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49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2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2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90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9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9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9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0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6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0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6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A519C02A-B249-4592-9AB3-44C42C9BC33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3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5DA9-A2CA-453C-AE48-B4E14FC68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SQL Workshop I:</a:t>
            </a:r>
            <a:br>
              <a:rPr lang="en-US" dirty="0"/>
            </a:br>
            <a:r>
              <a:rPr lang="en-US" sz="4800" dirty="0"/>
              <a:t>Introduction to 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A0B5-01C3-4FFD-A39A-AF544512F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</p:spTree>
    <p:extLst>
      <p:ext uri="{BB962C8B-B14F-4D97-AF65-F5344CB8AC3E}">
        <p14:creationId xmlns:p14="http://schemas.microsoft.com/office/powerpoint/2010/main" val="8348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B397F-C561-4F1D-B24A-533789A0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Microsoft Access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9EC456-DE4C-4977-94A3-D86ACE6FA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8812" y="3372644"/>
            <a:ext cx="5267325" cy="13430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325CD-3902-416A-9C82-E69B20363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can be entered into data tables manually, and data tables can be viewed in their entirety manually</a:t>
            </a:r>
          </a:p>
        </p:txBody>
      </p:sp>
    </p:spTree>
    <p:extLst>
      <p:ext uri="{BB962C8B-B14F-4D97-AF65-F5344CB8AC3E}">
        <p14:creationId xmlns:p14="http://schemas.microsoft.com/office/powerpoint/2010/main" val="25875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94-1C24-4EE1-8742-CB2D2584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care about: </a:t>
            </a:r>
            <a:r>
              <a:rPr lang="en-US" b="1" dirty="0"/>
              <a:t>Queries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B254-6F22-4FC7-A6DF-1BFC134AC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35793"/>
            <a:ext cx="5422900" cy="121672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4127D4-0946-46D8-8D61-268D0EEEB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2811" y="2227263"/>
            <a:ext cx="367342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28F-26FC-4B45-873D-42FB072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user-friendly interface is good enough for some simple tasks…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9F069A-ADB2-4930-9D91-014567EA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340" y="2181225"/>
            <a:ext cx="397332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91E9-0CED-4430-86FF-FF644BB6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for more advanced tasks, we’ll want to use SQL.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FC26-341E-4933-860A-48E34F14D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17" y="2227263"/>
            <a:ext cx="4024516" cy="363378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082A15-AD98-4D6D-9C76-7692BB241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73671"/>
            <a:ext cx="5422900" cy="21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91E9-0CED-4430-86FF-FF644BB6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Regardless of what view you choose, click Run to run the query.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FC26-341E-4933-860A-48E34F14D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17" y="2227263"/>
            <a:ext cx="4024516" cy="363378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082A15-AD98-4D6D-9C76-7692BB241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73671"/>
            <a:ext cx="5422900" cy="214097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71FC86-61F0-49E7-9EA6-5ABC403B6538}"/>
              </a:ext>
            </a:extLst>
          </p:cNvPr>
          <p:cNvSpPr/>
          <p:nvPr/>
        </p:nvSpPr>
        <p:spPr>
          <a:xfrm>
            <a:off x="1188720" y="2443942"/>
            <a:ext cx="507077" cy="648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99CB36-0EF5-43C9-8D55-1D7C5770D21C}"/>
              </a:ext>
            </a:extLst>
          </p:cNvPr>
          <p:cNvSpPr/>
          <p:nvPr/>
        </p:nvSpPr>
        <p:spPr>
          <a:xfrm>
            <a:off x="6458989" y="3167150"/>
            <a:ext cx="507077" cy="648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178E185-3584-4ADC-94E4-F575653D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E14D69-EA1B-4473-9322-B471C3E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may not make any sense now, but that’s what this workshop is for.</a:t>
            </a:r>
          </a:p>
          <a:p>
            <a:r>
              <a:rPr lang="en-US" dirty="0"/>
              <a:t>When we begin writing simple queries, you can always go back to design view to see the user-friendly depiction of what’s going on.</a:t>
            </a:r>
          </a:p>
          <a:p>
            <a:endParaRPr lang="en-US" dirty="0"/>
          </a:p>
          <a:p>
            <a:r>
              <a:rPr lang="en-US" dirty="0"/>
              <a:t>That’s enough introductory stuff. Let’s begin coding!</a:t>
            </a:r>
          </a:p>
        </p:txBody>
      </p:sp>
    </p:spTree>
    <p:extLst>
      <p:ext uri="{BB962C8B-B14F-4D97-AF65-F5344CB8AC3E}">
        <p14:creationId xmlns:p14="http://schemas.microsoft.com/office/powerpoint/2010/main" val="394892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4B24-2597-47C7-BBBF-300A8E21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first tables: Importing from CSVs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11C3B-6B73-45A9-8FE7-71A9FE7D1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7652" y="2227263"/>
            <a:ext cx="5029646" cy="3633787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E873C-3E2D-4B43-9398-54B1DC26C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765171"/>
            <a:ext cx="5422900" cy="2557971"/>
          </a:xfrm>
        </p:spPr>
      </p:pic>
    </p:spTree>
    <p:extLst>
      <p:ext uri="{BB962C8B-B14F-4D97-AF65-F5344CB8AC3E}">
        <p14:creationId xmlns:p14="http://schemas.microsoft.com/office/powerpoint/2010/main" val="111957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D14F-67E3-4B38-861C-FBA75101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... FROM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297F-16CE-432E-BDBE-92EFC8F2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line selects all rows, but only the specified columns,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second line selects all rows and all columns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9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D409-CD5B-40C0-AD8E-780546F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88B7-3B5D-474E-9F87-6390E3F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selects rows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 (and the appropriate columns)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can be a simple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“Value”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 0</a:t>
            </a:r>
          </a:p>
          <a:p>
            <a:r>
              <a:rPr lang="en-US" dirty="0"/>
              <a:t>Or an IN statement: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Or a complex statement: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 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1) AND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another_column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(“value1”, “value2”)</a:t>
            </a:r>
          </a:p>
        </p:txBody>
      </p:sp>
    </p:spTree>
    <p:extLst>
      <p:ext uri="{BB962C8B-B14F-4D97-AF65-F5344CB8AC3E}">
        <p14:creationId xmlns:p14="http://schemas.microsoft.com/office/powerpoint/2010/main" val="133928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D409-CD5B-40C0-AD8E-780546F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4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88B7-3B5D-474E-9F87-6390E3F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appropriate rows and columns, but removes duplicates</a:t>
            </a:r>
          </a:p>
        </p:txBody>
      </p:sp>
    </p:spTree>
    <p:extLst>
      <p:ext uri="{BB962C8B-B14F-4D97-AF65-F5344CB8AC3E}">
        <p14:creationId xmlns:p14="http://schemas.microsoft.com/office/powerpoint/2010/main" val="26752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018-27AA-40E3-A3B0-73664F4F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47F0-AB97-4194-A0CF-2E39E57C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is an organized collection of </a:t>
            </a:r>
            <a:r>
              <a:rPr lang="en-US" b="1" dirty="0"/>
              <a:t>data</a:t>
            </a:r>
            <a:r>
              <a:rPr lang="en-US" dirty="0"/>
              <a:t>, stored and accessed electronically.</a:t>
            </a:r>
          </a:p>
          <a:p>
            <a:r>
              <a:rPr lang="en-US" dirty="0"/>
              <a:t>This </a:t>
            </a:r>
            <a:r>
              <a:rPr lang="en-US" b="1" dirty="0"/>
              <a:t>data </a:t>
            </a:r>
            <a:r>
              <a:rPr lang="en-US" dirty="0"/>
              <a:t>requires interpretation to become information we can analyze.</a:t>
            </a:r>
          </a:p>
        </p:txBody>
      </p:sp>
    </p:spTree>
    <p:extLst>
      <p:ext uri="{BB962C8B-B14F-4D97-AF65-F5344CB8AC3E}">
        <p14:creationId xmlns:p14="http://schemas.microsoft.com/office/powerpoint/2010/main" val="158976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D630-2B80-4880-B7CE-FE727BBF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 [DESC]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1A53-7686-48B1-B340-C4C24CF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appropriate rows and columns, then orders them in the given order</a:t>
            </a:r>
          </a:p>
          <a:p>
            <a:r>
              <a:rPr lang="en-US" dirty="0"/>
              <a:t>By default, sorts in ascending order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dirty="0"/>
              <a:t> to sort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53370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6C22-7C67-4307-A93E-29C1A30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1F4A-760B-4441-B1EB-31DE12AC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“unrecognized” text (that isn’t a reserved SQL keyword) is interpreted as a variable</a:t>
            </a:r>
          </a:p>
          <a:p>
            <a:r>
              <a:rPr lang="en-US" dirty="0"/>
              <a:t>Suppose our columns are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/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/>
              <a:t>”, and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/>
              <a:t>”: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col1, col2 FROM table WHERE col1 &lt;&gt; 0 AND col3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Since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isn’t a column name or a keyword, SQL interprets it as a variable</a:t>
            </a:r>
          </a:p>
          <a:p>
            <a:r>
              <a:rPr lang="en-US" dirty="0"/>
              <a:t>You will be prompted to input a value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the script runs</a:t>
            </a:r>
          </a:p>
        </p:txBody>
      </p:sp>
    </p:spTree>
    <p:extLst>
      <p:ext uri="{BB962C8B-B14F-4D97-AF65-F5344CB8AC3E}">
        <p14:creationId xmlns:p14="http://schemas.microsoft.com/office/powerpoint/2010/main" val="137546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BAF-F6F8-43F0-B1DB-D6A80BB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/>
              <a:t>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BD46-854E-4645-BDDF-D2DBF853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Aggregates numerical data in groups</a:t>
            </a:r>
          </a:p>
          <a:p>
            <a:r>
              <a:rPr lang="en-US" dirty="0"/>
              <a:t>Must be accompanied by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/>
              <a:t>clause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Claim_Amount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claims 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This will give the total claims for each year, since the aggregate data is grouped by report year.</a:t>
            </a:r>
          </a:p>
        </p:txBody>
      </p:sp>
    </p:spTree>
    <p:extLst>
      <p:ext uri="{BB962C8B-B14F-4D97-AF65-F5344CB8AC3E}">
        <p14:creationId xmlns:p14="http://schemas.microsoft.com/office/powerpoint/2010/main" val="3921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CF07-77E1-4663-8772-149872FD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BF28A-F818-4CE0-BAF6-1A4FD38F5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A4F23-CFDA-46C1-955A-551C6816E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test variables in a single “cell” of the data table</a:t>
            </a:r>
          </a:p>
          <a:p>
            <a:r>
              <a:rPr lang="en-US" dirty="0"/>
              <a:t>Cannot be used with aggregate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DD37CA-9BB0-488B-8E5B-F8D2E8DF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2FB2AF-9D9B-4AFA-9E98-3865DC11E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“equivalent”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for aggregate functions</a:t>
            </a:r>
          </a:p>
          <a:p>
            <a:r>
              <a:rPr lang="en-US" dirty="0"/>
              <a:t>Comes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/>
              <a:t>clause</a:t>
            </a:r>
          </a:p>
          <a:p>
            <a:pPr lvl="1"/>
            <a:r>
              <a:rPr lang="en-US" dirty="0"/>
              <a:t>We need to know what to group by before we know which groups to show!</a:t>
            </a:r>
          </a:p>
        </p:txBody>
      </p:sp>
    </p:spTree>
    <p:extLst>
      <p:ext uri="{BB962C8B-B14F-4D97-AF65-F5344CB8AC3E}">
        <p14:creationId xmlns:p14="http://schemas.microsoft.com/office/powerpoint/2010/main" val="6419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78D0D8-D704-429E-91F7-1C1F223E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F3A0F7-8883-49EA-A6F6-61B6FC55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preview of next time:</a:t>
            </a:r>
          </a:p>
        </p:txBody>
      </p:sp>
    </p:spTree>
    <p:extLst>
      <p:ext uri="{BB962C8B-B14F-4D97-AF65-F5344CB8AC3E}">
        <p14:creationId xmlns:p14="http://schemas.microsoft.com/office/powerpoint/2010/main" val="45614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621205"/>
            <a:ext cx="5422900" cy="2845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time, we’ll see how powerful SQL is by learning how to link related data.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440014"/>
            <a:ext cx="5422900" cy="1208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890126" y="3566160"/>
            <a:ext cx="5020223" cy="23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486929" y="3890353"/>
            <a:ext cx="5042824" cy="232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932950" y="3682535"/>
            <a:ext cx="553979" cy="324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691-F6AC-4086-B0A7-36E3C60B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relational</a:t>
            </a:r>
            <a:r>
              <a:rPr lang="en-US" dirty="0"/>
              <a:t>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106D-55A9-4CC8-BE3A-3B174E6D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relational database </a:t>
            </a:r>
            <a:r>
              <a:rPr lang="en-US" dirty="0"/>
              <a:t>is a digital database based on the </a:t>
            </a:r>
            <a:r>
              <a:rPr lang="en-US" b="1" dirty="0"/>
              <a:t>relational model of data.</a:t>
            </a:r>
          </a:p>
          <a:p>
            <a:r>
              <a:rPr lang="en-US" dirty="0"/>
              <a:t>Virtually all relational database systems use </a:t>
            </a:r>
            <a:r>
              <a:rPr lang="en-US" b="1" dirty="0"/>
              <a:t>SQL (Structured Query Language)</a:t>
            </a:r>
            <a:r>
              <a:rPr lang="en-US" dirty="0"/>
              <a:t> for querying and maintaining the database. </a:t>
            </a:r>
          </a:p>
          <a:p>
            <a:pPr lvl="1"/>
            <a:r>
              <a:rPr lang="en-US" dirty="0"/>
              <a:t>SQL is pronounced “S-Q-L” or “sequel”.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42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98-424C-468B-BA14-B0C8EE04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relational model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A9F35-DC0F-414B-A161-C02943070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organized in </a:t>
            </a:r>
            <a:r>
              <a:rPr lang="en-US" b="1" dirty="0"/>
              <a:t>tables</a:t>
            </a:r>
            <a:r>
              <a:rPr lang="en-US" dirty="0"/>
              <a:t> of </a:t>
            </a:r>
            <a:r>
              <a:rPr lang="en-US" b="1" dirty="0"/>
              <a:t>columns (“attributes”) </a:t>
            </a:r>
            <a:r>
              <a:rPr lang="en-US" dirty="0"/>
              <a:t>and </a:t>
            </a:r>
            <a:r>
              <a:rPr lang="en-US" b="1" dirty="0"/>
              <a:t>rows (“records”)</a:t>
            </a:r>
            <a:r>
              <a:rPr lang="en-US" dirty="0"/>
              <a:t>, with a unique </a:t>
            </a:r>
            <a:r>
              <a:rPr lang="en-US" b="1" dirty="0"/>
              <a:t>key (“primary key”)</a:t>
            </a:r>
            <a:r>
              <a:rPr lang="en-US" dirty="0"/>
              <a:t> identifying each row</a:t>
            </a:r>
          </a:p>
          <a:p>
            <a:r>
              <a:rPr lang="en-US" dirty="0"/>
              <a:t>Rows in a table can be </a:t>
            </a:r>
            <a:r>
              <a:rPr lang="en-US" b="1" dirty="0"/>
              <a:t>linked </a:t>
            </a:r>
            <a:r>
              <a:rPr lang="en-US" dirty="0"/>
              <a:t>to rows in other tables by adding a columns for the unique key of the linked row (</a:t>
            </a:r>
            <a:r>
              <a:rPr lang="en-US" b="1" dirty="0"/>
              <a:t>“foreign keys”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" name="Picture 2" descr="https://upload.wikimedia.org/wikipedia/commons/thumb/d/da/Relational_Model.svg/543px-Relational_Model.svg.png">
            <a:extLst>
              <a:ext uri="{FF2B5EF4-FFF2-40B4-BE49-F238E27FC236}">
                <a16:creationId xmlns:a16="http://schemas.microsoft.com/office/drawing/2014/main" id="{BDB73796-07BF-41CC-90F7-F36B3BB9FA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538" y="2227263"/>
            <a:ext cx="3653974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E7C75D-4A71-479B-AA4F-78C87027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I’m not a computer scientist. What does this mean for an actuary?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3CE4-ABBA-41AE-A255-C45AF475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abstract data stuff has more applications to actuarial work than you may think!</a:t>
            </a:r>
          </a:p>
          <a:p>
            <a:r>
              <a:rPr lang="en-US" dirty="0"/>
              <a:t>Consider the most basic example: policies and claims.</a:t>
            </a:r>
          </a:p>
        </p:txBody>
      </p:sp>
    </p:spTree>
    <p:extLst>
      <p:ext uri="{BB962C8B-B14F-4D97-AF65-F5344CB8AC3E}">
        <p14:creationId xmlns:p14="http://schemas.microsoft.com/office/powerpoint/2010/main" val="7494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2978370"/>
            <a:ext cx="5392738" cy="28300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Policies and Claims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D492-EE4B-4D11-A50F-670372BC6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Key: </a:t>
            </a:r>
            <a:r>
              <a:rPr lang="en-US" dirty="0" err="1"/>
              <a:t>PolicyNumber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E71748-7A92-4576-BDB2-9CD8DED4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930514"/>
          </a:xfrm>
        </p:spPr>
        <p:txBody>
          <a:bodyPr>
            <a:normAutofit/>
          </a:bodyPr>
          <a:lstStyle/>
          <a:p>
            <a:r>
              <a:rPr lang="en-US" dirty="0"/>
              <a:t>Primary Key: </a:t>
            </a:r>
            <a:r>
              <a:rPr lang="en-US" dirty="0" err="1"/>
              <a:t>ClaimNumber</a:t>
            </a:r>
            <a:endParaRPr lang="en-US" dirty="0"/>
          </a:p>
          <a:p>
            <a:r>
              <a:rPr lang="en-US" dirty="0"/>
              <a:t>Foreign Key: </a:t>
            </a:r>
            <a:r>
              <a:rPr lang="en-US" dirty="0" err="1"/>
              <a:t>PolicyNumber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792624"/>
            <a:ext cx="5392737" cy="12015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887219" y="3923607"/>
            <a:ext cx="5023130" cy="224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523735" y="4264428"/>
            <a:ext cx="5022643" cy="201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cxnSpLocks/>
          </p:cNvCxnSpPr>
          <p:nvPr/>
        </p:nvCxnSpPr>
        <p:spPr>
          <a:xfrm>
            <a:off x="5940860" y="4023195"/>
            <a:ext cx="549972" cy="370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86DF28-C751-44A6-A97C-A7E57C52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Policies and Claims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283AE1-2A80-4E36-9544-DCB6BB0D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see that the table for Claims can be linked to the table for Policies through the key </a:t>
            </a:r>
            <a:r>
              <a:rPr lang="en-US" dirty="0" err="1"/>
              <a:t>PolicyNumber</a:t>
            </a:r>
            <a:r>
              <a:rPr lang="en-US" dirty="0"/>
              <a:t>. </a:t>
            </a:r>
          </a:p>
          <a:p>
            <a:r>
              <a:rPr lang="en-US" dirty="0"/>
              <a:t>That’s a brief introduction to what we’re doing and why you should care.</a:t>
            </a:r>
          </a:p>
          <a:p>
            <a:r>
              <a:rPr lang="en-US" dirty="0"/>
              <a:t>In fact, this workshop will focus entirely on this seemingly-simple example of only two* tables.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*This isn’t quite true. We’ll create a few more later to play with, though that’s an issue for a later time.</a:t>
            </a:r>
          </a:p>
        </p:txBody>
      </p:sp>
    </p:spTree>
    <p:extLst>
      <p:ext uri="{BB962C8B-B14F-4D97-AF65-F5344CB8AC3E}">
        <p14:creationId xmlns:p14="http://schemas.microsoft.com/office/powerpoint/2010/main" val="31898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C1D5-1F2D-4AD8-9024-CD8C2ED0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Access / SQL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94ED43-7D0F-41F4-86AB-85ACB533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know what we’re working with, let’s jump in!</a:t>
            </a:r>
          </a:p>
        </p:txBody>
      </p:sp>
    </p:spTree>
    <p:extLst>
      <p:ext uri="{BB962C8B-B14F-4D97-AF65-F5344CB8AC3E}">
        <p14:creationId xmlns:p14="http://schemas.microsoft.com/office/powerpoint/2010/main" val="11710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3246-9747-4914-82AC-3A90CC29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Microsoft Access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D837B-5859-4383-AB23-401B3B20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47013"/>
            <a:ext cx="11029950" cy="29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6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89</TotalTime>
  <Words>834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Century Gothic</vt:lpstr>
      <vt:lpstr>Courier New</vt:lpstr>
      <vt:lpstr>Gill Sans MT</vt:lpstr>
      <vt:lpstr>Source Sans Pro</vt:lpstr>
      <vt:lpstr>Wingdings 2</vt:lpstr>
      <vt:lpstr>Wingdings 3</vt:lpstr>
      <vt:lpstr>Slice</vt:lpstr>
      <vt:lpstr>Dividend</vt:lpstr>
      <vt:lpstr>Access SQL Workshop I: Introduction to SQL</vt:lpstr>
      <vt:lpstr>What is a database?</vt:lpstr>
      <vt:lpstr>What is a relational database?</vt:lpstr>
      <vt:lpstr>What is the relational model?</vt:lpstr>
      <vt:lpstr>I’m not a computer scientist. What does this mean for an actuary?</vt:lpstr>
      <vt:lpstr>Example: Policies and Claims</vt:lpstr>
      <vt:lpstr>Example: Policies and Claims</vt:lpstr>
      <vt:lpstr>Microsoft Access / SQL</vt:lpstr>
      <vt:lpstr>The Microsoft Access Environment</vt:lpstr>
      <vt:lpstr>The Microsoft Access Environment</vt:lpstr>
      <vt:lpstr>What we care about: Queries</vt:lpstr>
      <vt:lpstr>This user-friendly interface is good enough for some simple tasks…</vt:lpstr>
      <vt:lpstr>…but for more advanced tasks, we’ll want to use SQL. </vt:lpstr>
      <vt:lpstr>Regardless of what view you choose, click Run to run the query.</vt:lpstr>
      <vt:lpstr>SQL View</vt:lpstr>
      <vt:lpstr>Getting our first tables: Importing from CSVs</vt:lpstr>
      <vt:lpstr>SELECT column1, column2, ... FROM table_name; SELECT * FROM table_name;</vt:lpstr>
      <vt:lpstr>SELECT column1, column2, … FROM table_name WHERE condition;</vt:lpstr>
      <vt:lpstr>SELECT DISTINCT column1, column2, … FROM table_name;</vt:lpstr>
      <vt:lpstr>SELECT column1, column2, … FROM table_name ORDER BY column1, column2, … [DESC]</vt:lpstr>
      <vt:lpstr>SQL Variables</vt:lpstr>
      <vt:lpstr>Aggregate Functions: SUM, COUNT, AVG, …</vt:lpstr>
      <vt:lpstr>WHERE vs. HAVING</vt:lpstr>
      <vt:lpstr>To be continued…</vt:lpstr>
      <vt:lpstr>Next time, we’ll see how powerful SQL is by learning how to link related data.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SQL Workshop I: Introduction to SQL</dc:title>
  <dc:creator>Kevin Zhu</dc:creator>
  <cp:lastModifiedBy>Kevin Zhu</cp:lastModifiedBy>
  <cp:revision>28</cp:revision>
  <dcterms:created xsi:type="dcterms:W3CDTF">2018-07-29T21:54:03Z</dcterms:created>
  <dcterms:modified xsi:type="dcterms:W3CDTF">2018-09-24T01:40:16Z</dcterms:modified>
</cp:coreProperties>
</file>