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301" r:id="rId5"/>
    <p:sldId id="299" r:id="rId6"/>
    <p:sldId id="300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AS Logo">
            <a:extLst>
              <a:ext uri="{FF2B5EF4-FFF2-40B4-BE49-F238E27FC236}">
                <a16:creationId xmlns:a16="http://schemas.microsoft.com/office/drawing/2014/main" id="{6A182F9F-473A-43AE-8768-22B5E62D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63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4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15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5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30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8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7046" y="5949014"/>
            <a:ext cx="1052508" cy="365125"/>
          </a:xfrm>
        </p:spPr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8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2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6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5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63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6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23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6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7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0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6869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926EC4F9-09AA-4E9B-B6C5-681B258E368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858" y="53244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AS Logo">
            <a:extLst>
              <a:ext uri="{FF2B5EF4-FFF2-40B4-BE49-F238E27FC236}">
                <a16:creationId xmlns:a16="http://schemas.microsoft.com/office/drawing/2014/main" id="{BD6238E3-563B-4C1E-BC40-A5BCC2B1FF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49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989" y="5949014"/>
            <a:ext cx="1695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D1668C57-9725-4841-969D-4EB8A4494CAD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1" y="5951811"/>
            <a:ext cx="6535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7045" y="59490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E9102270-9B00-42F9-B05C-88CDE0600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BAS Logo">
            <a:extLst>
              <a:ext uri="{FF2B5EF4-FFF2-40B4-BE49-F238E27FC236}">
                <a16:creationId xmlns:a16="http://schemas.microsoft.com/office/drawing/2014/main" id="{7200FEFE-F5C5-4AB6-85F3-DFB032BFE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kern="1200" cap="none" baseline="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CB3-76BE-465E-8E46-49A02414D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SQL Workshop II:</a:t>
            </a:r>
            <a:br>
              <a:rPr lang="en-US" dirty="0"/>
            </a:br>
            <a:r>
              <a:rPr lang="en-US" sz="4800" dirty="0"/>
              <a:t>Intermediate 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3A55E-665A-4467-B8E8-22211E655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85132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ACEE-56A4-431D-9550-384A643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 FROM 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6F14-852C-459B-BE60-BA2609C2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Deletes</a:t>
            </a:r>
            <a:r>
              <a:rPr lang="en-US" b="1" dirty="0"/>
              <a:t> all</a:t>
            </a:r>
            <a:r>
              <a:rPr lang="en-US" dirty="0"/>
              <a:t> row(s)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/>
              <a:t> where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is true.</a:t>
            </a:r>
          </a:p>
          <a:p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omit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clause! Otherwise, all rows will be deleted!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3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8D23-4EDA-4A82-8408-2EBF96E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1771-D986-40C4-BE6B-E5B62747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Drops a table from the database</a:t>
            </a:r>
          </a:p>
          <a:p>
            <a:r>
              <a:rPr lang="en-US" dirty="0"/>
              <a:t>Generally, it is a bad idea to run this command on your company’s databases*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*Unless it’s a table you created in your own schema or something like that…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9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74D2-4DCA-4C18-849C-CC58C261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… INTO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old_table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2EF1-7585-4686-98C6-8D80F25F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query will do here, but the general idea is the same</a:t>
            </a:r>
          </a:p>
          <a:p>
            <a:r>
              <a:rPr lang="en-US" dirty="0"/>
              <a:t>Instead of outputting the results of a query, saves it into a new table named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D2FED-D081-4049-878C-046EEC74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Doing this in VBA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C593D3B-E47C-4778-87D9-AF15CC2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568595" y="2181225"/>
            <a:ext cx="505481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D2FED-D081-4049-878C-046EEC74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Doing this in VBA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7EEF40-A4D1-4DD4-9A3F-B89375AEC7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4085" y="2227263"/>
            <a:ext cx="4856780" cy="363378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B4E9DD-C9C4-4D04-9AFE-2F643D2DF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995232"/>
            <a:ext cx="5422900" cy="209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E60F-0A4D-4740-94C4-2392A776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DoCmd.RunSQL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DA0A22-0CEB-4A10-8728-585C4859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/>
              <a:t> can be a string variable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string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“my code here”</a:t>
            </a:r>
          </a:p>
          <a:p>
            <a:r>
              <a:rPr lang="en-US" dirty="0"/>
              <a:t>Or it can be a string literal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DoCmd.RunSQL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“my code here”</a:t>
            </a:r>
          </a:p>
          <a:p>
            <a:r>
              <a:rPr lang="en-US" dirty="0"/>
              <a:t>This is the command to use to quickly create/update/delete tables and entries (instead of clicking “run” every time)</a:t>
            </a:r>
          </a:p>
        </p:txBody>
      </p:sp>
    </p:spTree>
    <p:extLst>
      <p:ext uri="{BB962C8B-B14F-4D97-AF65-F5344CB8AC3E}">
        <p14:creationId xmlns:p14="http://schemas.microsoft.com/office/powerpoint/2010/main" val="97716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04E-7029-43A9-AB36-8A5867CB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came: </a:t>
            </a:r>
            <a:r>
              <a:rPr lang="en-US" b="1" dirty="0"/>
              <a:t>Joins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B5DD4-E893-4827-BB15-12590CE2F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43D869-598B-4B6D-87D9-85356EDF6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Selects only the records that have matching values in both tables.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F3EAEA-AEC3-4BED-B45F-C9E99A7A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Left (Outer) Join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68649C-2BC1-4175-AC29-DF0CFC5EA0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Returns all records from the left table, and the matched records from the right table.</a:t>
            </a:r>
          </a:p>
          <a:p>
            <a:r>
              <a:rPr lang="en-US" dirty="0"/>
              <a:t>The result is NULL from the right side, if there is no match.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D0E9888-CFA4-43AF-851D-853CDB86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80" y="4974796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6F13426A-B008-428B-8B0C-F8F55EA4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968" y="4974797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2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907B12B-A624-4F9B-A803-E633FDB5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table1.col_name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table2.col_name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9A0F01-937C-47D7-AC8C-75E48C01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/>
              <a:t> and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i="1" dirty="0"/>
              <a:t> </a:t>
            </a:r>
            <a:r>
              <a:rPr lang="en-US" dirty="0"/>
              <a:t>together on the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Note that the columns don’t HAVE to be named the same thing</a:t>
            </a:r>
          </a:p>
          <a:p>
            <a:r>
              <a:rPr lang="en-US" dirty="0"/>
              <a:t>To select columns from the tables, the column name should be preceded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table2.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US" dirty="0"/>
              <a:t>, to identify which table to select from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Records will only be listed if they are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279954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907B12B-A624-4F9B-A803-E633FDB5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table1.col_name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table2.col_name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9A0F01-937C-47D7-AC8C-75E48C01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joins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/>
              <a:t> and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i="1" dirty="0"/>
              <a:t> </a:t>
            </a:r>
            <a:r>
              <a:rPr lang="en-US" dirty="0"/>
              <a:t>together on the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 records from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/>
              <a:t> will be returned, with the potential for additional detail from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/>
              <a:t>, if applicable</a:t>
            </a:r>
          </a:p>
          <a:p>
            <a:r>
              <a:rPr lang="en-US" dirty="0"/>
              <a:t>If the table names are long, we can shorten them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err="1"/>
              <a:t>ing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table1 AS (alias)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LEFT JOIN tab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AS t2 ON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6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14F8-5044-413A-8C82-7756B591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Subqueries: Feeding the output of one query as a table for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A6F4-C874-4145-A9BF-00E50289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return a table (or a single value)</a:t>
            </a:r>
          </a:p>
          <a:p>
            <a:r>
              <a:rPr lang="en-US" dirty="0"/>
              <a:t>Regardless of which it is, we can enclose a query in parentheses and use that table/value in another query.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SUM(c2) FROM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t1.c1 AS c1, t1.c2 AS c2 FROM t1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 t2 ON t1.key = t2.key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The highlighted portion is a perfectly valid standalone query</a:t>
            </a:r>
          </a:p>
        </p:txBody>
      </p:sp>
    </p:spTree>
    <p:extLst>
      <p:ext uri="{BB962C8B-B14F-4D97-AF65-F5344CB8AC3E}">
        <p14:creationId xmlns:p14="http://schemas.microsoft.com/office/powerpoint/2010/main" val="1368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7061-BA1B-425B-A27E-EADCDEE0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recap of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02D2-FEF4-4AA3-AE36-F3B02570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relational database, and what is the relational model?</a:t>
            </a:r>
          </a:p>
          <a:p>
            <a:r>
              <a:rPr lang="en-US" dirty="0"/>
              <a:t>How does the Microsoft Access environment work, and how does one write and execute queries?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statement and all its modifications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/>
              <a:t>)</a:t>
            </a:r>
          </a:p>
          <a:p>
            <a:r>
              <a:rPr lang="en-US" dirty="0"/>
              <a:t>SQL Variables</a:t>
            </a:r>
          </a:p>
          <a:p>
            <a:r>
              <a:rPr lang="en-US" dirty="0"/>
              <a:t>Aggregate functions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/>
              <a:t>, …) and how to condition on them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4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4ACB-B6CD-4EAC-9A80-BF4F741F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...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expression_n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5D2C-F697-4C27-9E13-D7831994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 of like a case statement / if statement</a:t>
            </a:r>
          </a:p>
          <a:p>
            <a:r>
              <a:rPr lang="en-US" dirty="0"/>
              <a:t>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expression1</a:t>
            </a:r>
            <a:r>
              <a:rPr lang="en-US" dirty="0"/>
              <a:t> is true, returns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dirty="0"/>
              <a:t>, and so on</a:t>
            </a:r>
          </a:p>
          <a:p>
            <a:r>
              <a:rPr lang="en-US" dirty="0"/>
              <a:t>Only the first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dirty="0"/>
              <a:t> that </a:t>
            </a:r>
            <a:r>
              <a:rPr lang="en-US"/>
              <a:t>is true </a:t>
            </a:r>
            <a:r>
              <a:rPr lang="en-US" dirty="0"/>
              <a:t>will be evaluated to the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7921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16A3EC-AA72-4F12-9F1B-3F7FDFDEB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621205"/>
            <a:ext cx="5422900" cy="28459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5A86B9-4AE5-440E-9F3B-D7B8FD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time, we left off at this slide. This is what we’re going to cover today.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FD609D-216D-465A-8CDB-4EF886CED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440014"/>
            <a:ext cx="5422900" cy="120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8AF711-7CD1-447B-9CCF-061FD821ACF8}"/>
              </a:ext>
            </a:extLst>
          </p:cNvPr>
          <p:cNvSpPr/>
          <p:nvPr/>
        </p:nvSpPr>
        <p:spPr>
          <a:xfrm>
            <a:off x="890126" y="3566160"/>
            <a:ext cx="5020223" cy="23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6231F1-D6D9-402A-B09B-C1E2C1A2F16E}"/>
              </a:ext>
            </a:extLst>
          </p:cNvPr>
          <p:cNvSpPr/>
          <p:nvPr/>
        </p:nvSpPr>
        <p:spPr>
          <a:xfrm>
            <a:off x="6486929" y="3890353"/>
            <a:ext cx="5042824" cy="232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86535-18E4-46B9-A851-42C92CFCE86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932950" y="3682535"/>
            <a:ext cx="553979" cy="324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8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93F8C-00EC-4586-9932-8BF1F0AB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for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00B2CA-F05D-40AE-812C-53DDBAF97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calculate 2018 loss ratio. We will assume that claims information includes loss adjustment expenses. The following formulas will be useful: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Losses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Paid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Earned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Premiums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Earned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Premiums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Written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Premiums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⋅(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Proportion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policy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period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elapsed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00B2CA-F05D-40AE-812C-53DDBAF97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2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93F8C-00EC-4586-9932-8BF1F0AB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for 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0B2CA-F05D-40AE-812C-53DDBAF9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policy period elapsed,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is the hard part. </a:t>
            </a:r>
          </a:p>
          <a:p>
            <a:r>
              <a:rPr lang="en-US" dirty="0"/>
              <a:t>You may assume that for the entire duration a policy is </a:t>
            </a:r>
            <a:r>
              <a:rPr lang="en-US" dirty="0" err="1"/>
              <a:t>inforce</a:t>
            </a:r>
            <a:r>
              <a:rPr lang="en-US" dirty="0"/>
              <a:t>, driving frequency and county do not change. </a:t>
            </a:r>
          </a:p>
          <a:p>
            <a:r>
              <a:rPr lang="en-US" dirty="0"/>
              <a:t>The annual base rate is </a:t>
            </a:r>
            <a:r>
              <a:rPr lang="en-US" b="1" dirty="0"/>
              <a:t>$2,200</a:t>
            </a:r>
            <a:r>
              <a:rPr lang="en-US" dirty="0"/>
              <a:t>, and rate relativities for driving frequency and county are below.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54AF7-2D81-475E-80CB-F7E3A54E8B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2807" y="4291272"/>
            <a:ext cx="6586385" cy="188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92D-537B-4074-92F1-099D1594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first...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2EF24-5E8C-4AF0-A06D-E13859C4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the data isn’t given to you in nice files. Sometimes, it’s given as a screenshot of an Excel worksheet. </a:t>
            </a:r>
          </a:p>
          <a:p>
            <a:r>
              <a:rPr lang="en-US" dirty="0"/>
              <a:t>(Hopefully, this will only happen in learning demonstrations.)</a:t>
            </a:r>
          </a:p>
        </p:txBody>
      </p:sp>
    </p:spTree>
    <p:extLst>
      <p:ext uri="{BB962C8B-B14F-4D97-AF65-F5344CB8AC3E}">
        <p14:creationId xmlns:p14="http://schemas.microsoft.com/office/powerpoint/2010/main" val="7583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A31DE-DCFA-4B90-9D8D-3A8CA674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 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 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CC9E7-FB89-46F7-9529-E4B950A0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table with the given column names and datatypes </a:t>
            </a:r>
          </a:p>
          <a:p>
            <a:r>
              <a:rPr lang="en-US" dirty="0"/>
              <a:t>Access data types:</a:t>
            </a:r>
          </a:p>
          <a:p>
            <a:pPr lvl="1"/>
            <a:r>
              <a:rPr lang="en-US" dirty="0"/>
              <a:t>Text (text/numbers, 255 characters max)</a:t>
            </a:r>
          </a:p>
          <a:p>
            <a:pPr lvl="1"/>
            <a:r>
              <a:rPr lang="en-US" dirty="0"/>
              <a:t>Integer (whole numbers between -32,768 and 32,767)</a:t>
            </a:r>
          </a:p>
          <a:p>
            <a:pPr lvl="1"/>
            <a:r>
              <a:rPr lang="en-US" dirty="0"/>
              <a:t>Long (whole numbers between -2,147,483,648 and 2,147,483,647)</a:t>
            </a:r>
          </a:p>
          <a:p>
            <a:pPr lvl="1"/>
            <a:r>
              <a:rPr lang="en-US" dirty="0"/>
              <a:t>Double (double precision floating-point)</a:t>
            </a:r>
          </a:p>
          <a:p>
            <a:pPr lvl="1"/>
            <a:r>
              <a:rPr lang="en-US" dirty="0"/>
              <a:t>Date/Time (dates and times)</a:t>
            </a:r>
          </a:p>
        </p:txBody>
      </p:sp>
    </p:spTree>
    <p:extLst>
      <p:ext uri="{BB962C8B-B14F-4D97-AF65-F5344CB8AC3E}">
        <p14:creationId xmlns:p14="http://schemas.microsoft.com/office/powerpoint/2010/main" val="105596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07EC-1D87-4F72-ADF9-37C2E17C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… ) VALUES (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…);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FEBD-29BE-478C-ADA4-5CBB4C08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Inserts values into a table</a:t>
            </a:r>
          </a:p>
          <a:p>
            <a:r>
              <a:rPr lang="en-US" dirty="0"/>
              <a:t>If a column is omitted, the value of that column for the row inserted will be null</a:t>
            </a:r>
          </a:p>
          <a:p>
            <a:pPr lvl="1"/>
            <a:r>
              <a:rPr lang="en-US" dirty="0"/>
              <a:t>“Null” is </a:t>
            </a:r>
            <a:r>
              <a:rPr lang="en-US" b="1" dirty="0"/>
              <a:t>not</a:t>
            </a:r>
            <a:r>
              <a:rPr lang="en-US" dirty="0"/>
              <a:t> the same thing as “0” or the empty (zero-length) string “”.</a:t>
            </a:r>
          </a:p>
        </p:txBody>
      </p:sp>
    </p:spTree>
    <p:extLst>
      <p:ext uri="{BB962C8B-B14F-4D97-AF65-F5344CB8AC3E}">
        <p14:creationId xmlns:p14="http://schemas.microsoft.com/office/powerpoint/2010/main" val="196595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AACE-CF58-4C1A-A43A-A3BED9BF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... WHERE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52E8-4CD0-43B6-8163-B4640EC9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</a:t>
            </a:r>
            <a:r>
              <a:rPr lang="en-US" b="1" dirty="0"/>
              <a:t> all</a:t>
            </a:r>
            <a:r>
              <a:rPr lang="en-US" dirty="0"/>
              <a:t> row(s)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/>
              <a:t> where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is true.</a:t>
            </a:r>
          </a:p>
          <a:p>
            <a:r>
              <a:rPr lang="en-US" dirty="0"/>
              <a:t>Changes the columns specified into the values specified.</a:t>
            </a:r>
          </a:p>
          <a:p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omit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clause! Otherwise, all rows will be changed!</a:t>
            </a:r>
          </a:p>
        </p:txBody>
      </p:sp>
    </p:spTree>
    <p:extLst>
      <p:ext uri="{BB962C8B-B14F-4D97-AF65-F5344CB8AC3E}">
        <p14:creationId xmlns:p14="http://schemas.microsoft.com/office/powerpoint/2010/main" val="37787158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C1BC5DA1-8AD7-4F90-9A84-72BE45FD2C7B}"/>
    </a:ext>
  </a:extLst>
</a:theme>
</file>

<file path=ppt/theme/theme2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9001069D-1434-4C5C-9B53-E562B93F96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</Template>
  <TotalTime>47</TotalTime>
  <Words>998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Cambria Math</vt:lpstr>
      <vt:lpstr>Century Gothic</vt:lpstr>
      <vt:lpstr>Courier New</vt:lpstr>
      <vt:lpstr>Gill Sans MT</vt:lpstr>
      <vt:lpstr>Source Sans Pro</vt:lpstr>
      <vt:lpstr>Wingdings 2</vt:lpstr>
      <vt:lpstr>Wingdings 3</vt:lpstr>
      <vt:lpstr>Slice</vt:lpstr>
      <vt:lpstr>Dividend</vt:lpstr>
      <vt:lpstr>Access SQL Workshop II: Intermediate SQL</vt:lpstr>
      <vt:lpstr>A quick recap of last time</vt:lpstr>
      <vt:lpstr>Last time, we left off at this slide. This is what we’re going to cover today.</vt:lpstr>
      <vt:lpstr>Our goal for today</vt:lpstr>
      <vt:lpstr>Our goal for today</vt:lpstr>
      <vt:lpstr>But first...</vt:lpstr>
      <vt:lpstr>CREATE TABLE table_name (column1 datatype, column2 datatype, …);</vt:lpstr>
      <vt:lpstr>INSERT INTO table_name (column1, column2, … ) VALUES (value1, value2, …); </vt:lpstr>
      <vt:lpstr>UPDATE table_name SET column1 = value1, column2 = value2, ... WHERE condition;</vt:lpstr>
      <vt:lpstr>DELETE FROM table_name WHERE condition;</vt:lpstr>
      <vt:lpstr>DROP TABLE table_name;</vt:lpstr>
      <vt:lpstr>SELECT column1, column2, … INTO new_table FROM old_table WHERE condition;</vt:lpstr>
      <vt:lpstr>Speeding it up: Doing this in VBA</vt:lpstr>
      <vt:lpstr>Speeding it up: Doing this in VBA</vt:lpstr>
      <vt:lpstr>DoCmd.RunSQL sql</vt:lpstr>
      <vt:lpstr>Why you came: Joins</vt:lpstr>
      <vt:lpstr>SELECT column_name(s) FROM table1 INNER JOIN table2 ON table1.col_name = table2.col_name;</vt:lpstr>
      <vt:lpstr>SELECT column_name(s) FROM table1 LEFT JOIN table2 ON table1.col_name = table2.col_name;</vt:lpstr>
      <vt:lpstr>Subqueries: Feeding the output of one query as a table for another</vt:lpstr>
      <vt:lpstr>SWITCH(expression1, value1, expression2, value2, ... expression_n, value_n)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Zhu</dc:creator>
  <cp:lastModifiedBy>Kevin Zhu</cp:lastModifiedBy>
  <cp:revision>22</cp:revision>
  <dcterms:created xsi:type="dcterms:W3CDTF">2018-07-29T21:54:57Z</dcterms:created>
  <dcterms:modified xsi:type="dcterms:W3CDTF">2018-09-24T01:42:16Z</dcterms:modified>
</cp:coreProperties>
</file>