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2" r:id="rId9"/>
    <p:sldId id="271" r:id="rId10"/>
    <p:sldId id="265" r:id="rId11"/>
    <p:sldId id="261" r:id="rId12"/>
    <p:sldId id="273" r:id="rId13"/>
    <p:sldId id="274" r:id="rId14"/>
    <p:sldId id="264" r:id="rId15"/>
    <p:sldId id="275" r:id="rId16"/>
    <p:sldId id="276" r:id="rId17"/>
    <p:sldId id="263" r:id="rId18"/>
    <p:sldId id="277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EC3D-7E1B-4A46-9E69-C3A6E6E19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73C57-0CD1-425C-8866-7B8B8E8EF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A4E6-9CDD-46C6-B1E1-5CA1F709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7F4C-60CE-4E35-9F26-9A35311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1690-518F-43D8-A98D-4BE3288C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B952-9132-4A9F-8995-EF39993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893C3-0A49-4E43-947F-C287C7AA6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6402-186C-4566-96FE-25D91CD7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BCDF-AB3E-40F6-90A1-A2E8D63D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DB03-49AE-42C7-A265-523A9C0B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BE69E-6CA3-4B29-A427-932BDE88B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11F5-CCA5-4562-9C07-75E6BD9D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A625-4820-4C0B-AD9F-8AFDBB67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B561-556A-43A4-8051-AA4A830F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1B1A-F8A6-425B-8EA6-F4C6988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7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C334-B1DD-43B1-B2F5-27AD88C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65C6-D9A5-4F63-9DD4-022E59DD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311A-1336-4D9F-B7B2-84BB1511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F43E-4D94-4EAA-8E09-1BC66F2C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FA4E-C38F-4089-BEF0-60CD034E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890-B397-4E01-91CC-B1E58F6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A943-C379-45A6-BC81-80356E45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1581-0E79-4667-AA8C-358BD0C2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B072E-85A2-4E7C-A3EC-23495091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7BC9-00A2-4090-AD8A-2402697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897E-A04C-4D1A-8F36-8EFE96D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84A7-53A1-419C-8740-90CED5C8A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0CFB9-722B-4773-987F-CB2546C4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93626-8D99-4960-AAFF-69E32079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4113-5713-4E2F-B790-5EB99729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0D2C9-7B07-48C9-A56B-6B2AFC41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FD91-2DC5-41E7-90F1-0FC51D9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14A5-07D5-4DE6-BD59-89100BEA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187DB-39D4-4EB6-9349-51D9DF6AF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8CD7-612B-4340-8E17-8F98D3C1F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7E9C8-0E7C-49F3-A119-7F69202DD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F40DE-EB43-4653-AD5D-C1998617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7526E-89B0-4C30-BD11-41699B49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5902B-70A2-4AAB-87A8-FCE85B0E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8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7CB5-04FF-4D57-80E2-D9B14ED9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9CE56-4E9F-485A-814C-36881D4F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08F5-E1BC-4B76-8546-3EC4B410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4D41C-0A12-4E5B-9D9A-4AF13B50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03C58-5C58-44CA-B437-462242F0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99616-7E47-4C02-BAAC-05D85BD0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4EE9-D02C-48D9-AD87-8A977EEB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B4E-208D-4676-9555-1B76A19A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2B73-CF09-4A46-ABED-63174CC1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49F9-3C4F-4898-A5E6-F0086D938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E2EC-5435-4E45-8BA7-781B3E17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CC49B-7C1A-4225-BEB5-425DDCE0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85475-D108-46FC-9CDF-1D52D8E5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9A0D-7FEB-4AED-B13A-3F607788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502FC-47A7-4704-9DF5-DF024D3E8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BDD7-CC30-47A5-B951-530BF76D2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D0091-BADF-439F-8367-AF730819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4C7B-3718-4E7C-9B2F-1B40ADAC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9AFC-0EA3-4C02-A9CA-7EDDB84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5892E-61C9-4C7A-AA97-239295EB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65DFA-04D2-441F-B7D7-11F1A88D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1726-8974-4350-8CFA-84B72F70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E7F9-86F6-4BA2-8445-E67828B7FF1E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DDB4-F0BF-4D58-929D-4667A0E7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D1BC-C849-48C2-AF31-F267A9C7D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E83-33ED-4859-816D-265CF8A3C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I:</a:t>
            </a:r>
            <a:br>
              <a:rPr lang="en-US" dirty="0"/>
            </a:br>
            <a:r>
              <a:rPr lang="en-US" sz="4800" dirty="0"/>
              <a:t>Introduction to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22D9C-B5FF-455D-8812-C0C0E6A56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Ratemaking</a:t>
            </a:r>
          </a:p>
        </p:txBody>
      </p:sp>
    </p:spTree>
    <p:extLst>
      <p:ext uri="{BB962C8B-B14F-4D97-AF65-F5344CB8AC3E}">
        <p14:creationId xmlns:p14="http://schemas.microsoft.com/office/powerpoint/2010/main" val="12341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C7CC-D629-43BB-9648-23A27CA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SUM(number1, [number2], …)</a:t>
            </a:r>
            <a:br>
              <a:rPr lang="en-US" dirty="0"/>
            </a:br>
            <a:r>
              <a:rPr lang="en-US" dirty="0"/>
              <a:t>PRODUCT(number1, [number2], …)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B0D21-88F3-4FB7-B053-715B364F5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of the </a:t>
            </a:r>
            <a:r>
              <a:rPr lang="en-US" b="1" dirty="0"/>
              <a:t>number</a:t>
            </a:r>
            <a:r>
              <a:rPr lang="en-US" dirty="0"/>
              <a:t>s can be either a reference to a single cell or to a range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9C851A-E085-4D80-B866-1756753038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19521"/>
            <a:ext cx="5181600" cy="21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C17C3-7666-4E03-BBA5-963BF35F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for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in the first column of </a:t>
            </a:r>
            <a:r>
              <a:rPr lang="en-US" b="1" dirty="0" err="1"/>
              <a:t>table_array</a:t>
            </a:r>
            <a:endParaRPr lang="en-US" b="1" dirty="0"/>
          </a:p>
          <a:p>
            <a:r>
              <a:rPr lang="en-US" dirty="0"/>
              <a:t>Returns the value in the column number indicated by </a:t>
            </a:r>
            <a:r>
              <a:rPr lang="en-US" b="1" dirty="0" err="1"/>
              <a:t>col_index_num</a:t>
            </a:r>
            <a:endParaRPr lang="en-US" b="1" dirty="0"/>
          </a:p>
          <a:p>
            <a:r>
              <a:rPr lang="en-US" b="1" dirty="0"/>
              <a:t>[</a:t>
            </a:r>
            <a:r>
              <a:rPr lang="en-US" b="1" dirty="0" err="1"/>
              <a:t>range_lookup</a:t>
            </a:r>
            <a:r>
              <a:rPr lang="en-US" b="1" dirty="0"/>
              <a:t>]</a:t>
            </a:r>
            <a:r>
              <a:rPr lang="en-US" dirty="0"/>
              <a:t>: Default is TRUE (approximate match). FALSE means you want an exact match.</a:t>
            </a:r>
          </a:p>
          <a:p>
            <a:pPr lvl="1"/>
            <a:r>
              <a:rPr lang="en-US" dirty="0"/>
              <a:t>For approximate match, data must be sorted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12125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7351E3-6BF1-4D76-B0B1-CEC291A1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3082131"/>
            <a:ext cx="9382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04C1B-DF86-4B23-A86A-BE820D7D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763044"/>
            <a:ext cx="10210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630D-BEC1-4646-8926-006AF29A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31EA-691B-4C01-BA43-6C4EF190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COUNTIF counts all cells in </a:t>
            </a:r>
            <a:r>
              <a:rPr lang="en-US" b="1" dirty="0"/>
              <a:t>range</a:t>
            </a:r>
            <a:r>
              <a:rPr lang="en-US" dirty="0"/>
              <a:t> that satisfy </a:t>
            </a:r>
            <a:r>
              <a:rPr lang="en-US" b="1" dirty="0"/>
              <a:t>criteria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criteria</a:t>
            </a:r>
            <a:r>
              <a:rPr lang="en-US" dirty="0"/>
              <a:t> can be given as a value, in which case the values in </a:t>
            </a:r>
            <a:r>
              <a:rPr lang="en-US" b="1" dirty="0"/>
              <a:t>range</a:t>
            </a:r>
            <a:r>
              <a:rPr lang="en-US" dirty="0"/>
              <a:t> must be equal to that value.</a:t>
            </a:r>
          </a:p>
          <a:p>
            <a:pPr lvl="1"/>
            <a:r>
              <a:rPr lang="en-US" dirty="0"/>
              <a:t>It can also be given as a </a:t>
            </a:r>
            <a:r>
              <a:rPr lang="en-US" dirty="0" err="1"/>
              <a:t>boolean</a:t>
            </a:r>
            <a:r>
              <a:rPr lang="en-US" dirty="0"/>
              <a:t> expression in quotes.</a:t>
            </a:r>
          </a:p>
          <a:p>
            <a:r>
              <a:rPr lang="en-US" dirty="0"/>
              <a:t>SUMIF is similar, but it sums the values in </a:t>
            </a:r>
            <a:r>
              <a:rPr lang="en-US" b="1" dirty="0"/>
              <a:t>range</a:t>
            </a:r>
            <a:r>
              <a:rPr lang="en-US" dirty="0"/>
              <a:t> instead of counting them.</a:t>
            </a:r>
          </a:p>
          <a:p>
            <a:pPr lvl="1"/>
            <a:r>
              <a:rPr lang="en-US" dirty="0"/>
              <a:t>Or, it sums across a different </a:t>
            </a:r>
            <a:r>
              <a:rPr lang="en-US" b="1" dirty="0"/>
              <a:t>[</a:t>
            </a:r>
            <a:r>
              <a:rPr lang="en-US" b="1" dirty="0" err="1"/>
              <a:t>sum_range</a:t>
            </a:r>
            <a:r>
              <a:rPr lang="en-US" b="1" dirty="0"/>
              <a:t>]</a:t>
            </a:r>
            <a:r>
              <a:rPr lang="en-US" dirty="0"/>
              <a:t>, using the values in corresponding </a:t>
            </a:r>
            <a:r>
              <a:rPr lang="en-US" b="1" dirty="0"/>
              <a:t>range</a:t>
            </a:r>
            <a:r>
              <a:rPr lang="en-US" dirty="0"/>
              <a:t>-</a:t>
            </a:r>
            <a:r>
              <a:rPr lang="en-US" b="1" dirty="0"/>
              <a:t>criteria</a:t>
            </a:r>
            <a:r>
              <a:rPr lang="en-US" dirty="0"/>
              <a:t> pairs.</a:t>
            </a:r>
          </a:p>
        </p:txBody>
      </p:sp>
    </p:spTree>
    <p:extLst>
      <p:ext uri="{BB962C8B-B14F-4D97-AF65-F5344CB8AC3E}">
        <p14:creationId xmlns:p14="http://schemas.microsoft.com/office/powerpoint/2010/main" val="14509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0A3-9601-42BE-B988-56B796F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ED7CC-BC06-47A2-94A4-8FA9D8D2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577306"/>
            <a:ext cx="7858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0A3-9601-42BE-B988-56B796F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C7FF1E4-0F69-468C-AC90-0EE09B13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558256"/>
            <a:ext cx="9525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9A-07EB-4D40-916B-B3CE207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COUNTIFS(criteria_range1, criteria1,…)</a:t>
            </a:r>
            <a:br>
              <a:rPr lang="en-US" dirty="0"/>
            </a:br>
            <a:r>
              <a:rPr lang="en-US" dirty="0"/>
              <a:t>SUMIFS(</a:t>
            </a:r>
            <a:r>
              <a:rPr lang="en-US" dirty="0" err="1"/>
              <a:t>sum_range</a:t>
            </a:r>
            <a:r>
              <a:rPr lang="en-US" dirty="0"/>
              <a:t>, criteria_range1, criteria1,…)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F74BA-01C9-4C03-9486-C66E4FAD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 the same thing as COUNTIF and SUMIF, but you can specify multiple criteria.</a:t>
            </a:r>
          </a:p>
          <a:p>
            <a:r>
              <a:rPr lang="en-US" dirty="0"/>
              <a:t>Note that for SUMIFS, </a:t>
            </a:r>
            <a:r>
              <a:rPr lang="en-US" b="1" dirty="0" err="1"/>
              <a:t>sum_range</a:t>
            </a:r>
            <a:r>
              <a:rPr lang="en-US" dirty="0"/>
              <a:t> comes first.</a:t>
            </a:r>
          </a:p>
        </p:txBody>
      </p:sp>
    </p:spTree>
    <p:extLst>
      <p:ext uri="{BB962C8B-B14F-4D97-AF65-F5344CB8AC3E}">
        <p14:creationId xmlns:p14="http://schemas.microsoft.com/office/powerpoint/2010/main" val="298203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9A-07EB-4D40-916B-B3CE207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COUNTIFS(criteria_range1, criteria1,…)</a:t>
            </a:r>
            <a:br>
              <a:rPr lang="en-US" dirty="0"/>
            </a:br>
            <a:r>
              <a:rPr lang="en-US" dirty="0"/>
              <a:t>SUMIFS(</a:t>
            </a:r>
            <a:r>
              <a:rPr lang="en-US" dirty="0" err="1"/>
              <a:t>sum_range</a:t>
            </a:r>
            <a:r>
              <a:rPr lang="en-US" dirty="0"/>
              <a:t>, criteria_range1, criteria1,…)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F65BFC3-FA10-44F5-A3F3-5B3760CC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917" y="1825625"/>
            <a:ext cx="86461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150D-713E-4306-AD80-2CB8C084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132C-C698-4703-807C-4163A055E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PivotTables can be used to quickly summarize data</a:t>
            </a:r>
          </a:p>
          <a:p>
            <a:r>
              <a:rPr lang="en-US" dirty="0"/>
              <a:t>Click and drag different fields to “columns”, “rows”, or “values”, depending on what you want</a:t>
            </a:r>
          </a:p>
          <a:p>
            <a:r>
              <a:rPr lang="en-US" dirty="0"/>
              <a:t>You can also filter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3201F-280F-4D62-BCA7-A3A1C1815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6016" y="1825625"/>
            <a:ext cx="2313967" cy="4351338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414918-34A3-45D6-A3AD-687F1AA12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0" y="483076"/>
            <a:ext cx="679704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pricing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Due to limited data collected, BAL Insurance only uses two variables in their pricing algorithm: driving frequency and county.</a:t>
            </a:r>
          </a:p>
          <a:p>
            <a:r>
              <a:rPr lang="en-US" dirty="0"/>
              <a:t>You have been tasked with analyzing the premiums charged and claims filed to determine if the rates are adequate.</a:t>
            </a:r>
          </a:p>
        </p:txBody>
      </p:sp>
    </p:spTree>
    <p:extLst>
      <p:ext uri="{BB962C8B-B14F-4D97-AF65-F5344CB8AC3E}">
        <p14:creationId xmlns:p14="http://schemas.microsoft.com/office/powerpoint/2010/main" val="424876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26E4-E27A-4A86-9EE7-CC64B37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8EDE-CE5B-42AB-905C-E6C3C79A5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Calculated fields are useful for aggregate-level calculations</a:t>
            </a:r>
          </a:p>
          <a:p>
            <a:r>
              <a:rPr lang="en-US" dirty="0"/>
              <a:t>For example, we could look at the value of Field4 for each Field3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DD754E-F857-4A2E-98FA-23FC06FC5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06068"/>
            <a:ext cx="5181600" cy="3190451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5A9FBC-2EFA-42D5-B043-36E6E613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85896"/>
            <a:ext cx="544830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9304-BBF4-4085-8D53-E3F5AC42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GoalSeek</a:t>
            </a:r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FE65A6-B36E-4759-8A22-08CADF76A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r="11557"/>
          <a:stretch/>
        </p:blipFill>
        <p:spPr>
          <a:xfrm>
            <a:off x="5166361" y="197254"/>
            <a:ext cx="6187439" cy="166130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62B935D-5AC6-40D3-BCDD-0C38403D4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56201"/>
            <a:ext cx="5181600" cy="2490186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04B3D3-859E-478A-B09D-27399ABFDF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784339"/>
            <a:ext cx="5181600" cy="24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January 1st, 2019. Through your discussions, you discover that sufficiently many claims for a given calendar year will be reported in 3 years.</a:t>
            </a:r>
          </a:p>
          <a:p>
            <a:r>
              <a:rPr lang="en-US" dirty="0"/>
              <a:t>Therefore, you have enough reliable data to analyze 2014 and 2015. However, volume of claims and policy in 2014 are fairly low.</a:t>
            </a:r>
          </a:p>
          <a:p>
            <a:r>
              <a:rPr lang="en-US" dirty="0"/>
              <a:t>Thus, you are to conduct an analysis of premiums and claims for policy year 2015.</a:t>
            </a:r>
          </a:p>
          <a:p>
            <a:r>
              <a:rPr lang="en-US" dirty="0"/>
              <a:t>For your convenience, the relevant policy data and claims data have been extracted from the full data tables.</a:t>
            </a:r>
          </a:p>
        </p:txBody>
      </p:sp>
    </p:spTree>
    <p:extLst>
      <p:ext uri="{BB962C8B-B14F-4D97-AF65-F5344CB8AC3E}">
        <p14:creationId xmlns:p14="http://schemas.microsoft.com/office/powerpoint/2010/main" val="29783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Management's target loss ratio is 85%.</a:t>
            </a:r>
          </a:p>
          <a:p>
            <a:r>
              <a:rPr lang="en-US" dirty="0"/>
              <a:t>Conduct an analysis of 2015 data and, based on your results, recommend an alternative rating algorithm to use in the future, if claims in 2016-2018 are similar to those in 2015.</a:t>
            </a:r>
          </a:p>
          <a:p>
            <a:r>
              <a:rPr lang="en-US" dirty="0" err="1"/>
              <a:t>Backtest</a:t>
            </a:r>
            <a:r>
              <a:rPr lang="en-US" dirty="0"/>
              <a:t> your new rating algorithm on data from 2014.</a:t>
            </a:r>
          </a:p>
          <a:p>
            <a:r>
              <a:rPr lang="en-US" dirty="0"/>
              <a:t>Determine whether the rates you have set are feasible on the data from policy year 2014, and state the overall loss ratio on that sheet.</a:t>
            </a:r>
          </a:p>
        </p:txBody>
      </p:sp>
    </p:spTree>
    <p:extLst>
      <p:ext uri="{BB962C8B-B14F-4D97-AF65-F5344CB8AC3E}">
        <p14:creationId xmlns:p14="http://schemas.microsoft.com/office/powerpoint/2010/main" val="39393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466A-BF20-4380-A083-3D22E73A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</a:t>
            </a:r>
            <a:r>
              <a:rPr lang="en-US" dirty="0" err="1"/>
              <a:t>logical_test</a:t>
            </a:r>
            <a:r>
              <a:rPr lang="en-US" dirty="0"/>
              <a:t>, [</a:t>
            </a:r>
            <a:r>
              <a:rPr lang="en-US" dirty="0" err="1"/>
              <a:t>value_if_true</a:t>
            </a:r>
            <a:r>
              <a:rPr lang="en-US" dirty="0"/>
              <a:t>], [</a:t>
            </a:r>
            <a:r>
              <a:rPr lang="en-US" dirty="0" err="1"/>
              <a:t>value_if_false</a:t>
            </a:r>
            <a:r>
              <a:rPr lang="en-US" dirty="0"/>
              <a:t>])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A6205-1C95-42F2-85C0-19D361952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8700" y="2596356"/>
            <a:ext cx="4800600" cy="28098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86401-9D21-49D0-ABE0-FCB49BC7C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[</a:t>
            </a:r>
            <a:r>
              <a:rPr lang="en-US" b="1" dirty="0" err="1"/>
              <a:t>value_if_true</a:t>
            </a:r>
            <a:r>
              <a:rPr lang="en-US" b="1" dirty="0"/>
              <a:t>]</a:t>
            </a:r>
            <a:r>
              <a:rPr lang="en-US" dirty="0"/>
              <a:t> or </a:t>
            </a:r>
            <a:r>
              <a:rPr lang="en-US" b="1" dirty="0"/>
              <a:t>[</a:t>
            </a:r>
            <a:r>
              <a:rPr lang="en-US" b="1" dirty="0" err="1"/>
              <a:t>value_if_false</a:t>
            </a:r>
            <a:r>
              <a:rPr lang="en-US" b="1" dirty="0"/>
              <a:t>] </a:t>
            </a:r>
            <a:r>
              <a:rPr lang="en-US" dirty="0"/>
              <a:t>are not given, they default to TRUE and FALSE</a:t>
            </a:r>
          </a:p>
          <a:p>
            <a:r>
              <a:rPr lang="en-US" dirty="0"/>
              <a:t>If </a:t>
            </a:r>
            <a:r>
              <a:rPr lang="en-US" b="1" dirty="0" err="1"/>
              <a:t>logical_test</a:t>
            </a:r>
            <a:r>
              <a:rPr lang="en-US" b="1" dirty="0"/>
              <a:t> </a:t>
            </a:r>
            <a:r>
              <a:rPr lang="en-US" dirty="0"/>
              <a:t>is true, output is </a:t>
            </a:r>
            <a:r>
              <a:rPr lang="en-US" b="1" dirty="0"/>
              <a:t>[</a:t>
            </a:r>
            <a:r>
              <a:rPr lang="en-US" b="1" dirty="0" err="1"/>
              <a:t>value_if_true</a:t>
            </a:r>
            <a:r>
              <a:rPr lang="en-US" b="1" dirty="0"/>
              <a:t>]</a:t>
            </a:r>
          </a:p>
          <a:p>
            <a:r>
              <a:rPr lang="en-US" dirty="0"/>
              <a:t>If </a:t>
            </a:r>
            <a:r>
              <a:rPr lang="en-US" b="1" dirty="0" err="1"/>
              <a:t>logical_test</a:t>
            </a:r>
            <a:r>
              <a:rPr lang="en-US" b="1" dirty="0"/>
              <a:t> </a:t>
            </a:r>
            <a:r>
              <a:rPr lang="en-US" dirty="0"/>
              <a:t>is false, output is </a:t>
            </a:r>
            <a:r>
              <a:rPr lang="en-US" b="1" dirty="0"/>
              <a:t>[</a:t>
            </a:r>
            <a:r>
              <a:rPr lang="en-US" b="1" dirty="0" err="1"/>
              <a:t>value_if_false</a:t>
            </a:r>
            <a:r>
              <a:rPr lang="en-US" b="1" dirty="0"/>
              <a:t>]</a:t>
            </a:r>
          </a:p>
          <a:p>
            <a:r>
              <a:rPr lang="en-US" dirty="0"/>
              <a:t>IF statements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366901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Cell References</a:t>
            </a:r>
          </a:p>
        </p:txBody>
      </p:sp>
      <p:pic>
        <p:nvPicPr>
          <p:cNvPr id="6" name="Content Placeholder 35">
            <a:extLst>
              <a:ext uri="{FF2B5EF4-FFF2-40B4-BE49-F238E27FC236}">
                <a16:creationId xmlns:a16="http://schemas.microsoft.com/office/drawing/2014/main" id="{6788353C-B352-478A-ACC2-87E0F6F1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160" y="2841633"/>
            <a:ext cx="7937680" cy="2749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Cell References</a:t>
            </a:r>
          </a:p>
        </p:txBody>
      </p:sp>
      <p:pic>
        <p:nvPicPr>
          <p:cNvPr id="6" name="Content Placeholder 23">
            <a:extLst>
              <a:ext uri="{FF2B5EF4-FFF2-40B4-BE49-F238E27FC236}">
                <a16:creationId xmlns:a16="http://schemas.microsoft.com/office/drawing/2014/main" id="{36125757-CA92-4CF5-AC59-9FAFE8ED9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967" y="2853826"/>
            <a:ext cx="7962066" cy="27251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Cell References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13" y="2546434"/>
            <a:ext cx="7962066" cy="2792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4953" y="5709920"/>
            <a:ext cx="100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black arrow does not indicate a relative shift, but an </a:t>
            </a:r>
            <a:r>
              <a:rPr lang="en-US" b="1" dirty="0"/>
              <a:t>absolute</a:t>
            </a:r>
            <a:r>
              <a:rPr lang="en-US" dirty="0"/>
              <a:t> shift to row 3.</a:t>
            </a:r>
          </a:p>
        </p:txBody>
      </p:sp>
    </p:spTree>
    <p:extLst>
      <p:ext uri="{BB962C8B-B14F-4D97-AF65-F5344CB8AC3E}">
        <p14:creationId xmlns:p14="http://schemas.microsoft.com/office/powerpoint/2010/main" val="41725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Cell References</a:t>
            </a:r>
          </a:p>
        </p:txBody>
      </p:sp>
      <p:pic>
        <p:nvPicPr>
          <p:cNvPr id="7" name="Content Placeholder 25">
            <a:extLst>
              <a:ext uri="{FF2B5EF4-FFF2-40B4-BE49-F238E27FC236}">
                <a16:creationId xmlns:a16="http://schemas.microsoft.com/office/drawing/2014/main" id="{89A32C09-2165-49A6-A7FE-ED2BDF77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91" y="2823344"/>
            <a:ext cx="8047417" cy="2786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6001" y="5689600"/>
            <a:ext cx="1017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black/gray arrows do not indicate relative shifts, but </a:t>
            </a:r>
            <a:r>
              <a:rPr lang="en-US" b="1" dirty="0"/>
              <a:t>absolute</a:t>
            </a:r>
            <a:r>
              <a:rPr lang="en-US" dirty="0"/>
              <a:t> shifts to column D.</a:t>
            </a:r>
          </a:p>
        </p:txBody>
      </p:sp>
    </p:spTree>
    <p:extLst>
      <p:ext uri="{BB962C8B-B14F-4D97-AF65-F5344CB8AC3E}">
        <p14:creationId xmlns:p14="http://schemas.microsoft.com/office/powerpoint/2010/main" val="409548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739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Excel Workshop I: Introduction to Excel</vt:lpstr>
      <vt:lpstr>Background</vt:lpstr>
      <vt:lpstr>Background</vt:lpstr>
      <vt:lpstr>Background</vt:lpstr>
      <vt:lpstr>IF(logical_test, [value_if_true], [value_if_false])</vt:lpstr>
      <vt:lpstr>Relative Cell References</vt:lpstr>
      <vt:lpstr>Absolute Cell References</vt:lpstr>
      <vt:lpstr>Mixed Cell References</vt:lpstr>
      <vt:lpstr>Mixed Cell References</vt:lpstr>
      <vt:lpstr>SUM(number1, [number2], …) PRODUCT(number1, [number2], …)</vt:lpstr>
      <vt:lpstr>VLOOKUP(lookup_value, table_array, col_index_num, [range_lookup])</vt:lpstr>
      <vt:lpstr>VLOOKUP(lookup_value, table_array, col_index_num, [range_lookup])</vt:lpstr>
      <vt:lpstr>VLOOKUP(lookup_value, table_array, col_index_num, [range_lookup])</vt:lpstr>
      <vt:lpstr>COUNTIF(range, criteria) SUMIF(range, criteria, [sum_range])</vt:lpstr>
      <vt:lpstr>COUNTIF(range, criteria) SUMIF(range, criteria, [sum_range])</vt:lpstr>
      <vt:lpstr>COUNTIF(range, criteria) SUMIF(range, criteria, [sum_range])</vt:lpstr>
      <vt:lpstr>COUNTIFS(criteria_range1, criteria1,…) SUMIFS(sum_range, criteria_range1, criteria1,…)</vt:lpstr>
      <vt:lpstr>COUNTIFS(criteria_range1, criteria1,…) SUMIFS(sum_range, criteria_range1, criteria1,…)</vt:lpstr>
      <vt:lpstr>PivotTables</vt:lpstr>
      <vt:lpstr>Calculated Fields</vt:lpstr>
      <vt:lpstr>GoalSeek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 I: Introduction to Excel</dc:title>
  <dc:creator>Kevin Zhu</dc:creator>
  <cp:lastModifiedBy>Kevin Zhu</cp:lastModifiedBy>
  <cp:revision>11</cp:revision>
  <dcterms:created xsi:type="dcterms:W3CDTF">2018-07-29T21:29:20Z</dcterms:created>
  <dcterms:modified xsi:type="dcterms:W3CDTF">2018-07-30T00:08:51Z</dcterms:modified>
</cp:coreProperties>
</file>