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60" r:id="rId4"/>
    <p:sldId id="261" r:id="rId5"/>
    <p:sldId id="267" r:id="rId6"/>
    <p:sldId id="274" r:id="rId7"/>
    <p:sldId id="262" r:id="rId8"/>
    <p:sldId id="263" r:id="rId9"/>
    <p:sldId id="264" r:id="rId10"/>
    <p:sldId id="265" r:id="rId11"/>
    <p:sldId id="266" r:id="rId12"/>
    <p:sldId id="282" r:id="rId13"/>
    <p:sldId id="257" r:id="rId14"/>
    <p:sldId id="258" r:id="rId15"/>
    <p:sldId id="259" r:id="rId16"/>
    <p:sldId id="283" r:id="rId17"/>
    <p:sldId id="284" r:id="rId18"/>
    <p:sldId id="285" r:id="rId19"/>
    <p:sldId id="286" r:id="rId20"/>
    <p:sldId id="288" r:id="rId21"/>
    <p:sldId id="289" r:id="rId22"/>
    <p:sldId id="290" r:id="rId23"/>
    <p:sldId id="292" r:id="rId24"/>
    <p:sldId id="291" r:id="rId25"/>
    <p:sldId id="29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BAS Logo">
            <a:extLst>
              <a:ext uri="{FF2B5EF4-FFF2-40B4-BE49-F238E27FC236}">
                <a16:creationId xmlns:a16="http://schemas.microsoft.com/office/drawing/2014/main" id="{6A182F9F-473A-43AE-8768-22B5E62D9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66" y="5949014"/>
            <a:ext cx="1897133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2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0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45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357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6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131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2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3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83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17046" y="5949014"/>
            <a:ext cx="1052508" cy="365125"/>
          </a:xfrm>
        </p:spPr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63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87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05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644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93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647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39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22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86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2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3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1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9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4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06869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69DB98C1-AF1F-4BA8-AAB2-77F73848AE1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0858" y="5324474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BAS Logo">
            <a:extLst>
              <a:ext uri="{FF2B5EF4-FFF2-40B4-BE49-F238E27FC236}">
                <a16:creationId xmlns:a16="http://schemas.microsoft.com/office/drawing/2014/main" id="{BD6238E3-563B-4C1E-BC40-A5BCC2B1FFA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66" y="5949014"/>
            <a:ext cx="1897133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21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68989" y="5949014"/>
            <a:ext cx="16959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D1668C57-9725-4841-969D-4EB8A4494CAD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1" y="5951811"/>
            <a:ext cx="65357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7045" y="59490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E9102270-9B00-42F9-B05C-88CDE06000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BAS Logo">
            <a:extLst>
              <a:ext uri="{FF2B5EF4-FFF2-40B4-BE49-F238E27FC236}">
                <a16:creationId xmlns:a16="http://schemas.microsoft.com/office/drawing/2014/main" id="{7200FEFE-F5C5-4AB6-85F3-DFB032BFED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66" y="5949014"/>
            <a:ext cx="1897133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3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kern="1200" cap="none" baseline="0">
          <a:solidFill>
            <a:schemeClr val="bg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upport.office.com/en-us/article/load-the-solver-add-in-in-excel-612926fc-d53b-46b4-872c-e24772f078ca" TargetMode="Externa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8E91-ABD6-4B5A-AAC9-71FA815AC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Excel Workshop II:</a:t>
            </a:r>
            <a:br>
              <a:rPr lang="en-US" dirty="0"/>
            </a:br>
            <a:r>
              <a:rPr lang="en-US" sz="4800" dirty="0"/>
              <a:t>Intermediate Excel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A9D81-109B-48A7-A3C1-3E1068211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Applications from Reserving</a:t>
            </a:r>
          </a:p>
        </p:txBody>
      </p:sp>
    </p:spTree>
    <p:extLst>
      <p:ext uri="{BB962C8B-B14F-4D97-AF65-F5344CB8AC3E}">
        <p14:creationId xmlns:p14="http://schemas.microsoft.com/office/powerpoint/2010/main" val="241395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ECAD-CFD3-43B3-A91E-A1FE2956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7050-EFD3-4DF1-BD83-29BFE27DC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https://support.office.com/en-us/article/load-the-solver-add-in-in-excel-612926fc-d53b-46b4-872c-e24772f078ca</a:t>
            </a:r>
            <a:endParaRPr lang="en-US" dirty="0"/>
          </a:p>
          <a:p>
            <a:r>
              <a:rPr lang="en-US" dirty="0"/>
              <a:t>A more powerful version of </a:t>
            </a:r>
            <a:r>
              <a:rPr lang="en-US" dirty="0" err="1"/>
              <a:t>GoalSeek</a:t>
            </a:r>
            <a:r>
              <a:rPr lang="en-US" dirty="0"/>
              <a:t> that can optimize (min/max) with constraints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C5BBB1-D820-4E61-9E2A-5C2496A011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71022" y="2227263"/>
            <a:ext cx="3857005" cy="36337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F57086-E3F2-4C0C-AB73-3EF161760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299" y="599713"/>
            <a:ext cx="65532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6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87F09A-0FA7-4681-8AF4-F41CE924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5E9619-7D5E-4F94-A592-C9D0295E71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on the problem and mathematical justification</a:t>
            </a:r>
          </a:p>
        </p:txBody>
      </p:sp>
    </p:spTree>
    <p:extLst>
      <p:ext uri="{BB962C8B-B14F-4D97-AF65-F5344CB8AC3E}">
        <p14:creationId xmlns:p14="http://schemas.microsoft.com/office/powerpoint/2010/main" val="174492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B3BC-A675-4D9E-9258-BA4AFAD6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55BEA-5510-4726-A3DB-EE81924F4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a reserving actuary for Bruin Auto Liability Insurance, LLC, a Los Angeles based company insuring personal automobile casualty losses in Southern California.</a:t>
            </a:r>
          </a:p>
          <a:p>
            <a:r>
              <a:rPr lang="en-US" dirty="0"/>
              <a:t>BAL's reserving practice is quite limited, and you have been asked to create a basic model of loss development to evaluate the state of the company’s reserves.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5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CCA7-2943-46BD-AD09-1B1E10EB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73E69-24E8-4C22-B149-8B1ACB7E3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January 1st, 2019. The reserving team in the actuarial department has set aside a pure IBNR reserve of $7M to pay for losses occurring before 2019 reported in 2019.</a:t>
            </a:r>
          </a:p>
          <a:p>
            <a:r>
              <a:rPr lang="en-US" dirty="0"/>
              <a:t>It is your task to determine whether this reserve is too low, appropriate, or too high. If the current reserve is not representative of what BAL expects to pay out, suggest a new reserve level.</a:t>
            </a:r>
          </a:p>
          <a:p>
            <a:r>
              <a:rPr lang="en-US" dirty="0"/>
              <a:t>During your analysis, you may ignore claims occurring in 2019, as these trends will be analyzed by a different team.</a:t>
            </a:r>
          </a:p>
          <a:p>
            <a:r>
              <a:rPr lang="en-US" dirty="0"/>
              <a:t>If there are significant differences in claim development by county, report this to management as well.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3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4EA6-D41E-429B-B2D6-624DDA31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87B8-C05A-4979-9245-DA25582AD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have also been presented with an excerpt of the company’s income statement for 2018. Analyze the effects changing reserves will have on the company’s financials (assuming an 85% loss ratio), and suggest a target expense ratio to maintain the overall profit margin.</a:t>
            </a:r>
          </a:p>
          <a:p>
            <a:r>
              <a:rPr lang="en-US" dirty="0"/>
              <a:t>If this expense ratio is not feasible, what rate of return must BAL receive on its investments to maintain the overall profit margin, assuming a reasonable expense ratio?</a:t>
            </a:r>
          </a:p>
        </p:txBody>
      </p:sp>
    </p:spTree>
    <p:extLst>
      <p:ext uri="{BB962C8B-B14F-4D97-AF65-F5344CB8AC3E}">
        <p14:creationId xmlns:p14="http://schemas.microsoft.com/office/powerpoint/2010/main" val="49861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44F3-0BC3-453C-9F7D-BBA8B1B6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Triangles: The Idea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6C9AFB5-4017-40F6-97E8-82E930F956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1016423"/>
              </p:ext>
            </p:extLst>
          </p:nvPr>
        </p:nvGraphicFramePr>
        <p:xfrm>
          <a:off x="581026" y="2625754"/>
          <a:ext cx="5422394" cy="3471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0709">
                  <a:extLst>
                    <a:ext uri="{9D8B030D-6E8A-4147-A177-3AD203B41FA5}">
                      <a16:colId xmlns:a16="http://schemas.microsoft.com/office/drawing/2014/main" val="2914918610"/>
                    </a:ext>
                  </a:extLst>
                </a:gridCol>
                <a:gridCol w="866337">
                  <a:extLst>
                    <a:ext uri="{9D8B030D-6E8A-4147-A177-3AD203B41FA5}">
                      <a16:colId xmlns:a16="http://schemas.microsoft.com/office/drawing/2014/main" val="4158611831"/>
                    </a:ext>
                  </a:extLst>
                </a:gridCol>
                <a:gridCol w="866337">
                  <a:extLst>
                    <a:ext uri="{9D8B030D-6E8A-4147-A177-3AD203B41FA5}">
                      <a16:colId xmlns:a16="http://schemas.microsoft.com/office/drawing/2014/main" val="2157067745"/>
                    </a:ext>
                  </a:extLst>
                </a:gridCol>
                <a:gridCol w="866337">
                  <a:extLst>
                    <a:ext uri="{9D8B030D-6E8A-4147-A177-3AD203B41FA5}">
                      <a16:colId xmlns:a16="http://schemas.microsoft.com/office/drawing/2014/main" val="800364216"/>
                    </a:ext>
                  </a:extLst>
                </a:gridCol>
                <a:gridCol w="866337">
                  <a:extLst>
                    <a:ext uri="{9D8B030D-6E8A-4147-A177-3AD203B41FA5}">
                      <a16:colId xmlns:a16="http://schemas.microsoft.com/office/drawing/2014/main" val="289977433"/>
                    </a:ext>
                  </a:extLst>
                </a:gridCol>
                <a:gridCol w="866337">
                  <a:extLst>
                    <a:ext uri="{9D8B030D-6E8A-4147-A177-3AD203B41FA5}">
                      <a16:colId xmlns:a16="http://schemas.microsoft.com/office/drawing/2014/main" val="883967232"/>
                    </a:ext>
                  </a:extLst>
                </a:gridCol>
              </a:tblGrid>
              <a:tr h="921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dirty="0"/>
                        <a:t>Report ­</a:t>
                      </a:r>
                    </a:p>
                    <a:p>
                      <a:pPr algn="l" fontAlgn="b"/>
                      <a:endParaRPr lang="en-US" sz="1800" b="0" dirty="0"/>
                    </a:p>
                    <a:p>
                      <a:pPr algn="l" fontAlgn="b"/>
                      <a:r>
                        <a:rPr lang="en-US" sz="1800" b="0" dirty="0"/>
                        <a:t> AY</a:t>
                      </a:r>
                    </a:p>
                  </a:txBody>
                  <a:tcPr marL="3746" marR="3746" marT="7620" marB="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2015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2016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2017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2018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2019</a:t>
                      </a:r>
                    </a:p>
                  </a:txBody>
                  <a:tcPr marL="3746" marR="3746" marT="7620" marB="0" anchor="ctr"/>
                </a:tc>
                <a:extLst>
                  <a:ext uri="{0D108BD9-81ED-4DB2-BD59-A6C34878D82A}">
                    <a16:rowId xmlns:a16="http://schemas.microsoft.com/office/drawing/2014/main" val="3644236457"/>
                  </a:ext>
                </a:extLst>
              </a:tr>
              <a:tr h="63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2015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chemeClr val="accent3"/>
                          </a:solidFill>
                        </a:rPr>
                        <a:t>149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chemeClr val="accent3"/>
                          </a:solidFill>
                        </a:rPr>
                        <a:t>171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chemeClr val="accent3"/>
                          </a:solidFill>
                        </a:rPr>
                        <a:t>55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chemeClr val="accent3"/>
                          </a:solidFill>
                        </a:rPr>
                        <a:t>11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746" marR="3746" marT="7620" marB="0" anchor="ctr"/>
                </a:tc>
                <a:extLst>
                  <a:ext uri="{0D108BD9-81ED-4DB2-BD59-A6C34878D82A}">
                    <a16:rowId xmlns:a16="http://schemas.microsoft.com/office/drawing/2014/main" val="1915008740"/>
                  </a:ext>
                </a:extLst>
              </a:tr>
              <a:tr h="63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2016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0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184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182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66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??</a:t>
                      </a:r>
                    </a:p>
                  </a:txBody>
                  <a:tcPr marL="3746" marR="3746" marT="7620" marB="0" anchor="ctr"/>
                </a:tc>
                <a:extLst>
                  <a:ext uri="{0D108BD9-81ED-4DB2-BD59-A6C34878D82A}">
                    <a16:rowId xmlns:a16="http://schemas.microsoft.com/office/drawing/2014/main" val="1634456076"/>
                  </a:ext>
                </a:extLst>
              </a:tr>
              <a:tr h="63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2017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0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0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195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209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??</a:t>
                      </a:r>
                    </a:p>
                  </a:txBody>
                  <a:tcPr marL="3746" marR="3746" marT="7620" marB="0" anchor="ctr"/>
                </a:tc>
                <a:extLst>
                  <a:ext uri="{0D108BD9-81ED-4DB2-BD59-A6C34878D82A}">
                    <a16:rowId xmlns:a16="http://schemas.microsoft.com/office/drawing/2014/main" val="2085682314"/>
                  </a:ext>
                </a:extLst>
              </a:tr>
              <a:tr h="63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2018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0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0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0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218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??</a:t>
                      </a:r>
                    </a:p>
                  </a:txBody>
                  <a:tcPr marL="3746" marR="3746" marT="7620" marB="0" anchor="ctr"/>
                </a:tc>
                <a:extLst>
                  <a:ext uri="{0D108BD9-81ED-4DB2-BD59-A6C34878D82A}">
                    <a16:rowId xmlns:a16="http://schemas.microsoft.com/office/drawing/2014/main" val="3399098793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1AA10-6209-48F2-ACF2-2741C66AB7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idea: Not all accidents that occur in a year are reported in that year.</a:t>
            </a:r>
          </a:p>
          <a:p>
            <a:r>
              <a:rPr lang="en-US" dirty="0"/>
              <a:t>For instance, only </a:t>
            </a:r>
            <a:r>
              <a:rPr lang="en-US" dirty="0">
                <a:solidFill>
                  <a:schemeClr val="accent3"/>
                </a:solidFill>
              </a:rPr>
              <a:t>$149</a:t>
            </a:r>
            <a:r>
              <a:rPr lang="en-US" dirty="0"/>
              <a:t> of losses occurring in 2015 were reported in 2015.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$171</a:t>
            </a:r>
            <a:r>
              <a:rPr lang="en-US" dirty="0"/>
              <a:t> was reported in 2016, </a:t>
            </a:r>
            <a:r>
              <a:rPr lang="en-US" dirty="0">
                <a:solidFill>
                  <a:schemeClr val="accent3"/>
                </a:solidFill>
              </a:rPr>
              <a:t>$55</a:t>
            </a:r>
            <a:r>
              <a:rPr lang="en-US" dirty="0"/>
              <a:t> in 2017, and </a:t>
            </a:r>
            <a:r>
              <a:rPr lang="en-US" dirty="0">
                <a:solidFill>
                  <a:schemeClr val="accent3"/>
                </a:solidFill>
              </a:rPr>
              <a:t>$11</a:t>
            </a:r>
            <a:r>
              <a:rPr lang="en-US" dirty="0"/>
              <a:t> was reported in 2018.</a:t>
            </a:r>
          </a:p>
          <a:p>
            <a:r>
              <a:rPr lang="en-US" dirty="0"/>
              <a:t>We want to estimate, for instance, how much we will pay for losses from 2016.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5E0FEA-FDBA-413E-947B-1998A9E94749}"/>
              </a:ext>
            </a:extLst>
          </p:cNvPr>
          <p:cNvCxnSpPr>
            <a:cxnSpLocks/>
          </p:cNvCxnSpPr>
          <p:nvPr/>
        </p:nvCxnSpPr>
        <p:spPr>
          <a:xfrm>
            <a:off x="4639112" y="2348917"/>
            <a:ext cx="838899" cy="1501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0C28AF-7C0C-4143-8AF4-F3163F4C1E03}"/>
              </a:ext>
            </a:extLst>
          </p:cNvPr>
          <p:cNvSpPr txBox="1"/>
          <p:nvPr/>
        </p:nvSpPr>
        <p:spPr>
          <a:xfrm>
            <a:off x="1680457" y="2043337"/>
            <a:ext cx="30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simplicity, assume this is 0.</a:t>
            </a:r>
          </a:p>
        </p:txBody>
      </p:sp>
    </p:spTree>
    <p:extLst>
      <p:ext uri="{BB962C8B-B14F-4D97-AF65-F5344CB8AC3E}">
        <p14:creationId xmlns:p14="http://schemas.microsoft.com/office/powerpoint/2010/main" val="392739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44F3-0BC3-453C-9F7D-BBA8B1B6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Triangles: Using lags instead of years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6C9AFB5-4017-40F6-97E8-82E930F956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496384"/>
              </p:ext>
            </p:extLst>
          </p:nvPr>
        </p:nvGraphicFramePr>
        <p:xfrm>
          <a:off x="581026" y="2227262"/>
          <a:ext cx="5422391" cy="38699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8107">
                  <a:extLst>
                    <a:ext uri="{9D8B030D-6E8A-4147-A177-3AD203B41FA5}">
                      <a16:colId xmlns:a16="http://schemas.microsoft.com/office/drawing/2014/main" val="2914918610"/>
                    </a:ext>
                  </a:extLst>
                </a:gridCol>
                <a:gridCol w="1031071">
                  <a:extLst>
                    <a:ext uri="{9D8B030D-6E8A-4147-A177-3AD203B41FA5}">
                      <a16:colId xmlns:a16="http://schemas.microsoft.com/office/drawing/2014/main" val="4158611831"/>
                    </a:ext>
                  </a:extLst>
                </a:gridCol>
                <a:gridCol w="1031071">
                  <a:extLst>
                    <a:ext uri="{9D8B030D-6E8A-4147-A177-3AD203B41FA5}">
                      <a16:colId xmlns:a16="http://schemas.microsoft.com/office/drawing/2014/main" val="2157067745"/>
                    </a:ext>
                  </a:extLst>
                </a:gridCol>
                <a:gridCol w="1031071">
                  <a:extLst>
                    <a:ext uri="{9D8B030D-6E8A-4147-A177-3AD203B41FA5}">
                      <a16:colId xmlns:a16="http://schemas.microsoft.com/office/drawing/2014/main" val="800364216"/>
                    </a:ext>
                  </a:extLst>
                </a:gridCol>
                <a:gridCol w="1031071">
                  <a:extLst>
                    <a:ext uri="{9D8B030D-6E8A-4147-A177-3AD203B41FA5}">
                      <a16:colId xmlns:a16="http://schemas.microsoft.com/office/drawing/2014/main" val="289977433"/>
                    </a:ext>
                  </a:extLst>
                </a:gridCol>
              </a:tblGrid>
              <a:tr h="102766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dirty="0"/>
                        <a:t>Lag ­</a:t>
                      </a:r>
                    </a:p>
                    <a:p>
                      <a:pPr algn="l" fontAlgn="b"/>
                      <a:endParaRPr lang="en-US" sz="2000" b="0" dirty="0"/>
                    </a:p>
                    <a:p>
                      <a:pPr algn="l" fontAlgn="b"/>
                      <a:r>
                        <a:rPr lang="en-US" sz="2000" b="0" dirty="0"/>
                        <a:t> AY</a:t>
                      </a:r>
                    </a:p>
                  </a:txBody>
                  <a:tcPr marL="3746" marR="3746" marT="7620" marB="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3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4</a:t>
                      </a:r>
                    </a:p>
                  </a:txBody>
                  <a:tcPr marL="3746" marR="3746" marT="7620" marB="0" anchor="ctr"/>
                </a:tc>
                <a:extLst>
                  <a:ext uri="{0D108BD9-81ED-4DB2-BD59-A6C34878D82A}">
                    <a16:rowId xmlns:a16="http://schemas.microsoft.com/office/drawing/2014/main" val="3644236457"/>
                  </a:ext>
                </a:extLst>
              </a:tr>
              <a:tr h="710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2015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149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chemeClr val="accent3"/>
                          </a:solidFill>
                        </a:rPr>
                        <a:t>171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55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11</a:t>
                      </a:r>
                    </a:p>
                  </a:txBody>
                  <a:tcPr marL="3746" marR="3746" marT="7620" marB="0" anchor="ctr"/>
                </a:tc>
                <a:extLst>
                  <a:ext uri="{0D108BD9-81ED-4DB2-BD59-A6C34878D82A}">
                    <a16:rowId xmlns:a16="http://schemas.microsoft.com/office/drawing/2014/main" val="1915008740"/>
                  </a:ext>
                </a:extLst>
              </a:tr>
              <a:tr h="710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2016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184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chemeClr val="accent3"/>
                          </a:solidFill>
                        </a:rPr>
                        <a:t>182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66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dirty="0"/>
                    </a:p>
                  </a:txBody>
                  <a:tcPr marL="3746" marR="3746" marT="7620" marB="0" anchor="ctr"/>
                </a:tc>
                <a:extLst>
                  <a:ext uri="{0D108BD9-81ED-4DB2-BD59-A6C34878D82A}">
                    <a16:rowId xmlns:a16="http://schemas.microsoft.com/office/drawing/2014/main" val="1634456076"/>
                  </a:ext>
                </a:extLst>
              </a:tr>
              <a:tr h="710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2017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195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chemeClr val="accent3"/>
                          </a:solidFill>
                        </a:rPr>
                        <a:t>209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746" marR="3746" marT="7620" marB="0" anchor="ctr"/>
                </a:tc>
                <a:extLst>
                  <a:ext uri="{0D108BD9-81ED-4DB2-BD59-A6C34878D82A}">
                    <a16:rowId xmlns:a16="http://schemas.microsoft.com/office/drawing/2014/main" val="2085682314"/>
                  </a:ext>
                </a:extLst>
              </a:tr>
              <a:tr h="710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2018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218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dirty="0"/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dirty="0"/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dirty="0"/>
                    </a:p>
                  </a:txBody>
                  <a:tcPr marL="3746" marR="3746" marT="7620" marB="0" anchor="ctr"/>
                </a:tc>
                <a:extLst>
                  <a:ext uri="{0D108BD9-81ED-4DB2-BD59-A6C34878D82A}">
                    <a16:rowId xmlns:a16="http://schemas.microsoft.com/office/drawing/2014/main" val="3399098793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1AA10-6209-48F2-ACF2-2741C66AB7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doesn’t matter to us </a:t>
            </a:r>
            <a:r>
              <a:rPr lang="en-US" i="1" dirty="0"/>
              <a:t>in what year</a:t>
            </a:r>
            <a:r>
              <a:rPr lang="en-US" dirty="0"/>
              <a:t> we pay.</a:t>
            </a:r>
          </a:p>
          <a:p>
            <a:r>
              <a:rPr lang="en-US" dirty="0"/>
              <a:t>Rather, we care about </a:t>
            </a:r>
            <a:r>
              <a:rPr lang="en-US" i="1" dirty="0"/>
              <a:t>how many years after the</a:t>
            </a:r>
            <a:r>
              <a:rPr lang="en-US" dirty="0"/>
              <a:t> </a:t>
            </a:r>
            <a:r>
              <a:rPr lang="en-US" i="1" dirty="0"/>
              <a:t>loss</a:t>
            </a:r>
            <a:r>
              <a:rPr lang="en-US" dirty="0"/>
              <a:t> we pay. This allows us to combine data meaningfully.</a:t>
            </a:r>
          </a:p>
          <a:p>
            <a:r>
              <a:rPr lang="en-US" dirty="0">
                <a:solidFill>
                  <a:schemeClr val="accent3"/>
                </a:solidFill>
              </a:rPr>
              <a:t>$171</a:t>
            </a:r>
            <a:r>
              <a:rPr lang="en-US" dirty="0"/>
              <a:t> of losses from 2015 were reported after 1 year, but before the end of 2 years (i.e., 2016).</a:t>
            </a:r>
          </a:p>
          <a:p>
            <a:pPr lvl="1"/>
            <a:r>
              <a:rPr lang="en-US" dirty="0"/>
              <a:t>This is </a:t>
            </a:r>
            <a:r>
              <a:rPr lang="en-US" dirty="0">
                <a:solidFill>
                  <a:schemeClr val="accent3"/>
                </a:solidFill>
              </a:rPr>
              <a:t>$182</a:t>
            </a:r>
            <a:r>
              <a:rPr lang="en-US" dirty="0"/>
              <a:t> for the 2016 2-year lag and </a:t>
            </a:r>
            <a:r>
              <a:rPr lang="en-US" dirty="0">
                <a:solidFill>
                  <a:schemeClr val="accent3"/>
                </a:solidFill>
              </a:rPr>
              <a:t>$209</a:t>
            </a:r>
            <a:r>
              <a:rPr lang="en-US" dirty="0"/>
              <a:t> for the 2017 2-year lag.</a:t>
            </a:r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7710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44F3-0BC3-453C-9F7D-BBA8B1B6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Triangles: Cumulative paid amounts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6C9AFB5-4017-40F6-97E8-82E930F956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9467551"/>
              </p:ext>
            </p:extLst>
          </p:nvPr>
        </p:nvGraphicFramePr>
        <p:xfrm>
          <a:off x="581026" y="2227262"/>
          <a:ext cx="5422391" cy="38699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8107">
                  <a:extLst>
                    <a:ext uri="{9D8B030D-6E8A-4147-A177-3AD203B41FA5}">
                      <a16:colId xmlns:a16="http://schemas.microsoft.com/office/drawing/2014/main" val="2914918610"/>
                    </a:ext>
                  </a:extLst>
                </a:gridCol>
                <a:gridCol w="1031071">
                  <a:extLst>
                    <a:ext uri="{9D8B030D-6E8A-4147-A177-3AD203B41FA5}">
                      <a16:colId xmlns:a16="http://schemas.microsoft.com/office/drawing/2014/main" val="4158611831"/>
                    </a:ext>
                  </a:extLst>
                </a:gridCol>
                <a:gridCol w="1031071">
                  <a:extLst>
                    <a:ext uri="{9D8B030D-6E8A-4147-A177-3AD203B41FA5}">
                      <a16:colId xmlns:a16="http://schemas.microsoft.com/office/drawing/2014/main" val="2157067745"/>
                    </a:ext>
                  </a:extLst>
                </a:gridCol>
                <a:gridCol w="1031071">
                  <a:extLst>
                    <a:ext uri="{9D8B030D-6E8A-4147-A177-3AD203B41FA5}">
                      <a16:colId xmlns:a16="http://schemas.microsoft.com/office/drawing/2014/main" val="800364216"/>
                    </a:ext>
                  </a:extLst>
                </a:gridCol>
                <a:gridCol w="1031071">
                  <a:extLst>
                    <a:ext uri="{9D8B030D-6E8A-4147-A177-3AD203B41FA5}">
                      <a16:colId xmlns:a16="http://schemas.microsoft.com/office/drawing/2014/main" val="289977433"/>
                    </a:ext>
                  </a:extLst>
                </a:gridCol>
              </a:tblGrid>
              <a:tr h="102766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dirty="0"/>
                        <a:t>Lag ­</a:t>
                      </a:r>
                    </a:p>
                    <a:p>
                      <a:pPr algn="l" fontAlgn="b"/>
                      <a:endParaRPr lang="en-US" sz="2000" b="0" dirty="0"/>
                    </a:p>
                    <a:p>
                      <a:pPr algn="l" fontAlgn="b"/>
                      <a:r>
                        <a:rPr lang="en-US" sz="2000" b="0" dirty="0"/>
                        <a:t> AY</a:t>
                      </a:r>
                    </a:p>
                  </a:txBody>
                  <a:tcPr marL="3746" marR="3746" marT="7620" marB="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3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4</a:t>
                      </a:r>
                    </a:p>
                  </a:txBody>
                  <a:tcPr marL="3746" marR="3746" marT="7620" marB="0" anchor="ctr"/>
                </a:tc>
                <a:extLst>
                  <a:ext uri="{0D108BD9-81ED-4DB2-BD59-A6C34878D82A}">
                    <a16:rowId xmlns:a16="http://schemas.microsoft.com/office/drawing/2014/main" val="3644236457"/>
                  </a:ext>
                </a:extLst>
              </a:tr>
              <a:tr h="710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2015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320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375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386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5008740"/>
                  </a:ext>
                </a:extLst>
              </a:tr>
              <a:tr h="710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2016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184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366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432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4456076"/>
                  </a:ext>
                </a:extLst>
              </a:tr>
              <a:tr h="710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2017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195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404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5682314"/>
                  </a:ext>
                </a:extLst>
              </a:tr>
              <a:tr h="710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2018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9098793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1AA10-6209-48F2-ACF2-2741C66AB7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Next, we convert our amounts to cumulative amounts.</a:t>
            </a:r>
          </a:p>
          <a:p>
            <a:r>
              <a:rPr lang="en-US" dirty="0"/>
              <a:t>This allows us to see the proportional increase over lags.</a:t>
            </a:r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1897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44F3-0BC3-453C-9F7D-BBA8B1B6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Triangles: Loss Development Factors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6C9AFB5-4017-40F6-97E8-82E930F95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898044"/>
              </p:ext>
            </p:extLst>
          </p:nvPr>
        </p:nvGraphicFramePr>
        <p:xfrm>
          <a:off x="581025" y="2181225"/>
          <a:ext cx="11028915" cy="3682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0295">
                  <a:extLst>
                    <a:ext uri="{9D8B030D-6E8A-4147-A177-3AD203B41FA5}">
                      <a16:colId xmlns:a16="http://schemas.microsoft.com/office/drawing/2014/main" val="2914918610"/>
                    </a:ext>
                  </a:extLst>
                </a:gridCol>
                <a:gridCol w="2097155">
                  <a:extLst>
                    <a:ext uri="{9D8B030D-6E8A-4147-A177-3AD203B41FA5}">
                      <a16:colId xmlns:a16="http://schemas.microsoft.com/office/drawing/2014/main" val="4158611831"/>
                    </a:ext>
                  </a:extLst>
                </a:gridCol>
                <a:gridCol w="2097155">
                  <a:extLst>
                    <a:ext uri="{9D8B030D-6E8A-4147-A177-3AD203B41FA5}">
                      <a16:colId xmlns:a16="http://schemas.microsoft.com/office/drawing/2014/main" val="2157067745"/>
                    </a:ext>
                  </a:extLst>
                </a:gridCol>
                <a:gridCol w="2097155">
                  <a:extLst>
                    <a:ext uri="{9D8B030D-6E8A-4147-A177-3AD203B41FA5}">
                      <a16:colId xmlns:a16="http://schemas.microsoft.com/office/drawing/2014/main" val="800364216"/>
                    </a:ext>
                  </a:extLst>
                </a:gridCol>
                <a:gridCol w="2097155">
                  <a:extLst>
                    <a:ext uri="{9D8B030D-6E8A-4147-A177-3AD203B41FA5}">
                      <a16:colId xmlns:a16="http://schemas.microsoft.com/office/drawing/2014/main" val="289977433"/>
                    </a:ext>
                  </a:extLst>
                </a:gridCol>
              </a:tblGrid>
              <a:tr h="97793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dirty="0"/>
                        <a:t>Lag ­</a:t>
                      </a:r>
                    </a:p>
                    <a:p>
                      <a:pPr algn="l" fontAlgn="b"/>
                      <a:endParaRPr lang="en-US" sz="2000" b="0" dirty="0"/>
                    </a:p>
                    <a:p>
                      <a:pPr algn="l" fontAlgn="b"/>
                      <a:r>
                        <a:rPr lang="en-US" sz="2000" b="0" dirty="0"/>
                        <a:t> AY</a:t>
                      </a:r>
                    </a:p>
                  </a:txBody>
                  <a:tcPr marL="7619" marR="7619" marT="7620" marB="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</a:t>
                      </a:r>
                    </a:p>
                  </a:txBody>
                  <a:tcPr marL="7619" marR="7619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</a:t>
                      </a:r>
                    </a:p>
                  </a:txBody>
                  <a:tcPr marL="7619" marR="7619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3</a:t>
                      </a:r>
                    </a:p>
                  </a:txBody>
                  <a:tcPr marL="7619" marR="7619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4</a:t>
                      </a:r>
                    </a:p>
                  </a:txBody>
                  <a:tcPr marL="7619" marR="7619" marT="7620" marB="0" anchor="ctr"/>
                </a:tc>
                <a:extLst>
                  <a:ext uri="{0D108BD9-81ED-4DB2-BD59-A6C34878D82A}">
                    <a16:rowId xmlns:a16="http://schemas.microsoft.com/office/drawing/2014/main" val="3644236457"/>
                  </a:ext>
                </a:extLst>
              </a:tr>
              <a:tr h="676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2015</a:t>
                      </a:r>
                    </a:p>
                  </a:txBody>
                  <a:tcPr marL="7619" marR="7619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149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320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375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386</a:t>
                      </a:r>
                    </a:p>
                  </a:txBody>
                  <a:tcPr marL="15499" marR="15499" marT="7620" marB="0" anchor="b"/>
                </a:tc>
                <a:extLst>
                  <a:ext uri="{0D108BD9-81ED-4DB2-BD59-A6C34878D82A}">
                    <a16:rowId xmlns:a16="http://schemas.microsoft.com/office/drawing/2014/main" val="1915008740"/>
                  </a:ext>
                </a:extLst>
              </a:tr>
              <a:tr h="676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2016</a:t>
                      </a:r>
                    </a:p>
                  </a:txBody>
                  <a:tcPr marL="7619" marR="7619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184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366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432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dirty="0"/>
                    </a:p>
                  </a:txBody>
                  <a:tcPr marL="15499" marR="15499" marT="7620" marB="0" anchor="b"/>
                </a:tc>
                <a:extLst>
                  <a:ext uri="{0D108BD9-81ED-4DB2-BD59-A6C34878D82A}">
                    <a16:rowId xmlns:a16="http://schemas.microsoft.com/office/drawing/2014/main" val="1634456076"/>
                  </a:ext>
                </a:extLst>
              </a:tr>
              <a:tr h="676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2017</a:t>
                      </a:r>
                    </a:p>
                  </a:txBody>
                  <a:tcPr marL="7619" marR="7619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195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404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dirty="0"/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dirty="0"/>
                    </a:p>
                  </a:txBody>
                  <a:tcPr marL="15499" marR="15499" marT="7620" marB="0" anchor="b"/>
                </a:tc>
                <a:extLst>
                  <a:ext uri="{0D108BD9-81ED-4DB2-BD59-A6C34878D82A}">
                    <a16:rowId xmlns:a16="http://schemas.microsoft.com/office/drawing/2014/main" val="2085682314"/>
                  </a:ext>
                </a:extLst>
              </a:tr>
              <a:tr h="676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2018</a:t>
                      </a:r>
                    </a:p>
                  </a:txBody>
                  <a:tcPr marL="7619" marR="7619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218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dirty="0"/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/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dirty="0"/>
                    </a:p>
                  </a:txBody>
                  <a:tcPr marL="15499" marR="15499" marT="7620" marB="0" anchor="b"/>
                </a:tc>
                <a:extLst>
                  <a:ext uri="{0D108BD9-81ED-4DB2-BD59-A6C34878D82A}">
                    <a16:rowId xmlns:a16="http://schemas.microsoft.com/office/drawing/2014/main" val="3399098793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D83477-56A4-4FB6-8EEB-8F50AF169F1F}"/>
              </a:ext>
            </a:extLst>
          </p:cNvPr>
          <p:cNvCxnSpPr/>
          <p:nvPr/>
        </p:nvCxnSpPr>
        <p:spPr>
          <a:xfrm>
            <a:off x="4714613" y="3724712"/>
            <a:ext cx="130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0622DE-D7C2-419B-943C-345C05FDD99A}"/>
              </a:ext>
            </a:extLst>
          </p:cNvPr>
          <p:cNvCxnSpPr/>
          <p:nvPr/>
        </p:nvCxnSpPr>
        <p:spPr>
          <a:xfrm>
            <a:off x="4714613" y="4429387"/>
            <a:ext cx="130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BEA4CA-D893-4036-98CD-853E48EFA0F4}"/>
              </a:ext>
            </a:extLst>
          </p:cNvPr>
          <p:cNvCxnSpPr/>
          <p:nvPr/>
        </p:nvCxnSpPr>
        <p:spPr>
          <a:xfrm>
            <a:off x="4714613" y="5159229"/>
            <a:ext cx="130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49036B-AED7-41F4-AC9F-A8385ACBB375}"/>
              </a:ext>
            </a:extLst>
          </p:cNvPr>
          <p:cNvCxnSpPr/>
          <p:nvPr/>
        </p:nvCxnSpPr>
        <p:spPr>
          <a:xfrm>
            <a:off x="6719582" y="3724712"/>
            <a:ext cx="130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ACFD12-5E0F-4513-8FAC-548B03C840E2}"/>
              </a:ext>
            </a:extLst>
          </p:cNvPr>
          <p:cNvCxnSpPr/>
          <p:nvPr/>
        </p:nvCxnSpPr>
        <p:spPr>
          <a:xfrm>
            <a:off x="6719582" y="4429387"/>
            <a:ext cx="130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FEFBDC-3DCA-4F35-8388-87864E6598A4}"/>
              </a:ext>
            </a:extLst>
          </p:cNvPr>
          <p:cNvCxnSpPr/>
          <p:nvPr/>
        </p:nvCxnSpPr>
        <p:spPr>
          <a:xfrm>
            <a:off x="8850386" y="3724712"/>
            <a:ext cx="130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4D117A-7733-411B-B66F-991D0C176A0F}"/>
              </a:ext>
            </a:extLst>
          </p:cNvPr>
          <p:cNvSpPr txBox="1"/>
          <p:nvPr/>
        </p:nvSpPr>
        <p:spPr>
          <a:xfrm>
            <a:off x="4941116" y="3387055"/>
            <a:ext cx="7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2.15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2843CE-E6D0-4E97-B8A6-1220BF313558}"/>
              </a:ext>
            </a:extLst>
          </p:cNvPr>
          <p:cNvSpPr txBox="1"/>
          <p:nvPr/>
        </p:nvSpPr>
        <p:spPr>
          <a:xfrm>
            <a:off x="4941116" y="4036990"/>
            <a:ext cx="7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1.99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1D91C-C85F-42F0-91BE-34E1CE6BCC6E}"/>
              </a:ext>
            </a:extLst>
          </p:cNvPr>
          <p:cNvSpPr txBox="1"/>
          <p:nvPr/>
        </p:nvSpPr>
        <p:spPr>
          <a:xfrm>
            <a:off x="4941116" y="4741664"/>
            <a:ext cx="7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2.07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C83AE-DB27-4752-96C7-19CAF1C95F98}"/>
              </a:ext>
            </a:extLst>
          </p:cNvPr>
          <p:cNvSpPr txBox="1"/>
          <p:nvPr/>
        </p:nvSpPr>
        <p:spPr>
          <a:xfrm>
            <a:off x="6979640" y="3355380"/>
            <a:ext cx="7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1.17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4E5451-9B40-41EB-BB4F-060AB65D0D96}"/>
              </a:ext>
            </a:extLst>
          </p:cNvPr>
          <p:cNvSpPr txBox="1"/>
          <p:nvPr/>
        </p:nvSpPr>
        <p:spPr>
          <a:xfrm>
            <a:off x="6979640" y="4036990"/>
            <a:ext cx="7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1.18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E66BA7-1900-46C3-BDE0-7BA753DD8D4E}"/>
              </a:ext>
            </a:extLst>
          </p:cNvPr>
          <p:cNvSpPr txBox="1"/>
          <p:nvPr/>
        </p:nvSpPr>
        <p:spPr>
          <a:xfrm>
            <a:off x="9110444" y="3363553"/>
            <a:ext cx="7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1.03</a:t>
            </a:r>
          </a:p>
        </p:txBody>
      </p:sp>
    </p:spTree>
    <p:extLst>
      <p:ext uri="{BB962C8B-B14F-4D97-AF65-F5344CB8AC3E}">
        <p14:creationId xmlns:p14="http://schemas.microsoft.com/office/powerpoint/2010/main" val="153891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44F3-0BC3-453C-9F7D-BBA8B1B6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Triangles: Loss Development Factors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6C9AFB5-4017-40F6-97E8-82E930F956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51107125"/>
              </p:ext>
            </p:extLst>
          </p:nvPr>
        </p:nvGraphicFramePr>
        <p:xfrm>
          <a:off x="581026" y="2227262"/>
          <a:ext cx="5514974" cy="3184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0268">
                  <a:extLst>
                    <a:ext uri="{9D8B030D-6E8A-4147-A177-3AD203B41FA5}">
                      <a16:colId xmlns:a16="http://schemas.microsoft.com/office/drawing/2014/main" val="2914918610"/>
                    </a:ext>
                  </a:extLst>
                </a:gridCol>
                <a:gridCol w="1294902">
                  <a:extLst>
                    <a:ext uri="{9D8B030D-6E8A-4147-A177-3AD203B41FA5}">
                      <a16:colId xmlns:a16="http://schemas.microsoft.com/office/drawing/2014/main" val="4158611831"/>
                    </a:ext>
                  </a:extLst>
                </a:gridCol>
                <a:gridCol w="1294902">
                  <a:extLst>
                    <a:ext uri="{9D8B030D-6E8A-4147-A177-3AD203B41FA5}">
                      <a16:colId xmlns:a16="http://schemas.microsoft.com/office/drawing/2014/main" val="2157067745"/>
                    </a:ext>
                  </a:extLst>
                </a:gridCol>
                <a:gridCol w="1294902">
                  <a:extLst>
                    <a:ext uri="{9D8B030D-6E8A-4147-A177-3AD203B41FA5}">
                      <a16:colId xmlns:a16="http://schemas.microsoft.com/office/drawing/2014/main" val="800364216"/>
                    </a:ext>
                  </a:extLst>
                </a:gridCol>
              </a:tblGrid>
              <a:tr h="103593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dirty="0"/>
                        <a:t>Lag ­</a:t>
                      </a:r>
                    </a:p>
                    <a:p>
                      <a:pPr algn="l" fontAlgn="b"/>
                      <a:endParaRPr lang="en-US" sz="2000" b="0" dirty="0"/>
                    </a:p>
                    <a:p>
                      <a:pPr algn="l" fontAlgn="b"/>
                      <a:r>
                        <a:rPr lang="en-US" sz="2000" b="0" dirty="0"/>
                        <a:t> AY</a:t>
                      </a:r>
                    </a:p>
                  </a:txBody>
                  <a:tcPr marL="3746" marR="3746" marT="7620" marB="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 – 2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2 - 3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3 - 4</a:t>
                      </a:r>
                    </a:p>
                  </a:txBody>
                  <a:tcPr marL="3746" marR="3746" marT="7620" marB="0" anchor="ctr"/>
                </a:tc>
                <a:extLst>
                  <a:ext uri="{0D108BD9-81ED-4DB2-BD59-A6C34878D82A}">
                    <a16:rowId xmlns:a16="http://schemas.microsoft.com/office/drawing/2014/main" val="3644236457"/>
                  </a:ext>
                </a:extLst>
              </a:tr>
              <a:tr h="7162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2015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1.03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5008740"/>
                  </a:ext>
                </a:extLst>
              </a:tr>
              <a:tr h="7162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2016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4456076"/>
                  </a:ext>
                </a:extLst>
              </a:tr>
              <a:tr h="7162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2017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2.07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5682314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1AA10-6209-48F2-ACF2-2741C66AB7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multiplicative factors are called </a:t>
            </a:r>
            <a:r>
              <a:rPr lang="en-US" b="1" dirty="0"/>
              <a:t>loss development factors.</a:t>
            </a:r>
          </a:p>
          <a:p>
            <a:r>
              <a:rPr lang="en-US" dirty="0"/>
              <a:t>From this, we can take weighted average, simple average, etc. to determine what factor we want to pick.</a:t>
            </a:r>
          </a:p>
          <a:p>
            <a:endParaRPr lang="en-US" dirty="0"/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248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7089-EF89-4DD3-86A5-BEF5DD03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INDEX(array, </a:t>
            </a:r>
            <a:r>
              <a:rPr lang="en-US" dirty="0" err="1"/>
              <a:t>row_num</a:t>
            </a:r>
            <a:r>
              <a:rPr lang="en-US" dirty="0"/>
              <a:t>, [</a:t>
            </a:r>
            <a:r>
              <a:rPr lang="en-US" dirty="0" err="1"/>
              <a:t>column_num</a:t>
            </a:r>
            <a:r>
              <a:rPr lang="en-US" dirty="0"/>
              <a:t>])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2F13F109-717F-4295-9AB1-42E8937A94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360956"/>
            <a:ext cx="5422900" cy="13664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D1E031-7673-495A-BD35-6E3AE1AA44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Returns the value of </a:t>
            </a:r>
            <a:r>
              <a:rPr lang="en-US" b="1" dirty="0"/>
              <a:t>array</a:t>
            </a:r>
            <a:r>
              <a:rPr lang="en-US" dirty="0"/>
              <a:t> in the position by</a:t>
            </a:r>
            <a:r>
              <a:rPr lang="en-US" b="1" dirty="0"/>
              <a:t> </a:t>
            </a:r>
            <a:r>
              <a:rPr lang="en-US" b="1" dirty="0" err="1"/>
              <a:t>row_num</a:t>
            </a:r>
            <a:r>
              <a:rPr lang="en-US" dirty="0"/>
              <a:t> and </a:t>
            </a:r>
            <a:r>
              <a:rPr lang="en-US" b="1" dirty="0"/>
              <a:t>[</a:t>
            </a:r>
            <a:r>
              <a:rPr lang="en-US" b="1" dirty="0" err="1"/>
              <a:t>column_num</a:t>
            </a:r>
            <a:r>
              <a:rPr lang="en-US" b="1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37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44F3-0BC3-453C-9F7D-BBA8B1B6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Triangles: Loss Development Factors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6C9AFB5-4017-40F6-97E8-82E930F956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3760083"/>
              </p:ext>
            </p:extLst>
          </p:nvPr>
        </p:nvGraphicFramePr>
        <p:xfrm>
          <a:off x="581026" y="2227262"/>
          <a:ext cx="5514974" cy="3901078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1630268">
                  <a:extLst>
                    <a:ext uri="{9D8B030D-6E8A-4147-A177-3AD203B41FA5}">
                      <a16:colId xmlns:a16="http://schemas.microsoft.com/office/drawing/2014/main" val="2914918610"/>
                    </a:ext>
                  </a:extLst>
                </a:gridCol>
                <a:gridCol w="1294902">
                  <a:extLst>
                    <a:ext uri="{9D8B030D-6E8A-4147-A177-3AD203B41FA5}">
                      <a16:colId xmlns:a16="http://schemas.microsoft.com/office/drawing/2014/main" val="4158611831"/>
                    </a:ext>
                  </a:extLst>
                </a:gridCol>
                <a:gridCol w="1294902">
                  <a:extLst>
                    <a:ext uri="{9D8B030D-6E8A-4147-A177-3AD203B41FA5}">
                      <a16:colId xmlns:a16="http://schemas.microsoft.com/office/drawing/2014/main" val="2157067745"/>
                    </a:ext>
                  </a:extLst>
                </a:gridCol>
                <a:gridCol w="1294902">
                  <a:extLst>
                    <a:ext uri="{9D8B030D-6E8A-4147-A177-3AD203B41FA5}">
                      <a16:colId xmlns:a16="http://schemas.microsoft.com/office/drawing/2014/main" val="800364216"/>
                    </a:ext>
                  </a:extLst>
                </a:gridCol>
              </a:tblGrid>
              <a:tr h="103593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dirty="0"/>
                        <a:t>Lag ­</a:t>
                      </a:r>
                    </a:p>
                    <a:p>
                      <a:pPr algn="l" fontAlgn="b"/>
                      <a:endParaRPr lang="en-US" sz="2000" b="0" dirty="0"/>
                    </a:p>
                    <a:p>
                      <a:pPr algn="l" fontAlgn="b"/>
                      <a:r>
                        <a:rPr lang="en-US" sz="2000" b="0" dirty="0"/>
                        <a:t> AY</a:t>
                      </a:r>
                    </a:p>
                  </a:txBody>
                  <a:tcPr marL="3746" marR="3746" marT="7620" marB="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 – 2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2 - 3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3 - 4</a:t>
                      </a:r>
                    </a:p>
                  </a:txBody>
                  <a:tcPr marL="3746" marR="3746" marT="7620" marB="0" anchor="ctr"/>
                </a:tc>
                <a:extLst>
                  <a:ext uri="{0D108BD9-81ED-4DB2-BD59-A6C34878D82A}">
                    <a16:rowId xmlns:a16="http://schemas.microsoft.com/office/drawing/2014/main" val="3644236457"/>
                  </a:ext>
                </a:extLst>
              </a:tr>
              <a:tr h="7162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2015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1.03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5008740"/>
                  </a:ext>
                </a:extLst>
              </a:tr>
              <a:tr h="7162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2016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4456076"/>
                  </a:ext>
                </a:extLst>
              </a:tr>
              <a:tr h="7162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2017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2.07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5682314"/>
                  </a:ext>
                </a:extLst>
              </a:tr>
              <a:tr h="7162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Simple Average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2.07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1.03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2322159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1AA10-6209-48F2-ACF2-2741C66AB7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simplicity, suppose we use the simple average.</a:t>
            </a:r>
          </a:p>
          <a:p>
            <a:r>
              <a:rPr lang="en-US" dirty="0"/>
              <a:t>This means between the first and second year, we can expect the cumulative paid amount to be multiplied by </a:t>
            </a:r>
            <a:r>
              <a:rPr lang="en-US" dirty="0">
                <a:solidFill>
                  <a:srgbClr val="C00000"/>
                </a:solidFill>
              </a:rPr>
              <a:t>2.07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11700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44F3-0BC3-453C-9F7D-BBA8B1B6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Triangles: Filling in our triangle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6C9AFB5-4017-40F6-97E8-82E930F95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898220"/>
              </p:ext>
            </p:extLst>
          </p:nvPr>
        </p:nvGraphicFramePr>
        <p:xfrm>
          <a:off x="581025" y="2181225"/>
          <a:ext cx="11028915" cy="3670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0295">
                  <a:extLst>
                    <a:ext uri="{9D8B030D-6E8A-4147-A177-3AD203B41FA5}">
                      <a16:colId xmlns:a16="http://schemas.microsoft.com/office/drawing/2014/main" val="2914918610"/>
                    </a:ext>
                  </a:extLst>
                </a:gridCol>
                <a:gridCol w="2097155">
                  <a:extLst>
                    <a:ext uri="{9D8B030D-6E8A-4147-A177-3AD203B41FA5}">
                      <a16:colId xmlns:a16="http://schemas.microsoft.com/office/drawing/2014/main" val="4158611831"/>
                    </a:ext>
                  </a:extLst>
                </a:gridCol>
                <a:gridCol w="2097155">
                  <a:extLst>
                    <a:ext uri="{9D8B030D-6E8A-4147-A177-3AD203B41FA5}">
                      <a16:colId xmlns:a16="http://schemas.microsoft.com/office/drawing/2014/main" val="2157067745"/>
                    </a:ext>
                  </a:extLst>
                </a:gridCol>
                <a:gridCol w="2097155">
                  <a:extLst>
                    <a:ext uri="{9D8B030D-6E8A-4147-A177-3AD203B41FA5}">
                      <a16:colId xmlns:a16="http://schemas.microsoft.com/office/drawing/2014/main" val="800364216"/>
                    </a:ext>
                  </a:extLst>
                </a:gridCol>
                <a:gridCol w="2097155">
                  <a:extLst>
                    <a:ext uri="{9D8B030D-6E8A-4147-A177-3AD203B41FA5}">
                      <a16:colId xmlns:a16="http://schemas.microsoft.com/office/drawing/2014/main" val="289977433"/>
                    </a:ext>
                  </a:extLst>
                </a:gridCol>
              </a:tblGrid>
              <a:tr h="9747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dirty="0"/>
                        <a:t>Lag ­</a:t>
                      </a:r>
                    </a:p>
                    <a:p>
                      <a:pPr algn="l" fontAlgn="b"/>
                      <a:endParaRPr lang="en-US" sz="2000" b="0" dirty="0"/>
                    </a:p>
                    <a:p>
                      <a:pPr algn="l" fontAlgn="b"/>
                      <a:r>
                        <a:rPr lang="en-US" sz="2000" b="0" dirty="0"/>
                        <a:t> AY</a:t>
                      </a:r>
                    </a:p>
                  </a:txBody>
                  <a:tcPr marL="7619" marR="7619" marT="7620" marB="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</a:t>
                      </a:r>
                    </a:p>
                  </a:txBody>
                  <a:tcPr marL="7619" marR="7619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</a:t>
                      </a:r>
                    </a:p>
                  </a:txBody>
                  <a:tcPr marL="7619" marR="7619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3</a:t>
                      </a:r>
                    </a:p>
                  </a:txBody>
                  <a:tcPr marL="7619" marR="7619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4</a:t>
                      </a:r>
                    </a:p>
                  </a:txBody>
                  <a:tcPr marL="7619" marR="7619" marT="7620" marB="0" anchor="ctr"/>
                </a:tc>
                <a:extLst>
                  <a:ext uri="{0D108BD9-81ED-4DB2-BD59-A6C34878D82A}">
                    <a16:rowId xmlns:a16="http://schemas.microsoft.com/office/drawing/2014/main" val="3644236457"/>
                  </a:ext>
                </a:extLst>
              </a:tr>
              <a:tr h="673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2015</a:t>
                      </a:r>
                    </a:p>
                  </a:txBody>
                  <a:tcPr marL="7619" marR="7619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149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320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375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386</a:t>
                      </a:r>
                    </a:p>
                  </a:txBody>
                  <a:tcPr marL="15499" marR="15499" marT="7620" marB="0" anchor="b"/>
                </a:tc>
                <a:extLst>
                  <a:ext uri="{0D108BD9-81ED-4DB2-BD59-A6C34878D82A}">
                    <a16:rowId xmlns:a16="http://schemas.microsoft.com/office/drawing/2014/main" val="1915008740"/>
                  </a:ext>
                </a:extLst>
              </a:tr>
              <a:tr h="673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2016</a:t>
                      </a:r>
                    </a:p>
                  </a:txBody>
                  <a:tcPr marL="7619" marR="7619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184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366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432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445</a:t>
                      </a:r>
                    </a:p>
                  </a:txBody>
                  <a:tcPr marL="15499" marR="15499" marT="7620" marB="0" anchor="b"/>
                </a:tc>
                <a:extLst>
                  <a:ext uri="{0D108BD9-81ED-4DB2-BD59-A6C34878D82A}">
                    <a16:rowId xmlns:a16="http://schemas.microsoft.com/office/drawing/2014/main" val="1634456076"/>
                  </a:ext>
                </a:extLst>
              </a:tr>
              <a:tr h="673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2017</a:t>
                      </a:r>
                    </a:p>
                  </a:txBody>
                  <a:tcPr marL="7619" marR="7619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195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404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475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489</a:t>
                      </a:r>
                    </a:p>
                  </a:txBody>
                  <a:tcPr marL="15499" marR="15499" marT="7620" marB="0" anchor="b"/>
                </a:tc>
                <a:extLst>
                  <a:ext uri="{0D108BD9-81ED-4DB2-BD59-A6C34878D82A}">
                    <a16:rowId xmlns:a16="http://schemas.microsoft.com/office/drawing/2014/main" val="2085682314"/>
                  </a:ext>
                </a:extLst>
              </a:tr>
              <a:tr h="673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2018</a:t>
                      </a:r>
                    </a:p>
                  </a:txBody>
                  <a:tcPr marL="7619" marR="7619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218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451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531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546</a:t>
                      </a:r>
                    </a:p>
                  </a:txBody>
                  <a:tcPr marL="15499" marR="15499" marT="7620" marB="0" anchor="b"/>
                </a:tc>
                <a:extLst>
                  <a:ext uri="{0D108BD9-81ED-4DB2-BD59-A6C34878D82A}">
                    <a16:rowId xmlns:a16="http://schemas.microsoft.com/office/drawing/2014/main" val="3399098793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D83477-56A4-4FB6-8EEB-8F50AF169F1F}"/>
              </a:ext>
            </a:extLst>
          </p:cNvPr>
          <p:cNvCxnSpPr/>
          <p:nvPr/>
        </p:nvCxnSpPr>
        <p:spPr>
          <a:xfrm>
            <a:off x="8892330" y="4364806"/>
            <a:ext cx="130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0622DE-D7C2-419B-943C-345C05FDD99A}"/>
              </a:ext>
            </a:extLst>
          </p:cNvPr>
          <p:cNvCxnSpPr/>
          <p:nvPr/>
        </p:nvCxnSpPr>
        <p:spPr>
          <a:xfrm>
            <a:off x="8892330" y="5069481"/>
            <a:ext cx="130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BEA4CA-D893-4036-98CD-853E48EFA0F4}"/>
              </a:ext>
            </a:extLst>
          </p:cNvPr>
          <p:cNvCxnSpPr/>
          <p:nvPr/>
        </p:nvCxnSpPr>
        <p:spPr>
          <a:xfrm>
            <a:off x="8892330" y="5799323"/>
            <a:ext cx="130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49036B-AED7-41F4-AC9F-A8385ACBB375}"/>
              </a:ext>
            </a:extLst>
          </p:cNvPr>
          <p:cNvCxnSpPr/>
          <p:nvPr/>
        </p:nvCxnSpPr>
        <p:spPr>
          <a:xfrm>
            <a:off x="6757756" y="5069481"/>
            <a:ext cx="130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ACFD12-5E0F-4513-8FAC-548B03C840E2}"/>
              </a:ext>
            </a:extLst>
          </p:cNvPr>
          <p:cNvCxnSpPr/>
          <p:nvPr/>
        </p:nvCxnSpPr>
        <p:spPr>
          <a:xfrm>
            <a:off x="6757756" y="5774156"/>
            <a:ext cx="130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FEFBDC-3DCA-4F35-8388-87864E6598A4}"/>
              </a:ext>
            </a:extLst>
          </p:cNvPr>
          <p:cNvCxnSpPr/>
          <p:nvPr/>
        </p:nvCxnSpPr>
        <p:spPr>
          <a:xfrm>
            <a:off x="4656737" y="5774807"/>
            <a:ext cx="130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4D117A-7733-411B-B66F-991D0C176A0F}"/>
              </a:ext>
            </a:extLst>
          </p:cNvPr>
          <p:cNvSpPr txBox="1"/>
          <p:nvPr/>
        </p:nvSpPr>
        <p:spPr>
          <a:xfrm>
            <a:off x="9118833" y="4027149"/>
            <a:ext cx="7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 1.03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2843CE-E6D0-4E97-B8A6-1220BF313558}"/>
              </a:ext>
            </a:extLst>
          </p:cNvPr>
          <p:cNvSpPr txBox="1"/>
          <p:nvPr/>
        </p:nvSpPr>
        <p:spPr>
          <a:xfrm>
            <a:off x="9118833" y="4677084"/>
            <a:ext cx="7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 1.03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1D91C-C85F-42F0-91BE-34E1CE6BCC6E}"/>
              </a:ext>
            </a:extLst>
          </p:cNvPr>
          <p:cNvSpPr txBox="1"/>
          <p:nvPr/>
        </p:nvSpPr>
        <p:spPr>
          <a:xfrm>
            <a:off x="9118833" y="5381758"/>
            <a:ext cx="7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 1.03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C83AE-DB27-4752-96C7-19CAF1C95F98}"/>
              </a:ext>
            </a:extLst>
          </p:cNvPr>
          <p:cNvSpPr txBox="1"/>
          <p:nvPr/>
        </p:nvSpPr>
        <p:spPr>
          <a:xfrm>
            <a:off x="7017814" y="4700149"/>
            <a:ext cx="7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 1.18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4E5451-9B40-41EB-BB4F-060AB65D0D96}"/>
              </a:ext>
            </a:extLst>
          </p:cNvPr>
          <p:cNvSpPr txBox="1"/>
          <p:nvPr/>
        </p:nvSpPr>
        <p:spPr>
          <a:xfrm>
            <a:off x="7017814" y="5381759"/>
            <a:ext cx="7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 1.18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E66BA7-1900-46C3-BDE0-7BA753DD8D4E}"/>
              </a:ext>
            </a:extLst>
          </p:cNvPr>
          <p:cNvSpPr txBox="1"/>
          <p:nvPr/>
        </p:nvSpPr>
        <p:spPr>
          <a:xfrm>
            <a:off x="4916795" y="5413648"/>
            <a:ext cx="7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 2.07</a:t>
            </a:r>
          </a:p>
        </p:txBody>
      </p:sp>
    </p:spTree>
    <p:extLst>
      <p:ext uri="{BB962C8B-B14F-4D97-AF65-F5344CB8AC3E}">
        <p14:creationId xmlns:p14="http://schemas.microsoft.com/office/powerpoint/2010/main" val="169737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44F3-0BC3-453C-9F7D-BBA8B1B6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Triangles: Cumulative Development Factors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6C9AFB5-4017-40F6-97E8-82E930F956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46201843"/>
              </p:ext>
            </p:extLst>
          </p:nvPr>
        </p:nvGraphicFramePr>
        <p:xfrm>
          <a:off x="581191" y="2588151"/>
          <a:ext cx="5514974" cy="2912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0268">
                  <a:extLst>
                    <a:ext uri="{9D8B030D-6E8A-4147-A177-3AD203B41FA5}">
                      <a16:colId xmlns:a16="http://schemas.microsoft.com/office/drawing/2014/main" val="2914918610"/>
                    </a:ext>
                  </a:extLst>
                </a:gridCol>
                <a:gridCol w="1294902">
                  <a:extLst>
                    <a:ext uri="{9D8B030D-6E8A-4147-A177-3AD203B41FA5}">
                      <a16:colId xmlns:a16="http://schemas.microsoft.com/office/drawing/2014/main" val="4158611831"/>
                    </a:ext>
                  </a:extLst>
                </a:gridCol>
                <a:gridCol w="1294902">
                  <a:extLst>
                    <a:ext uri="{9D8B030D-6E8A-4147-A177-3AD203B41FA5}">
                      <a16:colId xmlns:a16="http://schemas.microsoft.com/office/drawing/2014/main" val="2157067745"/>
                    </a:ext>
                  </a:extLst>
                </a:gridCol>
                <a:gridCol w="1294902">
                  <a:extLst>
                    <a:ext uri="{9D8B030D-6E8A-4147-A177-3AD203B41FA5}">
                      <a16:colId xmlns:a16="http://schemas.microsoft.com/office/drawing/2014/main" val="800364216"/>
                    </a:ext>
                  </a:extLst>
                </a:gridCol>
              </a:tblGrid>
              <a:tr h="122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/>
                        <a:t>Lag</a:t>
                      </a:r>
                    </a:p>
                  </a:txBody>
                  <a:tcPr marL="3746" marR="3746" marT="7620" marB="0"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1 – 2</a:t>
                      </a:r>
                      <a:endParaRPr lang="en-US" sz="2000" dirty="0"/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2 - 3</a:t>
                      </a:r>
                      <a:endParaRPr lang="en-US" sz="2000" dirty="0"/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3 - 4</a:t>
                      </a:r>
                      <a:endParaRPr lang="en-US" sz="2000" dirty="0"/>
                    </a:p>
                  </a:txBody>
                  <a:tcPr marL="3746" marR="3746" marT="7620" marB="0" anchor="ctr"/>
                </a:tc>
                <a:extLst>
                  <a:ext uri="{0D108BD9-81ED-4DB2-BD59-A6C34878D82A}">
                    <a16:rowId xmlns:a16="http://schemas.microsoft.com/office/drawing/2014/main" val="3644236457"/>
                  </a:ext>
                </a:extLst>
              </a:tr>
              <a:tr h="8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Simple Average</a:t>
                      </a:r>
                      <a:endParaRPr lang="en-US" sz="2000" dirty="0"/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2.07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chemeClr val="accent5"/>
                          </a:solidFill>
                        </a:rPr>
                        <a:t>1.18</a:t>
                      </a:r>
                      <a:endParaRPr lang="en-US" sz="2000" dirty="0">
                        <a:solidFill>
                          <a:schemeClr val="accent5"/>
                        </a:solidFill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1.03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2322159"/>
                  </a:ext>
                </a:extLst>
              </a:tr>
              <a:tr h="84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CDF</a:t>
                      </a:r>
                      <a:endParaRPr lang="en-US" sz="2000" dirty="0"/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2.51</a:t>
                      </a:r>
                    </a:p>
                    <a:p>
                      <a:pPr algn="ctr" fontAlgn="b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>
                          <a:solidFill>
                            <a:srgbClr val="C00000"/>
                          </a:solidFill>
                        </a:rPr>
                        <a:t>2.07</a:t>
                      </a: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 x </a:t>
                      </a:r>
                      <a:r>
                        <a:rPr lang="en-US" sz="1800">
                          <a:solidFill>
                            <a:srgbClr val="7030A0"/>
                          </a:solidFill>
                        </a:rPr>
                        <a:t>1.21</a:t>
                      </a: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1.21</a:t>
                      </a:r>
                    </a:p>
                    <a:p>
                      <a:pPr algn="ctr" fontAlgn="b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1.18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 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1.03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1.03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7475988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1AA10-6209-48F2-ACF2-2741C66AB7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calculating each cell, we can jump straight to the end with cumulative development factors.</a:t>
            </a:r>
          </a:p>
          <a:p>
            <a:endParaRPr lang="en-US" dirty="0"/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11827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44F3-0BC3-453C-9F7D-BBA8B1B6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Triangles: Cumulative Development Factors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6C9AFB5-4017-40F6-97E8-82E930F95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429636"/>
              </p:ext>
            </p:extLst>
          </p:nvPr>
        </p:nvGraphicFramePr>
        <p:xfrm>
          <a:off x="581025" y="2181225"/>
          <a:ext cx="11028915" cy="3670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0295">
                  <a:extLst>
                    <a:ext uri="{9D8B030D-6E8A-4147-A177-3AD203B41FA5}">
                      <a16:colId xmlns:a16="http://schemas.microsoft.com/office/drawing/2014/main" val="2914918610"/>
                    </a:ext>
                  </a:extLst>
                </a:gridCol>
                <a:gridCol w="2097155">
                  <a:extLst>
                    <a:ext uri="{9D8B030D-6E8A-4147-A177-3AD203B41FA5}">
                      <a16:colId xmlns:a16="http://schemas.microsoft.com/office/drawing/2014/main" val="4158611831"/>
                    </a:ext>
                  </a:extLst>
                </a:gridCol>
                <a:gridCol w="2097155">
                  <a:extLst>
                    <a:ext uri="{9D8B030D-6E8A-4147-A177-3AD203B41FA5}">
                      <a16:colId xmlns:a16="http://schemas.microsoft.com/office/drawing/2014/main" val="2157067745"/>
                    </a:ext>
                  </a:extLst>
                </a:gridCol>
                <a:gridCol w="2097155">
                  <a:extLst>
                    <a:ext uri="{9D8B030D-6E8A-4147-A177-3AD203B41FA5}">
                      <a16:colId xmlns:a16="http://schemas.microsoft.com/office/drawing/2014/main" val="800364216"/>
                    </a:ext>
                  </a:extLst>
                </a:gridCol>
                <a:gridCol w="2097155">
                  <a:extLst>
                    <a:ext uri="{9D8B030D-6E8A-4147-A177-3AD203B41FA5}">
                      <a16:colId xmlns:a16="http://schemas.microsoft.com/office/drawing/2014/main" val="289977433"/>
                    </a:ext>
                  </a:extLst>
                </a:gridCol>
              </a:tblGrid>
              <a:tr h="9747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dirty="0"/>
                        <a:t>Lag ­</a:t>
                      </a:r>
                    </a:p>
                    <a:p>
                      <a:pPr algn="l" fontAlgn="b"/>
                      <a:endParaRPr lang="en-US" sz="2000" b="0" dirty="0"/>
                    </a:p>
                    <a:p>
                      <a:pPr algn="l" fontAlgn="b"/>
                      <a:r>
                        <a:rPr lang="en-US" sz="2000" b="0" dirty="0"/>
                        <a:t> AY</a:t>
                      </a:r>
                    </a:p>
                  </a:txBody>
                  <a:tcPr marL="7619" marR="7619" marT="7620" marB="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</a:t>
                      </a:r>
                    </a:p>
                  </a:txBody>
                  <a:tcPr marL="7619" marR="7619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</a:t>
                      </a:r>
                    </a:p>
                  </a:txBody>
                  <a:tcPr marL="7619" marR="7619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3</a:t>
                      </a:r>
                    </a:p>
                  </a:txBody>
                  <a:tcPr marL="7619" marR="7619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4</a:t>
                      </a:r>
                    </a:p>
                  </a:txBody>
                  <a:tcPr marL="7619" marR="7619" marT="7620" marB="0" anchor="ctr"/>
                </a:tc>
                <a:extLst>
                  <a:ext uri="{0D108BD9-81ED-4DB2-BD59-A6C34878D82A}">
                    <a16:rowId xmlns:a16="http://schemas.microsoft.com/office/drawing/2014/main" val="3644236457"/>
                  </a:ext>
                </a:extLst>
              </a:tr>
              <a:tr h="673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2015</a:t>
                      </a:r>
                    </a:p>
                  </a:txBody>
                  <a:tcPr marL="7619" marR="7619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149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320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375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386</a:t>
                      </a:r>
                    </a:p>
                  </a:txBody>
                  <a:tcPr marL="15499" marR="15499" marT="7620" marB="0" anchor="b"/>
                </a:tc>
                <a:extLst>
                  <a:ext uri="{0D108BD9-81ED-4DB2-BD59-A6C34878D82A}">
                    <a16:rowId xmlns:a16="http://schemas.microsoft.com/office/drawing/2014/main" val="1915008740"/>
                  </a:ext>
                </a:extLst>
              </a:tr>
              <a:tr h="673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2016</a:t>
                      </a:r>
                    </a:p>
                  </a:txBody>
                  <a:tcPr marL="7619" marR="7619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184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366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432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445</a:t>
                      </a:r>
                    </a:p>
                  </a:txBody>
                  <a:tcPr marL="15499" marR="15499" marT="7620" marB="0" anchor="b"/>
                </a:tc>
                <a:extLst>
                  <a:ext uri="{0D108BD9-81ED-4DB2-BD59-A6C34878D82A}">
                    <a16:rowId xmlns:a16="http://schemas.microsoft.com/office/drawing/2014/main" val="1634456076"/>
                  </a:ext>
                </a:extLst>
              </a:tr>
              <a:tr h="673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2017</a:t>
                      </a:r>
                    </a:p>
                  </a:txBody>
                  <a:tcPr marL="7619" marR="7619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195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404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489</a:t>
                      </a:r>
                    </a:p>
                  </a:txBody>
                  <a:tcPr marL="15499" marR="15499" marT="7620" marB="0" anchor="b"/>
                </a:tc>
                <a:extLst>
                  <a:ext uri="{0D108BD9-81ED-4DB2-BD59-A6C34878D82A}">
                    <a16:rowId xmlns:a16="http://schemas.microsoft.com/office/drawing/2014/main" val="2085682314"/>
                  </a:ext>
                </a:extLst>
              </a:tr>
              <a:tr h="673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2018</a:t>
                      </a:r>
                    </a:p>
                  </a:txBody>
                  <a:tcPr marL="7619" marR="7619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218</a:t>
                      </a: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5499" marR="15499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546</a:t>
                      </a:r>
                    </a:p>
                  </a:txBody>
                  <a:tcPr marL="15499" marR="15499" marT="7620" marB="0" anchor="b"/>
                </a:tc>
                <a:extLst>
                  <a:ext uri="{0D108BD9-81ED-4DB2-BD59-A6C34878D82A}">
                    <a16:rowId xmlns:a16="http://schemas.microsoft.com/office/drawing/2014/main" val="3399098793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D83477-56A4-4FB6-8EEB-8F50AF169F1F}"/>
              </a:ext>
            </a:extLst>
          </p:cNvPr>
          <p:cNvCxnSpPr/>
          <p:nvPr/>
        </p:nvCxnSpPr>
        <p:spPr>
          <a:xfrm>
            <a:off x="8892330" y="4364806"/>
            <a:ext cx="130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0622DE-D7C2-419B-943C-345C05FDD99A}"/>
              </a:ext>
            </a:extLst>
          </p:cNvPr>
          <p:cNvCxnSpPr>
            <a:cxnSpLocks/>
          </p:cNvCxnSpPr>
          <p:nvPr/>
        </p:nvCxnSpPr>
        <p:spPr>
          <a:xfrm>
            <a:off x="6757756" y="5069481"/>
            <a:ext cx="3434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FEFBDC-3DCA-4F35-8388-87864E6598A4}"/>
              </a:ext>
            </a:extLst>
          </p:cNvPr>
          <p:cNvCxnSpPr>
            <a:cxnSpLocks/>
          </p:cNvCxnSpPr>
          <p:nvPr/>
        </p:nvCxnSpPr>
        <p:spPr>
          <a:xfrm>
            <a:off x="4656737" y="5774807"/>
            <a:ext cx="5535886" cy="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4D117A-7733-411B-B66F-991D0C176A0F}"/>
              </a:ext>
            </a:extLst>
          </p:cNvPr>
          <p:cNvSpPr txBox="1"/>
          <p:nvPr/>
        </p:nvSpPr>
        <p:spPr>
          <a:xfrm>
            <a:off x="9118833" y="4027149"/>
            <a:ext cx="7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 1.03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2843CE-E6D0-4E97-B8A6-1220BF313558}"/>
              </a:ext>
            </a:extLst>
          </p:cNvPr>
          <p:cNvSpPr txBox="1"/>
          <p:nvPr/>
        </p:nvSpPr>
        <p:spPr>
          <a:xfrm>
            <a:off x="8067378" y="4700149"/>
            <a:ext cx="81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 1.21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E66BA7-1900-46C3-BDE0-7BA753DD8D4E}"/>
              </a:ext>
            </a:extLst>
          </p:cNvPr>
          <p:cNvSpPr txBox="1"/>
          <p:nvPr/>
        </p:nvSpPr>
        <p:spPr>
          <a:xfrm>
            <a:off x="7019391" y="5413648"/>
            <a:ext cx="81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 2.51</a:t>
            </a:r>
          </a:p>
        </p:txBody>
      </p:sp>
    </p:spTree>
    <p:extLst>
      <p:ext uri="{BB962C8B-B14F-4D97-AF65-F5344CB8AC3E}">
        <p14:creationId xmlns:p14="http://schemas.microsoft.com/office/powerpoint/2010/main" val="70414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44F3-0BC3-453C-9F7D-BBA8B1B6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Triangles: Cumulative Development Factors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6C9AFB5-4017-40F6-97E8-82E930F956F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81025" y="2227263"/>
          <a:ext cx="5423170" cy="3670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8294">
                  <a:extLst>
                    <a:ext uri="{9D8B030D-6E8A-4147-A177-3AD203B41FA5}">
                      <a16:colId xmlns:a16="http://schemas.microsoft.com/office/drawing/2014/main" val="2914918610"/>
                    </a:ext>
                  </a:extLst>
                </a:gridCol>
                <a:gridCol w="1031219">
                  <a:extLst>
                    <a:ext uri="{9D8B030D-6E8A-4147-A177-3AD203B41FA5}">
                      <a16:colId xmlns:a16="http://schemas.microsoft.com/office/drawing/2014/main" val="4158611831"/>
                    </a:ext>
                  </a:extLst>
                </a:gridCol>
                <a:gridCol w="1031219">
                  <a:extLst>
                    <a:ext uri="{9D8B030D-6E8A-4147-A177-3AD203B41FA5}">
                      <a16:colId xmlns:a16="http://schemas.microsoft.com/office/drawing/2014/main" val="2157067745"/>
                    </a:ext>
                  </a:extLst>
                </a:gridCol>
                <a:gridCol w="1031219">
                  <a:extLst>
                    <a:ext uri="{9D8B030D-6E8A-4147-A177-3AD203B41FA5}">
                      <a16:colId xmlns:a16="http://schemas.microsoft.com/office/drawing/2014/main" val="800364216"/>
                    </a:ext>
                  </a:extLst>
                </a:gridCol>
                <a:gridCol w="1031219">
                  <a:extLst>
                    <a:ext uri="{9D8B030D-6E8A-4147-A177-3AD203B41FA5}">
                      <a16:colId xmlns:a16="http://schemas.microsoft.com/office/drawing/2014/main" val="289977433"/>
                    </a:ext>
                  </a:extLst>
                </a:gridCol>
              </a:tblGrid>
              <a:tr h="9747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dirty="0"/>
                        <a:t>Lag ­</a:t>
                      </a:r>
                    </a:p>
                    <a:p>
                      <a:pPr algn="l" fontAlgn="b"/>
                      <a:endParaRPr lang="en-US" sz="2000" b="0" dirty="0"/>
                    </a:p>
                    <a:p>
                      <a:pPr algn="l" fontAlgn="b"/>
                      <a:r>
                        <a:rPr lang="en-US" sz="2000" b="0" dirty="0"/>
                        <a:t> AY</a:t>
                      </a:r>
                    </a:p>
                  </a:txBody>
                  <a:tcPr marL="3746" marR="3746" marT="7620" marB="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3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4</a:t>
                      </a:r>
                    </a:p>
                  </a:txBody>
                  <a:tcPr marL="3746" marR="3746" marT="7620" marB="0" anchor="ctr"/>
                </a:tc>
                <a:extLst>
                  <a:ext uri="{0D108BD9-81ED-4DB2-BD59-A6C34878D82A}">
                    <a16:rowId xmlns:a16="http://schemas.microsoft.com/office/drawing/2014/main" val="3644236457"/>
                  </a:ext>
                </a:extLst>
              </a:tr>
              <a:tr h="673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2015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149</a:t>
                      </a:r>
                    </a:p>
                  </a:txBody>
                  <a:tcPr marL="7621" marR="7621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320</a:t>
                      </a:r>
                    </a:p>
                  </a:txBody>
                  <a:tcPr marL="7621" marR="7621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375</a:t>
                      </a:r>
                    </a:p>
                  </a:txBody>
                  <a:tcPr marL="7621" marR="7621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386</a:t>
                      </a:r>
                    </a:p>
                  </a:txBody>
                  <a:tcPr marL="7621" marR="7621" marT="7620" marB="0" anchor="b"/>
                </a:tc>
                <a:extLst>
                  <a:ext uri="{0D108BD9-81ED-4DB2-BD59-A6C34878D82A}">
                    <a16:rowId xmlns:a16="http://schemas.microsoft.com/office/drawing/2014/main" val="1915008740"/>
                  </a:ext>
                </a:extLst>
              </a:tr>
              <a:tr h="673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2016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184</a:t>
                      </a:r>
                    </a:p>
                  </a:txBody>
                  <a:tcPr marL="7621" marR="7621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366</a:t>
                      </a:r>
                    </a:p>
                  </a:txBody>
                  <a:tcPr marL="7621" marR="7621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432</a:t>
                      </a:r>
                    </a:p>
                  </a:txBody>
                  <a:tcPr marL="7621" marR="7621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445</a:t>
                      </a:r>
                    </a:p>
                  </a:txBody>
                  <a:tcPr marL="7621" marR="7621" marT="7620" marB="0" anchor="b"/>
                </a:tc>
                <a:extLst>
                  <a:ext uri="{0D108BD9-81ED-4DB2-BD59-A6C34878D82A}">
                    <a16:rowId xmlns:a16="http://schemas.microsoft.com/office/drawing/2014/main" val="1634456076"/>
                  </a:ext>
                </a:extLst>
              </a:tr>
              <a:tr h="673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2017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195</a:t>
                      </a:r>
                    </a:p>
                  </a:txBody>
                  <a:tcPr marL="7621" marR="7621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404</a:t>
                      </a:r>
                    </a:p>
                  </a:txBody>
                  <a:tcPr marL="7621" marR="7621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7621" marR="7621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489</a:t>
                      </a:r>
                    </a:p>
                  </a:txBody>
                  <a:tcPr marL="7621" marR="7621" marT="7620" marB="0" anchor="b"/>
                </a:tc>
                <a:extLst>
                  <a:ext uri="{0D108BD9-81ED-4DB2-BD59-A6C34878D82A}">
                    <a16:rowId xmlns:a16="http://schemas.microsoft.com/office/drawing/2014/main" val="2085682314"/>
                  </a:ext>
                </a:extLst>
              </a:tr>
              <a:tr h="673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2018</a:t>
                      </a:r>
                    </a:p>
                  </a:txBody>
                  <a:tcPr marL="3746" marR="3746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/>
                        <a:t>218</a:t>
                      </a:r>
                    </a:p>
                  </a:txBody>
                  <a:tcPr marL="7621" marR="7621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7621" marR="7621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7621" marR="7621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546</a:t>
                      </a:r>
                    </a:p>
                  </a:txBody>
                  <a:tcPr marL="7621" marR="7621" marT="7620" marB="0" anchor="b"/>
                </a:tc>
                <a:extLst>
                  <a:ext uri="{0D108BD9-81ED-4DB2-BD59-A6C34878D82A}">
                    <a16:rowId xmlns:a16="http://schemas.microsoft.com/office/drawing/2014/main" val="3399098793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88B2-20AA-4A50-BBC7-2B864329E5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final column (in </a:t>
            </a:r>
            <a:r>
              <a:rPr lang="en-US" dirty="0">
                <a:solidFill>
                  <a:srgbClr val="C00000"/>
                </a:solidFill>
              </a:rPr>
              <a:t>red</a:t>
            </a:r>
            <a:r>
              <a:rPr lang="en-US" dirty="0"/>
              <a:t>) indicates how much we expect to pay, in total, from losses occurring in each of the accident years.</a:t>
            </a:r>
          </a:p>
          <a:p>
            <a:r>
              <a:rPr lang="en-US" dirty="0"/>
              <a:t>Our IBNR reserve is what we expect to pay less what we already paid.</a:t>
            </a:r>
          </a:p>
        </p:txBody>
      </p:sp>
    </p:spTree>
    <p:extLst>
      <p:ext uri="{BB962C8B-B14F-4D97-AF65-F5344CB8AC3E}">
        <p14:creationId xmlns:p14="http://schemas.microsoft.com/office/powerpoint/2010/main" val="91831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79D6-BF32-48B1-A0B1-EED7F72A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MATCH(</a:t>
            </a:r>
            <a:r>
              <a:rPr lang="en-US" dirty="0" err="1"/>
              <a:t>lookup_value</a:t>
            </a:r>
            <a:r>
              <a:rPr lang="en-US" dirty="0"/>
              <a:t>, </a:t>
            </a:r>
            <a:r>
              <a:rPr lang="en-US" dirty="0" err="1"/>
              <a:t>lookup_array</a:t>
            </a:r>
            <a:r>
              <a:rPr lang="en-US" dirty="0"/>
              <a:t>, [</a:t>
            </a:r>
            <a:r>
              <a:rPr lang="en-US" dirty="0" err="1"/>
              <a:t>match_type</a:t>
            </a:r>
            <a:r>
              <a:rPr lang="en-US" dirty="0"/>
              <a:t>])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375E6A-5AA0-4E1E-9310-E711D74DDD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360059"/>
            <a:ext cx="5422900" cy="136819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917D7B-2AE3-42B0-99D1-1329DFB891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Similar to VLOOKUP, searches for </a:t>
            </a:r>
            <a:r>
              <a:rPr lang="en-US" b="1" dirty="0" err="1"/>
              <a:t>lookup_value</a:t>
            </a:r>
            <a:r>
              <a:rPr lang="en-US" dirty="0"/>
              <a:t> in a one-dimensional </a:t>
            </a:r>
            <a:r>
              <a:rPr lang="en-US" b="1" dirty="0" err="1"/>
              <a:t>lookup_array</a:t>
            </a:r>
            <a:endParaRPr lang="en-US" dirty="0"/>
          </a:p>
          <a:p>
            <a:r>
              <a:rPr lang="en-US" dirty="0"/>
              <a:t>Returns the index of the value</a:t>
            </a:r>
          </a:p>
          <a:p>
            <a:r>
              <a:rPr lang="en-US" b="1" dirty="0"/>
              <a:t>[</a:t>
            </a:r>
            <a:r>
              <a:rPr lang="en-US" b="1" dirty="0" err="1"/>
              <a:t>match_type</a:t>
            </a:r>
            <a:r>
              <a:rPr lang="en-US" b="1" dirty="0"/>
              <a:t>]</a:t>
            </a:r>
          </a:p>
          <a:p>
            <a:pPr lvl="1"/>
            <a:r>
              <a:rPr lang="en-US" dirty="0"/>
              <a:t>1 (DEFAULT): finds largest value &lt;= </a:t>
            </a:r>
            <a:r>
              <a:rPr lang="en-US" b="1" dirty="0" err="1"/>
              <a:t>lookup_value</a:t>
            </a:r>
            <a:r>
              <a:rPr lang="en-US" dirty="0"/>
              <a:t> (</a:t>
            </a:r>
            <a:r>
              <a:rPr lang="en-US" b="1" dirty="0" err="1"/>
              <a:t>lookup_array</a:t>
            </a:r>
            <a:r>
              <a:rPr lang="en-US" b="1" dirty="0"/>
              <a:t> </a:t>
            </a:r>
            <a:r>
              <a:rPr lang="en-US" dirty="0"/>
              <a:t>must be sorted ascending)</a:t>
            </a:r>
          </a:p>
          <a:p>
            <a:pPr lvl="1"/>
            <a:r>
              <a:rPr lang="en-US" dirty="0"/>
              <a:t>0: finds first value = </a:t>
            </a:r>
            <a:r>
              <a:rPr lang="en-US" b="1" dirty="0" err="1"/>
              <a:t>lookup_value</a:t>
            </a:r>
            <a:endParaRPr lang="en-US" b="1" dirty="0"/>
          </a:p>
          <a:p>
            <a:pPr lvl="1"/>
            <a:r>
              <a:rPr lang="en-US" dirty="0"/>
              <a:t>-1: finds smallest value &gt;= </a:t>
            </a:r>
            <a:r>
              <a:rPr lang="en-US" b="1" dirty="0" err="1"/>
              <a:t>lookup_value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 err="1"/>
              <a:t>lookup_array</a:t>
            </a:r>
            <a:r>
              <a:rPr lang="en-US" b="1" dirty="0"/>
              <a:t> </a:t>
            </a:r>
            <a:r>
              <a:rPr lang="en-US" dirty="0"/>
              <a:t>must be sorted descending)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136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846F050-15F0-4AEB-A0D4-FFD0F4DE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 and MATCH can be combined to create a more powerful, error-resistant VLOOKUP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83ECCB-BFED-456F-A652-89B465B9F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VLOOKUP requires us to count how many columns over the return value is found</a:t>
            </a:r>
          </a:p>
          <a:p>
            <a:r>
              <a:rPr lang="en-US" dirty="0"/>
              <a:t>VLOOKUP can only search for </a:t>
            </a:r>
            <a:r>
              <a:rPr lang="en-US" i="1" dirty="0" err="1"/>
              <a:t>lookup_value</a:t>
            </a:r>
            <a:r>
              <a:rPr lang="en-US" i="1" dirty="0"/>
              <a:t> </a:t>
            </a:r>
            <a:r>
              <a:rPr lang="en-US" dirty="0"/>
              <a:t>in the </a:t>
            </a:r>
            <a:r>
              <a:rPr lang="en-US" b="1" dirty="0"/>
              <a:t>first</a:t>
            </a:r>
            <a:r>
              <a:rPr lang="en-US" dirty="0"/>
              <a:t> column of </a:t>
            </a:r>
            <a:r>
              <a:rPr lang="en-US" i="1" dirty="0" err="1"/>
              <a:t>table_array</a:t>
            </a:r>
            <a:endParaRPr lang="en-US" i="1" dirty="0"/>
          </a:p>
          <a:p>
            <a:r>
              <a:rPr lang="en-US" dirty="0"/>
              <a:t>If we insert a column, VLOOKUP will either return the wrong column’s value or break completely</a:t>
            </a:r>
          </a:p>
          <a:p>
            <a:r>
              <a:rPr lang="en-US" dirty="0"/>
              <a:t>INDEX MATCH allows us to look up across both rows and columns, whereas VLOOKUP and HLOOKUP only allow one dimension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6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0A97-6030-47F5-8916-2A6304B9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VLOOKUP vs. INDEX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4017-4050-481D-B32F-BC58A0B2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VLOOKUP is essentially a special case of INDEX MATCH:</a:t>
            </a:r>
          </a:p>
          <a:p>
            <a:pPr lvl="1"/>
            <a:r>
              <a:rPr lang="en-US" dirty="0"/>
              <a:t>VLOOKUP(</a:t>
            </a:r>
            <a:r>
              <a:rPr lang="en-US" dirty="0" err="1">
                <a:solidFill>
                  <a:srgbClr val="FF0000"/>
                </a:solidFill>
              </a:rPr>
              <a:t>lookup_value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table_array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col_index_num</a:t>
            </a:r>
            <a:r>
              <a:rPr lang="en-US" dirty="0"/>
              <a:t>, FALSE)</a:t>
            </a:r>
          </a:p>
          <a:p>
            <a:pPr marL="457200" lvl="1" indent="0">
              <a:buNone/>
            </a:pPr>
            <a:r>
              <a:rPr lang="en-US" dirty="0"/>
              <a:t>is the same as</a:t>
            </a:r>
          </a:p>
          <a:p>
            <a:pPr lvl="1"/>
            <a:r>
              <a:rPr lang="pt-BR" dirty="0"/>
              <a:t>INDEX(</a:t>
            </a:r>
            <a:r>
              <a:rPr lang="en-US" dirty="0" err="1">
                <a:solidFill>
                  <a:srgbClr val="0070C0"/>
                </a:solidFill>
              </a:rPr>
              <a:t>table_array</a:t>
            </a:r>
            <a:r>
              <a:rPr lang="pt-BR" dirty="0"/>
              <a:t>, </a:t>
            </a:r>
            <a:r>
              <a:rPr lang="en-US" dirty="0"/>
              <a:t>MATCH(</a:t>
            </a:r>
            <a:r>
              <a:rPr lang="en-US" dirty="0" err="1">
                <a:solidFill>
                  <a:srgbClr val="FF0000"/>
                </a:solidFill>
              </a:rPr>
              <a:t>lookup_value</a:t>
            </a:r>
            <a:r>
              <a:rPr lang="en-US" dirty="0"/>
              <a:t>, </a:t>
            </a:r>
            <a:r>
              <a:rPr lang="en-US" b="1" dirty="0" err="1"/>
              <a:t>lookup_array</a:t>
            </a:r>
            <a:r>
              <a:rPr lang="en-US" dirty="0"/>
              <a:t>, 0)</a:t>
            </a:r>
            <a:r>
              <a:rPr lang="pt-BR" dirty="0"/>
              <a:t>, </a:t>
            </a:r>
            <a:r>
              <a:rPr lang="en-US" dirty="0" err="1">
                <a:solidFill>
                  <a:srgbClr val="00B050"/>
                </a:solidFill>
              </a:rPr>
              <a:t>col_index_num</a:t>
            </a:r>
            <a:r>
              <a:rPr lang="pt-BR" dirty="0"/>
              <a:t>)</a:t>
            </a:r>
          </a:p>
          <a:p>
            <a:r>
              <a:rPr lang="pt-BR" dirty="0"/>
              <a:t>If we wanted INDEX MATCH to do the same thing as VLOOKUP, </a:t>
            </a:r>
            <a:r>
              <a:rPr lang="en-US" b="1" i="1" dirty="0" err="1"/>
              <a:t>lookup_array</a:t>
            </a:r>
            <a:r>
              <a:rPr lang="en-US" b="1" i="1" dirty="0"/>
              <a:t> </a:t>
            </a:r>
            <a:r>
              <a:rPr lang="en-US" dirty="0"/>
              <a:t>would simply be the first column of</a:t>
            </a:r>
            <a:r>
              <a:rPr lang="en-US" i="1" dirty="0"/>
              <a:t> </a:t>
            </a:r>
            <a:r>
              <a:rPr lang="en-US" i="1" dirty="0" err="1">
                <a:solidFill>
                  <a:srgbClr val="0070C0"/>
                </a:solidFill>
              </a:rPr>
              <a:t>table_array</a:t>
            </a:r>
            <a:r>
              <a:rPr lang="en-US" dirty="0"/>
              <a:t>.</a:t>
            </a:r>
          </a:p>
          <a:p>
            <a:r>
              <a:rPr lang="en-US" dirty="0"/>
              <a:t>We can see INDEX MATCH gives much more freedom:</a:t>
            </a:r>
          </a:p>
          <a:p>
            <a:pPr lvl="1"/>
            <a:r>
              <a:rPr lang="en-US" dirty="0"/>
              <a:t>We can select any </a:t>
            </a:r>
            <a:r>
              <a:rPr lang="en-US" b="1" dirty="0" err="1"/>
              <a:t>lookup_array</a:t>
            </a:r>
            <a:r>
              <a:rPr lang="en-US" b="1" dirty="0"/>
              <a:t> </a:t>
            </a:r>
            <a:r>
              <a:rPr lang="en-US" dirty="0"/>
              <a:t>we want</a:t>
            </a:r>
          </a:p>
          <a:p>
            <a:pPr lvl="1"/>
            <a:r>
              <a:rPr lang="en-US" dirty="0"/>
              <a:t>We can even replace </a:t>
            </a:r>
            <a:r>
              <a:rPr lang="en-US" dirty="0" err="1">
                <a:solidFill>
                  <a:srgbClr val="00B050"/>
                </a:solidFill>
              </a:rPr>
              <a:t>col_index_num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with another MATCH statement!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4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3338-A913-4377-B55C-C52E3503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OFFSET(reference, rows, cols, [height], [width])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F35022-8F22-45A0-98C9-7F85DF82BE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025404"/>
            <a:ext cx="5422900" cy="203750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81FECD-DCEE-4757-8BBD-D34118EADF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Returns a reference to a range a specified number of </a:t>
            </a:r>
            <a:r>
              <a:rPr lang="pt-BR" b="1" dirty="0"/>
              <a:t>rows</a:t>
            </a:r>
            <a:r>
              <a:rPr lang="pt-BR" dirty="0"/>
              <a:t> and </a:t>
            </a:r>
            <a:r>
              <a:rPr lang="pt-BR" b="1" dirty="0"/>
              <a:t>cols</a:t>
            </a:r>
            <a:r>
              <a:rPr lang="pt-BR" dirty="0"/>
              <a:t> away from an “anchor” cell called </a:t>
            </a:r>
            <a:r>
              <a:rPr lang="pt-BR" b="1" dirty="0"/>
              <a:t>reference.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2E77-388B-4B83-B47D-7D5EC600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DC5C-FFE2-4285-A597-4091922084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Useful tool for quickly visualizing a lot of data without having to go through the trouble of making a chart</a:t>
            </a:r>
          </a:p>
          <a:p>
            <a:r>
              <a:rPr lang="en-US" dirty="0"/>
              <a:t>For example, summarizing data in each row and each column: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8C894A-1D9F-43B1-A4E9-10DC4417D8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949393"/>
            <a:ext cx="5422900" cy="21895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7F7BB5-CF94-4060-847E-A970BDD30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951" y="663273"/>
            <a:ext cx="7626234" cy="130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2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1099-A3DF-444F-8AB4-83BF80B4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3925C-3FEA-4A0E-98FB-3AE4D78925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Another quick way to format cells and visualize the data within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FCF6D4-1182-4A6B-8427-ED6BF5CC5F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9816" y="2227263"/>
            <a:ext cx="4239418" cy="36337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BB1846-8447-4D74-AFA6-C9393CB8C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511" y="613973"/>
            <a:ext cx="6551988" cy="121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8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74C9-A369-4E7D-B0F0-98AD1F88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SUMPRODUCT(array1, [array2], [array3], …)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2BD50E-5F39-41B4-B021-14700AB97F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062056"/>
            <a:ext cx="5422900" cy="19642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38EBF-5FFA-4976-BFE9-B936D1688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Multiplies the corresponding values in the</a:t>
            </a:r>
            <a:r>
              <a:rPr lang="en-US" b="1" dirty="0"/>
              <a:t> array</a:t>
            </a:r>
            <a:r>
              <a:rPr lang="en-US" dirty="0"/>
              <a:t>s (all of which are the same dimension), then adds them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1764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rst General Meeting" id="{66FBA01A-C6B4-4A7A-9EDD-32DDC47DE16D}" vid="{C1BC5DA1-8AD7-4F90-9A84-72BE45FD2C7B}"/>
    </a:ext>
  </a:extLst>
</a:theme>
</file>

<file path=ppt/theme/theme2.xml><?xml version="1.0" encoding="utf-8"?>
<a:theme xmlns:a="http://schemas.openxmlformats.org/drawingml/2006/main" name="Dividen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rst General Meeting" id="{66FBA01A-C6B4-4A7A-9EDD-32DDC47DE16D}" vid="{9001069D-1434-4C5C-9B53-E562B93F96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</Template>
  <TotalTime>88</TotalTime>
  <Words>1388</Words>
  <Application>Microsoft Office PowerPoint</Application>
  <PresentationFormat>Widescreen</PresentationFormat>
  <Paragraphs>314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Century Gothic</vt:lpstr>
      <vt:lpstr>Gill Sans MT</vt:lpstr>
      <vt:lpstr>Source Sans Pro</vt:lpstr>
      <vt:lpstr>Wingdings 2</vt:lpstr>
      <vt:lpstr>Wingdings 3</vt:lpstr>
      <vt:lpstr>Slice</vt:lpstr>
      <vt:lpstr>Dividend</vt:lpstr>
      <vt:lpstr>Excel Workshop II: Intermediate Excel</vt:lpstr>
      <vt:lpstr>INDEX(array, row_num, [column_num])</vt:lpstr>
      <vt:lpstr>MATCH(lookup_value, lookup_array, [match_type])</vt:lpstr>
      <vt:lpstr>INDEX and MATCH can be combined to create a more powerful, error-resistant VLOOKUP</vt:lpstr>
      <vt:lpstr>Example: VLOOKUP vs. INDEX MATCH</vt:lpstr>
      <vt:lpstr>OFFSET(reference, rows, cols, [height], [width])</vt:lpstr>
      <vt:lpstr>Sparklines</vt:lpstr>
      <vt:lpstr>Conditional Formatting</vt:lpstr>
      <vt:lpstr>SUMPRODUCT(array1, [array2], [array3], …)</vt:lpstr>
      <vt:lpstr>Solver</vt:lpstr>
      <vt:lpstr>Appendix</vt:lpstr>
      <vt:lpstr>Background</vt:lpstr>
      <vt:lpstr>Background</vt:lpstr>
      <vt:lpstr>Background</vt:lpstr>
      <vt:lpstr>Development Triangles: The Idea</vt:lpstr>
      <vt:lpstr>Development Triangles: Using lags instead of years</vt:lpstr>
      <vt:lpstr>Development Triangles: Cumulative paid amounts</vt:lpstr>
      <vt:lpstr>Development Triangles: Loss Development Factors</vt:lpstr>
      <vt:lpstr>Development Triangles: Loss Development Factors</vt:lpstr>
      <vt:lpstr>Development Triangles: Loss Development Factors</vt:lpstr>
      <vt:lpstr>Development Triangles: Filling in our triangle</vt:lpstr>
      <vt:lpstr>Development Triangles: Cumulative Development Factors </vt:lpstr>
      <vt:lpstr>Development Triangles: Cumulative Development Factors </vt:lpstr>
      <vt:lpstr>Development Triangles: Cumulative Development Factors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Zhu</dc:creator>
  <cp:lastModifiedBy>Kevin Zhu</cp:lastModifiedBy>
  <cp:revision>27</cp:revision>
  <dcterms:created xsi:type="dcterms:W3CDTF">2018-07-29T21:38:37Z</dcterms:created>
  <dcterms:modified xsi:type="dcterms:W3CDTF">2018-11-02T03:19:53Z</dcterms:modified>
</cp:coreProperties>
</file>