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99" r:id="rId5"/>
    <p:sldId id="300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861E-2143-4102-BC8F-5BEDD39EB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5ACA-184F-40C3-979F-FD08CE20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6A53-1A87-4485-96B0-52CF5DC8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931C-07CB-4329-A894-A4BB284D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4EDDC-BB9E-4615-B974-0D701D15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987C-9BEF-4FE0-B3BC-C6B3A0E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DAA97-F1B6-4329-AF9B-7484C398A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71B2-08F8-4F71-A4C9-8230607D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3127-7D67-49AD-AC7E-EB60E658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17F3-1364-411B-8F4F-56ABC72E6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C1D39-AAB6-49F2-9F83-C977C278B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907B1-1440-4225-8F35-9B9C6FC59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DA65-BBCC-4351-8107-71E1921A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7B47F-4BC8-4D17-8C1A-2EB75538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4F422-C843-4047-9E24-98DF9717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7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C80D-2115-4C64-BFAB-8FBA2CA4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77C6-C65F-431C-BB21-9B1E3359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D0494-5E2F-4AAD-8E1B-0E8F274C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72BC-7ED9-494E-B964-1E16BE2C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BC3E-7D15-44D7-9AFD-38EA1ECE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D772-559B-4B26-9A7E-213E5CA0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202C-B3AD-47FE-B36E-EF106B9CE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8FE7-C7FE-438B-8A2C-371344A7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CD5F-92D3-4380-B882-0804DC9D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127F-332A-40C5-8608-C35C2FDB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8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E9B6-23D7-4D3B-93F4-B24534F7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0E3C-8754-41F1-89D7-BCBA1B3B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B86DB-9543-473E-BA9D-071FF677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B4F73-4204-44DD-B4F5-2B6947DE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D95FD-E8E2-4754-A303-FD6EB2C7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A1D25-283B-4433-BCF9-0B35A56F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8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9277-6C98-408E-B909-E234120E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CD9A-1248-4EC9-923F-2BD0E8A7E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A7D8-3C34-4C6A-BD72-CE7FF9873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E1447-884E-450D-9CE0-AF56E35E3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ED13E-D036-420F-AD05-AAF9D331F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8DC2C-9532-46F8-A408-181C3BCD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5D571-71E6-4B47-9B97-F034ED18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E35EA-F8C2-422D-B2BB-E04E2AB7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5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DA06-07CD-4FC4-ACED-4C99EED9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72F9D-D5B7-4DB0-B05B-AEF57BB8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67B6-B6B7-433E-B56C-BC51BBDF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5D589-DAD5-4DE1-BD98-A1E040BF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B53ED-8B4D-48CC-B3D0-07C40083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AE903-5EEB-4F00-9B82-0394C7E7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4247A-99B7-47B6-A45C-0A7A7596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2961-CD5C-4CFA-B81B-6A0A5D7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D1C9C-3615-4E0E-B70D-88FCFBE1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822BB-49EC-45FF-B28A-436FE10B9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34C1B-EDB0-48A5-B479-CD2C5227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869F6-9E78-4482-B461-D8AEA8E4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86252-907E-42BF-8210-7199A522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2373-2ADB-4719-9925-C16C2FE37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BA862-6EE2-4D43-9839-2DCDD21D8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2C97C-EA2D-4434-95C7-A865C2DDA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B296C-E3B7-4956-8EC2-24059E6D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DC25-141C-4758-827E-B5780F2D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6537B-973C-4ED9-A6A2-1236F7E8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1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AC109-515E-4891-AEC6-6C578510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9B3E-D032-4F6A-870B-25D9FAA9D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B9992-5A0E-4357-B758-E2B92B937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EC4F9-09AA-4E9B-B6C5-681B258E3683}" type="datetimeFigureOut">
              <a:rPr lang="en-US" smtClean="0"/>
              <a:t>7/31/2018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AC0F-FC45-4F9E-8483-FA59D7199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5205-8B6E-41AD-8433-070B8534D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4DF0-86BA-4619-B269-C73F6642E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9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CB3-76BE-465E-8E46-49A02414DF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Access SQL Workshop II:</a:t>
            </a:r>
            <a:br>
              <a:rPr lang="en-US" dirty="0"/>
            </a:br>
            <a:r>
              <a:rPr lang="en-US" sz="4800" dirty="0"/>
              <a:t>Intermediate 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3A55E-665A-4467-B8E8-22211E655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with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185132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ACEE-56A4-431D-9550-384A6431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 FROM 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 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6F14-852C-459B-BE60-BA2609C2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Deletes</a:t>
            </a:r>
            <a:r>
              <a:rPr lang="en-US" b="1" dirty="0"/>
              <a:t> all</a:t>
            </a:r>
            <a:r>
              <a:rPr lang="en-US" dirty="0"/>
              <a:t> row(s)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/>
              <a:t> where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is true.</a:t>
            </a:r>
          </a:p>
          <a:p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omit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clause! Otherwise, all rows will be deleted!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3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8D23-4EDA-4A82-8408-2EBF96E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01771-D986-40C4-BE6B-E5B62747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Drops a table from the database</a:t>
            </a:r>
          </a:p>
          <a:p>
            <a:r>
              <a:rPr lang="en-US" dirty="0"/>
              <a:t>Generally, it is a bad idea to run this command on your company’s databases*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/>
              <a:t>*Unless it’s a table you created in your own schema or something like that…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9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74D2-4DCA-4C18-849C-CC58C261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… INTO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old_table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2EF1-7585-4686-98C6-8D80F25F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query will do here, but the general idea is the same</a:t>
            </a:r>
          </a:p>
          <a:p>
            <a:r>
              <a:rPr lang="en-US" dirty="0"/>
              <a:t>Instead of outputting the results of a query, saves it into a new table named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6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D2FED-D081-4049-878C-046EEC74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Doing this in VBA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C593D3B-E47C-4778-87D9-AF15CC2A7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3570"/>
          <a:stretch/>
        </p:blipFill>
        <p:spPr>
          <a:xfrm>
            <a:off x="838200" y="1842312"/>
            <a:ext cx="10515600" cy="43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7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D2FED-D081-4049-878C-046EEC74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it up: Doing this in VBA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B4E9DD-C9C4-4D04-9AFE-2F643D2DF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99043"/>
            <a:ext cx="5181600" cy="200450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7EEF40-A4D1-4DD4-9A3F-B89375AEC7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62887"/>
            <a:ext cx="5181600" cy="387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0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E60F-0A4D-4740-94C4-2392A776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DoCmd.RunSQL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DA0A22-0CEB-4A10-8728-585C4859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/>
              <a:t> can be a string variable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string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“my code here”</a:t>
            </a:r>
          </a:p>
          <a:p>
            <a:r>
              <a:rPr lang="en-US" dirty="0"/>
              <a:t>Or it can be a string literal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DoCmd.RunSQL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“my code here”</a:t>
            </a:r>
          </a:p>
          <a:p>
            <a:r>
              <a:rPr lang="en-US" dirty="0"/>
              <a:t>This is the command to use to quickly create/update/delete tables and entries (instead of clicking “run” every time)</a:t>
            </a:r>
          </a:p>
        </p:txBody>
      </p:sp>
    </p:spTree>
    <p:extLst>
      <p:ext uri="{BB962C8B-B14F-4D97-AF65-F5344CB8AC3E}">
        <p14:creationId xmlns:p14="http://schemas.microsoft.com/office/powerpoint/2010/main" val="97716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C04E-7029-43A9-AB36-8A5867CB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you came: </a:t>
            </a:r>
            <a:r>
              <a:rPr lang="en-US" b="1" dirty="0"/>
              <a:t>Joins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B5DD4-E893-4827-BB15-12590CE2F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F3EAEA-AEC3-4BED-B45F-C9E99A7AF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Left (Outer) Join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43D869-598B-4B6D-87D9-85356EDF6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Selects only the records that have matching values in both tables.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D0E9888-CFA4-43AF-851D-853CDB867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80" y="4808537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168649C-2BC1-4175-AC29-DF0CFC5EA0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Returns all records from the left table, and the matched records from the right table.</a:t>
            </a:r>
          </a:p>
          <a:p>
            <a:r>
              <a:rPr lang="en-US" dirty="0"/>
              <a:t>The result is NULL from the right side, if there is no match.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6F13426A-B008-428B-8B0C-F8F55EA4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968" y="4808538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2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907B12B-A624-4F9B-A803-E633FDB5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INNER JOIN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table1.col_name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table2.col_name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9A0F01-937C-47D7-AC8C-75E48C01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/>
              <a:t> and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i="1" dirty="0"/>
              <a:t> </a:t>
            </a:r>
            <a:r>
              <a:rPr lang="en-US" dirty="0"/>
              <a:t>together on the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Note that the columns don’t HAVE to be named the same thing</a:t>
            </a:r>
          </a:p>
          <a:p>
            <a:r>
              <a:rPr lang="en-US" dirty="0"/>
              <a:t>To select columns from the tables, the column name should be preceded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US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table2.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r>
              <a:rPr lang="en-US" dirty="0"/>
              <a:t>, to identify which table to select from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INNER JOIN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Records will only be listed if they are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279954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907B12B-A624-4F9B-A803-E633FDB5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column_name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(s)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table1.col_name 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 table2.col_name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49A0F01-937C-47D7-AC8C-75E48C01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joins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/>
              <a:t> and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i="1" dirty="0"/>
              <a:t> </a:t>
            </a:r>
            <a:r>
              <a:rPr lang="en-US" dirty="0"/>
              <a:t>together on the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All records from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/>
              <a:t> will be returned, with the potential for additional detail from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table2</a:t>
            </a:r>
            <a:r>
              <a:rPr lang="en-US" dirty="0"/>
              <a:t>, if applicable</a:t>
            </a:r>
          </a:p>
          <a:p>
            <a:r>
              <a:rPr lang="en-US" dirty="0"/>
              <a:t>If the table names are long, we can shorten them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 err="1"/>
              <a:t>ing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table1 AS (alias)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LEFT JOIN tab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AS t2 ON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46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14F8-5044-413A-8C82-7756B591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Subqueries: Feeding the output of one query as a table for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A6F4-C874-4145-A9BF-00E502892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return a table (or a single value)</a:t>
            </a:r>
          </a:p>
          <a:p>
            <a:r>
              <a:rPr lang="en-US" dirty="0"/>
              <a:t>Regardless of which it is, we can enclose a query in parentheses and use that table/value in another query.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SUM(c2) FROM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t1.c1 AS c1, t1.c2 AS c2 FROM t1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 JOIN t2 ON t1.key = t2.key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The highlighted portion is a perfectly valid standalone query</a:t>
            </a:r>
          </a:p>
        </p:txBody>
      </p:sp>
    </p:spTree>
    <p:extLst>
      <p:ext uri="{BB962C8B-B14F-4D97-AF65-F5344CB8AC3E}">
        <p14:creationId xmlns:p14="http://schemas.microsoft.com/office/powerpoint/2010/main" val="1368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7061-BA1B-425B-A27E-EADCDEE0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recap of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02D2-FEF4-4AA3-AE36-F3B025708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relational database, and what is the relational model?</a:t>
            </a:r>
          </a:p>
          <a:p>
            <a:r>
              <a:rPr lang="en-US" dirty="0"/>
              <a:t>How does the Microsoft Access environment work, and how does one write and execute queries?</a:t>
            </a:r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dirty="0"/>
              <a:t> statement and all its modifications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dirty="0"/>
              <a:t>)</a:t>
            </a:r>
          </a:p>
          <a:p>
            <a:r>
              <a:rPr lang="en-US" dirty="0"/>
              <a:t>SQL Variables</a:t>
            </a:r>
          </a:p>
          <a:p>
            <a:r>
              <a:rPr lang="en-US" dirty="0"/>
              <a:t>Aggregate functions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/>
              <a:t>, …) and how to condition on them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4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4ACB-B6CD-4EAC-9A80-BF4F741F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...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expression_n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F5D2C-F697-4C27-9E13-D7831994B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Kind of like a case statement / if statement</a:t>
            </a:r>
          </a:p>
          <a:p>
            <a:r>
              <a:rPr lang="en-US" dirty="0"/>
              <a:t>If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expression1</a:t>
            </a:r>
            <a:r>
              <a:rPr lang="en-US" dirty="0"/>
              <a:t> is true, returns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dirty="0"/>
              <a:t>, and so on</a:t>
            </a:r>
          </a:p>
          <a:p>
            <a:r>
              <a:rPr lang="en-US" dirty="0"/>
              <a:t>Only the first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dirty="0"/>
              <a:t> that </a:t>
            </a:r>
            <a:r>
              <a:rPr lang="en-US"/>
              <a:t>is true </a:t>
            </a:r>
            <a:r>
              <a:rPr lang="en-US" dirty="0"/>
              <a:t>will be evaluated to the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07921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A86B9-4AE5-440E-9F3B-D7B8FDBF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time, we left off at this slide. This is what we’re going to cover today.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16A3EC-AA72-4F12-9F1B-3F7FDFDEB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41659"/>
            <a:ext cx="5181600" cy="27192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1FD609D-216D-465A-8CDB-4EF886CED1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424034"/>
            <a:ext cx="5181600" cy="11545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8AF711-7CD1-447B-9CCF-061FD821ACF8}"/>
              </a:ext>
            </a:extLst>
          </p:cNvPr>
          <p:cNvSpPr/>
          <p:nvPr/>
        </p:nvSpPr>
        <p:spPr>
          <a:xfrm>
            <a:off x="1130531" y="3574469"/>
            <a:ext cx="4779818" cy="199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6231F1-D6D9-402A-B09B-C1E2C1A2F16E}"/>
              </a:ext>
            </a:extLst>
          </p:cNvPr>
          <p:cNvSpPr/>
          <p:nvPr/>
        </p:nvSpPr>
        <p:spPr>
          <a:xfrm>
            <a:off x="6464328" y="3865415"/>
            <a:ext cx="4887883" cy="205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86535-18E4-46B9-A851-42C92CFCE862}"/>
              </a:ext>
            </a:extLst>
          </p:cNvPr>
          <p:cNvCxnSpPr>
            <a:endCxn id="12" idx="1"/>
          </p:cNvCxnSpPr>
          <p:nvPr/>
        </p:nvCxnSpPr>
        <p:spPr>
          <a:xfrm>
            <a:off x="5910349" y="3657597"/>
            <a:ext cx="553979" cy="3103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59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93F8C-00EC-4586-9932-8BF1F0AB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for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00B2CA-F05D-40AE-812C-53DDBAF97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calculate 2018 loss ratio. We will assume that claims information includes loss adjustment expenses. The following formulas will be useful: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Loss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Losses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Paid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Earned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Premiums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Earned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Premiums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Written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Premiums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⋅(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Proportion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policy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period</m:t>
                      </m:r>
                      <m: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elapsed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00B2CA-F05D-40AE-812C-53DDBAF97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269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993F8C-00EC-4586-9932-8BF1F0ABF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 for 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0B2CA-F05D-40AE-812C-53DDBAF9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policy period elapsed,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is the hard part. </a:t>
            </a:r>
          </a:p>
          <a:p>
            <a:r>
              <a:rPr lang="en-US" dirty="0"/>
              <a:t>You may assume that for the entire duration a policy is </a:t>
            </a:r>
            <a:r>
              <a:rPr lang="en-US" dirty="0" err="1"/>
              <a:t>inforce</a:t>
            </a:r>
            <a:r>
              <a:rPr lang="en-US" dirty="0"/>
              <a:t>, driving frequency and county do not change. </a:t>
            </a:r>
          </a:p>
          <a:p>
            <a:r>
              <a:rPr lang="en-US" dirty="0"/>
              <a:t>The annual base rate is </a:t>
            </a:r>
            <a:r>
              <a:rPr lang="en-US" b="1" dirty="0"/>
              <a:t>$2,200</a:t>
            </a:r>
            <a:r>
              <a:rPr lang="en-US" dirty="0"/>
              <a:t>, and rate relativities for driving frequency and county are below.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54AF7-2D81-475E-80CB-F7E3A54E8B6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02807" y="4291272"/>
            <a:ext cx="6586385" cy="188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92D-537B-4074-92F1-099D1594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first...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2EF24-5E8C-4AF0-A06D-E13859C44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the data isn’t given to you in nice files. Sometimes, it’s given as a screenshot of an Excel worksheet. </a:t>
            </a:r>
          </a:p>
          <a:p>
            <a:r>
              <a:rPr lang="en-US" dirty="0"/>
              <a:t>(Hopefully, this will only happen in learning demonstrations.)</a:t>
            </a:r>
          </a:p>
        </p:txBody>
      </p:sp>
    </p:spTree>
    <p:extLst>
      <p:ext uri="{BB962C8B-B14F-4D97-AF65-F5344CB8AC3E}">
        <p14:creationId xmlns:p14="http://schemas.microsoft.com/office/powerpoint/2010/main" val="7583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A31DE-DCFA-4B90-9D8D-3A8CA674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 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 datatype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1CC9E7-FB89-46F7-9529-E4B950A0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table with the given column names and datatypes </a:t>
            </a:r>
          </a:p>
          <a:p>
            <a:r>
              <a:rPr lang="en-US" dirty="0"/>
              <a:t>Access data types:</a:t>
            </a:r>
          </a:p>
          <a:p>
            <a:pPr lvl="1"/>
            <a:r>
              <a:rPr lang="en-US" dirty="0"/>
              <a:t>Text (text/numbers, 255 characters max)</a:t>
            </a:r>
          </a:p>
          <a:p>
            <a:pPr lvl="1"/>
            <a:r>
              <a:rPr lang="en-US" dirty="0"/>
              <a:t>Integer (whole numbers between -32,768 and 32,767)</a:t>
            </a:r>
          </a:p>
          <a:p>
            <a:pPr lvl="1"/>
            <a:r>
              <a:rPr lang="en-US" dirty="0"/>
              <a:t>Long (whole numbers between -2,147,483,648 and 2,147,483,647)</a:t>
            </a:r>
          </a:p>
          <a:p>
            <a:pPr lvl="1"/>
            <a:r>
              <a:rPr lang="en-US" dirty="0"/>
              <a:t>Double (double precision floating-point)</a:t>
            </a:r>
          </a:p>
          <a:p>
            <a:pPr lvl="1"/>
            <a:r>
              <a:rPr lang="en-US" dirty="0"/>
              <a:t>Date/Time (dates and times)</a:t>
            </a:r>
          </a:p>
        </p:txBody>
      </p:sp>
    </p:spTree>
    <p:extLst>
      <p:ext uri="{BB962C8B-B14F-4D97-AF65-F5344CB8AC3E}">
        <p14:creationId xmlns:p14="http://schemas.microsoft.com/office/powerpoint/2010/main" val="105596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07EC-1D87-4F72-ADF9-37C2E17C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… ) VALUES (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…);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FEBD-29BE-478C-ADA4-5CBB4C087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Inserts values into a table</a:t>
            </a:r>
          </a:p>
          <a:p>
            <a:r>
              <a:rPr lang="en-US" dirty="0"/>
              <a:t>If a column is omitted, the value of that column for the row inserted will be null</a:t>
            </a:r>
          </a:p>
          <a:p>
            <a:pPr lvl="1"/>
            <a:r>
              <a:rPr lang="en-US" dirty="0"/>
              <a:t>“Null” is </a:t>
            </a:r>
            <a:r>
              <a:rPr lang="en-US" b="1" dirty="0"/>
              <a:t>not</a:t>
            </a:r>
            <a:r>
              <a:rPr lang="en-US" dirty="0"/>
              <a:t> the same thing as “0” or the empty (zero-length) string “”.</a:t>
            </a:r>
          </a:p>
        </p:txBody>
      </p:sp>
    </p:spTree>
    <p:extLst>
      <p:ext uri="{BB962C8B-B14F-4D97-AF65-F5344CB8AC3E}">
        <p14:creationId xmlns:p14="http://schemas.microsoft.com/office/powerpoint/2010/main" val="196595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AACE-CF58-4C1A-A43A-A3BED9BF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... WHERE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52E8-4CD0-43B6-8163-B4640EC9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</a:t>
            </a:r>
            <a:r>
              <a:rPr lang="en-US" b="1" dirty="0"/>
              <a:t> all</a:t>
            </a:r>
            <a:r>
              <a:rPr lang="en-US" dirty="0"/>
              <a:t> row(s)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dirty="0"/>
              <a:t> where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/>
              <a:t> is true.</a:t>
            </a:r>
          </a:p>
          <a:p>
            <a:r>
              <a:rPr lang="en-US" dirty="0"/>
              <a:t>Changes the columns specified into the values specified.</a:t>
            </a:r>
          </a:p>
          <a:p>
            <a:r>
              <a:rPr lang="en-US" dirty="0"/>
              <a:t>Do </a:t>
            </a:r>
            <a:r>
              <a:rPr lang="en-US" b="1" dirty="0"/>
              <a:t>not</a:t>
            </a:r>
            <a:r>
              <a:rPr lang="en-US" dirty="0"/>
              <a:t> omit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dirty="0"/>
              <a:t> clause! Otherwise, all rows will be changed!</a:t>
            </a:r>
          </a:p>
        </p:txBody>
      </p:sp>
    </p:spTree>
    <p:extLst>
      <p:ext uri="{BB962C8B-B14F-4D97-AF65-F5344CB8AC3E}">
        <p14:creationId xmlns:p14="http://schemas.microsoft.com/office/powerpoint/2010/main" val="377871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998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Office Theme</vt:lpstr>
      <vt:lpstr>Access SQL Workshop II: Intermediate SQL</vt:lpstr>
      <vt:lpstr>A quick recap of last time</vt:lpstr>
      <vt:lpstr>Last time, we left off at this slide. This is what we’re going to cover today.</vt:lpstr>
      <vt:lpstr>Our goal for today</vt:lpstr>
      <vt:lpstr>Our goal for today</vt:lpstr>
      <vt:lpstr>But first...</vt:lpstr>
      <vt:lpstr>CREATE TABLE table_name (column1 datatype, column2 datatype, …);</vt:lpstr>
      <vt:lpstr>INSERT INTO table_name (column1, column2, … ) VALUES (value1, value2, …); </vt:lpstr>
      <vt:lpstr>UPDATE table_name SET column1 = value1, column2 = value2, ... WHERE condition;</vt:lpstr>
      <vt:lpstr>DELETE FROM table_name WHERE condition;</vt:lpstr>
      <vt:lpstr>DROP TABLE table_name;</vt:lpstr>
      <vt:lpstr>SELECT column1, column2, … INTO new_table FROM old_table WHERE condition;</vt:lpstr>
      <vt:lpstr>Speeding it up: Doing this in VBA</vt:lpstr>
      <vt:lpstr>Speeding it up: Doing this in VBA</vt:lpstr>
      <vt:lpstr>DoCmd.RunSQL sql</vt:lpstr>
      <vt:lpstr>Why you came: Joins</vt:lpstr>
      <vt:lpstr>SELECT column_name(s) FROM table1 INNER JOIN table2 ON table1.col_name = table2.col_name;</vt:lpstr>
      <vt:lpstr>SELECT column_name(s) FROM table1 LEFT JOIN table2 ON table1.col_name = table2.col_name;</vt:lpstr>
      <vt:lpstr>Subqueries: Feeding the output of one query as a table for another</vt:lpstr>
      <vt:lpstr>SWITCH(expression1, value1, expression2, value2, ... expression_n, value_n)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Zhu</dc:creator>
  <cp:lastModifiedBy>Kevin Zhu</cp:lastModifiedBy>
  <cp:revision>21</cp:revision>
  <dcterms:created xsi:type="dcterms:W3CDTF">2018-07-29T21:54:57Z</dcterms:created>
  <dcterms:modified xsi:type="dcterms:W3CDTF">2018-08-01T04:30:15Z</dcterms:modified>
</cp:coreProperties>
</file>