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2" r:id="rId3"/>
    <p:sldId id="272" r:id="rId4"/>
    <p:sldId id="273" r:id="rId5"/>
    <p:sldId id="274" r:id="rId6"/>
    <p:sldId id="271" r:id="rId7"/>
    <p:sldId id="260" r:id="rId8"/>
    <p:sldId id="261" r:id="rId9"/>
    <p:sldId id="25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>
        <p:scale>
          <a:sx n="80" d="100"/>
          <a:sy n="80" d="100"/>
        </p:scale>
        <p:origin x="-108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C16C-52BE-4E47-A406-0CFAF0A674A8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7925-70F7-424E-B150-CE57B51B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85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7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8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19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0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0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0C4C8-4B64-47A8-A0CC-9337C4E0B43D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640505-9425-4765-8769-6952473E9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akis\Desktop\Flex_Projects\Binary-Code-HD-Wallpapers-23017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b="3210"/>
          <a:stretch/>
        </p:blipFill>
        <p:spPr bwMode="auto">
          <a:xfrm>
            <a:off x="0" y="-35007"/>
            <a:ext cx="9144000" cy="689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8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63888" y="630967"/>
            <a:ext cx="5580112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63888" y="577572"/>
            <a:ext cx="543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ΓΛΩΣΣΕΣ ΠΡΟΓΡΑΜΜΑΤΙΣΜΟΥ </a:t>
            </a:r>
          </a:p>
          <a:p>
            <a:r>
              <a:rPr lang="el-GR" sz="36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ΚΑΙ ΜΕΤΑΓΛΩΤΤΙΣΤΕΣ</a:t>
            </a:r>
            <a:endParaRPr lang="en-GB" sz="36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0" y="5589240"/>
            <a:ext cx="4283968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000" dirty="0" smtClean="0">
                <a:latin typeface="Bahnschrift Condensed" panose="020B0502040204020203" pitchFamily="34" charset="0"/>
              </a:rPr>
              <a:t>ΦΟΙΤΗΤΕΣ</a:t>
            </a:r>
            <a:r>
              <a:rPr lang="en-GB" sz="2000" smtClean="0">
                <a:latin typeface="Bahnschrift Condensed" panose="020B0502040204020203" pitchFamily="34" charset="0"/>
              </a:rPr>
              <a:t>:       </a:t>
            </a:r>
            <a:r>
              <a:rPr lang="el-GR" sz="2000" dirty="0" smtClean="0">
                <a:latin typeface="Bahnschrift Condensed" panose="020B0502040204020203" pitchFamily="34" charset="0"/>
              </a:rPr>
              <a:t>ΖΙΩΒΑΣ </a:t>
            </a:r>
            <a:r>
              <a:rPr lang="en-GB" sz="2000" dirty="0" smtClean="0">
                <a:latin typeface="Bahnschrift Condensed" panose="020B0502040204020203" pitchFamily="34" charset="0"/>
              </a:rPr>
              <a:t> </a:t>
            </a:r>
            <a:r>
              <a:rPr lang="el-GR" sz="2000" dirty="0" smtClean="0">
                <a:latin typeface="Bahnschrift Condensed" panose="020B0502040204020203" pitchFamily="34" charset="0"/>
              </a:rPr>
              <a:t>ΚΩΝ/ΝΟΣ (ΜΠΠΛ18072)</a:t>
            </a:r>
          </a:p>
          <a:p>
            <a:r>
              <a:rPr lang="el-GR" sz="2000" dirty="0">
                <a:latin typeface="Bahnschrift Condensed" panose="020B0502040204020203" pitchFamily="34" charset="0"/>
              </a:rPr>
              <a:t>	</a:t>
            </a:r>
            <a:r>
              <a:rPr lang="el-GR" sz="2000" dirty="0" smtClean="0">
                <a:latin typeface="Bahnschrift Condensed" panose="020B0502040204020203" pitchFamily="34" charset="0"/>
              </a:rPr>
              <a:t> </a:t>
            </a:r>
            <a:r>
              <a:rPr lang="en-GB" sz="2000" dirty="0" smtClean="0">
                <a:latin typeface="Bahnschrift Condensed" panose="020B0502040204020203" pitchFamily="34" charset="0"/>
              </a:rPr>
              <a:t>  </a:t>
            </a:r>
            <a:r>
              <a:rPr lang="el-GR" sz="2000" dirty="0" smtClean="0">
                <a:latin typeface="Bahnschrift Condensed" panose="020B0502040204020203" pitchFamily="34" charset="0"/>
              </a:rPr>
              <a:t> ΑΛΙΦΤΗΡΑΣ </a:t>
            </a:r>
            <a:r>
              <a:rPr lang="en-GB" sz="2000" dirty="0" smtClean="0">
                <a:latin typeface="Bahnschrift Condensed" panose="020B0502040204020203" pitchFamily="34" charset="0"/>
              </a:rPr>
              <a:t> </a:t>
            </a:r>
            <a:r>
              <a:rPr lang="el-GR" sz="2000" dirty="0" smtClean="0">
                <a:latin typeface="Bahnschrift Condensed" panose="020B0502040204020203" pitchFamily="34" charset="0"/>
              </a:rPr>
              <a:t>ΒΑΣΙΛΗΣ (ΜΠΠΛ1800</a:t>
            </a:r>
            <a:r>
              <a:rPr lang="en-GB" sz="2000" dirty="0" smtClean="0">
                <a:latin typeface="Bahnschrift Condensed" panose="020B0502040204020203" pitchFamily="34" charset="0"/>
              </a:rPr>
              <a:t>2</a:t>
            </a:r>
            <a:r>
              <a:rPr lang="el-GR" sz="2000" dirty="0" smtClean="0">
                <a:latin typeface="Bahnschrift Condensed" panose="020B0502040204020203" pitchFamily="34" charset="0"/>
              </a:rPr>
              <a:t>)</a:t>
            </a:r>
            <a:endParaRPr lang="en-GB" sz="2000" dirty="0">
              <a:latin typeface="Bahnschrift Condensed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0" y="4692876"/>
            <a:ext cx="4283968" cy="5103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 smtClean="0">
                <a:latin typeface="Bahnschrift Condensed" panose="020B0502040204020203" pitchFamily="34" charset="0"/>
              </a:rPr>
              <a:t>ΠΑ.ΠΕΙ ΠΜΣ ΠΛΗΡΟΦΟΡΙΚΗ 2018-19</a:t>
            </a:r>
          </a:p>
          <a:p>
            <a:endParaRPr lang="en-GB" dirty="0">
              <a:latin typeface="Bahnschrift Condensed" panose="020B0502040204020203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63888" y="2348880"/>
            <a:ext cx="5589498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 smtClean="0">
                <a:latin typeface="Bahnschrift Condensed" panose="020B0502040204020203" pitchFamily="34" charset="0"/>
              </a:rPr>
              <a:t>ΔΙΔΑΣΚΟΝΤΕΣ</a:t>
            </a:r>
            <a:r>
              <a:rPr lang="en-GB" sz="2400" dirty="0" smtClean="0">
                <a:latin typeface="Bahnschrift Condensed" panose="020B0502040204020203" pitchFamily="34" charset="0"/>
              </a:rPr>
              <a:t>:</a:t>
            </a:r>
            <a:r>
              <a:rPr lang="el-GR" sz="2400" dirty="0" smtClean="0">
                <a:latin typeface="Bahnschrift Condensed" panose="020B0502040204020203" pitchFamily="34" charset="0"/>
              </a:rPr>
              <a:t> Μ.ΒΙΡΒΟΥ</a:t>
            </a:r>
          </a:p>
          <a:p>
            <a:r>
              <a:rPr lang="en-GB" sz="2400" dirty="0">
                <a:latin typeface="Bahnschrift Condensed" panose="020B0502040204020203" pitchFamily="34" charset="0"/>
              </a:rPr>
              <a:t>	 </a:t>
            </a:r>
            <a:r>
              <a:rPr lang="en-GB" sz="2400" dirty="0" smtClean="0">
                <a:latin typeface="Bahnschrift Condensed" panose="020B0502040204020203" pitchFamily="34" charset="0"/>
              </a:rPr>
              <a:t>         </a:t>
            </a:r>
            <a:r>
              <a:rPr lang="el-GR" sz="2400" dirty="0" smtClean="0">
                <a:latin typeface="Bahnschrift Condensed" panose="020B0502040204020203" pitchFamily="34" charset="0"/>
              </a:rPr>
              <a:t> Α. ΠΙΚΡΑΚΗΣ</a:t>
            </a:r>
          </a:p>
          <a:p>
            <a:endParaRPr lang="el-GR" sz="2400" dirty="0" smtClean="0">
              <a:latin typeface="Bahnschrift Condensed" panose="020B0502040204020203" pitchFamily="34" charset="0"/>
            </a:endParaRPr>
          </a:p>
          <a:p>
            <a:endParaRPr lang="en-GB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Α(3)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ΠΡΟΓΡΑΜΜΑ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FLEX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Χρησιμοποιώντας το </a:t>
            </a:r>
            <a:r>
              <a:rPr lang="en-GB" dirty="0" smtClean="0"/>
              <a:t>manual </a:t>
            </a:r>
            <a:r>
              <a:rPr lang="el-GR" dirty="0" smtClean="0"/>
              <a:t>της </a:t>
            </a:r>
            <a:r>
              <a:rPr lang="en-GB" dirty="0" smtClean="0"/>
              <a:t>flex</a:t>
            </a:r>
            <a:r>
              <a:rPr lang="el-GR" dirty="0" smtClean="0"/>
              <a:t>  διαλέξαμε τις κατάληλες εντολές και σε συνδιασμό με εντολές σε γλώσσα </a:t>
            </a:r>
            <a:r>
              <a:rPr lang="en-GB" dirty="0" smtClean="0"/>
              <a:t>C</a:t>
            </a:r>
            <a:r>
              <a:rPr lang="el-GR" dirty="0" smtClean="0"/>
              <a:t> αναπτύξαμε εναν αναλυτή που αναγνωριζεί ακριβώς την σωστή σύνταξη για την δήλωση μεταβλητών.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Αν ο χρήστης δώσει μια σύνταξη η οποία παρουσιάζει έστω και ένα μικρό λαθος σε σχέση με αυτή που μας δώθηκε το πρόγραμμα επιστρέφει μύνημα λάθους.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Φτιάξαμε δυο εκδοχές του κώδικα σε </a:t>
            </a:r>
            <a:r>
              <a:rPr lang="en-GB" dirty="0" smtClean="0"/>
              <a:t>FLEX</a:t>
            </a:r>
            <a:r>
              <a:rPr lang="el-GR" dirty="0" smtClean="0"/>
              <a:t>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l-GR" dirty="0" smtClean="0"/>
              <a:t>Η πρώτη αποτελείται απο 100+ γραμμες. Κάνει χρήση διαφορετικών </a:t>
            </a:r>
            <a:r>
              <a:rPr lang="en-GB" dirty="0" smtClean="0"/>
              <a:t>starting modes</a:t>
            </a:r>
            <a:r>
              <a:rPr lang="el-GR" dirty="0" smtClean="0"/>
              <a:t> και προσφέρει αναλυση και ταυτοποίηση της εισόδου ανα λεκτική μονάδα. Δίνει </a:t>
            </a:r>
            <a:r>
              <a:rPr lang="el-GR" dirty="0" smtClean="0"/>
              <a:t>λεπτομερή </a:t>
            </a:r>
            <a:r>
              <a:rPr lang="el-GR" dirty="0" smtClean="0"/>
              <a:t>πληροφορία ως προς το που ακριβώς έγινε το λάθος κατα την είσοδο.</a:t>
            </a:r>
          </a:p>
          <a:p>
            <a:pPr marL="1314450" lvl="2" indent="-400050">
              <a:buFont typeface="+mj-lt"/>
              <a:buAutoNum type="romanUcPeriod"/>
            </a:pPr>
            <a:endParaRPr lang="el-GR" dirty="0" smtClean="0"/>
          </a:p>
          <a:p>
            <a:pPr marL="1314450" lvl="2" indent="-400050">
              <a:buFont typeface="+mj-lt"/>
              <a:buAutoNum type="romanUcPeriod"/>
            </a:pPr>
            <a:r>
              <a:rPr lang="el-GR" dirty="0" smtClean="0"/>
              <a:t>Η δεύτερη είναι πολυ συντομοτερη, 10+ γραμμές.  Είτε αναγνωρίζει ολοκήρη την είσοδο ως συντακτικα και λεκτικά σωστή  είτε την απορίπτει εντελώς. Δεν δίνει </a:t>
            </a:r>
            <a:r>
              <a:rPr lang="el-GR" dirty="0" smtClean="0"/>
              <a:t>λεπτομέρη </a:t>
            </a:r>
            <a:r>
              <a:rPr lang="el-GR" dirty="0" smtClean="0"/>
              <a:t>ανάλυση για τα λάθη ως προσ το είδος και τη θέση τους.</a:t>
            </a:r>
          </a:p>
        </p:txBody>
      </p:sp>
    </p:spTree>
    <p:extLst>
      <p:ext uri="{BB962C8B-B14F-4D97-AF65-F5344CB8AC3E}">
        <p14:creationId xmlns:p14="http://schemas.microsoft.com/office/powerpoint/2010/main" val="2581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Α(3)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ΠΡΟΓΡΑΜΜΑ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FLEX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Χρησιμοποιώντας </a:t>
            </a:r>
            <a:r>
              <a:rPr lang="en-GB" dirty="0" smtClean="0"/>
              <a:t>3 </a:t>
            </a:r>
            <a:r>
              <a:rPr lang="el-GR" dirty="0" smtClean="0"/>
              <a:t>παρόμοια αρχεία εισόδου ως παραδείγματα . Το πρώτο ειναι </a:t>
            </a:r>
            <a:r>
              <a:rPr lang="el-GR" dirty="0" smtClean="0"/>
              <a:t>σωστό λεκτικ</a:t>
            </a:r>
            <a:r>
              <a:rPr lang="el-GR" dirty="0"/>
              <a:t>ά</a:t>
            </a:r>
            <a:r>
              <a:rPr lang="el-GR" dirty="0" smtClean="0"/>
              <a:t> </a:t>
            </a:r>
            <a:r>
              <a:rPr lang="el-GR" dirty="0" smtClean="0"/>
              <a:t>και συντακτικά ενω τα αλλα 2 εχουν διαφορετικά λάθη</a:t>
            </a:r>
            <a:r>
              <a:rPr lang="en-GB" dirty="0" smtClean="0"/>
              <a:t>:</a:t>
            </a:r>
            <a:endParaRPr lang="el-GR" dirty="0"/>
          </a:p>
          <a:p>
            <a:pPr marL="857250" lvl="1" indent="-400050">
              <a:buFont typeface="+mj-lt"/>
              <a:buAutoNum type="romanUcPeriod"/>
            </a:pPr>
            <a:r>
              <a:rPr lang="en-GB" dirty="0"/>
              <a:t>section  </a:t>
            </a:r>
            <a:r>
              <a:rPr lang="en-GB" dirty="0" err="1"/>
              <a:t>number_of_attendants</a:t>
            </a:r>
            <a:r>
              <a:rPr lang="en-GB" dirty="0"/>
              <a:t>, sum: integer;  </a:t>
            </a:r>
            <a:r>
              <a:rPr lang="en-GB" dirty="0" err="1"/>
              <a:t>ticket_price</a:t>
            </a:r>
            <a:r>
              <a:rPr lang="en-GB" dirty="0"/>
              <a:t>: real; symbols: char</a:t>
            </a:r>
            <a:r>
              <a:rPr lang="en-GB" dirty="0" smtClean="0"/>
              <a:t>;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GB" dirty="0"/>
              <a:t>section  </a:t>
            </a:r>
            <a:r>
              <a:rPr lang="en-GB" dirty="0" err="1"/>
              <a:t>number_of_attendants</a:t>
            </a:r>
            <a:r>
              <a:rPr lang="en-GB" dirty="0"/>
              <a:t>, sum: integer;  </a:t>
            </a:r>
            <a:r>
              <a:rPr lang="en-GB" b="1" dirty="0">
                <a:solidFill>
                  <a:srgbClr val="FF0000"/>
                </a:solidFill>
              </a:rPr>
              <a:t>bool</a:t>
            </a:r>
            <a:r>
              <a:rPr lang="en-GB" dirty="0"/>
              <a:t>, </a:t>
            </a:r>
            <a:r>
              <a:rPr lang="en-GB" dirty="0" err="1"/>
              <a:t>ticket_price</a:t>
            </a:r>
            <a:r>
              <a:rPr lang="en-GB" dirty="0"/>
              <a:t>: real; symbols: char</a:t>
            </a:r>
            <a:r>
              <a:rPr lang="en-GB" dirty="0" smtClean="0"/>
              <a:t>;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GB" dirty="0"/>
              <a:t>section  </a:t>
            </a:r>
            <a:r>
              <a:rPr lang="en-GB" dirty="0" err="1"/>
              <a:t>number_of_attendants</a:t>
            </a:r>
            <a:r>
              <a:rPr lang="en-GB" b="1" u="sng" dirty="0">
                <a:solidFill>
                  <a:srgbClr val="FF0000"/>
                </a:solidFill>
              </a:rPr>
              <a:t>; </a:t>
            </a:r>
            <a:r>
              <a:rPr lang="en-GB" dirty="0"/>
              <a:t>sum: integer;   </a:t>
            </a:r>
            <a:r>
              <a:rPr lang="en-GB" dirty="0" err="1"/>
              <a:t>ticket_price</a:t>
            </a:r>
            <a:r>
              <a:rPr lang="en-GB" dirty="0"/>
              <a:t>: real; symbols: char;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Η </a:t>
            </a:r>
            <a:r>
              <a:rPr lang="el-GR" b="1" dirty="0" smtClean="0">
                <a:solidFill>
                  <a:srgbClr val="00B050"/>
                </a:solidFill>
              </a:rPr>
              <a:t>πρώτη</a:t>
            </a:r>
            <a:r>
              <a:rPr lang="el-GR" dirty="0" smtClean="0"/>
              <a:t> (εκτενέστερη) εκδοχή του κώδικα δίνει τα παρακάτω αποτελέσματα</a:t>
            </a:r>
            <a:r>
              <a:rPr lang="en-GB" dirty="0" smtClean="0"/>
              <a:t>:</a:t>
            </a:r>
            <a:endParaRPr lang="el-GR" dirty="0" smtClean="0"/>
          </a:p>
        </p:txBody>
      </p:sp>
      <p:sp>
        <p:nvSpPr>
          <p:cNvPr id="2" name="Oval 1"/>
          <p:cNvSpPr/>
          <p:nvPr/>
        </p:nvSpPr>
        <p:spPr>
          <a:xfrm>
            <a:off x="5258787" y="1700808"/>
            <a:ext cx="720080" cy="46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819652" y="2060849"/>
            <a:ext cx="360040" cy="375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stakis\Desktop\Flex_Projects\code1_succes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4"/>
          <a:stretch/>
        </p:blipFill>
        <p:spPr bwMode="auto">
          <a:xfrm>
            <a:off x="188746" y="3063440"/>
            <a:ext cx="4115240" cy="264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akis\Desktop\Flex_Projects\code1_fail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7"/>
          <a:stretch/>
        </p:blipFill>
        <p:spPr bwMode="auto">
          <a:xfrm>
            <a:off x="4534674" y="3063440"/>
            <a:ext cx="4410093" cy="264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Α(3)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ΠΡΟΓΡΑΜΜΑ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FLEX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Χρησιμοποιώντας </a:t>
            </a:r>
            <a:r>
              <a:rPr lang="en-GB" dirty="0" smtClean="0"/>
              <a:t>3 </a:t>
            </a:r>
            <a:r>
              <a:rPr lang="el-GR" dirty="0" smtClean="0"/>
              <a:t>παρόμοια αρχεία εισόδου ως παραδείγματα . Το πρώτο ειναι </a:t>
            </a:r>
            <a:r>
              <a:rPr lang="el-GR" dirty="0" smtClean="0"/>
              <a:t>σωστό λεκτικά </a:t>
            </a:r>
            <a:r>
              <a:rPr lang="el-GR" dirty="0" smtClean="0"/>
              <a:t>και συντακτικά ενω τα αλλα 2 εχουν διαφορετικά λάθη</a:t>
            </a:r>
            <a:r>
              <a:rPr lang="en-GB" dirty="0" smtClean="0"/>
              <a:t>:</a:t>
            </a:r>
            <a:endParaRPr lang="el-GR" dirty="0"/>
          </a:p>
          <a:p>
            <a:pPr marL="857250" lvl="1" indent="-400050">
              <a:buFont typeface="+mj-lt"/>
              <a:buAutoNum type="romanUcPeriod"/>
            </a:pPr>
            <a:r>
              <a:rPr lang="en-GB" dirty="0"/>
              <a:t>section  </a:t>
            </a:r>
            <a:r>
              <a:rPr lang="en-GB" dirty="0" err="1"/>
              <a:t>number_of_attendants</a:t>
            </a:r>
            <a:r>
              <a:rPr lang="en-GB" dirty="0"/>
              <a:t>, sum: integer;  </a:t>
            </a:r>
            <a:r>
              <a:rPr lang="en-GB" dirty="0" err="1"/>
              <a:t>ticket_price</a:t>
            </a:r>
            <a:r>
              <a:rPr lang="en-GB" dirty="0"/>
              <a:t>: real; symbols: char</a:t>
            </a:r>
            <a:r>
              <a:rPr lang="en-GB" dirty="0" smtClean="0"/>
              <a:t>;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GB" dirty="0"/>
              <a:t>section  </a:t>
            </a:r>
            <a:r>
              <a:rPr lang="en-GB" dirty="0" err="1"/>
              <a:t>number_of_attendants</a:t>
            </a:r>
            <a:r>
              <a:rPr lang="en-GB" dirty="0"/>
              <a:t>, sum: integer;  </a:t>
            </a:r>
            <a:r>
              <a:rPr lang="en-GB" b="1" dirty="0">
                <a:solidFill>
                  <a:srgbClr val="FF0000"/>
                </a:solidFill>
              </a:rPr>
              <a:t>bool</a:t>
            </a:r>
            <a:r>
              <a:rPr lang="en-GB" dirty="0"/>
              <a:t>, </a:t>
            </a:r>
            <a:r>
              <a:rPr lang="en-GB" dirty="0" err="1"/>
              <a:t>ticket_price</a:t>
            </a:r>
            <a:r>
              <a:rPr lang="en-GB" dirty="0"/>
              <a:t>: real; symbols: char</a:t>
            </a:r>
            <a:r>
              <a:rPr lang="en-GB" dirty="0" smtClean="0"/>
              <a:t>;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GB" dirty="0"/>
              <a:t>section  </a:t>
            </a:r>
            <a:r>
              <a:rPr lang="en-GB" dirty="0" err="1"/>
              <a:t>number_of_attendants</a:t>
            </a:r>
            <a:r>
              <a:rPr lang="en-GB" b="1" u="sng" dirty="0">
                <a:solidFill>
                  <a:srgbClr val="FF0000"/>
                </a:solidFill>
              </a:rPr>
              <a:t>; </a:t>
            </a:r>
            <a:r>
              <a:rPr lang="en-GB" dirty="0"/>
              <a:t>sum: integer;   </a:t>
            </a:r>
            <a:r>
              <a:rPr lang="en-GB" dirty="0" err="1"/>
              <a:t>ticket_price</a:t>
            </a:r>
            <a:r>
              <a:rPr lang="en-GB" dirty="0"/>
              <a:t>: real; symbols: char;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Η </a:t>
            </a:r>
            <a:r>
              <a:rPr lang="el-GR" b="1" dirty="0" smtClean="0">
                <a:solidFill>
                  <a:srgbClr val="00B050"/>
                </a:solidFill>
              </a:rPr>
              <a:t>δεύτερη</a:t>
            </a:r>
            <a:r>
              <a:rPr lang="el-GR" dirty="0" smtClean="0"/>
              <a:t> (συντομότερη) εκδοχή του κώδικα δίνει τα παρακάτω αποτελέσματα</a:t>
            </a:r>
            <a:r>
              <a:rPr lang="en-GB" dirty="0" smtClean="0"/>
              <a:t>:</a:t>
            </a:r>
            <a:endParaRPr lang="el-GR" dirty="0" smtClean="0"/>
          </a:p>
        </p:txBody>
      </p:sp>
      <p:sp>
        <p:nvSpPr>
          <p:cNvPr id="2" name="Oval 1"/>
          <p:cNvSpPr/>
          <p:nvPr/>
        </p:nvSpPr>
        <p:spPr>
          <a:xfrm>
            <a:off x="5258787" y="1700808"/>
            <a:ext cx="720080" cy="46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819652" y="2060849"/>
            <a:ext cx="360040" cy="375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stakis\Desktop\Flex_Projects\code2_fail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4" t="40410" r="41954" b="29795"/>
          <a:stretch/>
        </p:blipFill>
        <p:spPr bwMode="auto">
          <a:xfrm>
            <a:off x="1027303" y="3173562"/>
            <a:ext cx="7075314" cy="24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B: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ΜΠΑ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Σε αυτό το υποερώτημα  έπρεπε να ορίσουμε ενα κανόνα για τα ονόματα των μεταβλητών </a:t>
            </a:r>
            <a:r>
              <a:rPr lang="el-GR" dirty="0"/>
              <a:t>να </a:t>
            </a:r>
            <a:r>
              <a:rPr lang="el-GR" dirty="0" smtClean="0"/>
              <a:t>φτιάξουμε το </a:t>
            </a:r>
            <a:r>
              <a:rPr lang="el-GR" dirty="0"/>
              <a:t>αντίστοιχο ΜΠΑ, να το </a:t>
            </a:r>
            <a:r>
              <a:rPr lang="el-GR" dirty="0" smtClean="0"/>
              <a:t>μετατρέψουμε </a:t>
            </a:r>
            <a:r>
              <a:rPr lang="el-GR" dirty="0"/>
              <a:t>σε ΝΠΑ </a:t>
            </a:r>
            <a:r>
              <a:rPr lang="el-GR" dirty="0" smtClean="0"/>
              <a:t>και να </a:t>
            </a:r>
            <a:r>
              <a:rPr lang="el-GR" dirty="0"/>
              <a:t>το </a:t>
            </a:r>
            <a:r>
              <a:rPr lang="el-GR" dirty="0" smtClean="0"/>
              <a:t>ελαχιστοποιήσουμε.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Ο υποθετικός κανόνας που ορίζουμε είναι τα ονόματα των μεταβλητών να ξεκινούν είτε με το γράμμα Α είτε με το γράμμα Ζ</a:t>
            </a:r>
            <a:r>
              <a:rPr lang="en-GB" dirty="0" smtClean="0"/>
              <a:t> (</a:t>
            </a:r>
            <a:r>
              <a:rPr lang="el-GR" dirty="0" smtClean="0"/>
              <a:t>απο μηδέν μεχρι και άπειρες φορές), ακολουθούμενα απο οποιοδήποτε χαρακτήρα (εναν και μόνο)</a:t>
            </a:r>
            <a:r>
              <a:rPr lang="en-GB" dirty="0" smtClean="0"/>
              <a:t> </a:t>
            </a:r>
            <a:r>
              <a:rPr lang="el-GR" dirty="0" smtClean="0"/>
              <a:t>.</a:t>
            </a:r>
            <a:r>
              <a:rPr lang="en-GB" dirty="0" smtClean="0"/>
              <a:t> </a:t>
            </a:r>
            <a:r>
              <a:rPr lang="el-GR" dirty="0" smtClean="0"/>
              <a:t>Στον παρακάτω συμβολισμό, για λόγους συντομίας, με τη μεταβλητη </a:t>
            </a:r>
            <a:r>
              <a:rPr lang="en-GB" dirty="0" smtClean="0"/>
              <a:t>c  </a:t>
            </a:r>
            <a:r>
              <a:rPr lang="el-GR" dirty="0" smtClean="0"/>
              <a:t>ενοούμε οποιοδήποτε χαρακτήρα.</a:t>
            </a:r>
            <a:endParaRPr lang="en-GB" dirty="0"/>
          </a:p>
        </p:txBody>
      </p:sp>
      <p:grpSp>
        <p:nvGrpSpPr>
          <p:cNvPr id="59" name="Group 58"/>
          <p:cNvGrpSpPr/>
          <p:nvPr/>
        </p:nvGrpSpPr>
        <p:grpSpPr>
          <a:xfrm>
            <a:off x="918001" y="3480592"/>
            <a:ext cx="6868987" cy="744187"/>
            <a:chOff x="918001" y="3480592"/>
            <a:chExt cx="6868987" cy="744187"/>
          </a:xfrm>
        </p:grpSpPr>
        <p:sp>
          <p:nvSpPr>
            <p:cNvPr id="3" name="TextBox 2"/>
            <p:cNvSpPr txBox="1"/>
            <p:nvPr/>
          </p:nvSpPr>
          <p:spPr>
            <a:xfrm>
              <a:off x="918001" y="349012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ΑΡΧΗ</a:t>
              </a:r>
              <a:endParaRPr lang="en-GB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7528" y="3496816"/>
              <a:ext cx="1660376" cy="724272"/>
              <a:chOff x="2047528" y="3496816"/>
              <a:chExt cx="1660376" cy="7242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23728" y="3568824"/>
                <a:ext cx="1440160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|Z)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*</a:t>
                </a:r>
                <a:endParaRPr lang="en-GB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047528" y="3496816"/>
                <a:ext cx="1660376" cy="7242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1619672" y="3721043"/>
              <a:ext cx="427856" cy="1540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707904" y="3855352"/>
              <a:ext cx="648072" cy="3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483804" y="3500507"/>
              <a:ext cx="1303184" cy="724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</a:t>
              </a:r>
              <a:r>
                <a:rPr lang="el-GR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70496" y="3565224"/>
              <a:ext cx="1440160" cy="580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S1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810656" y="3862643"/>
              <a:ext cx="648072" cy="3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33918" y="3480592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36670" y="3480592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  <p:grpSp>
        <p:nvGrpSpPr>
          <p:cNvPr id="2067" name="Group 2066"/>
          <p:cNvGrpSpPr/>
          <p:nvPr/>
        </p:nvGrpSpPr>
        <p:grpSpPr>
          <a:xfrm>
            <a:off x="448356" y="4395644"/>
            <a:ext cx="8084084" cy="2019795"/>
            <a:chOff x="448356" y="4395644"/>
            <a:chExt cx="8084084" cy="2019795"/>
          </a:xfrm>
        </p:grpSpPr>
        <p:grpSp>
          <p:nvGrpSpPr>
            <p:cNvPr id="54" name="Group 53"/>
            <p:cNvGrpSpPr/>
            <p:nvPr/>
          </p:nvGrpSpPr>
          <p:grpSpPr>
            <a:xfrm>
              <a:off x="1109783" y="4734162"/>
              <a:ext cx="7422657" cy="1496611"/>
              <a:chOff x="1109783" y="4734162"/>
              <a:chExt cx="7422657" cy="149661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09783" y="4858429"/>
                <a:ext cx="711696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S3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1875485" y="5151497"/>
                <a:ext cx="648072" cy="3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70072" y="4739788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</a:t>
                </a:r>
                <a:endParaRPr lang="en-GB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38286" y="4864969"/>
                <a:ext cx="711696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S4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74114" y="4864969"/>
                <a:ext cx="711696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S5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4114" y="5650517"/>
                <a:ext cx="711696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S6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3226042" y="5151497"/>
                <a:ext cx="648072" cy="3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352056" y="4756110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</a:t>
                </a:r>
                <a:endParaRPr lang="en-GB" dirty="0"/>
              </a:p>
            </p:txBody>
          </p:sp>
          <p:cxnSp>
            <p:nvCxnSpPr>
              <p:cNvPr id="19" name="Curved Connector 18"/>
              <p:cNvCxnSpPr>
                <a:stCxn id="28" idx="4"/>
                <a:endCxn id="30" idx="2"/>
              </p:cNvCxnSpPr>
              <p:nvPr/>
            </p:nvCxnSpPr>
            <p:spPr>
              <a:xfrm rot="16200000" flipH="1">
                <a:off x="3136414" y="5202945"/>
                <a:ext cx="495420" cy="9799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387653" y="5508268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Z</a:t>
                </a:r>
                <a:endParaRPr lang="en-GB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551458" y="5145871"/>
                <a:ext cx="648072" cy="3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694532" y="4734162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</a:t>
                </a:r>
                <a:endParaRPr lang="en-GB" dirty="0"/>
              </a:p>
            </p:txBody>
          </p:sp>
          <p:cxnSp>
            <p:nvCxnSpPr>
              <p:cNvPr id="38" name="Curved Connector 37"/>
              <p:cNvCxnSpPr>
                <a:stCxn id="30" idx="6"/>
                <a:endCxn id="46" idx="4"/>
              </p:cNvCxnSpPr>
              <p:nvPr/>
            </p:nvCxnSpPr>
            <p:spPr>
              <a:xfrm flipV="1">
                <a:off x="4585810" y="5445225"/>
                <a:ext cx="969568" cy="495420"/>
              </a:xfrm>
              <a:prstGeom prst="curved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840085" y="5465851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</a:t>
                </a:r>
                <a:endParaRPr lang="en-GB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199530" y="4864969"/>
                <a:ext cx="711696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S7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5911525" y="5160525"/>
                <a:ext cx="648072" cy="3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936670" y="4794793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</a:t>
                </a:r>
                <a:endParaRPr lang="en-GB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568433" y="4859343"/>
                <a:ext cx="711696" cy="580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S1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79928" y="4876909"/>
                <a:ext cx="552512" cy="570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7306780" y="5149471"/>
                <a:ext cx="648072" cy="3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432794" y="4767420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48356" y="569293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ΑΡΧΗ</a:t>
              </a:r>
              <a:endParaRPr lang="en-GB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109783" y="5438686"/>
              <a:ext cx="255503" cy="3964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46" idx="0"/>
              <a:endCxn id="28" idx="0"/>
            </p:cNvCxnSpPr>
            <p:nvPr/>
          </p:nvCxnSpPr>
          <p:spPr>
            <a:xfrm rot="16200000" flipV="1">
              <a:off x="4224756" y="3534347"/>
              <a:ext cx="12700" cy="2661244"/>
            </a:xfrm>
            <a:prstGeom prst="curvedConnector3">
              <a:avLst>
                <a:gd name="adj1" fmla="val 403448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363706" y="439564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endParaRPr lang="en-GB" dirty="0"/>
            </a:p>
          </p:txBody>
        </p:sp>
        <p:cxnSp>
          <p:nvCxnSpPr>
            <p:cNvPr id="83" name="Curved Connector 82"/>
            <p:cNvCxnSpPr>
              <a:stCxn id="28" idx="3"/>
              <a:endCxn id="50" idx="4"/>
            </p:cNvCxnSpPr>
            <p:nvPr/>
          </p:nvCxnSpPr>
          <p:spPr>
            <a:xfrm rot="16200000" flipH="1">
              <a:off x="4743721" y="3259038"/>
              <a:ext cx="79351" cy="4281770"/>
            </a:xfrm>
            <a:prstGeom prst="curvedConnector3">
              <a:avLst>
                <a:gd name="adj1" fmla="val 146805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327030" y="6046107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122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B: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ΝΠΑ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Επειτα μετατρέπουμε το ΜΠΑ σε ΝΠΑ. Αναλύουμε το ΜΠΑ για κάθε δυνατη κατάσταση και κάθε δυνατή μετάβαση.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Για κάθε μοναδικό συνδιασμό κατάστασης και μετάβασης στο ΜΠΑ δημιουργούμε μια καινύργια κατάσταση στο ΝΠΑ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Εν τέλει δημιουργούμε τον παρακάτω πίνακα καταστάσεων –μεταβάσεων</a:t>
            </a:r>
            <a:r>
              <a:rPr lang="en-GB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l-G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98106"/>
              </p:ext>
            </p:extLst>
          </p:nvPr>
        </p:nvGraphicFramePr>
        <p:xfrm>
          <a:off x="2024960" y="3494043"/>
          <a:ext cx="508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K/T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Τελική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B: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ΝΠΑ-ΑΠΛΟΠΟΙΗΣΗ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Επειτα πραγματοποιούμε την απλοποίηση του αυτομάτου.  Αρχικά χωρίζουμε τελικές απο μη-τελικές καταστάσεις</a:t>
            </a:r>
            <a:r>
              <a:rPr lang="en-GB" dirty="0" smtClean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dirty="0" smtClean="0"/>
              <a:t>Μη τελικές {Α,Β,Γ}=Μ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dirty="0" smtClean="0"/>
              <a:t>Τελικές {Τ}=Κ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Οι νέες ομάδες ειναι</a:t>
            </a:r>
            <a:r>
              <a:rPr lang="en-GB" dirty="0" smtClean="0"/>
              <a:t>:</a:t>
            </a: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endParaRPr lang="el-GR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233516" y="2968141"/>
            <a:ext cx="8163956" cy="2328974"/>
            <a:chOff x="233516" y="2968141"/>
            <a:chExt cx="8163956" cy="2328974"/>
          </a:xfrm>
        </p:grpSpPr>
        <p:grpSp>
          <p:nvGrpSpPr>
            <p:cNvPr id="20" name="Group 19"/>
            <p:cNvGrpSpPr/>
            <p:nvPr/>
          </p:nvGrpSpPr>
          <p:grpSpPr>
            <a:xfrm>
              <a:off x="233516" y="2968141"/>
              <a:ext cx="5418603" cy="2304256"/>
              <a:chOff x="737573" y="2924944"/>
              <a:chExt cx="5418603" cy="2304256"/>
            </a:xfrm>
          </p:grpSpPr>
          <p:sp>
            <p:nvSpPr>
              <p:cNvPr id="4" name="Left Bracket 3"/>
              <p:cNvSpPr/>
              <p:nvPr/>
            </p:nvSpPr>
            <p:spPr>
              <a:xfrm>
                <a:off x="737573" y="2924944"/>
                <a:ext cx="504056" cy="2304256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Left Bracket 6"/>
              <p:cNvSpPr/>
              <p:nvPr/>
            </p:nvSpPr>
            <p:spPr>
              <a:xfrm rot="10800000">
                <a:off x="5652120" y="2924944"/>
                <a:ext cx="504056" cy="2304256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67644" y="3212976"/>
                <a:ext cx="428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 smtClean="0"/>
                  <a:t>Α		Β		Γ  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4073" y="4725144"/>
                <a:ext cx="4818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Μ</a:t>
                </a:r>
                <a:r>
                  <a:rPr lang="el-GR" dirty="0" smtClean="0"/>
                  <a:t>     Μ	Κ                 Μ    Μ    Κ                 Μ   Μ    Κ </a:t>
                </a:r>
                <a:endParaRPr lang="en-GB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989601" y="3606808"/>
                <a:ext cx="504056" cy="1102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93657" y="3606808"/>
                <a:ext cx="26386" cy="1118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20043" y="3606808"/>
                <a:ext cx="387661" cy="1102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34072" y="4165976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Α</a:t>
                </a:r>
                <a:endParaRPr lang="en-GB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87182" y="4187914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Ζ</a:t>
                </a:r>
                <a:endParaRPr lang="en-GB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13873" y="4152585"/>
                <a:ext cx="39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246186" y="2992859"/>
              <a:ext cx="2151286" cy="2304256"/>
              <a:chOff x="485545" y="2924944"/>
              <a:chExt cx="2151286" cy="2304256"/>
            </a:xfrm>
          </p:grpSpPr>
          <p:sp>
            <p:nvSpPr>
              <p:cNvPr id="27" name="Left Bracket 26"/>
              <p:cNvSpPr/>
              <p:nvPr/>
            </p:nvSpPr>
            <p:spPr>
              <a:xfrm>
                <a:off x="485545" y="2924944"/>
                <a:ext cx="504056" cy="2304256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Left Bracket 27"/>
              <p:cNvSpPr/>
              <p:nvPr/>
            </p:nvSpPr>
            <p:spPr>
              <a:xfrm rot="10800000">
                <a:off x="2132775" y="2924944"/>
                <a:ext cx="504056" cy="2304256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01" y="3188258"/>
                <a:ext cx="1143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dirty="0" smtClean="0"/>
                  <a:t>Τ</a:t>
                </a:r>
                <a:endParaRPr lang="en-GB" sz="28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89601" y="4685072"/>
                <a:ext cx="1143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      -   -   -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0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B: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ΝΠΑ-ΑΠΛΟΠΟΙΗΣΗ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l-GR" dirty="0">
                <a:solidFill>
                  <a:prstClr val="black"/>
                </a:solidFill>
              </a:rPr>
              <a:t>Ο διαχωρισμός μας έδωσε </a:t>
            </a:r>
            <a:r>
              <a:rPr lang="el-GR" dirty="0" smtClean="0">
                <a:solidFill>
                  <a:prstClr val="black"/>
                </a:solidFill>
              </a:rPr>
              <a:t>τις </a:t>
            </a:r>
            <a:r>
              <a:rPr lang="el-GR" dirty="0">
                <a:solidFill>
                  <a:prstClr val="black"/>
                </a:solidFill>
              </a:rPr>
              <a:t>ίδιες ομάδες. Η διαδικασία σταματά. Οι καταστάσεις Α,Β,Γ είναι ισοδύναμες αρα μπορούν να αντικατασταθούν απο μια κατάσταση, Δ.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Το τελικό απλοποιημένο ΝΠΑ που παρήχθει απο την ανάλυση που προηγήθηκε είναι</a:t>
            </a:r>
            <a:r>
              <a:rPr lang="en-GB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3454336" y="3050478"/>
            <a:ext cx="2221248" cy="1825600"/>
            <a:chOff x="4370496" y="2852936"/>
            <a:chExt cx="2221248" cy="1825600"/>
          </a:xfrm>
        </p:grpSpPr>
        <p:sp>
          <p:nvSpPr>
            <p:cNvPr id="35" name="Rectangle 34"/>
            <p:cNvSpPr/>
            <p:nvPr/>
          </p:nvSpPr>
          <p:spPr>
            <a:xfrm>
              <a:off x="5940152" y="3534665"/>
              <a:ext cx="651592" cy="641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>
                  <a:solidFill>
                    <a:schemeClr val="tx1"/>
                  </a:solidFill>
                </a:rPr>
                <a:t>Κ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370496" y="3565224"/>
              <a:ext cx="921584" cy="580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en-GB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92080" y="3862643"/>
              <a:ext cx="648072" cy="3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8094" y="346553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3" name="Curved Connector 2"/>
            <p:cNvCxnSpPr>
              <a:stCxn id="36" idx="7"/>
              <a:endCxn id="36" idx="1"/>
            </p:cNvCxnSpPr>
            <p:nvPr/>
          </p:nvCxnSpPr>
          <p:spPr>
            <a:xfrm rot="16200000" flipV="1">
              <a:off x="4831288" y="3324372"/>
              <a:ext cx="12700" cy="651658"/>
            </a:xfrm>
            <a:prstGeom prst="curvedConnector3">
              <a:avLst>
                <a:gd name="adj1" fmla="val 532428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rot="16200000" flipV="1">
              <a:off x="4819114" y="4346357"/>
              <a:ext cx="12700" cy="651658"/>
            </a:xfrm>
            <a:prstGeom prst="curvedConnector3">
              <a:avLst>
                <a:gd name="adj1" fmla="val 532428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953271" y="2852936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GB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94058" y="4296503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Ζ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7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</a:t>
            </a:r>
            <a:r>
              <a:rPr lang="el-GR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Γ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- ΕΡΩΤΗΜΑ 1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ΑΝΑΓΝΩΡΙΣΗ ΓΕΩΜΕΤΡΙΚΩΝ ΣΤΟΙΧΕΙΩΝ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908720"/>
            <a:ext cx="9129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Υλοποιήσαμε πρόγραμμα </a:t>
            </a:r>
            <a:r>
              <a:rPr lang="el-GR" dirty="0"/>
              <a:t>Flex που </a:t>
            </a:r>
            <a:r>
              <a:rPr lang="el-GR" dirty="0" smtClean="0"/>
              <a:t>αναλύει </a:t>
            </a:r>
            <a:r>
              <a:rPr lang="el-GR" dirty="0"/>
              <a:t>προτάσεις της μορφής «Δίνεται τρίγωνο ΒΓΔ</a:t>
            </a:r>
            <a:r>
              <a:rPr lang="el-GR" dirty="0" smtClean="0"/>
              <a:t>».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Το πρόγραμμα πραγματοποιεί λεκτική και συντακτική αναγνώριση, με τρόπο παρομοιο με αυτόν του θέματος Β.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Κάθε φορά που αναγνωρίζεται ενα </a:t>
            </a:r>
            <a:r>
              <a:rPr lang="en-GB" dirty="0" smtClean="0"/>
              <a:t>token</a:t>
            </a:r>
            <a:r>
              <a:rPr lang="el-GR" dirty="0"/>
              <a:t> </a:t>
            </a:r>
            <a:r>
              <a:rPr lang="el-GR" dirty="0" smtClean="0"/>
              <a:t>σωστά το πρόγραμμα περνάει σε ενα νέο </a:t>
            </a:r>
            <a:r>
              <a:rPr lang="en-GB" dirty="0" smtClean="0"/>
              <a:t>mode</a:t>
            </a:r>
            <a:r>
              <a:rPr lang="el-GR" dirty="0" smtClean="0"/>
              <a:t> και ψάχνει και αναγνωρίζει ΜΟΝΟ </a:t>
            </a:r>
            <a:r>
              <a:rPr lang="en-GB" dirty="0" smtClean="0"/>
              <a:t>tokens</a:t>
            </a:r>
            <a:r>
              <a:rPr lang="el-GR" dirty="0" smtClean="0"/>
              <a:t> που ακολουθούν τους συντακτικούς μας κανόνες.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Σε περίπτωση που γίνει οποιοδίποτε  σφάλμα, λεκτικό η συντακτικό, το πρόγραμμα παράγει μύνημα λάθους.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06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</a:t>
            </a:r>
            <a:r>
              <a:rPr lang="el-GR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Γ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- ΕΡΩΤΗΜΑ 1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ΑΝΑΓΝΩΡΙΣΗ ΓΕΩΜΕΤΡΙΚΩΝ ΣΤΟΙΧΕΙΩΝ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08720"/>
            <a:ext cx="912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Χρησιμοποιώντας </a:t>
            </a:r>
            <a:r>
              <a:rPr lang="en-GB" dirty="0" smtClean="0"/>
              <a:t>2 </a:t>
            </a:r>
            <a:r>
              <a:rPr lang="el-GR" dirty="0" smtClean="0"/>
              <a:t>παρόμοια αρχεία εισόδου ως παραδείγματα . Το πρώτο ειναι σωστό λεκτικά και συντακτικά ενω το δεύτερο έχει λάθος</a:t>
            </a:r>
            <a:r>
              <a:rPr lang="en-GB" dirty="0" smtClean="0"/>
              <a:t>:</a:t>
            </a:r>
            <a:endParaRPr lang="el-GR" dirty="0"/>
          </a:p>
          <a:p>
            <a:pPr marL="857250" lvl="1" indent="-400050">
              <a:buFont typeface="+mj-lt"/>
              <a:buAutoNum type="romanUcPeriod"/>
            </a:pPr>
            <a:r>
              <a:rPr lang="en-GB" dirty="0" err="1"/>
              <a:t>Dinetai</a:t>
            </a:r>
            <a:r>
              <a:rPr lang="en-GB" dirty="0"/>
              <a:t>	 </a:t>
            </a:r>
            <a:r>
              <a:rPr lang="en-GB" dirty="0" err="1"/>
              <a:t>Tetragwno</a:t>
            </a:r>
            <a:r>
              <a:rPr lang="en-GB" dirty="0"/>
              <a:t> 	ABCD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GB" dirty="0" err="1"/>
              <a:t>Dinetai</a:t>
            </a:r>
            <a:r>
              <a:rPr lang="en-GB" dirty="0"/>
              <a:t>	 </a:t>
            </a:r>
            <a:r>
              <a:rPr lang="en-GB" b="1" dirty="0" err="1">
                <a:solidFill>
                  <a:srgbClr val="FF0000"/>
                </a:solidFill>
              </a:rPr>
              <a:t>Gwnia</a:t>
            </a:r>
            <a:r>
              <a:rPr lang="en-GB" b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ABCD</a:t>
            </a:r>
            <a:endParaRPr lang="el-GR" b="1" dirty="0" smtClean="0">
              <a:solidFill>
                <a:srgbClr val="FF0000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endParaRPr lang="en-GB" dirty="0"/>
          </a:p>
        </p:txBody>
      </p:sp>
      <p:pic>
        <p:nvPicPr>
          <p:cNvPr id="1026" name="Picture 2" descr="C:\Users\stakis\Desktop\Flex_Projects\thema3_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7" b="13189"/>
          <a:stretch/>
        </p:blipFill>
        <p:spPr bwMode="auto">
          <a:xfrm>
            <a:off x="1004398" y="2386048"/>
            <a:ext cx="7237343" cy="25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</a:t>
            </a:r>
            <a:r>
              <a:rPr lang="el-GR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Γ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- ΕΡΩΤΗΜΑ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2: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ΧΩΡΙΣ ΕΠΑΝΑΛΗΨΗ ΓΡΑΜΜΑΤΩΝ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08720"/>
            <a:ext cx="912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Στο δεύτερο ερώτημα τροποιήσαμε ελαφρά τον κώδικα ώστε να </a:t>
            </a:r>
            <a:r>
              <a:rPr lang="el-GR" smtClean="0"/>
              <a:t>παράγει </a:t>
            </a:r>
            <a:r>
              <a:rPr lang="el-GR" smtClean="0"/>
              <a:t>μήνυμα </a:t>
            </a:r>
            <a:r>
              <a:rPr lang="el-GR" dirty="0" smtClean="0"/>
              <a:t>λάθους όταν επαναλαμβάνεται μια κορυφή ενός τριγώνου η τετραγώνου.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Η τροποποίηση ήταν μια μικρη προσθήκη κώδικα </a:t>
            </a:r>
            <a:r>
              <a:rPr lang="en-GB" dirty="0" smtClean="0"/>
              <a:t>C </a:t>
            </a:r>
            <a:r>
              <a:rPr lang="el-GR" dirty="0" smtClean="0"/>
              <a:t>που κοιτάζει αν υπάρχουν 2 ίδια στοιχεία στο </a:t>
            </a:r>
            <a:r>
              <a:rPr lang="en-GB" dirty="0" smtClean="0"/>
              <a:t>string</a:t>
            </a:r>
            <a:r>
              <a:rPr lang="el-GR" dirty="0" smtClean="0"/>
              <a:t> που αναγνωρίστικε.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Χρησιμοποιώντας </a:t>
            </a:r>
            <a:r>
              <a:rPr lang="en-GB" dirty="0" smtClean="0"/>
              <a:t>2 </a:t>
            </a:r>
            <a:r>
              <a:rPr lang="el-GR" dirty="0" smtClean="0"/>
              <a:t>παρόμοια αρχεία εισόδου ως παραδείγματα . Το πρώτο ειναι σωστό λεκτικά και συντακτικά ενω το δεύτερο έχει λάθος</a:t>
            </a:r>
            <a:r>
              <a:rPr lang="en-GB" dirty="0" smtClean="0"/>
              <a:t>:</a:t>
            </a:r>
            <a:endParaRPr lang="el-GR" dirty="0"/>
          </a:p>
          <a:p>
            <a:pPr marL="857250" lvl="1" indent="-400050">
              <a:buFont typeface="+mj-lt"/>
              <a:buAutoNum type="romanUcPeriod"/>
            </a:pPr>
            <a:r>
              <a:rPr lang="en-GB" dirty="0" err="1"/>
              <a:t>Dinetai</a:t>
            </a:r>
            <a:r>
              <a:rPr lang="en-GB" dirty="0"/>
              <a:t>	 </a:t>
            </a:r>
            <a:r>
              <a:rPr lang="en-GB" dirty="0" err="1"/>
              <a:t>Tetragwno</a:t>
            </a:r>
            <a:r>
              <a:rPr lang="en-GB" dirty="0"/>
              <a:t> 	ABCD</a:t>
            </a:r>
            <a:endParaRPr lang="el-G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GB" dirty="0" err="1"/>
              <a:t>Dinetai</a:t>
            </a:r>
            <a:r>
              <a:rPr lang="en-GB" dirty="0"/>
              <a:t>	 </a:t>
            </a:r>
            <a:r>
              <a:rPr lang="en-GB" dirty="0" err="1"/>
              <a:t>Tetragwno</a:t>
            </a:r>
            <a:r>
              <a:rPr lang="en-GB" dirty="0"/>
              <a:t>	</a:t>
            </a:r>
            <a:r>
              <a:rPr lang="en-GB" b="1" dirty="0">
                <a:solidFill>
                  <a:srgbClr val="FF0000"/>
                </a:solidFill>
              </a:rPr>
              <a:t>ABAD</a:t>
            </a:r>
          </a:p>
        </p:txBody>
      </p:sp>
      <p:pic>
        <p:nvPicPr>
          <p:cNvPr id="2050" name="Picture 2" descr="C:\Users\stakis\Desktop\Flex_Projects\thema3_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8260" y="4133850"/>
            <a:ext cx="7173399" cy="2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39967" y="764704"/>
            <a:ext cx="5292080" cy="7200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8663" y="764704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ΔΟΜΗ ΠΑΡΟΥΣΙΑΣΗΣ</a:t>
            </a:r>
            <a:endParaRPr lang="en-GB" sz="40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239" y="2636912"/>
            <a:ext cx="5220074" cy="5319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 smtClean="0">
                <a:latin typeface="Bahnschrift Condensed" panose="020B0502040204020203" pitchFamily="34" charset="0"/>
              </a:rPr>
              <a:t>ΕΙΣΑΓΩΓΗ-ΠΑΡΟΥΣΙΑΣΗ ΕΡΩΤΗΜΑΤΩΝ</a:t>
            </a:r>
          </a:p>
          <a:p>
            <a:endParaRPr lang="en-GB" dirty="0">
              <a:latin typeface="Bahnschrift Condense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39" y="3429000"/>
            <a:ext cx="5220074" cy="432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000" dirty="0" smtClean="0">
                <a:latin typeface="Bahnschrift Condensed" panose="020B0502040204020203" pitchFamily="34" charset="0"/>
              </a:rPr>
              <a:t>ΘΕΜΑ</a:t>
            </a:r>
            <a:r>
              <a:rPr lang="en-GB" sz="2000" dirty="0" smtClean="0">
                <a:latin typeface="Bahnschrift Condensed" panose="020B0502040204020203" pitchFamily="34" charset="0"/>
              </a:rPr>
              <a:t> A</a:t>
            </a:r>
            <a:r>
              <a:rPr lang="el-GR" sz="2000" dirty="0" smtClean="0">
                <a:latin typeface="Bahnschrift Condensed" panose="020B0502040204020203" pitchFamily="34" charset="0"/>
              </a:rPr>
              <a:t>– ΘΕΩΡΙΑ ΚΑΙ ΥΛΟΠΟΙΗΣΗ ΣΕ </a:t>
            </a:r>
            <a:r>
              <a:rPr lang="en-GB" sz="2000" dirty="0" smtClean="0">
                <a:latin typeface="Bahnschrift Condensed" panose="020B0502040204020203" pitchFamily="34" charset="0"/>
              </a:rPr>
              <a:t>PYTHON</a:t>
            </a:r>
            <a:endParaRPr lang="el-GR" sz="2000" dirty="0" smtClean="0">
              <a:latin typeface="Bahnschrift Condensed" panose="020B0502040204020203" pitchFamily="34" charset="0"/>
            </a:endParaRPr>
          </a:p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39" y="4077072"/>
            <a:ext cx="5220074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000" dirty="0" smtClean="0">
                <a:latin typeface="Bahnschrift Condensed" panose="020B0502040204020203" pitchFamily="34" charset="0"/>
              </a:rPr>
              <a:t>ΘΕΜΑ </a:t>
            </a:r>
            <a:r>
              <a:rPr lang="en-GB" sz="2000" dirty="0" smtClean="0">
                <a:latin typeface="Bahnschrift Condensed" panose="020B0502040204020203" pitchFamily="34" charset="0"/>
              </a:rPr>
              <a:t>B</a:t>
            </a:r>
            <a:r>
              <a:rPr lang="el-GR" sz="2000" dirty="0" smtClean="0">
                <a:latin typeface="Bahnschrift Condensed" panose="020B0502040204020203" pitchFamily="34" charset="0"/>
              </a:rPr>
              <a:t> – ΘΕΩΡΙΑ ΚΑΙ ΥΛΟΠΟΙΗΣΗ ΣΕ </a:t>
            </a:r>
            <a:r>
              <a:rPr lang="en-GB" sz="2000" dirty="0" smtClean="0">
                <a:latin typeface="Bahnschrift Condensed" panose="020B0502040204020203" pitchFamily="34" charset="0"/>
              </a:rPr>
              <a:t>FLEX</a:t>
            </a:r>
            <a:endParaRPr lang="el-GR" sz="2000" dirty="0" smtClean="0">
              <a:latin typeface="Bahnschrift Condensed" panose="020B0502040204020203" pitchFamily="34" charset="0"/>
            </a:endParaRPr>
          </a:p>
          <a:p>
            <a:r>
              <a:rPr lang="el-GR" sz="2000" dirty="0">
                <a:latin typeface="Bahnschrift Condensed" panose="020B0502040204020203" pitchFamily="34" charset="0"/>
              </a:rPr>
              <a:t>	 </a:t>
            </a:r>
            <a:r>
              <a:rPr lang="el-GR" sz="2000" dirty="0" smtClean="0">
                <a:latin typeface="Bahnschrift Condensed" panose="020B0502040204020203" pitchFamily="34" charset="0"/>
              </a:rPr>
              <a:t>      -ΕΡΩΤΗΜΑ Α</a:t>
            </a:r>
          </a:p>
          <a:p>
            <a:r>
              <a:rPr lang="el-GR" sz="2000" dirty="0">
                <a:latin typeface="Bahnschrift Condensed" panose="020B0502040204020203" pitchFamily="34" charset="0"/>
              </a:rPr>
              <a:t>	</a:t>
            </a:r>
            <a:r>
              <a:rPr lang="el-GR" sz="2000" dirty="0" smtClean="0">
                <a:latin typeface="Bahnschrift Condensed" panose="020B0502040204020203" pitchFamily="34" charset="0"/>
              </a:rPr>
              <a:t>       -ΕΡΩΤΗΜΑ Β</a:t>
            </a:r>
          </a:p>
          <a:p>
            <a:endParaRPr lang="el-GR" sz="2000" dirty="0" smtClean="0">
              <a:latin typeface="Bahnschrift Condensed" panose="020B0502040204020203" pitchFamily="34" charset="0"/>
            </a:endParaRPr>
          </a:p>
          <a:p>
            <a:r>
              <a:rPr lang="el-GR" sz="2000" dirty="0">
                <a:latin typeface="Bahnschrift Condensed" panose="020B0502040204020203" pitchFamily="34" charset="0"/>
              </a:rPr>
              <a:t>	 </a:t>
            </a:r>
            <a:endParaRPr lang="el-GR" sz="2000" dirty="0" smtClean="0">
              <a:latin typeface="Bahnschrift Condensed" panose="020B0502040204020203" pitchFamily="34" charset="0"/>
            </a:endParaRPr>
          </a:p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" y="5373216"/>
            <a:ext cx="523943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000" dirty="0" smtClean="0">
                <a:latin typeface="Bahnschrift Condensed" panose="020B0502040204020203" pitchFamily="34" charset="0"/>
              </a:rPr>
              <a:t>ΘΕΜΑ </a:t>
            </a:r>
            <a:r>
              <a:rPr lang="el-GR" sz="2000" dirty="0">
                <a:latin typeface="Bahnschrift Condensed" panose="020B0502040204020203" pitchFamily="34" charset="0"/>
              </a:rPr>
              <a:t>Γ</a:t>
            </a:r>
            <a:r>
              <a:rPr lang="el-GR" sz="2000" dirty="0" smtClean="0">
                <a:latin typeface="Bahnschrift Condensed" panose="020B0502040204020203" pitchFamily="34" charset="0"/>
              </a:rPr>
              <a:t> –ΥΛΟΠΟΙΗΣΗ ΣΕ </a:t>
            </a:r>
            <a:r>
              <a:rPr lang="en-GB" sz="2000" dirty="0" smtClean="0">
                <a:latin typeface="Bahnschrift Condensed" panose="020B0502040204020203" pitchFamily="34" charset="0"/>
              </a:rPr>
              <a:t>FLEX</a:t>
            </a:r>
            <a:endParaRPr lang="el-GR" sz="2000" dirty="0" smtClean="0">
              <a:latin typeface="Bahnschrift Condensed" panose="020B0502040204020203" pitchFamily="34" charset="0"/>
            </a:endParaRPr>
          </a:p>
          <a:p>
            <a:r>
              <a:rPr lang="el-GR" sz="2000" dirty="0">
                <a:latin typeface="Bahnschrift Condensed" panose="020B0502040204020203" pitchFamily="34" charset="0"/>
              </a:rPr>
              <a:t>	 </a:t>
            </a:r>
            <a:endParaRPr lang="el-GR" sz="2000" dirty="0" smtClean="0">
              <a:latin typeface="Bahnschrift Condensed" panose="020B0502040204020203" pitchFamily="34" charset="0"/>
            </a:endParaRPr>
          </a:p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39" y="6021288"/>
            <a:ext cx="5220074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000" dirty="0" smtClean="0">
                <a:latin typeface="Bahnschrift Condensed" panose="020B0502040204020203" pitchFamily="34" charset="0"/>
              </a:rPr>
              <a:t>ΕΡΩΤΗΣΕΙΣ</a:t>
            </a:r>
          </a:p>
          <a:p>
            <a:r>
              <a:rPr lang="el-GR" sz="2000" dirty="0">
                <a:latin typeface="Bahnschrift Condensed" panose="020B0502040204020203" pitchFamily="34" charset="0"/>
              </a:rPr>
              <a:t>	 </a:t>
            </a:r>
            <a:endParaRPr lang="el-GR" sz="2000" dirty="0" smtClean="0">
              <a:latin typeface="Bahnschrift Condensed" panose="020B0502040204020203" pitchFamily="34" charset="0"/>
            </a:endParaRPr>
          </a:p>
          <a:p>
            <a:endParaRPr lang="en-GB" sz="1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63888" y="815632"/>
            <a:ext cx="5580112" cy="8131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63888" y="776947"/>
            <a:ext cx="55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ΕΡΩΤΗΣΕΙΣ?</a:t>
            </a:r>
            <a:endParaRPr lang="en-GB" sz="4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0" y="2947358"/>
            <a:ext cx="3923928" cy="9101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l-GR" sz="4800" dirty="0" smtClean="0">
                <a:latin typeface="Bahnschrift Condensed" panose="020B0502040204020203" pitchFamily="34" charset="0"/>
              </a:rPr>
              <a:t>ΕΡΩΤΗΣΕΙΣ?</a:t>
            </a:r>
          </a:p>
          <a:p>
            <a:pPr algn="r"/>
            <a:endParaRPr lang="en-GB" sz="4000" dirty="0">
              <a:latin typeface="Bahnschrift Condensed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3888" y="5136113"/>
            <a:ext cx="5580112" cy="8131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563888" y="5118283"/>
            <a:ext cx="55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ΕΡΩΤΗΣΕΙΣ?</a:t>
            </a:r>
            <a:endParaRPr lang="en-GB" sz="4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111725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Α – ΝΤΕΤΕΡΜΙΝΙΣΤΙΚΟ ΑΥΤΟΜΑΤΟ ΣΤΟΙΒΑΣ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ΘΕΩΡΙΑ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764704"/>
            <a:ext cx="9129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l-GR" dirty="0"/>
              <a:t>Τα πεπερασμένα αυτόματα δεν μπορούν να αναγνωρίσουν έναν μεγάλο αριθμό από </a:t>
            </a:r>
            <a:r>
              <a:rPr lang="el-GR" dirty="0" smtClean="0"/>
              <a:t>γλώσσες. </a:t>
            </a:r>
            <a:r>
              <a:rPr lang="el-GR" dirty="0"/>
              <a:t>Για το λόγο αυτό ορίζουμε και εξετάζουμε τα ισχυρότερα αυτόματα στοίβας.</a:t>
            </a:r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 smtClean="0"/>
          </a:p>
          <a:p>
            <a:endParaRPr lang="el-G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/>
              <a:t>Τα αυτόματα στοίβας (ΑΣ) ορίζονται από την εξάδα </a:t>
            </a:r>
            <a:r>
              <a:rPr lang="pl-PL" dirty="0"/>
              <a:t>M=(K, S, G, d, q, z)</a:t>
            </a:r>
            <a:r>
              <a:rPr lang="el-GR" dirty="0" smtClean="0"/>
              <a:t>)</a:t>
            </a:r>
            <a:r>
              <a:rPr lang="en-GB" dirty="0" smtClean="0"/>
              <a:t>:</a:t>
            </a:r>
            <a:endParaRPr lang="el-GR" dirty="0" smtClean="0"/>
          </a:p>
          <a:p>
            <a:endParaRPr lang="el-GR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l-GR" dirty="0" smtClean="0"/>
              <a:t>Κ = Πεπερασμένο </a:t>
            </a:r>
            <a:r>
              <a:rPr lang="el-GR" dirty="0"/>
              <a:t>σύνολο </a:t>
            </a:r>
            <a:r>
              <a:rPr lang="el-GR" dirty="0" smtClean="0"/>
              <a:t>καταστάσεων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smtClean="0"/>
              <a:t>S</a:t>
            </a:r>
            <a:r>
              <a:rPr lang="el-GR" dirty="0" smtClean="0"/>
              <a:t> =  Αλφάβητο εισόδου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smtClean="0"/>
              <a:t>G</a:t>
            </a:r>
            <a:r>
              <a:rPr lang="el-GR" dirty="0" smtClean="0"/>
              <a:t> = Αλφάβητο στοίβας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/>
              <a:t>d</a:t>
            </a:r>
            <a:r>
              <a:rPr lang="el-GR" dirty="0" smtClean="0"/>
              <a:t> = Σύνολο κινήσεων του αυτομάτου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smtClean="0"/>
              <a:t>q = </a:t>
            </a:r>
            <a:r>
              <a:rPr lang="el-GR" dirty="0" smtClean="0"/>
              <a:t>Αρχική κατάσταση</a:t>
            </a:r>
            <a:endParaRPr lang="en-GB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/>
              <a:t>Z</a:t>
            </a:r>
            <a:r>
              <a:rPr lang="en-GB" dirty="0" smtClean="0"/>
              <a:t> =</a:t>
            </a:r>
            <a:r>
              <a:rPr lang="el-GR" dirty="0" smtClean="0"/>
              <a:t>Αρχικό σύμβολο στοίβας</a:t>
            </a:r>
          </a:p>
          <a:p>
            <a:pPr lvl="3"/>
            <a:endParaRPr lang="el-GR" dirty="0" smtClean="0"/>
          </a:p>
          <a:p>
            <a:pPr lvl="3"/>
            <a:endParaRPr lang="el-GR" dirty="0"/>
          </a:p>
          <a:p>
            <a:pPr lvl="3"/>
            <a:endParaRPr lang="el-G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Κάθε εντολή του ΑΣ ορίζεται απο 3 στοιχεία</a:t>
            </a:r>
            <a:r>
              <a:rPr lang="en-GB" dirty="0" smtClean="0"/>
              <a:t>:</a:t>
            </a:r>
            <a:endParaRPr lang="el-GR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l-GR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l-GR" dirty="0" smtClean="0"/>
              <a:t>Σύμβολο εισόδου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l-GR" dirty="0" smtClean="0"/>
              <a:t>Σύμβολο στην κορυφή της στοίβας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l-GR" dirty="0" smtClean="0"/>
              <a:t>Παρούσα κατάσταση του ΑΣ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19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111725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Α – ΝΤΕΤΕΡΜΙΝΙΣΤΙΚΟ ΑΥΤΟΜΑΤΟ ΣΤΟΙΒΑΣ-ΥΛΟΠΟΙΗΣΗ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764704"/>
            <a:ext cx="912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l-GR" dirty="0" smtClean="0"/>
              <a:t>Οι βασικές λειτουργίες στοίβας του ΑΣ ειναι </a:t>
            </a:r>
            <a:r>
              <a:rPr lang="en-GB" dirty="0" smtClean="0"/>
              <a:t>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Βάλε</a:t>
            </a:r>
            <a:r>
              <a:rPr lang="en-GB" dirty="0" smtClean="0"/>
              <a:t> </a:t>
            </a:r>
            <a:r>
              <a:rPr lang="el-GR" dirty="0" smtClean="0"/>
              <a:t>στοιχείο στην στοίβα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Βγάλε στοιχείο απ την στοίβα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Άφησε τη στοίβα ως έχει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l-G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l-GR" dirty="0" smtClean="0"/>
              <a:t>Η υλοποιήση του αυτόματου στοίβας έγινε σε γλώσσα</a:t>
            </a:r>
            <a:r>
              <a:rPr lang="en-GB" dirty="0" smtClean="0"/>
              <a:t> Python</a:t>
            </a:r>
            <a:r>
              <a:rPr lang="el-GR" dirty="0"/>
              <a:t> </a:t>
            </a:r>
            <a:r>
              <a:rPr lang="el-GR" dirty="0" smtClean="0"/>
              <a:t>η οποία προσφέρει μεγάλη ευχέρια στην επεξεργασία συμβολοσειρών.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l-G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l-GR" dirty="0" smtClean="0"/>
              <a:t>Το πρόγραμμα ζητάει απο το χρήστη μια συμβολοσειρά απο Α και Ζ. Ξεκινάει να αναλύει τη συμβολοσειρά και σε</a:t>
            </a:r>
            <a:r>
              <a:rPr lang="en-GB" dirty="0" smtClean="0"/>
              <a:t> </a:t>
            </a:r>
            <a:r>
              <a:rPr lang="el-GR" dirty="0" smtClean="0"/>
              <a:t>κάθε βήμα τυπωνει σε μορφή πίνακα ακριβώς όπς περιγράφεται στη θεωρία </a:t>
            </a:r>
            <a:r>
              <a:rPr lang="en-GB" dirty="0" smtClean="0"/>
              <a:t>:</a:t>
            </a:r>
            <a:r>
              <a:rPr lang="el-GR" dirty="0" smtClean="0"/>
              <a:t>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Τον αριθμό κίνησης,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Τα σύμβολα εισόδου,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Τα σύμβολα στοίβας και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l-GR" dirty="0" smtClean="0"/>
              <a:t>Τη κατάσταση </a:t>
            </a:r>
            <a:r>
              <a:rPr lang="el-GR" smtClean="0"/>
              <a:t>του 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3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111725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Α – ΝΤΕΤΕΡΜΙΝΙΣΤΙΚΟ ΑΥΤΟΜΑΤΟ ΣΤΟΙΒΑΣ-ΠΑΡΑΔΕΙΓΜΑΤΑ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552" y="692696"/>
            <a:ext cx="7272808" cy="5976664"/>
            <a:chOff x="539552" y="836712"/>
            <a:chExt cx="6736215" cy="5708960"/>
          </a:xfrm>
        </p:grpSpPr>
        <p:pic>
          <p:nvPicPr>
            <p:cNvPr id="1026" name="Picture 2" descr="C:\Users\stakis\Desktop\Flex_Projects\thema1_output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2" t="-450" r="46859" b="450"/>
            <a:stretch/>
          </p:blipFill>
          <p:spPr bwMode="auto">
            <a:xfrm>
              <a:off x="1854152" y="836712"/>
              <a:ext cx="5421615" cy="570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539552" y="3501008"/>
              <a:ext cx="1314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9552" y="5229200"/>
              <a:ext cx="1314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835696" y="908720"/>
            <a:ext cx="6120680" cy="2304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111725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Α(1)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ΣΥΝΤΑΚΤΙΚΟ ΔΙΑΓΡΑΜΜΑ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644566"/>
            <a:ext cx="9129920" cy="3693319"/>
            <a:chOff x="0" y="1918115"/>
            <a:chExt cx="9129920" cy="3693319"/>
          </a:xfrm>
        </p:grpSpPr>
        <p:sp>
          <p:nvSpPr>
            <p:cNvPr id="32" name="TextBox 31"/>
            <p:cNvSpPr txBox="1"/>
            <p:nvPr/>
          </p:nvSpPr>
          <p:spPr>
            <a:xfrm>
              <a:off x="0" y="1918115"/>
              <a:ext cx="912992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l-GR" dirty="0" smtClean="0"/>
                <a:t>Για την δημιουργία του συντακτικού διαγράμματος χρησιμοποιήσαμε την αντίστοιχη θεωρία και σύμβολα απο τις σημειώσεις του μαθήματος.</a:t>
              </a:r>
              <a:endParaRPr lang="en-GB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l-G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l-G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l-GR" dirty="0" smtClean="0"/>
                <a:t>Τα σύμβολα που χρησιμοποιούμε ειναι</a:t>
              </a:r>
              <a:r>
                <a:rPr lang="en-GB" dirty="0" smtClean="0"/>
                <a:t>:                    </a:t>
              </a:r>
              <a:r>
                <a:rPr lang="el-GR" dirty="0" smtClean="0"/>
                <a:t>	για τα μη τερματικά σύμβολα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l-GR" dirty="0" smtClean="0"/>
            </a:p>
            <a:p>
              <a:endParaRPr lang="el-GR" dirty="0" smtClean="0"/>
            </a:p>
            <a:p>
              <a:pPr lvl="3"/>
              <a:r>
                <a:rPr lang="el-GR" dirty="0"/>
                <a:t>	</a:t>
              </a:r>
              <a:r>
                <a:rPr lang="el-GR" dirty="0" smtClean="0"/>
                <a:t>				</a:t>
              </a:r>
              <a:r>
                <a:rPr lang="en-GB" dirty="0" smtClean="0"/>
                <a:t> </a:t>
              </a:r>
              <a:r>
                <a:rPr lang="el-GR" dirty="0" smtClean="0"/>
                <a:t>για τα τερματικά σύμβολα</a:t>
              </a:r>
            </a:p>
            <a:p>
              <a:pPr lvl="3"/>
              <a:endParaRPr lang="el-GR" dirty="0"/>
            </a:p>
            <a:p>
              <a:pPr lvl="3"/>
              <a:endParaRPr lang="en-GB" dirty="0" smtClean="0"/>
            </a:p>
            <a:p>
              <a:pPr lvl="3" algn="just"/>
              <a:endParaRPr lang="el-GR" dirty="0"/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l-GR" dirty="0" smtClean="0"/>
                <a:t>Οποιαδήποτε διαδρομή μέσα στο συντακτικό διάγραμμα που ακολουθεί τα βέλη, αναλύοντας τα μη-τερματικά σύμβολα, μας δίνει μια συτακτικά ορθή παραγωγή.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37758" y="2996952"/>
              <a:ext cx="523892" cy="46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4637758" y="3696095"/>
              <a:ext cx="52389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78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69128" y="1889458"/>
            <a:ext cx="4851679" cy="1001723"/>
            <a:chOff x="1985727" y="1700808"/>
            <a:chExt cx="4851679" cy="1001723"/>
          </a:xfrm>
        </p:grpSpPr>
        <p:grpSp>
          <p:nvGrpSpPr>
            <p:cNvPr id="2" name="Group 1"/>
            <p:cNvGrpSpPr/>
            <p:nvPr/>
          </p:nvGrpSpPr>
          <p:grpSpPr>
            <a:xfrm>
              <a:off x="1985727" y="1700808"/>
              <a:ext cx="4835906" cy="1001723"/>
              <a:chOff x="1696843" y="435558"/>
              <a:chExt cx="4835906" cy="1001723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2734804" y="825388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/>
              <p:cNvSpPr/>
              <p:nvPr/>
            </p:nvSpPr>
            <p:spPr>
              <a:xfrm>
                <a:off x="1696843" y="435558"/>
                <a:ext cx="1037961" cy="7796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</a:rPr>
                  <a:t>section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324746" y="634044"/>
                <a:ext cx="1797897" cy="382688"/>
                <a:chOff x="936907" y="620688"/>
                <a:chExt cx="2770997" cy="3960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971600" y="620688"/>
                  <a:ext cx="2736304" cy="3960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936907" y="620688"/>
                  <a:ext cx="2736304" cy="318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400" dirty="0" smtClean="0"/>
                    <a:t>Δήλωση μεταβλητής</a:t>
                  </a:r>
                  <a:endParaRPr lang="en-GB" sz="1400" dirty="0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5100133" y="825388"/>
                <a:ext cx="607369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7"/>
              <p:cNvCxnSpPr/>
              <p:nvPr/>
            </p:nvCxnSpPr>
            <p:spPr>
              <a:xfrm rot="10800000" flipV="1">
                <a:off x="4058500" y="825388"/>
                <a:ext cx="2474249" cy="611892"/>
              </a:xfrm>
              <a:prstGeom prst="bentConnector3">
                <a:avLst>
                  <a:gd name="adj1" fmla="val -43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rot="10800000">
                <a:off x="2915817" y="825388"/>
                <a:ext cx="1183433" cy="611893"/>
              </a:xfrm>
              <a:prstGeom prst="bentConnector3">
                <a:avLst>
                  <a:gd name="adj1" fmla="val 100343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012160" y="1836294"/>
              <a:ext cx="825246" cy="473714"/>
              <a:chOff x="5727859" y="620383"/>
              <a:chExt cx="825246" cy="47371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727859" y="620383"/>
                <a:ext cx="521562" cy="4737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;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249421" y="874727"/>
                <a:ext cx="30368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2276403" y="4221088"/>
            <a:ext cx="5944368" cy="1111536"/>
            <a:chOff x="657332" y="2447383"/>
            <a:chExt cx="5944368" cy="1111536"/>
          </a:xfrm>
        </p:grpSpPr>
        <p:grpSp>
          <p:nvGrpSpPr>
            <p:cNvPr id="15" name="Group 14"/>
            <p:cNvGrpSpPr/>
            <p:nvPr/>
          </p:nvGrpSpPr>
          <p:grpSpPr>
            <a:xfrm>
              <a:off x="657332" y="2447383"/>
              <a:ext cx="4556146" cy="1111536"/>
              <a:chOff x="657332" y="2447383"/>
              <a:chExt cx="4556146" cy="111153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42226" y="2492896"/>
                <a:ext cx="2249654" cy="382688"/>
                <a:chOff x="936907" y="620688"/>
                <a:chExt cx="2770997" cy="39604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971600" y="620688"/>
                  <a:ext cx="2736304" cy="3960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36907" y="620688"/>
                  <a:ext cx="2736304" cy="318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400" dirty="0" smtClean="0"/>
                    <a:t>Αναγνωριστικό-όνομα</a:t>
                  </a:r>
                  <a:endParaRPr lang="en-GB" sz="1400" dirty="0" smtClean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3491880" y="2684240"/>
                <a:ext cx="607369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078856" y="2447383"/>
                <a:ext cx="521562" cy="4737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0996" y="3085205"/>
                <a:ext cx="521562" cy="4737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,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Elbow Connector 21"/>
              <p:cNvCxnSpPr>
                <a:endCxn id="21" idx="6"/>
              </p:cNvCxnSpPr>
              <p:nvPr/>
            </p:nvCxnSpPr>
            <p:spPr>
              <a:xfrm rot="10800000" flipV="1">
                <a:off x="3012558" y="2684240"/>
                <a:ext cx="783006" cy="637822"/>
              </a:xfrm>
              <a:prstGeom prst="bentConnector3">
                <a:avLst>
                  <a:gd name="adj1" fmla="val -1092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21" idx="2"/>
              </p:cNvCxnSpPr>
              <p:nvPr/>
            </p:nvCxnSpPr>
            <p:spPr>
              <a:xfrm rot="10800000">
                <a:off x="899592" y="2684240"/>
                <a:ext cx="1591404" cy="637822"/>
              </a:xfrm>
              <a:prstGeom prst="bentConnector3">
                <a:avLst>
                  <a:gd name="adj1" fmla="val 99678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57332" y="2684240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600418" y="2684240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213478" y="2492896"/>
              <a:ext cx="775162" cy="382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 smtClean="0">
                  <a:solidFill>
                    <a:schemeClr val="tx1"/>
                  </a:solidFill>
                </a:rPr>
                <a:t>τύπος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988640" y="2699859"/>
              <a:ext cx="6130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0" y="116632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Α(1)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ΣΥΝΤΑΚΤΙΚΟ ΔΙΑΓΡΑΜΜΑ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488" y="908720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Αρχικά ορίζουμε το διάγραμμα υψηλότερου επιπέδου δηλαδή το διάγραμμα ολης της Ενότητας  δηλώσεων.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69488" y="3429000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Έπειτα αναλύουμε το μη-τερματικό σύμβολο </a:t>
            </a:r>
            <a:r>
              <a:rPr lang="en-GB" dirty="0" smtClean="0"/>
              <a:t>“</a:t>
            </a:r>
            <a:r>
              <a:rPr lang="el-GR" dirty="0" smtClean="0"/>
              <a:t>Δήλωση μεταβλητής</a:t>
            </a:r>
            <a:r>
              <a:rPr lang="en-GB" dirty="0" smtClean="0"/>
              <a:t>”</a:t>
            </a:r>
            <a:r>
              <a:rPr lang="el-GR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7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87015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ΕΡΩΤΗΜΑ Α(1)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ΣΥΝΤΑΚΤΙΚΟ ΔΙΑΓΡΑΜΜΑ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488" y="908720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Το μη-τερματικό σύμβολο </a:t>
            </a:r>
            <a:r>
              <a:rPr lang="en-GB" dirty="0" smtClean="0"/>
              <a:t>“</a:t>
            </a:r>
            <a:r>
              <a:rPr lang="el-GR" dirty="0" smtClean="0"/>
              <a:t>Αναγνωριστικό-όνομα</a:t>
            </a:r>
            <a:r>
              <a:rPr lang="en-GB" dirty="0" smtClean="0"/>
              <a:t>”</a:t>
            </a:r>
            <a:r>
              <a:rPr lang="el-GR" dirty="0" smtClean="0"/>
              <a:t> αναλύεται και αυτό,φτάνοντας σε μια σείρα απο τερματικά σύμβολα.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69488" y="4116541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Έν τέλει και το μη-τερματικο σύμβολο </a:t>
            </a:r>
            <a:r>
              <a:rPr lang="en-GB" dirty="0" smtClean="0"/>
              <a:t>“</a:t>
            </a:r>
            <a:r>
              <a:rPr lang="el-GR" dirty="0" smtClean="0"/>
              <a:t>τύπος</a:t>
            </a:r>
            <a:r>
              <a:rPr lang="en-GB" dirty="0" smtClean="0"/>
              <a:t>”</a:t>
            </a:r>
            <a:r>
              <a:rPr lang="el-GR" dirty="0" smtClean="0"/>
              <a:t> αναλύεται και αυτό σε μια σειρά απο τερματικά σύμβολα. </a:t>
            </a: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4184707" y="4540690"/>
            <a:ext cx="3316339" cy="2116959"/>
            <a:chOff x="2078003" y="2251034"/>
            <a:chExt cx="3316339" cy="2116959"/>
          </a:xfrm>
        </p:grpSpPr>
        <p:grpSp>
          <p:nvGrpSpPr>
            <p:cNvPr id="55" name="Group 54"/>
            <p:cNvGrpSpPr/>
            <p:nvPr/>
          </p:nvGrpSpPr>
          <p:grpSpPr>
            <a:xfrm>
              <a:off x="2078003" y="2251034"/>
              <a:ext cx="2721976" cy="2116959"/>
              <a:chOff x="2078003" y="2251034"/>
              <a:chExt cx="2721976" cy="211695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078003" y="2251034"/>
                <a:ext cx="2108916" cy="2116959"/>
                <a:chOff x="2078003" y="2251034"/>
                <a:chExt cx="2108916" cy="2116959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078003" y="2458934"/>
                  <a:ext cx="1226120" cy="1695743"/>
                  <a:chOff x="1929393" y="3573016"/>
                  <a:chExt cx="1226120" cy="1695743"/>
                </a:xfrm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1929393" y="4418786"/>
                    <a:ext cx="61306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2542453" y="3573016"/>
                    <a:ext cx="61306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>
                    <a:off x="2542453" y="4712543"/>
                    <a:ext cx="61306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2542453" y="4131489"/>
                    <a:ext cx="61306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2542453" y="3573016"/>
                    <a:ext cx="0" cy="169574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Oval 63"/>
                <p:cNvSpPr/>
                <p:nvPr/>
              </p:nvSpPr>
              <p:spPr>
                <a:xfrm>
                  <a:off x="3300333" y="2251034"/>
                  <a:ext cx="886586" cy="42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integer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300333" y="2793053"/>
                  <a:ext cx="886586" cy="42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bool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300333" y="3362329"/>
                  <a:ext cx="886586" cy="42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char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300333" y="3941361"/>
                  <a:ext cx="886586" cy="4266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real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691063" y="4162213"/>
                  <a:ext cx="6130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Arrow Connector 57"/>
              <p:cNvCxnSpPr/>
              <p:nvPr/>
            </p:nvCxnSpPr>
            <p:spPr>
              <a:xfrm>
                <a:off x="4182407" y="2475359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186919" y="2998328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186919" y="3575645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4186919" y="4162213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795467" y="2466470"/>
                <a:ext cx="0" cy="169574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4781282" y="3314341"/>
              <a:ext cx="6130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77254" y="1307221"/>
            <a:ext cx="3316339" cy="2440125"/>
            <a:chOff x="3241534" y="1463977"/>
            <a:chExt cx="3316339" cy="2440125"/>
          </a:xfrm>
        </p:grpSpPr>
        <p:grpSp>
          <p:nvGrpSpPr>
            <p:cNvPr id="34" name="Group 33"/>
            <p:cNvGrpSpPr/>
            <p:nvPr/>
          </p:nvGrpSpPr>
          <p:grpSpPr>
            <a:xfrm>
              <a:off x="3241534" y="1463977"/>
              <a:ext cx="3316339" cy="2116959"/>
              <a:chOff x="2078003" y="2251034"/>
              <a:chExt cx="3316339" cy="211695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78003" y="2251034"/>
                <a:ext cx="2721976" cy="2116959"/>
                <a:chOff x="2078003" y="2251034"/>
                <a:chExt cx="2721976" cy="211695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078003" y="2251034"/>
                  <a:ext cx="2108916" cy="2116959"/>
                  <a:chOff x="2078003" y="2251034"/>
                  <a:chExt cx="2108916" cy="2116959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2078003" y="2458934"/>
                    <a:ext cx="1226120" cy="1695743"/>
                    <a:chOff x="1929393" y="3573016"/>
                    <a:chExt cx="1226120" cy="1695743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1929393" y="4418786"/>
                      <a:ext cx="613060" cy="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42453" y="3573016"/>
                      <a:ext cx="613060" cy="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542453" y="4712543"/>
                      <a:ext cx="613060" cy="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2542453" y="4131489"/>
                      <a:ext cx="613060" cy="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2542453" y="3573016"/>
                      <a:ext cx="0" cy="1695743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/>
                  <p:cNvSpPr/>
                  <p:nvPr/>
                </p:nvSpPr>
                <p:spPr>
                  <a:xfrm>
                    <a:off x="3300333" y="2251034"/>
                    <a:ext cx="886586" cy="42663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a…z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300333" y="2793053"/>
                    <a:ext cx="886586" cy="42663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A-Z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300333" y="3362329"/>
                    <a:ext cx="886586" cy="42663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0-9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3300333" y="3941361"/>
                    <a:ext cx="886586" cy="42663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* / - </a:t>
                    </a:r>
                    <a:r>
                      <a:rPr lang="en-GB" sz="1100" dirty="0" err="1" smtClean="0">
                        <a:solidFill>
                          <a:schemeClr val="tx1"/>
                        </a:solidFill>
                      </a:rPr>
                      <a:t>etc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691063" y="4162213"/>
                    <a:ext cx="61306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182407" y="2475359"/>
                  <a:ext cx="6130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4186919" y="2998328"/>
                  <a:ext cx="6130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186919" y="3575645"/>
                  <a:ext cx="6130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86919" y="4162213"/>
                  <a:ext cx="6130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95467" y="2466470"/>
                  <a:ext cx="0" cy="1695743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4781282" y="3314341"/>
                <a:ext cx="61306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Elbow Connector 73"/>
            <p:cNvCxnSpPr/>
            <p:nvPr/>
          </p:nvCxnSpPr>
          <p:spPr>
            <a:xfrm rot="10800000" flipV="1">
              <a:off x="4716016" y="2527283"/>
              <a:ext cx="1440160" cy="1376817"/>
            </a:xfrm>
            <a:prstGeom prst="bentConnector3">
              <a:avLst>
                <a:gd name="adj1" fmla="val 738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V="1">
              <a:off x="3403530" y="2591615"/>
              <a:ext cx="1328831" cy="1296144"/>
            </a:xfrm>
            <a:prstGeom prst="bentConnector3">
              <a:avLst>
                <a:gd name="adj1" fmla="val 17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9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87015"/>
            <a:ext cx="91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ΘΕΜΑ Β - ΕΡΩΤΗΜΑ Α(2)</a:t>
            </a:r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:</a:t>
            </a:r>
            <a:r>
              <a:rPr lang="el-GR" sz="2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ΟΡΙΣΜΟΣ ΜΕΤΑΒΛΗΤΩΝ ΣΕ EBNF 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764704"/>
            <a:ext cx="912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Η </a:t>
            </a:r>
            <a:r>
              <a:rPr lang="en-GB" dirty="0" smtClean="0"/>
              <a:t>EBNF</a:t>
            </a:r>
            <a:r>
              <a:rPr lang="el-GR" dirty="0" smtClean="0"/>
              <a:t> είναι μια επέκταση της μεταγλώσσας </a:t>
            </a:r>
            <a:r>
              <a:rPr lang="en-GB" dirty="0" smtClean="0"/>
              <a:t>BNF, </a:t>
            </a:r>
            <a:r>
              <a:rPr lang="el-GR" dirty="0" smtClean="0"/>
              <a:t>με κύρια διαφορά την χρήση μετασυμβόλων.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37" y="1325002"/>
            <a:ext cx="4599903" cy="357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0" y="49830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dirty="0" smtClean="0"/>
              <a:t>Κάνοντας χρήση της  </a:t>
            </a:r>
            <a:r>
              <a:rPr lang="en-GB" dirty="0" smtClean="0"/>
              <a:t>EBNF</a:t>
            </a:r>
            <a:r>
              <a:rPr lang="el-GR" dirty="0" smtClean="0"/>
              <a:t> ο ορισμός των μεταβλητών μπορεί να γραφεί ως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-36512" y="5373216"/>
            <a:ext cx="912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dirty="0" smtClean="0"/>
              <a:t>Ενοτητα δηλώσεων=</a:t>
            </a:r>
            <a:r>
              <a:rPr lang="en-GB" dirty="0" smtClean="0"/>
              <a:t>“section” </a:t>
            </a:r>
            <a:r>
              <a:rPr lang="el-GR" dirty="0" smtClean="0"/>
              <a:t>{Δήλωση μεταβλητής </a:t>
            </a:r>
            <a:r>
              <a:rPr lang="en-GB" dirty="0" smtClean="0"/>
              <a:t> “;”</a:t>
            </a:r>
            <a:r>
              <a:rPr lang="el-GR" dirty="0" smtClean="0"/>
              <a:t>}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dirty="0" smtClean="0"/>
              <a:t>Δήλωση μεταβλητής= </a:t>
            </a:r>
            <a:r>
              <a:rPr lang="el-GR" dirty="0"/>
              <a:t>ό</a:t>
            </a:r>
            <a:r>
              <a:rPr lang="el-GR" dirty="0" smtClean="0"/>
              <a:t>νομα{</a:t>
            </a:r>
            <a:r>
              <a:rPr lang="en-GB" dirty="0" smtClean="0"/>
              <a:t> “</a:t>
            </a:r>
            <a:r>
              <a:rPr lang="el-GR" dirty="0" smtClean="0"/>
              <a:t>,</a:t>
            </a:r>
            <a:r>
              <a:rPr lang="en-GB" dirty="0" smtClean="0"/>
              <a:t>”</a:t>
            </a:r>
            <a:r>
              <a:rPr lang="el-GR" dirty="0"/>
              <a:t> ό</a:t>
            </a:r>
            <a:r>
              <a:rPr lang="el-GR" dirty="0" smtClean="0"/>
              <a:t>νομα} </a:t>
            </a:r>
            <a:r>
              <a:rPr lang="en-GB" dirty="0" smtClean="0"/>
              <a:t>“:”</a:t>
            </a:r>
            <a:r>
              <a:rPr lang="el-GR" dirty="0" smtClean="0"/>
              <a:t> τύπος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dirty="0"/>
              <a:t>ό</a:t>
            </a:r>
            <a:r>
              <a:rPr lang="el-GR" dirty="0" smtClean="0"/>
              <a:t>νομα=</a:t>
            </a:r>
            <a:r>
              <a:rPr lang="en-GB" dirty="0" smtClean="0"/>
              <a:t>{</a:t>
            </a:r>
            <a:r>
              <a:rPr lang="el-GR" dirty="0" smtClean="0"/>
              <a:t> </a:t>
            </a:r>
            <a:r>
              <a:rPr lang="en-GB" dirty="0" smtClean="0"/>
              <a:t>“A-Z”| “a-z”| “0-9”| “_*+- </a:t>
            </a:r>
            <a:r>
              <a:rPr lang="en-GB" dirty="0" err="1" smtClean="0"/>
              <a:t>etc</a:t>
            </a:r>
            <a:r>
              <a:rPr lang="en-GB" dirty="0" smtClean="0"/>
              <a:t>”}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dirty="0" smtClean="0"/>
              <a:t>τύπος=</a:t>
            </a:r>
            <a:r>
              <a:rPr lang="en-GB" dirty="0" smtClean="0"/>
              <a:t>“integer ”| “bool ” | “char ”| “real”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1300</Words>
  <Application>Microsoft Office PowerPoint</Application>
  <PresentationFormat>On-screen Show (4:3)</PresentationFormat>
  <Paragraphs>231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stakis</dc:creator>
  <cp:lastModifiedBy>stakis</cp:lastModifiedBy>
  <cp:revision>62</cp:revision>
  <dcterms:created xsi:type="dcterms:W3CDTF">2019-03-21T10:39:05Z</dcterms:created>
  <dcterms:modified xsi:type="dcterms:W3CDTF">2019-04-03T09:49:36Z</dcterms:modified>
</cp:coreProperties>
</file>