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36" r:id="rId1"/>
  </p:sldMasterIdLst>
  <p:notesMasterIdLst>
    <p:notesMasterId r:id="rId12"/>
  </p:notesMasterIdLst>
  <p:sldIdLst>
    <p:sldId id="256" r:id="rId2"/>
    <p:sldId id="257" r:id="rId3"/>
    <p:sldId id="258" r:id="rId4"/>
    <p:sldId id="259" r:id="rId5"/>
    <p:sldId id="260" r:id="rId6"/>
    <p:sldId id="262" r:id="rId7"/>
    <p:sldId id="265" r:id="rId8"/>
    <p:sldId id="263"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59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660"/>
  </p:normalViewPr>
  <p:slideViewPr>
    <p:cSldViewPr snapToGrid="0">
      <p:cViewPr varScale="1">
        <p:scale>
          <a:sx n="82" d="100"/>
          <a:sy n="82"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8DF2E-78E1-4D03-A944-A9E466AAADE0}" type="datetimeFigureOut">
              <a:rPr lang="en-US" smtClean="0"/>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F44556-277C-47E3-9AF8-114547273C57}" type="slidenum">
              <a:rPr lang="en-US" smtClean="0"/>
              <a:t>‹#›</a:t>
            </a:fld>
            <a:endParaRPr lang="en-US"/>
          </a:p>
        </p:txBody>
      </p:sp>
    </p:spTree>
    <p:extLst>
      <p:ext uri="{BB962C8B-B14F-4D97-AF65-F5344CB8AC3E}">
        <p14:creationId xmlns:p14="http://schemas.microsoft.com/office/powerpoint/2010/main" val="38537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EDADD4-975E-42C2-AD9C-13EB38FF8BFE}"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998F4F5-F913-4E63-9AE0-E056E02A8BD2}" type="slidenum">
              <a:rPr lang="en-US" smtClean="0"/>
              <a:t>‹#›</a:t>
            </a:fld>
            <a:endParaRPr lang="en-US"/>
          </a:p>
        </p:txBody>
      </p:sp>
    </p:spTree>
    <p:extLst>
      <p:ext uri="{BB962C8B-B14F-4D97-AF65-F5344CB8AC3E}">
        <p14:creationId xmlns:p14="http://schemas.microsoft.com/office/powerpoint/2010/main" val="389696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6B8A9-69E9-41CA-92E5-1FDB366452C6}"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998F4F5-F913-4E63-9AE0-E056E02A8BD2}" type="slidenum">
              <a:rPr lang="en-US" smtClean="0"/>
              <a:t>‹#›</a:t>
            </a:fld>
            <a:endParaRPr lang="en-US"/>
          </a:p>
        </p:txBody>
      </p:sp>
    </p:spTree>
    <p:extLst>
      <p:ext uri="{BB962C8B-B14F-4D97-AF65-F5344CB8AC3E}">
        <p14:creationId xmlns:p14="http://schemas.microsoft.com/office/powerpoint/2010/main" val="45493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25242-EAD0-4ACF-A5F4-C32756EE48B1}"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998F4F5-F913-4E63-9AE0-E056E02A8BD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383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F8F23B-B0A8-4AE7-8D2E-942E2659C400}"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98F4F5-F913-4E63-9AE0-E056E02A8BD2}" type="slidenum">
              <a:rPr lang="en-US" smtClean="0"/>
              <a:t>‹#›</a:t>
            </a:fld>
            <a:endParaRPr lang="en-US"/>
          </a:p>
        </p:txBody>
      </p:sp>
    </p:spTree>
    <p:extLst>
      <p:ext uri="{BB962C8B-B14F-4D97-AF65-F5344CB8AC3E}">
        <p14:creationId xmlns:p14="http://schemas.microsoft.com/office/powerpoint/2010/main" val="3829311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715F29-65AF-44EC-B08F-EEB46384213B}"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98F4F5-F913-4E63-9AE0-E056E02A8BD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38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131F78-DB1B-4C78-95F2-8D2C2F448ABB}"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98F4F5-F913-4E63-9AE0-E056E02A8BD2}" type="slidenum">
              <a:rPr lang="en-US" smtClean="0"/>
              <a:t>‹#›</a:t>
            </a:fld>
            <a:endParaRPr lang="en-US"/>
          </a:p>
        </p:txBody>
      </p:sp>
    </p:spTree>
    <p:extLst>
      <p:ext uri="{BB962C8B-B14F-4D97-AF65-F5344CB8AC3E}">
        <p14:creationId xmlns:p14="http://schemas.microsoft.com/office/powerpoint/2010/main" val="2212398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230B6-5E0B-4F3E-81F3-83DCF834FB17}"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998F4F5-F913-4E63-9AE0-E056E02A8BD2}" type="slidenum">
              <a:rPr lang="en-US" smtClean="0"/>
              <a:t>‹#›</a:t>
            </a:fld>
            <a:endParaRPr lang="en-US"/>
          </a:p>
        </p:txBody>
      </p:sp>
    </p:spTree>
    <p:extLst>
      <p:ext uri="{BB962C8B-B14F-4D97-AF65-F5344CB8AC3E}">
        <p14:creationId xmlns:p14="http://schemas.microsoft.com/office/powerpoint/2010/main" val="1909177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FC09F-1272-4592-813F-B14443903C01}"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998F4F5-F913-4E63-9AE0-E056E02A8BD2}" type="slidenum">
              <a:rPr lang="en-US" smtClean="0"/>
              <a:t>‹#›</a:t>
            </a:fld>
            <a:endParaRPr lang="en-US"/>
          </a:p>
        </p:txBody>
      </p:sp>
    </p:spTree>
    <p:extLst>
      <p:ext uri="{BB962C8B-B14F-4D97-AF65-F5344CB8AC3E}">
        <p14:creationId xmlns:p14="http://schemas.microsoft.com/office/powerpoint/2010/main" val="92330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080B44-0DAE-48D8-9D54-FA15D3FFC0FD}"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998F4F5-F913-4E63-9AE0-E056E02A8BD2}" type="slidenum">
              <a:rPr lang="en-US" smtClean="0"/>
              <a:t>‹#›</a:t>
            </a:fld>
            <a:endParaRPr lang="en-US"/>
          </a:p>
        </p:txBody>
      </p:sp>
    </p:spTree>
    <p:extLst>
      <p:ext uri="{BB962C8B-B14F-4D97-AF65-F5344CB8AC3E}">
        <p14:creationId xmlns:p14="http://schemas.microsoft.com/office/powerpoint/2010/main" val="1979812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B08B2-BAFE-4D94-9D3E-7BD79BD83C4F}"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998F4F5-F913-4E63-9AE0-E056E02A8BD2}" type="slidenum">
              <a:rPr lang="en-US" smtClean="0"/>
              <a:t>‹#›</a:t>
            </a:fld>
            <a:endParaRPr lang="en-US"/>
          </a:p>
        </p:txBody>
      </p:sp>
    </p:spTree>
    <p:extLst>
      <p:ext uri="{BB962C8B-B14F-4D97-AF65-F5344CB8AC3E}">
        <p14:creationId xmlns:p14="http://schemas.microsoft.com/office/powerpoint/2010/main" val="31586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92D96-7235-4DB2-8EEF-651913CEB015}"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998F4F5-F913-4E63-9AE0-E056E02A8BD2}" type="slidenum">
              <a:rPr lang="en-US" smtClean="0"/>
              <a:t>‹#›</a:t>
            </a:fld>
            <a:endParaRPr lang="en-US"/>
          </a:p>
        </p:txBody>
      </p:sp>
    </p:spTree>
    <p:extLst>
      <p:ext uri="{BB962C8B-B14F-4D97-AF65-F5344CB8AC3E}">
        <p14:creationId xmlns:p14="http://schemas.microsoft.com/office/powerpoint/2010/main" val="148142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1A06B6-FF4C-41F3-B582-2C8893375F5F}" type="datetime1">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998F4F5-F913-4E63-9AE0-E056E02A8BD2}" type="slidenum">
              <a:rPr lang="en-US" smtClean="0"/>
              <a:t>‹#›</a:t>
            </a:fld>
            <a:endParaRPr lang="en-US"/>
          </a:p>
        </p:txBody>
      </p:sp>
    </p:spTree>
    <p:extLst>
      <p:ext uri="{BB962C8B-B14F-4D97-AF65-F5344CB8AC3E}">
        <p14:creationId xmlns:p14="http://schemas.microsoft.com/office/powerpoint/2010/main" val="96003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BC8F7-1170-4A94-B748-3C22EF1D7541}" type="datetime1">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998F4F5-F913-4E63-9AE0-E056E02A8BD2}" type="slidenum">
              <a:rPr lang="en-US" smtClean="0"/>
              <a:t>‹#›</a:t>
            </a:fld>
            <a:endParaRPr lang="en-US"/>
          </a:p>
        </p:txBody>
      </p:sp>
    </p:spTree>
    <p:extLst>
      <p:ext uri="{BB962C8B-B14F-4D97-AF65-F5344CB8AC3E}">
        <p14:creationId xmlns:p14="http://schemas.microsoft.com/office/powerpoint/2010/main" val="203432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B508A-CEE4-4181-A345-F93DD54A1776}" type="datetime1">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998F4F5-F913-4E63-9AE0-E056E02A8BD2}" type="slidenum">
              <a:rPr lang="en-US" smtClean="0"/>
              <a:t>‹#›</a:t>
            </a:fld>
            <a:endParaRPr lang="en-US"/>
          </a:p>
        </p:txBody>
      </p:sp>
    </p:spTree>
    <p:extLst>
      <p:ext uri="{BB962C8B-B14F-4D97-AF65-F5344CB8AC3E}">
        <p14:creationId xmlns:p14="http://schemas.microsoft.com/office/powerpoint/2010/main" val="309247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791F5-F92D-4135-AD54-10CA6851E170}"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998F4F5-F913-4E63-9AE0-E056E02A8BD2}" type="slidenum">
              <a:rPr lang="en-US" smtClean="0"/>
              <a:t>‹#›</a:t>
            </a:fld>
            <a:endParaRPr lang="en-US"/>
          </a:p>
        </p:txBody>
      </p:sp>
    </p:spTree>
    <p:extLst>
      <p:ext uri="{BB962C8B-B14F-4D97-AF65-F5344CB8AC3E}">
        <p14:creationId xmlns:p14="http://schemas.microsoft.com/office/powerpoint/2010/main" val="24131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919253-88AE-4310-B45F-3CCAB89775AB}"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998F4F5-F913-4E63-9AE0-E056E02A8BD2}" type="slidenum">
              <a:rPr lang="en-US" smtClean="0"/>
              <a:t>‹#›</a:t>
            </a:fld>
            <a:endParaRPr lang="en-US"/>
          </a:p>
        </p:txBody>
      </p:sp>
    </p:spTree>
    <p:extLst>
      <p:ext uri="{BB962C8B-B14F-4D97-AF65-F5344CB8AC3E}">
        <p14:creationId xmlns:p14="http://schemas.microsoft.com/office/powerpoint/2010/main" val="257270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3AAFC79-E8E9-4071-A555-0AB488846298}" type="datetime1">
              <a:rPr lang="en-US" smtClean="0"/>
              <a:t>12/7/2024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998F4F5-F913-4E63-9AE0-E056E02A8BD2}" type="slidenum">
              <a:rPr lang="en-US" smtClean="0"/>
              <a:t>‹#›</a:t>
            </a:fld>
            <a:endParaRPr lang="en-US"/>
          </a:p>
        </p:txBody>
      </p:sp>
    </p:spTree>
    <p:extLst>
      <p:ext uri="{BB962C8B-B14F-4D97-AF65-F5344CB8AC3E}">
        <p14:creationId xmlns:p14="http://schemas.microsoft.com/office/powerpoint/2010/main" val="1534686210"/>
      </p:ext>
    </p:extLst>
  </p:cSld>
  <p:clrMap bg1="lt1" tx1="dk1" bg2="lt2" tx2="dk2" accent1="accent1" accent2="accent2" accent3="accent3" accent4="accent4" accent5="accent5" accent6="accent6" hlink="hlink" folHlink="folHlink"/>
  <p:sldLayoutIdLst>
    <p:sldLayoutId id="2147484737" r:id="rId1"/>
    <p:sldLayoutId id="2147484738" r:id="rId2"/>
    <p:sldLayoutId id="2147484739" r:id="rId3"/>
    <p:sldLayoutId id="2147484740" r:id="rId4"/>
    <p:sldLayoutId id="2147484741" r:id="rId5"/>
    <p:sldLayoutId id="2147484742" r:id="rId6"/>
    <p:sldLayoutId id="2147484743" r:id="rId7"/>
    <p:sldLayoutId id="2147484744" r:id="rId8"/>
    <p:sldLayoutId id="2147484745" r:id="rId9"/>
    <p:sldLayoutId id="2147484746" r:id="rId10"/>
    <p:sldLayoutId id="2147484747" r:id="rId11"/>
    <p:sldLayoutId id="2147484748" r:id="rId12"/>
    <p:sldLayoutId id="2147484749" r:id="rId13"/>
    <p:sldLayoutId id="2147484750" r:id="rId14"/>
    <p:sldLayoutId id="2147484751" r:id="rId15"/>
    <p:sldLayoutId id="214748475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5.jp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g"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6.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7.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3.jfif" /><Relationship Id="rId2" Type="http://schemas.openxmlformats.org/officeDocument/2006/relationships/image" Target="../media/image12.jpg" /><Relationship Id="rId1" Type="http://schemas.openxmlformats.org/officeDocument/2006/relationships/slideLayout" Target="../slideLayouts/slideLayout2.xml" /><Relationship Id="rId4" Type="http://schemas.openxmlformats.org/officeDocument/2006/relationships/image" Target="../media/image14.png" /></Relationships>
</file>

<file path=ppt/slides/_rels/slide9.xml.rels><?xml version="1.0" encoding="UTF-8" standalone="yes"?>
<Relationships xmlns="http://schemas.openxmlformats.org/package/2006/relationships"><Relationship Id="rId3" Type="http://schemas.openxmlformats.org/officeDocument/2006/relationships/hyperlink" Target="https://www.britannica.com/" TargetMode="External" /><Relationship Id="rId2" Type="http://schemas.openxmlformats.org/officeDocument/2006/relationships/hyperlink" Target="https://www.space.com/" TargetMode="External" /><Relationship Id="rId1" Type="http://schemas.openxmlformats.org/officeDocument/2006/relationships/slideLayout" Target="../slideLayouts/slideLayout2.xml" /><Relationship Id="rId5" Type="http://schemas.openxmlformats.org/officeDocument/2006/relationships/hyperlink" Target="https://en.wikipedia.org/" TargetMode="External" /><Relationship Id="rId4" Type="http://schemas.openxmlformats.org/officeDocument/2006/relationships/hyperlink" Target="https://www.spitzinc.co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4F9A92-0B1A-4038-AFEA-C97B340F4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719"/>
          </a:xfrm>
          <a:prstGeom prst="rect">
            <a:avLst/>
          </a:prstGeom>
        </p:spPr>
      </p:pic>
      <p:sp>
        <p:nvSpPr>
          <p:cNvPr id="10" name="TextBox 9">
            <a:extLst>
              <a:ext uri="{FF2B5EF4-FFF2-40B4-BE49-F238E27FC236}">
                <a16:creationId xmlns:a16="http://schemas.microsoft.com/office/drawing/2014/main" id="{002AFD5F-BFAD-48FC-95AF-72FC9E17983D}"/>
              </a:ext>
            </a:extLst>
          </p:cNvPr>
          <p:cNvSpPr txBox="1"/>
          <p:nvPr/>
        </p:nvSpPr>
        <p:spPr>
          <a:xfrm>
            <a:off x="2805842" y="406912"/>
            <a:ext cx="6580315" cy="92333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5400" dirty="0">
                <a:ln w="0"/>
                <a:solidFill>
                  <a:schemeClr val="accent1">
                    <a:lumMod val="20000"/>
                    <a:lumOff val="80000"/>
                  </a:schemeClr>
                </a:solidFill>
                <a:effectLst>
                  <a:reflection blurRad="6350" stA="53000" endA="300" endPos="35500" dir="5400000" sy="-90000" algn="bl" rotWithShape="0"/>
                </a:effectLst>
                <a:latin typeface="Arial Black" panose="020B0A04020102020204" pitchFamily="34" charset="0"/>
              </a:rPr>
              <a:t>Gravitation</a:t>
            </a:r>
          </a:p>
        </p:txBody>
      </p:sp>
      <p:sp>
        <p:nvSpPr>
          <p:cNvPr id="16" name="Flowchart: Alternate Process 15">
            <a:extLst>
              <a:ext uri="{FF2B5EF4-FFF2-40B4-BE49-F238E27FC236}">
                <a16:creationId xmlns:a16="http://schemas.microsoft.com/office/drawing/2014/main" id="{0588EE8A-EA80-4152-BA58-B852D8C841B7}"/>
              </a:ext>
            </a:extLst>
          </p:cNvPr>
          <p:cNvSpPr/>
          <p:nvPr/>
        </p:nvSpPr>
        <p:spPr>
          <a:xfrm>
            <a:off x="949911" y="4208017"/>
            <a:ext cx="3957992" cy="2330440"/>
          </a:xfrm>
          <a:prstGeom prst="flowChartAlternateProcess">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lang="en-US" b="1" u="sng" dirty="0">
                <a:ln w="0"/>
                <a:solidFill>
                  <a:srgbClr val="00206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Presenting By:</a:t>
            </a:r>
          </a:p>
          <a:p>
            <a:r>
              <a:rPr lang="en-US" sz="2400" b="1" dirty="0">
                <a:ln w="0"/>
                <a:solidFill>
                  <a:srgbClr val="00206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Zitu Kundu </a:t>
            </a:r>
          </a:p>
          <a:p>
            <a:r>
              <a:rPr lang="en-US" b="1" dirty="0">
                <a:ln w="0"/>
                <a:solidFill>
                  <a:srgbClr val="00206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Roll No: 19 GLM 029</a:t>
            </a:r>
          </a:p>
          <a:p>
            <a:r>
              <a:rPr lang="en-US" b="1" dirty="0">
                <a:ln w="0"/>
                <a:solidFill>
                  <a:srgbClr val="00206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Department of Geology and mining</a:t>
            </a:r>
          </a:p>
          <a:p>
            <a:r>
              <a:rPr lang="en-US" b="1" dirty="0">
                <a:ln w="0"/>
                <a:solidFill>
                  <a:srgbClr val="00206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University of Barisal</a:t>
            </a:r>
          </a:p>
        </p:txBody>
      </p:sp>
      <p:sp>
        <p:nvSpPr>
          <p:cNvPr id="17" name="Flowchart: Alternate Process 16">
            <a:extLst>
              <a:ext uri="{FF2B5EF4-FFF2-40B4-BE49-F238E27FC236}">
                <a16:creationId xmlns:a16="http://schemas.microsoft.com/office/drawing/2014/main" id="{BE0BBC6C-7A65-4AC0-BEFD-214F8DBD89AB}"/>
              </a:ext>
            </a:extLst>
          </p:cNvPr>
          <p:cNvSpPr/>
          <p:nvPr/>
        </p:nvSpPr>
        <p:spPr>
          <a:xfrm>
            <a:off x="7785718" y="4189748"/>
            <a:ext cx="3637148" cy="2261340"/>
          </a:xfrm>
          <a:prstGeom prst="flowChartAlternateProcess">
            <a:avLst/>
          </a:prstGeom>
          <a:solidFill>
            <a:schemeClr val="bg1">
              <a:lumMod val="95000"/>
            </a:schemeClr>
          </a:solidFill>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a:solidFill>
                  <a:srgbClr val="002060"/>
                </a:solidFill>
                <a:latin typeface="Times New Roman" panose="02020603050405020304" pitchFamily="18" charset="0"/>
                <a:cs typeface="Times New Roman" panose="02020603050405020304" pitchFamily="18" charset="0"/>
              </a:rPr>
              <a:t>Presenting to:</a:t>
            </a:r>
          </a:p>
          <a:p>
            <a:endParaRPr lang="en-US" b="1" u="sng" dirty="0">
              <a:solidFill>
                <a:srgbClr val="002060"/>
              </a:solidFill>
              <a:latin typeface="Times New Roman" panose="02020603050405020304" pitchFamily="18" charset="0"/>
              <a:cs typeface="Times New Roman" panose="02020603050405020304" pitchFamily="18" charset="0"/>
            </a:endParaRPr>
          </a:p>
          <a:p>
            <a:r>
              <a:rPr lang="en-US" sz="2400" b="1" dirty="0">
                <a:solidFill>
                  <a:srgbClr val="002060"/>
                </a:solidFill>
                <a:latin typeface="Times New Roman" panose="02020603050405020304" pitchFamily="18" charset="0"/>
                <a:cs typeface="Times New Roman" panose="02020603050405020304" pitchFamily="18" charset="0"/>
              </a:rPr>
              <a:t>Dr. </a:t>
            </a:r>
            <a:r>
              <a:rPr lang="en-US" sz="2400" b="1" dirty="0" err="1">
                <a:solidFill>
                  <a:srgbClr val="002060"/>
                </a:solidFill>
                <a:latin typeface="Times New Roman" panose="02020603050405020304" pitchFamily="18" charset="0"/>
                <a:cs typeface="Times New Roman" panose="02020603050405020304" pitchFamily="18" charset="0"/>
              </a:rPr>
              <a:t>Rahima</a:t>
            </a:r>
            <a:r>
              <a:rPr lang="en-US" sz="2400" b="1" dirty="0">
                <a:solidFill>
                  <a:srgbClr val="002060"/>
                </a:solidFill>
                <a:latin typeface="Times New Roman" panose="02020603050405020304" pitchFamily="18" charset="0"/>
                <a:cs typeface="Times New Roman" panose="02020603050405020304" pitchFamily="18" charset="0"/>
              </a:rPr>
              <a:t> Nasrin</a:t>
            </a:r>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Assistant Professor</a:t>
            </a:r>
          </a:p>
          <a:p>
            <a:r>
              <a:rPr lang="en-US" b="1" dirty="0">
                <a:solidFill>
                  <a:srgbClr val="002060"/>
                </a:solidFill>
                <a:latin typeface="Times New Roman" panose="02020603050405020304" pitchFamily="18" charset="0"/>
                <a:cs typeface="Times New Roman" panose="02020603050405020304" pitchFamily="18" charset="0"/>
              </a:rPr>
              <a:t>Department of Physics</a:t>
            </a:r>
          </a:p>
          <a:p>
            <a:r>
              <a:rPr lang="en-US" b="1" dirty="0">
                <a:solidFill>
                  <a:srgbClr val="002060"/>
                </a:solidFill>
                <a:latin typeface="Times New Roman" panose="02020603050405020304" pitchFamily="18" charset="0"/>
                <a:cs typeface="Times New Roman" panose="02020603050405020304" pitchFamily="18" charset="0"/>
              </a:rPr>
              <a:t>University of Barisal</a:t>
            </a:r>
          </a:p>
        </p:txBody>
      </p:sp>
      <p:pic>
        <p:nvPicPr>
          <p:cNvPr id="23" name="Picture 22">
            <a:extLst>
              <a:ext uri="{FF2B5EF4-FFF2-40B4-BE49-F238E27FC236}">
                <a16:creationId xmlns:a16="http://schemas.microsoft.com/office/drawing/2014/main" id="{0984F73D-631E-4CB8-991A-BDC5780C0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757" y="0"/>
            <a:ext cx="1361243" cy="1373506"/>
          </a:xfrm>
          <a:prstGeom prst="rect">
            <a:avLst/>
          </a:prstGeom>
        </p:spPr>
      </p:pic>
      <p:sp>
        <p:nvSpPr>
          <p:cNvPr id="2" name="Slide Number Placeholder 1">
            <a:extLst>
              <a:ext uri="{FF2B5EF4-FFF2-40B4-BE49-F238E27FC236}">
                <a16:creationId xmlns:a16="http://schemas.microsoft.com/office/drawing/2014/main" id="{0B3A23F6-3371-4952-B813-E3DEC71B7422}"/>
              </a:ext>
            </a:extLst>
          </p:cNvPr>
          <p:cNvSpPr>
            <a:spLocks noGrp="1"/>
          </p:cNvSpPr>
          <p:nvPr>
            <p:ph type="sldNum" sz="quarter" idx="12"/>
          </p:nvPr>
        </p:nvSpPr>
        <p:spPr/>
        <p:txBody>
          <a:bodyPr/>
          <a:lstStyle/>
          <a:p>
            <a:fld id="{0998F4F5-F913-4E63-9AE0-E056E02A8BD2}" type="slidenum">
              <a:rPr lang="en-US" smtClean="0"/>
              <a:t>1</a:t>
            </a:fld>
            <a:endParaRPr lang="en-US"/>
          </a:p>
        </p:txBody>
      </p:sp>
    </p:spTree>
    <p:extLst>
      <p:ext uri="{BB962C8B-B14F-4D97-AF65-F5344CB8AC3E}">
        <p14:creationId xmlns:p14="http://schemas.microsoft.com/office/powerpoint/2010/main" val="39823223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arn(inVertical)">
                                      <p:cBhvr>
                                        <p:cTn id="14" dur="500"/>
                                        <p:tgtEl>
                                          <p:spTgt spid="16"/>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551EE7-B233-4D09-B7FC-5C1402F4E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8" y="0"/>
            <a:ext cx="12200878" cy="6858000"/>
          </a:xfrm>
          <a:prstGeom prst="rect">
            <a:avLst/>
          </a:prstGeom>
        </p:spPr>
      </p:pic>
    </p:spTree>
    <p:extLst>
      <p:ext uri="{BB962C8B-B14F-4D97-AF65-F5344CB8AC3E}">
        <p14:creationId xmlns:p14="http://schemas.microsoft.com/office/powerpoint/2010/main" val="2171613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77511C-6CFE-4782-8347-FC205D123099}"/>
              </a:ext>
            </a:extLst>
          </p:cNvPr>
          <p:cNvSpPr>
            <a:spLocks noGrp="1"/>
          </p:cNvSpPr>
          <p:nvPr>
            <p:ph idx="1"/>
          </p:nvPr>
        </p:nvSpPr>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Gravity and Gravitation</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Newton’s Law of Gravitation</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Gravitational Field</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Escape Velocity</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Kepler’s Law of Motion</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Reference</a:t>
            </a:r>
          </a:p>
        </p:txBody>
      </p:sp>
      <p:sp>
        <p:nvSpPr>
          <p:cNvPr id="7" name="Flowchart: Terminator 6">
            <a:extLst>
              <a:ext uri="{FF2B5EF4-FFF2-40B4-BE49-F238E27FC236}">
                <a16:creationId xmlns:a16="http://schemas.microsoft.com/office/drawing/2014/main" id="{3CE35881-7066-41C5-B323-964352A55EF0}"/>
              </a:ext>
            </a:extLst>
          </p:cNvPr>
          <p:cNvSpPr/>
          <p:nvPr/>
        </p:nvSpPr>
        <p:spPr>
          <a:xfrm>
            <a:off x="4106134" y="471821"/>
            <a:ext cx="3979732" cy="1321467"/>
          </a:xfrm>
          <a:prstGeom prst="flowChartTerminator">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reflection blurRad="6350" stA="52000" endA="300" endPos="35000" dir="5400000" sy="-100000" algn="bl" rotWithShape="0"/>
          </a:effectLst>
          <a:scene3d>
            <a:camera prst="orthographicFront"/>
            <a:lightRig rig="threePt" dir="t"/>
          </a:scene3d>
          <a:sp3d>
            <a:bevelT prst="angle"/>
          </a:sp3d>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Presentation Outline</a:t>
            </a:r>
            <a:endParaRPr lang="en-US" sz="2400" b="1" dirty="0"/>
          </a:p>
        </p:txBody>
      </p:sp>
      <p:sp>
        <p:nvSpPr>
          <p:cNvPr id="2" name="Slide Number Placeholder 1">
            <a:extLst>
              <a:ext uri="{FF2B5EF4-FFF2-40B4-BE49-F238E27FC236}">
                <a16:creationId xmlns:a16="http://schemas.microsoft.com/office/drawing/2014/main" id="{D3AE9D81-9AA9-4CAC-BACB-1196BA1E5C2D}"/>
              </a:ext>
            </a:extLst>
          </p:cNvPr>
          <p:cNvSpPr>
            <a:spLocks noGrp="1"/>
          </p:cNvSpPr>
          <p:nvPr>
            <p:ph type="sldNum" sz="quarter" idx="12"/>
          </p:nvPr>
        </p:nvSpPr>
        <p:spPr/>
        <p:txBody>
          <a:bodyPr/>
          <a:lstStyle/>
          <a:p>
            <a:fld id="{0998F4F5-F913-4E63-9AE0-E056E02A8BD2}" type="slidenum">
              <a:rPr lang="en-US" smtClean="0"/>
              <a:t>2</a:t>
            </a:fld>
            <a:endParaRPr lang="en-US"/>
          </a:p>
        </p:txBody>
      </p:sp>
    </p:spTree>
    <p:extLst>
      <p:ext uri="{BB962C8B-B14F-4D97-AF65-F5344CB8AC3E}">
        <p14:creationId xmlns:p14="http://schemas.microsoft.com/office/powerpoint/2010/main" val="778021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3B73-94C0-489E-AE30-EEE3B8FD3C8E}"/>
              </a:ext>
            </a:extLst>
          </p:cNvPr>
          <p:cNvSpPr>
            <a:spLocks noGrp="1"/>
          </p:cNvSpPr>
          <p:nvPr>
            <p:ph type="title"/>
          </p:nvPr>
        </p:nvSpPr>
        <p:spPr>
          <a:xfrm>
            <a:off x="3346327" y="449640"/>
            <a:ext cx="5499346" cy="775333"/>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a:lstStyle/>
          <a:p>
            <a:pPr algn="ctr"/>
            <a:r>
              <a:rPr lang="en-US" b="1" dirty="0">
                <a:latin typeface="Times New Roman" panose="02020603050405020304" pitchFamily="18" charset="0"/>
                <a:cs typeface="Times New Roman" panose="02020603050405020304" pitchFamily="18" charset="0"/>
              </a:rPr>
              <a:t>Gravity and Gravitation</a:t>
            </a:r>
          </a:p>
        </p:txBody>
      </p:sp>
      <p:sp>
        <p:nvSpPr>
          <p:cNvPr id="3" name="Content Placeholder 2">
            <a:extLst>
              <a:ext uri="{FF2B5EF4-FFF2-40B4-BE49-F238E27FC236}">
                <a16:creationId xmlns:a16="http://schemas.microsoft.com/office/drawing/2014/main" id="{9E8260DB-80D4-4186-9020-74645A5C2279}"/>
              </a:ext>
            </a:extLst>
          </p:cNvPr>
          <p:cNvSpPr>
            <a:spLocks noGrp="1"/>
          </p:cNvSpPr>
          <p:nvPr>
            <p:ph idx="1"/>
          </p:nvPr>
        </p:nvSpPr>
        <p:spPr>
          <a:xfrm>
            <a:off x="1233996" y="1682856"/>
            <a:ext cx="10271463" cy="4975812"/>
          </a:xfrm>
        </p:spPr>
        <p:txBody>
          <a:bodyPr>
            <a:normAutofit/>
          </a:bodyPr>
          <a:lstStyle/>
          <a:p>
            <a:pPr marL="0" indent="0">
              <a:buNone/>
            </a:pPr>
            <a:r>
              <a:rPr lang="en-US" sz="2800" b="1" u="sng" dirty="0">
                <a:solidFill>
                  <a:schemeClr val="tx1"/>
                </a:solidFill>
                <a:latin typeface="Times New Roman" panose="02020603050405020304" pitchFamily="18" charset="0"/>
                <a:cs typeface="Times New Roman" panose="02020603050405020304" pitchFamily="18" charset="0"/>
              </a:rPr>
              <a:t>Gravity</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An invisible force that attracts any body towards the center</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of the earth.</a:t>
            </a:r>
            <a:endParaRPr lang="en-US" sz="2000" dirty="0">
              <a:solidFill>
                <a:schemeClr val="tx1"/>
              </a:solidFill>
            </a:endParaRPr>
          </a:p>
          <a:p>
            <a:pPr marL="0" indent="0">
              <a:buNone/>
            </a:pPr>
            <a:endParaRPr lang="en-US" sz="2800" b="1" u="sng"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800" b="1" u="sng"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800" b="1" u="sng"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b="1" u="sng" dirty="0">
                <a:solidFill>
                  <a:schemeClr val="tx1"/>
                </a:solidFill>
                <a:latin typeface="Times New Roman" panose="02020603050405020304" pitchFamily="18" charset="0"/>
                <a:cs typeface="Times New Roman" panose="02020603050405020304" pitchFamily="18" charset="0"/>
              </a:rPr>
              <a:t>Gravitation?</a:t>
            </a:r>
          </a:p>
          <a:p>
            <a:pPr marL="0" indent="0">
              <a:buNone/>
            </a:pPr>
            <a:r>
              <a:rPr lang="en-US" dirty="0">
                <a:solidFill>
                  <a:schemeClr val="tx1"/>
                </a:solidFill>
                <a:latin typeface="Times New Roman" panose="02020603050405020304" pitchFamily="18" charset="0"/>
                <a:cs typeface="Times New Roman" panose="02020603050405020304" pitchFamily="18" charset="0"/>
              </a:rPr>
              <a:t>The force of attraction </a:t>
            </a:r>
            <a:r>
              <a:rPr lang="en-US" b="1" i="1" dirty="0">
                <a:solidFill>
                  <a:schemeClr val="tx1"/>
                </a:solidFill>
                <a:latin typeface="Times New Roman" panose="02020603050405020304" pitchFamily="18" charset="0"/>
                <a:cs typeface="Times New Roman" panose="02020603050405020304" pitchFamily="18" charset="0"/>
              </a:rPr>
              <a:t>between any two bodies </a:t>
            </a:r>
            <a:r>
              <a:rPr lang="en-US" dirty="0">
                <a:solidFill>
                  <a:schemeClr val="tx1"/>
                </a:solidFill>
                <a:latin typeface="Times New Roman" panose="02020603050405020304" pitchFamily="18" charset="0"/>
                <a:cs typeface="Times New Roman" panose="02020603050405020304" pitchFamily="18" charset="0"/>
              </a:rPr>
              <a:t>in this universe</a:t>
            </a:r>
          </a:p>
          <a:p>
            <a:pPr marL="0" indent="0">
              <a:buNone/>
            </a:pPr>
            <a:r>
              <a:rPr lang="en-US" dirty="0">
                <a:solidFill>
                  <a:schemeClr val="tx1"/>
                </a:solidFill>
                <a:latin typeface="Times New Roman" panose="02020603050405020304" pitchFamily="18" charset="0"/>
                <a:cs typeface="Times New Roman" panose="02020603050405020304" pitchFamily="18" charset="0"/>
              </a:rPr>
              <a:t>such as </a:t>
            </a:r>
            <a:r>
              <a:rPr lang="en-US" b="1" i="1" dirty="0">
                <a:solidFill>
                  <a:schemeClr val="tx1"/>
                </a:solidFill>
                <a:latin typeface="Times New Roman" panose="02020603050405020304" pitchFamily="18" charset="0"/>
                <a:cs typeface="Times New Roman" panose="02020603050405020304" pitchFamily="18" charset="0"/>
              </a:rPr>
              <a:t>Earth and moon</a:t>
            </a:r>
            <a:r>
              <a:rPr lang="en-US" i="1" dirty="0">
                <a:solidFill>
                  <a:schemeClr val="tx1"/>
                </a:solidFill>
                <a:latin typeface="Times New Roman" panose="02020603050405020304" pitchFamily="18" charset="0"/>
                <a:cs typeface="Times New Roman" panose="02020603050405020304" pitchFamily="18" charset="0"/>
              </a:rPr>
              <a:t>.</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41B2334-3070-463E-BF05-3CF50B4DA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8925" y="4310524"/>
            <a:ext cx="3429000" cy="2286000"/>
          </a:xfrm>
          <a:prstGeom prst="rect">
            <a:avLst/>
          </a:prstGeom>
        </p:spPr>
      </p:pic>
      <p:pic>
        <p:nvPicPr>
          <p:cNvPr id="12" name="Picture 11">
            <a:extLst>
              <a:ext uri="{FF2B5EF4-FFF2-40B4-BE49-F238E27FC236}">
                <a16:creationId xmlns:a16="http://schemas.microsoft.com/office/drawing/2014/main" id="{1957A2BB-9750-4A94-AB47-8F42A8A58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667" y="1595419"/>
            <a:ext cx="4557155" cy="2486163"/>
          </a:xfrm>
          <a:prstGeom prst="rect">
            <a:avLst/>
          </a:prstGeom>
        </p:spPr>
      </p:pic>
      <p:sp>
        <p:nvSpPr>
          <p:cNvPr id="4" name="Slide Number Placeholder 3">
            <a:extLst>
              <a:ext uri="{FF2B5EF4-FFF2-40B4-BE49-F238E27FC236}">
                <a16:creationId xmlns:a16="http://schemas.microsoft.com/office/drawing/2014/main" id="{CD2B4CAD-3C27-45D0-AA44-57835575687A}"/>
              </a:ext>
            </a:extLst>
          </p:cNvPr>
          <p:cNvSpPr>
            <a:spLocks noGrp="1"/>
          </p:cNvSpPr>
          <p:nvPr>
            <p:ph type="sldNum" sz="quarter" idx="12"/>
          </p:nvPr>
        </p:nvSpPr>
        <p:spPr/>
        <p:txBody>
          <a:bodyPr/>
          <a:lstStyle/>
          <a:p>
            <a:fld id="{0998F4F5-F913-4E63-9AE0-E056E02A8BD2}" type="slidenum">
              <a:rPr lang="en-US" smtClean="0"/>
              <a:t>3</a:t>
            </a:fld>
            <a:endParaRPr lang="en-US"/>
          </a:p>
        </p:txBody>
      </p:sp>
    </p:spTree>
    <p:extLst>
      <p:ext uri="{BB962C8B-B14F-4D97-AF65-F5344CB8AC3E}">
        <p14:creationId xmlns:p14="http://schemas.microsoft.com/office/powerpoint/2010/main" val="3589319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83D72-149F-4FE4-94A7-04AFED807B4C}"/>
              </a:ext>
            </a:extLst>
          </p:cNvPr>
          <p:cNvSpPr>
            <a:spLocks noGrp="1"/>
          </p:cNvSpPr>
          <p:nvPr>
            <p:ph idx="1"/>
          </p:nvPr>
        </p:nvSpPr>
        <p:spPr>
          <a:xfrm>
            <a:off x="1216241" y="1819921"/>
            <a:ext cx="10457895" cy="4341182"/>
          </a:xfrm>
        </p:spPr>
        <p:txBody>
          <a:bodyPr>
            <a:norm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The force of attraction between any two bodies in this universe is directly proportional to the product of their masses and inversely proportional to the square of the distance between them.</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i="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Here G is gravitational constant</a:t>
            </a:r>
          </a:p>
          <a:p>
            <a:pPr marL="0" indent="0">
              <a:buNone/>
            </a:pPr>
            <a:r>
              <a:rPr lang="en-US" b="1" i="1" dirty="0">
                <a:solidFill>
                  <a:schemeClr val="tx1"/>
                </a:solidFill>
                <a:latin typeface="Times New Roman" panose="02020603050405020304" pitchFamily="18" charset="0"/>
                <a:cs typeface="Times New Roman" panose="02020603050405020304" pitchFamily="18" charset="0"/>
              </a:rPr>
              <a:t>The value of G is 6.673 × 10</a:t>
            </a:r>
            <a:r>
              <a:rPr lang="en-US" b="1" i="1" baseline="30000" dirty="0">
                <a:solidFill>
                  <a:schemeClr val="tx1"/>
                </a:solidFill>
                <a:latin typeface="Times New Roman" panose="02020603050405020304" pitchFamily="18" charset="0"/>
                <a:cs typeface="Times New Roman" panose="02020603050405020304" pitchFamily="18" charset="0"/>
              </a:rPr>
              <a:t>-11</a:t>
            </a:r>
            <a:r>
              <a:rPr lang="en-US" b="1" i="1" dirty="0">
                <a:solidFill>
                  <a:schemeClr val="tx1"/>
                </a:solidFill>
                <a:latin typeface="Times New Roman" panose="02020603050405020304" pitchFamily="18" charset="0"/>
                <a:cs typeface="Times New Roman" panose="02020603050405020304" pitchFamily="18" charset="0"/>
              </a:rPr>
              <a:t> Nm</a:t>
            </a:r>
            <a:r>
              <a:rPr lang="en-US" b="1" i="1" baseline="30000" dirty="0">
                <a:solidFill>
                  <a:schemeClr val="tx1"/>
                </a:solidFill>
                <a:latin typeface="Times New Roman" panose="02020603050405020304" pitchFamily="18" charset="0"/>
                <a:cs typeface="Times New Roman" panose="02020603050405020304" pitchFamily="18" charset="0"/>
              </a:rPr>
              <a:t>2</a:t>
            </a:r>
            <a:r>
              <a:rPr lang="en-US" b="1" i="1" dirty="0">
                <a:solidFill>
                  <a:schemeClr val="tx1"/>
                </a:solidFill>
                <a:latin typeface="Times New Roman" panose="02020603050405020304" pitchFamily="18" charset="0"/>
                <a:cs typeface="Times New Roman" panose="02020603050405020304" pitchFamily="18" charset="0"/>
              </a:rPr>
              <a:t>kg</a:t>
            </a:r>
            <a:r>
              <a:rPr lang="en-US" b="1" i="1" baseline="30000" dirty="0">
                <a:solidFill>
                  <a:schemeClr val="tx1"/>
                </a:solidFill>
                <a:latin typeface="Times New Roman" panose="02020603050405020304" pitchFamily="18" charset="0"/>
                <a:cs typeface="Times New Roman" panose="02020603050405020304" pitchFamily="18" charset="0"/>
              </a:rPr>
              <a:t>-2</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22" name="Thought Bubble: Cloud 21">
            <a:extLst>
              <a:ext uri="{FF2B5EF4-FFF2-40B4-BE49-F238E27FC236}">
                <a16:creationId xmlns:a16="http://schemas.microsoft.com/office/drawing/2014/main" id="{7BEDD1D4-D131-4E05-9C53-4DD5038D4323}"/>
              </a:ext>
            </a:extLst>
          </p:cNvPr>
          <p:cNvSpPr/>
          <p:nvPr/>
        </p:nvSpPr>
        <p:spPr>
          <a:xfrm>
            <a:off x="3844031" y="440943"/>
            <a:ext cx="5593353" cy="1110061"/>
          </a:xfrm>
          <a:prstGeom prst="cloudCallou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Newton’s law of Gravitation</a:t>
            </a:r>
            <a:endParaRPr lang="en-US" sz="2400" dirty="0"/>
          </a:p>
        </p:txBody>
      </p:sp>
      <mc:AlternateContent xmlns:mc="http://schemas.openxmlformats.org/markup-compatibility/2006" xmlns:a14="http://schemas.microsoft.com/office/drawing/2010/main">
        <mc:Choice Requires="a14">
          <p:sp>
            <p:nvSpPr>
              <p:cNvPr id="4" name="Callout: Bent Line 3">
                <a:extLst>
                  <a:ext uri="{FF2B5EF4-FFF2-40B4-BE49-F238E27FC236}">
                    <a16:creationId xmlns:a16="http://schemas.microsoft.com/office/drawing/2014/main" id="{36299156-5CB6-411C-9B83-4E9701A045FA}"/>
                  </a:ext>
                </a:extLst>
              </p:cNvPr>
              <p:cNvSpPr/>
              <p:nvPr/>
            </p:nvSpPr>
            <p:spPr>
              <a:xfrm>
                <a:off x="2998172" y="2894405"/>
                <a:ext cx="1837678" cy="743221"/>
              </a:xfrm>
              <a:prstGeom prst="borderCallout2">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i="1" dirty="0">
                    <a:solidFill>
                      <a:schemeClr val="tx1"/>
                    </a:solidFill>
                    <a:latin typeface="Times New Roman" panose="02020603050405020304" pitchFamily="18" charset="0"/>
                    <a:cs typeface="Times New Roman" panose="02020603050405020304" pitchFamily="18" charset="0"/>
                  </a:rPr>
                  <a:t>F</a:t>
                </a:r>
                <a14:m>
                  <m:oMath xmlns:m="http://schemas.openxmlformats.org/officeDocument/2006/math">
                    <m:r>
                      <a:rPr lang="en-US" b="1" i="1">
                        <a:solidFill>
                          <a:schemeClr val="tx1"/>
                        </a:solidFill>
                        <a:latin typeface="Cambria Math" panose="02040503050406030204" pitchFamily="18" charset="0"/>
                        <a:ea typeface="Cambria Math" panose="02040503050406030204" pitchFamily="18" charset="0"/>
                      </a:rPr>
                      <m:t>∝</m:t>
                    </m:r>
                    <m:f>
                      <m:fPr>
                        <m:ctrlPr>
                          <a:rPr lang="en-US" b="1" i="1">
                            <a:solidFill>
                              <a:schemeClr val="tx1"/>
                            </a:solidFill>
                            <a:latin typeface="Cambria Math" panose="02040503050406030204" pitchFamily="18" charset="0"/>
                            <a:ea typeface="Cambria Math" panose="02040503050406030204" pitchFamily="18" charset="0"/>
                          </a:rPr>
                        </m:ctrlPr>
                      </m:fPr>
                      <m:num>
                        <m:r>
                          <m:rPr>
                            <m:nor/>
                          </m:rPr>
                          <a:rPr lang="en-US" b="1" i="1" dirty="0">
                            <a:solidFill>
                              <a:schemeClr val="tx1"/>
                            </a:solidFill>
                            <a:latin typeface="Times New Roman" panose="02020603050405020304" pitchFamily="18" charset="0"/>
                            <a:cs typeface="Times New Roman" panose="02020603050405020304" pitchFamily="18" charset="0"/>
                          </a:rPr>
                          <m:t>m</m:t>
                        </m:r>
                        <m:r>
                          <m:rPr>
                            <m:nor/>
                          </m:rPr>
                          <a:rPr lang="en-US" b="1" i="1" baseline="-25000" dirty="0">
                            <a:solidFill>
                              <a:schemeClr val="tx1"/>
                            </a:solidFill>
                            <a:latin typeface="Times New Roman" panose="02020603050405020304" pitchFamily="18" charset="0"/>
                            <a:cs typeface="Times New Roman" panose="02020603050405020304" pitchFamily="18" charset="0"/>
                          </a:rPr>
                          <m:t>1</m:t>
                        </m:r>
                        <m:r>
                          <m:rPr>
                            <m:nor/>
                          </m:rPr>
                          <a:rPr lang="en-US" b="1" i="1" dirty="0">
                            <a:solidFill>
                              <a:schemeClr val="tx1"/>
                            </a:solidFill>
                            <a:latin typeface="Times New Roman" panose="02020603050405020304" pitchFamily="18" charset="0"/>
                            <a:cs typeface="Times New Roman" panose="02020603050405020304" pitchFamily="18" charset="0"/>
                          </a:rPr>
                          <m:t>m</m:t>
                        </m:r>
                        <m:r>
                          <m:rPr>
                            <m:nor/>
                          </m:rPr>
                          <a:rPr lang="en-US" b="1" i="1" baseline="-25000" dirty="0">
                            <a:solidFill>
                              <a:schemeClr val="tx1"/>
                            </a:solidFill>
                            <a:latin typeface="Times New Roman" panose="02020603050405020304" pitchFamily="18" charset="0"/>
                            <a:cs typeface="Times New Roman" panose="02020603050405020304" pitchFamily="18" charset="0"/>
                          </a:rPr>
                          <m:t>2</m:t>
                        </m:r>
                      </m:num>
                      <m:den>
                        <m:r>
                          <m:rPr>
                            <m:nor/>
                          </m:rPr>
                          <a:rPr lang="en-US" b="1" i="1" dirty="0" smtClean="0">
                            <a:solidFill>
                              <a:schemeClr val="tx1"/>
                            </a:solidFill>
                            <a:latin typeface="Times New Roman" panose="02020603050405020304" pitchFamily="18" charset="0"/>
                            <a:cs typeface="Times New Roman" panose="02020603050405020304" pitchFamily="18" charset="0"/>
                          </a:rPr>
                          <m:t>d</m:t>
                        </m:r>
                        <m:r>
                          <m:rPr>
                            <m:nor/>
                          </m:rPr>
                          <a:rPr lang="en-US" b="1" i="1" baseline="30000" dirty="0" smtClean="0">
                            <a:solidFill>
                              <a:schemeClr val="tx1"/>
                            </a:solidFill>
                            <a:latin typeface="Times New Roman" panose="02020603050405020304" pitchFamily="18" charset="0"/>
                            <a:cs typeface="Times New Roman" panose="02020603050405020304" pitchFamily="18" charset="0"/>
                          </a:rPr>
                          <m:t>2</m:t>
                        </m:r>
                      </m:den>
                    </m:f>
                  </m:oMath>
                </a14:m>
                <a:endParaRPr lang="en-US" dirty="0"/>
              </a:p>
            </p:txBody>
          </p:sp>
        </mc:Choice>
        <mc:Fallback xmlns="">
          <p:sp>
            <p:nvSpPr>
              <p:cNvPr id="4" name="Callout: Bent Line 3">
                <a:extLst>
                  <a:ext uri="{FF2B5EF4-FFF2-40B4-BE49-F238E27FC236}">
                    <a16:creationId xmlns:a16="http://schemas.microsoft.com/office/drawing/2014/main" id="{36299156-5CB6-411C-9B83-4E9701A045FA}"/>
                  </a:ext>
                </a:extLst>
              </p:cNvPr>
              <p:cNvSpPr>
                <a:spLocks noRot="1" noChangeAspect="1" noMove="1" noResize="1" noEditPoints="1" noAdjustHandles="1" noChangeArrowheads="1" noChangeShapeType="1" noTextEdit="1"/>
              </p:cNvSpPr>
              <p:nvPr/>
            </p:nvSpPr>
            <p:spPr>
              <a:xfrm>
                <a:off x="2998172" y="2894405"/>
                <a:ext cx="1837678" cy="743221"/>
              </a:xfrm>
              <a:prstGeom prst="borderCallout2">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llout: Bent Line 10">
                <a:extLst>
                  <a:ext uri="{FF2B5EF4-FFF2-40B4-BE49-F238E27FC236}">
                    <a16:creationId xmlns:a16="http://schemas.microsoft.com/office/drawing/2014/main" id="{850F2E3F-69F2-4EAB-BE32-2755C805D03C}"/>
                  </a:ext>
                </a:extLst>
              </p:cNvPr>
              <p:cNvSpPr/>
              <p:nvPr/>
            </p:nvSpPr>
            <p:spPr>
              <a:xfrm>
                <a:off x="2998172" y="4010203"/>
                <a:ext cx="1837678" cy="692459"/>
              </a:xfrm>
              <a:prstGeom prst="borderCallout2">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i="1" dirty="0">
                    <a:solidFill>
                      <a:schemeClr val="tx1"/>
                    </a:solidFill>
                    <a:latin typeface="Times New Roman" panose="02020603050405020304" pitchFamily="18" charset="0"/>
                    <a:cs typeface="Times New Roman" panose="02020603050405020304" pitchFamily="18" charset="0"/>
                  </a:rPr>
                  <a:t>F = G</a:t>
                </a:r>
                <a:r>
                  <a:rPr lang="en-US" b="1" i="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US" b="1" i="1">
                            <a:solidFill>
                              <a:schemeClr val="tx1"/>
                            </a:solidFill>
                            <a:latin typeface="Cambria Math" panose="02040503050406030204" pitchFamily="18" charset="0"/>
                            <a:ea typeface="Cambria Math" panose="02040503050406030204" pitchFamily="18" charset="0"/>
                          </a:rPr>
                        </m:ctrlPr>
                      </m:fPr>
                      <m:num>
                        <m:r>
                          <m:rPr>
                            <m:nor/>
                          </m:rPr>
                          <a:rPr lang="en-US" b="1" i="1" dirty="0">
                            <a:solidFill>
                              <a:schemeClr val="tx1"/>
                            </a:solidFill>
                            <a:latin typeface="Times New Roman" panose="02020603050405020304" pitchFamily="18" charset="0"/>
                            <a:cs typeface="Times New Roman" panose="02020603050405020304" pitchFamily="18" charset="0"/>
                          </a:rPr>
                          <m:t>m</m:t>
                        </m:r>
                        <m:r>
                          <m:rPr>
                            <m:nor/>
                          </m:rPr>
                          <a:rPr lang="en-US" b="1" i="1" baseline="-25000" dirty="0">
                            <a:solidFill>
                              <a:schemeClr val="tx1"/>
                            </a:solidFill>
                            <a:latin typeface="Times New Roman" panose="02020603050405020304" pitchFamily="18" charset="0"/>
                            <a:cs typeface="Times New Roman" panose="02020603050405020304" pitchFamily="18" charset="0"/>
                          </a:rPr>
                          <m:t>1</m:t>
                        </m:r>
                        <m:r>
                          <m:rPr>
                            <m:nor/>
                          </m:rPr>
                          <a:rPr lang="en-US" b="1" i="1" dirty="0">
                            <a:solidFill>
                              <a:schemeClr val="tx1"/>
                            </a:solidFill>
                            <a:latin typeface="Times New Roman" panose="02020603050405020304" pitchFamily="18" charset="0"/>
                            <a:cs typeface="Times New Roman" panose="02020603050405020304" pitchFamily="18" charset="0"/>
                          </a:rPr>
                          <m:t>m</m:t>
                        </m:r>
                        <m:r>
                          <m:rPr>
                            <m:nor/>
                          </m:rPr>
                          <a:rPr lang="en-US" b="1" i="1" baseline="-25000" dirty="0">
                            <a:solidFill>
                              <a:schemeClr val="tx1"/>
                            </a:solidFill>
                            <a:latin typeface="Times New Roman" panose="02020603050405020304" pitchFamily="18" charset="0"/>
                            <a:cs typeface="Times New Roman" panose="02020603050405020304" pitchFamily="18" charset="0"/>
                          </a:rPr>
                          <m:t>2</m:t>
                        </m:r>
                      </m:num>
                      <m:den>
                        <m:r>
                          <m:rPr>
                            <m:nor/>
                          </m:rPr>
                          <a:rPr lang="en-US" b="1" i="1" dirty="0">
                            <a:solidFill>
                              <a:schemeClr val="tx1"/>
                            </a:solidFill>
                            <a:latin typeface="Times New Roman" panose="02020603050405020304" pitchFamily="18" charset="0"/>
                            <a:cs typeface="Times New Roman" panose="02020603050405020304" pitchFamily="18" charset="0"/>
                          </a:rPr>
                          <m:t>d</m:t>
                        </m:r>
                        <m:r>
                          <m:rPr>
                            <m:nor/>
                          </m:rPr>
                          <a:rPr lang="en-US" b="1" i="1" baseline="30000" dirty="0">
                            <a:solidFill>
                              <a:schemeClr val="tx1"/>
                            </a:solidFill>
                            <a:latin typeface="Times New Roman" panose="02020603050405020304" pitchFamily="18" charset="0"/>
                            <a:cs typeface="Times New Roman" panose="02020603050405020304" pitchFamily="18" charset="0"/>
                          </a:rPr>
                          <m:t>2</m:t>
                        </m:r>
                      </m:den>
                    </m:f>
                  </m:oMath>
                </a14:m>
                <a:r>
                  <a:rPr lang="en-US" b="1" i="1" dirty="0">
                    <a:latin typeface="Times New Roman" panose="02020603050405020304" pitchFamily="18" charset="0"/>
                    <a:cs typeface="Times New Roman" panose="02020603050405020304" pitchFamily="18" charset="0"/>
                  </a:rPr>
                  <a:t> </a:t>
                </a:r>
              </a:p>
              <a:p>
                <a:pPr algn="ctr"/>
                <a:endParaRPr lang="en-US" dirty="0"/>
              </a:p>
            </p:txBody>
          </p:sp>
        </mc:Choice>
        <mc:Fallback xmlns="">
          <p:sp>
            <p:nvSpPr>
              <p:cNvPr id="11" name="Callout: Bent Line 10">
                <a:extLst>
                  <a:ext uri="{FF2B5EF4-FFF2-40B4-BE49-F238E27FC236}">
                    <a16:creationId xmlns:a16="http://schemas.microsoft.com/office/drawing/2014/main" id="{850F2E3F-69F2-4EAB-BE32-2755C805D03C}"/>
                  </a:ext>
                </a:extLst>
              </p:cNvPr>
              <p:cNvSpPr>
                <a:spLocks noRot="1" noChangeAspect="1" noMove="1" noResize="1" noEditPoints="1" noAdjustHandles="1" noChangeArrowheads="1" noChangeShapeType="1" noTextEdit="1"/>
              </p:cNvSpPr>
              <p:nvPr/>
            </p:nvSpPr>
            <p:spPr>
              <a:xfrm>
                <a:off x="2998172" y="4010203"/>
                <a:ext cx="1837678" cy="692459"/>
              </a:xfrm>
              <a:prstGeom prst="borderCallout2">
                <a:avLst/>
              </a:prstGeom>
              <a:blipFill>
                <a:blip r:embed="rId3"/>
                <a:stretch>
                  <a:fillRect t="-2344"/>
                </a:stretch>
              </a:blipFill>
              <a:ln>
                <a:noFill/>
              </a:ln>
            </p:spPr>
            <p:txBody>
              <a:bodyPr/>
              <a:lstStyle/>
              <a:p>
                <a:r>
                  <a:rPr lang="en-US">
                    <a:noFill/>
                  </a:rPr>
                  <a:t> </a:t>
                </a:r>
              </a:p>
            </p:txBody>
          </p:sp>
        </mc:Fallback>
      </mc:AlternateContent>
      <p:pic>
        <p:nvPicPr>
          <p:cNvPr id="12" name="Picture 11">
            <a:extLst>
              <a:ext uri="{FF2B5EF4-FFF2-40B4-BE49-F238E27FC236}">
                <a16:creationId xmlns:a16="http://schemas.microsoft.com/office/drawing/2014/main" id="{A2E3A186-1C1D-4DA9-929A-FA41FAE9C3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5246" y="2894405"/>
            <a:ext cx="4844276" cy="3690522"/>
          </a:xfrm>
          <a:prstGeom prst="rect">
            <a:avLst/>
          </a:prstGeom>
        </p:spPr>
      </p:pic>
      <p:sp>
        <p:nvSpPr>
          <p:cNvPr id="2" name="Slide Number Placeholder 1">
            <a:extLst>
              <a:ext uri="{FF2B5EF4-FFF2-40B4-BE49-F238E27FC236}">
                <a16:creationId xmlns:a16="http://schemas.microsoft.com/office/drawing/2014/main" id="{91828505-A19D-4750-8366-37D963108E1C}"/>
              </a:ext>
            </a:extLst>
          </p:cNvPr>
          <p:cNvSpPr>
            <a:spLocks noGrp="1"/>
          </p:cNvSpPr>
          <p:nvPr>
            <p:ph type="sldNum" sz="quarter" idx="12"/>
          </p:nvPr>
        </p:nvSpPr>
        <p:spPr/>
        <p:txBody>
          <a:bodyPr/>
          <a:lstStyle/>
          <a:p>
            <a:fld id="{0998F4F5-F913-4E63-9AE0-E056E02A8BD2}" type="slidenum">
              <a:rPr lang="en-US" smtClean="0"/>
              <a:t>4</a:t>
            </a:fld>
            <a:endParaRPr lang="en-US"/>
          </a:p>
        </p:txBody>
      </p:sp>
    </p:spTree>
    <p:extLst>
      <p:ext uri="{BB962C8B-B14F-4D97-AF65-F5344CB8AC3E}">
        <p14:creationId xmlns:p14="http://schemas.microsoft.com/office/powerpoint/2010/main" val="6340311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09488FD-C66B-4805-ADAF-DDBD470EF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634" y="2991772"/>
            <a:ext cx="4741469" cy="269713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Content Placeholder 2">
            <a:extLst>
              <a:ext uri="{FF2B5EF4-FFF2-40B4-BE49-F238E27FC236}">
                <a16:creationId xmlns:a16="http://schemas.microsoft.com/office/drawing/2014/main" id="{51A9C567-57AC-4FCC-9FA2-46A342BE9DD0}"/>
              </a:ext>
            </a:extLst>
          </p:cNvPr>
          <p:cNvSpPr>
            <a:spLocks noGrp="1"/>
          </p:cNvSpPr>
          <p:nvPr>
            <p:ph idx="1"/>
          </p:nvPr>
        </p:nvSpPr>
        <p:spPr>
          <a:xfrm>
            <a:off x="1091953" y="1597981"/>
            <a:ext cx="10412659" cy="4927106"/>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Diagonal Corners Snipped 3">
            <a:extLst>
              <a:ext uri="{FF2B5EF4-FFF2-40B4-BE49-F238E27FC236}">
                <a16:creationId xmlns:a16="http://schemas.microsoft.com/office/drawing/2014/main" id="{64E51BEA-3680-4736-8D46-51BE616F0F62}"/>
              </a:ext>
            </a:extLst>
          </p:cNvPr>
          <p:cNvSpPr/>
          <p:nvPr/>
        </p:nvSpPr>
        <p:spPr>
          <a:xfrm>
            <a:off x="4252404" y="417658"/>
            <a:ext cx="3687192" cy="1058239"/>
          </a:xfrm>
          <a:prstGeom prst="snip2DiagRect">
            <a:avLst/>
          </a:prstGeom>
          <a:solidFill>
            <a:schemeClr val="bg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Gravitational Field</a:t>
            </a:r>
            <a:endParaRPr lang="en-US" sz="2800" b="1" dirty="0"/>
          </a:p>
        </p:txBody>
      </p:sp>
      <mc:AlternateContent xmlns:mc="http://schemas.openxmlformats.org/markup-compatibility/2006" xmlns:a14="http://schemas.microsoft.com/office/drawing/2010/main">
        <mc:Choice Requires="a14">
          <p:sp>
            <p:nvSpPr>
              <p:cNvPr id="5" name="Speech Bubble: Rectangle with Corners Rounded 4">
                <a:extLst>
                  <a:ext uri="{FF2B5EF4-FFF2-40B4-BE49-F238E27FC236}">
                    <a16:creationId xmlns:a16="http://schemas.microsoft.com/office/drawing/2014/main" id="{D3609FF7-94C2-46F6-9ADA-AFC39FA8CF28}"/>
                  </a:ext>
                </a:extLst>
              </p:cNvPr>
              <p:cNvSpPr/>
              <p:nvPr/>
            </p:nvSpPr>
            <p:spPr>
              <a:xfrm>
                <a:off x="1091953" y="2643042"/>
                <a:ext cx="3009531" cy="3597125"/>
              </a:xfrm>
              <a:prstGeom prst="wedgeRoundRectCallout">
                <a:avLst>
                  <a:gd name="adj1" fmla="val 29446"/>
                  <a:gd name="adj2" fmla="val 45240"/>
                  <a:gd name="adj3" fmla="val 16667"/>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latin typeface="Times New Roman" panose="02020603050405020304" pitchFamily="18" charset="0"/>
                    <a:cs typeface="Times New Roman" panose="02020603050405020304" pitchFamily="18" charset="0"/>
                  </a:rPr>
                  <a:t>Gravitational field intensity/ Field strength:</a:t>
                </a:r>
              </a:p>
              <a:p>
                <a:endParaRPr lang="en-US" sz="1600" b="1" u="sng"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gravitational force per unit mass that would be exerted on a small mass at that point.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Equation: </a:t>
                </a:r>
                <a:r>
                  <a:rPr lang="en-US" sz="1600" b="1" i="1" dirty="0">
                    <a:latin typeface="Times New Roman" panose="02020603050405020304" pitchFamily="18" charset="0"/>
                    <a:cs typeface="Times New Roman" panose="02020603050405020304" pitchFamily="18" charset="0"/>
                  </a:rPr>
                  <a:t>E = </a:t>
                </a:r>
                <a14:m>
                  <m:oMath xmlns:m="http://schemas.openxmlformats.org/officeDocument/2006/math">
                    <m:f>
                      <m:fPr>
                        <m:ctrlPr>
                          <a:rPr lang="en-US" sz="1600" b="1" i="1">
                            <a:latin typeface="Cambria Math" panose="02040503050406030204" pitchFamily="18" charset="0"/>
                          </a:rPr>
                        </m:ctrlPr>
                      </m:fPr>
                      <m:num>
                        <m:r>
                          <a:rPr lang="en-US" sz="1600" b="1" i="1">
                            <a:latin typeface="Cambria Math" panose="02040503050406030204" pitchFamily="18" charset="0"/>
                          </a:rPr>
                          <m:t>𝑭</m:t>
                        </m:r>
                      </m:num>
                      <m:den>
                        <m:r>
                          <a:rPr lang="en-US" sz="1600" b="1" i="1">
                            <a:latin typeface="Cambria Math" panose="02040503050406030204" pitchFamily="18" charset="0"/>
                          </a:rPr>
                          <m:t>𝒎</m:t>
                        </m:r>
                      </m:den>
                    </m:f>
                  </m:oMath>
                </a14:m>
                <a:endParaRPr lang="en-US" sz="1600" b="1" i="1" dirty="0">
                  <a:latin typeface="Times New Roman" panose="02020603050405020304" pitchFamily="18" charset="0"/>
                  <a:cs typeface="Times New Roman" panose="02020603050405020304" pitchFamily="18" charset="0"/>
                </a:endParaRPr>
              </a:p>
            </p:txBody>
          </p:sp>
        </mc:Choice>
        <mc:Fallback xmlns="">
          <p:sp>
            <p:nvSpPr>
              <p:cNvPr id="5" name="Speech Bubble: Rectangle with Corners Rounded 4">
                <a:extLst>
                  <a:ext uri="{FF2B5EF4-FFF2-40B4-BE49-F238E27FC236}">
                    <a16:creationId xmlns:a16="http://schemas.microsoft.com/office/drawing/2014/main" id="{D3609FF7-94C2-46F6-9ADA-AFC39FA8CF28}"/>
                  </a:ext>
                </a:extLst>
              </p:cNvPr>
              <p:cNvSpPr>
                <a:spLocks noRot="1" noChangeAspect="1" noMove="1" noResize="1" noEditPoints="1" noAdjustHandles="1" noChangeArrowheads="1" noChangeShapeType="1" noTextEdit="1"/>
              </p:cNvSpPr>
              <p:nvPr/>
            </p:nvSpPr>
            <p:spPr>
              <a:xfrm>
                <a:off x="1091953" y="2643042"/>
                <a:ext cx="3009531" cy="3597125"/>
              </a:xfrm>
              <a:prstGeom prst="wedgeRoundRectCallout">
                <a:avLst>
                  <a:gd name="adj1" fmla="val 29446"/>
                  <a:gd name="adj2" fmla="val 45240"/>
                  <a:gd name="adj3" fmla="val 16667"/>
                </a:avLst>
              </a:prstGeom>
              <a:blipFill>
                <a:blip r:embed="rId3"/>
                <a:stretch>
                  <a:fillRect/>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E99BAE27-8B26-4CC7-A101-BB1A64AF735E}"/>
              </a:ext>
            </a:extLst>
          </p:cNvPr>
          <p:cNvSpPr/>
          <p:nvPr/>
        </p:nvSpPr>
        <p:spPr>
          <a:xfrm>
            <a:off x="2760955" y="1639032"/>
            <a:ext cx="6676008" cy="71909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latin typeface="Times New Roman" panose="02020603050405020304" pitchFamily="18" charset="0"/>
                <a:cs typeface="Times New Roman" panose="02020603050405020304" pitchFamily="18" charset="0"/>
              </a:rPr>
              <a:t>The region where the gravitational force exists</a:t>
            </a:r>
            <a:r>
              <a:rPr lang="en-US" b="1" i="1"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7" name="Speech Bubble: Rectangle with Corners Rounded 6">
                <a:extLst>
                  <a:ext uri="{FF2B5EF4-FFF2-40B4-BE49-F238E27FC236}">
                    <a16:creationId xmlns:a16="http://schemas.microsoft.com/office/drawing/2014/main" id="{DBEE5B73-9229-4878-95FB-37A46365EBFB}"/>
                  </a:ext>
                </a:extLst>
              </p:cNvPr>
              <p:cNvSpPr/>
              <p:nvPr/>
            </p:nvSpPr>
            <p:spPr>
              <a:xfrm>
                <a:off x="9110601" y="2605028"/>
                <a:ext cx="2831977" cy="3773010"/>
              </a:xfrm>
              <a:prstGeom prst="wedgeRoundRectCallout">
                <a:avLst>
                  <a:gd name="adj1" fmla="val -57912"/>
                  <a:gd name="adj2" fmla="val 20104"/>
                  <a:gd name="adj3" fmla="val 16667"/>
                </a:avLst>
              </a:prstGeom>
              <a:solidFill>
                <a:srgbClr val="3259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latin typeface="Times New Roman" panose="02020603050405020304" pitchFamily="18" charset="0"/>
                    <a:cs typeface="Times New Roman" panose="02020603050405020304" pitchFamily="18" charset="0"/>
                  </a:rPr>
                  <a:t>Gravitational Potential:</a:t>
                </a:r>
              </a:p>
              <a:p>
                <a:pPr algn="ctr"/>
                <a:endParaRPr lang="en-US" b="1" u="sng"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amount of work done to bring a unit mass from infinity to any point in a gravitational field is called gravitational potential.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is denoted by 𝑉.</a:t>
                </a:r>
              </a:p>
              <a:p>
                <a:pPr algn="just"/>
                <a:r>
                  <a:rPr lang="en-US" b="1" i="1" dirty="0">
                    <a:latin typeface="Times New Roman" panose="02020603050405020304" pitchFamily="18" charset="0"/>
                    <a:cs typeface="Times New Roman" panose="02020603050405020304" pitchFamily="18" charset="0"/>
                  </a:rPr>
                  <a:t>V = - </a:t>
                </a: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rPr>
                          <m:t>𝑮𝑴</m:t>
                        </m:r>
                      </m:num>
                      <m:den>
                        <m:r>
                          <a:rPr lang="en-US" b="1" i="1">
                            <a:latin typeface="Cambria Math" panose="02040503050406030204" pitchFamily="18" charset="0"/>
                          </a:rPr>
                          <m:t>𝒓</m:t>
                        </m:r>
                      </m:den>
                    </m:f>
                  </m:oMath>
                </a14:m>
                <a:endParaRPr lang="en-US" b="1" i="1" dirty="0"/>
              </a:p>
            </p:txBody>
          </p:sp>
        </mc:Choice>
        <mc:Fallback xmlns="">
          <p:sp>
            <p:nvSpPr>
              <p:cNvPr id="7" name="Speech Bubble: Rectangle with Corners Rounded 6">
                <a:extLst>
                  <a:ext uri="{FF2B5EF4-FFF2-40B4-BE49-F238E27FC236}">
                    <a16:creationId xmlns:a16="http://schemas.microsoft.com/office/drawing/2014/main" id="{DBEE5B73-9229-4878-95FB-37A46365EBFB}"/>
                  </a:ext>
                </a:extLst>
              </p:cNvPr>
              <p:cNvSpPr>
                <a:spLocks noRot="1" noChangeAspect="1" noMove="1" noResize="1" noEditPoints="1" noAdjustHandles="1" noChangeArrowheads="1" noChangeShapeType="1" noTextEdit="1"/>
              </p:cNvSpPr>
              <p:nvPr/>
            </p:nvSpPr>
            <p:spPr>
              <a:xfrm>
                <a:off x="9110601" y="2605028"/>
                <a:ext cx="2831977" cy="3773010"/>
              </a:xfrm>
              <a:prstGeom prst="wedgeRoundRectCallout">
                <a:avLst>
                  <a:gd name="adj1" fmla="val -57912"/>
                  <a:gd name="adj2" fmla="val 20104"/>
                  <a:gd name="adj3" fmla="val 16667"/>
                </a:avLst>
              </a:prstGeom>
              <a:blipFill>
                <a:blip r:embed="rId4"/>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E835C69-8FE8-4A4A-823E-68307CBF9481}"/>
              </a:ext>
            </a:extLst>
          </p:cNvPr>
          <p:cNvSpPr txBox="1"/>
          <p:nvPr/>
        </p:nvSpPr>
        <p:spPr>
          <a:xfrm>
            <a:off x="7776840" y="4764769"/>
            <a:ext cx="1056416" cy="276999"/>
          </a:xfrm>
          <a:prstGeom prst="rect">
            <a:avLst/>
          </a:prstGeom>
          <a:solidFill>
            <a:schemeClr val="bg1">
              <a:lumMod val="95000"/>
            </a:schemeClr>
          </a:solidFill>
        </p:spPr>
        <p:txBody>
          <a:bodyPr wrap="square" rtlCol="0">
            <a:spAutoFit/>
          </a:bodyPr>
          <a:lstStyle/>
          <a:p>
            <a:r>
              <a:rPr lang="en-US" sz="1200" b="1" dirty="0"/>
              <a:t>A Unit mass</a:t>
            </a:r>
          </a:p>
        </p:txBody>
      </p:sp>
      <p:sp>
        <p:nvSpPr>
          <p:cNvPr id="13" name="TextBox 12">
            <a:extLst>
              <a:ext uri="{FF2B5EF4-FFF2-40B4-BE49-F238E27FC236}">
                <a16:creationId xmlns:a16="http://schemas.microsoft.com/office/drawing/2014/main" id="{9583F8B7-4CBA-4BD2-A6B0-8CA9E70BCCAE}"/>
              </a:ext>
            </a:extLst>
          </p:cNvPr>
          <p:cNvSpPr txBox="1"/>
          <p:nvPr/>
        </p:nvSpPr>
        <p:spPr>
          <a:xfrm>
            <a:off x="5016939" y="4118438"/>
            <a:ext cx="1384917" cy="646331"/>
          </a:xfrm>
          <a:prstGeom prst="rect">
            <a:avLst/>
          </a:prstGeom>
          <a:noFill/>
        </p:spPr>
        <p:txBody>
          <a:bodyPr wrap="square" rtlCol="0">
            <a:spAutoFit/>
          </a:bodyPr>
          <a:lstStyle/>
          <a:p>
            <a:pPr algn="ctr"/>
            <a:r>
              <a:rPr lang="en-US" sz="1200" b="1" dirty="0"/>
              <a:t>A point in a gravitational field</a:t>
            </a:r>
          </a:p>
        </p:txBody>
      </p:sp>
      <p:sp>
        <p:nvSpPr>
          <p:cNvPr id="2" name="Slide Number Placeholder 1">
            <a:extLst>
              <a:ext uri="{FF2B5EF4-FFF2-40B4-BE49-F238E27FC236}">
                <a16:creationId xmlns:a16="http://schemas.microsoft.com/office/drawing/2014/main" id="{0698686F-4392-4092-887C-C0C7165BB9F8}"/>
              </a:ext>
            </a:extLst>
          </p:cNvPr>
          <p:cNvSpPr>
            <a:spLocks noGrp="1"/>
          </p:cNvSpPr>
          <p:nvPr>
            <p:ph type="sldNum" sz="quarter" idx="12"/>
          </p:nvPr>
        </p:nvSpPr>
        <p:spPr/>
        <p:txBody>
          <a:bodyPr/>
          <a:lstStyle/>
          <a:p>
            <a:fld id="{0998F4F5-F913-4E63-9AE0-E056E02A8BD2}" type="slidenum">
              <a:rPr lang="en-US" smtClean="0"/>
              <a:t>5</a:t>
            </a:fld>
            <a:endParaRPr lang="en-US"/>
          </a:p>
        </p:txBody>
      </p:sp>
    </p:spTree>
    <p:extLst>
      <p:ext uri="{BB962C8B-B14F-4D97-AF65-F5344CB8AC3E}">
        <p14:creationId xmlns:p14="http://schemas.microsoft.com/office/powerpoint/2010/main" val="2032298887"/>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C4D712-CB7D-40B7-ABF2-86D3B339C3CD}"/>
                  </a:ext>
                </a:extLst>
              </p:cNvPr>
              <p:cNvSpPr>
                <a:spLocks noGrp="1"/>
              </p:cNvSpPr>
              <p:nvPr>
                <p:ph idx="1"/>
              </p:nvPr>
            </p:nvSpPr>
            <p:spPr>
              <a:xfrm>
                <a:off x="1638246" y="1849516"/>
                <a:ext cx="8915508" cy="3777622"/>
              </a:xfrm>
            </p:spPr>
            <p:txBody>
              <a:bodyPr/>
              <a:lstStyle/>
              <a:p>
                <a:pPr marL="0" indent="0">
                  <a:buNone/>
                </a:pPr>
                <a:r>
                  <a:rPr lang="en-US" b="1" i="1" dirty="0">
                    <a:solidFill>
                      <a:schemeClr val="tx1"/>
                    </a:solidFill>
                    <a:latin typeface="Times New Roman" panose="02020603050405020304" pitchFamily="18" charset="0"/>
                    <a:cs typeface="Times New Roman" panose="02020603050405020304" pitchFamily="18" charset="0"/>
                  </a:rPr>
                  <a:t>It is the minimum velocity that a body must attain to escape the gravitational field of the Earth. Defined with </a:t>
                </a:r>
                <a:r>
                  <a:rPr lang="en-US" b="1" i="1" dirty="0" err="1">
                    <a:solidFill>
                      <a:schemeClr val="tx1"/>
                    </a:solidFill>
                    <a:latin typeface="Times New Roman" panose="02020603050405020304" pitchFamily="18" charset="0"/>
                    <a:cs typeface="Times New Roman" panose="02020603050405020304" pitchFamily="18" charset="0"/>
                  </a:rPr>
                  <a:t>V</a:t>
                </a:r>
                <a:r>
                  <a:rPr lang="en-US" b="1" i="1" baseline="-25000" dirty="0" err="1">
                    <a:solidFill>
                      <a:schemeClr val="tx1"/>
                    </a:solidFill>
                    <a:latin typeface="Times New Roman" panose="02020603050405020304" pitchFamily="18" charset="0"/>
                    <a:cs typeface="Times New Roman" panose="02020603050405020304" pitchFamily="18" charset="0"/>
                  </a:rPr>
                  <a:t>e</a:t>
                </a:r>
                <a:endParaRPr lang="en-US" b="1" i="1"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sz="2000" b="1" i="1" dirty="0">
                    <a:solidFill>
                      <a:schemeClr val="tx1"/>
                    </a:solidFill>
                    <a:latin typeface="Times New Roman" panose="02020603050405020304" pitchFamily="18" charset="0"/>
                    <a:cs typeface="Times New Roman" panose="02020603050405020304" pitchFamily="18" charset="0"/>
                  </a:rPr>
                  <a:t>V</a:t>
                </a:r>
                <a:r>
                  <a:rPr lang="en-US" sz="2000" b="1" i="1" baseline="-25000" dirty="0" err="1">
                    <a:solidFill>
                      <a:schemeClr val="tx1"/>
                    </a:solidFill>
                    <a:latin typeface="Times New Roman" panose="02020603050405020304" pitchFamily="18" charset="0"/>
                    <a:cs typeface="Times New Roman" panose="02020603050405020304" pitchFamily="18" charset="0"/>
                  </a:rPr>
                  <a:t>e</a:t>
                </a:r>
                <a:r>
                  <a:rPr lang="en-US" sz="2000" b="1" i="1" baseline="-250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r>
                      <a:rPr lang="en-US" sz="2000" b="1" i="1" smtClean="0">
                        <a:solidFill>
                          <a:schemeClr val="tx1"/>
                        </a:solidFill>
                        <a:latin typeface="Cambria Math" panose="02040503050406030204" pitchFamily="18" charset="0"/>
                        <a:ea typeface="Cambria Math" panose="02040503050406030204" pitchFamily="18" charset="0"/>
                      </a:rPr>
                      <m:t>√</m:t>
                    </m:r>
                    <m:f>
                      <m:fPr>
                        <m:ctrlPr>
                          <a:rPr lang="en-US" sz="2000" b="1" i="1" smtClean="0">
                            <a:solidFill>
                              <a:schemeClr val="tx1"/>
                            </a:solidFill>
                            <a:latin typeface="Cambria Math" panose="02040503050406030204" pitchFamily="18" charset="0"/>
                            <a:ea typeface="Cambria Math" panose="02040503050406030204" pitchFamily="18" charset="0"/>
                          </a:rPr>
                        </m:ctrlPr>
                      </m:fPr>
                      <m:num>
                        <m:r>
                          <a:rPr lang="en-US" sz="2000" b="1" i="1" smtClean="0">
                            <a:solidFill>
                              <a:schemeClr val="tx1"/>
                            </a:solidFill>
                            <a:latin typeface="Cambria Math" panose="02040503050406030204" pitchFamily="18" charset="0"/>
                            <a:ea typeface="Cambria Math" panose="02040503050406030204" pitchFamily="18" charset="0"/>
                          </a:rPr>
                          <m:t>𝟐</m:t>
                        </m:r>
                        <m:r>
                          <a:rPr lang="en-US" sz="2000" b="1" i="1" smtClean="0">
                            <a:solidFill>
                              <a:schemeClr val="tx1"/>
                            </a:solidFill>
                            <a:latin typeface="Cambria Math" panose="02040503050406030204" pitchFamily="18" charset="0"/>
                            <a:ea typeface="Cambria Math" panose="02040503050406030204" pitchFamily="18" charset="0"/>
                          </a:rPr>
                          <m:t>𝑮𝑴</m:t>
                        </m:r>
                      </m:num>
                      <m:den>
                        <m:r>
                          <a:rPr lang="en-US" sz="2000" b="1" i="1" smtClean="0">
                            <a:solidFill>
                              <a:schemeClr val="tx1"/>
                            </a:solidFill>
                            <a:latin typeface="Cambria Math" panose="02040503050406030204" pitchFamily="18" charset="0"/>
                            <a:ea typeface="Cambria Math" panose="02040503050406030204" pitchFamily="18" charset="0"/>
                          </a:rPr>
                          <m:t>𝒓</m:t>
                        </m:r>
                      </m:den>
                    </m:f>
                  </m:oMath>
                </a14:m>
                <a:endParaRPr lang="en-US" sz="2000" b="1"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EC4D712-CB7D-40B7-ABF2-86D3B339C3CD}"/>
                  </a:ext>
                </a:extLst>
              </p:cNvPr>
              <p:cNvSpPr>
                <a:spLocks noGrp="1" noRot="1" noChangeAspect="1" noMove="1" noResize="1" noEditPoints="1" noAdjustHandles="1" noChangeArrowheads="1" noChangeShapeType="1" noTextEdit="1"/>
              </p:cNvSpPr>
              <p:nvPr>
                <p:ph idx="1"/>
              </p:nvPr>
            </p:nvSpPr>
            <p:spPr>
              <a:xfrm>
                <a:off x="1638246" y="1849516"/>
                <a:ext cx="8915508" cy="3777622"/>
              </a:xfrm>
              <a:blipFill>
                <a:blip r:embed="rId2"/>
                <a:stretch>
                  <a:fillRect l="-616" t="-806"/>
                </a:stretch>
              </a:blipFill>
            </p:spPr>
            <p:txBody>
              <a:bodyPr/>
              <a:lstStyle/>
              <a:p>
                <a:r>
                  <a:rPr lang="en-US">
                    <a:noFill/>
                  </a:rPr>
                  <a:t> </a:t>
                </a:r>
              </a:p>
            </p:txBody>
          </p:sp>
        </mc:Fallback>
      </mc:AlternateContent>
      <p:sp>
        <p:nvSpPr>
          <p:cNvPr id="4" name="Rectangle: Beveled 3">
            <a:extLst>
              <a:ext uri="{FF2B5EF4-FFF2-40B4-BE49-F238E27FC236}">
                <a16:creationId xmlns:a16="http://schemas.microsoft.com/office/drawing/2014/main" id="{8D5600F5-8702-41DF-9D13-B693C6942564}"/>
              </a:ext>
            </a:extLst>
          </p:cNvPr>
          <p:cNvSpPr/>
          <p:nvPr/>
        </p:nvSpPr>
        <p:spPr>
          <a:xfrm>
            <a:off x="4149146" y="416901"/>
            <a:ext cx="4607511" cy="1136341"/>
          </a:xfrm>
          <a:prstGeom prst="bevel">
            <a:avLst/>
          </a:prstGeom>
          <a:effectLst>
            <a:outerShdw blurRad="76200" dir="13500000" sy="23000" kx="1200000" algn="br" rotWithShape="0">
              <a:prstClr val="black">
                <a:alpha val="2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Escape velocity</a:t>
            </a:r>
            <a:endParaRPr lang="en-US" sz="3600" b="1" dirty="0"/>
          </a:p>
        </p:txBody>
      </p:sp>
      <p:pic>
        <p:nvPicPr>
          <p:cNvPr id="6" name="Picture 5">
            <a:extLst>
              <a:ext uri="{FF2B5EF4-FFF2-40B4-BE49-F238E27FC236}">
                <a16:creationId xmlns:a16="http://schemas.microsoft.com/office/drawing/2014/main" id="{13063DD0-0A9D-4A79-92EF-A050D3E49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509" y="3072984"/>
            <a:ext cx="3681614" cy="3447665"/>
          </a:xfrm>
          <a:prstGeom prst="rect">
            <a:avLst/>
          </a:prstGeom>
        </p:spPr>
      </p:pic>
      <p:pic>
        <p:nvPicPr>
          <p:cNvPr id="12" name="Picture 11">
            <a:extLst>
              <a:ext uri="{FF2B5EF4-FFF2-40B4-BE49-F238E27FC236}">
                <a16:creationId xmlns:a16="http://schemas.microsoft.com/office/drawing/2014/main" id="{63008FB6-0F20-4F78-809B-0A1738E5C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6583" y="3072984"/>
            <a:ext cx="4571429" cy="3523809"/>
          </a:xfrm>
          <a:prstGeom prst="rect">
            <a:avLst/>
          </a:prstGeom>
        </p:spPr>
      </p:pic>
      <p:sp>
        <p:nvSpPr>
          <p:cNvPr id="2" name="Slide Number Placeholder 1">
            <a:extLst>
              <a:ext uri="{FF2B5EF4-FFF2-40B4-BE49-F238E27FC236}">
                <a16:creationId xmlns:a16="http://schemas.microsoft.com/office/drawing/2014/main" id="{0CAAF698-FC46-4A1A-8913-4AA0444176E4}"/>
              </a:ext>
            </a:extLst>
          </p:cNvPr>
          <p:cNvSpPr>
            <a:spLocks noGrp="1"/>
          </p:cNvSpPr>
          <p:nvPr>
            <p:ph type="sldNum" sz="quarter" idx="12"/>
          </p:nvPr>
        </p:nvSpPr>
        <p:spPr/>
        <p:txBody>
          <a:bodyPr/>
          <a:lstStyle/>
          <a:p>
            <a:fld id="{0998F4F5-F913-4E63-9AE0-E056E02A8BD2}" type="slidenum">
              <a:rPr lang="en-US" smtClean="0"/>
              <a:t>6</a:t>
            </a:fld>
            <a:endParaRPr lang="en-US"/>
          </a:p>
        </p:txBody>
      </p:sp>
    </p:spTree>
    <p:extLst>
      <p:ext uri="{BB962C8B-B14F-4D97-AF65-F5344CB8AC3E}">
        <p14:creationId xmlns:p14="http://schemas.microsoft.com/office/powerpoint/2010/main" val="8807835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E2DB58-FE81-4CDA-9A6E-42C769050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731837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C6AB-0B66-4F6F-872A-EFE9F8FBF434}"/>
              </a:ext>
            </a:extLst>
          </p:cNvPr>
          <p:cNvSpPr>
            <a:spLocks noGrp="1"/>
          </p:cNvSpPr>
          <p:nvPr>
            <p:ph type="title"/>
          </p:nvPr>
        </p:nvSpPr>
        <p:spPr>
          <a:xfrm>
            <a:off x="3953470" y="561966"/>
            <a:ext cx="4285059" cy="929482"/>
          </a:xfrm>
        </p:spPr>
        <p:txBody>
          <a:bodyPr>
            <a:normAutofit fontScale="90000"/>
          </a:bodyPr>
          <a:lstStyle/>
          <a:p>
            <a:br>
              <a:rPr lang="en-US" dirty="0"/>
            </a:br>
            <a:endParaRPr lang="en-US" dirty="0"/>
          </a:p>
        </p:txBody>
      </p:sp>
      <p:pic>
        <p:nvPicPr>
          <p:cNvPr id="7" name="Picture 6">
            <a:extLst>
              <a:ext uri="{FF2B5EF4-FFF2-40B4-BE49-F238E27FC236}">
                <a16:creationId xmlns:a16="http://schemas.microsoft.com/office/drawing/2014/main" id="{BCC89B8E-DFFC-4C72-B3FF-7E72CFCCA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828" y="1455426"/>
            <a:ext cx="3355760" cy="2237873"/>
          </a:xfrm>
          <a:prstGeom prst="rect">
            <a:avLst/>
          </a:prstGeom>
        </p:spPr>
      </p:pic>
      <p:sp>
        <p:nvSpPr>
          <p:cNvPr id="9" name="Cloud 8">
            <a:extLst>
              <a:ext uri="{FF2B5EF4-FFF2-40B4-BE49-F238E27FC236}">
                <a16:creationId xmlns:a16="http://schemas.microsoft.com/office/drawing/2014/main" id="{354440B9-99D1-4F1E-9244-59F8923DE136}"/>
              </a:ext>
            </a:extLst>
          </p:cNvPr>
          <p:cNvSpPr/>
          <p:nvPr/>
        </p:nvSpPr>
        <p:spPr>
          <a:xfrm>
            <a:off x="3973338" y="173440"/>
            <a:ext cx="4060056" cy="99429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Kepler’s law of motion</a:t>
            </a:r>
            <a:endParaRPr lang="en-US" sz="2000" dirty="0"/>
          </a:p>
        </p:txBody>
      </p:sp>
      <p:sp>
        <p:nvSpPr>
          <p:cNvPr id="10" name="TextBox 9">
            <a:extLst>
              <a:ext uri="{FF2B5EF4-FFF2-40B4-BE49-F238E27FC236}">
                <a16:creationId xmlns:a16="http://schemas.microsoft.com/office/drawing/2014/main" id="{6468A3A9-0B07-4323-B230-1D81C0A1516A}"/>
              </a:ext>
            </a:extLst>
          </p:cNvPr>
          <p:cNvSpPr txBox="1"/>
          <p:nvPr/>
        </p:nvSpPr>
        <p:spPr>
          <a:xfrm>
            <a:off x="5516214" y="1437670"/>
            <a:ext cx="6367433" cy="923330"/>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 </a:t>
            </a:r>
            <a:r>
              <a:rPr lang="en-US" b="1" i="1" u="sng" dirty="0">
                <a:solidFill>
                  <a:srgbClr val="002060"/>
                </a:solidFill>
                <a:latin typeface="Times New Roman" panose="02020603050405020304" pitchFamily="18" charset="0"/>
                <a:cs typeface="Times New Roman" panose="02020603050405020304" pitchFamily="18" charset="0"/>
              </a:rPr>
              <a:t>1st law: (Law of orbits):</a:t>
            </a:r>
          </a:p>
          <a:p>
            <a:r>
              <a:rPr lang="en-US" dirty="0">
                <a:latin typeface="Times New Roman" panose="02020603050405020304" pitchFamily="18" charset="0"/>
                <a:cs typeface="Times New Roman" panose="02020603050405020304" pitchFamily="18" charset="0"/>
              </a:rPr>
              <a:t>The orbit of each planet is an ellipse which has the sun at one of its foci. </a:t>
            </a:r>
          </a:p>
        </p:txBody>
      </p:sp>
      <p:sp>
        <p:nvSpPr>
          <p:cNvPr id="15" name="TextBox 14">
            <a:extLst>
              <a:ext uri="{FF2B5EF4-FFF2-40B4-BE49-F238E27FC236}">
                <a16:creationId xmlns:a16="http://schemas.microsoft.com/office/drawing/2014/main" id="{5E6C0228-AD2A-4D8F-BA4A-0DD5974F7F27}"/>
              </a:ext>
            </a:extLst>
          </p:cNvPr>
          <p:cNvSpPr txBox="1"/>
          <p:nvPr/>
        </p:nvSpPr>
        <p:spPr>
          <a:xfrm>
            <a:off x="1717828" y="3930674"/>
            <a:ext cx="4696288" cy="1200329"/>
          </a:xfrm>
          <a:prstGeom prst="rect">
            <a:avLst/>
          </a:prstGeom>
          <a:noFill/>
          <a:ln>
            <a:noFill/>
          </a:ln>
        </p:spPr>
        <p:txBody>
          <a:bodyPr wrap="square" rtlCol="0">
            <a:spAutoFit/>
          </a:bodyPr>
          <a:lstStyle/>
          <a:p>
            <a:pPr algn="just"/>
            <a:r>
              <a:rPr lang="en-US" b="1" i="1" u="sng" dirty="0">
                <a:solidFill>
                  <a:srgbClr val="002060"/>
                </a:solidFill>
                <a:latin typeface="Times New Roman" panose="02020603050405020304" pitchFamily="18" charset="0"/>
                <a:cs typeface="Times New Roman" panose="02020603050405020304" pitchFamily="18" charset="0"/>
              </a:rPr>
              <a:t>2nd law (Law of equal areas) : </a:t>
            </a:r>
          </a:p>
          <a:p>
            <a:pPr algn="just"/>
            <a:r>
              <a:rPr lang="en-US" dirty="0">
                <a:latin typeface="Times New Roman" panose="02020603050405020304" pitchFamily="18" charset="0"/>
                <a:cs typeface="Times New Roman" panose="02020603050405020304" pitchFamily="18" charset="0"/>
              </a:rPr>
              <a:t>Each planet moves in a such way that the line joining the sun and planet sweeps out equal area in equal time. </a:t>
            </a:r>
          </a:p>
        </p:txBody>
      </p:sp>
      <p:pic>
        <p:nvPicPr>
          <p:cNvPr id="19" name="Picture 18">
            <a:extLst>
              <a:ext uri="{FF2B5EF4-FFF2-40B4-BE49-F238E27FC236}">
                <a16:creationId xmlns:a16="http://schemas.microsoft.com/office/drawing/2014/main" id="{11E5950C-C123-4ED1-BE11-E418D3651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344" y="4800226"/>
            <a:ext cx="2917772" cy="1826573"/>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E881A6A-BF54-4097-9963-EF19582F2BCB}"/>
                  </a:ext>
                </a:extLst>
              </p:cNvPr>
              <p:cNvSpPr txBox="1"/>
              <p:nvPr/>
            </p:nvSpPr>
            <p:spPr>
              <a:xfrm>
                <a:off x="6927947" y="2915011"/>
                <a:ext cx="4861597" cy="2031325"/>
              </a:xfrm>
              <a:prstGeom prst="rect">
                <a:avLst/>
              </a:prstGeom>
              <a:noFill/>
              <a:ln>
                <a:noFill/>
              </a:ln>
            </p:spPr>
            <p:txBody>
              <a:bodyPr wrap="square" rtlCol="0">
                <a:spAutoFit/>
              </a:bodyPr>
              <a:lstStyle/>
              <a:p>
                <a:pPr algn="just"/>
                <a:r>
                  <a:rPr lang="en-US" b="1" i="1" u="sng" dirty="0">
                    <a:solidFill>
                      <a:srgbClr val="002060"/>
                    </a:solidFill>
                    <a:latin typeface="Times New Roman" panose="02020603050405020304" pitchFamily="18" charset="0"/>
                    <a:cs typeface="Times New Roman" panose="02020603050405020304" pitchFamily="18" charset="0"/>
                  </a:rPr>
                  <a:t>3rd law (Law of periods): </a:t>
                </a:r>
              </a:p>
              <a:p>
                <a:pPr algn="just"/>
                <a:r>
                  <a:rPr lang="en-US" dirty="0">
                    <a:latin typeface="Times New Roman" panose="02020603050405020304" pitchFamily="18" charset="0"/>
                    <a:cs typeface="Times New Roman" panose="02020603050405020304" pitchFamily="18" charset="0"/>
                  </a:rPr>
                  <a:t>The square of the time period of the planet is directly proportional to the cube of the semimajor axis of its orbit. Mathematically, </a:t>
                </a:r>
              </a:p>
              <a:p>
                <a:pPr algn="just"/>
                <a:endParaRPr lang="en-US" b="1" i="1" dirty="0">
                  <a:latin typeface="Times New Roman" panose="02020603050405020304" pitchFamily="18" charset="0"/>
                  <a:cs typeface="Times New Roman" panose="02020603050405020304" pitchFamily="18" charset="0"/>
                </a:endParaRPr>
              </a:p>
              <a:p>
                <a:pPr algn="ctr"/>
                <a:r>
                  <a:rPr lang="en-US" b="1" i="1" dirty="0">
                    <a:latin typeface="Times New Roman" panose="02020603050405020304" pitchFamily="18" charset="0"/>
                    <a:cs typeface="Times New Roman" panose="02020603050405020304" pitchFamily="18" charset="0"/>
                  </a:rPr>
                  <a:t>T</a:t>
                </a:r>
                <a:r>
                  <a:rPr lang="en-US" b="1" i="1" baseline="30000" dirty="0">
                    <a:latin typeface="Times New Roman" panose="02020603050405020304" pitchFamily="18" charset="0"/>
                    <a:cs typeface="Times New Roman" panose="02020603050405020304" pitchFamily="18" charset="0"/>
                  </a:rPr>
                  <a:t>2</a:t>
                </a:r>
                <a14:m>
                  <m:oMath xmlns:m="http://schemas.openxmlformats.org/officeDocument/2006/math">
                    <m:r>
                      <a:rPr lang="en-US"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b="1" i="1" dirty="0">
                    <a:latin typeface="Times New Roman" panose="02020603050405020304" pitchFamily="18" charset="0"/>
                    <a:cs typeface="Times New Roman" panose="02020603050405020304" pitchFamily="18" charset="0"/>
                  </a:rPr>
                  <a:t>R</a:t>
                </a:r>
                <a:r>
                  <a:rPr lang="en-US" b="1" i="1" baseline="30000" dirty="0">
                    <a:latin typeface="Times New Roman" panose="02020603050405020304" pitchFamily="18" charset="0"/>
                    <a:cs typeface="Times New Roman" panose="02020603050405020304" pitchFamily="18" charset="0"/>
                  </a:rPr>
                  <a:t>3</a:t>
                </a:r>
                <a:endParaRPr lang="en-US" b="1" i="1" dirty="0">
                  <a:latin typeface="Times New Roman" panose="02020603050405020304" pitchFamily="18" charset="0"/>
                  <a:cs typeface="Times New Roman" panose="02020603050405020304" pitchFamily="18" charset="0"/>
                </a:endParaRPr>
              </a:p>
              <a:p>
                <a:pPr algn="just"/>
                <a:endParaRPr lang="en-US" dirty="0"/>
              </a:p>
            </p:txBody>
          </p:sp>
        </mc:Choice>
        <mc:Fallback xmlns="">
          <p:sp>
            <p:nvSpPr>
              <p:cNvPr id="20" name="TextBox 19">
                <a:extLst>
                  <a:ext uri="{FF2B5EF4-FFF2-40B4-BE49-F238E27FC236}">
                    <a16:creationId xmlns:a16="http://schemas.microsoft.com/office/drawing/2014/main" id="{AE881A6A-BF54-4097-9963-EF19582F2BCB}"/>
                  </a:ext>
                </a:extLst>
              </p:cNvPr>
              <p:cNvSpPr txBox="1">
                <a:spLocks noRot="1" noChangeAspect="1" noMove="1" noResize="1" noEditPoints="1" noAdjustHandles="1" noChangeArrowheads="1" noChangeShapeType="1" noTextEdit="1"/>
              </p:cNvSpPr>
              <p:nvPr/>
            </p:nvSpPr>
            <p:spPr>
              <a:xfrm>
                <a:off x="6927947" y="2915011"/>
                <a:ext cx="4861597" cy="2031325"/>
              </a:xfrm>
              <a:prstGeom prst="rect">
                <a:avLst/>
              </a:prstGeom>
              <a:blipFill>
                <a:blip r:embed="rId4"/>
                <a:stretch>
                  <a:fillRect l="-1003" t="-1502" r="-1003"/>
                </a:stretch>
              </a:blipFill>
              <a:ln>
                <a:no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E1081823-98C1-410B-A386-B80C6FC43EC4}"/>
              </a:ext>
            </a:extLst>
          </p:cNvPr>
          <p:cNvSpPr>
            <a:spLocks noGrp="1"/>
          </p:cNvSpPr>
          <p:nvPr>
            <p:ph type="sldNum" sz="quarter" idx="12"/>
          </p:nvPr>
        </p:nvSpPr>
        <p:spPr/>
        <p:txBody>
          <a:bodyPr/>
          <a:lstStyle/>
          <a:p>
            <a:fld id="{0998F4F5-F913-4E63-9AE0-E056E02A8BD2}" type="slidenum">
              <a:rPr lang="en-US" smtClean="0"/>
              <a:t>8</a:t>
            </a:fld>
            <a:endParaRPr lang="en-US"/>
          </a:p>
        </p:txBody>
      </p:sp>
    </p:spTree>
    <p:extLst>
      <p:ext uri="{BB962C8B-B14F-4D97-AF65-F5344CB8AC3E}">
        <p14:creationId xmlns:p14="http://schemas.microsoft.com/office/powerpoint/2010/main" val="18104955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80A03-4E46-4F9E-A6A7-FE83C4DD8065}"/>
              </a:ext>
            </a:extLst>
          </p:cNvPr>
          <p:cNvSpPr>
            <a:spLocks noGrp="1"/>
          </p:cNvSpPr>
          <p:nvPr>
            <p:ph idx="1"/>
          </p:nvPr>
        </p:nvSpPr>
        <p:spPr>
          <a:xfrm>
            <a:off x="2589212" y="2133600"/>
            <a:ext cx="8915400" cy="3777622"/>
          </a:xfrm>
        </p:spPr>
        <p:txBody>
          <a:bodyPr/>
          <a:lstStyle/>
          <a:p>
            <a:pPr>
              <a:buFont typeface="Wingdings" panose="05000000000000000000" pitchFamily="2" charset="2"/>
              <a:buChar char="q"/>
            </a:pPr>
            <a:r>
              <a:rPr lang="en-US" b="1" dirty="0">
                <a:solidFill>
                  <a:srgbClr val="002060"/>
                </a:solidFill>
                <a:latin typeface="Times New Roman" panose="02020603050405020304" pitchFamily="18" charset="0"/>
                <a:cs typeface="Times New Roman" panose="02020603050405020304" pitchFamily="18" charset="0"/>
              </a:rPr>
              <a:t>Provided </a:t>
            </a:r>
            <a:r>
              <a:rPr lang="en-US" b="1" dirty="0" err="1">
                <a:solidFill>
                  <a:srgbClr val="002060"/>
                </a:solidFill>
                <a:latin typeface="Times New Roman" panose="02020603050405020304" pitchFamily="18" charset="0"/>
                <a:cs typeface="Times New Roman" panose="02020603050405020304" pitchFamily="18" charset="0"/>
              </a:rPr>
              <a:t>Meterial</a:t>
            </a:r>
            <a:endParaRPr lang="en-US" b="1"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dirty="0">
                <a:solidFill>
                  <a:srgbClr val="00206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https://www.space.com/</a:t>
            </a:r>
            <a:endParaRPr lang="en-US" b="1"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dirty="0">
                <a:solidFill>
                  <a:srgbClr val="00206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https://www.britannica.com/</a:t>
            </a:r>
            <a:endParaRPr lang="en-US" b="1"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dirty="0">
                <a:solidFill>
                  <a:srgbClr val="00206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https://www.spitzinc.com/</a:t>
            </a:r>
            <a:r>
              <a:rPr lang="en-US" b="1"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b="1" dirty="0">
                <a:solidFill>
                  <a:srgbClr val="00206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https://en.wikipedia.org/</a:t>
            </a:r>
            <a:endParaRPr lang="en-US" b="1"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
        <p:nvSpPr>
          <p:cNvPr id="4" name="Flowchart: Terminator 3">
            <a:extLst>
              <a:ext uri="{FF2B5EF4-FFF2-40B4-BE49-F238E27FC236}">
                <a16:creationId xmlns:a16="http://schemas.microsoft.com/office/drawing/2014/main" id="{E0FD0E1B-F6EB-482F-9448-82D5174FE41F}"/>
              </a:ext>
            </a:extLst>
          </p:cNvPr>
          <p:cNvSpPr/>
          <p:nvPr/>
        </p:nvSpPr>
        <p:spPr>
          <a:xfrm>
            <a:off x="4400365" y="479394"/>
            <a:ext cx="3409025" cy="1065321"/>
          </a:xfrm>
          <a:prstGeom prst="flowChartTerminator">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reflection blurRad="6350" stA="50000" endA="300" endPos="55000" dir="5400000" sy="-100000" algn="bl" rotWithShape="0"/>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References</a:t>
            </a:r>
            <a:endParaRPr lang="en-US" sz="3200" dirty="0"/>
          </a:p>
        </p:txBody>
      </p:sp>
      <p:sp>
        <p:nvSpPr>
          <p:cNvPr id="2" name="Slide Number Placeholder 1">
            <a:extLst>
              <a:ext uri="{FF2B5EF4-FFF2-40B4-BE49-F238E27FC236}">
                <a16:creationId xmlns:a16="http://schemas.microsoft.com/office/drawing/2014/main" id="{047DFA7C-04B1-4DDF-BA39-4146353A33BC}"/>
              </a:ext>
            </a:extLst>
          </p:cNvPr>
          <p:cNvSpPr>
            <a:spLocks noGrp="1"/>
          </p:cNvSpPr>
          <p:nvPr>
            <p:ph type="sldNum" sz="quarter" idx="12"/>
          </p:nvPr>
        </p:nvSpPr>
        <p:spPr/>
        <p:txBody>
          <a:bodyPr/>
          <a:lstStyle/>
          <a:p>
            <a:fld id="{0998F4F5-F913-4E63-9AE0-E056E02A8BD2}" type="slidenum">
              <a:rPr lang="en-US" smtClean="0"/>
              <a:t>9</a:t>
            </a:fld>
            <a:endParaRPr lang="en-US"/>
          </a:p>
        </p:txBody>
      </p:sp>
    </p:spTree>
    <p:extLst>
      <p:ext uri="{BB962C8B-B14F-4D97-AF65-F5344CB8AC3E}">
        <p14:creationId xmlns:p14="http://schemas.microsoft.com/office/powerpoint/2010/main" val="1300538547"/>
      </p:ext>
    </p:extLst>
  </p:cSld>
  <p:clrMapOvr>
    <a:masterClrMapping/>
  </p:clrMapOvr>
  <p:transition spd="slow">
    <p:cover/>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555</TotalTime>
  <Words>406</Words>
  <Application>Microsoft Office PowerPoint</Application>
  <PresentationFormat>Widescreen</PresentationFormat>
  <Paragraphs>86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PowerPoint Presentation</vt:lpstr>
      <vt:lpstr>PowerPoint Presentation</vt:lpstr>
      <vt:lpstr>Gravity and Gravitation</vt:lpstr>
      <vt:lpstr>PowerPoint Presentation</vt:lpstr>
      <vt:lpstr>PowerPoint Presentation</vt:lpstr>
      <vt:lpstr>PowerPoint Presentation</vt:lpstr>
      <vt:lpstr>PowerPoint Presentation</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Gravitation</dc:title>
  <dc:creator>zitu kundu</dc:creator>
  <cp:lastModifiedBy>zitu kundu</cp:lastModifiedBy>
  <cp:revision>59</cp:revision>
  <dcterms:created xsi:type="dcterms:W3CDTF">2022-01-15T04:54:42Z</dcterms:created>
  <dcterms:modified xsi:type="dcterms:W3CDTF">2024-12-07T04:02:25Z</dcterms:modified>
</cp:coreProperties>
</file>