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0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9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1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8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4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5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7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5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4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2BD6A-428B-4CC4-B037-70102CB4CF0B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8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gradFill flip="none" rotWithShape="1">
            <a:gsLst>
              <a:gs pos="100000">
                <a:schemeClr val="accent6">
                  <a:shade val="30000"/>
                  <a:satMod val="115000"/>
                  <a:lumMod val="100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1178" y="2987428"/>
            <a:ext cx="5643154" cy="883141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344625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7418"/>
            <a:ext cx="12192000" cy="1002400"/>
          </a:xfrm>
          <a:prstGeom prst="bevel">
            <a:avLst/>
          </a:prstGeom>
          <a:gradFill flip="none" rotWithShape="1">
            <a:gsLst>
              <a:gs pos="34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07" y="246390"/>
            <a:ext cx="11202786" cy="56210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n-lt"/>
              </a:rPr>
              <a:t>Float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9222" y="1365927"/>
            <a:ext cx="10133556" cy="429948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 floated element will move as far to the left or right as it can.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We can "float" an element to push it as far as possible to the right or to the left.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The elements after the floating element will flow around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The elements before the floating element will not be affected.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247" y="5665407"/>
            <a:ext cx="1293190" cy="857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96741"/>
            <a:ext cx="12192000" cy="161259"/>
          </a:xfrm>
          <a:prstGeom prst="rect">
            <a:avLst/>
          </a:prstGeom>
          <a:gradFill flip="none" rotWithShape="1">
            <a:gsLst>
              <a:gs pos="40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1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7418"/>
            <a:ext cx="12192000" cy="1002400"/>
          </a:xfrm>
          <a:prstGeom prst="bevel">
            <a:avLst/>
          </a:prstGeom>
          <a:gradFill flip="none" rotWithShape="1">
            <a:gsLst>
              <a:gs pos="34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07" y="246390"/>
            <a:ext cx="11202786" cy="56210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n-lt"/>
              </a:rPr>
              <a:t>Float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9222" y="1159276"/>
            <a:ext cx="10133556" cy="5171855"/>
          </a:xfrm>
        </p:spPr>
        <p:txBody>
          <a:bodyPr>
            <a:noAutofit/>
          </a:bodyPr>
          <a:lstStyle/>
          <a:p>
            <a:pPr algn="l"/>
            <a:r>
              <a:rPr lang="bn-IN" sz="2000" b="1" dirty="0">
                <a:solidFill>
                  <a:schemeClr val="accent6">
                    <a:lumMod val="50000"/>
                  </a:schemeClr>
                </a:solidFill>
              </a:rPr>
              <a:t> </a:t>
            </a:r>
          </a:p>
          <a:p>
            <a:pPr algn="l"/>
            <a:r>
              <a:rPr lang="bn-IN" sz="2000" b="1" dirty="0">
                <a:solidFill>
                  <a:schemeClr val="accent6">
                    <a:lumMod val="50000"/>
                  </a:schemeClr>
                </a:solidFill>
              </a:rPr>
              <a:t>যখন কোন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Element </a:t>
            </a:r>
            <a:r>
              <a:rPr lang="bn-IN" sz="2000" b="1" dirty="0">
                <a:solidFill>
                  <a:schemeClr val="accent6">
                    <a:lumMod val="50000"/>
                  </a:schemeClr>
                </a:solidFill>
              </a:rPr>
              <a:t>কে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float </a:t>
            </a:r>
            <a:r>
              <a:rPr lang="bn-IN" sz="2000" b="1" dirty="0">
                <a:solidFill>
                  <a:schemeClr val="accent6">
                    <a:lumMod val="50000"/>
                  </a:schemeClr>
                </a:solidFill>
              </a:rPr>
              <a:t>করা হয় তখন সেই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Element float left </a:t>
            </a:r>
            <a:r>
              <a:rPr lang="bn-IN" sz="2000" b="1" dirty="0">
                <a:solidFill>
                  <a:schemeClr val="accent6">
                    <a:lumMod val="50000"/>
                  </a:schemeClr>
                </a:solidFill>
              </a:rPr>
              <a:t>বা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float right </a:t>
            </a:r>
            <a:r>
              <a:rPr lang="bn-IN" sz="2000" b="1" dirty="0">
                <a:solidFill>
                  <a:schemeClr val="accent6">
                    <a:lumMod val="50000"/>
                  </a:schemeClr>
                </a:solidFill>
              </a:rPr>
              <a:t>এরুপ দুটি বৈশিষ্ট্য দেয়া যায়। অর্থাৎ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Element </a:t>
            </a:r>
            <a:r>
              <a:rPr lang="bn-IN" sz="2000" b="1" dirty="0">
                <a:solidFill>
                  <a:schemeClr val="accent6">
                    <a:lumMod val="50000"/>
                  </a:schemeClr>
                </a:solidFill>
              </a:rPr>
              <a:t>টি সর্বোচ্চ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Left </a:t>
            </a:r>
            <a:r>
              <a:rPr lang="bn-IN" sz="2000" b="1" dirty="0">
                <a:solidFill>
                  <a:schemeClr val="accent6">
                    <a:lumMod val="50000"/>
                  </a:schemeClr>
                </a:solidFill>
              </a:rPr>
              <a:t>বা সর্বোচ্চ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Right </a:t>
            </a:r>
            <a:r>
              <a:rPr lang="bn-IN" sz="2000" b="1" dirty="0">
                <a:solidFill>
                  <a:schemeClr val="accent6">
                    <a:lumMod val="50000"/>
                  </a:schemeClr>
                </a:solidFill>
              </a:rPr>
              <a:t>এ সরে যাবে।</a:t>
            </a:r>
          </a:p>
          <a:p>
            <a:pPr algn="l"/>
            <a:r>
              <a:rPr lang="bn-IN" sz="2000" b="1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b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bn-IN" sz="2000" b="1" dirty="0">
                <a:solidFill>
                  <a:schemeClr val="accent6">
                    <a:lumMod val="50000"/>
                  </a:schemeClr>
                </a:solidFill>
              </a:rPr>
              <a:t>যখন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floated </a:t>
            </a:r>
            <a:r>
              <a:rPr lang="bn-IN" sz="2000" b="1" dirty="0">
                <a:solidFill>
                  <a:schemeClr val="accent6">
                    <a:lumMod val="50000"/>
                  </a:schemeClr>
                </a:solidFill>
              </a:rPr>
              <a:t>হবার পর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Left </a:t>
            </a:r>
            <a:r>
              <a:rPr lang="bn-IN" sz="2000" b="1" dirty="0">
                <a:solidFill>
                  <a:schemeClr val="accent6">
                    <a:lumMod val="50000"/>
                  </a:schemeClr>
                </a:solidFill>
              </a:rPr>
              <a:t>বা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Right </a:t>
            </a:r>
            <a:r>
              <a:rPr lang="bn-IN" sz="2000" b="1" dirty="0">
                <a:solidFill>
                  <a:schemeClr val="accent6">
                    <a:lumMod val="50000"/>
                  </a:schemeClr>
                </a:solidFill>
              </a:rPr>
              <a:t>এ সরে যাবে এবং তার কিছু বৈশিষ্ট্য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Change </a:t>
            </a:r>
            <a:r>
              <a:rPr lang="bn-IN" sz="2000" b="1" dirty="0">
                <a:solidFill>
                  <a:schemeClr val="accent6">
                    <a:lumMod val="50000"/>
                  </a:schemeClr>
                </a:solidFill>
              </a:rPr>
              <a:t>হবে।</a:t>
            </a:r>
          </a:p>
          <a:p>
            <a:pPr algn="l"/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b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bn-IN" sz="2000" b="1" dirty="0">
                <a:solidFill>
                  <a:schemeClr val="accent6">
                    <a:lumMod val="50000"/>
                  </a:schemeClr>
                </a:solidFill>
              </a:rPr>
              <a:t>প্রথমতঃ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Element </a:t>
            </a:r>
            <a:r>
              <a:rPr lang="bn-IN" sz="2000" b="1" dirty="0">
                <a:solidFill>
                  <a:schemeClr val="accent6">
                    <a:lumMod val="50000"/>
                  </a:schemeClr>
                </a:solidFill>
              </a:rPr>
              <a:t>টি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Normal flow </a:t>
            </a:r>
            <a:r>
              <a:rPr lang="bn-IN" sz="2000" b="1" dirty="0">
                <a:solidFill>
                  <a:schemeClr val="accent6">
                    <a:lumMod val="50000"/>
                  </a:schemeClr>
                </a:solidFill>
              </a:rPr>
              <a:t>থেকে বের হয়ে আসবে। কারণ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Element </a:t>
            </a:r>
            <a:r>
              <a:rPr lang="bn-IN" sz="2000" b="1" dirty="0">
                <a:solidFill>
                  <a:schemeClr val="accent6">
                    <a:lumMod val="50000"/>
                  </a:schemeClr>
                </a:solidFill>
              </a:rPr>
              <a:t>টি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floated </a:t>
            </a:r>
            <a:r>
              <a:rPr lang="bn-IN" sz="2000" b="1" dirty="0">
                <a:solidFill>
                  <a:schemeClr val="accent6">
                    <a:lumMod val="50000"/>
                  </a:schemeClr>
                </a:solidFill>
              </a:rPr>
              <a:t>হবে বা ভাসতে থাকবে এবং তার নিচের অন্যান্য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Element </a:t>
            </a:r>
            <a:r>
              <a:rPr lang="bn-IN" sz="2000" b="1" dirty="0">
                <a:solidFill>
                  <a:schemeClr val="accent6">
                    <a:lumMod val="50000"/>
                  </a:schemeClr>
                </a:solidFill>
              </a:rPr>
              <a:t>গুলি উপরে চলে আসবে। অর্থাৎ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floated Element </a:t>
            </a:r>
            <a:r>
              <a:rPr lang="bn-IN" sz="2000" b="1" dirty="0">
                <a:solidFill>
                  <a:schemeClr val="accent6">
                    <a:lumMod val="50000"/>
                  </a:schemeClr>
                </a:solidFill>
              </a:rPr>
              <a:t>টি ঐ স্থানে কখনও ছিল না বলে মনে হবে। যদিও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Element </a:t>
            </a:r>
            <a:r>
              <a:rPr lang="bn-IN" sz="2000" b="1" dirty="0">
                <a:solidFill>
                  <a:schemeClr val="accent6">
                    <a:lumMod val="50000"/>
                  </a:schemeClr>
                </a:solidFill>
              </a:rPr>
              <a:t>টি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Block Level Element।</a:t>
            </a:r>
          </a:p>
          <a:p>
            <a:pPr algn="l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 </a:t>
            </a:r>
          </a:p>
          <a:p>
            <a:pPr algn="l"/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247" y="5665407"/>
            <a:ext cx="1293190" cy="857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96741"/>
            <a:ext cx="12192000" cy="161259"/>
          </a:xfrm>
          <a:prstGeom prst="rect">
            <a:avLst/>
          </a:prstGeom>
          <a:gradFill flip="none" rotWithShape="1">
            <a:gsLst>
              <a:gs pos="40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2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7418"/>
            <a:ext cx="12192000" cy="1002400"/>
          </a:xfrm>
          <a:prstGeom prst="bevel">
            <a:avLst/>
          </a:prstGeom>
          <a:gradFill flip="none" rotWithShape="1">
            <a:gsLst>
              <a:gs pos="34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07" y="246390"/>
            <a:ext cx="11202786" cy="56210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n-lt"/>
              </a:rPr>
              <a:t>Float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9222" y="1365927"/>
            <a:ext cx="10133556" cy="429948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bn-IN" sz="2200" b="1" dirty="0">
                <a:solidFill>
                  <a:schemeClr val="accent6">
                    <a:lumMod val="50000"/>
                  </a:schemeClr>
                </a:solidFill>
              </a:rPr>
              <a:t>দ্বিতীয়তঃ এভাবে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Normal flow </a:t>
            </a:r>
            <a:r>
              <a:rPr lang="bn-IN" sz="2200" b="1" dirty="0">
                <a:solidFill>
                  <a:schemeClr val="accent6">
                    <a:lumMod val="50000"/>
                  </a:schemeClr>
                </a:solidFill>
              </a:rPr>
              <a:t>থেকে বের হয়ে আসলেও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Normal flow-</a:t>
            </a:r>
            <a:r>
              <a:rPr lang="bn-IN" sz="2200" b="1" dirty="0">
                <a:solidFill>
                  <a:schemeClr val="accent6">
                    <a:lumMod val="50000"/>
                  </a:schemeClr>
                </a:solidFill>
              </a:rPr>
              <a:t>র দুটি বৈশিষ্ট্য ধরে রাখবে। একটি হচ্ছে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Normal flow-</a:t>
            </a:r>
            <a:r>
              <a:rPr lang="bn-IN" sz="2200" b="1" dirty="0">
                <a:solidFill>
                  <a:schemeClr val="accent6">
                    <a:lumMod val="50000"/>
                  </a:schemeClr>
                </a:solidFill>
              </a:rPr>
              <a:t>র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top। </a:t>
            </a:r>
            <a:r>
              <a:rPr lang="bn-IN" sz="2200" b="1" dirty="0">
                <a:solidFill>
                  <a:schemeClr val="accent6">
                    <a:lumMod val="50000"/>
                  </a:schemeClr>
                </a:solidFill>
              </a:rPr>
              <a:t>অর্থাৎ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floated </a:t>
            </a:r>
            <a:r>
              <a:rPr lang="bn-IN" sz="2200" b="1" dirty="0">
                <a:solidFill>
                  <a:schemeClr val="accent6">
                    <a:lumMod val="50000"/>
                  </a:schemeClr>
                </a:solidFill>
              </a:rPr>
              <a:t>হবার পূর্ব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Element </a:t>
            </a:r>
            <a:r>
              <a:rPr lang="bn-IN" sz="2200" b="1" dirty="0">
                <a:solidFill>
                  <a:schemeClr val="accent6">
                    <a:lumMod val="50000"/>
                  </a:schemeClr>
                </a:solidFill>
              </a:rPr>
              <a:t>টির যে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top </a:t>
            </a:r>
            <a:r>
              <a:rPr lang="bn-IN" sz="2200" b="1" dirty="0">
                <a:solidFill>
                  <a:schemeClr val="accent6">
                    <a:lumMod val="50000"/>
                  </a:schemeClr>
                </a:solidFill>
              </a:rPr>
              <a:t>ছিল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floated </a:t>
            </a:r>
            <a:r>
              <a:rPr lang="bn-IN" sz="2200" b="1" dirty="0">
                <a:solidFill>
                  <a:schemeClr val="accent6">
                    <a:lumMod val="50000"/>
                  </a:schemeClr>
                </a:solidFill>
              </a:rPr>
              <a:t>হবার পর সেই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top </a:t>
            </a:r>
            <a:r>
              <a:rPr lang="bn-IN" sz="2200" b="1" dirty="0">
                <a:solidFill>
                  <a:schemeClr val="accent6">
                    <a:lumMod val="50000"/>
                  </a:schemeClr>
                </a:solidFill>
              </a:rPr>
              <a:t>থাকবে। এবং নিজের যতটুকু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width </a:t>
            </a:r>
            <a:r>
              <a:rPr lang="bn-IN" sz="2200" b="1" dirty="0">
                <a:solidFill>
                  <a:schemeClr val="accent6">
                    <a:lumMod val="50000"/>
                  </a:schemeClr>
                </a:solidFill>
              </a:rPr>
              <a:t>সেই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width </a:t>
            </a:r>
            <a:r>
              <a:rPr lang="bn-IN" sz="2200" b="1" dirty="0">
                <a:solidFill>
                  <a:schemeClr val="accent6">
                    <a:lumMod val="50000"/>
                  </a:schemeClr>
                </a:solidFill>
              </a:rPr>
              <a:t>টুকু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Preserve </a:t>
            </a:r>
            <a:r>
              <a:rPr lang="bn-IN" sz="2200" b="1" dirty="0">
                <a:solidFill>
                  <a:schemeClr val="accent6">
                    <a:lumMod val="50000"/>
                  </a:schemeClr>
                </a:solidFill>
              </a:rPr>
              <a:t>করবে।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bn-IN" sz="22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bn-IN" sz="22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bn-IN" sz="2200" b="1" dirty="0">
                <a:solidFill>
                  <a:schemeClr val="accent6">
                    <a:lumMod val="50000"/>
                  </a:schemeClr>
                </a:solidFill>
              </a:rPr>
              <a:t>আবার কোন একটি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Container Box </a:t>
            </a:r>
            <a:r>
              <a:rPr lang="bn-IN" sz="2200" b="1" dirty="0">
                <a:solidFill>
                  <a:schemeClr val="accent6">
                    <a:lumMod val="50000"/>
                  </a:schemeClr>
                </a:solidFill>
              </a:rPr>
              <a:t>এর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height </a:t>
            </a:r>
            <a:r>
              <a:rPr lang="bn-IN" sz="2200" b="1" dirty="0">
                <a:solidFill>
                  <a:schemeClr val="accent6">
                    <a:lumMod val="50000"/>
                  </a:schemeClr>
                </a:solidFill>
              </a:rPr>
              <a:t>যদি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CSS </a:t>
            </a:r>
            <a:r>
              <a:rPr lang="bn-IN" sz="2200" b="1" dirty="0">
                <a:solidFill>
                  <a:schemeClr val="accent6">
                    <a:lumMod val="50000"/>
                  </a:schemeClr>
                </a:solidFill>
              </a:rPr>
              <a:t>থেকে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Define </a:t>
            </a:r>
            <a:r>
              <a:rPr lang="bn-IN" sz="2200" b="1" dirty="0">
                <a:solidFill>
                  <a:schemeClr val="accent6">
                    <a:lumMod val="50000"/>
                  </a:schemeClr>
                </a:solidFill>
              </a:rPr>
              <a:t>করা না হয় তখন ঐ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Container Box </a:t>
            </a:r>
            <a:r>
              <a:rPr lang="bn-IN" sz="2200" b="1" dirty="0">
                <a:solidFill>
                  <a:schemeClr val="accent6">
                    <a:lumMod val="50000"/>
                  </a:schemeClr>
                </a:solidFill>
              </a:rPr>
              <a:t>এর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height </a:t>
            </a:r>
            <a:r>
              <a:rPr lang="bn-IN" sz="2200" b="1" dirty="0">
                <a:solidFill>
                  <a:schemeClr val="accent6">
                    <a:lumMod val="50000"/>
                  </a:schemeClr>
                </a:solidFill>
              </a:rPr>
              <a:t>হয় ঐ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Box </a:t>
            </a:r>
            <a:r>
              <a:rPr lang="bn-IN" sz="2200" b="1" dirty="0">
                <a:solidFill>
                  <a:schemeClr val="accent6">
                    <a:lumMod val="50000"/>
                  </a:schemeClr>
                </a:solidFill>
              </a:rPr>
              <a:t>এর ভিতরে যত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Element </a:t>
            </a:r>
            <a:r>
              <a:rPr lang="bn-IN" sz="2200" b="1" dirty="0">
                <a:solidFill>
                  <a:schemeClr val="accent6">
                    <a:lumMod val="50000"/>
                  </a:schemeClr>
                </a:solidFill>
              </a:rPr>
              <a:t>আছে তাদের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height  </a:t>
            </a:r>
            <a:r>
              <a:rPr lang="bn-IN" sz="2200" b="1" dirty="0">
                <a:solidFill>
                  <a:schemeClr val="accent6">
                    <a:lumMod val="50000"/>
                  </a:schemeClr>
                </a:solidFill>
              </a:rPr>
              <a:t>এর যোগফল।</a:t>
            </a:r>
            <a:endParaRPr lang="en-US" sz="22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1" algn="l"/>
            <a:r>
              <a:rPr lang="bn-IN" sz="2200" b="1" dirty="0">
                <a:solidFill>
                  <a:schemeClr val="accent6">
                    <a:lumMod val="50000"/>
                  </a:schemeClr>
                </a:solidFill>
              </a:rPr>
              <a:t>কিন্তু যে মুহুর্তে ঐ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Container </a:t>
            </a:r>
            <a:r>
              <a:rPr lang="bn-IN" sz="2200" b="1" dirty="0">
                <a:solidFill>
                  <a:schemeClr val="accent6">
                    <a:lumMod val="50000"/>
                  </a:schemeClr>
                </a:solidFill>
              </a:rPr>
              <a:t>এর  কোন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Element </a:t>
            </a:r>
            <a:r>
              <a:rPr lang="bn-IN" sz="2200" b="1" dirty="0">
                <a:solidFill>
                  <a:schemeClr val="accent6">
                    <a:lumMod val="50000"/>
                  </a:schemeClr>
                </a:solidFill>
              </a:rPr>
              <a:t>কে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float </a:t>
            </a:r>
            <a:r>
              <a:rPr lang="bn-IN" sz="2200" b="1" dirty="0">
                <a:solidFill>
                  <a:schemeClr val="accent6">
                    <a:lumMod val="50000"/>
                  </a:schemeClr>
                </a:solidFill>
              </a:rPr>
              <a:t>করা </a:t>
            </a:r>
            <a:r>
              <a:rPr lang="bn-IN" sz="2200" b="1">
                <a:solidFill>
                  <a:schemeClr val="accent6">
                    <a:lumMod val="50000"/>
                  </a:schemeClr>
                </a:solidFill>
              </a:rPr>
              <a:t>হবে </a:t>
            </a:r>
            <a:r>
              <a:rPr lang="en-US" sz="2200" b="1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bn-IN" sz="2200" b="1" dirty="0">
                <a:solidFill>
                  <a:schemeClr val="accent6">
                    <a:lumMod val="50000"/>
                  </a:schemeClr>
                </a:solidFill>
              </a:rPr>
              <a:t>তখন ঐ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Element </a:t>
            </a:r>
            <a:r>
              <a:rPr lang="bn-IN" sz="2200" b="1" dirty="0">
                <a:solidFill>
                  <a:schemeClr val="accent6">
                    <a:lumMod val="50000"/>
                  </a:schemeClr>
                </a:solidFill>
              </a:rPr>
              <a:t>এর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height </a:t>
            </a:r>
            <a:r>
              <a:rPr lang="bn-IN" sz="2200" b="1" dirty="0">
                <a:solidFill>
                  <a:schemeClr val="accent6">
                    <a:lumMod val="50000"/>
                  </a:schemeClr>
                </a:solidFill>
              </a:rPr>
              <a:t>ঐ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Container </a:t>
            </a:r>
            <a:r>
              <a:rPr lang="bn-IN" sz="2200" b="1" dirty="0">
                <a:solidFill>
                  <a:schemeClr val="accent6">
                    <a:lumMod val="50000"/>
                  </a:schemeClr>
                </a:solidFill>
              </a:rPr>
              <a:t>এর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height </a:t>
            </a:r>
            <a:r>
              <a:rPr lang="bn-IN" sz="2200" b="1" dirty="0">
                <a:solidFill>
                  <a:schemeClr val="accent6">
                    <a:lumMod val="50000"/>
                  </a:schemeClr>
                </a:solidFill>
              </a:rPr>
              <a:t>এর সাথে যোগ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bn-IN" sz="2200" b="1" dirty="0">
                <a:solidFill>
                  <a:schemeClr val="accent6">
                    <a:lumMod val="50000"/>
                  </a:schemeClr>
                </a:solidFill>
              </a:rPr>
              <a:t>হবে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bn-IN" sz="2200" b="1" dirty="0">
                <a:solidFill>
                  <a:schemeClr val="accent6">
                    <a:lumMod val="50000"/>
                  </a:schemeClr>
                </a:solidFill>
              </a:rPr>
              <a:t>না। কিন্তু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width </a:t>
            </a:r>
            <a:r>
              <a:rPr lang="bn-IN" sz="2200" b="1" dirty="0">
                <a:solidFill>
                  <a:schemeClr val="accent6">
                    <a:lumMod val="50000"/>
                  </a:schemeClr>
                </a:solidFill>
              </a:rPr>
              <a:t>কে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Preserve </a:t>
            </a:r>
            <a:r>
              <a:rPr lang="bn-IN" sz="2200" b="1" dirty="0">
                <a:solidFill>
                  <a:schemeClr val="accent6">
                    <a:lumMod val="50000"/>
                  </a:schemeClr>
                </a:solidFill>
              </a:rPr>
              <a:t>করবে।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b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247" y="5665407"/>
            <a:ext cx="1293190" cy="857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96741"/>
            <a:ext cx="12192000" cy="161259"/>
          </a:xfrm>
          <a:prstGeom prst="rect">
            <a:avLst/>
          </a:prstGeom>
          <a:gradFill flip="none" rotWithShape="1">
            <a:gsLst>
              <a:gs pos="40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87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171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Vrinda</vt:lpstr>
      <vt:lpstr>Office Theme</vt:lpstr>
      <vt:lpstr>Float</vt:lpstr>
      <vt:lpstr>Float</vt:lpstr>
      <vt:lpstr>Float</vt:lpstr>
      <vt:lpstr>Float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Sayma Begum</dc:title>
  <dc:creator>Ikramul Islam</dc:creator>
  <cp:lastModifiedBy>User</cp:lastModifiedBy>
  <cp:revision>20</cp:revision>
  <dcterms:created xsi:type="dcterms:W3CDTF">2019-09-12T18:58:01Z</dcterms:created>
  <dcterms:modified xsi:type="dcterms:W3CDTF">2021-06-09T16:03:02Z</dcterms:modified>
</cp:coreProperties>
</file>