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Agency FB" panose="020B0503020202020204" pitchFamily="3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等线" panose="02010600030101010101" pitchFamily="2" charset="-122"/>
      <p:regular r:id="rId22"/>
      <p:bold r:id="rId23"/>
    </p:embeddedFont>
    <p:embeddedFont>
      <p:font typeface="等线 Light" panose="02010600030101010101" pitchFamily="2" charset="-122"/>
      <p:regular r:id="rId24"/>
    </p:embeddedFont>
    <p:embeddedFont>
      <p:font typeface="微软雅黑" panose="020B0503020204020204" pitchFamily="34" charset="-122"/>
      <p:regular r:id="rId25"/>
      <p:bold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4" y="1068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85586-6104-49C7-992B-70CF49CFF06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2840A-951D-4BEF-9577-8D94967B3E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BA69A09-CE7F-45A2-BDB0-A3C00FAE03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BA69A09-CE7F-45A2-BDB0-A3C00FAE03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69A09-CE7F-45A2-BDB0-A3C00FAE03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628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69A09-CE7F-45A2-BDB0-A3C00FAE03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78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43DA-BAB4-486E-BD9C-18ACBD137F5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43DA-BAB4-486E-BD9C-18ACBD137F5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43DA-BAB4-486E-BD9C-18ACBD137F5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/封底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1" b="280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1"/>
            <a:ext cx="12192001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-33338" y="2397957"/>
            <a:ext cx="12225338" cy="4460043"/>
          </a:xfrm>
          <a:custGeom>
            <a:avLst/>
            <a:gdLst>
              <a:gd name="connsiteX0" fmla="*/ 12225338 w 12225338"/>
              <a:gd name="connsiteY0" fmla="*/ 0 h 4460043"/>
              <a:gd name="connsiteX1" fmla="*/ 12225338 w 12225338"/>
              <a:gd name="connsiteY1" fmla="*/ 4460043 h 4460043"/>
              <a:gd name="connsiteX2" fmla="*/ 10331450 w 12225338"/>
              <a:gd name="connsiteY2" fmla="*/ 4460043 h 4460043"/>
              <a:gd name="connsiteX3" fmla="*/ 5616684 w 12225338"/>
              <a:gd name="connsiteY3" fmla="*/ 3513092 h 4460043"/>
              <a:gd name="connsiteX4" fmla="*/ 0 w 12225338"/>
              <a:gd name="connsiteY4" fmla="*/ 3007480 h 4460043"/>
              <a:gd name="connsiteX5" fmla="*/ 0 w 12225338"/>
              <a:gd name="connsiteY5" fmla="*/ 1162497 h 4460043"/>
              <a:gd name="connsiteX6" fmla="*/ 801569 w 12225338"/>
              <a:gd name="connsiteY6" fmla="*/ 1166061 h 4460043"/>
              <a:gd name="connsiteX7" fmla="*/ 6707473 w 12225338"/>
              <a:gd name="connsiteY7" fmla="*/ 898391 h 4460043"/>
              <a:gd name="connsiteX8" fmla="*/ 10901109 w 12225338"/>
              <a:gd name="connsiteY8" fmla="*/ 261357 h 4460043"/>
              <a:gd name="connsiteX9" fmla="*/ 12225338 w 12225338"/>
              <a:gd name="connsiteY9" fmla="*/ 0 h 446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5338" h="4460043">
                <a:moveTo>
                  <a:pt x="12225338" y="0"/>
                </a:moveTo>
                <a:lnTo>
                  <a:pt x="12225338" y="4460043"/>
                </a:lnTo>
                <a:lnTo>
                  <a:pt x="10331450" y="4460043"/>
                </a:lnTo>
                <a:cubicBezTo>
                  <a:pt x="8758437" y="4155819"/>
                  <a:pt x="7193972" y="3791607"/>
                  <a:pt x="5616684" y="3513092"/>
                </a:cubicBezTo>
                <a:cubicBezTo>
                  <a:pt x="3748731" y="3178874"/>
                  <a:pt x="1872228" y="3046044"/>
                  <a:pt x="0" y="3007480"/>
                </a:cubicBezTo>
                <a:lnTo>
                  <a:pt x="0" y="1162497"/>
                </a:lnTo>
                <a:lnTo>
                  <a:pt x="801569" y="1166061"/>
                </a:lnTo>
                <a:cubicBezTo>
                  <a:pt x="2767177" y="1167658"/>
                  <a:pt x="4740629" y="1114184"/>
                  <a:pt x="6707473" y="898391"/>
                </a:cubicBezTo>
                <a:cubicBezTo>
                  <a:pt x="8105352" y="742631"/>
                  <a:pt x="9503230" y="523593"/>
                  <a:pt x="10901109" y="261357"/>
                </a:cubicBezTo>
                <a:lnTo>
                  <a:pt x="122253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442090"/>
            <a:ext cx="8467771" cy="1415910"/>
          </a:xfrm>
          <a:custGeom>
            <a:avLst/>
            <a:gdLst>
              <a:gd name="connsiteX0" fmla="*/ 0 w 8467771"/>
              <a:gd name="connsiteY0" fmla="*/ 0 h 1396860"/>
              <a:gd name="connsiteX1" fmla="*/ 4753237 w 8467771"/>
              <a:gd name="connsiteY1" fmla="*/ 437055 h 1396860"/>
              <a:gd name="connsiteX2" fmla="*/ 8467771 w 8467771"/>
              <a:gd name="connsiteY2" fmla="*/ 1396860 h 1396860"/>
              <a:gd name="connsiteX3" fmla="*/ 0 w 8467771"/>
              <a:gd name="connsiteY3" fmla="*/ 1396860 h 1396860"/>
              <a:gd name="connsiteX4" fmla="*/ 0 w 8467771"/>
              <a:gd name="connsiteY4" fmla="*/ 0 h 139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7771" h="1396860">
                <a:moveTo>
                  <a:pt x="0" y="0"/>
                </a:moveTo>
                <a:cubicBezTo>
                  <a:pt x="1581563" y="29994"/>
                  <a:pt x="3171674" y="145685"/>
                  <a:pt x="4753237" y="437055"/>
                </a:cubicBezTo>
                <a:cubicBezTo>
                  <a:pt x="5992840" y="668436"/>
                  <a:pt x="7232443" y="1015509"/>
                  <a:pt x="8467771" y="1396860"/>
                </a:cubicBezTo>
                <a:lnTo>
                  <a:pt x="0" y="13968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 userDrawn="1"/>
        </p:nvSpPr>
        <p:spPr>
          <a:xfrm>
            <a:off x="-16669" y="2115202"/>
            <a:ext cx="12225338" cy="1471016"/>
          </a:xfrm>
          <a:custGeom>
            <a:avLst/>
            <a:gdLst>
              <a:gd name="connsiteX0" fmla="*/ 12225338 w 12225338"/>
              <a:gd name="connsiteY0" fmla="*/ 0 h 1471016"/>
              <a:gd name="connsiteX1" fmla="*/ 12225338 w 12225338"/>
              <a:gd name="connsiteY1" fmla="*/ 304921 h 1471016"/>
              <a:gd name="connsiteX2" fmla="*/ 10901109 w 12225338"/>
              <a:gd name="connsiteY2" fmla="*/ 566278 h 1471016"/>
              <a:gd name="connsiteX3" fmla="*/ 6707473 w 12225338"/>
              <a:gd name="connsiteY3" fmla="*/ 1203312 h 1471016"/>
              <a:gd name="connsiteX4" fmla="*/ 801569 w 12225338"/>
              <a:gd name="connsiteY4" fmla="*/ 1470982 h 1471016"/>
              <a:gd name="connsiteX5" fmla="*/ 0 w 12225338"/>
              <a:gd name="connsiteY5" fmla="*/ 1467418 h 1471016"/>
              <a:gd name="connsiteX6" fmla="*/ 0 w 12225338"/>
              <a:gd name="connsiteY6" fmla="*/ 1419640 h 1471016"/>
              <a:gd name="connsiteX7" fmla="*/ 755889 w 12225338"/>
              <a:gd name="connsiteY7" fmla="*/ 1419544 h 1471016"/>
              <a:gd name="connsiteX8" fmla="*/ 6332117 w 12225338"/>
              <a:gd name="connsiteY8" fmla="*/ 1095145 h 1471016"/>
              <a:gd name="connsiteX9" fmla="*/ 11553128 w 12225338"/>
              <a:gd name="connsiteY9" fmla="*/ 153419 h 1471016"/>
              <a:gd name="connsiteX10" fmla="*/ 12225338 w 12225338"/>
              <a:gd name="connsiteY10" fmla="*/ 0 h 147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25338" h="1471016">
                <a:moveTo>
                  <a:pt x="12225338" y="0"/>
                </a:moveTo>
                <a:lnTo>
                  <a:pt x="12225338" y="304921"/>
                </a:lnTo>
                <a:lnTo>
                  <a:pt x="10901109" y="566278"/>
                </a:lnTo>
                <a:cubicBezTo>
                  <a:pt x="9503230" y="828514"/>
                  <a:pt x="8105352" y="1047552"/>
                  <a:pt x="6707473" y="1203312"/>
                </a:cubicBezTo>
                <a:cubicBezTo>
                  <a:pt x="4740628" y="1419105"/>
                  <a:pt x="2767176" y="1472579"/>
                  <a:pt x="801569" y="1470982"/>
                </a:cubicBezTo>
                <a:lnTo>
                  <a:pt x="0" y="1467418"/>
                </a:lnTo>
                <a:lnTo>
                  <a:pt x="0" y="1419640"/>
                </a:lnTo>
                <a:lnTo>
                  <a:pt x="755889" y="1419544"/>
                </a:lnTo>
                <a:cubicBezTo>
                  <a:pt x="2614081" y="1410789"/>
                  <a:pt x="4474751" y="1337439"/>
                  <a:pt x="6332117" y="1095145"/>
                </a:cubicBezTo>
                <a:cubicBezTo>
                  <a:pt x="8072455" y="871781"/>
                  <a:pt x="9812791" y="542414"/>
                  <a:pt x="11553128" y="153419"/>
                </a:cubicBezTo>
                <a:lnTo>
                  <a:pt x="122253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8"/>
          <p:cNvSpPr/>
          <p:nvPr userDrawn="1"/>
        </p:nvSpPr>
        <p:spPr bwMode="auto">
          <a:xfrm>
            <a:off x="-19050" y="5405437"/>
            <a:ext cx="10331450" cy="1452563"/>
          </a:xfrm>
          <a:custGeom>
            <a:avLst/>
            <a:gdLst>
              <a:gd name="T0" fmla="*/ 0 w 2417"/>
              <a:gd name="T1" fmla="*/ 0 h 339"/>
              <a:gd name="T2" fmla="*/ 1314 w 2417"/>
              <a:gd name="T3" fmla="*/ 118 h 339"/>
              <a:gd name="T4" fmla="*/ 2417 w 2417"/>
              <a:gd name="T5" fmla="*/ 339 h 339"/>
              <a:gd name="T6" fmla="*/ 1981 w 2417"/>
              <a:gd name="T7" fmla="*/ 339 h 339"/>
              <a:gd name="T8" fmla="*/ 1112 w 2417"/>
              <a:gd name="T9" fmla="*/ 115 h 339"/>
              <a:gd name="T10" fmla="*/ 0 w 2417"/>
              <a:gd name="T11" fmla="*/ 13 h 339"/>
              <a:gd name="T12" fmla="*/ 0 w 2417"/>
              <a:gd name="T13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7" h="339">
                <a:moveTo>
                  <a:pt x="0" y="0"/>
                </a:moveTo>
                <a:cubicBezTo>
                  <a:pt x="438" y="9"/>
                  <a:pt x="877" y="40"/>
                  <a:pt x="1314" y="118"/>
                </a:cubicBezTo>
                <a:cubicBezTo>
                  <a:pt x="1683" y="183"/>
                  <a:pt x="2049" y="268"/>
                  <a:pt x="2417" y="339"/>
                </a:cubicBezTo>
                <a:cubicBezTo>
                  <a:pt x="1981" y="339"/>
                  <a:pt x="1981" y="339"/>
                  <a:pt x="1981" y="339"/>
                </a:cubicBezTo>
                <a:cubicBezTo>
                  <a:pt x="1692" y="250"/>
                  <a:pt x="1402" y="169"/>
                  <a:pt x="1112" y="115"/>
                </a:cubicBezTo>
                <a:cubicBezTo>
                  <a:pt x="742" y="47"/>
                  <a:pt x="370" y="20"/>
                  <a:pt x="0" y="13"/>
                </a:cubicBezTo>
                <a:cubicBezTo>
                  <a:pt x="0" y="9"/>
                  <a:pt x="0" y="5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  <p:bldP spid="16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/封底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1" b="280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1"/>
            <a:ext cx="12192001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 bwMode="auto">
          <a:xfrm>
            <a:off x="-33338" y="2397957"/>
            <a:ext cx="12225338" cy="4460043"/>
          </a:xfrm>
          <a:custGeom>
            <a:avLst/>
            <a:gdLst>
              <a:gd name="connsiteX0" fmla="*/ 12225338 w 12225338"/>
              <a:gd name="connsiteY0" fmla="*/ 0 h 4460043"/>
              <a:gd name="connsiteX1" fmla="*/ 12225338 w 12225338"/>
              <a:gd name="connsiteY1" fmla="*/ 4460043 h 4460043"/>
              <a:gd name="connsiteX2" fmla="*/ 10345738 w 12225338"/>
              <a:gd name="connsiteY2" fmla="*/ 4460043 h 4460043"/>
              <a:gd name="connsiteX3" fmla="*/ 10331450 w 12225338"/>
              <a:gd name="connsiteY3" fmla="*/ 4460043 h 4460043"/>
              <a:gd name="connsiteX4" fmla="*/ 10095751 w 12225338"/>
              <a:gd name="connsiteY4" fmla="*/ 4460043 h 4460043"/>
              <a:gd name="connsiteX5" fmla="*/ 8511179 w 12225338"/>
              <a:gd name="connsiteY5" fmla="*/ 4460043 h 4460043"/>
              <a:gd name="connsiteX6" fmla="*/ 8501109 w 12225338"/>
              <a:gd name="connsiteY6" fmla="*/ 4460043 h 4460043"/>
              <a:gd name="connsiteX7" fmla="*/ 8482059 w 12225338"/>
              <a:gd name="connsiteY7" fmla="*/ 4460043 h 4460043"/>
              <a:gd name="connsiteX8" fmla="*/ 33338 w 12225338"/>
              <a:gd name="connsiteY8" fmla="*/ 4460043 h 4460043"/>
              <a:gd name="connsiteX9" fmla="*/ 33338 w 12225338"/>
              <a:gd name="connsiteY9" fmla="*/ 3063679 h 4460043"/>
              <a:gd name="connsiteX10" fmla="*/ 14288 w 12225338"/>
              <a:gd name="connsiteY10" fmla="*/ 3063183 h 4460043"/>
              <a:gd name="connsiteX11" fmla="*/ 14288 w 12225338"/>
              <a:gd name="connsiteY11" fmla="*/ 3007869 h 4460043"/>
              <a:gd name="connsiteX12" fmla="*/ 0 w 12225338"/>
              <a:gd name="connsiteY12" fmla="*/ 3007480 h 4460043"/>
              <a:gd name="connsiteX13" fmla="*/ 0 w 12225338"/>
              <a:gd name="connsiteY13" fmla="*/ 1162497 h 4460043"/>
              <a:gd name="connsiteX14" fmla="*/ 801569 w 12225338"/>
              <a:gd name="connsiteY14" fmla="*/ 1166061 h 4460043"/>
              <a:gd name="connsiteX15" fmla="*/ 6707473 w 12225338"/>
              <a:gd name="connsiteY15" fmla="*/ 898391 h 4460043"/>
              <a:gd name="connsiteX16" fmla="*/ 10901109 w 12225338"/>
              <a:gd name="connsiteY16" fmla="*/ 261357 h 446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25338" h="4460043">
                <a:moveTo>
                  <a:pt x="12225338" y="0"/>
                </a:moveTo>
                <a:lnTo>
                  <a:pt x="12225338" y="4460043"/>
                </a:lnTo>
                <a:lnTo>
                  <a:pt x="10345738" y="4460043"/>
                </a:lnTo>
                <a:lnTo>
                  <a:pt x="10331450" y="4460043"/>
                </a:lnTo>
                <a:lnTo>
                  <a:pt x="10095751" y="4460043"/>
                </a:lnTo>
                <a:cubicBezTo>
                  <a:pt x="8905323" y="4460043"/>
                  <a:pt x="8593079" y="4460043"/>
                  <a:pt x="8511179" y="4460043"/>
                </a:cubicBezTo>
                <a:lnTo>
                  <a:pt x="8501109" y="4460043"/>
                </a:lnTo>
                <a:lnTo>
                  <a:pt x="8482059" y="4460043"/>
                </a:lnTo>
                <a:lnTo>
                  <a:pt x="33338" y="4460043"/>
                </a:lnTo>
                <a:lnTo>
                  <a:pt x="33338" y="3063679"/>
                </a:lnTo>
                <a:lnTo>
                  <a:pt x="14288" y="3063183"/>
                </a:lnTo>
                <a:lnTo>
                  <a:pt x="14288" y="3007869"/>
                </a:lnTo>
                <a:lnTo>
                  <a:pt x="0" y="3007480"/>
                </a:lnTo>
                <a:lnTo>
                  <a:pt x="0" y="1162497"/>
                </a:lnTo>
                <a:lnTo>
                  <a:pt x="801569" y="1166061"/>
                </a:lnTo>
                <a:cubicBezTo>
                  <a:pt x="2767177" y="1167658"/>
                  <a:pt x="4740629" y="1114184"/>
                  <a:pt x="6707473" y="898391"/>
                </a:cubicBezTo>
                <a:cubicBezTo>
                  <a:pt x="8105352" y="742631"/>
                  <a:pt x="9503230" y="523593"/>
                  <a:pt x="10901109" y="2613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 11"/>
          <p:cNvSpPr/>
          <p:nvPr userDrawn="1"/>
        </p:nvSpPr>
        <p:spPr>
          <a:xfrm>
            <a:off x="-16669" y="2115202"/>
            <a:ext cx="12225338" cy="1471016"/>
          </a:xfrm>
          <a:custGeom>
            <a:avLst/>
            <a:gdLst>
              <a:gd name="connsiteX0" fmla="*/ 12225338 w 12225338"/>
              <a:gd name="connsiteY0" fmla="*/ 0 h 1471016"/>
              <a:gd name="connsiteX1" fmla="*/ 12225338 w 12225338"/>
              <a:gd name="connsiteY1" fmla="*/ 304921 h 1471016"/>
              <a:gd name="connsiteX2" fmla="*/ 10901109 w 12225338"/>
              <a:gd name="connsiteY2" fmla="*/ 566278 h 1471016"/>
              <a:gd name="connsiteX3" fmla="*/ 6707473 w 12225338"/>
              <a:gd name="connsiteY3" fmla="*/ 1203312 h 1471016"/>
              <a:gd name="connsiteX4" fmla="*/ 801569 w 12225338"/>
              <a:gd name="connsiteY4" fmla="*/ 1470982 h 1471016"/>
              <a:gd name="connsiteX5" fmla="*/ 0 w 12225338"/>
              <a:gd name="connsiteY5" fmla="*/ 1467418 h 1471016"/>
              <a:gd name="connsiteX6" fmla="*/ 0 w 12225338"/>
              <a:gd name="connsiteY6" fmla="*/ 1419640 h 1471016"/>
              <a:gd name="connsiteX7" fmla="*/ 755889 w 12225338"/>
              <a:gd name="connsiteY7" fmla="*/ 1419544 h 1471016"/>
              <a:gd name="connsiteX8" fmla="*/ 6332117 w 12225338"/>
              <a:gd name="connsiteY8" fmla="*/ 1095145 h 1471016"/>
              <a:gd name="connsiteX9" fmla="*/ 11553128 w 12225338"/>
              <a:gd name="connsiteY9" fmla="*/ 153419 h 1471016"/>
              <a:gd name="connsiteX10" fmla="*/ 12225338 w 12225338"/>
              <a:gd name="connsiteY10" fmla="*/ 0 h 147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25338" h="1471016">
                <a:moveTo>
                  <a:pt x="12225338" y="0"/>
                </a:moveTo>
                <a:lnTo>
                  <a:pt x="12225338" y="304921"/>
                </a:lnTo>
                <a:lnTo>
                  <a:pt x="10901109" y="566278"/>
                </a:lnTo>
                <a:cubicBezTo>
                  <a:pt x="9503230" y="828514"/>
                  <a:pt x="8105352" y="1047552"/>
                  <a:pt x="6707473" y="1203312"/>
                </a:cubicBezTo>
                <a:cubicBezTo>
                  <a:pt x="4740628" y="1419105"/>
                  <a:pt x="2767176" y="1472579"/>
                  <a:pt x="801569" y="1470982"/>
                </a:cubicBezTo>
                <a:lnTo>
                  <a:pt x="0" y="1467418"/>
                </a:lnTo>
                <a:lnTo>
                  <a:pt x="0" y="1419640"/>
                </a:lnTo>
                <a:lnTo>
                  <a:pt x="755889" y="1419544"/>
                </a:lnTo>
                <a:cubicBezTo>
                  <a:pt x="2614081" y="1410789"/>
                  <a:pt x="4474751" y="1337439"/>
                  <a:pt x="6332117" y="1095145"/>
                </a:cubicBezTo>
                <a:cubicBezTo>
                  <a:pt x="8072455" y="871781"/>
                  <a:pt x="9812791" y="542414"/>
                  <a:pt x="11553128" y="153419"/>
                </a:cubicBezTo>
                <a:lnTo>
                  <a:pt x="122253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0" y="5901708"/>
            <a:ext cx="12192000" cy="956293"/>
          </a:xfrm>
          <a:custGeom>
            <a:avLst/>
            <a:gdLst>
              <a:gd name="connsiteX0" fmla="*/ 0 w 12192000"/>
              <a:gd name="connsiteY0" fmla="*/ 0 h 956293"/>
              <a:gd name="connsiteX1" fmla="*/ 6694014 w 12192000"/>
              <a:gd name="connsiteY1" fmla="*/ 377371 h 956293"/>
              <a:gd name="connsiteX2" fmla="*/ 10842908 w 12192000"/>
              <a:gd name="connsiteY2" fmla="*/ 807341 h 956293"/>
              <a:gd name="connsiteX3" fmla="*/ 12192000 w 12192000"/>
              <a:gd name="connsiteY3" fmla="*/ 952701 h 956293"/>
              <a:gd name="connsiteX4" fmla="*/ 12192000 w 12192000"/>
              <a:gd name="connsiteY4" fmla="*/ 956293 h 956293"/>
              <a:gd name="connsiteX5" fmla="*/ 0 w 12192000"/>
              <a:gd name="connsiteY5" fmla="*/ 956293 h 956293"/>
              <a:gd name="connsiteX6" fmla="*/ 0 w 12192000"/>
              <a:gd name="connsiteY6" fmla="*/ 0 h 9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956293">
                <a:moveTo>
                  <a:pt x="0" y="0"/>
                </a:moveTo>
                <a:cubicBezTo>
                  <a:pt x="2231338" y="21441"/>
                  <a:pt x="4462676" y="128649"/>
                  <a:pt x="6694014" y="377371"/>
                </a:cubicBezTo>
                <a:cubicBezTo>
                  <a:pt x="8075777" y="528534"/>
                  <a:pt x="9459943" y="662812"/>
                  <a:pt x="10842908" y="807341"/>
                </a:cubicBezTo>
                <a:lnTo>
                  <a:pt x="12192000" y="952701"/>
                </a:lnTo>
                <a:lnTo>
                  <a:pt x="12192000" y="956293"/>
                </a:lnTo>
                <a:lnTo>
                  <a:pt x="0" y="95629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0"/>
            <a:ext cx="12225338" cy="1666397"/>
          </a:xfrm>
          <a:custGeom>
            <a:avLst/>
            <a:gdLst>
              <a:gd name="connsiteX0" fmla="*/ 0 w 12225338"/>
              <a:gd name="connsiteY0" fmla="*/ 0 h 1666397"/>
              <a:gd name="connsiteX1" fmla="*/ 12225338 w 12225338"/>
              <a:gd name="connsiteY1" fmla="*/ 0 h 1666397"/>
              <a:gd name="connsiteX2" fmla="*/ 12225338 w 12225338"/>
              <a:gd name="connsiteY2" fmla="*/ 246757 h 1666397"/>
              <a:gd name="connsiteX3" fmla="*/ 11553128 w 12225338"/>
              <a:gd name="connsiteY3" fmla="*/ 400176 h 1666397"/>
              <a:gd name="connsiteX4" fmla="*/ 6332117 w 12225338"/>
              <a:gd name="connsiteY4" fmla="*/ 1341902 h 1666397"/>
              <a:gd name="connsiteX5" fmla="*/ 755889 w 12225338"/>
              <a:gd name="connsiteY5" fmla="*/ 1666301 h 1666397"/>
              <a:gd name="connsiteX6" fmla="*/ 0 w 12225338"/>
              <a:gd name="connsiteY6" fmla="*/ 1666397 h 1666397"/>
              <a:gd name="connsiteX7" fmla="*/ 0 w 12225338"/>
              <a:gd name="connsiteY7" fmla="*/ 0 h 166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25338" h="1666397">
                <a:moveTo>
                  <a:pt x="0" y="0"/>
                </a:moveTo>
                <a:lnTo>
                  <a:pt x="12225338" y="0"/>
                </a:lnTo>
                <a:lnTo>
                  <a:pt x="12225338" y="246757"/>
                </a:lnTo>
                <a:lnTo>
                  <a:pt x="11553128" y="400176"/>
                </a:lnTo>
                <a:cubicBezTo>
                  <a:pt x="9812791" y="789171"/>
                  <a:pt x="8072455" y="1118538"/>
                  <a:pt x="6332117" y="1341902"/>
                </a:cubicBezTo>
                <a:cubicBezTo>
                  <a:pt x="4474751" y="1584196"/>
                  <a:pt x="2614081" y="1657546"/>
                  <a:pt x="755889" y="1666301"/>
                </a:cubicBezTo>
                <a:lnTo>
                  <a:pt x="0" y="16663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12"/>
          <p:cNvSpPr/>
          <p:nvPr userDrawn="1"/>
        </p:nvSpPr>
        <p:spPr bwMode="auto">
          <a:xfrm>
            <a:off x="0" y="227395"/>
            <a:ext cx="12225338" cy="1487488"/>
          </a:xfrm>
          <a:custGeom>
            <a:avLst/>
            <a:gdLst>
              <a:gd name="T0" fmla="*/ 0 w 2860"/>
              <a:gd name="T1" fmla="*/ 343 h 347"/>
              <a:gd name="T2" fmla="*/ 1564 w 2860"/>
              <a:gd name="T3" fmla="*/ 282 h 347"/>
              <a:gd name="T4" fmla="*/ 2860 w 2860"/>
              <a:gd name="T5" fmla="*/ 71 h 347"/>
              <a:gd name="T6" fmla="*/ 2860 w 2860"/>
              <a:gd name="T7" fmla="*/ 0 h 347"/>
              <a:gd name="T8" fmla="*/ 1477 w 2860"/>
              <a:gd name="T9" fmla="*/ 257 h 347"/>
              <a:gd name="T10" fmla="*/ 0 w 2860"/>
              <a:gd name="T11" fmla="*/ 332 h 347"/>
              <a:gd name="T12" fmla="*/ 0 w 2860"/>
              <a:gd name="T13" fmla="*/ 34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0" h="347">
                <a:moveTo>
                  <a:pt x="0" y="343"/>
                </a:moveTo>
                <a:cubicBezTo>
                  <a:pt x="520" y="347"/>
                  <a:pt x="1043" y="339"/>
                  <a:pt x="1564" y="282"/>
                </a:cubicBezTo>
                <a:cubicBezTo>
                  <a:pt x="1996" y="234"/>
                  <a:pt x="2428" y="160"/>
                  <a:pt x="2860" y="71"/>
                </a:cubicBezTo>
                <a:cubicBezTo>
                  <a:pt x="2860" y="0"/>
                  <a:pt x="2860" y="0"/>
                  <a:pt x="2860" y="0"/>
                </a:cubicBezTo>
                <a:cubicBezTo>
                  <a:pt x="2399" y="107"/>
                  <a:pt x="1938" y="198"/>
                  <a:pt x="1477" y="257"/>
                </a:cubicBezTo>
                <a:cubicBezTo>
                  <a:pt x="985" y="321"/>
                  <a:pt x="492" y="334"/>
                  <a:pt x="0" y="332"/>
                </a:cubicBezTo>
                <a:cubicBezTo>
                  <a:pt x="0" y="336"/>
                  <a:pt x="0" y="339"/>
                  <a:pt x="0" y="3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6"/>
          <p:cNvSpPr/>
          <p:nvPr userDrawn="1"/>
        </p:nvSpPr>
        <p:spPr bwMode="auto">
          <a:xfrm>
            <a:off x="0" y="5899150"/>
            <a:ext cx="12225338" cy="990600"/>
          </a:xfrm>
          <a:custGeom>
            <a:avLst/>
            <a:gdLst>
              <a:gd name="T0" fmla="*/ 0 w 2860"/>
              <a:gd name="T1" fmla="*/ 0 h 231"/>
              <a:gd name="T2" fmla="*/ 1566 w 2860"/>
              <a:gd name="T3" fmla="*/ 64 h 231"/>
              <a:gd name="T4" fmla="*/ 2860 w 2860"/>
              <a:gd name="T5" fmla="*/ 154 h 231"/>
              <a:gd name="T6" fmla="*/ 2860 w 2860"/>
              <a:gd name="T7" fmla="*/ 231 h 231"/>
              <a:gd name="T8" fmla="*/ 1566 w 2860"/>
              <a:gd name="T9" fmla="*/ 96 h 231"/>
              <a:gd name="T10" fmla="*/ 0 w 2860"/>
              <a:gd name="T11" fmla="*/ 8 h 231"/>
              <a:gd name="T12" fmla="*/ 0 w 2860"/>
              <a:gd name="T13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0" h="231">
                <a:moveTo>
                  <a:pt x="0" y="0"/>
                </a:moveTo>
                <a:cubicBezTo>
                  <a:pt x="522" y="4"/>
                  <a:pt x="1044" y="23"/>
                  <a:pt x="1566" y="64"/>
                </a:cubicBezTo>
                <a:cubicBezTo>
                  <a:pt x="1997" y="98"/>
                  <a:pt x="2429" y="123"/>
                  <a:pt x="2860" y="154"/>
                </a:cubicBezTo>
                <a:cubicBezTo>
                  <a:pt x="2860" y="231"/>
                  <a:pt x="2860" y="231"/>
                  <a:pt x="2860" y="231"/>
                </a:cubicBezTo>
                <a:cubicBezTo>
                  <a:pt x="2429" y="183"/>
                  <a:pt x="1997" y="143"/>
                  <a:pt x="1566" y="96"/>
                </a:cubicBezTo>
                <a:cubicBezTo>
                  <a:pt x="1044" y="38"/>
                  <a:pt x="522" y="13"/>
                  <a:pt x="0" y="8"/>
                </a:cubicBezTo>
                <a:cubicBezTo>
                  <a:pt x="0" y="5"/>
                  <a:pt x="0" y="3"/>
                  <a:pt x="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 flipH="1" flipV="1">
            <a:off x="0" y="5598185"/>
            <a:ext cx="6245672" cy="1259815"/>
          </a:xfrm>
          <a:custGeom>
            <a:avLst/>
            <a:gdLst>
              <a:gd name="connsiteX0" fmla="*/ 0 w 6245672"/>
              <a:gd name="connsiteY0" fmla="*/ 0 h 1259815"/>
              <a:gd name="connsiteX1" fmla="*/ 6245672 w 6245672"/>
              <a:gd name="connsiteY1" fmla="*/ 0 h 1259815"/>
              <a:gd name="connsiteX2" fmla="*/ 6245672 w 6245672"/>
              <a:gd name="connsiteY2" fmla="*/ 1259108 h 1259815"/>
              <a:gd name="connsiteX3" fmla="*/ 3116424 w 6245672"/>
              <a:gd name="connsiteY3" fmla="*/ 1014995 h 1259815"/>
              <a:gd name="connsiteX4" fmla="*/ 0 w 6245672"/>
              <a:gd name="connsiteY4" fmla="*/ 0 h 125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5672" h="1259815">
                <a:moveTo>
                  <a:pt x="0" y="0"/>
                </a:moveTo>
                <a:lnTo>
                  <a:pt x="6245672" y="0"/>
                </a:lnTo>
                <a:lnTo>
                  <a:pt x="6245672" y="1259108"/>
                </a:lnTo>
                <a:cubicBezTo>
                  <a:pt x="5202589" y="1267673"/>
                  <a:pt x="4155231" y="1199150"/>
                  <a:pt x="3116424" y="1014995"/>
                </a:cubicBezTo>
                <a:cubicBezTo>
                  <a:pt x="2073341" y="822274"/>
                  <a:pt x="1038808" y="479660"/>
                  <a:pt x="0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5946328" y="1"/>
            <a:ext cx="6245672" cy="1259815"/>
          </a:xfrm>
          <a:custGeom>
            <a:avLst/>
            <a:gdLst>
              <a:gd name="connsiteX0" fmla="*/ 0 w 6245672"/>
              <a:gd name="connsiteY0" fmla="*/ 0 h 1259815"/>
              <a:gd name="connsiteX1" fmla="*/ 6245672 w 6245672"/>
              <a:gd name="connsiteY1" fmla="*/ 0 h 1259815"/>
              <a:gd name="connsiteX2" fmla="*/ 6245672 w 6245672"/>
              <a:gd name="connsiteY2" fmla="*/ 1259108 h 1259815"/>
              <a:gd name="connsiteX3" fmla="*/ 3116424 w 6245672"/>
              <a:gd name="connsiteY3" fmla="*/ 1014995 h 1259815"/>
              <a:gd name="connsiteX4" fmla="*/ 0 w 6245672"/>
              <a:gd name="connsiteY4" fmla="*/ 0 h 125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5672" h="1259815">
                <a:moveTo>
                  <a:pt x="0" y="0"/>
                </a:moveTo>
                <a:lnTo>
                  <a:pt x="6245672" y="0"/>
                </a:lnTo>
                <a:lnTo>
                  <a:pt x="6245672" y="1259108"/>
                </a:lnTo>
                <a:cubicBezTo>
                  <a:pt x="5202589" y="1267673"/>
                  <a:pt x="4155231" y="1199150"/>
                  <a:pt x="3116424" y="1014995"/>
                </a:cubicBezTo>
                <a:cubicBezTo>
                  <a:pt x="2073341" y="822274"/>
                  <a:pt x="1038808" y="4796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9"/>
          <p:cNvSpPr/>
          <p:nvPr userDrawn="1"/>
        </p:nvSpPr>
        <p:spPr bwMode="auto">
          <a:xfrm>
            <a:off x="0" y="5545137"/>
            <a:ext cx="7613650" cy="1331913"/>
          </a:xfrm>
          <a:custGeom>
            <a:avLst/>
            <a:gdLst>
              <a:gd name="T0" fmla="*/ 0 w 1781"/>
              <a:gd name="T1" fmla="*/ 0 h 311"/>
              <a:gd name="T2" fmla="*/ 993 w 1781"/>
              <a:gd name="T3" fmla="*/ 95 h 311"/>
              <a:gd name="T4" fmla="*/ 1781 w 1781"/>
              <a:gd name="T5" fmla="*/ 311 h 311"/>
              <a:gd name="T6" fmla="*/ 1461 w 1781"/>
              <a:gd name="T7" fmla="*/ 311 h 311"/>
              <a:gd name="T8" fmla="*/ 732 w 1781"/>
              <a:gd name="T9" fmla="*/ 74 h 311"/>
              <a:gd name="T10" fmla="*/ 0 w 1781"/>
              <a:gd name="T11" fmla="*/ 17 h 311"/>
              <a:gd name="T12" fmla="*/ 0 w 1781"/>
              <a:gd name="T13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1" h="311">
                <a:moveTo>
                  <a:pt x="0" y="0"/>
                </a:moveTo>
                <a:cubicBezTo>
                  <a:pt x="331" y="7"/>
                  <a:pt x="663" y="33"/>
                  <a:pt x="993" y="95"/>
                </a:cubicBezTo>
                <a:cubicBezTo>
                  <a:pt x="1257" y="144"/>
                  <a:pt x="1519" y="219"/>
                  <a:pt x="1781" y="311"/>
                </a:cubicBezTo>
                <a:cubicBezTo>
                  <a:pt x="1461" y="311"/>
                  <a:pt x="1461" y="311"/>
                  <a:pt x="1461" y="311"/>
                </a:cubicBezTo>
                <a:cubicBezTo>
                  <a:pt x="1218" y="199"/>
                  <a:pt x="976" y="119"/>
                  <a:pt x="732" y="74"/>
                </a:cubicBezTo>
                <a:cubicBezTo>
                  <a:pt x="489" y="31"/>
                  <a:pt x="244" y="15"/>
                  <a:pt x="0" y="17"/>
                </a:cubicBezTo>
                <a:cubicBezTo>
                  <a:pt x="0" y="11"/>
                  <a:pt x="0" y="6"/>
                  <a:pt x="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9"/>
          <p:cNvSpPr/>
          <p:nvPr userDrawn="1"/>
        </p:nvSpPr>
        <p:spPr bwMode="auto">
          <a:xfrm flipH="1" flipV="1">
            <a:off x="4578350" y="-19050"/>
            <a:ext cx="7613650" cy="1331913"/>
          </a:xfrm>
          <a:custGeom>
            <a:avLst/>
            <a:gdLst>
              <a:gd name="T0" fmla="*/ 0 w 1781"/>
              <a:gd name="T1" fmla="*/ 0 h 311"/>
              <a:gd name="T2" fmla="*/ 993 w 1781"/>
              <a:gd name="T3" fmla="*/ 95 h 311"/>
              <a:gd name="T4" fmla="*/ 1781 w 1781"/>
              <a:gd name="T5" fmla="*/ 311 h 311"/>
              <a:gd name="T6" fmla="*/ 1461 w 1781"/>
              <a:gd name="T7" fmla="*/ 311 h 311"/>
              <a:gd name="T8" fmla="*/ 732 w 1781"/>
              <a:gd name="T9" fmla="*/ 74 h 311"/>
              <a:gd name="T10" fmla="*/ 0 w 1781"/>
              <a:gd name="T11" fmla="*/ 17 h 311"/>
              <a:gd name="T12" fmla="*/ 0 w 1781"/>
              <a:gd name="T13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1" h="311">
                <a:moveTo>
                  <a:pt x="0" y="0"/>
                </a:moveTo>
                <a:cubicBezTo>
                  <a:pt x="331" y="7"/>
                  <a:pt x="663" y="33"/>
                  <a:pt x="993" y="95"/>
                </a:cubicBezTo>
                <a:cubicBezTo>
                  <a:pt x="1257" y="144"/>
                  <a:pt x="1519" y="219"/>
                  <a:pt x="1781" y="311"/>
                </a:cubicBezTo>
                <a:cubicBezTo>
                  <a:pt x="1461" y="311"/>
                  <a:pt x="1461" y="311"/>
                  <a:pt x="1461" y="311"/>
                </a:cubicBezTo>
                <a:cubicBezTo>
                  <a:pt x="1218" y="199"/>
                  <a:pt x="976" y="119"/>
                  <a:pt x="732" y="74"/>
                </a:cubicBezTo>
                <a:cubicBezTo>
                  <a:pt x="489" y="31"/>
                  <a:pt x="244" y="15"/>
                  <a:pt x="0" y="17"/>
                </a:cubicBezTo>
                <a:cubicBezTo>
                  <a:pt x="0" y="11"/>
                  <a:pt x="0" y="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6073-5BCA-433F-945B-3795F1B583C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FA24-9890-400D-AF5D-E91DC9C61F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Freeform 11"/>
          <p:cNvSpPr/>
          <p:nvPr userDrawn="1"/>
        </p:nvSpPr>
        <p:spPr bwMode="auto">
          <a:xfrm>
            <a:off x="0" y="0"/>
            <a:ext cx="12225338" cy="977900"/>
          </a:xfrm>
          <a:custGeom>
            <a:avLst/>
            <a:gdLst>
              <a:gd name="T0" fmla="*/ 0 w 2860"/>
              <a:gd name="T1" fmla="*/ 214 h 228"/>
              <a:gd name="T2" fmla="*/ 1566 w 2860"/>
              <a:gd name="T3" fmla="*/ 202 h 228"/>
              <a:gd name="T4" fmla="*/ 2860 w 2860"/>
              <a:gd name="T5" fmla="*/ 77 h 228"/>
              <a:gd name="T6" fmla="*/ 2860 w 2860"/>
              <a:gd name="T7" fmla="*/ 0 h 228"/>
              <a:gd name="T8" fmla="*/ 1566 w 2860"/>
              <a:gd name="T9" fmla="*/ 170 h 228"/>
              <a:gd name="T10" fmla="*/ 0 w 2860"/>
              <a:gd name="T11" fmla="*/ 206 h 228"/>
              <a:gd name="T12" fmla="*/ 0 w 2860"/>
              <a:gd name="T13" fmla="*/ 214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0" h="228">
                <a:moveTo>
                  <a:pt x="0" y="214"/>
                </a:moveTo>
                <a:cubicBezTo>
                  <a:pt x="522" y="222"/>
                  <a:pt x="1044" y="228"/>
                  <a:pt x="1566" y="202"/>
                </a:cubicBezTo>
                <a:cubicBezTo>
                  <a:pt x="1997" y="181"/>
                  <a:pt x="2429" y="134"/>
                  <a:pt x="2860" y="77"/>
                </a:cubicBezTo>
                <a:cubicBezTo>
                  <a:pt x="2860" y="0"/>
                  <a:pt x="2860" y="0"/>
                  <a:pt x="2860" y="0"/>
                </a:cubicBezTo>
                <a:cubicBezTo>
                  <a:pt x="2429" y="74"/>
                  <a:pt x="1997" y="136"/>
                  <a:pt x="1566" y="170"/>
                </a:cubicBezTo>
                <a:cubicBezTo>
                  <a:pt x="1044" y="212"/>
                  <a:pt x="522" y="213"/>
                  <a:pt x="0" y="206"/>
                </a:cubicBezTo>
                <a:cubicBezTo>
                  <a:pt x="0" y="209"/>
                  <a:pt x="0" y="211"/>
                  <a:pt x="0" y="2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0" y="0"/>
            <a:ext cx="12192000" cy="912098"/>
          </a:xfrm>
          <a:custGeom>
            <a:avLst/>
            <a:gdLst>
              <a:gd name="connsiteX0" fmla="*/ 0 w 12192000"/>
              <a:gd name="connsiteY0" fmla="*/ 0 h 912098"/>
              <a:gd name="connsiteX1" fmla="*/ 12192000 w 12192000"/>
              <a:gd name="connsiteY1" fmla="*/ 0 h 912098"/>
              <a:gd name="connsiteX2" fmla="*/ 12192000 w 12192000"/>
              <a:gd name="connsiteY2" fmla="*/ 5482 h 912098"/>
              <a:gd name="connsiteX3" fmla="*/ 12137072 w 12192000"/>
              <a:gd name="connsiteY3" fmla="*/ 14514 h 912098"/>
              <a:gd name="connsiteX4" fmla="*/ 12192000 w 12192000"/>
              <a:gd name="connsiteY4" fmla="*/ 14514 h 912098"/>
              <a:gd name="connsiteX5" fmla="*/ 12192000 w 12192000"/>
              <a:gd name="connsiteY5" fmla="*/ 19996 h 912098"/>
              <a:gd name="connsiteX6" fmla="*/ 10842908 w 12192000"/>
              <a:gd name="connsiteY6" fmla="*/ 241833 h 912098"/>
              <a:gd name="connsiteX7" fmla="*/ 6694014 w 12192000"/>
              <a:gd name="connsiteY7" fmla="*/ 743650 h 912098"/>
              <a:gd name="connsiteX8" fmla="*/ 0 w 12192000"/>
              <a:gd name="connsiteY8" fmla="*/ 898055 h 912098"/>
              <a:gd name="connsiteX9" fmla="*/ 0 w 12192000"/>
              <a:gd name="connsiteY9" fmla="*/ 883541 h 912098"/>
              <a:gd name="connsiteX10" fmla="*/ 0 w 12192000"/>
              <a:gd name="connsiteY10" fmla="*/ 14514 h 91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12098">
                <a:moveTo>
                  <a:pt x="0" y="0"/>
                </a:moveTo>
                <a:lnTo>
                  <a:pt x="12192000" y="0"/>
                </a:lnTo>
                <a:lnTo>
                  <a:pt x="12192000" y="5482"/>
                </a:lnTo>
                <a:lnTo>
                  <a:pt x="12137072" y="14514"/>
                </a:lnTo>
                <a:lnTo>
                  <a:pt x="12192000" y="14514"/>
                </a:lnTo>
                <a:lnTo>
                  <a:pt x="12192000" y="19996"/>
                </a:lnTo>
                <a:lnTo>
                  <a:pt x="10842908" y="241833"/>
                </a:lnTo>
                <a:cubicBezTo>
                  <a:pt x="9459943" y="457357"/>
                  <a:pt x="8075777" y="634280"/>
                  <a:pt x="6694014" y="743650"/>
                </a:cubicBezTo>
                <a:cubicBezTo>
                  <a:pt x="4462676" y="923789"/>
                  <a:pt x="2231338" y="928079"/>
                  <a:pt x="0" y="898055"/>
                </a:cubicBezTo>
                <a:lnTo>
                  <a:pt x="0" y="883541"/>
                </a:lnTo>
                <a:lnTo>
                  <a:pt x="0" y="145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503" y="261303"/>
            <a:ext cx="6158014" cy="535531"/>
          </a:xfrm>
          <a:noFill/>
        </p:spPr>
        <p:txBody>
          <a:bodyPr wrap="square" rtlCol="0">
            <a:spAutoFit/>
          </a:bodyPr>
          <a:lstStyle>
            <a:lvl1pPr>
              <a:defRPr lang="zh-CN" altLang="en-US" sz="3200" b="1" spc="300">
                <a:solidFill>
                  <a:schemeClr val="bg1"/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6073-5BCA-433F-945B-3795F1B583C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FA24-9890-400D-AF5D-E91DC9C61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43DA-BAB4-486E-BD9C-18ACBD137F5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43DA-BAB4-486E-BD9C-18ACBD137F5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43DA-BAB4-486E-BD9C-18ACBD137F5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43DA-BAB4-486E-BD9C-18ACBD137F5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43DA-BAB4-486E-BD9C-18ACBD137F5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43DA-BAB4-486E-BD9C-18ACBD137F5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43DA-BAB4-486E-BD9C-18ACBD137F5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43DA-BAB4-486E-BD9C-18ACBD137F5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43DA-BAB4-486E-BD9C-18ACBD137F5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8876-58F9-4B1C-9F58-B8910C134B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100000"/>
              </a:schemeClr>
            </a:gs>
            <a:gs pos="73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06073-5BCA-433F-945B-3795F1B583C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DFA24-9890-400D-AF5D-E91DC9C61F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8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xsjy/jieb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5774" y="3872016"/>
            <a:ext cx="905292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网络数据的采集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31324" y="3665253"/>
            <a:ext cx="655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rgbClr val="A6DAF0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rPr>
              <a:t>A GRADUATION THESIS REPLY TEMPLATE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srgbClr val="A6DAF0"/>
              </a:solidFill>
              <a:effectLst/>
              <a:uLnTx/>
              <a:uFillTx/>
              <a:latin typeface="Calibri Light" panose="020F03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59525" y="5273675"/>
            <a:ext cx="511048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学生：潘春辉 贾坤泽 谭旭航 李泓岩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13394" y="4887679"/>
            <a:ext cx="792159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5000">
        <p14:prism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3178175" y="3218350"/>
            <a:ext cx="5748111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801084" y="1028343"/>
            <a:ext cx="74163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0" b="0" i="0" u="none" strike="noStrike" kern="1200" cap="none" spc="300" normalizeH="0" baseline="0" noProof="0" dirty="0">
                <a:ln>
                  <a:noFill/>
                </a:ln>
                <a:solidFill>
                  <a:srgbClr val="036AB5">
                    <a:lumMod val="20000"/>
                    <a:lumOff val="80000"/>
                  </a:srgbClr>
                </a:solidFill>
                <a:effectLst/>
                <a:uLnTx/>
                <a:uFillTx/>
                <a:latin typeface="+mn-ea"/>
                <a:cs typeface="+mn-cs"/>
              </a:rPr>
              <a:t>Thanks</a:t>
            </a:r>
            <a:endParaRPr kumimoji="0" lang="zh-CN" altLang="en-US" sz="15000" b="0" i="0" u="none" strike="noStrike" kern="1200" cap="none" spc="300" normalizeH="0" baseline="0" noProof="0" dirty="0">
              <a:ln>
                <a:noFill/>
              </a:ln>
              <a:solidFill>
                <a:srgbClr val="036AB5">
                  <a:lumMod val="20000"/>
                  <a:lumOff val="80000"/>
                </a:srgb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AA59C0-2661-4428-8CCD-19F3EFD77397}"/>
              </a:ext>
            </a:extLst>
          </p:cNvPr>
          <p:cNvSpPr txBox="1"/>
          <p:nvPr/>
        </p:nvSpPr>
        <p:spPr>
          <a:xfrm>
            <a:off x="10959548" y="5393635"/>
            <a:ext cx="221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贾坤泽</a:t>
            </a:r>
            <a:endParaRPr lang="en-US" altLang="zh-CN" dirty="0"/>
          </a:p>
          <a:p>
            <a:r>
              <a:rPr lang="zh-CN" altLang="en-US" dirty="0"/>
              <a:t>谭旭航</a:t>
            </a:r>
            <a:endParaRPr lang="en-US" altLang="zh-CN" dirty="0"/>
          </a:p>
          <a:p>
            <a:r>
              <a:rPr lang="zh-CN" altLang="en-US" dirty="0"/>
              <a:t>李泓岩</a:t>
            </a:r>
            <a:endParaRPr lang="en-US" altLang="zh-CN" dirty="0"/>
          </a:p>
          <a:p>
            <a:r>
              <a:rPr lang="zh-CN" altLang="en-US" dirty="0"/>
              <a:t>潘春晖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409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42734" y="3278457"/>
            <a:ext cx="62452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300" normalizeH="0" baseline="0" noProof="0" dirty="0">
                <a:ln>
                  <a:noFill/>
                </a:ln>
                <a:solidFill>
                  <a:srgbClr val="036AB5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数据采集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178175" y="3218350"/>
            <a:ext cx="5748111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73363" y="1090140"/>
            <a:ext cx="16049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0" b="0" i="0" u="none" strike="noStrike" kern="1200" cap="none" spc="300" normalizeH="0" baseline="0" noProof="0" dirty="0">
                <a:ln>
                  <a:noFill/>
                </a:ln>
                <a:solidFill>
                  <a:srgbClr val="036AB5">
                    <a:lumMod val="20000"/>
                    <a:lumOff val="80000"/>
                  </a:srgbClr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15000" b="0" i="0" u="none" strike="noStrike" kern="1200" cap="none" spc="300" normalizeH="0" baseline="0" noProof="0" dirty="0">
              <a:ln>
                <a:noFill/>
              </a:ln>
              <a:solidFill>
                <a:srgbClr val="036AB5">
                  <a:lumMod val="20000"/>
                  <a:lumOff val="80000"/>
                </a:srgbClr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8134350" y="4744161"/>
            <a:ext cx="791936" cy="0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30877" y="4829885"/>
            <a:ext cx="336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rgbClr val="A6DAF0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rPr>
              <a:t>MORESHI POWERPOINT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srgbClr val="A6DAF0"/>
              </a:solidFill>
              <a:effectLst/>
              <a:uLnTx/>
              <a:uFillTx/>
              <a:latin typeface="Calibri Light" panose="020F030202020403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4" grpId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绪论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1293028" y="1122765"/>
            <a:ext cx="2422212" cy="2191874"/>
          </a:xfrm>
          <a:custGeom>
            <a:avLst/>
            <a:gdLst>
              <a:gd name="connsiteX0" fmla="*/ 1211106 w 2422212"/>
              <a:gd name="connsiteY0" fmla="*/ 0 h 2191874"/>
              <a:gd name="connsiteX1" fmla="*/ 2422212 w 2422212"/>
              <a:gd name="connsiteY1" fmla="*/ 1211106 h 2191874"/>
              <a:gd name="connsiteX2" fmla="*/ 1981482 w 2422212"/>
              <a:gd name="connsiteY2" fmla="*/ 2145654 h 2191874"/>
              <a:gd name="connsiteX3" fmla="*/ 1919673 w 2422212"/>
              <a:gd name="connsiteY3" fmla="*/ 2191874 h 2191874"/>
              <a:gd name="connsiteX4" fmla="*/ 502539 w 2422212"/>
              <a:gd name="connsiteY4" fmla="*/ 2191874 h 2191874"/>
              <a:gd name="connsiteX5" fmla="*/ 440730 w 2422212"/>
              <a:gd name="connsiteY5" fmla="*/ 2145654 h 2191874"/>
              <a:gd name="connsiteX6" fmla="*/ 0 w 2422212"/>
              <a:gd name="connsiteY6" fmla="*/ 1211106 h 2191874"/>
              <a:gd name="connsiteX7" fmla="*/ 1211106 w 2422212"/>
              <a:gd name="connsiteY7" fmla="*/ 0 h 219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2212" h="2191874">
                <a:moveTo>
                  <a:pt x="1211106" y="0"/>
                </a:moveTo>
                <a:cubicBezTo>
                  <a:pt x="1879981" y="0"/>
                  <a:pt x="2422212" y="542231"/>
                  <a:pt x="2422212" y="1211106"/>
                </a:cubicBezTo>
                <a:cubicBezTo>
                  <a:pt x="2422212" y="1587348"/>
                  <a:pt x="2250647" y="1923520"/>
                  <a:pt x="1981482" y="2145654"/>
                </a:cubicBezTo>
                <a:lnTo>
                  <a:pt x="1919673" y="2191874"/>
                </a:lnTo>
                <a:lnTo>
                  <a:pt x="502539" y="2191874"/>
                </a:lnTo>
                <a:lnTo>
                  <a:pt x="440730" y="2145654"/>
                </a:lnTo>
                <a:cubicBezTo>
                  <a:pt x="171565" y="1923520"/>
                  <a:pt x="0" y="1587348"/>
                  <a:pt x="0" y="1211106"/>
                </a:cubicBezTo>
                <a:cubicBezTo>
                  <a:pt x="0" y="542231"/>
                  <a:pt x="542231" y="0"/>
                  <a:pt x="1211106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893149" y="1122765"/>
            <a:ext cx="2422212" cy="2191874"/>
          </a:xfrm>
          <a:custGeom>
            <a:avLst/>
            <a:gdLst>
              <a:gd name="connsiteX0" fmla="*/ 1211106 w 2422212"/>
              <a:gd name="connsiteY0" fmla="*/ 0 h 2191874"/>
              <a:gd name="connsiteX1" fmla="*/ 2422212 w 2422212"/>
              <a:gd name="connsiteY1" fmla="*/ 1211106 h 2191874"/>
              <a:gd name="connsiteX2" fmla="*/ 1981482 w 2422212"/>
              <a:gd name="connsiteY2" fmla="*/ 2145654 h 2191874"/>
              <a:gd name="connsiteX3" fmla="*/ 1919673 w 2422212"/>
              <a:gd name="connsiteY3" fmla="*/ 2191874 h 2191874"/>
              <a:gd name="connsiteX4" fmla="*/ 502539 w 2422212"/>
              <a:gd name="connsiteY4" fmla="*/ 2191874 h 2191874"/>
              <a:gd name="connsiteX5" fmla="*/ 440730 w 2422212"/>
              <a:gd name="connsiteY5" fmla="*/ 2145654 h 2191874"/>
              <a:gd name="connsiteX6" fmla="*/ 0 w 2422212"/>
              <a:gd name="connsiteY6" fmla="*/ 1211106 h 2191874"/>
              <a:gd name="connsiteX7" fmla="*/ 1211106 w 2422212"/>
              <a:gd name="connsiteY7" fmla="*/ 0 h 219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2212" h="2191874">
                <a:moveTo>
                  <a:pt x="1211106" y="0"/>
                </a:moveTo>
                <a:cubicBezTo>
                  <a:pt x="1879981" y="0"/>
                  <a:pt x="2422212" y="542231"/>
                  <a:pt x="2422212" y="1211106"/>
                </a:cubicBezTo>
                <a:cubicBezTo>
                  <a:pt x="2422212" y="1587348"/>
                  <a:pt x="2250647" y="1923520"/>
                  <a:pt x="1981482" y="2145654"/>
                </a:cubicBezTo>
                <a:lnTo>
                  <a:pt x="1919673" y="2191874"/>
                </a:lnTo>
                <a:lnTo>
                  <a:pt x="502539" y="2191874"/>
                </a:lnTo>
                <a:lnTo>
                  <a:pt x="440730" y="2145654"/>
                </a:lnTo>
                <a:cubicBezTo>
                  <a:pt x="171565" y="1923520"/>
                  <a:pt x="0" y="1587348"/>
                  <a:pt x="0" y="1211106"/>
                </a:cubicBezTo>
                <a:cubicBezTo>
                  <a:pt x="0" y="542231"/>
                  <a:pt x="542231" y="0"/>
                  <a:pt x="1211106" y="0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673610" y="1122765"/>
            <a:ext cx="2422212" cy="2191874"/>
          </a:xfrm>
          <a:custGeom>
            <a:avLst/>
            <a:gdLst>
              <a:gd name="connsiteX0" fmla="*/ 1211106 w 2422212"/>
              <a:gd name="connsiteY0" fmla="*/ 0 h 2191874"/>
              <a:gd name="connsiteX1" fmla="*/ 2422212 w 2422212"/>
              <a:gd name="connsiteY1" fmla="*/ 1211106 h 2191874"/>
              <a:gd name="connsiteX2" fmla="*/ 1981482 w 2422212"/>
              <a:gd name="connsiteY2" fmla="*/ 2145654 h 2191874"/>
              <a:gd name="connsiteX3" fmla="*/ 1919673 w 2422212"/>
              <a:gd name="connsiteY3" fmla="*/ 2191874 h 2191874"/>
              <a:gd name="connsiteX4" fmla="*/ 502539 w 2422212"/>
              <a:gd name="connsiteY4" fmla="*/ 2191874 h 2191874"/>
              <a:gd name="connsiteX5" fmla="*/ 440730 w 2422212"/>
              <a:gd name="connsiteY5" fmla="*/ 2145654 h 2191874"/>
              <a:gd name="connsiteX6" fmla="*/ 0 w 2422212"/>
              <a:gd name="connsiteY6" fmla="*/ 1211106 h 2191874"/>
              <a:gd name="connsiteX7" fmla="*/ 1211106 w 2422212"/>
              <a:gd name="connsiteY7" fmla="*/ 0 h 219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2212" h="2191874">
                <a:moveTo>
                  <a:pt x="1211106" y="0"/>
                </a:moveTo>
                <a:cubicBezTo>
                  <a:pt x="1879981" y="0"/>
                  <a:pt x="2422212" y="542231"/>
                  <a:pt x="2422212" y="1211106"/>
                </a:cubicBezTo>
                <a:cubicBezTo>
                  <a:pt x="2422212" y="1587348"/>
                  <a:pt x="2250647" y="1923520"/>
                  <a:pt x="1981482" y="2145654"/>
                </a:cubicBezTo>
                <a:lnTo>
                  <a:pt x="1919673" y="2191874"/>
                </a:lnTo>
                <a:lnTo>
                  <a:pt x="502539" y="2191874"/>
                </a:lnTo>
                <a:lnTo>
                  <a:pt x="440730" y="2145654"/>
                </a:lnTo>
                <a:cubicBezTo>
                  <a:pt x="171565" y="1923520"/>
                  <a:pt x="0" y="1587348"/>
                  <a:pt x="0" y="1211106"/>
                </a:cubicBezTo>
                <a:cubicBezTo>
                  <a:pt x="0" y="542231"/>
                  <a:pt x="542231" y="0"/>
                  <a:pt x="1211106" y="0"/>
                </a:cubicBez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微软雅黑" panose="020B050302020402020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99123" y="1642747"/>
            <a:ext cx="1913890" cy="1624330"/>
            <a:chOff x="2871358" y="2444752"/>
            <a:chExt cx="1913890" cy="1624330"/>
          </a:xfrm>
        </p:grpSpPr>
        <p:grpSp>
          <p:nvGrpSpPr>
            <p:cNvPr id="17" name="组合 16"/>
            <p:cNvGrpSpPr/>
            <p:nvPr/>
          </p:nvGrpSpPr>
          <p:grpSpPr>
            <a:xfrm>
              <a:off x="3644407" y="2444752"/>
              <a:ext cx="463925" cy="617659"/>
              <a:chOff x="20710525" y="2840038"/>
              <a:chExt cx="541338" cy="72072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Freeform 36"/>
              <p:cNvSpPr/>
              <p:nvPr/>
            </p:nvSpPr>
            <p:spPr bwMode="auto">
              <a:xfrm>
                <a:off x="21101050" y="2847975"/>
                <a:ext cx="142875" cy="142875"/>
              </a:xfrm>
              <a:custGeom>
                <a:avLst/>
                <a:gdLst>
                  <a:gd name="T0" fmla="*/ 0 w 90"/>
                  <a:gd name="T1" fmla="*/ 0 h 90"/>
                  <a:gd name="T2" fmla="*/ 0 w 90"/>
                  <a:gd name="T3" fmla="*/ 90 h 90"/>
                  <a:gd name="T4" fmla="*/ 90 w 90"/>
                  <a:gd name="T5" fmla="*/ 90 h 90"/>
                  <a:gd name="T6" fmla="*/ 0 w 90"/>
                  <a:gd name="T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90">
                    <a:moveTo>
                      <a:pt x="0" y="0"/>
                    </a:moveTo>
                    <a:lnTo>
                      <a:pt x="0" y="90"/>
                    </a:lnTo>
                    <a:lnTo>
                      <a:pt x="90" y="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" name="Freeform 37"/>
              <p:cNvSpPr/>
              <p:nvPr/>
            </p:nvSpPr>
            <p:spPr bwMode="auto">
              <a:xfrm>
                <a:off x="20710525" y="2840038"/>
                <a:ext cx="541338" cy="720725"/>
              </a:xfrm>
              <a:custGeom>
                <a:avLst/>
                <a:gdLst>
                  <a:gd name="T0" fmla="*/ 100 w 144"/>
                  <a:gd name="T1" fmla="*/ 48 h 192"/>
                  <a:gd name="T2" fmla="*/ 96 w 144"/>
                  <a:gd name="T3" fmla="*/ 44 h 192"/>
                  <a:gd name="T4" fmla="*/ 96 w 144"/>
                  <a:gd name="T5" fmla="*/ 0 h 192"/>
                  <a:gd name="T6" fmla="*/ 4 w 144"/>
                  <a:gd name="T7" fmla="*/ 0 h 192"/>
                  <a:gd name="T8" fmla="*/ 0 w 144"/>
                  <a:gd name="T9" fmla="*/ 4 h 192"/>
                  <a:gd name="T10" fmla="*/ 0 w 144"/>
                  <a:gd name="T11" fmla="*/ 188 h 192"/>
                  <a:gd name="T12" fmla="*/ 4 w 144"/>
                  <a:gd name="T13" fmla="*/ 192 h 192"/>
                  <a:gd name="T14" fmla="*/ 140 w 144"/>
                  <a:gd name="T15" fmla="*/ 192 h 192"/>
                  <a:gd name="T16" fmla="*/ 144 w 144"/>
                  <a:gd name="T17" fmla="*/ 188 h 192"/>
                  <a:gd name="T18" fmla="*/ 144 w 144"/>
                  <a:gd name="T19" fmla="*/ 48 h 192"/>
                  <a:gd name="T20" fmla="*/ 100 w 144"/>
                  <a:gd name="T21" fmla="*/ 4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4" h="192">
                    <a:moveTo>
                      <a:pt x="100" y="48"/>
                    </a:moveTo>
                    <a:cubicBezTo>
                      <a:pt x="98" y="48"/>
                      <a:pt x="96" y="46"/>
                      <a:pt x="96" y="44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90"/>
                      <a:pt x="2" y="192"/>
                      <a:pt x="4" y="192"/>
                    </a:cubicBezTo>
                    <a:cubicBezTo>
                      <a:pt x="140" y="192"/>
                      <a:pt x="140" y="192"/>
                      <a:pt x="140" y="192"/>
                    </a:cubicBezTo>
                    <a:cubicBezTo>
                      <a:pt x="142" y="192"/>
                      <a:pt x="144" y="190"/>
                      <a:pt x="144" y="188"/>
                    </a:cubicBezTo>
                    <a:cubicBezTo>
                      <a:pt x="144" y="48"/>
                      <a:pt x="144" y="48"/>
                      <a:pt x="144" y="48"/>
                    </a:cubicBezTo>
                    <a:lnTo>
                      <a:pt x="100" y="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2871358" y="3239137"/>
              <a:ext cx="191389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 panose="020F0302020204030204"/>
                  <a:ea typeface="微软雅黑" panose="020B0503020204020204" charset="-122"/>
                  <a:cs typeface="+mn-cs"/>
                </a:rPr>
                <a:t>乡村庄园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 panose="020F0302020204030204"/>
                  <a:ea typeface="微软雅黑" panose="020B0503020204020204" charset="-122"/>
                  <a:cs typeface="+mn-cs"/>
                </a:rPr>
                <a:t>1300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 panose="020F0302020204030204"/>
                  <a:ea typeface="微软雅黑" panose="020B0503020204020204" charset="-122"/>
                  <a:cs typeface="+mn-cs"/>
                </a:rPr>
                <a:t>条</a:t>
              </a: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3678385" y="3846354"/>
              <a:ext cx="395968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4893310" y="1638300"/>
            <a:ext cx="2300605" cy="1997710"/>
            <a:chOff x="5057969" y="2440397"/>
            <a:chExt cx="1954530" cy="1997710"/>
          </a:xfrm>
        </p:grpSpPr>
        <p:grpSp>
          <p:nvGrpSpPr>
            <p:cNvPr id="20" name="组合 19"/>
            <p:cNvGrpSpPr/>
            <p:nvPr/>
          </p:nvGrpSpPr>
          <p:grpSpPr>
            <a:xfrm>
              <a:off x="5834553" y="2440397"/>
              <a:ext cx="522893" cy="626110"/>
              <a:chOff x="21621751" y="-3998913"/>
              <a:chExt cx="601662" cy="720427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Freeform 64"/>
              <p:cNvSpPr/>
              <p:nvPr/>
            </p:nvSpPr>
            <p:spPr bwMode="auto">
              <a:xfrm>
                <a:off x="21621751" y="-3998913"/>
                <a:ext cx="527634" cy="720427"/>
              </a:xfrm>
              <a:custGeom>
                <a:avLst/>
                <a:gdLst>
                  <a:gd name="T0" fmla="*/ 93 w 160"/>
                  <a:gd name="T1" fmla="*/ 98 h 192"/>
                  <a:gd name="T2" fmla="*/ 71 w 160"/>
                  <a:gd name="T3" fmla="*/ 104 h 192"/>
                  <a:gd name="T4" fmla="*/ 68 w 160"/>
                  <a:gd name="T5" fmla="*/ 104 h 192"/>
                  <a:gd name="T6" fmla="*/ 60 w 160"/>
                  <a:gd name="T7" fmla="*/ 100 h 192"/>
                  <a:gd name="T8" fmla="*/ 57 w 160"/>
                  <a:gd name="T9" fmla="*/ 96 h 192"/>
                  <a:gd name="T10" fmla="*/ 28 w 160"/>
                  <a:gd name="T11" fmla="*/ 96 h 192"/>
                  <a:gd name="T12" fmla="*/ 24 w 160"/>
                  <a:gd name="T13" fmla="*/ 92 h 192"/>
                  <a:gd name="T14" fmla="*/ 28 w 160"/>
                  <a:gd name="T15" fmla="*/ 88 h 192"/>
                  <a:gd name="T16" fmla="*/ 57 w 160"/>
                  <a:gd name="T17" fmla="*/ 88 h 192"/>
                  <a:gd name="T18" fmla="*/ 61 w 160"/>
                  <a:gd name="T19" fmla="*/ 72 h 192"/>
                  <a:gd name="T20" fmla="*/ 28 w 160"/>
                  <a:gd name="T21" fmla="*/ 72 h 192"/>
                  <a:gd name="T22" fmla="*/ 24 w 160"/>
                  <a:gd name="T23" fmla="*/ 68 h 192"/>
                  <a:gd name="T24" fmla="*/ 28 w 160"/>
                  <a:gd name="T25" fmla="*/ 64 h 192"/>
                  <a:gd name="T26" fmla="*/ 63 w 160"/>
                  <a:gd name="T27" fmla="*/ 64 h 192"/>
                  <a:gd name="T28" fmla="*/ 65 w 160"/>
                  <a:gd name="T29" fmla="*/ 62 h 192"/>
                  <a:gd name="T30" fmla="*/ 79 w 160"/>
                  <a:gd name="T31" fmla="*/ 48 h 192"/>
                  <a:gd name="T32" fmla="*/ 28 w 160"/>
                  <a:gd name="T33" fmla="*/ 48 h 192"/>
                  <a:gd name="T34" fmla="*/ 24 w 160"/>
                  <a:gd name="T35" fmla="*/ 44 h 192"/>
                  <a:gd name="T36" fmla="*/ 28 w 160"/>
                  <a:gd name="T37" fmla="*/ 40 h 192"/>
                  <a:gd name="T38" fmla="*/ 87 w 160"/>
                  <a:gd name="T39" fmla="*/ 40 h 192"/>
                  <a:gd name="T40" fmla="*/ 127 w 160"/>
                  <a:gd name="T41" fmla="*/ 0 h 192"/>
                  <a:gd name="T42" fmla="*/ 4 w 160"/>
                  <a:gd name="T43" fmla="*/ 0 h 192"/>
                  <a:gd name="T44" fmla="*/ 0 w 160"/>
                  <a:gd name="T45" fmla="*/ 4 h 192"/>
                  <a:gd name="T46" fmla="*/ 0 w 160"/>
                  <a:gd name="T47" fmla="*/ 188 h 192"/>
                  <a:gd name="T48" fmla="*/ 4 w 160"/>
                  <a:gd name="T49" fmla="*/ 192 h 192"/>
                  <a:gd name="T50" fmla="*/ 156 w 160"/>
                  <a:gd name="T51" fmla="*/ 192 h 192"/>
                  <a:gd name="T52" fmla="*/ 160 w 160"/>
                  <a:gd name="T53" fmla="*/ 188 h 192"/>
                  <a:gd name="T54" fmla="*/ 160 w 160"/>
                  <a:gd name="T55" fmla="*/ 33 h 192"/>
                  <a:gd name="T56" fmla="*/ 98 w 160"/>
                  <a:gd name="T57" fmla="*/ 95 h 192"/>
                  <a:gd name="T58" fmla="*/ 93 w 160"/>
                  <a:gd name="T59" fmla="*/ 9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0" h="192">
                    <a:moveTo>
                      <a:pt x="93" y="98"/>
                    </a:moveTo>
                    <a:cubicBezTo>
                      <a:pt x="71" y="104"/>
                      <a:pt x="71" y="104"/>
                      <a:pt x="71" y="104"/>
                    </a:cubicBezTo>
                    <a:cubicBezTo>
                      <a:pt x="70" y="104"/>
                      <a:pt x="69" y="104"/>
                      <a:pt x="68" y="104"/>
                    </a:cubicBezTo>
                    <a:cubicBezTo>
                      <a:pt x="65" y="104"/>
                      <a:pt x="62" y="103"/>
                      <a:pt x="60" y="100"/>
                    </a:cubicBezTo>
                    <a:cubicBezTo>
                      <a:pt x="58" y="99"/>
                      <a:pt x="57" y="98"/>
                      <a:pt x="57" y="96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6" y="96"/>
                      <a:pt x="24" y="94"/>
                      <a:pt x="24" y="92"/>
                    </a:cubicBezTo>
                    <a:cubicBezTo>
                      <a:pt x="24" y="90"/>
                      <a:pt x="26" y="88"/>
                      <a:pt x="28" y="88"/>
                    </a:cubicBezTo>
                    <a:cubicBezTo>
                      <a:pt x="57" y="88"/>
                      <a:pt x="57" y="88"/>
                      <a:pt x="57" y="88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26" y="72"/>
                      <a:pt x="24" y="70"/>
                      <a:pt x="24" y="68"/>
                    </a:cubicBezTo>
                    <a:cubicBezTo>
                      <a:pt x="24" y="66"/>
                      <a:pt x="26" y="64"/>
                      <a:pt x="28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64" y="63"/>
                      <a:pt x="64" y="62"/>
                      <a:pt x="65" y="62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6" y="48"/>
                      <a:pt x="24" y="46"/>
                      <a:pt x="24" y="44"/>
                    </a:cubicBezTo>
                    <a:cubicBezTo>
                      <a:pt x="24" y="42"/>
                      <a:pt x="26" y="40"/>
                      <a:pt x="28" y="40"/>
                    </a:cubicBezTo>
                    <a:cubicBezTo>
                      <a:pt x="87" y="40"/>
                      <a:pt x="87" y="40"/>
                      <a:pt x="87" y="4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90"/>
                      <a:pt x="2" y="192"/>
                      <a:pt x="4" y="192"/>
                    </a:cubicBezTo>
                    <a:cubicBezTo>
                      <a:pt x="156" y="192"/>
                      <a:pt x="156" y="192"/>
                      <a:pt x="156" y="192"/>
                    </a:cubicBezTo>
                    <a:cubicBezTo>
                      <a:pt x="158" y="192"/>
                      <a:pt x="160" y="190"/>
                      <a:pt x="160" y="188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98" y="95"/>
                      <a:pt x="98" y="95"/>
                      <a:pt x="98" y="95"/>
                    </a:cubicBezTo>
                    <a:cubicBezTo>
                      <a:pt x="97" y="96"/>
                      <a:pt x="95" y="98"/>
                      <a:pt x="93" y="9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2" name="Freeform 65"/>
              <p:cNvSpPr/>
              <p:nvPr/>
            </p:nvSpPr>
            <p:spPr bwMode="auto">
              <a:xfrm>
                <a:off x="21863051" y="-3941763"/>
                <a:ext cx="303213" cy="303213"/>
              </a:xfrm>
              <a:custGeom>
                <a:avLst/>
                <a:gdLst>
                  <a:gd name="T0" fmla="*/ 7 w 81"/>
                  <a:gd name="T1" fmla="*/ 52 h 81"/>
                  <a:gd name="T2" fmla="*/ 6 w 81"/>
                  <a:gd name="T3" fmla="*/ 54 h 81"/>
                  <a:gd name="T4" fmla="*/ 0 w 81"/>
                  <a:gd name="T5" fmla="*/ 76 h 81"/>
                  <a:gd name="T6" fmla="*/ 1 w 81"/>
                  <a:gd name="T7" fmla="*/ 80 h 81"/>
                  <a:gd name="T8" fmla="*/ 4 w 81"/>
                  <a:gd name="T9" fmla="*/ 81 h 81"/>
                  <a:gd name="T10" fmla="*/ 5 w 81"/>
                  <a:gd name="T11" fmla="*/ 81 h 81"/>
                  <a:gd name="T12" fmla="*/ 27 w 81"/>
                  <a:gd name="T13" fmla="*/ 75 h 81"/>
                  <a:gd name="T14" fmla="*/ 29 w 81"/>
                  <a:gd name="T15" fmla="*/ 74 h 81"/>
                  <a:gd name="T16" fmla="*/ 81 w 81"/>
                  <a:gd name="T17" fmla="*/ 23 h 81"/>
                  <a:gd name="T18" fmla="*/ 59 w 81"/>
                  <a:gd name="T19" fmla="*/ 0 h 81"/>
                  <a:gd name="T20" fmla="*/ 7 w 81"/>
                  <a:gd name="T21" fmla="*/ 5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81">
                    <a:moveTo>
                      <a:pt x="7" y="52"/>
                    </a:moveTo>
                    <a:cubicBezTo>
                      <a:pt x="6" y="53"/>
                      <a:pt x="6" y="53"/>
                      <a:pt x="6" y="5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0" y="79"/>
                      <a:pt x="1" y="80"/>
                    </a:cubicBezTo>
                    <a:cubicBezTo>
                      <a:pt x="2" y="80"/>
                      <a:pt x="3" y="81"/>
                      <a:pt x="4" y="81"/>
                    </a:cubicBezTo>
                    <a:cubicBezTo>
                      <a:pt x="4" y="81"/>
                      <a:pt x="5" y="81"/>
                      <a:pt x="5" y="81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8" y="75"/>
                      <a:pt x="28" y="75"/>
                      <a:pt x="29" y="74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59" y="0"/>
                      <a:pt x="59" y="0"/>
                      <a:pt x="59" y="0"/>
                    </a:cubicBezTo>
                    <a:lnTo>
                      <a:pt x="7" y="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3" name="Freeform 66"/>
              <p:cNvSpPr/>
              <p:nvPr/>
            </p:nvSpPr>
            <p:spPr bwMode="auto">
              <a:xfrm>
                <a:off x="22102763" y="-3998913"/>
                <a:ext cx="120650" cy="120650"/>
              </a:xfrm>
              <a:custGeom>
                <a:avLst/>
                <a:gdLst>
                  <a:gd name="T0" fmla="*/ 28 w 32"/>
                  <a:gd name="T1" fmla="*/ 26 h 32"/>
                  <a:gd name="T2" fmla="*/ 32 w 32"/>
                  <a:gd name="T3" fmla="*/ 15 h 32"/>
                  <a:gd name="T4" fmla="*/ 28 w 32"/>
                  <a:gd name="T5" fmla="*/ 4 h 32"/>
                  <a:gd name="T6" fmla="*/ 17 w 32"/>
                  <a:gd name="T7" fmla="*/ 0 h 32"/>
                  <a:gd name="T8" fmla="*/ 6 w 32"/>
                  <a:gd name="T9" fmla="*/ 4 h 32"/>
                  <a:gd name="T10" fmla="*/ 0 w 32"/>
                  <a:gd name="T11" fmla="*/ 10 h 32"/>
                  <a:gd name="T12" fmla="*/ 22 w 32"/>
                  <a:gd name="T13" fmla="*/ 32 h 32"/>
                  <a:gd name="T14" fmla="*/ 28 w 32"/>
                  <a:gd name="T15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32">
                    <a:moveTo>
                      <a:pt x="28" y="26"/>
                    </a:moveTo>
                    <a:cubicBezTo>
                      <a:pt x="31" y="24"/>
                      <a:pt x="32" y="20"/>
                      <a:pt x="32" y="15"/>
                    </a:cubicBezTo>
                    <a:cubicBezTo>
                      <a:pt x="32" y="11"/>
                      <a:pt x="31" y="7"/>
                      <a:pt x="28" y="4"/>
                    </a:cubicBezTo>
                    <a:cubicBezTo>
                      <a:pt x="25" y="2"/>
                      <a:pt x="21" y="0"/>
                      <a:pt x="17" y="0"/>
                    </a:cubicBezTo>
                    <a:cubicBezTo>
                      <a:pt x="12" y="0"/>
                      <a:pt x="8" y="2"/>
                      <a:pt x="6" y="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2" y="32"/>
                      <a:pt x="22" y="32"/>
                      <a:pt x="22" y="32"/>
                    </a:cubicBezTo>
                    <a:lnTo>
                      <a:pt x="28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5057969" y="3239227"/>
              <a:ext cx="195453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 panose="020F0302020204030204"/>
                  <a:ea typeface="微软雅黑" panose="020B0503020204020204" charset="-122"/>
                  <a:cs typeface="+mn-cs"/>
                </a:rPr>
                <a:t>现代科技农园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 panose="020F0302020204030204"/>
                  <a:ea typeface="微软雅黑" panose="020B0503020204020204" charset="-122"/>
                  <a:cs typeface="+mn-cs"/>
                </a:rPr>
                <a:t>709</a:t>
              </a:r>
              <a:r>
                <a:rPr lang="zh-CN" altLang="en-US" sz="24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 panose="020F0302020204030204"/>
                  <a:ea typeface="微软雅黑" panose="020B0503020204020204" charset="-122"/>
                  <a:sym typeface="+mn-ea"/>
                </a:rPr>
                <a:t>条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5898016" y="3846354"/>
              <a:ext cx="395968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9117195" y="1642747"/>
            <a:ext cx="1535042" cy="1993243"/>
            <a:chOff x="7548110" y="2444752"/>
            <a:chExt cx="1535042" cy="1993243"/>
          </a:xfrm>
        </p:grpSpPr>
        <p:grpSp>
          <p:nvGrpSpPr>
            <p:cNvPr id="14" name="组合 13"/>
            <p:cNvGrpSpPr/>
            <p:nvPr/>
          </p:nvGrpSpPr>
          <p:grpSpPr>
            <a:xfrm>
              <a:off x="8031970" y="2444752"/>
              <a:ext cx="567322" cy="617659"/>
              <a:chOff x="18876963" y="1066800"/>
              <a:chExt cx="661988" cy="72072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Freeform 31"/>
              <p:cNvSpPr>
                <a:spLocks noEditPoints="1"/>
              </p:cNvSpPr>
              <p:nvPr/>
            </p:nvSpPr>
            <p:spPr bwMode="auto">
              <a:xfrm>
                <a:off x="18876963" y="1066800"/>
                <a:ext cx="661988" cy="720725"/>
              </a:xfrm>
              <a:custGeom>
                <a:avLst/>
                <a:gdLst>
                  <a:gd name="T0" fmla="*/ 164 w 176"/>
                  <a:gd name="T1" fmla="*/ 48 h 192"/>
                  <a:gd name="T2" fmla="*/ 160 w 176"/>
                  <a:gd name="T3" fmla="*/ 20 h 192"/>
                  <a:gd name="T4" fmla="*/ 140 w 176"/>
                  <a:gd name="T5" fmla="*/ 0 h 192"/>
                  <a:gd name="T6" fmla="*/ 0 w 176"/>
                  <a:gd name="T7" fmla="*/ 20 h 192"/>
                  <a:gd name="T8" fmla="*/ 24 w 176"/>
                  <a:gd name="T9" fmla="*/ 192 h 192"/>
                  <a:gd name="T10" fmla="*/ 160 w 176"/>
                  <a:gd name="T11" fmla="*/ 176 h 192"/>
                  <a:gd name="T12" fmla="*/ 176 w 176"/>
                  <a:gd name="T13" fmla="*/ 164 h 192"/>
                  <a:gd name="T14" fmla="*/ 173 w 176"/>
                  <a:gd name="T15" fmla="*/ 132 h 192"/>
                  <a:gd name="T16" fmla="*/ 176 w 176"/>
                  <a:gd name="T17" fmla="*/ 100 h 192"/>
                  <a:gd name="T18" fmla="*/ 176 w 176"/>
                  <a:gd name="T19" fmla="*/ 84 h 192"/>
                  <a:gd name="T20" fmla="*/ 164 w 176"/>
                  <a:gd name="T21" fmla="*/ 56 h 192"/>
                  <a:gd name="T22" fmla="*/ 168 w 176"/>
                  <a:gd name="T23" fmla="*/ 84 h 192"/>
                  <a:gd name="T24" fmla="*/ 160 w 176"/>
                  <a:gd name="T25" fmla="*/ 88 h 192"/>
                  <a:gd name="T26" fmla="*/ 164 w 176"/>
                  <a:gd name="T27" fmla="*/ 56 h 192"/>
                  <a:gd name="T28" fmla="*/ 168 w 176"/>
                  <a:gd name="T29" fmla="*/ 124 h 192"/>
                  <a:gd name="T30" fmla="*/ 160 w 176"/>
                  <a:gd name="T31" fmla="*/ 128 h 192"/>
                  <a:gd name="T32" fmla="*/ 164 w 176"/>
                  <a:gd name="T33" fmla="*/ 96 h 192"/>
                  <a:gd name="T34" fmla="*/ 20 w 176"/>
                  <a:gd name="T35" fmla="*/ 8 h 192"/>
                  <a:gd name="T36" fmla="*/ 140 w 176"/>
                  <a:gd name="T37" fmla="*/ 8 h 192"/>
                  <a:gd name="T38" fmla="*/ 152 w 176"/>
                  <a:gd name="T39" fmla="*/ 36 h 192"/>
                  <a:gd name="T40" fmla="*/ 144 w 176"/>
                  <a:gd name="T41" fmla="*/ 28 h 192"/>
                  <a:gd name="T42" fmla="*/ 9 w 176"/>
                  <a:gd name="T43" fmla="*/ 16 h 192"/>
                  <a:gd name="T44" fmla="*/ 20 w 176"/>
                  <a:gd name="T45" fmla="*/ 32 h 192"/>
                  <a:gd name="T46" fmla="*/ 132 w 176"/>
                  <a:gd name="T47" fmla="*/ 24 h 192"/>
                  <a:gd name="T48" fmla="*/ 136 w 176"/>
                  <a:gd name="T49" fmla="*/ 32 h 192"/>
                  <a:gd name="T50" fmla="*/ 120 w 176"/>
                  <a:gd name="T51" fmla="*/ 120 h 192"/>
                  <a:gd name="T52" fmla="*/ 100 w 176"/>
                  <a:gd name="T53" fmla="*/ 132 h 192"/>
                  <a:gd name="T54" fmla="*/ 76 w 176"/>
                  <a:gd name="T55" fmla="*/ 132 h 192"/>
                  <a:gd name="T56" fmla="*/ 76 w 176"/>
                  <a:gd name="T57" fmla="*/ 92 h 192"/>
                  <a:gd name="T58" fmla="*/ 92 w 176"/>
                  <a:gd name="T59" fmla="*/ 92 h 192"/>
                  <a:gd name="T60" fmla="*/ 96 w 176"/>
                  <a:gd name="T61" fmla="*/ 112 h 192"/>
                  <a:gd name="T62" fmla="*/ 100 w 176"/>
                  <a:gd name="T63" fmla="*/ 124 h 192"/>
                  <a:gd name="T64" fmla="*/ 112 w 176"/>
                  <a:gd name="T65" fmla="*/ 120 h 192"/>
                  <a:gd name="T66" fmla="*/ 80 w 176"/>
                  <a:gd name="T67" fmla="*/ 80 h 192"/>
                  <a:gd name="T68" fmla="*/ 80 w 176"/>
                  <a:gd name="T69" fmla="*/ 144 h 192"/>
                  <a:gd name="T70" fmla="*/ 80 w 176"/>
                  <a:gd name="T71" fmla="*/ 152 h 192"/>
                  <a:gd name="T72" fmla="*/ 80 w 176"/>
                  <a:gd name="T73" fmla="*/ 72 h 192"/>
                  <a:gd name="T74" fmla="*/ 120 w 176"/>
                  <a:gd name="T75" fmla="*/ 120 h 192"/>
                  <a:gd name="T76" fmla="*/ 164 w 176"/>
                  <a:gd name="T77" fmla="*/ 168 h 192"/>
                  <a:gd name="T78" fmla="*/ 160 w 176"/>
                  <a:gd name="T79" fmla="*/ 136 h 192"/>
                  <a:gd name="T80" fmla="*/ 168 w 176"/>
                  <a:gd name="T81" fmla="*/ 14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6" h="192">
                    <a:moveTo>
                      <a:pt x="176" y="60"/>
                    </a:moveTo>
                    <a:cubicBezTo>
                      <a:pt x="176" y="53"/>
                      <a:pt x="171" y="48"/>
                      <a:pt x="164" y="4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60" y="9"/>
                      <a:pt x="151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40" y="192"/>
                      <a:pt x="140" y="192"/>
                      <a:pt x="140" y="192"/>
                    </a:cubicBezTo>
                    <a:cubicBezTo>
                      <a:pt x="150" y="192"/>
                      <a:pt x="158" y="185"/>
                      <a:pt x="160" y="176"/>
                    </a:cubicBezTo>
                    <a:cubicBezTo>
                      <a:pt x="164" y="176"/>
                      <a:pt x="164" y="176"/>
                      <a:pt x="164" y="176"/>
                    </a:cubicBezTo>
                    <a:cubicBezTo>
                      <a:pt x="171" y="176"/>
                      <a:pt x="176" y="170"/>
                      <a:pt x="176" y="164"/>
                    </a:cubicBezTo>
                    <a:cubicBezTo>
                      <a:pt x="176" y="140"/>
                      <a:pt x="176" y="140"/>
                      <a:pt x="176" y="140"/>
                    </a:cubicBezTo>
                    <a:cubicBezTo>
                      <a:pt x="176" y="137"/>
                      <a:pt x="175" y="134"/>
                      <a:pt x="173" y="132"/>
                    </a:cubicBezTo>
                    <a:cubicBezTo>
                      <a:pt x="175" y="130"/>
                      <a:pt x="176" y="127"/>
                      <a:pt x="176" y="124"/>
                    </a:cubicBezTo>
                    <a:cubicBezTo>
                      <a:pt x="176" y="100"/>
                      <a:pt x="176" y="100"/>
                      <a:pt x="176" y="100"/>
                    </a:cubicBezTo>
                    <a:cubicBezTo>
                      <a:pt x="176" y="97"/>
                      <a:pt x="175" y="94"/>
                      <a:pt x="173" y="92"/>
                    </a:cubicBezTo>
                    <a:cubicBezTo>
                      <a:pt x="175" y="90"/>
                      <a:pt x="176" y="87"/>
                      <a:pt x="176" y="84"/>
                    </a:cubicBezTo>
                    <a:lnTo>
                      <a:pt x="176" y="60"/>
                    </a:lnTo>
                    <a:close/>
                    <a:moveTo>
                      <a:pt x="164" y="56"/>
                    </a:moveTo>
                    <a:cubicBezTo>
                      <a:pt x="166" y="56"/>
                      <a:pt x="168" y="58"/>
                      <a:pt x="168" y="60"/>
                    </a:cubicBezTo>
                    <a:cubicBezTo>
                      <a:pt x="168" y="84"/>
                      <a:pt x="168" y="84"/>
                      <a:pt x="168" y="84"/>
                    </a:cubicBezTo>
                    <a:cubicBezTo>
                      <a:pt x="168" y="86"/>
                      <a:pt x="166" y="88"/>
                      <a:pt x="164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56"/>
                      <a:pt x="160" y="56"/>
                      <a:pt x="160" y="56"/>
                    </a:cubicBezTo>
                    <a:lnTo>
                      <a:pt x="164" y="56"/>
                    </a:lnTo>
                    <a:close/>
                    <a:moveTo>
                      <a:pt x="168" y="100"/>
                    </a:moveTo>
                    <a:cubicBezTo>
                      <a:pt x="168" y="124"/>
                      <a:pt x="168" y="124"/>
                      <a:pt x="168" y="124"/>
                    </a:cubicBezTo>
                    <a:cubicBezTo>
                      <a:pt x="168" y="126"/>
                      <a:pt x="166" y="128"/>
                      <a:pt x="164" y="128"/>
                    </a:cubicBezTo>
                    <a:cubicBezTo>
                      <a:pt x="160" y="128"/>
                      <a:pt x="160" y="128"/>
                      <a:pt x="160" y="128"/>
                    </a:cubicBezTo>
                    <a:cubicBezTo>
                      <a:pt x="160" y="96"/>
                      <a:pt x="160" y="96"/>
                      <a:pt x="160" y="96"/>
                    </a:cubicBezTo>
                    <a:cubicBezTo>
                      <a:pt x="164" y="96"/>
                      <a:pt x="164" y="96"/>
                      <a:pt x="164" y="96"/>
                    </a:cubicBezTo>
                    <a:cubicBezTo>
                      <a:pt x="166" y="96"/>
                      <a:pt x="168" y="98"/>
                      <a:pt x="168" y="100"/>
                    </a:cubicBezTo>
                    <a:close/>
                    <a:moveTo>
                      <a:pt x="20" y="8"/>
                    </a:moveTo>
                    <a:cubicBezTo>
                      <a:pt x="140" y="8"/>
                      <a:pt x="140" y="8"/>
                      <a:pt x="140" y="8"/>
                    </a:cubicBezTo>
                    <a:cubicBezTo>
                      <a:pt x="140" y="8"/>
                      <a:pt x="140" y="8"/>
                      <a:pt x="140" y="8"/>
                    </a:cubicBezTo>
                    <a:cubicBezTo>
                      <a:pt x="147" y="8"/>
                      <a:pt x="152" y="13"/>
                      <a:pt x="152" y="20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0" y="34"/>
                      <a:pt x="147" y="33"/>
                      <a:pt x="144" y="32"/>
                    </a:cubicBezTo>
                    <a:cubicBezTo>
                      <a:pt x="144" y="28"/>
                      <a:pt x="144" y="28"/>
                      <a:pt x="144" y="28"/>
                    </a:cubicBezTo>
                    <a:cubicBezTo>
                      <a:pt x="144" y="21"/>
                      <a:pt x="139" y="16"/>
                      <a:pt x="132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1"/>
                      <a:pt x="15" y="8"/>
                      <a:pt x="20" y="8"/>
                    </a:cubicBezTo>
                    <a:close/>
                    <a:moveTo>
                      <a:pt x="20" y="32"/>
                    </a:moveTo>
                    <a:cubicBezTo>
                      <a:pt x="15" y="32"/>
                      <a:pt x="11" y="29"/>
                      <a:pt x="9" y="24"/>
                    </a:cubicBezTo>
                    <a:cubicBezTo>
                      <a:pt x="132" y="24"/>
                      <a:pt x="132" y="24"/>
                      <a:pt x="132" y="24"/>
                    </a:cubicBezTo>
                    <a:cubicBezTo>
                      <a:pt x="134" y="24"/>
                      <a:pt x="136" y="26"/>
                      <a:pt x="136" y="28"/>
                    </a:cubicBezTo>
                    <a:cubicBezTo>
                      <a:pt x="136" y="32"/>
                      <a:pt x="136" y="32"/>
                      <a:pt x="136" y="32"/>
                    </a:cubicBezTo>
                    <a:lnTo>
                      <a:pt x="20" y="32"/>
                    </a:lnTo>
                    <a:close/>
                    <a:moveTo>
                      <a:pt x="120" y="120"/>
                    </a:moveTo>
                    <a:cubicBezTo>
                      <a:pt x="120" y="126"/>
                      <a:pt x="115" y="132"/>
                      <a:pt x="108" y="132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96" y="132"/>
                      <a:pt x="92" y="130"/>
                      <a:pt x="90" y="126"/>
                    </a:cubicBezTo>
                    <a:cubicBezTo>
                      <a:pt x="86" y="130"/>
                      <a:pt x="82" y="132"/>
                      <a:pt x="76" y="132"/>
                    </a:cubicBezTo>
                    <a:cubicBezTo>
                      <a:pt x="65" y="132"/>
                      <a:pt x="56" y="123"/>
                      <a:pt x="56" y="112"/>
                    </a:cubicBezTo>
                    <a:cubicBezTo>
                      <a:pt x="56" y="101"/>
                      <a:pt x="65" y="92"/>
                      <a:pt x="76" y="92"/>
                    </a:cubicBezTo>
                    <a:cubicBezTo>
                      <a:pt x="81" y="92"/>
                      <a:pt x="85" y="93"/>
                      <a:pt x="88" y="96"/>
                    </a:cubicBezTo>
                    <a:cubicBezTo>
                      <a:pt x="88" y="94"/>
                      <a:pt x="90" y="92"/>
                      <a:pt x="92" y="92"/>
                    </a:cubicBezTo>
                    <a:cubicBezTo>
                      <a:pt x="94" y="92"/>
                      <a:pt x="96" y="94"/>
                      <a:pt x="96" y="96"/>
                    </a:cubicBezTo>
                    <a:cubicBezTo>
                      <a:pt x="96" y="112"/>
                      <a:pt x="96" y="112"/>
                      <a:pt x="96" y="112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96" y="122"/>
                      <a:pt x="98" y="124"/>
                      <a:pt x="100" y="124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10" y="124"/>
                      <a:pt x="112" y="122"/>
                      <a:pt x="112" y="120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12" y="94"/>
                      <a:pt x="98" y="80"/>
                      <a:pt x="80" y="80"/>
                    </a:cubicBezTo>
                    <a:cubicBezTo>
                      <a:pt x="63" y="80"/>
                      <a:pt x="48" y="94"/>
                      <a:pt x="48" y="112"/>
                    </a:cubicBezTo>
                    <a:cubicBezTo>
                      <a:pt x="48" y="130"/>
                      <a:pt x="63" y="144"/>
                      <a:pt x="80" y="144"/>
                    </a:cubicBezTo>
                    <a:cubicBezTo>
                      <a:pt x="82" y="144"/>
                      <a:pt x="84" y="146"/>
                      <a:pt x="84" y="148"/>
                    </a:cubicBezTo>
                    <a:cubicBezTo>
                      <a:pt x="84" y="150"/>
                      <a:pt x="82" y="152"/>
                      <a:pt x="80" y="152"/>
                    </a:cubicBezTo>
                    <a:cubicBezTo>
                      <a:pt x="58" y="152"/>
                      <a:pt x="40" y="134"/>
                      <a:pt x="40" y="112"/>
                    </a:cubicBezTo>
                    <a:cubicBezTo>
                      <a:pt x="40" y="90"/>
                      <a:pt x="58" y="72"/>
                      <a:pt x="80" y="72"/>
                    </a:cubicBezTo>
                    <a:cubicBezTo>
                      <a:pt x="102" y="72"/>
                      <a:pt x="120" y="90"/>
                      <a:pt x="120" y="112"/>
                    </a:cubicBezTo>
                    <a:lnTo>
                      <a:pt x="120" y="120"/>
                    </a:lnTo>
                    <a:close/>
                    <a:moveTo>
                      <a:pt x="168" y="164"/>
                    </a:moveTo>
                    <a:cubicBezTo>
                      <a:pt x="168" y="166"/>
                      <a:pt x="166" y="168"/>
                      <a:pt x="164" y="168"/>
                    </a:cubicBezTo>
                    <a:cubicBezTo>
                      <a:pt x="160" y="168"/>
                      <a:pt x="160" y="168"/>
                      <a:pt x="160" y="168"/>
                    </a:cubicBezTo>
                    <a:cubicBezTo>
                      <a:pt x="160" y="136"/>
                      <a:pt x="160" y="136"/>
                      <a:pt x="160" y="136"/>
                    </a:cubicBezTo>
                    <a:cubicBezTo>
                      <a:pt x="164" y="136"/>
                      <a:pt x="164" y="136"/>
                      <a:pt x="164" y="136"/>
                    </a:cubicBezTo>
                    <a:cubicBezTo>
                      <a:pt x="166" y="136"/>
                      <a:pt x="168" y="138"/>
                      <a:pt x="168" y="140"/>
                    </a:cubicBezTo>
                    <a:lnTo>
                      <a:pt x="168" y="16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Oval 32"/>
              <p:cNvSpPr>
                <a:spLocks noChangeArrowheads="1"/>
              </p:cNvSpPr>
              <p:nvPr/>
            </p:nvSpPr>
            <p:spPr bwMode="auto">
              <a:xfrm>
                <a:off x="19116675" y="1443037"/>
                <a:ext cx="90488" cy="88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7548110" y="3239115"/>
              <a:ext cx="1535042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 panose="020F0302020204030204"/>
                  <a:ea typeface="微软雅黑" panose="020B0503020204020204" charset="-122"/>
                  <a:cs typeface="+mn-cs"/>
                </a:rPr>
                <a:t>民俗古镇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 panose="020F0302020204030204"/>
                  <a:ea typeface="微软雅黑" panose="020B0503020204020204" charset="-122"/>
                  <a:cs typeface="+mn-cs"/>
                </a:rPr>
                <a:t>1050</a:t>
              </a:r>
              <a:r>
                <a:rPr lang="zh-CN" altLang="en-US" sz="24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 panose="020F0302020204030204"/>
                  <a:ea typeface="微软雅黑" panose="020B0503020204020204" charset="-122"/>
                  <a:sym typeface="+mn-ea"/>
                </a:rPr>
                <a:t>条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8117647" y="3846354"/>
              <a:ext cx="395968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4808220" y="3785870"/>
            <a:ext cx="2752725" cy="204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rPr>
              <a:t>中国科技农业展示园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rPr>
              <a:t>太仓现代农业园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rPr>
              <a:t>北大荒现代农业园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rPr>
              <a:t>兰陵国家农业公园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rPr>
              <a:t>都江堰市高科技农业旅游园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rPr>
              <a:t>泾河智慧农业园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rPr>
              <a:t>新津田园牧歌生态农业开发园</a:t>
            </a:r>
          </a:p>
        </p:txBody>
      </p:sp>
      <p:sp>
        <p:nvSpPr>
          <p:cNvPr id="42" name="任意多边形 41"/>
          <p:cNvSpPr/>
          <p:nvPr/>
        </p:nvSpPr>
        <p:spPr>
          <a:xfrm rot="5400000" flipH="1">
            <a:off x="527494" y="4952385"/>
            <a:ext cx="250350" cy="132492"/>
          </a:xfrm>
          <a:custGeom>
            <a:avLst/>
            <a:gdLst>
              <a:gd name="connsiteX0" fmla="*/ 250350 w 250350"/>
              <a:gd name="connsiteY0" fmla="*/ 125175 h 132492"/>
              <a:gd name="connsiteX1" fmla="*/ 125175 w 250350"/>
              <a:gd name="connsiteY1" fmla="*/ 0 h 132492"/>
              <a:gd name="connsiteX2" fmla="*/ 0 w 250350"/>
              <a:gd name="connsiteY2" fmla="*/ 125175 h 132492"/>
              <a:gd name="connsiteX3" fmla="*/ 1664 w 250350"/>
              <a:gd name="connsiteY3" fmla="*/ 132492 h 132492"/>
              <a:gd name="connsiteX4" fmla="*/ 248686 w 250350"/>
              <a:gd name="connsiteY4" fmla="*/ 132492 h 13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350" h="132492">
                <a:moveTo>
                  <a:pt x="250350" y="125175"/>
                </a:moveTo>
                <a:cubicBezTo>
                  <a:pt x="250350" y="56043"/>
                  <a:pt x="194308" y="0"/>
                  <a:pt x="125175" y="0"/>
                </a:cubicBezTo>
                <a:cubicBezTo>
                  <a:pt x="56043" y="0"/>
                  <a:pt x="0" y="56043"/>
                  <a:pt x="0" y="125175"/>
                </a:cubicBezTo>
                <a:lnTo>
                  <a:pt x="1664" y="132492"/>
                </a:lnTo>
                <a:lnTo>
                  <a:pt x="248686" y="132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40800" y="3872865"/>
            <a:ext cx="2752725" cy="176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rPr>
              <a:t>西江千户苗寨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rPr>
              <a:t>凤凰古城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rPr>
              <a:t>平遥古镇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rPr>
              <a:t>中华民族园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rPr>
              <a:t>束河古镇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rPr>
              <a:t>川民俗园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28395" y="3872865"/>
            <a:ext cx="2752725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rPr>
              <a:t>蓝调庄园</a:t>
            </a: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rPr>
              <a:t>张裕爱斐堡国际酒庄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pageCurlDouble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11" grpId="0" bldLvl="0" animBg="1"/>
      <p:bldP spid="34" grpId="0"/>
      <p:bldP spid="42" grpId="0" animBg="1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4934900" y="2270176"/>
            <a:ext cx="2348148" cy="1480670"/>
          </a:xfrm>
          <a:prstGeom prst="straightConnector1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4503" y="262051"/>
            <a:ext cx="6158014" cy="534035"/>
          </a:xfrm>
        </p:spPr>
        <p:txBody>
          <a:bodyPr/>
          <a:lstStyle/>
          <a:p>
            <a:r>
              <a:rPr lang="zh-CN" altLang="en-US" dirty="0"/>
              <a:t>数据采集</a:t>
            </a:r>
          </a:p>
        </p:txBody>
      </p:sp>
      <p:sp>
        <p:nvSpPr>
          <p:cNvPr id="10" name="任意多边形 9"/>
          <p:cNvSpPr/>
          <p:nvPr/>
        </p:nvSpPr>
        <p:spPr>
          <a:xfrm rot="16200000">
            <a:off x="2665263" y="1924770"/>
            <a:ext cx="2422212" cy="2191874"/>
          </a:xfrm>
          <a:custGeom>
            <a:avLst/>
            <a:gdLst>
              <a:gd name="connsiteX0" fmla="*/ 1211106 w 2422212"/>
              <a:gd name="connsiteY0" fmla="*/ 0 h 2191874"/>
              <a:gd name="connsiteX1" fmla="*/ 2422212 w 2422212"/>
              <a:gd name="connsiteY1" fmla="*/ 1211106 h 2191874"/>
              <a:gd name="connsiteX2" fmla="*/ 1981482 w 2422212"/>
              <a:gd name="connsiteY2" fmla="*/ 2145654 h 2191874"/>
              <a:gd name="connsiteX3" fmla="*/ 1919673 w 2422212"/>
              <a:gd name="connsiteY3" fmla="*/ 2191874 h 2191874"/>
              <a:gd name="connsiteX4" fmla="*/ 502539 w 2422212"/>
              <a:gd name="connsiteY4" fmla="*/ 2191874 h 2191874"/>
              <a:gd name="connsiteX5" fmla="*/ 440730 w 2422212"/>
              <a:gd name="connsiteY5" fmla="*/ 2145654 h 2191874"/>
              <a:gd name="connsiteX6" fmla="*/ 0 w 2422212"/>
              <a:gd name="connsiteY6" fmla="*/ 1211106 h 2191874"/>
              <a:gd name="connsiteX7" fmla="*/ 1211106 w 2422212"/>
              <a:gd name="connsiteY7" fmla="*/ 0 h 219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2212" h="2191874">
                <a:moveTo>
                  <a:pt x="1211106" y="0"/>
                </a:moveTo>
                <a:cubicBezTo>
                  <a:pt x="1879981" y="0"/>
                  <a:pt x="2422212" y="542231"/>
                  <a:pt x="2422212" y="1211106"/>
                </a:cubicBezTo>
                <a:cubicBezTo>
                  <a:pt x="2422212" y="1587348"/>
                  <a:pt x="2250647" y="1923520"/>
                  <a:pt x="1981482" y="2145654"/>
                </a:cubicBezTo>
                <a:lnTo>
                  <a:pt x="1919673" y="2191874"/>
                </a:lnTo>
                <a:lnTo>
                  <a:pt x="502539" y="2191874"/>
                </a:lnTo>
                <a:lnTo>
                  <a:pt x="440730" y="2145654"/>
                </a:lnTo>
                <a:cubicBezTo>
                  <a:pt x="171565" y="1923520"/>
                  <a:pt x="0" y="1587348"/>
                  <a:pt x="0" y="1211106"/>
                </a:cubicBezTo>
                <a:cubicBezTo>
                  <a:pt x="0" y="542231"/>
                  <a:pt x="542231" y="0"/>
                  <a:pt x="1211106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 rot="5400000">
            <a:off x="7104525" y="1924770"/>
            <a:ext cx="2422212" cy="2191874"/>
          </a:xfrm>
          <a:custGeom>
            <a:avLst/>
            <a:gdLst>
              <a:gd name="connsiteX0" fmla="*/ 1211106 w 2422212"/>
              <a:gd name="connsiteY0" fmla="*/ 0 h 2191874"/>
              <a:gd name="connsiteX1" fmla="*/ 2422212 w 2422212"/>
              <a:gd name="connsiteY1" fmla="*/ 1211106 h 2191874"/>
              <a:gd name="connsiteX2" fmla="*/ 1981482 w 2422212"/>
              <a:gd name="connsiteY2" fmla="*/ 2145654 h 2191874"/>
              <a:gd name="connsiteX3" fmla="*/ 1919673 w 2422212"/>
              <a:gd name="connsiteY3" fmla="*/ 2191874 h 2191874"/>
              <a:gd name="connsiteX4" fmla="*/ 502539 w 2422212"/>
              <a:gd name="connsiteY4" fmla="*/ 2191874 h 2191874"/>
              <a:gd name="connsiteX5" fmla="*/ 440730 w 2422212"/>
              <a:gd name="connsiteY5" fmla="*/ 2145654 h 2191874"/>
              <a:gd name="connsiteX6" fmla="*/ 0 w 2422212"/>
              <a:gd name="connsiteY6" fmla="*/ 1211106 h 2191874"/>
              <a:gd name="connsiteX7" fmla="*/ 1211106 w 2422212"/>
              <a:gd name="connsiteY7" fmla="*/ 0 h 219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2212" h="2191874">
                <a:moveTo>
                  <a:pt x="1211106" y="0"/>
                </a:moveTo>
                <a:cubicBezTo>
                  <a:pt x="1879981" y="0"/>
                  <a:pt x="2422212" y="542231"/>
                  <a:pt x="2422212" y="1211106"/>
                </a:cubicBezTo>
                <a:cubicBezTo>
                  <a:pt x="2422212" y="1587348"/>
                  <a:pt x="2250647" y="1923520"/>
                  <a:pt x="1981482" y="2145654"/>
                </a:cubicBezTo>
                <a:lnTo>
                  <a:pt x="1919673" y="2191874"/>
                </a:lnTo>
                <a:lnTo>
                  <a:pt x="502539" y="2191874"/>
                </a:lnTo>
                <a:lnTo>
                  <a:pt x="440730" y="2145654"/>
                </a:lnTo>
                <a:cubicBezTo>
                  <a:pt x="171565" y="1923520"/>
                  <a:pt x="0" y="1587348"/>
                  <a:pt x="0" y="1211106"/>
                </a:cubicBezTo>
                <a:cubicBezTo>
                  <a:pt x="0" y="542231"/>
                  <a:pt x="542231" y="0"/>
                  <a:pt x="1211106" y="0"/>
                </a:cubicBez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微软雅黑" panose="020B050302020402020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08848" y="2444752"/>
            <a:ext cx="1535042" cy="1401602"/>
            <a:chOff x="3108848" y="2444752"/>
            <a:chExt cx="1535042" cy="1401602"/>
          </a:xfrm>
        </p:grpSpPr>
        <p:grpSp>
          <p:nvGrpSpPr>
            <p:cNvPr id="17" name="组合 16"/>
            <p:cNvGrpSpPr/>
            <p:nvPr/>
          </p:nvGrpSpPr>
          <p:grpSpPr>
            <a:xfrm>
              <a:off x="3644407" y="2444752"/>
              <a:ext cx="463925" cy="617659"/>
              <a:chOff x="20710525" y="2840038"/>
              <a:chExt cx="541338" cy="72072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Freeform 36"/>
              <p:cNvSpPr/>
              <p:nvPr/>
            </p:nvSpPr>
            <p:spPr bwMode="auto">
              <a:xfrm>
                <a:off x="21101050" y="2847975"/>
                <a:ext cx="142875" cy="142875"/>
              </a:xfrm>
              <a:custGeom>
                <a:avLst/>
                <a:gdLst>
                  <a:gd name="T0" fmla="*/ 0 w 90"/>
                  <a:gd name="T1" fmla="*/ 0 h 90"/>
                  <a:gd name="T2" fmla="*/ 0 w 90"/>
                  <a:gd name="T3" fmla="*/ 90 h 90"/>
                  <a:gd name="T4" fmla="*/ 90 w 90"/>
                  <a:gd name="T5" fmla="*/ 90 h 90"/>
                  <a:gd name="T6" fmla="*/ 0 w 90"/>
                  <a:gd name="T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90">
                    <a:moveTo>
                      <a:pt x="0" y="0"/>
                    </a:moveTo>
                    <a:lnTo>
                      <a:pt x="0" y="90"/>
                    </a:lnTo>
                    <a:lnTo>
                      <a:pt x="90" y="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" name="Freeform 37"/>
              <p:cNvSpPr/>
              <p:nvPr/>
            </p:nvSpPr>
            <p:spPr bwMode="auto">
              <a:xfrm>
                <a:off x="20710525" y="2840038"/>
                <a:ext cx="541338" cy="720725"/>
              </a:xfrm>
              <a:custGeom>
                <a:avLst/>
                <a:gdLst>
                  <a:gd name="T0" fmla="*/ 100 w 144"/>
                  <a:gd name="T1" fmla="*/ 48 h 192"/>
                  <a:gd name="T2" fmla="*/ 96 w 144"/>
                  <a:gd name="T3" fmla="*/ 44 h 192"/>
                  <a:gd name="T4" fmla="*/ 96 w 144"/>
                  <a:gd name="T5" fmla="*/ 0 h 192"/>
                  <a:gd name="T6" fmla="*/ 4 w 144"/>
                  <a:gd name="T7" fmla="*/ 0 h 192"/>
                  <a:gd name="T8" fmla="*/ 0 w 144"/>
                  <a:gd name="T9" fmla="*/ 4 h 192"/>
                  <a:gd name="T10" fmla="*/ 0 w 144"/>
                  <a:gd name="T11" fmla="*/ 188 h 192"/>
                  <a:gd name="T12" fmla="*/ 4 w 144"/>
                  <a:gd name="T13" fmla="*/ 192 h 192"/>
                  <a:gd name="T14" fmla="*/ 140 w 144"/>
                  <a:gd name="T15" fmla="*/ 192 h 192"/>
                  <a:gd name="T16" fmla="*/ 144 w 144"/>
                  <a:gd name="T17" fmla="*/ 188 h 192"/>
                  <a:gd name="T18" fmla="*/ 144 w 144"/>
                  <a:gd name="T19" fmla="*/ 48 h 192"/>
                  <a:gd name="T20" fmla="*/ 100 w 144"/>
                  <a:gd name="T21" fmla="*/ 4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4" h="192">
                    <a:moveTo>
                      <a:pt x="100" y="48"/>
                    </a:moveTo>
                    <a:cubicBezTo>
                      <a:pt x="98" y="48"/>
                      <a:pt x="96" y="46"/>
                      <a:pt x="96" y="44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90"/>
                      <a:pt x="2" y="192"/>
                      <a:pt x="4" y="192"/>
                    </a:cubicBezTo>
                    <a:cubicBezTo>
                      <a:pt x="140" y="192"/>
                      <a:pt x="140" y="192"/>
                      <a:pt x="140" y="192"/>
                    </a:cubicBezTo>
                    <a:cubicBezTo>
                      <a:pt x="142" y="192"/>
                      <a:pt x="144" y="190"/>
                      <a:pt x="144" y="188"/>
                    </a:cubicBezTo>
                    <a:cubicBezTo>
                      <a:pt x="144" y="48"/>
                      <a:pt x="144" y="48"/>
                      <a:pt x="144" y="48"/>
                    </a:cubicBezTo>
                    <a:lnTo>
                      <a:pt x="100" y="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3108848" y="3239115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 panose="020F0302020204030204"/>
                  <a:ea typeface="微软雅黑" panose="020B0503020204020204" charset="-122"/>
                  <a:cs typeface="+mn-cs"/>
                </a:rPr>
                <a:t>关键字</a:t>
              </a: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3678385" y="3846354"/>
              <a:ext cx="395968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7548110" y="2444752"/>
            <a:ext cx="1535042" cy="1401602"/>
            <a:chOff x="7548110" y="2444752"/>
            <a:chExt cx="1535042" cy="1401602"/>
          </a:xfrm>
        </p:grpSpPr>
        <p:grpSp>
          <p:nvGrpSpPr>
            <p:cNvPr id="14" name="组合 13"/>
            <p:cNvGrpSpPr/>
            <p:nvPr/>
          </p:nvGrpSpPr>
          <p:grpSpPr>
            <a:xfrm>
              <a:off x="8031970" y="2444752"/>
              <a:ext cx="567322" cy="617659"/>
              <a:chOff x="18876963" y="1066800"/>
              <a:chExt cx="661988" cy="72072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Freeform 31"/>
              <p:cNvSpPr>
                <a:spLocks noEditPoints="1"/>
              </p:cNvSpPr>
              <p:nvPr/>
            </p:nvSpPr>
            <p:spPr bwMode="auto">
              <a:xfrm>
                <a:off x="18876963" y="1066800"/>
                <a:ext cx="661988" cy="720725"/>
              </a:xfrm>
              <a:custGeom>
                <a:avLst/>
                <a:gdLst>
                  <a:gd name="T0" fmla="*/ 164 w 176"/>
                  <a:gd name="T1" fmla="*/ 48 h 192"/>
                  <a:gd name="T2" fmla="*/ 160 w 176"/>
                  <a:gd name="T3" fmla="*/ 20 h 192"/>
                  <a:gd name="T4" fmla="*/ 140 w 176"/>
                  <a:gd name="T5" fmla="*/ 0 h 192"/>
                  <a:gd name="T6" fmla="*/ 0 w 176"/>
                  <a:gd name="T7" fmla="*/ 20 h 192"/>
                  <a:gd name="T8" fmla="*/ 24 w 176"/>
                  <a:gd name="T9" fmla="*/ 192 h 192"/>
                  <a:gd name="T10" fmla="*/ 160 w 176"/>
                  <a:gd name="T11" fmla="*/ 176 h 192"/>
                  <a:gd name="T12" fmla="*/ 176 w 176"/>
                  <a:gd name="T13" fmla="*/ 164 h 192"/>
                  <a:gd name="T14" fmla="*/ 173 w 176"/>
                  <a:gd name="T15" fmla="*/ 132 h 192"/>
                  <a:gd name="T16" fmla="*/ 176 w 176"/>
                  <a:gd name="T17" fmla="*/ 100 h 192"/>
                  <a:gd name="T18" fmla="*/ 176 w 176"/>
                  <a:gd name="T19" fmla="*/ 84 h 192"/>
                  <a:gd name="T20" fmla="*/ 164 w 176"/>
                  <a:gd name="T21" fmla="*/ 56 h 192"/>
                  <a:gd name="T22" fmla="*/ 168 w 176"/>
                  <a:gd name="T23" fmla="*/ 84 h 192"/>
                  <a:gd name="T24" fmla="*/ 160 w 176"/>
                  <a:gd name="T25" fmla="*/ 88 h 192"/>
                  <a:gd name="T26" fmla="*/ 164 w 176"/>
                  <a:gd name="T27" fmla="*/ 56 h 192"/>
                  <a:gd name="T28" fmla="*/ 168 w 176"/>
                  <a:gd name="T29" fmla="*/ 124 h 192"/>
                  <a:gd name="T30" fmla="*/ 160 w 176"/>
                  <a:gd name="T31" fmla="*/ 128 h 192"/>
                  <a:gd name="T32" fmla="*/ 164 w 176"/>
                  <a:gd name="T33" fmla="*/ 96 h 192"/>
                  <a:gd name="T34" fmla="*/ 20 w 176"/>
                  <a:gd name="T35" fmla="*/ 8 h 192"/>
                  <a:gd name="T36" fmla="*/ 140 w 176"/>
                  <a:gd name="T37" fmla="*/ 8 h 192"/>
                  <a:gd name="T38" fmla="*/ 152 w 176"/>
                  <a:gd name="T39" fmla="*/ 36 h 192"/>
                  <a:gd name="T40" fmla="*/ 144 w 176"/>
                  <a:gd name="T41" fmla="*/ 28 h 192"/>
                  <a:gd name="T42" fmla="*/ 9 w 176"/>
                  <a:gd name="T43" fmla="*/ 16 h 192"/>
                  <a:gd name="T44" fmla="*/ 20 w 176"/>
                  <a:gd name="T45" fmla="*/ 32 h 192"/>
                  <a:gd name="T46" fmla="*/ 132 w 176"/>
                  <a:gd name="T47" fmla="*/ 24 h 192"/>
                  <a:gd name="T48" fmla="*/ 136 w 176"/>
                  <a:gd name="T49" fmla="*/ 32 h 192"/>
                  <a:gd name="T50" fmla="*/ 120 w 176"/>
                  <a:gd name="T51" fmla="*/ 120 h 192"/>
                  <a:gd name="T52" fmla="*/ 100 w 176"/>
                  <a:gd name="T53" fmla="*/ 132 h 192"/>
                  <a:gd name="T54" fmla="*/ 76 w 176"/>
                  <a:gd name="T55" fmla="*/ 132 h 192"/>
                  <a:gd name="T56" fmla="*/ 76 w 176"/>
                  <a:gd name="T57" fmla="*/ 92 h 192"/>
                  <a:gd name="T58" fmla="*/ 92 w 176"/>
                  <a:gd name="T59" fmla="*/ 92 h 192"/>
                  <a:gd name="T60" fmla="*/ 96 w 176"/>
                  <a:gd name="T61" fmla="*/ 112 h 192"/>
                  <a:gd name="T62" fmla="*/ 100 w 176"/>
                  <a:gd name="T63" fmla="*/ 124 h 192"/>
                  <a:gd name="T64" fmla="*/ 112 w 176"/>
                  <a:gd name="T65" fmla="*/ 120 h 192"/>
                  <a:gd name="T66" fmla="*/ 80 w 176"/>
                  <a:gd name="T67" fmla="*/ 80 h 192"/>
                  <a:gd name="T68" fmla="*/ 80 w 176"/>
                  <a:gd name="T69" fmla="*/ 144 h 192"/>
                  <a:gd name="T70" fmla="*/ 80 w 176"/>
                  <a:gd name="T71" fmla="*/ 152 h 192"/>
                  <a:gd name="T72" fmla="*/ 80 w 176"/>
                  <a:gd name="T73" fmla="*/ 72 h 192"/>
                  <a:gd name="T74" fmla="*/ 120 w 176"/>
                  <a:gd name="T75" fmla="*/ 120 h 192"/>
                  <a:gd name="T76" fmla="*/ 164 w 176"/>
                  <a:gd name="T77" fmla="*/ 168 h 192"/>
                  <a:gd name="T78" fmla="*/ 160 w 176"/>
                  <a:gd name="T79" fmla="*/ 136 h 192"/>
                  <a:gd name="T80" fmla="*/ 168 w 176"/>
                  <a:gd name="T81" fmla="*/ 14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6" h="192">
                    <a:moveTo>
                      <a:pt x="176" y="60"/>
                    </a:moveTo>
                    <a:cubicBezTo>
                      <a:pt x="176" y="53"/>
                      <a:pt x="171" y="48"/>
                      <a:pt x="164" y="4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60" y="9"/>
                      <a:pt x="151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40" y="192"/>
                      <a:pt x="140" y="192"/>
                      <a:pt x="140" y="192"/>
                    </a:cubicBezTo>
                    <a:cubicBezTo>
                      <a:pt x="150" y="192"/>
                      <a:pt x="158" y="185"/>
                      <a:pt x="160" y="176"/>
                    </a:cubicBezTo>
                    <a:cubicBezTo>
                      <a:pt x="164" y="176"/>
                      <a:pt x="164" y="176"/>
                      <a:pt x="164" y="176"/>
                    </a:cubicBezTo>
                    <a:cubicBezTo>
                      <a:pt x="171" y="176"/>
                      <a:pt x="176" y="170"/>
                      <a:pt x="176" y="164"/>
                    </a:cubicBezTo>
                    <a:cubicBezTo>
                      <a:pt x="176" y="140"/>
                      <a:pt x="176" y="140"/>
                      <a:pt x="176" y="140"/>
                    </a:cubicBezTo>
                    <a:cubicBezTo>
                      <a:pt x="176" y="137"/>
                      <a:pt x="175" y="134"/>
                      <a:pt x="173" y="132"/>
                    </a:cubicBezTo>
                    <a:cubicBezTo>
                      <a:pt x="175" y="130"/>
                      <a:pt x="176" y="127"/>
                      <a:pt x="176" y="124"/>
                    </a:cubicBezTo>
                    <a:cubicBezTo>
                      <a:pt x="176" y="100"/>
                      <a:pt x="176" y="100"/>
                      <a:pt x="176" y="100"/>
                    </a:cubicBezTo>
                    <a:cubicBezTo>
                      <a:pt x="176" y="97"/>
                      <a:pt x="175" y="94"/>
                      <a:pt x="173" y="92"/>
                    </a:cubicBezTo>
                    <a:cubicBezTo>
                      <a:pt x="175" y="90"/>
                      <a:pt x="176" y="87"/>
                      <a:pt x="176" y="84"/>
                    </a:cubicBezTo>
                    <a:lnTo>
                      <a:pt x="176" y="60"/>
                    </a:lnTo>
                    <a:close/>
                    <a:moveTo>
                      <a:pt x="164" y="56"/>
                    </a:moveTo>
                    <a:cubicBezTo>
                      <a:pt x="166" y="56"/>
                      <a:pt x="168" y="58"/>
                      <a:pt x="168" y="60"/>
                    </a:cubicBezTo>
                    <a:cubicBezTo>
                      <a:pt x="168" y="84"/>
                      <a:pt x="168" y="84"/>
                      <a:pt x="168" y="84"/>
                    </a:cubicBezTo>
                    <a:cubicBezTo>
                      <a:pt x="168" y="86"/>
                      <a:pt x="166" y="88"/>
                      <a:pt x="164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56"/>
                      <a:pt x="160" y="56"/>
                      <a:pt x="160" y="56"/>
                    </a:cubicBezTo>
                    <a:lnTo>
                      <a:pt x="164" y="56"/>
                    </a:lnTo>
                    <a:close/>
                    <a:moveTo>
                      <a:pt x="168" y="100"/>
                    </a:moveTo>
                    <a:cubicBezTo>
                      <a:pt x="168" y="124"/>
                      <a:pt x="168" y="124"/>
                      <a:pt x="168" y="124"/>
                    </a:cubicBezTo>
                    <a:cubicBezTo>
                      <a:pt x="168" y="126"/>
                      <a:pt x="166" y="128"/>
                      <a:pt x="164" y="128"/>
                    </a:cubicBezTo>
                    <a:cubicBezTo>
                      <a:pt x="160" y="128"/>
                      <a:pt x="160" y="128"/>
                      <a:pt x="160" y="128"/>
                    </a:cubicBezTo>
                    <a:cubicBezTo>
                      <a:pt x="160" y="96"/>
                      <a:pt x="160" y="96"/>
                      <a:pt x="160" y="96"/>
                    </a:cubicBezTo>
                    <a:cubicBezTo>
                      <a:pt x="164" y="96"/>
                      <a:pt x="164" y="96"/>
                      <a:pt x="164" y="96"/>
                    </a:cubicBezTo>
                    <a:cubicBezTo>
                      <a:pt x="166" y="96"/>
                      <a:pt x="168" y="98"/>
                      <a:pt x="168" y="100"/>
                    </a:cubicBezTo>
                    <a:close/>
                    <a:moveTo>
                      <a:pt x="20" y="8"/>
                    </a:moveTo>
                    <a:cubicBezTo>
                      <a:pt x="140" y="8"/>
                      <a:pt x="140" y="8"/>
                      <a:pt x="140" y="8"/>
                    </a:cubicBezTo>
                    <a:cubicBezTo>
                      <a:pt x="140" y="8"/>
                      <a:pt x="140" y="8"/>
                      <a:pt x="140" y="8"/>
                    </a:cubicBezTo>
                    <a:cubicBezTo>
                      <a:pt x="147" y="8"/>
                      <a:pt x="152" y="13"/>
                      <a:pt x="152" y="20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0" y="34"/>
                      <a:pt x="147" y="33"/>
                      <a:pt x="144" y="32"/>
                    </a:cubicBezTo>
                    <a:cubicBezTo>
                      <a:pt x="144" y="28"/>
                      <a:pt x="144" y="28"/>
                      <a:pt x="144" y="28"/>
                    </a:cubicBezTo>
                    <a:cubicBezTo>
                      <a:pt x="144" y="21"/>
                      <a:pt x="139" y="16"/>
                      <a:pt x="132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1"/>
                      <a:pt x="15" y="8"/>
                      <a:pt x="20" y="8"/>
                    </a:cubicBezTo>
                    <a:close/>
                    <a:moveTo>
                      <a:pt x="20" y="32"/>
                    </a:moveTo>
                    <a:cubicBezTo>
                      <a:pt x="15" y="32"/>
                      <a:pt x="11" y="29"/>
                      <a:pt x="9" y="24"/>
                    </a:cubicBezTo>
                    <a:cubicBezTo>
                      <a:pt x="132" y="24"/>
                      <a:pt x="132" y="24"/>
                      <a:pt x="132" y="24"/>
                    </a:cubicBezTo>
                    <a:cubicBezTo>
                      <a:pt x="134" y="24"/>
                      <a:pt x="136" y="26"/>
                      <a:pt x="136" y="28"/>
                    </a:cubicBezTo>
                    <a:cubicBezTo>
                      <a:pt x="136" y="32"/>
                      <a:pt x="136" y="32"/>
                      <a:pt x="136" y="32"/>
                    </a:cubicBezTo>
                    <a:lnTo>
                      <a:pt x="20" y="32"/>
                    </a:lnTo>
                    <a:close/>
                    <a:moveTo>
                      <a:pt x="120" y="120"/>
                    </a:moveTo>
                    <a:cubicBezTo>
                      <a:pt x="120" y="126"/>
                      <a:pt x="115" y="132"/>
                      <a:pt x="108" y="132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96" y="132"/>
                      <a:pt x="92" y="130"/>
                      <a:pt x="90" y="126"/>
                    </a:cubicBezTo>
                    <a:cubicBezTo>
                      <a:pt x="86" y="130"/>
                      <a:pt x="82" y="132"/>
                      <a:pt x="76" y="132"/>
                    </a:cubicBezTo>
                    <a:cubicBezTo>
                      <a:pt x="65" y="132"/>
                      <a:pt x="56" y="123"/>
                      <a:pt x="56" y="112"/>
                    </a:cubicBezTo>
                    <a:cubicBezTo>
                      <a:pt x="56" y="101"/>
                      <a:pt x="65" y="92"/>
                      <a:pt x="76" y="92"/>
                    </a:cubicBezTo>
                    <a:cubicBezTo>
                      <a:pt x="81" y="92"/>
                      <a:pt x="85" y="93"/>
                      <a:pt x="88" y="96"/>
                    </a:cubicBezTo>
                    <a:cubicBezTo>
                      <a:pt x="88" y="94"/>
                      <a:pt x="90" y="92"/>
                      <a:pt x="92" y="92"/>
                    </a:cubicBezTo>
                    <a:cubicBezTo>
                      <a:pt x="94" y="92"/>
                      <a:pt x="96" y="94"/>
                      <a:pt x="96" y="96"/>
                    </a:cubicBezTo>
                    <a:cubicBezTo>
                      <a:pt x="96" y="112"/>
                      <a:pt x="96" y="112"/>
                      <a:pt x="96" y="112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96" y="122"/>
                      <a:pt x="98" y="124"/>
                      <a:pt x="100" y="124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10" y="124"/>
                      <a:pt x="112" y="122"/>
                      <a:pt x="112" y="120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12" y="94"/>
                      <a:pt x="98" y="80"/>
                      <a:pt x="80" y="80"/>
                    </a:cubicBezTo>
                    <a:cubicBezTo>
                      <a:pt x="63" y="80"/>
                      <a:pt x="48" y="94"/>
                      <a:pt x="48" y="112"/>
                    </a:cubicBezTo>
                    <a:cubicBezTo>
                      <a:pt x="48" y="130"/>
                      <a:pt x="63" y="144"/>
                      <a:pt x="80" y="144"/>
                    </a:cubicBezTo>
                    <a:cubicBezTo>
                      <a:pt x="82" y="144"/>
                      <a:pt x="84" y="146"/>
                      <a:pt x="84" y="148"/>
                    </a:cubicBezTo>
                    <a:cubicBezTo>
                      <a:pt x="84" y="150"/>
                      <a:pt x="82" y="152"/>
                      <a:pt x="80" y="152"/>
                    </a:cubicBezTo>
                    <a:cubicBezTo>
                      <a:pt x="58" y="152"/>
                      <a:pt x="40" y="134"/>
                      <a:pt x="40" y="112"/>
                    </a:cubicBezTo>
                    <a:cubicBezTo>
                      <a:pt x="40" y="90"/>
                      <a:pt x="58" y="72"/>
                      <a:pt x="80" y="72"/>
                    </a:cubicBezTo>
                    <a:cubicBezTo>
                      <a:pt x="102" y="72"/>
                      <a:pt x="120" y="90"/>
                      <a:pt x="120" y="112"/>
                    </a:cubicBezTo>
                    <a:lnTo>
                      <a:pt x="120" y="120"/>
                    </a:lnTo>
                    <a:close/>
                    <a:moveTo>
                      <a:pt x="168" y="164"/>
                    </a:moveTo>
                    <a:cubicBezTo>
                      <a:pt x="168" y="166"/>
                      <a:pt x="166" y="168"/>
                      <a:pt x="164" y="168"/>
                    </a:cubicBezTo>
                    <a:cubicBezTo>
                      <a:pt x="160" y="168"/>
                      <a:pt x="160" y="168"/>
                      <a:pt x="160" y="168"/>
                    </a:cubicBezTo>
                    <a:cubicBezTo>
                      <a:pt x="160" y="136"/>
                      <a:pt x="160" y="136"/>
                      <a:pt x="160" y="136"/>
                    </a:cubicBezTo>
                    <a:cubicBezTo>
                      <a:pt x="164" y="136"/>
                      <a:pt x="164" y="136"/>
                      <a:pt x="164" y="136"/>
                    </a:cubicBezTo>
                    <a:cubicBezTo>
                      <a:pt x="166" y="136"/>
                      <a:pt x="168" y="138"/>
                      <a:pt x="168" y="140"/>
                    </a:cubicBezTo>
                    <a:lnTo>
                      <a:pt x="168" y="16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Oval 32"/>
              <p:cNvSpPr>
                <a:spLocks noChangeArrowheads="1"/>
              </p:cNvSpPr>
              <p:nvPr/>
            </p:nvSpPr>
            <p:spPr bwMode="auto">
              <a:xfrm>
                <a:off x="19116675" y="1443037"/>
                <a:ext cx="90488" cy="88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7548110" y="3239115"/>
              <a:ext cx="1535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 panose="020F0302020204030204"/>
                  <a:ea typeface="微软雅黑" panose="020B0503020204020204" charset="-122"/>
                  <a:cs typeface="+mn-cs"/>
                </a:rPr>
                <a:t>关键字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8117647" y="3846354"/>
              <a:ext cx="395968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任意多边形 41"/>
          <p:cNvSpPr/>
          <p:nvPr/>
        </p:nvSpPr>
        <p:spPr>
          <a:xfrm rot="5400000" flipH="1">
            <a:off x="527494" y="4952385"/>
            <a:ext cx="250350" cy="132492"/>
          </a:xfrm>
          <a:custGeom>
            <a:avLst/>
            <a:gdLst>
              <a:gd name="connsiteX0" fmla="*/ 250350 w 250350"/>
              <a:gd name="connsiteY0" fmla="*/ 125175 h 132492"/>
              <a:gd name="connsiteX1" fmla="*/ 125175 w 250350"/>
              <a:gd name="connsiteY1" fmla="*/ 0 h 132492"/>
              <a:gd name="connsiteX2" fmla="*/ 0 w 250350"/>
              <a:gd name="connsiteY2" fmla="*/ 125175 h 132492"/>
              <a:gd name="connsiteX3" fmla="*/ 1664 w 250350"/>
              <a:gd name="connsiteY3" fmla="*/ 132492 h 132492"/>
              <a:gd name="connsiteX4" fmla="*/ 248686 w 250350"/>
              <a:gd name="connsiteY4" fmla="*/ 132492 h 13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350" h="132492">
                <a:moveTo>
                  <a:pt x="250350" y="125175"/>
                </a:moveTo>
                <a:cubicBezTo>
                  <a:pt x="250350" y="56043"/>
                  <a:pt x="194308" y="0"/>
                  <a:pt x="125175" y="0"/>
                </a:cubicBezTo>
                <a:cubicBezTo>
                  <a:pt x="56043" y="0"/>
                  <a:pt x="0" y="56043"/>
                  <a:pt x="0" y="125175"/>
                </a:cubicBezTo>
                <a:lnTo>
                  <a:pt x="1664" y="132492"/>
                </a:lnTo>
                <a:lnTo>
                  <a:pt x="248686" y="132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36" name="任意多边形 35"/>
          <p:cNvSpPr/>
          <p:nvPr/>
        </p:nvSpPr>
        <p:spPr>
          <a:xfrm rot="5400000" flipH="1">
            <a:off x="6470073" y="4952385"/>
            <a:ext cx="250350" cy="132492"/>
          </a:xfrm>
          <a:custGeom>
            <a:avLst/>
            <a:gdLst>
              <a:gd name="connsiteX0" fmla="*/ 250350 w 250350"/>
              <a:gd name="connsiteY0" fmla="*/ 125175 h 132492"/>
              <a:gd name="connsiteX1" fmla="*/ 125175 w 250350"/>
              <a:gd name="connsiteY1" fmla="*/ 0 h 132492"/>
              <a:gd name="connsiteX2" fmla="*/ 0 w 250350"/>
              <a:gd name="connsiteY2" fmla="*/ 125175 h 132492"/>
              <a:gd name="connsiteX3" fmla="*/ 1664 w 250350"/>
              <a:gd name="connsiteY3" fmla="*/ 132492 h 132492"/>
              <a:gd name="connsiteX4" fmla="*/ 248686 w 250350"/>
              <a:gd name="connsiteY4" fmla="*/ 132492 h 13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350" h="132492">
                <a:moveTo>
                  <a:pt x="250350" y="125175"/>
                </a:moveTo>
                <a:cubicBezTo>
                  <a:pt x="250350" y="56043"/>
                  <a:pt x="194308" y="0"/>
                  <a:pt x="125175" y="0"/>
                </a:cubicBezTo>
                <a:cubicBezTo>
                  <a:pt x="56043" y="0"/>
                  <a:pt x="0" y="56043"/>
                  <a:pt x="0" y="125175"/>
                </a:cubicBezTo>
                <a:lnTo>
                  <a:pt x="1664" y="132492"/>
                </a:lnTo>
                <a:lnTo>
                  <a:pt x="248686" y="132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981699" y="2899781"/>
            <a:ext cx="233943" cy="233943"/>
            <a:chOff x="5981699" y="2899781"/>
            <a:chExt cx="233943" cy="233943"/>
          </a:xfrm>
        </p:grpSpPr>
        <p:sp>
          <p:nvSpPr>
            <p:cNvPr id="7" name="椭圆 6"/>
            <p:cNvSpPr/>
            <p:nvPr/>
          </p:nvSpPr>
          <p:spPr>
            <a:xfrm>
              <a:off x="5981699" y="2899781"/>
              <a:ext cx="233943" cy="23394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" name="Freeform 5"/>
            <p:cNvSpPr/>
            <p:nvPr/>
          </p:nvSpPr>
          <p:spPr bwMode="auto">
            <a:xfrm>
              <a:off x="6026149" y="2971462"/>
              <a:ext cx="145042" cy="90580"/>
            </a:xfrm>
            <a:custGeom>
              <a:avLst/>
              <a:gdLst>
                <a:gd name="T0" fmla="*/ 192 w 253"/>
                <a:gd name="T1" fmla="*/ 0 h 158"/>
                <a:gd name="T2" fmla="*/ 192 w 253"/>
                <a:gd name="T3" fmla="*/ 19 h 158"/>
                <a:gd name="T4" fmla="*/ 219 w 253"/>
                <a:gd name="T5" fmla="*/ 19 h 158"/>
                <a:gd name="T6" fmla="*/ 141 w 253"/>
                <a:gd name="T7" fmla="*/ 100 h 158"/>
                <a:gd name="T8" fmla="*/ 93 w 253"/>
                <a:gd name="T9" fmla="*/ 51 h 158"/>
                <a:gd name="T10" fmla="*/ 85 w 253"/>
                <a:gd name="T11" fmla="*/ 58 h 158"/>
                <a:gd name="T12" fmla="*/ 0 w 253"/>
                <a:gd name="T13" fmla="*/ 146 h 158"/>
                <a:gd name="T14" fmla="*/ 13 w 253"/>
                <a:gd name="T15" fmla="*/ 158 h 158"/>
                <a:gd name="T16" fmla="*/ 93 w 253"/>
                <a:gd name="T17" fmla="*/ 80 h 158"/>
                <a:gd name="T18" fmla="*/ 141 w 253"/>
                <a:gd name="T19" fmla="*/ 127 h 158"/>
                <a:gd name="T20" fmla="*/ 233 w 253"/>
                <a:gd name="T21" fmla="*/ 34 h 158"/>
                <a:gd name="T22" fmla="*/ 233 w 253"/>
                <a:gd name="T23" fmla="*/ 61 h 158"/>
                <a:gd name="T24" fmla="*/ 253 w 253"/>
                <a:gd name="T25" fmla="*/ 61 h 158"/>
                <a:gd name="T26" fmla="*/ 253 w 253"/>
                <a:gd name="T27" fmla="*/ 0 h 158"/>
                <a:gd name="T28" fmla="*/ 192 w 253"/>
                <a:gd name="T2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3" h="158">
                  <a:moveTo>
                    <a:pt x="192" y="0"/>
                  </a:moveTo>
                  <a:lnTo>
                    <a:pt x="192" y="19"/>
                  </a:lnTo>
                  <a:lnTo>
                    <a:pt x="219" y="19"/>
                  </a:lnTo>
                  <a:lnTo>
                    <a:pt x="141" y="100"/>
                  </a:lnTo>
                  <a:lnTo>
                    <a:pt x="93" y="51"/>
                  </a:lnTo>
                  <a:lnTo>
                    <a:pt x="85" y="58"/>
                  </a:lnTo>
                  <a:lnTo>
                    <a:pt x="0" y="146"/>
                  </a:lnTo>
                  <a:lnTo>
                    <a:pt x="13" y="158"/>
                  </a:lnTo>
                  <a:lnTo>
                    <a:pt x="93" y="80"/>
                  </a:lnTo>
                  <a:lnTo>
                    <a:pt x="141" y="127"/>
                  </a:lnTo>
                  <a:lnTo>
                    <a:pt x="233" y="34"/>
                  </a:lnTo>
                  <a:lnTo>
                    <a:pt x="233" y="61"/>
                  </a:lnTo>
                  <a:lnTo>
                    <a:pt x="253" y="61"/>
                  </a:lnTo>
                  <a:lnTo>
                    <a:pt x="253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9400" y="1097280"/>
            <a:ext cx="6528435" cy="3201035"/>
            <a:chOff x="-593" y="2482"/>
            <a:chExt cx="12348" cy="619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93" y="2482"/>
              <a:ext cx="12348" cy="6192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466" y="2809"/>
              <a:ext cx="1263" cy="132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24" y="3955"/>
              <a:ext cx="10686" cy="224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24" y="7867"/>
              <a:ext cx="1518" cy="3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620" y="7867"/>
              <a:ext cx="1135" cy="3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79400" y="4361180"/>
            <a:ext cx="8752840" cy="2496820"/>
            <a:chOff x="317" y="6119"/>
            <a:chExt cx="13784" cy="3932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" y="6119"/>
              <a:ext cx="13784" cy="3932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3177" y="9133"/>
              <a:ext cx="473" cy="34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2649" y="8758"/>
              <a:ext cx="893" cy="596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955" y="1266190"/>
            <a:ext cx="7212330" cy="4972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pageCurlDouble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42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929592" y="3318214"/>
            <a:ext cx="6245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300" normalizeH="0" baseline="0" noProof="0" dirty="0">
                <a:ln>
                  <a:noFill/>
                </a:ln>
                <a:solidFill>
                  <a:srgbClr val="036AB5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数据初步处理</a:t>
            </a:r>
            <a:r>
              <a:rPr kumimoji="0" lang="en-US" altLang="zh-CN" sz="4800" b="0" i="0" u="none" strike="noStrike" kern="1200" cap="none" spc="300" normalizeH="0" baseline="0" noProof="0" dirty="0">
                <a:ln>
                  <a:noFill/>
                </a:ln>
                <a:solidFill>
                  <a:srgbClr val="036AB5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-</a:t>
            </a:r>
            <a:r>
              <a:rPr kumimoji="0" lang="zh-CN" altLang="en-US" sz="4800" b="0" i="0" u="none" strike="noStrike" kern="1200" cap="none" spc="300" normalizeH="0" baseline="0" noProof="0" dirty="0">
                <a:ln>
                  <a:noFill/>
                </a:ln>
                <a:solidFill>
                  <a:srgbClr val="036AB5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分词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178175" y="3218350"/>
            <a:ext cx="5748111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73362" y="1090140"/>
            <a:ext cx="26588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0" b="0" i="0" u="none" strike="noStrike" kern="1200" cap="none" spc="300" normalizeH="0" baseline="0" noProof="0" dirty="0">
                <a:ln>
                  <a:noFill/>
                </a:ln>
                <a:solidFill>
                  <a:srgbClr val="036AB5">
                    <a:lumMod val="20000"/>
                    <a:lumOff val="80000"/>
                  </a:srgb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02</a:t>
            </a:r>
            <a:endParaRPr kumimoji="0" lang="zh-CN" altLang="en-US" sz="15000" b="0" i="0" u="none" strike="noStrike" kern="1200" cap="none" spc="300" normalizeH="0" baseline="0" noProof="0" dirty="0">
              <a:ln>
                <a:noFill/>
              </a:ln>
              <a:solidFill>
                <a:srgbClr val="036AB5">
                  <a:lumMod val="20000"/>
                  <a:lumOff val="80000"/>
                </a:srgb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8134350" y="4744161"/>
            <a:ext cx="791936" cy="0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48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6223" y="221547"/>
            <a:ext cx="6158014" cy="535531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数据处理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jieba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分词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64503" y="1836544"/>
            <a:ext cx="109676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jieba</a:t>
            </a:r>
            <a:r>
              <a:rPr lang="zh-CN" altLang="en-US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是目前最好的 </a:t>
            </a:r>
            <a:r>
              <a:rPr lang="en-US" altLang="zh-CN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Python </a:t>
            </a:r>
            <a:r>
              <a:rPr lang="zh-CN" altLang="en-US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中文分词组件，它主要有以下 </a:t>
            </a:r>
            <a:r>
              <a:rPr lang="en-US" altLang="zh-CN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 </a:t>
            </a:r>
            <a:r>
              <a:rPr lang="zh-CN" altLang="en-US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种特性：</a:t>
            </a:r>
            <a:endParaRPr lang="en-US" altLang="zh-CN" sz="2000" dirty="0">
              <a:solidFill>
                <a:srgbClr val="40404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000" dirty="0">
              <a:solidFill>
                <a:srgbClr val="40404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支持 </a:t>
            </a:r>
            <a:r>
              <a:rPr lang="en-US" altLang="zh-CN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 </a:t>
            </a:r>
            <a:r>
              <a:rPr lang="zh-CN" altLang="en-US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种分词模式：精确模式、全模式、搜索引擎模式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支持繁体分词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支持自定义词典</a:t>
            </a:r>
            <a:endParaRPr lang="en-US" altLang="zh-CN" sz="2000" dirty="0">
              <a:solidFill>
                <a:srgbClr val="40404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40404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40404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可使用 </a:t>
            </a:r>
            <a:r>
              <a:rPr lang="en-US" altLang="zh-CN" sz="2000" dirty="0" err="1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jieba.cut</a:t>
            </a:r>
            <a:r>
              <a:rPr lang="en-US" altLang="zh-CN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2000" dirty="0" err="1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jieba.cut_for_search</a:t>
            </a:r>
            <a:r>
              <a:rPr lang="en-US" altLang="zh-CN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方法进行分词，</a:t>
            </a:r>
            <a:endParaRPr lang="en-US" altLang="zh-CN" sz="2000" dirty="0">
              <a:solidFill>
                <a:srgbClr val="40404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40404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两者所返回的结构都是一个可迭代的 </a:t>
            </a:r>
            <a:r>
              <a:rPr lang="en-US" altLang="zh-CN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generator</a:t>
            </a:r>
            <a:r>
              <a:rPr lang="zh-CN" altLang="en-US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，可使用 </a:t>
            </a:r>
            <a:r>
              <a:rPr lang="en-US" altLang="zh-CN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for </a:t>
            </a:r>
            <a:r>
              <a:rPr lang="zh-CN" altLang="en-US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循环来获得分词后得到的每一个词语（</a:t>
            </a:r>
            <a:r>
              <a:rPr lang="en-US" altLang="zh-CN" sz="2000" dirty="0" err="1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unicode</a:t>
            </a:r>
            <a:r>
              <a:rPr lang="zh-CN" altLang="en-US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），或者直接使用 </a:t>
            </a:r>
            <a:r>
              <a:rPr lang="en-US" altLang="zh-CN" sz="2000" dirty="0" err="1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jieba.lcut</a:t>
            </a:r>
            <a:r>
              <a:rPr lang="en-US" altLang="zh-CN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以及 </a:t>
            </a:r>
            <a:r>
              <a:rPr lang="en-US" altLang="zh-CN" sz="2000" dirty="0" err="1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jieba.lcut_for_search</a:t>
            </a:r>
            <a:r>
              <a:rPr lang="en-US" altLang="zh-CN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直接返回 </a:t>
            </a:r>
            <a:r>
              <a:rPr lang="en-US" altLang="zh-CN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list</a:t>
            </a:r>
            <a:r>
              <a:rPr lang="zh-CN" altLang="en-US" sz="2000" dirty="0">
                <a:solidFill>
                  <a:srgbClr val="404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2000" dirty="0">
              <a:solidFill>
                <a:srgbClr val="40404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404040"/>
              </a:solidFill>
              <a:latin typeface="-apple-system"/>
            </a:endParaRPr>
          </a:p>
        </p:txBody>
      </p:sp>
      <p:sp>
        <p:nvSpPr>
          <p:cNvPr id="42" name="任意多边形 41"/>
          <p:cNvSpPr/>
          <p:nvPr/>
        </p:nvSpPr>
        <p:spPr>
          <a:xfrm rot="5400000" flipH="1">
            <a:off x="127294" y="1895473"/>
            <a:ext cx="250350" cy="132492"/>
          </a:xfrm>
          <a:custGeom>
            <a:avLst/>
            <a:gdLst>
              <a:gd name="connsiteX0" fmla="*/ 250350 w 250350"/>
              <a:gd name="connsiteY0" fmla="*/ 125175 h 132492"/>
              <a:gd name="connsiteX1" fmla="*/ 125175 w 250350"/>
              <a:gd name="connsiteY1" fmla="*/ 0 h 132492"/>
              <a:gd name="connsiteX2" fmla="*/ 0 w 250350"/>
              <a:gd name="connsiteY2" fmla="*/ 125175 h 132492"/>
              <a:gd name="connsiteX3" fmla="*/ 1664 w 250350"/>
              <a:gd name="connsiteY3" fmla="*/ 132492 h 132492"/>
              <a:gd name="connsiteX4" fmla="*/ 248686 w 250350"/>
              <a:gd name="connsiteY4" fmla="*/ 132492 h 13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350" h="132492">
                <a:moveTo>
                  <a:pt x="250350" y="125175"/>
                </a:moveTo>
                <a:cubicBezTo>
                  <a:pt x="250350" y="56043"/>
                  <a:pt x="194308" y="0"/>
                  <a:pt x="125175" y="0"/>
                </a:cubicBezTo>
                <a:cubicBezTo>
                  <a:pt x="56043" y="0"/>
                  <a:pt x="0" y="56043"/>
                  <a:pt x="0" y="125175"/>
                </a:cubicBezTo>
                <a:lnTo>
                  <a:pt x="1664" y="132492"/>
                </a:lnTo>
                <a:lnTo>
                  <a:pt x="248686" y="132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679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pageCurlDouble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数据处理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jieba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分词</a:t>
            </a:r>
          </a:p>
        </p:txBody>
      </p:sp>
      <p:sp>
        <p:nvSpPr>
          <p:cNvPr id="42" name="任意多边形 41"/>
          <p:cNvSpPr/>
          <p:nvPr/>
        </p:nvSpPr>
        <p:spPr>
          <a:xfrm rot="5400000" flipH="1">
            <a:off x="188923" y="1109284"/>
            <a:ext cx="250350" cy="132492"/>
          </a:xfrm>
          <a:custGeom>
            <a:avLst/>
            <a:gdLst>
              <a:gd name="connsiteX0" fmla="*/ 250350 w 250350"/>
              <a:gd name="connsiteY0" fmla="*/ 125175 h 132492"/>
              <a:gd name="connsiteX1" fmla="*/ 125175 w 250350"/>
              <a:gd name="connsiteY1" fmla="*/ 0 h 132492"/>
              <a:gd name="connsiteX2" fmla="*/ 0 w 250350"/>
              <a:gd name="connsiteY2" fmla="*/ 125175 h 132492"/>
              <a:gd name="connsiteX3" fmla="*/ 1664 w 250350"/>
              <a:gd name="connsiteY3" fmla="*/ 132492 h 132492"/>
              <a:gd name="connsiteX4" fmla="*/ 248686 w 250350"/>
              <a:gd name="connsiteY4" fmla="*/ 132492 h 13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350" h="132492">
                <a:moveTo>
                  <a:pt x="250350" y="125175"/>
                </a:moveTo>
                <a:cubicBezTo>
                  <a:pt x="250350" y="56043"/>
                  <a:pt x="194308" y="0"/>
                  <a:pt x="125175" y="0"/>
                </a:cubicBezTo>
                <a:cubicBezTo>
                  <a:pt x="56043" y="0"/>
                  <a:pt x="0" y="56043"/>
                  <a:pt x="0" y="125175"/>
                </a:cubicBezTo>
                <a:lnTo>
                  <a:pt x="1664" y="132492"/>
                </a:lnTo>
                <a:lnTo>
                  <a:pt x="248686" y="132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81321" y="1791649"/>
            <a:ext cx="5027757" cy="4059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err="1">
                <a:solidFill>
                  <a:srgbClr val="5A5A5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jieba</a:t>
            </a:r>
            <a:r>
              <a:rPr lang="zh-CN" altLang="en-US" sz="2000" dirty="0">
                <a:solidFill>
                  <a:srgbClr val="5A5A5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分词的输入端 ：</a:t>
            </a:r>
            <a:endParaRPr lang="en-US" altLang="zh-CN" sz="2000" dirty="0">
              <a:solidFill>
                <a:srgbClr val="5A5A5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5A5A5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将数据刨除整合为两列 一列为</a:t>
            </a:r>
            <a:r>
              <a:rPr lang="en-US" altLang="zh-CN" sz="2000" dirty="0">
                <a:solidFill>
                  <a:srgbClr val="5A5A5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 </a:t>
            </a:r>
            <a:r>
              <a:rPr lang="zh-CN" altLang="en-US" sz="2000" dirty="0">
                <a:solidFill>
                  <a:srgbClr val="5A5A5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一列用户文本</a:t>
            </a:r>
            <a:endParaRPr lang="en-US" altLang="zh-CN" sz="2000" dirty="0">
              <a:solidFill>
                <a:srgbClr val="5A5A5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5A5A5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zh-CN" altLang="en-US" sz="2000" dirty="0">
                <a:solidFill>
                  <a:srgbClr val="5A5A5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在分词的过程中，将分词结果与停用词表中的文本进行对比，从而删除无用词。</a:t>
            </a:r>
            <a:endParaRPr lang="en-US" altLang="zh-CN" sz="2000" dirty="0">
              <a:solidFill>
                <a:srgbClr val="5A5A5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rgbClr val="5A5A5A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just"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rgbClr val="5A5A5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停用词是指在信息检索中，为节省存储空间和提高搜索效率，在处理自然语言数据（或文本）之前或之后会自动过滤掉某些字或词，这些字或词即被称为</a:t>
            </a:r>
            <a:r>
              <a:rPr lang="en-US" altLang="zh-CN" sz="2000" dirty="0">
                <a:solidFill>
                  <a:srgbClr val="5A5A5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Stop Words</a:t>
            </a:r>
            <a:r>
              <a:rPr lang="zh-CN" altLang="en-US" sz="2000" dirty="0">
                <a:solidFill>
                  <a:srgbClr val="5A5A5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（停用词</a:t>
            </a:r>
            <a:r>
              <a:rPr lang="zh-CN" altLang="en-US" sz="2000" dirty="0">
                <a:solidFill>
                  <a:srgbClr val="5A5A5A"/>
                </a:solidFill>
              </a:rPr>
              <a:t>）</a:t>
            </a:r>
            <a:endParaRPr lang="en-US" altLang="zh-CN" sz="2000" dirty="0">
              <a:solidFill>
                <a:srgbClr val="5A5A5A"/>
              </a:solidFill>
              <a:latin typeface="Calibri Light"/>
              <a:ea typeface="微软雅黑"/>
            </a:endParaRPr>
          </a:p>
        </p:txBody>
      </p:sp>
      <p:sp>
        <p:nvSpPr>
          <p:cNvPr id="36" name="任意多边形 35"/>
          <p:cNvSpPr/>
          <p:nvPr/>
        </p:nvSpPr>
        <p:spPr>
          <a:xfrm rot="5400000" flipH="1">
            <a:off x="6844548" y="1065579"/>
            <a:ext cx="250350" cy="132492"/>
          </a:xfrm>
          <a:custGeom>
            <a:avLst/>
            <a:gdLst>
              <a:gd name="connsiteX0" fmla="*/ 250350 w 250350"/>
              <a:gd name="connsiteY0" fmla="*/ 125175 h 132492"/>
              <a:gd name="connsiteX1" fmla="*/ 125175 w 250350"/>
              <a:gd name="connsiteY1" fmla="*/ 0 h 132492"/>
              <a:gd name="connsiteX2" fmla="*/ 0 w 250350"/>
              <a:gd name="connsiteY2" fmla="*/ 125175 h 132492"/>
              <a:gd name="connsiteX3" fmla="*/ 1664 w 250350"/>
              <a:gd name="connsiteY3" fmla="*/ 132492 h 132492"/>
              <a:gd name="connsiteX4" fmla="*/ 248686 w 250350"/>
              <a:gd name="connsiteY4" fmla="*/ 132492 h 13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350" h="132492">
                <a:moveTo>
                  <a:pt x="250350" y="125175"/>
                </a:moveTo>
                <a:cubicBezTo>
                  <a:pt x="250350" y="56043"/>
                  <a:pt x="194308" y="0"/>
                  <a:pt x="125175" y="0"/>
                </a:cubicBezTo>
                <a:cubicBezTo>
                  <a:pt x="56043" y="0"/>
                  <a:pt x="0" y="56043"/>
                  <a:pt x="0" y="125175"/>
                </a:cubicBezTo>
                <a:lnTo>
                  <a:pt x="1664" y="132492"/>
                </a:lnTo>
                <a:lnTo>
                  <a:pt x="248686" y="132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004070A-6C35-422B-86E9-FE26E88B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3" y="1118869"/>
            <a:ext cx="4147254" cy="55828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99A520-B68D-4A5D-A452-CD2A5DBBB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561" y="1131825"/>
            <a:ext cx="1751956" cy="55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52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pageCurlDouble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5" grpId="0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  <a:r>
              <a:rPr lang="en-US" altLang="zh-CN" dirty="0"/>
              <a:t>-</a:t>
            </a:r>
            <a:r>
              <a:rPr lang="en-US" altLang="zh-CN" dirty="0" err="1"/>
              <a:t>jieba</a:t>
            </a:r>
            <a:r>
              <a:rPr lang="zh-CN" altLang="en-US" dirty="0"/>
              <a:t>分词</a:t>
            </a:r>
          </a:p>
        </p:txBody>
      </p:sp>
      <p:sp>
        <p:nvSpPr>
          <p:cNvPr id="10" name="任意多边形 9"/>
          <p:cNvSpPr/>
          <p:nvPr/>
        </p:nvSpPr>
        <p:spPr>
          <a:xfrm rot="19800000">
            <a:off x="5836000" y="1012850"/>
            <a:ext cx="1150689" cy="1069705"/>
          </a:xfrm>
          <a:custGeom>
            <a:avLst/>
            <a:gdLst>
              <a:gd name="connsiteX0" fmla="*/ 1211106 w 2422212"/>
              <a:gd name="connsiteY0" fmla="*/ 0 h 2191874"/>
              <a:gd name="connsiteX1" fmla="*/ 2422212 w 2422212"/>
              <a:gd name="connsiteY1" fmla="*/ 1211106 h 2191874"/>
              <a:gd name="connsiteX2" fmla="*/ 1981482 w 2422212"/>
              <a:gd name="connsiteY2" fmla="*/ 2145654 h 2191874"/>
              <a:gd name="connsiteX3" fmla="*/ 1919673 w 2422212"/>
              <a:gd name="connsiteY3" fmla="*/ 2191874 h 2191874"/>
              <a:gd name="connsiteX4" fmla="*/ 502539 w 2422212"/>
              <a:gd name="connsiteY4" fmla="*/ 2191874 h 2191874"/>
              <a:gd name="connsiteX5" fmla="*/ 440730 w 2422212"/>
              <a:gd name="connsiteY5" fmla="*/ 2145654 h 2191874"/>
              <a:gd name="connsiteX6" fmla="*/ 0 w 2422212"/>
              <a:gd name="connsiteY6" fmla="*/ 1211106 h 2191874"/>
              <a:gd name="connsiteX7" fmla="*/ 1211106 w 2422212"/>
              <a:gd name="connsiteY7" fmla="*/ 0 h 219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2212" h="2191874">
                <a:moveTo>
                  <a:pt x="1211106" y="0"/>
                </a:moveTo>
                <a:cubicBezTo>
                  <a:pt x="1879981" y="0"/>
                  <a:pt x="2422212" y="542231"/>
                  <a:pt x="2422212" y="1211106"/>
                </a:cubicBezTo>
                <a:cubicBezTo>
                  <a:pt x="2422212" y="1587348"/>
                  <a:pt x="2250647" y="1923520"/>
                  <a:pt x="1981482" y="2145654"/>
                </a:cubicBezTo>
                <a:lnTo>
                  <a:pt x="1919673" y="2191874"/>
                </a:lnTo>
                <a:lnTo>
                  <a:pt x="502539" y="2191874"/>
                </a:lnTo>
                <a:lnTo>
                  <a:pt x="440730" y="2145654"/>
                </a:lnTo>
                <a:cubicBezTo>
                  <a:pt x="171565" y="1923520"/>
                  <a:pt x="0" y="1587348"/>
                  <a:pt x="0" y="1211106"/>
                </a:cubicBezTo>
                <a:cubicBezTo>
                  <a:pt x="0" y="542231"/>
                  <a:pt x="542231" y="0"/>
                  <a:pt x="1211106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BB97DD1-D2CE-4076-B630-FAA54FC9A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96" y="1070119"/>
            <a:ext cx="5501860" cy="31093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EA75229-A6DE-4A32-BB3B-8B131E0C6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96" y="4452730"/>
            <a:ext cx="5361905" cy="185335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B68E25D-FD04-4E15-B87F-115CAA4E3557}"/>
              </a:ext>
            </a:extLst>
          </p:cNvPr>
          <p:cNvSpPr txBox="1"/>
          <p:nvPr/>
        </p:nvSpPr>
        <p:spPr>
          <a:xfrm>
            <a:off x="6266302" y="2649423"/>
            <a:ext cx="48920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返回一个由剩余词汇所组成的列表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利用代码将相同的词汇聚合计数，从而得到关键词的词频，利用这些词频来探究用户所关心的问题</a:t>
            </a:r>
          </a:p>
        </p:txBody>
      </p:sp>
    </p:spTree>
    <p:extLst>
      <p:ext uri="{BB962C8B-B14F-4D97-AF65-F5344CB8AC3E}">
        <p14:creationId xmlns:p14="http://schemas.microsoft.com/office/powerpoint/2010/main" val="2219292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pageCurlDouble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  <a:r>
              <a:rPr lang="en-US" altLang="zh-CN" dirty="0"/>
              <a:t>-</a:t>
            </a:r>
            <a:r>
              <a:rPr lang="en-US" altLang="zh-CN" dirty="0" err="1"/>
              <a:t>jieba</a:t>
            </a:r>
            <a:r>
              <a:rPr lang="zh-CN" altLang="en-US" dirty="0"/>
              <a:t>分词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63C9345-319F-4137-A232-03795B905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2" y="1152524"/>
            <a:ext cx="4584575" cy="518201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AD9C14D-B676-4D60-823A-CA6C9CA14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106" y="1152525"/>
            <a:ext cx="2886418" cy="527478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E8FDC8D0-95AD-456E-8A98-E697C8BF77DF}"/>
              </a:ext>
            </a:extLst>
          </p:cNvPr>
          <p:cNvSpPr txBox="1"/>
          <p:nvPr/>
        </p:nvSpPr>
        <p:spPr>
          <a:xfrm>
            <a:off x="8040613" y="1272209"/>
            <a:ext cx="3909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将输出的结果导出成表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得到数据处理的结果</a:t>
            </a:r>
          </a:p>
        </p:txBody>
      </p:sp>
    </p:spTree>
    <p:extLst>
      <p:ext uri="{BB962C8B-B14F-4D97-AF65-F5344CB8AC3E}">
        <p14:creationId xmlns:p14="http://schemas.microsoft.com/office/powerpoint/2010/main" val="38947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pageCurlDouble"/>
      </p:transition>
    </mc:Choice>
    <mc:Fallback xmlns="">
      <p:transition spd="slow" advTm="5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M008">
      <a:dk1>
        <a:sysClr val="windowText" lastClr="000000"/>
      </a:dk1>
      <a:lt1>
        <a:srgbClr val="FFFFFF"/>
      </a:lt1>
      <a:dk2>
        <a:srgbClr val="5A5A5A"/>
      </a:dk2>
      <a:lt2>
        <a:srgbClr val="C8C8C8"/>
      </a:lt2>
      <a:accent1>
        <a:srgbClr val="036AB5"/>
      </a:accent1>
      <a:accent2>
        <a:srgbClr val="87BF04"/>
      </a:accent2>
      <a:accent3>
        <a:srgbClr val="A6DAF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自定义 3">
      <a:majorFont>
        <a:latin typeface="Agency FB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286</Words>
  <Application>Microsoft Office PowerPoint</Application>
  <PresentationFormat>宽屏</PresentationFormat>
  <Paragraphs>66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-apple-system</vt:lpstr>
      <vt:lpstr>Calibri Light</vt:lpstr>
      <vt:lpstr>等线</vt:lpstr>
      <vt:lpstr>Agency FB</vt:lpstr>
      <vt:lpstr>Arial</vt:lpstr>
      <vt:lpstr>Calibri</vt:lpstr>
      <vt:lpstr>宋体</vt:lpstr>
      <vt:lpstr>微软雅黑</vt:lpstr>
      <vt:lpstr>等线 Light</vt:lpstr>
      <vt:lpstr>Office 主题​​</vt:lpstr>
      <vt:lpstr>Office 主题</vt:lpstr>
      <vt:lpstr>PowerPoint 演示文稿</vt:lpstr>
      <vt:lpstr>PowerPoint 演示文稿</vt:lpstr>
      <vt:lpstr>绪论</vt:lpstr>
      <vt:lpstr>数据采集</vt:lpstr>
      <vt:lpstr>PowerPoint 演示文稿</vt:lpstr>
      <vt:lpstr>数据处理-jieba分词</vt:lpstr>
      <vt:lpstr>数据处理-jieba分词</vt:lpstr>
      <vt:lpstr>数据处理-jieba分词</vt:lpstr>
      <vt:lpstr>数据处理-jieba分词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谭 旭航</cp:lastModifiedBy>
  <cp:revision>2</cp:revision>
  <dcterms:created xsi:type="dcterms:W3CDTF">2020-05-14T11:33:39Z</dcterms:created>
  <dcterms:modified xsi:type="dcterms:W3CDTF">2020-05-14T11:38:19Z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