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47" r:id="rId2"/>
    <p:sldId id="335" r:id="rId3"/>
    <p:sldId id="322" r:id="rId4"/>
    <p:sldId id="359" r:id="rId5"/>
    <p:sldId id="349" r:id="rId6"/>
    <p:sldId id="362" r:id="rId7"/>
    <p:sldId id="361" r:id="rId8"/>
    <p:sldId id="360" r:id="rId9"/>
    <p:sldId id="348" r:id="rId10"/>
    <p:sldId id="352" r:id="rId11"/>
    <p:sldId id="353" r:id="rId12"/>
    <p:sldId id="372" r:id="rId13"/>
    <p:sldId id="370" r:id="rId14"/>
    <p:sldId id="363" r:id="rId15"/>
    <p:sldId id="368" r:id="rId16"/>
    <p:sldId id="371" r:id="rId17"/>
    <p:sldId id="369" r:id="rId18"/>
    <p:sldId id="351" r:id="rId19"/>
    <p:sldId id="343"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p15:clr>
            <a:srgbClr val="A4A3A4"/>
          </p15:clr>
        </p15:guide>
        <p15:guide id="2" pos="554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C1C1C1"/>
    <a:srgbClr val="314254"/>
    <a:srgbClr val="1F2E3E"/>
    <a:srgbClr val="0062AC"/>
    <a:srgbClr val="568D11"/>
    <a:srgbClr val="0F8FEF"/>
    <a:srgbClr val="407434"/>
    <a:srgbClr val="4AA44A"/>
    <a:srgbClr val="0F9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75" autoAdjust="0"/>
  </p:normalViewPr>
  <p:slideViewPr>
    <p:cSldViewPr snapToGrid="0">
      <p:cViewPr>
        <p:scale>
          <a:sx n="75" d="100"/>
          <a:sy n="75" d="100"/>
        </p:scale>
        <p:origin x="946" y="202"/>
      </p:cViewPr>
      <p:guideLst>
        <p:guide orient="horz" pos="1049"/>
        <p:guide pos="5541"/>
      </p:guideLst>
    </p:cSldViewPr>
  </p:slideViewPr>
  <p:notesTextViewPr>
    <p:cViewPr>
      <p:scale>
        <a:sx n="66" d="100"/>
        <a:sy n="66" d="100"/>
      </p:scale>
      <p:origin x="0" y="0"/>
    </p:cViewPr>
  </p:notesTextViewPr>
  <p:sorterViewPr>
    <p:cViewPr varScale="1">
      <p:scale>
        <a:sx n="1" d="1"/>
        <a:sy n="1" d="1"/>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2020/7/9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6000" dirty="0">
                <a:latin typeface="+mn-ea"/>
                <a:ea typeface="+mn-ea"/>
              </a:rPr>
              <a:t> 版权声明：</a:t>
            </a:r>
            <a:r>
              <a:rPr lang="en-US" altLang="zh-CN" sz="6000" dirty="0">
                <a:latin typeface="+mn-ea"/>
                <a:ea typeface="+mn-ea"/>
              </a:rPr>
              <a:t>300</a:t>
            </a:r>
            <a:r>
              <a:rPr lang="zh-CN" altLang="en-US" sz="6000" dirty="0">
                <a:latin typeface="+mn-ea"/>
                <a:ea typeface="+mn-ea"/>
              </a:rPr>
              <a:t>套精品模板商业授权，请联系</a:t>
            </a:r>
            <a:r>
              <a:rPr lang="en-US" altLang="zh-CN" sz="6000" dirty="0">
                <a:latin typeface="+mn-ea"/>
                <a:ea typeface="+mn-ea"/>
              </a:rPr>
              <a:t>【</a:t>
            </a:r>
            <a:r>
              <a:rPr lang="zh-CN" altLang="en-US" sz="6000" dirty="0">
                <a:latin typeface="+mn-ea"/>
                <a:ea typeface="+mn-ea"/>
              </a:rPr>
              <a:t>熊猫办公设计</a:t>
            </a:r>
            <a:r>
              <a:rPr lang="en-US" altLang="zh-CN" sz="6000" dirty="0">
                <a:latin typeface="+mn-ea"/>
                <a:ea typeface="+mn-ea"/>
              </a:rPr>
              <a:t>】:http://www.熊猫pic.com</a:t>
            </a:r>
            <a:r>
              <a:rPr lang="zh-CN" altLang="en-US" sz="6000" dirty="0">
                <a:latin typeface="+mn-ea"/>
                <a:ea typeface="+mn-ea"/>
              </a:rPr>
              <a:t>，专业</a:t>
            </a:r>
            <a:r>
              <a:rPr lang="en-US" altLang="zh-CN" sz="6000" dirty="0">
                <a:latin typeface="+mn-ea"/>
                <a:ea typeface="+mn-ea"/>
              </a:rPr>
              <a:t>PPT</a:t>
            </a:r>
            <a:r>
              <a:rPr lang="zh-CN" altLang="en-US" sz="6000" dirty="0">
                <a:latin typeface="+mn-ea"/>
                <a:ea typeface="+mn-ea"/>
              </a:rPr>
              <a:t>老师为你解决所有</a:t>
            </a:r>
            <a:r>
              <a:rPr lang="en-US" altLang="zh-CN" sz="6000" dirty="0">
                <a:latin typeface="+mn-ea"/>
                <a:ea typeface="+mn-ea"/>
              </a:rPr>
              <a:t>PPT</a:t>
            </a:r>
            <a:r>
              <a:rPr lang="zh-CN" altLang="en-US" sz="6000" dirty="0">
                <a:latin typeface="+mn-ea"/>
                <a:ea typeface="+mn-ea"/>
              </a:rPr>
              <a:t>问题！</a:t>
            </a:r>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12</a:t>
            </a:fld>
            <a:endParaRPr lang="zh-CN" altLang="en-US"/>
          </a:p>
        </p:txBody>
      </p:sp>
    </p:spTree>
    <p:extLst>
      <p:ext uri="{BB962C8B-B14F-4D97-AF65-F5344CB8AC3E}">
        <p14:creationId xmlns:p14="http://schemas.microsoft.com/office/powerpoint/2010/main" val="1323182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套精品模板商业授权，请联系</a:t>
            </a:r>
            <a:r>
              <a:rPr lang="en-US" altLang="zh-CN" dirty="0"/>
              <a:t>【</a:t>
            </a:r>
            <a:r>
              <a:rPr lang="zh-CN" altLang="en-US" dirty="0"/>
              <a:t>熊猫办公设计</a:t>
            </a:r>
            <a:r>
              <a:rPr lang="en-US" altLang="zh-CN" dirty="0"/>
              <a:t>】:http://www.熊猫pic.com</a:t>
            </a:r>
            <a:r>
              <a:rPr lang="zh-CN" altLang="en-US" dirty="0"/>
              <a:t>，专业</a:t>
            </a:r>
            <a:r>
              <a:rPr lang="en-US" altLang="zh-CN" dirty="0"/>
              <a:t>PPT</a:t>
            </a:r>
            <a:r>
              <a:rPr lang="zh-CN" altLang="en-US" dirty="0"/>
              <a:t>老师为你解决所有</a:t>
            </a:r>
            <a:r>
              <a:rPr lang="en-US" altLang="zh-CN" dirty="0"/>
              <a:t>PPT</a:t>
            </a:r>
            <a:r>
              <a:rPr lang="zh-CN" altLang="en-US"/>
              <a:t>问题！</a:t>
            </a:r>
          </a:p>
        </p:txBody>
      </p:sp>
      <p:sp>
        <p:nvSpPr>
          <p:cNvPr id="4" name="灯片编号占位符 3"/>
          <p:cNvSpPr>
            <a:spLocks noGrp="1"/>
          </p:cNvSpPr>
          <p:nvPr>
            <p:ph type="sldNum" sz="quarter" idx="10"/>
          </p:nvPr>
        </p:nvSpPr>
        <p:spPr/>
        <p:txBody>
          <a:bodyPr/>
          <a:lstStyle/>
          <a:p>
            <a:fld id="{4A4E2E4E-2FFD-4B0E-BE9C-FA7BDC09154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绪论2">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graphicFrame>
        <p:nvGraphicFramePr>
          <p:cNvPr id="31" name="表格 30"/>
          <p:cNvGraphicFramePr>
            <a:graphicFrameLocks noGrp="1"/>
          </p:cNvGraphicFramePr>
          <p:nvPr userDrawn="1"/>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32" name="组合 31"/>
          <p:cNvGrpSpPr/>
          <p:nvPr userDrawn="1"/>
        </p:nvGrpSpPr>
        <p:grpSpPr>
          <a:xfrm>
            <a:off x="0" y="1272662"/>
            <a:ext cx="1691680" cy="788186"/>
            <a:chOff x="0" y="1272662"/>
            <a:chExt cx="1691680" cy="788186"/>
          </a:xfrm>
        </p:grpSpPr>
        <p:sp>
          <p:nvSpPr>
            <p:cNvPr id="33" name="矩形 32"/>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绪论</a:t>
              </a:r>
            </a:p>
          </p:txBody>
        </p:sp>
        <p:sp>
          <p:nvSpPr>
            <p:cNvPr id="34" name="等腰三角形 33"/>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7009" y="183653"/>
            <a:ext cx="950880" cy="9508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界定与表征">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graphicFrame>
        <p:nvGraphicFramePr>
          <p:cNvPr id="16" name="表格 15"/>
          <p:cNvGraphicFramePr>
            <a:graphicFrameLocks noGrp="1"/>
          </p:cNvGraphicFramePr>
          <p:nvPr userDrawn="1"/>
        </p:nvGraphicFramePr>
        <p:xfrm>
          <a:off x="0" y="1268760"/>
          <a:ext cx="1691680" cy="3999296"/>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831296">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7" name="组合 16"/>
          <p:cNvGrpSpPr/>
          <p:nvPr userDrawn="1"/>
        </p:nvGrpSpPr>
        <p:grpSpPr>
          <a:xfrm>
            <a:off x="0" y="1272662"/>
            <a:ext cx="1691680" cy="788186"/>
            <a:chOff x="0" y="1272662"/>
            <a:chExt cx="1691680" cy="788186"/>
          </a:xfrm>
        </p:grpSpPr>
        <p:sp>
          <p:nvSpPr>
            <p:cNvPr id="18" name="矩形 17"/>
            <p:cNvSpPr/>
            <p:nvPr userDrawn="1"/>
          </p:nvSpPr>
          <p:spPr>
            <a:xfrm>
              <a:off x="0" y="1272662"/>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绪论</a:t>
              </a:r>
            </a:p>
          </p:txBody>
        </p:sp>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userDrawn="1"/>
        </p:nvGrpSpPr>
        <p:grpSpPr>
          <a:xfrm>
            <a:off x="3668" y="2079006"/>
            <a:ext cx="1691680" cy="788186"/>
            <a:chOff x="0" y="1272662"/>
            <a:chExt cx="1691680" cy="788186"/>
          </a:xfrm>
          <a:solidFill>
            <a:srgbClr val="0070C0"/>
          </a:solidFill>
        </p:grpSpPr>
        <p:sp>
          <p:nvSpPr>
            <p:cNvPr id="28" name="矩形 27"/>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研究方法与思路</a:t>
              </a:r>
            </a:p>
          </p:txBody>
        </p:sp>
        <p:sp>
          <p:nvSpPr>
            <p:cNvPr id="29" name="等腰三角形 2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p:cNvPicPr>
            <a:picLocks noChangeAspect="1"/>
          </p:cNvPicPr>
          <p:nvPr userDrawn="1"/>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317009" y="183653"/>
            <a:ext cx="950880" cy="9508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合理交通结构">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691680" cy="78818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2" name="等腰三角形 11"/>
          <p:cNvSpPr/>
          <p:nvPr userDrawn="1"/>
        </p:nvSpPr>
        <p:spPr>
          <a:xfrm rot="16200000">
            <a:off x="1547664" y="31742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2852936"/>
            <a:ext cx="1691680" cy="788186"/>
            <a:chOff x="0" y="1272662"/>
            <a:chExt cx="1691680" cy="788186"/>
          </a:xfrm>
        </p:grpSpPr>
        <p:sp>
          <p:nvSpPr>
            <p:cNvPr id="11" name="矩形 10"/>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关键技术与难点</a:t>
              </a:r>
            </a:p>
          </p:txBody>
        </p:sp>
        <p:sp>
          <p:nvSpPr>
            <p:cNvPr id="13" name="等腰三角形 12"/>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pic>
        <p:nvPicPr>
          <p:cNvPr id="14" name="图片 13"/>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17009" y="183653"/>
            <a:ext cx="950880" cy="9508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影响因素辨识">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792000">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691680" cy="7673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0" name="等腰三角形 9"/>
          <p:cNvSpPr/>
          <p:nvPr userDrawn="1"/>
        </p:nvSpPr>
        <p:spPr>
          <a:xfrm rot="16200000">
            <a:off x="1547664" y="39489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a:off x="0" y="3654304"/>
            <a:ext cx="1691680" cy="788186"/>
            <a:chOff x="0" y="1272662"/>
            <a:chExt cx="1691680" cy="788186"/>
          </a:xfrm>
        </p:grpSpPr>
        <p:sp>
          <p:nvSpPr>
            <p:cNvPr id="12" name="矩形 11"/>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研究成果与应用</a:t>
              </a:r>
            </a:p>
          </p:txBody>
        </p:sp>
        <p:sp>
          <p:nvSpPr>
            <p:cNvPr id="13" name="等腰三角形 12"/>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pic>
        <p:nvPicPr>
          <p:cNvPr id="17" name="图片 16"/>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7009" y="183653"/>
            <a:ext cx="950880" cy="950880"/>
          </a:xfrm>
          <a:prstGeom prst="rect">
            <a:avLst/>
          </a:prstGeom>
        </p:spPr>
      </p:pic>
      <p:cxnSp>
        <p:nvCxnSpPr>
          <p:cNvPr id="18" name="直接连接符 17"/>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影响因素辨识1">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graphicFrame>
        <p:nvGraphicFramePr>
          <p:cNvPr id="16" name="表格 15"/>
          <p:cNvGraphicFramePr>
            <a:graphicFrameLocks noGrp="1"/>
          </p:cNvGraphicFramePr>
          <p:nvPr userDrawn="1"/>
        </p:nvGraphicFramePr>
        <p:xfrm>
          <a:off x="8194" y="1295576"/>
          <a:ext cx="1691680" cy="3999296"/>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831296">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7" name="组合 16"/>
          <p:cNvGrpSpPr/>
          <p:nvPr userDrawn="1"/>
        </p:nvGrpSpPr>
        <p:grpSpPr>
          <a:xfrm>
            <a:off x="0" y="1272662"/>
            <a:ext cx="1691680" cy="788186"/>
            <a:chOff x="0" y="1272662"/>
            <a:chExt cx="1691680" cy="788186"/>
          </a:xfrm>
        </p:grpSpPr>
        <p:sp>
          <p:nvSpPr>
            <p:cNvPr id="18" name="矩形 17"/>
            <p:cNvSpPr/>
            <p:nvPr userDrawn="1"/>
          </p:nvSpPr>
          <p:spPr>
            <a:xfrm>
              <a:off x="0" y="1272662"/>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绪论</a:t>
              </a:r>
            </a:p>
          </p:txBody>
        </p:sp>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userDrawn="1"/>
        </p:nvSpPr>
        <p:spPr>
          <a:xfrm>
            <a:off x="3668" y="2079006"/>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p:txBody>
      </p:sp>
      <p:grpSp>
        <p:nvGrpSpPr>
          <p:cNvPr id="11" name="组合 10"/>
          <p:cNvGrpSpPr/>
          <p:nvPr userDrawn="1"/>
        </p:nvGrpSpPr>
        <p:grpSpPr>
          <a:xfrm>
            <a:off x="-2439" y="4510374"/>
            <a:ext cx="1691680" cy="788186"/>
            <a:chOff x="2311936" y="2060849"/>
            <a:chExt cx="1691680" cy="788186"/>
          </a:xfrm>
        </p:grpSpPr>
        <p:sp>
          <p:nvSpPr>
            <p:cNvPr id="14" name="矩形 13"/>
            <p:cNvSpPr/>
            <p:nvPr userDrawn="1"/>
          </p:nvSpPr>
          <p:spPr>
            <a:xfrm>
              <a:off x="2311936" y="2060849"/>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论文总结</a:t>
              </a:r>
            </a:p>
          </p:txBody>
        </p:sp>
        <p:sp>
          <p:nvSpPr>
            <p:cNvPr id="13" name="等腰三角形 12"/>
            <p:cNvSpPr/>
            <p:nvPr userDrawn="1"/>
          </p:nvSpPr>
          <p:spPr>
            <a:xfrm rot="16200000">
              <a:off x="3857302" y="2382934"/>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7009" y="183653"/>
            <a:ext cx="950880" cy="9508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8" name="图片 7"/>
          <p:cNvPicPr>
            <a:picLocks noChangeAspect="1"/>
          </p:cNvPicPr>
          <p:nvPr userDrawn="1"/>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5503" y="81481"/>
            <a:ext cx="888385" cy="78765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artisticBlur radius="20"/>
                    </a14:imgEffect>
                  </a14:imgLayer>
                </a14:imgProps>
              </a:ext>
            </a:extLst>
          </a:blip>
          <a:stretch>
            <a:fillRect/>
          </a:stretch>
        </p:blipFill>
        <p:spPr>
          <a:xfrm>
            <a:off x="1" y="0"/>
            <a:ext cx="12200721"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00C3F7A1-FCEE-4E12-BEB0-527B87A0769B}" type="datetimeFigureOut">
              <a:rPr lang="zh-CN" altLang="en-US"/>
              <a:t>2020/7/9</a:t>
            </a:fld>
            <a:endParaRPr lang="zh-CN" altLang="en-US"/>
          </a:p>
        </p:txBody>
      </p:sp>
      <p:sp>
        <p:nvSpPr>
          <p:cNvPr id="3" name="Footer Placeholder 2"/>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endParaRPr lang="zh-CN" altLang="en-US"/>
          </a:p>
        </p:txBody>
      </p:sp>
      <p:sp>
        <p:nvSpPr>
          <p:cNvPr id="4" name="Slide Number Placeholder 3"/>
          <p:cNvSpPr>
            <a:spLocks noGrp="1"/>
          </p:cNvSpPr>
          <p:nvPr>
            <p:ph type="sldNum" sz="quarter" idx="12"/>
          </p:nvPr>
        </p:nvSpPr>
        <p:spPr>
          <a:xfrm>
            <a:off x="86106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8B444C96-CA8C-4BA7-992C-AAC2EE0D4AB6}"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UpDiag">
          <a:fgClr>
            <a:schemeClr val="accent1"/>
          </a:fgClr>
          <a:bgClr>
            <a:schemeClr val="accent1">
              <a:lumMod val="75000"/>
            </a:schemeClr>
          </a:bgClr>
        </a:pattFill>
        <a:effectLst/>
      </p:bgPr>
    </p:bg>
    <p:spTree>
      <p:nvGrpSpPr>
        <p:cNvPr id="1" name=""/>
        <p:cNvGrpSpPr/>
        <p:nvPr/>
      </p:nvGrpSpPr>
      <p:grpSpPr>
        <a:xfrm>
          <a:off x="0" y="0"/>
          <a:ext cx="0" cy="0"/>
          <a:chOff x="0" y="0"/>
          <a:chExt cx="0" cy="0"/>
        </a:xfrm>
      </p:grpSpPr>
      <p:sp>
        <p:nvSpPr>
          <p:cNvPr id="24" name="TextBox 22"/>
          <p:cNvSpPr txBox="1">
            <a:spLocks noChangeArrowheads="1"/>
          </p:cNvSpPr>
          <p:nvPr/>
        </p:nvSpPr>
        <p:spPr bwMode="auto">
          <a:xfrm>
            <a:off x="2" y="3242648"/>
            <a:ext cx="1219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a:r>
              <a:rPr lang="zh-CN" altLang="en-US" sz="3200" dirty="0">
                <a:solidFill>
                  <a:schemeClr val="bg1"/>
                </a:solidFill>
                <a:latin typeface="方正大标宋简体" panose="02010601030101010101" pitchFamily="2" charset="-122"/>
                <a:ea typeface="方正大标宋简体" panose="02010601030101010101" pitchFamily="2" charset="-122"/>
              </a:rPr>
              <a:t>基于在线旅游网站在线评论数据的乡村文化旅游多元需求分析</a:t>
            </a:r>
          </a:p>
        </p:txBody>
      </p:sp>
      <p:sp>
        <p:nvSpPr>
          <p:cNvPr id="26" name="文本框 25"/>
          <p:cNvSpPr txBox="1"/>
          <p:nvPr/>
        </p:nvSpPr>
        <p:spPr>
          <a:xfrm>
            <a:off x="2" y="4304604"/>
            <a:ext cx="12191999" cy="400110"/>
          </a:xfrm>
          <a:prstGeom prst="rect">
            <a:avLst/>
          </a:prstGeom>
          <a:noFill/>
        </p:spPr>
        <p:txBody>
          <a:bodyPr wrap="square" rtlCol="0">
            <a:spAutoFit/>
          </a:bodyPr>
          <a:lstStyle/>
          <a:p>
            <a:pPr algn="ctr"/>
            <a:r>
              <a:rPr lang="zh-CN" altLang="en-US" sz="2000" dirty="0">
                <a:solidFill>
                  <a:schemeClr val="bg1"/>
                </a:solidFill>
                <a:latin typeface="+mn-ea"/>
              </a:rPr>
              <a:t>小组成员：潘春辉  贾坤泽  李泓岩  谭旭航</a:t>
            </a:r>
          </a:p>
        </p:txBody>
      </p:sp>
      <p:grpSp>
        <p:nvGrpSpPr>
          <p:cNvPr id="6" name="组合 5"/>
          <p:cNvGrpSpPr/>
          <p:nvPr/>
        </p:nvGrpSpPr>
        <p:grpSpPr>
          <a:xfrm>
            <a:off x="5186864" y="947196"/>
            <a:ext cx="1818271" cy="1818271"/>
            <a:chOff x="5141926" y="541236"/>
            <a:chExt cx="1818271" cy="1818271"/>
          </a:xfrm>
        </p:grpSpPr>
        <p:sp>
          <p:nvSpPr>
            <p:cNvPr id="29" name="Oval 2287"/>
            <p:cNvSpPr/>
            <p:nvPr/>
          </p:nvSpPr>
          <p:spPr>
            <a:xfrm>
              <a:off x="5141926" y="541236"/>
              <a:ext cx="1818271" cy="1818271"/>
            </a:xfrm>
            <a:prstGeom prst="ellipse">
              <a:avLst/>
            </a:prstGeom>
            <a:gradFill>
              <a:gsLst>
                <a:gs pos="0">
                  <a:schemeClr val="bg1">
                    <a:lumMod val="85000"/>
                  </a:schemeClr>
                </a:gs>
                <a:gs pos="100000">
                  <a:schemeClr val="bg1"/>
                </a:gs>
              </a:gsLst>
              <a:lin ang="2700000" scaled="1"/>
            </a:gradFill>
            <a:ln w="15875">
              <a:gradFill>
                <a:gsLst>
                  <a:gs pos="0">
                    <a:schemeClr val="bg1">
                      <a:lumMod val="95000"/>
                    </a:schemeClr>
                  </a:gs>
                  <a:gs pos="100000">
                    <a:schemeClr val="bg1">
                      <a:lumMod val="85000"/>
                    </a:schemeClr>
                  </a:gs>
                </a:gsLst>
                <a:lin ang="5400000" scaled="1"/>
              </a:gradFill>
            </a:ln>
            <a:effectLst>
              <a:outerShdw blurRad="63500" dist="25400" dir="2700000" algn="tl" rotWithShape="0">
                <a:schemeClr val="tx1">
                  <a:lumMod val="50000"/>
                  <a:lumOff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8" name="图片 27"/>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277061" y="676371"/>
              <a:ext cx="1548000" cy="1548000"/>
            </a:xfrm>
            <a:prstGeom prst="rect">
              <a:avLst/>
            </a:prstGeom>
          </p:spPr>
        </p:pic>
        <p:sp>
          <p:nvSpPr>
            <p:cNvPr id="5" name="椭圆 4"/>
            <p:cNvSpPr/>
            <p:nvPr/>
          </p:nvSpPr>
          <p:spPr>
            <a:xfrm>
              <a:off x="5499199" y="869914"/>
              <a:ext cx="1103724" cy="1047324"/>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PA_直接连接符 236"/>
          <p:cNvCxnSpPr/>
          <p:nvPr>
            <p:custDataLst>
              <p:tags r:id="rId1"/>
            </p:custDataLst>
          </p:nvPr>
        </p:nvCxnSpPr>
        <p:spPr>
          <a:xfrm>
            <a:off x="808674" y="4021939"/>
            <a:ext cx="105000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par>
                          <p:cTn id="11" fill="hold">
                            <p:stCondLst>
                              <p:cond delay="2850"/>
                            </p:stCondLst>
                            <p:childTnLst>
                              <p:par>
                                <p:cTn id="12" presetID="2" presetClass="entr" presetSubtype="4" decel="10000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par>
                                <p:cTn id="16" presetID="0" presetClass="entr" presetSubtype="0" fill="hold" nodeType="withEffect">
                                  <p:stCondLst>
                                    <p:cond delay="0"/>
                                  </p:stCondLst>
                                  <p:childTnLst>
                                    <p:set>
                                      <p:cBhvr>
                                        <p:cTn id="17" dur="700" fill="hold">
                                          <p:stCondLst>
                                            <p:cond delay="0"/>
                                          </p:stCondLst>
                                        </p:cTn>
                                        <p:tgtEl>
                                          <p:spTgt spid="8"/>
                                        </p:tgtEl>
                                        <p:attrNameLst>
                                          <p:attrName>style.visibility</p:attrName>
                                        </p:attrNameLst>
                                      </p:cBhvr>
                                      <p:to>
                                        <p:strVal val="visible"/>
                                      </p:to>
                                    </p:set>
                                    <p:anim to="" calcmode="lin" valueType="num">
                                      <p:cBhvr>
                                        <p:cTn id="18" dur="700" fill="hold">
                                          <p:stCondLst>
                                            <p:cond delay="0"/>
                                          </p:stCondLst>
                                        </p:cTn>
                                        <p:tgtEl>
                                          <p:spTgt spid="8"/>
                                        </p:tgtEl>
                                        <p:attrNameLst>
                                          <p:attrName>ppt_x</p:attrName>
                                        </p:attrNameLst>
                                      </p:cBhvr>
                                      <p:tavLst>
                                        <p:tav tm="0" fmla="#ppt_x+#ppt_w*((1.5-1.5*$)^3-(1.5-1.5*$)^2)">
                                          <p:val>
                                            <p:fltVal val="0"/>
                                          </p:val>
                                        </p:tav>
                                        <p:tav tm="100000">
                                          <p:val>
                                            <p:fltVal val="1"/>
                                          </p:val>
                                        </p:tav>
                                      </p:tavLst>
                                    </p:anim>
                                    <p:anim to="" calcmode="lin" valueType="num">
                                      <p:cBhvr>
                                        <p:cTn id="19" dur="700" fill="hold">
                                          <p:stCondLst>
                                            <p:cond delay="0"/>
                                          </p:stCondLst>
                                        </p:cTn>
                                        <p:tgtEl>
                                          <p:spTgt spid="8"/>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2210764" y="520172"/>
            <a:ext cx="2031325" cy="646331"/>
          </a:xfrm>
          <a:prstGeom prst="rect">
            <a:avLst/>
          </a:prstGeom>
          <a:noFill/>
        </p:spPr>
        <p:txBody>
          <a:bodyPr wrap="none" rtlCol="0">
            <a:spAutoFit/>
          </a:bodyPr>
          <a:lstStyle/>
          <a:p>
            <a:r>
              <a:rPr lang="zh-CN" altLang="en-US" sz="3600" b="0" dirty="0">
                <a:latin typeface="黑体" panose="02010609060101010101" pitchFamily="49" charset="-122"/>
                <a:ea typeface="黑体" panose="02010609060101010101" pitchFamily="49" charset="-122"/>
              </a:rPr>
              <a:t>情感分析</a:t>
            </a: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4" name="组合 3"/>
          <p:cNvGrpSpPr/>
          <p:nvPr/>
        </p:nvGrpSpPr>
        <p:grpSpPr>
          <a:xfrm>
            <a:off x="-3379" y="2863499"/>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4" name="矩形 4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46" name="矩形 45"/>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47" name="椭圆 46"/>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grpSp>
        <p:nvGrpSpPr>
          <p:cNvPr id="48" name="组合 47"/>
          <p:cNvGrpSpPr/>
          <p:nvPr/>
        </p:nvGrpSpPr>
        <p:grpSpPr>
          <a:xfrm>
            <a:off x="8106" y="1290826"/>
            <a:ext cx="1719617" cy="739302"/>
            <a:chOff x="0" y="1297455"/>
            <a:chExt cx="1719617" cy="739302"/>
          </a:xfrm>
        </p:grpSpPr>
        <p:sp>
          <p:nvSpPr>
            <p:cNvPr id="78" name="矩形 77"/>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研究背景</a:t>
              </a:r>
            </a:p>
          </p:txBody>
        </p:sp>
        <p:sp>
          <p:nvSpPr>
            <p:cNvPr id="79" name="等腰三角形 78"/>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矩形 79"/>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81" name="矩形 80"/>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82" name="矩形 81"/>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endParaRPr lang="en-US" altLang="zh-CN" dirty="0">
              <a:solidFill>
                <a:schemeClr val="tx1"/>
              </a:solidFill>
            </a:endParaRPr>
          </a:p>
        </p:txBody>
      </p:sp>
      <p:sp>
        <p:nvSpPr>
          <p:cNvPr id="83" name="矩形 82"/>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研究现状</a:t>
            </a:r>
            <a:endParaRPr lang="zh-CN" altLang="en-US" dirty="0">
              <a:solidFill>
                <a:schemeClr val="tx1"/>
              </a:solidFill>
            </a:endParaRPr>
          </a:p>
        </p:txBody>
      </p:sp>
      <p:sp>
        <p:nvSpPr>
          <p:cNvPr id="84" name="椭圆 83"/>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85" name="组合 84"/>
          <p:cNvGrpSpPr/>
          <p:nvPr/>
        </p:nvGrpSpPr>
        <p:grpSpPr>
          <a:xfrm>
            <a:off x="0" y="2074814"/>
            <a:ext cx="1719617" cy="739302"/>
            <a:chOff x="0" y="1297455"/>
            <a:chExt cx="1719617" cy="739302"/>
          </a:xfrm>
        </p:grpSpPr>
        <p:sp>
          <p:nvSpPr>
            <p:cNvPr id="86" name="矩形 85"/>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研究现状</a:t>
              </a:r>
            </a:p>
          </p:txBody>
        </p:sp>
        <p:sp>
          <p:nvSpPr>
            <p:cNvPr id="87" name="等腰三角形 86"/>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矩形 87"/>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89" name="矩形 88"/>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90" name="矩形 89"/>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91" name="矩形 90"/>
          <p:cNvSpPr/>
          <p:nvPr/>
        </p:nvSpPr>
        <p:spPr>
          <a:xfrm>
            <a:off x="0" y="282908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grpSp>
        <p:nvGrpSpPr>
          <p:cNvPr id="92" name="组合 91"/>
          <p:cNvGrpSpPr/>
          <p:nvPr/>
        </p:nvGrpSpPr>
        <p:grpSpPr>
          <a:xfrm>
            <a:off x="964" y="2876308"/>
            <a:ext cx="1719617" cy="739302"/>
            <a:chOff x="0" y="1297455"/>
            <a:chExt cx="1719617" cy="739302"/>
          </a:xfrm>
        </p:grpSpPr>
        <p:sp>
          <p:nvSpPr>
            <p:cNvPr id="93" name="矩形 92"/>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研究过程</a:t>
              </a:r>
            </a:p>
          </p:txBody>
        </p:sp>
        <p:sp>
          <p:nvSpPr>
            <p:cNvPr id="94" name="等腰三角形 93"/>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矩形 94"/>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96" name="矩形 95"/>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97" name="矩形 96"/>
          <p:cNvSpPr/>
          <p:nvPr/>
        </p:nvSpPr>
        <p:spPr>
          <a:xfrm>
            <a:off x="0" y="2055745"/>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研究现状</a:t>
            </a:r>
          </a:p>
        </p:txBody>
      </p:sp>
      <p:sp>
        <p:nvSpPr>
          <p:cNvPr id="9" name="矩形 8"/>
          <p:cNvSpPr/>
          <p:nvPr/>
        </p:nvSpPr>
        <p:spPr>
          <a:xfrm>
            <a:off x="2210764" y="1781606"/>
            <a:ext cx="9107476" cy="1477328"/>
          </a:xfrm>
          <a:prstGeom prst="rect">
            <a:avLst/>
          </a:prstGeom>
        </p:spPr>
        <p:txBody>
          <a:bodyPr wrap="square">
            <a:spAutoFit/>
          </a:bodyPr>
          <a:lstStyle/>
          <a:p>
            <a:r>
              <a:rPr lang="en-US" altLang="zh-CN" dirty="0">
                <a:latin typeface="+mn-ea"/>
              </a:rPr>
              <a:t>      </a:t>
            </a:r>
            <a:r>
              <a:rPr lang="zh-CN" altLang="en-US" dirty="0">
                <a:latin typeface="+mn-ea"/>
              </a:rPr>
              <a:t>情感分析是自然语言处理领域的热点研究问题，主要思想是通过对自然语据进行一系列的处理或许该语句的情感倾向挖掘深层信息。</a:t>
            </a:r>
            <a:br>
              <a:rPr lang="zh-CN" altLang="en-US" dirty="0">
                <a:latin typeface="+mn-ea"/>
              </a:rPr>
            </a:br>
            <a:br>
              <a:rPr lang="zh-CN" altLang="en-US" dirty="0">
                <a:latin typeface="+mn-ea"/>
              </a:rPr>
            </a:br>
            <a:r>
              <a:rPr lang="en-US" altLang="zh-CN" dirty="0">
                <a:latin typeface="+mn-ea"/>
              </a:rPr>
              <a:t>      </a:t>
            </a:r>
            <a:r>
              <a:rPr lang="zh-CN" altLang="en-US" dirty="0">
                <a:latin typeface="+mn-ea"/>
              </a:rPr>
              <a:t>本文使用自然语言处理库中的</a:t>
            </a:r>
            <a:r>
              <a:rPr lang="en-US" altLang="zh-CN" dirty="0" err="1">
                <a:latin typeface="+mn-ea"/>
              </a:rPr>
              <a:t>snowNLP</a:t>
            </a:r>
            <a:r>
              <a:rPr lang="zh-CN" altLang="en-US" dirty="0">
                <a:latin typeface="+mn-ea"/>
              </a:rPr>
              <a:t>库，对</a:t>
            </a:r>
            <a:r>
              <a:rPr lang="en-US" altLang="zh-CN" dirty="0">
                <a:latin typeface="+mn-ea"/>
              </a:rPr>
              <a:t>LDA</a:t>
            </a:r>
            <a:r>
              <a:rPr lang="zh-CN" altLang="en-US" dirty="0">
                <a:latin typeface="+mn-ea"/>
              </a:rPr>
              <a:t>建模后得到的每个主题下包含评论的情感分析</a:t>
            </a:r>
            <a:r>
              <a:rPr lang="en-US" altLang="zh-CN" dirty="0">
                <a:latin typeface="+mn-ea"/>
              </a:rPr>
              <a:t>,</a:t>
            </a:r>
            <a:r>
              <a:rPr lang="zh-CN" altLang="en-US" dirty="0">
                <a:latin typeface="+mn-ea"/>
              </a:rPr>
              <a:t>得到游客各个主题的情感态度。</a:t>
            </a:r>
          </a:p>
        </p:txBody>
      </p:sp>
      <p:pic>
        <p:nvPicPr>
          <p:cNvPr id="11" name="图片 10"/>
          <p:cNvPicPr>
            <a:picLocks noChangeAspect="1"/>
          </p:cNvPicPr>
          <p:nvPr/>
        </p:nvPicPr>
        <p:blipFill>
          <a:blip r:embed="rId3"/>
          <a:stretch>
            <a:fillRect/>
          </a:stretch>
        </p:blipFill>
        <p:spPr>
          <a:xfrm>
            <a:off x="3094997" y="3675218"/>
            <a:ext cx="6940532" cy="1282088"/>
          </a:xfrm>
          <a:prstGeom prst="rect">
            <a:avLst/>
          </a:prstGeom>
        </p:spPr>
      </p:pic>
      <p:pic>
        <p:nvPicPr>
          <p:cNvPr id="13" name="图片 12"/>
          <p:cNvPicPr>
            <a:picLocks noChangeAspect="1"/>
          </p:cNvPicPr>
          <p:nvPr/>
        </p:nvPicPr>
        <p:blipFill>
          <a:blip r:embed="rId4"/>
          <a:stretch>
            <a:fillRect/>
          </a:stretch>
        </p:blipFill>
        <p:spPr>
          <a:xfrm>
            <a:off x="3094997" y="5225968"/>
            <a:ext cx="6936015" cy="117146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2210764" y="520172"/>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共现</a:t>
            </a:r>
            <a:r>
              <a:rPr lang="zh-CN" altLang="en-US" sz="3600" b="0" dirty="0">
                <a:latin typeface="黑体" panose="02010609060101010101" pitchFamily="49" charset="-122"/>
                <a:ea typeface="黑体" panose="02010609060101010101" pitchFamily="49" charset="-122"/>
              </a:rPr>
              <a:t>分析</a:t>
            </a: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4" name="组合 3"/>
          <p:cNvGrpSpPr/>
          <p:nvPr/>
        </p:nvGrpSpPr>
        <p:grpSpPr>
          <a:xfrm>
            <a:off x="-3379" y="2863499"/>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4" name="矩形 4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46" name="矩形 45"/>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5" name="矩形 4"/>
          <p:cNvSpPr/>
          <p:nvPr/>
        </p:nvSpPr>
        <p:spPr>
          <a:xfrm>
            <a:off x="2302340" y="1501738"/>
            <a:ext cx="9269900" cy="923330"/>
          </a:xfrm>
          <a:prstGeom prst="rect">
            <a:avLst/>
          </a:prstGeom>
        </p:spPr>
        <p:txBody>
          <a:bodyPr wrap="square">
            <a:spAutoFit/>
          </a:bodyPr>
          <a:lstStyle/>
          <a:p>
            <a:r>
              <a:rPr lang="zh-CN" altLang="en-US" dirty="0">
                <a:latin typeface="+mn-ea"/>
              </a:rPr>
              <a:t>共词分析法</a:t>
            </a:r>
            <a:r>
              <a:rPr lang="en-US" altLang="zh-CN" dirty="0">
                <a:latin typeface="+mn-ea"/>
              </a:rPr>
              <a:t>——</a:t>
            </a:r>
            <a:r>
              <a:rPr lang="zh-CN" altLang="en-US" dirty="0">
                <a:latin typeface="+mn-ea"/>
              </a:rPr>
              <a:t>是将各种信息载体中的共现信息定量化的分析方法，以揭示信息的内容关联和特征项所隐含的寓意。</a:t>
            </a:r>
          </a:p>
          <a:p>
            <a:endParaRPr lang="zh-CN" altLang="en-US" dirty="0"/>
          </a:p>
        </p:txBody>
      </p:sp>
      <p:grpSp>
        <p:nvGrpSpPr>
          <p:cNvPr id="47" name="组合 46"/>
          <p:cNvGrpSpPr/>
          <p:nvPr/>
        </p:nvGrpSpPr>
        <p:grpSpPr>
          <a:xfrm>
            <a:off x="3278415" y="2258384"/>
            <a:ext cx="7133446" cy="4079444"/>
            <a:chOff x="2673027" y="1662988"/>
            <a:chExt cx="3921555" cy="4079444"/>
          </a:xfrm>
        </p:grpSpPr>
        <p:grpSp>
          <p:nvGrpSpPr>
            <p:cNvPr id="48" name="组合 47"/>
            <p:cNvGrpSpPr/>
            <p:nvPr/>
          </p:nvGrpSpPr>
          <p:grpSpPr>
            <a:xfrm rot="21302113">
              <a:off x="3881671" y="1662988"/>
              <a:ext cx="1277341" cy="1270828"/>
              <a:chOff x="3094034" y="1143064"/>
              <a:chExt cx="1787764" cy="1778651"/>
            </a:xfrm>
            <a:solidFill>
              <a:schemeClr val="accent1"/>
            </a:solidFill>
          </p:grpSpPr>
          <p:cxnSp>
            <p:nvCxnSpPr>
              <p:cNvPr id="50" name="直接连接符 49"/>
              <p:cNvCxnSpPr>
                <a:endCxn id="52" idx="3"/>
              </p:cNvCxnSpPr>
              <p:nvPr/>
            </p:nvCxnSpPr>
            <p:spPr>
              <a:xfrm rot="297887" flipV="1">
                <a:off x="3094034" y="2229872"/>
                <a:ext cx="844287" cy="600510"/>
              </a:xfrm>
              <a:prstGeom prst="line">
                <a:avLst/>
              </a:prstGeom>
              <a:grpFill/>
              <a:ln w="9525" cap="flat">
                <a:solidFill>
                  <a:schemeClr val="accent1"/>
                </a:solidFill>
                <a:prstDash val="solid"/>
                <a:miter lim="400000"/>
              </a:ln>
              <a:effectLst/>
            </p:spPr>
            <p:style>
              <a:lnRef idx="0">
                <a:scrgbClr r="0" g="0" b="0"/>
              </a:lnRef>
              <a:fillRef idx="0">
                <a:scrgbClr r="0" g="0" b="0"/>
              </a:fillRef>
              <a:effectRef idx="0">
                <a:scrgbClr r="0" g="0" b="0"/>
              </a:effectRef>
              <a:fontRef idx="none"/>
            </p:style>
          </p:cxnSp>
          <p:cxnSp>
            <p:nvCxnSpPr>
              <p:cNvPr id="51" name="直接连接符 50"/>
              <p:cNvCxnSpPr>
                <a:stCxn id="52" idx="5"/>
              </p:cNvCxnSpPr>
              <p:nvPr/>
            </p:nvCxnSpPr>
            <p:spPr>
              <a:xfrm rot="297887">
                <a:off x="4139781" y="2298471"/>
                <a:ext cx="742017" cy="623244"/>
              </a:xfrm>
              <a:prstGeom prst="line">
                <a:avLst/>
              </a:prstGeom>
              <a:grpFill/>
              <a:ln w="9525" cap="flat">
                <a:solidFill>
                  <a:schemeClr val="accent1"/>
                </a:solidFill>
                <a:prstDash val="solid"/>
                <a:miter lim="400000"/>
              </a:ln>
              <a:effectLst/>
            </p:spPr>
            <p:style>
              <a:lnRef idx="0">
                <a:scrgbClr r="0" g="0" b="0"/>
              </a:lnRef>
              <a:fillRef idx="0">
                <a:scrgbClr r="0" g="0" b="0"/>
              </a:fillRef>
              <a:effectRef idx="0">
                <a:scrgbClr r="0" g="0" b="0"/>
              </a:effectRef>
              <a:fontRef idx="none"/>
            </p:style>
          </p:cxnSp>
          <p:sp>
            <p:nvSpPr>
              <p:cNvPr id="52" name="椭圆 51"/>
              <p:cNvSpPr/>
              <p:nvPr/>
            </p:nvSpPr>
            <p:spPr>
              <a:xfrm>
                <a:off x="3920179" y="1143064"/>
                <a:ext cx="290506" cy="1317397"/>
              </a:xfrm>
              <a:prstGeom prst="ellipse">
                <a:avLst/>
              </a:prstGeom>
              <a:grpFill/>
              <a:ln>
                <a:solidFill>
                  <a:schemeClr val="accent6">
                    <a:lumMod val="75000"/>
                  </a:schemeClr>
                </a:solidFill>
              </a:ln>
              <a:scene3d>
                <a:camera prst="orthographicFront"/>
                <a:lightRig rig="threePt" dir="t"/>
              </a:scene3d>
              <a:sp3d>
                <a:bevelT w="152400" h="50800" prst="softRound"/>
              </a:sp3d>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3300" dirty="0">
                  <a:latin typeface="Nexa Light" pitchFamily="50" charset="0"/>
                </a:endParaRPr>
              </a:p>
            </p:txBody>
          </p:sp>
        </p:grpSp>
        <p:sp>
          <p:nvSpPr>
            <p:cNvPr id="49" name="矩形 48"/>
            <p:cNvSpPr/>
            <p:nvPr/>
          </p:nvSpPr>
          <p:spPr>
            <a:xfrm>
              <a:off x="2673027" y="2874019"/>
              <a:ext cx="3921555" cy="2868413"/>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3905658" y="3729023"/>
            <a:ext cx="6254342" cy="2308324"/>
          </a:xfrm>
          <a:prstGeom prst="rect">
            <a:avLst/>
          </a:prstGeom>
        </p:spPr>
        <p:txBody>
          <a:bodyPr wrap="square">
            <a:spAutoFit/>
          </a:bodyPr>
          <a:lstStyle/>
          <a:p>
            <a:r>
              <a:rPr lang="zh-CN" altLang="zh-CN" dirty="0">
                <a:solidFill>
                  <a:schemeClr val="bg1"/>
                </a:solidFill>
                <a:latin typeface="+mn-ea"/>
              </a:rPr>
              <a:t>一般而言，同时包含两个关键词的文献数量越多，该俩关键词之间的联系越密切、“距离”越近</a:t>
            </a:r>
            <a:r>
              <a:rPr lang="zh-CN" altLang="en-US" dirty="0">
                <a:solidFill>
                  <a:schemeClr val="bg1"/>
                </a:solidFill>
                <a:latin typeface="+mn-ea"/>
              </a:rPr>
              <a:t>。</a:t>
            </a:r>
            <a:r>
              <a:rPr lang="zh-CN" altLang="zh-CN" dirty="0">
                <a:solidFill>
                  <a:schemeClr val="bg1"/>
                </a:solidFill>
                <a:latin typeface="+mn-ea"/>
              </a:rPr>
              <a:t>利用因子分析、聚类分析、多维尺度分析等多元统计的技术，根据“距离”的远近对关键词进行分类，从而形成文献集的研究关注热点和内部结构。在本次研究中，我们选择 “价格，钱，值得，亏”等关键词进行筛选，最终取得了</a:t>
            </a:r>
            <a:r>
              <a:rPr lang="x-none" altLang="zh-CN" dirty="0">
                <a:solidFill>
                  <a:schemeClr val="bg1"/>
                </a:solidFill>
                <a:latin typeface="+mn-ea"/>
              </a:rPr>
              <a:t>1789</a:t>
            </a:r>
            <a:r>
              <a:rPr lang="zh-CN" altLang="zh-CN" dirty="0">
                <a:solidFill>
                  <a:schemeClr val="bg1"/>
                </a:solidFill>
                <a:latin typeface="+mn-ea"/>
              </a:rPr>
              <a:t>条评论数据，生成共现矩阵后，纵轴保留价格相关关键词，横轴统计其他词出现的频率，删除共现总数小于</a:t>
            </a:r>
            <a:r>
              <a:rPr lang="x-none" altLang="zh-CN" dirty="0">
                <a:solidFill>
                  <a:schemeClr val="bg1"/>
                </a:solidFill>
                <a:latin typeface="+mn-ea"/>
              </a:rPr>
              <a:t>200</a:t>
            </a:r>
            <a:r>
              <a:rPr lang="zh-CN" altLang="zh-CN" dirty="0">
                <a:solidFill>
                  <a:schemeClr val="bg1"/>
                </a:solidFill>
                <a:latin typeface="+mn-ea"/>
              </a:rPr>
              <a:t>的词汇得到共现矩阵。</a:t>
            </a:r>
          </a:p>
        </p:txBody>
      </p:sp>
      <p:sp>
        <p:nvSpPr>
          <p:cNvPr id="19" name="椭圆 18"/>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20" name="组合 19"/>
          <p:cNvGrpSpPr/>
          <p:nvPr/>
        </p:nvGrpSpPr>
        <p:grpSpPr>
          <a:xfrm>
            <a:off x="-3379" y="2863499"/>
            <a:ext cx="1719617" cy="739302"/>
            <a:chOff x="0" y="1297455"/>
            <a:chExt cx="1719617" cy="739302"/>
          </a:xfrm>
        </p:grpSpPr>
        <p:sp>
          <p:nvSpPr>
            <p:cNvPr id="21" name="矩形 20"/>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22" name="等腰三角形 21"/>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4" name="矩形 2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25" name="矩形 2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26" name="矩形 25"/>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27" name="椭圆 26"/>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grpSp>
        <p:nvGrpSpPr>
          <p:cNvPr id="28" name="组合 27"/>
          <p:cNvGrpSpPr/>
          <p:nvPr/>
        </p:nvGrpSpPr>
        <p:grpSpPr>
          <a:xfrm>
            <a:off x="8106" y="1290826"/>
            <a:ext cx="1719617" cy="739302"/>
            <a:chOff x="0" y="1297455"/>
            <a:chExt cx="1719617" cy="739302"/>
          </a:xfrm>
        </p:grpSpPr>
        <p:sp>
          <p:nvSpPr>
            <p:cNvPr id="29" name="矩形 28"/>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研究背景</a:t>
              </a:r>
            </a:p>
          </p:txBody>
        </p:sp>
        <p:sp>
          <p:nvSpPr>
            <p:cNvPr id="30" name="等腰三角形 29"/>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32" name="矩形 31"/>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33" name="矩形 32"/>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endParaRPr lang="en-US" altLang="zh-CN" dirty="0">
              <a:solidFill>
                <a:schemeClr val="tx1"/>
              </a:solidFill>
            </a:endParaRPr>
          </a:p>
        </p:txBody>
      </p:sp>
      <p:sp>
        <p:nvSpPr>
          <p:cNvPr id="34" name="矩形 33"/>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研究现状</a:t>
            </a:r>
            <a:endParaRPr lang="zh-CN" altLang="en-US" dirty="0">
              <a:solidFill>
                <a:schemeClr val="tx1"/>
              </a:solidFill>
            </a:endParaRPr>
          </a:p>
        </p:txBody>
      </p:sp>
      <p:sp>
        <p:nvSpPr>
          <p:cNvPr id="35" name="椭圆 34"/>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36" name="组合 35"/>
          <p:cNvGrpSpPr/>
          <p:nvPr/>
        </p:nvGrpSpPr>
        <p:grpSpPr>
          <a:xfrm>
            <a:off x="0" y="2074814"/>
            <a:ext cx="1719617" cy="739302"/>
            <a:chOff x="0" y="1297455"/>
            <a:chExt cx="1719617" cy="739302"/>
          </a:xfrm>
        </p:grpSpPr>
        <p:sp>
          <p:nvSpPr>
            <p:cNvPr id="37" name="矩形 36"/>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研究现状</a:t>
              </a:r>
            </a:p>
          </p:txBody>
        </p:sp>
        <p:sp>
          <p:nvSpPr>
            <p:cNvPr id="38" name="等腰三角形 37"/>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矩形 38"/>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0" name="矩形 39"/>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53" name="矩形 52"/>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54" name="矩形 53"/>
          <p:cNvSpPr/>
          <p:nvPr/>
        </p:nvSpPr>
        <p:spPr>
          <a:xfrm>
            <a:off x="0" y="282908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grpSp>
        <p:nvGrpSpPr>
          <p:cNvPr id="55" name="组合 54"/>
          <p:cNvGrpSpPr/>
          <p:nvPr/>
        </p:nvGrpSpPr>
        <p:grpSpPr>
          <a:xfrm>
            <a:off x="964" y="2876308"/>
            <a:ext cx="1719617" cy="739302"/>
            <a:chOff x="0" y="1297455"/>
            <a:chExt cx="1719617" cy="739302"/>
          </a:xfrm>
        </p:grpSpPr>
        <p:sp>
          <p:nvSpPr>
            <p:cNvPr id="56" name="矩形 55"/>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研究过程</a:t>
              </a:r>
            </a:p>
          </p:txBody>
        </p:sp>
        <p:sp>
          <p:nvSpPr>
            <p:cNvPr id="57" name="等腰三角形 56"/>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矩形 57"/>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59" name="矩形 58"/>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60" name="矩形 59"/>
          <p:cNvSpPr/>
          <p:nvPr/>
        </p:nvSpPr>
        <p:spPr>
          <a:xfrm>
            <a:off x="0" y="2055745"/>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研究现状</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2210764" y="231416"/>
            <a:ext cx="3885236" cy="646331"/>
          </a:xfrm>
          <a:prstGeom prst="rect">
            <a:avLst/>
          </a:prstGeom>
          <a:noFill/>
        </p:spPr>
        <p:txBody>
          <a:bodyPr wrap="square" rtlCol="0">
            <a:spAutoFit/>
          </a:bodyPr>
          <a:lstStyle/>
          <a:p>
            <a:r>
              <a:rPr lang="zh-CN" altLang="en-US" sz="3600" b="0" dirty="0">
                <a:latin typeface="黑体" panose="02010609060101010101" pitchFamily="49" charset="-122"/>
                <a:ea typeface="黑体" panose="02010609060101010101" pitchFamily="49" charset="-122"/>
              </a:rPr>
              <a:t>描述性统计结果</a:t>
            </a: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nvGrpSpPr>
          <p:cNvPr id="4" name="组合 3"/>
          <p:cNvGrpSpPr/>
          <p:nvPr/>
        </p:nvGrpSpPr>
        <p:grpSpPr>
          <a:xfrm>
            <a:off x="-15777" y="3662026"/>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结果分析</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研究设计</a:t>
            </a:r>
          </a:p>
        </p:txBody>
      </p:sp>
      <p:sp>
        <p:nvSpPr>
          <p:cNvPr id="44" name="矩形 43"/>
          <p:cNvSpPr/>
          <p:nvPr/>
        </p:nvSpPr>
        <p:spPr>
          <a:xfrm>
            <a:off x="-2" y="125779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46" name="矩形 45"/>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15" name="椭圆 14"/>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16" name="组合 15"/>
          <p:cNvGrpSpPr/>
          <p:nvPr/>
        </p:nvGrpSpPr>
        <p:grpSpPr>
          <a:xfrm>
            <a:off x="-3379" y="2863499"/>
            <a:ext cx="1719617" cy="739302"/>
            <a:chOff x="0" y="1297455"/>
            <a:chExt cx="1719617" cy="739302"/>
          </a:xfrm>
        </p:grpSpPr>
        <p:sp>
          <p:nvSpPr>
            <p:cNvPr id="17" name="矩形 16"/>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18" name="等腰三角形 17"/>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0" name="矩形 19"/>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21" name="矩形 20"/>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22" name="矩形 21"/>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23" name="椭圆 22"/>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24" name="组合 23"/>
          <p:cNvGrpSpPr/>
          <p:nvPr/>
        </p:nvGrpSpPr>
        <p:grpSpPr>
          <a:xfrm>
            <a:off x="-3379" y="2863499"/>
            <a:ext cx="1719617" cy="739302"/>
            <a:chOff x="0" y="1297455"/>
            <a:chExt cx="1719617" cy="739302"/>
          </a:xfrm>
        </p:grpSpPr>
        <p:sp>
          <p:nvSpPr>
            <p:cNvPr id="25" name="矩形 24"/>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26" name="等腰三角形 25"/>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8" name="矩形 27"/>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32" name="矩形 31"/>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33" name="矩形 32"/>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34" name="椭圆 33"/>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grpSp>
        <p:nvGrpSpPr>
          <p:cNvPr id="35" name="组合 34"/>
          <p:cNvGrpSpPr/>
          <p:nvPr/>
        </p:nvGrpSpPr>
        <p:grpSpPr>
          <a:xfrm>
            <a:off x="8106" y="1290826"/>
            <a:ext cx="1719617" cy="739302"/>
            <a:chOff x="0" y="1297455"/>
            <a:chExt cx="1719617" cy="739302"/>
          </a:xfrm>
        </p:grpSpPr>
        <p:sp>
          <p:nvSpPr>
            <p:cNvPr id="36" name="矩形 35"/>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研究背景</a:t>
              </a:r>
            </a:p>
          </p:txBody>
        </p:sp>
        <p:sp>
          <p:nvSpPr>
            <p:cNvPr id="37" name="等腰三角形 36"/>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39" name="矩形 38"/>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40" name="矩形 39"/>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endParaRPr lang="en-US" altLang="zh-CN" dirty="0">
              <a:solidFill>
                <a:schemeClr val="tx1"/>
              </a:solidFill>
            </a:endParaRPr>
          </a:p>
        </p:txBody>
      </p:sp>
      <p:sp>
        <p:nvSpPr>
          <p:cNvPr id="48" name="矩形 47"/>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研究现状</a:t>
            </a:r>
            <a:endParaRPr lang="zh-CN" altLang="en-US" dirty="0">
              <a:solidFill>
                <a:schemeClr val="tx1"/>
              </a:solidFill>
            </a:endParaRPr>
          </a:p>
        </p:txBody>
      </p:sp>
      <p:sp>
        <p:nvSpPr>
          <p:cNvPr id="49" name="椭圆 48"/>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nvGrpSpPr>
          <p:cNvPr id="50" name="组合 49"/>
          <p:cNvGrpSpPr/>
          <p:nvPr/>
        </p:nvGrpSpPr>
        <p:grpSpPr>
          <a:xfrm>
            <a:off x="0" y="2074814"/>
            <a:ext cx="1719617" cy="739302"/>
            <a:chOff x="0" y="1297455"/>
            <a:chExt cx="1719617" cy="739302"/>
          </a:xfrm>
        </p:grpSpPr>
        <p:sp>
          <p:nvSpPr>
            <p:cNvPr id="51" name="矩形 50"/>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研究现状</a:t>
              </a:r>
            </a:p>
          </p:txBody>
        </p:sp>
        <p:sp>
          <p:nvSpPr>
            <p:cNvPr id="52" name="等腰三角形 51"/>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54" name="矩形 5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55" name="矩形 5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56" name="矩形 55"/>
          <p:cNvSpPr/>
          <p:nvPr/>
        </p:nvSpPr>
        <p:spPr>
          <a:xfrm>
            <a:off x="0" y="282908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grpSp>
        <p:nvGrpSpPr>
          <p:cNvPr id="57" name="组合 56"/>
          <p:cNvGrpSpPr/>
          <p:nvPr/>
        </p:nvGrpSpPr>
        <p:grpSpPr>
          <a:xfrm>
            <a:off x="-2053" y="3677110"/>
            <a:ext cx="1719617" cy="739302"/>
            <a:chOff x="0" y="1297455"/>
            <a:chExt cx="1719617" cy="739302"/>
          </a:xfrm>
        </p:grpSpPr>
        <p:sp>
          <p:nvSpPr>
            <p:cNvPr id="58" name="矩形 57"/>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研究结果</a:t>
              </a:r>
            </a:p>
          </p:txBody>
        </p:sp>
        <p:sp>
          <p:nvSpPr>
            <p:cNvPr id="59" name="等腰三角形 58"/>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 y="2866999"/>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61" name="矩形 60"/>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62" name="矩形 61"/>
          <p:cNvSpPr/>
          <p:nvPr/>
        </p:nvSpPr>
        <p:spPr>
          <a:xfrm>
            <a:off x="0" y="2055745"/>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研究现状</a:t>
            </a:r>
          </a:p>
        </p:txBody>
      </p:sp>
      <p:pic>
        <p:nvPicPr>
          <p:cNvPr id="6" name="图片 5"/>
          <p:cNvPicPr>
            <a:picLocks noChangeAspect="1"/>
          </p:cNvPicPr>
          <p:nvPr/>
        </p:nvPicPr>
        <p:blipFill>
          <a:blip r:embed="rId3"/>
          <a:stretch>
            <a:fillRect/>
          </a:stretch>
        </p:blipFill>
        <p:spPr>
          <a:xfrm>
            <a:off x="1727724" y="845335"/>
            <a:ext cx="8736552" cy="368208"/>
          </a:xfrm>
          <a:prstGeom prst="rect">
            <a:avLst/>
          </a:prstGeom>
        </p:spPr>
      </p:pic>
      <p:pic>
        <p:nvPicPr>
          <p:cNvPr id="7" name="图片 6"/>
          <p:cNvPicPr>
            <a:picLocks noChangeAspect="1"/>
          </p:cNvPicPr>
          <p:nvPr/>
        </p:nvPicPr>
        <p:blipFill>
          <a:blip r:embed="rId4"/>
          <a:stretch>
            <a:fillRect/>
          </a:stretch>
        </p:blipFill>
        <p:spPr>
          <a:xfrm>
            <a:off x="1727724" y="1200183"/>
            <a:ext cx="9453394" cy="344385"/>
          </a:xfrm>
          <a:prstGeom prst="rect">
            <a:avLst/>
          </a:prstGeom>
        </p:spPr>
      </p:pic>
      <p:pic>
        <p:nvPicPr>
          <p:cNvPr id="9" name="图片 8">
            <a:extLst>
              <a:ext uri="{FF2B5EF4-FFF2-40B4-BE49-F238E27FC236}">
                <a16:creationId xmlns:a16="http://schemas.microsoft.com/office/drawing/2014/main" id="{B4D983D0-1F1A-472A-8AFB-D3320EE231CC}"/>
              </a:ext>
            </a:extLst>
          </p:cNvPr>
          <p:cNvPicPr>
            <a:picLocks noChangeAspect="1"/>
          </p:cNvPicPr>
          <p:nvPr/>
        </p:nvPicPr>
        <p:blipFill>
          <a:blip r:embed="rId5"/>
          <a:stretch>
            <a:fillRect/>
          </a:stretch>
        </p:blipFill>
        <p:spPr>
          <a:xfrm>
            <a:off x="2368862" y="3674753"/>
            <a:ext cx="8276739" cy="2937564"/>
          </a:xfrm>
          <a:prstGeom prst="rect">
            <a:avLst/>
          </a:prstGeom>
        </p:spPr>
      </p:pic>
      <p:grpSp>
        <p:nvGrpSpPr>
          <p:cNvPr id="12" name="组合 11">
            <a:extLst>
              <a:ext uri="{FF2B5EF4-FFF2-40B4-BE49-F238E27FC236}">
                <a16:creationId xmlns:a16="http://schemas.microsoft.com/office/drawing/2014/main" id="{189E10C2-06CF-4DEC-B864-6C9D0F6A7A8E}"/>
              </a:ext>
            </a:extLst>
          </p:cNvPr>
          <p:cNvGrpSpPr/>
          <p:nvPr/>
        </p:nvGrpSpPr>
        <p:grpSpPr>
          <a:xfrm>
            <a:off x="2368862" y="1394696"/>
            <a:ext cx="8369744" cy="2267330"/>
            <a:chOff x="2576896" y="1395973"/>
            <a:chExt cx="8369744" cy="2267330"/>
          </a:xfrm>
        </p:grpSpPr>
        <p:pic>
          <p:nvPicPr>
            <p:cNvPr id="8" name="图片 7">
              <a:extLst>
                <a:ext uri="{FF2B5EF4-FFF2-40B4-BE49-F238E27FC236}">
                  <a16:creationId xmlns:a16="http://schemas.microsoft.com/office/drawing/2014/main" id="{02417852-E6AF-44F1-893C-076079E916BE}"/>
                </a:ext>
              </a:extLst>
            </p:cNvPr>
            <p:cNvPicPr>
              <a:picLocks noChangeAspect="1"/>
            </p:cNvPicPr>
            <p:nvPr/>
          </p:nvPicPr>
          <p:blipFill>
            <a:blip r:embed="rId6"/>
            <a:stretch>
              <a:fillRect/>
            </a:stretch>
          </p:blipFill>
          <p:spPr>
            <a:xfrm>
              <a:off x="2576896" y="1560091"/>
              <a:ext cx="2617664" cy="1938495"/>
            </a:xfrm>
            <a:prstGeom prst="rect">
              <a:avLst/>
            </a:prstGeom>
          </p:spPr>
        </p:pic>
        <p:pic>
          <p:nvPicPr>
            <p:cNvPr id="10" name="图片 9">
              <a:extLst>
                <a:ext uri="{FF2B5EF4-FFF2-40B4-BE49-F238E27FC236}">
                  <a16:creationId xmlns:a16="http://schemas.microsoft.com/office/drawing/2014/main" id="{C40F529E-964C-4CC9-A947-29F8F98CDC92}"/>
                </a:ext>
              </a:extLst>
            </p:cNvPr>
            <p:cNvPicPr>
              <a:picLocks noChangeAspect="1"/>
            </p:cNvPicPr>
            <p:nvPr/>
          </p:nvPicPr>
          <p:blipFill>
            <a:blip r:embed="rId7"/>
            <a:stretch>
              <a:fillRect/>
            </a:stretch>
          </p:blipFill>
          <p:spPr>
            <a:xfrm>
              <a:off x="5215280" y="1459168"/>
              <a:ext cx="3262067" cy="2039418"/>
            </a:xfrm>
            <a:prstGeom prst="rect">
              <a:avLst/>
            </a:prstGeom>
          </p:spPr>
        </p:pic>
        <p:pic>
          <p:nvPicPr>
            <p:cNvPr id="11" name="图片 10">
              <a:extLst>
                <a:ext uri="{FF2B5EF4-FFF2-40B4-BE49-F238E27FC236}">
                  <a16:creationId xmlns:a16="http://schemas.microsoft.com/office/drawing/2014/main" id="{C6092AD8-A490-4C77-8956-9421A3205363}"/>
                </a:ext>
              </a:extLst>
            </p:cNvPr>
            <p:cNvPicPr>
              <a:picLocks noChangeAspect="1"/>
            </p:cNvPicPr>
            <p:nvPr/>
          </p:nvPicPr>
          <p:blipFill>
            <a:blip r:embed="rId8"/>
            <a:stretch>
              <a:fillRect/>
            </a:stretch>
          </p:blipFill>
          <p:spPr>
            <a:xfrm>
              <a:off x="8328976" y="1395973"/>
              <a:ext cx="2617664" cy="2267330"/>
            </a:xfrm>
            <a:prstGeom prst="rect">
              <a:avLst/>
            </a:prstGeom>
          </p:spPr>
        </p:pic>
      </p:grpSp>
    </p:spTree>
    <p:extLst>
      <p:ext uri="{BB962C8B-B14F-4D97-AF65-F5344CB8AC3E}">
        <p14:creationId xmlns:p14="http://schemas.microsoft.com/office/powerpoint/2010/main" val="1404769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2210764" y="231416"/>
            <a:ext cx="3647152" cy="646331"/>
          </a:xfrm>
          <a:prstGeom prst="rect">
            <a:avLst/>
          </a:prstGeom>
          <a:noFill/>
        </p:spPr>
        <p:txBody>
          <a:bodyPr wrap="none" rtlCol="0">
            <a:spAutoFit/>
          </a:bodyPr>
          <a:lstStyle/>
          <a:p>
            <a:r>
              <a:rPr lang="en-US" altLang="zh-CN" sz="3600" b="0" dirty="0">
                <a:latin typeface="黑体" panose="02010609060101010101" pitchFamily="49" charset="-122"/>
                <a:ea typeface="黑体" panose="02010609060101010101" pitchFamily="49" charset="-122"/>
              </a:rPr>
              <a:t>LDA</a:t>
            </a:r>
            <a:r>
              <a:rPr lang="zh-CN" altLang="en-US" sz="3600" b="0" dirty="0">
                <a:latin typeface="黑体" panose="02010609060101010101" pitchFamily="49" charset="-122"/>
                <a:ea typeface="黑体" panose="02010609060101010101" pitchFamily="49" charset="-122"/>
              </a:rPr>
              <a:t>主题分析结果</a:t>
            </a: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nvGrpSpPr>
          <p:cNvPr id="4" name="组合 3"/>
          <p:cNvGrpSpPr/>
          <p:nvPr/>
        </p:nvGrpSpPr>
        <p:grpSpPr>
          <a:xfrm>
            <a:off x="-15777" y="3662026"/>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结果分析</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研究设计</a:t>
            </a:r>
          </a:p>
        </p:txBody>
      </p:sp>
      <p:sp>
        <p:nvSpPr>
          <p:cNvPr id="44" name="矩形 43"/>
          <p:cNvSpPr/>
          <p:nvPr/>
        </p:nvSpPr>
        <p:spPr>
          <a:xfrm>
            <a:off x="-2" y="125779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46" name="矩形 45"/>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15" name="椭圆 14"/>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16" name="组合 15"/>
          <p:cNvGrpSpPr/>
          <p:nvPr/>
        </p:nvGrpSpPr>
        <p:grpSpPr>
          <a:xfrm>
            <a:off x="-3379" y="2863499"/>
            <a:ext cx="1719617" cy="739302"/>
            <a:chOff x="0" y="1297455"/>
            <a:chExt cx="1719617" cy="739302"/>
          </a:xfrm>
        </p:grpSpPr>
        <p:sp>
          <p:nvSpPr>
            <p:cNvPr id="17" name="矩形 16"/>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18" name="等腰三角形 17"/>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0" name="矩形 19"/>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21" name="矩形 20"/>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22" name="矩形 21"/>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23" name="椭圆 22"/>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24" name="组合 23"/>
          <p:cNvGrpSpPr/>
          <p:nvPr/>
        </p:nvGrpSpPr>
        <p:grpSpPr>
          <a:xfrm>
            <a:off x="-3379" y="2863499"/>
            <a:ext cx="1719617" cy="739302"/>
            <a:chOff x="0" y="1297455"/>
            <a:chExt cx="1719617" cy="739302"/>
          </a:xfrm>
        </p:grpSpPr>
        <p:sp>
          <p:nvSpPr>
            <p:cNvPr id="25" name="矩形 24"/>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26" name="等腰三角形 25"/>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8" name="矩形 27"/>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32" name="矩形 31"/>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33" name="矩形 32"/>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34" name="椭圆 33"/>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grpSp>
        <p:nvGrpSpPr>
          <p:cNvPr id="35" name="组合 34"/>
          <p:cNvGrpSpPr/>
          <p:nvPr/>
        </p:nvGrpSpPr>
        <p:grpSpPr>
          <a:xfrm>
            <a:off x="8106" y="1290826"/>
            <a:ext cx="1719617" cy="739302"/>
            <a:chOff x="0" y="1297455"/>
            <a:chExt cx="1719617" cy="739302"/>
          </a:xfrm>
        </p:grpSpPr>
        <p:sp>
          <p:nvSpPr>
            <p:cNvPr id="36" name="矩形 35"/>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研究背景</a:t>
              </a:r>
            </a:p>
          </p:txBody>
        </p:sp>
        <p:sp>
          <p:nvSpPr>
            <p:cNvPr id="37" name="等腰三角形 36"/>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39" name="矩形 38"/>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40" name="矩形 39"/>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endParaRPr lang="en-US" altLang="zh-CN" dirty="0">
              <a:solidFill>
                <a:schemeClr val="tx1"/>
              </a:solidFill>
            </a:endParaRPr>
          </a:p>
        </p:txBody>
      </p:sp>
      <p:sp>
        <p:nvSpPr>
          <p:cNvPr id="48" name="矩形 47"/>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研究现状</a:t>
            </a:r>
            <a:endParaRPr lang="zh-CN" altLang="en-US" dirty="0">
              <a:solidFill>
                <a:schemeClr val="tx1"/>
              </a:solidFill>
            </a:endParaRPr>
          </a:p>
        </p:txBody>
      </p:sp>
      <p:sp>
        <p:nvSpPr>
          <p:cNvPr id="49" name="椭圆 48"/>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nvGrpSpPr>
          <p:cNvPr id="50" name="组合 49"/>
          <p:cNvGrpSpPr/>
          <p:nvPr/>
        </p:nvGrpSpPr>
        <p:grpSpPr>
          <a:xfrm>
            <a:off x="0" y="2074814"/>
            <a:ext cx="1719617" cy="739302"/>
            <a:chOff x="0" y="1297455"/>
            <a:chExt cx="1719617" cy="739302"/>
          </a:xfrm>
        </p:grpSpPr>
        <p:sp>
          <p:nvSpPr>
            <p:cNvPr id="51" name="矩形 50"/>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研究现状</a:t>
              </a:r>
            </a:p>
          </p:txBody>
        </p:sp>
        <p:sp>
          <p:nvSpPr>
            <p:cNvPr id="52" name="等腰三角形 51"/>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54" name="矩形 5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55" name="矩形 5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56" name="矩形 55"/>
          <p:cNvSpPr/>
          <p:nvPr/>
        </p:nvSpPr>
        <p:spPr>
          <a:xfrm>
            <a:off x="0" y="282908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grpSp>
        <p:nvGrpSpPr>
          <p:cNvPr id="57" name="组合 56"/>
          <p:cNvGrpSpPr/>
          <p:nvPr/>
        </p:nvGrpSpPr>
        <p:grpSpPr>
          <a:xfrm>
            <a:off x="-2053" y="3677110"/>
            <a:ext cx="1719617" cy="739302"/>
            <a:chOff x="0" y="1297455"/>
            <a:chExt cx="1719617" cy="739302"/>
          </a:xfrm>
        </p:grpSpPr>
        <p:sp>
          <p:nvSpPr>
            <p:cNvPr id="58" name="矩形 57"/>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研究结果</a:t>
              </a:r>
            </a:p>
          </p:txBody>
        </p:sp>
        <p:sp>
          <p:nvSpPr>
            <p:cNvPr id="59" name="等腰三角形 58"/>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 y="2866999"/>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61" name="矩形 60"/>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62" name="矩形 61"/>
          <p:cNvSpPr/>
          <p:nvPr/>
        </p:nvSpPr>
        <p:spPr>
          <a:xfrm>
            <a:off x="0" y="2055745"/>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研究现状</a:t>
            </a:r>
          </a:p>
        </p:txBody>
      </p:sp>
      <p:pic>
        <p:nvPicPr>
          <p:cNvPr id="6" name="图片 5"/>
          <p:cNvPicPr>
            <a:picLocks noChangeAspect="1"/>
          </p:cNvPicPr>
          <p:nvPr/>
        </p:nvPicPr>
        <p:blipFill>
          <a:blip r:embed="rId3"/>
          <a:stretch>
            <a:fillRect/>
          </a:stretch>
        </p:blipFill>
        <p:spPr>
          <a:xfrm>
            <a:off x="1727724" y="845335"/>
            <a:ext cx="8736552" cy="368208"/>
          </a:xfrm>
          <a:prstGeom prst="rect">
            <a:avLst/>
          </a:prstGeom>
        </p:spPr>
      </p:pic>
      <p:pic>
        <p:nvPicPr>
          <p:cNvPr id="7" name="图片 6"/>
          <p:cNvPicPr>
            <a:picLocks noChangeAspect="1"/>
          </p:cNvPicPr>
          <p:nvPr/>
        </p:nvPicPr>
        <p:blipFill>
          <a:blip r:embed="rId4"/>
          <a:stretch>
            <a:fillRect/>
          </a:stretch>
        </p:blipFill>
        <p:spPr>
          <a:xfrm>
            <a:off x="1727724" y="1200183"/>
            <a:ext cx="9453394" cy="344385"/>
          </a:xfrm>
          <a:prstGeom prst="rect">
            <a:avLst/>
          </a:prstGeom>
        </p:spPr>
      </p:pic>
      <p:pic>
        <p:nvPicPr>
          <p:cNvPr id="8" name="图片 7">
            <a:extLst>
              <a:ext uri="{FF2B5EF4-FFF2-40B4-BE49-F238E27FC236}">
                <a16:creationId xmlns:a16="http://schemas.microsoft.com/office/drawing/2014/main" id="{63888B5F-D403-4DC5-8983-9751F4646F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6918" y="1200183"/>
            <a:ext cx="7423882" cy="537394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2210764" y="231416"/>
            <a:ext cx="3647152" cy="646331"/>
          </a:xfrm>
          <a:prstGeom prst="rect">
            <a:avLst/>
          </a:prstGeom>
          <a:noFill/>
        </p:spPr>
        <p:txBody>
          <a:bodyPr wrap="none" rtlCol="0">
            <a:spAutoFit/>
          </a:bodyPr>
          <a:lstStyle/>
          <a:p>
            <a:r>
              <a:rPr lang="en-US" altLang="zh-CN" sz="3600" b="0" dirty="0">
                <a:latin typeface="黑体" panose="02010609060101010101" pitchFamily="49" charset="-122"/>
                <a:ea typeface="黑体" panose="02010609060101010101" pitchFamily="49" charset="-122"/>
              </a:rPr>
              <a:t>LDA</a:t>
            </a:r>
            <a:r>
              <a:rPr lang="zh-CN" altLang="en-US" sz="3600" b="0" dirty="0">
                <a:latin typeface="黑体" panose="02010609060101010101" pitchFamily="49" charset="-122"/>
                <a:ea typeface="黑体" panose="02010609060101010101" pitchFamily="49" charset="-122"/>
              </a:rPr>
              <a:t>主题分析结果</a:t>
            </a: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nvGrpSpPr>
          <p:cNvPr id="4" name="组合 3"/>
          <p:cNvGrpSpPr/>
          <p:nvPr/>
        </p:nvGrpSpPr>
        <p:grpSpPr>
          <a:xfrm>
            <a:off x="-15777" y="3662026"/>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结果分析</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研究设计</a:t>
            </a:r>
          </a:p>
        </p:txBody>
      </p:sp>
      <p:sp>
        <p:nvSpPr>
          <p:cNvPr id="44" name="矩形 43"/>
          <p:cNvSpPr/>
          <p:nvPr/>
        </p:nvSpPr>
        <p:spPr>
          <a:xfrm>
            <a:off x="-2" y="125779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46" name="矩形 45"/>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15" name="椭圆 14"/>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16" name="组合 15"/>
          <p:cNvGrpSpPr/>
          <p:nvPr/>
        </p:nvGrpSpPr>
        <p:grpSpPr>
          <a:xfrm>
            <a:off x="-3379" y="2863499"/>
            <a:ext cx="1719617" cy="739302"/>
            <a:chOff x="0" y="1297455"/>
            <a:chExt cx="1719617" cy="739302"/>
          </a:xfrm>
        </p:grpSpPr>
        <p:sp>
          <p:nvSpPr>
            <p:cNvPr id="17" name="矩形 16"/>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18" name="等腰三角形 17"/>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0" name="矩形 19"/>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21" name="矩形 20"/>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22" name="矩形 21"/>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23" name="椭圆 22"/>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24" name="组合 23"/>
          <p:cNvGrpSpPr/>
          <p:nvPr/>
        </p:nvGrpSpPr>
        <p:grpSpPr>
          <a:xfrm>
            <a:off x="-3379" y="2863499"/>
            <a:ext cx="1719617" cy="739302"/>
            <a:chOff x="0" y="1297455"/>
            <a:chExt cx="1719617" cy="739302"/>
          </a:xfrm>
        </p:grpSpPr>
        <p:sp>
          <p:nvSpPr>
            <p:cNvPr id="25" name="矩形 24"/>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26" name="等腰三角形 25"/>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8" name="矩形 27"/>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32" name="矩形 31"/>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33" name="矩形 32"/>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34" name="椭圆 33"/>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grpSp>
        <p:nvGrpSpPr>
          <p:cNvPr id="35" name="组合 34"/>
          <p:cNvGrpSpPr/>
          <p:nvPr/>
        </p:nvGrpSpPr>
        <p:grpSpPr>
          <a:xfrm>
            <a:off x="8106" y="1290826"/>
            <a:ext cx="1719617" cy="739302"/>
            <a:chOff x="0" y="1297455"/>
            <a:chExt cx="1719617" cy="739302"/>
          </a:xfrm>
        </p:grpSpPr>
        <p:sp>
          <p:nvSpPr>
            <p:cNvPr id="36" name="矩形 35"/>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研究背景</a:t>
              </a:r>
            </a:p>
          </p:txBody>
        </p:sp>
        <p:sp>
          <p:nvSpPr>
            <p:cNvPr id="37" name="等腰三角形 36"/>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39" name="矩形 38"/>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40" name="矩形 39"/>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endParaRPr lang="en-US" altLang="zh-CN" dirty="0">
              <a:solidFill>
                <a:schemeClr val="tx1"/>
              </a:solidFill>
            </a:endParaRPr>
          </a:p>
        </p:txBody>
      </p:sp>
      <p:sp>
        <p:nvSpPr>
          <p:cNvPr id="48" name="矩形 47"/>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研究现状</a:t>
            </a:r>
            <a:endParaRPr lang="zh-CN" altLang="en-US" dirty="0">
              <a:solidFill>
                <a:schemeClr val="tx1"/>
              </a:solidFill>
            </a:endParaRPr>
          </a:p>
        </p:txBody>
      </p:sp>
      <p:sp>
        <p:nvSpPr>
          <p:cNvPr id="49" name="椭圆 48"/>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nvGrpSpPr>
          <p:cNvPr id="50" name="组合 49"/>
          <p:cNvGrpSpPr/>
          <p:nvPr/>
        </p:nvGrpSpPr>
        <p:grpSpPr>
          <a:xfrm>
            <a:off x="0" y="2074814"/>
            <a:ext cx="1719617" cy="739302"/>
            <a:chOff x="0" y="1297455"/>
            <a:chExt cx="1719617" cy="739302"/>
          </a:xfrm>
        </p:grpSpPr>
        <p:sp>
          <p:nvSpPr>
            <p:cNvPr id="51" name="矩形 50"/>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研究现状</a:t>
              </a:r>
            </a:p>
          </p:txBody>
        </p:sp>
        <p:sp>
          <p:nvSpPr>
            <p:cNvPr id="52" name="等腰三角形 51"/>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54" name="矩形 5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55" name="矩形 5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56" name="矩形 55"/>
          <p:cNvSpPr/>
          <p:nvPr/>
        </p:nvSpPr>
        <p:spPr>
          <a:xfrm>
            <a:off x="0" y="282908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grpSp>
        <p:nvGrpSpPr>
          <p:cNvPr id="57" name="组合 56"/>
          <p:cNvGrpSpPr/>
          <p:nvPr/>
        </p:nvGrpSpPr>
        <p:grpSpPr>
          <a:xfrm>
            <a:off x="-2053" y="3677110"/>
            <a:ext cx="1719617" cy="739302"/>
            <a:chOff x="0" y="1297455"/>
            <a:chExt cx="1719617" cy="739302"/>
          </a:xfrm>
        </p:grpSpPr>
        <p:sp>
          <p:nvSpPr>
            <p:cNvPr id="58" name="矩形 57"/>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研究结果</a:t>
              </a:r>
            </a:p>
          </p:txBody>
        </p:sp>
        <p:sp>
          <p:nvSpPr>
            <p:cNvPr id="59" name="等腰三角形 58"/>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 y="2866999"/>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61" name="矩形 60"/>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62" name="矩形 61"/>
          <p:cNvSpPr/>
          <p:nvPr/>
        </p:nvSpPr>
        <p:spPr>
          <a:xfrm>
            <a:off x="0" y="2055745"/>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研究现状</a:t>
            </a:r>
          </a:p>
        </p:txBody>
      </p:sp>
      <p:pic>
        <p:nvPicPr>
          <p:cNvPr id="6" name="图片 5"/>
          <p:cNvPicPr>
            <a:picLocks noChangeAspect="1"/>
          </p:cNvPicPr>
          <p:nvPr/>
        </p:nvPicPr>
        <p:blipFill>
          <a:blip r:embed="rId3"/>
          <a:stretch>
            <a:fillRect/>
          </a:stretch>
        </p:blipFill>
        <p:spPr>
          <a:xfrm>
            <a:off x="1727724" y="845335"/>
            <a:ext cx="8736552" cy="368208"/>
          </a:xfrm>
          <a:prstGeom prst="rect">
            <a:avLst/>
          </a:prstGeom>
        </p:spPr>
      </p:pic>
      <p:pic>
        <p:nvPicPr>
          <p:cNvPr id="7" name="图片 6"/>
          <p:cNvPicPr>
            <a:picLocks noChangeAspect="1"/>
          </p:cNvPicPr>
          <p:nvPr/>
        </p:nvPicPr>
        <p:blipFill>
          <a:blip r:embed="rId4"/>
          <a:stretch>
            <a:fillRect/>
          </a:stretch>
        </p:blipFill>
        <p:spPr>
          <a:xfrm>
            <a:off x="1727724" y="1200183"/>
            <a:ext cx="9453394" cy="344385"/>
          </a:xfrm>
          <a:prstGeom prst="rect">
            <a:avLst/>
          </a:prstGeom>
        </p:spPr>
      </p:pic>
      <p:pic>
        <p:nvPicPr>
          <p:cNvPr id="5" name="图片 4"/>
          <p:cNvPicPr>
            <a:picLocks noChangeAspect="1"/>
          </p:cNvPicPr>
          <p:nvPr/>
        </p:nvPicPr>
        <p:blipFill>
          <a:blip r:embed="rId5"/>
          <a:stretch>
            <a:fillRect/>
          </a:stretch>
        </p:blipFill>
        <p:spPr>
          <a:xfrm>
            <a:off x="1951480" y="1281281"/>
            <a:ext cx="9005881" cy="557671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nvGrpSpPr>
          <p:cNvPr id="4" name="组合 3"/>
          <p:cNvGrpSpPr/>
          <p:nvPr/>
        </p:nvGrpSpPr>
        <p:grpSpPr>
          <a:xfrm>
            <a:off x="-15777" y="3662026"/>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结果分析</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研究设计</a:t>
            </a:r>
          </a:p>
        </p:txBody>
      </p:sp>
      <p:sp>
        <p:nvSpPr>
          <p:cNvPr id="44" name="矩形 43"/>
          <p:cNvSpPr/>
          <p:nvPr/>
        </p:nvSpPr>
        <p:spPr>
          <a:xfrm>
            <a:off x="-2" y="125779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46" name="矩形 45"/>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15" name="椭圆 14"/>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16" name="组合 15"/>
          <p:cNvGrpSpPr/>
          <p:nvPr/>
        </p:nvGrpSpPr>
        <p:grpSpPr>
          <a:xfrm>
            <a:off x="-3379" y="2863499"/>
            <a:ext cx="1719617" cy="739302"/>
            <a:chOff x="0" y="1297455"/>
            <a:chExt cx="1719617" cy="739302"/>
          </a:xfrm>
        </p:grpSpPr>
        <p:sp>
          <p:nvSpPr>
            <p:cNvPr id="17" name="矩形 16"/>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18" name="等腰三角形 17"/>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0" name="矩形 19"/>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21" name="矩形 20"/>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22" name="矩形 21"/>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23" name="椭圆 22"/>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24" name="组合 23"/>
          <p:cNvGrpSpPr/>
          <p:nvPr/>
        </p:nvGrpSpPr>
        <p:grpSpPr>
          <a:xfrm>
            <a:off x="-3379" y="2863499"/>
            <a:ext cx="1719617" cy="739302"/>
            <a:chOff x="0" y="1297455"/>
            <a:chExt cx="1719617" cy="739302"/>
          </a:xfrm>
        </p:grpSpPr>
        <p:sp>
          <p:nvSpPr>
            <p:cNvPr id="25" name="矩形 24"/>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26" name="等腰三角形 25"/>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8" name="矩形 27"/>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32" name="矩形 31"/>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33" name="矩形 32"/>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34" name="椭圆 33"/>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grpSp>
        <p:nvGrpSpPr>
          <p:cNvPr id="35" name="组合 34"/>
          <p:cNvGrpSpPr/>
          <p:nvPr/>
        </p:nvGrpSpPr>
        <p:grpSpPr>
          <a:xfrm>
            <a:off x="8106" y="1290826"/>
            <a:ext cx="1719617" cy="739302"/>
            <a:chOff x="0" y="1297455"/>
            <a:chExt cx="1719617" cy="739302"/>
          </a:xfrm>
        </p:grpSpPr>
        <p:sp>
          <p:nvSpPr>
            <p:cNvPr id="36" name="矩形 35"/>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研究背景</a:t>
              </a:r>
            </a:p>
          </p:txBody>
        </p:sp>
        <p:sp>
          <p:nvSpPr>
            <p:cNvPr id="37" name="等腰三角形 36"/>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39" name="矩形 38"/>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40" name="矩形 39"/>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endParaRPr lang="en-US" altLang="zh-CN" dirty="0">
              <a:solidFill>
                <a:schemeClr val="tx1"/>
              </a:solidFill>
            </a:endParaRPr>
          </a:p>
        </p:txBody>
      </p:sp>
      <p:sp>
        <p:nvSpPr>
          <p:cNvPr id="48" name="矩形 47"/>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研究现状</a:t>
            </a:r>
            <a:endParaRPr lang="zh-CN" altLang="en-US" dirty="0">
              <a:solidFill>
                <a:schemeClr val="tx1"/>
              </a:solidFill>
            </a:endParaRPr>
          </a:p>
        </p:txBody>
      </p:sp>
      <p:sp>
        <p:nvSpPr>
          <p:cNvPr id="49" name="椭圆 48"/>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nvGrpSpPr>
          <p:cNvPr id="50" name="组合 49"/>
          <p:cNvGrpSpPr/>
          <p:nvPr/>
        </p:nvGrpSpPr>
        <p:grpSpPr>
          <a:xfrm>
            <a:off x="0" y="2074814"/>
            <a:ext cx="1719617" cy="739302"/>
            <a:chOff x="0" y="1297455"/>
            <a:chExt cx="1719617" cy="739302"/>
          </a:xfrm>
        </p:grpSpPr>
        <p:sp>
          <p:nvSpPr>
            <p:cNvPr id="51" name="矩形 50"/>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研究现状</a:t>
              </a:r>
            </a:p>
          </p:txBody>
        </p:sp>
        <p:sp>
          <p:nvSpPr>
            <p:cNvPr id="52" name="等腰三角形 51"/>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54" name="矩形 5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55" name="矩形 5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56" name="矩形 55"/>
          <p:cNvSpPr/>
          <p:nvPr/>
        </p:nvSpPr>
        <p:spPr>
          <a:xfrm>
            <a:off x="0" y="282908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grpSp>
        <p:nvGrpSpPr>
          <p:cNvPr id="57" name="组合 56"/>
          <p:cNvGrpSpPr/>
          <p:nvPr/>
        </p:nvGrpSpPr>
        <p:grpSpPr>
          <a:xfrm>
            <a:off x="-2053" y="3677110"/>
            <a:ext cx="1719617" cy="739302"/>
            <a:chOff x="0" y="1297455"/>
            <a:chExt cx="1719617" cy="739302"/>
          </a:xfrm>
        </p:grpSpPr>
        <p:sp>
          <p:nvSpPr>
            <p:cNvPr id="58" name="矩形 57"/>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研究结果</a:t>
              </a:r>
            </a:p>
          </p:txBody>
        </p:sp>
        <p:sp>
          <p:nvSpPr>
            <p:cNvPr id="59" name="等腰三角形 58"/>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 y="2866999"/>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61" name="矩形 60"/>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62" name="矩形 61"/>
          <p:cNvSpPr/>
          <p:nvPr/>
        </p:nvSpPr>
        <p:spPr>
          <a:xfrm>
            <a:off x="0" y="2055745"/>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研究现状</a:t>
            </a:r>
          </a:p>
        </p:txBody>
      </p:sp>
      <p:pic>
        <p:nvPicPr>
          <p:cNvPr id="6" name="图片 5"/>
          <p:cNvPicPr>
            <a:picLocks noChangeAspect="1"/>
          </p:cNvPicPr>
          <p:nvPr/>
        </p:nvPicPr>
        <p:blipFill>
          <a:blip r:embed="rId3"/>
          <a:stretch>
            <a:fillRect/>
          </a:stretch>
        </p:blipFill>
        <p:spPr>
          <a:xfrm>
            <a:off x="1727724" y="845335"/>
            <a:ext cx="8736552" cy="368208"/>
          </a:xfrm>
          <a:prstGeom prst="rect">
            <a:avLst/>
          </a:prstGeom>
        </p:spPr>
      </p:pic>
      <p:pic>
        <p:nvPicPr>
          <p:cNvPr id="7" name="图片 6"/>
          <p:cNvPicPr>
            <a:picLocks noChangeAspect="1"/>
          </p:cNvPicPr>
          <p:nvPr/>
        </p:nvPicPr>
        <p:blipFill>
          <a:blip r:embed="rId4"/>
          <a:stretch>
            <a:fillRect/>
          </a:stretch>
        </p:blipFill>
        <p:spPr>
          <a:xfrm>
            <a:off x="1727724" y="1200183"/>
            <a:ext cx="9453394" cy="344385"/>
          </a:xfrm>
          <a:prstGeom prst="rect">
            <a:avLst/>
          </a:prstGeom>
        </p:spPr>
      </p:pic>
      <p:pic>
        <p:nvPicPr>
          <p:cNvPr id="9" name="图片 8"/>
          <p:cNvPicPr>
            <a:picLocks noChangeAspect="1"/>
          </p:cNvPicPr>
          <p:nvPr/>
        </p:nvPicPr>
        <p:blipFill>
          <a:blip r:embed="rId5"/>
          <a:stretch>
            <a:fillRect/>
          </a:stretch>
        </p:blipFill>
        <p:spPr>
          <a:xfrm>
            <a:off x="1728842" y="1192135"/>
            <a:ext cx="10463158" cy="4797469"/>
          </a:xfrm>
          <a:prstGeom prst="rect">
            <a:avLst/>
          </a:prstGeom>
        </p:spPr>
      </p:pic>
      <p:sp>
        <p:nvSpPr>
          <p:cNvPr id="74" name="文本框 73"/>
          <p:cNvSpPr txBox="1"/>
          <p:nvPr/>
        </p:nvSpPr>
        <p:spPr>
          <a:xfrm>
            <a:off x="2210764" y="231416"/>
            <a:ext cx="3647152" cy="646331"/>
          </a:xfrm>
          <a:prstGeom prst="rect">
            <a:avLst/>
          </a:prstGeom>
          <a:noFill/>
        </p:spPr>
        <p:txBody>
          <a:bodyPr wrap="none" rtlCol="0">
            <a:spAutoFit/>
          </a:bodyPr>
          <a:lstStyle/>
          <a:p>
            <a:r>
              <a:rPr lang="en-US" altLang="zh-CN" sz="3600" b="0" dirty="0">
                <a:latin typeface="黑体" panose="02010609060101010101" pitchFamily="49" charset="-122"/>
                <a:ea typeface="黑体" panose="02010609060101010101" pitchFamily="49" charset="-122"/>
              </a:rPr>
              <a:t>LDA</a:t>
            </a:r>
            <a:r>
              <a:rPr lang="zh-CN" altLang="en-US" sz="3600" b="0" dirty="0">
                <a:latin typeface="黑体" panose="02010609060101010101" pitchFamily="49" charset="-122"/>
                <a:ea typeface="黑体" panose="02010609060101010101" pitchFamily="49" charset="-122"/>
              </a:rPr>
              <a:t>主题分析结果</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2210764" y="520172"/>
            <a:ext cx="2954655" cy="646331"/>
          </a:xfrm>
          <a:prstGeom prst="rect">
            <a:avLst/>
          </a:prstGeom>
          <a:noFill/>
        </p:spPr>
        <p:txBody>
          <a:bodyPr wrap="none" rtlCol="0">
            <a:spAutoFit/>
          </a:bodyPr>
          <a:lstStyle/>
          <a:p>
            <a:r>
              <a:rPr lang="zh-CN" altLang="en-US" sz="3600" b="0" dirty="0">
                <a:latin typeface="黑体" panose="02010609060101010101" pitchFamily="49" charset="-122"/>
                <a:ea typeface="黑体" panose="02010609060101010101" pitchFamily="49" charset="-122"/>
              </a:rPr>
              <a:t>情感分析结果</a:t>
            </a: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nvGrpSpPr>
          <p:cNvPr id="4" name="组合 3"/>
          <p:cNvGrpSpPr/>
          <p:nvPr/>
        </p:nvGrpSpPr>
        <p:grpSpPr>
          <a:xfrm>
            <a:off x="-15777" y="3662026"/>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结果分析</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研究设计</a:t>
            </a:r>
          </a:p>
        </p:txBody>
      </p:sp>
      <p:sp>
        <p:nvSpPr>
          <p:cNvPr id="44" name="矩形 43"/>
          <p:cNvSpPr/>
          <p:nvPr/>
        </p:nvSpPr>
        <p:spPr>
          <a:xfrm>
            <a:off x="-2" y="125779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46" name="矩形 45"/>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15" name="椭圆 14"/>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16" name="组合 15"/>
          <p:cNvGrpSpPr/>
          <p:nvPr/>
        </p:nvGrpSpPr>
        <p:grpSpPr>
          <a:xfrm>
            <a:off x="-3379" y="2863499"/>
            <a:ext cx="1719617" cy="739302"/>
            <a:chOff x="0" y="1297455"/>
            <a:chExt cx="1719617" cy="739302"/>
          </a:xfrm>
        </p:grpSpPr>
        <p:sp>
          <p:nvSpPr>
            <p:cNvPr id="17" name="矩形 16"/>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18" name="等腰三角形 17"/>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0" name="矩形 19"/>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21" name="矩形 20"/>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22" name="矩形 21"/>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23" name="椭圆 22"/>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24" name="组合 23"/>
          <p:cNvGrpSpPr/>
          <p:nvPr/>
        </p:nvGrpSpPr>
        <p:grpSpPr>
          <a:xfrm>
            <a:off x="-3379" y="2863499"/>
            <a:ext cx="1719617" cy="739302"/>
            <a:chOff x="0" y="1297455"/>
            <a:chExt cx="1719617" cy="739302"/>
          </a:xfrm>
        </p:grpSpPr>
        <p:sp>
          <p:nvSpPr>
            <p:cNvPr id="25" name="矩形 24"/>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26" name="等腰三角形 25"/>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8" name="矩形 27"/>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32" name="矩形 31"/>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33" name="矩形 32"/>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34" name="椭圆 33"/>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grpSp>
        <p:nvGrpSpPr>
          <p:cNvPr id="35" name="组合 34"/>
          <p:cNvGrpSpPr/>
          <p:nvPr/>
        </p:nvGrpSpPr>
        <p:grpSpPr>
          <a:xfrm>
            <a:off x="8106" y="1290826"/>
            <a:ext cx="1719617" cy="739302"/>
            <a:chOff x="0" y="1297455"/>
            <a:chExt cx="1719617" cy="739302"/>
          </a:xfrm>
        </p:grpSpPr>
        <p:sp>
          <p:nvSpPr>
            <p:cNvPr id="36" name="矩形 35"/>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研究背景</a:t>
              </a:r>
            </a:p>
          </p:txBody>
        </p:sp>
        <p:sp>
          <p:nvSpPr>
            <p:cNvPr id="37" name="等腰三角形 36"/>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39" name="矩形 38"/>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40" name="矩形 39"/>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endParaRPr lang="en-US" altLang="zh-CN" dirty="0">
              <a:solidFill>
                <a:schemeClr val="tx1"/>
              </a:solidFill>
            </a:endParaRPr>
          </a:p>
        </p:txBody>
      </p:sp>
      <p:sp>
        <p:nvSpPr>
          <p:cNvPr id="48" name="矩形 47"/>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研究现状</a:t>
            </a:r>
            <a:endParaRPr lang="zh-CN" altLang="en-US" dirty="0">
              <a:solidFill>
                <a:schemeClr val="tx1"/>
              </a:solidFill>
            </a:endParaRPr>
          </a:p>
        </p:txBody>
      </p:sp>
      <p:sp>
        <p:nvSpPr>
          <p:cNvPr id="49" name="椭圆 48"/>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nvGrpSpPr>
          <p:cNvPr id="50" name="组合 49"/>
          <p:cNvGrpSpPr/>
          <p:nvPr/>
        </p:nvGrpSpPr>
        <p:grpSpPr>
          <a:xfrm>
            <a:off x="0" y="2074814"/>
            <a:ext cx="1719617" cy="739302"/>
            <a:chOff x="0" y="1297455"/>
            <a:chExt cx="1719617" cy="739302"/>
          </a:xfrm>
        </p:grpSpPr>
        <p:sp>
          <p:nvSpPr>
            <p:cNvPr id="51" name="矩形 50"/>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研究现状</a:t>
              </a:r>
            </a:p>
          </p:txBody>
        </p:sp>
        <p:sp>
          <p:nvSpPr>
            <p:cNvPr id="52" name="等腰三角形 51"/>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54" name="矩形 5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55" name="矩形 5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56" name="矩形 55"/>
          <p:cNvSpPr/>
          <p:nvPr/>
        </p:nvSpPr>
        <p:spPr>
          <a:xfrm>
            <a:off x="0" y="282908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grpSp>
        <p:nvGrpSpPr>
          <p:cNvPr id="57" name="组合 56"/>
          <p:cNvGrpSpPr/>
          <p:nvPr/>
        </p:nvGrpSpPr>
        <p:grpSpPr>
          <a:xfrm>
            <a:off x="-2053" y="3677110"/>
            <a:ext cx="1719617" cy="739302"/>
            <a:chOff x="0" y="1297455"/>
            <a:chExt cx="1719617" cy="739302"/>
          </a:xfrm>
        </p:grpSpPr>
        <p:sp>
          <p:nvSpPr>
            <p:cNvPr id="58" name="矩形 57"/>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研究结果</a:t>
              </a:r>
            </a:p>
          </p:txBody>
        </p:sp>
        <p:sp>
          <p:nvSpPr>
            <p:cNvPr id="59" name="等腰三角形 58"/>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 y="2866999"/>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61" name="矩形 60"/>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62" name="矩形 61"/>
          <p:cNvSpPr/>
          <p:nvPr/>
        </p:nvSpPr>
        <p:spPr>
          <a:xfrm>
            <a:off x="0" y="2055745"/>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研究现状</a:t>
            </a:r>
          </a:p>
        </p:txBody>
      </p:sp>
      <p:pic>
        <p:nvPicPr>
          <p:cNvPr id="5" name="图片 4"/>
          <p:cNvPicPr>
            <a:picLocks noChangeAspect="1"/>
          </p:cNvPicPr>
          <p:nvPr/>
        </p:nvPicPr>
        <p:blipFill>
          <a:blip r:embed="rId3"/>
          <a:stretch>
            <a:fillRect/>
          </a:stretch>
        </p:blipFill>
        <p:spPr>
          <a:xfrm>
            <a:off x="2556192" y="2102741"/>
            <a:ext cx="3850335" cy="2446997"/>
          </a:xfrm>
          <a:prstGeom prst="rect">
            <a:avLst/>
          </a:prstGeom>
        </p:spPr>
      </p:pic>
      <p:sp>
        <p:nvSpPr>
          <p:cNvPr id="6" name="文本框 5"/>
          <p:cNvSpPr txBox="1"/>
          <p:nvPr/>
        </p:nvSpPr>
        <p:spPr>
          <a:xfrm>
            <a:off x="2889183" y="1736282"/>
            <a:ext cx="2954655" cy="369332"/>
          </a:xfrm>
          <a:prstGeom prst="rect">
            <a:avLst/>
          </a:prstGeom>
          <a:noFill/>
        </p:spPr>
        <p:txBody>
          <a:bodyPr wrap="square" rtlCol="0">
            <a:spAutoFit/>
          </a:bodyPr>
          <a:lstStyle/>
          <a:p>
            <a:r>
              <a:rPr lang="zh-CN" altLang="en-US" dirty="0"/>
              <a:t>乡村庄园评论情感倾向分布</a:t>
            </a:r>
          </a:p>
        </p:txBody>
      </p:sp>
      <p:pic>
        <p:nvPicPr>
          <p:cNvPr id="7" name="图片 6"/>
          <p:cNvPicPr>
            <a:picLocks noChangeAspect="1"/>
          </p:cNvPicPr>
          <p:nvPr/>
        </p:nvPicPr>
        <p:blipFill>
          <a:blip r:embed="rId4"/>
          <a:stretch>
            <a:fillRect/>
          </a:stretch>
        </p:blipFill>
        <p:spPr>
          <a:xfrm>
            <a:off x="6865002" y="709998"/>
            <a:ext cx="4117989" cy="2857680"/>
          </a:xfrm>
          <a:prstGeom prst="rect">
            <a:avLst/>
          </a:prstGeom>
        </p:spPr>
      </p:pic>
      <p:pic>
        <p:nvPicPr>
          <p:cNvPr id="8" name="图片 7"/>
          <p:cNvPicPr>
            <a:picLocks noChangeAspect="1"/>
          </p:cNvPicPr>
          <p:nvPr/>
        </p:nvPicPr>
        <p:blipFill>
          <a:blip r:embed="rId5"/>
          <a:stretch>
            <a:fillRect/>
          </a:stretch>
        </p:blipFill>
        <p:spPr>
          <a:xfrm>
            <a:off x="6865001" y="3789470"/>
            <a:ext cx="4117989" cy="2699130"/>
          </a:xfrm>
          <a:prstGeom prst="rect">
            <a:avLst/>
          </a:prstGeom>
        </p:spPr>
      </p:pic>
      <p:sp>
        <p:nvSpPr>
          <p:cNvPr id="9" name="文本框 8"/>
          <p:cNvSpPr txBox="1"/>
          <p:nvPr/>
        </p:nvSpPr>
        <p:spPr>
          <a:xfrm>
            <a:off x="11147047" y="785249"/>
            <a:ext cx="461665" cy="2540991"/>
          </a:xfrm>
          <a:prstGeom prst="rect">
            <a:avLst/>
          </a:prstGeom>
          <a:noFill/>
        </p:spPr>
        <p:txBody>
          <a:bodyPr vert="eaVert" wrap="square" rtlCol="0">
            <a:spAutoFit/>
          </a:bodyPr>
          <a:lstStyle/>
          <a:p>
            <a:r>
              <a:rPr lang="zh-CN" altLang="en-US" dirty="0"/>
              <a:t>好评数据情感倾向分布</a:t>
            </a:r>
          </a:p>
        </p:txBody>
      </p:sp>
      <p:sp>
        <p:nvSpPr>
          <p:cNvPr id="63" name="文本框 62"/>
          <p:cNvSpPr txBox="1"/>
          <p:nvPr/>
        </p:nvSpPr>
        <p:spPr>
          <a:xfrm>
            <a:off x="11121478" y="4031677"/>
            <a:ext cx="461665" cy="2540991"/>
          </a:xfrm>
          <a:prstGeom prst="rect">
            <a:avLst/>
          </a:prstGeom>
          <a:noFill/>
        </p:spPr>
        <p:txBody>
          <a:bodyPr vert="eaVert" wrap="square" rtlCol="0">
            <a:spAutoFit/>
          </a:bodyPr>
          <a:lstStyle/>
          <a:p>
            <a:r>
              <a:rPr lang="zh-CN" altLang="en-US" dirty="0"/>
              <a:t>差评数据情感倾向分布</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2210764" y="231416"/>
            <a:ext cx="2031325" cy="646331"/>
          </a:xfrm>
          <a:prstGeom prst="rect">
            <a:avLst/>
          </a:prstGeom>
          <a:noFill/>
        </p:spPr>
        <p:txBody>
          <a:bodyPr wrap="none" rtlCol="0">
            <a:spAutoFit/>
          </a:bodyPr>
          <a:lstStyle/>
          <a:p>
            <a:r>
              <a:rPr lang="zh-CN" altLang="en-US" sz="3600" b="0" dirty="0">
                <a:latin typeface="黑体" panose="02010609060101010101" pitchFamily="49" charset="-122"/>
                <a:ea typeface="黑体" panose="02010609060101010101" pitchFamily="49" charset="-122"/>
              </a:rPr>
              <a:t>共现分析</a:t>
            </a: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nvGrpSpPr>
          <p:cNvPr id="4" name="组合 3"/>
          <p:cNvGrpSpPr/>
          <p:nvPr/>
        </p:nvGrpSpPr>
        <p:grpSpPr>
          <a:xfrm>
            <a:off x="-15777" y="3662026"/>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结果分析</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研究设计</a:t>
            </a:r>
          </a:p>
        </p:txBody>
      </p:sp>
      <p:sp>
        <p:nvSpPr>
          <p:cNvPr id="44" name="矩形 43"/>
          <p:cNvSpPr/>
          <p:nvPr/>
        </p:nvSpPr>
        <p:spPr>
          <a:xfrm>
            <a:off x="-2" y="125779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46" name="矩形 45"/>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15" name="椭圆 14"/>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16" name="组合 15"/>
          <p:cNvGrpSpPr/>
          <p:nvPr/>
        </p:nvGrpSpPr>
        <p:grpSpPr>
          <a:xfrm>
            <a:off x="-3379" y="2863499"/>
            <a:ext cx="1719617" cy="739302"/>
            <a:chOff x="0" y="1297455"/>
            <a:chExt cx="1719617" cy="739302"/>
          </a:xfrm>
        </p:grpSpPr>
        <p:sp>
          <p:nvSpPr>
            <p:cNvPr id="17" name="矩形 16"/>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18" name="等腰三角形 17"/>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0" name="矩形 19"/>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21" name="矩形 20"/>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22" name="矩形 21"/>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23" name="椭圆 22"/>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24" name="组合 23"/>
          <p:cNvGrpSpPr/>
          <p:nvPr/>
        </p:nvGrpSpPr>
        <p:grpSpPr>
          <a:xfrm>
            <a:off x="-3379" y="2863499"/>
            <a:ext cx="1719617" cy="739302"/>
            <a:chOff x="0" y="1297455"/>
            <a:chExt cx="1719617" cy="739302"/>
          </a:xfrm>
        </p:grpSpPr>
        <p:sp>
          <p:nvSpPr>
            <p:cNvPr id="25" name="矩形 24"/>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研究设计</a:t>
              </a:r>
            </a:p>
          </p:txBody>
        </p:sp>
        <p:sp>
          <p:nvSpPr>
            <p:cNvPr id="26" name="等腰三角形 25"/>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8" name="矩形 27"/>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结果分析</a:t>
            </a:r>
          </a:p>
        </p:txBody>
      </p:sp>
      <p:sp>
        <p:nvSpPr>
          <p:cNvPr id="32" name="矩形 31"/>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总结及启示</a:t>
            </a:r>
          </a:p>
        </p:txBody>
      </p:sp>
      <p:sp>
        <p:nvSpPr>
          <p:cNvPr id="33" name="矩形 32"/>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sp>
        <p:nvSpPr>
          <p:cNvPr id="34" name="椭圆 33"/>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grpSp>
        <p:nvGrpSpPr>
          <p:cNvPr id="35" name="组合 34"/>
          <p:cNvGrpSpPr/>
          <p:nvPr/>
        </p:nvGrpSpPr>
        <p:grpSpPr>
          <a:xfrm>
            <a:off x="8106" y="1290826"/>
            <a:ext cx="1719617" cy="739302"/>
            <a:chOff x="0" y="1297455"/>
            <a:chExt cx="1719617" cy="739302"/>
          </a:xfrm>
        </p:grpSpPr>
        <p:sp>
          <p:nvSpPr>
            <p:cNvPr id="36" name="矩形 35"/>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研究背景</a:t>
              </a:r>
            </a:p>
          </p:txBody>
        </p:sp>
        <p:sp>
          <p:nvSpPr>
            <p:cNvPr id="37" name="等腰三角形 36"/>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39" name="矩形 38"/>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40" name="矩形 39"/>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endParaRPr lang="en-US" altLang="zh-CN" dirty="0">
              <a:solidFill>
                <a:schemeClr val="tx1"/>
              </a:solidFill>
            </a:endParaRPr>
          </a:p>
        </p:txBody>
      </p:sp>
      <p:sp>
        <p:nvSpPr>
          <p:cNvPr id="48" name="矩形 47"/>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研究现状</a:t>
            </a:r>
            <a:endParaRPr lang="zh-CN" altLang="en-US" dirty="0">
              <a:solidFill>
                <a:schemeClr val="tx1"/>
              </a:solidFill>
            </a:endParaRPr>
          </a:p>
        </p:txBody>
      </p:sp>
      <p:sp>
        <p:nvSpPr>
          <p:cNvPr id="49" name="椭圆 48"/>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4</a:t>
            </a:r>
            <a:endParaRPr lang="zh-CN" altLang="en-US" sz="2800" dirty="0"/>
          </a:p>
        </p:txBody>
      </p:sp>
      <p:grpSp>
        <p:nvGrpSpPr>
          <p:cNvPr id="50" name="组合 49"/>
          <p:cNvGrpSpPr/>
          <p:nvPr/>
        </p:nvGrpSpPr>
        <p:grpSpPr>
          <a:xfrm>
            <a:off x="0" y="2074814"/>
            <a:ext cx="1719617" cy="739302"/>
            <a:chOff x="0" y="1297455"/>
            <a:chExt cx="1719617" cy="739302"/>
          </a:xfrm>
        </p:grpSpPr>
        <p:sp>
          <p:nvSpPr>
            <p:cNvPr id="51" name="矩形 50"/>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研究现状</a:t>
              </a:r>
            </a:p>
          </p:txBody>
        </p:sp>
        <p:sp>
          <p:nvSpPr>
            <p:cNvPr id="52" name="等腰三角形 51"/>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54" name="矩形 5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55" name="矩形 5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56" name="矩形 55"/>
          <p:cNvSpPr/>
          <p:nvPr/>
        </p:nvSpPr>
        <p:spPr>
          <a:xfrm>
            <a:off x="0" y="282908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grpSp>
        <p:nvGrpSpPr>
          <p:cNvPr id="57" name="组合 56"/>
          <p:cNvGrpSpPr/>
          <p:nvPr/>
        </p:nvGrpSpPr>
        <p:grpSpPr>
          <a:xfrm>
            <a:off x="-2053" y="3677110"/>
            <a:ext cx="1719617" cy="739302"/>
            <a:chOff x="0" y="1297455"/>
            <a:chExt cx="1719617" cy="739302"/>
          </a:xfrm>
        </p:grpSpPr>
        <p:sp>
          <p:nvSpPr>
            <p:cNvPr id="58" name="矩形 57"/>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研究结果</a:t>
              </a:r>
            </a:p>
          </p:txBody>
        </p:sp>
        <p:sp>
          <p:nvSpPr>
            <p:cNvPr id="59" name="等腰三角形 58"/>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 y="2866999"/>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61" name="矩形 60"/>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62" name="矩形 61"/>
          <p:cNvSpPr/>
          <p:nvPr/>
        </p:nvSpPr>
        <p:spPr>
          <a:xfrm>
            <a:off x="0" y="2055745"/>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研究现状</a:t>
            </a:r>
          </a:p>
        </p:txBody>
      </p:sp>
      <p:pic>
        <p:nvPicPr>
          <p:cNvPr id="6" name="图片 5"/>
          <p:cNvPicPr>
            <a:picLocks noChangeAspect="1"/>
          </p:cNvPicPr>
          <p:nvPr/>
        </p:nvPicPr>
        <p:blipFill>
          <a:blip r:embed="rId3"/>
          <a:stretch>
            <a:fillRect/>
          </a:stretch>
        </p:blipFill>
        <p:spPr>
          <a:xfrm>
            <a:off x="1727724" y="845335"/>
            <a:ext cx="8736552" cy="368208"/>
          </a:xfrm>
          <a:prstGeom prst="rect">
            <a:avLst/>
          </a:prstGeom>
        </p:spPr>
      </p:pic>
      <p:pic>
        <p:nvPicPr>
          <p:cNvPr id="7" name="图片 6"/>
          <p:cNvPicPr>
            <a:picLocks noChangeAspect="1"/>
          </p:cNvPicPr>
          <p:nvPr/>
        </p:nvPicPr>
        <p:blipFill>
          <a:blip r:embed="rId4"/>
          <a:stretch>
            <a:fillRect/>
          </a:stretch>
        </p:blipFill>
        <p:spPr>
          <a:xfrm>
            <a:off x="1727724" y="1200183"/>
            <a:ext cx="9453394" cy="344385"/>
          </a:xfrm>
          <a:prstGeom prst="rect">
            <a:avLst/>
          </a:prstGeom>
        </p:spPr>
      </p:pic>
      <p:pic>
        <p:nvPicPr>
          <p:cNvPr id="63" name="图片 62"/>
          <p:cNvPicPr/>
          <p:nvPr/>
        </p:nvPicPr>
        <p:blipFill>
          <a:blip r:embed="rId5"/>
          <a:stretch>
            <a:fillRect/>
          </a:stretch>
        </p:blipFill>
        <p:spPr>
          <a:xfrm>
            <a:off x="2210764" y="2089328"/>
            <a:ext cx="9453393" cy="3256765"/>
          </a:xfrm>
          <a:prstGeom prst="rect">
            <a:avLst/>
          </a:prstGeom>
        </p:spPr>
      </p:pic>
      <p:pic>
        <p:nvPicPr>
          <p:cNvPr id="5" name="图片 4"/>
          <p:cNvPicPr>
            <a:picLocks noChangeAspect="1"/>
          </p:cNvPicPr>
          <p:nvPr/>
        </p:nvPicPr>
        <p:blipFill>
          <a:blip r:embed="rId6"/>
          <a:stretch>
            <a:fillRect/>
          </a:stretch>
        </p:blipFill>
        <p:spPr>
          <a:xfrm>
            <a:off x="2439146" y="1917710"/>
            <a:ext cx="4320000" cy="3600000"/>
          </a:xfrm>
          <a:prstGeom prst="rect">
            <a:avLst/>
          </a:prstGeom>
        </p:spPr>
      </p:pic>
      <p:pic>
        <p:nvPicPr>
          <p:cNvPr id="8" name="图片 7"/>
          <p:cNvPicPr>
            <a:picLocks noChangeAspect="1"/>
          </p:cNvPicPr>
          <p:nvPr/>
        </p:nvPicPr>
        <p:blipFill>
          <a:blip r:embed="rId7"/>
          <a:stretch>
            <a:fillRect/>
          </a:stretch>
        </p:blipFill>
        <p:spPr>
          <a:xfrm>
            <a:off x="7012607" y="1917710"/>
            <a:ext cx="4320000" cy="36000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2210764" y="520172"/>
            <a:ext cx="249299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不足与展望</a:t>
            </a:r>
            <a:endParaRPr lang="zh-CN" altLang="en-US" sz="3600" b="0" dirty="0">
              <a:latin typeface="黑体" panose="02010609060101010101" pitchFamily="49" charset="-122"/>
              <a:ea typeface="黑体" panose="02010609060101010101" pitchFamily="49" charset="-122"/>
            </a:endParaRP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5</a:t>
            </a:r>
            <a:endParaRPr lang="zh-CN" altLang="en-US" sz="2800" dirty="0"/>
          </a:p>
        </p:txBody>
      </p:sp>
      <p:grpSp>
        <p:nvGrpSpPr>
          <p:cNvPr id="4" name="组合 3"/>
          <p:cNvGrpSpPr/>
          <p:nvPr/>
        </p:nvGrpSpPr>
        <p:grpSpPr>
          <a:xfrm>
            <a:off x="3577" y="4454654"/>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不足与展望</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研究设计</a:t>
            </a:r>
          </a:p>
        </p:txBody>
      </p:sp>
      <p:sp>
        <p:nvSpPr>
          <p:cNvPr id="44" name="矩形 4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45" name="矩形 44"/>
          <p:cNvSpPr/>
          <p:nvPr/>
        </p:nvSpPr>
        <p:spPr>
          <a:xfrm>
            <a:off x="0" y="1225571"/>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6" name="矩形 45"/>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grpSp>
        <p:nvGrpSpPr>
          <p:cNvPr id="47" name="组合 46"/>
          <p:cNvGrpSpPr/>
          <p:nvPr/>
        </p:nvGrpSpPr>
        <p:grpSpPr>
          <a:xfrm>
            <a:off x="2045255" y="1629633"/>
            <a:ext cx="2153874" cy="4012410"/>
            <a:chOff x="2210762" y="2469120"/>
            <a:chExt cx="2142553" cy="2343372"/>
          </a:xfrm>
        </p:grpSpPr>
        <p:sp>
          <p:nvSpPr>
            <p:cNvPr id="48" name="矩形 47"/>
            <p:cNvSpPr/>
            <p:nvPr/>
          </p:nvSpPr>
          <p:spPr>
            <a:xfrm>
              <a:off x="2210764" y="2469120"/>
              <a:ext cx="2142551" cy="414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49" name="矩形 48"/>
            <p:cNvSpPr/>
            <p:nvPr/>
          </p:nvSpPr>
          <p:spPr>
            <a:xfrm>
              <a:off x="2210762" y="2937329"/>
              <a:ext cx="2132873" cy="1875163"/>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mn-ea"/>
                </a:rPr>
                <a:t>在数据采集阶段中，本文爬虫采集数据的效率低下，最终只获得了</a:t>
              </a:r>
              <a:r>
                <a:rPr lang="en-US" altLang="zh-CN" sz="1600" dirty="0">
                  <a:latin typeface="+mn-ea"/>
                </a:rPr>
                <a:t>1</a:t>
              </a:r>
              <a:r>
                <a:rPr lang="zh-CN" altLang="en-US" sz="1600" dirty="0">
                  <a:latin typeface="+mn-ea"/>
                </a:rPr>
                <a:t>万余条数据。在后续的研究中，可以增加数据量，以保证研究结论的准确性。</a:t>
              </a:r>
              <a:br>
                <a:rPr lang="zh-CN" altLang="en-US" sz="1600" dirty="0">
                  <a:latin typeface="+mn-ea"/>
                </a:rPr>
              </a:br>
              <a:endParaRPr lang="zh-CN" altLang="en-US" sz="1600" dirty="0">
                <a:solidFill>
                  <a:schemeClr val="bg1"/>
                </a:solidFill>
                <a:latin typeface="+mn-ea"/>
              </a:endParaRPr>
            </a:p>
          </p:txBody>
        </p:sp>
        <p:sp>
          <p:nvSpPr>
            <p:cNvPr id="50" name="文本框 49"/>
            <p:cNvSpPr txBox="1"/>
            <p:nvPr/>
          </p:nvSpPr>
          <p:spPr>
            <a:xfrm>
              <a:off x="2561809" y="2532258"/>
              <a:ext cx="1440456" cy="341527"/>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2379628" y="2918268"/>
              <a:ext cx="1804821" cy="336695"/>
            </a:xfrm>
            <a:prstGeom prst="rect">
              <a:avLst/>
            </a:prstGeom>
            <a:noFill/>
          </p:spPr>
          <p:txBody>
            <a:bodyPr wrap="square" rtlCol="0">
              <a:spAutoFit/>
            </a:bodyPr>
            <a:lstStyle/>
            <a:p>
              <a:pPr>
                <a:lnSpc>
                  <a:spcPct val="150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35" name="矩形 34"/>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研究设计</a:t>
            </a:r>
          </a:p>
        </p:txBody>
      </p:sp>
      <p:sp>
        <p:nvSpPr>
          <p:cNvPr id="36" name="矩形 35"/>
          <p:cNvSpPr/>
          <p:nvPr/>
        </p:nvSpPr>
        <p:spPr>
          <a:xfrm>
            <a:off x="-2" y="125779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37" name="矩形 36"/>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文献综述</a:t>
            </a:r>
          </a:p>
        </p:txBody>
      </p:sp>
      <p:grpSp>
        <p:nvGrpSpPr>
          <p:cNvPr id="38" name="组合 37"/>
          <p:cNvGrpSpPr/>
          <p:nvPr/>
        </p:nvGrpSpPr>
        <p:grpSpPr>
          <a:xfrm>
            <a:off x="4468823" y="1634814"/>
            <a:ext cx="2153872" cy="4007229"/>
            <a:chOff x="2303706" y="2472146"/>
            <a:chExt cx="2142551" cy="2340346"/>
          </a:xfrm>
        </p:grpSpPr>
        <p:sp>
          <p:nvSpPr>
            <p:cNvPr id="39" name="矩形 38"/>
            <p:cNvSpPr/>
            <p:nvPr/>
          </p:nvSpPr>
          <p:spPr>
            <a:xfrm>
              <a:off x="2303706" y="4398187"/>
              <a:ext cx="2142551" cy="414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mn-ea"/>
                </a:rPr>
                <a:t>2</a:t>
              </a:r>
              <a:endParaRPr lang="zh-CN" altLang="en-US" sz="3200" b="1" dirty="0">
                <a:solidFill>
                  <a:schemeClr val="bg1"/>
                </a:solidFill>
                <a:latin typeface="+mn-ea"/>
              </a:endParaRPr>
            </a:p>
          </p:txBody>
        </p:sp>
        <p:sp>
          <p:nvSpPr>
            <p:cNvPr id="40" name="矩形 39"/>
            <p:cNvSpPr/>
            <p:nvPr/>
          </p:nvSpPr>
          <p:spPr>
            <a:xfrm>
              <a:off x="2303706" y="2472146"/>
              <a:ext cx="2142551" cy="1875163"/>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乡村文旅作为近几年来新兴话题。部分乡村景区的建设仍处于初级阶段。许多乡村景区并未入驻携程。这也是最终数据量比较少的原因之一。</a:t>
              </a:r>
              <a:endParaRPr lang="zh-CN" altLang="en-US" sz="1600" dirty="0">
                <a:solidFill>
                  <a:schemeClr val="bg1"/>
                </a:solidFill>
              </a:endParaRPr>
            </a:p>
          </p:txBody>
        </p:sp>
        <p:sp>
          <p:nvSpPr>
            <p:cNvPr id="63" name="文本框 62"/>
            <p:cNvSpPr txBox="1"/>
            <p:nvPr/>
          </p:nvSpPr>
          <p:spPr>
            <a:xfrm>
              <a:off x="2379628" y="2918268"/>
              <a:ext cx="1804821" cy="336695"/>
            </a:xfrm>
            <a:prstGeom prst="rect">
              <a:avLst/>
            </a:prstGeom>
            <a:noFill/>
          </p:spPr>
          <p:txBody>
            <a:bodyPr wrap="square" rtlCol="0">
              <a:spAutoFit/>
            </a:bodyPr>
            <a:lstStyle/>
            <a:p>
              <a:pPr>
                <a:lnSpc>
                  <a:spcPct val="150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6875149" y="1621843"/>
            <a:ext cx="2153874" cy="4012410"/>
            <a:chOff x="2210762" y="2469120"/>
            <a:chExt cx="2142553" cy="2343372"/>
          </a:xfrm>
        </p:grpSpPr>
        <p:sp>
          <p:nvSpPr>
            <p:cNvPr id="65" name="矩形 64"/>
            <p:cNvSpPr/>
            <p:nvPr/>
          </p:nvSpPr>
          <p:spPr>
            <a:xfrm>
              <a:off x="2210764" y="2469120"/>
              <a:ext cx="2142551" cy="414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66" name="矩形 65"/>
            <p:cNvSpPr/>
            <p:nvPr/>
          </p:nvSpPr>
          <p:spPr>
            <a:xfrm>
              <a:off x="2210762" y="2937329"/>
              <a:ext cx="2142551" cy="1875163"/>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本文所采用的情感分析方法，并不能准确的判断出评论的情感倾向。对部分评论文本情感的判断会有偏差。后续研究可以采取依存句法等其他方法来判断情感倾向。</a:t>
              </a:r>
              <a:endParaRPr lang="zh-CN" altLang="en-US" sz="1600" dirty="0">
                <a:solidFill>
                  <a:schemeClr val="bg1"/>
                </a:solidFill>
              </a:endParaRPr>
            </a:p>
          </p:txBody>
        </p:sp>
        <p:sp>
          <p:nvSpPr>
            <p:cNvPr id="67" name="文本框 66"/>
            <p:cNvSpPr txBox="1"/>
            <p:nvPr/>
          </p:nvSpPr>
          <p:spPr>
            <a:xfrm>
              <a:off x="2561809" y="2510058"/>
              <a:ext cx="1440456" cy="341527"/>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2379628" y="2918268"/>
              <a:ext cx="1804821" cy="336695"/>
            </a:xfrm>
            <a:prstGeom prst="rect">
              <a:avLst/>
            </a:prstGeom>
            <a:noFill/>
          </p:spPr>
          <p:txBody>
            <a:bodyPr wrap="square" rtlCol="0">
              <a:spAutoFit/>
            </a:bodyPr>
            <a:lstStyle/>
            <a:p>
              <a:pPr>
                <a:lnSpc>
                  <a:spcPct val="150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9295587" y="1627024"/>
            <a:ext cx="2153873" cy="4007229"/>
            <a:chOff x="2303706" y="2472146"/>
            <a:chExt cx="2142552" cy="2340346"/>
          </a:xfrm>
        </p:grpSpPr>
        <p:sp>
          <p:nvSpPr>
            <p:cNvPr id="72" name="矩形 71"/>
            <p:cNvSpPr/>
            <p:nvPr/>
          </p:nvSpPr>
          <p:spPr>
            <a:xfrm>
              <a:off x="2303707" y="4398187"/>
              <a:ext cx="2142551" cy="414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微软雅黑" panose="020B0503020204020204" pitchFamily="34" charset="-122"/>
                  <a:ea typeface="微软雅黑" panose="020B0503020204020204" pitchFamily="34" charset="-122"/>
                </a:rPr>
                <a:t>4</a:t>
              </a:r>
              <a:endParaRPr lang="zh-CN" altLang="en-US" sz="1200" dirty="0">
                <a:solidFill>
                  <a:schemeClr val="bg1"/>
                </a:solidFill>
              </a:endParaRPr>
            </a:p>
          </p:txBody>
        </p:sp>
        <p:sp>
          <p:nvSpPr>
            <p:cNvPr id="73" name="矩形 72"/>
            <p:cNvSpPr/>
            <p:nvPr/>
          </p:nvSpPr>
          <p:spPr>
            <a:xfrm>
              <a:off x="2303706" y="2472146"/>
              <a:ext cx="2142551" cy="1875163"/>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共现分析仅能判断价格与其他因素之间存在相关关系，并不能判断游客对价格需求的影响因素。</a:t>
              </a:r>
              <a:br>
                <a:rPr lang="zh-CN" altLang="en-US" sz="1200" dirty="0"/>
              </a:br>
              <a:endParaRPr lang="zh-CN" altLang="en-US" sz="1200" dirty="0">
                <a:solidFill>
                  <a:schemeClr val="bg1"/>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Scale>
                                      <p:cBhvr>
                                        <p:cTn id="7" dur="10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7"/>
                                        </p:tgtEl>
                                        <p:attrNameLst>
                                          <p:attrName>ppt_x</p:attrName>
                                          <p:attrName>ppt_y</p:attrName>
                                        </p:attrNameLst>
                                      </p:cBhvr>
                                    </p:animMotion>
                                    <p:animEffect transition="in" filter="fade">
                                      <p:cBhvr>
                                        <p:cTn id="9" dur="1000"/>
                                        <p:tgtEl>
                                          <p:spTgt spid="47"/>
                                        </p:tgtEl>
                                      </p:cBhvr>
                                    </p:animEffect>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Scale>
                                      <p:cBhvr>
                                        <p:cTn id="13"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8"/>
                                        </p:tgtEl>
                                        <p:attrNameLst>
                                          <p:attrName>ppt_x</p:attrName>
                                          <p:attrName>ppt_y</p:attrName>
                                        </p:attrNameLst>
                                      </p:cBhvr>
                                    </p:animMotion>
                                    <p:animEffect transition="in" filter="fade">
                                      <p:cBhvr>
                                        <p:cTn id="15" dur="1000"/>
                                        <p:tgtEl>
                                          <p:spTgt spid="38"/>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64"/>
                                        </p:tgtEl>
                                        <p:attrNameLst>
                                          <p:attrName>style.visibility</p:attrName>
                                        </p:attrNameLst>
                                      </p:cBhvr>
                                      <p:to>
                                        <p:strVal val="visible"/>
                                      </p:to>
                                    </p:set>
                                    <p:animScale>
                                      <p:cBhvr>
                                        <p:cTn id="19" dur="1000" decel="50000" fill="hold">
                                          <p:stCondLst>
                                            <p:cond delay="0"/>
                                          </p:stCondLst>
                                        </p:cTn>
                                        <p:tgtEl>
                                          <p:spTgt spid="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64"/>
                                        </p:tgtEl>
                                        <p:attrNameLst>
                                          <p:attrName>ppt_x</p:attrName>
                                          <p:attrName>ppt_y</p:attrName>
                                        </p:attrNameLst>
                                      </p:cBhvr>
                                    </p:animMotion>
                                    <p:animEffect transition="in" filter="fade">
                                      <p:cBhvr>
                                        <p:cTn id="21" dur="1000"/>
                                        <p:tgtEl>
                                          <p:spTgt spid="64"/>
                                        </p:tgtEl>
                                      </p:cBhvr>
                                    </p:animEffect>
                                  </p:childTnLst>
                                </p:cTn>
                              </p:par>
                            </p:childTnLst>
                          </p:cTn>
                        </p:par>
                        <p:par>
                          <p:cTn id="22" fill="hold">
                            <p:stCondLst>
                              <p:cond delay="3000"/>
                            </p:stCondLst>
                            <p:childTnLst>
                              <p:par>
                                <p:cTn id="23" presetID="52" presetClass="entr" presetSubtype="0" fill="hold" nodeType="afterEffect">
                                  <p:stCondLst>
                                    <p:cond delay="0"/>
                                  </p:stCondLst>
                                  <p:childTnLst>
                                    <p:set>
                                      <p:cBhvr>
                                        <p:cTn id="24" dur="1" fill="hold">
                                          <p:stCondLst>
                                            <p:cond delay="0"/>
                                          </p:stCondLst>
                                        </p:cTn>
                                        <p:tgtEl>
                                          <p:spTgt spid="71"/>
                                        </p:tgtEl>
                                        <p:attrNameLst>
                                          <p:attrName>style.visibility</p:attrName>
                                        </p:attrNameLst>
                                      </p:cBhvr>
                                      <p:to>
                                        <p:strVal val="visible"/>
                                      </p:to>
                                    </p:set>
                                    <p:animScale>
                                      <p:cBhvr>
                                        <p:cTn id="25" dur="1000" decel="50000" fill="hold">
                                          <p:stCondLst>
                                            <p:cond delay="0"/>
                                          </p:stCondLst>
                                        </p:cTn>
                                        <p:tgtEl>
                                          <p:spTgt spid="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71"/>
                                        </p:tgtEl>
                                        <p:attrNameLst>
                                          <p:attrName>ppt_x</p:attrName>
                                          <p:attrName>ppt_y</p:attrName>
                                        </p:attrNameLst>
                                      </p:cBhvr>
                                    </p:animMotion>
                                    <p:animEffect transition="in" filter="fade">
                                      <p:cBhvr>
                                        <p:cTn id="2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727962" y="2232707"/>
            <a:ext cx="4736075" cy="1850058"/>
          </a:xfrm>
          <a:prstGeom prst="rect">
            <a:avLst/>
          </a:prstGeom>
        </p:spPr>
        <p:txBody>
          <a:bodyPr wrap="square">
            <a:spAutoFit/>
          </a:bodyPr>
          <a:lstStyle/>
          <a:p>
            <a:pPr algn="ctr">
              <a:lnSpc>
                <a:spcPct val="150000"/>
              </a:lnSpc>
            </a:pPr>
            <a:r>
              <a:rPr lang="en-US" altLang="zh-CN" sz="8800" dirty="0">
                <a:solidFill>
                  <a:schemeClr val="accent1"/>
                </a:solidFill>
                <a:latin typeface="Impact" panose="020B0806030902050204" pitchFamily="34" charset="0"/>
                <a:ea typeface="微软雅黑" panose="020B0503020204020204" pitchFamily="34" charset="-122"/>
              </a:rPr>
              <a:t>THANKS!</a:t>
            </a:r>
            <a:endParaRPr lang="zh-CN" altLang="en-US" sz="8800" dirty="0">
              <a:solidFill>
                <a:schemeClr val="accent1"/>
              </a:solidFill>
              <a:latin typeface="Impact" panose="020B0806030902050204" pitchFamily="34" charset="0"/>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57338" y="68094"/>
            <a:ext cx="1757413" cy="88030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5" name="组合 34"/>
          <p:cNvGrpSpPr/>
          <p:nvPr/>
        </p:nvGrpSpPr>
        <p:grpSpPr>
          <a:xfrm>
            <a:off x="793221" y="2489224"/>
            <a:ext cx="1392667" cy="1392667"/>
            <a:chOff x="793221" y="2806467"/>
            <a:chExt cx="1392667" cy="1392667"/>
          </a:xfrm>
        </p:grpSpPr>
        <p:sp>
          <p:nvSpPr>
            <p:cNvPr id="3" name="椭圆 2"/>
            <p:cNvSpPr/>
            <p:nvPr/>
          </p:nvSpPr>
          <p:spPr>
            <a:xfrm>
              <a:off x="793221"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ysClr val="windowText" lastClr="000000"/>
                </a:solidFill>
              </a:endParaRPr>
            </a:p>
          </p:txBody>
        </p:sp>
        <p:sp>
          <p:nvSpPr>
            <p:cNvPr id="4" name="Freeform 11"/>
            <p:cNvSpPr/>
            <p:nvPr/>
          </p:nvSpPr>
          <p:spPr bwMode="auto">
            <a:xfrm>
              <a:off x="917400" y="3225086"/>
              <a:ext cx="1144307" cy="630491"/>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vert="horz" wrap="square" lIns="91440" tIns="45720" rIns="91440" bIns="45720" numCol="1" anchor="t" anchorCtr="0" compatLnSpc="1"/>
            <a:lstStyle/>
            <a:p>
              <a:endParaRPr lang="zh-CN" altLang="en-US" sz="2400">
                <a:solidFill>
                  <a:sysClr val="windowText" lastClr="000000"/>
                </a:solidFill>
              </a:endParaRPr>
            </a:p>
          </p:txBody>
        </p:sp>
      </p:grpSp>
      <p:grpSp>
        <p:nvGrpSpPr>
          <p:cNvPr id="36" name="组合 35"/>
          <p:cNvGrpSpPr/>
          <p:nvPr/>
        </p:nvGrpSpPr>
        <p:grpSpPr>
          <a:xfrm>
            <a:off x="3053956" y="2489224"/>
            <a:ext cx="1392667" cy="1392667"/>
            <a:chOff x="3053956" y="2806467"/>
            <a:chExt cx="1392667" cy="1392667"/>
          </a:xfrm>
        </p:grpSpPr>
        <p:sp>
          <p:nvSpPr>
            <p:cNvPr id="6" name="椭圆 5"/>
            <p:cNvSpPr/>
            <p:nvPr/>
          </p:nvSpPr>
          <p:spPr>
            <a:xfrm>
              <a:off x="3053956"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ysClr val="windowText" lastClr="000000"/>
                </a:solidFill>
              </a:endParaRPr>
            </a:p>
          </p:txBody>
        </p:sp>
        <p:sp>
          <p:nvSpPr>
            <p:cNvPr id="7" name="Freeform 7"/>
            <p:cNvSpPr>
              <a:spLocks noEditPoints="1"/>
            </p:cNvSpPr>
            <p:nvPr/>
          </p:nvSpPr>
          <p:spPr bwMode="auto">
            <a:xfrm>
              <a:off x="3276000" y="3136654"/>
              <a:ext cx="926224" cy="759021"/>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lstStyle/>
            <a:p>
              <a:endParaRPr lang="zh-CN" altLang="en-US" sz="2400"/>
            </a:p>
          </p:txBody>
        </p:sp>
      </p:grpSp>
      <p:grpSp>
        <p:nvGrpSpPr>
          <p:cNvPr id="37" name="组合 36"/>
          <p:cNvGrpSpPr/>
          <p:nvPr/>
        </p:nvGrpSpPr>
        <p:grpSpPr>
          <a:xfrm>
            <a:off x="5314692" y="2489224"/>
            <a:ext cx="1392667" cy="1392667"/>
            <a:chOff x="5314692" y="2806467"/>
            <a:chExt cx="1392667" cy="1392667"/>
          </a:xfrm>
        </p:grpSpPr>
        <p:sp>
          <p:nvSpPr>
            <p:cNvPr id="9" name="椭圆 8"/>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ysClr val="windowText" lastClr="000000"/>
                </a:solidFill>
              </a:endParaRPr>
            </a:p>
          </p:txBody>
        </p:sp>
        <p:sp>
          <p:nvSpPr>
            <p:cNvPr id="10" name="Freeform 18"/>
            <p:cNvSpPr>
              <a:spLocks noEditPoints="1"/>
            </p:cNvSpPr>
            <p:nvPr/>
          </p:nvSpPr>
          <p:spPr bwMode="auto">
            <a:xfrm>
              <a:off x="5593576" y="2987276"/>
              <a:ext cx="812834" cy="974926"/>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vert="horz" wrap="square" lIns="91440" tIns="45720" rIns="91440" bIns="45720" numCol="1" anchor="t" anchorCtr="0" compatLnSpc="1"/>
            <a:lstStyle/>
            <a:p>
              <a:endParaRPr lang="zh-CN" altLang="en-US" sz="2400"/>
            </a:p>
          </p:txBody>
        </p:sp>
      </p:grpSp>
      <p:grpSp>
        <p:nvGrpSpPr>
          <p:cNvPr id="38" name="组合 37"/>
          <p:cNvGrpSpPr/>
          <p:nvPr/>
        </p:nvGrpSpPr>
        <p:grpSpPr>
          <a:xfrm>
            <a:off x="7575429" y="2489224"/>
            <a:ext cx="1392667" cy="1392667"/>
            <a:chOff x="7575429" y="2806467"/>
            <a:chExt cx="1392667" cy="1392667"/>
          </a:xfrm>
        </p:grpSpPr>
        <p:sp>
          <p:nvSpPr>
            <p:cNvPr id="12" name="椭圆 11"/>
            <p:cNvSpPr/>
            <p:nvPr/>
          </p:nvSpPr>
          <p:spPr>
            <a:xfrm>
              <a:off x="7575429"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ysClr val="windowText" lastClr="000000"/>
                </a:solidFill>
              </a:endParaRPr>
            </a:p>
          </p:txBody>
        </p:sp>
        <p:grpSp>
          <p:nvGrpSpPr>
            <p:cNvPr id="13" name="组合 12"/>
            <p:cNvGrpSpPr/>
            <p:nvPr/>
          </p:nvGrpSpPr>
          <p:grpSpPr>
            <a:xfrm>
              <a:off x="7809898" y="3166582"/>
              <a:ext cx="923728" cy="628214"/>
              <a:chOff x="3897313" y="2017126"/>
              <a:chExt cx="749300" cy="509588"/>
            </a:xfrm>
            <a:solidFill>
              <a:schemeClr val="bg1"/>
            </a:solidFill>
          </p:grpSpPr>
          <p:sp>
            <p:nvSpPr>
              <p:cNvPr id="14" name="Freeform 8"/>
              <p:cNvSpPr>
                <a:spLocks noEditPoints="1"/>
              </p:cNvSpPr>
              <p:nvPr/>
            </p:nvSpPr>
            <p:spPr bwMode="auto">
              <a:xfrm>
                <a:off x="3897313" y="2017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15"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16"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17"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18"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19"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20"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21"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22"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23"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24"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vert="horz" wrap="square" lIns="91440" tIns="45720" rIns="91440" bIns="45720" numCol="1" anchor="t" anchorCtr="0" compatLnSpc="1"/>
              <a:lstStyle/>
              <a:p>
                <a:endParaRPr lang="zh-CN" altLang="en-US" sz="2400"/>
              </a:p>
            </p:txBody>
          </p:sp>
        </p:grpSp>
      </p:grpSp>
      <p:grpSp>
        <p:nvGrpSpPr>
          <p:cNvPr id="39" name="组合 38"/>
          <p:cNvGrpSpPr/>
          <p:nvPr/>
        </p:nvGrpSpPr>
        <p:grpSpPr>
          <a:xfrm>
            <a:off x="9836165" y="2489224"/>
            <a:ext cx="1392667" cy="1392667"/>
            <a:chOff x="9836165" y="2806467"/>
            <a:chExt cx="1392667" cy="1392667"/>
          </a:xfrm>
        </p:grpSpPr>
        <p:sp>
          <p:nvSpPr>
            <p:cNvPr id="26" name="椭圆 25"/>
            <p:cNvSpPr/>
            <p:nvPr/>
          </p:nvSpPr>
          <p:spPr>
            <a:xfrm>
              <a:off x="9836165"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ysClr val="windowText" lastClr="000000"/>
                </a:solidFill>
              </a:endParaRPr>
            </a:p>
          </p:txBody>
        </p:sp>
        <p:sp>
          <p:nvSpPr>
            <p:cNvPr id="27" name="Freeform 5"/>
            <p:cNvSpPr>
              <a:spLocks noEditPoints="1"/>
            </p:cNvSpPr>
            <p:nvPr/>
          </p:nvSpPr>
          <p:spPr bwMode="auto">
            <a:xfrm>
              <a:off x="10301566" y="3055053"/>
              <a:ext cx="548460" cy="811071"/>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vert="horz" wrap="square" lIns="91440" tIns="45720" rIns="91440" bIns="45720" numCol="1" anchor="t" anchorCtr="0" compatLnSpc="1"/>
            <a:lstStyle/>
            <a:p>
              <a:endParaRPr lang="zh-CN" altLang="en-US" sz="2400"/>
            </a:p>
          </p:txBody>
        </p:sp>
      </p:grpSp>
      <p:sp>
        <p:nvSpPr>
          <p:cNvPr id="28" name="矩形 27"/>
          <p:cNvSpPr/>
          <p:nvPr/>
        </p:nvSpPr>
        <p:spPr>
          <a:xfrm>
            <a:off x="770116" y="4271295"/>
            <a:ext cx="1415772" cy="461665"/>
          </a:xfrm>
          <a:prstGeom prst="rect">
            <a:avLst/>
          </a:prstGeom>
        </p:spPr>
        <p:txBody>
          <a:bodyPr wrap="none">
            <a:spAutoFit/>
          </a:bodyPr>
          <a:lstStyle/>
          <a:p>
            <a:pPr>
              <a:defRPr/>
            </a:pPr>
            <a:r>
              <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p:cNvSpPr/>
          <p:nvPr/>
        </p:nvSpPr>
        <p:spPr>
          <a:xfrm>
            <a:off x="3079115" y="4271294"/>
            <a:ext cx="1415772" cy="461665"/>
          </a:xfrm>
          <a:prstGeom prst="rect">
            <a:avLst/>
          </a:prstGeom>
        </p:spPr>
        <p:txBody>
          <a:bodyPr wrap="none">
            <a:spAutoFit/>
          </a:bodyPr>
          <a:lstStyle/>
          <a:p>
            <a:pPr>
              <a:defRPr/>
            </a:pPr>
            <a:r>
              <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研究现状</a:t>
            </a:r>
            <a:endParaRPr lang="zh-CN" altLang="zh-CN"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p:cNvSpPr/>
          <p:nvPr/>
        </p:nvSpPr>
        <p:spPr>
          <a:xfrm>
            <a:off x="5388114" y="4295393"/>
            <a:ext cx="1415772" cy="461665"/>
          </a:xfrm>
          <a:prstGeom prst="rect">
            <a:avLst/>
          </a:prstGeom>
        </p:spPr>
        <p:txBody>
          <a:bodyPr wrap="none">
            <a:spAutoFit/>
          </a:bodyPr>
          <a:lstStyle/>
          <a:p>
            <a:pPr>
              <a:defRPr/>
            </a:pPr>
            <a:r>
              <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研究过程</a:t>
            </a:r>
            <a:endParaRPr lang="zh-CN" altLang="zh-CN"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矩形 30"/>
          <p:cNvSpPr/>
          <p:nvPr/>
        </p:nvSpPr>
        <p:spPr>
          <a:xfrm>
            <a:off x="7568464" y="4271294"/>
            <a:ext cx="1415772" cy="461665"/>
          </a:xfrm>
          <a:prstGeom prst="rect">
            <a:avLst/>
          </a:prstGeom>
        </p:spPr>
        <p:txBody>
          <a:bodyPr wrap="none">
            <a:spAutoFit/>
          </a:bodyPr>
          <a:lstStyle/>
          <a:p>
            <a:pPr>
              <a:defRPr/>
            </a:pPr>
            <a:r>
              <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研究结果</a:t>
            </a:r>
            <a:endParaRPr lang="zh-CN" altLang="zh-CN"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9698335" y="4271294"/>
            <a:ext cx="1723549" cy="461665"/>
          </a:xfrm>
          <a:prstGeom prst="rect">
            <a:avLst/>
          </a:prstGeom>
        </p:spPr>
        <p:txBody>
          <a:bodyPr wrap="none">
            <a:spAutoFit/>
          </a:bodyPr>
          <a:lstStyle/>
          <a:p>
            <a:pPr>
              <a:defRPr/>
            </a:pPr>
            <a:r>
              <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不足及展望</a:t>
            </a:r>
            <a:endParaRPr lang="zh-CN" altLang="zh-CN"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文本框 1"/>
          <p:cNvSpPr txBox="1">
            <a:spLocks noChangeArrowheads="1"/>
          </p:cNvSpPr>
          <p:nvPr/>
        </p:nvSpPr>
        <p:spPr bwMode="auto">
          <a:xfrm>
            <a:off x="234049" y="331824"/>
            <a:ext cx="36553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200" dirty="0">
                <a:solidFill>
                  <a:schemeClr val="tx1">
                    <a:lumMod val="85000"/>
                    <a:lumOff val="15000"/>
                  </a:schemeClr>
                </a:solidFill>
                <a:latin typeface="+mn-lt"/>
              </a:rPr>
              <a:t>目录 </a:t>
            </a:r>
            <a:r>
              <a:rPr lang="en-US" altLang="zh-CN" sz="3200" dirty="0">
                <a:solidFill>
                  <a:schemeClr val="tx1">
                    <a:lumMod val="85000"/>
                    <a:lumOff val="15000"/>
                  </a:schemeClr>
                </a:solidFill>
                <a:latin typeface="+mn-lt"/>
              </a:rPr>
              <a:t>/ </a:t>
            </a:r>
            <a:r>
              <a:rPr lang="en-US" altLang="zh-CN" sz="2400" dirty="0">
                <a:solidFill>
                  <a:schemeClr val="tx1">
                    <a:lumMod val="85000"/>
                    <a:lumOff val="15000"/>
                  </a:schemeClr>
                </a:solidFill>
                <a:latin typeface="+mn-lt"/>
              </a:rPr>
              <a:t>CONTENTS</a:t>
            </a:r>
            <a:endParaRPr lang="zh-CN" altLang="en-US" sz="2400" dirty="0">
              <a:solidFill>
                <a:schemeClr val="tx1">
                  <a:lumMod val="85000"/>
                  <a:lumOff val="15000"/>
                </a:schemeClr>
              </a:solidFill>
              <a:latin typeface="+mn-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 calcmode="lin" valueType="num">
                                      <p:cBhvr>
                                        <p:cTn id="14" dur="500" fill="hold"/>
                                        <p:tgtEl>
                                          <p:spTgt spid="35"/>
                                        </p:tgtEl>
                                        <p:attrNameLst>
                                          <p:attrName>style.rotation</p:attrName>
                                        </p:attrNameLst>
                                      </p:cBhvr>
                                      <p:tavLst>
                                        <p:tav tm="0">
                                          <p:val>
                                            <p:fltVal val="360"/>
                                          </p:val>
                                        </p:tav>
                                        <p:tav tm="100000">
                                          <p:val>
                                            <p:fltVal val="0"/>
                                          </p:val>
                                        </p:tav>
                                      </p:tavLst>
                                    </p:anim>
                                    <p:animEffect transition="in" filter="fade">
                                      <p:cBhvr>
                                        <p:cTn id="15" dur="500"/>
                                        <p:tgtEl>
                                          <p:spTgt spid="35"/>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1500"/>
                            </p:stCondLst>
                            <p:childTnLst>
                              <p:par>
                                <p:cTn id="21" presetID="49" presetClass="entr" presetSubtype="0" decel="100000"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p:cTn id="23" dur="500" fill="hold"/>
                                        <p:tgtEl>
                                          <p:spTgt spid="36"/>
                                        </p:tgtEl>
                                        <p:attrNameLst>
                                          <p:attrName>ppt_w</p:attrName>
                                        </p:attrNameLst>
                                      </p:cBhvr>
                                      <p:tavLst>
                                        <p:tav tm="0">
                                          <p:val>
                                            <p:fltVal val="0"/>
                                          </p:val>
                                        </p:tav>
                                        <p:tav tm="100000">
                                          <p:val>
                                            <p:strVal val="#ppt_w"/>
                                          </p:val>
                                        </p:tav>
                                      </p:tavLst>
                                    </p:anim>
                                    <p:anim calcmode="lin" valueType="num">
                                      <p:cBhvr>
                                        <p:cTn id="24" dur="500" fill="hold"/>
                                        <p:tgtEl>
                                          <p:spTgt spid="36"/>
                                        </p:tgtEl>
                                        <p:attrNameLst>
                                          <p:attrName>ppt_h</p:attrName>
                                        </p:attrNameLst>
                                      </p:cBhvr>
                                      <p:tavLst>
                                        <p:tav tm="0">
                                          <p:val>
                                            <p:fltVal val="0"/>
                                          </p:val>
                                        </p:tav>
                                        <p:tav tm="100000">
                                          <p:val>
                                            <p:strVal val="#ppt_h"/>
                                          </p:val>
                                        </p:tav>
                                      </p:tavLst>
                                    </p:anim>
                                    <p:anim calcmode="lin" valueType="num">
                                      <p:cBhvr>
                                        <p:cTn id="25" dur="500" fill="hold"/>
                                        <p:tgtEl>
                                          <p:spTgt spid="36"/>
                                        </p:tgtEl>
                                        <p:attrNameLst>
                                          <p:attrName>style.rotation</p:attrName>
                                        </p:attrNameLst>
                                      </p:cBhvr>
                                      <p:tavLst>
                                        <p:tav tm="0">
                                          <p:val>
                                            <p:fltVal val="360"/>
                                          </p:val>
                                        </p:tav>
                                        <p:tav tm="100000">
                                          <p:val>
                                            <p:fltVal val="0"/>
                                          </p:val>
                                        </p:tav>
                                      </p:tavLst>
                                    </p:anim>
                                    <p:animEffect transition="in" filter="fade">
                                      <p:cBhvr>
                                        <p:cTn id="26" dur="500"/>
                                        <p:tgtEl>
                                          <p:spTgt spid="36"/>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childTnLst>
                          </p:cTn>
                        </p:par>
                        <p:par>
                          <p:cTn id="31" fill="hold">
                            <p:stCondLst>
                              <p:cond delay="2500"/>
                            </p:stCondLst>
                            <p:childTnLst>
                              <p:par>
                                <p:cTn id="32" presetID="49" presetClass="entr" presetSubtype="0" decel="100000"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 calcmode="lin" valueType="num">
                                      <p:cBhvr>
                                        <p:cTn id="36" dur="500" fill="hold"/>
                                        <p:tgtEl>
                                          <p:spTgt spid="37"/>
                                        </p:tgtEl>
                                        <p:attrNameLst>
                                          <p:attrName>style.rotation</p:attrName>
                                        </p:attrNameLst>
                                      </p:cBhvr>
                                      <p:tavLst>
                                        <p:tav tm="0">
                                          <p:val>
                                            <p:fltVal val="360"/>
                                          </p:val>
                                        </p:tav>
                                        <p:tav tm="100000">
                                          <p:val>
                                            <p:fltVal val="0"/>
                                          </p:val>
                                        </p:tav>
                                      </p:tavLst>
                                    </p:anim>
                                    <p:animEffect transition="in" filter="fade">
                                      <p:cBhvr>
                                        <p:cTn id="37" dur="500"/>
                                        <p:tgtEl>
                                          <p:spTgt spid="3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par>
                          <p:cTn id="42" fill="hold">
                            <p:stCondLst>
                              <p:cond delay="3500"/>
                            </p:stCondLst>
                            <p:childTnLst>
                              <p:par>
                                <p:cTn id="43" presetID="49" presetClass="entr" presetSubtype="0" decel="100000" fill="hold" nodeType="after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p:cTn id="45" dur="500" fill="hold"/>
                                        <p:tgtEl>
                                          <p:spTgt spid="38"/>
                                        </p:tgtEl>
                                        <p:attrNameLst>
                                          <p:attrName>ppt_w</p:attrName>
                                        </p:attrNameLst>
                                      </p:cBhvr>
                                      <p:tavLst>
                                        <p:tav tm="0">
                                          <p:val>
                                            <p:fltVal val="0"/>
                                          </p:val>
                                        </p:tav>
                                        <p:tav tm="100000">
                                          <p:val>
                                            <p:strVal val="#ppt_w"/>
                                          </p:val>
                                        </p:tav>
                                      </p:tavLst>
                                    </p:anim>
                                    <p:anim calcmode="lin" valueType="num">
                                      <p:cBhvr>
                                        <p:cTn id="46" dur="500" fill="hold"/>
                                        <p:tgtEl>
                                          <p:spTgt spid="38"/>
                                        </p:tgtEl>
                                        <p:attrNameLst>
                                          <p:attrName>ppt_h</p:attrName>
                                        </p:attrNameLst>
                                      </p:cBhvr>
                                      <p:tavLst>
                                        <p:tav tm="0">
                                          <p:val>
                                            <p:fltVal val="0"/>
                                          </p:val>
                                        </p:tav>
                                        <p:tav tm="100000">
                                          <p:val>
                                            <p:strVal val="#ppt_h"/>
                                          </p:val>
                                        </p:tav>
                                      </p:tavLst>
                                    </p:anim>
                                    <p:anim calcmode="lin" valueType="num">
                                      <p:cBhvr>
                                        <p:cTn id="47" dur="500" fill="hold"/>
                                        <p:tgtEl>
                                          <p:spTgt spid="38"/>
                                        </p:tgtEl>
                                        <p:attrNameLst>
                                          <p:attrName>style.rotation</p:attrName>
                                        </p:attrNameLst>
                                      </p:cBhvr>
                                      <p:tavLst>
                                        <p:tav tm="0">
                                          <p:val>
                                            <p:fltVal val="360"/>
                                          </p:val>
                                        </p:tav>
                                        <p:tav tm="100000">
                                          <p:val>
                                            <p:fltVal val="0"/>
                                          </p:val>
                                        </p:tav>
                                      </p:tavLst>
                                    </p:anim>
                                    <p:animEffect transition="in" filter="fade">
                                      <p:cBhvr>
                                        <p:cTn id="48" dur="500"/>
                                        <p:tgtEl>
                                          <p:spTgt spid="38"/>
                                        </p:tgtEl>
                                      </p:cBhvr>
                                    </p:animEffect>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childTnLst>
                          </p:cTn>
                        </p:par>
                        <p:par>
                          <p:cTn id="53" fill="hold">
                            <p:stCondLst>
                              <p:cond delay="4500"/>
                            </p:stCondLst>
                            <p:childTnLst>
                              <p:par>
                                <p:cTn id="54" presetID="49" presetClass="entr" presetSubtype="0" decel="100000" fill="hold" nodeType="afterEffect">
                                  <p:stCondLst>
                                    <p:cond delay="0"/>
                                  </p:stCondLst>
                                  <p:childTnLst>
                                    <p:set>
                                      <p:cBhvr>
                                        <p:cTn id="55" dur="1" fill="hold">
                                          <p:stCondLst>
                                            <p:cond delay="0"/>
                                          </p:stCondLst>
                                        </p:cTn>
                                        <p:tgtEl>
                                          <p:spTgt spid="39"/>
                                        </p:tgtEl>
                                        <p:attrNameLst>
                                          <p:attrName>style.visibility</p:attrName>
                                        </p:attrNameLst>
                                      </p:cBhvr>
                                      <p:to>
                                        <p:strVal val="visible"/>
                                      </p:to>
                                    </p:set>
                                    <p:anim calcmode="lin" valueType="num">
                                      <p:cBhvr>
                                        <p:cTn id="56" dur="500" fill="hold"/>
                                        <p:tgtEl>
                                          <p:spTgt spid="39"/>
                                        </p:tgtEl>
                                        <p:attrNameLst>
                                          <p:attrName>ppt_w</p:attrName>
                                        </p:attrNameLst>
                                      </p:cBhvr>
                                      <p:tavLst>
                                        <p:tav tm="0">
                                          <p:val>
                                            <p:fltVal val="0"/>
                                          </p:val>
                                        </p:tav>
                                        <p:tav tm="100000">
                                          <p:val>
                                            <p:strVal val="#ppt_w"/>
                                          </p:val>
                                        </p:tav>
                                      </p:tavLst>
                                    </p:anim>
                                    <p:anim calcmode="lin" valueType="num">
                                      <p:cBhvr>
                                        <p:cTn id="57" dur="500" fill="hold"/>
                                        <p:tgtEl>
                                          <p:spTgt spid="39"/>
                                        </p:tgtEl>
                                        <p:attrNameLst>
                                          <p:attrName>ppt_h</p:attrName>
                                        </p:attrNameLst>
                                      </p:cBhvr>
                                      <p:tavLst>
                                        <p:tav tm="0">
                                          <p:val>
                                            <p:fltVal val="0"/>
                                          </p:val>
                                        </p:tav>
                                        <p:tav tm="100000">
                                          <p:val>
                                            <p:strVal val="#ppt_h"/>
                                          </p:val>
                                        </p:tav>
                                      </p:tavLst>
                                    </p:anim>
                                    <p:anim calcmode="lin" valueType="num">
                                      <p:cBhvr>
                                        <p:cTn id="58" dur="500" fill="hold"/>
                                        <p:tgtEl>
                                          <p:spTgt spid="39"/>
                                        </p:tgtEl>
                                        <p:attrNameLst>
                                          <p:attrName>style.rotation</p:attrName>
                                        </p:attrNameLst>
                                      </p:cBhvr>
                                      <p:tavLst>
                                        <p:tav tm="0">
                                          <p:val>
                                            <p:fltVal val="360"/>
                                          </p:val>
                                        </p:tav>
                                        <p:tav tm="100000">
                                          <p:val>
                                            <p:fltVal val="0"/>
                                          </p:val>
                                        </p:tav>
                                      </p:tavLst>
                                    </p:anim>
                                    <p:animEffect transition="in" filter="fade">
                                      <p:cBhvr>
                                        <p:cTn id="59" dur="500"/>
                                        <p:tgtEl>
                                          <p:spTgt spid="39"/>
                                        </p:tgtEl>
                                      </p:cBhvr>
                                    </p:animEffect>
                                  </p:childTnLst>
                                </p:cTn>
                              </p:par>
                            </p:childTnLst>
                          </p:cTn>
                        </p:par>
                        <p:par>
                          <p:cTn id="60" fill="hold">
                            <p:stCondLst>
                              <p:cond delay="5000"/>
                            </p:stCondLst>
                            <p:childTnLst>
                              <p:par>
                                <p:cTn id="61" presetID="22" presetClass="entr" presetSubtype="8"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2102032" y="1736281"/>
            <a:ext cx="184731" cy="400110"/>
          </a:xfrm>
          <a:prstGeom prst="rect">
            <a:avLst/>
          </a:prstGeom>
        </p:spPr>
        <p:txBody>
          <a:bodyPr wrap="none">
            <a:spAutoFit/>
          </a:bodyPr>
          <a:lstStyle/>
          <a:p>
            <a:endParaRPr lang="zh-CN" altLang="zh-CN" sz="2000" dirty="0"/>
          </a:p>
        </p:txBody>
      </p:sp>
      <p:sp>
        <p:nvSpPr>
          <p:cNvPr id="41" name="文本框 40"/>
          <p:cNvSpPr txBox="1"/>
          <p:nvPr/>
        </p:nvSpPr>
        <p:spPr>
          <a:xfrm>
            <a:off x="2210764" y="520172"/>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研究背景</a:t>
            </a: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grpSp>
        <p:nvGrpSpPr>
          <p:cNvPr id="4" name="组合 3"/>
          <p:cNvGrpSpPr/>
          <p:nvPr/>
        </p:nvGrpSpPr>
        <p:grpSpPr>
          <a:xfrm>
            <a:off x="8106" y="1290826"/>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研究背景</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44" name="矩形 4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endParaRPr lang="en-US" altLang="zh-CN" dirty="0">
              <a:solidFill>
                <a:schemeClr val="tx1"/>
              </a:solidFill>
            </a:endParaRPr>
          </a:p>
        </p:txBody>
      </p:sp>
      <p:sp>
        <p:nvSpPr>
          <p:cNvPr id="46" name="矩形 45"/>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研究现状</a:t>
            </a:r>
            <a:endParaRPr lang="zh-CN" altLang="en-US" dirty="0">
              <a:solidFill>
                <a:schemeClr val="tx1"/>
              </a:solidFill>
            </a:endParaRPr>
          </a:p>
        </p:txBody>
      </p:sp>
      <p:sp>
        <p:nvSpPr>
          <p:cNvPr id="5" name="矩形 4"/>
          <p:cNvSpPr/>
          <p:nvPr/>
        </p:nvSpPr>
        <p:spPr>
          <a:xfrm>
            <a:off x="1935126" y="1937352"/>
            <a:ext cx="9545374" cy="3416320"/>
          </a:xfrm>
          <a:prstGeom prst="rect">
            <a:avLst/>
          </a:prstGeom>
        </p:spPr>
        <p:txBody>
          <a:bodyPr wrap="square">
            <a:spAutoFit/>
          </a:bodyPr>
          <a:lstStyle/>
          <a:p>
            <a:r>
              <a:rPr lang="en-US" altLang="zh-CN" dirty="0"/>
              <a:t>      2015</a:t>
            </a:r>
            <a:r>
              <a:rPr lang="zh-CN" altLang="zh-CN" dirty="0"/>
              <a:t>年中央一号文件提出，要积极开发农业多种功能，挖掘乡村生态休闲、旅游观光、文化教育价值。</a:t>
            </a:r>
            <a:endParaRPr lang="en-US" altLang="zh-CN" dirty="0"/>
          </a:p>
          <a:p>
            <a:endParaRPr lang="en-US" altLang="zh-CN" dirty="0"/>
          </a:p>
          <a:p>
            <a:r>
              <a:rPr lang="en-US" altLang="zh-CN" dirty="0"/>
              <a:t>      2016</a:t>
            </a:r>
            <a:r>
              <a:rPr lang="zh-CN" altLang="zh-CN" dirty="0"/>
              <a:t>年中央一号文件强调，大力发展休闲农业和乡村旅游。强化规划引导，采取以奖代补、先建后补、财政贴息、设立产业投资基金等方式扶持休闲农业与乡村旅游业发展。</a:t>
            </a:r>
          </a:p>
          <a:p>
            <a:endParaRPr lang="en-US" altLang="zh-CN" dirty="0">
              <a:latin typeface="+mn-ea"/>
            </a:endParaRPr>
          </a:p>
          <a:p>
            <a:r>
              <a:rPr lang="zh-CN" altLang="en-US" dirty="0">
                <a:latin typeface="+mn-ea"/>
              </a:rPr>
              <a:t>      2017 年《国家发改委“十三五”时期文化旅游提升工程实施方案》的颁布，标志着我国 对“旅游是载体，文化是灵魂。” 这个核心理念的认可。</a:t>
            </a:r>
            <a:endParaRPr lang="en-US" altLang="zh-CN" dirty="0">
              <a:latin typeface="+mn-ea"/>
            </a:endParaRPr>
          </a:p>
          <a:p>
            <a:endParaRPr lang="en-US" altLang="zh-CN" dirty="0">
              <a:latin typeface="+mn-ea"/>
            </a:endParaRPr>
          </a:p>
          <a:p>
            <a:r>
              <a:rPr lang="en-US" altLang="zh-CN" dirty="0">
                <a:latin typeface="+mn-ea"/>
              </a:rPr>
              <a:t>      </a:t>
            </a:r>
            <a:r>
              <a:rPr lang="zh-CN" altLang="en-US" dirty="0">
                <a:latin typeface="+mn-ea"/>
              </a:rPr>
              <a:t>2018 年中央一号文件中，乡村振 兴战略被高度重视。将文化脉络融入乡村肌理，通过文化提升乡村旅游品位，能够有效解决 乡村旅游同质化、传统文化特色不足等问题又可以进一步接近乡村振兴的目标</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2102032" y="1736281"/>
            <a:ext cx="184731" cy="400110"/>
          </a:xfrm>
          <a:prstGeom prst="rect">
            <a:avLst/>
          </a:prstGeom>
        </p:spPr>
        <p:txBody>
          <a:bodyPr wrap="none">
            <a:spAutoFit/>
          </a:bodyPr>
          <a:lstStyle/>
          <a:p>
            <a:endParaRPr lang="zh-CN" altLang="zh-CN" sz="2000" dirty="0"/>
          </a:p>
        </p:txBody>
      </p:sp>
      <p:sp>
        <p:nvSpPr>
          <p:cNvPr id="41" name="文本框 40"/>
          <p:cNvSpPr txBox="1"/>
          <p:nvPr/>
        </p:nvSpPr>
        <p:spPr>
          <a:xfrm>
            <a:off x="2210764" y="520172"/>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研究背景</a:t>
            </a: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grpSp>
        <p:nvGrpSpPr>
          <p:cNvPr id="4" name="组合 3"/>
          <p:cNvGrpSpPr/>
          <p:nvPr/>
        </p:nvGrpSpPr>
        <p:grpSpPr>
          <a:xfrm>
            <a:off x="8106" y="1290826"/>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研究背景</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44" name="矩形 4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endParaRPr lang="en-US" altLang="zh-CN" dirty="0">
              <a:solidFill>
                <a:schemeClr val="tx1"/>
              </a:solidFill>
            </a:endParaRPr>
          </a:p>
        </p:txBody>
      </p:sp>
      <p:sp>
        <p:nvSpPr>
          <p:cNvPr id="46" name="矩形 45"/>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研究现状</a:t>
            </a:r>
            <a:endParaRPr lang="zh-CN" altLang="en-US" dirty="0">
              <a:solidFill>
                <a:schemeClr val="tx1"/>
              </a:solidFill>
            </a:endParaRPr>
          </a:p>
        </p:txBody>
      </p:sp>
      <p:sp>
        <p:nvSpPr>
          <p:cNvPr id="5" name="矩形 4"/>
          <p:cNvSpPr/>
          <p:nvPr/>
        </p:nvSpPr>
        <p:spPr>
          <a:xfrm>
            <a:off x="1935126" y="1937352"/>
            <a:ext cx="9601200" cy="3139321"/>
          </a:xfrm>
          <a:prstGeom prst="rect">
            <a:avLst/>
          </a:prstGeom>
        </p:spPr>
        <p:txBody>
          <a:bodyPr wrap="square">
            <a:spAutoFit/>
          </a:bodyPr>
          <a:lstStyle/>
          <a:p>
            <a:pPr indent="323850"/>
            <a:r>
              <a:rPr lang="zh-CN" altLang="zh-CN" dirty="0"/>
              <a:t>近年来，基于互联网产生的大数据已经成为重要的数据来源，这些大数据产生于搜索引擎、社交媒体等不同的互联网平台，数据量大、数据类型丰富、生成速度快且具有较高的价值</a:t>
            </a:r>
            <a:r>
              <a:rPr lang="zh-CN" altLang="en-US" dirty="0"/>
              <a:t>。</a:t>
            </a:r>
            <a:endParaRPr lang="en-US" altLang="zh-CN" dirty="0"/>
          </a:p>
          <a:p>
            <a:pPr indent="323850"/>
            <a:endParaRPr lang="en-US" altLang="zh-CN" dirty="0"/>
          </a:p>
          <a:p>
            <a:pPr indent="323850"/>
            <a:r>
              <a:rPr lang="zh-CN" altLang="zh-CN" dirty="0"/>
              <a:t>互联网大数据在学术界研究和业界应用中均发挥显著的作用，互联网大数据为经济、金融、能源、旅游等行业的精准预测提供新的数据支持，并能显著提高预测精度</a:t>
            </a:r>
            <a:r>
              <a:rPr lang="zh-CN" altLang="en-US" dirty="0"/>
              <a:t>。</a:t>
            </a:r>
            <a:r>
              <a:rPr lang="zh-CN" altLang="zh-CN" dirty="0"/>
              <a:t>在旅游活动中，游客在景点查询、门票及酒店预订、餐饮选择、交通、服务评价等各环节中产生的数据具有重要的研究价值。</a:t>
            </a:r>
            <a:endParaRPr lang="en-US" altLang="zh-CN" dirty="0"/>
          </a:p>
          <a:p>
            <a:pPr indent="323850"/>
            <a:endParaRPr lang="en-US" altLang="zh-CN" dirty="0"/>
          </a:p>
          <a:p>
            <a:pPr indent="323850"/>
            <a:r>
              <a:rPr lang="zh-CN" altLang="zh-CN" dirty="0"/>
              <a:t>已有研究表明，这些互联网大数据能够表征游客特征及偏好</a:t>
            </a:r>
            <a:r>
              <a:rPr lang="zh-CN" altLang="en-US" dirty="0"/>
              <a:t>。</a:t>
            </a:r>
            <a:r>
              <a:rPr lang="zh-CN" altLang="zh-CN" dirty="0"/>
              <a:t>其中，携程网拥有最为广阔的受众面，较高的使用率和景区占有率，基于携程网的旅游大数据研究较为普遍，本文以乡村旅游为研究对象，重点分析携程网评论数据所体现出的</a:t>
            </a:r>
            <a:r>
              <a:rPr lang="zh-CN" altLang="en-US" dirty="0"/>
              <a:t>游</a:t>
            </a:r>
            <a:r>
              <a:rPr lang="zh-CN" altLang="zh-CN" dirty="0"/>
              <a:t>客多元需求</a:t>
            </a:r>
            <a:r>
              <a:rPr lang="zh-CN" altLang="en-US" dirty="0"/>
              <a:t>。</a:t>
            </a:r>
            <a:endParaRPr lang="zh-CN" altLang="zh-C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2210764" y="520172"/>
            <a:ext cx="2031325" cy="646331"/>
          </a:xfrm>
          <a:prstGeom prst="rect">
            <a:avLst/>
          </a:prstGeom>
          <a:noFill/>
        </p:spPr>
        <p:txBody>
          <a:bodyPr wrap="none" rtlCol="0">
            <a:spAutoFit/>
          </a:bodyPr>
          <a:lstStyle/>
          <a:p>
            <a:r>
              <a:rPr lang="zh-CN" altLang="en-US" sz="3600" b="0" dirty="0">
                <a:latin typeface="黑体" panose="02010609060101010101" pitchFamily="49" charset="-122"/>
                <a:ea typeface="黑体" panose="02010609060101010101" pitchFamily="49" charset="-122"/>
              </a:rPr>
              <a:t>研究设计</a:t>
            </a: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4" name="组合 3"/>
          <p:cNvGrpSpPr/>
          <p:nvPr/>
        </p:nvGrpSpPr>
        <p:grpSpPr>
          <a:xfrm>
            <a:off x="0" y="2074814"/>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研究现状</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4" name="矩形 4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46" name="矩形 45"/>
          <p:cNvSpPr/>
          <p:nvPr/>
        </p:nvSpPr>
        <p:spPr>
          <a:xfrm>
            <a:off x="0" y="282908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5" name="矩形 4"/>
          <p:cNvSpPr/>
          <p:nvPr/>
        </p:nvSpPr>
        <p:spPr>
          <a:xfrm>
            <a:off x="1964795" y="1938094"/>
            <a:ext cx="9486976" cy="3693319"/>
          </a:xfrm>
          <a:prstGeom prst="rect">
            <a:avLst/>
          </a:prstGeom>
        </p:spPr>
        <p:txBody>
          <a:bodyPr wrap="square">
            <a:spAutoFit/>
          </a:bodyPr>
          <a:lstStyle/>
          <a:p>
            <a:pPr indent="266700" algn="just">
              <a:spcAft>
                <a:spcPts val="0"/>
              </a:spcAft>
            </a:pPr>
            <a:r>
              <a:rPr lang="zh-CN" altLang="zh-CN" kern="100" dirty="0">
                <a:latin typeface="+mn-ea"/>
                <a:cs typeface="Times New Roman" panose="02020603050405020304" pitchFamily="18" charset="0"/>
              </a:rPr>
              <a:t>目前，国内有不少学者对挖掘网络在线评论开展了研究，其中包含了政治，商业，旅游，舆情等多个方面</a:t>
            </a:r>
            <a:r>
              <a:rPr lang="zh-CN" altLang="en-US" kern="100" dirty="0">
                <a:latin typeface="+mn-ea"/>
                <a:cs typeface="Times New Roman" panose="02020603050405020304" pitchFamily="18" charset="0"/>
              </a:rPr>
              <a:t>：</a:t>
            </a:r>
            <a:endParaRPr lang="en-US" altLang="zh-CN" kern="100" dirty="0">
              <a:latin typeface="+mn-ea"/>
              <a:cs typeface="Times New Roman" panose="02020603050405020304" pitchFamily="18" charset="0"/>
            </a:endParaRPr>
          </a:p>
          <a:p>
            <a:pPr indent="266700" algn="just">
              <a:spcAft>
                <a:spcPts val="0"/>
              </a:spcAft>
            </a:pPr>
            <a:r>
              <a:rPr lang="zh-CN" altLang="zh-CN" kern="100" dirty="0">
                <a:latin typeface="+mn-ea"/>
                <a:cs typeface="Times New Roman" panose="02020603050405020304" pitchFamily="18" charset="0"/>
              </a:rPr>
              <a:t>孙宗锋提出了利用政府信箱大数据分析来研究政民交流的方法</a:t>
            </a:r>
            <a:r>
              <a:rPr lang="zh-CN" altLang="en-US" kern="100" dirty="0">
                <a:latin typeface="+mn-ea"/>
                <a:cs typeface="Times New Roman" panose="02020603050405020304" pitchFamily="18" charset="0"/>
              </a:rPr>
              <a:t>。</a:t>
            </a:r>
            <a:endParaRPr lang="en-US" altLang="zh-CN" kern="100" dirty="0">
              <a:latin typeface="+mn-ea"/>
              <a:cs typeface="Times New Roman" panose="02020603050405020304" pitchFamily="18" charset="0"/>
            </a:endParaRPr>
          </a:p>
          <a:p>
            <a:pPr indent="266700" algn="just">
              <a:spcAft>
                <a:spcPts val="0"/>
              </a:spcAft>
            </a:pPr>
            <a:endParaRPr lang="en-US" altLang="zh-CN" kern="100" dirty="0">
              <a:latin typeface="+mn-ea"/>
              <a:cs typeface="Times New Roman" panose="02020603050405020304" pitchFamily="18" charset="0"/>
            </a:endParaRPr>
          </a:p>
          <a:p>
            <a:pPr indent="266700" algn="just">
              <a:spcAft>
                <a:spcPts val="0"/>
              </a:spcAft>
            </a:pPr>
            <a:r>
              <a:rPr lang="zh-CN" altLang="zh-CN" kern="100" dirty="0">
                <a:latin typeface="+mn-ea"/>
                <a:cs typeface="Times New Roman" panose="02020603050405020304" pitchFamily="18" charset="0"/>
              </a:rPr>
              <a:t>陈雪琳利用共词分析探究了我国双创领域的研究热点</a:t>
            </a:r>
            <a:r>
              <a:rPr lang="zh-CN" altLang="en-US" kern="100" dirty="0">
                <a:latin typeface="+mn-ea"/>
                <a:cs typeface="Times New Roman" panose="02020603050405020304" pitchFamily="18" charset="0"/>
              </a:rPr>
              <a:t>，</a:t>
            </a:r>
            <a:r>
              <a:rPr lang="zh-CN" altLang="zh-CN" kern="100" dirty="0">
                <a:latin typeface="+mn-ea"/>
                <a:cs typeface="Times New Roman" panose="02020603050405020304" pitchFamily="18" charset="0"/>
              </a:rPr>
              <a:t>采用共词分析的方法，探讨了我国双创政策的关注热点领域及内部结构关系</a:t>
            </a:r>
            <a:r>
              <a:rPr lang="zh-CN" altLang="en-US" kern="100" dirty="0">
                <a:latin typeface="+mn-ea"/>
                <a:cs typeface="Times New Roman" panose="02020603050405020304" pitchFamily="18" charset="0"/>
              </a:rPr>
              <a:t>。</a:t>
            </a:r>
            <a:endParaRPr lang="en-US" altLang="zh-CN" kern="100" dirty="0">
              <a:latin typeface="+mn-ea"/>
              <a:cs typeface="Times New Roman" panose="02020603050405020304" pitchFamily="18" charset="0"/>
            </a:endParaRPr>
          </a:p>
          <a:p>
            <a:pPr indent="266700" algn="just">
              <a:spcAft>
                <a:spcPts val="0"/>
              </a:spcAft>
            </a:pPr>
            <a:endParaRPr lang="en-US" altLang="zh-CN" kern="100" dirty="0">
              <a:latin typeface="+mn-ea"/>
              <a:cs typeface="Times New Roman" panose="02020603050405020304" pitchFamily="18" charset="0"/>
            </a:endParaRPr>
          </a:p>
          <a:p>
            <a:pPr indent="266700" algn="just"/>
            <a:r>
              <a:rPr lang="zh-CN" altLang="zh-CN" kern="100" dirty="0">
                <a:latin typeface="+mn-ea"/>
                <a:cs typeface="Times New Roman" panose="02020603050405020304" pitchFamily="18" charset="0"/>
              </a:rPr>
              <a:t>在旅游板块，张尧政，张若愚等研究利用在线评论数据来分析用户对迪士尼</a:t>
            </a:r>
            <a:r>
              <a:rPr lang="zh-CN" altLang="en-US" kern="100" dirty="0">
                <a:latin typeface="+mn-ea"/>
                <a:cs typeface="Times New Roman" panose="02020603050405020304" pitchFamily="18" charset="0"/>
              </a:rPr>
              <a:t>、</a:t>
            </a:r>
            <a:r>
              <a:rPr lang="zh-CN" altLang="zh-CN" kern="100" dirty="0">
                <a:latin typeface="+mn-ea"/>
                <a:cs typeface="Times New Roman" panose="02020603050405020304" pitchFamily="18" charset="0"/>
              </a:rPr>
              <a:t>江西五</a:t>
            </a:r>
            <a:r>
              <a:rPr lang="en-US" altLang="zh-CN" kern="100" dirty="0">
                <a:latin typeface="+mn-ea"/>
                <a:cs typeface="Times New Roman" panose="02020603050405020304" pitchFamily="18" charset="0"/>
              </a:rPr>
              <a:t>A</a:t>
            </a:r>
            <a:r>
              <a:rPr lang="zh-CN" altLang="zh-CN" kern="100" dirty="0">
                <a:latin typeface="+mn-ea"/>
                <a:cs typeface="Times New Roman" panose="02020603050405020304" pitchFamily="18" charset="0"/>
              </a:rPr>
              <a:t>级景区等景点的情感倾向</a:t>
            </a:r>
            <a:r>
              <a:rPr lang="zh-CN" altLang="en-US" kern="100" dirty="0">
                <a:latin typeface="+mn-ea"/>
                <a:cs typeface="Times New Roman" panose="02020603050405020304" pitchFamily="18" charset="0"/>
              </a:rPr>
              <a:t>。</a:t>
            </a:r>
            <a:endParaRPr lang="en-US" altLang="zh-CN" kern="100" dirty="0">
              <a:latin typeface="+mn-ea"/>
              <a:cs typeface="Times New Roman" panose="02020603050405020304" pitchFamily="18" charset="0"/>
            </a:endParaRPr>
          </a:p>
          <a:p>
            <a:pPr indent="266700" algn="just"/>
            <a:endParaRPr lang="en-US" altLang="zh-CN" kern="100" dirty="0">
              <a:latin typeface="+mn-ea"/>
              <a:cs typeface="Times New Roman" panose="02020603050405020304" pitchFamily="18" charset="0"/>
            </a:endParaRPr>
          </a:p>
          <a:p>
            <a:pPr indent="266700" algn="just"/>
            <a:r>
              <a:rPr lang="zh-CN" altLang="zh-CN" kern="100" dirty="0">
                <a:latin typeface="+mn-ea"/>
                <a:cs typeface="Times New Roman" panose="02020603050405020304" pitchFamily="18" charset="0"/>
              </a:rPr>
              <a:t>程翠琼</a:t>
            </a:r>
            <a:r>
              <a:rPr lang="en-US" altLang="zh-CN" kern="100" dirty="0">
                <a:latin typeface="+mn-ea"/>
                <a:cs typeface="Times New Roman" panose="02020603050405020304" pitchFamily="18" charset="0"/>
              </a:rPr>
              <a:t>,</a:t>
            </a:r>
            <a:r>
              <a:rPr lang="zh-CN" altLang="zh-CN" kern="100" dirty="0">
                <a:latin typeface="+mn-ea"/>
                <a:cs typeface="Times New Roman" panose="02020603050405020304" pitchFamily="18" charset="0"/>
              </a:rPr>
              <a:t>徐健构建的模型能够有效地反映旅游地的游客情感随时间变化的波动</a:t>
            </a:r>
            <a:r>
              <a:rPr lang="en-US" altLang="zh-CN" kern="100" dirty="0">
                <a:latin typeface="+mn-ea"/>
                <a:cs typeface="Times New Roman" panose="02020603050405020304" pitchFamily="18" charset="0"/>
              </a:rPr>
              <a:t>,</a:t>
            </a:r>
            <a:r>
              <a:rPr lang="zh-CN" altLang="zh-CN" kern="100" dirty="0">
                <a:latin typeface="+mn-ea"/>
                <a:cs typeface="Times New Roman" panose="02020603050405020304" pitchFamily="18" charset="0"/>
              </a:rPr>
              <a:t>进而为旅游管理者、潜在旅游者信息获取提供新的信息参考渠道</a:t>
            </a:r>
            <a:r>
              <a:rPr lang="zh-CN" altLang="en-US" kern="100" dirty="0">
                <a:latin typeface="+mn-ea"/>
                <a:cs typeface="Times New Roman" panose="02020603050405020304" pitchFamily="18" charset="0"/>
              </a:rPr>
              <a:t>。</a:t>
            </a:r>
            <a:endParaRPr lang="en-US" altLang="zh-CN" dirty="0">
              <a:latin typeface="+mn-ea"/>
            </a:endParaRPr>
          </a:p>
          <a:p>
            <a:pPr indent="266700" algn="just"/>
            <a:endParaRPr lang="en-US" altLang="zh-CN" dirty="0">
              <a:latin typeface="+mn-e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2210764" y="520172"/>
            <a:ext cx="2031325" cy="646331"/>
          </a:xfrm>
          <a:prstGeom prst="rect">
            <a:avLst/>
          </a:prstGeom>
          <a:noFill/>
        </p:spPr>
        <p:txBody>
          <a:bodyPr wrap="none" rtlCol="0">
            <a:spAutoFit/>
          </a:bodyPr>
          <a:lstStyle/>
          <a:p>
            <a:r>
              <a:rPr lang="zh-CN" altLang="en-US" sz="3600" b="0" dirty="0">
                <a:latin typeface="黑体" panose="02010609060101010101" pitchFamily="49" charset="-122"/>
                <a:ea typeface="黑体" panose="02010609060101010101" pitchFamily="49" charset="-122"/>
              </a:rPr>
              <a:t>研究过程</a:t>
            </a: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4" name="组合 3"/>
          <p:cNvGrpSpPr/>
          <p:nvPr/>
        </p:nvGrpSpPr>
        <p:grpSpPr>
          <a:xfrm>
            <a:off x="964" y="2876308"/>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研究过程</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4" name="矩形 4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46" name="矩形 45"/>
          <p:cNvSpPr/>
          <p:nvPr/>
        </p:nvSpPr>
        <p:spPr>
          <a:xfrm>
            <a:off x="0" y="2055745"/>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研究现状</a:t>
            </a:r>
          </a:p>
        </p:txBody>
      </p:sp>
      <p:pic>
        <p:nvPicPr>
          <p:cNvPr id="12" name="图片 11"/>
          <p:cNvPicPr/>
          <p:nvPr/>
        </p:nvPicPr>
        <p:blipFill rotWithShape="1">
          <a:blip r:embed="rId3"/>
          <a:srcRect l="1180"/>
          <a:stretch>
            <a:fillRect/>
          </a:stretch>
        </p:blipFill>
        <p:spPr>
          <a:xfrm>
            <a:off x="2394858" y="2876308"/>
            <a:ext cx="8327570" cy="3285074"/>
          </a:xfrm>
          <a:prstGeom prst="rect">
            <a:avLst/>
          </a:prstGeom>
        </p:spPr>
      </p:pic>
      <p:sp>
        <p:nvSpPr>
          <p:cNvPr id="6" name="矩形 5"/>
          <p:cNvSpPr/>
          <p:nvPr/>
        </p:nvSpPr>
        <p:spPr>
          <a:xfrm>
            <a:off x="2128477" y="1591689"/>
            <a:ext cx="8860332" cy="1200329"/>
          </a:xfrm>
          <a:prstGeom prst="rect">
            <a:avLst/>
          </a:prstGeom>
        </p:spPr>
        <p:txBody>
          <a:bodyPr wrap="square">
            <a:spAutoFit/>
          </a:bodyPr>
          <a:lstStyle/>
          <a:p>
            <a:r>
              <a:rPr lang="en-US" altLang="zh-CN" dirty="0">
                <a:latin typeface="+mn-ea"/>
                <a:cs typeface="Times New Roman" panose="02020603050405020304" pitchFamily="18" charset="0"/>
              </a:rPr>
              <a:t>      </a:t>
            </a:r>
            <a:r>
              <a:rPr lang="zh-CN" altLang="zh-CN" dirty="0">
                <a:latin typeface="+mn-ea"/>
                <a:cs typeface="Times New Roman" panose="02020603050405020304" pitchFamily="18" charset="0"/>
              </a:rPr>
              <a:t>本研究以携程网评论数据为重点，结合</a:t>
            </a:r>
            <a:r>
              <a:rPr lang="zh-CN" altLang="en-US" dirty="0">
                <a:latin typeface="+mn-ea"/>
                <a:cs typeface="Times New Roman" panose="02020603050405020304" pitchFamily="18" charset="0"/>
              </a:rPr>
              <a:t>游客</a:t>
            </a:r>
            <a:r>
              <a:rPr lang="zh-CN" altLang="zh-CN" dirty="0">
                <a:latin typeface="+mn-ea"/>
                <a:cs typeface="Times New Roman" panose="02020603050405020304" pitchFamily="18" charset="0"/>
              </a:rPr>
              <a:t>信息，根据所挑选的旅游景点，抓取</a:t>
            </a:r>
            <a:r>
              <a:rPr lang="en-US" altLang="zh-CN" dirty="0">
                <a:latin typeface="+mn-ea"/>
                <a:cs typeface="Times New Roman" panose="02020603050405020304" pitchFamily="18" charset="0"/>
              </a:rPr>
              <a:t>2014</a:t>
            </a:r>
            <a:r>
              <a:rPr lang="zh-CN" altLang="zh-CN" dirty="0">
                <a:latin typeface="+mn-ea"/>
                <a:cs typeface="Times New Roman" panose="02020603050405020304" pitchFamily="18" charset="0"/>
              </a:rPr>
              <a:t>年至今的评论数据</a:t>
            </a:r>
            <a:r>
              <a:rPr lang="zh-CN" altLang="en-US" dirty="0">
                <a:latin typeface="+mn-ea"/>
                <a:cs typeface="Times New Roman" panose="02020603050405020304" pitchFamily="18" charset="0"/>
              </a:rPr>
              <a:t>。</a:t>
            </a:r>
            <a:r>
              <a:rPr lang="zh-CN" altLang="zh-CN" dirty="0">
                <a:latin typeface="+mn-ea"/>
                <a:cs typeface="Times New Roman" panose="02020603050405020304" pitchFamily="18" charset="0"/>
              </a:rPr>
              <a:t>从</a:t>
            </a:r>
            <a:r>
              <a:rPr lang="zh-CN" altLang="en-US" dirty="0">
                <a:latin typeface="+mn-ea"/>
                <a:cs typeface="Times New Roman" panose="02020603050405020304" pitchFamily="18" charset="0"/>
              </a:rPr>
              <a:t>景区类别、满意度两个</a:t>
            </a:r>
            <a:r>
              <a:rPr lang="zh-CN" altLang="zh-CN" dirty="0">
                <a:latin typeface="+mn-ea"/>
                <a:cs typeface="Times New Roman" panose="02020603050405020304" pitchFamily="18" charset="0"/>
              </a:rPr>
              <a:t>维度分析不同</a:t>
            </a:r>
            <a:r>
              <a:rPr lang="zh-CN" altLang="en-US" dirty="0">
                <a:latin typeface="+mn-ea"/>
                <a:cs typeface="Times New Roman" panose="02020603050405020304" pitchFamily="18" charset="0"/>
              </a:rPr>
              <a:t>游客</a:t>
            </a:r>
            <a:r>
              <a:rPr lang="zh-CN" altLang="zh-CN" dirty="0">
                <a:latin typeface="+mn-ea"/>
                <a:cs typeface="Times New Roman" panose="02020603050405020304" pitchFamily="18" charset="0"/>
              </a:rPr>
              <a:t>客对乡村</a:t>
            </a:r>
            <a:r>
              <a:rPr lang="zh-CN" altLang="en-US" dirty="0">
                <a:latin typeface="+mn-ea"/>
                <a:cs typeface="Times New Roman" panose="02020603050405020304" pitchFamily="18" charset="0"/>
              </a:rPr>
              <a:t>文旅</a:t>
            </a:r>
            <a:r>
              <a:rPr lang="zh-CN" altLang="zh-CN" dirty="0">
                <a:latin typeface="+mn-ea"/>
                <a:cs typeface="Times New Roman" panose="02020603050405020304" pitchFamily="18" charset="0"/>
              </a:rPr>
              <a:t>的不同需求，并对</a:t>
            </a:r>
            <a:r>
              <a:rPr lang="zh-CN" altLang="en-US" dirty="0">
                <a:latin typeface="+mn-ea"/>
                <a:cs typeface="Times New Roman" panose="02020603050405020304" pitchFamily="18" charset="0"/>
              </a:rPr>
              <a:t>游客</a:t>
            </a:r>
            <a:r>
              <a:rPr lang="zh-CN" altLang="zh-CN" dirty="0">
                <a:latin typeface="+mn-ea"/>
                <a:cs typeface="Times New Roman" panose="02020603050405020304" pitchFamily="18" charset="0"/>
              </a:rPr>
              <a:t>的情感进行研究，以及结合价格相关</a:t>
            </a:r>
            <a:r>
              <a:rPr lang="zh-CN" altLang="en-US" dirty="0">
                <a:latin typeface="+mn-ea"/>
                <a:cs typeface="Times New Roman" panose="02020603050405020304" pitchFamily="18" charset="0"/>
              </a:rPr>
              <a:t>的</a:t>
            </a:r>
            <a:r>
              <a:rPr lang="zh-CN" altLang="zh-CN" dirty="0">
                <a:latin typeface="+mn-ea"/>
                <a:cs typeface="Times New Roman" panose="02020603050405020304" pitchFamily="18" charset="0"/>
              </a:rPr>
              <a:t>关键词寻找影响</a:t>
            </a:r>
            <a:r>
              <a:rPr lang="zh-CN" altLang="en-US" dirty="0">
                <a:latin typeface="+mn-ea"/>
                <a:cs typeface="Times New Roman" panose="02020603050405020304" pitchFamily="18" charset="0"/>
              </a:rPr>
              <a:t>游客</a:t>
            </a:r>
            <a:r>
              <a:rPr lang="zh-CN" altLang="zh-CN" dirty="0">
                <a:latin typeface="+mn-ea"/>
                <a:cs typeface="Times New Roman" panose="02020603050405020304" pitchFamily="18" charset="0"/>
              </a:rPr>
              <a:t>对价格看法的因素。</a:t>
            </a:r>
            <a:endParaRPr lang="zh-CN" altLang="en-US" dirty="0">
              <a:latin typeface="+mn-e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303" y="2275090"/>
            <a:ext cx="4739574" cy="2045933"/>
          </a:xfrm>
          <a:prstGeom prst="rect">
            <a:avLst/>
          </a:prstGeom>
        </p:spPr>
      </p:pic>
      <p:sp>
        <p:nvSpPr>
          <p:cNvPr id="41" name="文本框 40"/>
          <p:cNvSpPr txBox="1"/>
          <p:nvPr/>
        </p:nvSpPr>
        <p:spPr>
          <a:xfrm>
            <a:off x="2210764" y="520172"/>
            <a:ext cx="2031325" cy="646331"/>
          </a:xfrm>
          <a:prstGeom prst="rect">
            <a:avLst/>
          </a:prstGeom>
          <a:noFill/>
        </p:spPr>
        <p:txBody>
          <a:bodyPr wrap="none" rtlCol="0">
            <a:spAutoFit/>
          </a:bodyPr>
          <a:lstStyle/>
          <a:p>
            <a:r>
              <a:rPr lang="zh-CN" altLang="en-US" sz="3600" b="0" dirty="0">
                <a:latin typeface="黑体" panose="02010609060101010101" pitchFamily="49" charset="-122"/>
                <a:ea typeface="黑体" panose="02010609060101010101" pitchFamily="49" charset="-122"/>
              </a:rPr>
              <a:t>数据采集</a:t>
            </a:r>
          </a:p>
        </p:txBody>
      </p:sp>
      <p:sp>
        <p:nvSpPr>
          <p:cNvPr id="42" name="椭圆 4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4" name="组合 3"/>
          <p:cNvGrpSpPr/>
          <p:nvPr/>
        </p:nvGrpSpPr>
        <p:grpSpPr>
          <a:xfrm>
            <a:off x="0" y="2074814"/>
            <a:ext cx="1719617" cy="739302"/>
            <a:chOff x="0" y="1297455"/>
            <a:chExt cx="1719617" cy="739302"/>
          </a:xfrm>
        </p:grpSpPr>
        <p:sp>
          <p:nvSpPr>
            <p:cNvPr id="2" name="矩形 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研究现状</a:t>
              </a:r>
            </a:p>
          </p:txBody>
        </p:sp>
        <p:sp>
          <p:nvSpPr>
            <p:cNvPr id="3" name="等腰三角形 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44" name="矩形 4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45" name="矩形 4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46" name="矩形 45"/>
          <p:cNvSpPr/>
          <p:nvPr/>
        </p:nvSpPr>
        <p:spPr>
          <a:xfrm>
            <a:off x="0" y="282908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grpSp>
        <p:nvGrpSpPr>
          <p:cNvPr id="13" name="组合 12"/>
          <p:cNvGrpSpPr/>
          <p:nvPr/>
        </p:nvGrpSpPr>
        <p:grpSpPr>
          <a:xfrm>
            <a:off x="1986350" y="1457488"/>
            <a:ext cx="6528435" cy="3201035"/>
            <a:chOff x="-593" y="2482"/>
            <a:chExt cx="12348" cy="6192"/>
          </a:xfrm>
        </p:grpSpPr>
        <p:pic>
          <p:nvPicPr>
            <p:cNvPr id="14" name="图片 13"/>
            <p:cNvPicPr>
              <a:picLocks noChangeAspect="1"/>
            </p:cNvPicPr>
            <p:nvPr/>
          </p:nvPicPr>
          <p:blipFill>
            <a:blip r:embed="rId4"/>
            <a:stretch>
              <a:fillRect/>
            </a:stretch>
          </p:blipFill>
          <p:spPr>
            <a:xfrm>
              <a:off x="-593" y="2482"/>
              <a:ext cx="12348" cy="6192"/>
            </a:xfrm>
            <a:prstGeom prst="rect">
              <a:avLst/>
            </a:prstGeom>
          </p:spPr>
        </p:pic>
        <p:sp>
          <p:nvSpPr>
            <p:cNvPr id="15" name="矩形 14"/>
            <p:cNvSpPr/>
            <p:nvPr/>
          </p:nvSpPr>
          <p:spPr>
            <a:xfrm>
              <a:off x="-466" y="2809"/>
              <a:ext cx="1263" cy="132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24" y="3955"/>
              <a:ext cx="10686" cy="2241"/>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24" y="7867"/>
              <a:ext cx="1518" cy="384"/>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620" y="7867"/>
              <a:ext cx="1135" cy="384"/>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5"/>
          <a:stretch>
            <a:fillRect/>
          </a:stretch>
        </p:blipFill>
        <p:spPr>
          <a:xfrm>
            <a:off x="2721248" y="2232533"/>
            <a:ext cx="8439467" cy="2392933"/>
          </a:xfrm>
          <a:prstGeom prst="rect">
            <a:avLst/>
          </a:prstGeom>
        </p:spPr>
      </p:pic>
      <p:pic>
        <p:nvPicPr>
          <p:cNvPr id="8" name="图片 7"/>
          <p:cNvPicPr>
            <a:picLocks noChangeAspect="1"/>
          </p:cNvPicPr>
          <p:nvPr/>
        </p:nvPicPr>
        <p:blipFill>
          <a:blip r:embed="rId6"/>
          <a:stretch>
            <a:fillRect/>
          </a:stretch>
        </p:blipFill>
        <p:spPr>
          <a:xfrm>
            <a:off x="1812383" y="1468930"/>
            <a:ext cx="9977408" cy="4336565"/>
          </a:xfrm>
          <a:prstGeom prst="rect">
            <a:avLst/>
          </a:prstGeom>
        </p:spPr>
      </p:pic>
      <p:grpSp>
        <p:nvGrpSpPr>
          <p:cNvPr id="50" name="组合 49"/>
          <p:cNvGrpSpPr/>
          <p:nvPr/>
        </p:nvGrpSpPr>
        <p:grpSpPr>
          <a:xfrm>
            <a:off x="964" y="2876308"/>
            <a:ext cx="1719617" cy="739302"/>
            <a:chOff x="0" y="1297455"/>
            <a:chExt cx="1719617" cy="739302"/>
          </a:xfrm>
        </p:grpSpPr>
        <p:sp>
          <p:nvSpPr>
            <p:cNvPr id="51" name="矩形 50"/>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研究过程</a:t>
              </a:r>
            </a:p>
          </p:txBody>
        </p:sp>
        <p:sp>
          <p:nvSpPr>
            <p:cNvPr id="52" name="等腰三角形 51"/>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54" name="矩形 53"/>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55" name="矩形 54"/>
          <p:cNvSpPr/>
          <p:nvPr/>
        </p:nvSpPr>
        <p:spPr>
          <a:xfrm>
            <a:off x="0" y="2055745"/>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研究现状</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10764" y="520172"/>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数据清洗</a:t>
            </a:r>
            <a:endParaRPr lang="zh-CN" altLang="en-US" sz="3600" b="0" dirty="0">
              <a:latin typeface="黑体" panose="02010609060101010101" pitchFamily="49" charset="-122"/>
              <a:ea typeface="黑体" panose="02010609060101010101" pitchFamily="49" charset="-122"/>
            </a:endParaRPr>
          </a:p>
        </p:txBody>
      </p:sp>
      <p:grpSp>
        <p:nvGrpSpPr>
          <p:cNvPr id="12" name="组合 11"/>
          <p:cNvGrpSpPr/>
          <p:nvPr/>
        </p:nvGrpSpPr>
        <p:grpSpPr>
          <a:xfrm>
            <a:off x="3226426" y="1815625"/>
            <a:ext cx="7350957" cy="4191666"/>
            <a:chOff x="3126621" y="1943058"/>
            <a:chExt cx="7350957" cy="4191666"/>
          </a:xfrm>
        </p:grpSpPr>
        <p:pic>
          <p:nvPicPr>
            <p:cNvPr id="4" name="图片 3"/>
            <p:cNvPicPr>
              <a:picLocks noChangeAspect="1"/>
            </p:cNvPicPr>
            <p:nvPr/>
          </p:nvPicPr>
          <p:blipFill rotWithShape="1">
            <a:blip r:embed="rId2"/>
            <a:srcRect r="20994"/>
            <a:stretch>
              <a:fillRect/>
            </a:stretch>
          </p:blipFill>
          <p:spPr>
            <a:xfrm>
              <a:off x="3126621" y="1943058"/>
              <a:ext cx="7143098" cy="4191666"/>
            </a:xfrm>
            <a:prstGeom prst="rect">
              <a:avLst/>
            </a:prstGeom>
          </p:spPr>
        </p:pic>
        <p:pic>
          <p:nvPicPr>
            <p:cNvPr id="5" name="图片 4"/>
            <p:cNvPicPr>
              <a:picLocks noChangeAspect="1"/>
            </p:cNvPicPr>
            <p:nvPr/>
          </p:nvPicPr>
          <p:blipFill>
            <a:blip r:embed="rId3"/>
            <a:stretch>
              <a:fillRect/>
            </a:stretch>
          </p:blipFill>
          <p:spPr>
            <a:xfrm>
              <a:off x="9138427" y="2034498"/>
              <a:ext cx="1339151" cy="662997"/>
            </a:xfrm>
            <a:prstGeom prst="rect">
              <a:avLst/>
            </a:prstGeom>
          </p:spPr>
        </p:pic>
      </p:grpSp>
      <p:pic>
        <p:nvPicPr>
          <p:cNvPr id="9" name="图片 8"/>
          <p:cNvPicPr>
            <a:picLocks noChangeAspect="1"/>
          </p:cNvPicPr>
          <p:nvPr/>
        </p:nvPicPr>
        <p:blipFill>
          <a:blip r:embed="rId4"/>
          <a:stretch>
            <a:fillRect/>
          </a:stretch>
        </p:blipFill>
        <p:spPr>
          <a:xfrm>
            <a:off x="3406173" y="3206996"/>
            <a:ext cx="4314833" cy="1408925"/>
          </a:xfrm>
          <a:prstGeom prst="rect">
            <a:avLst/>
          </a:prstGeom>
        </p:spPr>
      </p:pic>
      <p:pic>
        <p:nvPicPr>
          <p:cNvPr id="10" name="图片 9"/>
          <p:cNvPicPr>
            <a:picLocks noChangeAspect="1"/>
          </p:cNvPicPr>
          <p:nvPr/>
        </p:nvPicPr>
        <p:blipFill>
          <a:blip r:embed="rId5"/>
          <a:stretch>
            <a:fillRect/>
          </a:stretch>
        </p:blipFill>
        <p:spPr>
          <a:xfrm>
            <a:off x="3479220" y="4616591"/>
            <a:ext cx="4254035" cy="1016818"/>
          </a:xfrm>
          <a:prstGeom prst="rect">
            <a:avLst/>
          </a:prstGeom>
        </p:spPr>
      </p:pic>
      <p:pic>
        <p:nvPicPr>
          <p:cNvPr id="11" name="图片 10"/>
          <p:cNvPicPr>
            <a:picLocks noChangeAspect="1"/>
          </p:cNvPicPr>
          <p:nvPr/>
        </p:nvPicPr>
        <p:blipFill rotWithShape="1">
          <a:blip r:embed="rId6"/>
          <a:srcRect t="-725" r="32060" b="725"/>
          <a:stretch>
            <a:fillRect/>
          </a:stretch>
        </p:blipFill>
        <p:spPr>
          <a:xfrm>
            <a:off x="2808156" y="2661502"/>
            <a:ext cx="7647307" cy="3464878"/>
          </a:xfrm>
          <a:prstGeom prst="rect">
            <a:avLst/>
          </a:prstGeom>
        </p:spPr>
      </p:pic>
      <p:sp>
        <p:nvSpPr>
          <p:cNvPr id="13" name="椭圆 12"/>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14" name="组合 13"/>
          <p:cNvGrpSpPr/>
          <p:nvPr/>
        </p:nvGrpSpPr>
        <p:grpSpPr>
          <a:xfrm>
            <a:off x="0" y="2074814"/>
            <a:ext cx="1719617" cy="739302"/>
            <a:chOff x="0" y="1297455"/>
            <a:chExt cx="1719617" cy="739302"/>
          </a:xfrm>
        </p:grpSpPr>
        <p:sp>
          <p:nvSpPr>
            <p:cNvPr id="15" name="矩形 14"/>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研究现状</a:t>
              </a:r>
            </a:p>
          </p:txBody>
        </p:sp>
        <p:sp>
          <p:nvSpPr>
            <p:cNvPr id="16" name="等腰三角形 15"/>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18" name="矩形 17"/>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19" name="矩形 18"/>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20" name="矩形 19"/>
          <p:cNvSpPr/>
          <p:nvPr/>
        </p:nvSpPr>
        <p:spPr>
          <a:xfrm>
            <a:off x="0" y="282908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grpSp>
        <p:nvGrpSpPr>
          <p:cNvPr id="21" name="组合 20"/>
          <p:cNvGrpSpPr/>
          <p:nvPr/>
        </p:nvGrpSpPr>
        <p:grpSpPr>
          <a:xfrm>
            <a:off x="964" y="2876308"/>
            <a:ext cx="1719617" cy="739302"/>
            <a:chOff x="0" y="1297455"/>
            <a:chExt cx="1719617" cy="739302"/>
          </a:xfrm>
        </p:grpSpPr>
        <p:sp>
          <p:nvSpPr>
            <p:cNvPr id="22" name="矩形 2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研究过程</a:t>
              </a:r>
            </a:p>
          </p:txBody>
        </p:sp>
        <p:sp>
          <p:nvSpPr>
            <p:cNvPr id="23" name="等腰三角形 2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25" name="矩形 24"/>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26" name="矩形 25"/>
          <p:cNvSpPr/>
          <p:nvPr/>
        </p:nvSpPr>
        <p:spPr>
          <a:xfrm>
            <a:off x="0" y="2055745"/>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研究现状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2210764" y="520172"/>
            <a:ext cx="2723823" cy="646331"/>
          </a:xfrm>
          <a:prstGeom prst="rect">
            <a:avLst/>
          </a:prstGeom>
          <a:noFill/>
        </p:spPr>
        <p:txBody>
          <a:bodyPr wrap="none" rtlCol="0">
            <a:spAutoFit/>
          </a:bodyPr>
          <a:lstStyle/>
          <a:p>
            <a:r>
              <a:rPr lang="en-US" altLang="zh-CN" sz="3600" b="0" dirty="0">
                <a:latin typeface="黑体" panose="02010609060101010101" pitchFamily="49" charset="-122"/>
                <a:ea typeface="黑体" panose="02010609060101010101" pitchFamily="49" charset="-122"/>
              </a:rPr>
              <a:t>LDA</a:t>
            </a:r>
            <a:r>
              <a:rPr lang="zh-CN" altLang="en-US" sz="3600" b="0" dirty="0">
                <a:latin typeface="黑体" panose="02010609060101010101" pitchFamily="49" charset="-122"/>
                <a:ea typeface="黑体" panose="02010609060101010101" pitchFamily="49" charset="-122"/>
              </a:rPr>
              <a:t>主题建模</a:t>
            </a:r>
          </a:p>
        </p:txBody>
      </p:sp>
      <p:sp>
        <p:nvSpPr>
          <p:cNvPr id="12" name="椭圆 11"/>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grpSp>
        <p:nvGrpSpPr>
          <p:cNvPr id="13" name="组合 12"/>
          <p:cNvGrpSpPr/>
          <p:nvPr/>
        </p:nvGrpSpPr>
        <p:grpSpPr>
          <a:xfrm>
            <a:off x="8106" y="1290826"/>
            <a:ext cx="1719617" cy="739302"/>
            <a:chOff x="0" y="1297455"/>
            <a:chExt cx="1719617" cy="739302"/>
          </a:xfrm>
        </p:grpSpPr>
        <p:sp>
          <p:nvSpPr>
            <p:cNvPr id="14" name="矩形 13"/>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研究背景</a:t>
              </a:r>
            </a:p>
          </p:txBody>
        </p:sp>
        <p:sp>
          <p:nvSpPr>
            <p:cNvPr id="15" name="等腰三角形 14"/>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0" y="2837387"/>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sp>
        <p:nvSpPr>
          <p:cNvPr id="17" name="矩形 16"/>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18" name="矩形 17"/>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endParaRPr lang="en-US" altLang="zh-CN" dirty="0">
              <a:solidFill>
                <a:schemeClr val="tx1"/>
              </a:solidFill>
            </a:endParaRPr>
          </a:p>
        </p:txBody>
      </p:sp>
      <p:sp>
        <p:nvSpPr>
          <p:cNvPr id="19" name="矩形 18"/>
          <p:cNvSpPr/>
          <p:nvPr/>
        </p:nvSpPr>
        <p:spPr>
          <a:xfrm>
            <a:off x="-1" y="203012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研究现状</a:t>
            </a:r>
            <a:endParaRPr lang="zh-CN" altLang="en-US" dirty="0">
              <a:solidFill>
                <a:schemeClr val="tx1"/>
              </a:solidFill>
            </a:endParaRPr>
          </a:p>
        </p:txBody>
      </p:sp>
      <p:sp>
        <p:nvSpPr>
          <p:cNvPr id="20" name="椭圆 19"/>
          <p:cNvSpPr/>
          <p:nvPr/>
        </p:nvSpPr>
        <p:spPr>
          <a:xfrm>
            <a:off x="460272" y="330418"/>
            <a:ext cx="617320" cy="623781"/>
          </a:xfrm>
          <a:prstGeom prst="ellipse">
            <a:avLst/>
          </a:prstGeom>
          <a:solidFill>
            <a:srgbClr val="314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grpSp>
        <p:nvGrpSpPr>
          <p:cNvPr id="21" name="组合 20"/>
          <p:cNvGrpSpPr/>
          <p:nvPr/>
        </p:nvGrpSpPr>
        <p:grpSpPr>
          <a:xfrm>
            <a:off x="0" y="2074814"/>
            <a:ext cx="1719617" cy="739302"/>
            <a:chOff x="0" y="1297455"/>
            <a:chExt cx="1719617" cy="739302"/>
          </a:xfrm>
        </p:grpSpPr>
        <p:sp>
          <p:nvSpPr>
            <p:cNvPr id="22" name="矩形 21"/>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研究现状</a:t>
              </a:r>
            </a:p>
          </p:txBody>
        </p:sp>
        <p:sp>
          <p:nvSpPr>
            <p:cNvPr id="23" name="等腰三角形 22"/>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0" y="1247620"/>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研究问题</a:t>
            </a:r>
          </a:p>
        </p:txBody>
      </p:sp>
      <p:sp>
        <p:nvSpPr>
          <p:cNvPr id="25" name="矩形 24"/>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26" name="矩形 25"/>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27" name="矩形 26"/>
          <p:cNvSpPr/>
          <p:nvPr/>
        </p:nvSpPr>
        <p:spPr>
          <a:xfrm>
            <a:off x="0" y="282908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研究过程</a:t>
            </a:r>
          </a:p>
        </p:txBody>
      </p:sp>
      <p:grpSp>
        <p:nvGrpSpPr>
          <p:cNvPr id="28" name="组合 27"/>
          <p:cNvGrpSpPr/>
          <p:nvPr/>
        </p:nvGrpSpPr>
        <p:grpSpPr>
          <a:xfrm>
            <a:off x="964" y="2876308"/>
            <a:ext cx="1719617" cy="739302"/>
            <a:chOff x="0" y="1297455"/>
            <a:chExt cx="1719617" cy="739302"/>
          </a:xfrm>
        </p:grpSpPr>
        <p:sp>
          <p:nvSpPr>
            <p:cNvPr id="29" name="矩形 28"/>
            <p:cNvSpPr/>
            <p:nvPr/>
          </p:nvSpPr>
          <p:spPr>
            <a:xfrm>
              <a:off x="0" y="1297455"/>
              <a:ext cx="1682885" cy="739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研究过程</a:t>
              </a:r>
            </a:p>
          </p:txBody>
        </p:sp>
        <p:sp>
          <p:nvSpPr>
            <p:cNvPr id="31" name="等腰三角形 30"/>
            <p:cNvSpPr/>
            <p:nvPr/>
          </p:nvSpPr>
          <p:spPr>
            <a:xfrm rot="16200000">
              <a:off x="1565093" y="1588386"/>
              <a:ext cx="151608" cy="1574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2" y="3628048"/>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研究结果</a:t>
            </a:r>
          </a:p>
        </p:txBody>
      </p:sp>
      <p:sp>
        <p:nvSpPr>
          <p:cNvPr id="33" name="矩形 32"/>
          <p:cNvSpPr/>
          <p:nvPr/>
        </p:nvSpPr>
        <p:spPr>
          <a:xfrm>
            <a:off x="0" y="4417843"/>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不足与展望</a:t>
            </a:r>
          </a:p>
        </p:txBody>
      </p:sp>
      <p:sp>
        <p:nvSpPr>
          <p:cNvPr id="34" name="矩形 33"/>
          <p:cNvSpPr/>
          <p:nvPr/>
        </p:nvSpPr>
        <p:spPr>
          <a:xfrm>
            <a:off x="0" y="2055745"/>
            <a:ext cx="1682885" cy="808125"/>
          </a:xfrm>
          <a:prstGeom prst="rect">
            <a:avLst/>
          </a:prstGeom>
          <a:solidFill>
            <a:srgbClr val="F2F2F2"/>
          </a:solidFill>
          <a:ln>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研究现状</a:t>
            </a:r>
          </a:p>
        </p:txBody>
      </p:sp>
      <p:sp>
        <p:nvSpPr>
          <p:cNvPr id="36" name="文本框 35"/>
          <p:cNvSpPr txBox="1"/>
          <p:nvPr/>
        </p:nvSpPr>
        <p:spPr>
          <a:xfrm>
            <a:off x="8232348" y="2520270"/>
            <a:ext cx="3585298" cy="3139321"/>
          </a:xfrm>
          <a:prstGeom prst="rect">
            <a:avLst/>
          </a:prstGeom>
          <a:noFill/>
        </p:spPr>
        <p:txBody>
          <a:bodyPr wrap="square" rtlCol="0">
            <a:spAutoFit/>
          </a:bodyPr>
          <a:lstStyle/>
          <a:p>
            <a:r>
              <a:rPr lang="zh-CN" altLang="en-US" dirty="0">
                <a:latin typeface="+mn-ea"/>
              </a:rPr>
              <a:t>主要思路：</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1</a:t>
            </a:r>
            <a:r>
              <a:rPr lang="zh-CN" altLang="en-US" dirty="0">
                <a:latin typeface="+mn-ea"/>
              </a:rPr>
              <a:t>）对评论文本进行主题建模考虑两个维度：景区类型维度和满意度维度</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2</a:t>
            </a:r>
            <a:r>
              <a:rPr lang="zh-CN" altLang="en-US" dirty="0">
                <a:latin typeface="+mn-ea"/>
              </a:rPr>
              <a:t>）对每个主题下的评论进行性别分析</a:t>
            </a:r>
            <a:endParaRPr lang="en-US" altLang="zh-CN" dirty="0">
              <a:latin typeface="+mn-ea"/>
            </a:endParaRPr>
          </a:p>
          <a:p>
            <a:endParaRPr lang="en-US" altLang="zh-CN" dirty="0">
              <a:latin typeface="+mn-ea"/>
            </a:endParaRPr>
          </a:p>
          <a:p>
            <a:r>
              <a:rPr lang="zh-CN" altLang="en-US" dirty="0">
                <a:latin typeface="+mn-ea"/>
              </a:rPr>
              <a:t>（</a:t>
            </a:r>
            <a:r>
              <a:rPr lang="en-US" altLang="zh-CN" dirty="0">
                <a:latin typeface="+mn-ea"/>
              </a:rPr>
              <a:t>3</a:t>
            </a:r>
            <a:r>
              <a:rPr lang="zh-CN" altLang="en-US" dirty="0">
                <a:latin typeface="+mn-ea"/>
              </a:rPr>
              <a:t>）选择具有较高影响力的评论者</a:t>
            </a:r>
            <a:r>
              <a:rPr lang="en-US" altLang="zh-CN" dirty="0">
                <a:latin typeface="+mn-ea"/>
              </a:rPr>
              <a:t>(</a:t>
            </a:r>
            <a:r>
              <a:rPr lang="zh-CN" altLang="en-US" dirty="0">
                <a:latin typeface="+mn-ea"/>
              </a:rPr>
              <a:t>粉丝数目较多</a:t>
            </a:r>
            <a:r>
              <a:rPr lang="en-US" altLang="zh-CN" dirty="0">
                <a:latin typeface="+mn-ea"/>
              </a:rPr>
              <a:t>)</a:t>
            </a:r>
            <a:r>
              <a:rPr lang="zh-CN" altLang="en-US" dirty="0">
                <a:latin typeface="+mn-ea"/>
              </a:rPr>
              <a:t>进行分析</a:t>
            </a:r>
            <a:endParaRPr lang="en-US" altLang="zh-CN" dirty="0">
              <a:latin typeface="+mn-ea"/>
            </a:endParaRPr>
          </a:p>
        </p:txBody>
      </p:sp>
      <p:pic>
        <p:nvPicPr>
          <p:cNvPr id="37" name="图片 36"/>
          <p:cNvPicPr>
            <a:picLocks noChangeAspect="1"/>
          </p:cNvPicPr>
          <p:nvPr/>
        </p:nvPicPr>
        <p:blipFill>
          <a:blip r:embed="rId3"/>
          <a:stretch>
            <a:fillRect/>
          </a:stretch>
        </p:blipFill>
        <p:spPr>
          <a:xfrm>
            <a:off x="1855157" y="2520270"/>
            <a:ext cx="6242616" cy="3648389"/>
          </a:xfrm>
          <a:prstGeom prst="rect">
            <a:avLst/>
          </a:prstGeom>
        </p:spPr>
      </p:pic>
      <p:pic>
        <p:nvPicPr>
          <p:cNvPr id="38" name="图片 37"/>
          <p:cNvPicPr/>
          <p:nvPr/>
        </p:nvPicPr>
        <p:blipFill rotWithShape="1">
          <a:blip r:embed="rId4"/>
          <a:srcRect b="71952"/>
          <a:stretch>
            <a:fillRect/>
          </a:stretch>
        </p:blipFill>
        <p:spPr>
          <a:xfrm>
            <a:off x="2507310" y="1490808"/>
            <a:ext cx="8474820" cy="87785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论文答辩"/>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达芬奇的左手">
      <a:dk1>
        <a:srgbClr val="000000"/>
      </a:dk1>
      <a:lt1>
        <a:srgbClr val="FFFFFF"/>
      </a:lt1>
      <a:dk2>
        <a:srgbClr val="44546A"/>
      </a:dk2>
      <a:lt2>
        <a:srgbClr val="E7E6E6"/>
      </a:lt2>
      <a:accent1>
        <a:srgbClr val="2A3D52"/>
      </a:accent1>
      <a:accent2>
        <a:srgbClr val="C4AF99"/>
      </a:accent2>
      <a:accent3>
        <a:srgbClr val="5B6C83"/>
      </a:accent3>
      <a:accent4>
        <a:srgbClr val="D7CCB8"/>
      </a:accent4>
      <a:accent5>
        <a:srgbClr val="38526E"/>
      </a:accent5>
      <a:accent6>
        <a:srgbClr val="BFBFBF"/>
      </a:accent6>
      <a:hlink>
        <a:srgbClr val="2A3D52"/>
      </a:hlink>
      <a:folHlink>
        <a:srgbClr val="C4AF99"/>
      </a:folHlink>
    </a:clrScheme>
    <a:fontScheme name="Lao UI">
      <a:majorFont>
        <a:latin typeface="Lao UI"/>
        <a:ea typeface="微软雅黑"/>
        <a:cs typeface=""/>
      </a:majorFont>
      <a:minorFont>
        <a:latin typeface="Lao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1873</Words>
  <Application>Microsoft Office PowerPoint</Application>
  <PresentationFormat>宽屏</PresentationFormat>
  <Paragraphs>410</Paragraphs>
  <Slides>19</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 Unicode MS</vt:lpstr>
      <vt:lpstr>Nexa Light</vt:lpstr>
      <vt:lpstr>方正大标宋简体</vt:lpstr>
      <vt:lpstr>黑体</vt:lpstr>
      <vt:lpstr>宋体</vt:lpstr>
      <vt:lpstr>微软雅黑</vt:lpstr>
      <vt:lpstr>Arial</vt:lpstr>
      <vt:lpstr>Calibri</vt:lpstr>
      <vt:lpstr>Impact</vt:lpstr>
      <vt:lpstr>Lao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贾 坤泽</cp:lastModifiedBy>
  <cp:revision>48</cp:revision>
  <dcterms:created xsi:type="dcterms:W3CDTF">2014-06-18T03:33:00Z</dcterms:created>
  <dcterms:modified xsi:type="dcterms:W3CDTF">2020-07-10T00:31:13Z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