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276" r:id="rId3"/>
    <p:sldId id="259" r:id="rId4"/>
    <p:sldId id="278" r:id="rId5"/>
    <p:sldId id="275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C7F49F-53DC-43A4-8F75-9669AC3BD413}">
          <p14:sldIdLst>
            <p14:sldId id="276"/>
          </p14:sldIdLst>
        </p14:section>
        <p14:section name="Mins" id="{AAE5F639-71D9-4F90-97FA-2D0D3F294477}">
          <p14:sldIdLst>
            <p14:sldId id="259"/>
            <p14:sldId id="278"/>
            <p14:sldId id="275"/>
            <p14:sldId id="279"/>
            <p14:sldId id="280"/>
          </p14:sldIdLst>
        </p14:section>
        <p14:section name="Attachment" id="{C5506CFB-ACE4-41A1-A801-D51AA5B8B2D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8EB"/>
    <a:srgbClr val="00253B"/>
    <a:srgbClr val="E8FAFB"/>
    <a:srgbClr val="DCDCDC"/>
    <a:srgbClr val="00BFBF"/>
    <a:srgbClr val="062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92993" autoAdjust="0"/>
  </p:normalViewPr>
  <p:slideViewPr>
    <p:cSldViewPr snapToGrid="0">
      <p:cViewPr varScale="1">
        <p:scale>
          <a:sx n="119" d="100"/>
          <a:sy n="119" d="100"/>
        </p:scale>
        <p:origin x="976" y="176"/>
      </p:cViewPr>
      <p:guideLst>
        <p:guide orient="horz" pos="255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462A0-0F3C-4749-B7CC-A1DCF5E66F60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625D-A993-4B8B-8397-27ADE31DE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625D-A993-4B8B-8397-27ADE31DE0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A625D-A993-4B8B-8397-27ADE31DE0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09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A625D-A993-4B8B-8397-27ADE31DE0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84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A625D-A993-4B8B-8397-27ADE31DE0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0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 1 NI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" y="-15565"/>
            <a:ext cx="12192000" cy="6873565"/>
            <a:chOff x="1" y="-12971"/>
            <a:chExt cx="9144000" cy="5727971"/>
          </a:xfrm>
        </p:grpSpPr>
        <p:sp>
          <p:nvSpPr>
            <p:cNvPr id="2" name="Rectangle 1"/>
            <p:cNvSpPr/>
            <p:nvPr userDrawn="1"/>
          </p:nvSpPr>
          <p:spPr>
            <a:xfrm>
              <a:off x="1" y="-12971"/>
              <a:ext cx="9144000" cy="5727971"/>
            </a:xfrm>
            <a:prstGeom prst="rect">
              <a:avLst/>
            </a:prstGeom>
            <a:solidFill>
              <a:srgbClr val="0026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b="0" i="0" dirty="0">
                <a:latin typeface="Blue Sky Standard Light" charset="0"/>
                <a:ea typeface="Blue Sky Standard Light" charset="0"/>
                <a:cs typeface="Blue Sky Standard Light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25" y="331622"/>
              <a:ext cx="1214129" cy="481950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046534" y="2371152"/>
            <a:ext cx="6857100" cy="590932"/>
          </a:xfrm>
        </p:spPr>
        <p:txBody>
          <a:bodyPr/>
          <a:lstStyle>
            <a:lvl1pPr>
              <a:defRPr sz="3720" b="1" i="0" baseline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46534" y="5764388"/>
            <a:ext cx="25121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dirty="0">
                <a:solidFill>
                  <a:schemeClr val="accent1"/>
                </a:solidFill>
                <a:latin typeface="Blue Sky Standard Regular"/>
                <a:ea typeface="Blue Sky BetaH" charset="0"/>
                <a:cs typeface="Blue Sky Standard Regular"/>
              </a:rPr>
              <a:t>Strictly Confidential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6534" y="2954462"/>
            <a:ext cx="6857100" cy="572465"/>
          </a:xfrm>
        </p:spPr>
        <p:txBody>
          <a:bodyPr/>
          <a:lstStyle>
            <a:lvl1pPr marL="0" indent="0" algn="l">
              <a:buNone/>
              <a:defRPr sz="3720">
                <a:solidFill>
                  <a:schemeClr val="accent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Subtitle Text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46535" y="5467352"/>
            <a:ext cx="2902780" cy="240066"/>
          </a:xfrm>
          <a:prstGeom prst="rect">
            <a:avLst/>
          </a:prstGeom>
        </p:spPr>
        <p:txBody>
          <a:bodyPr lIns="0" tIns="0" r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079D7C-2971-8D42-8343-9FA9771C1ADE}" type="datetime4">
              <a:rPr lang="en-GB" sz="1800" smtClean="0">
                <a:solidFill>
                  <a:schemeClr val="bg1"/>
                </a:solidFill>
                <a:latin typeface="Blue Sky Standard Regular" panose="02000000000000000000" pitchFamily="2" charset="0"/>
                <a:ea typeface="BrownProTT" charset="0"/>
                <a:cs typeface="BrownProTT" charset="0"/>
              </a:rPr>
              <a:pPr/>
              <a:t>29 September 2019</a:t>
            </a:fld>
            <a:endParaRPr lang="en-US" sz="1800" dirty="0">
              <a:solidFill>
                <a:schemeClr val="bg1"/>
              </a:solidFill>
              <a:latin typeface="Blue Sky Standard Regular" panose="02000000000000000000" pitchFamily="2" charset="0"/>
              <a:ea typeface="BrownProTT" charset="0"/>
              <a:cs typeface="BrownProTT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046534" y="6098361"/>
            <a:ext cx="1283468" cy="276998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baseline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dirty="0"/>
              <a:t>V.##</a:t>
            </a:r>
          </a:p>
        </p:txBody>
      </p:sp>
    </p:spTree>
    <p:extLst>
      <p:ext uri="{BB962C8B-B14F-4D97-AF65-F5344CB8AC3E}">
        <p14:creationId xmlns:p14="http://schemas.microsoft.com/office/powerpoint/2010/main" val="169960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05CF-5A4A-4E0C-A6AC-B2BEE439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8A9581-6E70-4453-A0F8-67297E128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D8C57F-514F-4E32-9703-C9EC1D158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1825D-6DC7-4808-A0A2-E360221E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88FEA-CD28-4E43-B8EF-B84E181A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1FCC3-2E63-40B4-A745-16F0B25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6A34D-C51B-46A9-9CF1-2AEA16EB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96E84-9EFC-452C-8DC9-FDA125C2A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7760F-B090-4A0A-8DF9-8963A580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A2E70-6C5C-4B37-9C65-FFE6C83F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83914-1F37-4E40-A0BD-D5EAB65F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5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F15900-6441-4DC6-90B9-EB54564A2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61DF1-A633-4C6A-A476-0AD12D5B1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9D659-E7E7-48AE-A9DA-43B8D6BD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EFD94-8F4F-4B8A-B21A-F0189C60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30521-BA21-48D9-9995-E761B2B3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9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6671A-D5DE-4B06-B130-5DB659445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DD4CE-18D5-47DB-B313-875765A98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905F1-B890-4E03-9BFB-541AFA63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77BF8-9CC2-4D46-BEBF-2734C4E2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BDCF0-1698-46E7-B221-52C7D6E7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2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5950F-79E4-4232-BC92-B118B056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79FB3-6E38-4B74-A389-8B179C62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195CA-E345-4D64-B4F1-E83D3037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ACF20-9395-4EAC-93E3-310A7ACC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27C24-7FF0-4231-8FF8-386A382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2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7A3B8-2915-453C-BA3F-4744EBDB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AA8F3-D09D-437F-85ED-062C3F24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2EBD5-7E61-40AA-80E2-4EF8312E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8DE07-89F2-4B50-8610-17250793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FC63D-068C-4098-9C70-B3B6349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3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1FDAB-0CD5-45B6-9561-1E9D19FD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37E30-4F9F-4621-9510-6D44DB679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967ED-72C4-40AE-9FFC-935CCCA7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F03C9-9894-4A2B-A535-0606770D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3719B-3C6A-45F2-A434-9084D489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A43FC-CF86-4B97-A4F4-A59DF850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7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A4864-14FD-497C-A79E-A14B4639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EE13C-E553-4ABE-860D-9446DEFF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7D696-0772-4876-852A-3FCF79B6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7D342B-0D27-476C-8534-7D2C437F1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8BF56-CD87-4869-B2DA-74D49BF23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9BD43E-8850-44A6-8AD2-92C1AE11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9642AF-61C7-44DC-9C73-2BDBD812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8CB7BE-241F-4077-9248-7F36CAE2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5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52B35-CA50-4888-87CD-6B99DD32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B0630-6BB4-436A-9784-802CF018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7B3FB3-3E93-43BF-8639-86E5797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1B8616-75F6-447A-9DC0-4C18652B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A8A86C-1FF9-460F-8958-80760216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EB4B20-BFEF-4402-ADE3-533C01B1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CC0FC-331B-4454-B167-B64258CF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E8841-FDBB-43F7-8313-21F8E620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A007F-7774-4FC8-A792-FE87BF37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BEE3F-3A4D-48FA-9A45-D9399804D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F6C34-5EF0-48CD-93F2-BC5BE954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EF687-CF20-4368-80AE-248EC513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1C3C2-922D-439D-A66D-1FC07626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4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2968" y="223005"/>
            <a:ext cx="11273366" cy="36933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Slide title 20pt Blue Sky Standard Regular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idx="1"/>
          </p:nvPr>
        </p:nvSpPr>
        <p:spPr>
          <a:xfrm>
            <a:off x="451201" y="1191968"/>
            <a:ext cx="11270900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 userDrawn="1">
            <p:ph type="sldNum" sz="quarter" idx="4"/>
          </p:nvPr>
        </p:nvSpPr>
        <p:spPr>
          <a:xfrm>
            <a:off x="8997600" y="6447505"/>
            <a:ext cx="2743200" cy="1506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20" b="0" i="0">
                <a:solidFill>
                  <a:schemeClr val="accent4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7" y="6376975"/>
            <a:ext cx="746237" cy="251856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309577" y="6417813"/>
            <a:ext cx="845290" cy="155363"/>
          </a:xfrm>
          <a:prstGeom prst="rect">
            <a:avLst/>
          </a:prstGeom>
        </p:spPr>
        <p:txBody>
          <a:bodyPr/>
          <a:lstStyle>
            <a:lvl1pPr>
              <a:defRPr sz="78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fld id="{A7E3F500-9A9C-4877-B337-2AF36732B931}" type="datetime1">
              <a:rPr lang="en-GB" altLang="zh-CN" smtClean="0"/>
              <a:pPr/>
              <a:t>29/09/2019</a:t>
            </a:fld>
            <a:endParaRPr 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2128379" y="6422553"/>
            <a:ext cx="4114800" cy="150622"/>
          </a:xfrm>
          <a:prstGeom prst="rect">
            <a:avLst/>
          </a:prstGeom>
        </p:spPr>
        <p:txBody>
          <a:bodyPr/>
          <a:lstStyle>
            <a:lvl1pPr>
              <a:defRPr sz="78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548640" rtl="0" eaLnBrk="1" latinLnBrk="0" hangingPunct="1">
        <a:spcBef>
          <a:spcPct val="0"/>
        </a:spcBef>
        <a:buNone/>
        <a:defRPr sz="2400" b="0" i="0" kern="1200" baseline="0">
          <a:solidFill>
            <a:schemeClr val="accent1"/>
          </a:solidFill>
          <a:latin typeface="Blue Sky Standard" charset="0"/>
          <a:ea typeface="Blue Sky Standard" charset="0"/>
          <a:cs typeface="Blue Sky Standard" charset="0"/>
        </a:defRPr>
      </a:lvl1pPr>
    </p:titleStyle>
    <p:bodyStyle>
      <a:lvl1pPr marL="259200" indent="-259200" algn="l" defTabSz="54864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Font typeface="Arial" charset="0"/>
        <a:buChar char="•"/>
        <a:defRPr sz="168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1pPr>
      <a:lvl2pPr marL="518400" indent="-259200" algn="l" defTabSz="548640" rtl="0" eaLnBrk="1" latinLnBrk="0" hangingPunct="1">
        <a:spcBef>
          <a:spcPts val="0"/>
        </a:spcBef>
        <a:spcAft>
          <a:spcPts val="720"/>
        </a:spcAft>
        <a:buClr>
          <a:schemeClr val="accent1"/>
        </a:buClr>
        <a:buFont typeface="LucidaGrande" charset="0"/>
        <a:buChar char="‒"/>
        <a:defRPr sz="168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2pPr>
      <a:lvl3pPr marL="0" indent="0" algn="l" defTabSz="548640" rtl="0" eaLnBrk="1" latinLnBrk="0" hangingPunct="1">
        <a:spcBef>
          <a:spcPts val="0"/>
        </a:spcBef>
        <a:spcAft>
          <a:spcPts val="720"/>
        </a:spcAft>
        <a:buClr>
          <a:schemeClr val="accent1"/>
        </a:buClr>
        <a:buFont typeface="Arial" charset="0"/>
        <a:buNone/>
        <a:defRPr sz="168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3pPr>
      <a:lvl4pPr marL="0" indent="0" algn="l" defTabSz="548640" rtl="0" eaLnBrk="1" latinLnBrk="0" hangingPunct="1">
        <a:spcBef>
          <a:spcPts val="0"/>
        </a:spcBef>
        <a:spcAft>
          <a:spcPts val="720"/>
        </a:spcAft>
        <a:buClr>
          <a:schemeClr val="accent1"/>
        </a:buClr>
        <a:buFont typeface="Arial" charset="0"/>
        <a:buNone/>
        <a:defRPr sz="168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4pPr>
      <a:lvl5pPr marL="0" indent="0" algn="l" defTabSz="548640" rtl="0" eaLnBrk="1" latinLnBrk="0" hangingPunct="1">
        <a:spcBef>
          <a:spcPts val="0"/>
        </a:spcBef>
        <a:spcAft>
          <a:spcPts val="720"/>
        </a:spcAft>
        <a:buClr>
          <a:schemeClr val="accent1"/>
        </a:buClr>
        <a:buFont typeface="LucidaGrande" charset="0"/>
        <a:buNone/>
        <a:defRPr sz="1680" b="0" i="0" kern="1200">
          <a:solidFill>
            <a:schemeClr val="tx1"/>
          </a:solidFill>
          <a:latin typeface="Blue Sky Standard" charset="0"/>
          <a:ea typeface="Blue Sky Standard" charset="0"/>
          <a:cs typeface="Blue Sky Standard" charset="0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6156">
          <p15:clr>
            <a:srgbClr val="F26B43"/>
          </p15:clr>
        </p15:guide>
        <p15:guide id="4" orient="horz" pos="3314">
          <p15:clr>
            <a:srgbClr val="F26B43"/>
          </p15:clr>
        </p15:guide>
        <p15:guide id="5" pos="244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pos="1639">
          <p15:clr>
            <a:srgbClr val="F26B43"/>
          </p15:clr>
        </p15:guide>
        <p15:guide id="11" orient="horz" pos="1800">
          <p15:clr>
            <a:srgbClr val="F26B43"/>
          </p15:clr>
        </p15:guide>
        <p15:guide id="12" pos="3200">
          <p15:clr>
            <a:srgbClr val="F26B43"/>
          </p15:clr>
        </p15:guide>
        <p15:guide id="13" pos="4656">
          <p15:clr>
            <a:srgbClr val="F26B43"/>
          </p15:clr>
        </p15:guide>
        <p15:guide id="14" orient="horz" pos="270">
          <p15:clr>
            <a:srgbClr val="F26B43"/>
          </p15:clr>
        </p15:guide>
        <p15:guide id="15" pos="1751">
          <p15:clr>
            <a:srgbClr val="F26B43"/>
          </p15:clr>
        </p15:guide>
        <p15:guide id="16" pos="3256">
          <p15:clr>
            <a:srgbClr val="F26B43"/>
          </p15:clr>
        </p15:guide>
        <p15:guide id="17" pos="4762">
          <p15:clr>
            <a:srgbClr val="F26B43"/>
          </p15:clr>
        </p15:guide>
        <p15:guide id="18" pos="3149">
          <p15:clr>
            <a:srgbClr val="F26B43"/>
          </p15:clr>
        </p15:guide>
        <p15:guide id="19" pos="4761">
          <p15:clr>
            <a:srgbClr val="F26B43"/>
          </p15:clr>
        </p15:guide>
        <p15:guide id="20" pos="2147">
          <p15:clr>
            <a:srgbClr val="F26B43"/>
          </p15:clr>
        </p15:guide>
        <p15:guide id="21" pos="2251">
          <p15:clr>
            <a:srgbClr val="F26B43"/>
          </p15:clr>
        </p15:guide>
        <p15:guide id="22" orient="horz" pos="291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809016-E2B6-49D4-A6E4-D290C4D2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4945D-6364-4E2F-9A33-66D50DB8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056F1-337E-461E-A66B-EC5E021DE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C8DD7-75B6-43AC-9FE0-225EECF40BD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74E50-B079-443F-BE14-EFC9237F9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58128-5387-411A-8213-050C5E70C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A800-729D-4169-9FE2-10364B4A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DA40-C4C8-9547-BDFD-A850927D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34" y="2371152"/>
            <a:ext cx="7708360" cy="615553"/>
          </a:xfrm>
        </p:spPr>
        <p:txBody>
          <a:bodyPr/>
          <a:lstStyle/>
          <a:p>
            <a:r>
              <a:rPr kumimoji="1" lang="en-US" altLang="zh-CN" sz="4000" dirty="0">
                <a:latin typeface="Arial Hebrew" charset="-79"/>
                <a:ea typeface="Arial Hebrew" charset="-79"/>
                <a:cs typeface="Arial Hebrew" charset="-79"/>
              </a:rPr>
              <a:t>Traffic Analysis </a:t>
            </a:r>
            <a:r>
              <a:rPr kumimoji="1" lang="en-US" altLang="zh-CN" sz="3600" dirty="0">
                <a:latin typeface="Arial Hebrew" charset="-79"/>
                <a:ea typeface="Arial Hebrew" charset="-79"/>
                <a:cs typeface="Arial Hebrew" charset="-79"/>
              </a:rPr>
              <a:t>In New York City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8EDE4-32A5-A648-8CE9-F9044E89F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Better city, better life.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44999-3A81-7F47-A1FB-EA7B1995E216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046534" y="5784028"/>
            <a:ext cx="4537143" cy="276999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US" b="0" dirty="0" err="1">
                <a:solidFill>
                  <a:schemeClr val="accent1"/>
                </a:solidFill>
                <a:latin typeface="Blue Sky Standard Light" charset="0"/>
              </a:rPr>
              <a:t>Yizhen</a:t>
            </a:r>
            <a:r>
              <a:rPr lang="en-US" b="0" dirty="0">
                <a:solidFill>
                  <a:schemeClr val="accent1"/>
                </a:solidFill>
                <a:latin typeface="Blue Sky Standard Light" charset="0"/>
              </a:rPr>
              <a:t> Zhao	Yu Wang	Kai Zhang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FB9FFE6-166C-5841-A399-94300854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4" y="439777"/>
            <a:ext cx="2139579" cy="635035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EE89B70-79CB-E844-8ED6-9FAD3AA8F518}"/>
              </a:ext>
            </a:extLst>
          </p:cNvPr>
          <p:cNvSpPr txBox="1">
            <a:spLocks/>
          </p:cNvSpPr>
          <p:nvPr/>
        </p:nvSpPr>
        <p:spPr>
          <a:xfrm>
            <a:off x="1046534" y="5438054"/>
            <a:ext cx="4537143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5486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None/>
              <a:defRPr sz="1800" b="1" i="0" kern="1200" baseline="0">
                <a:solidFill>
                  <a:schemeClr val="bg1"/>
                </a:solidFill>
                <a:latin typeface="Blue Sky Standard" charset="0"/>
                <a:ea typeface="Blue Sky Standard" charset="0"/>
                <a:cs typeface="Blue Sky Standard" charset="0"/>
              </a:defRPr>
            </a:lvl1pPr>
            <a:lvl2pPr marL="548640" indent="0" algn="l" defTabSz="548640" rtl="0" eaLnBrk="1" latinLnBrk="0" hangingPunct="1">
              <a:spcBef>
                <a:spcPts val="0"/>
              </a:spcBef>
              <a:spcAft>
                <a:spcPts val="720"/>
              </a:spcAft>
              <a:buClr>
                <a:schemeClr val="accent1"/>
              </a:buClr>
              <a:buFont typeface="LucidaGrande" charset="0"/>
              <a:buNone/>
              <a:defRPr sz="1440" b="0" i="0" kern="1200">
                <a:solidFill>
                  <a:schemeClr val="tx1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2pPr>
            <a:lvl3pPr marL="1097280" indent="0" algn="l" defTabSz="548640" rtl="0" eaLnBrk="1" latinLnBrk="0" hangingPunct="1">
              <a:spcBef>
                <a:spcPts val="0"/>
              </a:spcBef>
              <a:spcAft>
                <a:spcPts val="720"/>
              </a:spcAft>
              <a:buClr>
                <a:schemeClr val="accent1"/>
              </a:buClr>
              <a:buFont typeface="Arial" charset="0"/>
              <a:buNone/>
              <a:defRPr sz="1200" b="0" i="0" kern="1200">
                <a:solidFill>
                  <a:schemeClr val="tx1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3pPr>
            <a:lvl4pPr marL="1645920" indent="0" algn="l" defTabSz="548640" rtl="0" eaLnBrk="1" latinLnBrk="0" hangingPunct="1">
              <a:spcBef>
                <a:spcPts val="0"/>
              </a:spcBef>
              <a:spcAft>
                <a:spcPts val="720"/>
              </a:spcAft>
              <a:buClr>
                <a:schemeClr val="accent1"/>
              </a:buClr>
              <a:buFont typeface="Arial" charset="0"/>
              <a:buNone/>
              <a:defRPr sz="1080" b="0" i="0" kern="1200">
                <a:solidFill>
                  <a:schemeClr val="tx1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4pPr>
            <a:lvl5pPr marL="2194560" indent="0" algn="l" defTabSz="548640" rtl="0" eaLnBrk="1" latinLnBrk="0" hangingPunct="1">
              <a:spcBef>
                <a:spcPts val="0"/>
              </a:spcBef>
              <a:spcAft>
                <a:spcPts val="720"/>
              </a:spcAft>
              <a:buClr>
                <a:schemeClr val="accent1"/>
              </a:buClr>
              <a:buFont typeface="LucidaGrande" charset="0"/>
              <a:buNone/>
              <a:defRPr sz="1080" b="0" i="0" kern="1200">
                <a:solidFill>
                  <a:schemeClr val="tx1"/>
                </a:solidFill>
                <a:latin typeface="Blue Sky Standard" charset="0"/>
                <a:ea typeface="Blue Sky Standard" charset="0"/>
                <a:cs typeface="Blue Sky Standard" charset="0"/>
              </a:defRPr>
            </a:lvl5pPr>
            <a:lvl6pPr marL="274320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Blue Sky Standard Light" charset="0"/>
              </a:rPr>
              <a:t>Group 11</a:t>
            </a:r>
          </a:p>
        </p:txBody>
      </p:sp>
    </p:spTree>
    <p:extLst>
      <p:ext uri="{BB962C8B-B14F-4D97-AF65-F5344CB8AC3E}">
        <p14:creationId xmlns:p14="http://schemas.microsoft.com/office/powerpoint/2010/main" val="169157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B6039C-6DC3-42E4-9936-29C779F65544}"/>
              </a:ext>
            </a:extLst>
          </p:cNvPr>
          <p:cNvSpPr txBox="1">
            <a:spLocks/>
          </p:cNvSpPr>
          <p:nvPr/>
        </p:nvSpPr>
        <p:spPr>
          <a:xfrm>
            <a:off x="334963" y="404813"/>
            <a:ext cx="11104110" cy="61555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EBE"/>
                </a:solidFill>
                <a:effectLst/>
                <a:uLnTx/>
                <a:uFillTx/>
                <a:latin typeface="Blue Sky Standard Regular"/>
                <a:ea typeface="Noto Sans CJK SC Light"/>
              </a:rPr>
              <a:t>Task background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BEBE"/>
              </a:solidFill>
              <a:effectLst/>
              <a:uLnTx/>
              <a:uFillTx/>
              <a:latin typeface="Blue Sky Standard Regular"/>
              <a:ea typeface="Noto Sans CJK SC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248E9-F71D-420D-85C1-286CFAA44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37"/>
          <a:stretch/>
        </p:blipFill>
        <p:spPr>
          <a:xfrm>
            <a:off x="0" y="4946073"/>
            <a:ext cx="2214749" cy="191192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67FF538-F6D6-4FC5-A3DE-568D2AC68075}"/>
              </a:ext>
            </a:extLst>
          </p:cNvPr>
          <p:cNvSpPr txBox="1">
            <a:spLocks/>
          </p:cNvSpPr>
          <p:nvPr/>
        </p:nvSpPr>
        <p:spPr>
          <a:xfrm>
            <a:off x="334963" y="1911927"/>
            <a:ext cx="11104110" cy="249690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800" dirty="0">
                <a:solidFill>
                  <a:schemeClr val="tx1"/>
                </a:solidFill>
                <a:ea typeface="Noto Sans CJK SC Light"/>
              </a:rPr>
              <a:t>NYC 10 years taxi rides records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ea typeface="Noto Sans CJK SC Light"/>
              </a:rPr>
              <a:t>From 2009 to 2019, records of all taxi rides in New York City were made public. 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800" dirty="0">
                <a:solidFill>
                  <a:schemeClr val="tx1"/>
                </a:solidFill>
                <a:ea typeface="Noto Sans CJK SC Light"/>
              </a:rPr>
              <a:t>20GB dataset per year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ea typeface="Noto Sans CJK SC Light"/>
              </a:rPr>
              <a:t>The 20 GB dataset (per year) includes time and place of passenger pickup and drop-off, trip time and distance, and information about how much was paid for the trip. </a:t>
            </a:r>
          </a:p>
        </p:txBody>
      </p:sp>
    </p:spTree>
    <p:extLst>
      <p:ext uri="{BB962C8B-B14F-4D97-AF65-F5344CB8AC3E}">
        <p14:creationId xmlns:p14="http://schemas.microsoft.com/office/powerpoint/2010/main" val="65630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B6039C-6DC3-42E4-9936-29C779F65544}"/>
              </a:ext>
            </a:extLst>
          </p:cNvPr>
          <p:cNvSpPr txBox="1">
            <a:spLocks/>
          </p:cNvSpPr>
          <p:nvPr/>
        </p:nvSpPr>
        <p:spPr>
          <a:xfrm>
            <a:off x="334963" y="404813"/>
            <a:ext cx="11104110" cy="61555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lvl="0">
              <a:defRPr/>
            </a:pPr>
            <a:r>
              <a:rPr lang="en-US" altLang="zh-CN" sz="4000" dirty="0">
                <a:solidFill>
                  <a:srgbClr val="00BEBE"/>
                </a:solidFill>
                <a:ea typeface="Noto Sans CJK SC Light"/>
              </a:rPr>
              <a:t>Task background</a:t>
            </a:r>
            <a:endParaRPr lang="zh-CN" altLang="en-US" sz="4000" dirty="0">
              <a:solidFill>
                <a:srgbClr val="00BEBE"/>
              </a:solidFill>
              <a:ea typeface="Noto Sans CJK SC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248E9-F71D-420D-85C1-286CFAA44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37"/>
          <a:stretch/>
        </p:blipFill>
        <p:spPr>
          <a:xfrm>
            <a:off x="0" y="4946073"/>
            <a:ext cx="2214749" cy="191192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BC0C0B-8859-406B-9C96-F77F9499A57D}"/>
              </a:ext>
            </a:extLst>
          </p:cNvPr>
          <p:cNvSpPr/>
          <p:nvPr/>
        </p:nvSpPr>
        <p:spPr>
          <a:xfrm>
            <a:off x="460535" y="1676762"/>
            <a:ext cx="3090385" cy="456838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000" dirty="0">
                <a:solidFill>
                  <a:prstClr val="white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Find long-term trends</a:t>
            </a:r>
            <a:endParaRPr lang="en-US" altLang="zh-CN" sz="1400" dirty="0">
              <a:solidFill>
                <a:prstClr val="white"/>
              </a:solidFill>
              <a:latin typeface="Noto Sans CJK SC Light" panose="020B0300000000000000" pitchFamily="34" charset="-122"/>
              <a:ea typeface="Noto Sans CJK SC Light" panose="020B0300000000000000" pitchFamily="34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E30950-1352-4D50-B44E-85C4DCBD0354}"/>
              </a:ext>
            </a:extLst>
          </p:cNvPr>
          <p:cNvSpPr/>
          <p:nvPr/>
        </p:nvSpPr>
        <p:spPr>
          <a:xfrm>
            <a:off x="4092827" y="1690222"/>
            <a:ext cx="3332333" cy="489460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000" dirty="0">
                <a:solidFill>
                  <a:prstClr val="white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Find long-term changes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2D3FEA-7B5A-47EA-9CE5-870D3F8DAC64}"/>
              </a:ext>
            </a:extLst>
          </p:cNvPr>
          <p:cNvSpPr/>
          <p:nvPr/>
        </p:nvSpPr>
        <p:spPr>
          <a:xfrm>
            <a:off x="7967068" y="1644140"/>
            <a:ext cx="3615331" cy="456838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</a:rPr>
              <a:t>Suggestion for NYC traffic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FD3FD3D-30F5-401B-B197-69472AEC9C3F}"/>
              </a:ext>
            </a:extLst>
          </p:cNvPr>
          <p:cNvSpPr txBox="1">
            <a:spLocks/>
          </p:cNvSpPr>
          <p:nvPr/>
        </p:nvSpPr>
        <p:spPr>
          <a:xfrm>
            <a:off x="602298" y="2441949"/>
            <a:ext cx="2811605" cy="12035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defTabSz="54864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ue Sky Standard Regular"/>
                <a:ea typeface="Noto Sans CJK SC Light"/>
                <a:cs typeface="Blue Sky Standard Regular"/>
              </a:defRPr>
            </a:lvl1pPr>
          </a:lstStyle>
          <a:p>
            <a:r>
              <a:rPr lang="en-US" altLang="zh-CN" sz="1800" dirty="0"/>
              <a:t>How NYC traffic and t</a:t>
            </a:r>
            <a:r>
              <a:rPr lang="en-US" sz="1800" dirty="0"/>
              <a:t>he habit of passengers using taxis</a:t>
            </a:r>
            <a:r>
              <a:rPr lang="en-US" altLang="zh-CN" sz="1800" dirty="0"/>
              <a:t> has been evolving these years. 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0499F9A-47DC-4BA6-A09B-A16E67F243FB}"/>
              </a:ext>
            </a:extLst>
          </p:cNvPr>
          <p:cNvSpPr txBox="1">
            <a:spLocks/>
          </p:cNvSpPr>
          <p:nvPr/>
        </p:nvSpPr>
        <p:spPr>
          <a:xfrm>
            <a:off x="4461221" y="2441949"/>
            <a:ext cx="2924261" cy="78803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defTabSz="54864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ue Sky Standard Regular"/>
                <a:ea typeface="Noto Sans CJK SC Light"/>
                <a:cs typeface="Blue Sky Standard Regular"/>
              </a:defRPr>
            </a:lvl1pPr>
          </a:lstStyle>
          <a:p>
            <a:r>
              <a:rPr lang="en-US" altLang="zh-CN" sz="1800" dirty="0"/>
              <a:t>What factors have influenced the traffic over these years</a:t>
            </a:r>
            <a:endParaRPr lang="zh-CN" altLang="en-US" sz="1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37B562CF-83C9-4387-A11F-F9DEC4BBEEE3}"/>
              </a:ext>
            </a:extLst>
          </p:cNvPr>
          <p:cNvSpPr txBox="1">
            <a:spLocks/>
          </p:cNvSpPr>
          <p:nvPr/>
        </p:nvSpPr>
        <p:spPr>
          <a:xfrm>
            <a:off x="8360131" y="2354493"/>
            <a:ext cx="2924261" cy="124649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R="0" lvl="0" indent="0" defTabSz="54864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ue Sky Standard Regular"/>
                <a:ea typeface="Noto Sans CJK SC Light"/>
                <a:cs typeface="Blue Sky Standard Regular"/>
              </a:defRPr>
            </a:lvl1pPr>
          </a:lstStyle>
          <a:p>
            <a:r>
              <a:rPr lang="en-US" altLang="zh-CN" sz="1800" dirty="0"/>
              <a:t>Give reasonable explanation of changes and suggestions for NYC traffic.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6609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B6039C-6DC3-42E4-9936-29C779F65544}"/>
              </a:ext>
            </a:extLst>
          </p:cNvPr>
          <p:cNvSpPr txBox="1">
            <a:spLocks/>
          </p:cNvSpPr>
          <p:nvPr/>
        </p:nvSpPr>
        <p:spPr>
          <a:xfrm>
            <a:off x="334963" y="404813"/>
            <a:ext cx="11104110" cy="61555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lvl="0">
              <a:defRPr/>
            </a:pPr>
            <a:r>
              <a:rPr lang="en-US" altLang="zh-CN" sz="4000" dirty="0">
                <a:solidFill>
                  <a:srgbClr val="00BEBE"/>
                </a:solidFill>
                <a:ea typeface="Noto Sans CJK SC Light"/>
              </a:rPr>
              <a:t>Early findings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BEBE"/>
              </a:solidFill>
              <a:effectLst/>
              <a:uLnTx/>
              <a:uFillTx/>
              <a:latin typeface="Blue Sky Standard Regular"/>
              <a:ea typeface="Noto Sans CJK SC Light"/>
            </a:endParaRP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DF118A56-E424-4F51-9F82-D9694C988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68682"/>
              </p:ext>
            </p:extLst>
          </p:nvPr>
        </p:nvGraphicFramePr>
        <p:xfrm>
          <a:off x="543944" y="1138369"/>
          <a:ext cx="11104111" cy="544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846">
                  <a:extLst>
                    <a:ext uri="{9D8B030D-6E8A-4147-A177-3AD203B41FA5}">
                      <a16:colId xmlns:a16="http://schemas.microsoft.com/office/drawing/2014/main" val="1240529646"/>
                    </a:ext>
                  </a:extLst>
                </a:gridCol>
                <a:gridCol w="4264290">
                  <a:extLst>
                    <a:ext uri="{9D8B030D-6E8A-4147-A177-3AD203B41FA5}">
                      <a16:colId xmlns:a16="http://schemas.microsoft.com/office/drawing/2014/main" val="1320427230"/>
                    </a:ext>
                  </a:extLst>
                </a:gridCol>
                <a:gridCol w="3489960">
                  <a:extLst>
                    <a:ext uri="{9D8B030D-6E8A-4147-A177-3AD203B41FA5}">
                      <a16:colId xmlns:a16="http://schemas.microsoft.com/office/drawing/2014/main" val="2996753623"/>
                    </a:ext>
                  </a:extLst>
                </a:gridCol>
                <a:gridCol w="1803015">
                  <a:extLst>
                    <a:ext uri="{9D8B030D-6E8A-4147-A177-3AD203B41FA5}">
                      <a16:colId xmlns:a16="http://schemas.microsoft.com/office/drawing/2014/main" val="1454216925"/>
                    </a:ext>
                  </a:extLst>
                </a:gridCol>
              </a:tblGrid>
              <a:tr h="4193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</a:rPr>
                        <a:t>Data Source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</a:rPr>
                        <a:t>Data Characteristic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</a:rPr>
                        <a:t>Data Quality &amp; Data Noise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</a:rPr>
                        <a:t>Supplement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724436"/>
                  </a:ext>
                </a:extLst>
              </a:tr>
              <a:tr h="800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</a:rPr>
                        <a:t>Yellow taxi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Blue Sky Standard Regular" panose="02000000000000000000" pitchFamily="2" charset="0"/>
                        <a:ea typeface="Noto Sans CJK SC Light" panose="020B0300000000000000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2009 – 2019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Pick up in all places in NYC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High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Pick up/Drop off location may have noise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CN" sz="1800" kern="1200" dirty="0">
                        <a:solidFill>
                          <a:schemeClr val="tx1"/>
                        </a:solidFill>
                        <a:latin typeface="Blue Sky Standard Regular" panose="02000000000000000000" pitchFamily="2" charset="0"/>
                        <a:ea typeface="Noto Sans CJK SC Light" panose="020B0300000000000000" pitchFamily="3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963866"/>
                  </a:ext>
                </a:extLst>
              </a:tr>
              <a:tr h="8271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</a:rPr>
                        <a:t>Green taxi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Blue Sky Standard Regular" panose="02000000000000000000" pitchFamily="2" charset="0"/>
                        <a:ea typeface="Noto Sans CJK SC Light" panose="020B0300000000000000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2013 – 2019 (Four years less than Y taxi)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Pick up in strict places in NYC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High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Pick up/Drop off location may have noise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CN" sz="1800" kern="1200" dirty="0">
                        <a:solidFill>
                          <a:schemeClr val="tx1"/>
                        </a:solidFill>
                        <a:latin typeface="Blue Sky Standard Regular" panose="02000000000000000000" pitchFamily="2" charset="0"/>
                        <a:ea typeface="Noto Sans CJK SC Light" panose="020B0300000000000000" pitchFamily="3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23229"/>
                  </a:ext>
                </a:extLst>
              </a:tr>
              <a:tr h="585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</a:rPr>
                        <a:t>FHV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Blue Sky Standard Regular" panose="02000000000000000000" pitchFamily="2" charset="0"/>
                        <a:ea typeface="Noto Sans CJK SC Light" panose="020B0300000000000000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2015 – 2019 (Six years less than Y taxi)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User get trip from internet service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Blue Sky Standard Regular" panose="02000000000000000000" pitchFamily="2" charset="0"/>
                        <a:ea typeface="Noto Sans CJK SC Light" panose="020B0300000000000000" pitchFamily="3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Medium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Share-ride flag may have noise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PUlocationID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 may have noise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DOlocationID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 may have noise (But won’t use)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CN" sz="1800" kern="1200" dirty="0">
                        <a:solidFill>
                          <a:schemeClr val="tx1"/>
                        </a:solidFill>
                        <a:latin typeface="Blue Sky Standard Regular" panose="02000000000000000000" pitchFamily="2" charset="0"/>
                        <a:ea typeface="Noto Sans CJK SC Light" panose="020B0300000000000000" pitchFamily="3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293648"/>
                  </a:ext>
                </a:extLst>
              </a:tr>
              <a:tr h="585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</a:rPr>
                        <a:t>High Volume FHV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Blue Sky Standard Regular" panose="02000000000000000000" pitchFamily="2" charset="0"/>
                        <a:ea typeface="Noto Sans CJK SC Light" panose="020B0300000000000000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2019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(Only one year data)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User get trip from internet service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 (Trip from company)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Blue Sky Standard Regular" panose="02000000000000000000" pitchFamily="2" charset="0"/>
                        <a:ea typeface="Noto Sans CJK SC Light" panose="020B0300000000000000" pitchFamily="3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Low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Noise same as FHV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Blue Sky Standard Regular" panose="02000000000000000000" pitchFamily="2" charset="0"/>
                          <a:ea typeface="Noto Sans CJK SC Light" panose="020B0300000000000000" pitchFamily="34" charset="-122"/>
                          <a:cs typeface="+mn-cs"/>
                        </a:rPr>
                        <a:t>Nearly same service as FHV so will combine together with FHV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51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5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B6039C-6DC3-42E4-9936-29C779F65544}"/>
              </a:ext>
            </a:extLst>
          </p:cNvPr>
          <p:cNvSpPr txBox="1">
            <a:spLocks/>
          </p:cNvSpPr>
          <p:nvPr/>
        </p:nvSpPr>
        <p:spPr>
          <a:xfrm>
            <a:off x="334963" y="404813"/>
            <a:ext cx="11104110" cy="61555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EBE"/>
                </a:solidFill>
                <a:effectLst/>
                <a:uLnTx/>
                <a:uFillTx/>
                <a:latin typeface="Blue Sky Standard Regular"/>
                <a:ea typeface="Noto Sans CJK SC Light"/>
              </a:rPr>
              <a:t>Data Product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BEBE"/>
              </a:solidFill>
              <a:effectLst/>
              <a:uLnTx/>
              <a:uFillTx/>
              <a:latin typeface="Blue Sky Standard Regular"/>
              <a:ea typeface="Noto Sans CJK SC Light"/>
            </a:endParaRPr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DF118A56-E424-4F51-9F82-D9694C988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20640"/>
              </p:ext>
            </p:extLst>
          </p:nvPr>
        </p:nvGraphicFramePr>
        <p:xfrm>
          <a:off x="479902" y="1020367"/>
          <a:ext cx="11104110" cy="54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178">
                  <a:extLst>
                    <a:ext uri="{9D8B030D-6E8A-4147-A177-3AD203B41FA5}">
                      <a16:colId xmlns:a16="http://schemas.microsoft.com/office/drawing/2014/main" val="1240529646"/>
                    </a:ext>
                  </a:extLst>
                </a:gridCol>
                <a:gridCol w="5806440">
                  <a:extLst>
                    <a:ext uri="{9D8B030D-6E8A-4147-A177-3AD203B41FA5}">
                      <a16:colId xmlns:a16="http://schemas.microsoft.com/office/drawing/2014/main" val="1320427230"/>
                    </a:ext>
                  </a:extLst>
                </a:gridCol>
                <a:gridCol w="2851492">
                  <a:extLst>
                    <a:ext uri="{9D8B030D-6E8A-4147-A177-3AD203B41FA5}">
                      <a16:colId xmlns:a16="http://schemas.microsoft.com/office/drawing/2014/main" val="2996753623"/>
                    </a:ext>
                  </a:extLst>
                </a:gridCol>
              </a:tblGrid>
              <a:tr h="3189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Data Product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Additional Data Source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724436"/>
                  </a:ext>
                </a:extLst>
              </a:tr>
              <a:tr h="546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Taxi trend 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How does green taxi influence NYC’s traffic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388281"/>
                  </a:ext>
                </a:extLst>
              </a:tr>
              <a:tr h="608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Holiday influence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Traffic situation may be abnormal during holidays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Public holidays of NYC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63866"/>
                  </a:ext>
                </a:extLst>
              </a:tr>
              <a:tr h="608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Weather influence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Bad weathers like rain, storm or snow may influence traffic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Historical weather by hours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23229"/>
                  </a:ext>
                </a:extLst>
              </a:tr>
              <a:tr h="869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Traffic circumstance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What is NYC traffic circumstance of different locations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What is the trend of NYC traffic situation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Population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Postcode-to-Taxi-Area list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13143"/>
                  </a:ext>
                </a:extLst>
              </a:tr>
              <a:tr h="963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Rush location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There may be some areas which</a:t>
                      </a:r>
                      <a:r>
                        <a:rPr lang="en-US" altLang="zh-CN" sz="16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taxi use time are much higher than other area. We will find out these areas’ properties and try to relief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it.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24650"/>
                  </a:ext>
                </a:extLst>
              </a:tr>
              <a:tr h="6089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Rush hours estimation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To find if real rush hour aligned to estimated rush hour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80136"/>
                  </a:ext>
                </a:extLst>
              </a:tr>
              <a:tr h="869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FHV service trend (characteristic)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Noto Sans CJK SC Light" panose="020B0300000000000000" pitchFamily="34" charset="-122"/>
                          <a:cs typeface="Arial" panose="020B0604020202020204" pitchFamily="34" charset="0"/>
                        </a:rPr>
                        <a:t>Trends of FHV service changes in 10 years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Noto Sans CJK SC Light" panose="020B03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62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32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4248E9-F71D-420D-85C1-286CFAA44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37"/>
          <a:stretch/>
        </p:blipFill>
        <p:spPr>
          <a:xfrm>
            <a:off x="0" y="4946073"/>
            <a:ext cx="2214749" cy="191192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6A03A7-E393-46F9-813D-32FFF9E98C34}"/>
              </a:ext>
            </a:extLst>
          </p:cNvPr>
          <p:cNvSpPr/>
          <p:nvPr/>
        </p:nvSpPr>
        <p:spPr>
          <a:xfrm>
            <a:off x="569392" y="1683336"/>
            <a:ext cx="1975687" cy="425945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zh-CN" dirty="0">
                <a:solidFill>
                  <a:prstClr val="white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Spark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8ED4DA-745E-4362-A640-C3EE7ADF0B13}"/>
              </a:ext>
            </a:extLst>
          </p:cNvPr>
          <p:cNvSpPr/>
          <p:nvPr/>
        </p:nvSpPr>
        <p:spPr>
          <a:xfrm>
            <a:off x="3534509" y="1683336"/>
            <a:ext cx="1975687" cy="425945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zh-CN" dirty="0">
                <a:solidFill>
                  <a:prstClr val="white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Python crawler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SC Light" panose="020B0300000000000000" pitchFamily="34" charset="-122"/>
              <a:ea typeface="Noto Sans CJK SC Light" panose="020B0300000000000000" pitchFamily="34" charset="-122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9BC19D-9953-4623-8246-711CE1940954}"/>
              </a:ext>
            </a:extLst>
          </p:cNvPr>
          <p:cNvSpPr/>
          <p:nvPr/>
        </p:nvSpPr>
        <p:spPr>
          <a:xfrm>
            <a:off x="568710" y="3790091"/>
            <a:ext cx="1975687" cy="425945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zh-CN" dirty="0" err="1">
                <a:solidFill>
                  <a:prstClr val="white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rPr>
              <a:t>Mapbox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SC Light" panose="020B0300000000000000" pitchFamily="34" charset="-122"/>
              <a:ea typeface="Noto Sans CJK SC Light" panose="020B0300000000000000" pitchFamily="34" charset="-122"/>
              <a:cs typeface="+mn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8D4CBC-F6E3-4861-A7B7-ED414647CD70}"/>
              </a:ext>
            </a:extLst>
          </p:cNvPr>
          <p:cNvSpPr txBox="1">
            <a:spLocks/>
          </p:cNvSpPr>
          <p:nvPr/>
        </p:nvSpPr>
        <p:spPr>
          <a:xfrm>
            <a:off x="737028" y="2227581"/>
            <a:ext cx="1975686" cy="78124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Deal with raw data of taxi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2BBCD3-2134-4594-B5C9-B0848877DB78}"/>
              </a:ext>
            </a:extLst>
          </p:cNvPr>
          <p:cNvSpPr txBox="1">
            <a:spLocks/>
          </p:cNvSpPr>
          <p:nvPr/>
        </p:nvSpPr>
        <p:spPr>
          <a:xfrm>
            <a:off x="3617875" y="2251434"/>
            <a:ext cx="1975686" cy="12035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defTabSz="548640">
              <a:lnSpc>
                <a:spcPct val="150000"/>
              </a:lnSpc>
              <a:spcBef>
                <a:spcPct val="0"/>
              </a:spcBef>
              <a:buNone/>
              <a:defRPr sz="1400" b="0" i="0" baseline="0">
                <a:solidFill>
                  <a:prstClr val="black"/>
                </a:solidFill>
                <a:latin typeface="Blue Sky Standard Regular"/>
                <a:ea typeface="Noto Sans CJK SC Light"/>
                <a:cs typeface="Blue Sky Standard Regular"/>
              </a:defRPr>
            </a:lvl1pPr>
          </a:lstStyle>
          <a:p>
            <a:r>
              <a:rPr lang="en-US" altLang="zh-CN" sz="1800" dirty="0"/>
              <a:t>Get the weather information of  past 10 years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5E05E85-A522-49C2-A119-585596D3C8FE}"/>
              </a:ext>
            </a:extLst>
          </p:cNvPr>
          <p:cNvSpPr txBox="1">
            <a:spLocks/>
          </p:cNvSpPr>
          <p:nvPr/>
        </p:nvSpPr>
        <p:spPr>
          <a:xfrm>
            <a:off x="334963" y="4323238"/>
            <a:ext cx="2843398" cy="8309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1. Plan route for trips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2. Map data visualization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D7F4A0-38D5-4573-99A5-5BF77B593FDC}"/>
              </a:ext>
            </a:extLst>
          </p:cNvPr>
          <p:cNvSpPr/>
          <p:nvPr/>
        </p:nvSpPr>
        <p:spPr>
          <a:xfrm>
            <a:off x="9463381" y="1634636"/>
            <a:ext cx="1953246" cy="425945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ea typeface="Noto Sans CJK SC Light" panose="020B0300000000000000" pitchFamily="34" charset="-122"/>
              </a:rPr>
              <a:t>AWS S3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C6B9FC-A34D-4885-ACF5-BC8134BBF58D}"/>
              </a:ext>
            </a:extLst>
          </p:cNvPr>
          <p:cNvSpPr/>
          <p:nvPr/>
        </p:nvSpPr>
        <p:spPr>
          <a:xfrm>
            <a:off x="6499626" y="1683334"/>
            <a:ext cx="1974326" cy="425945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</a:rPr>
              <a:t>Data Brick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SC Light" panose="020B0300000000000000" pitchFamily="34" charset="-122"/>
              <a:ea typeface="Noto Sans CJK SC Light" panose="020B0300000000000000" pitchFamily="34" charset="-122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78D762-69E5-48D5-8BE4-5E4DA4486461}"/>
              </a:ext>
            </a:extLst>
          </p:cNvPr>
          <p:cNvSpPr/>
          <p:nvPr/>
        </p:nvSpPr>
        <p:spPr>
          <a:xfrm>
            <a:off x="6499398" y="3779798"/>
            <a:ext cx="1974325" cy="425945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</a:rPr>
              <a:t>IBM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</a:rPr>
              <a:t>SPSS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SC Light" panose="020B0300000000000000" pitchFamily="34" charset="-122"/>
              <a:ea typeface="Noto Sans CJK SC Light" panose="020B0300000000000000" pitchFamily="34" charset="-122"/>
              <a:cs typeface="+mn-cs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140ABF0-7420-4498-A91F-EB3E17FFE71D}"/>
              </a:ext>
            </a:extLst>
          </p:cNvPr>
          <p:cNvSpPr txBox="1">
            <a:spLocks/>
          </p:cNvSpPr>
          <p:nvPr/>
        </p:nvSpPr>
        <p:spPr>
          <a:xfrm>
            <a:off x="9463381" y="2225465"/>
            <a:ext cx="2214749" cy="12035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A cloud server as a platform to deal with all tasks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ue Sky Standard Regular"/>
              <a:ea typeface="Noto Sans CJK SC Light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665A5D7-D295-4A04-929B-4AC1D53EFDC5}"/>
              </a:ext>
            </a:extLst>
          </p:cNvPr>
          <p:cNvSpPr txBox="1">
            <a:spLocks/>
          </p:cNvSpPr>
          <p:nvPr/>
        </p:nvSpPr>
        <p:spPr>
          <a:xfrm>
            <a:off x="6687662" y="2323141"/>
            <a:ext cx="1778581" cy="78803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Spark service &amp; data repository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ue Sky Standard Regular"/>
              <a:ea typeface="Noto Sans CJK SC Light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C1AE1D04-7B4E-4D61-ABA2-B20DF995228C}"/>
              </a:ext>
            </a:extLst>
          </p:cNvPr>
          <p:cNvSpPr txBox="1">
            <a:spLocks/>
          </p:cNvSpPr>
          <p:nvPr/>
        </p:nvSpPr>
        <p:spPr>
          <a:xfrm>
            <a:off x="6237234" y="4359807"/>
            <a:ext cx="2843398" cy="207749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Deal with reliability, validity,</a:t>
            </a:r>
            <a:r>
              <a:rPr lang="zh-CN" altLang="en-US" sz="1800" dirty="0">
                <a:solidFill>
                  <a:prstClr val="black"/>
                </a:solidFill>
                <a:ea typeface="Noto Sans CJK SC Light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c</a:t>
            </a:r>
            <a:r>
              <a:rPr lang="en-US" sz="1800" dirty="0">
                <a:solidFill>
                  <a:prstClr val="black"/>
                </a:solidFill>
                <a:ea typeface="Noto Sans CJK SC Light"/>
              </a:rPr>
              <a:t>orrelation, relevance, and normal distribution</a:t>
            </a:r>
          </a:p>
          <a:p>
            <a:pPr>
              <a:lnSpc>
                <a:spcPct val="150000"/>
              </a:lnSpc>
              <a:defRPr/>
            </a:pPr>
            <a:endParaRPr lang="en-US" altLang="zh-CN" sz="1800" dirty="0">
              <a:solidFill>
                <a:prstClr val="black"/>
              </a:solidFill>
              <a:ea typeface="Noto Sans CJK SC Light"/>
            </a:endParaRPr>
          </a:p>
          <a:p>
            <a:pPr>
              <a:lnSpc>
                <a:spcPct val="150000"/>
              </a:lnSpc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lue Sky Standard Regular"/>
              <a:ea typeface="Noto Sans CJK SC Light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2431F16-93DE-4EE7-B29E-9BDDA2C28FC2}"/>
              </a:ext>
            </a:extLst>
          </p:cNvPr>
          <p:cNvSpPr txBox="1">
            <a:spLocks/>
          </p:cNvSpPr>
          <p:nvPr/>
        </p:nvSpPr>
        <p:spPr>
          <a:xfrm>
            <a:off x="334963" y="404813"/>
            <a:ext cx="11104110" cy="61555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lvl="0">
              <a:defRPr/>
            </a:pPr>
            <a:r>
              <a:rPr lang="en-US" altLang="zh-CN" sz="4000" dirty="0">
                <a:solidFill>
                  <a:srgbClr val="00BEBE"/>
                </a:solidFill>
                <a:ea typeface="Noto Sans CJK SC Light"/>
              </a:rPr>
              <a:t>Technologies plan to use</a:t>
            </a:r>
          </a:p>
        </p:txBody>
      </p:sp>
      <p:sp>
        <p:nvSpPr>
          <p:cNvPr id="19" name="Rectangle: Rounded Corners 12">
            <a:extLst>
              <a:ext uri="{FF2B5EF4-FFF2-40B4-BE49-F238E27FC236}">
                <a16:creationId xmlns:a16="http://schemas.microsoft.com/office/drawing/2014/main" id="{9E855DD9-F314-9B47-8269-AF21CBC574C0}"/>
              </a:ext>
            </a:extLst>
          </p:cNvPr>
          <p:cNvSpPr/>
          <p:nvPr/>
        </p:nvSpPr>
        <p:spPr>
          <a:xfrm>
            <a:off x="3534054" y="3801629"/>
            <a:ext cx="1975687" cy="425945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</a:rPr>
              <a:t>Tableau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81C43FDC-6FBC-964A-9252-FF21981253E2}"/>
              </a:ext>
            </a:extLst>
          </p:cNvPr>
          <p:cNvSpPr txBox="1">
            <a:spLocks/>
          </p:cNvSpPr>
          <p:nvPr/>
        </p:nvSpPr>
        <p:spPr>
          <a:xfrm>
            <a:off x="3414522" y="4387965"/>
            <a:ext cx="2214750" cy="37253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Table data visualization</a:t>
            </a:r>
          </a:p>
        </p:txBody>
      </p:sp>
      <p:sp>
        <p:nvSpPr>
          <p:cNvPr id="21" name="Rectangle: Rounded Corners 13">
            <a:extLst>
              <a:ext uri="{FF2B5EF4-FFF2-40B4-BE49-F238E27FC236}">
                <a16:creationId xmlns:a16="http://schemas.microsoft.com/office/drawing/2014/main" id="{03605A48-8AAC-E745-80D6-BB99FC957E8B}"/>
              </a:ext>
            </a:extLst>
          </p:cNvPr>
          <p:cNvSpPr/>
          <p:nvPr/>
        </p:nvSpPr>
        <p:spPr>
          <a:xfrm>
            <a:off x="9463381" y="3711184"/>
            <a:ext cx="1974325" cy="425945"/>
          </a:xfrm>
          <a:prstGeom prst="roundRect">
            <a:avLst>
              <a:gd name="adj" fmla="val 50000"/>
            </a:avLst>
          </a:prstGeom>
          <a:solidFill>
            <a:srgbClr val="00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</a:rPr>
              <a:t>SQL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SC Light" panose="020B0300000000000000" pitchFamily="34" charset="-122"/>
              <a:ea typeface="Noto Sans CJK SC Light" panose="020B0300000000000000" pitchFamily="34" charset="-122"/>
              <a:cs typeface="+mn-cs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5EC83CE-585C-414F-B976-5D9E736A990D}"/>
              </a:ext>
            </a:extLst>
          </p:cNvPr>
          <p:cNvSpPr txBox="1">
            <a:spLocks/>
          </p:cNvSpPr>
          <p:nvPr/>
        </p:nvSpPr>
        <p:spPr>
          <a:xfrm>
            <a:off x="9487660" y="4359807"/>
            <a:ext cx="2214750" cy="78803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algn="l" defTabSz="54864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accent1"/>
                </a:solidFill>
                <a:latin typeface="Blue Sky Standard Regular"/>
                <a:ea typeface="+mn-ea"/>
                <a:cs typeface="Blue Sky Standard Regular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Store</a:t>
            </a:r>
            <a:r>
              <a:rPr lang="zh-CN" altLang="en-US" sz="1800" dirty="0">
                <a:solidFill>
                  <a:prstClr val="black"/>
                </a:solidFill>
                <a:ea typeface="Noto Sans CJK SC Light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result</a:t>
            </a:r>
            <a:r>
              <a:rPr lang="zh-CN" altLang="en-US" sz="1800" dirty="0">
                <a:solidFill>
                  <a:prstClr val="black"/>
                </a:solidFill>
                <a:ea typeface="Noto Sans CJK SC Light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data</a:t>
            </a:r>
            <a:r>
              <a:rPr lang="zh-CN" altLang="en-US" sz="1800" dirty="0">
                <a:solidFill>
                  <a:prstClr val="black"/>
                </a:solidFill>
                <a:ea typeface="Noto Sans CJK SC Light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for</a:t>
            </a:r>
            <a:r>
              <a:rPr lang="zh-CN" altLang="en-US" sz="1800" dirty="0">
                <a:solidFill>
                  <a:prstClr val="black"/>
                </a:solidFill>
                <a:ea typeface="Noto Sans CJK SC Light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demonstration</a:t>
            </a:r>
            <a:r>
              <a:rPr lang="zh-CN" altLang="en-US" sz="1800" dirty="0">
                <a:solidFill>
                  <a:prstClr val="black"/>
                </a:solidFill>
                <a:ea typeface="Noto Sans CJK SC Light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a typeface="Noto Sans CJK SC Light"/>
              </a:rPr>
              <a:t>website</a:t>
            </a:r>
            <a:r>
              <a:rPr lang="zh-CN" altLang="en-US" sz="1800" dirty="0">
                <a:solidFill>
                  <a:prstClr val="black"/>
                </a:solidFill>
                <a:ea typeface="Noto Sans CJK SC Light"/>
              </a:rPr>
              <a:t>  </a:t>
            </a:r>
            <a:endParaRPr lang="en-US" altLang="zh-CN" sz="1800" dirty="0">
              <a:solidFill>
                <a:prstClr val="black"/>
              </a:solidFill>
              <a:ea typeface="Noto Sans CJK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032745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IO 1">
      <a:dk1>
        <a:srgbClr val="000F17"/>
      </a:dk1>
      <a:lt1>
        <a:srgbClr val="FFFFFF"/>
      </a:lt1>
      <a:dk2>
        <a:srgbClr val="00253B"/>
      </a:dk2>
      <a:lt2>
        <a:srgbClr val="004B63"/>
      </a:lt2>
      <a:accent1>
        <a:srgbClr val="00BEBE"/>
      </a:accent1>
      <a:accent2>
        <a:srgbClr val="B8E8EB"/>
      </a:accent2>
      <a:accent3>
        <a:srgbClr val="DCDCDC"/>
      </a:accent3>
      <a:accent4>
        <a:srgbClr val="545859"/>
      </a:accent4>
      <a:accent5>
        <a:srgbClr val="FCF793"/>
      </a:accent5>
      <a:accent6>
        <a:srgbClr val="FF231E"/>
      </a:accent6>
      <a:hlink>
        <a:srgbClr val="000E16"/>
      </a:hlink>
      <a:folHlink>
        <a:srgbClr val="000E16"/>
      </a:folHlink>
    </a:clrScheme>
    <a:fontScheme name="Test">
      <a:majorFont>
        <a:latin typeface="BrownProTT"/>
        <a:ea typeface=""/>
        <a:cs typeface=""/>
      </a:majorFont>
      <a:minorFont>
        <a:latin typeface="BrownPro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b="0" i="0" dirty="0" smtClean="0">
            <a:solidFill>
              <a:schemeClr val="tx1"/>
            </a:solidFill>
            <a:latin typeface="Blue Sky Standard" charset="0"/>
            <a:ea typeface="Blue Sky Standard" charset="0"/>
            <a:cs typeface="Blue Sky Standard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_Working Template_ENG" id="{93E8D3F5-258E-3E4C-ADE5-D988BBE7EF6D}" vid="{55DD96E1-8916-D347-AB97-2392046B31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452</Words>
  <Application>Microsoft Macintosh PowerPoint</Application>
  <PresentationFormat>Widescreen</PresentationFormat>
  <Paragraphs>90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Blue Sky Standard</vt:lpstr>
      <vt:lpstr>Blue Sky Standard Light</vt:lpstr>
      <vt:lpstr>Blue Sky Standard Regular</vt:lpstr>
      <vt:lpstr>等线</vt:lpstr>
      <vt:lpstr>等线 Light</vt:lpstr>
      <vt:lpstr>Noto Sans CJK SC Light</vt:lpstr>
      <vt:lpstr>Arial</vt:lpstr>
      <vt:lpstr>Arial Hebrew</vt:lpstr>
      <vt:lpstr>Calibri</vt:lpstr>
      <vt:lpstr>LucidaGrande</vt:lpstr>
      <vt:lpstr>2_Office Theme</vt:lpstr>
      <vt:lpstr>Office 主题​​</vt:lpstr>
      <vt:lpstr>Traffic Analysis In New York City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用户共建午餐会：我们的价值指数</dc:title>
  <dc:creator>Melody Cheng 程晨</dc:creator>
  <cp:lastModifiedBy>Zhang Kai</cp:lastModifiedBy>
  <cp:revision>87</cp:revision>
  <dcterms:created xsi:type="dcterms:W3CDTF">2019-03-11T08:20:57Z</dcterms:created>
  <dcterms:modified xsi:type="dcterms:W3CDTF">2019-09-29T20:19:50Z</dcterms:modified>
</cp:coreProperties>
</file>