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5"/>
  </p:notesMasterIdLst>
  <p:sldIdLst>
    <p:sldId id="664" r:id="rId2"/>
    <p:sldId id="665" r:id="rId3"/>
    <p:sldId id="668" r:id="rId4"/>
    <p:sldId id="672" r:id="rId5"/>
    <p:sldId id="673" r:id="rId6"/>
    <p:sldId id="674" r:id="rId7"/>
    <p:sldId id="671" r:id="rId8"/>
    <p:sldId id="670" r:id="rId9"/>
    <p:sldId id="675" r:id="rId10"/>
    <p:sldId id="676" r:id="rId11"/>
    <p:sldId id="677" r:id="rId12"/>
    <p:sldId id="678" r:id="rId13"/>
    <p:sldId id="679" r:id="rId14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16"/>
    </p:embeddedFont>
    <p:embeddedFont>
      <p:font typeface="HY견고딕" panose="02030600000101010101" pitchFamily="18" charset="-127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바른고딕" panose="020B0600000101010101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844"/>
    <a:srgbClr val="20B3D8"/>
    <a:srgbClr val="FFFFFF"/>
    <a:srgbClr val="20B4D8"/>
    <a:srgbClr val="2F83B9"/>
    <a:srgbClr val="0B3162"/>
    <a:srgbClr val="1C657C"/>
    <a:srgbClr val="2D586B"/>
    <a:srgbClr val="F9A818"/>
    <a:srgbClr val="38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0336" autoAdjust="0"/>
  </p:normalViewPr>
  <p:slideViewPr>
    <p:cSldViewPr snapToGrid="0">
      <p:cViewPr varScale="1">
        <p:scale>
          <a:sx n="72" d="100"/>
          <a:sy n="72" d="100"/>
        </p:scale>
        <p:origin x="66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776318" y="5710227"/>
            <a:ext cx="13676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420"/>
            <a:ext cx="9142880" cy="685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14" y="857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>
            <a:lvl1pPr marL="252000" indent="-252000">
              <a:lnSpc>
                <a:spcPct val="120000"/>
              </a:lnSpc>
              <a:buFont typeface="Wingdings" pitchFamily="2" charset="2"/>
              <a:buChar char="v"/>
              <a:defRPr sz="1800" b="1">
                <a:latin typeface="+mn-ea"/>
                <a:ea typeface="+mn-ea"/>
              </a:defRPr>
            </a:lvl1pPr>
            <a:lvl2pPr marL="504000" indent="-252000">
              <a:lnSpc>
                <a:spcPct val="120000"/>
              </a:lnSpc>
              <a:buClr>
                <a:srgbClr val="333399"/>
              </a:buClr>
              <a:buFont typeface="Wingdings" pitchFamily="2" charset="2"/>
              <a:buChar char="§"/>
              <a:defRPr sz="1500">
                <a:solidFill>
                  <a:srgbClr val="000066"/>
                </a:solidFill>
                <a:latin typeface="HY견명조" pitchFamily="18" charset="-127"/>
                <a:ea typeface="HY견명조" pitchFamily="18" charset="-127"/>
              </a:defRPr>
            </a:lvl2pPr>
            <a:lvl3pPr marL="756000" indent="-252000">
              <a:lnSpc>
                <a:spcPct val="120000"/>
              </a:lnSpc>
              <a:buFont typeface="맑은 고딕" pitchFamily="50" charset="-127"/>
              <a:buChar char="–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</a:defRPr>
            </a:lvl3pPr>
            <a:lvl4pPr marL="1008000" indent="-252000">
              <a:lnSpc>
                <a:spcPct val="12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</a:defRPr>
            </a:lvl4pPr>
            <a:lvl5pPr marL="1008000" indent="252000">
              <a:lnSpc>
                <a:spcPct val="12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5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9F0BDFA-BE09-4013-BA4B-89F2D7B8B14E}" type="datetimeFigureOut">
              <a:rPr lang="ko-KR" altLang="en-US" smtClean="0"/>
              <a:pPr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D6C0820-7B92-4F7E-A12E-2ECDD3C8CA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712198" y="5210355"/>
            <a:ext cx="143180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5" r:id="rId2"/>
    <p:sldLayoutId id="2147483709" r:id="rId3"/>
    <p:sldLayoutId id="2147483714" r:id="rId4"/>
    <p:sldLayoutId id="214748371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znetwork/KoreaTech_SamsungElectronic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929" y="1365850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Unit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820" y="1950625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참고자료</a:t>
            </a:r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참고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kern="0" dirty="0" err="1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Tensorflow</a:t>
              </a:r>
              <a:r>
                <a:rPr lang="en-US" altLang="ko-KR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 2</a:t>
              </a: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에서 </a:t>
              </a:r>
              <a:r>
                <a:rPr lang="en-US" altLang="ko-KR" sz="2400" b="1" kern="0" dirty="0" err="1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tensorflow</a:t>
              </a:r>
              <a:r>
                <a:rPr lang="en-US" altLang="ko-KR" sz="2400" b="1" kern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 1 </a:t>
              </a:r>
              <a:r>
                <a:rPr lang="ko-KR" altLang="en-US" sz="2400" b="1" kern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사용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eorgia" panose="02040502050405020303" pitchFamily="18" charset="0"/>
              </a:rPr>
              <a:t>#import </a:t>
            </a:r>
            <a:r>
              <a:rPr lang="en-US" altLang="ko-KR" sz="1200" b="1" dirty="0" err="1">
                <a:latin typeface="Georgia" panose="02040502050405020303" pitchFamily="18" charset="0"/>
              </a:rPr>
              <a:t>tensorflow</a:t>
            </a:r>
            <a:r>
              <a:rPr lang="en-US" altLang="ko-KR" sz="1200" b="1" dirty="0">
                <a:latin typeface="Georgia" panose="02040502050405020303" pitchFamily="18" charset="0"/>
              </a:rPr>
              <a:t> as </a:t>
            </a:r>
            <a:r>
              <a:rPr lang="en-US" altLang="ko-KR" sz="1200" b="1" dirty="0" err="1">
                <a:latin typeface="Georgia" panose="02040502050405020303" pitchFamily="18" charset="0"/>
              </a:rPr>
              <a:t>tf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import tensorflow.compat.v1 as </a:t>
            </a:r>
            <a:r>
              <a:rPr lang="en-US" altLang="ko-KR" sz="1200" b="1" dirty="0" err="1">
                <a:latin typeface="Georgia" panose="02040502050405020303" pitchFamily="18" charset="0"/>
              </a:rPr>
              <a:t>tf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tf.disable_v2_behavior()</a:t>
            </a:r>
            <a:endParaRPr lang="ko-KR" alt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참고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Eager Execution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이 활성화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eorgia" panose="02040502050405020303" pitchFamily="18" charset="0"/>
              </a:rPr>
              <a:t>import </a:t>
            </a:r>
            <a:r>
              <a:rPr lang="en-US" altLang="ko-KR" sz="1200" b="1" dirty="0" err="1">
                <a:latin typeface="Georgia" panose="02040502050405020303" pitchFamily="18" charset="0"/>
              </a:rPr>
              <a:t>tensorflow</a:t>
            </a:r>
            <a:r>
              <a:rPr lang="en-US" altLang="ko-KR" sz="1200" b="1" dirty="0">
                <a:latin typeface="Georgia" panose="02040502050405020303" pitchFamily="18" charset="0"/>
              </a:rPr>
              <a:t> as </a:t>
            </a:r>
            <a:r>
              <a:rPr lang="en-US" altLang="ko-KR" sz="1200" b="1" dirty="0" err="1">
                <a:latin typeface="Georgia" panose="02040502050405020303" pitchFamily="18" charset="0"/>
              </a:rPr>
              <a:t>tf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print(</a:t>
            </a:r>
            <a:r>
              <a:rPr lang="en-US" altLang="ko-KR" sz="1200" b="1" dirty="0" err="1">
                <a:latin typeface="Georgia" panose="02040502050405020303" pitchFamily="18" charset="0"/>
              </a:rPr>
              <a:t>tf.executing_eagerly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())</a:t>
            </a:r>
          </a:p>
          <a:p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import </a:t>
            </a:r>
            <a:r>
              <a:rPr lang="en-US" altLang="ko-KR" sz="1200" b="1" dirty="0" err="1">
                <a:latin typeface="Georgia" panose="02040502050405020303" pitchFamily="18" charset="0"/>
              </a:rPr>
              <a:t>tensorflow</a:t>
            </a:r>
            <a:r>
              <a:rPr lang="en-US" altLang="ko-KR" sz="1200" b="1" dirty="0">
                <a:latin typeface="Georgia" panose="02040502050405020303" pitchFamily="18" charset="0"/>
              </a:rPr>
              <a:t> as </a:t>
            </a:r>
            <a:r>
              <a:rPr lang="en-US" altLang="ko-KR" sz="1200" b="1" dirty="0" err="1">
                <a:latin typeface="Georgia" panose="02040502050405020303" pitchFamily="18" charset="0"/>
              </a:rPr>
              <a:t>tf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tf.config.run_functions_eagerly</a:t>
            </a:r>
            <a:r>
              <a:rPr lang="en-US" altLang="ko-KR" sz="1200" b="1" dirty="0">
                <a:latin typeface="Georgia" panose="02040502050405020303" pitchFamily="18" charset="0"/>
              </a:rPr>
              <a:t>(True)</a:t>
            </a:r>
            <a:endParaRPr lang="ko-KR" altLang="en-US" sz="1200" b="1" dirty="0">
              <a:latin typeface="Georgia" panose="02040502050405020303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8" y="3176041"/>
            <a:ext cx="8927523" cy="33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참고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강의 소스 다운로드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b="1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US" altLang="ko-KR" sz="1400" b="1" dirty="0" smtClean="0">
                <a:latin typeface="Georgia" panose="02040502050405020303" pitchFamily="18" charset="0"/>
                <a:hlinkClick r:id="rId2"/>
              </a:rPr>
              <a:t>github.com/kznetwork/KoreaTech_SamsungElectronics</a:t>
            </a:r>
            <a:endParaRPr lang="en-US" altLang="ko-KR" sz="1400" b="1" dirty="0" smtClean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Georgia" panose="02040502050405020303" pitchFamily="18" charset="0"/>
              </a:rPr>
              <a:t>https://github.com/kznetwork/KoreaTech_SamsungElectronics</a:t>
            </a:r>
            <a:r>
              <a:rPr lang="ko-KR" altLang="en-US" b="1" dirty="0" smtClean="0">
                <a:latin typeface="Georgia" panose="02040502050405020303" pitchFamily="18" charset="0"/>
              </a:rPr>
              <a:t>에서 </a:t>
            </a:r>
            <a:r>
              <a:rPr lang="ko-KR" altLang="en-US" b="1" dirty="0">
                <a:latin typeface="Georgia" panose="02040502050405020303" pitchFamily="18" charset="0"/>
              </a:rPr>
              <a:t>강의 소스를 다운받을 수 있으나</a:t>
            </a:r>
            <a:r>
              <a:rPr lang="en-US" altLang="ko-KR" b="1" dirty="0">
                <a:latin typeface="Georgia" panose="02040502050405020303" pitchFamily="18" charset="0"/>
              </a:rPr>
              <a:t>, </a:t>
            </a:r>
            <a:r>
              <a:rPr lang="ko-KR" altLang="en-US" b="1" dirty="0">
                <a:latin typeface="Georgia" panose="02040502050405020303" pitchFamily="18" charset="0"/>
              </a:rPr>
              <a:t>사전 예고없이 변경될 수 있음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70" y="2388650"/>
            <a:ext cx="8296115" cy="432279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016400" y="3379304"/>
            <a:ext cx="398822" cy="4030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23704" y="5287617"/>
            <a:ext cx="398822" cy="4030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3115" y="3379304"/>
            <a:ext cx="993285" cy="403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3070" y="5279889"/>
            <a:ext cx="993285" cy="403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0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4" y="1604574"/>
            <a:ext cx="3851782" cy="32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1352848" y="2636913"/>
            <a:ext cx="223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ln>
                  <a:solidFill>
                    <a:schemeClr val="bg1">
                      <a:alpha val="73000"/>
                    </a:schemeClr>
                  </a:solidFill>
                </a:ln>
                <a:gradFill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6200000" scaled="0"/>
                </a:gradFill>
                <a:latin typeface="Georgia" panose="02040502050405020303" pitchFamily="18" charset="0"/>
                <a:ea typeface="맑은 고딕" panose="020B0503020000020004" pitchFamily="50" charset="-127"/>
                <a:cs typeface="Arial" pitchFamily="34" charset="0"/>
              </a:rPr>
              <a:t>감사합니다</a:t>
            </a:r>
            <a:r>
              <a:rPr lang="en-US" altLang="ko-KR" sz="2400" dirty="0">
                <a:ln>
                  <a:solidFill>
                    <a:schemeClr val="bg1">
                      <a:alpha val="73000"/>
                    </a:schemeClr>
                  </a:solidFill>
                </a:ln>
                <a:gradFill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6200000" scaled="0"/>
                </a:gradFill>
                <a:latin typeface="Georgia" panose="02040502050405020303" pitchFamily="18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80660FD-8F06-4D3D-AEEE-06CA9FEF8AFB}"/>
              </a:ext>
            </a:extLst>
          </p:cNvPr>
          <p:cNvSpPr/>
          <p:nvPr/>
        </p:nvSpPr>
        <p:spPr>
          <a:xfrm>
            <a:off x="5314430" y="3244334"/>
            <a:ext cx="3699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Georgia" panose="02040502050405020303" pitchFamily="18" charset="0"/>
              </a:rPr>
              <a:t>Mobile: 010-9591-1401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Georgia" panose="02040502050405020303" pitchFamily="18" charset="0"/>
              </a:rPr>
              <a:t>E-mail: onlooker2zip@naver.com</a:t>
            </a:r>
            <a:endParaRPr lang="ko-KR" altLang="en-US" sz="1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문헌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Georgia" panose="02040502050405020303" pitchFamily="18" charset="0"/>
              </a:rPr>
              <a:t>http://www.ncs.go.kr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Georgia" panose="02040502050405020303" pitchFamily="18" charset="0"/>
              </a:rPr>
              <a:t>NELLDALE/JOHN LEWIS</a:t>
            </a:r>
            <a:r>
              <a:rPr lang="ko-KR" altLang="en-US" b="1" dirty="0">
                <a:latin typeface="Georgia" panose="02040502050405020303" pitchFamily="18" charset="0"/>
              </a:rPr>
              <a:t>지음</a:t>
            </a:r>
            <a:r>
              <a:rPr lang="en-US" altLang="ko-KR" b="1" dirty="0">
                <a:latin typeface="Georgia" panose="02040502050405020303" pitchFamily="18" charset="0"/>
              </a:rPr>
              <a:t>, </a:t>
            </a:r>
            <a:r>
              <a:rPr lang="ko-KR" altLang="en-US" b="1" dirty="0">
                <a:latin typeface="Georgia" panose="02040502050405020303" pitchFamily="18" charset="0"/>
              </a:rPr>
              <a:t>조영석</a:t>
            </a:r>
            <a:r>
              <a:rPr lang="en-US" altLang="ko-KR" b="1" dirty="0">
                <a:latin typeface="Georgia" panose="02040502050405020303" pitchFamily="18" charset="0"/>
              </a:rPr>
              <a:t>/</a:t>
            </a:r>
            <a:r>
              <a:rPr lang="ko-KR" altLang="en-US" b="1" dirty="0">
                <a:latin typeface="Georgia" panose="02040502050405020303" pitchFamily="18" charset="0"/>
              </a:rPr>
              <a:t>김대경</a:t>
            </a:r>
            <a:r>
              <a:rPr lang="en-US" altLang="ko-KR" b="1" dirty="0">
                <a:latin typeface="Georgia" panose="02040502050405020303" pitchFamily="18" charset="0"/>
              </a:rPr>
              <a:t>/</a:t>
            </a:r>
            <a:r>
              <a:rPr lang="ko-KR" altLang="en-US" b="1" dirty="0">
                <a:latin typeface="Georgia" panose="02040502050405020303" pitchFamily="18" charset="0"/>
              </a:rPr>
              <a:t>박찬영</a:t>
            </a:r>
            <a:r>
              <a:rPr lang="en-US" altLang="ko-KR" b="1" dirty="0">
                <a:latin typeface="Georgia" panose="02040502050405020303" pitchFamily="18" charset="0"/>
              </a:rPr>
              <a:t>/</a:t>
            </a:r>
            <a:r>
              <a:rPr lang="ko-KR" altLang="en-US" b="1" dirty="0">
                <a:latin typeface="Georgia" panose="02040502050405020303" pitchFamily="18" charset="0"/>
              </a:rPr>
              <a:t>송창근 역</a:t>
            </a:r>
            <a:r>
              <a:rPr lang="en-US" altLang="ko-KR" b="1" dirty="0">
                <a:latin typeface="Georgia" panose="02040502050405020303" pitchFamily="18" charset="0"/>
              </a:rPr>
              <a:t>, </a:t>
            </a:r>
            <a:r>
              <a:rPr lang="ko-KR" altLang="en-US" b="1" dirty="0" err="1">
                <a:latin typeface="Georgia" panose="02040502050405020303" pitchFamily="18" charset="0"/>
              </a:rPr>
              <a:t>단계별로배우는컴퓨터과학</a:t>
            </a:r>
            <a:r>
              <a:rPr lang="en-US" altLang="ko-KR" b="1" dirty="0">
                <a:latin typeface="Georgia" panose="02040502050405020303" pitchFamily="18" charset="0"/>
              </a:rPr>
              <a:t>, </a:t>
            </a:r>
            <a:r>
              <a:rPr lang="ko-KR" altLang="en-US" b="1" dirty="0">
                <a:latin typeface="Georgia" panose="02040502050405020303" pitchFamily="18" charset="0"/>
              </a:rPr>
              <a:t>홍릉과학출판사</a:t>
            </a:r>
            <a:r>
              <a:rPr lang="en-US" altLang="ko-KR" b="1" dirty="0">
                <a:latin typeface="Georgia" panose="02040502050405020303" pitchFamily="18" charset="0"/>
              </a:rPr>
              <a:t>,</a:t>
            </a:r>
            <a:r>
              <a:rPr lang="en-US" altLang="ko-KR" b="1" dirty="0" smtClean="0">
                <a:latin typeface="Georgia" panose="02040502050405020303" pitchFamily="18" charset="0"/>
              </a:rPr>
              <a:t>2018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Georgia" panose="02040502050405020303" pitchFamily="18" charset="0"/>
              </a:rPr>
              <a:t>David A. Watt, Programming Language Syntax and Semantics, Prentice-Hall, 1991.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Georgia" panose="02040502050405020303" pitchFamily="18" charset="0"/>
              </a:rPr>
              <a:t>혼자 공부하는 </a:t>
            </a:r>
            <a:r>
              <a:rPr lang="ko-KR" altLang="en-US" b="1" dirty="0" err="1">
                <a:latin typeface="Georgia" panose="02040502050405020303" pitchFamily="18" charset="0"/>
              </a:rPr>
              <a:t>머신러닝</a:t>
            </a:r>
            <a:r>
              <a:rPr lang="en-US" altLang="ko-KR" b="1" dirty="0">
                <a:latin typeface="Georgia" panose="02040502050405020303" pitchFamily="18" charset="0"/>
              </a:rPr>
              <a:t>+</a:t>
            </a:r>
            <a:r>
              <a:rPr lang="ko-KR" altLang="en-US" b="1" dirty="0" err="1">
                <a:latin typeface="Georgia" panose="02040502050405020303" pitchFamily="18" charset="0"/>
              </a:rPr>
              <a:t>딥러닝</a:t>
            </a:r>
            <a:r>
              <a:rPr lang="ko-KR" altLang="en-US" b="1" dirty="0">
                <a:latin typeface="Georgia" panose="02040502050405020303" pitchFamily="18" charset="0"/>
              </a:rPr>
              <a:t>	박해선 지음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 err="1">
                <a:latin typeface="Georgia" panose="02040502050405020303" pitchFamily="18" charset="0"/>
              </a:rPr>
              <a:t>한빛미디어</a:t>
            </a:r>
            <a:r>
              <a:rPr lang="ko-KR" altLang="en-US" b="1" dirty="0">
                <a:latin typeface="Georgia" panose="02040502050405020303" pitchFamily="18" charset="0"/>
              </a:rPr>
              <a:t> </a:t>
            </a:r>
            <a:r>
              <a:rPr lang="en-US" altLang="ko-KR" b="1" dirty="0">
                <a:latin typeface="Georgia" panose="02040502050405020303" pitchFamily="18" charset="0"/>
              </a:rPr>
              <a:t>| 2020</a:t>
            </a:r>
            <a:r>
              <a:rPr lang="ko-KR" altLang="en-US" b="1" dirty="0">
                <a:latin typeface="Georgia" panose="02040502050405020303" pitchFamily="18" charset="0"/>
              </a:rPr>
              <a:t>년 </a:t>
            </a:r>
            <a:r>
              <a:rPr lang="en-US" altLang="ko-KR" b="1" dirty="0">
                <a:latin typeface="Georgia" panose="02040502050405020303" pitchFamily="18" charset="0"/>
              </a:rPr>
              <a:t>12</a:t>
            </a:r>
            <a:r>
              <a:rPr lang="ko-KR" altLang="en-US" b="1" dirty="0">
                <a:latin typeface="Georgia" panose="02040502050405020303" pitchFamily="18" charset="0"/>
              </a:rPr>
              <a:t>월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>
                <a:latin typeface="Georgia" panose="02040502050405020303" pitchFamily="18" charset="0"/>
              </a:rPr>
              <a:t>머신러닝</a:t>
            </a:r>
            <a:r>
              <a:rPr lang="ko-KR" altLang="en-US" b="1" dirty="0">
                <a:latin typeface="Georgia" panose="02040502050405020303" pitchFamily="18" charset="0"/>
              </a:rPr>
              <a:t> 실무 프로젝트 </a:t>
            </a:r>
            <a:r>
              <a:rPr lang="en-US" altLang="ko-KR" b="1" dirty="0">
                <a:latin typeface="Georgia" panose="02040502050405020303" pitchFamily="18" charset="0"/>
              </a:rPr>
              <a:t>,</a:t>
            </a:r>
            <a:r>
              <a:rPr lang="ko-KR" altLang="en-US" b="1" dirty="0" err="1">
                <a:latin typeface="Georgia" panose="02040502050405020303" pitchFamily="18" charset="0"/>
              </a:rPr>
              <a:t>아리가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미치아키</a:t>
            </a:r>
            <a:r>
              <a:rPr lang="en-US" altLang="ko-KR" b="1" dirty="0">
                <a:latin typeface="Georgia" panose="02040502050405020303" pitchFamily="18" charset="0"/>
              </a:rPr>
              <a:t>, </a:t>
            </a:r>
            <a:r>
              <a:rPr lang="ko-KR" altLang="en-US" b="1" dirty="0" err="1">
                <a:latin typeface="Georgia" panose="02040502050405020303" pitchFamily="18" charset="0"/>
              </a:rPr>
              <a:t>나카야마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신타</a:t>
            </a:r>
            <a:r>
              <a:rPr lang="en-US" altLang="ko-KR" b="1" dirty="0">
                <a:latin typeface="Georgia" panose="02040502050405020303" pitchFamily="18" charset="0"/>
              </a:rPr>
              <a:t>, </a:t>
            </a:r>
            <a:r>
              <a:rPr lang="ko-KR" altLang="en-US" b="1" dirty="0" err="1">
                <a:latin typeface="Georgia" panose="02040502050405020303" pitchFamily="18" charset="0"/>
              </a:rPr>
              <a:t>니시바야시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다카시</a:t>
            </a:r>
            <a:r>
              <a:rPr lang="ko-KR" altLang="en-US" b="1" dirty="0">
                <a:latin typeface="Georgia" panose="02040502050405020303" pitchFamily="18" charset="0"/>
              </a:rPr>
              <a:t> 지음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>
                <a:latin typeface="Georgia" panose="02040502050405020303" pitchFamily="18" charset="0"/>
              </a:rPr>
              <a:t>심효섭 옮김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 err="1">
                <a:latin typeface="Georgia" panose="02040502050405020303" pitchFamily="18" charset="0"/>
              </a:rPr>
              <a:t>한빛미디어</a:t>
            </a:r>
            <a:r>
              <a:rPr lang="ko-KR" altLang="en-US" b="1" dirty="0">
                <a:latin typeface="Georgia" panose="02040502050405020303" pitchFamily="18" charset="0"/>
              </a:rPr>
              <a:t> </a:t>
            </a:r>
            <a:r>
              <a:rPr lang="en-US" altLang="ko-KR" b="1" dirty="0">
                <a:latin typeface="Georgia" panose="02040502050405020303" pitchFamily="18" charset="0"/>
              </a:rPr>
              <a:t>| 2018</a:t>
            </a:r>
            <a:r>
              <a:rPr lang="ko-KR" altLang="en-US" b="1" dirty="0">
                <a:latin typeface="Georgia" panose="02040502050405020303" pitchFamily="18" charset="0"/>
              </a:rPr>
              <a:t>년 </a:t>
            </a:r>
            <a:r>
              <a:rPr lang="en-US" altLang="ko-KR" b="1" dirty="0">
                <a:latin typeface="Georgia" panose="02040502050405020303" pitchFamily="18" charset="0"/>
              </a:rPr>
              <a:t>06</a:t>
            </a:r>
            <a:r>
              <a:rPr lang="ko-KR" altLang="en-US" b="1" dirty="0">
                <a:latin typeface="Georgia" panose="02040502050405020303" pitchFamily="18" charset="0"/>
              </a:rPr>
              <a:t>월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>
                <a:latin typeface="Georgia" panose="02040502050405020303" pitchFamily="18" charset="0"/>
              </a:rPr>
              <a:t>파이썬을</a:t>
            </a:r>
            <a:r>
              <a:rPr lang="ko-KR" altLang="en-US" b="1" dirty="0">
                <a:latin typeface="Georgia" panose="02040502050405020303" pitchFamily="18" charset="0"/>
              </a:rPr>
              <a:t> 활용한 </a:t>
            </a:r>
            <a:r>
              <a:rPr lang="ko-KR" altLang="en-US" b="1" dirty="0" err="1">
                <a:latin typeface="Georgia" panose="02040502050405020303" pitchFamily="18" charset="0"/>
              </a:rPr>
              <a:t>머신러닝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쿡북</a:t>
            </a:r>
            <a:r>
              <a:rPr lang="ko-KR" altLang="en-US" b="1" dirty="0">
                <a:latin typeface="Georgia" panose="02040502050405020303" pitchFamily="18" charset="0"/>
              </a:rPr>
              <a:t>	</a:t>
            </a:r>
            <a:r>
              <a:rPr lang="ko-KR" altLang="en-US" b="1" dirty="0" err="1">
                <a:latin typeface="Georgia" panose="02040502050405020303" pitchFamily="18" charset="0"/>
              </a:rPr>
              <a:t>크리스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알본</a:t>
            </a:r>
            <a:r>
              <a:rPr lang="ko-KR" altLang="en-US" b="1" dirty="0">
                <a:latin typeface="Georgia" panose="02040502050405020303" pitchFamily="18" charset="0"/>
              </a:rPr>
              <a:t> 지음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>
                <a:latin typeface="Georgia" panose="02040502050405020303" pitchFamily="18" charset="0"/>
              </a:rPr>
              <a:t>박해선 옮김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 err="1">
                <a:latin typeface="Georgia" panose="02040502050405020303" pitchFamily="18" charset="0"/>
              </a:rPr>
              <a:t>한빛미디어</a:t>
            </a:r>
            <a:r>
              <a:rPr lang="ko-KR" altLang="en-US" b="1" dirty="0">
                <a:latin typeface="Georgia" panose="02040502050405020303" pitchFamily="18" charset="0"/>
              </a:rPr>
              <a:t> </a:t>
            </a:r>
            <a:r>
              <a:rPr lang="en-US" altLang="ko-KR" b="1" dirty="0">
                <a:latin typeface="Georgia" panose="02040502050405020303" pitchFamily="18" charset="0"/>
              </a:rPr>
              <a:t>| 2019</a:t>
            </a:r>
            <a:r>
              <a:rPr lang="ko-KR" altLang="en-US" b="1" dirty="0">
                <a:latin typeface="Georgia" panose="02040502050405020303" pitchFamily="18" charset="0"/>
              </a:rPr>
              <a:t>년 </a:t>
            </a:r>
            <a:r>
              <a:rPr lang="en-US" altLang="ko-KR" b="1" dirty="0">
                <a:latin typeface="Georgia" panose="02040502050405020303" pitchFamily="18" charset="0"/>
              </a:rPr>
              <a:t>09</a:t>
            </a:r>
            <a:r>
              <a:rPr lang="ko-KR" altLang="en-US" b="1" dirty="0">
                <a:latin typeface="Georgia" panose="02040502050405020303" pitchFamily="18" charset="0"/>
              </a:rPr>
              <a:t>월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Georgia" panose="02040502050405020303" pitchFamily="18" charset="0"/>
              </a:rPr>
              <a:t>처음 배우는 </a:t>
            </a:r>
            <a:r>
              <a:rPr lang="ko-KR" altLang="en-US" b="1" dirty="0" err="1">
                <a:latin typeface="Georgia" panose="02040502050405020303" pitchFamily="18" charset="0"/>
              </a:rPr>
              <a:t>머신러닝</a:t>
            </a:r>
            <a:r>
              <a:rPr lang="ko-KR" altLang="en-US" b="1" dirty="0">
                <a:latin typeface="Georgia" panose="02040502050405020303" pitchFamily="18" charset="0"/>
              </a:rPr>
              <a:t> 	김의중 지음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 err="1">
                <a:latin typeface="Georgia" panose="02040502050405020303" pitchFamily="18" charset="0"/>
              </a:rPr>
              <a:t>위키북스</a:t>
            </a:r>
            <a:r>
              <a:rPr lang="ko-KR" altLang="en-US" b="1" dirty="0">
                <a:latin typeface="Georgia" panose="02040502050405020303" pitchFamily="18" charset="0"/>
              </a:rPr>
              <a:t> </a:t>
            </a:r>
            <a:r>
              <a:rPr lang="en-US" altLang="ko-KR" b="1" dirty="0">
                <a:latin typeface="Georgia" panose="02040502050405020303" pitchFamily="18" charset="0"/>
              </a:rPr>
              <a:t>| 2016</a:t>
            </a:r>
            <a:r>
              <a:rPr lang="ko-KR" altLang="en-US" b="1" dirty="0">
                <a:latin typeface="Georgia" panose="02040502050405020303" pitchFamily="18" charset="0"/>
              </a:rPr>
              <a:t>년 </a:t>
            </a:r>
            <a:r>
              <a:rPr lang="en-US" altLang="ko-KR" b="1" dirty="0">
                <a:latin typeface="Georgia" panose="02040502050405020303" pitchFamily="18" charset="0"/>
              </a:rPr>
              <a:t>07</a:t>
            </a:r>
            <a:r>
              <a:rPr lang="ko-KR" altLang="en-US" b="1" dirty="0">
                <a:latin typeface="Georgia" panose="02040502050405020303" pitchFamily="18" charset="0"/>
              </a:rPr>
              <a:t>월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>
                <a:latin typeface="Georgia" panose="02040502050405020303" pitchFamily="18" charset="0"/>
              </a:rPr>
              <a:t>파이썬으로</a:t>
            </a:r>
            <a:r>
              <a:rPr lang="ko-KR" altLang="en-US" b="1" dirty="0">
                <a:latin typeface="Georgia" panose="02040502050405020303" pitchFamily="18" charset="0"/>
              </a:rPr>
              <a:t> 배우는 </a:t>
            </a:r>
            <a:r>
              <a:rPr lang="ko-KR" altLang="en-US" b="1" dirty="0" err="1">
                <a:latin typeface="Georgia" panose="02040502050405020303" pitchFamily="18" charset="0"/>
              </a:rPr>
              <a:t>머신러닝의</a:t>
            </a:r>
            <a:r>
              <a:rPr lang="ko-KR" altLang="en-US" b="1" dirty="0">
                <a:latin typeface="Georgia" panose="02040502050405020303" pitchFamily="18" charset="0"/>
              </a:rPr>
              <a:t> 교과서 </a:t>
            </a:r>
            <a:r>
              <a:rPr lang="en-US" altLang="ko-KR" b="1" dirty="0">
                <a:latin typeface="Georgia" panose="02040502050405020303" pitchFamily="18" charset="0"/>
              </a:rPr>
              <a:t>:	</a:t>
            </a:r>
            <a:r>
              <a:rPr lang="ko-KR" altLang="en-US" b="1" dirty="0" err="1">
                <a:latin typeface="Georgia" panose="02040502050405020303" pitchFamily="18" charset="0"/>
              </a:rPr>
              <a:t>이토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ko-KR" altLang="en-US" b="1" dirty="0" err="1">
                <a:latin typeface="Georgia" panose="02040502050405020303" pitchFamily="18" charset="0"/>
              </a:rPr>
              <a:t>마코토</a:t>
            </a:r>
            <a:r>
              <a:rPr lang="ko-KR" altLang="en-US" b="1" dirty="0">
                <a:latin typeface="Georgia" panose="02040502050405020303" pitchFamily="18" charset="0"/>
              </a:rPr>
              <a:t> 지음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>
                <a:latin typeface="Georgia" panose="02040502050405020303" pitchFamily="18" charset="0"/>
              </a:rPr>
              <a:t>박광수</a:t>
            </a:r>
            <a:r>
              <a:rPr lang="en-US" altLang="ko-KR" b="1" dirty="0">
                <a:latin typeface="Georgia" panose="02040502050405020303" pitchFamily="18" charset="0"/>
              </a:rPr>
              <a:t>(</a:t>
            </a:r>
            <a:r>
              <a:rPr lang="ko-KR" altLang="en-US" b="1" dirty="0" err="1">
                <a:latin typeface="Georgia" panose="02040502050405020303" pitchFamily="18" charset="0"/>
              </a:rPr>
              <a:t>아크몬드</a:t>
            </a:r>
            <a:r>
              <a:rPr lang="en-US" altLang="ko-KR" b="1" dirty="0">
                <a:latin typeface="Georgia" panose="02040502050405020303" pitchFamily="18" charset="0"/>
              </a:rPr>
              <a:t>) </a:t>
            </a:r>
            <a:r>
              <a:rPr lang="ko-KR" altLang="en-US" b="1" dirty="0">
                <a:latin typeface="Georgia" panose="02040502050405020303" pitchFamily="18" charset="0"/>
              </a:rPr>
              <a:t>옮김 </a:t>
            </a:r>
            <a:r>
              <a:rPr lang="en-US" altLang="ko-KR" b="1" dirty="0">
                <a:latin typeface="Georgia" panose="02040502050405020303" pitchFamily="18" charset="0"/>
              </a:rPr>
              <a:t>| </a:t>
            </a:r>
            <a:r>
              <a:rPr lang="ko-KR" altLang="en-US" b="1" dirty="0" err="1">
                <a:latin typeface="Georgia" panose="02040502050405020303" pitchFamily="18" charset="0"/>
              </a:rPr>
              <a:t>한빛미디어</a:t>
            </a:r>
            <a:r>
              <a:rPr lang="ko-KR" altLang="en-US" b="1" dirty="0">
                <a:latin typeface="Georgia" panose="02040502050405020303" pitchFamily="18" charset="0"/>
              </a:rPr>
              <a:t> </a:t>
            </a:r>
            <a:r>
              <a:rPr lang="en-US" altLang="ko-KR" b="1" dirty="0">
                <a:latin typeface="Georgia" panose="02040502050405020303" pitchFamily="18" charset="0"/>
              </a:rPr>
              <a:t>| 2018</a:t>
            </a:r>
            <a:r>
              <a:rPr lang="ko-KR" altLang="en-US" b="1" dirty="0">
                <a:latin typeface="Georgia" panose="02040502050405020303" pitchFamily="18" charset="0"/>
              </a:rPr>
              <a:t>년 </a:t>
            </a:r>
            <a:r>
              <a:rPr lang="en-US" altLang="ko-KR" b="1" dirty="0">
                <a:latin typeface="Georgia" panose="02040502050405020303" pitchFamily="18" charset="0"/>
              </a:rPr>
              <a:t>11</a:t>
            </a:r>
            <a:r>
              <a:rPr lang="ko-KR" altLang="en-US" b="1" dirty="0">
                <a:latin typeface="Georgia" panose="02040502050405020303" pitchFamily="18" charset="0"/>
              </a:rPr>
              <a:t>월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Georgia" panose="02040502050405020303" pitchFamily="18" charset="0"/>
              </a:rPr>
              <a:t>https://www.assemblyai.com/blog/pytorch-vs-tensorflow-in-2022/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Georgia" panose="02040502050405020303" pitchFamily="18" charset="0"/>
              </a:rPr>
              <a:t>기타 서적 및 웹 사이트 자료 다수 </a:t>
            </a:r>
            <a:r>
              <a:rPr lang="ko-KR" altLang="en-US" b="1" dirty="0" smtClean="0">
                <a:latin typeface="Georgia" panose="02040502050405020303" pitchFamily="18" charset="0"/>
              </a:rPr>
              <a:t>참조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실행 파일 </a:t>
              </a:r>
              <a:r>
                <a:rPr lang="en-US" altLang="ko-KR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exe </a:t>
              </a: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만들고 애플리케이션 실행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4252"/>
              </p:ext>
            </p:extLst>
          </p:nvPr>
        </p:nvGraphicFramePr>
        <p:xfrm>
          <a:off x="221417" y="1519842"/>
          <a:ext cx="8824822" cy="4936250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0757"/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</a:t>
                      </a:r>
                    </a:p>
                    <a:p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Georgia" panose="02040502050405020303" pitchFamily="18" charset="0"/>
                        </a:rPr>
                        <a:t>pip install </a:t>
                      </a:r>
                      <a:r>
                        <a:rPr lang="en-US" altLang="ko-KR" sz="1000" b="1" dirty="0" err="1" smtClean="0">
                          <a:latin typeface="Georgia" panose="02040502050405020303" pitchFamily="18" charset="0"/>
                        </a:rPr>
                        <a:t>pyinstaller</a:t>
                      </a:r>
                      <a:endParaRPr lang="en-US" altLang="ko-KR" sz="1000" b="1" dirty="0" smtClean="0">
                        <a:latin typeface="Georgia" panose="02040502050405020303" pitchFamily="18" charset="0"/>
                      </a:endParaRPr>
                    </a:p>
                    <a:p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tkinter</a:t>
                      </a: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tkinter.font</a:t>
                      </a: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 =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tkinter.Tk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window.title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("</a:t>
                      </a: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가상화폐 금액표시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window.geometry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("400x200")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window.resizable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False,False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font =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tkinter.font.Font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(size = 30)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label=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tkinter.Label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(window, text="", font=font)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label.pack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0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def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get_coin_1sec():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global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now_btc_price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str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+ 1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label.config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(text=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now_btc_price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window.after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(1000,get_coin_1sec)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get_coin_1sec()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window.mainloop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/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실행 파일 </a:t>
              </a:r>
              <a:r>
                <a:rPr lang="en-US" altLang="ko-KR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exe </a:t>
              </a: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만들고 애플리케이션 실행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11961"/>
              </p:ext>
            </p:extLst>
          </p:nvPr>
        </p:nvGraphicFramePr>
        <p:xfrm>
          <a:off x="221417" y="1519842"/>
          <a:ext cx="8824822" cy="2284490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0757"/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</a:t>
                      </a:r>
                    </a:p>
                    <a:p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Georgia" panose="02040502050405020303" pitchFamily="18" charset="0"/>
                        </a:rPr>
                        <a:t>pip install </a:t>
                      </a:r>
                      <a:r>
                        <a:rPr lang="en-US" altLang="ko-KR" sz="1000" b="1" dirty="0" err="1" smtClean="0">
                          <a:latin typeface="Georgia" panose="02040502050405020303" pitchFamily="18" charset="0"/>
                        </a:rPr>
                        <a:t>pyinstaller</a:t>
                      </a:r>
                      <a:endParaRPr lang="en-US" altLang="ko-KR" sz="1000" b="1" dirty="0" smtClean="0">
                        <a:latin typeface="Georgia" panose="02040502050405020303" pitchFamily="18" charset="0"/>
                      </a:endParaRPr>
                    </a:p>
                    <a:p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/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14" y="2740715"/>
            <a:ext cx="3829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실행 파일 </a:t>
              </a:r>
              <a:r>
                <a:rPr lang="en-US" altLang="ko-KR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exe </a:t>
              </a: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만들고 애플리케이션 실행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78517"/>
              </p:ext>
            </p:extLst>
          </p:nvPr>
        </p:nvGraphicFramePr>
        <p:xfrm>
          <a:off x="221417" y="1519842"/>
          <a:ext cx="8824822" cy="5027690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0757"/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</a:t>
                      </a:r>
                    </a:p>
                    <a:p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Georgia" panose="02040502050405020303" pitchFamily="18" charset="0"/>
                        </a:rPr>
                        <a:t>pip install </a:t>
                      </a:r>
                      <a:r>
                        <a:rPr lang="en-US" altLang="ko-KR" sz="1000" b="1" dirty="0" err="1" smtClean="0">
                          <a:latin typeface="Georgia" panose="02040502050405020303" pitchFamily="18" charset="0"/>
                        </a:rPr>
                        <a:t>pyinstaller</a:t>
                      </a:r>
                      <a:endParaRPr lang="en-US" altLang="ko-KR" sz="1000" b="1" dirty="0" smtClean="0">
                        <a:latin typeface="Georgia" panose="02040502050405020303" pitchFamily="18" charset="0"/>
                      </a:endParaRPr>
                    </a:p>
                    <a:p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(py38_basic) C:\DEV\flask_works&gt;pyinstaller -w -F Ex5.py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2443 INFO: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PyInstaller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5.10.1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2443 INFO: Python: 3.8.16 (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2498 INFO: Platform: Windows-10-10.0.19045-SP0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5968 INFO: Analyzing base_library.zip ...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10062 INFO: Loading module hook 'hook-heapq.py' from 'C:\\DEV\\miniconda3\\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envs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\\py38_basic\\lib\\site-packages\\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PyInstaller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\\hooks'...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10504 INFO: Loading module hook 'hook-encodings.py' from 'C:\\DEV\\miniconda3\\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envs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\\py38_basic\\lib\\site-packages\\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PyInstaller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\\hooks'...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13559 INFO: Loading module hook 'hook-pickle.py' from 'C:\\DEV\\miniconda3\\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envs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\\py38_basic\\lib\\site-packages\\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PyInstaller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\\hooks'...</a:t>
                      </a: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py38_basic) C:\DEV\flask_works&gt;cd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dist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(py38_basic) C:\DEV\flask_works\dist&gt;dir/w/p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드라이브의 볼륨에는 이름이 없습니다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볼륨 일련 번호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BED0-C858</a:t>
                      </a: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C:\DEV\flask_works\dist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디렉터리</a:t>
                      </a:r>
                    </a:p>
                    <a:p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[.]       [..]      Ex5.exe</a:t>
                      </a:r>
                    </a:p>
                    <a:p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파일          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9,278,452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</a:p>
                    <a:p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디렉터리 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14,289,932,288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 남음</a:t>
                      </a:r>
                    </a:p>
                    <a:p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py38_basic) C:\DEV\flask_works\dist&gt;Ex5.exe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/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실행 파일 </a:t>
              </a:r>
              <a:r>
                <a:rPr lang="en-US" altLang="ko-KR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exe </a:t>
              </a:r>
              <a:r>
                <a:rPr lang="ko-KR" altLang="en-US" sz="2400" b="1" kern="0" dirty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만들고 애플리케이션 실행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93779"/>
              </p:ext>
            </p:extLst>
          </p:nvPr>
        </p:nvGraphicFramePr>
        <p:xfrm>
          <a:off x="221417" y="1519842"/>
          <a:ext cx="8824822" cy="2467370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0757"/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</a:t>
                      </a:r>
                    </a:p>
                    <a:p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Georgia" panose="02040502050405020303" pitchFamily="18" charset="0"/>
                        </a:rPr>
                        <a:t>pip install </a:t>
                      </a:r>
                      <a:r>
                        <a:rPr lang="en-US" altLang="ko-KR" sz="1000" b="1" dirty="0" err="1" smtClean="0">
                          <a:latin typeface="Georgia" panose="02040502050405020303" pitchFamily="18" charset="0"/>
                        </a:rPr>
                        <a:t>pyinstaller</a:t>
                      </a:r>
                      <a:endParaRPr lang="en-US" altLang="ko-KR" sz="1000" b="1" dirty="0" smtClean="0">
                        <a:latin typeface="Georgia" panose="02040502050405020303" pitchFamily="18" charset="0"/>
                      </a:endParaRPr>
                    </a:p>
                    <a:p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(py38_basic) C:\DEV\flask_works\dist&gt;ren Ex5.exe PythonEx.exe</a:t>
                      </a:r>
                    </a:p>
                    <a:p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(py38_basic) C:\DEV\flask_works\dist&gt;PythonEx</a:t>
                      </a:r>
                    </a:p>
                    <a:p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(py38_basic) C:\DEV\flask_works\dist&gt;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/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14" y="4145445"/>
            <a:ext cx="3829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한글 처리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eorgia" panose="02040502050405020303" pitchFamily="18" charset="0"/>
              </a:rPr>
              <a:t>import </a:t>
            </a:r>
            <a:r>
              <a:rPr lang="en-US" altLang="ko-KR" sz="1200" b="1" dirty="0" err="1">
                <a:latin typeface="Georgia" panose="02040502050405020303" pitchFamily="18" charset="0"/>
              </a:rPr>
              <a:t>matplotlib.pyplot</a:t>
            </a:r>
            <a:r>
              <a:rPr lang="en-US" altLang="ko-KR" sz="1200" b="1" dirty="0">
                <a:latin typeface="Georgia" panose="02040502050405020303" pitchFamily="18" charset="0"/>
              </a:rPr>
              <a:t> as </a:t>
            </a:r>
            <a:r>
              <a:rPr lang="en-US" altLang="ko-KR" sz="1200" b="1" dirty="0" err="1">
                <a:latin typeface="Georgia" panose="02040502050405020303" pitchFamily="18" charset="0"/>
              </a:rPr>
              <a:t>plt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import </a:t>
            </a:r>
            <a:r>
              <a:rPr lang="en-US" altLang="ko-KR" sz="1200" b="1" dirty="0" err="1">
                <a:latin typeface="Georgia" panose="02040502050405020303" pitchFamily="18" charset="0"/>
              </a:rPr>
              <a:t>matplotlib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matplotlib.rcParams</a:t>
            </a:r>
            <a:r>
              <a:rPr lang="en-US" altLang="ko-KR" sz="1200" b="1" dirty="0">
                <a:latin typeface="Georgia" panose="02040502050405020303" pitchFamily="18" charset="0"/>
              </a:rPr>
              <a:t>['</a:t>
            </a:r>
            <a:r>
              <a:rPr lang="en-US" altLang="ko-KR" sz="1200" b="1" dirty="0" err="1">
                <a:latin typeface="Georgia" panose="02040502050405020303" pitchFamily="18" charset="0"/>
              </a:rPr>
              <a:t>font.family</a:t>
            </a:r>
            <a:r>
              <a:rPr lang="en-US" altLang="ko-KR" sz="1200" b="1" dirty="0">
                <a:latin typeface="Georgia" panose="02040502050405020303" pitchFamily="18" charset="0"/>
              </a:rPr>
              <a:t>'] = '</a:t>
            </a:r>
            <a:r>
              <a:rPr lang="en-US" altLang="ko-KR" sz="1200" b="1" dirty="0" err="1">
                <a:latin typeface="Georgia" panose="02040502050405020303" pitchFamily="18" charset="0"/>
              </a:rPr>
              <a:t>Malgun</a:t>
            </a:r>
            <a:r>
              <a:rPr lang="en-US" altLang="ko-KR" sz="1200" b="1" dirty="0">
                <a:latin typeface="Georgia" panose="02040502050405020303" pitchFamily="18" charset="0"/>
              </a:rPr>
              <a:t> Gothic' # Windows</a:t>
            </a:r>
          </a:p>
          <a:p>
            <a:r>
              <a:rPr lang="en-US" altLang="ko-KR" sz="1200" b="1" dirty="0">
                <a:latin typeface="Georgia" panose="02040502050405020303" pitchFamily="18" charset="0"/>
              </a:rPr>
              <a:t># </a:t>
            </a:r>
            <a:r>
              <a:rPr lang="en-US" altLang="ko-KR" sz="1200" b="1" dirty="0" err="1">
                <a:latin typeface="Georgia" panose="02040502050405020303" pitchFamily="18" charset="0"/>
              </a:rPr>
              <a:t>matplotlib.rcParams</a:t>
            </a:r>
            <a:r>
              <a:rPr lang="en-US" altLang="ko-KR" sz="1200" b="1" dirty="0">
                <a:latin typeface="Georgia" panose="02040502050405020303" pitchFamily="18" charset="0"/>
              </a:rPr>
              <a:t>['</a:t>
            </a:r>
            <a:r>
              <a:rPr lang="en-US" altLang="ko-KR" sz="1200" b="1" dirty="0" err="1">
                <a:latin typeface="Georgia" panose="02040502050405020303" pitchFamily="18" charset="0"/>
              </a:rPr>
              <a:t>font.family</a:t>
            </a:r>
            <a:r>
              <a:rPr lang="en-US" altLang="ko-KR" sz="1200" b="1" dirty="0">
                <a:latin typeface="Georgia" panose="02040502050405020303" pitchFamily="18" charset="0"/>
              </a:rPr>
              <a:t>'] = '</a:t>
            </a:r>
            <a:r>
              <a:rPr lang="en-US" altLang="ko-KR" sz="1200" b="1" dirty="0" err="1">
                <a:latin typeface="Georgia" panose="02040502050405020303" pitchFamily="18" charset="0"/>
              </a:rPr>
              <a:t>AppleGothic</a:t>
            </a:r>
            <a:r>
              <a:rPr lang="en-US" altLang="ko-KR" sz="1200" b="1" dirty="0">
                <a:latin typeface="Georgia" panose="02040502050405020303" pitchFamily="18" charset="0"/>
              </a:rPr>
              <a:t>' # Mac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matplotlib.rcParams</a:t>
            </a:r>
            <a:r>
              <a:rPr lang="en-US" altLang="ko-KR" sz="1200" b="1" dirty="0">
                <a:latin typeface="Georgia" panose="02040502050405020303" pitchFamily="18" charset="0"/>
              </a:rPr>
              <a:t>['</a:t>
            </a:r>
            <a:r>
              <a:rPr lang="en-US" altLang="ko-KR" sz="1200" b="1" dirty="0" err="1">
                <a:latin typeface="Georgia" panose="02040502050405020303" pitchFamily="18" charset="0"/>
              </a:rPr>
              <a:t>font.size</a:t>
            </a:r>
            <a:r>
              <a:rPr lang="en-US" altLang="ko-KR" sz="1200" b="1" dirty="0">
                <a:latin typeface="Georgia" panose="02040502050405020303" pitchFamily="18" charset="0"/>
              </a:rPr>
              <a:t>'] = 15 # </a:t>
            </a:r>
            <a:r>
              <a:rPr lang="ko-KR" altLang="en-US" sz="1200" b="1" dirty="0">
                <a:latin typeface="Georgia" panose="02040502050405020303" pitchFamily="18" charset="0"/>
              </a:rPr>
              <a:t>글자 크기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matplotlib.rcParams</a:t>
            </a:r>
            <a:r>
              <a:rPr lang="en-US" altLang="ko-KR" sz="1200" b="1" dirty="0">
                <a:latin typeface="Georgia" panose="02040502050405020303" pitchFamily="18" charset="0"/>
              </a:rPr>
              <a:t>['</a:t>
            </a:r>
            <a:r>
              <a:rPr lang="en-US" altLang="ko-KR" sz="1200" b="1" dirty="0" err="1">
                <a:latin typeface="Georgia" panose="02040502050405020303" pitchFamily="18" charset="0"/>
              </a:rPr>
              <a:t>axes.unicode_minus</a:t>
            </a:r>
            <a:r>
              <a:rPr lang="en-US" altLang="ko-KR" sz="1200" b="1" dirty="0">
                <a:latin typeface="Georgia" panose="02040502050405020303" pitchFamily="18" charset="0"/>
              </a:rPr>
              <a:t>'] = False # </a:t>
            </a:r>
            <a:r>
              <a:rPr lang="ko-KR" altLang="en-US" sz="1200" b="1" dirty="0">
                <a:latin typeface="Georgia" panose="02040502050405020303" pitchFamily="18" charset="0"/>
              </a:rPr>
              <a:t>한글 폰트 사용 시</a:t>
            </a:r>
            <a:r>
              <a:rPr lang="en-US" altLang="ko-KR" sz="1200" b="1" dirty="0">
                <a:latin typeface="Georgia" panose="02040502050405020303" pitchFamily="18" charset="0"/>
              </a:rPr>
              <a:t>, </a:t>
            </a:r>
            <a:r>
              <a:rPr lang="ko-KR" altLang="en-US" sz="1200" b="1" dirty="0">
                <a:latin typeface="Georgia" panose="02040502050405020303" pitchFamily="18" charset="0"/>
              </a:rPr>
              <a:t>마이너스 글자가 깨지는 현상을 해결</a:t>
            </a:r>
          </a:p>
        </p:txBody>
      </p:sp>
    </p:spTree>
    <p:extLst>
      <p:ext uri="{BB962C8B-B14F-4D97-AF65-F5344CB8AC3E}">
        <p14:creationId xmlns:p14="http://schemas.microsoft.com/office/powerpoint/2010/main" val="2147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smtClean="0">
                  <a:solidFill>
                    <a:srgbClr val="000000"/>
                  </a:solidFill>
                  <a:latin typeface="Georgia" panose="02040502050405020303" pitchFamily="18" charset="0"/>
                </a:rPr>
                <a:t>샘플 데이터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Georgia" panose="02040502050405020303" pitchFamily="18" charset="0"/>
              </a:rPr>
              <a:t>CoffeeBean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CoffeeBean</a:t>
            </a:r>
            <a:r>
              <a:rPr lang="en-US" altLang="ko-KR" sz="1200" b="1" dirty="0">
                <a:latin typeface="Georgia" panose="02040502050405020303" pitchFamily="18" charset="0"/>
              </a:rPr>
              <a:t> = ["</a:t>
            </a:r>
            <a:r>
              <a:rPr lang="en-US" altLang="ko-KR" sz="1200" b="1" dirty="0" err="1">
                <a:latin typeface="Georgia" panose="02040502050405020303" pitchFamily="18" charset="0"/>
              </a:rPr>
              <a:t>JamaicanBlueMountain</a:t>
            </a:r>
            <a:r>
              <a:rPr lang="en-US" altLang="ko-KR" sz="1200" b="1" dirty="0">
                <a:latin typeface="Georgia" panose="02040502050405020303" pitchFamily="18" charset="0"/>
              </a:rPr>
              <a:t>", "</a:t>
            </a:r>
            <a:r>
              <a:rPr lang="en-US" altLang="ko-KR" sz="1200" b="1" dirty="0" err="1">
                <a:latin typeface="Georgia" panose="02040502050405020303" pitchFamily="18" charset="0"/>
              </a:rPr>
              <a:t>KenyaAA</a:t>
            </a:r>
            <a:r>
              <a:rPr lang="en-US" altLang="ko-KR" sz="1200" b="1" dirty="0">
                <a:latin typeface="Georgia" panose="02040502050405020303" pitchFamily="18" charset="0"/>
              </a:rPr>
              <a:t>", "</a:t>
            </a:r>
            <a:r>
              <a:rPr lang="en-US" altLang="ko-KR" sz="1200" b="1" dirty="0" err="1">
                <a:latin typeface="Georgia" panose="02040502050405020303" pitchFamily="18" charset="0"/>
              </a:rPr>
              <a:t>SumatraMandheling</a:t>
            </a:r>
            <a:r>
              <a:rPr lang="en-US" altLang="ko-KR" sz="1200" b="1" dirty="0">
                <a:latin typeface="Georgia" panose="02040502050405020303" pitchFamily="18" charset="0"/>
              </a:rPr>
              <a:t>","</a:t>
            </a:r>
            <a:r>
              <a:rPr lang="en-US" altLang="ko-KR" sz="1200" b="1" dirty="0" err="1">
                <a:latin typeface="Georgia" panose="02040502050405020303" pitchFamily="18" charset="0"/>
              </a:rPr>
              <a:t>ColombianMilds</a:t>
            </a:r>
            <a:r>
              <a:rPr lang="en-US" altLang="ko-KR" sz="1200" b="1" dirty="0">
                <a:latin typeface="Georgia" panose="02040502050405020303" pitchFamily="18" charset="0"/>
              </a:rPr>
              <a:t>","Santos"]</a:t>
            </a:r>
          </a:p>
          <a:p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ColombianMilds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EthiopianHarrar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EthiopianYirgacheffe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HawaiianKona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JamaicanBlueMountain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Java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KenyaAA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SumatraMandheling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Mocha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TanzaniaPeaberry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>
                <a:latin typeface="Georgia" panose="02040502050405020303" pitchFamily="18" charset="0"/>
              </a:rPr>
              <a:t>Santos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KopiLuwak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GuatemalanHuehuetenango</a:t>
            </a:r>
            <a:endParaRPr lang="en-US" altLang="ko-KR" sz="1200" b="1" dirty="0">
              <a:latin typeface="Georgia" panose="02040502050405020303" pitchFamily="18" charset="0"/>
            </a:endParaRP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GuatemalanAntigua</a:t>
            </a:r>
            <a:r>
              <a:rPr lang="en-US" altLang="ko-KR" sz="1200" b="1" dirty="0">
                <a:latin typeface="Georgia" panose="02040502050405020303" pitchFamily="18" charset="0"/>
              </a:rPr>
              <a:t> SHB</a:t>
            </a:r>
          </a:p>
          <a:p>
            <a:r>
              <a:rPr lang="en-US" altLang="ko-KR" sz="1200" b="1" dirty="0" err="1">
                <a:latin typeface="Georgia" panose="02040502050405020303" pitchFamily="18" charset="0"/>
              </a:rPr>
              <a:t>CostaRicanTarrazu</a:t>
            </a:r>
            <a:endParaRPr lang="ko-KR" alt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참고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/>
                <a:t>pandas </a:t>
              </a:r>
              <a:r>
                <a:rPr lang="ko-KR" altLang="en-US" sz="2400" b="1" dirty="0"/>
                <a:t>옵션 확인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수정하기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290" y="1526876"/>
            <a:ext cx="884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eorgia" panose="02040502050405020303" pitchFamily="18" charset="0"/>
              </a:rPr>
              <a:t>pd.describe_option</a:t>
            </a:r>
            <a:r>
              <a:rPr lang="en-US" altLang="ko-KR" b="1" dirty="0">
                <a:latin typeface="Georgia" panose="02040502050405020303" pitchFamily="18" charset="0"/>
              </a:rPr>
              <a:t>()</a:t>
            </a:r>
          </a:p>
          <a:p>
            <a:endParaRPr lang="en-US" altLang="ko-KR" b="1" dirty="0">
              <a:latin typeface="Georgia" panose="02040502050405020303" pitchFamily="18" charset="0"/>
            </a:endParaRPr>
          </a:p>
          <a:p>
            <a:r>
              <a:rPr lang="en-US" altLang="ko-KR" b="1" dirty="0" err="1">
                <a:latin typeface="Georgia" panose="02040502050405020303" pitchFamily="18" charset="0"/>
              </a:rPr>
              <a:t>DataFrame</a:t>
            </a:r>
            <a:r>
              <a:rPr lang="en-US" altLang="ko-KR" b="1" dirty="0">
                <a:latin typeface="Georgia" panose="02040502050405020303" pitchFamily="18" charset="0"/>
              </a:rPr>
              <a:t> </a:t>
            </a:r>
            <a:r>
              <a:rPr lang="ko-KR" altLang="en-US" b="1" dirty="0">
                <a:latin typeface="Georgia" panose="02040502050405020303" pitchFamily="18" charset="0"/>
              </a:rPr>
              <a:t>생략 없이 </a:t>
            </a:r>
            <a:r>
              <a:rPr lang="ko-KR" altLang="en-US" b="1" dirty="0">
                <a:latin typeface="Georgia" panose="02040502050405020303" pitchFamily="18" charset="0"/>
              </a:rPr>
              <a:t>출력하기</a:t>
            </a:r>
            <a:endParaRPr lang="en-US" altLang="ko-KR" b="1" dirty="0">
              <a:latin typeface="Georgia" panose="02040502050405020303" pitchFamily="18" charset="0"/>
            </a:endParaRPr>
          </a:p>
          <a:p>
            <a:endParaRPr lang="en-US" altLang="ko-KR" b="1" dirty="0">
              <a:latin typeface="Georgia" panose="02040502050405020303" pitchFamily="18" charset="0"/>
            </a:endParaRPr>
          </a:p>
          <a:p>
            <a:endParaRPr lang="en-US" altLang="ko-KR" b="1" dirty="0">
              <a:latin typeface="Georgia" panose="02040502050405020303" pitchFamily="18" charset="0"/>
            </a:endParaRPr>
          </a:p>
          <a:p>
            <a:r>
              <a:rPr lang="en-US" altLang="ko-KR" b="1" dirty="0">
                <a:latin typeface="Georgia" panose="02040502050405020303" pitchFamily="18" charset="0"/>
              </a:rPr>
              <a:t># </a:t>
            </a:r>
            <a:r>
              <a:rPr lang="en-US" altLang="ko-KR" b="1" dirty="0" err="1">
                <a:latin typeface="Georgia" panose="02040502050405020303" pitchFamily="18" charset="0"/>
              </a:rPr>
              <a:t>pd.set_option</a:t>
            </a:r>
            <a:r>
              <a:rPr lang="en-US" altLang="ko-KR" b="1" dirty="0">
                <a:latin typeface="Georgia" panose="02040502050405020303" pitchFamily="18" charset="0"/>
              </a:rPr>
              <a:t>("</a:t>
            </a:r>
            <a:r>
              <a:rPr lang="en-US" altLang="ko-KR" b="1" dirty="0" err="1">
                <a:latin typeface="Georgia" panose="02040502050405020303" pitchFamily="18" charset="0"/>
              </a:rPr>
              <a:t>display.max_columns</a:t>
            </a:r>
            <a:r>
              <a:rPr lang="en-US" altLang="ko-KR" b="1" dirty="0">
                <a:latin typeface="Georgia" panose="02040502050405020303" pitchFamily="18" charset="0"/>
              </a:rPr>
              <a:t>", 3)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# </a:t>
            </a:r>
            <a:r>
              <a:rPr lang="en-US" altLang="ko-KR" b="1" dirty="0" err="1">
                <a:latin typeface="Georgia" panose="02040502050405020303" pitchFamily="18" charset="0"/>
              </a:rPr>
              <a:t>pd.set_option</a:t>
            </a:r>
            <a:r>
              <a:rPr lang="en-US" altLang="ko-KR" b="1" dirty="0">
                <a:latin typeface="Georgia" panose="02040502050405020303" pitchFamily="18" charset="0"/>
              </a:rPr>
              <a:t>('</a:t>
            </a:r>
            <a:r>
              <a:rPr lang="en-US" altLang="ko-KR" b="1" dirty="0" err="1">
                <a:latin typeface="Georgia" panose="02040502050405020303" pitchFamily="18" charset="0"/>
              </a:rPr>
              <a:t>display.max_seq_items</a:t>
            </a:r>
            <a:r>
              <a:rPr lang="en-US" altLang="ko-KR" b="1" dirty="0">
                <a:latin typeface="Georgia" panose="02040502050405020303" pitchFamily="18" charset="0"/>
              </a:rPr>
              <a:t>', None)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# row </a:t>
            </a:r>
            <a:r>
              <a:rPr lang="ko-KR" altLang="en-US" b="1" dirty="0">
                <a:latin typeface="Georgia" panose="02040502050405020303" pitchFamily="18" charset="0"/>
              </a:rPr>
              <a:t>생략 없이 출력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# </a:t>
            </a:r>
            <a:r>
              <a:rPr lang="en-US" altLang="ko-KR" b="1" dirty="0" err="1">
                <a:latin typeface="Georgia" panose="02040502050405020303" pitchFamily="18" charset="0"/>
              </a:rPr>
              <a:t>pd.set_option</a:t>
            </a:r>
            <a:r>
              <a:rPr lang="en-US" altLang="ko-KR" b="1" dirty="0">
                <a:latin typeface="Georgia" panose="02040502050405020303" pitchFamily="18" charset="0"/>
              </a:rPr>
              <a:t>('</a:t>
            </a:r>
            <a:r>
              <a:rPr lang="en-US" altLang="ko-KR" b="1" dirty="0" err="1">
                <a:latin typeface="Georgia" panose="02040502050405020303" pitchFamily="18" charset="0"/>
              </a:rPr>
              <a:t>display.max_rows</a:t>
            </a:r>
            <a:r>
              <a:rPr lang="en-US" altLang="ko-KR" b="1" dirty="0">
                <a:latin typeface="Georgia" panose="02040502050405020303" pitchFamily="18" charset="0"/>
              </a:rPr>
              <a:t>', None)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# col </a:t>
            </a:r>
            <a:r>
              <a:rPr lang="ko-KR" altLang="en-US" b="1" dirty="0">
                <a:latin typeface="Georgia" panose="02040502050405020303" pitchFamily="18" charset="0"/>
              </a:rPr>
              <a:t>생략 없이 출력</a:t>
            </a:r>
          </a:p>
          <a:p>
            <a:endParaRPr lang="ko-KR" altLang="en-US" b="1" dirty="0">
              <a:latin typeface="Georgia" panose="02040502050405020303" pitchFamily="18" charset="0"/>
            </a:endParaRPr>
          </a:p>
          <a:p>
            <a:endParaRPr lang="ko-KR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12061</TotalTime>
  <Words>577</Words>
  <Application>Microsoft Office PowerPoint</Application>
  <PresentationFormat>화면 슬라이드 쇼(4:3)</PresentationFormat>
  <Paragraphs>183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HY견명조</vt:lpstr>
      <vt:lpstr>HY견고딕</vt:lpstr>
      <vt:lpstr>Arial</vt:lpstr>
      <vt:lpstr>Georgia</vt:lpstr>
      <vt:lpstr>맑은 고딕</vt:lpstr>
      <vt:lpstr>나눔바른고딕</vt:lpstr>
      <vt:lpstr>Calibri</vt:lpstr>
      <vt:lpstr>Wingdings</vt:lpstr>
      <vt:lpstr>Office 테마</vt:lpstr>
      <vt:lpstr>PowerPoint 프레젠테이션</vt:lpstr>
      <vt:lpstr>참고</vt:lpstr>
      <vt:lpstr>참고</vt:lpstr>
      <vt:lpstr>참고</vt:lpstr>
      <vt:lpstr>참고</vt:lpstr>
      <vt:lpstr>참고</vt:lpstr>
      <vt:lpstr>참고</vt:lpstr>
      <vt:lpstr>참고</vt:lpstr>
      <vt:lpstr>참고</vt:lpstr>
      <vt:lpstr>참고</vt:lpstr>
      <vt:lpstr>참고</vt:lpstr>
      <vt:lpstr>참고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DaeKyeong</cp:lastModifiedBy>
  <cp:revision>846</cp:revision>
  <dcterms:created xsi:type="dcterms:W3CDTF">2016-06-24T06:15:59Z</dcterms:created>
  <dcterms:modified xsi:type="dcterms:W3CDTF">2024-06-02T07:49:03Z</dcterms:modified>
</cp:coreProperties>
</file>