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8" r:id="rId1"/>
  </p:sldMasterIdLst>
  <p:notesMasterIdLst>
    <p:notesMasterId r:id="rId85"/>
  </p:notesMasterIdLst>
  <p:sldIdLst>
    <p:sldId id="1272" r:id="rId2"/>
    <p:sldId id="2583" r:id="rId3"/>
    <p:sldId id="4665" r:id="rId4"/>
    <p:sldId id="2453" r:id="rId5"/>
    <p:sldId id="2478" r:id="rId6"/>
    <p:sldId id="2479" r:id="rId7"/>
    <p:sldId id="2480" r:id="rId8"/>
    <p:sldId id="2487" r:id="rId9"/>
    <p:sldId id="2481" r:id="rId10"/>
    <p:sldId id="2482" r:id="rId11"/>
    <p:sldId id="2483" r:id="rId12"/>
    <p:sldId id="2484" r:id="rId13"/>
    <p:sldId id="2485" r:id="rId14"/>
    <p:sldId id="2486" r:id="rId15"/>
    <p:sldId id="2488" r:id="rId16"/>
    <p:sldId id="4678" r:id="rId17"/>
    <p:sldId id="2489" r:id="rId18"/>
    <p:sldId id="2490" r:id="rId19"/>
    <p:sldId id="2491" r:id="rId20"/>
    <p:sldId id="2492" r:id="rId21"/>
    <p:sldId id="2493" r:id="rId22"/>
    <p:sldId id="1118" r:id="rId23"/>
    <p:sldId id="1119" r:id="rId24"/>
    <p:sldId id="1120" r:id="rId25"/>
    <p:sldId id="1121" r:id="rId26"/>
    <p:sldId id="4679" r:id="rId27"/>
    <p:sldId id="4680" r:id="rId28"/>
    <p:sldId id="1122" r:id="rId29"/>
    <p:sldId id="1123" r:id="rId30"/>
    <p:sldId id="1124" r:id="rId31"/>
    <p:sldId id="1125" r:id="rId32"/>
    <p:sldId id="1126" r:id="rId33"/>
    <p:sldId id="1127" r:id="rId34"/>
    <p:sldId id="1128" r:id="rId35"/>
    <p:sldId id="1129" r:id="rId36"/>
    <p:sldId id="1130" r:id="rId37"/>
    <p:sldId id="1131" r:id="rId38"/>
    <p:sldId id="1132" r:id="rId39"/>
    <p:sldId id="1133" r:id="rId40"/>
    <p:sldId id="1134" r:id="rId41"/>
    <p:sldId id="1135" r:id="rId42"/>
    <p:sldId id="1136" r:id="rId43"/>
    <p:sldId id="1137" r:id="rId44"/>
    <p:sldId id="1138" r:id="rId45"/>
    <p:sldId id="1139" r:id="rId46"/>
    <p:sldId id="1140" r:id="rId47"/>
    <p:sldId id="1141" r:id="rId48"/>
    <p:sldId id="1142" r:id="rId49"/>
    <p:sldId id="1143" r:id="rId50"/>
    <p:sldId id="1144" r:id="rId51"/>
    <p:sldId id="1145" r:id="rId52"/>
    <p:sldId id="1146" r:id="rId53"/>
    <p:sldId id="1147" r:id="rId54"/>
    <p:sldId id="1148" r:id="rId55"/>
    <p:sldId id="1149" r:id="rId56"/>
    <p:sldId id="4677" r:id="rId57"/>
    <p:sldId id="1150" r:id="rId58"/>
    <p:sldId id="1151" r:id="rId59"/>
    <p:sldId id="1152" r:id="rId60"/>
    <p:sldId id="1153" r:id="rId61"/>
    <p:sldId id="1154" r:id="rId62"/>
    <p:sldId id="1155" r:id="rId63"/>
    <p:sldId id="1221" r:id="rId64"/>
    <p:sldId id="1222" r:id="rId65"/>
    <p:sldId id="1223" r:id="rId66"/>
    <p:sldId id="1156" r:id="rId67"/>
    <p:sldId id="1157" r:id="rId68"/>
    <p:sldId id="1158" r:id="rId69"/>
    <p:sldId id="1159" r:id="rId70"/>
    <p:sldId id="1160" r:id="rId71"/>
    <p:sldId id="1161" r:id="rId72"/>
    <p:sldId id="1162" r:id="rId73"/>
    <p:sldId id="2356" r:id="rId74"/>
    <p:sldId id="2357" r:id="rId75"/>
    <p:sldId id="2359" r:id="rId76"/>
    <p:sldId id="2360" r:id="rId77"/>
    <p:sldId id="2361" r:id="rId78"/>
    <p:sldId id="2362" r:id="rId79"/>
    <p:sldId id="2363" r:id="rId80"/>
    <p:sldId id="2364" r:id="rId81"/>
    <p:sldId id="4675" r:id="rId82"/>
    <p:sldId id="4676" r:id="rId83"/>
    <p:sldId id="4669" r:id="rId8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86"/>
      <p:bold r:id="rId87"/>
    </p:embeddedFont>
    <p:embeddedFont>
      <p:font typeface="Cambria Math" panose="02040503050406030204" pitchFamily="18" charset="0"/>
      <p:regular r:id="rId88"/>
    </p:embeddedFont>
    <p:embeddedFont>
      <p:font typeface="Georgia" panose="02040502050405020303" pitchFamily="18" charset="0"/>
      <p:regular r:id="rId89"/>
      <p:bold r:id="rId90"/>
      <p:italic r:id="rId91"/>
      <p:boldItalic r:id="rId92"/>
    </p:embeddedFont>
    <p:embeddedFont>
      <p:font typeface="MS Reference Sans Serif" panose="020B0604030504040204" pitchFamily="34" charset="0"/>
      <p:regular r:id="rId9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B3D8"/>
    <a:srgbClr val="FFFFFF"/>
    <a:srgbClr val="20B4D8"/>
    <a:srgbClr val="2F83B9"/>
    <a:srgbClr val="0B3162"/>
    <a:srgbClr val="1C657C"/>
    <a:srgbClr val="2D586B"/>
    <a:srgbClr val="F9A818"/>
    <a:srgbClr val="38A9CE"/>
    <a:srgbClr val="1C38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67" autoAdjust="0"/>
    <p:restoredTop sz="90336" autoAdjust="0"/>
  </p:normalViewPr>
  <p:slideViewPr>
    <p:cSldViewPr snapToGrid="0">
      <p:cViewPr varScale="1">
        <p:scale>
          <a:sx n="99" d="100"/>
          <a:sy n="99" d="100"/>
        </p:scale>
        <p:origin x="916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81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font" Target="fonts/font4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5.fntdata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font" Target="fonts/font3.fntdata"/><Relationship Id="rId91" Type="http://schemas.openxmlformats.org/officeDocument/2006/relationships/font" Target="fonts/font6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1.fntdata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7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2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355B9-9D7C-4CC1-97EB-A465385148B0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51D4A-E060-40E2-80F3-1901C94FE5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305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51D4A-E060-40E2-80F3-1901C94FE5C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0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51D4A-E060-40E2-80F3-1901C94FE5C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45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51D4A-E060-40E2-80F3-1901C94FE5C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5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251D4A-E060-40E2-80F3-1901C94FE5C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20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0"/>
            <a:ext cx="914288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2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2220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7776318" y="5710227"/>
            <a:ext cx="13676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" dirty="0">
                <a:solidFill>
                  <a:schemeClr val="bg1"/>
                </a:solidFill>
                <a:latin typeface="Georgia" panose="02040502050405020303" pitchFamily="18" charset="0"/>
              </a:rPr>
              <a:t>Copyright 2022. DaeKyeong all rights reserved         </a:t>
            </a:r>
            <a:endParaRPr lang="ko-KR" altLang="en-US" sz="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762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" y="420"/>
            <a:ext cx="9142880" cy="68571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214" y="85727"/>
            <a:ext cx="5962650" cy="638174"/>
          </a:xfr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altLang="en-US" sz="3200" b="1" kern="1200" spc="-15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  <a:ea typeface="+mn-ea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1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9191CE3F-EE96-418E-6D4C-4C9412E10A83}"/>
              </a:ext>
            </a:extLst>
          </p:cNvPr>
          <p:cNvSpPr/>
          <p:nvPr userDrawn="1"/>
        </p:nvSpPr>
        <p:spPr>
          <a:xfrm>
            <a:off x="6686550" y="0"/>
            <a:ext cx="2514600" cy="6858000"/>
          </a:xfrm>
          <a:prstGeom prst="rect">
            <a:avLst/>
          </a:prstGeom>
          <a:solidFill>
            <a:srgbClr val="20B3D8"/>
          </a:solidFill>
          <a:ln>
            <a:solidFill>
              <a:srgbClr val="20B3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001F5F"/>
                </a:solidFill>
                <a:latin typeface="MS Reference Sans Serif"/>
                <a:cs typeface="MS Reference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996600"/>
                </a:solidFill>
                <a:latin typeface="MS Reference Sans Serif"/>
                <a:cs typeface="MS Reference Sans Serif"/>
              </a:defRPr>
            </a:lvl1pPr>
          </a:lstStyle>
          <a:p>
            <a:pPr marL="28575">
              <a:spcBef>
                <a:spcPts val="79"/>
              </a:spcBef>
            </a:pPr>
            <a:fld id="{81D60167-4931-47E6-BA6A-407CBD079E47}" type="slidenum">
              <a:rPr lang="en-US" altLang="ko-KR" spc="-19" smtClean="0"/>
              <a:pPr marL="28575">
                <a:spcBef>
                  <a:spcPts val="79"/>
                </a:spcBef>
              </a:pPr>
              <a:t>‹#›</a:t>
            </a:fld>
            <a:endParaRPr lang="en-US" altLang="ko-KR" spc="-19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CFF3B4-B78A-348C-F34B-962EBF83A6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31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89F0BDFA-BE09-4013-BA4B-89F2D7B8B14E}" type="datetimeFigureOut">
              <a:rPr lang="ko-KR" altLang="en-US" smtClean="0"/>
              <a:pPr/>
              <a:t>2025-09-25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DD6C0820-7B92-4F7E-A12E-2ECDD3C8CA8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7712198" y="5210355"/>
            <a:ext cx="143180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" dirty="0">
                <a:solidFill>
                  <a:schemeClr val="bg1"/>
                </a:solidFill>
                <a:latin typeface="Georgia" panose="02040502050405020303" pitchFamily="18" charset="0"/>
              </a:rPr>
              <a:t>Copyright 2022. DaeKyeong all rights reserved                </a:t>
            </a:r>
            <a:endParaRPr lang="ko-KR" altLang="en-US" sz="4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943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5" r:id="rId2"/>
    <p:sldLayoutId id="2147483709" r:id="rId3"/>
    <p:sldLayoutId id="2147483714" r:id="rId4"/>
    <p:sldLayoutId id="2147483716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NUL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500332" y="4010714"/>
            <a:ext cx="2915728" cy="1458433"/>
          </a:xfrm>
          <a:prstGeom prst="rect">
            <a:avLst/>
          </a:prstGeom>
          <a:solidFill>
            <a:srgbClr val="20B3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MS Reference Sans Serif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492" y="4010714"/>
            <a:ext cx="4693914" cy="1679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2025.09.22-10.02(9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일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, 62</a:t>
            </a:r>
            <a:r>
              <a:rPr lang="ko-KR" altLang="en-US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시간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Prepared by </a:t>
            </a:r>
            <a:r>
              <a:rPr lang="en-US" altLang="ko-KR" sz="2400" b="1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DaeKyeong</a:t>
            </a: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 Kim</a:t>
            </a:r>
          </a:p>
          <a:p>
            <a:pPr>
              <a:lnSpc>
                <a:spcPct val="150000"/>
              </a:lnSpc>
            </a:pPr>
            <a:r>
              <a:rPr lang="en-US" altLang="ko-KR" sz="24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Ph.D.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FFE76B-ADAD-227A-0BA1-E55E5EEB5DA2}"/>
              </a:ext>
            </a:extLst>
          </p:cNvPr>
          <p:cNvSpPr txBox="1"/>
          <p:nvPr/>
        </p:nvSpPr>
        <p:spPr>
          <a:xfrm>
            <a:off x="396185" y="782204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MS Reference Sans Serif" panose="020B0604030504040204" pitchFamily="34" charset="0"/>
              </a:rPr>
              <a:t>AI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MS Reference Sans Serif" panose="020B0604030504040204" pitchFamily="34" charset="0"/>
              </a:rPr>
              <a:t>기반 데이터 분석 및 </a:t>
            </a:r>
            <a:r>
              <a: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MS Reference Sans Serif" panose="020B0604030504040204" pitchFamily="34" charset="0"/>
              </a:rPr>
              <a:t>AI Agent </a:t>
            </a:r>
            <a:r>
              <a:rPr lang="ko-KR" altLang="en-US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MS Reference Sans Serif" panose="020B0604030504040204" pitchFamily="34" charset="0"/>
              </a:rPr>
              <a:t>개발 과정</a:t>
            </a:r>
            <a:endParaRPr lang="en-US" altLang="ko-KR" b="1" u="sng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1">
                  <a:lumMod val="50000"/>
                </a:schemeClr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332" y="1365850"/>
            <a:ext cx="53960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『1</a:t>
            </a:r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과목 </a:t>
            </a:r>
            <a:r>
              <a:rPr lang="en-US" altLang="ko-KR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: 』</a:t>
            </a:r>
          </a:p>
          <a:p>
            <a:r>
              <a:rPr lang="en-US" altLang="ko-KR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AI</a:t>
            </a:r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기반 데이터 분석</a:t>
            </a:r>
            <a:endParaRPr lang="en-US" altLang="ko-KR" sz="48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BB26625-5F3C-5273-15E3-6AABE9BAF45F}"/>
              </a:ext>
            </a:extLst>
          </p:cNvPr>
          <p:cNvCxnSpPr/>
          <p:nvPr/>
        </p:nvCxnSpPr>
        <p:spPr>
          <a:xfrm>
            <a:off x="171898" y="6336653"/>
            <a:ext cx="0" cy="39113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6CDCD51-8392-6769-1014-EFCA33A09FD7}"/>
              </a:ext>
            </a:extLst>
          </p:cNvPr>
          <p:cNvSpPr txBox="1"/>
          <p:nvPr/>
        </p:nvSpPr>
        <p:spPr>
          <a:xfrm>
            <a:off x="396185" y="6338547"/>
            <a:ext cx="8431932" cy="387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u="sng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삼성전자 구미사업부 </a:t>
            </a:r>
            <a:r>
              <a:rPr lang="en-US" altLang="ko-KR" sz="1400" b="1" u="sng" dirty="0">
                <a:solidFill>
                  <a:schemeClr val="bg1"/>
                </a:solidFill>
                <a:latin typeface="MS Reference Sans Serif" panose="020B0604030504040204" pitchFamily="34" charset="0"/>
              </a:rPr>
              <a:t>G.</a:t>
            </a:r>
            <a:r>
              <a:rPr lang="ko-KR" altLang="en-US" sz="1400" b="1" u="sng" dirty="0" err="1">
                <a:solidFill>
                  <a:schemeClr val="bg1"/>
                </a:solidFill>
                <a:latin typeface="MS Reference Sans Serif" panose="020B0604030504040204" pitchFamily="34" charset="0"/>
              </a:rPr>
              <a:t>제조팀</a:t>
            </a:r>
            <a:endParaRPr lang="ko-KR" altLang="en-US" sz="1200" b="1" dirty="0"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CEA58E33-60B9-8BC9-69D0-E98C630B0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006" y="6131586"/>
            <a:ext cx="1423988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63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단순 선형 회귀분석</a:t>
              </a:r>
              <a:endParaRPr lang="ko-KR" altLang="en-US" sz="2400" kern="0" dirty="0">
                <a:solidFill>
                  <a:srgbClr val="000000"/>
                </a:solidFill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회귀 직선의 적합도 검토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결정계수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(R²)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를 통해 추정된 회귀 식이 얼마나 타당한지 검토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(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결정계수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(R²)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가 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1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에 가까울수록 회귀모형임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)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독립변수가 종속변수 변동의 몇 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%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를 설명하는지 나타내는지 표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 err="1">
                <a:latin typeface="MS Reference Sans Serif" panose="020B0604030504040204" pitchFamily="34" charset="0"/>
              </a:rPr>
              <a:t>다변량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 회귀분석에서는 독립변수의 수가 많아지면 결정계수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(R²)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가 높아지므로 독립변수가 유의하든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,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유의하지 않든 독립변수의 수가 많아지면 결정계수가 높아지는 단점이 있다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.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이러한 결정계수의 단점을 보완하기 위해 수정된 결정계수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(adjusted R²)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를 활용한다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.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수정된 결정계수는 결정계수보다 작은 값으로 산출된다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7625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단순 선형 회귀분석</a:t>
              </a:r>
              <a:endParaRPr lang="ko-KR" altLang="en-US" sz="2400" kern="0" dirty="0">
                <a:solidFill>
                  <a:srgbClr val="000000"/>
                </a:solidFill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오차와 </a:t>
            </a:r>
            <a:r>
              <a:rPr lang="ko-KR" altLang="en-US" sz="2200" b="1" dirty="0" err="1">
                <a:latin typeface="MS Reference Sans Serif" panose="020B0604030504040204" pitchFamily="34" charset="0"/>
              </a:rPr>
              <a:t>잔차의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 차이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오차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: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모집단에서 </a:t>
            </a:r>
            <a:r>
              <a:rPr lang="ko-KR" altLang="en-US" sz="2000" b="1" dirty="0" err="1">
                <a:latin typeface="MS Reference Sans Serif" panose="020B0604030504040204" pitchFamily="34" charset="0"/>
              </a:rPr>
              <a:t>실제값이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 회귀선과 비교해 볼 때 나타나는 차이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(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정확치와 관측치 차이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)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 err="1">
                <a:latin typeface="MS Reference Sans Serif" panose="020B0604030504040204" pitchFamily="34" charset="0"/>
              </a:rPr>
              <a:t>잔차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: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표본에서 나온 </a:t>
            </a:r>
            <a:r>
              <a:rPr lang="ko-KR" altLang="en-US" sz="2000" b="1" dirty="0" err="1">
                <a:latin typeface="MS Reference Sans Serif" panose="020B0604030504040204" pitchFamily="34" charset="0"/>
              </a:rPr>
              <a:t>관측값이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 회귀선과 비교해볼 때 나타나는 차이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회귀모형에서 </a:t>
            </a:r>
            <a:r>
              <a:rPr lang="ko-KR" altLang="en-US" sz="2000" b="1" dirty="0" err="1">
                <a:latin typeface="MS Reference Sans Serif" panose="020B0604030504040204" pitchFamily="34" charset="0"/>
              </a:rPr>
              <a:t>오차항은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 측정할 수 없으므로 </a:t>
            </a:r>
            <a:r>
              <a:rPr lang="ko-KR" altLang="en-US" sz="2000" b="1" dirty="0" err="1">
                <a:latin typeface="MS Reference Sans Serif" panose="020B0604030504040204" pitchFamily="34" charset="0"/>
              </a:rPr>
              <a:t>잔차를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 오차항의 관찰 값으로 해석하여 </a:t>
            </a:r>
            <a:r>
              <a:rPr lang="ko-KR" altLang="en-US" sz="2000" b="1" dirty="0" err="1">
                <a:latin typeface="MS Reference Sans Serif" panose="020B0604030504040204" pitchFamily="34" charset="0"/>
              </a:rPr>
              <a:t>오차항에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 대한 가정들의 성립 여부를 조사함</a:t>
            </a:r>
          </a:p>
        </p:txBody>
      </p:sp>
    </p:spTree>
    <p:extLst>
      <p:ext uri="{BB962C8B-B14F-4D97-AF65-F5344CB8AC3E}">
        <p14:creationId xmlns:p14="http://schemas.microsoft.com/office/powerpoint/2010/main" val="1937618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atin typeface="MS Reference Sans Serif" panose="020B0604030504040204" pitchFamily="34" charset="0"/>
                </a:rPr>
                <a:t>다중 선형 회귀분석</a:t>
              </a:r>
              <a:endParaRPr lang="ko-KR" altLang="en-US" sz="2400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latin typeface="MS Reference Sans Serif" panose="020B0604030504040204" pitchFamily="34" charset="0"/>
              </a:rPr>
              <a:t>다중회귀식</a:t>
            </a: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모형의 통계적 유의성 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(F 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통계량 확인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)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유의 수준 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5%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하에 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F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통계량의 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p-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값이 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0.05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보다 작으면 추정된 회귀식은 통계적으로 유의하다고 볼 수 있다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.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en-US" altLang="ko-KR" sz="2000" b="1" dirty="0">
                <a:latin typeface="MS Reference Sans Serif" panose="020B0604030504040204" pitchFamily="34" charset="0"/>
              </a:rPr>
              <a:t>F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통계량이 크면 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p-value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가 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0.05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보다 작아지고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,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이렇게 되면 </a:t>
            </a:r>
            <a:r>
              <a:rPr lang="ko-KR" altLang="en-US" sz="2000" b="1" dirty="0" err="1">
                <a:latin typeface="MS Reference Sans Serif" panose="020B0604030504040204" pitchFamily="34" charset="0"/>
              </a:rPr>
              <a:t>귀무가설을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 기각한다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.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즉 모형이 </a:t>
            </a:r>
            <a:r>
              <a:rPr lang="ko-KR" altLang="en-US" sz="2000" b="1" dirty="0" err="1">
                <a:latin typeface="MS Reference Sans Serif" panose="020B0604030504040204" pitchFamily="34" charset="0"/>
              </a:rPr>
              <a:t>유의하다고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 결론</a:t>
            </a:r>
          </a:p>
        </p:txBody>
      </p:sp>
      <p:pic>
        <p:nvPicPr>
          <p:cNvPr id="43010" name="Picture 2" descr="https://blog.kakaocdn.net/dn/oeAjN/btrs8PXDuPH/5Z9Bgwtx14vHEuK3XQETj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292" y="1537740"/>
            <a:ext cx="3160062" cy="506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81803" y="4026538"/>
          <a:ext cx="8580395" cy="1828800"/>
        </p:xfrm>
        <a:graphic>
          <a:graphicData uri="http://schemas.openxmlformats.org/drawingml/2006/table">
            <a:tbl>
              <a:tblPr/>
              <a:tblGrid>
                <a:gridCol w="1176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08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08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0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508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>
                          <a:solidFill>
                            <a:srgbClr val="FFFFFF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solidFill>
                            <a:srgbClr val="FFFFFF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제곱합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solidFill>
                            <a:srgbClr val="FFFFFF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자유도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solidFill>
                            <a:srgbClr val="FFFFFF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제곱평균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F-</a:t>
                      </a:r>
                      <a:r>
                        <a:rPr lang="ko-KR" altLang="en-US" sz="1600" b="1">
                          <a:solidFill>
                            <a:srgbClr val="FFFFFF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총계량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회차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err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회차제곱합</a:t>
                      </a:r>
                      <a:r>
                        <a:rPr lang="en-US" altLang="ko-KR" sz="1600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(</a:t>
                      </a:r>
                      <a:r>
                        <a:rPr lang="en-US" sz="1600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SSR)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k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MSR=SSR/k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F=MSR/MSE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오차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 err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오차제곱합</a:t>
                      </a:r>
                      <a:r>
                        <a:rPr lang="en-US" altLang="ko-KR" sz="1600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(</a:t>
                      </a:r>
                      <a:r>
                        <a:rPr lang="en-US" sz="1600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SSE)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n-k+1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MSE=SSE(n-k+1)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계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전체제곱합</a:t>
                      </a:r>
                      <a:r>
                        <a:rPr lang="en-US" altLang="ko-KR" sz="1600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(</a:t>
                      </a:r>
                      <a:r>
                        <a:rPr lang="en-US" sz="1600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SST)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n-1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b="1" dirty="0">
                        <a:latin typeface="MS Reference Sans Serif" panose="020B0604030504040204" pitchFamily="34" charset="0"/>
                        <a:ea typeface="+mn-ea"/>
                      </a:endParaRPr>
                    </a:p>
                  </a:txBody>
                  <a:tcPr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255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atin typeface="MS Reference Sans Serif" panose="020B0604030504040204" pitchFamily="34" charset="0"/>
                </a:rPr>
                <a:t>다중 선형 회귀분석</a:t>
              </a:r>
              <a:endParaRPr lang="ko-KR" altLang="en-US" sz="2400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회귀계수의 유의성 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(t 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통계량을 통해 확인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)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모든 회귀계수의 유의성이 통계적으로 검증되어야 선택된 변수들의 조합으로 모형을 활용할 수 있다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모형의 설명력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결정계수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(R²)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나 수정된 결정계수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(R²)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를 확인한다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모형의 적합성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모형이 데이터를 적합하고 있는지 </a:t>
            </a:r>
            <a:r>
              <a:rPr lang="ko-KR" altLang="en-US" sz="2000" b="1" dirty="0" err="1">
                <a:latin typeface="MS Reference Sans Serif" panose="020B0604030504040204" pitchFamily="34" charset="0"/>
              </a:rPr>
              <a:t>잔차와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 종속변수의 </a:t>
            </a:r>
            <a:r>
              <a:rPr lang="ko-KR" altLang="en-US" sz="2000" b="1" dirty="0" err="1">
                <a:latin typeface="MS Reference Sans Serif" panose="020B0604030504040204" pitchFamily="34" charset="0"/>
              </a:rPr>
              <a:t>산점도를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 확인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데이터가 전제하는 가정을 만족시키는가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?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선형성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,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독립성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,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등분산성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,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빙상관성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, </a:t>
            </a:r>
            <a:r>
              <a:rPr lang="ko-KR" altLang="en-US" sz="2000" b="1" dirty="0" err="1">
                <a:latin typeface="MS Reference Sans Serif" panose="020B0604030504040204" pitchFamily="34" charset="0"/>
              </a:rPr>
              <a:t>정상성</a:t>
            </a:r>
            <a:endParaRPr lang="ko-KR" altLang="en-US" sz="2000" b="1" dirty="0">
              <a:latin typeface="MS Reference Sans Serif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latin typeface="MS Reference Sans Serif" panose="020B0604030504040204" pitchFamily="34" charset="0"/>
              </a:rPr>
              <a:t>다중공선성</a:t>
            </a:r>
            <a:endParaRPr lang="ko-KR" altLang="en-US" sz="2200" b="1" dirty="0">
              <a:latin typeface="MS Reference Sans Serif" panose="020B0604030504040204" pitchFamily="34" charset="0"/>
            </a:endParaRP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다중회귀분석에서 설명변수들 사이에 선형관계가 존재하면 회귀계수의 정확한 추정이 곤란하다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.</a:t>
            </a:r>
            <a:endParaRPr lang="ko-KR" altLang="en-US" sz="2000" b="1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17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/>
                <a:t>다중 선형 회귀분석</a:t>
              </a:r>
              <a:endParaRPr lang="ko-KR" altLang="en-US" sz="2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latin typeface="+mn-ea"/>
              </a:rPr>
              <a:t>다중공선성</a:t>
            </a:r>
            <a:r>
              <a:rPr lang="ko-KR" altLang="en-US" sz="2200" b="1" dirty="0">
                <a:latin typeface="+mn-ea"/>
              </a:rPr>
              <a:t> 검사방법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200" b="1" dirty="0">
                <a:latin typeface="+mn-ea"/>
              </a:rPr>
              <a:t>분산 팽창 요인</a:t>
            </a:r>
            <a:r>
              <a:rPr lang="en-US" altLang="ko-KR" sz="2200" b="1" dirty="0">
                <a:latin typeface="+mn-ea"/>
              </a:rPr>
              <a:t>: 4</a:t>
            </a:r>
            <a:r>
              <a:rPr lang="ko-KR" altLang="en-US" sz="2200" b="1" dirty="0">
                <a:latin typeface="+mn-ea"/>
              </a:rPr>
              <a:t>보다 크면 </a:t>
            </a:r>
            <a:r>
              <a:rPr lang="ko-KR" altLang="en-US" sz="2200" b="1" dirty="0" err="1">
                <a:latin typeface="+mn-ea"/>
              </a:rPr>
              <a:t>다중공선성이</a:t>
            </a:r>
            <a:r>
              <a:rPr lang="ko-KR" altLang="en-US" sz="2200" b="1" dirty="0">
                <a:latin typeface="+mn-ea"/>
              </a:rPr>
              <a:t> 존재한다고 볼 수 있고</a:t>
            </a:r>
            <a:r>
              <a:rPr lang="en-US" altLang="ko-KR" sz="2200" b="1" dirty="0">
                <a:latin typeface="+mn-ea"/>
              </a:rPr>
              <a:t>, 10</a:t>
            </a:r>
            <a:r>
              <a:rPr lang="ko-KR" altLang="en-US" sz="2200" b="1" dirty="0">
                <a:latin typeface="+mn-ea"/>
              </a:rPr>
              <a:t>보다 크면 심각한 문제가 있는 것으로 해석</a:t>
            </a:r>
          </a:p>
          <a:p>
            <a:pPr marL="457200" indent="-457200">
              <a:buFont typeface="+mj-lt"/>
              <a:buAutoNum type="arabicParenR"/>
            </a:pPr>
            <a:r>
              <a:rPr lang="ko-KR" altLang="en-US" sz="2200" b="1" dirty="0">
                <a:latin typeface="+mn-ea"/>
              </a:rPr>
              <a:t>상태 지수</a:t>
            </a:r>
            <a:r>
              <a:rPr lang="en-US" altLang="ko-KR" sz="2200" b="1" dirty="0">
                <a:latin typeface="+mn-ea"/>
              </a:rPr>
              <a:t>: 10 </a:t>
            </a:r>
            <a:r>
              <a:rPr lang="ko-KR" altLang="en-US" sz="2200" b="1" dirty="0">
                <a:latin typeface="+mn-ea"/>
              </a:rPr>
              <a:t>이상이면 문제가 있다고 보고</a:t>
            </a:r>
            <a:r>
              <a:rPr lang="en-US" altLang="ko-KR" sz="2200" b="1" dirty="0">
                <a:latin typeface="+mn-ea"/>
              </a:rPr>
              <a:t>, 30</a:t>
            </a:r>
            <a:r>
              <a:rPr lang="ko-KR" altLang="en-US" sz="2200" b="1" dirty="0">
                <a:latin typeface="+mn-ea"/>
              </a:rPr>
              <a:t>보다 크면 심각한 문제가 있다고 해석할 수 있다</a:t>
            </a:r>
            <a:r>
              <a:rPr lang="en-US" altLang="ko-KR" sz="2200" b="1" dirty="0">
                <a:latin typeface="+mn-ea"/>
              </a:rPr>
              <a:t>. </a:t>
            </a:r>
            <a:r>
              <a:rPr lang="ko-KR" altLang="en-US" sz="2200" b="1" dirty="0">
                <a:latin typeface="+mn-ea"/>
              </a:rPr>
              <a:t>다중 선형 회귀분석에서 </a:t>
            </a:r>
            <a:r>
              <a:rPr lang="ko-KR" altLang="en-US" sz="2200" b="1" dirty="0" err="1">
                <a:latin typeface="+mn-ea"/>
              </a:rPr>
              <a:t>다중공선성</a:t>
            </a:r>
            <a:r>
              <a:rPr lang="ko-KR" altLang="en-US" sz="2200" b="1" dirty="0">
                <a:latin typeface="+mn-ea"/>
              </a:rPr>
              <a:t> 문제가 발생하면 문제가 있는 변수를 제거하거나 주성분 회귀</a:t>
            </a:r>
            <a:r>
              <a:rPr lang="en-US" altLang="ko-KR" sz="2200" b="1" dirty="0">
                <a:latin typeface="+mn-ea"/>
              </a:rPr>
              <a:t>, </a:t>
            </a:r>
            <a:r>
              <a:rPr lang="ko-KR" altLang="en-US" sz="2200" b="1" dirty="0">
                <a:latin typeface="+mn-ea"/>
              </a:rPr>
              <a:t>능형회귀 모형을 적용하여 문제를 해결</a:t>
            </a:r>
            <a:endParaRPr lang="ko-KR" altLang="en-US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866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14" y="85727"/>
            <a:ext cx="8263152" cy="63817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>
                  <a:latin typeface="MS Reference Sans Serif" panose="020B0604030504040204" pitchFamily="34" charset="0"/>
                </a:rPr>
                <a:t>파이썬</a:t>
              </a:r>
              <a:r>
                <a:rPr lang="ko-KR" altLang="en-US" sz="2400" b="1" dirty="0">
                  <a:latin typeface="MS Reference Sans Serif" panose="020B0604030504040204" pitchFamily="34" charset="0"/>
                </a:rPr>
                <a:t> 실습</a:t>
              </a:r>
              <a:endParaRPr lang="en-US" altLang="ko-KR" sz="2400" b="1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회귀직선</a:t>
            </a:r>
            <a:endParaRPr lang="en-US" altLang="ko-KR" sz="2000" b="1" dirty="0">
              <a:latin typeface="MS Reference Sans Serif" panose="020B0604030504040204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07403"/>
              </p:ext>
            </p:extLst>
          </p:nvPr>
        </p:nvGraphicFramePr>
        <p:xfrm>
          <a:off x="221417" y="2006080"/>
          <a:ext cx="8824822" cy="4765301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+mn-ea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+mn-ea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실습환경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py3_10_basic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소스코드</a:t>
                      </a: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matplotlib.pyplot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plt</a:t>
                      </a: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%matplotlib inline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numpy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as np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import pandas as pd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pd.set_option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("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display.max_columns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", 3)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('datasets/student_scores.csv',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index_col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='student number')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english_scores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['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english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'])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math_scores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np.array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['mathematics'])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plt.figure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=(8, 8))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ax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fig.add_subplot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(111)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산점도</a:t>
                      </a: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ax.scatter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english_scores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math_scores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ax.set_xlabel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english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ax.set_ylabel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('mathematics')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plt.show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3AA21CDC-6ED0-23B0-7F4E-EA50E4089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313" y="3897267"/>
            <a:ext cx="2790792" cy="26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532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14" y="85727"/>
            <a:ext cx="8263152" cy="63817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>
                  <a:latin typeface="MS Reference Sans Serif" panose="020B0604030504040204" pitchFamily="34" charset="0"/>
                </a:rPr>
                <a:t>파이썬</a:t>
              </a:r>
              <a:r>
                <a:rPr lang="ko-KR" altLang="en-US" sz="2400" b="1" dirty="0">
                  <a:latin typeface="MS Reference Sans Serif" panose="020B0604030504040204" pitchFamily="34" charset="0"/>
                </a:rPr>
                <a:t> 실습</a:t>
              </a:r>
              <a:endParaRPr lang="en-US" altLang="ko-KR" sz="2400" b="1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회귀직선</a:t>
            </a:r>
            <a:endParaRPr lang="en-US" altLang="ko-KR" sz="2000" b="1" dirty="0">
              <a:latin typeface="MS Reference Sans Serif" panose="020B0604030504040204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21417" y="2006080"/>
          <a:ext cx="8824822" cy="4216661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+mn-ea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+mn-ea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실습환경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py3_10_basic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소스코드</a:t>
                      </a: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계수</a:t>
                      </a:r>
                      <a:r>
                        <a:rPr lang="el-GR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β_0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와</a:t>
                      </a:r>
                      <a:r>
                        <a:rPr lang="el-GR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β_1</a:t>
                      </a:r>
                      <a:r>
                        <a:rPr lang="ko-KR" alt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를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구한다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poly_fit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np.polyfit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english_scores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math_scores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, 1)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l-GR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β_0+β_1 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를 반환하는 함수를 작성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poly_1d = np.poly1d(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poly_fit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직선을 그리기 위해 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x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좌표를 생성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xs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np.linspace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english_scores.min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english_scores.max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xs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에 대응하는 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y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좌표를 구한다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ys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= poly_1d(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xs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fig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plt.figure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figsize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=(8, 8))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ax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fig.add_subplot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(111)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ax.set_xlabel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('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english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')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ax.set_ylabel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('mathematics')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ax.scatter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english_scores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math_scores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, label='score')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ax.plot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xs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ys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, color='gray',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       label=f'{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poly_fit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[1]:.2f}+{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poly_fit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[0]:.2f}x')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범례의 표시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ax.legend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loc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='upper left')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plt.show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13" y="3981630"/>
            <a:ext cx="2287505" cy="210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14" y="85727"/>
            <a:ext cx="8263152" cy="63817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>
                  <a:latin typeface="MS Reference Sans Serif" panose="020B0604030504040204" pitchFamily="34" charset="0"/>
                </a:rPr>
                <a:t>파이썬</a:t>
              </a:r>
              <a:r>
                <a:rPr lang="ko-KR" altLang="en-US" sz="2400" b="1" dirty="0">
                  <a:latin typeface="MS Reference Sans Serif" panose="020B0604030504040204" pitchFamily="34" charset="0"/>
                </a:rPr>
                <a:t> 실습</a:t>
              </a:r>
              <a:endParaRPr lang="en-US" altLang="ko-KR" sz="2400" b="1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회귀직선</a:t>
            </a:r>
            <a:endParaRPr lang="en-US" altLang="ko-KR" sz="2000" b="1" dirty="0">
              <a:latin typeface="MS Reference Sans Serif" panose="020B0604030504040204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21417" y="2006080"/>
          <a:ext cx="8824822" cy="4749419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+mn-ea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+mn-ea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실습환경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py3_10_basic</a:t>
                      </a:r>
                    </a:p>
                    <a:p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pip install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statsmodels</a:t>
                      </a: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소스코드</a:t>
                      </a: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numpy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as np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데이터프레임 다루기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import pandas as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pd</a:t>
                      </a: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기초 통계분석 패키지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import stats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그래프 그리기 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matplotlib.pyplot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plt</a:t>
                      </a: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회귀분석 가능 패키지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statsmodels.api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sm</a:t>
                      </a: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statsmodels.formula.api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smf</a:t>
                      </a: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직업만족도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survey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변수들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:  name gender  income  English 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jobSatisfaction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 stress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("./datasets/survey.csv")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가상의 분석자료로 회귀분석 결과 구하기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model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smf.ols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(formula = '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jobSatisfaction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~ English', data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result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model.fit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print(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result.summary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978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14" y="85727"/>
            <a:ext cx="8263152" cy="63817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>
                  <a:latin typeface="MS Reference Sans Serif" panose="020B0604030504040204" pitchFamily="34" charset="0"/>
                </a:rPr>
                <a:t>파이썬</a:t>
              </a:r>
              <a:r>
                <a:rPr lang="ko-KR" altLang="en-US" sz="2400" b="1" dirty="0">
                  <a:latin typeface="MS Reference Sans Serif" panose="020B0604030504040204" pitchFamily="34" charset="0"/>
                </a:rPr>
                <a:t> 실습</a:t>
              </a:r>
              <a:endParaRPr lang="en-US" altLang="ko-KR" sz="2400" b="1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회귀직선</a:t>
            </a:r>
            <a:endParaRPr lang="en-US" altLang="ko-KR" sz="2000" b="1" dirty="0">
              <a:latin typeface="MS Reference Sans Serif" panose="020B0604030504040204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21417" y="2006080"/>
          <a:ext cx="8824822" cy="4219702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+mn-ea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+mn-ea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OLS Regression Results                            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==============================================================================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Dep. Variable:       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jobSatisfaction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R-squared:                       0.097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Model:                            OLS   Adj. R-squared:                  0.054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Method:                 Least Squares   F-statistic:                     2.266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Date:                Sun, 23 Apr 2023  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Prob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(F-statistic):              0.147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Time:                        05:42:43   Log-Likelihood:                -36.243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No. Observations:                  23   AIC:                             76.49</a:t>
                      </a:r>
                    </a:p>
                    <a:p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Residuals:                      21   BIC:                             78.76</a:t>
                      </a:r>
                    </a:p>
                    <a:p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Model:                           1                                         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Covariance Type:           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nonrobust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                                        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==============================================================================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coef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err          t      P&gt;|t|      [0.025      0.975]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------------------------------------------------------------------------------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Intercept      5.7052      1.615      3.532      0.002       2.346       9.065</a:t>
                      </a:r>
                    </a:p>
                    <a:p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English       -0.0039     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0.003     -1.505      0.147      -0.009       0.002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==============================================================================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Omnibus:                        0.120   Durbin-Watson:                   0.777</a:t>
                      </a:r>
                    </a:p>
                    <a:p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Prob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(Omnibus):                  0.942  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Jarque-Bera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(JB):                0.306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Skew:                          -0.126  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Prob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(JB):                        0.858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Kurtosis:                       2.495   Cond. No.                     3.90e+03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==============================================================================</a:t>
                      </a: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Notes: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[1] Standard Errors assume that the covariance matrix of the errors is correctly specified.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[2] The condition number is large, 3.9e+03. This might indicate that there are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strong multicollinearity or other numerical problems.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직업만족도 영어에 의해 설명될 수 있다는 가설에 대해 단일회귀분석 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y = </a:t>
                      </a:r>
                      <a:r>
                        <a:rPr lang="en-US" altLang="ko-KR" sz="1000" b="1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</a:rPr>
                        <a:t> -0.0039*English</a:t>
                      </a:r>
                      <a:r>
                        <a:rPr lang="en-US" altLang="ko-KR" sz="1000" b="1" baseline="0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</a:rPr>
                        <a:t> + </a:t>
                      </a:r>
                      <a:r>
                        <a:rPr lang="en-US" altLang="ko-KR" sz="10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5.7052 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endParaRPr lang="ko-KR" altLang="en-US" sz="1000" dirty="0">
                        <a:latin typeface="MS Reference Sans Serif" panose="020B0604030504040204" pitchFamily="34" charset="0"/>
                        <a:ea typeface="+mn-ea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사각형 설명선 2"/>
          <p:cNvSpPr/>
          <p:nvPr/>
        </p:nvSpPr>
        <p:spPr>
          <a:xfrm>
            <a:off x="5092262" y="2080651"/>
            <a:ext cx="3129455" cy="612648"/>
          </a:xfrm>
          <a:prstGeom prst="wedgeRectCallout">
            <a:avLst>
              <a:gd name="adj1" fmla="val -63234"/>
              <a:gd name="adj2" fmla="val 329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R-squared:                       0.097 </a:t>
            </a:r>
            <a:r>
              <a:rPr lang="ko-KR" altLang="en-US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로 해당 모델이 관측치 설명 무의미  </a:t>
            </a:r>
            <a:r>
              <a:rPr lang="en-US" altLang="ko-KR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0.3 ~0.7</a:t>
            </a:r>
            <a:r>
              <a:rPr lang="ko-KR" altLang="en-US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이 좋음</a:t>
            </a:r>
            <a:r>
              <a:rPr lang="en-US" altLang="ko-KR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너무 낮거나 높으면 무의미</a:t>
            </a:r>
            <a:endParaRPr lang="ko-KR" altLang="en-US" sz="1000" dirty="0">
              <a:latin typeface="MS Reference Sans Serif" panose="020B0604030504040204" pitchFamily="34" charset="0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5533696" y="2760738"/>
            <a:ext cx="3358056" cy="612648"/>
          </a:xfrm>
          <a:prstGeom prst="wedgeRectCallout">
            <a:avLst>
              <a:gd name="adj1" fmla="val -63486"/>
              <a:gd name="adj2" fmla="val 97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Prob</a:t>
            </a:r>
            <a:r>
              <a:rPr lang="en-US" altLang="ko-KR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 (F-statistic):              0.147</a:t>
            </a:r>
            <a:r>
              <a:rPr lang="ko-KR" altLang="en-US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에서 </a:t>
            </a:r>
            <a:r>
              <a:rPr lang="en-US" altLang="ko-KR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0.05</a:t>
            </a:r>
            <a:r>
              <a:rPr lang="ko-KR" altLang="en-US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보다 크면</a:t>
            </a:r>
            <a:r>
              <a:rPr lang="en-US" altLang="ko-KR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해당 모델이 무의미</a:t>
            </a:r>
            <a:endParaRPr lang="ko-KR" altLang="en-US" sz="1000" dirty="0">
              <a:latin typeface="MS Reference Sans Serif" panose="020B0604030504040204" pitchFamily="34" charset="0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5092262" y="3900907"/>
            <a:ext cx="3358056" cy="612648"/>
          </a:xfrm>
          <a:prstGeom prst="wedgeRectCallout">
            <a:avLst>
              <a:gd name="adj1" fmla="val -63486"/>
              <a:gd name="adj2" fmla="val 213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Coef</a:t>
            </a:r>
            <a:r>
              <a:rPr lang="en-US" altLang="ko-KR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 English       -0.0039</a:t>
            </a:r>
            <a:r>
              <a:rPr lang="ko-KR" altLang="en-US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은 영어 점수의 </a:t>
            </a:r>
            <a:r>
              <a:rPr lang="ko-KR" altLang="en-US" sz="1000" b="1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계수값</a:t>
            </a:r>
            <a:r>
              <a:rPr lang="en-US" altLang="ko-KR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. </a:t>
            </a:r>
            <a:r>
              <a:rPr lang="ko-KR" altLang="en-US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영어 점수가 낮을 수록 직업 만족도가 유의미함</a:t>
            </a:r>
            <a:r>
              <a:rPr lang="en-US" altLang="ko-KR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 </a:t>
            </a:r>
            <a:endParaRPr lang="ko-KR" altLang="en-US" sz="1000" dirty="0">
              <a:latin typeface="MS Reference Sans Serif" panose="020B0604030504040204" pitchFamily="34" charset="0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4977961" y="4428428"/>
            <a:ext cx="3358056" cy="612648"/>
          </a:xfrm>
          <a:prstGeom prst="wedgeRectCallout">
            <a:avLst>
              <a:gd name="adj1" fmla="val -63486"/>
              <a:gd name="adj2" fmla="val 2132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Prob</a:t>
            </a:r>
            <a:r>
              <a:rPr lang="en-US" altLang="ko-KR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(Omnibus):                  0.942  </a:t>
            </a:r>
            <a:r>
              <a:rPr lang="ko-KR" altLang="en-US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총괄 검정 유의확률 </a:t>
            </a:r>
            <a:r>
              <a:rPr lang="en-US" altLang="ko-KR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에 가까울 수록 오차가 </a:t>
            </a:r>
            <a:r>
              <a:rPr lang="ko-KR" altLang="en-US" sz="1000" b="1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정규분포되어</a:t>
            </a:r>
            <a:r>
              <a:rPr lang="ko-KR" altLang="en-US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 있어 좋다고 할 수 있음</a:t>
            </a:r>
            <a:endParaRPr lang="ko-KR" altLang="en-US" sz="10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1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14" y="85727"/>
            <a:ext cx="8263152" cy="63817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>
                  <a:latin typeface="MS Reference Sans Serif" panose="020B0604030504040204" pitchFamily="34" charset="0"/>
                </a:rPr>
                <a:t>파이썬</a:t>
              </a:r>
              <a:r>
                <a:rPr lang="ko-KR" altLang="en-US" sz="2400" b="1" dirty="0">
                  <a:latin typeface="MS Reference Sans Serif" panose="020B0604030504040204" pitchFamily="34" charset="0"/>
                </a:rPr>
                <a:t> 실습</a:t>
              </a:r>
              <a:endParaRPr lang="en-US" altLang="ko-KR" sz="2400" b="1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다중 회귀직선</a:t>
            </a:r>
            <a:endParaRPr lang="en-US" altLang="ko-KR" sz="2000" b="1" dirty="0">
              <a:latin typeface="MS Reference Sans Serif" panose="020B0604030504040204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21417" y="2006080"/>
          <a:ext cx="8824822" cy="4765301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+mn-ea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+mn-ea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실습환경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py3_10_basic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소스코드</a:t>
                      </a: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numpy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as np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데이터프레임 다루기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import pandas as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pd</a:t>
                      </a: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기초 통계분석 패키지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from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scipy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import stats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그래프 그리기 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matplotlib.pyplot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plt</a:t>
                      </a: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회귀분석 가능 패키지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statsmodels.api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sm</a:t>
                      </a: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statsmodels.formula.api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smf</a:t>
                      </a: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직업만족도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survey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변수들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:  name gender  income  English 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jobSatisfaction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 stress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pd.read_csv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("./datasets/survey.csv")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독립표본 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t-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검정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변수생성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male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df.income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df.gender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== "m"] 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남성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female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df.income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df.gender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== "f"] 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여성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#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Levene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의 </a:t>
                      </a:r>
                      <a:r>
                        <a:rPr lang="ko-KR" alt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등분산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검정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l_result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stats.levene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(male, female)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394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MS Reference Sans Serif" panose="020B0604030504040204" pitchFamily="34" charset="0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22BF0D-956F-85EA-E4E9-44E78C5837B0}"/>
              </a:ext>
            </a:extLst>
          </p:cNvPr>
          <p:cNvSpPr txBox="1"/>
          <p:nvPr/>
        </p:nvSpPr>
        <p:spPr>
          <a:xfrm>
            <a:off x="237281" y="957424"/>
            <a:ext cx="8582628" cy="5410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fontAlgn="ctr">
              <a:lnSpc>
                <a:spcPct val="120000"/>
              </a:lnSpc>
              <a:buFont typeface="+mj-lt"/>
              <a:buAutoNum type="arabicPeriod"/>
              <a:defRPr/>
            </a:pPr>
            <a:r>
              <a:rPr lang="ko-KR" altLang="en-US" sz="2400" b="1" dirty="0">
                <a:latin typeface="MS Reference Sans Serif" panose="020B0604030504040204" pitchFamily="34" charset="0"/>
              </a:rPr>
              <a:t>생성형 </a:t>
            </a:r>
            <a:r>
              <a:rPr lang="en-US" altLang="ko-KR" sz="2400" b="1" dirty="0">
                <a:latin typeface="MS Reference Sans Serif" panose="020B0604030504040204" pitchFamily="34" charset="0"/>
              </a:rPr>
              <a:t>AI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와 데이터 분석</a:t>
            </a:r>
            <a:endParaRPr lang="en-US" altLang="ko-KR" sz="2400" b="1" dirty="0">
              <a:latin typeface="MS Reference Sans Serif" panose="020B0604030504040204" pitchFamily="34" charset="0"/>
            </a:endParaRPr>
          </a:p>
          <a:p>
            <a:pPr marL="457200" indent="-457200" fontAlgn="ctr">
              <a:lnSpc>
                <a:spcPct val="120000"/>
              </a:lnSpc>
              <a:buFont typeface="+mj-lt"/>
              <a:buAutoNum type="arabicPeriod"/>
              <a:defRPr/>
            </a:pPr>
            <a:r>
              <a:rPr lang="ko-KR" altLang="en-US" sz="2400" b="1" dirty="0">
                <a:latin typeface="MS Reference Sans Serif" panose="020B0604030504040204" pitchFamily="34" charset="0"/>
              </a:rPr>
              <a:t>조사 및 데이터 수집 방법</a:t>
            </a:r>
            <a:endParaRPr lang="en-US" altLang="ko-KR" sz="2400" b="1" dirty="0">
              <a:latin typeface="MS Reference Sans Serif" panose="020B0604030504040204" pitchFamily="34" charset="0"/>
            </a:endParaRPr>
          </a:p>
          <a:p>
            <a:pPr marL="457200" indent="-457200" fontAlgn="ctr">
              <a:lnSpc>
                <a:spcPct val="120000"/>
              </a:lnSpc>
              <a:buFont typeface="+mj-lt"/>
              <a:buAutoNum type="arabicPeriod"/>
              <a:defRPr/>
            </a:pPr>
            <a:r>
              <a:rPr lang="ko-KR" altLang="en-US" sz="2400" b="1" dirty="0">
                <a:latin typeface="MS Reference Sans Serif" panose="020B0604030504040204" pitchFamily="34" charset="0"/>
              </a:rPr>
              <a:t>데이터 </a:t>
            </a:r>
            <a:r>
              <a:rPr lang="ko-KR" altLang="en-US" sz="2400" b="1" dirty="0" err="1">
                <a:latin typeface="MS Reference Sans Serif" panose="020B0604030504040204" pitchFamily="34" charset="0"/>
              </a:rPr>
              <a:t>전처리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	</a:t>
            </a:r>
          </a:p>
          <a:p>
            <a:pPr marL="457200" indent="-457200" fontAlgn="ctr">
              <a:lnSpc>
                <a:spcPct val="120000"/>
              </a:lnSpc>
              <a:buFont typeface="+mj-lt"/>
              <a:buAutoNum type="arabicPeriod"/>
              <a:defRPr/>
            </a:pPr>
            <a:r>
              <a:rPr lang="ko-KR" altLang="en-US" sz="2400" b="1" dirty="0">
                <a:latin typeface="MS Reference Sans Serif" panose="020B0604030504040204" pitchFamily="34" charset="0"/>
              </a:rPr>
              <a:t>데이터 분석</a:t>
            </a:r>
            <a:endParaRPr lang="en-US" altLang="ko-KR" sz="2400" b="1" dirty="0">
              <a:latin typeface="MS Reference Sans Serif" panose="020B0604030504040204" pitchFamily="34" charset="0"/>
            </a:endParaRPr>
          </a:p>
          <a:p>
            <a:pPr marL="457200" indent="-457200" fontAlgn="ctr">
              <a:lnSpc>
                <a:spcPct val="120000"/>
              </a:lnSpc>
              <a:buFont typeface="+mj-lt"/>
              <a:buAutoNum type="arabicPeriod"/>
              <a:defRPr/>
            </a:pPr>
            <a:r>
              <a:rPr lang="ko-KR" altLang="en-US" sz="2400" b="1" dirty="0">
                <a:latin typeface="MS Reference Sans Serif" panose="020B0604030504040204" pitchFamily="34" charset="0"/>
              </a:rPr>
              <a:t>통계적 가설 검정 및 분석</a:t>
            </a:r>
            <a:endParaRPr lang="en-US" altLang="ko-KR" sz="2400" b="1" dirty="0">
              <a:latin typeface="MS Reference Sans Serif" panose="020B0604030504040204" pitchFamily="34" charset="0"/>
            </a:endParaRPr>
          </a:p>
          <a:p>
            <a:pPr marL="457200" indent="-457200" fontAlgn="ctr">
              <a:lnSpc>
                <a:spcPct val="120000"/>
              </a:lnSpc>
              <a:buFont typeface="+mj-lt"/>
              <a:buAutoNum type="arabicPeriod"/>
              <a:defRPr/>
            </a:pPr>
            <a:r>
              <a:rPr lang="ko-KR" altLang="en-US" sz="2400" b="1" dirty="0">
                <a:latin typeface="MS Reference Sans Serif" panose="020B0604030504040204" pitchFamily="34" charset="0"/>
              </a:rPr>
              <a:t>데이터 준비</a:t>
            </a:r>
            <a:r>
              <a:rPr lang="en-US" altLang="ko-KR" sz="2400" b="1" dirty="0">
                <a:latin typeface="MS Reference Sans Serif" panose="020B0604030504040204" pitchFamily="34" charset="0"/>
              </a:rPr>
              <a:t>(Data Preparation)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	</a:t>
            </a:r>
          </a:p>
          <a:p>
            <a:pPr marL="457200" indent="-457200" fontAlgn="ctr">
              <a:lnSpc>
                <a:spcPct val="120000"/>
              </a:lnSpc>
              <a:buFont typeface="+mj-lt"/>
              <a:buAutoNum type="arabicPeriod"/>
              <a:defRPr/>
            </a:pPr>
            <a:r>
              <a:rPr lang="ko-KR" altLang="en-US" sz="2400" b="1" dirty="0">
                <a:latin typeface="MS Reference Sans Serif" panose="020B0604030504040204" pitchFamily="34" charset="0"/>
              </a:rPr>
              <a:t>상관관계 및 연관성 이해</a:t>
            </a:r>
            <a:endParaRPr lang="en-US" altLang="ko-KR" sz="2400" b="1" dirty="0">
              <a:latin typeface="MS Reference Sans Serif" panose="020B0604030504040204" pitchFamily="34" charset="0"/>
            </a:endParaRPr>
          </a:p>
          <a:p>
            <a:pPr marL="457200" indent="-457200" fontAlgn="ctr">
              <a:lnSpc>
                <a:spcPct val="120000"/>
              </a:lnSpc>
              <a:buFont typeface="+mj-lt"/>
              <a:buAutoNum type="arabicPeriod"/>
              <a:defRPr/>
            </a:pPr>
            <a:r>
              <a:rPr lang="ko-KR" altLang="en-US" sz="2400" b="1" dirty="0">
                <a:latin typeface="MS Reference Sans Serif" panose="020B0604030504040204" pitchFamily="34" charset="0"/>
              </a:rPr>
              <a:t>인과 관계 및 예측 분석 이해</a:t>
            </a:r>
            <a:endParaRPr lang="en-US" altLang="ko-KR" sz="2400" b="1" dirty="0">
              <a:latin typeface="MS Reference Sans Serif" panose="020B0604030504040204" pitchFamily="34" charset="0"/>
            </a:endParaRPr>
          </a:p>
          <a:p>
            <a:pPr marL="457200" indent="-457200" fontAlgn="ctr">
              <a:lnSpc>
                <a:spcPct val="120000"/>
              </a:lnSpc>
              <a:buFont typeface="+mj-lt"/>
              <a:buAutoNum type="arabicPeriod"/>
              <a:defRPr/>
            </a:pPr>
            <a:r>
              <a:rPr lang="ko-KR" altLang="en-US" sz="2400" b="1" dirty="0" err="1">
                <a:latin typeface="MS Reference Sans Serif" panose="020B0604030504040204" pitchFamily="34" charset="0"/>
              </a:rPr>
              <a:t>머신러닝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 기반 데이터 분석</a:t>
            </a:r>
            <a:r>
              <a:rPr lang="en-US" altLang="ko-KR" sz="2400" b="1" dirty="0">
                <a:latin typeface="MS Reference Sans Serif" panose="020B0604030504040204" pitchFamily="34" charset="0"/>
              </a:rPr>
              <a:t>-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지도</a:t>
            </a:r>
            <a:endParaRPr lang="en-US" altLang="ko-KR" sz="2400" b="1" dirty="0">
              <a:latin typeface="MS Reference Sans Serif" panose="020B0604030504040204" pitchFamily="34" charset="0"/>
            </a:endParaRPr>
          </a:p>
          <a:p>
            <a:pPr marL="457200" indent="-457200" fontAlgn="ctr">
              <a:lnSpc>
                <a:spcPct val="120000"/>
              </a:lnSpc>
              <a:buFont typeface="+mj-lt"/>
              <a:buAutoNum type="arabicPeriod"/>
              <a:defRPr/>
            </a:pPr>
            <a:r>
              <a:rPr lang="ko-KR" altLang="en-US" sz="2400" b="1" dirty="0" err="1">
                <a:latin typeface="MS Reference Sans Serif" panose="020B0604030504040204" pitchFamily="34" charset="0"/>
              </a:rPr>
              <a:t>머신러닝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 기반 데이터 분석</a:t>
            </a:r>
            <a:r>
              <a:rPr lang="en-US" altLang="ko-KR" sz="2400" b="1" dirty="0">
                <a:latin typeface="MS Reference Sans Serif" panose="020B0604030504040204" pitchFamily="34" charset="0"/>
              </a:rPr>
              <a:t>-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비지도</a:t>
            </a:r>
            <a:endParaRPr lang="en-US" altLang="ko-KR" sz="2400" b="1" dirty="0">
              <a:latin typeface="MS Reference Sans Serif" panose="020B0604030504040204" pitchFamily="34" charset="0"/>
            </a:endParaRPr>
          </a:p>
          <a:p>
            <a:pPr marL="457200" indent="-457200" fontAlgn="ctr">
              <a:lnSpc>
                <a:spcPct val="120000"/>
              </a:lnSpc>
              <a:buFont typeface="+mj-lt"/>
              <a:buAutoNum type="arabicPeriod"/>
              <a:defRPr/>
            </a:pPr>
            <a:r>
              <a:rPr lang="ko-KR" altLang="en-US" sz="2400" b="1" dirty="0">
                <a:latin typeface="MS Reference Sans Serif" panose="020B0604030504040204" pitchFamily="34" charset="0"/>
              </a:rPr>
              <a:t>기타 데이터 마이닝</a:t>
            </a:r>
            <a:endParaRPr lang="en-US" altLang="ko-KR" sz="2400" b="1" dirty="0">
              <a:latin typeface="MS Reference Sans Serif" panose="020B0604030504040204" pitchFamily="34" charset="0"/>
            </a:endParaRPr>
          </a:p>
          <a:p>
            <a:pPr marL="457200" indent="-457200" fontAlgn="ctr">
              <a:lnSpc>
                <a:spcPct val="120000"/>
              </a:lnSpc>
              <a:buFont typeface="+mj-lt"/>
              <a:buAutoNum type="arabicPeriod"/>
              <a:defRPr/>
            </a:pPr>
            <a:r>
              <a:rPr lang="ko-KR" altLang="en-US" sz="2400" b="1" dirty="0">
                <a:latin typeface="MS Reference Sans Serif" panose="020B0604030504040204" pitchFamily="34" charset="0"/>
              </a:rPr>
              <a:t>텍스트 데이터 분석 텍스트 마이닝 이해</a:t>
            </a:r>
          </a:p>
        </p:txBody>
      </p:sp>
    </p:spTree>
    <p:extLst>
      <p:ext uri="{BB962C8B-B14F-4D97-AF65-F5344CB8AC3E}">
        <p14:creationId xmlns:p14="http://schemas.microsoft.com/office/powerpoint/2010/main" val="1294063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14" y="85727"/>
            <a:ext cx="8263152" cy="63817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>
                  <a:latin typeface="MS Reference Sans Serif" panose="020B0604030504040204" pitchFamily="34" charset="0"/>
                </a:rPr>
                <a:t>파이썬</a:t>
              </a:r>
              <a:r>
                <a:rPr lang="ko-KR" altLang="en-US" sz="2400" b="1" dirty="0">
                  <a:latin typeface="MS Reference Sans Serif" panose="020B0604030504040204" pitchFamily="34" charset="0"/>
                </a:rPr>
                <a:t> 실습</a:t>
              </a:r>
              <a:endParaRPr lang="en-US" altLang="ko-KR" sz="2400" b="1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다중 회귀직선</a:t>
            </a:r>
            <a:endParaRPr lang="en-US" altLang="ko-KR" sz="2000" b="1" dirty="0">
              <a:latin typeface="MS Reference Sans Serif" panose="020B0604030504040204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21417" y="2006080"/>
          <a:ext cx="8824822" cy="4471677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+mj-ea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+mj-ea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실습환경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j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py3_10_basic</a:t>
                      </a:r>
                    </a:p>
                    <a:p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j-ea"/>
                        <a:cs typeface="+mn-cs"/>
                      </a:endParaRPr>
                    </a:p>
                    <a:p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pip install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statsmodels</a:t>
                      </a: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j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소스코드</a:t>
                      </a: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유의 수준 표시하기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if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l_result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[1] &gt; .05: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    print('P value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는 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%f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로 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95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수준에서 유의하지 않음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' %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l_result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[1])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else :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    print('P value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는 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%f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로 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95 percent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수준에서 유의함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' %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l_result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[1])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j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print( '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남성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', round(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male.mean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(),2), '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여성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',round(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female.mean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(),2),'\n</a:t>
                      </a:r>
                      <a:r>
                        <a:rPr lang="ko-KR" altLang="en-US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등분산검정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 결과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LeveneResult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(F) : %.3f \np-value : %.3f' % 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l_result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))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j-ea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#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가상의 분석자료로 회귀분석 결과 구하기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model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smf.ols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(formula = '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jobSatisfaction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 ~ English + stress + income', data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df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result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model.fit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()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print(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result.summary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())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결과값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1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j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1050" kern="1200" dirty="0">
                        <a:solidFill>
                          <a:schemeClr val="tx1"/>
                        </a:solidFill>
                        <a:latin typeface="MS Reference Sans Serif" panose="020B0604030504040204" pitchFamily="34" charset="0"/>
                        <a:ea typeface="+mj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비고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j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1" dirty="0" err="1">
                          <a:latin typeface="MS Reference Sans Serif" panose="020B0604030504040204" pitchFamily="34" charset="0"/>
                          <a:ea typeface="+mj-ea"/>
                        </a:rPr>
                        <a:t>최소제곱법</a:t>
                      </a:r>
                      <a:r>
                        <a:rPr lang="en-US" altLang="ko-KR" sz="1200" b="1" dirty="0">
                          <a:latin typeface="MS Reference Sans Serif" panose="020B0604030504040204" pitchFamily="34" charset="0"/>
                          <a:ea typeface="+mj-ea"/>
                        </a:rPr>
                        <a:t>(OLS)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smf.ols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(formula = ＇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종속변수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 ~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독립 변수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', data =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데이터 프레임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직업만족도 영어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스트레스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수입에 의해 설명될 수 있다는 가설에 대해 다중회귀분석</a:t>
                      </a: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j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결론 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: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직업만족도는 영어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스트레스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, </a:t>
                      </a: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소득 등으로 설명하기 어려운 것으로 판단된다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j-ea"/>
                          <a:cs typeface="+mn-cs"/>
                        </a:rPr>
                        <a:t>.</a:t>
                      </a:r>
                    </a:p>
                    <a:p>
                      <a:endParaRPr lang="ko-KR" altLang="en-US" sz="1200" dirty="0">
                        <a:latin typeface="MS Reference Sans Serif" panose="020B0604030504040204" pitchFamily="34" charset="0"/>
                        <a:ea typeface="+mj-ea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208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14" y="85727"/>
            <a:ext cx="8263152" cy="63817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>
                  <a:latin typeface="MS Reference Sans Serif" panose="020B0604030504040204" pitchFamily="34" charset="0"/>
                </a:rPr>
                <a:t>파이썬</a:t>
              </a:r>
              <a:r>
                <a:rPr lang="ko-KR" altLang="en-US" sz="2400" b="1" dirty="0">
                  <a:latin typeface="MS Reference Sans Serif" panose="020B0604030504040204" pitchFamily="34" charset="0"/>
                </a:rPr>
                <a:t> 실습</a:t>
              </a:r>
              <a:endParaRPr lang="en-US" altLang="ko-KR" sz="2400" b="1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다중 회귀직선</a:t>
            </a:r>
            <a:endParaRPr lang="en-US" altLang="ko-KR" sz="2000" b="1" dirty="0">
              <a:latin typeface="MS Reference Sans Serif" panose="020B0604030504040204" pitchFamily="34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221417" y="1885302"/>
          <a:ext cx="8824822" cy="5035749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560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+mn-ea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MS Reference Sans Serif" panose="020B0604030504040204" pitchFamily="34" charset="0"/>
                          <a:ea typeface="+mn-ea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80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 value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는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0.258716 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로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95 </a:t>
                      </a:r>
                      <a:r>
                        <a:rPr lang="ko-KR" altLang="en-US" sz="1200" b="1" kern="1200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수준에서 유의하지 않음</a:t>
                      </a:r>
                    </a:p>
                    <a:p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남성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4285.64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여성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4333.11 </a:t>
                      </a:r>
                    </a:p>
                    <a:p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등분산검정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결과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LeveneResult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(F) : 1.348 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p-value : 0.259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                           OLS Regression Results                            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==============================================================================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Dep. Variable:       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jobSatisfaction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R-squared:                       0.187</a:t>
                      </a:r>
                      <a:endParaRPr lang="en-US" altLang="ko-KR" sz="1400" b="1" kern="1200" dirty="0">
                        <a:solidFill>
                          <a:srgbClr val="FF0000"/>
                        </a:solidFill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Model:                            OLS   Adj. R-squared:                  0.059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Method:                 Least Squares   F-statistic:                     1.458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Date:                Sun, 23 Apr 2023 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Prob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(F-statistic):              0.258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Time:                        05:30:16   Log-Likelihood:                -35.038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No. Observations:                  23   AIC:                             78.08</a:t>
                      </a:r>
                    </a:p>
                    <a:p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Residuals:                      19   BIC:                             82.62</a:t>
                      </a:r>
                    </a:p>
                    <a:p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Df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Model:                           3                                         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Covariance Type:           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nonrobust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                                        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==============================================================================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                </a:t>
                      </a:r>
                      <a:r>
                        <a:rPr lang="en-US" altLang="ko-KR" sz="1200" kern="1200" dirty="0" err="1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coef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std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err          t      P&gt;|t|      [0.025      0.975]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------------------------------------------------------------------------------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Intercept      4.9159      1.712      2.871      0.010       1.333       8.499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English      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-0.0064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    0.003     -1.931      0.069      -0.013       0.001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stress         0.2141      0.187      1.145      0.266      -0.177       0.606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income         0.0004      0.000      1.125      0.275      -0.000       0.001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==============================================================================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Omnibus:                        0.278   Durbin-Watson:                   0.989</a:t>
                      </a:r>
                    </a:p>
                    <a:p>
                      <a:r>
                        <a:rPr lang="en-US" altLang="ko-KR" sz="1200" b="1" kern="1200" dirty="0" err="1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Prob</a:t>
                      </a:r>
                      <a:r>
                        <a:rPr lang="en-US" altLang="ko-KR" sz="1200" b="1" kern="1200" dirty="0">
                          <a:solidFill>
                            <a:srgbClr val="FF0000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(Omnibus):                  0.870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 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Jarque-Bera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 (JB):                0.457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Skew:                          -0.036   </a:t>
                      </a:r>
                      <a:r>
                        <a:rPr lang="en-US" altLang="ko-KR" sz="800" kern="1200" dirty="0" err="1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Prob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(JB):                        0.796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Kurtosis:                       2.313   Cond. No.                     3.00e+04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==============================================================================</a:t>
                      </a: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Notes: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[1] Standard Errors assume that the covariance matrix of the errors is correctly specified.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[2] The condition number is large,  3e+04. This might indicate that there are</a:t>
                      </a:r>
                    </a:p>
                    <a:p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strong multicollinearity or other numerical problems.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034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MS Reference Sans Serif" panose="020B0604030504040204" pitchFamily="34" charset="0"/>
                        <a:ea typeface="+mn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MS Reference Sans Serif" panose="020B0604030504040204" pitchFamily="34" charset="0"/>
                        <a:ea typeface="+mn-ea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사각형 설명선 2"/>
          <p:cNvSpPr/>
          <p:nvPr/>
        </p:nvSpPr>
        <p:spPr>
          <a:xfrm>
            <a:off x="5588876" y="2719552"/>
            <a:ext cx="3129455" cy="612648"/>
          </a:xfrm>
          <a:prstGeom prst="wedgeRectCallout">
            <a:avLst>
              <a:gd name="adj1" fmla="val -63234"/>
              <a:gd name="adj2" fmla="val 329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R-squared:   0.187</a:t>
            </a:r>
            <a:r>
              <a:rPr lang="ko-KR" altLang="en-US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로 단순회귀직선보다 높아짐</a:t>
            </a:r>
            <a:endParaRPr lang="ko-KR" altLang="en-US" sz="1000" dirty="0">
              <a:latin typeface="MS Reference Sans Serif" panose="020B0604030504040204" pitchFamily="34" charset="0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5588876" y="3380517"/>
            <a:ext cx="3129455" cy="612648"/>
          </a:xfrm>
          <a:prstGeom prst="wedgeRectCallout">
            <a:avLst>
              <a:gd name="adj1" fmla="val -63486"/>
              <a:gd name="adj2" fmla="val 97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Prob</a:t>
            </a:r>
            <a:r>
              <a:rPr lang="en-US" altLang="ko-KR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 (F-statistic):              0.258</a:t>
            </a:r>
            <a:endParaRPr lang="ko-KR" altLang="en-US" sz="1000" dirty="0">
              <a:latin typeface="MS Reference Sans Serif" panose="020B0604030504040204" pitchFamily="34" charset="0"/>
            </a:endParaRPr>
          </a:p>
        </p:txBody>
      </p:sp>
      <p:sp>
        <p:nvSpPr>
          <p:cNvPr id="12" name="사각형 설명선 11"/>
          <p:cNvSpPr/>
          <p:nvPr/>
        </p:nvSpPr>
        <p:spPr>
          <a:xfrm>
            <a:off x="5462752" y="5351206"/>
            <a:ext cx="3129455" cy="612648"/>
          </a:xfrm>
          <a:prstGeom prst="wedgeRectCallout">
            <a:avLst>
              <a:gd name="adj1" fmla="val -63486"/>
              <a:gd name="adj2" fmla="val 97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err="1">
                <a:solidFill>
                  <a:srgbClr val="FF0000"/>
                </a:solidFill>
                <a:latin typeface="MS Reference Sans Serif" panose="020B0604030504040204" pitchFamily="34" charset="0"/>
              </a:rPr>
              <a:t>Prob</a:t>
            </a:r>
            <a:r>
              <a:rPr lang="en-US" altLang="ko-KR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(Omnibus):                  0.870</a:t>
            </a:r>
            <a:r>
              <a:rPr lang="en-US" altLang="ko-KR" sz="5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 </a:t>
            </a:r>
            <a:endParaRPr lang="ko-KR" altLang="en-US" sz="1000" dirty="0">
              <a:latin typeface="MS Reference Sans Serif" panose="020B0604030504040204" pitchFamily="34" charset="0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5462752" y="4545159"/>
            <a:ext cx="3129455" cy="612648"/>
          </a:xfrm>
          <a:prstGeom prst="wedgeRectCallout">
            <a:avLst>
              <a:gd name="adj1" fmla="val -63486"/>
              <a:gd name="adj2" fmla="val 974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y = -0.0064 * English +</a:t>
            </a:r>
            <a:r>
              <a:rPr lang="en-US" altLang="ko-KR" sz="1000" dirty="0">
                <a:solidFill>
                  <a:schemeClr val="tx1"/>
                </a:solidFill>
                <a:latin typeface="MS Reference Sans Serif" panose="020B0604030504040204" pitchFamily="34" charset="0"/>
              </a:rPr>
              <a:t> 4.9159 </a:t>
            </a:r>
            <a:r>
              <a:rPr lang="en-US" altLang="ko-KR" sz="1000" b="1" dirty="0">
                <a:solidFill>
                  <a:srgbClr val="FF0000"/>
                </a:solidFill>
                <a:latin typeface="MS Reference Sans Serif" panose="020B0604030504040204" pitchFamily="34" charset="0"/>
              </a:rPr>
              <a:t>  </a:t>
            </a:r>
            <a:endParaRPr lang="ko-KR" altLang="en-US" sz="10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758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03214" y="85727"/>
            <a:ext cx="8263152" cy="63817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/>
                <a:t>히트맵</a:t>
              </a:r>
              <a:endParaRPr lang="en-US" altLang="ko-KR" sz="24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히스토그램의 </a:t>
            </a:r>
            <a:r>
              <a:rPr lang="en-US" altLang="ko-KR" sz="2200" b="1" dirty="0">
                <a:latin typeface="Georgia" panose="02040502050405020303" pitchFamily="18" charset="0"/>
              </a:rPr>
              <a:t>2</a:t>
            </a:r>
            <a:r>
              <a:rPr lang="ko-KR" altLang="en-US" sz="2200" b="1" dirty="0">
                <a:latin typeface="Georgia" panose="02040502050405020303" pitchFamily="18" charset="0"/>
              </a:rPr>
              <a:t>차원 버전으로 색을 이용해 표현하는 그래프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21417" y="2006080"/>
          <a:ext cx="8824822" cy="4569093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fig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plt.figure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figsize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=(10, 8))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ax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fig.add_subplot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(111)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 = ax.hist2d(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english_scores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math_scores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,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       bins=[9, 8], range=[(35, 80), (55, 95)])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ax.set_xlabel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('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english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')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ax.set_ylabel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('mathematics')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ax.set_xticks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(c[1])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ax.set_yticks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(c[2])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# </a:t>
                      </a: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컬러 바의 표시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fig.colorbar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(c[3], ax=ax)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plt.show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8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/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986" y="3800155"/>
            <a:ext cx="2768956" cy="237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0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/>
                <a:t>최적 회귀 방식</a:t>
              </a:r>
              <a:endParaRPr lang="ko-KR" altLang="en-US" sz="2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종속변수에 유의미한 영향을 미칠 것으로 생각되는 독립변수를 찾는 방법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보통 모델의 성능을 향상하기 위해 사용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+mn-ea"/>
              </a:rPr>
              <a:t>최적화 회귀 방정식의 선택</a:t>
            </a:r>
          </a:p>
          <a:p>
            <a:r>
              <a:rPr lang="en-US" altLang="ko-KR" sz="2200" b="1" dirty="0">
                <a:latin typeface="+mn-ea"/>
              </a:rPr>
              <a:t>1) </a:t>
            </a:r>
            <a:r>
              <a:rPr lang="ko-KR" altLang="en-US" sz="2200" b="1" dirty="0">
                <a:latin typeface="+mn-ea"/>
              </a:rPr>
              <a:t>설명 변수 선택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필요한 변수만 상황에 따라 타협을 통해 선택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n-ea"/>
              </a:rPr>
              <a:t>y</a:t>
            </a:r>
            <a:r>
              <a:rPr lang="ko-KR" altLang="en-US" b="1" dirty="0">
                <a:latin typeface="+mn-ea"/>
              </a:rPr>
              <a:t>에 영향을 미칠 수 있는 모든 설명변수 </a:t>
            </a:r>
            <a:r>
              <a:rPr lang="en-US" altLang="ko-KR" b="1" dirty="0">
                <a:latin typeface="+mn-ea"/>
              </a:rPr>
              <a:t>x</a:t>
            </a:r>
            <a:r>
              <a:rPr lang="ko-KR" altLang="en-US" b="1" dirty="0">
                <a:latin typeface="+mn-ea"/>
              </a:rPr>
              <a:t>들은 </a:t>
            </a:r>
            <a:r>
              <a:rPr lang="en-US" altLang="ko-KR" b="1" dirty="0">
                <a:latin typeface="+mn-ea"/>
              </a:rPr>
              <a:t>y</a:t>
            </a:r>
            <a:r>
              <a:rPr lang="ko-KR" altLang="en-US" b="1" dirty="0">
                <a:latin typeface="+mn-ea"/>
              </a:rPr>
              <a:t>의 값을 예측하는데 참여한다</a:t>
            </a:r>
            <a:r>
              <a:rPr lang="en-US" altLang="ko-KR" b="1" dirty="0">
                <a:latin typeface="+mn-ea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데이터에 설명변수 </a:t>
            </a:r>
            <a:r>
              <a:rPr lang="en-US" altLang="ko-KR" b="1" dirty="0">
                <a:latin typeface="+mn-ea"/>
              </a:rPr>
              <a:t>x</a:t>
            </a:r>
            <a:r>
              <a:rPr lang="ko-KR" altLang="en-US" b="1" dirty="0">
                <a:latin typeface="+mn-ea"/>
              </a:rPr>
              <a:t>들의 수가 많아지면 관리하는데 많은 노력이 요구 </a:t>
            </a:r>
            <a:r>
              <a:rPr lang="en-US" altLang="ko-KR" b="1" dirty="0">
                <a:latin typeface="+mn-ea"/>
              </a:rPr>
              <a:t>-&gt; </a:t>
            </a:r>
            <a:r>
              <a:rPr lang="ko-KR" altLang="en-US" b="1" dirty="0">
                <a:latin typeface="+mn-ea"/>
              </a:rPr>
              <a:t>가능한 범위 내에서 적은 수의 설명변수 포함</a:t>
            </a:r>
          </a:p>
          <a:p>
            <a:r>
              <a:rPr lang="en-US" altLang="ko-KR" sz="2200" b="1" dirty="0">
                <a:latin typeface="+mn-ea"/>
              </a:rPr>
              <a:t>2) </a:t>
            </a:r>
            <a:r>
              <a:rPr lang="ko-KR" altLang="en-US" sz="2200" b="1" dirty="0">
                <a:latin typeface="+mn-ea"/>
              </a:rPr>
              <a:t>모형 선택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분석 데이터에 가장 잘 맞는 모형을 찾아내는 방법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+mn-ea"/>
              </a:rPr>
              <a:t>모든 가능한 조합의 회귀 분석</a:t>
            </a:r>
            <a:r>
              <a:rPr lang="en-US" altLang="ko-KR" b="1" dirty="0">
                <a:latin typeface="+mn-ea"/>
              </a:rPr>
              <a:t>: </a:t>
            </a:r>
            <a:r>
              <a:rPr lang="ko-KR" altLang="en-US" b="1" dirty="0">
                <a:latin typeface="+mn-ea"/>
              </a:rPr>
              <a:t>모든 가능한 독립변수들의 조합에 대한 회귀모형을 생성 </a:t>
            </a:r>
            <a:r>
              <a:rPr lang="en-US" altLang="ko-KR" b="1" dirty="0">
                <a:latin typeface="+mn-ea"/>
              </a:rPr>
              <a:t>&amp; </a:t>
            </a:r>
            <a:r>
              <a:rPr lang="ko-KR" altLang="en-US" b="1" dirty="0">
                <a:latin typeface="+mn-ea"/>
              </a:rPr>
              <a:t>가장 적합한 회귀모형 선택</a:t>
            </a:r>
            <a:endParaRPr lang="ko-KR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624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/>
                <a:t>최적 회귀 방식</a:t>
              </a:r>
              <a:endParaRPr lang="ko-KR" altLang="en-US" sz="2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+mn-ea"/>
              </a:rPr>
              <a:t>최적화 회귀 방정식의 선택</a:t>
            </a:r>
          </a:p>
          <a:p>
            <a:r>
              <a:rPr lang="en-US" altLang="ko-KR" sz="2200" b="1" dirty="0">
                <a:latin typeface="+mn-ea"/>
              </a:rPr>
              <a:t>3) </a:t>
            </a:r>
            <a:r>
              <a:rPr lang="ko-KR" altLang="en-US" sz="2200" b="1" dirty="0">
                <a:latin typeface="+mn-ea"/>
              </a:rPr>
              <a:t>단계적 변수 선택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198408" y="2464869"/>
          <a:ext cx="8747184" cy="3670424"/>
        </p:xfrm>
        <a:graphic>
          <a:graphicData uri="http://schemas.openxmlformats.org/drawingml/2006/table">
            <a:tbl>
              <a:tblPr/>
              <a:tblGrid>
                <a:gridCol w="1139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8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6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>
                          <a:solidFill>
                            <a:srgbClr val="FFFFFF"/>
                          </a:solidFill>
                          <a:effectLst/>
                        </a:rPr>
                        <a:t>종류</a:t>
                      </a:r>
                      <a:endParaRPr lang="ko-KR" altLang="en-US" sz="17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0183" marR="70183" marT="70183" marB="70183" anchor="ctr">
                    <a:lnL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 b="1">
                          <a:solidFill>
                            <a:srgbClr val="FFFFFF"/>
                          </a:solidFill>
                          <a:effectLst/>
                        </a:rPr>
                        <a:t>내용</a:t>
                      </a:r>
                      <a:endParaRPr lang="ko-KR" altLang="en-US" sz="17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70183" marR="70183" marT="70183" marB="70183" anchor="ctr">
                    <a:lnL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effectLst/>
                        </a:rPr>
                        <a:t>전진선택법</a:t>
                      </a:r>
                    </a:p>
                  </a:txBody>
                  <a:tcPr marL="70183" marR="70183" marT="70183" marB="70183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700">
                          <a:effectLst/>
                        </a:rPr>
                        <a:t>절편만 있는 상수모형으로부터 시작해 중요하다고 생각되는 설명변수로부터 차례로 모형에 추가</a:t>
                      </a:r>
                      <a:br>
                        <a:rPr lang="ko-KR" altLang="en-US" sz="1700">
                          <a:effectLst/>
                        </a:rPr>
                      </a:br>
                      <a:r>
                        <a:rPr lang="en-US" altLang="ko-KR" sz="1700">
                          <a:effectLst/>
                        </a:rPr>
                        <a:t>- </a:t>
                      </a:r>
                      <a:r>
                        <a:rPr lang="ko-KR" altLang="en-US" sz="1700">
                          <a:effectLst/>
                        </a:rPr>
                        <a:t>장점</a:t>
                      </a:r>
                      <a:r>
                        <a:rPr lang="en-US" altLang="ko-KR" sz="1700">
                          <a:effectLst/>
                        </a:rPr>
                        <a:t>: </a:t>
                      </a:r>
                      <a:r>
                        <a:rPr lang="ko-KR" altLang="en-US" sz="1700">
                          <a:effectLst/>
                        </a:rPr>
                        <a:t>이해하기 쉽고</a:t>
                      </a:r>
                      <a:r>
                        <a:rPr lang="en-US" altLang="ko-KR" sz="1700">
                          <a:effectLst/>
                        </a:rPr>
                        <a:t>, </a:t>
                      </a:r>
                      <a:r>
                        <a:rPr lang="ko-KR" altLang="en-US" sz="1700">
                          <a:effectLst/>
                        </a:rPr>
                        <a:t>변수의 개수가 많은 경우에도 사용 가능</a:t>
                      </a:r>
                      <a:br>
                        <a:rPr lang="ko-KR" altLang="en-US" sz="1700">
                          <a:effectLst/>
                        </a:rPr>
                      </a:br>
                      <a:r>
                        <a:rPr lang="en-US" altLang="ko-KR" sz="1700">
                          <a:effectLst/>
                        </a:rPr>
                        <a:t>- </a:t>
                      </a:r>
                      <a:r>
                        <a:rPr lang="ko-KR" altLang="en-US" sz="1700">
                          <a:effectLst/>
                        </a:rPr>
                        <a:t>단점</a:t>
                      </a:r>
                      <a:r>
                        <a:rPr lang="en-US" altLang="ko-KR" sz="1700">
                          <a:effectLst/>
                        </a:rPr>
                        <a:t>: </a:t>
                      </a:r>
                      <a:r>
                        <a:rPr lang="ko-KR" altLang="en-US" sz="1700">
                          <a:effectLst/>
                        </a:rPr>
                        <a:t>변수값의 작은 변동에도 그 결과가 크게 달라져 안전성이 부족</a:t>
                      </a:r>
                    </a:p>
                  </a:txBody>
                  <a:tcPr marL="70183" marR="70183" marT="70183" marB="70183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51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effectLst/>
                        </a:rPr>
                        <a:t>후진제거법</a:t>
                      </a:r>
                    </a:p>
                  </a:txBody>
                  <a:tcPr marL="70183" marR="70183" marT="70183" marB="70183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700">
                          <a:effectLst/>
                        </a:rPr>
                        <a:t>독립변수 후보 모두 포함한 모형에서 출발해 가장 적은 영향을 주는 변수부터 하나씩 제거하면서 더이상 제거할 변수가 없을 때의 모형을 선택함 </a:t>
                      </a:r>
                      <a:br>
                        <a:rPr lang="ko-KR" altLang="en-US" sz="1700">
                          <a:effectLst/>
                        </a:rPr>
                      </a:br>
                      <a:r>
                        <a:rPr lang="en-US" altLang="ko-KR" sz="1700">
                          <a:effectLst/>
                        </a:rPr>
                        <a:t>- </a:t>
                      </a:r>
                      <a:r>
                        <a:rPr lang="ko-KR" altLang="en-US" sz="1700">
                          <a:effectLst/>
                        </a:rPr>
                        <a:t>장점</a:t>
                      </a:r>
                      <a:r>
                        <a:rPr lang="en-US" altLang="ko-KR" sz="1700">
                          <a:effectLst/>
                        </a:rPr>
                        <a:t>: </a:t>
                      </a:r>
                      <a:r>
                        <a:rPr lang="ko-KR" altLang="en-US" sz="1700">
                          <a:effectLst/>
                        </a:rPr>
                        <a:t>전체 변수들의 정보를 이용할 수 있음</a:t>
                      </a:r>
                      <a:br>
                        <a:rPr lang="ko-KR" altLang="en-US" sz="1700">
                          <a:effectLst/>
                        </a:rPr>
                      </a:br>
                      <a:r>
                        <a:rPr lang="en-US" altLang="ko-KR" sz="1700">
                          <a:effectLst/>
                        </a:rPr>
                        <a:t>- </a:t>
                      </a:r>
                      <a:r>
                        <a:rPr lang="ko-KR" altLang="en-US" sz="1700">
                          <a:effectLst/>
                        </a:rPr>
                        <a:t>단점</a:t>
                      </a:r>
                      <a:r>
                        <a:rPr lang="en-US" altLang="ko-KR" sz="1700">
                          <a:effectLst/>
                        </a:rPr>
                        <a:t>: </a:t>
                      </a:r>
                      <a:r>
                        <a:rPr lang="ko-KR" altLang="en-US" sz="1700">
                          <a:effectLst/>
                        </a:rPr>
                        <a:t>변수의 개수가 많은 경우 사용하기 어려움</a:t>
                      </a:r>
                    </a:p>
                  </a:txBody>
                  <a:tcPr marL="70183" marR="70183" marT="70183" marB="70183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144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700">
                          <a:effectLst/>
                        </a:rPr>
                        <a:t>단계선택법</a:t>
                      </a:r>
                    </a:p>
                  </a:txBody>
                  <a:tcPr marL="70183" marR="70183" marT="70183" marB="70183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700" dirty="0" err="1">
                          <a:effectLst/>
                        </a:rPr>
                        <a:t>전진석택법에</a:t>
                      </a:r>
                      <a:r>
                        <a:rPr lang="ko-KR" altLang="en-US" sz="1700" dirty="0">
                          <a:effectLst/>
                        </a:rPr>
                        <a:t> 의해 변수를 추가하면서 새롭게 추가된 변수에 기인해 기존 변수의 중요도가 약화되면 해당 변수를 제거하는 등 단계별로 추가 또는 제거되는 변수의 여부를 검토해 더 이상 없을 때 중단한다</a:t>
                      </a:r>
                      <a:r>
                        <a:rPr lang="en-US" altLang="ko-KR" sz="1700" dirty="0">
                          <a:effectLst/>
                        </a:rPr>
                        <a:t>.</a:t>
                      </a:r>
                    </a:p>
                  </a:txBody>
                  <a:tcPr marL="70183" marR="70183" marT="70183" marB="70183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9823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/>
                <a:t>최적 회귀 방식</a:t>
              </a:r>
              <a:endParaRPr lang="ko-KR" altLang="en-US" sz="240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+mn-ea"/>
              </a:rPr>
              <a:t>벌점화된 선택 기준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모형의 복잡도에 벌점을 주는 방법</a:t>
            </a:r>
            <a:r>
              <a:rPr lang="en-US" altLang="ko-KR" sz="2200" b="1" dirty="0">
                <a:latin typeface="+mn-ea"/>
              </a:rPr>
              <a:t>.  AIC</a:t>
            </a:r>
            <a:r>
              <a:rPr lang="ko-KR" altLang="en-US" sz="2200" b="1" dirty="0">
                <a:latin typeface="+mn-ea"/>
              </a:rPr>
              <a:t>와 </a:t>
            </a:r>
            <a:r>
              <a:rPr lang="en-US" altLang="ko-KR" sz="2200" b="1" dirty="0">
                <a:latin typeface="+mn-ea"/>
              </a:rPr>
              <a:t>BIC</a:t>
            </a:r>
            <a:r>
              <a:rPr lang="ko-KR" altLang="en-US" sz="2200" b="1" dirty="0">
                <a:latin typeface="+mn-ea"/>
              </a:rPr>
              <a:t>방법이 주로 사용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+mn-ea"/>
              </a:rPr>
              <a:t>방법</a:t>
            </a:r>
            <a:r>
              <a:rPr lang="en-US" altLang="ko-KR" sz="2200" b="1" dirty="0">
                <a:latin typeface="+mn-ea"/>
              </a:rPr>
              <a:t>: AIC, BIC </a:t>
            </a:r>
            <a:r>
              <a:rPr lang="ko-KR" altLang="en-US" sz="2200" b="1" dirty="0">
                <a:latin typeface="+mn-ea"/>
              </a:rPr>
              <a:t>방법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+mn-ea"/>
              </a:rPr>
              <a:t>설명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모든 후보 모형들에 대해 </a:t>
            </a:r>
            <a:r>
              <a:rPr lang="en-US" altLang="ko-KR" sz="2200" b="1" dirty="0">
                <a:latin typeface="+mn-ea"/>
              </a:rPr>
              <a:t>AIC </a:t>
            </a:r>
            <a:r>
              <a:rPr lang="ko-KR" altLang="en-US" sz="2200" b="1" dirty="0">
                <a:latin typeface="+mn-ea"/>
              </a:rPr>
              <a:t>또는 </a:t>
            </a:r>
            <a:r>
              <a:rPr lang="en-US" altLang="ko-KR" sz="2200" b="1" dirty="0">
                <a:latin typeface="+mn-ea"/>
              </a:rPr>
              <a:t>BIC</a:t>
            </a:r>
            <a:r>
              <a:rPr lang="ko-KR" altLang="en-US" sz="2200" b="1" dirty="0">
                <a:latin typeface="+mn-ea"/>
              </a:rPr>
              <a:t>를 계산하고 그 값을 최소가 되는 모형을 선택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모형 선택의 </a:t>
            </a:r>
            <a:r>
              <a:rPr lang="ko-KR" altLang="en-US" sz="2200" b="1" dirty="0" err="1">
                <a:latin typeface="+mn-ea"/>
              </a:rPr>
              <a:t>일치성</a:t>
            </a:r>
            <a:r>
              <a:rPr lang="en-US" altLang="ko-KR" sz="2200" b="1" dirty="0">
                <a:latin typeface="+mn-ea"/>
              </a:rPr>
              <a:t>: </a:t>
            </a:r>
            <a:r>
              <a:rPr lang="ko-KR" altLang="en-US" sz="2200" b="1" dirty="0">
                <a:latin typeface="+mn-ea"/>
              </a:rPr>
              <a:t>자료가 늘어날 때 참인 모형이 주어진 모형 선택 기준의 최솟값을 갖게 되는 성질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+mn-ea"/>
              </a:rPr>
              <a:t>이론적으로 </a:t>
            </a:r>
            <a:r>
              <a:rPr lang="en-US" altLang="ko-KR" sz="2200" b="1" dirty="0">
                <a:latin typeface="+mn-ea"/>
              </a:rPr>
              <a:t>AIC</a:t>
            </a:r>
            <a:r>
              <a:rPr lang="ko-KR" altLang="en-US" sz="2200" b="1" dirty="0">
                <a:latin typeface="+mn-ea"/>
              </a:rPr>
              <a:t>에 대해 </a:t>
            </a:r>
            <a:r>
              <a:rPr lang="ko-KR" altLang="en-US" sz="2200" b="1" dirty="0" err="1">
                <a:latin typeface="+mn-ea"/>
              </a:rPr>
              <a:t>일치성이</a:t>
            </a:r>
            <a:r>
              <a:rPr lang="ko-KR" altLang="en-US" sz="2200" b="1" dirty="0">
                <a:latin typeface="+mn-ea"/>
              </a:rPr>
              <a:t> 성립되지 않지만 </a:t>
            </a:r>
            <a:r>
              <a:rPr lang="en-US" altLang="ko-KR" sz="2200" b="1" dirty="0">
                <a:latin typeface="+mn-ea"/>
              </a:rPr>
              <a:t>BIC</a:t>
            </a:r>
            <a:r>
              <a:rPr lang="ko-KR" altLang="en-US" sz="2200" b="1" dirty="0">
                <a:latin typeface="+mn-ea"/>
              </a:rPr>
              <a:t>는 주요 분포에서 이러한 성질이 성립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200" b="1" dirty="0">
                <a:latin typeface="+mn-ea"/>
              </a:rPr>
              <a:t>AIC</a:t>
            </a:r>
            <a:r>
              <a:rPr lang="ko-KR" altLang="en-US" sz="2200" b="1" dirty="0">
                <a:latin typeface="+mn-ea"/>
              </a:rPr>
              <a:t>를 활용하는 방법이 보편화하는 방법 그 밖의 선택 기준으로 </a:t>
            </a:r>
            <a:r>
              <a:rPr lang="en-US" altLang="ko-KR" sz="2200" b="1" dirty="0">
                <a:latin typeface="+mn-ea"/>
              </a:rPr>
              <a:t>RIC, CIC</a:t>
            </a:r>
            <a:r>
              <a:rPr lang="ko-KR" altLang="en-US" sz="2200" b="1" dirty="0">
                <a:latin typeface="+mn-ea"/>
              </a:rPr>
              <a:t>가 있다</a:t>
            </a:r>
            <a:r>
              <a:rPr lang="en-US" altLang="ko-KR" sz="2200" b="1" dirty="0">
                <a:latin typeface="+mn-ea"/>
              </a:rPr>
              <a:t>.</a:t>
            </a:r>
            <a:endParaRPr lang="ko-KR" altLang="en-US" sz="2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3031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/>
                <a:t>모델 선택 기준</a:t>
              </a:r>
              <a:r>
                <a:rPr lang="en-US" altLang="ko-KR" sz="2400" b="1" dirty="0"/>
                <a:t>(Model Selection Criteria)</a:t>
              </a:r>
              <a:endParaRPr lang="ko-KR" altLang="en-US" sz="24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4ACB0A-177E-365D-E1B6-84F24C9E57CB}"/>
              </a:ext>
            </a:extLst>
          </p:cNvPr>
          <p:cNvSpPr txBox="1"/>
          <p:nvPr/>
        </p:nvSpPr>
        <p:spPr>
          <a:xfrm>
            <a:off x="258792" y="1601040"/>
            <a:ext cx="86264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000" b="1" dirty="0"/>
              <a:t>AIC (Akaike Information Criterion)</a:t>
            </a:r>
          </a:p>
          <a:p>
            <a:pPr>
              <a:buNone/>
            </a:pPr>
            <a:r>
              <a:rPr lang="ko-KR" altLang="en-US" sz="2000" b="1" dirty="0" err="1"/>
              <a:t>아카이케</a:t>
            </a:r>
            <a:r>
              <a:rPr lang="ko-KR" altLang="en-US" sz="2000" b="1" dirty="0"/>
              <a:t> 정보 기준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공식</a:t>
            </a:r>
            <a:r>
              <a:rPr lang="en-US" altLang="ko-KR" sz="2000" dirty="0"/>
              <a:t>: AIC = -2 × log(likelihood) + 2k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k = </a:t>
            </a:r>
            <a:r>
              <a:rPr lang="ko-KR" altLang="en-US" sz="2000" dirty="0"/>
              <a:t>모델의 매개변수 개수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작을수록 좋은 모델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예측 성능과 모델 복잡성의 균형을 맞춤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가장 널리 사용되는 기준</a:t>
            </a:r>
          </a:p>
          <a:p>
            <a:pPr>
              <a:buNone/>
            </a:pPr>
            <a:r>
              <a:rPr lang="en-US" altLang="ko-KR" sz="2000" b="1" dirty="0"/>
              <a:t>BIC (Bayesian Information Criterion)</a:t>
            </a:r>
          </a:p>
          <a:p>
            <a:pPr>
              <a:buNone/>
            </a:pPr>
            <a:r>
              <a:rPr lang="ko-KR" altLang="en-US" sz="2000" b="1" dirty="0"/>
              <a:t>베이지안 정보 기준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공식</a:t>
            </a:r>
            <a:r>
              <a:rPr lang="en-US" altLang="ko-KR" sz="2000" dirty="0"/>
              <a:t>: BIC = -2 × log(likelihood) + k × log(n)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n = </a:t>
            </a:r>
            <a:r>
              <a:rPr lang="ko-KR" altLang="en-US" sz="2000" dirty="0"/>
              <a:t>표본 크기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작을수록 좋은 모델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2000" dirty="0"/>
              <a:t>AIC</a:t>
            </a:r>
            <a:r>
              <a:rPr lang="ko-KR" altLang="en-US" sz="2000" dirty="0"/>
              <a:t>보다 복잡성에 더 큰 </a:t>
            </a:r>
            <a:r>
              <a:rPr lang="ko-KR" altLang="en-US" sz="2000" dirty="0" err="1"/>
              <a:t>패널티</a:t>
            </a:r>
            <a:r>
              <a:rPr lang="ko-KR" altLang="en-US" sz="2000" dirty="0"/>
              <a:t> 부여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표본이 클수록 </a:t>
            </a:r>
            <a:r>
              <a:rPr lang="en-US" altLang="ko-KR" sz="2000" dirty="0"/>
              <a:t>AIC</a:t>
            </a:r>
            <a:r>
              <a:rPr lang="ko-KR" altLang="en-US" sz="2000" dirty="0"/>
              <a:t>보다 더 간단한 모델 선호</a:t>
            </a:r>
          </a:p>
        </p:txBody>
      </p:sp>
    </p:spTree>
    <p:extLst>
      <p:ext uri="{BB962C8B-B14F-4D97-AF65-F5344CB8AC3E}">
        <p14:creationId xmlns:p14="http://schemas.microsoft.com/office/powerpoint/2010/main" val="3110043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/>
                <a:t>모델 선택 기준</a:t>
              </a:r>
              <a:r>
                <a:rPr lang="en-US" altLang="ko-KR" sz="2400" b="1" dirty="0"/>
                <a:t>(Model Selection Criteria)</a:t>
              </a:r>
              <a:endParaRPr lang="ko-KR" altLang="en-US" sz="2400" b="1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4ACB0A-177E-365D-E1B6-84F24C9E57CB}"/>
              </a:ext>
            </a:extLst>
          </p:cNvPr>
          <p:cNvSpPr txBox="1"/>
          <p:nvPr/>
        </p:nvSpPr>
        <p:spPr>
          <a:xfrm>
            <a:off x="258792" y="1601040"/>
            <a:ext cx="862641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000" b="1" dirty="0"/>
              <a:t>RIC (Risk Inflation Criterion)</a:t>
            </a:r>
          </a:p>
          <a:p>
            <a:pPr>
              <a:buNone/>
            </a:pPr>
            <a:r>
              <a:rPr lang="ko-KR" altLang="en-US" sz="2000" b="1" dirty="0"/>
              <a:t>위험 팽창 기준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상대적으로 덜 알려진 기준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주로 고차원 데이터에서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변수 선택 시 </a:t>
            </a:r>
            <a:r>
              <a:rPr lang="ko-KR" altLang="en-US" sz="2000" dirty="0" err="1"/>
              <a:t>과적합</a:t>
            </a:r>
            <a:r>
              <a:rPr lang="ko-KR" altLang="en-US" sz="2000" dirty="0"/>
              <a:t> 방지에 초점</a:t>
            </a:r>
          </a:p>
          <a:p>
            <a:pPr>
              <a:buNone/>
            </a:pPr>
            <a:r>
              <a:rPr lang="en-US" altLang="ko-KR" sz="2000" b="1" dirty="0"/>
              <a:t>CIC (Covariance Information Criterion)</a:t>
            </a:r>
          </a:p>
          <a:p>
            <a:pPr>
              <a:buNone/>
            </a:pPr>
            <a:r>
              <a:rPr lang="ko-KR" altLang="en-US" sz="2000" b="1" dirty="0"/>
              <a:t>공분산 정보 기준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주로 시계열 분석이나 구조방정식 모델에서 사용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모델의 공분산 구조를 평가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특정 분야에서 제한적으로 사용</a:t>
            </a:r>
          </a:p>
        </p:txBody>
      </p:sp>
    </p:spTree>
    <p:extLst>
      <p:ext uri="{BB962C8B-B14F-4D97-AF65-F5344CB8AC3E}">
        <p14:creationId xmlns:p14="http://schemas.microsoft.com/office/powerpoint/2010/main" val="36831534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단순회귀모형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?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설명변수와 반응변수가 각각 </a:t>
            </a:r>
            <a:r>
              <a:rPr lang="en-US" altLang="ko-KR" sz="2200" b="1" dirty="0">
                <a:latin typeface="Georgia" panose="02040502050405020303" pitchFamily="18" charset="0"/>
              </a:rPr>
              <a:t>1</a:t>
            </a:r>
            <a:r>
              <a:rPr lang="ko-KR" altLang="en-US" sz="2200" b="1" dirty="0">
                <a:latin typeface="Georgia" panose="02040502050405020303" pitchFamily="18" charset="0"/>
              </a:rPr>
              <a:t>개씩인 모형</a:t>
            </a:r>
            <a:endParaRPr lang="en-US" altLang="ko-KR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Georgia" panose="02040502050405020303" pitchFamily="18" charset="0"/>
              </a:rPr>
              <a:t>사례 </a:t>
            </a:r>
            <a:r>
              <a:rPr lang="en-US" altLang="ko-KR" sz="2000" b="1" dirty="0">
                <a:latin typeface="Georgia" panose="02040502050405020303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Georgia" panose="02040502050405020303" pitchFamily="18" charset="0"/>
              </a:rPr>
              <a:t>기말고사와 쪽지 시험</a:t>
            </a:r>
            <a:r>
              <a:rPr lang="en-US" altLang="ko-KR" sz="2000" b="1" dirty="0">
                <a:latin typeface="Georgia" panose="02040502050405020303" pitchFamily="18" charset="0"/>
              </a:rPr>
              <a:t>, </a:t>
            </a:r>
            <a:r>
              <a:rPr lang="ko-KR" altLang="en-US" sz="2000" b="1" dirty="0">
                <a:latin typeface="Georgia" panose="02040502050405020303" pitchFamily="18" charset="0"/>
              </a:rPr>
              <a:t>수면 시간</a:t>
            </a:r>
            <a:r>
              <a:rPr lang="en-US" altLang="ko-KR" sz="2000" b="1" dirty="0">
                <a:latin typeface="Georgia" panose="02040502050405020303" pitchFamily="18" charset="0"/>
              </a:rPr>
              <a:t>, </a:t>
            </a:r>
            <a:r>
              <a:rPr lang="ko-KR" altLang="en-US" sz="2000" b="1" dirty="0">
                <a:latin typeface="Georgia" panose="02040502050405020303" pitchFamily="18" charset="0"/>
              </a:rPr>
              <a:t>통학 방법 중 어느 변수가 기말고사에 영향을 끼칠까</a:t>
            </a:r>
            <a:r>
              <a:rPr lang="en-US" altLang="ko-KR" sz="2000" b="1" dirty="0">
                <a:latin typeface="Georgia" panose="02040502050405020303" pitchFamily="18" charset="0"/>
              </a:rPr>
              <a:t>? </a:t>
            </a:r>
            <a:r>
              <a:rPr lang="ko-KR" altLang="en-US" sz="2000" b="1" dirty="0">
                <a:latin typeface="Georgia" panose="02040502050405020303" pitchFamily="18" charset="0"/>
              </a:rPr>
              <a:t>어떤 변수 사용이 좋은 모형을 만들까</a:t>
            </a:r>
            <a:r>
              <a:rPr lang="en-US" altLang="ko-KR" sz="2000" b="1" dirty="0">
                <a:latin typeface="Georgia" panose="02040502050405020303" pitchFamily="18" charset="0"/>
              </a:rPr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Georgia" panose="02040502050405020303" pitchFamily="18" charset="0"/>
              </a:rPr>
              <a:t>반응변수는 기말고사 점수 </a:t>
            </a:r>
            <a:r>
              <a:rPr lang="en-US" altLang="ko-KR" sz="2000" b="1" dirty="0">
                <a:latin typeface="Georgia" panose="02040502050405020303" pitchFamily="18" charset="0"/>
              </a:rPr>
              <a:t>y, </a:t>
            </a:r>
            <a:r>
              <a:rPr lang="ko-KR" altLang="en-US" sz="2000" b="1" dirty="0">
                <a:latin typeface="Georgia" panose="02040502050405020303" pitchFamily="18" charset="0"/>
              </a:rPr>
              <a:t>설명변수는 쪽지 시험의 평균 점수 </a:t>
            </a:r>
            <a:r>
              <a:rPr lang="en-US" altLang="ko-KR" sz="2000" b="1" dirty="0">
                <a:latin typeface="Georgia" panose="02040502050405020303" pitchFamily="18" charset="0"/>
              </a:rPr>
              <a:t>x, </a:t>
            </a:r>
            <a:r>
              <a:rPr lang="ko-KR" altLang="en-US" sz="2000" b="1" dirty="0">
                <a:latin typeface="Georgia" panose="02040502050405020303" pitchFamily="18" charset="0"/>
              </a:rPr>
              <a:t>설명변수의 개수는 </a:t>
            </a:r>
            <a:r>
              <a:rPr lang="en-US" altLang="ko-KR" sz="2000" b="1" dirty="0">
                <a:latin typeface="Georgia" panose="02040502050405020303" pitchFamily="18" charset="0"/>
              </a:rPr>
              <a:t>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21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단순회귀모형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?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설명변수와 반응변수가 각각 </a:t>
            </a:r>
            <a:r>
              <a:rPr lang="en-US" altLang="ko-KR" sz="2200" b="1" dirty="0">
                <a:latin typeface="Georgia" panose="02040502050405020303" pitchFamily="18" charset="0"/>
              </a:rPr>
              <a:t>1</a:t>
            </a:r>
            <a:r>
              <a:rPr lang="ko-KR" altLang="en-US" sz="2200" b="1" dirty="0">
                <a:latin typeface="Georgia" panose="02040502050405020303" pitchFamily="18" charset="0"/>
              </a:rPr>
              <a:t>개씩인 모형</a:t>
            </a:r>
            <a:endParaRPr lang="en-US" altLang="ko-KR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latin typeface="Georgia" panose="02040502050405020303" pitchFamily="18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8408" y="2023424"/>
          <a:ext cx="8824822" cy="3779873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0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import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numpy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as np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import pandas as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pd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import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matplotlib.pyplot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as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plt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from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scipy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import stats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import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statsmodels.formula.api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as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smf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%precision 3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%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matplotlib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inline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pd.read_csv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('.././datasets/scores_reg.csv')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len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print(n)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df.head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20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quiz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final_test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sleep_time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school_method</a:t>
                      </a: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0    4.2    67    7.2    bus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    7.2    71    7.9    bicycle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    0.0    19    5.3    bus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3    3.0    35    6.8    walk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4    1.5    35    7.5    walk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58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2B737-6EE8-9EA5-2F07-739E5B306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B97615-8114-3FC8-82B4-9615E531C8C0}"/>
              </a:ext>
            </a:extLst>
          </p:cNvPr>
          <p:cNvSpPr txBox="1"/>
          <p:nvPr/>
        </p:nvSpPr>
        <p:spPr>
          <a:xfrm>
            <a:off x="0" y="2935510"/>
            <a:ext cx="1749197" cy="11264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ctr">
              <a:lnSpc>
                <a:spcPct val="120000"/>
              </a:lnSpc>
            </a:pPr>
            <a:r>
              <a:rPr lang="ko-KR" altLang="en-US" sz="3200" b="1" u="sng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회귀분석</a:t>
            </a:r>
          </a:p>
          <a:p>
            <a:pPr fontAlgn="ctr">
              <a:lnSpc>
                <a:spcPct val="120000"/>
              </a:lnSpc>
            </a:pPr>
            <a:r>
              <a:rPr lang="en-US" altLang="ko-KR" sz="24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…</a:t>
            </a:r>
            <a:endParaRPr lang="ko-KR" altLang="en-US" sz="24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MS Reference Sans Serif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3C4FE-20D6-44E8-3577-3E19F4EAA6C3}"/>
              </a:ext>
            </a:extLst>
          </p:cNvPr>
          <p:cNvSpPr txBox="1"/>
          <p:nvPr/>
        </p:nvSpPr>
        <p:spPr>
          <a:xfrm>
            <a:off x="0" y="1365850"/>
            <a:ext cx="7730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spc="-15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『1-8』</a:t>
            </a:r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 </a:t>
            </a:r>
            <a:endParaRPr lang="en-US" altLang="ko-KR" sz="4800" b="1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MS Reference Sans Serif" panose="020B0604030504040204" pitchFamily="34" charset="0"/>
            </a:endParaRPr>
          </a:p>
          <a:p>
            <a:r>
              <a:rPr lang="ko-KR" altLang="en-US" sz="4800" b="1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MS Reference Sans Serif" panose="020B0604030504040204" pitchFamily="34" charset="0"/>
              </a:rPr>
              <a:t>인과 관계 및 예측 분석 이해</a:t>
            </a:r>
          </a:p>
        </p:txBody>
      </p:sp>
    </p:spTree>
    <p:extLst>
      <p:ext uri="{BB962C8B-B14F-4D97-AF65-F5344CB8AC3E}">
        <p14:creationId xmlns:p14="http://schemas.microsoft.com/office/powerpoint/2010/main" val="1578089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단순회귀모형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?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단순회귀모형</a:t>
            </a:r>
            <a:endParaRPr lang="ko-KR" altLang="en-US" sz="2000" b="1" dirty="0">
              <a:latin typeface="Georgia" panose="02040502050405020303" pitchFamily="18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8408" y="2023424"/>
          <a:ext cx="8824822" cy="4572353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0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x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np.array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['quiz'])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y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np.array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['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final_test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'])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 = 1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poly_fit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np.polyfit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(x, y, 1)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poly_1d = np.poly1d(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poly_fit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xs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np.linspace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x.min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(),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x.max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())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ys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poly_1d(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xs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fig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plt.figure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figsize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=(10, 6))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ax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fig.add_subplot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(111)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ax.set_xlabel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('quiz')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ax.set_ylabel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('final test')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ax.plot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xs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ys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, color='gray',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 label=f'{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poly_fit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[1]:.2f}+{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poly_fit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[0]:.2f}x')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ax.scatter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(x, y)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ax.legend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plt.show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17" y="4930866"/>
            <a:ext cx="2501739" cy="144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50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회귀계수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4290" y="1526876"/>
                <a:ext cx="8842076" cy="7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22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2200" b="1" dirty="0"/>
                  <a:t> </a:t>
                </a:r>
                <a:r>
                  <a:rPr lang="ko-KR" altLang="en-US" sz="2200" b="1" dirty="0"/>
                  <a:t>는 데이터로부터 추정되어야 하는 </a:t>
                </a:r>
                <a:r>
                  <a:rPr lang="ko-KR" altLang="en-US" sz="2200" b="1" dirty="0" err="1"/>
                  <a:t>모수</a:t>
                </a:r>
                <a:r>
                  <a:rPr lang="en-US" altLang="ko-KR" sz="2200" b="1" dirty="0"/>
                  <a:t>(</a:t>
                </a:r>
                <a:r>
                  <a:rPr lang="ko-KR" altLang="en-US" sz="2200" b="1" dirty="0"/>
                  <a:t>회귀계수</a:t>
                </a:r>
                <a:r>
                  <a:rPr lang="en-US" altLang="ko-KR" sz="2200" b="1" dirty="0"/>
                  <a:t>) </a:t>
                </a:r>
                <a:r>
                  <a:rPr lang="ko-KR" altLang="en-US" sz="2200" b="1" dirty="0"/>
                  <a:t>이며</a:t>
                </a:r>
                <a:r>
                  <a:rPr lang="en-US" altLang="ko-KR" sz="2200" b="1" dirty="0"/>
                  <a:t>, </a:t>
                </a:r>
                <a14:m>
                  <m:oMath xmlns:m="http://schemas.openxmlformats.org/officeDocument/2006/math">
                    <m:r>
                      <a:rPr lang="ko-KR" altLang="en-US" sz="2200" b="1" i="1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US" altLang="ko-KR" sz="2200" b="1" dirty="0"/>
                  <a:t> </a:t>
                </a:r>
                <a:r>
                  <a:rPr lang="ko-KR" altLang="en-US" sz="2200" b="1" dirty="0"/>
                  <a:t>은 </a:t>
                </a:r>
                <a:r>
                  <a:rPr lang="ko-KR" altLang="en-US" sz="2200" b="1" dirty="0" err="1"/>
                  <a:t>기댓값</a:t>
                </a:r>
                <a:r>
                  <a:rPr lang="ko-KR" altLang="en-US" sz="2200" b="1" dirty="0"/>
                  <a:t> </a:t>
                </a:r>
                <a:r>
                  <a:rPr lang="en-US" altLang="ko-KR" sz="2200" b="1" dirty="0"/>
                  <a:t>0</a:t>
                </a:r>
                <a:r>
                  <a:rPr lang="ko-KR" altLang="en-US" sz="2200" b="1" dirty="0"/>
                  <a:t>과 분산 </a:t>
                </a:r>
                <a:r>
                  <a:rPr lang="en-US" altLang="ko-KR" sz="2200" b="1" dirty="0"/>
                  <a:t>σ2</a:t>
                </a:r>
                <a:r>
                  <a:rPr lang="ko-KR" altLang="en-US" sz="2200" b="1" dirty="0"/>
                  <a:t>를 가지는 오차항이다</a:t>
                </a:r>
                <a:r>
                  <a:rPr lang="en-US" altLang="ko-KR" sz="2200" b="1" dirty="0"/>
                  <a:t>.</a:t>
                </a:r>
                <a:endParaRPr lang="ko-KR" altLang="en-US" sz="2200" b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90" y="1526876"/>
                <a:ext cx="8842076" cy="799706"/>
              </a:xfrm>
              <a:prstGeom prst="rect">
                <a:avLst/>
              </a:prstGeom>
              <a:blipFill rotWithShape="0">
                <a:blip r:embed="rId2"/>
                <a:stretch>
                  <a:fillRect l="-759" t="-6061"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22" y="2407216"/>
            <a:ext cx="5367188" cy="58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98408" y="3075888"/>
          <a:ext cx="8824822" cy="3594111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0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formula = '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final_test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~ quiz'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result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smf.ols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(formula,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).fit()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result.summary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OLS Regression Results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Dep. Variable: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final_test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R-squared:    0.676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Model:    OLS    </a:t>
                      </a:r>
                      <a:r>
                        <a:rPr lang="en-US" altLang="ko-KR" sz="800" b="1" u="sng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Adj. R-squared:    0.658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Method:    Least Squares    F-statistic:    37.61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Date:    Thu, 13 Feb 2020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(F-statistic):    8.59e-06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Time:    11:41:56    Log-Likelihood:    -76.325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No. Observations:    20    AIC:    156.7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Residuals:    18    BIC:    158.6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Model:    1       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Covariance Type: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nonrobust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coef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std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err    t    P&gt;|t|    [0.025    0.975]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Intercept    </a:t>
                      </a:r>
                      <a:r>
                        <a:rPr lang="en-US" altLang="ko-KR" sz="800" b="1" u="sng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23.6995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4.714    5.028    0.000    13.796    33.603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quiz    </a:t>
                      </a:r>
                      <a:r>
                        <a:rPr lang="en-US" altLang="ko-KR" sz="800" b="1" u="sng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6.5537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1.069    6.133    0.000    4.309    8.799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Omnibus:    2.139    Durbin-Watson:    1.478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(Omnibus):    0.343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Jarque-Bera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(JB):    1.773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Skew:    0.670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(JB):    0.412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Kurtosis:    2.422    Cond. No.    8.32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3889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pic>
        <p:nvPicPr>
          <p:cNvPr id="3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408" y="1609487"/>
            <a:ext cx="7821314" cy="136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Box 31"/>
          <p:cNvSpPr txBox="1"/>
          <p:nvPr/>
        </p:nvSpPr>
        <p:spPr>
          <a:xfrm>
            <a:off x="251520" y="1052736"/>
            <a:ext cx="874220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Georgia" panose="02040502050405020303" pitchFamily="18" charset="0"/>
              </a:rPr>
              <a:t>점추정</a:t>
            </a:r>
            <a:r>
              <a:rPr lang="ko-KR" altLang="en-US" sz="2000" dirty="0">
                <a:latin typeface="Georgia" panose="02040502050405020303" pitchFamily="18" charset="0"/>
              </a:rPr>
              <a:t> </a:t>
            </a:r>
            <a:r>
              <a:rPr lang="en-US" altLang="ko-KR" sz="2000" dirty="0">
                <a:latin typeface="Georgia" panose="02040502050405020303" pitchFamily="18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Georgia" panose="02040502050405020303" pitchFamily="18" charset="0"/>
              </a:rPr>
              <a:t>추정값이</a:t>
            </a:r>
            <a:r>
              <a:rPr lang="ko-KR" altLang="en-US" sz="2000" dirty="0">
                <a:latin typeface="Georgia" panose="02040502050405020303" pitchFamily="18" charset="0"/>
              </a:rPr>
              <a:t> 생성한 회귀직선                              은    </a:t>
            </a:r>
            <a:r>
              <a:rPr lang="ko-KR" altLang="en-US" sz="2000" dirty="0" err="1">
                <a:latin typeface="Georgia" panose="02040502050405020303" pitchFamily="18" charset="0"/>
              </a:rPr>
              <a:t>예측값</a:t>
            </a:r>
            <a:r>
              <a:rPr lang="ko-KR" altLang="en-US" sz="2000" dirty="0">
                <a:latin typeface="Georgia" panose="02040502050405020303" pitchFamily="18" charset="0"/>
              </a:rPr>
              <a:t>                               과 실제의 데이터        의 차이가 가장 작은 직선</a:t>
            </a:r>
            <a:endParaRPr lang="en-US" altLang="ko-KR" sz="2000" dirty="0">
              <a:latin typeface="Georgia" panose="02040502050405020303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Georgia" panose="02040502050405020303" pitchFamily="18" charset="0"/>
              </a:rPr>
              <a:t>잔차</a:t>
            </a:r>
            <a:r>
              <a:rPr lang="ko-KR" altLang="en-US" sz="2000" dirty="0">
                <a:latin typeface="Georgia" panose="02040502050405020303" pitchFamily="18" charset="0"/>
              </a:rPr>
              <a:t>    </a:t>
            </a:r>
            <a:r>
              <a:rPr lang="en-US" altLang="ko-KR" sz="2000" dirty="0">
                <a:latin typeface="Georgia" panose="02040502050405020303" pitchFamily="18" charset="0"/>
              </a:rPr>
              <a:t>: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>
                <a:latin typeface="Georgia" panose="02040502050405020303" pitchFamily="18" charset="0"/>
              </a:rPr>
              <a:t>최소제곱법</a:t>
            </a:r>
            <a:r>
              <a:rPr lang="en-US" altLang="ko-KR" sz="2000" dirty="0">
                <a:latin typeface="Georgia" panose="02040502050405020303" pitchFamily="18" charset="0"/>
              </a:rPr>
              <a:t>: </a:t>
            </a:r>
            <a:r>
              <a:rPr lang="ko-KR" altLang="en-US" sz="2000" dirty="0" err="1">
                <a:latin typeface="Georgia" panose="02040502050405020303" pitchFamily="18" charset="0"/>
              </a:rPr>
              <a:t>잔차제곱합</a:t>
            </a:r>
            <a:r>
              <a:rPr lang="ko-KR" altLang="en-US" sz="2000" dirty="0">
                <a:latin typeface="Georgia" panose="02040502050405020303" pitchFamily="18" charset="0"/>
              </a:rPr>
              <a:t>       을 최소화하는                  을 구하는 방법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489" y="22864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eorgia" panose="02040502050405020303" pitchFamily="18" charset="0"/>
              </a:rPr>
              <a:t>절편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9488" y="260700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eorgia" panose="02040502050405020303" pitchFamily="18" charset="0"/>
              </a:rPr>
              <a:t>기울기</a:t>
            </a: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20" y="2334001"/>
            <a:ext cx="329753" cy="363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72" y="2680324"/>
            <a:ext cx="344041" cy="294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368630" y="1018232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Georgia" panose="02040502050405020303" pitchFamily="18" charset="0"/>
              </a:rPr>
              <a:t>회귀계수의</a:t>
            </a:r>
            <a:endParaRPr lang="en-US" altLang="ko-KR" dirty="0">
              <a:latin typeface="Georgia" panose="02040502050405020303" pitchFamily="18" charset="0"/>
            </a:endParaRPr>
          </a:p>
          <a:p>
            <a:pPr algn="ctr"/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ko-KR" altLang="en-US" dirty="0" err="1">
                <a:latin typeface="Georgia" panose="02040502050405020303" pitchFamily="18" charset="0"/>
              </a:rPr>
              <a:t>추정값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93966" y="295157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Georgia" panose="02040502050405020303" pitchFamily="18" charset="0"/>
              </a:rPr>
              <a:t>추정값의</a:t>
            </a:r>
            <a:endParaRPr lang="en-US" altLang="ko-KR">
              <a:latin typeface="Georgia" panose="02040502050405020303" pitchFamily="18" charset="0"/>
            </a:endParaRPr>
          </a:p>
          <a:p>
            <a:pPr algn="ctr"/>
            <a:r>
              <a:rPr lang="ko-KR" altLang="en-US">
                <a:latin typeface="Georgia" panose="02040502050405020303" pitchFamily="18" charset="0"/>
              </a:rPr>
              <a:t>표준오차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84886" y="1047110"/>
            <a:ext cx="1882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Georgia" panose="02040502050405020303" pitchFamily="18" charset="0"/>
              </a:rPr>
              <a:t>회귀계수에 관한</a:t>
            </a:r>
            <a:endParaRPr lang="en-US" altLang="ko-KR">
              <a:latin typeface="Georgia" panose="02040502050405020303" pitchFamily="18" charset="0"/>
            </a:endParaRPr>
          </a:p>
          <a:p>
            <a:pPr algn="ctr"/>
            <a:r>
              <a:rPr lang="en-US" altLang="ko-KR">
                <a:latin typeface="Georgia" panose="02040502050405020303" pitchFamily="18" charset="0"/>
              </a:rPr>
              <a:t>t </a:t>
            </a:r>
            <a:r>
              <a:rPr lang="ko-KR" altLang="en-US">
                <a:latin typeface="Georgia" panose="02040502050405020303" pitchFamily="18" charset="0"/>
              </a:rPr>
              <a:t>검정통계량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308304" y="1047109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>
                <a:latin typeface="Georgia" panose="02040502050405020303" pitchFamily="18" charset="0"/>
              </a:rPr>
              <a:t>회귀계수의</a:t>
            </a:r>
            <a:endParaRPr lang="en-US" altLang="ko-KR">
              <a:latin typeface="Georgia" panose="02040502050405020303" pitchFamily="18" charset="0"/>
            </a:endParaRPr>
          </a:p>
          <a:p>
            <a:pPr algn="ctr"/>
            <a:r>
              <a:rPr lang="en-US" altLang="ko-KR">
                <a:latin typeface="Georgia" panose="02040502050405020303" pitchFamily="18" charset="0"/>
              </a:rPr>
              <a:t>95% </a:t>
            </a:r>
            <a:r>
              <a:rPr lang="ko-KR" altLang="en-US">
                <a:latin typeface="Georgia" panose="02040502050405020303" pitchFamily="18" charset="0"/>
              </a:rPr>
              <a:t>신뢰구간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658221" y="2925536"/>
            <a:ext cx="1731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>
                <a:latin typeface="Georgia" panose="02040502050405020303" pitchFamily="18" charset="0"/>
              </a:rPr>
              <a:t>t </a:t>
            </a:r>
            <a:r>
              <a:rPr lang="ko-KR" altLang="en-US">
                <a:latin typeface="Georgia" panose="02040502050405020303" pitchFamily="18" charset="0"/>
              </a:rPr>
              <a:t>검정통계량의</a:t>
            </a:r>
            <a:endParaRPr lang="en-US" altLang="ko-KR">
              <a:latin typeface="Georgia" panose="02040502050405020303" pitchFamily="18" charset="0"/>
            </a:endParaRPr>
          </a:p>
          <a:p>
            <a:pPr algn="ctr"/>
            <a:r>
              <a:rPr lang="en-US" altLang="ko-KR">
                <a:latin typeface="Georgia" panose="02040502050405020303" pitchFamily="18" charset="0"/>
              </a:rPr>
              <a:t>p</a:t>
            </a:r>
            <a:r>
              <a:rPr lang="ko-KR" altLang="en-US">
                <a:latin typeface="Georgia" panose="02040502050405020303" pitchFamily="18" charset="0"/>
              </a:rPr>
              <a:t>값</a:t>
            </a:r>
          </a:p>
        </p:txBody>
      </p:sp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418" y="5705638"/>
            <a:ext cx="666456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513" y="4354448"/>
            <a:ext cx="620487" cy="40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983" y="4763084"/>
            <a:ext cx="1431578" cy="433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08" y="4786496"/>
            <a:ext cx="1231857" cy="386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Picture 1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3118" y="5351934"/>
            <a:ext cx="216024" cy="280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69" y="5732231"/>
            <a:ext cx="185683" cy="328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438" y="6146139"/>
            <a:ext cx="620487" cy="40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" name="Picture 1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14" y="6104850"/>
            <a:ext cx="420815" cy="483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0978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회귀계수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 회귀직선과 </a:t>
            </a:r>
            <a:r>
              <a:rPr lang="ko-KR" altLang="en-US" sz="2200" b="1" dirty="0" err="1">
                <a:latin typeface="Georgia" panose="02040502050405020303" pitchFamily="18" charset="0"/>
              </a:rPr>
              <a:t>잔차</a:t>
            </a:r>
            <a:endParaRPr lang="ko-KR" altLang="en-US" sz="2000" b="1" dirty="0">
              <a:latin typeface="Georgia" panose="02040502050405020303" pitchFamily="18" charset="0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57"/>
          <a:stretch/>
        </p:blipFill>
        <p:spPr bwMode="auto">
          <a:xfrm>
            <a:off x="1520993" y="2353864"/>
            <a:ext cx="6102014" cy="384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591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회귀계수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 회귀직선과 </a:t>
            </a:r>
            <a:r>
              <a:rPr lang="ko-KR" altLang="en-US" sz="2200" b="1" dirty="0" err="1">
                <a:latin typeface="Georgia" panose="02040502050405020303" pitchFamily="18" charset="0"/>
              </a:rPr>
              <a:t>잔차</a:t>
            </a:r>
            <a:endParaRPr lang="ko-KR" altLang="en-US" sz="2000" b="1" dirty="0">
              <a:latin typeface="Georgia" panose="02040502050405020303" pitchFamily="18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8408" y="1957763"/>
          <a:ext cx="8824822" cy="3959871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0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X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np.array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([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np.ones_like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(x), x]).T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array([[1. , 4.2],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7.2],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0. 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3. 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1.5],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0.9],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1.9],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3.5],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4. 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5.4],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4.2],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6.9],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2. 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8.8],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0.3],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6.7],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4.2],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5.6],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1.4],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[1. , 2. ]])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7BC007-237F-4FCA-E793-4CC007202156}"/>
              </a:ext>
            </a:extLst>
          </p:cNvPr>
          <p:cNvSpPr txBox="1"/>
          <p:nvPr/>
        </p:nvSpPr>
        <p:spPr>
          <a:xfrm>
            <a:off x="3784539" y="3429000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b="1" dirty="0"/>
              <a:t>절편용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은 </a:t>
            </a:r>
            <a:r>
              <a:rPr lang="en-US" altLang="ko-KR" sz="1400" b="1" dirty="0"/>
              <a:t>"</a:t>
            </a:r>
            <a:r>
              <a:rPr lang="ko-KR" altLang="en-US" sz="1400" b="1" dirty="0"/>
              <a:t>상수항을 곱할 변수</a:t>
            </a:r>
            <a:r>
              <a:rPr lang="en-US" altLang="ko-KR" sz="1400" b="1" dirty="0"/>
              <a:t>"</a:t>
            </a:r>
            <a:r>
              <a:rPr lang="ko-KR" altLang="en-US" sz="1400" dirty="0"/>
              <a:t> 역할을 합니다</a:t>
            </a:r>
            <a:r>
              <a:rPr lang="en-US" altLang="ko-KR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ourier New" panose="02070309020205020404" pitchFamily="49" charset="0"/>
              </a:rPr>
              <a:t>1 × β₀ = β₀</a:t>
            </a:r>
            <a:r>
              <a:rPr lang="ko-KR" altLang="en-US" sz="1400" dirty="0"/>
              <a:t> → 절편이 그대로 나타남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모든 </a:t>
            </a:r>
            <a:r>
              <a:rPr lang="ko-KR" altLang="en-US" sz="1400" dirty="0" err="1"/>
              <a:t>관측값에</a:t>
            </a:r>
            <a:r>
              <a:rPr lang="ko-KR" altLang="en-US" sz="1400" dirty="0"/>
              <a:t> 대해 동일하게 </a:t>
            </a:r>
            <a:r>
              <a:rPr lang="en-US" altLang="ko-KR" sz="1400" dirty="0"/>
              <a:t>β₀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더해짐</a:t>
            </a:r>
            <a:endParaRPr lang="en-US" altLang="ko-K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절편용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이 없으면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회귀직선이</a:t>
            </a:r>
            <a:r>
              <a:rPr lang="ko-KR" altLang="en-US" sz="1400" dirty="0"/>
              <a:t> 반드시 원점</a:t>
            </a:r>
            <a:r>
              <a:rPr lang="en-US" altLang="ko-KR" sz="1400" dirty="0"/>
              <a:t>(0,0)</a:t>
            </a:r>
            <a:r>
              <a:rPr lang="ko-KR" altLang="en-US" sz="1400" dirty="0"/>
              <a:t>을 지나야 하지만</a:t>
            </a:r>
            <a:r>
              <a:rPr lang="en-US" altLang="ko-KR" sz="1400" dirty="0"/>
              <a:t>, </a:t>
            </a:r>
            <a:r>
              <a:rPr lang="ko-KR" altLang="en-US" sz="1400" b="1" dirty="0"/>
              <a:t>절편용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이 있으면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회귀직선이</a:t>
            </a:r>
            <a:r>
              <a:rPr lang="ko-KR" altLang="en-US" sz="1400" dirty="0"/>
              <a:t> </a:t>
            </a:r>
            <a:r>
              <a:rPr lang="en-US" altLang="ko-KR" sz="1400" dirty="0"/>
              <a:t>y</a:t>
            </a:r>
            <a:r>
              <a:rPr lang="ko-KR" altLang="en-US" sz="1400" dirty="0"/>
              <a:t>축의 임의의 점에서 시작할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68621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회귀계수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latin typeface="Georgia" panose="02040502050405020303" pitchFamily="18" charset="0"/>
              </a:rPr>
              <a:t>최소제곱법은</a:t>
            </a:r>
            <a:r>
              <a:rPr lang="ko-KR" altLang="en-US" sz="2200" b="1" dirty="0">
                <a:latin typeface="Georgia" panose="02040502050405020303" pitchFamily="18" charset="0"/>
              </a:rPr>
              <a:t> </a:t>
            </a:r>
            <a:r>
              <a:rPr lang="en-US" altLang="ko-KR" sz="2200" b="1" dirty="0" err="1">
                <a:latin typeface="Georgia" panose="02040502050405020303" pitchFamily="18" charset="0"/>
              </a:rPr>
              <a:t>np.linalg.lstsq</a:t>
            </a:r>
            <a:r>
              <a:rPr lang="en-US" altLang="ko-KR" sz="2200" b="1" dirty="0">
                <a:latin typeface="Georgia" panose="02040502050405020303" pitchFamily="18" charset="0"/>
              </a:rPr>
              <a:t> </a:t>
            </a:r>
            <a:r>
              <a:rPr lang="ko-KR" altLang="en-US" sz="2200" b="1" dirty="0">
                <a:latin typeface="Georgia" panose="02040502050405020303" pitchFamily="18" charset="0"/>
              </a:rPr>
              <a:t>실행</a:t>
            </a:r>
            <a:endParaRPr lang="en-US" altLang="ko-KR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latin typeface="Georgia" panose="02040502050405020303" pitchFamily="18" charset="0"/>
              </a:rPr>
              <a:t>예측값과</a:t>
            </a:r>
            <a:r>
              <a:rPr lang="ko-KR" altLang="en-US" sz="2200" b="1" dirty="0">
                <a:latin typeface="Georgia" panose="02040502050405020303" pitchFamily="18" charset="0"/>
              </a:rPr>
              <a:t> </a:t>
            </a:r>
            <a:r>
              <a:rPr lang="ko-KR" altLang="en-US" sz="2200" b="1" dirty="0" err="1">
                <a:latin typeface="Georgia" panose="02040502050405020303" pitchFamily="18" charset="0"/>
              </a:rPr>
              <a:t>잔차</a:t>
            </a:r>
            <a:endParaRPr lang="ko-KR" altLang="en-US" sz="2200" b="1" dirty="0">
              <a:latin typeface="Georgia" panose="02040502050405020303" pitchFamily="18" charset="0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68252"/>
              </p:ext>
            </p:extLst>
          </p:nvPr>
        </p:nvGraphicFramePr>
        <p:xfrm>
          <a:off x="198408" y="2344634"/>
          <a:ext cx="8824822" cy="3848934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0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beta0_hat, beta1_hat = np.linalg.lstsq(X, y)[0]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beta0_hat, beta1_hat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v-SE" altLang="ko-KR" sz="12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y_hat = beta0_hat + beta1_hat * x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eps_hat = y - y_hat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altLang="ko-KR" sz="12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s_var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np.var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eps_hat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ddof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=p+1)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s_var</a:t>
                      </a:r>
                      <a:endParaRPr lang="en-US" altLang="ko-KR" sz="12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(23.699495346731226, 6.553732606043085)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134.290434734959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2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모분산</a:t>
                      </a: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추정</a:t>
                      </a:r>
                      <a:endParaRPr lang="en-US" altLang="ko-KR" sz="14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np.linalg.lstsq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() </a:t>
                      </a: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함수는 </a:t>
                      </a:r>
                      <a:r>
                        <a:rPr lang="ko-KR" altLang="en-US" sz="14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최소자승법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(Least Squares)</a:t>
                      </a: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을 사용하여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오차를 최소화하는 회귀 계수를 찾을 수 있습니다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4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이 함수는 선형 회귀 분석에서 회귀 계수를 추정하는 데 자주 사용됩니다</a:t>
                      </a:r>
                      <a:r>
                        <a:rPr lang="en-US" altLang="ko-KR" sz="14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7316" y="4075839"/>
            <a:ext cx="229371" cy="296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987186-13ED-146A-EE2D-282B2A24688E}"/>
              </a:ext>
            </a:extLst>
          </p:cNvPr>
          <p:cNvSpPr txBox="1"/>
          <p:nvPr/>
        </p:nvSpPr>
        <p:spPr>
          <a:xfrm>
            <a:off x="5705340" y="1129492"/>
            <a:ext cx="33178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 dirty="0" err="1">
                <a:latin typeface="Courier New" panose="02070309020205020404" pitchFamily="49" charset="0"/>
              </a:rPr>
              <a:t>ddof</a:t>
            </a:r>
            <a:r>
              <a:rPr lang="en-US" altLang="ko-KR" sz="1400" b="1" dirty="0">
                <a:latin typeface="Courier New" panose="02070309020205020404" pitchFamily="49" charset="0"/>
              </a:rPr>
              <a:t>=p+1</a:t>
            </a:r>
            <a:r>
              <a:rPr lang="ko-KR" altLang="en-US" sz="1400" b="1" dirty="0"/>
              <a:t>의 의미</a:t>
            </a:r>
          </a:p>
          <a:p>
            <a:pPr>
              <a:buNone/>
            </a:pPr>
            <a:r>
              <a:rPr lang="en-US" altLang="ko-KR" sz="1400" b="1" dirty="0" err="1"/>
              <a:t>ddof</a:t>
            </a:r>
            <a:r>
              <a:rPr lang="en-US" altLang="ko-KR" sz="1400" b="1" dirty="0"/>
              <a:t> (Delta Degrees of Freedom)</a:t>
            </a:r>
            <a:r>
              <a:rPr lang="en-US" altLang="ko-KR" sz="1400" dirty="0"/>
              <a:t>: </a:t>
            </a:r>
            <a:r>
              <a:rPr lang="ko-KR" altLang="en-US" sz="1400" dirty="0"/>
              <a:t>자유도 </a:t>
            </a:r>
            <a:r>
              <a:rPr lang="ko-KR" altLang="en-US" sz="1400" dirty="0" err="1"/>
              <a:t>보정값</a:t>
            </a:r>
            <a:endParaRPr lang="ko-KR" alt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일반 분산</a:t>
            </a:r>
            <a:r>
              <a:rPr lang="en-US" altLang="ko-KR" sz="1400" dirty="0"/>
              <a:t>: </a:t>
            </a:r>
            <a:r>
              <a:rPr lang="en-US" altLang="ko-KR" sz="1400" dirty="0">
                <a:latin typeface="Courier New" panose="02070309020205020404" pitchFamily="49" charset="0"/>
              </a:rPr>
              <a:t>σ² = Σ(x - x̄)² / n</a:t>
            </a:r>
            <a:endParaRPr lang="ko-KR" alt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표본 분산</a:t>
            </a:r>
            <a:r>
              <a:rPr lang="en-US" altLang="ko-KR" sz="1400" dirty="0"/>
              <a:t>: </a:t>
            </a:r>
            <a:r>
              <a:rPr lang="en-US" altLang="ko-KR" sz="1400" dirty="0">
                <a:latin typeface="Courier New" panose="02070309020205020404" pitchFamily="49" charset="0"/>
              </a:rPr>
              <a:t>s² = Σ(x - x̄)² / (n-1)</a:t>
            </a:r>
            <a:r>
              <a:rPr lang="ko-KR" altLang="en-US" sz="1400" dirty="0"/>
              <a:t> ← </a:t>
            </a:r>
            <a:r>
              <a:rPr lang="en-US" altLang="ko-KR" sz="1400" dirty="0" err="1"/>
              <a:t>ddof</a:t>
            </a:r>
            <a:r>
              <a:rPr lang="en-US" altLang="ko-KR" sz="1400" dirty="0"/>
              <a:t>=1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b="1" dirty="0"/>
              <a:t>회귀 </a:t>
            </a:r>
            <a:r>
              <a:rPr lang="ko-KR" altLang="en-US" sz="1400" b="1" dirty="0" err="1"/>
              <a:t>잔차</a:t>
            </a:r>
            <a:r>
              <a:rPr lang="ko-KR" altLang="en-US" sz="1400" b="1" dirty="0"/>
              <a:t> 분산</a:t>
            </a:r>
            <a:r>
              <a:rPr lang="en-US" altLang="ko-KR" sz="1400" dirty="0"/>
              <a:t>: </a:t>
            </a:r>
            <a:r>
              <a:rPr lang="en-US" altLang="ko-KR" sz="1400" dirty="0">
                <a:latin typeface="Courier New" panose="02070309020205020404" pitchFamily="49" charset="0"/>
              </a:rPr>
              <a:t>s² = Σ(eps)² / (n-p-1)</a:t>
            </a:r>
            <a:r>
              <a:rPr lang="ko-KR" altLang="en-US" sz="1400" dirty="0"/>
              <a:t> ← </a:t>
            </a:r>
            <a:r>
              <a:rPr lang="en-US" altLang="ko-KR" sz="1400" dirty="0" err="1"/>
              <a:t>ddof</a:t>
            </a:r>
            <a:r>
              <a:rPr lang="en-US" altLang="ko-KR" sz="1400" dirty="0"/>
              <a:t>=p+1</a:t>
            </a:r>
          </a:p>
          <a:p>
            <a:pPr>
              <a:buNone/>
            </a:pPr>
            <a:r>
              <a:rPr lang="ko-KR" altLang="en-US" sz="1400" b="1" dirty="0"/>
              <a:t>왜 </a:t>
            </a:r>
            <a:r>
              <a:rPr lang="en-US" altLang="ko-KR" sz="1400" b="1" dirty="0"/>
              <a:t>p+1</a:t>
            </a:r>
            <a:r>
              <a:rPr lang="ko-KR" altLang="en-US" sz="1400" b="1" dirty="0"/>
              <a:t>인가</a:t>
            </a:r>
            <a:r>
              <a:rPr lang="en-US" altLang="ko-KR" sz="1400" b="1" dirty="0"/>
              <a:t>?</a:t>
            </a:r>
          </a:p>
          <a:p>
            <a:pPr>
              <a:buNone/>
            </a:pPr>
            <a:r>
              <a:rPr lang="ko-KR" altLang="en-US" sz="1400" dirty="0"/>
              <a:t>회귀분석에서는 </a:t>
            </a:r>
            <a:r>
              <a:rPr lang="en-US" altLang="ko-KR" sz="1400" b="1" dirty="0"/>
              <a:t>p+1</a:t>
            </a:r>
            <a:r>
              <a:rPr lang="ko-KR" altLang="en-US" sz="1400" b="1" dirty="0"/>
              <a:t>개의 </a:t>
            </a:r>
            <a:r>
              <a:rPr lang="ko-KR" altLang="en-US" sz="1400" b="1" dirty="0" err="1"/>
              <a:t>모수를</a:t>
            </a:r>
            <a:r>
              <a:rPr lang="ko-KR" altLang="en-US" sz="1400" b="1" dirty="0"/>
              <a:t> 추정</a:t>
            </a:r>
            <a:r>
              <a:rPr lang="ko-KR" altLang="en-US" sz="1400" dirty="0"/>
              <a:t>하기 때문입니다</a:t>
            </a:r>
            <a:r>
              <a:rPr lang="en-US" altLang="ko-KR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ourier New" panose="02070309020205020404" pitchFamily="49" charset="0"/>
              </a:rPr>
              <a:t>p</a:t>
            </a:r>
            <a:r>
              <a:rPr lang="en-US" altLang="ko-KR" sz="1400" dirty="0"/>
              <a:t>: </a:t>
            </a:r>
            <a:r>
              <a:rPr lang="ko-KR" altLang="en-US" sz="1400" dirty="0"/>
              <a:t>독립변수의 개수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Courier New" panose="02070309020205020404" pitchFamily="49" charset="0"/>
              </a:rPr>
              <a:t>+1</a:t>
            </a:r>
            <a:r>
              <a:rPr lang="en-US" altLang="ko-KR" sz="1400" dirty="0"/>
              <a:t>: </a:t>
            </a:r>
            <a:r>
              <a:rPr lang="ko-KR" altLang="en-US" sz="1400" dirty="0"/>
              <a:t>절편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단순선형회귀의 경우</a:t>
            </a:r>
            <a:r>
              <a:rPr lang="en-US" altLang="ko-KR" sz="1400" dirty="0"/>
              <a:t>: p=1</a:t>
            </a:r>
            <a:r>
              <a:rPr lang="ko-KR" altLang="en-US" sz="1400" dirty="0"/>
              <a:t>이므로 </a:t>
            </a:r>
            <a:r>
              <a:rPr lang="en-US" altLang="ko-KR" sz="1400" dirty="0" err="1"/>
              <a:t>ddof</a:t>
            </a:r>
            <a:r>
              <a:rPr lang="en-US" altLang="ko-KR" sz="1400" dirty="0"/>
              <a:t>=2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400" dirty="0"/>
              <a:t>자유도의 의미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# </a:t>
            </a:r>
            <a:r>
              <a:rPr lang="ko-KR" altLang="en-US" sz="1400" dirty="0"/>
              <a:t>예시</a:t>
            </a:r>
            <a:r>
              <a:rPr lang="en-US" altLang="ko-KR" sz="1400" dirty="0"/>
              <a:t>: n=10</a:t>
            </a:r>
            <a:r>
              <a:rPr lang="ko-KR" altLang="en-US" sz="1400" dirty="0"/>
              <a:t>개 </a:t>
            </a:r>
            <a:r>
              <a:rPr lang="ko-KR" altLang="en-US" sz="1400" dirty="0" err="1"/>
              <a:t>관측값</a:t>
            </a:r>
            <a:r>
              <a:rPr lang="en-US" altLang="ko-KR" sz="1400" dirty="0"/>
              <a:t>, 2</a:t>
            </a:r>
            <a:r>
              <a:rPr lang="ko-KR" altLang="en-US" sz="1400" dirty="0"/>
              <a:t>개 </a:t>
            </a:r>
            <a:r>
              <a:rPr lang="ko-KR" altLang="en-US" sz="1400" dirty="0" err="1"/>
              <a:t>모수</a:t>
            </a:r>
            <a:r>
              <a:rPr lang="en-US" altLang="ko-KR" sz="1400" dirty="0"/>
              <a:t>(</a:t>
            </a:r>
            <a:r>
              <a:rPr lang="ko-KR" altLang="en-US" sz="1400" dirty="0"/>
              <a:t>절편</a:t>
            </a:r>
            <a:r>
              <a:rPr lang="en-US" altLang="ko-KR" sz="1400" dirty="0"/>
              <a:t>+</a:t>
            </a:r>
            <a:r>
              <a:rPr lang="ko-KR" altLang="en-US" sz="1400" dirty="0"/>
              <a:t>기울기</a:t>
            </a:r>
            <a:r>
              <a:rPr lang="en-US" altLang="ko-KR" sz="1400" dirty="0"/>
              <a:t>) </a:t>
            </a:r>
            <a:r>
              <a:rPr lang="ko-KR" altLang="en-US" sz="1400" dirty="0"/>
              <a:t>추정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# </a:t>
            </a:r>
            <a:r>
              <a:rPr lang="ko-KR" altLang="en-US" sz="1400" dirty="0"/>
              <a:t>자유도 </a:t>
            </a:r>
            <a:r>
              <a:rPr lang="en-US" altLang="ko-KR" sz="1400" dirty="0"/>
              <a:t>= 10 - 2 = 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dirty="0"/>
              <a:t># </a:t>
            </a:r>
            <a:r>
              <a:rPr lang="ko-KR" altLang="en-US" sz="1400" dirty="0"/>
              <a:t>분산 </a:t>
            </a:r>
            <a:r>
              <a:rPr lang="en-US" altLang="ko-KR" sz="1400" dirty="0"/>
              <a:t>= Σ(</a:t>
            </a:r>
            <a:r>
              <a:rPr lang="ko-KR" altLang="en-US" sz="1400" dirty="0" err="1"/>
              <a:t>잔차</a:t>
            </a:r>
            <a:r>
              <a:rPr lang="en-US" altLang="ko-KR" sz="1400" dirty="0"/>
              <a:t>²) / 8</a:t>
            </a:r>
          </a:p>
        </p:txBody>
      </p:sp>
    </p:spTree>
    <p:extLst>
      <p:ext uri="{BB962C8B-B14F-4D97-AF65-F5344CB8AC3E}">
        <p14:creationId xmlns:p14="http://schemas.microsoft.com/office/powerpoint/2010/main" val="1114404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회귀계수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구간추정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661445"/>
              </p:ext>
            </p:extLst>
          </p:nvPr>
        </p:nvGraphicFramePr>
        <p:xfrm>
          <a:off x="198408" y="3686527"/>
          <a:ext cx="8824822" cy="2823393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0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C0, C1 = np.diag(np.linalg.pinv(np.dot(X.T, X)))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v-SE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np.sqrt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s_var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* C0),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np.sqrt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s_var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* C1)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(4.713837012645705, 1.0685841387335373)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최소자승법을</a:t>
                      </a:r>
                      <a:r>
                        <a:rPr lang="ko-KR" altLang="en-US" sz="105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사용하는 선형 회귀 분석에서는 특이 행렬이나 </a:t>
                      </a:r>
                      <a:r>
                        <a:rPr lang="ko-KR" altLang="en-US" sz="105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역행렬이</a:t>
                      </a:r>
                      <a:r>
                        <a:rPr lang="ko-KR" altLang="en-US" sz="105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존재하지 않을 수 있습니다</a:t>
                      </a:r>
                      <a:r>
                        <a:rPr lang="en-US" altLang="ko-KR" sz="105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5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이런 경우에 </a:t>
                      </a:r>
                      <a:r>
                        <a:rPr lang="en-US" altLang="ko-KR" sz="105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np.linalg.pinv</a:t>
                      </a:r>
                      <a:r>
                        <a:rPr lang="en-US" altLang="ko-KR" sz="105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() </a:t>
                      </a:r>
                      <a:r>
                        <a:rPr lang="ko-KR" altLang="en-US" sz="105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함수를 사용하여 유사 역행렬을 계산하여 회귀 계수를 추정할 수 있습니다</a:t>
                      </a:r>
                      <a:r>
                        <a:rPr lang="en-US" altLang="ko-KR" sz="105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.</a:t>
                      </a: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175" y="4375605"/>
            <a:ext cx="3495675" cy="7905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59E44C-311A-CF73-C3CC-AE7DCC85B881}"/>
              </a:ext>
            </a:extLst>
          </p:cNvPr>
          <p:cNvSpPr txBox="1"/>
          <p:nvPr/>
        </p:nvSpPr>
        <p:spPr>
          <a:xfrm>
            <a:off x="3846856" y="815571"/>
            <a:ext cx="48399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회귀계수의 </a:t>
            </a:r>
            <a:r>
              <a:rPr lang="ko-KR" altLang="en-US" sz="1400" b="1" dirty="0"/>
              <a:t>분산</a:t>
            </a:r>
            <a:r>
              <a:rPr lang="en-US" altLang="ko-KR" sz="1400" b="1" dirty="0"/>
              <a:t>-</a:t>
            </a:r>
            <a:r>
              <a:rPr lang="ko-KR" altLang="en-US" sz="1400" b="1" dirty="0"/>
              <a:t>공분산 행렬</a:t>
            </a:r>
            <a:r>
              <a:rPr lang="ko-KR" altLang="en-US" sz="1400" dirty="0"/>
              <a:t>은 </a:t>
            </a:r>
            <a:r>
              <a:rPr lang="en-US" altLang="ko-KR" sz="1400" dirty="0">
                <a:latin typeface="Courier New" panose="02070309020205020404" pitchFamily="49" charset="0"/>
              </a:rPr>
              <a:t>Var(β̂) = σ²(X'X)⁻¹</a:t>
            </a:r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t-</a:t>
            </a:r>
            <a:r>
              <a:rPr lang="ko-KR" altLang="en-US" sz="1400" dirty="0"/>
              <a:t>통계량 계산</a:t>
            </a:r>
            <a:endParaRPr lang="en-US" altLang="ko-KR" sz="1400" dirty="0"/>
          </a:p>
          <a:p>
            <a:r>
              <a:rPr lang="sv-SE" altLang="ko-KR" sz="1400" dirty="0"/>
              <a:t>t_stat_beta0 = beta0_hat / np.sqrt(s_var * C0) t_stat_beta1 = beta1_hat / np.sqrt(s_var * C1</a:t>
            </a:r>
          </a:p>
          <a:p>
            <a:r>
              <a:rPr lang="en-US" altLang="ko-KR" sz="1400" dirty="0" err="1"/>
              <a:t>s_var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잔차분산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추정값</a:t>
            </a:r>
            <a:r>
              <a:rPr lang="ko-KR" altLang="en-US" sz="1400" dirty="0"/>
              <a:t> </a:t>
            </a:r>
            <a:r>
              <a:rPr lang="en-US" altLang="ko-KR" sz="1400" dirty="0"/>
              <a:t>(σ̂²)</a:t>
            </a:r>
          </a:p>
          <a:p>
            <a:r>
              <a:rPr lang="en-US" altLang="ko-KR" sz="1400" dirty="0"/>
              <a:t>C0, C1: </a:t>
            </a:r>
            <a:r>
              <a:rPr lang="ko-KR" altLang="en-US" sz="1400" dirty="0"/>
              <a:t>분산 계수들</a:t>
            </a:r>
          </a:p>
          <a:p>
            <a:r>
              <a:rPr lang="ko-KR" altLang="en-US" sz="1400" dirty="0"/>
              <a:t>표준오차 </a:t>
            </a:r>
            <a:r>
              <a:rPr lang="en-US" altLang="ko-KR" sz="1400" dirty="0"/>
              <a:t>= √(</a:t>
            </a:r>
            <a:r>
              <a:rPr lang="ko-KR" altLang="en-US" sz="1400" dirty="0"/>
              <a:t>분산</a:t>
            </a:r>
            <a:r>
              <a:rPr lang="en-US" altLang="ko-KR" sz="1400" dirty="0"/>
              <a:t>) = √(σ̂² × </a:t>
            </a:r>
            <a:r>
              <a:rPr lang="ko-KR" altLang="en-US" sz="1400" dirty="0"/>
              <a:t>분산계수</a:t>
            </a:r>
            <a:r>
              <a:rPr lang="en-US" altLang="ko-KR" sz="1400" dirty="0"/>
              <a:t>)</a:t>
            </a:r>
            <a:r>
              <a:rPr lang="sv-SE" altLang="ko-KR" sz="1400" dirty="0"/>
              <a:t>)</a:t>
            </a:r>
          </a:p>
          <a:p>
            <a:endParaRPr lang="ko-KR" altLang="en-US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8C1055-12C0-11C8-A8A9-0ECF90ED7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0175" y="1155680"/>
            <a:ext cx="3349851" cy="99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79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회귀계수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구간추정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8408" y="2344634"/>
          <a:ext cx="8824822" cy="4350275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0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rv = stats.t(n-2)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v-SE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lcl = beta0_hat - rv.isf(0.025) * np.sqrt(s_var * C0)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hcl = beta0_hat - rv.isf(0.975) * np.sqrt(s_var * C0)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print(lcl, hcl)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v-SE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rv = stats.t(n-2)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sv-SE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lcl = beta1_hat - rv.isf(0.025) * np.sqrt(s_var * C1)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hcl = beta1_hat - rv.isf(0.975) * np.sqrt(s_var * C1)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sv-S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print(lcl, hcl)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(13.79609127276026, 33.602899420702194)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(4.308720637125893, 8.798744574960278)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11" y="5442254"/>
            <a:ext cx="6990735" cy="116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834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회귀계수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t </a:t>
            </a:r>
            <a:r>
              <a:rPr lang="ko-KR" altLang="en-US" sz="2200" b="1" dirty="0">
                <a:latin typeface="Georgia" panose="02040502050405020303" pitchFamily="18" charset="0"/>
              </a:rPr>
              <a:t>검정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74" y="2936803"/>
            <a:ext cx="7403821" cy="1965055"/>
          </a:xfrm>
          <a:prstGeom prst="rect">
            <a:avLst/>
          </a:prstGeom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07" y="1536527"/>
            <a:ext cx="3486283" cy="115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1043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회귀계수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t </a:t>
            </a:r>
            <a:r>
              <a:rPr lang="ko-KR" altLang="en-US" sz="2200" b="1" dirty="0">
                <a:latin typeface="Georgia" panose="02040502050405020303" pitchFamily="18" charset="0"/>
              </a:rPr>
              <a:t>검정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195649"/>
              </p:ext>
            </p:extLst>
          </p:nvPr>
        </p:nvGraphicFramePr>
        <p:xfrm>
          <a:off x="198408" y="1996429"/>
          <a:ext cx="8824822" cy="4517915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0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 = beta1_hat / np.sqrt(s_var * C1)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print(t)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print((1 - rv.cdf(t)) * 2)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6.133099274532023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(4.308720637125893, 8.798744574960278)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t-</a:t>
                      </a: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통계량 계산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pythont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beta1_hat / </a:t>
                      </a:r>
                      <a:r>
                        <a:rPr lang="en-US" altLang="ko-KR" sz="9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np.sqrt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9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s_var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* C1)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귀무가설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: H₀: β₁ = 0 (</a:t>
                      </a: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기울기가 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이다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즉 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x</a:t>
                      </a: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y</a:t>
                      </a: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는 무관하다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대립가설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: H₁: β₁ ≠ 0 (</a:t>
                      </a: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기울기가 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이 아니다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t-</a:t>
                      </a: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통계량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추정된 계수를 표준오차로 나눈 값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9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</a:t>
                      </a: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값이 클수록 → 계수가 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과 멀리 떨어져 있음 → 통계적으로 유의미할 가능성 ↑</a:t>
                      </a:r>
                      <a:endParaRPr lang="en-US" altLang="ko-KR" sz="9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p-</a:t>
                      </a: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값 계산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print((1 - </a:t>
                      </a:r>
                      <a:r>
                        <a:rPr lang="en-US" altLang="ko-KR" sz="9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rv.cdf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(t)) * 2)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rv.cdf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(t): t-</a:t>
                      </a: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분포의 누적분포함수</a:t>
                      </a:r>
                      <a:r>
                        <a:rPr lang="en-US" altLang="ko-KR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(CDF) </a:t>
                      </a: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값</a:t>
                      </a:r>
                      <a:endParaRPr lang="en-US" altLang="ko-KR" sz="9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귀무가설은 기각</a:t>
                      </a: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307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Syllabus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학습목표</a:t>
              </a:r>
              <a:endParaRPr lang="ko-KR" altLang="en-US" sz="2400" kern="0" dirty="0">
                <a:solidFill>
                  <a:srgbClr val="000000"/>
                </a:solidFill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회귀분석의 정의와 가정을 이해한다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회귀추정식의 통계적 가설 검증을 이해한다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파이썬 프로그램을 통해 회귀분석을 활용하고 내용을 해설할 수 있다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다중회귀분석에서 변수선택법을 이해하고 활용할 수 있다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.</a:t>
            </a:r>
            <a:endParaRPr lang="ko-KR" altLang="en-US" sz="2200" b="1" dirty="0">
              <a:latin typeface="MS Reference Sans Serif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>
              <a:latin typeface="MS Reference Sans Serif" panose="020B0604030504040204" pitchFamily="34" charset="0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98408" y="4068183"/>
            <a:ext cx="8802291" cy="461665"/>
            <a:chOff x="198408" y="862644"/>
            <a:chExt cx="7703387" cy="461665"/>
          </a:xfrm>
        </p:grpSpPr>
        <p:sp>
          <p:nvSpPr>
            <p:cNvPr id="14" name="직사각형 13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눈높이 체크</a:t>
              </a:r>
              <a:endParaRPr lang="ko-KR" altLang="en-US" sz="2400" kern="0" dirty="0">
                <a:solidFill>
                  <a:srgbClr val="000000"/>
                </a:solidFill>
                <a:latin typeface="MS Reference Sans Serif" panose="020B0604030504040204" pitchFamily="34" charset="0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4290" y="4568514"/>
            <a:ext cx="8842076" cy="1472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회귀분석을 들어본 적 </a:t>
            </a:r>
            <a:r>
              <a:rPr lang="ko-KR" altLang="en-US" sz="2200" b="1" dirty="0" err="1">
                <a:latin typeface="MS Reference Sans Serif" panose="020B0604030504040204" pitchFamily="34" charset="0"/>
              </a:rPr>
              <a:t>있으신가요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단순회귀분석과 다중회귀분석을 이해하시나요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?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회귀분석을 통계패키지로 구현해 본 적이 </a:t>
            </a:r>
            <a:r>
              <a:rPr lang="ko-KR" altLang="en-US" sz="2200" b="1" dirty="0" err="1">
                <a:latin typeface="MS Reference Sans Serif" panose="020B0604030504040204" pitchFamily="34" charset="0"/>
              </a:rPr>
              <a:t>있으신가요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?</a:t>
            </a:r>
            <a:endParaRPr lang="ko-KR" altLang="en-US" sz="2200" b="1" dirty="0">
              <a:latin typeface="MS Reference Sans Serif" panose="020B0604030504040204" pitchFamily="34" charset="0"/>
            </a:endParaRPr>
          </a:p>
          <a:p>
            <a:pPr marL="342900" indent="-342900">
              <a:spcBef>
                <a:spcPts val="171"/>
              </a:spcBef>
              <a:buFont typeface="Wingdings" panose="05000000000000000000" pitchFamily="2" charset="2"/>
              <a:buChar char="l"/>
              <a:tabLst>
                <a:tab pos="60873" algn="l"/>
                <a:tab pos="97396" algn="l"/>
              </a:tabLst>
            </a:pPr>
            <a:endParaRPr lang="ko-KR" altLang="en-US" sz="2200" b="1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243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회귀계수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t </a:t>
            </a:r>
            <a:r>
              <a:rPr lang="ko-KR" altLang="en-US" sz="2200" b="1" dirty="0">
                <a:latin typeface="Georgia" panose="02040502050405020303" pitchFamily="18" charset="0"/>
              </a:rPr>
              <a:t>검정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83" y="1478559"/>
            <a:ext cx="3206084" cy="15646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37" y="3081917"/>
            <a:ext cx="7606666" cy="181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58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최적 회귀</a:t>
            </a:r>
            <a:endParaRPr lang="ko-KR" altLang="en-US" dirty="0">
              <a:latin typeface="Georgia" panose="02040502050405020303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회귀계수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t </a:t>
            </a:r>
            <a:r>
              <a:rPr lang="ko-KR" altLang="en-US" sz="2200" b="1" dirty="0">
                <a:latin typeface="Georgia" panose="02040502050405020303" pitchFamily="18" charset="0"/>
              </a:rPr>
              <a:t>검정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8408" y="1996429"/>
          <a:ext cx="8824822" cy="3542555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0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 = beta0_hat / np.sqrt(s_var * C0)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print(t)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print((1 - rv.cdf(t)) * 2)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5.027644206440129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(8.745298393186829e-05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4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귀무가설은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기각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27133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4. </a:t>
            </a:r>
            <a:r>
              <a:rPr lang="ko-KR" altLang="en-US" dirty="0">
                <a:latin typeface="Georgia" panose="02040502050405020303" pitchFamily="18" charset="0"/>
              </a:rPr>
              <a:t>다중회귀모형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다중회귀모형 개념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선형 회귀분석은 설명변수와 목적변수</a:t>
            </a:r>
            <a:r>
              <a:rPr lang="en-US" altLang="ko-KR" sz="2200" b="1" dirty="0">
                <a:latin typeface="Georgia" panose="02040502050405020303" pitchFamily="18" charset="0"/>
              </a:rPr>
              <a:t>(</a:t>
            </a:r>
            <a:r>
              <a:rPr lang="ko-KR" altLang="en-US" sz="2200" b="1" dirty="0">
                <a:latin typeface="Georgia" panose="02040502050405020303" pitchFamily="18" charset="0"/>
              </a:rPr>
              <a:t>혹은 반응변수</a:t>
            </a:r>
            <a:r>
              <a:rPr lang="en-US" altLang="ko-KR" sz="2200" b="1" dirty="0">
                <a:latin typeface="Georgia" panose="02040502050405020303" pitchFamily="18" charset="0"/>
              </a:rPr>
              <a:t>) </a:t>
            </a:r>
            <a:r>
              <a:rPr lang="ko-KR" altLang="en-US" sz="2200" b="1" dirty="0">
                <a:latin typeface="Georgia" panose="02040502050405020303" pitchFamily="18" charset="0"/>
              </a:rPr>
              <a:t>간의 관계가 선형인 회귀분석을 말하며</a:t>
            </a:r>
            <a:r>
              <a:rPr lang="en-US" altLang="ko-KR" sz="2200" b="1" dirty="0">
                <a:latin typeface="Georgia" panose="02040502050405020303" pitchFamily="18" charset="0"/>
              </a:rPr>
              <a:t>, </a:t>
            </a:r>
            <a:r>
              <a:rPr lang="ko-KR" altLang="en-US" sz="2200" b="1" dirty="0">
                <a:latin typeface="Georgia" panose="02040502050405020303" pitchFamily="18" charset="0"/>
              </a:rPr>
              <a:t>설명변수</a:t>
            </a:r>
            <a:r>
              <a:rPr lang="en-US" altLang="ko-KR" sz="2200" b="1" dirty="0">
                <a:latin typeface="Georgia" panose="02040502050405020303" pitchFamily="18" charset="0"/>
              </a:rPr>
              <a:t>(</a:t>
            </a:r>
            <a:r>
              <a:rPr lang="ko-KR" altLang="en-US" sz="2200" b="1" dirty="0">
                <a:latin typeface="Georgia" panose="02040502050405020303" pitchFamily="18" charset="0"/>
              </a:rPr>
              <a:t>혹은 독립변수</a:t>
            </a:r>
            <a:r>
              <a:rPr lang="en-US" altLang="ko-KR" sz="2200" b="1" dirty="0">
                <a:latin typeface="Georgia" panose="02040502050405020303" pitchFamily="18" charset="0"/>
              </a:rPr>
              <a:t>)</a:t>
            </a:r>
            <a:r>
              <a:rPr lang="ko-KR" altLang="en-US" sz="2200" b="1" dirty="0">
                <a:latin typeface="Georgia" panose="02040502050405020303" pitchFamily="18" charset="0"/>
              </a:rPr>
              <a:t>가 한 개인 경우 단순선형 회귀분석이라고 하며</a:t>
            </a:r>
            <a:r>
              <a:rPr lang="en-US" altLang="ko-KR" sz="2200" b="1" dirty="0">
                <a:latin typeface="Georgia" panose="02040502050405020303" pitchFamily="18" charset="0"/>
              </a:rPr>
              <a:t>, </a:t>
            </a:r>
            <a:r>
              <a:rPr lang="ko-KR" altLang="en-US" sz="2200" b="1" dirty="0">
                <a:latin typeface="Georgia" panose="02040502050405020303" pitchFamily="18" charset="0"/>
              </a:rPr>
              <a:t>설명변수가 </a:t>
            </a:r>
            <a:r>
              <a:rPr lang="en-US" altLang="ko-KR" sz="2200" b="1" dirty="0">
                <a:latin typeface="Georgia" panose="02040502050405020303" pitchFamily="18" charset="0"/>
              </a:rPr>
              <a:t>2</a:t>
            </a:r>
            <a:r>
              <a:rPr lang="ko-KR" altLang="en-US" sz="2200" b="1" dirty="0">
                <a:latin typeface="Georgia" panose="02040502050405020303" pitchFamily="18" charset="0"/>
              </a:rPr>
              <a:t>개 이상이면 다중회귀분석이라고 부른다</a:t>
            </a:r>
            <a:r>
              <a:rPr lang="en-US" altLang="ko-KR" sz="2200" b="1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Georgia" panose="02040502050405020303" pitchFamily="18" charset="0"/>
              </a:rPr>
              <a:t>독립변수가 한 개인 경우 </a:t>
            </a:r>
            <a:r>
              <a:rPr lang="en-US" altLang="ko-KR" sz="2000" b="1" dirty="0">
                <a:latin typeface="Georgia" panose="02040502050405020303" pitchFamily="18" charset="0"/>
              </a:rPr>
              <a:t>2</a:t>
            </a:r>
            <a:r>
              <a:rPr lang="ko-KR" altLang="en-US" sz="2000" b="1" dirty="0">
                <a:latin typeface="Georgia" panose="02040502050405020303" pitchFamily="18" charset="0"/>
              </a:rPr>
              <a:t>차원 그래프로 관계를 확인하는 것이 유용하다</a:t>
            </a:r>
            <a:r>
              <a:rPr lang="en-US" altLang="ko-KR" sz="2000" b="1" dirty="0">
                <a:latin typeface="Georgia" panose="02040502050405020303" pitchFamily="18" charset="0"/>
              </a:rPr>
              <a:t>. </a:t>
            </a:r>
            <a:r>
              <a:rPr lang="ko-KR" altLang="en-US" sz="2000" b="1" dirty="0">
                <a:latin typeface="Georgia" panose="02040502050405020303" pitchFamily="18" charset="0"/>
              </a:rPr>
              <a:t>그러나 독립변수가 </a:t>
            </a:r>
            <a:r>
              <a:rPr lang="en-US" altLang="ko-KR" sz="2000" b="1" dirty="0">
                <a:latin typeface="Georgia" panose="02040502050405020303" pitchFamily="18" charset="0"/>
              </a:rPr>
              <a:t>2</a:t>
            </a:r>
            <a:r>
              <a:rPr lang="ko-KR" altLang="en-US" sz="2000" b="1" dirty="0">
                <a:latin typeface="Georgia" panose="02040502050405020303" pitchFamily="18" charset="0"/>
              </a:rPr>
              <a:t>개 이상이 되면</a:t>
            </a:r>
            <a:r>
              <a:rPr lang="en-US" altLang="ko-KR" sz="2000" b="1" dirty="0">
                <a:latin typeface="Georgia" panose="02040502050405020303" pitchFamily="18" charset="0"/>
              </a:rPr>
              <a:t>, 3</a:t>
            </a:r>
            <a:r>
              <a:rPr lang="ko-KR" altLang="en-US" sz="2000" b="1" dirty="0">
                <a:latin typeface="Georgia" panose="02040502050405020303" pitchFamily="18" charset="0"/>
              </a:rPr>
              <a:t>차원 공간상에서 </a:t>
            </a:r>
            <a:r>
              <a:rPr lang="en-US" altLang="ko-KR" sz="2000" b="1" dirty="0">
                <a:latin typeface="Georgia" panose="02040502050405020303" pitchFamily="18" charset="0"/>
              </a:rPr>
              <a:t>2</a:t>
            </a:r>
            <a:r>
              <a:rPr lang="ko-KR" altLang="en-US" sz="2000" b="1" dirty="0">
                <a:latin typeface="Georgia" panose="02040502050405020303" pitchFamily="18" charset="0"/>
              </a:rPr>
              <a:t>차 평면으로 회귀 적합이 표현되며</a:t>
            </a:r>
            <a:r>
              <a:rPr lang="en-US" altLang="ko-KR" sz="2000" b="1" dirty="0">
                <a:latin typeface="Georgia" panose="02040502050405020303" pitchFamily="18" charset="0"/>
              </a:rPr>
              <a:t>, </a:t>
            </a:r>
            <a:r>
              <a:rPr lang="ko-KR" altLang="en-US" sz="2000" b="1" dirty="0">
                <a:latin typeface="Georgia" panose="02040502050405020303" pitchFamily="18" charset="0"/>
              </a:rPr>
              <a:t>독립변수가 </a:t>
            </a:r>
            <a:r>
              <a:rPr lang="en-US" altLang="ko-KR" sz="2000" b="1" dirty="0">
                <a:latin typeface="Georgia" panose="02040502050405020303" pitchFamily="18" charset="0"/>
              </a:rPr>
              <a:t>3</a:t>
            </a:r>
            <a:r>
              <a:rPr lang="ko-KR" altLang="en-US" sz="2000" b="1" dirty="0">
                <a:latin typeface="Georgia" panose="02040502050405020303" pitchFamily="18" charset="0"/>
              </a:rPr>
              <a:t>개를 넘어가면 </a:t>
            </a:r>
            <a:r>
              <a:rPr lang="en-US" altLang="ko-KR" sz="2000" b="1" dirty="0">
                <a:latin typeface="Georgia" panose="02040502050405020303" pitchFamily="18" charset="0"/>
              </a:rPr>
              <a:t>4</a:t>
            </a:r>
            <a:r>
              <a:rPr lang="ko-KR" altLang="en-US" sz="2000" b="1" dirty="0">
                <a:latin typeface="Georgia" panose="02040502050405020303" pitchFamily="18" charset="0"/>
              </a:rPr>
              <a:t>차원 이상이 되어 시각적으로 파악하기가 어려워진다</a:t>
            </a:r>
            <a:r>
              <a:rPr lang="en-US" altLang="ko-KR" sz="2000" b="1" dirty="0">
                <a:latin typeface="Georgia" panose="02040502050405020303" pitchFamily="18" charset="0"/>
              </a:rPr>
              <a:t>. </a:t>
            </a:r>
            <a:r>
              <a:rPr lang="ko-KR" altLang="en-US" sz="2000" b="1" dirty="0">
                <a:latin typeface="Georgia" panose="02040502050405020303" pitchFamily="18" charset="0"/>
              </a:rPr>
              <a:t>하지만 일반적으로 특정 현상을 설명하는 데 있어서 목표변수 </a:t>
            </a:r>
            <a:r>
              <a:rPr lang="en-US" altLang="ko-KR" sz="2000" b="1" dirty="0">
                <a:latin typeface="Georgia" panose="02040502050405020303" pitchFamily="18" charset="0"/>
              </a:rPr>
              <a:t>Y</a:t>
            </a:r>
            <a:r>
              <a:rPr lang="ko-KR" altLang="en-US" sz="2000" b="1" dirty="0">
                <a:latin typeface="Georgia" panose="02040502050405020303" pitchFamily="18" charset="0"/>
              </a:rPr>
              <a:t>의 변화가 하나의 독립변수로 잘 설명되는 경우는 거의 없다고 할 수 있다</a:t>
            </a:r>
            <a:r>
              <a:rPr lang="en-US" altLang="ko-KR" sz="2000" b="1" dirty="0">
                <a:latin typeface="Georgia" panose="02040502050405020303" pitchFamily="18" charset="0"/>
              </a:rPr>
              <a:t>. </a:t>
            </a:r>
            <a:r>
              <a:rPr lang="ko-KR" altLang="en-US" sz="2000" b="1" dirty="0">
                <a:latin typeface="Georgia" panose="02040502050405020303" pitchFamily="18" charset="0"/>
              </a:rPr>
              <a:t>따라서 적절한 독립변수들을 선정하여 이들의 함수로서 목표변수를 설명하고자 하는 다중회귀분석을 일반적으로 시행하게 된다</a:t>
            </a:r>
            <a:r>
              <a:rPr lang="en-US" altLang="ko-KR" sz="2000" b="1" dirty="0">
                <a:latin typeface="Georgia" panose="02040502050405020303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Georgia" panose="02040502050405020303" pitchFamily="18" charset="0"/>
              </a:rPr>
              <a:t>이러한 다중회귀분석의 모형은 아래와 같이 표현할 수 있다</a:t>
            </a:r>
            <a:r>
              <a:rPr lang="en-US" altLang="ko-KR" sz="2000" b="1" dirty="0">
                <a:latin typeface="Georgia" panose="02040502050405020303" pitchFamily="18" charset="0"/>
              </a:rPr>
              <a:t>.</a:t>
            </a:r>
            <a:endParaRPr lang="ko-KR" altLang="en-US" sz="2000" b="1" dirty="0">
              <a:latin typeface="Georgia" panose="02040502050405020303" pitchFamily="18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CBA38FE-980D-4C61-8076-04348FBE2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71"/>
          <a:stretch/>
        </p:blipFill>
        <p:spPr>
          <a:xfrm>
            <a:off x="2221216" y="5483955"/>
            <a:ext cx="4219342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802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4. </a:t>
            </a:r>
            <a:r>
              <a:rPr lang="ko-KR" altLang="en-US" dirty="0">
                <a:latin typeface="Georgia" panose="02040502050405020303" pitchFamily="18" charset="0"/>
              </a:rPr>
              <a:t>다중회귀모형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다중회귀모형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8408" y="1519842"/>
          <a:ext cx="8824822" cy="3909607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385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88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306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formula = 'final_test ~ quiz + sleep_time'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result = smf.ols(formula, df).fit()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result.summary()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OLS Regression Results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Dep. Variable:	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final_test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	R-squared:	0.756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Model:	OLS	Adj. R-squared:	0.727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Method:	Least Squares	F-statistic:	26.35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Date:	Wed, 29 Nov 2023	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(F-statistic):	6.19e-06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Time:	18:43:22	Log-Likelihood:	-73.497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No. Observations:	20	AIC:	153.0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Residuals:	17	BIC:	156.0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Model:	2		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Covariance Type:	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nonrobust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		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coef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	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std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err	t	P&gt;|t|	[0.025	0.975]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Intercept	-1.8709	11.635	-0.161	0.874	-26.420	22.678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quiz	6.4289	0.956	6.725	0.000	4.412	8.446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sleep_time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	4.1917	1.778	2.357	0.031	0.440	7.943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Omnibus:	2.073	Durbin-Watson:	1.508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(Omnibus):	0.355	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Jarque-Bera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(JB):	1.716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Skew:	0.660	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(JB):	0.424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Kurtosis:	2.437	Cond. No.	38.0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452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821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4. </a:t>
            </a:r>
            <a:r>
              <a:rPr lang="ko-KR" altLang="en-US" dirty="0">
                <a:latin typeface="Georgia" panose="02040502050405020303" pitchFamily="18" charset="0"/>
              </a:rPr>
              <a:t>다중회귀모형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회귀계수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설명변수인 쪽지 시험과 수면 시간의 데이터는 각각 </a:t>
            </a:r>
            <a:r>
              <a:rPr lang="en-US" altLang="ko-KR" sz="2200" b="1" dirty="0">
                <a:latin typeface="Georgia" panose="02040502050405020303" pitchFamily="18" charset="0"/>
              </a:rPr>
              <a:t>x1, x2, </a:t>
            </a:r>
            <a:r>
              <a:rPr lang="ko-KR" altLang="en-US" sz="2200" b="1" dirty="0">
                <a:latin typeface="Georgia" panose="02040502050405020303" pitchFamily="18" charset="0"/>
              </a:rPr>
              <a:t>반응변수인 기말고사는 </a:t>
            </a:r>
            <a:r>
              <a:rPr lang="en-US" altLang="ko-KR" sz="2200" b="1" dirty="0">
                <a:latin typeface="Georgia" panose="02040502050405020303" pitchFamily="18" charset="0"/>
              </a:rPr>
              <a:t>y</a:t>
            </a:r>
            <a:r>
              <a:rPr lang="ko-KR" altLang="en-US" sz="2200" b="1" dirty="0">
                <a:latin typeface="Georgia" panose="02040502050405020303" pitchFamily="18" charset="0"/>
              </a:rPr>
              <a:t>로 설정</a:t>
            </a:r>
            <a:r>
              <a:rPr lang="en-US" altLang="ko-KR" sz="2200" b="1" dirty="0">
                <a:latin typeface="Georgia" panose="02040502050405020303" pitchFamily="18" charset="0"/>
              </a:rPr>
              <a:t>, </a:t>
            </a:r>
            <a:r>
              <a:rPr lang="ko-KR" altLang="en-US" sz="2200" b="1" dirty="0">
                <a:latin typeface="Georgia" panose="02040502050405020303" pitchFamily="18" charset="0"/>
              </a:rPr>
              <a:t>설명변수의 개수 </a:t>
            </a:r>
            <a:r>
              <a:rPr lang="en-US" altLang="ko-KR" sz="2200" b="1" dirty="0">
                <a:latin typeface="Georgia" panose="02040502050405020303" pitchFamily="18" charset="0"/>
              </a:rPr>
              <a:t>p</a:t>
            </a:r>
            <a:r>
              <a:rPr lang="ko-KR" altLang="en-US" sz="2200" b="1" dirty="0">
                <a:latin typeface="Georgia" panose="02040502050405020303" pitchFamily="18" charset="0"/>
              </a:rPr>
              <a:t>는 </a:t>
            </a:r>
            <a:r>
              <a:rPr lang="en-US" altLang="ko-KR" sz="2200" b="1" dirty="0">
                <a:latin typeface="Georgia" panose="02040502050405020303" pitchFamily="18" charset="0"/>
              </a:rPr>
              <a:t>2</a:t>
            </a: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98408" y="2344634"/>
          <a:ext cx="8824822" cy="4410845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218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x1 = df['quiz']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x2 = df['sleep_time']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y = df['final_test']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 = 2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X = np.array([np.ones_like(x1), x1, x2]).T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beta0_hat, beta1_hat, beta2_hat = np.linalg.lstsq(X, y)[0]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print(beta0_hat, beta1_hat, beta2_hat)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y_hat = beta0_hat + beta1_hat * x1 + beta2_hat * x2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eps_hat = y - y_hat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s_var = np.sum(eps_hat ** 2) / (n - p - 1)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C0, C1, C2 = np.diag(np.linalg.pinv(np.dot(X.T, X)))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rv = stats.t(n-p-1)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de-DE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lcl = beta2_hat - rv.isf(0.025) * np.sqrt(s_var * C2)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hcl = beta2_hat - rv.isf(0.975) * np.sqrt(s_var * C2)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print(lcl, hcl)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(-1.8709143470996081, 6.428878343002374, 4.191706546398686)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12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(0.44025333254349563, 7.943159760253876)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9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1018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4. </a:t>
            </a:r>
            <a:r>
              <a:rPr lang="ko-KR" altLang="en-US" dirty="0">
                <a:latin typeface="Georgia" panose="02040502050405020303" pitchFamily="18" charset="0"/>
              </a:rPr>
              <a:t>다중회귀모형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가변수</a:t>
              </a:r>
              <a:endParaRPr lang="ko-KR" altLang="en-US" sz="2400" b="1" kern="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latin typeface="Georgia" panose="02040502050405020303" pitchFamily="18" charset="0"/>
              </a:rPr>
              <a:t>질적변수를</a:t>
            </a:r>
            <a:r>
              <a:rPr lang="ko-KR" altLang="en-US" sz="2200" b="1" dirty="0">
                <a:latin typeface="Georgia" panose="02040502050405020303" pitchFamily="18" charset="0"/>
              </a:rPr>
              <a:t> 변환하여 </a:t>
            </a:r>
            <a:r>
              <a:rPr lang="ko-KR" altLang="en-US" sz="2200" b="1" dirty="0" err="1">
                <a:latin typeface="Georgia" panose="02040502050405020303" pitchFamily="18" charset="0"/>
              </a:rPr>
              <a:t>양적변수와</a:t>
            </a:r>
            <a:r>
              <a:rPr lang="ko-KR" altLang="en-US" sz="2200" b="1" dirty="0">
                <a:latin typeface="Georgia" panose="02040502050405020303" pitchFamily="18" charset="0"/>
              </a:rPr>
              <a:t> 동일하게 취급할 수 있게 하는 기법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0</a:t>
            </a:r>
            <a:r>
              <a:rPr lang="ko-KR" altLang="en-US" sz="2200" b="1" dirty="0">
                <a:latin typeface="Georgia" panose="02040502050405020303" pitchFamily="18" charset="0"/>
              </a:rPr>
              <a:t>과 </a:t>
            </a:r>
            <a:r>
              <a:rPr lang="en-US" altLang="ko-KR" sz="2200" b="1" dirty="0">
                <a:latin typeface="Georgia" panose="02040502050405020303" pitchFamily="18" charset="0"/>
              </a:rPr>
              <a:t>1</a:t>
            </a:r>
            <a:r>
              <a:rPr lang="ko-KR" altLang="en-US" sz="2200" b="1" dirty="0">
                <a:latin typeface="Georgia" panose="02040502050405020303" pitchFamily="18" charset="0"/>
              </a:rPr>
              <a:t>을 취하는 </a:t>
            </a:r>
            <a:r>
              <a:rPr lang="en-US" altLang="ko-KR" sz="2200" b="1" dirty="0">
                <a:latin typeface="Georgia" panose="02040502050405020303" pitchFamily="18" charset="0"/>
              </a:rPr>
              <a:t>2</a:t>
            </a:r>
            <a:r>
              <a:rPr lang="ko-KR" altLang="en-US" sz="2200" b="1" dirty="0">
                <a:latin typeface="Georgia" panose="02040502050405020303" pitchFamily="18" charset="0"/>
              </a:rPr>
              <a:t>진 변수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변환하고 싶은 </a:t>
            </a:r>
            <a:r>
              <a:rPr lang="ko-KR" altLang="en-US" sz="2200" b="1" dirty="0" err="1">
                <a:latin typeface="Georgia" panose="02040502050405020303" pitchFamily="18" charset="0"/>
              </a:rPr>
              <a:t>질적변수의</a:t>
            </a:r>
            <a:r>
              <a:rPr lang="ko-KR" altLang="en-US" sz="2200" b="1" dirty="0">
                <a:latin typeface="Georgia" panose="02040502050405020303" pitchFamily="18" charset="0"/>
              </a:rPr>
              <a:t> 카테고리 수에서 하나를 줄인 수만큼 필요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통학 방법 ‘버스’ ‘자전거’ ‘도보’인 카테고리 수는 </a:t>
            </a:r>
            <a:r>
              <a:rPr lang="en-US" altLang="ko-KR" sz="2200" b="1" dirty="0">
                <a:latin typeface="Georgia" panose="02040502050405020303" pitchFamily="18" charset="0"/>
              </a:rPr>
              <a:t>3</a:t>
            </a:r>
            <a:r>
              <a:rPr lang="ko-KR" altLang="en-US" sz="2200" b="1" dirty="0">
                <a:latin typeface="Georgia" panose="02040502050405020303" pitchFamily="18" charset="0"/>
              </a:rPr>
              <a:t>이므로 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62" y="3698851"/>
            <a:ext cx="7767674" cy="257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500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4. </a:t>
            </a:r>
            <a:r>
              <a:rPr lang="ko-KR" altLang="en-US" dirty="0">
                <a:latin typeface="Georgia" panose="02040502050405020303" pitchFamily="18" charset="0"/>
              </a:rPr>
              <a:t>다중회귀모형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가변수</a:t>
              </a:r>
              <a:endParaRPr lang="ko-KR" altLang="en-US" sz="2400" b="1" kern="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8408" y="1519842"/>
          <a:ext cx="8824822" cy="3947976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8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formula = '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final_test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~ quiz +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sleep_time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+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school_method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'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result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smf.ols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(formula,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).fit()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result.summary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Dep. Variable: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final_test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R-squared:    0.782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Model:    OLS    Adj. R-squared:    0.724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Method:    Least Squares    F-statistic:    13.46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Date:    Thu, 13 Feb 2020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(F-statistic):    7.47e-05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Time:    11:42:45    Log-Likelihood:    -72.368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No. Observations:    20    AIC:    154.7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Residuals:    15    BIC:    159.7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Model:    4       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Covariance Type: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nonrobust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coef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std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err    t    P&gt;|t|    [0.025    0.975]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Intercept    1.3330    12.434    0.107    0.916    -25.169    27.835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school_method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[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T.bus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]    -1.8118    6.324    -0.286    0.778    -15.292    11.668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school_method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[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T.walk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]    -7.6555    6.420    -1.192    0.252    -21.339    6.028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quiz    6.0029    1.033    5.809    0.000    3.800    8.206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sleep_time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4.5238    1.809    2.501    0.024    0.668    8.380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Omnibus:    1.764    Durbin-Watson:    1.418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(Omnibus):    0.414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Jarque-Bera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(JB):    0.989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Skew:    0.545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(JB):    0.610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Kurtosis:    2.985    Cond. No.    41.8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9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86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과적합</a:t>
              </a:r>
              <a:endParaRPr lang="ko-KR" altLang="en-US" sz="2400" b="1" kern="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적합이 좋다는 것은 모형이 주변에 있는 데이터에 어느 정도 들어 맞는다</a:t>
            </a:r>
            <a:r>
              <a:rPr lang="en-US" altLang="ko-KR" sz="2200" b="1" dirty="0">
                <a:latin typeface="Georgia" panose="02040502050405020303" pitchFamily="18" charset="0"/>
              </a:rPr>
              <a:t>. </a:t>
            </a:r>
            <a:r>
              <a:rPr lang="ko-KR" altLang="en-US" sz="2200" b="1" dirty="0">
                <a:latin typeface="Georgia" panose="02040502050405020303" pitchFamily="18" charset="0"/>
              </a:rPr>
              <a:t>회귀직선이 데이터에 완전하게 들어맞고 </a:t>
            </a:r>
            <a:r>
              <a:rPr lang="ko-KR" altLang="en-US" sz="2200" b="1" dirty="0" err="1">
                <a:latin typeface="Georgia" panose="02040502050405020303" pitchFamily="18" charset="0"/>
              </a:rPr>
              <a:t>잔차가</a:t>
            </a:r>
            <a:r>
              <a:rPr lang="ko-KR" altLang="en-US" sz="2200" b="1" dirty="0">
                <a:latin typeface="Georgia" panose="02040502050405020303" pitchFamily="18" charset="0"/>
              </a:rPr>
              <a:t> 작으면 그 모형은 좋은 모형이라고 할 수 있다</a:t>
            </a:r>
            <a:r>
              <a:rPr lang="en-US" altLang="ko-KR" sz="2200" b="1" dirty="0">
                <a:latin typeface="Georgia" panose="02040502050405020303" pitchFamily="18" charset="0"/>
              </a:rPr>
              <a:t>. </a:t>
            </a:r>
            <a:r>
              <a:rPr lang="ko-KR" altLang="en-US" sz="2200" b="1" dirty="0">
                <a:latin typeface="Georgia" panose="02040502050405020303" pitchFamily="18" charset="0"/>
              </a:rPr>
              <a:t>모르는 데이터의 설명변수라도 모형이 반응변수를 정확하게 예측할 수 있다면 </a:t>
            </a:r>
            <a:r>
              <a:rPr lang="en-US" altLang="ko-KR" sz="2200" b="1" dirty="0">
                <a:latin typeface="Georgia" panose="02040502050405020303" pitchFamily="18" charset="0"/>
              </a:rPr>
              <a:t> </a:t>
            </a:r>
            <a:r>
              <a:rPr lang="ko-KR" altLang="en-US" sz="2200" b="1" dirty="0">
                <a:latin typeface="Georgia" panose="02040502050405020303" pitchFamily="18" charset="0"/>
              </a:rPr>
              <a:t>그것은 좋은 모형이라고 할 수 있다</a:t>
            </a:r>
            <a:r>
              <a:rPr lang="en-US" altLang="ko-KR" sz="2200" b="1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적합이 좋다는 것은 설명변수를 증가시켜 가는 것만으로 간단하게 달성된다</a:t>
            </a:r>
            <a:r>
              <a:rPr lang="en-US" altLang="ko-KR" sz="2200" b="1" dirty="0">
                <a:latin typeface="Georgia" panose="02040502050405020303" pitchFamily="18" charset="0"/>
              </a:rPr>
              <a:t>. </a:t>
            </a:r>
            <a:r>
              <a:rPr lang="ko-KR" altLang="en-US" sz="2200" b="1" dirty="0">
                <a:latin typeface="Georgia" panose="02040502050405020303" pitchFamily="18" charset="0"/>
              </a:rPr>
              <a:t>그러나 이렇게 만든 모형은 일반적으로 예측 정확도가 떨어진다</a:t>
            </a:r>
            <a:r>
              <a:rPr lang="en-US" altLang="ko-KR" sz="2200" b="1" dirty="0">
                <a:latin typeface="Georgia" panose="02040502050405020303" pitchFamily="18" charset="0"/>
              </a:rPr>
              <a:t>. </a:t>
            </a:r>
            <a:r>
              <a:rPr lang="ko-KR" altLang="en-US" sz="2200" b="1" dirty="0">
                <a:latin typeface="Georgia" panose="02040502050405020303" pitchFamily="18" charset="0"/>
              </a:rPr>
              <a:t>이것을 </a:t>
            </a:r>
            <a:r>
              <a:rPr lang="ko-KR" altLang="en-US" sz="2200" b="1" dirty="0" err="1">
                <a:latin typeface="Georgia" panose="02040502050405020303" pitchFamily="18" charset="0"/>
              </a:rPr>
              <a:t>과적합</a:t>
            </a:r>
            <a:r>
              <a:rPr lang="en-US" altLang="ko-KR" sz="2200" b="1" dirty="0">
                <a:latin typeface="Georgia" panose="02040502050405020303" pitchFamily="18" charset="0"/>
              </a:rPr>
              <a:t>(overfitting)</a:t>
            </a:r>
            <a:r>
              <a:rPr lang="ko-KR" altLang="en-US" sz="2200" b="1" dirty="0">
                <a:latin typeface="Georgia" panose="02040502050405020303" pitchFamily="18" charset="0"/>
              </a:rPr>
              <a:t>이라고 하는데</a:t>
            </a:r>
            <a:r>
              <a:rPr lang="en-US" altLang="ko-KR" sz="2200" b="1" dirty="0">
                <a:latin typeface="Georgia" panose="02040502050405020303" pitchFamily="18" charset="0"/>
              </a:rPr>
              <a:t>, </a:t>
            </a:r>
            <a:r>
              <a:rPr lang="ko-KR" altLang="en-US" sz="2200" b="1" dirty="0">
                <a:latin typeface="Georgia" panose="02040502050405020303" pitchFamily="18" charset="0"/>
              </a:rPr>
              <a:t>복잡한 모형은 표현력이 너무 높아 나머지 주변 데이터에 지나치게 </a:t>
            </a:r>
            <a:r>
              <a:rPr lang="ko-KR" altLang="en-US" sz="2200" b="1" dirty="0" err="1">
                <a:latin typeface="Georgia" panose="02040502050405020303" pitchFamily="18" charset="0"/>
              </a:rPr>
              <a:t>적합되어</a:t>
            </a:r>
            <a:r>
              <a:rPr lang="ko-KR" altLang="en-US" sz="2200" b="1" dirty="0">
                <a:latin typeface="Georgia" panose="02040502050405020303" pitchFamily="18" charset="0"/>
              </a:rPr>
              <a:t> 일반적인 </a:t>
            </a:r>
            <a:r>
              <a:rPr lang="ko-KR" altLang="en-US" sz="2200" b="1" dirty="0" err="1">
                <a:latin typeface="Georgia" panose="02040502050405020303" pitchFamily="18" charset="0"/>
              </a:rPr>
              <a:t>예측성을</a:t>
            </a:r>
            <a:r>
              <a:rPr lang="ko-KR" altLang="en-US" sz="2200" b="1" dirty="0">
                <a:latin typeface="Georgia" panose="02040502050405020303" pitchFamily="18" charset="0"/>
              </a:rPr>
              <a:t> 잃게 된다</a:t>
            </a:r>
            <a:r>
              <a:rPr lang="en-US" altLang="ko-KR" sz="2200" b="1" dirty="0">
                <a:latin typeface="Georgia" panose="02040502050405020303" pitchFamily="18" charset="0"/>
              </a:rPr>
              <a:t>. </a:t>
            </a:r>
            <a:r>
              <a:rPr lang="ko-KR" altLang="en-US" sz="2200" b="1" dirty="0">
                <a:latin typeface="Georgia" panose="02040502050405020303" pitchFamily="18" charset="0"/>
              </a:rPr>
              <a:t>따라서 모형을 고를 때 적합도가 좋은 것보다 예측 정확도가 좋은 것을 고르게 된다</a:t>
            </a:r>
            <a:r>
              <a:rPr lang="en-US" altLang="ko-KR" sz="2200" b="1" dirty="0">
                <a:latin typeface="Georgia" panose="02040502050405020303" pitchFamily="18" charset="0"/>
              </a:rPr>
              <a:t>.</a:t>
            </a:r>
            <a:endParaRPr lang="ko-KR" altLang="en-US" sz="22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670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모형 선택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8408" y="1519842"/>
          <a:ext cx="8824822" cy="3976231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8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x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np.array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['quiz'])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y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np.array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['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final_test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'])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 = 1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formula = '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final_test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~ quiz'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result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smf.ols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(formula,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).fit()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result.summary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Dep. Variable: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final_test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R-squared:    0.676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Model:    OLS    Adj. R-squared:    0.658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Method:    Least Squares    F-statistic:    37.61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Date:    Thu, 13 Feb 2020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(F-statistic):    8.59e-06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Time:    11:43:17    Log-Likelihood:    -76.325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No. Observations:    20    AIC:    156.7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Residuals:    18    BIC:    158.6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Model:    1       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Covariance Type: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nonrobust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coef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std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err    t    P&gt;|t|    [0.025    0.975]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Intercept    23.6995    4.714    5.028    0.000    13.796    33.603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quiz    6.5537    1.069    6.133    0.000    4.309    8.799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Omnibus:    2.139    Durbin-Watson:    1.478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(Omnibus):    0.343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Jarque-Bera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(JB):    1.773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Skew:    0.670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(JB):    0.412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Kurtosis:    2.422    Cond. No.    8.32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9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8412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모형 선택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8408" y="1519842"/>
          <a:ext cx="8824822" cy="3255887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8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y_hat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np.array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result.fittedvalues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y_hat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eps_hat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np.array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result.resid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eps_hat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np.sum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eps_hat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** 2))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array([51.225, 70.886, 23.699, 43.361, 33.53 , 29.598, 36.152, 46.638,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49.914, 59.09 , 51.225, 68.92 , 36.807, 81.372, 25.666, 67.61 ,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51.225, 60.4  , 32.875, 36.807])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array([ 15.775,   0.114,  -4.699,  -8.361,   1.47 ,  10.402, -13.152,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 -9.638, -10.914,  -4.09 , -11.225,   1.08 ,  -7.807,   6.628,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 21.334,   9.39 ,   0.775,  -5.4  , -14.875,  23.193])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2417.227825229262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9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/>
                        <a:t>잔차제곱합</a:t>
                      </a:r>
                      <a:endParaRPr lang="en-US" altLang="ko-KR" sz="800" dirty="0"/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00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회귀분석의 개요</a:t>
              </a:r>
              <a:endParaRPr lang="ko-KR" altLang="en-US" sz="2400" kern="0" dirty="0">
                <a:solidFill>
                  <a:srgbClr val="000000"/>
                </a:solidFill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MS Reference Sans Serif" panose="020B0604030504040204" pitchFamily="34" charset="0"/>
              </a:rPr>
              <a:t>19 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세 기 영국의 우생학자 </a:t>
            </a:r>
            <a:r>
              <a:rPr lang="ko-KR" altLang="en-US" sz="2200" b="1" dirty="0" err="1">
                <a:latin typeface="MS Reference Sans Serif" panose="020B0604030504040204" pitchFamily="34" charset="0"/>
              </a:rPr>
              <a:t>프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 </a:t>
            </a:r>
            <a:r>
              <a:rPr lang="ko-KR" altLang="en-US" sz="2200" b="1" dirty="0" err="1">
                <a:latin typeface="MS Reference Sans Serif" panose="020B0604030504040204" pitchFamily="34" charset="0"/>
              </a:rPr>
              <a:t>랜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 시 </a:t>
            </a:r>
            <a:r>
              <a:rPr lang="ko-KR" altLang="en-US" sz="2200" b="1" dirty="0" err="1">
                <a:latin typeface="MS Reference Sans Serif" panose="020B0604030504040204" pitchFamily="34" charset="0"/>
              </a:rPr>
              <a:t>스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 갤 턴 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(Francis Galton,1822~1911)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은 부모의 키가 큰 자식들의 키가 점점 더 커지지 않고 다시 평균 키로 회귀하는 경향을 발견하였는데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, 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이를 통계학에서는 ‘평균으로의 회귀’라고 하며 회귀분석의 ‘회귀’란 용어는 여기서 파생됨</a:t>
            </a: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회귀분석의 정의</a:t>
            </a: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하나나 그 이상의 독립변수들이 종속변수에 미치는 영향을 추정할 수 있는 통계기법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변수들 사이의 인과관계를 밝히고 모형을 적합하여 관심 있는 변수를 예측하거나 추론하기 위한 분석 방법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독립변수의 개수가 하나 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-&gt;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단순 선형 회귀분석으로 분석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독립변수의 개수가 두 개 이상 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-&gt;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다중 선형 회귀분석으로 분석할 수 있다</a:t>
            </a:r>
            <a:endParaRPr lang="en-US" altLang="ko-KR" sz="2000" b="1" dirty="0">
              <a:latin typeface="MS Reference Sans Serif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200" b="1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2229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결정계수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모형의 데이터에 대한 적합도를 나타내는 기본적인 지표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latin typeface="Georgia" panose="02040502050405020303" pitchFamily="18" charset="0"/>
              </a:rPr>
              <a:t>총변동</a:t>
            </a:r>
            <a:r>
              <a:rPr lang="ko-KR" altLang="en-US" sz="2200" b="1" dirty="0">
                <a:latin typeface="Georgia" panose="02040502050405020303" pitchFamily="18" charset="0"/>
              </a:rPr>
              <a:t>                                  </a:t>
            </a:r>
            <a:r>
              <a:rPr lang="en-US" altLang="ko-KR" sz="2200" b="1" dirty="0">
                <a:latin typeface="Georgia" panose="02040502050405020303" pitchFamily="18" charset="0"/>
              </a:rPr>
              <a:t>= </a:t>
            </a:r>
            <a:r>
              <a:rPr lang="ko-KR" altLang="en-US" sz="2200" b="1" dirty="0">
                <a:latin typeface="Georgia" panose="02040502050405020303" pitchFamily="18" charset="0"/>
              </a:rPr>
              <a:t>회귀변동 </a:t>
            </a:r>
            <a:r>
              <a:rPr lang="en-US" altLang="ko-KR" sz="2200" b="1" dirty="0">
                <a:latin typeface="Georgia" panose="02040502050405020303" pitchFamily="18" charset="0"/>
              </a:rPr>
              <a:t>+ </a:t>
            </a:r>
            <a:r>
              <a:rPr lang="ko-KR" altLang="en-US" sz="2200" b="1" dirty="0" err="1">
                <a:latin typeface="Georgia" panose="02040502050405020303" pitchFamily="18" charset="0"/>
              </a:rPr>
              <a:t>잔차변동</a:t>
            </a:r>
            <a:endParaRPr lang="ko-KR" alt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회귀변동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latin typeface="Georgia" panose="02040502050405020303" pitchFamily="18" charset="0"/>
              </a:rPr>
              <a:t>잔차변동</a:t>
            </a:r>
            <a:endParaRPr lang="ko-KR" altLang="en-US" sz="2200" b="1" dirty="0">
              <a:latin typeface="Georgia" panose="02040502050405020303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16" y="2219400"/>
            <a:ext cx="3528392" cy="63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31" y="4124744"/>
            <a:ext cx="1119532" cy="5202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31" y="3435090"/>
            <a:ext cx="1164901" cy="530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931" y="4738208"/>
            <a:ext cx="529778" cy="54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76751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결정계수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198408" y="1519842"/>
          <a:ext cx="8824822" cy="3955509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8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total_var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np.sum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((y -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np.mean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(y))**2)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exp_var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np.sum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y_hat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-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np.mean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(y))**2)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unexp_var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np.sum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eps_hat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** 2)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total_var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exp_var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+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unexp_var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exp_var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/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total_var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np.corrcoef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(x, y)[0, 1] ** 2)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(7468.55, 7468.549999999999)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0.6763457665505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9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0.6763457665505004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9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947" y="4762669"/>
            <a:ext cx="6802152" cy="364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816058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조정결정계수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설명변수를 추가했을 때</a:t>
            </a:r>
            <a:r>
              <a:rPr lang="en-US" altLang="ko-KR" sz="2200" b="1" dirty="0">
                <a:latin typeface="Georgia" panose="02040502050405020303" pitchFamily="18" charset="0"/>
              </a:rPr>
              <a:t>, </a:t>
            </a:r>
            <a:r>
              <a:rPr lang="ko-KR" altLang="en-US" sz="2200" b="1" dirty="0">
                <a:latin typeface="Georgia" panose="02040502050405020303" pitchFamily="18" charset="0"/>
              </a:rPr>
              <a:t>해당 설명변수에 어느 정도 이상의 설명력이 없는 경우 결정계수의 값이 증가하지 않도록 조정하는 결정계수</a:t>
            </a:r>
            <a:endParaRPr lang="en-US" altLang="ko-KR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>
              <a:latin typeface="Georgia" panose="02040502050405020303" pitchFamily="18" charset="0"/>
            </a:endParaRPr>
          </a:p>
          <a:p>
            <a:r>
              <a:rPr lang="ko-KR" altLang="en-US" sz="2200" b="1" dirty="0">
                <a:latin typeface="Georgia" panose="02040502050405020303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latin typeface="Georgia" panose="02040502050405020303" pitchFamily="18" charset="0"/>
              </a:rPr>
              <a:t>자유도를</a:t>
            </a:r>
            <a:r>
              <a:rPr lang="ko-KR" altLang="en-US" sz="2200" b="1" dirty="0">
                <a:latin typeface="Georgia" panose="02040502050405020303" pitchFamily="18" charset="0"/>
              </a:rPr>
              <a:t> 고려하므로 ‘</a:t>
            </a:r>
            <a:r>
              <a:rPr lang="ko-KR" altLang="en-US" sz="2200" b="1" dirty="0" err="1">
                <a:latin typeface="Georgia" panose="02040502050405020303" pitchFamily="18" charset="0"/>
              </a:rPr>
              <a:t>자유도조정</a:t>
            </a:r>
            <a:r>
              <a:rPr lang="ko-KR" altLang="en-US" sz="2200" b="1" dirty="0">
                <a:latin typeface="Georgia" panose="02040502050405020303" pitchFamily="18" charset="0"/>
              </a:rPr>
              <a:t> 결정계수’라고도 부름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200" dirty="0">
              <a:latin typeface="Georgia" panose="02040502050405020303" pitchFamily="18" charset="0"/>
            </a:endParaRP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14" y="2667779"/>
            <a:ext cx="288032" cy="38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264" y="3852709"/>
            <a:ext cx="3239244" cy="674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304" y="2667779"/>
            <a:ext cx="1373850" cy="28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31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조정결정계수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98408" y="1519842"/>
          <a:ext cx="8824822" cy="2300427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8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1 - (unexp_var / (n - p - 1)) / (total_var / (n - 1))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0.6583649758033057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9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2877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en-US" altLang="ko-KR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F 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검정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F </a:t>
            </a:r>
            <a:r>
              <a:rPr lang="ko-KR" altLang="en-US" sz="2200" b="1" dirty="0">
                <a:latin typeface="Georgia" panose="02040502050405020303" pitchFamily="18" charset="0"/>
              </a:rPr>
              <a:t>검정통계량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47" y="2309778"/>
            <a:ext cx="2851770" cy="659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431" y="1560094"/>
            <a:ext cx="4711228" cy="891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98408" y="3202868"/>
          <a:ext cx="8824822" cy="2730510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8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 = (exp_var / p)  / (unexp_var / (n - p - 1))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rv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stats.f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(p, n-p-1)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1 -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rv.cdf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(f)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37.61490671126525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8.590875866687497e-06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9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5011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통계모형 평가</a:t>
              </a:r>
              <a:endParaRPr lang="en-US" altLang="ko-KR" sz="2400" b="1" kern="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MLE: </a:t>
            </a:r>
            <a:r>
              <a:rPr lang="ko-KR" altLang="en-US" sz="2200" b="1" dirty="0">
                <a:latin typeface="Georgia" panose="02040502050405020303" pitchFamily="18" charset="0"/>
              </a:rPr>
              <a:t>데이터를 가장 잘 설명하는 </a:t>
            </a:r>
            <a:r>
              <a:rPr lang="ko-KR" altLang="en-US" sz="2200" b="1" dirty="0" err="1">
                <a:latin typeface="Georgia" panose="02040502050405020303" pitchFamily="18" charset="0"/>
              </a:rPr>
              <a:t>모수</a:t>
            </a:r>
            <a:r>
              <a:rPr lang="ko-KR" altLang="en-US" sz="2200" b="1" dirty="0">
                <a:latin typeface="Georgia" panose="02040502050405020303" pitchFamily="18" charset="0"/>
              </a:rPr>
              <a:t> </a:t>
            </a:r>
            <a:r>
              <a:rPr lang="ko-KR" altLang="en-US" sz="2200" b="1" dirty="0" err="1">
                <a:latin typeface="Georgia" panose="02040502050405020303" pitchFamily="18" charset="0"/>
              </a:rPr>
              <a:t>추정법</a:t>
            </a:r>
            <a:endParaRPr lang="ko-KR" alt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AIC</a:t>
            </a:r>
            <a:r>
              <a:rPr lang="ko-KR" altLang="en-US" sz="2200" b="1" dirty="0">
                <a:latin typeface="Georgia" panose="02040502050405020303" pitchFamily="18" charset="0"/>
              </a:rPr>
              <a:t>는 </a:t>
            </a:r>
            <a:r>
              <a:rPr lang="en-US" altLang="ko-KR" sz="2200" b="1" dirty="0">
                <a:latin typeface="Georgia" panose="02040502050405020303" pitchFamily="18" charset="0"/>
              </a:rPr>
              <a:t>"</a:t>
            </a:r>
            <a:r>
              <a:rPr lang="ko-KR" altLang="en-US" sz="2200" b="1" dirty="0">
                <a:latin typeface="Georgia" panose="02040502050405020303" pitchFamily="18" charset="0"/>
              </a:rPr>
              <a:t>예측 정확도</a:t>
            </a:r>
            <a:r>
              <a:rPr lang="en-US" altLang="ko-KR" sz="2200" b="1" dirty="0">
                <a:latin typeface="Georgia" panose="02040502050405020303" pitchFamily="18" charset="0"/>
              </a:rPr>
              <a:t>"</a:t>
            </a:r>
            <a:r>
              <a:rPr lang="ko-KR" altLang="en-US" sz="2200" b="1" dirty="0">
                <a:latin typeface="Georgia" panose="02040502050405020303" pitchFamily="18" charset="0"/>
              </a:rPr>
              <a:t>에 초점</a:t>
            </a:r>
            <a:r>
              <a:rPr lang="en-US" altLang="ko-KR" sz="2200" b="1" dirty="0">
                <a:latin typeface="Georgia" panose="02040502050405020303" pitchFamily="18" charset="0"/>
              </a:rPr>
              <a:t>,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BIC</a:t>
            </a:r>
            <a:r>
              <a:rPr lang="ko-KR" altLang="en-US" sz="2200" b="1" dirty="0">
                <a:latin typeface="Georgia" panose="02040502050405020303" pitchFamily="18" charset="0"/>
              </a:rPr>
              <a:t>는 </a:t>
            </a:r>
            <a:r>
              <a:rPr lang="en-US" altLang="ko-KR" sz="2200" b="1" dirty="0">
                <a:latin typeface="Georgia" panose="02040502050405020303" pitchFamily="18" charset="0"/>
              </a:rPr>
              <a:t>"</a:t>
            </a:r>
            <a:r>
              <a:rPr lang="ko-KR" altLang="en-US" sz="2200" b="1" dirty="0">
                <a:latin typeface="Georgia" panose="02040502050405020303" pitchFamily="18" charset="0"/>
              </a:rPr>
              <a:t>진짜 모형</a:t>
            </a:r>
            <a:r>
              <a:rPr lang="en-US" altLang="ko-KR" sz="2200" b="1" dirty="0">
                <a:latin typeface="Georgia" panose="02040502050405020303" pitchFamily="18" charset="0"/>
              </a:rPr>
              <a:t>(true model)</a:t>
            </a:r>
            <a:r>
              <a:rPr lang="ko-KR" altLang="en-US" sz="2200" b="1" dirty="0">
                <a:latin typeface="Georgia" panose="02040502050405020303" pitchFamily="18" charset="0"/>
              </a:rPr>
              <a:t>에 가까운 단순한 모델</a:t>
            </a:r>
            <a:r>
              <a:rPr lang="en-US" altLang="ko-KR" sz="2200" b="1" dirty="0">
                <a:latin typeface="Georgia" panose="02040502050405020303" pitchFamily="18" charset="0"/>
              </a:rPr>
              <a:t>"</a:t>
            </a:r>
            <a:r>
              <a:rPr lang="ko-KR" altLang="en-US" sz="2200" b="1" dirty="0">
                <a:latin typeface="Georgia" panose="02040502050405020303" pitchFamily="18" charset="0"/>
              </a:rPr>
              <a:t>을 선택하는 경향</a:t>
            </a:r>
            <a:endParaRPr lang="en-US" altLang="ko-KR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>
                <a:latin typeface="Georgia" panose="02040502050405020303" pitchFamily="18" charset="0"/>
              </a:rPr>
              <a:t>AIC</a:t>
            </a:r>
            <a:r>
              <a:rPr lang="ko-KR" altLang="en-US" sz="2000" b="1" dirty="0">
                <a:latin typeface="Georgia" panose="02040502050405020303" pitchFamily="18" charset="0"/>
              </a:rPr>
              <a:t>와 </a:t>
            </a:r>
            <a:r>
              <a:rPr lang="en-US" altLang="ko-KR" sz="2000" b="1" dirty="0">
                <a:latin typeface="Georgia" panose="02040502050405020303" pitchFamily="18" charset="0"/>
              </a:rPr>
              <a:t>BIC </a:t>
            </a:r>
            <a:r>
              <a:rPr lang="ko-KR" altLang="en-US" sz="2000" b="1" dirty="0">
                <a:latin typeface="Georgia" panose="02040502050405020303" pitchFamily="18" charset="0"/>
              </a:rPr>
              <a:t>비교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3265B05F-05B0-BCFD-AC08-81344406E7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1480960"/>
                  </p:ext>
                </p:extLst>
              </p:nvPr>
            </p:nvGraphicFramePr>
            <p:xfrm>
              <a:off x="628650" y="3685204"/>
              <a:ext cx="7886700" cy="164592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971675">
                      <a:extLst>
                        <a:ext uri="{9D8B030D-6E8A-4147-A177-3AD203B41FA5}">
                          <a16:colId xmlns:a16="http://schemas.microsoft.com/office/drawing/2014/main" val="3463830820"/>
                        </a:ext>
                      </a:extLst>
                    </a:gridCol>
                    <a:gridCol w="1971675">
                      <a:extLst>
                        <a:ext uri="{9D8B030D-6E8A-4147-A177-3AD203B41FA5}">
                          <a16:colId xmlns:a16="http://schemas.microsoft.com/office/drawing/2014/main" val="847039664"/>
                        </a:ext>
                      </a:extLst>
                    </a:gridCol>
                    <a:gridCol w="1971675">
                      <a:extLst>
                        <a:ext uri="{9D8B030D-6E8A-4147-A177-3AD203B41FA5}">
                          <a16:colId xmlns:a16="http://schemas.microsoft.com/office/drawing/2014/main" val="4176130104"/>
                        </a:ext>
                      </a:extLst>
                    </a:gridCol>
                    <a:gridCol w="1971675">
                      <a:extLst>
                        <a:ext uri="{9D8B030D-6E8A-4147-A177-3AD203B41FA5}">
                          <a16:colId xmlns:a16="http://schemas.microsoft.com/office/drawing/2014/main" val="87261468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ko-KR" altLang="en-US"/>
                            <a:t>기준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ko-KR" altLang="en-US"/>
                            <a:t>패널티 항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ko-KR" altLang="en-US"/>
                            <a:t>데이터 크기 영향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ko-KR" altLang="en-US"/>
                            <a:t>특징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37930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/>
                            <a:t>AIC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oMath>
                            </m:oMathPara>
                          </a14:m>
                          <a:endParaRPr lang="ko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ko-KR" altLang="en-US" dirty="0"/>
                            <a:t>표본 수와 무관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ko-KR" altLang="en-US"/>
                            <a:t>비교적 자유롭게 복잡한 모델 선택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37882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/>
                            <a:t>BIC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ko-KR" altLang="en-US"/>
                            <a:t>표본 수 커질수록 패널티 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ko-KR" altLang="en-US" dirty="0"/>
                            <a:t>표본 수가 많을 때 단순한 모델 선호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637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3265B05F-05B0-BCFD-AC08-81344406E7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1480960"/>
                  </p:ext>
                </p:extLst>
              </p:nvPr>
            </p:nvGraphicFramePr>
            <p:xfrm>
              <a:off x="628650" y="3685204"/>
              <a:ext cx="7886700" cy="164592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1971675">
                      <a:extLst>
                        <a:ext uri="{9D8B030D-6E8A-4147-A177-3AD203B41FA5}">
                          <a16:colId xmlns:a16="http://schemas.microsoft.com/office/drawing/2014/main" val="3463830820"/>
                        </a:ext>
                      </a:extLst>
                    </a:gridCol>
                    <a:gridCol w="1971675">
                      <a:extLst>
                        <a:ext uri="{9D8B030D-6E8A-4147-A177-3AD203B41FA5}">
                          <a16:colId xmlns:a16="http://schemas.microsoft.com/office/drawing/2014/main" val="847039664"/>
                        </a:ext>
                      </a:extLst>
                    </a:gridCol>
                    <a:gridCol w="1971675">
                      <a:extLst>
                        <a:ext uri="{9D8B030D-6E8A-4147-A177-3AD203B41FA5}">
                          <a16:colId xmlns:a16="http://schemas.microsoft.com/office/drawing/2014/main" val="4176130104"/>
                        </a:ext>
                      </a:extLst>
                    </a:gridCol>
                    <a:gridCol w="1971675">
                      <a:extLst>
                        <a:ext uri="{9D8B030D-6E8A-4147-A177-3AD203B41FA5}">
                          <a16:colId xmlns:a16="http://schemas.microsoft.com/office/drawing/2014/main" val="87261468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ko-KR" altLang="en-US"/>
                            <a:t>기준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ko-KR" altLang="en-US"/>
                            <a:t>패널티 항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ko-KR" altLang="en-US"/>
                            <a:t>데이터 크기 영향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ko-KR" altLang="en-US"/>
                            <a:t>특징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37930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/>
                            <a:t>AIC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19" t="-63208" r="-200929" b="-1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ko-KR" altLang="en-US" dirty="0"/>
                            <a:t>표본 수와 무관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ko-KR" altLang="en-US"/>
                            <a:t>비교적 자유롭게 복잡한 모델 선택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5378821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1"/>
                            <a:t>BIC</a:t>
                          </a:r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endParaRPr lang="ko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ko-KR" altLang="en-US"/>
                            <a:t>표본 수 커질수록 패널티 ↑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ko-KR" altLang="en-US" dirty="0"/>
                            <a:t>표본 수가 많을 때 단순한 모델 선호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6370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F9437EE-0E4C-9452-FE57-F3FA685E0D56}"/>
              </a:ext>
            </a:extLst>
          </p:cNvPr>
          <p:cNvSpPr txBox="1"/>
          <p:nvPr/>
        </p:nvSpPr>
        <p:spPr>
          <a:xfrm>
            <a:off x="3200400" y="4837160"/>
            <a:ext cx="811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kln</a:t>
            </a:r>
            <a:r>
              <a:rPr lang="en-US" altLang="ko-KR" dirty="0"/>
              <a:t>(n)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19498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최대로그우도와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 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AIC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4290" y="1526876"/>
                <a:ext cx="8842076" cy="4431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ko-KR" altLang="en-US" sz="2200" b="1" dirty="0">
                    <a:latin typeface="Georgia" panose="02040502050405020303" pitchFamily="18" charset="0"/>
                  </a:rPr>
                  <a:t>우도</a:t>
                </a:r>
                <a:r>
                  <a:rPr lang="en-US" altLang="ko-KR" sz="2200" b="1" dirty="0">
                    <a:latin typeface="Georgia" panose="02040502050405020303" pitchFamily="18" charset="0"/>
                  </a:rPr>
                  <a:t>(likelihood): 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어떤 </a:t>
                </a:r>
                <a:r>
                  <a:rPr lang="ko-KR" altLang="en-US" sz="2200" b="1" dirty="0" err="1">
                    <a:latin typeface="Georgia" panose="02040502050405020303" pitchFamily="18" charset="0"/>
                  </a:rPr>
                  <a:t>관측값을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 얻을 확률</a:t>
                </a:r>
                <a:r>
                  <a:rPr lang="en-US" altLang="ko-KR" sz="2200" b="1" dirty="0">
                    <a:latin typeface="Georgia" panose="02040502050405020303" pitchFamily="18" charset="0"/>
                  </a:rPr>
                  <a:t>-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가능성이 높은지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latin typeface="Georgia" panose="02040502050405020303" pitchFamily="18" charset="0"/>
                  </a:rPr>
                  <a:t>    동전의 확률함수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1" i="1" dirty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1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b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1" dirty="0">
                    <a:latin typeface="Georgia" panose="02040502050405020303" pitchFamily="18" charset="0"/>
                  </a:rPr>
                  <a:t>     얻은 </a:t>
                </a:r>
                <a:r>
                  <a:rPr lang="ko-KR" altLang="en-US" sz="2000" b="1" dirty="0" err="1">
                    <a:latin typeface="Georgia" panose="02040502050405020303" pitchFamily="18" charset="0"/>
                  </a:rPr>
                  <a:t>관측값</a:t>
                </a:r>
                <a:r>
                  <a:rPr lang="ko-KR" altLang="en-US" sz="2000" b="1" dirty="0">
                    <a:latin typeface="Georgia" panose="02040502050405020303" pitchFamily="18" charset="0"/>
                  </a:rPr>
                  <a:t>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ko-KR" altLang="en-US" sz="2000" b="1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ko-KR" altLang="en-US" sz="2000" b="1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ko-KR" altLang="en-US" sz="2000" b="1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ko-KR" altLang="en-US" sz="2000" b="1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b="1" dirty="0">
                    <a:latin typeface="Georgia" panose="02040502050405020303" pitchFamily="18" charset="0"/>
                  </a:rPr>
                  <a:t>동전의 앞면이 나올 확률 </a:t>
                </a:r>
                <a:r>
                  <a:rPr lang="en-US" altLang="ko-KR" sz="2000" b="1" dirty="0">
                    <a:latin typeface="Georgia" panose="02040502050405020303" pitchFamily="18" charset="0"/>
                  </a:rPr>
                  <a:t>p</a:t>
                </a:r>
                <a:r>
                  <a:rPr lang="ko-KR" altLang="en-US" sz="2000" b="1" dirty="0">
                    <a:latin typeface="Georgia" panose="02040502050405020303" pitchFamily="18" charset="0"/>
                  </a:rPr>
                  <a:t>를 널지 못하는 상황에서 결과 </a:t>
                </a:r>
                <a:r>
                  <a:rPr lang="en-US" altLang="ko-KR" sz="2000" b="1" dirty="0">
                    <a:latin typeface="Georgia" panose="02040502050405020303" pitchFamily="18" charset="0"/>
                  </a:rPr>
                  <a:t>[0, 1, 0, 0, 1]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ko-KR" sz="2000" b="1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b="1" dirty="0" err="1">
                    <a:latin typeface="Georgia" panose="02040502050405020303" pitchFamily="18" charset="0"/>
                  </a:rPr>
                  <a:t>우도함수</a:t>
                </a:r>
                <a:r>
                  <a:rPr lang="ko-KR" altLang="en-US" sz="2000" b="1" dirty="0">
                    <a:latin typeface="Georgia" panose="02040502050405020303" pitchFamily="18" charset="0"/>
                  </a:rPr>
                  <a:t> </a:t>
                </a:r>
                <a:r>
                  <a:rPr lang="en-US" altLang="ko-KR" sz="2000" b="1" dirty="0">
                    <a:latin typeface="Georgia" panose="02040502050405020303" pitchFamily="18" charset="0"/>
                  </a:rPr>
                  <a:t>L(p): </a:t>
                </a:r>
                <a:r>
                  <a:rPr lang="ko-KR" altLang="en-US" sz="2000" b="1" dirty="0">
                    <a:latin typeface="Georgia" panose="02040502050405020303" pitchFamily="18" charset="0"/>
                  </a:rPr>
                  <a:t>우도 </a:t>
                </a:r>
                <a:r>
                  <a:rPr lang="en-US" altLang="ko-KR" sz="2000" b="1" dirty="0">
                    <a:latin typeface="Georgia" panose="02040502050405020303" pitchFamily="18" charset="0"/>
                  </a:rPr>
                  <a:t>L</a:t>
                </a:r>
                <a:r>
                  <a:rPr lang="ko-KR" altLang="en-US" sz="2000" b="1" dirty="0">
                    <a:latin typeface="Georgia" panose="02040502050405020303" pitchFamily="18" charset="0"/>
                  </a:rPr>
                  <a:t>은 </a:t>
                </a:r>
                <a:r>
                  <a:rPr lang="en-US" altLang="ko-KR" sz="2000" b="1" dirty="0">
                    <a:latin typeface="Georgia" panose="02040502050405020303" pitchFamily="18" charset="0"/>
                  </a:rPr>
                  <a:t>p</a:t>
                </a:r>
                <a:r>
                  <a:rPr lang="ko-KR" altLang="en-US" sz="2000" b="1" dirty="0">
                    <a:latin typeface="Georgia" panose="02040502050405020303" pitchFamily="18" charset="0"/>
                  </a:rPr>
                  <a:t>에 대한 함수로 </a:t>
                </a:r>
                <a:r>
                  <a:rPr lang="ko-KR" altLang="en-US" sz="2000" b="1" dirty="0" err="1">
                    <a:latin typeface="Georgia" panose="02040502050405020303" pitchFamily="18" charset="0"/>
                  </a:rPr>
                  <a:t>표현우도는</a:t>
                </a:r>
                <a:r>
                  <a:rPr lang="ko-KR" altLang="en-US" sz="2000" b="1" dirty="0">
                    <a:latin typeface="Georgia" panose="02040502050405020303" pitchFamily="18" charset="0"/>
                  </a:rPr>
                  <a:t> 확률의 곱으로</a:t>
                </a:r>
                <a:r>
                  <a:rPr lang="en-US" altLang="ko-KR" sz="2000" b="1" dirty="0">
                    <a:latin typeface="Georgia" panose="02040502050405020303" pitchFamily="18" charset="0"/>
                  </a:rPr>
                  <a:t>, </a:t>
                </a:r>
                <a:r>
                  <a:rPr lang="ko-KR" altLang="en-US" sz="2000" b="1" dirty="0">
                    <a:latin typeface="Georgia" panose="02040502050405020303" pitchFamily="18" charset="0"/>
                  </a:rPr>
                  <a:t>곱하면 곱할수록 </a:t>
                </a:r>
                <a:r>
                  <a:rPr lang="en-US" altLang="ko-KR" sz="2000" b="1" dirty="0">
                    <a:latin typeface="Georgia" panose="02040502050405020303" pitchFamily="18" charset="0"/>
                  </a:rPr>
                  <a:t>0</a:t>
                </a:r>
                <a:r>
                  <a:rPr lang="ko-KR" altLang="en-US" sz="2000" b="1" dirty="0">
                    <a:latin typeface="Georgia" panose="02040502050405020303" pitchFamily="18" charset="0"/>
                  </a:rPr>
                  <a:t>에 가까워져 다루기 어려움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ko-KR" altLang="en-US" sz="2000" b="1" dirty="0" err="1">
                    <a:latin typeface="Georgia" panose="02040502050405020303" pitchFamily="18" charset="0"/>
                  </a:rPr>
                  <a:t>우도에</a:t>
                </a:r>
                <a:r>
                  <a:rPr lang="ko-KR" altLang="en-US" sz="2000" b="1" dirty="0">
                    <a:latin typeface="Georgia" panose="02040502050405020303" pitchFamily="18" charset="0"/>
                  </a:rPr>
                  <a:t> 로그를 취한 </a:t>
                </a:r>
                <a:r>
                  <a:rPr lang="ko-KR" altLang="en-US" sz="2000" b="1" dirty="0" err="1">
                    <a:latin typeface="Georgia" panose="02040502050405020303" pitchFamily="18" charset="0"/>
                  </a:rPr>
                  <a:t>로그우도를</a:t>
                </a:r>
                <a:r>
                  <a:rPr lang="ko-KR" altLang="en-US" sz="2000" b="1" dirty="0">
                    <a:latin typeface="Georgia" panose="02040502050405020303" pitchFamily="18" charset="0"/>
                  </a:rPr>
                  <a:t> 대신 사용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ko-KR" altLang="en-US" sz="2000" b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90" y="1526876"/>
                <a:ext cx="8842076" cy="4431983"/>
              </a:xfrm>
              <a:prstGeom prst="rect">
                <a:avLst/>
              </a:prstGeom>
              <a:blipFill rotWithShape="0">
                <a:blip r:embed="rId2"/>
                <a:stretch>
                  <a:fillRect l="-759" t="-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285" y="1965783"/>
            <a:ext cx="1664810" cy="305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79" y="2456942"/>
            <a:ext cx="3168352" cy="61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479" y="3882601"/>
            <a:ext cx="2751187" cy="653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5831963"/>
            <a:ext cx="2097013" cy="55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5469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최대로그우도와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 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AIC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AIC (Akaike Information Criterion)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Georgia" panose="02040502050405020303" pitchFamily="18" charset="0"/>
              </a:rPr>
              <a:t>로그우도와</a:t>
            </a:r>
            <a:r>
              <a:rPr lang="ko-KR" altLang="en-US" sz="2000" b="1" dirty="0">
                <a:latin typeface="Georgia" panose="02040502050405020303" pitchFamily="18" charset="0"/>
              </a:rPr>
              <a:t> 같은 적합도는 의미 없는 설명변수를 늘리면 증가하므로 성능이 나쁜 모형이 선택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Georgia" panose="02040502050405020303" pitchFamily="18" charset="0"/>
              </a:rPr>
              <a:t>모형의 복잡도</a:t>
            </a:r>
            <a:r>
              <a:rPr lang="en-US" altLang="ko-KR" sz="2000" b="1" dirty="0">
                <a:latin typeface="Georgia" panose="02040502050405020303" pitchFamily="18" charset="0"/>
              </a:rPr>
              <a:t>(</a:t>
            </a:r>
            <a:r>
              <a:rPr lang="ko-KR" altLang="en-US" sz="2000" b="1" dirty="0">
                <a:latin typeface="Georgia" panose="02040502050405020303" pitchFamily="18" charset="0"/>
              </a:rPr>
              <a:t>설명변수의 수</a:t>
            </a:r>
            <a:r>
              <a:rPr lang="en-US" altLang="ko-KR" sz="2000" b="1" dirty="0">
                <a:latin typeface="Georgia" panose="02040502050405020303" pitchFamily="18" charset="0"/>
              </a:rPr>
              <a:t>)</a:t>
            </a:r>
            <a:r>
              <a:rPr lang="ko-KR" altLang="en-US" sz="2000" b="1" dirty="0">
                <a:latin typeface="Georgia" panose="02040502050405020303" pitchFamily="18" charset="0"/>
              </a:rPr>
              <a:t>와 데이터에 대한 균형을 잡는 지표 필요</a:t>
            </a:r>
            <a:r>
              <a:rPr lang="en-US" altLang="ko-KR" sz="2000" b="1" dirty="0">
                <a:latin typeface="Georgia" panose="02040502050405020303" pitchFamily="18" charset="0"/>
              </a:rPr>
              <a:t>. </a:t>
            </a:r>
            <a:r>
              <a:rPr lang="ko-KR" altLang="en-US" sz="2000" b="1" dirty="0">
                <a:latin typeface="Georgia" panose="02040502050405020303" pitchFamily="18" charset="0"/>
              </a:rPr>
              <a:t>통계 모형의 “적합도 </a:t>
            </a:r>
            <a:r>
              <a:rPr lang="en-US" altLang="ko-KR" sz="2000" b="1" dirty="0">
                <a:latin typeface="Georgia" panose="02040502050405020303" pitchFamily="18" charset="0"/>
              </a:rPr>
              <a:t>+ </a:t>
            </a:r>
            <a:r>
              <a:rPr lang="ko-KR" altLang="en-US" sz="2000" b="1" dirty="0" err="1">
                <a:latin typeface="Georgia" panose="02040502050405020303" pitchFamily="18" charset="0"/>
              </a:rPr>
              <a:t>복잡도”를</a:t>
            </a:r>
            <a:r>
              <a:rPr lang="ko-KR" altLang="en-US" sz="2000" b="1" dirty="0">
                <a:latin typeface="Georgia" panose="02040502050405020303" pitchFamily="18" charset="0"/>
              </a:rPr>
              <a:t> 동시에 고려해 모델을 비교하는 기준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Georgia" panose="02040502050405020303" pitchFamily="18" charset="0"/>
              </a:rPr>
              <a:t>AIC</a:t>
            </a:r>
            <a:r>
              <a:rPr lang="ko-KR" altLang="en-US" sz="2000" b="1" dirty="0">
                <a:latin typeface="Georgia" panose="02040502050405020303" pitchFamily="18" charset="0"/>
              </a:rPr>
              <a:t>가 작을수록 좋은 모델 </a:t>
            </a:r>
            <a:r>
              <a:rPr lang="en-US" altLang="ko-KR" sz="2000" b="1" dirty="0">
                <a:latin typeface="Georgia" panose="02040502050405020303" pitchFamily="18" charset="0"/>
              </a:rPr>
              <a:t>(</a:t>
            </a:r>
            <a:r>
              <a:rPr lang="ko-KR" altLang="en-US" sz="2000" b="1" dirty="0">
                <a:latin typeface="Georgia" panose="02040502050405020303" pitchFamily="18" charset="0"/>
              </a:rPr>
              <a:t>적합도 높고</a:t>
            </a:r>
            <a:r>
              <a:rPr lang="en-US" altLang="ko-KR" sz="2000" b="1" dirty="0">
                <a:latin typeface="Georgia" panose="02040502050405020303" pitchFamily="18" charset="0"/>
              </a:rPr>
              <a:t>, </a:t>
            </a:r>
            <a:r>
              <a:rPr lang="ko-KR" altLang="en-US" sz="2000" b="1" dirty="0">
                <a:latin typeface="Georgia" panose="02040502050405020303" pitchFamily="18" charset="0"/>
              </a:rPr>
              <a:t>복잡도 낮음</a:t>
            </a:r>
            <a:r>
              <a:rPr lang="en-US" altLang="ko-KR" sz="2000" b="1" dirty="0">
                <a:latin typeface="Georgia" panose="02040502050405020303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Georgia" panose="02040502050405020303" pitchFamily="18" charset="0"/>
              </a:rPr>
              <a:t> </a:t>
            </a:r>
            <a:r>
              <a:rPr lang="en-US" altLang="ko-KR" sz="2000" b="1" dirty="0">
                <a:latin typeface="Georgia" panose="02040502050405020303" pitchFamily="18" charset="0"/>
              </a:rPr>
              <a:t>AIC</a:t>
            </a:r>
            <a:r>
              <a:rPr lang="ko-KR" altLang="en-US" sz="2000" b="1" dirty="0">
                <a:latin typeface="Georgia" panose="02040502050405020303" pitchFamily="18" charset="0"/>
              </a:rPr>
              <a:t>는 값이 작을수록 모형의 예측 정확도가 좋음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ko-KR" altLang="en-US" sz="2200" b="1" dirty="0">
              <a:latin typeface="Georgia" panose="02040502050405020303" pitchFamily="18" charset="0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303" y="3819940"/>
            <a:ext cx="4464496" cy="398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202" y="5262573"/>
            <a:ext cx="5022812" cy="1137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0CBFDF8-CA76-AEFD-4B66-2A8BAAC1A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2106" y="3731837"/>
            <a:ext cx="3560277" cy="57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083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최대로그우도와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 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AIC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latin typeface="Georgia" panose="02040502050405020303" pitchFamily="18" charset="0"/>
              </a:rPr>
              <a:t>베이지안</a:t>
            </a:r>
            <a:r>
              <a:rPr lang="ko-KR" altLang="en-US" sz="2200" b="1" dirty="0">
                <a:latin typeface="Georgia" panose="02040502050405020303" pitchFamily="18" charset="0"/>
              </a:rPr>
              <a:t> 정보 기준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Georgia" panose="02040502050405020303" pitchFamily="18" charset="0"/>
              </a:rPr>
              <a:t>회귀계수의 수에 대해 표본 크기 </a:t>
            </a:r>
            <a:r>
              <a:rPr lang="en-US" altLang="ko-KR" sz="2000" b="1" dirty="0">
                <a:latin typeface="Georgia" panose="02040502050405020303" pitchFamily="18" charset="0"/>
              </a:rPr>
              <a:t>n</a:t>
            </a:r>
            <a:r>
              <a:rPr lang="ko-KR" altLang="en-US" sz="2000" b="1" dirty="0">
                <a:latin typeface="Georgia" panose="02040502050405020303" pitchFamily="18" charset="0"/>
              </a:rPr>
              <a:t>에 대해서도 페널티 부가</a:t>
            </a:r>
            <a:endParaRPr lang="en-US" altLang="ko-KR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Georgia" panose="02040502050405020303" pitchFamily="18" charset="0"/>
              </a:rPr>
              <a:t>통계모형의 적합도와 복잡도를 동시에 고려하여 여러 모델 중 어떤 모델이 더 </a:t>
            </a:r>
            <a:r>
              <a:rPr lang="ko-KR" altLang="en-US" sz="2000" b="1" dirty="0" err="1">
                <a:latin typeface="Georgia" panose="02040502050405020303" pitchFamily="18" charset="0"/>
              </a:rPr>
              <a:t>좋은지</a:t>
            </a:r>
            <a:r>
              <a:rPr lang="ko-KR" altLang="en-US" sz="2000" b="1" dirty="0">
                <a:latin typeface="Georgia" panose="02040502050405020303" pitchFamily="18" charset="0"/>
              </a:rPr>
              <a:t> 비교할 때 사용하는 기준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Georgia" panose="02040502050405020303" pitchFamily="18" charset="0"/>
              </a:rPr>
              <a:t>AIC</a:t>
            </a:r>
            <a:r>
              <a:rPr lang="ko-KR" altLang="en-US" sz="2000" b="1" dirty="0">
                <a:latin typeface="Georgia" panose="02040502050405020303" pitchFamily="18" charset="0"/>
              </a:rPr>
              <a:t>와 달리 </a:t>
            </a:r>
            <a:r>
              <a:rPr lang="en-US" altLang="ko-KR" sz="2000" b="1" dirty="0">
                <a:latin typeface="Georgia" panose="02040502050405020303" pitchFamily="18" charset="0"/>
              </a:rPr>
              <a:t>BIC</a:t>
            </a:r>
            <a:r>
              <a:rPr lang="ko-KR" altLang="en-US" sz="2000" b="1" dirty="0">
                <a:latin typeface="Georgia" panose="02040502050405020303" pitchFamily="18" charset="0"/>
              </a:rPr>
              <a:t>는 베이지안 접근에서 유도된 정보 기준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Georgia" panose="02040502050405020303" pitchFamily="18" charset="0"/>
              </a:rPr>
              <a:t>값이 작을수록 모형의 예측 정확도가 좋음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6" y="3059992"/>
            <a:ext cx="5112292" cy="369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996" y="4383719"/>
            <a:ext cx="5543152" cy="123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C94F7F8-F27F-3CE6-5949-F005A75CB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948" y="2881093"/>
            <a:ext cx="2372056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685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최대로그우도와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 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AIC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p</a:t>
            </a:r>
            <a:r>
              <a:rPr lang="ko-KR" altLang="en-US" sz="2200" b="1" dirty="0">
                <a:latin typeface="Georgia" panose="02040502050405020303" pitchFamily="18" charset="0"/>
              </a:rPr>
              <a:t>를 </a:t>
            </a:r>
            <a:r>
              <a:rPr lang="en-US" altLang="ko-KR" sz="2200" b="1" dirty="0">
                <a:latin typeface="Georgia" panose="02040502050405020303" pitchFamily="18" charset="0"/>
              </a:rPr>
              <a:t>0</a:t>
            </a:r>
            <a:r>
              <a:rPr lang="ko-KR" altLang="en-US" sz="2200" b="1" dirty="0">
                <a:latin typeface="Georgia" panose="02040502050405020303" pitchFamily="18" charset="0"/>
              </a:rPr>
              <a:t>에서 </a:t>
            </a:r>
            <a:r>
              <a:rPr lang="en-US" altLang="ko-KR" sz="2200" b="1" dirty="0">
                <a:latin typeface="Georgia" panose="02040502050405020303" pitchFamily="18" charset="0"/>
              </a:rPr>
              <a:t>1</a:t>
            </a:r>
            <a:r>
              <a:rPr lang="ko-KR" altLang="en-US" sz="2200" b="1" dirty="0">
                <a:latin typeface="Georgia" panose="02040502050405020303" pitchFamily="18" charset="0"/>
              </a:rPr>
              <a:t>로 변화시킬 때의 </a:t>
            </a:r>
            <a:r>
              <a:rPr lang="ko-KR" altLang="en-US" sz="2200" b="1" dirty="0" err="1">
                <a:latin typeface="Georgia" panose="02040502050405020303" pitchFamily="18" charset="0"/>
              </a:rPr>
              <a:t>우도함수</a:t>
            </a:r>
            <a:endParaRPr lang="ko-KR" altLang="en-US" sz="2200" b="1" dirty="0">
              <a:latin typeface="Georgia" panose="02040502050405020303" pitchFamily="18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98408" y="2006080"/>
          <a:ext cx="8824822" cy="4592572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8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 = 0.3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coin_result = [0, 1, 0, 0, 1]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rv = stats.bernoulli(prob)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L = np.prod(rv.pmf(coin_result))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print(L)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ps = np.linspace(0, 1, 100)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Ls = [np.prod(stats.bernoulli(prob).pmf(coin_result))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for prob in ps]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fig = plt.figure(figsize=(10, 6))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ax = fig.add_subplot(111)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ax.plot(ps, Ls, label='likelihood function', color='gray')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ax.legend(fontsize=16)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plt.show()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0.030870000000000005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9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670" y="4749826"/>
            <a:ext cx="2507653" cy="141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12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회귀분석의 개요</a:t>
              </a:r>
              <a:endParaRPr lang="ko-KR" altLang="en-US" sz="2400" kern="0" dirty="0">
                <a:solidFill>
                  <a:srgbClr val="000000"/>
                </a:solidFill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회귀분석의 변수</a:t>
            </a: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회귀분석의 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4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단계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63464" y="2115997"/>
          <a:ext cx="8217072" cy="1283970"/>
        </p:xfrm>
        <a:graphic>
          <a:graphicData uri="http://schemas.openxmlformats.org/drawingml/2006/table">
            <a:tbl>
              <a:tblPr/>
              <a:tblGrid>
                <a:gridCol w="2954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2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rgbClr val="FFFFFF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변수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0D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solidFill>
                            <a:srgbClr val="FFFFFF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종류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영향받는</a:t>
                      </a:r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 변수</a:t>
                      </a:r>
                      <a:r>
                        <a:rPr lang="en-US" altLang="ko-KR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(y)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반응변수</a:t>
                      </a:r>
                      <a:r>
                        <a:rPr lang="en-US" altLang="ko-KR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, </a:t>
                      </a:r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종속변수</a:t>
                      </a:r>
                      <a:r>
                        <a:rPr lang="en-US" altLang="ko-KR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, </a:t>
                      </a:r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결과변수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3253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영향주는 변수</a:t>
                      </a:r>
                      <a:r>
                        <a:rPr lang="en-US" altLang="ko-KR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(x)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설명변수</a:t>
                      </a:r>
                      <a:r>
                        <a:rPr lang="en-US" altLang="ko-KR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, </a:t>
                      </a:r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독립변수</a:t>
                      </a:r>
                      <a:r>
                        <a:rPr lang="en-US" altLang="ko-KR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, </a:t>
                      </a:r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예측변수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19" y="4064445"/>
            <a:ext cx="8369562" cy="263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35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최대로그우도와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 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AIC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p</a:t>
            </a:r>
            <a:r>
              <a:rPr lang="ko-KR" altLang="en-US" sz="2200" b="1" dirty="0">
                <a:latin typeface="Georgia" panose="02040502050405020303" pitchFamily="18" charset="0"/>
              </a:rPr>
              <a:t>를 </a:t>
            </a:r>
            <a:r>
              <a:rPr lang="en-US" altLang="ko-KR" sz="2200" b="1" dirty="0">
                <a:latin typeface="Georgia" panose="02040502050405020303" pitchFamily="18" charset="0"/>
              </a:rPr>
              <a:t>0</a:t>
            </a:r>
            <a:r>
              <a:rPr lang="ko-KR" altLang="en-US" sz="2200" b="1" dirty="0">
                <a:latin typeface="Georgia" panose="02040502050405020303" pitchFamily="18" charset="0"/>
              </a:rPr>
              <a:t>에서 </a:t>
            </a:r>
            <a:r>
              <a:rPr lang="en-US" altLang="ko-KR" sz="2200" b="1" dirty="0">
                <a:latin typeface="Georgia" panose="02040502050405020303" pitchFamily="18" charset="0"/>
              </a:rPr>
              <a:t>1</a:t>
            </a:r>
            <a:r>
              <a:rPr lang="ko-KR" altLang="en-US" sz="2200" b="1" dirty="0">
                <a:latin typeface="Georgia" panose="02040502050405020303" pitchFamily="18" charset="0"/>
              </a:rPr>
              <a:t>로 변화시킬 때의 </a:t>
            </a:r>
            <a:r>
              <a:rPr lang="ko-KR" altLang="en-US" sz="2200" b="1" dirty="0" err="1">
                <a:latin typeface="Georgia" panose="02040502050405020303" pitchFamily="18" charset="0"/>
              </a:rPr>
              <a:t>우도함수</a:t>
            </a:r>
            <a:endParaRPr lang="ko-KR" altLang="en-US" sz="2200" b="1" dirty="0">
              <a:latin typeface="Georgia" panose="02040502050405020303" pitchFamily="18" charset="0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198408" y="2006080"/>
          <a:ext cx="8824822" cy="4357126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8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 = 0.4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rv = stats.bernoulli(prob)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mll = np.sum(np.log(rv.pmf([0, 1, 0, 0, 1])))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mll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rv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stats.norm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y_hat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np.sqrt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unexp_var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/ n))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mll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np.sum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(np.log(rv.pdf(y)))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mll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aic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-2 *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mll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+ 2 * (p+1)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aic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bic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= -2 *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mll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+ np.log(n) * (p+1)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bic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-3.365058335046282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-76.32521428624038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156.65042857248076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158.64189311958876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9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우도함수가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최대로 될 때 </a:t>
                      </a:r>
                      <a:r>
                        <a:rPr lang="ko-KR" altLang="en-US" sz="7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로그우도함수도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최대가 되므로</a:t>
                      </a:r>
                      <a:r>
                        <a:rPr lang="en-US" altLang="ko-KR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7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최우추정은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7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로그우도함수가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최대가 될 때의 </a:t>
                      </a:r>
                      <a:r>
                        <a:rPr lang="ko-KR" altLang="en-US" sz="7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파라미터로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구할 수 있음</a:t>
                      </a:r>
                      <a:r>
                        <a:rPr lang="en-US" altLang="ko-KR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이때의 </a:t>
                      </a:r>
                      <a:r>
                        <a:rPr lang="ko-KR" altLang="en-US" sz="7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로그우도의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값이 </a:t>
                      </a:r>
                      <a:r>
                        <a:rPr lang="ko-KR" altLang="en-US" sz="7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최대로그우도</a:t>
                      </a:r>
                      <a:endParaRPr lang="ko-KR" altLang="en-US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249" y="3128683"/>
            <a:ext cx="1150615" cy="53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837" y="3786066"/>
            <a:ext cx="3812393" cy="87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7813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모형의 타당성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4290" y="1526876"/>
                <a:ext cx="8842076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ko-KR" altLang="en-US" sz="2200" b="1" dirty="0">
                    <a:latin typeface="Georgia" panose="02040502050405020303" pitchFamily="18" charset="0"/>
                  </a:rPr>
                  <a:t>회귀분석에 관해서 세운 ‘</a:t>
                </a:r>
                <a:r>
                  <a:rPr lang="ko-KR" altLang="en-US" sz="2200" b="1" dirty="0" err="1">
                    <a:latin typeface="Georgia" panose="02040502050405020303" pitchFamily="18" charset="0"/>
                  </a:rPr>
                  <a:t>오차항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b="1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 sz="2200" b="1" dirty="0">
                    <a:latin typeface="Georgia" panose="02040502050405020303" pitchFamily="18" charset="0"/>
                  </a:rPr>
                  <a:t>는 서로 독립이고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1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ko-KR" altLang="en-US" sz="2200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b="1" dirty="0">
                    <a:latin typeface="Georgia" panose="02040502050405020303" pitchFamily="18" charset="0"/>
                  </a:rPr>
                  <a:t>)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   을 따른다는 가정을 만족하고 있는지의 여부를 체크하는 것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ko-KR" altLang="en-US" sz="2200" b="1" dirty="0" err="1">
                    <a:latin typeface="Georgia" panose="02040502050405020303" pitchFamily="18" charset="0"/>
                  </a:rPr>
                  <a:t>잔차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b="1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endParaRPr lang="ko-KR" altLang="en-US" sz="2200" b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90" y="1526876"/>
                <a:ext cx="8842076" cy="1107996"/>
              </a:xfrm>
              <a:prstGeom prst="rect">
                <a:avLst/>
              </a:prstGeom>
              <a:blipFill rotWithShape="0">
                <a:blip r:embed="rId2"/>
                <a:stretch>
                  <a:fillRect l="-759" t="-3297" r="-345" b="-104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8541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모형의 타당성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8408" y="1519842"/>
          <a:ext cx="8824822" cy="4591419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8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formula = 'final_test ~ quiz + sleep_time'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result = smf.ols(formula, df).fit()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print(result.summary())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eps_hat = np.array(result.resid)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print(eps_hat)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OLS Regression Results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Dep. Variable: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final_test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R-squared:    0.756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Model:    OLS    Adj. R-squared:    0.727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Method:    Least Squares    F-statistic:    26.35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Date:    Thu, 13 Feb 2020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(F-statistic):    6.19e-06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Time:    11:57:32    Log-Likelihood:    -73.497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No. Observations:    20    AIC:    153.0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Residuals:    17    BIC:    156.0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Model:    2       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Covariance Type: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nonrobust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coef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std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err    t    P&gt;|t|    [0.025    0.975]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Intercept    -1.8709    11.635    -0.161    0.874    -26.420    22.678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quiz    6.4289    0.956    6.725    0.000    4.412    8.446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sleep_time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4.1917    1.778    2.357    0.031    0.440    7.943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Omnibus:    2.073    Durbin-Watson:    1.508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(Omnibus):    0.355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Jarque-Bera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(JB):    1.716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Skew:    0.660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(JB):    0.424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Kurtosis:    2.437    Cond. No.    38.0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[ 11.689  -6.531  -1.345 -10.919  -4.21    4.228  -5.368  -1.235  -4.546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-9.283  -3.574   3.619 -14.682   7.727  18.439  13.581  -1.215  -9.73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-6.316  19.671]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9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79389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더빈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-</a:t>
              </a: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왓슨비</a:t>
              </a:r>
              <a:endParaRPr lang="ko-KR" altLang="en-US" sz="2400" b="1" kern="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다른 </a:t>
            </a:r>
            <a:r>
              <a:rPr lang="ko-KR" altLang="en-US" sz="2200" b="1" dirty="0" err="1">
                <a:latin typeface="Georgia" panose="02040502050405020303" pitchFamily="18" charset="0"/>
              </a:rPr>
              <a:t>오차항이</a:t>
            </a:r>
            <a:r>
              <a:rPr lang="ko-KR" altLang="en-US" sz="2200" b="1" dirty="0">
                <a:latin typeface="Georgia" panose="02040502050405020303" pitchFamily="18" charset="0"/>
              </a:rPr>
              <a:t> 서로 </a:t>
            </a:r>
            <a:r>
              <a:rPr lang="ko-KR" altLang="en-US" sz="2200" b="1" dirty="0" err="1">
                <a:latin typeface="Georgia" panose="02040502050405020303" pitchFamily="18" charset="0"/>
              </a:rPr>
              <a:t>무상관인지</a:t>
            </a:r>
            <a:r>
              <a:rPr lang="ko-KR" altLang="en-US" sz="2200" b="1" dirty="0">
                <a:latin typeface="Georgia" panose="02040502050405020303" pitchFamily="18" charset="0"/>
              </a:rPr>
              <a:t> 여부를 체크하는 지표</a:t>
            </a:r>
            <a:endParaRPr lang="en-US" altLang="ko-KR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b="1" dirty="0">
                <a:latin typeface="Georgia" panose="02040502050405020303" pitchFamily="18" charset="0"/>
              </a:rPr>
              <a:t>0</a:t>
            </a:r>
            <a:r>
              <a:rPr lang="ko-KR" altLang="en-US" sz="2000" b="1" dirty="0">
                <a:latin typeface="Georgia" panose="02040502050405020303" pitchFamily="18" charset="0"/>
              </a:rPr>
              <a:t>에 가까우면 양의 상관</a:t>
            </a:r>
            <a:r>
              <a:rPr lang="en-US" altLang="ko-KR" sz="2000" b="1" dirty="0">
                <a:latin typeface="Georgia" panose="02040502050405020303" pitchFamily="18" charset="0"/>
              </a:rPr>
              <a:t>, 4</a:t>
            </a:r>
            <a:r>
              <a:rPr lang="ko-KR" altLang="en-US" sz="2000" b="1" dirty="0">
                <a:latin typeface="Georgia" panose="02040502050405020303" pitchFamily="18" charset="0"/>
              </a:rPr>
              <a:t>에 가까우면 음의 상관</a:t>
            </a:r>
            <a:r>
              <a:rPr lang="en-US" altLang="ko-KR" sz="2000" b="1" dirty="0">
                <a:latin typeface="Georgia" panose="02040502050405020303" pitchFamily="18" charset="0"/>
              </a:rPr>
              <a:t>, 2 </a:t>
            </a:r>
            <a:r>
              <a:rPr lang="ko-KR" altLang="en-US" sz="2000" b="1" dirty="0">
                <a:latin typeface="Georgia" panose="02040502050405020303" pitchFamily="18" charset="0"/>
              </a:rPr>
              <a:t>전후의 값이면 무상관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000" b="1" dirty="0">
              <a:latin typeface="Georgia" panose="02040502050405020303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114" y="2448473"/>
            <a:ext cx="1958140" cy="153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198408" y="4143772"/>
          <a:ext cx="8824822" cy="2216204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8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np.sum(np.diff(eps_hat, 1) ** 2) / np.sum(eps_hat ** 2)</a:t>
                      </a:r>
                      <a:endParaRPr lang="en-US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1.5082185264423011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9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에 가까우면 양의 상관</a:t>
                      </a:r>
                      <a:r>
                        <a:rPr lang="en-US" altLang="ko-KR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, 4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에 가까우면 음의 상관</a:t>
                      </a:r>
                      <a:r>
                        <a:rPr lang="en-US" altLang="ko-KR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, 2 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전후의 값이면 무상관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5637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다중공선성</a:t>
              </a:r>
              <a:endParaRPr lang="ko-KR" altLang="en-US" sz="2400" b="1" kern="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조건수의 값이 크면 다중공선성과 설명변수에 강한 상관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latin typeface="Georgia" panose="02040502050405020303" pitchFamily="18" charset="0"/>
              </a:rPr>
              <a:t>다중공선성이</a:t>
            </a:r>
            <a:r>
              <a:rPr lang="ko-KR" altLang="en-US" sz="2200" b="1" dirty="0">
                <a:latin typeface="Georgia" panose="02040502050405020303" pitchFamily="18" charset="0"/>
              </a:rPr>
              <a:t> 크면 회귀계수의 분산이 커져 모형의 예측 결과가 나빠짐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쪽지 시험의 결과를 </a:t>
            </a:r>
            <a:r>
              <a:rPr lang="en-US" altLang="ko-KR" sz="2200" b="1" dirty="0">
                <a:latin typeface="Georgia" panose="02040502050405020303" pitchFamily="18" charset="0"/>
              </a:rPr>
              <a:t>2</a:t>
            </a:r>
            <a:r>
              <a:rPr lang="ko-KR" altLang="en-US" sz="2200" b="1" dirty="0">
                <a:latin typeface="Georgia" panose="02040502050405020303" pitchFamily="18" charset="0"/>
              </a:rPr>
              <a:t>배로 한 중간고사 변수 추가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쪽지 시험과 중간고사의 상관관계는 </a:t>
            </a:r>
            <a:r>
              <a:rPr lang="en-US" altLang="ko-KR" sz="2200" b="1" dirty="0">
                <a:latin typeface="Georgia" panose="02040502050405020303" pitchFamily="18" charset="0"/>
              </a:rPr>
              <a:t>1, </a:t>
            </a:r>
            <a:r>
              <a:rPr lang="ko-KR" altLang="en-US" sz="2200" b="1" dirty="0" err="1">
                <a:latin typeface="Georgia" panose="02040502050405020303" pitchFamily="18" charset="0"/>
              </a:rPr>
              <a:t>다중공선성이</a:t>
            </a:r>
            <a:r>
              <a:rPr lang="ko-KR" altLang="en-US" sz="2200" b="1" dirty="0">
                <a:latin typeface="Georgia" panose="02040502050405020303" pitchFamily="18" charset="0"/>
              </a:rPr>
              <a:t> 큼</a:t>
            </a:r>
            <a:endParaRPr lang="en-US" altLang="ko-KR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사례</a:t>
            </a:r>
            <a:endParaRPr lang="en-US" altLang="ko-KR" sz="2200" b="1" dirty="0">
              <a:latin typeface="Georgia" panose="02040502050405020303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Georgia" panose="02040502050405020303" pitchFamily="18" charset="0"/>
              </a:rPr>
              <a:t>조건수가 </a:t>
            </a:r>
            <a:r>
              <a:rPr lang="en-US" altLang="ko-KR" sz="2000" b="1" dirty="0">
                <a:latin typeface="Georgia" panose="02040502050405020303" pitchFamily="18" charset="0"/>
              </a:rPr>
              <a:t>1.22e+17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 err="1">
                <a:latin typeface="Georgia" panose="02040502050405020303" pitchFamily="18" charset="0"/>
              </a:rPr>
              <a:t>다중공선성이</a:t>
            </a:r>
            <a:r>
              <a:rPr lang="ko-KR" altLang="en-US" sz="2000" b="1" dirty="0">
                <a:latin typeface="Georgia" panose="02040502050405020303" pitchFamily="18" charset="0"/>
              </a:rPr>
              <a:t> 생기면 조건수는 매우 큰 값이 됨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Georgia" panose="02040502050405020303" pitchFamily="18" charset="0"/>
              </a:rPr>
              <a:t>조건수가 꽤 큰 값이면 </a:t>
            </a:r>
            <a:r>
              <a:rPr lang="ko-KR" altLang="en-US" sz="2000" b="1" dirty="0" err="1">
                <a:latin typeface="Georgia" panose="02040502050405020303" pitchFamily="18" charset="0"/>
              </a:rPr>
              <a:t>다중공선성을</a:t>
            </a:r>
            <a:r>
              <a:rPr lang="ko-KR" altLang="en-US" sz="2000" b="1" dirty="0">
                <a:latin typeface="Georgia" panose="02040502050405020303" pitchFamily="18" charset="0"/>
              </a:rPr>
              <a:t> 의심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>
                <a:latin typeface="Georgia" panose="02040502050405020303" pitchFamily="18" charset="0"/>
              </a:rPr>
              <a:t>설명변수 중에서 한 쪽 변수를 모형에서 제외</a:t>
            </a:r>
          </a:p>
        </p:txBody>
      </p:sp>
    </p:spTree>
    <p:extLst>
      <p:ext uri="{BB962C8B-B14F-4D97-AF65-F5344CB8AC3E}">
        <p14:creationId xmlns:p14="http://schemas.microsoft.com/office/powerpoint/2010/main" val="40747046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5. </a:t>
            </a:r>
            <a:r>
              <a:rPr lang="ko-KR" altLang="en-US" dirty="0">
                <a:latin typeface="Georgia" panose="02040502050405020303" pitchFamily="18" charset="0"/>
              </a:rPr>
              <a:t>모형의 선택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다중공선성</a:t>
              </a:r>
              <a:endParaRPr lang="ko-KR" altLang="en-US" sz="2400" b="1" kern="0" dirty="0">
                <a:solidFill>
                  <a:srgbClr val="000000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98408" y="1519842"/>
          <a:ext cx="8824822" cy="4835259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8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df['mid_test'] = df['quiz'] * 2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df.head()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formula = '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final_test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~ quiz +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mid_test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'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result =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smf.ols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(formula,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).fit()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result.summary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quiz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final_test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sleep_time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school_method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mid_test</a:t>
                      </a: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0    4.2    67    7.2    bus    8.4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    7.2    71    7.9    bicycle    14.4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    0.0    19    5.3    bus    0.0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3    3.0    35    6.8    walk    6.0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4    1.5    35    7.5    walk    3.0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Dep. Variable: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final_test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R-squared:    0.676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Model:    OLS    Adj. R-squared:    0.658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Method:    Least Squares    F-statistic:    37.61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Date:    Thu, 13 Feb 2020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(F-statistic):    8.59e-06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Time:    11:57:40    Log-Likelihood:    -76.325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No. Observations:    20    AIC:    156.7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Residuals:    18    BIC:    158.6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Df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Model:    1       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Covariance Type: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nonrobust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    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coef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std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err    t    P&gt;|t|    [0.025    0.975]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Intercept    23.6995    4.714    5.028    0.000    13.796    33.603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quiz    1.3107    0.214    6.133    0.000    0.862    1.760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mid_test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   2.6215    0.427    6.133    0.000    1.723    3.519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Omnibus:    2.139    Durbin-Watson:    1.478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(Omnibus):    0.343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Jarque-Bera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(JB):    1.773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Skew:    0.670    </a:t>
                      </a:r>
                      <a:r>
                        <a:rPr lang="en-US" altLang="ko-KR" sz="800" b="0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Prob</a:t>
                      </a: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(JB):    0.412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Kurtosis:    2.422    Cond. No.    1.30e+16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0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9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4622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6. </a:t>
            </a:r>
            <a:r>
              <a:rPr lang="ko-KR" altLang="en-US" dirty="0">
                <a:latin typeface="Georgia" panose="02040502050405020303" pitchFamily="18" charset="0"/>
              </a:rPr>
              <a:t>검정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정규성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 검정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4290" y="1526876"/>
                <a:ext cx="8842076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ko-KR" altLang="en-US" sz="2200" b="1" dirty="0">
                    <a:latin typeface="Georgia" panose="02040502050405020303" pitchFamily="18" charset="0"/>
                  </a:rPr>
                  <a:t>오차항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b="1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 sz="2200" b="1" dirty="0">
                    <a:latin typeface="Georgia" panose="02040502050405020303" pitchFamily="18" charset="0"/>
                  </a:rPr>
                  <a:t> 가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1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b="1" dirty="0">
                    <a:latin typeface="Georgia" panose="02040502050405020303" pitchFamily="18" charset="0"/>
                  </a:rPr>
                  <a:t>)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   을 따른다는 가정이 타당한지를 알아보기 위해</a:t>
                </a:r>
                <a:r>
                  <a:rPr lang="en-US" altLang="ko-KR" sz="2200" b="1" dirty="0">
                    <a:latin typeface="Georgia" panose="02040502050405020303" pitchFamily="18" charset="0"/>
                  </a:rPr>
                  <a:t>, </a:t>
                </a:r>
                <a:r>
                  <a:rPr lang="ko-KR" altLang="en-US" sz="2200" b="1" dirty="0" err="1">
                    <a:latin typeface="Georgia" panose="02040502050405020303" pitchFamily="18" charset="0"/>
                  </a:rPr>
                  <a:t>잔차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b="1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 sz="2200" b="1" dirty="0">
                    <a:latin typeface="Georgia" panose="02040502050405020303" pitchFamily="18" charset="0"/>
                  </a:rPr>
                  <a:t>가 정규분포를 따르고 있는지를 확인하는 </a:t>
                </a:r>
                <a:r>
                  <a:rPr lang="ko-KR" altLang="en-US" sz="2200" b="1" dirty="0" err="1">
                    <a:latin typeface="Georgia" panose="02040502050405020303" pitchFamily="18" charset="0"/>
                  </a:rPr>
                  <a:t>정규성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 검정을 수행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ko-KR" sz="2200" b="1" dirty="0" err="1">
                    <a:latin typeface="Georgia" panose="02040502050405020303" pitchFamily="18" charset="0"/>
                  </a:rPr>
                  <a:t>statsmodels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의 </a:t>
                </a:r>
                <a:r>
                  <a:rPr lang="ko-KR" altLang="en-US" sz="2200" b="1" dirty="0" err="1">
                    <a:latin typeface="Georgia" panose="02040502050405020303" pitchFamily="18" charset="0"/>
                  </a:rPr>
                  <a:t>정규성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 검정은 </a:t>
                </a:r>
                <a:r>
                  <a:rPr lang="en-US" altLang="ko-KR" sz="2200" b="1" dirty="0">
                    <a:latin typeface="Georgia" panose="02040502050405020303" pitchFamily="18" charset="0"/>
                  </a:rPr>
                  <a:t>Omnibus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와 </a:t>
                </a:r>
                <a:r>
                  <a:rPr lang="en-US" altLang="ko-KR" sz="2200" b="1" dirty="0" err="1">
                    <a:latin typeface="Georgia" panose="02040502050405020303" pitchFamily="18" charset="0"/>
                  </a:rPr>
                  <a:t>Jarque-Bera</a:t>
                </a:r>
                <a:r>
                  <a:rPr lang="en-US" altLang="ko-KR" sz="2200" b="1" dirty="0">
                    <a:latin typeface="Georgia" panose="02040502050405020303" pitchFamily="18" charset="0"/>
                  </a:rPr>
                  <a:t>(JB)</a:t>
                </a:r>
                <a:endParaRPr lang="ko-KR" altLang="en-US" sz="2200" b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90" y="1526876"/>
                <a:ext cx="8842076" cy="1446550"/>
              </a:xfrm>
              <a:prstGeom prst="rect">
                <a:avLst/>
              </a:prstGeom>
              <a:blipFill rotWithShape="0">
                <a:blip r:embed="rId2"/>
                <a:stretch>
                  <a:fillRect l="-759" t="-2521" b="-79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94" y="4480492"/>
            <a:ext cx="5040411" cy="88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7532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6. </a:t>
            </a:r>
            <a:r>
              <a:rPr lang="ko-KR" altLang="en-US" dirty="0">
                <a:latin typeface="Georgia" panose="02040502050405020303" pitchFamily="18" charset="0"/>
              </a:rPr>
              <a:t>검정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정규성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 검정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4290" y="1526876"/>
                <a:ext cx="884207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ko-KR" altLang="en-US" sz="2200" b="1" dirty="0">
                    <a:latin typeface="Georgia" panose="02040502050405020303" pitchFamily="18" charset="0"/>
                  </a:rPr>
                  <a:t>데이터가 정규분포</a:t>
                </a:r>
                <a:r>
                  <a:rPr lang="en-US" altLang="ko-KR" sz="2200" b="1" dirty="0">
                    <a:latin typeface="Georgia" panose="02040502050405020303" pitchFamily="18" charset="0"/>
                  </a:rPr>
                  <a:t>(normal distribution)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를 따르는지 알아보는 것은 통계분석을 위해 매우 중요한 과정이다</a:t>
                </a:r>
                <a:r>
                  <a:rPr lang="en-US" altLang="ko-KR" sz="2200" b="1" dirty="0">
                    <a:latin typeface="Georgia" panose="02040502050405020303" pitchFamily="18" charset="0"/>
                  </a:rPr>
                  <a:t>. 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정규분포를 따르지 않는다면</a:t>
                </a:r>
                <a:r>
                  <a:rPr lang="en-US" altLang="ko-KR" sz="2200" b="1" dirty="0">
                    <a:latin typeface="Georgia" panose="02040502050405020303" pitchFamily="18" charset="0"/>
                  </a:rPr>
                  <a:t>, 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통계분석 결과가 왜곡될 수 있기 때문이다</a:t>
                </a:r>
                <a:r>
                  <a:rPr lang="en-US" altLang="ko-KR" sz="2200" b="1" dirty="0">
                    <a:latin typeface="Georgia" panose="02040502050405020303" pitchFamily="18" charset="0"/>
                  </a:rPr>
                  <a:t>. 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그래서 데이터가 정규분포를 따르고 있는지 여부를 확인하는 작업이 필요하다</a:t>
                </a:r>
                <a:r>
                  <a:rPr lang="en-US" altLang="ko-KR" sz="2200" b="1" dirty="0">
                    <a:latin typeface="Georgia" panose="02040502050405020303" pitchFamily="18" charset="0"/>
                  </a:rPr>
                  <a:t>. 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그리고 분포 기반의 이상치 판별을 위해서도 정규분포를 기반으로 </a:t>
                </a:r>
                <a:r>
                  <a:rPr lang="ko-KR" altLang="en-US" sz="2200" b="1" dirty="0" err="1">
                    <a:latin typeface="Georgia" panose="02040502050405020303" pitchFamily="18" charset="0"/>
                  </a:rPr>
                  <a:t>접근하</a:t>
                </a:r>
                <a:endParaRPr lang="en-US" altLang="ko-KR" sz="2200" b="1" dirty="0">
                  <a:latin typeface="Georgia" panose="02040502050405020303" pitchFamily="18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ko-KR" altLang="en-US" sz="2200" b="1" dirty="0" err="1">
                    <a:latin typeface="Georgia" panose="02040502050405020303" pitchFamily="18" charset="0"/>
                  </a:rPr>
                  <a:t>오차항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b="1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 sz="2200" b="1" dirty="0">
                    <a:latin typeface="Georgia" panose="02040502050405020303" pitchFamily="18" charset="0"/>
                  </a:rPr>
                  <a:t> 가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200" b="1" i="1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(0,</m:t>
                        </m:r>
                        <m:r>
                          <a:rPr lang="ko-KR" altLang="en-US" sz="2200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altLang="ko-KR" sz="2200" b="1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200" b="1" dirty="0">
                    <a:latin typeface="Georgia" panose="02040502050405020303" pitchFamily="18" charset="0"/>
                  </a:rPr>
                  <a:t>)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   을 따른다는 가정이 타당한지를 알아보기 위해</a:t>
                </a:r>
                <a:r>
                  <a:rPr lang="en-US" altLang="ko-KR" sz="2200" b="1" dirty="0">
                    <a:latin typeface="Georgia" panose="02040502050405020303" pitchFamily="18" charset="0"/>
                  </a:rPr>
                  <a:t>, </a:t>
                </a:r>
                <a:r>
                  <a:rPr lang="ko-KR" altLang="en-US" sz="2200" b="1" dirty="0" err="1">
                    <a:latin typeface="Georgia" panose="02040502050405020303" pitchFamily="18" charset="0"/>
                  </a:rPr>
                  <a:t>잔차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200" b="1" i="1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ko-KR" altLang="en-US" sz="2200" b="1" dirty="0">
                    <a:latin typeface="Georgia" panose="02040502050405020303" pitchFamily="18" charset="0"/>
                  </a:rPr>
                  <a:t>가 정규분포를 따르고 있는지를 확인하는 </a:t>
                </a:r>
                <a:r>
                  <a:rPr lang="ko-KR" altLang="en-US" sz="2200" b="1" dirty="0" err="1">
                    <a:latin typeface="Georgia" panose="02040502050405020303" pitchFamily="18" charset="0"/>
                  </a:rPr>
                  <a:t>정규성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 검정을 수행</a:t>
                </a:r>
              </a:p>
              <a:p>
                <a:pPr marL="342900" indent="-342900">
                  <a:buFont typeface="Wingdings" panose="05000000000000000000" pitchFamily="2" charset="2"/>
                  <a:buChar char="l"/>
                </a:pPr>
                <a:r>
                  <a:rPr lang="en-US" altLang="ko-KR" sz="2200" b="1" dirty="0" err="1">
                    <a:latin typeface="Georgia" panose="02040502050405020303" pitchFamily="18" charset="0"/>
                  </a:rPr>
                  <a:t>statsmodels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의 </a:t>
                </a:r>
                <a:r>
                  <a:rPr lang="ko-KR" altLang="en-US" sz="2200" b="1" dirty="0" err="1">
                    <a:latin typeface="Georgia" panose="02040502050405020303" pitchFamily="18" charset="0"/>
                  </a:rPr>
                  <a:t>정규성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 검정은 </a:t>
                </a:r>
                <a:r>
                  <a:rPr lang="en-US" altLang="ko-KR" sz="2200" b="1" dirty="0">
                    <a:latin typeface="Georgia" panose="02040502050405020303" pitchFamily="18" charset="0"/>
                  </a:rPr>
                  <a:t>Omnibus</a:t>
                </a:r>
                <a:r>
                  <a:rPr lang="ko-KR" altLang="en-US" sz="2200" b="1" dirty="0">
                    <a:latin typeface="Georgia" panose="02040502050405020303" pitchFamily="18" charset="0"/>
                  </a:rPr>
                  <a:t>와 </a:t>
                </a:r>
                <a:r>
                  <a:rPr lang="en-US" altLang="ko-KR" sz="2200" b="1" dirty="0" err="1">
                    <a:latin typeface="Georgia" panose="02040502050405020303" pitchFamily="18" charset="0"/>
                  </a:rPr>
                  <a:t>Jarque-Bera</a:t>
                </a:r>
                <a:r>
                  <a:rPr lang="en-US" altLang="ko-KR" sz="2200" b="1" dirty="0">
                    <a:latin typeface="Georgia" panose="02040502050405020303" pitchFamily="18" charset="0"/>
                  </a:rPr>
                  <a:t>(JB)</a:t>
                </a:r>
                <a:endParaRPr lang="ko-KR" altLang="en-US" sz="2200" b="1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90" y="1526876"/>
                <a:ext cx="8842076" cy="3477875"/>
              </a:xfrm>
              <a:prstGeom prst="rect">
                <a:avLst/>
              </a:prstGeom>
              <a:blipFill rotWithShape="0">
                <a:blip r:embed="rId2"/>
                <a:stretch>
                  <a:fillRect l="-759" t="-1051" r="-759" b="-2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94" y="5621135"/>
            <a:ext cx="5040411" cy="88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39824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6. </a:t>
            </a:r>
            <a:r>
              <a:rPr lang="ko-KR" altLang="en-US" dirty="0">
                <a:latin typeface="Georgia" panose="02040502050405020303" pitchFamily="18" charset="0"/>
              </a:rPr>
              <a:t>검정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다양한 </a:t>
              </a: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정규성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 검정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latin typeface="Georgia" panose="02040502050405020303" pitchFamily="18" charset="0"/>
              </a:rPr>
              <a:t>정규성</a:t>
            </a:r>
            <a:r>
              <a:rPr lang="ko-KR" altLang="en-US" sz="2200" b="1" dirty="0">
                <a:latin typeface="Georgia" panose="02040502050405020303" pitchFamily="18" charset="0"/>
              </a:rPr>
              <a:t> 검정은 대표적으로 </a:t>
            </a:r>
            <a:r>
              <a:rPr lang="en-US" altLang="ko-KR" sz="2200" b="1" dirty="0">
                <a:latin typeface="Georgia" panose="02040502050405020303" pitchFamily="18" charset="0"/>
              </a:rPr>
              <a:t>Shapiro-Wilk </a:t>
            </a:r>
            <a:r>
              <a:rPr lang="ko-KR" altLang="en-US" sz="2200" b="1" dirty="0">
                <a:latin typeface="Georgia" panose="02040502050405020303" pitchFamily="18" charset="0"/>
              </a:rPr>
              <a:t>검정</a:t>
            </a:r>
            <a:r>
              <a:rPr lang="en-US" altLang="ko-KR" sz="2200" b="1" dirty="0">
                <a:latin typeface="Georgia" panose="02040502050405020303" pitchFamily="18" charset="0"/>
              </a:rPr>
              <a:t>, Kolmogorov-Smirnov </a:t>
            </a:r>
            <a:r>
              <a:rPr lang="ko-KR" altLang="en-US" sz="2200" b="1" dirty="0">
                <a:latin typeface="Georgia" panose="02040502050405020303" pitchFamily="18" charset="0"/>
              </a:rPr>
              <a:t>검정이 있으며 해당 검정은 다음과 같은 특징이 있다</a:t>
            </a:r>
            <a:r>
              <a:rPr lang="en-US" altLang="ko-KR" sz="2200" b="1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Shapiro-Wilk </a:t>
            </a:r>
            <a:r>
              <a:rPr lang="ko-KR" altLang="en-US" sz="2200" b="1" dirty="0">
                <a:latin typeface="Georgia" panose="02040502050405020303" pitchFamily="18" charset="0"/>
              </a:rPr>
              <a:t>검정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- </a:t>
            </a:r>
            <a:r>
              <a:rPr lang="ko-KR" altLang="en-US" b="1" dirty="0">
                <a:latin typeface="Georgia" panose="02040502050405020303" pitchFamily="18" charset="0"/>
              </a:rPr>
              <a:t>표본 데이터의 순서 통계량과 해당하는 정규 분포에서 예상되는 값 사이의 상관관계를 검정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- </a:t>
            </a:r>
            <a:r>
              <a:rPr lang="ko-KR" altLang="en-US" b="1" dirty="0">
                <a:latin typeface="Georgia" panose="02040502050405020303" pitchFamily="18" charset="0"/>
              </a:rPr>
              <a:t>이 검정은 </a:t>
            </a:r>
            <a:r>
              <a:rPr lang="ko-KR" altLang="en-US" b="1" dirty="0" err="1">
                <a:latin typeface="Georgia" panose="02040502050405020303" pitchFamily="18" charset="0"/>
              </a:rPr>
              <a:t>소표본</a:t>
            </a:r>
            <a:r>
              <a:rPr lang="en-US" altLang="ko-KR" b="1" dirty="0">
                <a:latin typeface="Georgia" panose="02040502050405020303" pitchFamily="18" charset="0"/>
              </a:rPr>
              <a:t>(n &lt; 50)</a:t>
            </a:r>
            <a:r>
              <a:rPr lang="ko-KR" altLang="en-US" b="1" dirty="0">
                <a:latin typeface="Georgia" panose="02040502050405020303" pitchFamily="18" charset="0"/>
              </a:rPr>
              <a:t>에 매우 효과적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- </a:t>
            </a:r>
            <a:r>
              <a:rPr lang="ko-KR" altLang="en-US" b="1" dirty="0">
                <a:latin typeface="Georgia" panose="02040502050405020303" pitchFamily="18" charset="0"/>
              </a:rPr>
              <a:t>표본 크기가 커질수록 검정의 민감도가 떨어질 수 있음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Kolmogorov-Smirnov </a:t>
            </a:r>
            <a:r>
              <a:rPr lang="ko-KR" altLang="en-US" sz="2200" b="1" dirty="0">
                <a:latin typeface="Georgia" panose="02040502050405020303" pitchFamily="18" charset="0"/>
              </a:rPr>
              <a:t>검정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- </a:t>
            </a:r>
            <a:r>
              <a:rPr lang="ko-KR" altLang="en-US" b="1" dirty="0">
                <a:latin typeface="Georgia" panose="02040502050405020303" pitchFamily="18" charset="0"/>
              </a:rPr>
              <a:t>표본 데이터의 누적 분포 함수</a:t>
            </a:r>
            <a:r>
              <a:rPr lang="en-US" altLang="ko-KR" b="1" dirty="0">
                <a:latin typeface="Georgia" panose="02040502050405020303" pitchFamily="18" charset="0"/>
              </a:rPr>
              <a:t>(CDF)</a:t>
            </a:r>
            <a:r>
              <a:rPr lang="ko-KR" altLang="en-US" b="1" dirty="0">
                <a:latin typeface="Georgia" panose="02040502050405020303" pitchFamily="18" charset="0"/>
              </a:rPr>
              <a:t>와 참조된 정규 분포의 </a:t>
            </a:r>
            <a:r>
              <a:rPr lang="en-US" altLang="ko-KR" b="1" dirty="0">
                <a:latin typeface="Georgia" panose="02040502050405020303" pitchFamily="18" charset="0"/>
              </a:rPr>
              <a:t>CDF </a:t>
            </a:r>
            <a:r>
              <a:rPr lang="ko-KR" altLang="en-US" b="1" dirty="0">
                <a:latin typeface="Georgia" panose="02040502050405020303" pitchFamily="18" charset="0"/>
              </a:rPr>
              <a:t>사이의 최대 차이를 기반으로 </a:t>
            </a:r>
            <a:r>
              <a:rPr lang="ko-KR" altLang="en-US" b="1" dirty="0" err="1">
                <a:latin typeface="Georgia" panose="02040502050405020303" pitchFamily="18" charset="0"/>
              </a:rPr>
              <a:t>정규성을</a:t>
            </a:r>
            <a:r>
              <a:rPr lang="ko-KR" altLang="en-US" b="1" dirty="0">
                <a:latin typeface="Georgia" panose="02040502050405020303" pitchFamily="18" charset="0"/>
              </a:rPr>
              <a:t> 검정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- </a:t>
            </a:r>
            <a:r>
              <a:rPr lang="ko-KR" altLang="en-US" b="1" dirty="0">
                <a:latin typeface="Georgia" panose="02040502050405020303" pitchFamily="18" charset="0"/>
              </a:rPr>
              <a:t>큰 표본을 대상으로 주로 활용됨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- </a:t>
            </a:r>
            <a:r>
              <a:rPr lang="ko-KR" altLang="en-US" b="1" dirty="0">
                <a:latin typeface="Georgia" panose="02040502050405020303" pitchFamily="18" charset="0"/>
              </a:rPr>
              <a:t>기본적으로 </a:t>
            </a:r>
            <a:r>
              <a:rPr lang="ko-KR" altLang="en-US" b="1" dirty="0" err="1">
                <a:latin typeface="Georgia" panose="02040502050405020303" pitchFamily="18" charset="0"/>
              </a:rPr>
              <a:t>모수가</a:t>
            </a:r>
            <a:r>
              <a:rPr lang="ko-KR" altLang="en-US" b="1" dirty="0">
                <a:latin typeface="Georgia" panose="02040502050405020303" pitchFamily="18" charset="0"/>
              </a:rPr>
              <a:t> 알려져 있어야 함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- </a:t>
            </a:r>
            <a:r>
              <a:rPr lang="ko-KR" altLang="en-US" b="1" dirty="0">
                <a:latin typeface="Georgia" panose="02040502050405020303" pitchFamily="18" charset="0"/>
              </a:rPr>
              <a:t>표본의 평균과 표준편차를 사용한다면 </a:t>
            </a:r>
            <a:r>
              <a:rPr lang="en-US" altLang="ko-KR" b="1" dirty="0" err="1">
                <a:latin typeface="Georgia" panose="02040502050405020303" pitchFamily="18" charset="0"/>
              </a:rPr>
              <a:t>Liliiefors</a:t>
            </a:r>
            <a:r>
              <a:rPr lang="en-US" altLang="ko-KR" b="1" dirty="0">
                <a:latin typeface="Georgia" panose="02040502050405020303" pitchFamily="18" charset="0"/>
              </a:rPr>
              <a:t> </a:t>
            </a:r>
            <a:r>
              <a:rPr lang="ko-KR" altLang="en-US" b="1" dirty="0">
                <a:latin typeface="Georgia" panose="02040502050405020303" pitchFamily="18" charset="0"/>
              </a:rPr>
              <a:t>검정을 사용하는 것을 권장</a:t>
            </a:r>
          </a:p>
        </p:txBody>
      </p:sp>
    </p:spTree>
    <p:extLst>
      <p:ext uri="{BB962C8B-B14F-4D97-AF65-F5344CB8AC3E}">
        <p14:creationId xmlns:p14="http://schemas.microsoft.com/office/powerpoint/2010/main" val="23748995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6. </a:t>
            </a:r>
            <a:r>
              <a:rPr lang="ko-KR" altLang="en-US" dirty="0">
                <a:latin typeface="Georgia" panose="02040502050405020303" pitchFamily="18" charset="0"/>
              </a:rPr>
              <a:t>검정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다양한 </a:t>
              </a: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정규성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 검정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그 외에도 다양한 </a:t>
            </a:r>
            <a:r>
              <a:rPr lang="ko-KR" altLang="en-US" sz="2200" b="1" dirty="0" err="1">
                <a:latin typeface="Georgia" panose="02040502050405020303" pitchFamily="18" charset="0"/>
              </a:rPr>
              <a:t>정규성</a:t>
            </a:r>
            <a:r>
              <a:rPr lang="ko-KR" altLang="en-US" sz="2200" b="1" dirty="0">
                <a:latin typeface="Georgia" panose="02040502050405020303" pitchFamily="18" charset="0"/>
              </a:rPr>
              <a:t> 검정은 다음과 같다</a:t>
            </a:r>
            <a:r>
              <a:rPr lang="en-US" altLang="ko-KR" sz="2200" b="1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Lilliefors </a:t>
            </a:r>
            <a:r>
              <a:rPr lang="ko-KR" altLang="en-US" sz="2200" b="1" dirty="0">
                <a:latin typeface="Georgia" panose="02040502050405020303" pitchFamily="18" charset="0"/>
              </a:rPr>
              <a:t>검정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- </a:t>
            </a:r>
            <a:r>
              <a:rPr lang="ko-KR" altLang="en-US" b="1" dirty="0">
                <a:latin typeface="Georgia" panose="02040502050405020303" pitchFamily="18" charset="0"/>
              </a:rPr>
              <a:t>표본으로부터 추정된 평균과 표준편차를 사용하여 </a:t>
            </a:r>
            <a:r>
              <a:rPr lang="ko-KR" altLang="en-US" b="1" dirty="0" err="1">
                <a:latin typeface="Georgia" panose="02040502050405020303" pitchFamily="18" charset="0"/>
              </a:rPr>
              <a:t>정규성을</a:t>
            </a:r>
            <a:r>
              <a:rPr lang="ko-KR" altLang="en-US" b="1" dirty="0">
                <a:latin typeface="Georgia" panose="02040502050405020303" pitchFamily="18" charset="0"/>
              </a:rPr>
              <a:t> 검정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- </a:t>
            </a:r>
            <a:r>
              <a:rPr lang="ko-KR" altLang="en-US" b="1" dirty="0" err="1">
                <a:latin typeface="Georgia" panose="02040502050405020303" pitchFamily="18" charset="0"/>
              </a:rPr>
              <a:t>소표본</a:t>
            </a:r>
            <a:r>
              <a:rPr lang="en-US" altLang="ko-KR" b="1" dirty="0">
                <a:latin typeface="Georgia" panose="02040502050405020303" pitchFamily="18" charset="0"/>
              </a:rPr>
              <a:t>(n &lt; 50)</a:t>
            </a:r>
            <a:r>
              <a:rPr lang="ko-KR" altLang="en-US" b="1" dirty="0">
                <a:latin typeface="Georgia" panose="02040502050405020303" pitchFamily="18" charset="0"/>
              </a:rPr>
              <a:t>의 </a:t>
            </a:r>
            <a:r>
              <a:rPr lang="ko-KR" altLang="en-US" b="1" dirty="0" err="1">
                <a:latin typeface="Georgia" panose="02040502050405020303" pitchFamily="18" charset="0"/>
              </a:rPr>
              <a:t>정규성을</a:t>
            </a:r>
            <a:r>
              <a:rPr lang="ko-KR" altLang="en-US" b="1" dirty="0">
                <a:latin typeface="Georgia" panose="02040502050405020303" pitchFamily="18" charset="0"/>
              </a:rPr>
              <a:t> 검정하기 위해 사용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- </a:t>
            </a:r>
            <a:r>
              <a:rPr lang="ko-KR" altLang="en-US" b="1" dirty="0">
                <a:latin typeface="Georgia" panose="02040502050405020303" pitchFamily="18" charset="0"/>
              </a:rPr>
              <a:t>표본 크기가 커질수록 검정의 민감도가 떨어질 수 있음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- Kolmogorov-Smirnov </a:t>
            </a:r>
            <a:r>
              <a:rPr lang="ko-KR" altLang="en-US" b="1" dirty="0">
                <a:latin typeface="Georgia" panose="02040502050405020303" pitchFamily="18" charset="0"/>
              </a:rPr>
              <a:t>검정의 확장된 버전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Anderson-Darling </a:t>
            </a:r>
            <a:r>
              <a:rPr lang="ko-KR" altLang="en-US" sz="2200" b="1" dirty="0">
                <a:latin typeface="Georgia" panose="02040502050405020303" pitchFamily="18" charset="0"/>
              </a:rPr>
              <a:t>검정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- </a:t>
            </a:r>
            <a:r>
              <a:rPr lang="ko-KR" altLang="en-US" b="1" dirty="0">
                <a:latin typeface="Georgia" panose="02040502050405020303" pitchFamily="18" charset="0"/>
              </a:rPr>
              <a:t>이 검정은 표본의 누적 분포와 정규 분포의 누적 분포 사이의 차이를 측정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- </a:t>
            </a:r>
            <a:r>
              <a:rPr lang="ko-KR" altLang="en-US" b="1" dirty="0">
                <a:latin typeface="Georgia" panose="02040502050405020303" pitchFamily="18" charset="0"/>
              </a:rPr>
              <a:t>특히 분포의 꼬리 부분에서의 차이에 더 민감하게 반응하는 특징이 있음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- </a:t>
            </a:r>
            <a:r>
              <a:rPr lang="ko-KR" altLang="en-US" b="1" dirty="0" err="1">
                <a:latin typeface="Georgia" panose="02040502050405020303" pitchFamily="18" charset="0"/>
              </a:rPr>
              <a:t>정규성을</a:t>
            </a:r>
            <a:r>
              <a:rPr lang="ko-KR" altLang="en-US" b="1" dirty="0">
                <a:latin typeface="Georgia" panose="02040502050405020303" pitchFamily="18" charset="0"/>
              </a:rPr>
              <a:t> 가정한 모델의 적합성을 평가할 때 유용하게 사용</a:t>
            </a:r>
          </a:p>
          <a:p>
            <a:pPr indent="-342900">
              <a:buFont typeface="Wingdings" panose="05000000000000000000" pitchFamily="2" charset="2"/>
              <a:buChar char="l"/>
            </a:pPr>
            <a:r>
              <a:rPr lang="en-US" altLang="ko-KR" b="1" dirty="0" err="1">
                <a:latin typeface="Georgia" panose="02040502050405020303" pitchFamily="18" charset="0"/>
              </a:rPr>
              <a:t>Jarque-Bera</a:t>
            </a:r>
            <a:r>
              <a:rPr lang="en-US" altLang="ko-KR" b="1" dirty="0">
                <a:latin typeface="Georgia" panose="02040502050405020303" pitchFamily="18" charset="0"/>
              </a:rPr>
              <a:t> </a:t>
            </a:r>
            <a:r>
              <a:rPr lang="ko-KR" altLang="en-US" b="1" dirty="0">
                <a:latin typeface="Georgia" panose="02040502050405020303" pitchFamily="18" charset="0"/>
              </a:rPr>
              <a:t>검정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- </a:t>
            </a:r>
            <a:r>
              <a:rPr lang="ko-KR" altLang="en-US" b="1" dirty="0">
                <a:latin typeface="Georgia" panose="02040502050405020303" pitchFamily="18" charset="0"/>
              </a:rPr>
              <a:t>데이터의 왜도</a:t>
            </a:r>
            <a:r>
              <a:rPr lang="en-US" altLang="ko-KR" b="1" dirty="0">
                <a:latin typeface="Georgia" panose="02040502050405020303" pitchFamily="18" charset="0"/>
              </a:rPr>
              <a:t>(skewness)</a:t>
            </a:r>
            <a:r>
              <a:rPr lang="ko-KR" altLang="en-US" b="1" dirty="0">
                <a:latin typeface="Georgia" panose="02040502050405020303" pitchFamily="18" charset="0"/>
              </a:rPr>
              <a:t>와 첨도</a:t>
            </a:r>
            <a:r>
              <a:rPr lang="en-US" altLang="ko-KR" b="1" dirty="0">
                <a:latin typeface="Georgia" panose="02040502050405020303" pitchFamily="18" charset="0"/>
              </a:rPr>
              <a:t>(kurtosis)</a:t>
            </a:r>
            <a:r>
              <a:rPr lang="ko-KR" altLang="en-US" b="1" dirty="0">
                <a:latin typeface="Georgia" panose="02040502050405020303" pitchFamily="18" charset="0"/>
              </a:rPr>
              <a:t>를 이용하여 </a:t>
            </a:r>
            <a:r>
              <a:rPr lang="ko-KR" altLang="en-US" b="1" dirty="0" err="1">
                <a:latin typeface="Georgia" panose="02040502050405020303" pitchFamily="18" charset="0"/>
              </a:rPr>
              <a:t>정규성을</a:t>
            </a:r>
            <a:r>
              <a:rPr lang="ko-KR" altLang="en-US" b="1" dirty="0">
                <a:latin typeface="Georgia" panose="02040502050405020303" pitchFamily="18" charset="0"/>
              </a:rPr>
              <a:t> 검정</a:t>
            </a:r>
          </a:p>
          <a:p>
            <a:r>
              <a:rPr lang="en-US" altLang="ko-KR" b="1" dirty="0">
                <a:latin typeface="Georgia" panose="02040502050405020303" pitchFamily="18" charset="0"/>
              </a:rPr>
              <a:t>- </a:t>
            </a:r>
            <a:r>
              <a:rPr lang="ko-KR" altLang="en-US" b="1" dirty="0">
                <a:latin typeface="Georgia" panose="02040502050405020303" pitchFamily="18" charset="0"/>
              </a:rPr>
              <a:t>주로 대표본의 </a:t>
            </a:r>
            <a:r>
              <a:rPr lang="ko-KR" altLang="en-US" b="1" dirty="0" err="1">
                <a:latin typeface="Georgia" panose="02040502050405020303" pitchFamily="18" charset="0"/>
              </a:rPr>
              <a:t>정규성</a:t>
            </a:r>
            <a:r>
              <a:rPr lang="ko-KR" altLang="en-US" b="1" dirty="0">
                <a:latin typeface="Georgia" panose="02040502050405020303" pitchFamily="18" charset="0"/>
              </a:rPr>
              <a:t> 검정에 사용</a:t>
            </a:r>
          </a:p>
          <a:p>
            <a:r>
              <a:rPr lang="ko-KR" altLang="en-US" b="1" dirty="0">
                <a:latin typeface="Georgia" panose="02040502050405020303" pitchFamily="18" charset="0"/>
              </a:rPr>
              <a:t>위의 검정들은 데이터의 </a:t>
            </a:r>
            <a:r>
              <a:rPr lang="ko-KR" altLang="en-US" b="1" dirty="0" err="1">
                <a:latin typeface="Georgia" panose="02040502050405020303" pitchFamily="18" charset="0"/>
              </a:rPr>
              <a:t>정규성을</a:t>
            </a:r>
            <a:r>
              <a:rPr lang="ko-KR" altLang="en-US" b="1" dirty="0">
                <a:latin typeface="Georgia" panose="02040502050405020303" pitchFamily="18" charset="0"/>
              </a:rPr>
              <a:t> 검정하기 위한 다양한 방법들로</a:t>
            </a:r>
            <a:r>
              <a:rPr lang="en-US" altLang="ko-KR" b="1" dirty="0">
                <a:latin typeface="Georgia" panose="02040502050405020303" pitchFamily="18" charset="0"/>
              </a:rPr>
              <a:t>, </a:t>
            </a:r>
            <a:r>
              <a:rPr lang="ko-KR" altLang="en-US" b="1" dirty="0">
                <a:latin typeface="Georgia" panose="02040502050405020303" pitchFamily="18" charset="0"/>
              </a:rPr>
              <a:t>특정 상황이나 데이터의 특성에 따라 적합한 </a:t>
            </a:r>
            <a:r>
              <a:rPr lang="ko-KR" altLang="en-US" b="1" dirty="0" err="1">
                <a:latin typeface="Georgia" panose="02040502050405020303" pitchFamily="18" charset="0"/>
              </a:rPr>
              <a:t>검정법을</a:t>
            </a:r>
            <a:r>
              <a:rPr lang="ko-KR" altLang="en-US" b="1" dirty="0">
                <a:latin typeface="Georgia" panose="02040502050405020303" pitchFamily="18" charset="0"/>
              </a:rPr>
              <a:t> 선택하는 것이 중요합니다</a:t>
            </a:r>
            <a:r>
              <a:rPr lang="en-US" altLang="ko-KR" b="1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그 외에 데이터가 정규분포에 가까운지 알아보는 </a:t>
            </a:r>
            <a:r>
              <a:rPr lang="en-US" altLang="ko-KR" sz="2200" b="1" dirty="0">
                <a:latin typeface="Georgia" panose="02040502050405020303" pitchFamily="18" charset="0"/>
              </a:rPr>
              <a:t>QQ-plot</a:t>
            </a:r>
            <a:r>
              <a:rPr lang="ko-KR" altLang="en-US" sz="2200" b="1" dirty="0">
                <a:latin typeface="Georgia" panose="02040502050405020303" pitchFamily="18" charset="0"/>
              </a:rPr>
              <a:t>이 있다</a:t>
            </a:r>
            <a:r>
              <a:rPr lang="en-US" altLang="ko-KR" sz="2200" b="1" dirty="0">
                <a:latin typeface="Georgia" panose="02040502050405020303" pitchFamily="18" charset="0"/>
              </a:rPr>
              <a:t>.</a:t>
            </a:r>
            <a:endParaRPr lang="ko-KR" altLang="en-US" sz="22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999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회귀분석의 개요</a:t>
              </a:r>
              <a:endParaRPr lang="ko-KR" altLang="en-US" sz="2400" kern="0" dirty="0">
                <a:solidFill>
                  <a:srgbClr val="000000"/>
                </a:solidFill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그래프를 활용한 선형 회귀 분석의 가정 검토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선형성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: 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선형 회귀모형에서는 설명변수 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x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와 반응 변수 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y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가 선형 관계에 있음을 전재되어야 한다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.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등분산성</a:t>
            </a:r>
          </a:p>
          <a:p>
            <a:pPr marL="800100" lvl="1" indent="-342900">
              <a:buFont typeface="MS Reference Sans Serif" panose="020B0604030504040204" pitchFamily="34" charset="0"/>
              <a:buChar char="−"/>
            </a:pPr>
            <a:r>
              <a:rPr lang="ko-KR" altLang="en-US" b="1" dirty="0">
                <a:latin typeface="MS Reference Sans Serif" panose="020B0604030504040204" pitchFamily="34" charset="0"/>
              </a:rPr>
              <a:t>등분산성을 만족</a:t>
            </a:r>
            <a:r>
              <a:rPr lang="en-US" altLang="ko-KR" b="1" dirty="0">
                <a:latin typeface="MS Reference Sans Serif" panose="020B0604030504040204" pitchFamily="34" charset="0"/>
              </a:rPr>
              <a:t>: </a:t>
            </a:r>
            <a:r>
              <a:rPr lang="ko-KR" altLang="en-US" b="1" dirty="0">
                <a:latin typeface="MS Reference Sans Serif" panose="020B0604030504040204" pitchFamily="34" charset="0"/>
              </a:rPr>
              <a:t>설명변수 </a:t>
            </a:r>
            <a:r>
              <a:rPr lang="en-US" altLang="ko-KR" b="1" dirty="0">
                <a:latin typeface="MS Reference Sans Serif" panose="020B0604030504040204" pitchFamily="34" charset="0"/>
              </a:rPr>
              <a:t>x</a:t>
            </a:r>
            <a:r>
              <a:rPr lang="ko-KR" altLang="en-US" b="1" dirty="0">
                <a:latin typeface="MS Reference Sans Serif" panose="020B0604030504040204" pitchFamily="34" charset="0"/>
              </a:rPr>
              <a:t>에 대한 </a:t>
            </a:r>
            <a:r>
              <a:rPr lang="ko-KR" altLang="en-US" b="1" dirty="0" err="1">
                <a:latin typeface="MS Reference Sans Serif" panose="020B0604030504040204" pitchFamily="34" charset="0"/>
              </a:rPr>
              <a:t>잔차의</a:t>
            </a:r>
            <a:r>
              <a:rPr lang="ko-KR" altLang="en-US" b="1" dirty="0">
                <a:latin typeface="MS Reference Sans Serif" panose="020B0604030504040204" pitchFamily="34" charset="0"/>
              </a:rPr>
              <a:t> </a:t>
            </a:r>
            <a:r>
              <a:rPr lang="ko-KR" altLang="en-US" b="1" dirty="0" err="1">
                <a:latin typeface="MS Reference Sans Serif" panose="020B0604030504040204" pitchFamily="34" charset="0"/>
              </a:rPr>
              <a:t>산점도를</a:t>
            </a:r>
            <a:r>
              <a:rPr lang="ko-KR" altLang="en-US" b="1" dirty="0">
                <a:latin typeface="MS Reference Sans Serif" panose="020B0604030504040204" pitchFamily="34" charset="0"/>
              </a:rPr>
              <a:t> 그렸을 때 설명변수 </a:t>
            </a:r>
            <a:r>
              <a:rPr lang="en-US" altLang="ko-KR" b="1" dirty="0">
                <a:latin typeface="MS Reference Sans Serif" panose="020B0604030504040204" pitchFamily="34" charset="0"/>
              </a:rPr>
              <a:t>x</a:t>
            </a:r>
            <a:r>
              <a:rPr lang="ko-KR" altLang="en-US" b="1" dirty="0">
                <a:latin typeface="MS Reference Sans Serif" panose="020B0604030504040204" pitchFamily="34" charset="0"/>
              </a:rPr>
              <a:t>값에 관계없이 </a:t>
            </a:r>
            <a:r>
              <a:rPr lang="ko-KR" altLang="en-US" b="1" dirty="0" err="1">
                <a:latin typeface="MS Reference Sans Serif" panose="020B0604030504040204" pitchFamily="34" charset="0"/>
              </a:rPr>
              <a:t>잔차들의</a:t>
            </a:r>
            <a:r>
              <a:rPr lang="ko-KR" altLang="en-US" b="1" dirty="0">
                <a:latin typeface="MS Reference Sans Serif" panose="020B0604030504040204" pitchFamily="34" charset="0"/>
              </a:rPr>
              <a:t> 변동성이 일정한 형태를 보임</a:t>
            </a:r>
          </a:p>
          <a:p>
            <a:pPr marL="800100" lvl="1" indent="-342900">
              <a:buFont typeface="MS Reference Sans Serif" panose="020B0604030504040204" pitchFamily="34" charset="0"/>
              <a:buChar char="−"/>
            </a:pPr>
            <a:r>
              <a:rPr lang="ko-KR" altLang="en-US" b="1" dirty="0">
                <a:latin typeface="MS Reference Sans Serif" panose="020B0604030504040204" pitchFamily="34" charset="0"/>
              </a:rPr>
              <a:t>등분산성을 만족 </a:t>
            </a:r>
            <a:r>
              <a:rPr lang="en-US" altLang="ko-KR" b="1" dirty="0">
                <a:latin typeface="MS Reference Sans Serif" panose="020B0604030504040204" pitchFamily="34" charset="0"/>
              </a:rPr>
              <a:t>x: </a:t>
            </a:r>
            <a:r>
              <a:rPr lang="ko-KR" altLang="en-US" b="1" dirty="0">
                <a:latin typeface="MS Reference Sans Serif" panose="020B0604030504040204" pitchFamily="34" charset="0"/>
              </a:rPr>
              <a:t>설명변수 </a:t>
            </a:r>
            <a:r>
              <a:rPr lang="en-US" altLang="ko-KR" b="1" dirty="0">
                <a:latin typeface="MS Reference Sans Serif" panose="020B0604030504040204" pitchFamily="34" charset="0"/>
              </a:rPr>
              <a:t>x</a:t>
            </a:r>
            <a:r>
              <a:rPr lang="ko-KR" altLang="en-US" b="1" dirty="0">
                <a:latin typeface="MS Reference Sans Serif" panose="020B0604030504040204" pitchFamily="34" charset="0"/>
              </a:rPr>
              <a:t>가 커질수록 </a:t>
            </a:r>
            <a:r>
              <a:rPr lang="ko-KR" altLang="en-US" b="1" dirty="0" err="1">
                <a:latin typeface="MS Reference Sans Serif" panose="020B0604030504040204" pitchFamily="34" charset="0"/>
              </a:rPr>
              <a:t>잔차의</a:t>
            </a:r>
            <a:r>
              <a:rPr lang="ko-KR" altLang="en-US" b="1" dirty="0">
                <a:latin typeface="MS Reference Sans Serif" panose="020B0604030504040204" pitchFamily="34" charset="0"/>
              </a:rPr>
              <a:t> 분사가 줄어드는 </a:t>
            </a:r>
            <a:r>
              <a:rPr lang="ko-KR" altLang="en-US" b="1" dirty="0" err="1">
                <a:latin typeface="MS Reference Sans Serif" panose="020B0604030504040204" pitchFamily="34" charset="0"/>
              </a:rPr>
              <a:t>이분산</a:t>
            </a:r>
            <a:r>
              <a:rPr lang="ko-KR" altLang="en-US" b="1" dirty="0">
                <a:latin typeface="MS Reference Sans Serif" panose="020B0604030504040204" pitchFamily="34" charset="0"/>
              </a:rPr>
              <a:t> 형태 </a:t>
            </a:r>
            <a:r>
              <a:rPr lang="en-US" altLang="ko-KR" b="1" dirty="0">
                <a:latin typeface="MS Reference Sans Serif" panose="020B0604030504040204" pitchFamily="34" charset="0"/>
              </a:rPr>
              <a:t>/ 2</a:t>
            </a:r>
            <a:r>
              <a:rPr lang="ko-KR" altLang="en-US" b="1" dirty="0" err="1">
                <a:latin typeface="MS Reference Sans Serif" panose="020B0604030504040204" pitchFamily="34" charset="0"/>
              </a:rPr>
              <a:t>차항</a:t>
            </a:r>
            <a:r>
              <a:rPr lang="ko-KR" altLang="en-US" b="1" dirty="0">
                <a:latin typeface="MS Reference Sans Serif" panose="020B0604030504040204" pitchFamily="34" charset="0"/>
              </a:rPr>
              <a:t> 설명변수가 필요 </a:t>
            </a:r>
            <a:r>
              <a:rPr lang="en-US" altLang="ko-KR" b="1" dirty="0">
                <a:latin typeface="MS Reference Sans Serif" panose="020B0604030504040204" pitchFamily="34" charset="0"/>
              </a:rPr>
              <a:t>/ </a:t>
            </a:r>
            <a:r>
              <a:rPr lang="ko-KR" altLang="en-US" b="1" dirty="0">
                <a:latin typeface="MS Reference Sans Serif" panose="020B0604030504040204" pitchFamily="34" charset="0"/>
              </a:rPr>
              <a:t>새로운 설명변수가 필요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2200" b="1" dirty="0">
              <a:latin typeface="MS Reference Sans Serif" panose="020B0604030504040204" pitchFamily="34" charset="0"/>
            </a:endParaRP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정규성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: Q-Q Plot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을 출력했을 때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, </a:t>
            </a:r>
            <a:r>
              <a:rPr lang="ko-KR" altLang="en-US" sz="2000" b="1" dirty="0" err="1">
                <a:latin typeface="MS Reference Sans Serif" panose="020B0604030504040204" pitchFamily="34" charset="0"/>
              </a:rPr>
              <a:t>잔차가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 대각선 방향의 직선의 형태를 지니고 있으면 </a:t>
            </a:r>
            <a:r>
              <a:rPr lang="ko-KR" altLang="en-US" sz="2000" b="1" dirty="0" err="1">
                <a:latin typeface="MS Reference Sans Serif" panose="020B0604030504040204" pitchFamily="34" charset="0"/>
              </a:rPr>
              <a:t>잔차는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 정규분포를 따른다고 할 수 있다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가정에 대한 검증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단순 선형 회귀분석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: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입력 변수와 출력 변수 간의 </a:t>
            </a:r>
            <a:r>
              <a:rPr lang="ko-KR" altLang="en-US" sz="2000" b="1" dirty="0" err="1">
                <a:latin typeface="MS Reference Sans Serif" panose="020B0604030504040204" pitchFamily="34" charset="0"/>
              </a:rPr>
              <a:t>선형성을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 점검하기 위해 </a:t>
            </a:r>
            <a:r>
              <a:rPr lang="ko-KR" altLang="en-US" sz="2000" b="1" dirty="0" err="1">
                <a:latin typeface="MS Reference Sans Serif" panose="020B0604030504040204" pitchFamily="34" charset="0"/>
              </a:rPr>
              <a:t>산점도를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 확인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다중 선형 회귀분석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: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선형 회귀분석의 가정인 선형성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,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등분산성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,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독립성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,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정상성 이 모두 만족하는지 확인해야 한다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.</a:t>
            </a:r>
            <a:endParaRPr lang="ko-KR" altLang="en-US" sz="2000" b="1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1835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6. </a:t>
            </a:r>
            <a:r>
              <a:rPr lang="ko-KR" altLang="en-US" dirty="0">
                <a:latin typeface="Georgia" panose="02040502050405020303" pitchFamily="18" charset="0"/>
              </a:rPr>
              <a:t>검정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귀무가설과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 대립가설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latin typeface="Georgia" panose="02040502050405020303" pitchFamily="18" charset="0"/>
              </a:rPr>
              <a:t>정규성</a:t>
            </a:r>
            <a:r>
              <a:rPr lang="ko-KR" altLang="en-US" sz="2200" b="1" dirty="0">
                <a:latin typeface="Georgia" panose="02040502050405020303" pitchFamily="18" charset="0"/>
              </a:rPr>
              <a:t> 검정의 기본적인 </a:t>
            </a:r>
            <a:r>
              <a:rPr lang="ko-KR" altLang="en-US" sz="2200" b="1" dirty="0" err="1">
                <a:latin typeface="Georgia" panose="02040502050405020303" pitchFamily="18" charset="0"/>
              </a:rPr>
              <a:t>귀무가설과</a:t>
            </a:r>
            <a:r>
              <a:rPr lang="ko-KR" altLang="en-US" sz="2200" b="1" dirty="0">
                <a:latin typeface="Georgia" panose="02040502050405020303" pitchFamily="18" charset="0"/>
              </a:rPr>
              <a:t> 대립가설은 다음과 같다</a:t>
            </a:r>
            <a:r>
              <a:rPr lang="en-US" altLang="ko-KR" sz="2200" b="1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Georgia" panose="02040502050405020303" pitchFamily="18" charset="0"/>
              </a:rPr>
              <a:t>귀무가설</a:t>
            </a:r>
            <a:r>
              <a:rPr lang="en-US" altLang="ko-KR" b="1" dirty="0">
                <a:latin typeface="Georgia" panose="02040502050405020303" pitchFamily="18" charset="0"/>
              </a:rPr>
              <a:t>(Ho): </a:t>
            </a:r>
            <a:r>
              <a:rPr lang="ko-KR" altLang="en-US" b="1" dirty="0">
                <a:latin typeface="Georgia" panose="02040502050405020303" pitchFamily="18" charset="0"/>
              </a:rPr>
              <a:t>데이터의 분포는 정규분포와 다르다고 보기 어렵다</a:t>
            </a:r>
            <a:r>
              <a:rPr lang="en-US" altLang="ko-KR" b="1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Georgia" panose="02040502050405020303" pitchFamily="18" charset="0"/>
              </a:rPr>
              <a:t>대립가설</a:t>
            </a:r>
            <a:r>
              <a:rPr lang="en-US" altLang="ko-KR" b="1" dirty="0">
                <a:latin typeface="Georgia" panose="02040502050405020303" pitchFamily="18" charset="0"/>
              </a:rPr>
              <a:t>(H1): </a:t>
            </a:r>
            <a:r>
              <a:rPr lang="ko-KR" altLang="en-US" b="1" dirty="0">
                <a:latin typeface="Georgia" panose="02040502050405020303" pitchFamily="18" charset="0"/>
              </a:rPr>
              <a:t>데이터의 분포는 정규분포와 다르다</a:t>
            </a:r>
            <a:r>
              <a:rPr lang="en-US" altLang="ko-KR" b="1" dirty="0">
                <a:latin typeface="Georgia" panose="02040502050405020303" pitchFamily="18" charset="0"/>
              </a:rPr>
              <a:t>.</a:t>
            </a:r>
            <a:endParaRPr lang="en-US" altLang="ko-KR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물론 각각의 검정 방법에 따라 </a:t>
            </a:r>
            <a:r>
              <a:rPr lang="ko-KR" altLang="en-US" sz="2200" b="1" dirty="0" err="1">
                <a:latin typeface="Georgia" panose="02040502050405020303" pitchFamily="18" charset="0"/>
              </a:rPr>
              <a:t>귀무가설과</a:t>
            </a:r>
            <a:r>
              <a:rPr lang="ko-KR" altLang="en-US" sz="2200" b="1" dirty="0">
                <a:latin typeface="Georgia" panose="02040502050405020303" pitchFamily="18" charset="0"/>
              </a:rPr>
              <a:t> 대립가설이 조금씩 다르나 대부분의 경우 위와 같은 </a:t>
            </a:r>
            <a:r>
              <a:rPr lang="ko-KR" altLang="en-US" sz="2200" b="1" dirty="0" err="1">
                <a:latin typeface="Georgia" panose="02040502050405020303" pitchFamily="18" charset="0"/>
              </a:rPr>
              <a:t>귀무가설과</a:t>
            </a:r>
            <a:r>
              <a:rPr lang="ko-KR" altLang="en-US" sz="2200" b="1" dirty="0">
                <a:latin typeface="Georgia" panose="02040502050405020303" pitchFamily="18" charset="0"/>
              </a:rPr>
              <a:t> 대립가설을 사용한다</a:t>
            </a:r>
            <a:r>
              <a:rPr lang="en-US" altLang="ko-KR" sz="2200" b="1" dirty="0">
                <a:latin typeface="Georgia" panose="02040502050405020303" pitchFamily="18" charset="0"/>
              </a:rPr>
              <a:t>. </a:t>
            </a:r>
            <a:r>
              <a:rPr lang="ko-KR" altLang="en-US" sz="2200" b="1" dirty="0">
                <a:latin typeface="Georgia" panose="02040502050405020303" pitchFamily="18" charset="0"/>
              </a:rPr>
              <a:t>다음은 각 검정 방법에 따른 </a:t>
            </a:r>
            <a:r>
              <a:rPr lang="ko-KR" altLang="en-US" sz="2200" b="1" dirty="0" err="1">
                <a:latin typeface="Georgia" panose="02040502050405020303" pitchFamily="18" charset="0"/>
              </a:rPr>
              <a:t>귀무가설과</a:t>
            </a:r>
            <a:r>
              <a:rPr lang="ko-KR" altLang="en-US" sz="2200" b="1" dirty="0">
                <a:latin typeface="Georgia" panose="02040502050405020303" pitchFamily="18" charset="0"/>
              </a:rPr>
              <a:t> 대립가설이다</a:t>
            </a:r>
            <a:r>
              <a:rPr lang="en-US" altLang="ko-KR" sz="2200" b="1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Kolmogorov-Smirnov </a:t>
            </a:r>
            <a:r>
              <a:rPr lang="ko-KR" altLang="en-US" sz="2200" b="1" dirty="0">
                <a:latin typeface="Georgia" panose="02040502050405020303" pitchFamily="18" charset="0"/>
              </a:rPr>
              <a:t>검정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Georgia" panose="02040502050405020303" pitchFamily="18" charset="0"/>
              </a:rPr>
              <a:t>귀무가설</a:t>
            </a:r>
            <a:r>
              <a:rPr lang="en-US" altLang="ko-KR" b="1" dirty="0">
                <a:latin typeface="Georgia" panose="02040502050405020303" pitchFamily="18" charset="0"/>
              </a:rPr>
              <a:t>(Ho): </a:t>
            </a:r>
            <a:r>
              <a:rPr lang="ko-KR" altLang="en-US" b="1" dirty="0">
                <a:latin typeface="Georgia" panose="02040502050405020303" pitchFamily="18" charset="0"/>
              </a:rPr>
              <a:t>두 표본 집단간 분포는 같다</a:t>
            </a:r>
            <a:r>
              <a:rPr lang="en-US" altLang="ko-KR" b="1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Georgia" panose="02040502050405020303" pitchFamily="18" charset="0"/>
              </a:rPr>
              <a:t>대립가설</a:t>
            </a:r>
            <a:r>
              <a:rPr lang="en-US" altLang="ko-KR" b="1" dirty="0">
                <a:latin typeface="Georgia" panose="02040502050405020303" pitchFamily="18" charset="0"/>
              </a:rPr>
              <a:t>(H1): </a:t>
            </a:r>
            <a:r>
              <a:rPr lang="ko-KR" altLang="en-US" b="1" dirty="0">
                <a:latin typeface="Georgia" panose="02040502050405020303" pitchFamily="18" charset="0"/>
              </a:rPr>
              <a:t>두 표본 집단간 분포는 다르다</a:t>
            </a:r>
            <a:r>
              <a:rPr lang="en-US" altLang="ko-KR" b="1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Georgia" panose="02040502050405020303" pitchFamily="18" charset="0"/>
              </a:rPr>
              <a:t>Anderson-Darling </a:t>
            </a:r>
            <a:r>
              <a:rPr lang="ko-KR" altLang="en-US" sz="2200" b="1" dirty="0">
                <a:latin typeface="Georgia" panose="02040502050405020303" pitchFamily="18" charset="0"/>
              </a:rPr>
              <a:t>검정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Georgia" panose="02040502050405020303" pitchFamily="18" charset="0"/>
              </a:rPr>
              <a:t>귀무가설</a:t>
            </a:r>
            <a:r>
              <a:rPr lang="en-US" altLang="ko-KR" b="1" dirty="0">
                <a:latin typeface="Georgia" panose="02040502050405020303" pitchFamily="18" charset="0"/>
              </a:rPr>
              <a:t>(Ho): </a:t>
            </a:r>
            <a:r>
              <a:rPr lang="ko-KR" altLang="en-US" b="1" dirty="0">
                <a:latin typeface="Georgia" panose="02040502050405020303" pitchFamily="18" charset="0"/>
              </a:rPr>
              <a:t>표본이 특정 분포를 따른다</a:t>
            </a:r>
            <a:r>
              <a:rPr lang="en-US" altLang="ko-KR" b="1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Georgia" panose="02040502050405020303" pitchFamily="18" charset="0"/>
              </a:rPr>
              <a:t>대립가설</a:t>
            </a:r>
            <a:r>
              <a:rPr lang="en-US" altLang="ko-KR" b="1" dirty="0">
                <a:latin typeface="Georgia" panose="02040502050405020303" pitchFamily="18" charset="0"/>
              </a:rPr>
              <a:t>(H1): </a:t>
            </a:r>
            <a:r>
              <a:rPr lang="ko-KR" altLang="en-US" b="1" dirty="0">
                <a:latin typeface="Georgia" panose="02040502050405020303" pitchFamily="18" charset="0"/>
              </a:rPr>
              <a:t>표본이 특정 분포를 따르지 않는다</a:t>
            </a:r>
            <a:r>
              <a:rPr lang="en-US" altLang="ko-KR" b="1" dirty="0">
                <a:latin typeface="Georgia" panose="02040502050405020303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96072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6. </a:t>
            </a:r>
            <a:r>
              <a:rPr lang="ko-KR" altLang="en-US" dirty="0">
                <a:latin typeface="Georgia" panose="02040502050405020303" pitchFamily="18" charset="0"/>
              </a:rPr>
              <a:t>검정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귀무가설과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 대립가설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200" b="1" dirty="0" err="1">
                <a:latin typeface="Georgia" panose="02040502050405020303" pitchFamily="18" charset="0"/>
              </a:rPr>
              <a:t>Jarque-Bera</a:t>
            </a:r>
            <a:r>
              <a:rPr lang="en-US" altLang="ko-KR" sz="2200" b="1" dirty="0">
                <a:latin typeface="Georgia" panose="02040502050405020303" pitchFamily="18" charset="0"/>
              </a:rPr>
              <a:t> </a:t>
            </a:r>
            <a:r>
              <a:rPr lang="ko-KR" altLang="en-US" sz="2200" b="1" dirty="0">
                <a:latin typeface="Georgia" panose="02040502050405020303" pitchFamily="18" charset="0"/>
              </a:rPr>
              <a:t>검정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 err="1">
                <a:latin typeface="Georgia" panose="02040502050405020303" pitchFamily="18" charset="0"/>
              </a:rPr>
              <a:t>귀무가설</a:t>
            </a:r>
            <a:r>
              <a:rPr lang="en-US" altLang="ko-KR" b="1" dirty="0">
                <a:latin typeface="Georgia" panose="02040502050405020303" pitchFamily="18" charset="0"/>
              </a:rPr>
              <a:t>(Ho): </a:t>
            </a:r>
            <a:r>
              <a:rPr lang="ko-KR" altLang="en-US" b="1" dirty="0">
                <a:latin typeface="Georgia" panose="02040502050405020303" pitchFamily="18" charset="0"/>
              </a:rPr>
              <a:t>표본의 </a:t>
            </a:r>
            <a:r>
              <a:rPr lang="ko-KR" altLang="en-US" b="1" dirty="0" err="1">
                <a:latin typeface="Georgia" panose="02040502050405020303" pitchFamily="18" charset="0"/>
              </a:rPr>
              <a:t>왜도와</a:t>
            </a:r>
            <a:r>
              <a:rPr lang="ko-KR" altLang="en-US" b="1" dirty="0">
                <a:latin typeface="Georgia" panose="02040502050405020303" pitchFamily="18" charset="0"/>
              </a:rPr>
              <a:t> </a:t>
            </a:r>
            <a:r>
              <a:rPr lang="en-US" altLang="ko-KR" b="1" dirty="0">
                <a:latin typeface="Georgia" panose="02040502050405020303" pitchFamily="18" charset="0"/>
              </a:rPr>
              <a:t>(</a:t>
            </a:r>
            <a:r>
              <a:rPr lang="ko-KR" altLang="en-US" b="1" dirty="0">
                <a:latin typeface="Georgia" panose="02040502050405020303" pitchFamily="18" charset="0"/>
              </a:rPr>
              <a:t>초과</a:t>
            </a:r>
            <a:r>
              <a:rPr lang="en-US" altLang="ko-KR" b="1" dirty="0">
                <a:latin typeface="Georgia" panose="02040502050405020303" pitchFamily="18" charset="0"/>
              </a:rPr>
              <a:t>)</a:t>
            </a:r>
            <a:r>
              <a:rPr lang="ko-KR" altLang="en-US" b="1" dirty="0" err="1">
                <a:latin typeface="Georgia" panose="02040502050405020303" pitchFamily="18" charset="0"/>
              </a:rPr>
              <a:t>첨도는</a:t>
            </a:r>
            <a:r>
              <a:rPr lang="ko-KR" altLang="en-US" b="1" dirty="0">
                <a:latin typeface="Georgia" panose="02040502050405020303" pitchFamily="18" charset="0"/>
              </a:rPr>
              <a:t> 정규 분포의 것과 같다</a:t>
            </a:r>
            <a:r>
              <a:rPr lang="en-US" altLang="ko-KR" b="1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Georgia" panose="02040502050405020303" pitchFamily="18" charset="0"/>
              </a:rPr>
              <a:t>대립가설</a:t>
            </a:r>
            <a:r>
              <a:rPr lang="en-US" altLang="ko-KR" b="1" dirty="0">
                <a:latin typeface="Georgia" panose="02040502050405020303" pitchFamily="18" charset="0"/>
              </a:rPr>
              <a:t>(H1): </a:t>
            </a:r>
            <a:r>
              <a:rPr lang="ko-KR" altLang="en-US" b="1" dirty="0">
                <a:latin typeface="Georgia" panose="02040502050405020303" pitchFamily="18" charset="0"/>
              </a:rPr>
              <a:t>표본의 </a:t>
            </a:r>
            <a:r>
              <a:rPr lang="ko-KR" altLang="en-US" b="1" dirty="0" err="1">
                <a:latin typeface="Georgia" panose="02040502050405020303" pitchFamily="18" charset="0"/>
              </a:rPr>
              <a:t>왜도와</a:t>
            </a:r>
            <a:r>
              <a:rPr lang="ko-KR" altLang="en-US" b="1" dirty="0">
                <a:latin typeface="Georgia" panose="02040502050405020303" pitchFamily="18" charset="0"/>
              </a:rPr>
              <a:t> </a:t>
            </a:r>
            <a:r>
              <a:rPr lang="en-US" altLang="ko-KR" b="1" dirty="0">
                <a:latin typeface="Georgia" panose="02040502050405020303" pitchFamily="18" charset="0"/>
              </a:rPr>
              <a:t>(</a:t>
            </a:r>
            <a:r>
              <a:rPr lang="ko-KR" altLang="en-US" b="1" dirty="0">
                <a:latin typeface="Georgia" panose="02040502050405020303" pitchFamily="18" charset="0"/>
              </a:rPr>
              <a:t>초과</a:t>
            </a:r>
            <a:r>
              <a:rPr lang="en-US" altLang="ko-KR" b="1" dirty="0">
                <a:latin typeface="Georgia" panose="02040502050405020303" pitchFamily="18" charset="0"/>
              </a:rPr>
              <a:t>)</a:t>
            </a:r>
            <a:r>
              <a:rPr lang="ko-KR" altLang="en-US" b="1" dirty="0" err="1">
                <a:latin typeface="Georgia" panose="02040502050405020303" pitchFamily="18" charset="0"/>
              </a:rPr>
              <a:t>첨도는</a:t>
            </a:r>
            <a:r>
              <a:rPr lang="ko-KR" altLang="en-US" b="1" dirty="0">
                <a:latin typeface="Georgia" panose="02040502050405020303" pitchFamily="18" charset="0"/>
              </a:rPr>
              <a:t> 정규 분포의 것과 다르다</a:t>
            </a:r>
            <a:r>
              <a:rPr lang="en-US" altLang="ko-KR" b="1" dirty="0">
                <a:latin typeface="Georgia" panose="02040502050405020303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ko-KR" sz="2200" b="1" dirty="0">
              <a:latin typeface="Georgia" panose="02040502050405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Georgia" panose="02040502050405020303" pitchFamily="18" charset="0"/>
              </a:rPr>
              <a:t>좀 더 엄밀하게 말하자면 표본의 </a:t>
            </a:r>
            <a:r>
              <a:rPr lang="ko-KR" altLang="en-US" sz="2200" b="1" dirty="0" err="1">
                <a:latin typeface="Georgia" panose="02040502050405020303" pitchFamily="18" charset="0"/>
              </a:rPr>
              <a:t>왜도와</a:t>
            </a:r>
            <a:r>
              <a:rPr lang="ko-KR" altLang="en-US" sz="2200" b="1" dirty="0">
                <a:latin typeface="Georgia" panose="02040502050405020303" pitchFamily="18" charset="0"/>
              </a:rPr>
              <a:t> </a:t>
            </a:r>
            <a:r>
              <a:rPr lang="en-US" altLang="ko-KR" sz="2200" b="1" dirty="0">
                <a:latin typeface="Georgia" panose="02040502050405020303" pitchFamily="18" charset="0"/>
              </a:rPr>
              <a:t>(</a:t>
            </a:r>
            <a:r>
              <a:rPr lang="ko-KR" altLang="en-US" sz="2200" b="1" dirty="0">
                <a:latin typeface="Georgia" panose="02040502050405020303" pitchFamily="18" charset="0"/>
              </a:rPr>
              <a:t>초과</a:t>
            </a:r>
            <a:r>
              <a:rPr lang="en-US" altLang="ko-KR" sz="2200" b="1" dirty="0">
                <a:latin typeface="Georgia" panose="02040502050405020303" pitchFamily="18" charset="0"/>
              </a:rPr>
              <a:t>)</a:t>
            </a:r>
            <a:r>
              <a:rPr lang="ko-KR" altLang="en-US" sz="2200" b="1" dirty="0" err="1">
                <a:latin typeface="Georgia" panose="02040502050405020303" pitchFamily="18" charset="0"/>
              </a:rPr>
              <a:t>첨도가</a:t>
            </a:r>
            <a:r>
              <a:rPr lang="ko-KR" altLang="en-US" sz="2200" b="1" dirty="0">
                <a:latin typeface="Georgia" panose="02040502050405020303" pitchFamily="18" charset="0"/>
              </a:rPr>
              <a:t> </a:t>
            </a:r>
            <a:r>
              <a:rPr lang="en-US" altLang="ko-KR" sz="2200" b="1" dirty="0">
                <a:latin typeface="Georgia" panose="02040502050405020303" pitchFamily="18" charset="0"/>
              </a:rPr>
              <a:t>0</a:t>
            </a:r>
            <a:r>
              <a:rPr lang="ko-KR" altLang="en-US" sz="2200" b="1" dirty="0">
                <a:latin typeface="Georgia" panose="02040502050405020303" pitchFamily="18" charset="0"/>
              </a:rPr>
              <a:t>인지 아닌지 검정하는 것이다</a:t>
            </a:r>
            <a:r>
              <a:rPr lang="en-US" altLang="ko-KR" sz="2200" b="1" dirty="0">
                <a:latin typeface="Georgia" panose="02040502050405020303" pitchFamily="18" charset="0"/>
              </a:rPr>
              <a:t>.</a:t>
            </a:r>
            <a:endParaRPr lang="ko-KR" altLang="en-US" sz="22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2206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Georgia" panose="02040502050405020303" pitchFamily="18" charset="0"/>
              </a:rPr>
              <a:t>6. </a:t>
            </a:r>
            <a:r>
              <a:rPr lang="ko-KR" altLang="en-US" dirty="0">
                <a:latin typeface="Georgia" panose="02040502050405020303" pitchFamily="18" charset="0"/>
              </a:rPr>
              <a:t>검정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 err="1">
                  <a:solidFill>
                    <a:srgbClr val="000000"/>
                  </a:solidFill>
                  <a:latin typeface="Georgia" panose="02040502050405020303" pitchFamily="18" charset="0"/>
                </a:rPr>
                <a:t>정규성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Georgia" panose="02040502050405020303" pitchFamily="18" charset="0"/>
                </a:rPr>
                <a:t> 검정</a:t>
              </a: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19" name="표 18"/>
          <p:cNvGraphicFramePr>
            <a:graphicFrameLocks noGrp="1"/>
          </p:cNvGraphicFramePr>
          <p:nvPr/>
        </p:nvGraphicFramePr>
        <p:xfrm>
          <a:off x="198408" y="1519842"/>
          <a:ext cx="8824822" cy="2641295"/>
        </p:xfrm>
        <a:graphic>
          <a:graphicData uri="http://schemas.openxmlformats.org/drawingml/2006/table">
            <a:tbl>
              <a:tblPr firstRow="1" firstCol="1" lastRow="1" bandRow="1">
                <a:tableStyleId>{5A111915-BE36-4E01-A7E5-04B1672EAD32}</a:tableStyleId>
              </a:tblPr>
              <a:tblGrid>
                <a:gridCol w="1414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0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097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파일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Georgia" panose="02040502050405020303" pitchFamily="18" charset="0"/>
                          <a:ea typeface="나눔바른고딕" panose="020B0603020101020101" pitchFamily="50" charset="-127"/>
                        </a:rPr>
                        <a:t>소스코드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B3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18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실습환경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Tf38_cpu </a:t>
                      </a:r>
                    </a:p>
                    <a:p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pip install </a:t>
                      </a:r>
                      <a:r>
                        <a:rPr lang="en-US" altLang="ko-KR" sz="10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statsmodels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85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소스코드</a:t>
                      </a:r>
                      <a:r>
                        <a:rPr 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print(stats.skew(eps_hat))</a:t>
                      </a: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pt-BR" altLang="ko-KR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print(stats.kurtosis(eps_hat, fisher=False))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1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0.660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결과값</a:t>
                      </a:r>
                      <a:r>
                        <a:rPr lang="en-US" altLang="ko-KR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b="0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2.437</a:t>
                      </a: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930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비고</a:t>
                      </a:r>
                      <a:endParaRPr lang="en-US" sz="10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좌우대칭이면 </a:t>
                      </a:r>
                      <a:r>
                        <a:rPr lang="en-US" altLang="ko-KR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0, 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왼쪽으로 치우치면 </a:t>
                      </a:r>
                      <a:r>
                        <a:rPr lang="en-US" altLang="ko-KR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보다 크고</a:t>
                      </a:r>
                      <a:r>
                        <a:rPr lang="en-US" altLang="ko-KR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오른쪽은 </a:t>
                      </a:r>
                      <a:r>
                        <a:rPr lang="en-US" altLang="ko-KR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0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보다 작음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 err="1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첨도는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 분포의 뾰족한 정도를 측정하는 지표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정규분포이면 </a:t>
                      </a:r>
                      <a:r>
                        <a:rPr lang="en-US" altLang="ko-KR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3, 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뾰족하면 </a:t>
                      </a:r>
                      <a:r>
                        <a:rPr lang="en-US" altLang="ko-KR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보다 크고</a:t>
                      </a:r>
                      <a:r>
                        <a:rPr lang="en-US" altLang="ko-KR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둥근 정점이면 </a:t>
                      </a:r>
                      <a:r>
                        <a:rPr lang="en-US" altLang="ko-KR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3</a:t>
                      </a:r>
                      <a:r>
                        <a:rPr lang="ko-KR" altLang="en-US" sz="700" b="1" kern="0" spc="0" dirty="0">
                          <a:solidFill>
                            <a:schemeClr val="tx1"/>
                          </a:solidFill>
                          <a:effectLst/>
                          <a:latin typeface="Georgia" panose="02040502050405020303" pitchFamily="18" charset="0"/>
                          <a:ea typeface="나눔바른고딕" panose="020B0603020101020101" pitchFamily="50" charset="-127"/>
                          <a:cs typeface="+mn-cs"/>
                        </a:rPr>
                        <a:t>보다 작음</a:t>
                      </a:r>
                    </a:p>
                    <a:p>
                      <a:pPr marL="0" marR="0" indent="0" algn="l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700" b="1" kern="0" spc="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나눔바른고딕" panose="020B0603020101020101" pitchFamily="50" charset="-127"/>
                        <a:cs typeface="+mn-cs"/>
                      </a:endParaRPr>
                    </a:p>
                  </a:txBody>
                  <a:tcPr marL="107950" marR="107950" marT="18034" marB="1803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0B3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81279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43841-E748-8E4A-06E8-D84B87746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F243E-7890-5A5A-C2D3-296D4474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13" y="85727"/>
            <a:ext cx="8151215" cy="63817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7. Others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4B90BA-94FE-AFB2-44D0-0362A249416B}"/>
              </a:ext>
            </a:extLst>
          </p:cNvPr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28B5A6-52D8-50E9-6927-0079AFCFB3F0}"/>
                </a:ext>
              </a:extLst>
            </p:cNvPr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8E8713-33C6-1F55-A41B-4D6535E02837}"/>
                </a:ext>
              </a:extLst>
            </p:cNvPr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빅데이터 분석의 해결 과제는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?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0468C14-179E-3106-FF91-8BD91FC28BB3}"/>
                </a:ext>
              </a:extLst>
            </p:cNvPr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4C611A2-8448-81E8-0B95-D3363086323D}"/>
              </a:ext>
            </a:extLst>
          </p:cNvPr>
          <p:cNvSpPr txBox="1"/>
          <p:nvPr/>
        </p:nvSpPr>
        <p:spPr>
          <a:xfrm>
            <a:off x="224290" y="1526876"/>
            <a:ext cx="8842076" cy="50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현장의 문제</a:t>
            </a:r>
          </a:p>
        </p:txBody>
      </p:sp>
      <p:pic>
        <p:nvPicPr>
          <p:cNvPr id="12290" name="Picture 2" descr="문제 - 무료 사용자개 아이콘">
            <a:extLst>
              <a:ext uri="{FF2B5EF4-FFF2-40B4-BE49-F238E27FC236}">
                <a16:creationId xmlns:a16="http://schemas.microsoft.com/office/drawing/2014/main" id="{C5F6081C-BC74-7481-B615-E56C5B12C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90854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8365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43841-E748-8E4A-06E8-D84B87746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F243E-7890-5A5A-C2D3-296D4474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13" y="85727"/>
            <a:ext cx="8151215" cy="63817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7. Others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4B90BA-94FE-AFB2-44D0-0362A249416B}"/>
              </a:ext>
            </a:extLst>
          </p:cNvPr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28B5A6-52D8-50E9-6927-0079AFCFB3F0}"/>
                </a:ext>
              </a:extLst>
            </p:cNvPr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8E8713-33C6-1F55-A41B-4D6535E02837}"/>
                </a:ext>
              </a:extLst>
            </p:cNvPr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빅데이터 시대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, 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통계학도 변화한다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0468C14-179E-3106-FF91-8BD91FC28BB3}"/>
                </a:ext>
              </a:extLst>
            </p:cNvPr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4C611A2-8448-81E8-0B95-D3363086323D}"/>
              </a:ext>
            </a:extLst>
          </p:cNvPr>
          <p:cNvSpPr txBox="1"/>
          <p:nvPr/>
        </p:nvSpPr>
        <p:spPr>
          <a:xfrm>
            <a:off x="224290" y="1526876"/>
            <a:ext cx="8842076" cy="137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컴퓨터 활용과 통계학</a:t>
            </a: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통계학은 컴퓨터 덕분에 이론과 활용 면에서 모두 큰 발전을 거듭하여 수학과도 다르고 컴퓨터 과학과도 다른 뚜렷한 지위를 차지하게 되었다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0233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43841-E748-8E4A-06E8-D84B87746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F243E-7890-5A5A-C2D3-296D4474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13" y="85727"/>
            <a:ext cx="8151215" cy="63817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7. Others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4B90BA-94FE-AFB2-44D0-0362A249416B}"/>
              </a:ext>
            </a:extLst>
          </p:cNvPr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28B5A6-52D8-50E9-6927-0079AFCFB3F0}"/>
                </a:ext>
              </a:extLst>
            </p:cNvPr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8E8713-33C6-1F55-A41B-4D6535E02837}"/>
                </a:ext>
              </a:extLst>
            </p:cNvPr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빅데이터의 시대인가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, 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인공지능의 시대인가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0468C14-179E-3106-FF91-8BD91FC28BB3}"/>
                </a:ext>
              </a:extLst>
            </p:cNvPr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4C611A2-8448-81E8-0B95-D3363086323D}"/>
              </a:ext>
            </a:extLst>
          </p:cNvPr>
          <p:cNvSpPr txBox="1"/>
          <p:nvPr/>
        </p:nvSpPr>
        <p:spPr>
          <a:xfrm>
            <a:off x="224290" y="1526876"/>
            <a:ext cx="8842076" cy="3826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이제 공부는 기계가 하는 것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?</a:t>
            </a:r>
          </a:p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latin typeface="MS Reference Sans Serif" panose="020B0604030504040204" pitchFamily="34" charset="0"/>
              </a:rPr>
              <a:t>딥러닝을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 비롯한 </a:t>
            </a:r>
            <a:r>
              <a:rPr lang="ko-KR" altLang="en-US" sz="2200" b="1" dirty="0" err="1">
                <a:latin typeface="MS Reference Sans Serif" panose="020B0604030504040204" pitchFamily="34" charset="0"/>
              </a:rPr>
              <a:t>머신러닝이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 크게 주목받는 이유는 무엇일까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?</a:t>
            </a:r>
          </a:p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통계학 가설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&gt;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추론을 해야 함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.</a:t>
            </a:r>
          </a:p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latin typeface="MS Reference Sans Serif" panose="020B0604030504040204" pitchFamily="34" charset="0"/>
              </a:rPr>
              <a:t>머신러닝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 지도학습 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/ 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비지도학습</a:t>
            </a: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값을 알 수 있음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. &gt;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정확하지 않을 수 있어도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66367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43841-E748-8E4A-06E8-D84B87746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F243E-7890-5A5A-C2D3-296D4474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13" y="85727"/>
            <a:ext cx="8151215" cy="63817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7. Others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94B90BA-94FE-AFB2-44D0-0362A249416B}"/>
              </a:ext>
            </a:extLst>
          </p:cNvPr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28B5A6-52D8-50E9-6927-0079AFCFB3F0}"/>
                </a:ext>
              </a:extLst>
            </p:cNvPr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8E8713-33C6-1F55-A41B-4D6535E02837}"/>
                </a:ext>
              </a:extLst>
            </p:cNvPr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빅데이터의 시대인가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, 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인공지능의 시대인가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0468C14-179E-3106-FF91-8BD91FC28BB3}"/>
                </a:ext>
              </a:extLst>
            </p:cNvPr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4C611A2-8448-81E8-0B95-D3363086323D}"/>
              </a:ext>
            </a:extLst>
          </p:cNvPr>
          <p:cNvSpPr txBox="1"/>
          <p:nvPr/>
        </p:nvSpPr>
        <p:spPr>
          <a:xfrm>
            <a:off x="224290" y="1526876"/>
            <a:ext cx="8842076" cy="980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en-US" altLang="ko-KR" sz="2200" b="1" dirty="0">
                <a:latin typeface="MS Reference Sans Serif" panose="020B0604030504040204" pitchFamily="34" charset="0"/>
              </a:rPr>
              <a:t>Pedro Domingos - The Master Algorithm</a:t>
            </a:r>
          </a:p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 sz="2200" b="1" dirty="0">
              <a:latin typeface="MS Reference Sans Serif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A2413-CD38-1FB0-6CDC-5D8D34153E39}"/>
              </a:ext>
            </a:extLst>
          </p:cNvPr>
          <p:cNvSpPr txBox="1"/>
          <p:nvPr/>
        </p:nvSpPr>
        <p:spPr>
          <a:xfrm>
            <a:off x="2334126" y="2195331"/>
            <a:ext cx="6312568" cy="4311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−"/>
            </a:pPr>
            <a:r>
              <a:rPr lang="ko-KR" altLang="en-US" b="1" dirty="0">
                <a:latin typeface="MS Reference Sans Serif" panose="020B0604030504040204" pitchFamily="34" charset="0"/>
              </a:rPr>
              <a:t>기호주의자</a:t>
            </a:r>
            <a:r>
              <a:rPr lang="en-US" altLang="ko-KR" b="1" dirty="0">
                <a:latin typeface="MS Reference Sans Serif" panose="020B0604030504040204" pitchFamily="34" charset="0"/>
              </a:rPr>
              <a:t>(Symbolists)</a:t>
            </a:r>
            <a:r>
              <a:rPr lang="ko-KR" altLang="en-US" b="1" dirty="0">
                <a:latin typeface="MS Reference Sans Serif" panose="020B0604030504040204" pitchFamily="34" charset="0"/>
              </a:rPr>
              <a:t>는 학습을 연역의 역순으로 보며 철학과 심리학</a:t>
            </a:r>
            <a:r>
              <a:rPr lang="en-US" altLang="ko-KR" b="1" dirty="0">
                <a:latin typeface="MS Reference Sans Serif" panose="020B0604030504040204" pitchFamily="34" charset="0"/>
              </a:rPr>
              <a:t>, </a:t>
            </a:r>
            <a:r>
              <a:rPr lang="ko-KR" altLang="en-US" b="1" dirty="0">
                <a:latin typeface="MS Reference Sans Serif" panose="020B0604030504040204" pitchFamily="34" charset="0"/>
              </a:rPr>
              <a:t>논리학에서 아이디어를 얻는다</a:t>
            </a:r>
            <a:r>
              <a:rPr lang="en-US" altLang="ko-KR" b="1" dirty="0">
                <a:latin typeface="MS Reference Sans Serif" panose="020B0604030504040204" pitchFamily="34" charset="0"/>
              </a:rPr>
              <a:t>.</a:t>
            </a: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−"/>
            </a:pPr>
            <a:r>
              <a:rPr lang="ko-KR" altLang="en-US" b="1" dirty="0">
                <a:latin typeface="MS Reference Sans Serif" panose="020B0604030504040204" pitchFamily="34" charset="0"/>
              </a:rPr>
              <a:t>연결주의자</a:t>
            </a:r>
            <a:r>
              <a:rPr lang="en-US" altLang="ko-KR" b="1" dirty="0">
                <a:latin typeface="MS Reference Sans Serif" panose="020B0604030504040204" pitchFamily="34" charset="0"/>
              </a:rPr>
              <a:t>(Connectionists)</a:t>
            </a:r>
            <a:r>
              <a:rPr lang="ko-KR" altLang="en-US" b="1" dirty="0">
                <a:latin typeface="MS Reference Sans Serif" panose="020B0604030504040204" pitchFamily="34" charset="0"/>
              </a:rPr>
              <a:t>는 두뇌를 분석하고 모방하며 신경과학과 물리학에서 영감을 얻는다</a:t>
            </a:r>
            <a:r>
              <a:rPr lang="en-US" altLang="ko-KR" b="1" dirty="0">
                <a:latin typeface="MS Reference Sans Serif" panose="020B0604030504040204" pitchFamily="34" charset="0"/>
              </a:rPr>
              <a:t>.</a:t>
            </a: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−"/>
            </a:pPr>
            <a:r>
              <a:rPr lang="ko-KR" altLang="en-US" b="1" dirty="0">
                <a:latin typeface="MS Reference Sans Serif" panose="020B0604030504040204" pitchFamily="34" charset="0"/>
              </a:rPr>
              <a:t>진화주의자</a:t>
            </a:r>
            <a:r>
              <a:rPr lang="en-US" altLang="ko-KR" b="1" dirty="0">
                <a:latin typeface="MS Reference Sans Serif" panose="020B0604030504040204" pitchFamily="34" charset="0"/>
              </a:rPr>
              <a:t>(</a:t>
            </a:r>
            <a:r>
              <a:rPr lang="en-US" altLang="ko-KR" b="1" dirty="0" err="1">
                <a:latin typeface="MS Reference Sans Serif" panose="020B0604030504040204" pitchFamily="34" charset="0"/>
              </a:rPr>
              <a:t>evolutionaries</a:t>
            </a:r>
            <a:r>
              <a:rPr lang="en-US" altLang="ko-KR" b="1" dirty="0">
                <a:latin typeface="MS Reference Sans Serif" panose="020B0604030504040204" pitchFamily="34" charset="0"/>
              </a:rPr>
              <a:t>)</a:t>
            </a:r>
            <a:r>
              <a:rPr lang="ko-KR" altLang="en-US" b="1" dirty="0">
                <a:latin typeface="MS Reference Sans Serif" panose="020B0604030504040204" pitchFamily="34" charset="0"/>
              </a:rPr>
              <a:t>는 컴퓨터에서 진화를 </a:t>
            </a:r>
            <a:r>
              <a:rPr lang="ko-KR" altLang="en-US" b="1" dirty="0" err="1">
                <a:latin typeface="MS Reference Sans Serif" panose="020B0604030504040204" pitchFamily="34" charset="0"/>
              </a:rPr>
              <a:t>모의시험하며</a:t>
            </a:r>
            <a:r>
              <a:rPr lang="ko-KR" altLang="en-US" b="1" dirty="0">
                <a:latin typeface="MS Reference Sans Serif" panose="020B0604030504040204" pitchFamily="34" charset="0"/>
              </a:rPr>
              <a:t> 유전학과 진화생물학에 의존한다</a:t>
            </a:r>
            <a:r>
              <a:rPr lang="en-US" altLang="ko-KR" b="1" dirty="0">
                <a:latin typeface="MS Reference Sans Serif" panose="020B0604030504040204" pitchFamily="34" charset="0"/>
              </a:rPr>
              <a:t>.</a:t>
            </a: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−"/>
            </a:pPr>
            <a:r>
              <a:rPr lang="ko-KR" altLang="en-US" b="1" dirty="0" err="1">
                <a:latin typeface="MS Reference Sans Serif" panose="020B0604030504040204" pitchFamily="34" charset="0"/>
              </a:rPr>
              <a:t>베이즈주의자</a:t>
            </a:r>
            <a:r>
              <a:rPr lang="en-US" altLang="ko-KR" b="1" dirty="0">
                <a:latin typeface="MS Reference Sans Serif" panose="020B0604030504040204" pitchFamily="34" charset="0"/>
              </a:rPr>
              <a:t>(Bayesians)</a:t>
            </a:r>
            <a:r>
              <a:rPr lang="ko-KR" altLang="en-US" b="1" dirty="0">
                <a:latin typeface="MS Reference Sans Serif" panose="020B0604030504040204" pitchFamily="34" charset="0"/>
              </a:rPr>
              <a:t>는 학습이 확률 추론의 한 형태라고 믿으며 통계학에 뿌리를 둔다</a:t>
            </a:r>
            <a:r>
              <a:rPr lang="en-US" altLang="ko-KR" b="1" dirty="0">
                <a:latin typeface="MS Reference Sans Serif" panose="020B0604030504040204" pitchFamily="34" charset="0"/>
              </a:rPr>
              <a:t>.</a:t>
            </a: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−"/>
            </a:pPr>
            <a:r>
              <a:rPr lang="ko-KR" altLang="en-US" b="1" dirty="0">
                <a:latin typeface="MS Reference Sans Serif" panose="020B0604030504040204" pitchFamily="34" charset="0"/>
              </a:rPr>
              <a:t>유추주의자</a:t>
            </a:r>
            <a:r>
              <a:rPr lang="en-US" altLang="ko-KR" b="1" dirty="0">
                <a:latin typeface="MS Reference Sans Serif" panose="020B0604030504040204" pitchFamily="34" charset="0"/>
              </a:rPr>
              <a:t>(</a:t>
            </a:r>
            <a:r>
              <a:rPr lang="en-US" altLang="ko-KR" b="1" dirty="0" err="1">
                <a:latin typeface="MS Reference Sans Serif" panose="020B0604030504040204" pitchFamily="34" charset="0"/>
              </a:rPr>
              <a:t>Analogizers</a:t>
            </a:r>
            <a:r>
              <a:rPr lang="en-US" altLang="ko-KR" b="1" dirty="0">
                <a:latin typeface="MS Reference Sans Serif" panose="020B0604030504040204" pitchFamily="34" charset="0"/>
              </a:rPr>
              <a:t>)</a:t>
            </a:r>
            <a:r>
              <a:rPr lang="ko-KR" altLang="en-US" b="1" dirty="0">
                <a:latin typeface="MS Reference Sans Serif" panose="020B0604030504040204" pitchFamily="34" charset="0"/>
              </a:rPr>
              <a:t>는 유사성</a:t>
            </a:r>
            <a:r>
              <a:rPr lang="en-US" altLang="ko-KR" b="1" dirty="0">
                <a:latin typeface="MS Reference Sans Serif" panose="020B0604030504040204" pitchFamily="34" charset="0"/>
              </a:rPr>
              <a:t>(Similarity) </a:t>
            </a:r>
            <a:r>
              <a:rPr lang="ko-KR" altLang="en-US" b="1" dirty="0">
                <a:latin typeface="MS Reference Sans Serif" panose="020B0604030504040204" pitchFamily="34" charset="0"/>
              </a:rPr>
              <a:t>판단을 근거로 추정하면서 배우며 심리학과 수학적 최적화의 영향을 받는다</a:t>
            </a:r>
            <a:r>
              <a:rPr lang="en-US" altLang="ko-KR" b="1" dirty="0">
                <a:latin typeface="MS Reference Sans Serif" panose="020B0604030504040204" pitchFamily="34" charset="0"/>
              </a:rPr>
              <a:t>.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2E906D85-0FF0-D5B6-53B3-A05F1D899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999" y="2430380"/>
            <a:ext cx="1774418" cy="262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75249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80FBD-97A7-D891-3E7E-B7095D252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4DB87-6348-A7C8-3237-C318B85A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13" y="85727"/>
            <a:ext cx="8151215" cy="63817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7. Others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2E53B00-049E-AC38-35EF-E7620182BB1B}"/>
              </a:ext>
            </a:extLst>
          </p:cNvPr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82DEAE6-83FC-2E6D-4A9F-776B050CB8E8}"/>
                </a:ext>
              </a:extLst>
            </p:cNvPr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27E8110-C8DA-1688-D71C-C05DDF66BDB0}"/>
                </a:ext>
              </a:extLst>
            </p:cNvPr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빅데이터의 시대인가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, 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인공지능의 시대인가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F048A9-DF88-A38D-E78C-38D9F3E62FA9}"/>
                </a:ext>
              </a:extLst>
            </p:cNvPr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5C225FD-9F71-B831-434D-4AA3198ED081}"/>
              </a:ext>
            </a:extLst>
          </p:cNvPr>
          <p:cNvSpPr txBox="1"/>
          <p:nvPr/>
        </p:nvSpPr>
        <p:spPr>
          <a:xfrm>
            <a:off x="224290" y="1526876"/>
            <a:ext cx="8842076" cy="4300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알파고 대 </a:t>
            </a:r>
            <a:r>
              <a:rPr lang="ko-KR" altLang="en-US" sz="2200" b="1" dirty="0" err="1">
                <a:latin typeface="MS Reference Sans Serif" panose="020B0604030504040204" pitchFamily="34" charset="0"/>
              </a:rPr>
              <a:t>이세돌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 혹은 </a:t>
            </a:r>
            <a:r>
              <a:rPr lang="ko-KR" altLang="en-US" sz="2200" b="1" dirty="0" err="1">
                <a:latin typeface="MS Reference Sans Serif" panose="020B0604030504040204" pitchFamily="34" charset="0"/>
              </a:rPr>
              <a:t>딥마인드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 챌린지 매치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(Google </a:t>
            </a:r>
            <a:r>
              <a:rPr lang="en-US" altLang="ko-KR" sz="2200" b="1" dirty="0" err="1">
                <a:latin typeface="MS Reference Sans Serif" panose="020B0604030504040204" pitchFamily="34" charset="0"/>
              </a:rPr>
              <a:t>Deepmind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 Challenge match)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는 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2016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년 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3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월 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9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일부터 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15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일까지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, 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하루 한 차례의 대국으로 총 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5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회에 걸쳐 서울의 포 </a:t>
            </a:r>
            <a:r>
              <a:rPr lang="ko-KR" altLang="en-US" sz="2200" b="1" dirty="0" err="1">
                <a:latin typeface="MS Reference Sans Serif" panose="020B0604030504040204" pitchFamily="34" charset="0"/>
              </a:rPr>
              <a:t>시즌스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 호텔에서 진행된 </a:t>
            </a:r>
            <a:r>
              <a:rPr lang="ko-KR" altLang="en-US" sz="2200" b="1" dirty="0" err="1">
                <a:latin typeface="MS Reference Sans Serif" panose="020B0604030504040204" pitchFamily="34" charset="0"/>
              </a:rPr>
              <a:t>이세돌과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 알파고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(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영어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: AlphaGo) 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간의 바둑 대결이다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. 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최고의 바둑 인공지능 프로그램과 바둑의 최고 중 최고 인간 실력자의 대결로 주목을 받았으며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, 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최종 결과는 알파고가 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4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승 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1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패로 </a:t>
            </a:r>
            <a:r>
              <a:rPr lang="ko-KR" altLang="en-US" sz="2200" b="1" dirty="0" err="1">
                <a:latin typeface="MS Reference Sans Serif" panose="020B0604030504040204" pitchFamily="34" charset="0"/>
              </a:rPr>
              <a:t>이세돌에게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 승리하였다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.</a:t>
            </a:r>
          </a:p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위키백과</a:t>
            </a:r>
            <a:endParaRPr lang="en-US" altLang="ko-KR" sz="2000" b="1" dirty="0">
              <a:latin typeface="MS Reference Sans Serif" panose="020B060403050404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45EDCF-BDE6-89D0-7E11-752BD9D39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871" y="4541149"/>
            <a:ext cx="3737352" cy="206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775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80FBD-97A7-D891-3E7E-B7095D252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4DB87-6348-A7C8-3237-C318B85A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13" y="85727"/>
            <a:ext cx="8151215" cy="63817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7. Others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2E53B00-049E-AC38-35EF-E7620182BB1B}"/>
              </a:ext>
            </a:extLst>
          </p:cNvPr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82DEAE6-83FC-2E6D-4A9F-776B050CB8E8}"/>
                </a:ext>
              </a:extLst>
            </p:cNvPr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27E8110-C8DA-1688-D71C-C05DDF66BDB0}"/>
                </a:ext>
              </a:extLst>
            </p:cNvPr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빅데이터의 시대인가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, 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인공지능의 시대인가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F048A9-DF88-A38D-E78C-38D9F3E62FA9}"/>
                </a:ext>
              </a:extLst>
            </p:cNvPr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5C225FD-9F71-B831-434D-4AA3198ED081}"/>
              </a:ext>
            </a:extLst>
          </p:cNvPr>
          <p:cNvSpPr txBox="1"/>
          <p:nvPr/>
        </p:nvSpPr>
        <p:spPr>
          <a:xfrm>
            <a:off x="224290" y="1526876"/>
            <a:ext cx="8842076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인간의 뉴런을 카피하다</a:t>
            </a: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계산주의</a:t>
            </a: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−"/>
            </a:pPr>
            <a:r>
              <a:rPr lang="ko-KR" altLang="en-US" b="1" dirty="0">
                <a:latin typeface="MS Reference Sans Serif" panose="020B0604030504040204" pitchFamily="34" charset="0"/>
              </a:rPr>
              <a:t>인간의 뇌가 개념과 정보를 기호로 저장한 다음 마치 방정식을 풀들이 이들을 조작하여 문제를 풀고 사고를 진행</a:t>
            </a: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연결주의</a:t>
            </a: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−"/>
            </a:pPr>
            <a:r>
              <a:rPr lang="ko-KR" altLang="en-US" b="1" dirty="0">
                <a:latin typeface="MS Reference Sans Serif" panose="020B0604030504040204" pitchFamily="34" charset="0"/>
              </a:rPr>
              <a:t>인간의 뇌가 뉴런들의 연결에 의해 작동하므로 인공지능 알고리즘 역시 이를 모델로 해야 한다고 보는 생물학적인 관점</a:t>
            </a:r>
          </a:p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sz="2200" b="1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91806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80FBD-97A7-D891-3E7E-B7095D252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4DB87-6348-A7C8-3237-C318B85A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13" y="85727"/>
            <a:ext cx="8151215" cy="63817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7. Others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2E53B00-049E-AC38-35EF-E7620182BB1B}"/>
              </a:ext>
            </a:extLst>
          </p:cNvPr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82DEAE6-83FC-2E6D-4A9F-776B050CB8E8}"/>
                </a:ext>
              </a:extLst>
            </p:cNvPr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27E8110-C8DA-1688-D71C-C05DDF66BDB0}"/>
                </a:ext>
              </a:extLst>
            </p:cNvPr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빅데이터의 시대인가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, 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인공지능의 시대인가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F048A9-DF88-A38D-E78C-38D9F3E62FA9}"/>
                </a:ext>
              </a:extLst>
            </p:cNvPr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5C225FD-9F71-B831-434D-4AA3198ED081}"/>
              </a:ext>
            </a:extLst>
          </p:cNvPr>
          <p:cNvSpPr txBox="1"/>
          <p:nvPr/>
        </p:nvSpPr>
        <p:spPr>
          <a:xfrm>
            <a:off x="224290" y="1526876"/>
            <a:ext cx="8842076" cy="3177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인간의 뉴런을 카피하다</a:t>
            </a: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인간 뇌를 기반으로 한 추론 모델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.</a:t>
            </a: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인간 뇌의 추론 모델 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-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뉴런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(neuron)</a:t>
            </a: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∧"/>
            </a:pPr>
            <a:endParaRPr lang="en-US" altLang="ko-KR" sz="2000" b="1" dirty="0">
              <a:latin typeface="MS Reference Sans Serif" panose="020B0604030504040204" pitchFamily="34" charset="0"/>
            </a:endParaRP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인간의 뇌 모델링 </a:t>
            </a:r>
          </a:p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ko-KR" altLang="en-US" sz="2200" b="1" dirty="0">
              <a:latin typeface="MS Reference Sans Serif" panose="020B0604030504040204" pitchFamily="34" charset="0"/>
            </a:endParaRPr>
          </a:p>
        </p:txBody>
      </p:sp>
      <p:pic>
        <p:nvPicPr>
          <p:cNvPr id="3" name="Picture 5" descr="ch06-01_cut">
            <a:extLst>
              <a:ext uri="{FF2B5EF4-FFF2-40B4-BE49-F238E27FC236}">
                <a16:creationId xmlns:a16="http://schemas.microsoft.com/office/drawing/2014/main" id="{8759D37B-B39D-9B32-AFD6-EF5382E528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98"/>
          <a:stretch/>
        </p:blipFill>
        <p:spPr bwMode="auto">
          <a:xfrm>
            <a:off x="391716" y="4622442"/>
            <a:ext cx="4290584" cy="1769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7FBB0E-664F-3DCD-40A6-7249709B8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575" y="2281276"/>
            <a:ext cx="3446318" cy="148936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8C469CF-C39B-B712-5655-64AB4F558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772" y="4437112"/>
            <a:ext cx="3689121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16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>
                  <a:latin typeface="MS Reference Sans Serif" panose="020B0604030504040204" pitchFamily="34" charset="0"/>
                </a:rPr>
                <a:t>회귀분석의 종류</a:t>
              </a:r>
              <a:endParaRPr lang="ko-KR" altLang="en-US" sz="2400" dirty="0"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21417" y="1790854"/>
          <a:ext cx="8626414" cy="3535680"/>
        </p:xfrm>
        <a:graphic>
          <a:graphicData uri="http://schemas.openxmlformats.org/drawingml/2006/table">
            <a:tbl>
              <a:tblPr/>
              <a:tblGrid>
                <a:gridCol w="1353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2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solidFill>
                            <a:srgbClr val="FFFFFF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종류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0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>
                          <a:solidFill>
                            <a:srgbClr val="FFFFFF"/>
                          </a:solidFill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모형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780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80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단순회귀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독립변수가 </a:t>
                      </a:r>
                      <a:r>
                        <a:rPr lang="en-US" altLang="ko-KR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1</a:t>
                      </a:r>
                      <a:r>
                        <a:rPr lang="ko-KR" altLang="en-US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개이며 종속변수와의 관계가 직선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다중회귀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독립변수가 </a:t>
                      </a:r>
                      <a:r>
                        <a:rPr lang="en-US" altLang="ko-KR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k</a:t>
                      </a:r>
                      <a:r>
                        <a:rPr lang="ko-KR" altLang="en-US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개이며 종속변수와의 관계가 선형</a:t>
                      </a:r>
                      <a:r>
                        <a:rPr lang="en-US" altLang="ko-KR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(1</a:t>
                      </a:r>
                      <a:r>
                        <a:rPr lang="ko-KR" altLang="en-US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차함수</a:t>
                      </a:r>
                      <a:r>
                        <a:rPr lang="en-US" altLang="ko-KR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 err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로지스틱회귀</a:t>
                      </a:r>
                      <a:endParaRPr lang="ko-KR" altLang="en-US" b="1" dirty="0">
                        <a:effectLst/>
                        <a:latin typeface="MS Reference Sans Serif" panose="020B0604030504040204" pitchFamily="34" charset="0"/>
                        <a:ea typeface="+mn-ea"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종속변수가 범주형</a:t>
                      </a:r>
                      <a:r>
                        <a:rPr lang="en-US" altLang="ko-KR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(2</a:t>
                      </a:r>
                      <a:r>
                        <a:rPr lang="ko-KR" altLang="en-US" b="1" dirty="0" err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진변수</a:t>
                      </a:r>
                      <a:r>
                        <a:rPr lang="en-US" altLang="ko-KR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)</a:t>
                      </a:r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인 경우에 적용되며</a:t>
                      </a:r>
                      <a:r>
                        <a:rPr lang="en-US" altLang="ko-KR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, </a:t>
                      </a:r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단순 로지스틱 회귀 및 다중</a:t>
                      </a:r>
                      <a:r>
                        <a:rPr lang="en-US" altLang="ko-KR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, </a:t>
                      </a:r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다항 로지스틱 회귀로 확장할 수 있음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다항회귀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독립변수와 종속변수와의 관계가 </a:t>
                      </a:r>
                      <a:r>
                        <a:rPr lang="en-US" altLang="ko-KR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1</a:t>
                      </a:r>
                      <a:r>
                        <a:rPr lang="ko-KR" altLang="en-US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차함수 이상인 관계</a:t>
                      </a:r>
                      <a:br>
                        <a:rPr lang="ko-KR" altLang="en-US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</a:br>
                      <a:r>
                        <a:rPr lang="en-US" altLang="ko-KR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(</a:t>
                      </a:r>
                      <a:r>
                        <a:rPr lang="ko-KR" altLang="en-US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단 </a:t>
                      </a:r>
                      <a:r>
                        <a:rPr lang="en-US" altLang="ko-KR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k=1</a:t>
                      </a:r>
                      <a:r>
                        <a:rPr lang="ko-KR" altLang="en-US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이면 </a:t>
                      </a:r>
                      <a:r>
                        <a:rPr lang="en-US" altLang="ko-KR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2</a:t>
                      </a:r>
                      <a:r>
                        <a:rPr lang="ko-KR" altLang="en-US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차함수 이상</a:t>
                      </a:r>
                      <a:r>
                        <a:rPr lang="en-US" altLang="ko-KR" b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)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곡선회귀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독립변수가 </a:t>
                      </a:r>
                      <a:r>
                        <a:rPr lang="en-US" altLang="ko-KR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개이며 종속변수와의 관계가 곡선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비선형회귀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DD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 err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회귀식의</a:t>
                      </a:r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 모양이 미지의 </a:t>
                      </a:r>
                      <a:r>
                        <a:rPr lang="ko-KR" altLang="en-US" b="1" dirty="0" err="1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모수들의</a:t>
                      </a:r>
                      <a:r>
                        <a:rPr lang="ko-KR" altLang="en-US" b="1" dirty="0">
                          <a:effectLst/>
                          <a:latin typeface="MS Reference Sans Serif" panose="020B0604030504040204" pitchFamily="34" charset="0"/>
                          <a:ea typeface="+mn-ea"/>
                        </a:rPr>
                        <a:t> 선형관계로 이뤄져 있지 않는 모형</a:t>
                      </a: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384154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80FBD-97A7-D891-3E7E-B7095D252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4DB87-6348-A7C8-3237-C318B85A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213" y="85727"/>
            <a:ext cx="8151215" cy="638174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7. Others</a:t>
            </a:r>
            <a:endParaRPr lang="ko-KR" altLang="en-US" dirty="0">
              <a:latin typeface="MS Reference Sans Serif" panose="020B0604030504040204" pitchFamily="34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2E53B00-049E-AC38-35EF-E7620182BB1B}"/>
              </a:ext>
            </a:extLst>
          </p:cNvPr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82DEAE6-83FC-2E6D-4A9F-776B050CB8E8}"/>
                </a:ext>
              </a:extLst>
            </p:cNvPr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27E8110-C8DA-1688-D71C-C05DDF66BDB0}"/>
                </a:ext>
              </a:extLst>
            </p:cNvPr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빅데이터의 시대인가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, 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인공지능의 시대인가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65F048A9-DF88-A38D-E78C-38D9F3E62FA9}"/>
                </a:ext>
              </a:extLst>
            </p:cNvPr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5C225FD-9F71-B831-434D-4AA3198ED081}"/>
              </a:ext>
            </a:extLst>
          </p:cNvPr>
          <p:cNvSpPr txBox="1"/>
          <p:nvPr/>
        </p:nvSpPr>
        <p:spPr>
          <a:xfrm>
            <a:off x="224290" y="1526876"/>
            <a:ext cx="8842076" cy="4039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ko-KR" altLang="en-US" sz="2200" b="1" dirty="0" err="1">
                <a:latin typeface="MS Reference Sans Serif" panose="020B0604030504040204" pitchFamily="34" charset="0"/>
              </a:rPr>
              <a:t>머신러닝에게도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 선생님이 필요할까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?</a:t>
            </a:r>
          </a:p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 sz="2200" b="1" dirty="0">
              <a:latin typeface="MS Reference Sans Serif" panose="020B0604030504040204" pitchFamily="34" charset="0"/>
            </a:endParaRP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지도학습</a:t>
            </a: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−"/>
            </a:pPr>
            <a:r>
              <a:rPr lang="ko-KR" altLang="en-US" b="1" dirty="0">
                <a:latin typeface="MS Reference Sans Serif" panose="020B0604030504040204" pitchFamily="34" charset="0"/>
              </a:rPr>
              <a:t>입력 데이터들을 통해 입력변수들의 정보를 받아서 정해진 반응변수에 대한 </a:t>
            </a:r>
            <a:r>
              <a:rPr lang="ko-KR" altLang="en-US" b="1" dirty="0" err="1">
                <a:latin typeface="MS Reference Sans Serif" panose="020B0604030504040204" pitchFamily="34" charset="0"/>
              </a:rPr>
              <a:t>예측값을</a:t>
            </a:r>
            <a:r>
              <a:rPr lang="ko-KR" altLang="en-US" b="1" dirty="0">
                <a:latin typeface="MS Reference Sans Serif" panose="020B0604030504040204" pitchFamily="34" charset="0"/>
              </a:rPr>
              <a:t> 얻는 것</a:t>
            </a: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비지도학습</a:t>
            </a: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−"/>
            </a:pPr>
            <a:r>
              <a:rPr lang="ko-KR" altLang="en-US" b="1" dirty="0">
                <a:latin typeface="MS Reference Sans Serif" panose="020B0604030504040204" pitchFamily="34" charset="0"/>
              </a:rPr>
              <a:t>입력 데이터만 있고 미리 정해진 출력변수가 없다</a:t>
            </a:r>
          </a:p>
          <a:p>
            <a:pPr marL="342900" indent="-342900" algn="just" fontAlgn="base">
              <a:lnSpc>
                <a:spcPct val="140000"/>
              </a:lnSpc>
              <a:buFont typeface="MS Reference Sans Serif" panose="020B0604030504040204" pitchFamily="34" charset="0"/>
              <a:buChar char="−"/>
            </a:pPr>
            <a:r>
              <a:rPr lang="ko-KR" altLang="en-US" b="1" dirty="0">
                <a:latin typeface="MS Reference Sans Serif" panose="020B0604030504040204" pitchFamily="34" charset="0"/>
              </a:rPr>
              <a:t>데이터 안에 숨어 있는 패턴이나 규칙을 차고자 할 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때</a:t>
            </a:r>
          </a:p>
          <a:p>
            <a:pPr marL="342900" indent="-342900" algn="just" fontAlgn="base">
              <a:lnSpc>
                <a:spcPct val="140000"/>
              </a:lnSpc>
              <a:buFont typeface="Wingdings" panose="05000000000000000000" pitchFamily="2" charset="2"/>
              <a:buChar char="l"/>
            </a:pPr>
            <a:endParaRPr lang="en-US" altLang="ko-KR" sz="2200" b="1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0508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3193B-04AC-F930-6037-A74B90535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C0B63-C73D-FDD7-9588-8BF0B663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8. </a:t>
            </a:r>
            <a:r>
              <a:rPr lang="ko-KR" altLang="en-US" dirty="0">
                <a:latin typeface="MS Reference Sans Serif" panose="020B0604030504040204" pitchFamily="34" charset="0"/>
              </a:rPr>
              <a:t>실습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DC6F15F-4038-AAA7-56F6-D8BFBDDE6925}"/>
              </a:ext>
            </a:extLst>
          </p:cNvPr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1E6EEE0-8C0D-A9A2-DED1-D5E83C08F925}"/>
                </a:ext>
              </a:extLst>
            </p:cNvPr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35C5884-E55F-98F9-4125-7E42082CECFE}"/>
                </a:ext>
              </a:extLst>
            </p:cNvPr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실습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26 : 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회귀 분석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-1</a:t>
              </a:r>
              <a:endParaRPr lang="ko-KR" altLang="en-US" sz="2400" kern="0" dirty="0">
                <a:solidFill>
                  <a:srgbClr val="000000"/>
                </a:solidFill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CC5F1B-3F05-C979-593F-34E4CCEE489F}"/>
                </a:ext>
              </a:extLst>
            </p:cNvPr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00CA69-6241-E825-0949-7D3E0F4A459A}"/>
              </a:ext>
            </a:extLst>
          </p:cNvPr>
          <p:cNvSpPr txBox="1"/>
          <p:nvPr/>
        </p:nvSpPr>
        <p:spPr>
          <a:xfrm>
            <a:off x="224290" y="1526876"/>
            <a:ext cx="8842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MS Reference Sans Serif" panose="020B0604030504040204" pitchFamily="34" charset="0"/>
              </a:rPr>
              <a:t>문제</a:t>
            </a:r>
            <a:endParaRPr lang="en-US" altLang="ko-KR" sz="2400" b="1" dirty="0">
              <a:latin typeface="MS Reference Sans Serif" panose="020B0604030504040204" pitchFamily="34" charset="0"/>
            </a:endParaRPr>
          </a:p>
          <a:p>
            <a:r>
              <a:rPr lang="en-US" altLang="ko-KR" sz="2400" b="1" dirty="0">
                <a:latin typeface="MS Reference Sans Serif" panose="020B0604030504040204" pitchFamily="34" charset="0"/>
              </a:rPr>
              <a:t>[</a:t>
            </a:r>
            <a:r>
              <a:rPr lang="ko-KR" altLang="en-US" sz="2400" b="1" dirty="0" err="1">
                <a:latin typeface="MS Reference Sans Serif" panose="020B0604030504040204" pitchFamily="34" charset="0"/>
              </a:rPr>
              <a:t>데이터변환축약데이터</a:t>
            </a:r>
            <a:r>
              <a:rPr lang="en-US" altLang="ko-KR" sz="2400" b="1" dirty="0">
                <a:latin typeface="MS Reference Sans Serif" panose="020B0604030504040204" pitchFamily="34" charset="0"/>
              </a:rPr>
              <a:t>.xlsx] 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업로드</a:t>
            </a:r>
          </a:p>
          <a:p>
            <a:r>
              <a:rPr lang="en-US" altLang="ko-KR" sz="2400" b="1" dirty="0">
                <a:latin typeface="MS Reference Sans Serif" panose="020B0604030504040204" pitchFamily="34" charset="0"/>
              </a:rPr>
              <a:t>koreanize_matplotlib-0.1.1-py3-none-any.whl, NanumBarunGothic.ttf 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업로드한 라이브러리를 설치하고 </a:t>
            </a:r>
            <a:r>
              <a:rPr lang="en-US" altLang="ko-KR" sz="2400" b="1" dirty="0">
                <a:latin typeface="MS Reference Sans Serif" panose="020B0604030504040204" pitchFamily="34" charset="0"/>
              </a:rPr>
              <a:t>Matplotlib 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한글 사용 환경을 설정 한 다음 </a:t>
            </a:r>
            <a:r>
              <a:rPr lang="ko-KR" altLang="en-US" sz="2400" b="1" dirty="0" err="1">
                <a:latin typeface="MS Reference Sans Serif" panose="020B0604030504040204" pitchFamily="34" charset="0"/>
              </a:rPr>
              <a:t>나눔체로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 한글을 표현해 줘</a:t>
            </a:r>
            <a:r>
              <a:rPr lang="en-US" altLang="ko-KR" sz="2400" b="1" dirty="0">
                <a:latin typeface="MS Reference Sans Serif" panose="020B0604030504040204" pitchFamily="34" charset="0"/>
              </a:rPr>
              <a:t>. 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해당 데이터로 연봉을 예측하는 모델을 만들어 주세요</a:t>
            </a:r>
            <a:r>
              <a:rPr lang="en-US" altLang="ko-KR" sz="2400" b="1" dirty="0">
                <a:latin typeface="MS Reference Sans Serif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67629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3193B-04AC-F930-6037-A74B90535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C0B63-C73D-FDD7-9588-8BF0B663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8. </a:t>
            </a:r>
            <a:r>
              <a:rPr lang="ko-KR" altLang="en-US" dirty="0">
                <a:latin typeface="MS Reference Sans Serif" panose="020B0604030504040204" pitchFamily="34" charset="0"/>
              </a:rPr>
              <a:t>실습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DC6F15F-4038-AAA7-56F6-D8BFBDDE6925}"/>
              </a:ext>
            </a:extLst>
          </p:cNvPr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1E6EEE0-8C0D-A9A2-DED1-D5E83C08F925}"/>
                </a:ext>
              </a:extLst>
            </p:cNvPr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35C5884-E55F-98F9-4125-7E42082CECFE}"/>
                </a:ext>
              </a:extLst>
            </p:cNvPr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실습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27 : </a:t>
              </a: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회귀 분석</a:t>
              </a:r>
              <a:r>
                <a:rPr lang="en-US" altLang="ko-KR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-2</a:t>
              </a:r>
              <a:endParaRPr lang="ko-KR" altLang="en-US" sz="2400" kern="0" dirty="0">
                <a:solidFill>
                  <a:srgbClr val="000000"/>
                </a:solidFill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ACC5F1B-3F05-C979-593F-34E4CCEE489F}"/>
                </a:ext>
              </a:extLst>
            </p:cNvPr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200CA69-6241-E825-0949-7D3E0F4A459A}"/>
              </a:ext>
            </a:extLst>
          </p:cNvPr>
          <p:cNvSpPr txBox="1"/>
          <p:nvPr/>
        </p:nvSpPr>
        <p:spPr>
          <a:xfrm>
            <a:off x="224290" y="1526876"/>
            <a:ext cx="8842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MS Reference Sans Serif" panose="020B0604030504040204" pitchFamily="34" charset="0"/>
              </a:rPr>
              <a:t>문제</a:t>
            </a:r>
            <a:endParaRPr lang="en-US" altLang="ko-KR" sz="2400" b="1" dirty="0">
              <a:latin typeface="MS Reference Sans Serif" panose="020B0604030504040204" pitchFamily="34" charset="0"/>
            </a:endParaRPr>
          </a:p>
          <a:p>
            <a:r>
              <a:rPr lang="en-US" altLang="ko-KR" sz="2400" b="1" dirty="0">
                <a:latin typeface="MS Reference Sans Serif" panose="020B0604030504040204" pitchFamily="34" charset="0"/>
              </a:rPr>
              <a:t>[Advertising_Data.csv] 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업로드</a:t>
            </a:r>
          </a:p>
          <a:p>
            <a:r>
              <a:rPr lang="en-US" altLang="ko-KR" sz="2400" b="1" dirty="0">
                <a:latin typeface="MS Reference Sans Serif" panose="020B0604030504040204" pitchFamily="34" charset="0"/>
              </a:rPr>
              <a:t>koreanize_matplotlib-0.1.1-py3-none-any.whl, NanumBarunGothic.ttf 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업로드한 라이브러리를 설치하고 </a:t>
            </a:r>
            <a:r>
              <a:rPr lang="en-US" altLang="ko-KR" sz="2400" b="1" dirty="0">
                <a:latin typeface="MS Reference Sans Serif" panose="020B0604030504040204" pitchFamily="34" charset="0"/>
              </a:rPr>
              <a:t>Matplotlib 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한글 사용 환경을 설정 한 다음 </a:t>
            </a:r>
            <a:r>
              <a:rPr lang="ko-KR" altLang="en-US" sz="2400" b="1" dirty="0" err="1">
                <a:latin typeface="MS Reference Sans Serif" panose="020B0604030504040204" pitchFamily="34" charset="0"/>
              </a:rPr>
              <a:t>나눔체로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 한글을 표현해 줘</a:t>
            </a:r>
            <a:r>
              <a:rPr lang="en-US" altLang="ko-KR" sz="2400" b="1" dirty="0">
                <a:latin typeface="MS Reference Sans Serif" panose="020B0604030504040204" pitchFamily="34" charset="0"/>
              </a:rPr>
              <a:t>. </a:t>
            </a:r>
            <a:r>
              <a:rPr lang="ko-KR" altLang="en-US" sz="2400" b="1" dirty="0">
                <a:latin typeface="MS Reference Sans Serif" panose="020B0604030504040204" pitchFamily="34" charset="0"/>
              </a:rPr>
              <a:t>이 데이터를 탐색해줘</a:t>
            </a:r>
            <a:r>
              <a:rPr lang="en-US" altLang="ko-KR" sz="2400" b="1" dirty="0">
                <a:latin typeface="MS Reference Sans Serif" panose="020B060403050404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442882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875241" y="5774878"/>
            <a:ext cx="218599" cy="13657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825" spc="-19" dirty="0">
                <a:solidFill>
                  <a:srgbClr val="001F5F"/>
                </a:solidFill>
                <a:latin typeface="MS Reference Sans Serif"/>
                <a:cs typeface="MS Reference Sans Serif"/>
              </a:rPr>
              <a:t>176</a:t>
            </a:r>
            <a:endParaRPr sz="825">
              <a:latin typeface="MS Reference Sans Serif"/>
              <a:cs typeface="MS Reference Sans Serif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35DFB0E-0DCB-A796-1A1D-2228F42A4B18}"/>
              </a:ext>
            </a:extLst>
          </p:cNvPr>
          <p:cNvSpPr txBox="1">
            <a:spLocks/>
          </p:cNvSpPr>
          <p:nvPr/>
        </p:nvSpPr>
        <p:spPr>
          <a:xfrm>
            <a:off x="365759" y="1231925"/>
            <a:ext cx="8509481" cy="364394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ko-KR" sz="4800">
                <a:solidFill>
                  <a:srgbClr val="F8F8F8"/>
                </a:solidFill>
              </a:rPr>
              <a:t>THANK</a:t>
            </a:r>
            <a:r>
              <a:rPr lang="ko-KR" altLang="en-US" sz="4800" spc="-185">
                <a:solidFill>
                  <a:srgbClr val="F8F8F8"/>
                </a:solidFill>
              </a:rPr>
              <a:t> </a:t>
            </a:r>
            <a:r>
              <a:rPr lang="en-US" altLang="ko-KR" sz="4800" spc="-20">
                <a:solidFill>
                  <a:srgbClr val="F8F8F8"/>
                </a:solidFill>
              </a:rPr>
              <a:t>YOU.</a:t>
            </a:r>
            <a:br>
              <a:rPr lang="ko-KR" altLang="en-US" sz="4800" spc="-20">
                <a:solidFill>
                  <a:srgbClr val="F8F8F8"/>
                </a:solidFill>
              </a:rPr>
            </a:br>
            <a:br>
              <a:rPr lang="ko-KR" altLang="en-US" sz="4800" spc="-20">
                <a:solidFill>
                  <a:srgbClr val="F8F8F8"/>
                </a:solidFill>
              </a:rPr>
            </a:br>
            <a:r>
              <a:rPr lang="ko-KR" altLang="en-US" sz="2000" spc="-20">
                <a:solidFill>
                  <a:srgbClr val="F8F8F8"/>
                </a:solidFill>
              </a:rPr>
              <a:t>앞으로의 엔지니어는 단순한 ‘코더’나 ‘기계 조작자’가 아니라 뇌</a:t>
            </a:r>
            <a:r>
              <a:rPr lang="en-US" altLang="ko-KR" sz="2000" spc="-20">
                <a:solidFill>
                  <a:srgbClr val="F8F8F8"/>
                </a:solidFill>
              </a:rPr>
              <a:t>-</a:t>
            </a:r>
            <a:r>
              <a:rPr lang="ko-KR" altLang="en-US" sz="2000" spc="-20">
                <a:solidFill>
                  <a:srgbClr val="F8F8F8"/>
                </a:solidFill>
              </a:rPr>
              <a:t>기계 인터페이스를 통해 지식과 능력을 즉각 확장하는 존재</a:t>
            </a:r>
            <a:r>
              <a:rPr lang="en-US" altLang="ko-KR" sz="2000" spc="-20">
                <a:solidFill>
                  <a:srgbClr val="F8F8F8"/>
                </a:solidFill>
              </a:rPr>
              <a:t>(</a:t>
            </a:r>
            <a:r>
              <a:rPr lang="ko-KR" altLang="en-US" sz="2000" spc="-20">
                <a:solidFill>
                  <a:srgbClr val="F8F8F8"/>
                </a:solidFill>
              </a:rPr>
              <a:t>뉴로</a:t>
            </a:r>
            <a:r>
              <a:rPr lang="en-US" altLang="ko-KR" sz="2000" spc="-20">
                <a:solidFill>
                  <a:srgbClr val="F8F8F8"/>
                </a:solidFill>
              </a:rPr>
              <a:t>-</a:t>
            </a:r>
            <a:r>
              <a:rPr lang="ko-KR" altLang="en-US" sz="2000" spc="-20">
                <a:solidFill>
                  <a:srgbClr val="F8F8F8"/>
                </a:solidFill>
              </a:rPr>
              <a:t>인터페이스</a:t>
            </a:r>
            <a:r>
              <a:rPr lang="en-US" altLang="ko-KR" sz="2000" spc="-20">
                <a:solidFill>
                  <a:srgbClr val="F8F8F8"/>
                </a:solidFill>
              </a:rPr>
              <a:t>: Neuro Interface)</a:t>
            </a:r>
            <a:r>
              <a:rPr lang="ko-KR" altLang="en-US" sz="2000" spc="-20">
                <a:solidFill>
                  <a:srgbClr val="F8F8F8"/>
                </a:solidFill>
              </a:rPr>
              <a:t>가 될 수 있습니다</a:t>
            </a:r>
            <a:r>
              <a:rPr lang="en-US" altLang="ko-KR" sz="2000" spc="-20">
                <a:solidFill>
                  <a:srgbClr val="F8F8F8"/>
                </a:solidFill>
              </a:rPr>
              <a:t>.</a:t>
            </a:r>
            <a:br>
              <a:rPr lang="ko-KR" altLang="en-US" sz="2000" spc="-20">
                <a:solidFill>
                  <a:srgbClr val="F8F8F8"/>
                </a:solidFill>
              </a:rPr>
            </a:br>
            <a:br>
              <a:rPr lang="ko-KR" altLang="en-US" sz="2000" spc="-20">
                <a:solidFill>
                  <a:srgbClr val="F8F8F8"/>
                </a:solidFill>
              </a:rPr>
            </a:br>
            <a:r>
              <a:rPr lang="ko-KR" altLang="en-US" sz="2000" spc="-20">
                <a:solidFill>
                  <a:srgbClr val="F8F8F8"/>
                </a:solidFill>
              </a:rPr>
              <a:t>🎯 목표 달성을 위한 여정이 시작됩니다</a:t>
            </a:r>
            <a:r>
              <a:rPr lang="en-US" altLang="ko-KR" sz="2000" spc="-20">
                <a:solidFill>
                  <a:srgbClr val="F8F8F8"/>
                </a:solidFill>
              </a:rPr>
              <a:t>.</a:t>
            </a:r>
            <a:br>
              <a:rPr lang="ko-KR" altLang="en-US" sz="2000" spc="-20">
                <a:solidFill>
                  <a:srgbClr val="F8F8F8"/>
                </a:solidFill>
              </a:rPr>
            </a:br>
            <a:r>
              <a:rPr lang="ko-KR" altLang="en-US" sz="2000" spc="-20">
                <a:solidFill>
                  <a:srgbClr val="F8F8F8"/>
                </a:solidFill>
              </a:rPr>
              <a:t>✨ 궁금한 점이 있으시면 언제든 문의해주세요</a:t>
            </a:r>
            <a:r>
              <a:rPr lang="en-US" altLang="ko-KR" sz="2000" spc="-20">
                <a:solidFill>
                  <a:srgbClr val="F8F8F8"/>
                </a:solidFill>
              </a:rPr>
              <a:t>!</a:t>
            </a:r>
            <a:br>
              <a:rPr lang="ko-KR" altLang="en-US" sz="2000" spc="-20">
                <a:solidFill>
                  <a:srgbClr val="F8F8F8"/>
                </a:solidFill>
              </a:rPr>
            </a:br>
            <a:r>
              <a:rPr lang="ko-KR" altLang="en-US" sz="2000" spc="-20">
                <a:solidFill>
                  <a:srgbClr val="F8F8F8"/>
                </a:solidFill>
              </a:rPr>
              <a:t>🚀 함께 코더와 프롬프트 전문가로 성장해 나갑시다</a:t>
            </a:r>
            <a:r>
              <a:rPr lang="en-US" altLang="ko-KR" sz="2000" spc="-20">
                <a:solidFill>
                  <a:srgbClr val="F8F8F8"/>
                </a:solidFill>
              </a:rPr>
              <a:t>!</a:t>
            </a:r>
            <a:endParaRPr lang="ko-KR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MS Reference Sans Serif" panose="020B0604030504040204" pitchFamily="34" charset="0"/>
              </a:rPr>
              <a:t>2. </a:t>
            </a:r>
            <a:r>
              <a:rPr lang="ko-KR" altLang="en-US" dirty="0">
                <a:latin typeface="MS Reference Sans Serif" panose="020B0604030504040204" pitchFamily="34" charset="0"/>
              </a:rPr>
              <a:t>회귀분석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8408" y="1026545"/>
            <a:ext cx="7703387" cy="461665"/>
            <a:chOff x="198408" y="862644"/>
            <a:chExt cx="7703387" cy="461665"/>
          </a:xfrm>
        </p:grpSpPr>
        <p:sp>
          <p:nvSpPr>
            <p:cNvPr id="6" name="직사각형 5"/>
            <p:cNvSpPr/>
            <p:nvPr/>
          </p:nvSpPr>
          <p:spPr>
            <a:xfrm>
              <a:off x="221417" y="954658"/>
              <a:ext cx="60384" cy="3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335222" y="862644"/>
              <a:ext cx="75665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spcBef>
                  <a:spcPts val="171"/>
                </a:spcBef>
                <a:tabLst>
                  <a:tab pos="60873" algn="l"/>
                  <a:tab pos="97396" algn="l"/>
                </a:tabLst>
              </a:pPr>
              <a:r>
                <a:rPr lang="ko-KR" altLang="en-US" sz="2400" b="1" kern="0" dirty="0">
                  <a:solidFill>
                    <a:srgbClr val="000000"/>
                  </a:solidFill>
                  <a:latin typeface="MS Reference Sans Serif" panose="020B0604030504040204" pitchFamily="34" charset="0"/>
                </a:rPr>
                <a:t>단순 선형 회귀분석</a:t>
              </a:r>
              <a:endParaRPr lang="ko-KR" altLang="en-US" sz="2400" kern="0" dirty="0">
                <a:solidFill>
                  <a:srgbClr val="000000"/>
                </a:solidFill>
                <a:latin typeface="MS Reference Sans Serif" panose="020B0604030504040204" pitchFamily="34" charset="0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98408" y="923026"/>
              <a:ext cx="60384" cy="360000"/>
            </a:xfrm>
            <a:prstGeom prst="rect">
              <a:avLst/>
            </a:prstGeom>
            <a:solidFill>
              <a:srgbClr val="20B3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MS Reference Sans Serif" panose="020B0604030504040204" pitchFamily="34" charset="0"/>
              </a:endParaRP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24290" y="1526876"/>
            <a:ext cx="884207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ko-KR" altLang="en-US" sz="2200" b="1" dirty="0">
                <a:latin typeface="MS Reference Sans Serif" panose="020B0604030504040204" pitchFamily="34" charset="0"/>
              </a:rPr>
              <a:t>회귀분석의 검정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결정계수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(R²)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는 전체 제곱합에서 회귀 제곱 합의 비율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(SSR/SST), 0≤R²≤1, 1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에 가까울수록 설명력 높음</a:t>
            </a:r>
          </a:p>
          <a:p>
            <a:pPr marL="342900" indent="-342900">
              <a:buFont typeface="MS Reference Sans Serif" panose="020B0604030504040204" pitchFamily="34" charset="0"/>
              <a:buChar char="∧"/>
            </a:pPr>
            <a:r>
              <a:rPr lang="ko-KR" altLang="en-US" sz="2000" b="1" dirty="0">
                <a:latin typeface="MS Reference Sans Serif" panose="020B0604030504040204" pitchFamily="34" charset="0"/>
              </a:rPr>
              <a:t>결정계수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(R²)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는 전체 데이터의 회귀모형이 설명할 수 있는 설명력을 의미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(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단순 회귀분석에서 결정계수는 상관계수 </a:t>
            </a:r>
            <a:r>
              <a:rPr lang="en-US" altLang="ko-KR" sz="2000" b="1" dirty="0">
                <a:latin typeface="MS Reference Sans Serif" panose="020B0604030504040204" pitchFamily="34" charset="0"/>
              </a:rPr>
              <a:t>r</a:t>
            </a:r>
            <a:r>
              <a:rPr lang="ko-KR" altLang="en-US" sz="2000" b="1" dirty="0">
                <a:latin typeface="MS Reference Sans Serif" panose="020B0604030504040204" pitchFamily="34" charset="0"/>
              </a:rPr>
              <a:t>의 제곱을 </a:t>
            </a:r>
            <a:r>
              <a:rPr lang="ko-KR" altLang="en-US" sz="2200" b="1" dirty="0">
                <a:latin typeface="MS Reference Sans Serif" panose="020B0604030504040204" pitchFamily="34" charset="0"/>
              </a:rPr>
              <a:t>의미</a:t>
            </a:r>
            <a:r>
              <a:rPr lang="en-US" altLang="ko-KR" sz="2200" b="1" dirty="0">
                <a:latin typeface="MS Reference Sans Serif" panose="020B0604030504040204" pitchFamily="34" charset="0"/>
              </a:rPr>
              <a:t>)</a:t>
            </a:r>
            <a:endParaRPr lang="ko-KR" altLang="en-US" sz="2200" b="1" dirty="0">
              <a:latin typeface="MS Reference Sans Serif" panose="020B0604030504040204" pitchFamily="34" charset="0"/>
            </a:endParaRPr>
          </a:p>
        </p:txBody>
      </p:sp>
      <p:pic>
        <p:nvPicPr>
          <p:cNvPr id="3074" name="Picture 2" descr="psyb311 exam Flashcards | Quizlet">
            <a:extLst>
              <a:ext uri="{FF2B5EF4-FFF2-40B4-BE49-F238E27FC236}">
                <a16:creationId xmlns:a16="http://schemas.microsoft.com/office/drawing/2014/main" id="{1E76D646-4E52-53E5-85C7-47AC478CA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612" y="3429000"/>
            <a:ext cx="6972777" cy="3151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62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13865</TotalTime>
  <Words>8714</Words>
  <Application>Microsoft Office PowerPoint</Application>
  <PresentationFormat>화면 슬라이드 쇼(4:3)</PresentationFormat>
  <Paragraphs>1477</Paragraphs>
  <Slides>83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91" baseType="lpstr">
      <vt:lpstr>Georgia</vt:lpstr>
      <vt:lpstr>Cambria Math</vt:lpstr>
      <vt:lpstr>맑은 고딕</vt:lpstr>
      <vt:lpstr>MS Reference Sans Serif</vt:lpstr>
      <vt:lpstr>Courier New</vt:lpstr>
      <vt:lpstr>Wingdings</vt:lpstr>
      <vt:lpstr>Arial</vt:lpstr>
      <vt:lpstr>Office 테마</vt:lpstr>
      <vt:lpstr>PowerPoint 프레젠테이션</vt:lpstr>
      <vt:lpstr>목차</vt:lpstr>
      <vt:lpstr>PowerPoint 프레젠테이션</vt:lpstr>
      <vt:lpstr>Syllabus</vt:lpstr>
      <vt:lpstr>2. 회귀분석</vt:lpstr>
      <vt:lpstr>2. 회귀분석</vt:lpstr>
      <vt:lpstr>2. 회귀분석</vt:lpstr>
      <vt:lpstr>2. 회귀분석</vt:lpstr>
      <vt:lpstr>2. 회귀분석</vt:lpstr>
      <vt:lpstr>2. 회귀분석</vt:lpstr>
      <vt:lpstr>2. 회귀분석</vt:lpstr>
      <vt:lpstr>2. 회귀분석</vt:lpstr>
      <vt:lpstr>2. 회귀분석</vt:lpstr>
      <vt:lpstr>2. 회귀분석</vt:lpstr>
      <vt:lpstr>2. 회귀분석</vt:lpstr>
      <vt:lpstr>2. 회귀분석</vt:lpstr>
      <vt:lpstr>2. 회귀분석</vt:lpstr>
      <vt:lpstr>2. 회귀분석</vt:lpstr>
      <vt:lpstr>2. 회귀분석</vt:lpstr>
      <vt:lpstr>2. 회귀분석</vt:lpstr>
      <vt:lpstr>2. 회귀분석</vt:lpstr>
      <vt:lpstr>2. 회귀분석</vt:lpstr>
      <vt:lpstr>3. 최적 회귀</vt:lpstr>
      <vt:lpstr>3. 최적 회귀</vt:lpstr>
      <vt:lpstr>3. 최적 회귀</vt:lpstr>
      <vt:lpstr>3. 최적 회귀</vt:lpstr>
      <vt:lpstr>3. 최적 회귀</vt:lpstr>
      <vt:lpstr>3. 최적 회귀</vt:lpstr>
      <vt:lpstr>3. 최적 회귀</vt:lpstr>
      <vt:lpstr>3. 최적 회귀</vt:lpstr>
      <vt:lpstr>3. 최적 회귀</vt:lpstr>
      <vt:lpstr>3. 최적 회귀</vt:lpstr>
      <vt:lpstr>3. 최적 회귀</vt:lpstr>
      <vt:lpstr>3. 최적 회귀</vt:lpstr>
      <vt:lpstr>3. 최적 회귀</vt:lpstr>
      <vt:lpstr>3. 최적 회귀</vt:lpstr>
      <vt:lpstr>3. 최적 회귀</vt:lpstr>
      <vt:lpstr>3. 최적 회귀</vt:lpstr>
      <vt:lpstr>3. 최적 회귀</vt:lpstr>
      <vt:lpstr>3. 최적 회귀</vt:lpstr>
      <vt:lpstr>3. 최적 회귀</vt:lpstr>
      <vt:lpstr>4. 다중회귀모형</vt:lpstr>
      <vt:lpstr>4. 다중회귀모형</vt:lpstr>
      <vt:lpstr>4. 다중회귀모형</vt:lpstr>
      <vt:lpstr>4. 다중회귀모형</vt:lpstr>
      <vt:lpstr>4. 다중회귀모형</vt:lpstr>
      <vt:lpstr>5. 모형의 선택</vt:lpstr>
      <vt:lpstr>5. 모형의 선택</vt:lpstr>
      <vt:lpstr>5. 모형의 선택</vt:lpstr>
      <vt:lpstr>5. 모형의 선택</vt:lpstr>
      <vt:lpstr>5. 모형의 선택</vt:lpstr>
      <vt:lpstr>5. 모형의 선택</vt:lpstr>
      <vt:lpstr>5. 모형의 선택</vt:lpstr>
      <vt:lpstr>5. 모형의 선택</vt:lpstr>
      <vt:lpstr>5. 모형의 선택</vt:lpstr>
      <vt:lpstr>5. 모형의 선택</vt:lpstr>
      <vt:lpstr>5. 모형의 선택</vt:lpstr>
      <vt:lpstr>5. 모형의 선택</vt:lpstr>
      <vt:lpstr>5. 모형의 선택</vt:lpstr>
      <vt:lpstr>5. 모형의 선택</vt:lpstr>
      <vt:lpstr>5. 모형의 선택</vt:lpstr>
      <vt:lpstr>5. 모형의 선택</vt:lpstr>
      <vt:lpstr>5. 모형의 선택</vt:lpstr>
      <vt:lpstr>5. 모형의 선택</vt:lpstr>
      <vt:lpstr>5. 모형의 선택</vt:lpstr>
      <vt:lpstr>6. 검정</vt:lpstr>
      <vt:lpstr>6. 검정</vt:lpstr>
      <vt:lpstr>6. 검정</vt:lpstr>
      <vt:lpstr>6. 검정</vt:lpstr>
      <vt:lpstr>6. 검정</vt:lpstr>
      <vt:lpstr>6. 검정</vt:lpstr>
      <vt:lpstr>6. 검정</vt:lpstr>
      <vt:lpstr>7. Others</vt:lpstr>
      <vt:lpstr>7. Others</vt:lpstr>
      <vt:lpstr>7. Others</vt:lpstr>
      <vt:lpstr>7. Others</vt:lpstr>
      <vt:lpstr>7. Others</vt:lpstr>
      <vt:lpstr>7. Others</vt:lpstr>
      <vt:lpstr>7. Others</vt:lpstr>
      <vt:lpstr>7. Others</vt:lpstr>
      <vt:lpstr>8. 실습</vt:lpstr>
      <vt:lpstr>8.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김혜선</dc:creator>
  <cp:lastModifiedBy>대경 김</cp:lastModifiedBy>
  <cp:revision>933</cp:revision>
  <dcterms:created xsi:type="dcterms:W3CDTF">2016-06-24T06:15:59Z</dcterms:created>
  <dcterms:modified xsi:type="dcterms:W3CDTF">2025-09-24T22:03:08Z</dcterms:modified>
</cp:coreProperties>
</file>