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4" r:id="rId4"/>
  </p:sldMasterIdLst>
  <p:notesMasterIdLst>
    <p:notesMasterId r:id="rId22"/>
  </p:notesMasterIdLst>
  <p:sldIdLst>
    <p:sldId id="283" r:id="rId5"/>
    <p:sldId id="259" r:id="rId6"/>
    <p:sldId id="260" r:id="rId7"/>
    <p:sldId id="265" r:id="rId8"/>
    <p:sldId id="261" r:id="rId9"/>
    <p:sldId id="256" r:id="rId10"/>
    <p:sldId id="258" r:id="rId11"/>
    <p:sldId id="314" r:id="rId12"/>
    <p:sldId id="309" r:id="rId13"/>
    <p:sldId id="311" r:id="rId14"/>
    <p:sldId id="262" r:id="rId15"/>
    <p:sldId id="310" r:id="rId16"/>
    <p:sldId id="312" r:id="rId17"/>
    <p:sldId id="313" r:id="rId18"/>
    <p:sldId id="263" r:id="rId19"/>
    <p:sldId id="279" r:id="rId20"/>
    <p:sldId id="28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 showGuides="1">
      <p:cViewPr>
        <p:scale>
          <a:sx n="66" d="100"/>
          <a:sy n="66" d="100"/>
        </p:scale>
        <p:origin x="-72" y="-972"/>
      </p:cViewPr>
      <p:guideLst>
        <p:guide orient="horz" pos="1990"/>
        <p:guide pos="2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3E686-B6FB-42FE-AF4B-9BB402073D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D8ECA-D128-4151-A3B6-7125C2FBA4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51280"/>
            <a:ext cx="7886700" cy="4826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9" y="617105"/>
            <a:ext cx="709782" cy="555407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366520" y="708025"/>
            <a:ext cx="6300470" cy="374015"/>
          </a:xfrm>
        </p:spPr>
        <p:txBody>
          <a:bodyPr anchor="ctr" anchorCtr="0">
            <a:noAutofit/>
          </a:bodyPr>
          <a:lstStyle>
            <a:lvl1pPr font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30778" y="1349064"/>
            <a:ext cx="1080119" cy="12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51280"/>
            <a:ext cx="7886700" cy="4826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9" y="617105"/>
            <a:ext cx="709782" cy="555407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366520" y="708025"/>
            <a:ext cx="6300470" cy="374015"/>
          </a:xfrm>
        </p:spPr>
        <p:txBody>
          <a:bodyPr anchor="ctr" anchorCtr="0">
            <a:noAutofit/>
          </a:bodyPr>
          <a:lstStyle>
            <a:lvl1pPr font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30778" y="1349064"/>
            <a:ext cx="1080119" cy="12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12875" y="3138805"/>
            <a:ext cx="6461125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300" dirty="0" smtClean="0">
                <a:ea typeface="+mn-lt"/>
                <a:cs typeface="+mn-lt"/>
                <a:sym typeface="+mn-lt"/>
              </a:rPr>
              <a:t>基于</a:t>
            </a:r>
            <a:r>
              <a:rPr lang="en-US" altLang="zh-CN" sz="3300" dirty="0" smtClean="0">
                <a:ea typeface="+mn-lt"/>
                <a:cs typeface="+mn-lt"/>
                <a:sym typeface="+mn-lt"/>
              </a:rPr>
              <a:t>CartoonGAN</a:t>
            </a:r>
            <a:r>
              <a:rPr lang="zh-CN" altLang="en-US" sz="3300" dirty="0" smtClean="0">
                <a:ea typeface="+mn-lt"/>
                <a:cs typeface="+mn-lt"/>
                <a:sym typeface="+mn-lt"/>
              </a:rPr>
              <a:t>的图像卡通</a:t>
            </a:r>
            <a:r>
              <a:rPr lang="zh-CN" altLang="en-US" sz="3300" dirty="0" smtClean="0">
                <a:ea typeface="+mn-lt"/>
                <a:cs typeface="+mn-lt"/>
                <a:sym typeface="+mn-lt"/>
              </a:rPr>
              <a:t>化</a:t>
            </a:r>
            <a:endParaRPr lang="zh-CN" altLang="en-US" sz="3300" dirty="0" smtClean="0">
              <a:ea typeface="+mn-lt"/>
              <a:cs typeface="+mn-lt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62175" y="1372235"/>
            <a:ext cx="4479925" cy="1379220"/>
            <a:chOff x="3405" y="2973"/>
            <a:chExt cx="7055" cy="217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4" y="2973"/>
              <a:ext cx="2777" cy="217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4" y="3013"/>
              <a:ext cx="1567" cy="209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" y="2973"/>
              <a:ext cx="2777" cy="2173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2538219" y="3960176"/>
            <a:ext cx="4210198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组员：康志清、方洁凤、黄斌枘、戴明湛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汇报人：康志清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Shape 138"/>
          <p:cNvSpPr/>
          <p:nvPr/>
        </p:nvSpPr>
        <p:spPr>
          <a:xfrm rot="1905815">
            <a:off x="7503653" y="1808170"/>
            <a:ext cx="434977" cy="328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rot="1192981">
            <a:off x="952392" y="3234150"/>
            <a:ext cx="381789" cy="386748"/>
            <a:chOff x="2118580" y="4342651"/>
            <a:chExt cx="672245" cy="680977"/>
          </a:xfrm>
        </p:grpSpPr>
        <p:grpSp>
          <p:nvGrpSpPr>
            <p:cNvPr id="18" name="组合 17"/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  <p:sp>
          <p:nvSpPr>
            <p:cNvPr id="19" name="任意多边形 18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41" name="任意多边形 40"/>
          <p:cNvSpPr/>
          <p:nvPr/>
        </p:nvSpPr>
        <p:spPr>
          <a:xfrm flipH="1">
            <a:off x="8315961" y="2578109"/>
            <a:ext cx="144020" cy="218438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E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8650" y="1521460"/>
            <a:ext cx="7886700" cy="44843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38"/>
          <p:cNvSpPr/>
          <p:nvPr/>
        </p:nvSpPr>
        <p:spPr>
          <a:xfrm rot="1905815">
            <a:off x="6376496" y="2281403"/>
            <a:ext cx="434977" cy="328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 flipH="1">
            <a:off x="7861752" y="2733515"/>
            <a:ext cx="144020" cy="218438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3680" y="3326765"/>
            <a:ext cx="22790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实验分析</a:t>
            </a:r>
            <a:endParaRPr lang="zh-CN" altLang="en-US" sz="3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10949" y="3857543"/>
            <a:ext cx="3968386" cy="28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Experiment &amp; Analysis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68775" y="2667000"/>
            <a:ext cx="6584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3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67" y="2733515"/>
            <a:ext cx="2207760" cy="1727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17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（1）其他动漫风格迁移论文的数据集，根据CartoonGAN提高的数据集的格式修改相应图片的路径</a:t>
            </a: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17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（2）我们编写了一个爬取百度图片的爬虫文件，输入相应的关键词就会自动爬取百度图片相应的内容。</a:t>
            </a: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17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a.预训练阶段：通过单独的语义内容损失对生成网络进行预训练，目的是</a:t>
            </a:r>
            <a:r>
              <a:rPr lang="zh-CN" altLang="en-US" sz="17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为了之后训练更快的收敛以及取得更好的风格迁移效果。因此，我们将原先预训练轮数增加了一倍，</a:t>
            </a:r>
            <a:r>
              <a:rPr lang="zh-CN" altLang="en-US" sz="17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从10</a:t>
            </a:r>
            <a:r>
              <a:rPr lang="zh-CN" altLang="en-US" sz="17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改为20</a:t>
            </a: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17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b.训练次数：刚开始设置为1000次左右，但发现在500次左右损失就很低，于是后面我们设置的训练次数为400</a:t>
            </a: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17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c.batch_size由默认的8改为16</a:t>
            </a: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17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d.学习率，lrG和lrD分别为生成器和判别器的学习率。我们将原先的0.0002修改为0.0004</a:t>
            </a: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3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数据集、实验参数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pic>
        <p:nvPicPr>
          <p:cNvPr id="8" name="图片 8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1575" y="1428115"/>
            <a:ext cx="4261485" cy="21310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753485" y="363410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1000</a:t>
            </a:r>
            <a:r>
              <a:rPr lang="zh-CN" altLang="en-US" sz="1600">
                <a:solidFill>
                  <a:schemeClr val="bg2">
                    <a:lumMod val="50000"/>
                  </a:schemeClr>
                </a:solidFill>
              </a:rPr>
              <a:t>个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epoch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55040" y="4125595"/>
            <a:ext cx="7123430" cy="2507615"/>
            <a:chOff x="1451" y="6371"/>
            <a:chExt cx="11218" cy="3949"/>
          </a:xfrm>
        </p:grpSpPr>
        <p:pic>
          <p:nvPicPr>
            <p:cNvPr id="9" name="图片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451" y="6371"/>
              <a:ext cx="7546" cy="33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图片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997" y="6371"/>
              <a:ext cx="3672" cy="33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文本框 4"/>
            <p:cNvSpPr txBox="1"/>
            <p:nvPr/>
          </p:nvSpPr>
          <p:spPr>
            <a:xfrm>
              <a:off x="3439" y="9790"/>
              <a:ext cx="787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bg2">
                      <a:lumMod val="50000"/>
                    </a:schemeClr>
                  </a:solidFill>
                </a:rPr>
                <a:t>左边为原图，中间是Paprika风格，右边是Hayao风格</a:t>
              </a:r>
              <a:endParaRPr lang="zh-CN" altLang="en-US" sz="160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0" name="图片 20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045" y="2580005"/>
            <a:ext cx="53943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1370" y="2580005"/>
            <a:ext cx="27686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内容占位符 1"/>
          <p:cNvSpPr>
            <a:spLocks noGrp="1"/>
          </p:cNvSpPr>
          <p:nvPr/>
        </p:nvSpPr>
        <p:spPr>
          <a:xfrm>
            <a:off x="628650" y="1351280"/>
            <a:ext cx="7886700" cy="482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17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在Paprika数据集的基础上，我们更改了残差块的结构以及数量，由两层单元改为三层单元，增加两个残差块，实验结果如下：</a:t>
            </a: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 40"/>
          <p:cNvSpPr/>
          <p:nvPr/>
        </p:nvSpPr>
        <p:spPr>
          <a:xfrm flipH="1">
            <a:off x="7861752" y="2733515"/>
            <a:ext cx="144020" cy="218438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3680" y="3326765"/>
            <a:ext cx="22790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心得体会</a:t>
            </a:r>
            <a:endParaRPr lang="zh-CN" altLang="en-US" sz="3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10949" y="3857543"/>
            <a:ext cx="3968386" cy="28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Feeling and Understanding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68775" y="2667000"/>
            <a:ext cx="6648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3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31" y="2543426"/>
            <a:ext cx="1402001" cy="1872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1002665" y="2480945"/>
            <a:ext cx="2055495" cy="1896745"/>
            <a:chOff x="790666" y="1415439"/>
            <a:chExt cx="4761048" cy="5093556"/>
          </a:xfrm>
        </p:grpSpPr>
        <p:grpSp>
          <p:nvGrpSpPr>
            <p:cNvPr id="63" name="Group 44"/>
            <p:cNvGrpSpPr/>
            <p:nvPr/>
          </p:nvGrpSpPr>
          <p:grpSpPr>
            <a:xfrm>
              <a:off x="2930360" y="2100886"/>
              <a:ext cx="807367" cy="906808"/>
              <a:chOff x="0" y="0"/>
              <a:chExt cx="807366" cy="906807"/>
            </a:xfrm>
          </p:grpSpPr>
          <p:sp>
            <p:nvSpPr>
              <p:cNvPr id="76" name="Shape 42"/>
              <p:cNvSpPr/>
              <p:nvPr/>
            </p:nvSpPr>
            <p:spPr>
              <a:xfrm>
                <a:off x="-1" y="101600"/>
                <a:ext cx="792823" cy="805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46" h="19829" extrusionOk="0">
                    <a:moveTo>
                      <a:pt x="13770" y="824"/>
                    </a:moveTo>
                    <a:cubicBezTo>
                      <a:pt x="8089" y="-376"/>
                      <a:pt x="1804" y="-1265"/>
                      <a:pt x="353" y="5681"/>
                    </a:cubicBezTo>
                    <a:cubicBezTo>
                      <a:pt x="-441" y="9482"/>
                      <a:pt x="-115" y="16268"/>
                      <a:pt x="3660" y="18583"/>
                    </a:cubicBezTo>
                    <a:cubicBezTo>
                      <a:pt x="6516" y="20335"/>
                      <a:pt x="12966" y="20052"/>
                      <a:pt x="15977" y="18892"/>
                    </a:cubicBezTo>
                    <a:cubicBezTo>
                      <a:pt x="21159" y="16897"/>
                      <a:pt x="19879" y="11191"/>
                      <a:pt x="19174" y="676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cs typeface="+mn-ea"/>
                  <a:sym typeface="+mn-lt"/>
                </a:endParaRPr>
              </a:p>
            </p:txBody>
          </p:sp>
          <p:sp>
            <p:nvSpPr>
              <p:cNvPr id="77" name="Shape 43"/>
              <p:cNvSpPr/>
              <p:nvPr/>
            </p:nvSpPr>
            <p:spPr>
              <a:xfrm>
                <a:off x="165100" y="-1"/>
                <a:ext cx="642267" cy="718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1" h="21116" extrusionOk="0">
                    <a:moveTo>
                      <a:pt x="21521" y="13"/>
                    </a:moveTo>
                    <a:cubicBezTo>
                      <a:pt x="21600" y="-484"/>
                      <a:pt x="8558" y="13479"/>
                      <a:pt x="8933" y="13772"/>
                    </a:cubicBezTo>
                    <a:cubicBezTo>
                      <a:pt x="6785" y="12126"/>
                      <a:pt x="2898" y="10471"/>
                      <a:pt x="0" y="10120"/>
                    </a:cubicBezTo>
                    <a:cubicBezTo>
                      <a:pt x="1254" y="12620"/>
                      <a:pt x="2166" y="14279"/>
                      <a:pt x="4430" y="16128"/>
                    </a:cubicBezTo>
                    <a:cubicBezTo>
                      <a:pt x="4883" y="16498"/>
                      <a:pt x="10336" y="20581"/>
                      <a:pt x="9763" y="21116"/>
                    </a:cubicBezTo>
                    <a:cubicBezTo>
                      <a:pt x="14957" y="16270"/>
                      <a:pt x="20402" y="7017"/>
                      <a:pt x="21521" y="13"/>
                    </a:cubicBezTo>
                    <a:close/>
                  </a:path>
                </a:pathLst>
              </a:custGeom>
              <a:solidFill>
                <a:srgbClr val="FEBF0F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cs typeface="+mn-ea"/>
                  <a:sym typeface="+mn-lt"/>
                </a:endParaRPr>
              </a:p>
            </p:txBody>
          </p:sp>
        </p:grpSp>
        <p:grpSp>
          <p:nvGrpSpPr>
            <p:cNvPr id="64" name="组 47"/>
            <p:cNvGrpSpPr/>
            <p:nvPr/>
          </p:nvGrpSpPr>
          <p:grpSpPr>
            <a:xfrm>
              <a:off x="790666" y="1415439"/>
              <a:ext cx="4761048" cy="5093556"/>
              <a:chOff x="829100" y="2206816"/>
              <a:chExt cx="4556482" cy="4874704"/>
            </a:xfrm>
          </p:grpSpPr>
          <p:grpSp>
            <p:nvGrpSpPr>
              <p:cNvPr id="65" name="Group 32"/>
              <p:cNvGrpSpPr/>
              <p:nvPr/>
            </p:nvGrpSpPr>
            <p:grpSpPr>
              <a:xfrm rot="20904357">
                <a:off x="829100" y="2206816"/>
                <a:ext cx="4556482" cy="4874704"/>
                <a:chOff x="88900" y="0"/>
                <a:chExt cx="2639505" cy="2823847"/>
              </a:xfrm>
            </p:grpSpPr>
            <p:sp>
              <p:nvSpPr>
                <p:cNvPr id="72" name="Shape 29"/>
                <p:cNvSpPr/>
                <p:nvPr/>
              </p:nvSpPr>
              <p:spPr>
                <a:xfrm>
                  <a:off x="355600" y="0"/>
                  <a:ext cx="2372805" cy="26072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178" y="0"/>
                      </a:moveTo>
                      <a:cubicBezTo>
                        <a:pt x="15283" y="360"/>
                        <a:pt x="1413" y="2588"/>
                        <a:pt x="0" y="2538"/>
                      </a:cubicBezTo>
                      <a:cubicBezTo>
                        <a:pt x="1189" y="8871"/>
                        <a:pt x="2988" y="15292"/>
                        <a:pt x="4463" y="21600"/>
                      </a:cubicBezTo>
                      <a:cubicBezTo>
                        <a:pt x="10160" y="21478"/>
                        <a:pt x="15941" y="19429"/>
                        <a:pt x="21600" y="18751"/>
                      </a:cubicBezTo>
                      <a:cubicBezTo>
                        <a:pt x="21453" y="15310"/>
                        <a:pt x="18621" y="11919"/>
                        <a:pt x="17450" y="8748"/>
                      </a:cubicBezTo>
                      <a:cubicBezTo>
                        <a:pt x="16397" y="5895"/>
                        <a:pt x="16019" y="2887"/>
                        <a:pt x="15178" y="0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28575" tIns="28575" rIns="28575" bIns="28575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Shape 30"/>
                <p:cNvSpPr/>
                <p:nvPr/>
              </p:nvSpPr>
              <p:spPr>
                <a:xfrm>
                  <a:off x="88900" y="508000"/>
                  <a:ext cx="2533719" cy="23158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405" y="0"/>
                      </a:moveTo>
                      <a:lnTo>
                        <a:pt x="0" y="702"/>
                      </a:lnTo>
                      <a:cubicBezTo>
                        <a:pt x="1804" y="5235"/>
                        <a:pt x="3615" y="14498"/>
                        <a:pt x="4997" y="21600"/>
                      </a:cubicBezTo>
                      <a:cubicBezTo>
                        <a:pt x="10332" y="21463"/>
                        <a:pt x="16300" y="19156"/>
                        <a:pt x="21600" y="18393"/>
                      </a:cubicBezTo>
                      <a:lnTo>
                        <a:pt x="20804" y="16702"/>
                      </a:lnTo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28575" tIns="28575" rIns="28575" bIns="28575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6" name="任意形状 41"/>
              <p:cNvSpPr/>
              <p:nvPr/>
            </p:nvSpPr>
            <p:spPr>
              <a:xfrm>
                <a:off x="1723292" y="3446585"/>
                <a:ext cx="949570" cy="299210"/>
              </a:xfrm>
              <a:custGeom>
                <a:avLst/>
                <a:gdLst>
                  <a:gd name="connsiteX0" fmla="*/ 0 w 949570"/>
                  <a:gd name="connsiteY0" fmla="*/ 281353 h 299210"/>
                  <a:gd name="connsiteX1" fmla="*/ 70339 w 949570"/>
                  <a:gd name="connsiteY1" fmla="*/ 298938 h 299210"/>
                  <a:gd name="connsiteX2" fmla="*/ 228600 w 949570"/>
                  <a:gd name="connsiteY2" fmla="*/ 246184 h 299210"/>
                  <a:gd name="connsiteX3" fmla="*/ 509954 w 949570"/>
                  <a:gd name="connsiteY3" fmla="*/ 193430 h 299210"/>
                  <a:gd name="connsiteX4" fmla="*/ 703385 w 949570"/>
                  <a:gd name="connsiteY4" fmla="*/ 123092 h 299210"/>
                  <a:gd name="connsiteX5" fmla="*/ 773723 w 949570"/>
                  <a:gd name="connsiteY5" fmla="*/ 87923 h 299210"/>
                  <a:gd name="connsiteX6" fmla="*/ 879231 w 949570"/>
                  <a:gd name="connsiteY6" fmla="*/ 52753 h 299210"/>
                  <a:gd name="connsiteX7" fmla="*/ 931985 w 949570"/>
                  <a:gd name="connsiteY7" fmla="*/ 35169 h 299210"/>
                  <a:gd name="connsiteX8" fmla="*/ 949570 w 949570"/>
                  <a:gd name="connsiteY8" fmla="*/ 0 h 299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9570" h="299210">
                    <a:moveTo>
                      <a:pt x="0" y="281353"/>
                    </a:moveTo>
                    <a:cubicBezTo>
                      <a:pt x="23446" y="287215"/>
                      <a:pt x="46291" y="301343"/>
                      <a:pt x="70339" y="298938"/>
                    </a:cubicBezTo>
                    <a:cubicBezTo>
                      <a:pt x="202234" y="285749"/>
                      <a:pt x="136276" y="261571"/>
                      <a:pt x="228600" y="246184"/>
                    </a:cubicBezTo>
                    <a:cubicBezTo>
                      <a:pt x="309104" y="232767"/>
                      <a:pt x="422748" y="219592"/>
                      <a:pt x="509954" y="193430"/>
                    </a:cubicBezTo>
                    <a:cubicBezTo>
                      <a:pt x="569940" y="175434"/>
                      <a:pt x="645300" y="148908"/>
                      <a:pt x="703385" y="123092"/>
                    </a:cubicBezTo>
                    <a:cubicBezTo>
                      <a:pt x="727339" y="112446"/>
                      <a:pt x="749384" y="97658"/>
                      <a:pt x="773723" y="87923"/>
                    </a:cubicBezTo>
                    <a:cubicBezTo>
                      <a:pt x="808143" y="74155"/>
                      <a:pt x="844062" y="64476"/>
                      <a:pt x="879231" y="52753"/>
                    </a:cubicBezTo>
                    <a:cubicBezTo>
                      <a:pt x="896816" y="46891"/>
                      <a:pt x="923695" y="51748"/>
                      <a:pt x="931985" y="35169"/>
                    </a:cubicBezTo>
                    <a:lnTo>
                      <a:pt x="949570" y="0"/>
                    </a:ln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/>
                <a:endParaRPr lang="zh-CN" altLang="en-US" sz="225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67" name="任意形状 42"/>
              <p:cNvSpPr/>
              <p:nvPr/>
            </p:nvSpPr>
            <p:spPr>
              <a:xfrm>
                <a:off x="1969477" y="4149969"/>
                <a:ext cx="351692" cy="123093"/>
              </a:xfrm>
              <a:custGeom>
                <a:avLst/>
                <a:gdLst>
                  <a:gd name="connsiteX0" fmla="*/ 0 w 351692"/>
                  <a:gd name="connsiteY0" fmla="*/ 123093 h 123093"/>
                  <a:gd name="connsiteX1" fmla="*/ 140677 w 351692"/>
                  <a:gd name="connsiteY1" fmla="*/ 87923 h 123093"/>
                  <a:gd name="connsiteX2" fmla="*/ 193431 w 351692"/>
                  <a:gd name="connsiteY2" fmla="*/ 70339 h 123093"/>
                  <a:gd name="connsiteX3" fmla="*/ 281354 w 351692"/>
                  <a:gd name="connsiteY3" fmla="*/ 52754 h 123093"/>
                  <a:gd name="connsiteX4" fmla="*/ 351692 w 351692"/>
                  <a:gd name="connsiteY4" fmla="*/ 0 h 123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692" h="123093">
                    <a:moveTo>
                      <a:pt x="0" y="123093"/>
                    </a:moveTo>
                    <a:cubicBezTo>
                      <a:pt x="46892" y="111370"/>
                      <a:pt x="94822" y="103208"/>
                      <a:pt x="140677" y="87923"/>
                    </a:cubicBezTo>
                    <a:cubicBezTo>
                      <a:pt x="158262" y="82062"/>
                      <a:pt x="175449" y="74835"/>
                      <a:pt x="193431" y="70339"/>
                    </a:cubicBezTo>
                    <a:cubicBezTo>
                      <a:pt x="222427" y="63090"/>
                      <a:pt x="252046" y="58616"/>
                      <a:pt x="281354" y="52754"/>
                    </a:cubicBezTo>
                    <a:cubicBezTo>
                      <a:pt x="341005" y="12987"/>
                      <a:pt x="319164" y="32529"/>
                      <a:pt x="351692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/>
                <a:endParaRPr lang="zh-CN" altLang="en-US" sz="225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68" name="任意形状 43"/>
              <p:cNvSpPr/>
              <p:nvPr/>
            </p:nvSpPr>
            <p:spPr>
              <a:xfrm>
                <a:off x="2514600" y="4026314"/>
                <a:ext cx="404446" cy="141240"/>
              </a:xfrm>
              <a:custGeom>
                <a:avLst/>
                <a:gdLst>
                  <a:gd name="connsiteX0" fmla="*/ 0 w 404446"/>
                  <a:gd name="connsiteY0" fmla="*/ 141240 h 141240"/>
                  <a:gd name="connsiteX1" fmla="*/ 87923 w 404446"/>
                  <a:gd name="connsiteY1" fmla="*/ 88486 h 141240"/>
                  <a:gd name="connsiteX2" fmla="*/ 158262 w 404446"/>
                  <a:gd name="connsiteY2" fmla="*/ 70901 h 141240"/>
                  <a:gd name="connsiteX3" fmla="*/ 211015 w 404446"/>
                  <a:gd name="connsiteY3" fmla="*/ 53317 h 141240"/>
                  <a:gd name="connsiteX4" fmla="*/ 281354 w 404446"/>
                  <a:gd name="connsiteY4" fmla="*/ 35732 h 141240"/>
                  <a:gd name="connsiteX5" fmla="*/ 404446 w 404446"/>
                  <a:gd name="connsiteY5" fmla="*/ 563 h 141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46" h="141240">
                    <a:moveTo>
                      <a:pt x="0" y="141240"/>
                    </a:moveTo>
                    <a:cubicBezTo>
                      <a:pt x="29308" y="123655"/>
                      <a:pt x="56690" y="102367"/>
                      <a:pt x="87923" y="88486"/>
                    </a:cubicBezTo>
                    <a:cubicBezTo>
                      <a:pt x="110008" y="78670"/>
                      <a:pt x="135024" y="77540"/>
                      <a:pt x="158262" y="70901"/>
                    </a:cubicBezTo>
                    <a:cubicBezTo>
                      <a:pt x="176084" y="65809"/>
                      <a:pt x="193193" y="58409"/>
                      <a:pt x="211015" y="53317"/>
                    </a:cubicBezTo>
                    <a:cubicBezTo>
                      <a:pt x="234253" y="46678"/>
                      <a:pt x="258725" y="44218"/>
                      <a:pt x="281354" y="35732"/>
                    </a:cubicBezTo>
                    <a:cubicBezTo>
                      <a:pt x="396109" y="-7301"/>
                      <a:pt x="306234" y="563"/>
                      <a:pt x="404446" y="563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/>
                <a:endParaRPr lang="zh-CN" altLang="en-US" sz="225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69" name="任意形状 44"/>
              <p:cNvSpPr/>
              <p:nvPr/>
            </p:nvSpPr>
            <p:spPr>
              <a:xfrm>
                <a:off x="3112477" y="3621846"/>
                <a:ext cx="844061" cy="369862"/>
              </a:xfrm>
              <a:custGeom>
                <a:avLst/>
                <a:gdLst>
                  <a:gd name="connsiteX0" fmla="*/ 0 w 844061"/>
                  <a:gd name="connsiteY0" fmla="*/ 369862 h 369862"/>
                  <a:gd name="connsiteX1" fmla="*/ 158261 w 844061"/>
                  <a:gd name="connsiteY1" fmla="*/ 317108 h 369862"/>
                  <a:gd name="connsiteX2" fmla="*/ 298938 w 844061"/>
                  <a:gd name="connsiteY2" fmla="*/ 264354 h 369862"/>
                  <a:gd name="connsiteX3" fmla="*/ 369277 w 844061"/>
                  <a:gd name="connsiteY3" fmla="*/ 211600 h 369862"/>
                  <a:gd name="connsiteX4" fmla="*/ 474785 w 844061"/>
                  <a:gd name="connsiteY4" fmla="*/ 176431 h 369862"/>
                  <a:gd name="connsiteX5" fmla="*/ 597877 w 844061"/>
                  <a:gd name="connsiteY5" fmla="*/ 106092 h 369862"/>
                  <a:gd name="connsiteX6" fmla="*/ 703385 w 844061"/>
                  <a:gd name="connsiteY6" fmla="*/ 53339 h 369862"/>
                  <a:gd name="connsiteX7" fmla="*/ 738554 w 844061"/>
                  <a:gd name="connsiteY7" fmla="*/ 18169 h 369862"/>
                  <a:gd name="connsiteX8" fmla="*/ 844061 w 844061"/>
                  <a:gd name="connsiteY8" fmla="*/ 585 h 36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4061" h="369862">
                    <a:moveTo>
                      <a:pt x="0" y="369862"/>
                    </a:moveTo>
                    <a:cubicBezTo>
                      <a:pt x="148214" y="340219"/>
                      <a:pt x="30856" y="371710"/>
                      <a:pt x="158261" y="317108"/>
                    </a:cubicBezTo>
                    <a:cubicBezTo>
                      <a:pt x="227354" y="287496"/>
                      <a:pt x="216975" y="309889"/>
                      <a:pt x="298938" y="264354"/>
                    </a:cubicBezTo>
                    <a:cubicBezTo>
                      <a:pt x="324558" y="250121"/>
                      <a:pt x="343063" y="224707"/>
                      <a:pt x="369277" y="211600"/>
                    </a:cubicBezTo>
                    <a:cubicBezTo>
                      <a:pt x="402435" y="195021"/>
                      <a:pt x="474785" y="176431"/>
                      <a:pt x="474785" y="176431"/>
                    </a:cubicBezTo>
                    <a:cubicBezTo>
                      <a:pt x="644861" y="48873"/>
                      <a:pt x="463618" y="173222"/>
                      <a:pt x="597877" y="106092"/>
                    </a:cubicBezTo>
                    <a:cubicBezTo>
                      <a:pt x="734223" y="37919"/>
                      <a:pt x="570793" y="97535"/>
                      <a:pt x="703385" y="53339"/>
                    </a:cubicBezTo>
                    <a:cubicBezTo>
                      <a:pt x="715108" y="41616"/>
                      <a:pt x="724338" y="26699"/>
                      <a:pt x="738554" y="18169"/>
                    </a:cubicBezTo>
                    <a:cubicBezTo>
                      <a:pt x="777128" y="-4975"/>
                      <a:pt x="802050" y="585"/>
                      <a:pt x="844061" y="585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/>
                <a:endParaRPr lang="zh-CN" altLang="en-US" sz="225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70" name="任意形状 45"/>
              <p:cNvSpPr/>
              <p:nvPr/>
            </p:nvSpPr>
            <p:spPr>
              <a:xfrm>
                <a:off x="2233246" y="4149969"/>
                <a:ext cx="2039816" cy="756139"/>
              </a:xfrm>
              <a:custGeom>
                <a:avLst/>
                <a:gdLst>
                  <a:gd name="connsiteX0" fmla="*/ 0 w 2039816"/>
                  <a:gd name="connsiteY0" fmla="*/ 756139 h 756139"/>
                  <a:gd name="connsiteX1" fmla="*/ 105508 w 2039816"/>
                  <a:gd name="connsiteY1" fmla="*/ 738554 h 756139"/>
                  <a:gd name="connsiteX2" fmla="*/ 158262 w 2039816"/>
                  <a:gd name="connsiteY2" fmla="*/ 703385 h 756139"/>
                  <a:gd name="connsiteX3" fmla="*/ 281354 w 2039816"/>
                  <a:gd name="connsiteY3" fmla="*/ 650631 h 756139"/>
                  <a:gd name="connsiteX4" fmla="*/ 386862 w 2039816"/>
                  <a:gd name="connsiteY4" fmla="*/ 615462 h 756139"/>
                  <a:gd name="connsiteX5" fmla="*/ 527539 w 2039816"/>
                  <a:gd name="connsiteY5" fmla="*/ 562708 h 756139"/>
                  <a:gd name="connsiteX6" fmla="*/ 650631 w 2039816"/>
                  <a:gd name="connsiteY6" fmla="*/ 527539 h 756139"/>
                  <a:gd name="connsiteX7" fmla="*/ 720969 w 2039816"/>
                  <a:gd name="connsiteY7" fmla="*/ 492369 h 756139"/>
                  <a:gd name="connsiteX8" fmla="*/ 773723 w 2039816"/>
                  <a:gd name="connsiteY8" fmla="*/ 474785 h 756139"/>
                  <a:gd name="connsiteX9" fmla="*/ 861646 w 2039816"/>
                  <a:gd name="connsiteY9" fmla="*/ 439616 h 756139"/>
                  <a:gd name="connsiteX10" fmla="*/ 1019908 w 2039816"/>
                  <a:gd name="connsiteY10" fmla="*/ 369277 h 756139"/>
                  <a:gd name="connsiteX11" fmla="*/ 1160585 w 2039816"/>
                  <a:gd name="connsiteY11" fmla="*/ 334108 h 756139"/>
                  <a:gd name="connsiteX12" fmla="*/ 1248508 w 2039816"/>
                  <a:gd name="connsiteY12" fmla="*/ 298939 h 756139"/>
                  <a:gd name="connsiteX13" fmla="*/ 1301262 w 2039816"/>
                  <a:gd name="connsiteY13" fmla="*/ 281354 h 756139"/>
                  <a:gd name="connsiteX14" fmla="*/ 1371600 w 2039816"/>
                  <a:gd name="connsiteY14" fmla="*/ 228600 h 756139"/>
                  <a:gd name="connsiteX15" fmla="*/ 1441939 w 2039816"/>
                  <a:gd name="connsiteY15" fmla="*/ 211016 h 756139"/>
                  <a:gd name="connsiteX16" fmla="*/ 1529862 w 2039816"/>
                  <a:gd name="connsiteY16" fmla="*/ 175846 h 756139"/>
                  <a:gd name="connsiteX17" fmla="*/ 1670539 w 2039816"/>
                  <a:gd name="connsiteY17" fmla="*/ 123093 h 756139"/>
                  <a:gd name="connsiteX18" fmla="*/ 1723292 w 2039816"/>
                  <a:gd name="connsiteY18" fmla="*/ 87923 h 756139"/>
                  <a:gd name="connsiteX19" fmla="*/ 1776046 w 2039816"/>
                  <a:gd name="connsiteY19" fmla="*/ 70339 h 756139"/>
                  <a:gd name="connsiteX20" fmla="*/ 1951892 w 2039816"/>
                  <a:gd name="connsiteY20" fmla="*/ 35169 h 756139"/>
                  <a:gd name="connsiteX21" fmla="*/ 2039816 w 2039816"/>
                  <a:gd name="connsiteY21" fmla="*/ 0 h 756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9816" h="756139">
                    <a:moveTo>
                      <a:pt x="0" y="756139"/>
                    </a:moveTo>
                    <a:cubicBezTo>
                      <a:pt x="35169" y="750277"/>
                      <a:pt x="71683" y="749829"/>
                      <a:pt x="105508" y="738554"/>
                    </a:cubicBezTo>
                    <a:cubicBezTo>
                      <a:pt x="125558" y="731871"/>
                      <a:pt x="139359" y="712836"/>
                      <a:pt x="158262" y="703385"/>
                    </a:cubicBezTo>
                    <a:cubicBezTo>
                      <a:pt x="198189" y="683421"/>
                      <a:pt x="239689" y="666656"/>
                      <a:pt x="281354" y="650631"/>
                    </a:cubicBezTo>
                    <a:cubicBezTo>
                      <a:pt x="315955" y="637323"/>
                      <a:pt x="351950" y="627931"/>
                      <a:pt x="386862" y="615462"/>
                    </a:cubicBezTo>
                    <a:cubicBezTo>
                      <a:pt x="434025" y="598618"/>
                      <a:pt x="480028" y="578545"/>
                      <a:pt x="527539" y="562708"/>
                    </a:cubicBezTo>
                    <a:cubicBezTo>
                      <a:pt x="568022" y="549214"/>
                      <a:pt x="610528" y="542122"/>
                      <a:pt x="650631" y="527539"/>
                    </a:cubicBezTo>
                    <a:cubicBezTo>
                      <a:pt x="675266" y="518581"/>
                      <a:pt x="696875" y="502695"/>
                      <a:pt x="720969" y="492369"/>
                    </a:cubicBezTo>
                    <a:cubicBezTo>
                      <a:pt x="738006" y="485067"/>
                      <a:pt x="756367" y="481293"/>
                      <a:pt x="773723" y="474785"/>
                    </a:cubicBezTo>
                    <a:cubicBezTo>
                      <a:pt x="803279" y="463702"/>
                      <a:pt x="832801" y="452436"/>
                      <a:pt x="861646" y="439616"/>
                    </a:cubicBezTo>
                    <a:cubicBezTo>
                      <a:pt x="937337" y="405975"/>
                      <a:pt x="935198" y="395342"/>
                      <a:pt x="1019908" y="369277"/>
                    </a:cubicBezTo>
                    <a:cubicBezTo>
                      <a:pt x="1066106" y="355062"/>
                      <a:pt x="1114387" y="348323"/>
                      <a:pt x="1160585" y="334108"/>
                    </a:cubicBezTo>
                    <a:cubicBezTo>
                      <a:pt x="1190754" y="324825"/>
                      <a:pt x="1218952" y="310022"/>
                      <a:pt x="1248508" y="298939"/>
                    </a:cubicBezTo>
                    <a:cubicBezTo>
                      <a:pt x="1265864" y="292431"/>
                      <a:pt x="1283677" y="287216"/>
                      <a:pt x="1301262" y="281354"/>
                    </a:cubicBezTo>
                    <a:cubicBezTo>
                      <a:pt x="1324708" y="263769"/>
                      <a:pt x="1345386" y="241707"/>
                      <a:pt x="1371600" y="228600"/>
                    </a:cubicBezTo>
                    <a:cubicBezTo>
                      <a:pt x="1393216" y="217792"/>
                      <a:pt x="1419011" y="218659"/>
                      <a:pt x="1441939" y="211016"/>
                    </a:cubicBezTo>
                    <a:cubicBezTo>
                      <a:pt x="1471885" y="201034"/>
                      <a:pt x="1501629" y="189963"/>
                      <a:pt x="1529862" y="175846"/>
                    </a:cubicBezTo>
                    <a:cubicBezTo>
                      <a:pt x="1650604" y="115475"/>
                      <a:pt x="1500912" y="157017"/>
                      <a:pt x="1670539" y="123093"/>
                    </a:cubicBezTo>
                    <a:cubicBezTo>
                      <a:pt x="1688123" y="111370"/>
                      <a:pt x="1704389" y="97374"/>
                      <a:pt x="1723292" y="87923"/>
                    </a:cubicBezTo>
                    <a:cubicBezTo>
                      <a:pt x="1739871" y="79633"/>
                      <a:pt x="1758223" y="75431"/>
                      <a:pt x="1776046" y="70339"/>
                    </a:cubicBezTo>
                    <a:cubicBezTo>
                      <a:pt x="1898674" y="35303"/>
                      <a:pt x="1796434" y="69715"/>
                      <a:pt x="1951892" y="35169"/>
                    </a:cubicBezTo>
                    <a:cubicBezTo>
                      <a:pt x="1991008" y="26477"/>
                      <a:pt x="2006504" y="16656"/>
                      <a:pt x="2039816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/>
                <a:endParaRPr lang="zh-CN" altLang="en-US" sz="225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71" name="任意形状 46"/>
              <p:cNvSpPr/>
              <p:nvPr/>
            </p:nvSpPr>
            <p:spPr>
              <a:xfrm>
                <a:off x="2567354" y="4730194"/>
                <a:ext cx="1881554" cy="650698"/>
              </a:xfrm>
              <a:custGeom>
                <a:avLst/>
                <a:gdLst>
                  <a:gd name="connsiteX0" fmla="*/ 0 w 1881554"/>
                  <a:gd name="connsiteY0" fmla="*/ 650698 h 650698"/>
                  <a:gd name="connsiteX1" fmla="*/ 105508 w 1881554"/>
                  <a:gd name="connsiteY1" fmla="*/ 615529 h 650698"/>
                  <a:gd name="connsiteX2" fmla="*/ 351692 w 1881554"/>
                  <a:gd name="connsiteY2" fmla="*/ 545191 h 650698"/>
                  <a:gd name="connsiteX3" fmla="*/ 703384 w 1881554"/>
                  <a:gd name="connsiteY3" fmla="*/ 422098 h 650698"/>
                  <a:gd name="connsiteX4" fmla="*/ 879231 w 1881554"/>
                  <a:gd name="connsiteY4" fmla="*/ 386929 h 650698"/>
                  <a:gd name="connsiteX5" fmla="*/ 984738 w 1881554"/>
                  <a:gd name="connsiteY5" fmla="*/ 369344 h 650698"/>
                  <a:gd name="connsiteX6" fmla="*/ 1213338 w 1881554"/>
                  <a:gd name="connsiteY6" fmla="*/ 316591 h 650698"/>
                  <a:gd name="connsiteX7" fmla="*/ 1266092 w 1881554"/>
                  <a:gd name="connsiteY7" fmla="*/ 263837 h 650698"/>
                  <a:gd name="connsiteX8" fmla="*/ 1336431 w 1881554"/>
                  <a:gd name="connsiteY8" fmla="*/ 246252 h 650698"/>
                  <a:gd name="connsiteX9" fmla="*/ 1389184 w 1881554"/>
                  <a:gd name="connsiteY9" fmla="*/ 228668 h 650698"/>
                  <a:gd name="connsiteX10" fmla="*/ 1441938 w 1881554"/>
                  <a:gd name="connsiteY10" fmla="*/ 175914 h 650698"/>
                  <a:gd name="connsiteX11" fmla="*/ 1582615 w 1881554"/>
                  <a:gd name="connsiteY11" fmla="*/ 140744 h 650698"/>
                  <a:gd name="connsiteX12" fmla="*/ 1635369 w 1881554"/>
                  <a:gd name="connsiteY12" fmla="*/ 87991 h 650698"/>
                  <a:gd name="connsiteX13" fmla="*/ 1811215 w 1881554"/>
                  <a:gd name="connsiteY13" fmla="*/ 35237 h 650698"/>
                  <a:gd name="connsiteX14" fmla="*/ 1881554 w 1881554"/>
                  <a:gd name="connsiteY14" fmla="*/ 68 h 650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81554" h="650698">
                    <a:moveTo>
                      <a:pt x="0" y="650698"/>
                    </a:moveTo>
                    <a:cubicBezTo>
                      <a:pt x="35169" y="638975"/>
                      <a:pt x="70000" y="626181"/>
                      <a:pt x="105508" y="615529"/>
                    </a:cubicBezTo>
                    <a:cubicBezTo>
                      <a:pt x="187254" y="591005"/>
                      <a:pt x="271781" y="575158"/>
                      <a:pt x="351692" y="545191"/>
                    </a:cubicBezTo>
                    <a:cubicBezTo>
                      <a:pt x="428741" y="516298"/>
                      <a:pt x="641835" y="434408"/>
                      <a:pt x="703384" y="422098"/>
                    </a:cubicBezTo>
                    <a:cubicBezTo>
                      <a:pt x="762000" y="410375"/>
                      <a:pt x="820268" y="396756"/>
                      <a:pt x="879231" y="386929"/>
                    </a:cubicBezTo>
                    <a:cubicBezTo>
                      <a:pt x="914400" y="381067"/>
                      <a:pt x="950148" y="377991"/>
                      <a:pt x="984738" y="369344"/>
                    </a:cubicBezTo>
                    <a:cubicBezTo>
                      <a:pt x="1242199" y="304979"/>
                      <a:pt x="927621" y="357406"/>
                      <a:pt x="1213338" y="316591"/>
                    </a:cubicBezTo>
                    <a:cubicBezTo>
                      <a:pt x="1230923" y="299006"/>
                      <a:pt x="1244500" y="276175"/>
                      <a:pt x="1266092" y="263837"/>
                    </a:cubicBezTo>
                    <a:cubicBezTo>
                      <a:pt x="1287076" y="251846"/>
                      <a:pt x="1313193" y="252891"/>
                      <a:pt x="1336431" y="246252"/>
                    </a:cubicBezTo>
                    <a:cubicBezTo>
                      <a:pt x="1354253" y="241160"/>
                      <a:pt x="1371600" y="234529"/>
                      <a:pt x="1389184" y="228668"/>
                    </a:cubicBezTo>
                    <a:cubicBezTo>
                      <a:pt x="1406769" y="211083"/>
                      <a:pt x="1421246" y="189709"/>
                      <a:pt x="1441938" y="175914"/>
                    </a:cubicBezTo>
                    <a:cubicBezTo>
                      <a:pt x="1465112" y="160464"/>
                      <a:pt x="1569932" y="143281"/>
                      <a:pt x="1582615" y="140744"/>
                    </a:cubicBezTo>
                    <a:cubicBezTo>
                      <a:pt x="1600200" y="123160"/>
                      <a:pt x="1614281" y="101171"/>
                      <a:pt x="1635369" y="87991"/>
                    </a:cubicBezTo>
                    <a:cubicBezTo>
                      <a:pt x="1689807" y="53967"/>
                      <a:pt x="1750321" y="47415"/>
                      <a:pt x="1811215" y="35237"/>
                    </a:cubicBezTo>
                    <a:cubicBezTo>
                      <a:pt x="1868846" y="-3183"/>
                      <a:pt x="1842835" y="68"/>
                      <a:pt x="1881554" y="68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/>
                <a:endParaRPr lang="zh-CN" altLang="en-US" sz="225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sp>
        <p:nvSpPr>
          <p:cNvPr id="78" name="文本框 77"/>
          <p:cNvSpPr txBox="1"/>
          <p:nvPr/>
        </p:nvSpPr>
        <p:spPr>
          <a:xfrm>
            <a:off x="3495040" y="2312670"/>
            <a:ext cx="47879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我们发现数据集的选取还是很有讲究的，一种动漫风格的选取最好还是采用一部电影的连贯的一帧帧的图片，数据集要足够大，不然一帧帧的图片容易使风格局部化，使得整体偏绿或者偏黄。通过爬取图片制作的数据集，整体比较杂乱无章，并无具体明显的风格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74" y="938415"/>
            <a:ext cx="709782" cy="55540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16660" y="965835"/>
            <a:ext cx="1304290" cy="391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95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心得体会</a:t>
            </a:r>
            <a:endParaRPr lang="zh-CN" altLang="en-US" sz="195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227" y="1888063"/>
            <a:ext cx="1763688" cy="13800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01085" y="3359091"/>
            <a:ext cx="41418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700" b="1" dirty="0" smtClean="0">
                <a:cs typeface="+mn-ea"/>
                <a:sym typeface="+mn-lt"/>
              </a:rPr>
              <a:t>感谢在场各位的耐心倾听</a:t>
            </a:r>
            <a:endParaRPr lang="zh-CN" altLang="en-US" sz="2700" b="1" dirty="0"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06" y="1913446"/>
            <a:ext cx="995233" cy="132932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56" y="1888063"/>
            <a:ext cx="1763688" cy="138009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574324" y="3934776"/>
            <a:ext cx="399535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Thank you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Shape 138"/>
          <p:cNvSpPr/>
          <p:nvPr/>
        </p:nvSpPr>
        <p:spPr>
          <a:xfrm rot="1905815">
            <a:off x="7503653" y="1808170"/>
            <a:ext cx="434977" cy="328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rot="1192981">
            <a:off x="1353077" y="3403695"/>
            <a:ext cx="381789" cy="386748"/>
            <a:chOff x="2118580" y="4342651"/>
            <a:chExt cx="672245" cy="680977"/>
          </a:xfrm>
        </p:grpSpPr>
        <p:grpSp>
          <p:nvGrpSpPr>
            <p:cNvPr id="18" name="组合 17"/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  <p:sp>
          <p:nvSpPr>
            <p:cNvPr id="19" name="任意多边形 18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41" name="任意多边形 40"/>
          <p:cNvSpPr/>
          <p:nvPr/>
        </p:nvSpPr>
        <p:spPr>
          <a:xfrm flipH="1">
            <a:off x="8315961" y="2578109"/>
            <a:ext cx="144020" cy="218438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E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 40"/>
          <p:cNvSpPr/>
          <p:nvPr/>
        </p:nvSpPr>
        <p:spPr>
          <a:xfrm flipH="1">
            <a:off x="8315961" y="2578109"/>
            <a:ext cx="144020" cy="218438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E0000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10" y="2440002"/>
            <a:ext cx="1578812" cy="1375128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2208530" y="2816225"/>
            <a:ext cx="11480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700" b="1" dirty="0" smtClean="0">
                <a:cs typeface="+mn-ea"/>
                <a:sym typeface="+mn-lt"/>
              </a:rPr>
              <a:t>目录</a:t>
            </a:r>
            <a:endParaRPr lang="zh-CN" altLang="en-US" sz="2700" b="1" dirty="0"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21878" y="3300691"/>
            <a:ext cx="1034069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100" dirty="0" smtClean="0">
                <a:cs typeface="+mn-ea"/>
                <a:sym typeface="+mn-lt"/>
              </a:rPr>
              <a:t>CONTENT</a:t>
            </a:r>
            <a:endParaRPr lang="zh-CN" altLang="en-US" sz="2100" dirty="0">
              <a:cs typeface="+mn-ea"/>
              <a:sym typeface="+mn-lt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89454"/>
            <a:ext cx="266792" cy="224666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4980940" y="2428875"/>
            <a:ext cx="1795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小组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分工</a:t>
            </a:r>
            <a:endParaRPr lang="zh-CN" altLang="en-US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015234"/>
            <a:ext cx="266792" cy="224666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980940" y="2954655"/>
            <a:ext cx="1795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相关技术</a:t>
            </a:r>
            <a:endParaRPr lang="zh-CN" altLang="en-US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01806"/>
            <a:ext cx="266792" cy="224666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980940" y="3540760"/>
            <a:ext cx="1795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实验分析</a:t>
            </a:r>
            <a:endParaRPr lang="zh-CN" altLang="en-US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127586"/>
            <a:ext cx="266792" cy="224666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4980940" y="4066540"/>
            <a:ext cx="1795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心得体会</a:t>
            </a:r>
            <a:endParaRPr lang="zh-CN" altLang="en-US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 40"/>
          <p:cNvSpPr/>
          <p:nvPr/>
        </p:nvSpPr>
        <p:spPr>
          <a:xfrm flipH="1">
            <a:off x="7861752" y="2733515"/>
            <a:ext cx="144020" cy="218438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E0000"/>
              </a:soli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67" y="2226303"/>
            <a:ext cx="2193152" cy="2489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43680" y="3326765"/>
            <a:ext cx="23634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小组分工</a:t>
            </a:r>
            <a:endParaRPr lang="zh-CN" altLang="en-US" sz="3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0949" y="3857543"/>
            <a:ext cx="3968386" cy="2844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Division of Labor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68775" y="2667000"/>
            <a:ext cx="6902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3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74" y="938415"/>
            <a:ext cx="709782" cy="555407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216660" y="965835"/>
            <a:ext cx="1304290" cy="39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95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小组分工</a:t>
            </a:r>
            <a:endParaRPr lang="zh-CN" altLang="en-US" sz="195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6412" y="2310737"/>
            <a:ext cx="2014895" cy="2880899"/>
            <a:chOff x="1289955" y="1628061"/>
            <a:chExt cx="3921407" cy="5174701"/>
          </a:xfrm>
        </p:grpSpPr>
        <p:sp>
          <p:nvSpPr>
            <p:cNvPr id="22" name="Shape 209"/>
            <p:cNvSpPr/>
            <p:nvPr/>
          </p:nvSpPr>
          <p:spPr>
            <a:xfrm rot="3758493">
              <a:off x="2701655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>
                <a:cs typeface="+mn-ea"/>
                <a:sym typeface="+mn-lt"/>
              </a:endParaRPr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/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rgbClr val="FEBF0F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cs typeface="+mn-ea"/>
                  <a:sym typeface="+mn-lt"/>
                </a:endParaRPr>
              </a:p>
            </p:txBody>
          </p:sp>
          <p:sp>
            <p:nvSpPr>
              <p:cNvPr id="25" name="Shape 203"/>
              <p:cNvSpPr/>
              <p:nvPr/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cs typeface="+mn-ea"/>
                  <a:sym typeface="+mn-lt"/>
                </a:endParaRPr>
              </a:p>
            </p:txBody>
          </p:sp>
          <p:sp>
            <p:nvSpPr>
              <p:cNvPr id="26" name="Shape 204"/>
              <p:cNvSpPr/>
              <p:nvPr/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cs typeface="+mn-ea"/>
                  <a:sym typeface="+mn-lt"/>
                </a:endParaRPr>
              </a:p>
            </p:txBody>
          </p:sp>
          <p:sp>
            <p:nvSpPr>
              <p:cNvPr id="27" name="Shape 205"/>
              <p:cNvSpPr/>
              <p:nvPr/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cs typeface="+mn-ea"/>
                  <a:sym typeface="+mn-lt"/>
                </a:endParaRPr>
              </a:p>
            </p:txBody>
          </p:sp>
          <p:sp>
            <p:nvSpPr>
              <p:cNvPr id="28" name="Shape 206"/>
              <p:cNvSpPr/>
              <p:nvPr/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cs typeface="+mn-ea"/>
                  <a:sym typeface="+mn-lt"/>
                </a:endParaRPr>
              </a:p>
            </p:txBody>
          </p:sp>
          <p:sp>
            <p:nvSpPr>
              <p:cNvPr id="29" name="Shape 207"/>
              <p:cNvSpPr/>
              <p:nvPr/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cs typeface="+mn-ea"/>
                  <a:sym typeface="+mn-lt"/>
                </a:endParaRPr>
              </a:p>
            </p:txBody>
          </p:sp>
          <p:sp>
            <p:nvSpPr>
              <p:cNvPr id="30" name="Shape 208"/>
              <p:cNvSpPr/>
              <p:nvPr/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cs typeface="+mn-ea"/>
                  <a:sym typeface="+mn-lt"/>
                </a:endParaRPr>
              </a:p>
            </p:txBody>
          </p:sp>
          <p:sp>
            <p:nvSpPr>
              <p:cNvPr id="31" name="Shape 210"/>
              <p:cNvSpPr/>
              <p:nvPr/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2" name="任意多边形 31"/>
          <p:cNvSpPr/>
          <p:nvPr/>
        </p:nvSpPr>
        <p:spPr>
          <a:xfrm>
            <a:off x="5263666" y="2473889"/>
            <a:ext cx="2430000" cy="135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3" name="椭圆 31"/>
          <p:cNvSpPr/>
          <p:nvPr/>
        </p:nvSpPr>
        <p:spPr>
          <a:xfrm>
            <a:off x="4357012" y="2167569"/>
            <a:ext cx="678343" cy="36236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dist"/>
            <a:r>
              <a:rPr lang="zh-CN" altLang="en-US" sz="135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康志清</a:t>
            </a:r>
            <a:endParaRPr lang="zh-CN" altLang="en-US" sz="135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5263666" y="3260771"/>
            <a:ext cx="2430000" cy="135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5" name="椭圆 31"/>
          <p:cNvSpPr/>
          <p:nvPr/>
        </p:nvSpPr>
        <p:spPr>
          <a:xfrm>
            <a:off x="4357012" y="2954451"/>
            <a:ext cx="678343" cy="36236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dist"/>
            <a:r>
              <a:rPr lang="zh-CN" altLang="en-US" sz="135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方洁凤</a:t>
            </a:r>
            <a:endParaRPr lang="zh-CN" altLang="en-US" sz="135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5263666" y="4047492"/>
            <a:ext cx="2430000" cy="135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7" name="椭圆 31"/>
          <p:cNvSpPr/>
          <p:nvPr/>
        </p:nvSpPr>
        <p:spPr>
          <a:xfrm>
            <a:off x="4357012" y="3741172"/>
            <a:ext cx="678343" cy="36236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dist"/>
            <a:r>
              <a:rPr lang="zh-CN" altLang="en-US" sz="135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黄斌枘</a:t>
            </a:r>
            <a:endParaRPr lang="zh-CN" altLang="en-US" sz="1350" b="1" spc="-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5263666" y="4807953"/>
            <a:ext cx="2430000" cy="135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9" name="椭圆 31"/>
          <p:cNvSpPr/>
          <p:nvPr/>
        </p:nvSpPr>
        <p:spPr>
          <a:xfrm>
            <a:off x="4357012" y="4501633"/>
            <a:ext cx="678343" cy="36236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dist"/>
            <a:r>
              <a:rPr lang="zh-CN" altLang="en-US" sz="135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戴明湛</a:t>
            </a:r>
            <a:endParaRPr lang="zh-CN" altLang="en-US" sz="135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154930" y="2152015"/>
            <a:ext cx="354584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选题、跑实验，编写实验报告、PPT讲解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154930" y="2937510"/>
            <a:ext cx="354584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搜集创建数据集及预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处理、PPT制作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55125" y="3724033"/>
            <a:ext cx="3439338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整体模块解读、修改参数和代码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155125" y="4484494"/>
            <a:ext cx="3439338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整体模块解读、修改参数和代码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 40"/>
          <p:cNvSpPr/>
          <p:nvPr/>
        </p:nvSpPr>
        <p:spPr>
          <a:xfrm flipH="1">
            <a:off x="7861752" y="2733515"/>
            <a:ext cx="144020" cy="218438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3680" y="3326765"/>
            <a:ext cx="23634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相关技术</a:t>
            </a:r>
            <a:endParaRPr lang="zh-CN" altLang="en-US" sz="3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10949" y="3857543"/>
            <a:ext cx="3968386" cy="28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Basic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Knowledge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68775" y="2667000"/>
            <a:ext cx="6902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3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29624" y="2477896"/>
            <a:ext cx="1627216" cy="1973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70280" y="1994535"/>
            <a:ext cx="4498975" cy="645160"/>
            <a:chOff x="1528" y="3379"/>
            <a:chExt cx="7085" cy="1016"/>
          </a:xfrm>
        </p:grpSpPr>
        <p:grpSp>
          <p:nvGrpSpPr>
            <p:cNvPr id="12" name="Group 44"/>
            <p:cNvGrpSpPr/>
            <p:nvPr/>
          </p:nvGrpSpPr>
          <p:grpSpPr>
            <a:xfrm>
              <a:off x="1528" y="3402"/>
              <a:ext cx="777" cy="872"/>
              <a:chOff x="0" y="0"/>
              <a:chExt cx="807366" cy="906807"/>
            </a:xfrm>
          </p:grpSpPr>
          <p:sp>
            <p:nvSpPr>
              <p:cNvPr id="13" name="Shape 42"/>
              <p:cNvSpPr/>
              <p:nvPr/>
            </p:nvSpPr>
            <p:spPr>
              <a:xfrm>
                <a:off x="-1" y="101600"/>
                <a:ext cx="792823" cy="805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46" h="19829" extrusionOk="0">
                    <a:moveTo>
                      <a:pt x="13770" y="824"/>
                    </a:moveTo>
                    <a:cubicBezTo>
                      <a:pt x="8089" y="-376"/>
                      <a:pt x="1804" y="-1265"/>
                      <a:pt x="353" y="5681"/>
                    </a:cubicBezTo>
                    <a:cubicBezTo>
                      <a:pt x="-441" y="9482"/>
                      <a:pt x="-115" y="16268"/>
                      <a:pt x="3660" y="18583"/>
                    </a:cubicBezTo>
                    <a:cubicBezTo>
                      <a:pt x="6516" y="20335"/>
                      <a:pt x="12966" y="20052"/>
                      <a:pt x="15977" y="18892"/>
                    </a:cubicBezTo>
                    <a:cubicBezTo>
                      <a:pt x="21159" y="16897"/>
                      <a:pt x="19879" y="11191"/>
                      <a:pt x="19174" y="676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cs typeface="+mn-ea"/>
                  <a:sym typeface="+mn-lt"/>
                </a:endParaRPr>
              </a:p>
            </p:txBody>
          </p:sp>
          <p:sp>
            <p:nvSpPr>
              <p:cNvPr id="14" name="Shape 43"/>
              <p:cNvSpPr/>
              <p:nvPr/>
            </p:nvSpPr>
            <p:spPr>
              <a:xfrm>
                <a:off x="165100" y="-1"/>
                <a:ext cx="642267" cy="718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1" h="21116" extrusionOk="0">
                    <a:moveTo>
                      <a:pt x="21521" y="13"/>
                    </a:moveTo>
                    <a:cubicBezTo>
                      <a:pt x="21600" y="-484"/>
                      <a:pt x="8558" y="13479"/>
                      <a:pt x="8933" y="13772"/>
                    </a:cubicBezTo>
                    <a:cubicBezTo>
                      <a:pt x="6785" y="12126"/>
                      <a:pt x="2898" y="10471"/>
                      <a:pt x="0" y="10120"/>
                    </a:cubicBezTo>
                    <a:cubicBezTo>
                      <a:pt x="1254" y="12620"/>
                      <a:pt x="2166" y="14279"/>
                      <a:pt x="4430" y="16128"/>
                    </a:cubicBezTo>
                    <a:cubicBezTo>
                      <a:pt x="4883" y="16498"/>
                      <a:pt x="10336" y="20581"/>
                      <a:pt x="9763" y="21116"/>
                    </a:cubicBezTo>
                    <a:cubicBezTo>
                      <a:pt x="14957" y="16270"/>
                      <a:pt x="20402" y="7017"/>
                      <a:pt x="21521" y="13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2631" y="3379"/>
              <a:ext cx="598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25000"/>
                </a:lnSpc>
                <a:defRPr sz="1600">
                  <a:solidFill>
                    <a:schemeClr val="accent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卡通图像不是在许多其他风格中添加纹理，如描边，而是从现实世界的照片中</a:t>
              </a:r>
              <a:r>
                <a:rPr lang="zh-CN" altLang="en-US" sz="12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高度简化和抽象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出来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59222" y="3164840"/>
            <a:ext cx="4153163" cy="645160"/>
            <a:chOff x="1511" y="4976"/>
            <a:chExt cx="6540" cy="1016"/>
          </a:xfrm>
        </p:grpSpPr>
        <p:grpSp>
          <p:nvGrpSpPr>
            <p:cNvPr id="15" name="Group 44"/>
            <p:cNvGrpSpPr/>
            <p:nvPr/>
          </p:nvGrpSpPr>
          <p:grpSpPr>
            <a:xfrm>
              <a:off x="1511" y="4999"/>
              <a:ext cx="777" cy="872"/>
              <a:chOff x="0" y="0"/>
              <a:chExt cx="807366" cy="906807"/>
            </a:xfrm>
          </p:grpSpPr>
          <p:sp>
            <p:nvSpPr>
              <p:cNvPr id="16" name="Shape 42"/>
              <p:cNvSpPr/>
              <p:nvPr/>
            </p:nvSpPr>
            <p:spPr>
              <a:xfrm>
                <a:off x="-1" y="101600"/>
                <a:ext cx="792823" cy="805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46" h="19829" extrusionOk="0">
                    <a:moveTo>
                      <a:pt x="13770" y="824"/>
                    </a:moveTo>
                    <a:cubicBezTo>
                      <a:pt x="8089" y="-376"/>
                      <a:pt x="1804" y="-1265"/>
                      <a:pt x="353" y="5681"/>
                    </a:cubicBezTo>
                    <a:cubicBezTo>
                      <a:pt x="-441" y="9482"/>
                      <a:pt x="-115" y="16268"/>
                      <a:pt x="3660" y="18583"/>
                    </a:cubicBezTo>
                    <a:cubicBezTo>
                      <a:pt x="6516" y="20335"/>
                      <a:pt x="12966" y="20052"/>
                      <a:pt x="15977" y="18892"/>
                    </a:cubicBezTo>
                    <a:cubicBezTo>
                      <a:pt x="21159" y="16897"/>
                      <a:pt x="19879" y="11191"/>
                      <a:pt x="19174" y="676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cs typeface="+mn-ea"/>
                  <a:sym typeface="+mn-lt"/>
                </a:endParaRPr>
              </a:p>
            </p:txBody>
          </p:sp>
          <p:sp>
            <p:nvSpPr>
              <p:cNvPr id="17" name="Shape 43"/>
              <p:cNvSpPr/>
              <p:nvPr/>
            </p:nvSpPr>
            <p:spPr>
              <a:xfrm>
                <a:off x="165100" y="-1"/>
                <a:ext cx="642267" cy="718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1" h="21116" extrusionOk="0">
                    <a:moveTo>
                      <a:pt x="21521" y="13"/>
                    </a:moveTo>
                    <a:cubicBezTo>
                      <a:pt x="21600" y="-484"/>
                      <a:pt x="8558" y="13479"/>
                      <a:pt x="8933" y="13772"/>
                    </a:cubicBezTo>
                    <a:cubicBezTo>
                      <a:pt x="6785" y="12126"/>
                      <a:pt x="2898" y="10471"/>
                      <a:pt x="0" y="10120"/>
                    </a:cubicBezTo>
                    <a:cubicBezTo>
                      <a:pt x="1254" y="12620"/>
                      <a:pt x="2166" y="14279"/>
                      <a:pt x="4430" y="16128"/>
                    </a:cubicBezTo>
                    <a:cubicBezTo>
                      <a:pt x="4883" y="16498"/>
                      <a:pt x="10336" y="20581"/>
                      <a:pt x="9763" y="21116"/>
                    </a:cubicBezTo>
                    <a:cubicBezTo>
                      <a:pt x="14957" y="16270"/>
                      <a:pt x="20402" y="7017"/>
                      <a:pt x="21521" y="13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cs typeface="+mn-ea"/>
                  <a:sym typeface="+mn-lt"/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2631" y="4976"/>
              <a:ext cx="54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25000"/>
                </a:lnSpc>
                <a:defRPr sz="1600">
                  <a:solidFill>
                    <a:schemeClr val="accent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卡通图像有着明显的共同外观——清晰的边缘、平滑的色彩阴影和相对简单的纹理</a:t>
              </a:r>
              <a:endParaRPr lang="zh-CN" altLang="en-US"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59485" y="4396740"/>
            <a:ext cx="3808730" cy="645160"/>
            <a:chOff x="1493" y="6573"/>
            <a:chExt cx="5998" cy="1016"/>
          </a:xfrm>
        </p:grpSpPr>
        <p:grpSp>
          <p:nvGrpSpPr>
            <p:cNvPr id="18" name="Group 44"/>
            <p:cNvGrpSpPr/>
            <p:nvPr/>
          </p:nvGrpSpPr>
          <p:grpSpPr>
            <a:xfrm>
              <a:off x="1493" y="6595"/>
              <a:ext cx="777" cy="872"/>
              <a:chOff x="0" y="0"/>
              <a:chExt cx="807366" cy="906807"/>
            </a:xfrm>
          </p:grpSpPr>
          <p:sp>
            <p:nvSpPr>
              <p:cNvPr id="19" name="Shape 42"/>
              <p:cNvSpPr/>
              <p:nvPr/>
            </p:nvSpPr>
            <p:spPr>
              <a:xfrm>
                <a:off x="-1" y="101600"/>
                <a:ext cx="792823" cy="805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46" h="19829" extrusionOk="0">
                    <a:moveTo>
                      <a:pt x="13770" y="824"/>
                    </a:moveTo>
                    <a:cubicBezTo>
                      <a:pt x="8089" y="-376"/>
                      <a:pt x="1804" y="-1265"/>
                      <a:pt x="353" y="5681"/>
                    </a:cubicBezTo>
                    <a:cubicBezTo>
                      <a:pt x="-441" y="9482"/>
                      <a:pt x="-115" y="16268"/>
                      <a:pt x="3660" y="18583"/>
                    </a:cubicBezTo>
                    <a:cubicBezTo>
                      <a:pt x="6516" y="20335"/>
                      <a:pt x="12966" y="20052"/>
                      <a:pt x="15977" y="18892"/>
                    </a:cubicBezTo>
                    <a:cubicBezTo>
                      <a:pt x="21159" y="16897"/>
                      <a:pt x="19879" y="11191"/>
                      <a:pt x="19174" y="676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cs typeface="+mn-ea"/>
                  <a:sym typeface="+mn-lt"/>
                </a:endParaRPr>
              </a:p>
            </p:txBody>
          </p:sp>
          <p:sp>
            <p:nvSpPr>
              <p:cNvPr id="20" name="Shape 43"/>
              <p:cNvSpPr/>
              <p:nvPr/>
            </p:nvSpPr>
            <p:spPr>
              <a:xfrm>
                <a:off x="165100" y="-1"/>
                <a:ext cx="642267" cy="718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1" h="21116" extrusionOk="0">
                    <a:moveTo>
                      <a:pt x="21521" y="13"/>
                    </a:moveTo>
                    <a:cubicBezTo>
                      <a:pt x="21600" y="-484"/>
                      <a:pt x="8558" y="13479"/>
                      <a:pt x="8933" y="13772"/>
                    </a:cubicBezTo>
                    <a:cubicBezTo>
                      <a:pt x="6785" y="12126"/>
                      <a:pt x="2898" y="10471"/>
                      <a:pt x="0" y="10120"/>
                    </a:cubicBezTo>
                    <a:cubicBezTo>
                      <a:pt x="1254" y="12620"/>
                      <a:pt x="2166" y="14279"/>
                      <a:pt x="4430" y="16128"/>
                    </a:cubicBezTo>
                    <a:cubicBezTo>
                      <a:pt x="4883" y="16498"/>
                      <a:pt x="10336" y="20581"/>
                      <a:pt x="9763" y="21116"/>
                    </a:cubicBezTo>
                    <a:cubicBezTo>
                      <a:pt x="14957" y="16270"/>
                      <a:pt x="20402" y="7017"/>
                      <a:pt x="21521" y="13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2631" y="6573"/>
              <a:ext cx="486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25000"/>
                </a:lnSpc>
                <a:defRPr sz="1600">
                  <a:solidFill>
                    <a:schemeClr val="accent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卡通风格化的目标是在保持内容不变的情况下，将照片流形中的图像映射到卡通流形中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74" y="938415"/>
            <a:ext cx="709782" cy="555407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216660" y="965835"/>
            <a:ext cx="1981200" cy="391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95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卡通化的特点</a:t>
            </a:r>
            <a:endParaRPr lang="zh-CN" altLang="en-US" sz="195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469890" y="1548130"/>
            <a:ext cx="3308350" cy="4154170"/>
            <a:chOff x="8624" y="2137"/>
            <a:chExt cx="5210" cy="6542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4" y="2137"/>
              <a:ext cx="5211" cy="3049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4" y="5699"/>
              <a:ext cx="5201" cy="2980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CartoonGAN是基于生成对抗网络设计的，GAN是2014年由Goodfellow提出的，基本思想就是对抗博弈。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GAN</a:t>
            </a:r>
            <a:endParaRPr lang="en-US" altLang="zh-CN" b="1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9" y="617105"/>
            <a:ext cx="709782" cy="5554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l="4023" t="2935" r="1667" b="2674"/>
          <a:stretch>
            <a:fillRect/>
          </a:stretch>
        </p:blipFill>
        <p:spPr>
          <a:xfrm>
            <a:off x="1081405" y="2524125"/>
            <a:ext cx="6980555" cy="3968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351280"/>
            <a:ext cx="7886700" cy="1794510"/>
          </a:xfrm>
        </p:spPr>
        <p:txBody>
          <a:bodyPr>
            <a:normAutofit lnSpcReduction="10000"/>
          </a:bodyPr>
          <a:p>
            <a:pPr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同时训练两个GAN模型往往收敛较慢，导致训练过程耗时。由于卡通图像的特征(即高层次的抽象和清晰的边缘)，这种方法对于卡通风格化也产生较差的结果。</a:t>
            </a: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CycleGAN</a:t>
            </a:r>
            <a:endParaRPr lang="en-US" altLang="zh-CN" b="1"/>
          </a:p>
        </p:txBody>
      </p:sp>
      <p:pic>
        <p:nvPicPr>
          <p:cNvPr id="5" name="图片 4" descr="cycleg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2574925"/>
            <a:ext cx="7741920" cy="3870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9125" y="1734185"/>
            <a:ext cx="3020695" cy="1614170"/>
          </a:xfrm>
        </p:spPr>
        <p:txBody>
          <a:bodyPr>
            <a:noAutofit/>
          </a:bodyPr>
          <a:p>
            <a:pPr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17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zh-CN" altLang="en-US" sz="1700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adv</a:t>
            </a:r>
            <a:r>
              <a:rPr lang="zh-CN" altLang="en-US" sz="17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(G,D)为普通的GAN损失</a:t>
            </a: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17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zh-CN" altLang="en-US" sz="1700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</a:t>
            </a:r>
            <a:r>
              <a:rPr lang="zh-CN" altLang="en-US" sz="17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(G,D)为保证原真实图像内容的内容损失</a:t>
            </a: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7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7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L1</a:t>
            </a:r>
            <a:r>
              <a:rPr lang="zh-CN" altLang="en-US" sz="17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稀疏正则化</a:t>
            </a:r>
            <a:r>
              <a:rPr lang="zh-CN" altLang="en-US" sz="17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CartoonGAN</a:t>
            </a:r>
            <a:endParaRPr lang="en-US" altLang="zh-CN" b="1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9" y="617105"/>
            <a:ext cx="709782" cy="55540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0" y="3682365"/>
            <a:ext cx="7115175" cy="2914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080" y="708025"/>
            <a:ext cx="4413885" cy="2342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7062,&quot;width&quot;:12420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ivzj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ivzj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1132</Words>
  <Application>WPS 演示</Application>
  <PresentationFormat>自定义</PresentationFormat>
  <Paragraphs>110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华文细黑</vt:lpstr>
      <vt:lpstr>微软雅黑</vt:lpstr>
      <vt:lpstr>Arial Unicode MS</vt:lpstr>
      <vt:lpstr>Calibri</vt:lpstr>
      <vt:lpstr>新蒂下午茶基本版</vt:lpstr>
      <vt:lpstr>第一PPT，www.1ppt.com</vt:lpstr>
      <vt:lpstr>自定义设计方案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CartoonGAN</vt:lpstr>
      <vt:lpstr>PowerPoint 演示文稿</vt:lpstr>
      <vt:lpstr>PowerPoint 演示文稿</vt:lpstr>
      <vt:lpstr>CartoonGAN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手绘小朋友</dc:title>
  <dc:creator>第一PPT</dc:creator>
  <cp:keywords>www.1ppt.com</cp:keywords>
  <dc:description>www.1ppt.com</dc:description>
  <cp:lastModifiedBy>小明</cp:lastModifiedBy>
  <cp:revision>13</cp:revision>
  <dcterms:created xsi:type="dcterms:W3CDTF">2016-10-18T13:24:00Z</dcterms:created>
  <dcterms:modified xsi:type="dcterms:W3CDTF">2020-12-23T08:45:52Z</dcterms:modified>
  <cp:version>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