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14630400" cy="8229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1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rgbClr val="96B8F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rgbClr val="DFD6DE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96B8F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rgbClr val="DFD6DE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96B8F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96B8F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7070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839191" y="7749538"/>
            <a:ext cx="1722627" cy="4114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1304" y="1568577"/>
            <a:ext cx="13067791" cy="141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rgbClr val="96B8F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67958" y="3574796"/>
            <a:ext cx="7332980" cy="2076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rgbClr val="DFD6DE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9885" y="1717"/>
            <a:ext cx="5486400" cy="82295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1304" y="4323715"/>
            <a:ext cx="4019296" cy="15645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Team</a:t>
            </a:r>
            <a:r>
              <a:rPr sz="1750" spc="2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-10" dirty="0">
                <a:solidFill>
                  <a:srgbClr val="DFD5DE"/>
                </a:solidFill>
                <a:latin typeface="Microsoft Sans Serif"/>
                <a:cs typeface="Microsoft Sans Serif"/>
              </a:rPr>
              <a:t>Members:</a:t>
            </a:r>
            <a:endParaRPr sz="17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750" dirty="0">
              <a:latin typeface="Microsoft Sans Serif"/>
              <a:cs typeface="Microsoft Sans Serif"/>
            </a:endParaRPr>
          </a:p>
          <a:p>
            <a:pPr marL="179705" indent="-161290">
              <a:lnSpc>
                <a:spcPts val="2000"/>
              </a:lnSpc>
              <a:spcBef>
                <a:spcPts val="5"/>
              </a:spcBef>
              <a:buChar char="&gt;"/>
              <a:tabLst>
                <a:tab pos="179705" algn="l"/>
              </a:tabLst>
            </a:pPr>
            <a:r>
              <a:rPr sz="1750" dirty="0">
                <a:solidFill>
                  <a:srgbClr val="DFD6DE"/>
                </a:solidFill>
                <a:latin typeface="Calibri"/>
                <a:cs typeface="Calibri"/>
              </a:rPr>
              <a:t>Kshitiz</a:t>
            </a:r>
            <a:r>
              <a:rPr sz="1750" spc="-50" dirty="0">
                <a:solidFill>
                  <a:srgbClr val="DFD6DE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DFD6DE"/>
                </a:solidFill>
                <a:latin typeface="Calibri"/>
                <a:cs typeface="Calibri"/>
              </a:rPr>
              <a:t>(24SBBS1170060)</a:t>
            </a:r>
            <a:endParaRPr sz="1750" dirty="0">
              <a:latin typeface="Calibri"/>
              <a:cs typeface="Calibri"/>
            </a:endParaRPr>
          </a:p>
          <a:p>
            <a:pPr marL="179705" indent="-161290">
              <a:lnSpc>
                <a:spcPts val="1850"/>
              </a:lnSpc>
              <a:buChar char="&gt;"/>
              <a:tabLst>
                <a:tab pos="179705" algn="l"/>
              </a:tabLst>
            </a:pPr>
            <a:r>
              <a:rPr sz="1750" dirty="0">
                <a:solidFill>
                  <a:srgbClr val="DFD6DE"/>
                </a:solidFill>
                <a:latin typeface="Calibri"/>
                <a:cs typeface="Calibri"/>
              </a:rPr>
              <a:t>Esha</a:t>
            </a:r>
            <a:r>
              <a:rPr sz="1750" spc="-20" dirty="0">
                <a:solidFill>
                  <a:srgbClr val="DFD6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6DE"/>
                </a:solidFill>
                <a:latin typeface="Calibri"/>
                <a:cs typeface="Calibri"/>
              </a:rPr>
              <a:t>Sharma</a:t>
            </a:r>
            <a:r>
              <a:rPr sz="1750" spc="-20" dirty="0">
                <a:solidFill>
                  <a:srgbClr val="DFD6DE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DFD6DE"/>
                </a:solidFill>
                <a:latin typeface="Calibri"/>
                <a:cs typeface="Calibri"/>
              </a:rPr>
              <a:t>(24SBBS1170160)</a:t>
            </a:r>
            <a:endParaRPr sz="1750" dirty="0">
              <a:latin typeface="Calibri"/>
              <a:cs typeface="Calibri"/>
            </a:endParaRPr>
          </a:p>
          <a:p>
            <a:pPr marL="179705" indent="-161290">
              <a:lnSpc>
                <a:spcPts val="1800"/>
              </a:lnSpc>
              <a:buChar char="&gt;"/>
              <a:tabLst>
                <a:tab pos="179705" algn="l"/>
              </a:tabLst>
            </a:pPr>
            <a:r>
              <a:rPr sz="1750" spc="-10" dirty="0">
                <a:solidFill>
                  <a:srgbClr val="DFD6DE"/>
                </a:solidFill>
                <a:latin typeface="Calibri"/>
                <a:cs typeface="Calibri"/>
              </a:rPr>
              <a:t>Gyanendra</a:t>
            </a:r>
            <a:r>
              <a:rPr sz="1750" spc="-30" dirty="0">
                <a:solidFill>
                  <a:srgbClr val="DFD6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6DE"/>
                </a:solidFill>
                <a:latin typeface="Calibri"/>
                <a:cs typeface="Calibri"/>
              </a:rPr>
              <a:t>Pandey</a:t>
            </a:r>
            <a:r>
              <a:rPr sz="1750" spc="-25" dirty="0">
                <a:solidFill>
                  <a:srgbClr val="DFD6DE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DFD6DE"/>
                </a:solidFill>
                <a:latin typeface="Calibri"/>
                <a:cs typeface="Calibri"/>
              </a:rPr>
              <a:t>(24SBBS11700</a:t>
            </a:r>
            <a:r>
              <a:rPr lang="en-US" sz="1750" spc="-10" dirty="0">
                <a:solidFill>
                  <a:srgbClr val="DFD6DE"/>
                </a:solidFill>
                <a:latin typeface="Calibri"/>
                <a:cs typeface="Calibri"/>
              </a:rPr>
              <a:t>08</a:t>
            </a:r>
            <a:r>
              <a:rPr sz="1750" spc="-10" dirty="0">
                <a:solidFill>
                  <a:srgbClr val="DFD6DE"/>
                </a:solidFill>
                <a:latin typeface="Calibri"/>
                <a:cs typeface="Calibri"/>
              </a:rPr>
              <a:t>)</a:t>
            </a:r>
            <a:endParaRPr sz="1750" dirty="0">
              <a:latin typeface="Calibri"/>
              <a:cs typeface="Calibri"/>
            </a:endParaRPr>
          </a:p>
          <a:p>
            <a:pPr marL="179705" indent="-161290">
              <a:lnSpc>
                <a:spcPts val="1950"/>
              </a:lnSpc>
              <a:buChar char="&gt;"/>
              <a:tabLst>
                <a:tab pos="179705" algn="l"/>
              </a:tabLst>
            </a:pPr>
            <a:r>
              <a:rPr sz="1750" dirty="0">
                <a:solidFill>
                  <a:srgbClr val="DFD6DE"/>
                </a:solidFill>
                <a:latin typeface="Calibri"/>
                <a:cs typeface="Calibri"/>
              </a:rPr>
              <a:t>Suryansh</a:t>
            </a:r>
            <a:r>
              <a:rPr sz="1750" spc="-65" dirty="0">
                <a:solidFill>
                  <a:srgbClr val="DFD6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6DE"/>
                </a:solidFill>
                <a:latin typeface="Calibri"/>
                <a:cs typeface="Calibri"/>
              </a:rPr>
              <a:t>Pratap</a:t>
            </a:r>
            <a:r>
              <a:rPr sz="1750" spc="-60" dirty="0">
                <a:solidFill>
                  <a:srgbClr val="DFD6DE"/>
                </a:solidFill>
                <a:latin typeface="Calibri"/>
                <a:cs typeface="Calibri"/>
              </a:rPr>
              <a:t> </a:t>
            </a:r>
            <a:r>
              <a:rPr sz="1750" dirty="0">
                <a:solidFill>
                  <a:srgbClr val="DFD6DE"/>
                </a:solidFill>
                <a:latin typeface="Calibri"/>
                <a:cs typeface="Calibri"/>
              </a:rPr>
              <a:t>Singh</a:t>
            </a:r>
            <a:r>
              <a:rPr sz="1750" spc="-60" dirty="0">
                <a:solidFill>
                  <a:srgbClr val="DFD6DE"/>
                </a:solidFill>
                <a:latin typeface="Calibri"/>
                <a:cs typeface="Calibri"/>
              </a:rPr>
              <a:t> </a:t>
            </a:r>
            <a:r>
              <a:rPr sz="1750" spc="-10" dirty="0">
                <a:solidFill>
                  <a:srgbClr val="DFD6DE"/>
                </a:solidFill>
                <a:latin typeface="Calibri"/>
                <a:cs typeface="Calibri"/>
              </a:rPr>
              <a:t>(24SBBS11700</a:t>
            </a:r>
            <a:r>
              <a:rPr lang="en-US" sz="1750" spc="-10" dirty="0">
                <a:solidFill>
                  <a:srgbClr val="DFD6DE"/>
                </a:solidFill>
                <a:latin typeface="Calibri"/>
                <a:cs typeface="Calibri"/>
              </a:rPr>
              <a:t>34</a:t>
            </a:r>
            <a:r>
              <a:rPr sz="1750" spc="-10" dirty="0">
                <a:solidFill>
                  <a:srgbClr val="DFD6DE"/>
                </a:solidFill>
                <a:latin typeface="Calibri"/>
                <a:cs typeface="Calibri"/>
              </a:rPr>
              <a:t>)</a:t>
            </a:r>
            <a:endParaRPr sz="175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57200" y="2630170"/>
            <a:ext cx="5912485" cy="127571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950"/>
              </a:spcBef>
            </a:pPr>
            <a:r>
              <a:rPr spc="70" dirty="0">
                <a:solidFill>
                  <a:srgbClr val="97B8FF"/>
                </a:solidFill>
              </a:rPr>
              <a:t>Biotech</a:t>
            </a:r>
            <a:r>
              <a:rPr spc="-475" dirty="0">
                <a:solidFill>
                  <a:srgbClr val="97B8FF"/>
                </a:solidFill>
              </a:rPr>
              <a:t> </a:t>
            </a:r>
            <a:r>
              <a:rPr spc="40" dirty="0">
                <a:solidFill>
                  <a:srgbClr val="97B8FF"/>
                </a:solidFill>
              </a:rPr>
              <a:t>Student </a:t>
            </a:r>
            <a:r>
              <a:rPr spc="-35" dirty="0">
                <a:solidFill>
                  <a:srgbClr val="97B8FF"/>
                </a:solidFill>
              </a:rPr>
              <a:t>Management</a:t>
            </a:r>
            <a:r>
              <a:rPr spc="-420" dirty="0">
                <a:solidFill>
                  <a:srgbClr val="97B8FF"/>
                </a:solidFill>
              </a:rPr>
              <a:t> </a:t>
            </a:r>
            <a:r>
              <a:rPr spc="-20" dirty="0">
                <a:solidFill>
                  <a:srgbClr val="97B8FF"/>
                </a:solidFill>
              </a:rPr>
              <a:t>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21D7AA-5F44-6CAE-51EF-57FCF319F6A0}"/>
              </a:ext>
            </a:extLst>
          </p:cNvPr>
          <p:cNvSpPr/>
          <p:nvPr/>
        </p:nvSpPr>
        <p:spPr>
          <a:xfrm>
            <a:off x="12649200" y="7716794"/>
            <a:ext cx="1828800" cy="457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3238" y="-763"/>
            <a:ext cx="5486399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8800" y="1905000"/>
            <a:ext cx="5272405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Acknowledgement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597383" y="7546846"/>
            <a:ext cx="2032254" cy="68199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685800" y="3276600"/>
            <a:ext cx="7332980" cy="2076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dirty="0"/>
              <a:t>I</a:t>
            </a:r>
            <a:r>
              <a:rPr spc="5" dirty="0"/>
              <a:t> </a:t>
            </a:r>
            <a:r>
              <a:rPr dirty="0"/>
              <a:t>sincerely</a:t>
            </a:r>
            <a:r>
              <a:rPr spc="5" dirty="0"/>
              <a:t> </a:t>
            </a:r>
            <a:r>
              <a:rPr spc="85" dirty="0"/>
              <a:t>thank</a:t>
            </a:r>
            <a:r>
              <a:rPr spc="10" dirty="0"/>
              <a:t> </a:t>
            </a:r>
            <a:r>
              <a:rPr spc="90" dirty="0"/>
              <a:t>my</a:t>
            </a:r>
            <a:r>
              <a:rPr spc="5" dirty="0"/>
              <a:t> </a:t>
            </a:r>
            <a:r>
              <a:rPr dirty="0"/>
              <a:t>Java</a:t>
            </a:r>
            <a:r>
              <a:rPr spc="10" dirty="0"/>
              <a:t> </a:t>
            </a:r>
            <a:r>
              <a:rPr spc="50" dirty="0"/>
              <a:t>teacher</a:t>
            </a:r>
            <a:r>
              <a:rPr spc="5" dirty="0"/>
              <a:t> </a:t>
            </a:r>
            <a:r>
              <a:rPr spc="80" dirty="0"/>
              <a:t>for</a:t>
            </a:r>
            <a:r>
              <a:rPr spc="5" dirty="0"/>
              <a:t> </a:t>
            </a:r>
            <a:r>
              <a:rPr spc="80" dirty="0"/>
              <a:t>their</a:t>
            </a:r>
            <a:r>
              <a:rPr spc="10" dirty="0"/>
              <a:t> </a:t>
            </a:r>
            <a:r>
              <a:rPr dirty="0"/>
              <a:t>guidance</a:t>
            </a:r>
            <a:r>
              <a:rPr spc="5" dirty="0"/>
              <a:t> </a:t>
            </a:r>
            <a:r>
              <a:rPr spc="65" dirty="0"/>
              <a:t>and</a:t>
            </a:r>
            <a:r>
              <a:rPr spc="10" dirty="0"/>
              <a:t> </a:t>
            </a:r>
            <a:r>
              <a:rPr spc="80" dirty="0"/>
              <a:t>support</a:t>
            </a:r>
            <a:r>
              <a:rPr spc="5" dirty="0"/>
              <a:t> </a:t>
            </a:r>
            <a:r>
              <a:rPr spc="55" dirty="0"/>
              <a:t>in</a:t>
            </a:r>
          </a:p>
          <a:p>
            <a:pPr marL="12700" marR="5080">
              <a:lnSpc>
                <a:spcPct val="138300"/>
              </a:lnSpc>
              <a:spcBef>
                <a:spcPts val="560"/>
              </a:spcBef>
            </a:pPr>
            <a:r>
              <a:rPr spc="70" dirty="0">
                <a:solidFill>
                  <a:srgbClr val="DFD5DE"/>
                </a:solidFill>
              </a:rPr>
              <a:t>completing</a:t>
            </a:r>
            <a:r>
              <a:rPr spc="-15" dirty="0">
                <a:solidFill>
                  <a:srgbClr val="DFD5DE"/>
                </a:solidFill>
              </a:rPr>
              <a:t> </a:t>
            </a:r>
            <a:r>
              <a:rPr spc="65" dirty="0">
                <a:solidFill>
                  <a:srgbClr val="DFD5DE"/>
                </a:solidFill>
              </a:rPr>
              <a:t>this</a:t>
            </a:r>
            <a:r>
              <a:rPr dirty="0">
                <a:solidFill>
                  <a:srgbClr val="DFD5DE"/>
                </a:solidFill>
              </a:rPr>
              <a:t> </a:t>
            </a:r>
            <a:r>
              <a:rPr spc="65" dirty="0">
                <a:solidFill>
                  <a:srgbClr val="DFD5DE"/>
                </a:solidFill>
              </a:rPr>
              <a:t>project.</a:t>
            </a:r>
            <a:r>
              <a:rPr spc="-20" dirty="0">
                <a:solidFill>
                  <a:srgbClr val="DFD5DE"/>
                </a:solidFill>
              </a:rPr>
              <a:t> </a:t>
            </a:r>
            <a:r>
              <a:rPr dirty="0">
                <a:solidFill>
                  <a:srgbClr val="DFD5DE"/>
                </a:solidFill>
              </a:rPr>
              <a:t>Your</a:t>
            </a:r>
            <a:r>
              <a:rPr spc="-30" dirty="0">
                <a:solidFill>
                  <a:srgbClr val="DFD5DE"/>
                </a:solidFill>
              </a:rPr>
              <a:t> </a:t>
            </a:r>
            <a:r>
              <a:rPr dirty="0">
                <a:solidFill>
                  <a:srgbClr val="DFD5DE"/>
                </a:solidFill>
              </a:rPr>
              <a:t>expertise</a:t>
            </a:r>
            <a:r>
              <a:rPr spc="-20" dirty="0">
                <a:solidFill>
                  <a:srgbClr val="DFD5DE"/>
                </a:solidFill>
              </a:rPr>
              <a:t> </a:t>
            </a:r>
            <a:r>
              <a:rPr spc="65" dirty="0">
                <a:solidFill>
                  <a:srgbClr val="DFD5DE"/>
                </a:solidFill>
              </a:rPr>
              <a:t>helped</a:t>
            </a:r>
            <a:r>
              <a:rPr spc="-10" dirty="0">
                <a:solidFill>
                  <a:srgbClr val="DFD5DE"/>
                </a:solidFill>
              </a:rPr>
              <a:t> </a:t>
            </a:r>
            <a:r>
              <a:rPr dirty="0">
                <a:solidFill>
                  <a:srgbClr val="DFD5DE"/>
                </a:solidFill>
              </a:rPr>
              <a:t>us</a:t>
            </a:r>
            <a:r>
              <a:rPr spc="-25" dirty="0">
                <a:solidFill>
                  <a:srgbClr val="DFD5DE"/>
                </a:solidFill>
              </a:rPr>
              <a:t> </a:t>
            </a:r>
            <a:r>
              <a:rPr spc="65" dirty="0">
                <a:solidFill>
                  <a:srgbClr val="DFD5DE"/>
                </a:solidFill>
              </a:rPr>
              <a:t>understand</a:t>
            </a:r>
            <a:r>
              <a:rPr spc="-35" dirty="0">
                <a:solidFill>
                  <a:srgbClr val="DFD5DE"/>
                </a:solidFill>
              </a:rPr>
              <a:t> </a:t>
            </a:r>
            <a:r>
              <a:rPr spc="-20" dirty="0">
                <a:solidFill>
                  <a:srgbClr val="DFD5DE"/>
                </a:solidFill>
              </a:rPr>
              <a:t>core </a:t>
            </a:r>
            <a:r>
              <a:rPr spc="10" dirty="0">
                <a:solidFill>
                  <a:srgbClr val="DFD5DE"/>
                </a:solidFill>
              </a:rPr>
              <a:t>concepts</a:t>
            </a:r>
            <a:r>
              <a:rPr spc="35" dirty="0">
                <a:solidFill>
                  <a:srgbClr val="DFD5DE"/>
                </a:solidFill>
              </a:rPr>
              <a:t> </a:t>
            </a:r>
            <a:r>
              <a:rPr spc="65" dirty="0">
                <a:solidFill>
                  <a:srgbClr val="DFD5DE"/>
                </a:solidFill>
              </a:rPr>
              <a:t>and</a:t>
            </a:r>
            <a:r>
              <a:rPr spc="35" dirty="0">
                <a:solidFill>
                  <a:srgbClr val="DFD5DE"/>
                </a:solidFill>
              </a:rPr>
              <a:t> </a:t>
            </a:r>
            <a:r>
              <a:rPr spc="90" dirty="0">
                <a:solidFill>
                  <a:srgbClr val="DFD5DE"/>
                </a:solidFill>
              </a:rPr>
              <a:t>implement</a:t>
            </a:r>
            <a:r>
              <a:rPr spc="50" dirty="0">
                <a:solidFill>
                  <a:srgbClr val="DFD5DE"/>
                </a:solidFill>
              </a:rPr>
              <a:t> </a:t>
            </a:r>
            <a:r>
              <a:rPr spc="65" dirty="0">
                <a:solidFill>
                  <a:srgbClr val="DFD5DE"/>
                </a:solidFill>
              </a:rPr>
              <a:t>this</a:t>
            </a:r>
            <a:r>
              <a:rPr spc="50" dirty="0">
                <a:solidFill>
                  <a:srgbClr val="DFD5DE"/>
                </a:solidFill>
              </a:rPr>
              <a:t> </a:t>
            </a:r>
            <a:r>
              <a:rPr spc="70" dirty="0">
                <a:solidFill>
                  <a:srgbClr val="DFD5DE"/>
                </a:solidFill>
              </a:rPr>
              <a:t>Student</a:t>
            </a:r>
            <a:r>
              <a:rPr spc="15" dirty="0">
                <a:solidFill>
                  <a:srgbClr val="DFD5DE"/>
                </a:solidFill>
              </a:rPr>
              <a:t> </a:t>
            </a:r>
            <a:r>
              <a:rPr spc="10" dirty="0">
                <a:solidFill>
                  <a:srgbClr val="DFD5DE"/>
                </a:solidFill>
              </a:rPr>
              <a:t>Management</a:t>
            </a:r>
            <a:r>
              <a:rPr spc="35" dirty="0">
                <a:solidFill>
                  <a:srgbClr val="DFD5DE"/>
                </a:solidFill>
              </a:rPr>
              <a:t> </a:t>
            </a:r>
            <a:r>
              <a:rPr spc="10" dirty="0">
                <a:solidFill>
                  <a:srgbClr val="DFD5DE"/>
                </a:solidFill>
              </a:rPr>
              <a:t>System</a:t>
            </a:r>
            <a:r>
              <a:rPr spc="40" dirty="0">
                <a:solidFill>
                  <a:srgbClr val="DFD5DE"/>
                </a:solidFill>
              </a:rPr>
              <a:t> </a:t>
            </a:r>
            <a:r>
              <a:rPr spc="-10" dirty="0">
                <a:solidFill>
                  <a:srgbClr val="DFD5DE"/>
                </a:solidFill>
              </a:rPr>
              <a:t>effectively.</a:t>
            </a:r>
          </a:p>
          <a:p>
            <a:pPr marL="12700" marR="99060">
              <a:lnSpc>
                <a:spcPct val="138300"/>
              </a:lnSpc>
              <a:spcBef>
                <a:spcPts val="1870"/>
              </a:spcBef>
            </a:pPr>
            <a:r>
              <a:rPr dirty="0">
                <a:solidFill>
                  <a:srgbClr val="DFD5DE"/>
                </a:solidFill>
              </a:rPr>
              <a:t>Special</a:t>
            </a:r>
            <a:r>
              <a:rPr spc="-65" dirty="0">
                <a:solidFill>
                  <a:srgbClr val="DFD5DE"/>
                </a:solidFill>
              </a:rPr>
              <a:t> </a:t>
            </a:r>
            <a:r>
              <a:rPr spc="60" dirty="0">
                <a:solidFill>
                  <a:srgbClr val="DFD5DE"/>
                </a:solidFill>
              </a:rPr>
              <a:t>thanks</a:t>
            </a:r>
            <a:r>
              <a:rPr spc="-60" dirty="0">
                <a:solidFill>
                  <a:srgbClr val="DFD5DE"/>
                </a:solidFill>
              </a:rPr>
              <a:t> </a:t>
            </a:r>
            <a:r>
              <a:rPr spc="120" dirty="0">
                <a:solidFill>
                  <a:srgbClr val="DFD5DE"/>
                </a:solidFill>
              </a:rPr>
              <a:t>to</a:t>
            </a:r>
            <a:r>
              <a:rPr spc="-55" dirty="0">
                <a:solidFill>
                  <a:srgbClr val="DFD5DE"/>
                </a:solidFill>
              </a:rPr>
              <a:t> </a:t>
            </a:r>
            <a:r>
              <a:rPr spc="90" dirty="0">
                <a:solidFill>
                  <a:srgbClr val="DFD5DE"/>
                </a:solidFill>
              </a:rPr>
              <a:t>my</a:t>
            </a:r>
            <a:r>
              <a:rPr spc="-55" dirty="0">
                <a:solidFill>
                  <a:srgbClr val="DFD5DE"/>
                </a:solidFill>
              </a:rPr>
              <a:t> </a:t>
            </a:r>
            <a:r>
              <a:rPr spc="75" dirty="0">
                <a:solidFill>
                  <a:srgbClr val="DFD5DE"/>
                </a:solidFill>
              </a:rPr>
              <a:t>team</a:t>
            </a:r>
            <a:r>
              <a:rPr spc="-50" dirty="0">
                <a:solidFill>
                  <a:srgbClr val="DFD5DE"/>
                </a:solidFill>
              </a:rPr>
              <a:t> </a:t>
            </a:r>
            <a:r>
              <a:rPr spc="75" dirty="0">
                <a:solidFill>
                  <a:srgbClr val="DFD5DE"/>
                </a:solidFill>
              </a:rPr>
              <a:t>member</a:t>
            </a:r>
            <a:r>
              <a:rPr spc="-30" dirty="0">
                <a:solidFill>
                  <a:srgbClr val="DFD5DE"/>
                </a:solidFill>
              </a:rPr>
              <a:t> </a:t>
            </a:r>
            <a:r>
              <a:rPr spc="70" dirty="0">
                <a:solidFill>
                  <a:srgbClr val="DFD5DE"/>
                </a:solidFill>
              </a:rPr>
              <a:t>for</a:t>
            </a:r>
            <a:r>
              <a:rPr spc="-45" dirty="0">
                <a:solidFill>
                  <a:srgbClr val="DFD5DE"/>
                </a:solidFill>
              </a:rPr>
              <a:t> </a:t>
            </a:r>
            <a:r>
              <a:rPr spc="55" dirty="0">
                <a:solidFill>
                  <a:srgbClr val="DFD5DE"/>
                </a:solidFill>
              </a:rPr>
              <a:t>her</a:t>
            </a:r>
            <a:r>
              <a:rPr spc="-65" dirty="0">
                <a:solidFill>
                  <a:srgbClr val="DFD5DE"/>
                </a:solidFill>
              </a:rPr>
              <a:t> </a:t>
            </a:r>
            <a:r>
              <a:rPr spc="50" dirty="0">
                <a:solidFill>
                  <a:srgbClr val="DFD5DE"/>
                </a:solidFill>
              </a:rPr>
              <a:t>valuable</a:t>
            </a:r>
            <a:r>
              <a:rPr spc="-20" dirty="0">
                <a:solidFill>
                  <a:srgbClr val="DFD5DE"/>
                </a:solidFill>
              </a:rPr>
              <a:t> </a:t>
            </a:r>
            <a:r>
              <a:rPr spc="80" dirty="0">
                <a:solidFill>
                  <a:srgbClr val="DFD5DE"/>
                </a:solidFill>
              </a:rPr>
              <a:t>contribution,</a:t>
            </a:r>
            <a:r>
              <a:rPr spc="-45" dirty="0">
                <a:solidFill>
                  <a:srgbClr val="DFD5DE"/>
                </a:solidFill>
              </a:rPr>
              <a:t> </a:t>
            </a:r>
            <a:r>
              <a:rPr spc="40" dirty="0">
                <a:solidFill>
                  <a:srgbClr val="DFD5DE"/>
                </a:solidFill>
              </a:rPr>
              <a:t>and </a:t>
            </a:r>
            <a:r>
              <a:rPr spc="70" dirty="0">
                <a:solidFill>
                  <a:srgbClr val="DFD5DE"/>
                </a:solidFill>
              </a:rPr>
              <a:t>for</a:t>
            </a:r>
            <a:r>
              <a:rPr spc="-60" dirty="0">
                <a:solidFill>
                  <a:srgbClr val="DFD5DE"/>
                </a:solidFill>
              </a:rPr>
              <a:t> </a:t>
            </a:r>
            <a:r>
              <a:rPr spc="55" dirty="0">
                <a:solidFill>
                  <a:srgbClr val="DFD5DE"/>
                </a:solidFill>
              </a:rPr>
              <a:t>sticking</a:t>
            </a:r>
            <a:r>
              <a:rPr spc="-60" dirty="0">
                <a:solidFill>
                  <a:srgbClr val="DFD5DE"/>
                </a:solidFill>
              </a:rPr>
              <a:t> </a:t>
            </a:r>
            <a:r>
              <a:rPr spc="70" dirty="0">
                <a:solidFill>
                  <a:srgbClr val="DFD5DE"/>
                </a:solidFill>
              </a:rPr>
              <a:t>together</a:t>
            </a:r>
            <a:r>
              <a:rPr spc="-55" dirty="0">
                <a:solidFill>
                  <a:srgbClr val="DFD5DE"/>
                </a:solidFill>
              </a:rPr>
              <a:t> </a:t>
            </a:r>
            <a:r>
              <a:rPr spc="100" dirty="0">
                <a:solidFill>
                  <a:srgbClr val="DFD5DE"/>
                </a:solidFill>
              </a:rPr>
              <a:t>until</a:t>
            </a:r>
            <a:r>
              <a:rPr spc="-70" dirty="0">
                <a:solidFill>
                  <a:srgbClr val="DFD5DE"/>
                </a:solidFill>
              </a:rPr>
              <a:t> </a:t>
            </a:r>
            <a:r>
              <a:rPr spc="80" dirty="0">
                <a:solidFill>
                  <a:srgbClr val="DFD5DE"/>
                </a:solidFill>
              </a:rPr>
              <a:t>the</a:t>
            </a:r>
            <a:r>
              <a:rPr spc="-60" dirty="0">
                <a:solidFill>
                  <a:srgbClr val="DFD5DE"/>
                </a:solidFill>
              </a:rPr>
              <a:t> </a:t>
            </a:r>
            <a:r>
              <a:rPr spc="-20" dirty="0">
                <a:solidFill>
                  <a:srgbClr val="DFD5DE"/>
                </a:solidFill>
              </a:rPr>
              <a:t>end.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"/>
            <a:ext cx="5486399" cy="8229599"/>
            <a:chOff x="0" y="-1"/>
            <a:chExt cx="5486399" cy="822959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"/>
              <a:ext cx="5486399" cy="82295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489" y="2066544"/>
              <a:ext cx="4919345" cy="409651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49300" y="3562518"/>
              <a:ext cx="1544955" cy="577850"/>
            </a:xfrm>
            <a:custGeom>
              <a:avLst/>
              <a:gdLst/>
              <a:ahLst/>
              <a:cxnLst/>
              <a:rect l="l" t="t" r="r" b="b"/>
              <a:pathLst>
                <a:path w="1544955" h="577850">
                  <a:moveTo>
                    <a:pt x="1544668" y="0"/>
                  </a:moveTo>
                  <a:lnTo>
                    <a:pt x="0" y="0"/>
                  </a:lnTo>
                  <a:lnTo>
                    <a:pt x="0" y="577680"/>
                  </a:lnTo>
                  <a:lnTo>
                    <a:pt x="1544668" y="577680"/>
                  </a:lnTo>
                  <a:lnTo>
                    <a:pt x="15446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9300" y="3562518"/>
              <a:ext cx="1544955" cy="577850"/>
            </a:xfrm>
            <a:custGeom>
              <a:avLst/>
              <a:gdLst/>
              <a:ahLst/>
              <a:cxnLst/>
              <a:rect l="l" t="t" r="r" b="b"/>
              <a:pathLst>
                <a:path w="1544955" h="577850">
                  <a:moveTo>
                    <a:pt x="0" y="577680"/>
                  </a:moveTo>
                  <a:lnTo>
                    <a:pt x="1544668" y="577680"/>
                  </a:lnTo>
                  <a:lnTo>
                    <a:pt x="1544668" y="0"/>
                  </a:lnTo>
                  <a:lnTo>
                    <a:pt x="0" y="0"/>
                  </a:lnTo>
                  <a:lnTo>
                    <a:pt x="0" y="577680"/>
                  </a:lnTo>
                  <a:close/>
                </a:path>
              </a:pathLst>
            </a:custGeom>
            <a:ln w="251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267958" y="1407033"/>
            <a:ext cx="4762500" cy="70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325" dirty="0"/>
              <a:t> </a:t>
            </a:r>
            <a:r>
              <a:rPr spc="-40" dirty="0"/>
              <a:t>Overview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267958" y="2541524"/>
            <a:ext cx="6986905" cy="91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This</a:t>
            </a:r>
            <a:r>
              <a:rPr sz="1750" spc="3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Java</a:t>
            </a:r>
            <a:r>
              <a:rPr sz="1750" spc="1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75" dirty="0">
                <a:solidFill>
                  <a:srgbClr val="DFD5DE"/>
                </a:solidFill>
                <a:latin typeface="Microsoft Sans Serif"/>
                <a:cs typeface="Microsoft Sans Serif"/>
              </a:rPr>
              <a:t>project</a:t>
            </a:r>
            <a:r>
              <a:rPr sz="1750" spc="2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manages</a:t>
            </a:r>
            <a:r>
              <a:rPr sz="1750" spc="4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75" dirty="0">
                <a:solidFill>
                  <a:srgbClr val="DFD5DE"/>
                </a:solidFill>
                <a:latin typeface="Microsoft Sans Serif"/>
                <a:cs typeface="Microsoft Sans Serif"/>
              </a:rPr>
              <a:t>student</a:t>
            </a:r>
            <a:r>
              <a:rPr sz="1750" spc="1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records</a:t>
            </a:r>
            <a:r>
              <a:rPr sz="1750" spc="1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114" dirty="0">
                <a:solidFill>
                  <a:srgbClr val="DFD5DE"/>
                </a:solidFill>
                <a:latin typeface="Microsoft Sans Serif"/>
                <a:cs typeface="Microsoft Sans Serif"/>
              </a:rPr>
              <a:t>with</a:t>
            </a:r>
            <a:r>
              <a:rPr sz="1750" spc="1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grades</a:t>
            </a:r>
            <a:r>
              <a:rPr sz="1750" spc="2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65" dirty="0">
                <a:solidFill>
                  <a:srgbClr val="DFD5DE"/>
                </a:solidFill>
                <a:latin typeface="Microsoft Sans Serif"/>
                <a:cs typeface="Microsoft Sans Serif"/>
              </a:rPr>
              <a:t>and</a:t>
            </a:r>
            <a:r>
              <a:rPr sz="1750" spc="1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-10" dirty="0">
                <a:solidFill>
                  <a:srgbClr val="DFD5DE"/>
                </a:solidFill>
                <a:latin typeface="Microsoft Sans Serif"/>
                <a:cs typeface="Microsoft Sans Serif"/>
              </a:rPr>
              <a:t>details.</a:t>
            </a:r>
            <a:endParaRPr sz="17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7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750" spc="95" dirty="0">
                <a:solidFill>
                  <a:srgbClr val="DFD5DE"/>
                </a:solidFill>
                <a:latin typeface="Microsoft Sans Serif"/>
                <a:cs typeface="Microsoft Sans Serif"/>
              </a:rPr>
              <a:t>It</a:t>
            </a:r>
            <a:r>
              <a:rPr sz="1750" spc="-4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uses</a:t>
            </a:r>
            <a:r>
              <a:rPr sz="1750" spc="-2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a</a:t>
            </a:r>
            <a:r>
              <a:rPr sz="1750" spc="-4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55" dirty="0">
                <a:solidFill>
                  <a:srgbClr val="DFD5DE"/>
                </a:solidFill>
                <a:latin typeface="Microsoft Sans Serif"/>
                <a:cs typeface="Microsoft Sans Serif"/>
              </a:rPr>
              <a:t>graphical</a:t>
            </a:r>
            <a:r>
              <a:rPr sz="1750" spc="-4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user</a:t>
            </a:r>
            <a:r>
              <a:rPr sz="1750" spc="-4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50" dirty="0">
                <a:solidFill>
                  <a:srgbClr val="DFD5DE"/>
                </a:solidFill>
                <a:latin typeface="Microsoft Sans Serif"/>
                <a:cs typeface="Microsoft Sans Serif"/>
              </a:rPr>
              <a:t>interface</a:t>
            </a:r>
            <a:r>
              <a:rPr sz="1750" spc="-2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100" dirty="0">
                <a:solidFill>
                  <a:srgbClr val="DFD5DE"/>
                </a:solidFill>
                <a:latin typeface="Microsoft Sans Serif"/>
                <a:cs typeface="Microsoft Sans Serif"/>
              </a:rPr>
              <a:t>built</a:t>
            </a:r>
            <a:r>
              <a:rPr sz="1750" spc="-2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114" dirty="0">
                <a:solidFill>
                  <a:srgbClr val="DFD5DE"/>
                </a:solidFill>
                <a:latin typeface="Microsoft Sans Serif"/>
                <a:cs typeface="Microsoft Sans Serif"/>
              </a:rPr>
              <a:t>with</a:t>
            </a:r>
            <a:r>
              <a:rPr sz="1750" spc="-4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Swing</a:t>
            </a:r>
            <a:r>
              <a:rPr sz="1750" spc="-5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50" dirty="0">
                <a:solidFill>
                  <a:srgbClr val="DFD5DE"/>
                </a:solidFill>
                <a:latin typeface="Microsoft Sans Serif"/>
                <a:cs typeface="Microsoft Sans Serif"/>
              </a:rPr>
              <a:t>components.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80150" y="3736466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40" h="510539">
                <a:moveTo>
                  <a:pt x="476376" y="0"/>
                </a:moveTo>
                <a:lnTo>
                  <a:pt x="34036" y="0"/>
                </a:lnTo>
                <a:lnTo>
                  <a:pt x="20788" y="2674"/>
                </a:lnTo>
                <a:lnTo>
                  <a:pt x="9969" y="9969"/>
                </a:lnTo>
                <a:lnTo>
                  <a:pt x="2674" y="20788"/>
                </a:lnTo>
                <a:lnTo>
                  <a:pt x="0" y="34036"/>
                </a:lnTo>
                <a:lnTo>
                  <a:pt x="0" y="476250"/>
                </a:lnTo>
                <a:lnTo>
                  <a:pt x="2674" y="489497"/>
                </a:lnTo>
                <a:lnTo>
                  <a:pt x="9969" y="500316"/>
                </a:lnTo>
                <a:lnTo>
                  <a:pt x="20788" y="507611"/>
                </a:lnTo>
                <a:lnTo>
                  <a:pt x="34036" y="510286"/>
                </a:lnTo>
                <a:lnTo>
                  <a:pt x="476376" y="510286"/>
                </a:lnTo>
                <a:lnTo>
                  <a:pt x="489551" y="507611"/>
                </a:lnTo>
                <a:lnTo>
                  <a:pt x="500332" y="500316"/>
                </a:lnTo>
                <a:lnTo>
                  <a:pt x="507613" y="489497"/>
                </a:lnTo>
                <a:lnTo>
                  <a:pt x="510285" y="476250"/>
                </a:lnTo>
                <a:lnTo>
                  <a:pt x="510285" y="34036"/>
                </a:lnTo>
                <a:lnTo>
                  <a:pt x="507613" y="20788"/>
                </a:lnTo>
                <a:lnTo>
                  <a:pt x="500332" y="9969"/>
                </a:lnTo>
                <a:lnTo>
                  <a:pt x="489551" y="2674"/>
                </a:lnTo>
                <a:lnTo>
                  <a:pt x="476376" y="0"/>
                </a:lnTo>
                <a:close/>
              </a:path>
            </a:pathLst>
          </a:custGeom>
          <a:solidFill>
            <a:srgbClr val="2525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05319" y="3790315"/>
            <a:ext cx="2813685" cy="1217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DFD5DE"/>
                </a:solidFill>
                <a:latin typeface="Verdana"/>
                <a:cs typeface="Verdana"/>
              </a:rPr>
              <a:t>Features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38300"/>
              </a:lnSpc>
              <a:spcBef>
                <a:spcPts val="940"/>
              </a:spcBef>
            </a:pP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Add,</a:t>
            </a:r>
            <a:r>
              <a:rPr sz="1750" spc="-7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70" dirty="0">
                <a:solidFill>
                  <a:srgbClr val="DFD5DE"/>
                </a:solidFill>
                <a:latin typeface="Microsoft Sans Serif"/>
                <a:cs typeface="Microsoft Sans Serif"/>
              </a:rPr>
              <a:t>edit,</a:t>
            </a:r>
            <a:r>
              <a:rPr sz="1750" spc="-6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45" dirty="0">
                <a:solidFill>
                  <a:srgbClr val="DFD5DE"/>
                </a:solidFill>
                <a:latin typeface="Microsoft Sans Serif"/>
                <a:cs typeface="Microsoft Sans Serif"/>
              </a:rPr>
              <a:t>delete,</a:t>
            </a:r>
            <a:r>
              <a:rPr sz="1750" spc="-4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save,</a:t>
            </a:r>
            <a:r>
              <a:rPr sz="1750" spc="-5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40" dirty="0">
                <a:solidFill>
                  <a:srgbClr val="DFD5DE"/>
                </a:solidFill>
                <a:latin typeface="Microsoft Sans Serif"/>
                <a:cs typeface="Microsoft Sans Serif"/>
              </a:rPr>
              <a:t>and </a:t>
            </a:r>
            <a:r>
              <a:rPr sz="1750" spc="65" dirty="0">
                <a:solidFill>
                  <a:srgbClr val="DFD5DE"/>
                </a:solidFill>
                <a:latin typeface="Microsoft Sans Serif"/>
                <a:cs typeface="Microsoft Sans Serif"/>
              </a:rPr>
              <a:t>load</a:t>
            </a:r>
            <a:r>
              <a:rPr sz="1750" spc="-6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75" dirty="0">
                <a:solidFill>
                  <a:srgbClr val="DFD5DE"/>
                </a:solidFill>
                <a:latin typeface="Microsoft Sans Serif"/>
                <a:cs typeface="Microsoft Sans Serif"/>
              </a:rPr>
              <a:t>student</a:t>
            </a:r>
            <a:r>
              <a:rPr sz="1750" spc="-6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45" dirty="0">
                <a:solidFill>
                  <a:srgbClr val="DFD5DE"/>
                </a:solidFill>
                <a:latin typeface="Microsoft Sans Serif"/>
                <a:cs typeface="Microsoft Sans Serif"/>
              </a:rPr>
              <a:t>data.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200258" y="3736466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40" h="510539">
                <a:moveTo>
                  <a:pt x="476250" y="0"/>
                </a:moveTo>
                <a:lnTo>
                  <a:pt x="33909" y="0"/>
                </a:lnTo>
                <a:lnTo>
                  <a:pt x="20681" y="2674"/>
                </a:lnTo>
                <a:lnTo>
                  <a:pt x="9905" y="9969"/>
                </a:lnTo>
                <a:lnTo>
                  <a:pt x="2655" y="20788"/>
                </a:lnTo>
                <a:lnTo>
                  <a:pt x="0" y="34036"/>
                </a:lnTo>
                <a:lnTo>
                  <a:pt x="0" y="476250"/>
                </a:lnTo>
                <a:lnTo>
                  <a:pt x="2655" y="489497"/>
                </a:lnTo>
                <a:lnTo>
                  <a:pt x="9905" y="500316"/>
                </a:lnTo>
                <a:lnTo>
                  <a:pt x="20681" y="507611"/>
                </a:lnTo>
                <a:lnTo>
                  <a:pt x="33909" y="510286"/>
                </a:lnTo>
                <a:lnTo>
                  <a:pt x="476250" y="510286"/>
                </a:lnTo>
                <a:lnTo>
                  <a:pt x="489497" y="507611"/>
                </a:lnTo>
                <a:lnTo>
                  <a:pt x="500316" y="500316"/>
                </a:lnTo>
                <a:lnTo>
                  <a:pt x="507611" y="489497"/>
                </a:lnTo>
                <a:lnTo>
                  <a:pt x="510286" y="476250"/>
                </a:lnTo>
                <a:lnTo>
                  <a:pt x="510286" y="34036"/>
                </a:lnTo>
                <a:lnTo>
                  <a:pt x="507611" y="20788"/>
                </a:lnTo>
                <a:lnTo>
                  <a:pt x="500316" y="9969"/>
                </a:lnTo>
                <a:lnTo>
                  <a:pt x="489497" y="2674"/>
                </a:lnTo>
                <a:lnTo>
                  <a:pt x="476250" y="0"/>
                </a:lnTo>
                <a:close/>
              </a:path>
            </a:pathLst>
          </a:custGeom>
          <a:solidFill>
            <a:srgbClr val="2525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925682" y="3790315"/>
            <a:ext cx="2857500" cy="1586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35" dirty="0">
                <a:solidFill>
                  <a:srgbClr val="DFD5DE"/>
                </a:solidFill>
                <a:latin typeface="Verdana"/>
                <a:cs typeface="Verdana"/>
              </a:rPr>
              <a:t>Data</a:t>
            </a:r>
            <a:r>
              <a:rPr sz="2200" spc="-18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DFD5DE"/>
                </a:solidFill>
                <a:latin typeface="Verdana"/>
                <a:cs typeface="Verdana"/>
              </a:rPr>
              <a:t>Structure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38300"/>
              </a:lnSpc>
              <a:spcBef>
                <a:spcPts val="940"/>
              </a:spcBef>
            </a:pP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Stores</a:t>
            </a:r>
            <a:r>
              <a:rPr sz="1750" spc="-2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60" dirty="0">
                <a:solidFill>
                  <a:srgbClr val="DFD5DE"/>
                </a:solidFill>
                <a:latin typeface="Microsoft Sans Serif"/>
                <a:cs typeface="Microsoft Sans Serif"/>
              </a:rPr>
              <a:t>students</a:t>
            </a:r>
            <a:r>
              <a:rPr sz="1750" spc="-2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114" dirty="0">
                <a:solidFill>
                  <a:srgbClr val="DFD5DE"/>
                </a:solidFill>
                <a:latin typeface="Microsoft Sans Serif"/>
                <a:cs typeface="Microsoft Sans Serif"/>
              </a:rPr>
              <a:t>with</a:t>
            </a:r>
            <a:r>
              <a:rPr sz="1750" spc="-2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-20" dirty="0">
                <a:solidFill>
                  <a:srgbClr val="DFD5DE"/>
                </a:solidFill>
                <a:latin typeface="Microsoft Sans Serif"/>
                <a:cs typeface="Microsoft Sans Serif"/>
              </a:rPr>
              <a:t>name, </a:t>
            </a:r>
            <a:r>
              <a:rPr sz="1750" spc="90" dirty="0">
                <a:solidFill>
                  <a:srgbClr val="DFD5DE"/>
                </a:solidFill>
                <a:latin typeface="Microsoft Sans Serif"/>
                <a:cs typeface="Microsoft Sans Serif"/>
              </a:rPr>
              <a:t>roll</a:t>
            </a:r>
            <a:r>
              <a:rPr sz="1750" spc="-7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70" dirty="0">
                <a:solidFill>
                  <a:srgbClr val="DFD5DE"/>
                </a:solidFill>
                <a:latin typeface="Microsoft Sans Serif"/>
                <a:cs typeface="Microsoft Sans Serif"/>
              </a:rPr>
              <a:t>number,</a:t>
            </a:r>
            <a:r>
              <a:rPr sz="1750" spc="-7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65" dirty="0">
                <a:solidFill>
                  <a:srgbClr val="DFD5DE"/>
                </a:solidFill>
                <a:latin typeface="Microsoft Sans Serif"/>
                <a:cs typeface="Microsoft Sans Serif"/>
              </a:rPr>
              <a:t>and</a:t>
            </a:r>
            <a:r>
              <a:rPr sz="1750" spc="-7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40" dirty="0">
                <a:solidFill>
                  <a:srgbClr val="DFD5DE"/>
                </a:solidFill>
                <a:latin typeface="Microsoft Sans Serif"/>
                <a:cs typeface="Microsoft Sans Serif"/>
              </a:rPr>
              <a:t>subject </a:t>
            </a:r>
            <a:r>
              <a:rPr sz="1750" spc="-10" dirty="0">
                <a:solidFill>
                  <a:srgbClr val="DFD5DE"/>
                </a:solidFill>
                <a:latin typeface="Microsoft Sans Serif"/>
                <a:cs typeface="Microsoft Sans Serif"/>
              </a:rPr>
              <a:t>grades.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80150" y="5847079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40" h="510539">
                <a:moveTo>
                  <a:pt x="476376" y="0"/>
                </a:moveTo>
                <a:lnTo>
                  <a:pt x="34036" y="0"/>
                </a:lnTo>
                <a:lnTo>
                  <a:pt x="20788" y="2674"/>
                </a:lnTo>
                <a:lnTo>
                  <a:pt x="9969" y="9969"/>
                </a:lnTo>
                <a:lnTo>
                  <a:pt x="2674" y="20788"/>
                </a:lnTo>
                <a:lnTo>
                  <a:pt x="0" y="34036"/>
                </a:lnTo>
                <a:lnTo>
                  <a:pt x="0" y="476250"/>
                </a:lnTo>
                <a:lnTo>
                  <a:pt x="2674" y="489497"/>
                </a:lnTo>
                <a:lnTo>
                  <a:pt x="9969" y="500316"/>
                </a:lnTo>
                <a:lnTo>
                  <a:pt x="20788" y="507611"/>
                </a:lnTo>
                <a:lnTo>
                  <a:pt x="34036" y="510286"/>
                </a:lnTo>
                <a:lnTo>
                  <a:pt x="476376" y="510286"/>
                </a:lnTo>
                <a:lnTo>
                  <a:pt x="489551" y="507611"/>
                </a:lnTo>
                <a:lnTo>
                  <a:pt x="500332" y="500316"/>
                </a:lnTo>
                <a:lnTo>
                  <a:pt x="507613" y="489497"/>
                </a:lnTo>
                <a:lnTo>
                  <a:pt x="510285" y="476250"/>
                </a:lnTo>
                <a:lnTo>
                  <a:pt x="510285" y="34036"/>
                </a:lnTo>
                <a:lnTo>
                  <a:pt x="507613" y="20788"/>
                </a:lnTo>
                <a:lnTo>
                  <a:pt x="500332" y="9969"/>
                </a:lnTo>
                <a:lnTo>
                  <a:pt x="489551" y="2674"/>
                </a:lnTo>
                <a:lnTo>
                  <a:pt x="476376" y="0"/>
                </a:lnTo>
                <a:close/>
              </a:path>
            </a:pathLst>
          </a:custGeom>
          <a:solidFill>
            <a:srgbClr val="2525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05319" y="5901309"/>
            <a:ext cx="6466205" cy="8489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DFD5DE"/>
                </a:solidFill>
                <a:latin typeface="Verdana"/>
                <a:cs typeface="Verdana"/>
              </a:rPr>
              <a:t>Role-based</a:t>
            </a:r>
            <a:r>
              <a:rPr sz="2200" spc="-13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2200" spc="50" dirty="0">
                <a:solidFill>
                  <a:srgbClr val="DFD5DE"/>
                </a:solidFill>
                <a:latin typeface="Verdana"/>
                <a:cs typeface="Verdana"/>
              </a:rPr>
              <a:t>Access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Teacher</a:t>
            </a:r>
            <a:r>
              <a:rPr sz="1750" spc="-2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75" dirty="0">
                <a:solidFill>
                  <a:srgbClr val="DFD5DE"/>
                </a:solidFill>
                <a:latin typeface="Microsoft Sans Serif"/>
                <a:cs typeface="Microsoft Sans Serif"/>
              </a:rPr>
              <a:t>mode</a:t>
            </a:r>
            <a:r>
              <a:rPr sz="1750" spc="-2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enables </a:t>
            </a:r>
            <a:r>
              <a:rPr sz="1750" spc="80" dirty="0">
                <a:solidFill>
                  <a:srgbClr val="DFD5DE"/>
                </a:solidFill>
                <a:latin typeface="Microsoft Sans Serif"/>
                <a:cs typeface="Microsoft Sans Serif"/>
              </a:rPr>
              <a:t>full</a:t>
            </a:r>
            <a:r>
              <a:rPr sz="1750" spc="-1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70" dirty="0">
                <a:solidFill>
                  <a:srgbClr val="DFD5DE"/>
                </a:solidFill>
                <a:latin typeface="Microsoft Sans Serif"/>
                <a:cs typeface="Microsoft Sans Serif"/>
              </a:rPr>
              <a:t>control;</a:t>
            </a:r>
            <a:r>
              <a:rPr sz="1750" spc="-2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75" dirty="0">
                <a:solidFill>
                  <a:srgbClr val="DFD5DE"/>
                </a:solidFill>
                <a:latin typeface="Microsoft Sans Serif"/>
                <a:cs typeface="Microsoft Sans Serif"/>
              </a:rPr>
              <a:t>student</a:t>
            </a:r>
            <a:r>
              <a:rPr sz="1750" spc="-3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80" dirty="0">
                <a:solidFill>
                  <a:srgbClr val="DFD5DE"/>
                </a:solidFill>
                <a:latin typeface="Microsoft Sans Serif"/>
                <a:cs typeface="Microsoft Sans Serif"/>
              </a:rPr>
              <a:t>mode</a:t>
            </a:r>
            <a:r>
              <a:rPr sz="1750" spc="-2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is</a:t>
            </a:r>
            <a:r>
              <a:rPr sz="1750" spc="-1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55" dirty="0">
                <a:solidFill>
                  <a:srgbClr val="DFD5DE"/>
                </a:solidFill>
                <a:latin typeface="Microsoft Sans Serif"/>
                <a:cs typeface="Microsoft Sans Serif"/>
              </a:rPr>
              <a:t>view-</a:t>
            </a:r>
            <a:r>
              <a:rPr sz="1750" spc="40" dirty="0">
                <a:solidFill>
                  <a:srgbClr val="DFD5DE"/>
                </a:solidFill>
                <a:latin typeface="Microsoft Sans Serif"/>
                <a:cs typeface="Microsoft Sans Serif"/>
              </a:rPr>
              <a:t>only.</a:t>
            </a:r>
            <a:endParaRPr sz="175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72416" y="7610855"/>
            <a:ext cx="2157222" cy="617982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61858" y="3556000"/>
            <a:ext cx="15195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latin typeface="Calibri"/>
                <a:cs typeface="Calibri"/>
              </a:rPr>
              <a:t>Esha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Sharma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632435" y="7690103"/>
            <a:ext cx="1997710" cy="539115"/>
            <a:chOff x="12632435" y="7690103"/>
            <a:chExt cx="1997710" cy="5391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32435" y="7690103"/>
              <a:ext cx="1997202" cy="538734"/>
            </a:xfrm>
            <a:prstGeom prst="rect">
              <a:avLst/>
            </a:prstGeom>
          </p:spPr>
        </p:pic>
        <p:pic>
          <p:nvPicPr>
            <p:cNvPr id="4" name="object 4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87500" y="7834882"/>
              <a:ext cx="296417" cy="29641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67200" y="1392034"/>
            <a:ext cx="13067791" cy="1416050"/>
          </a:xfrm>
          <a:prstGeom prst="rect">
            <a:avLst/>
          </a:prstGeom>
        </p:spPr>
        <p:txBody>
          <a:bodyPr vert="horz" wrap="square" lIns="0" tIns="24836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50" dirty="0"/>
              <a:t>Student</a:t>
            </a:r>
            <a:r>
              <a:rPr spc="-475" dirty="0"/>
              <a:t> </a:t>
            </a:r>
            <a:r>
              <a:rPr dirty="0"/>
              <a:t>Class</a:t>
            </a:r>
            <a:r>
              <a:rPr spc="-470" dirty="0"/>
              <a:t> </a:t>
            </a:r>
            <a:r>
              <a:rPr spc="-10" dirty="0"/>
              <a:t>Design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42486" y="2877041"/>
            <a:ext cx="63931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Represents</a:t>
            </a:r>
            <a:r>
              <a:rPr sz="1750" spc="-1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each</a:t>
            </a:r>
            <a:r>
              <a:rPr sz="1750" spc="-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75" dirty="0">
                <a:solidFill>
                  <a:srgbClr val="DFD5DE"/>
                </a:solidFill>
                <a:latin typeface="Microsoft Sans Serif"/>
                <a:cs typeface="Microsoft Sans Serif"/>
              </a:rPr>
              <a:t>student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114" dirty="0">
                <a:solidFill>
                  <a:srgbClr val="DFD5DE"/>
                </a:solidFill>
                <a:latin typeface="Microsoft Sans Serif"/>
                <a:cs typeface="Microsoft Sans Serif"/>
              </a:rPr>
              <a:t>with</a:t>
            </a:r>
            <a:r>
              <a:rPr sz="1750" spc="-1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name,</a:t>
            </a:r>
            <a:r>
              <a:rPr sz="1750" spc="-1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85" dirty="0">
                <a:solidFill>
                  <a:srgbClr val="DFD5DE"/>
                </a:solidFill>
                <a:latin typeface="Microsoft Sans Serif"/>
                <a:cs typeface="Microsoft Sans Serif"/>
              </a:rPr>
              <a:t>roll</a:t>
            </a:r>
            <a:r>
              <a:rPr sz="1750" spc="1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70" dirty="0">
                <a:solidFill>
                  <a:srgbClr val="DFD5DE"/>
                </a:solidFill>
                <a:latin typeface="Microsoft Sans Serif"/>
                <a:cs typeface="Microsoft Sans Serif"/>
              </a:rPr>
              <a:t>number,</a:t>
            </a:r>
            <a:r>
              <a:rPr sz="1750" spc="-2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60" dirty="0">
                <a:solidFill>
                  <a:srgbClr val="DFD5DE"/>
                </a:solidFill>
                <a:latin typeface="Microsoft Sans Serif"/>
                <a:cs typeface="Microsoft Sans Serif"/>
              </a:rPr>
              <a:t>and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-10" dirty="0">
                <a:solidFill>
                  <a:srgbClr val="DFD5DE"/>
                </a:solidFill>
                <a:latin typeface="Microsoft Sans Serif"/>
                <a:cs typeface="Microsoft Sans Serif"/>
              </a:rPr>
              <a:t>grades.</a:t>
            </a:r>
            <a:endParaRPr sz="17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7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750" spc="70" dirty="0">
                <a:solidFill>
                  <a:srgbClr val="DFD5DE"/>
                </a:solidFill>
                <a:latin typeface="Microsoft Sans Serif"/>
                <a:cs typeface="Microsoft Sans Serif"/>
              </a:rPr>
              <a:t>Implements</a:t>
            </a:r>
            <a:r>
              <a:rPr sz="1750" spc="2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Serializable</a:t>
            </a:r>
            <a:r>
              <a:rPr sz="1750" spc="6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70" dirty="0">
                <a:solidFill>
                  <a:srgbClr val="DFD5DE"/>
                </a:solidFill>
                <a:latin typeface="Microsoft Sans Serif"/>
                <a:cs typeface="Microsoft Sans Serif"/>
              </a:rPr>
              <a:t>for</a:t>
            </a:r>
            <a:r>
              <a:rPr sz="1750" spc="2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saving</a:t>
            </a:r>
            <a:r>
              <a:rPr sz="1750" spc="1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65" dirty="0">
                <a:solidFill>
                  <a:srgbClr val="DFD5DE"/>
                </a:solidFill>
                <a:latin typeface="Microsoft Sans Serif"/>
                <a:cs typeface="Microsoft Sans Serif"/>
              </a:rPr>
              <a:t>and</a:t>
            </a:r>
            <a:r>
              <a:rPr sz="1750" spc="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65" dirty="0">
                <a:solidFill>
                  <a:srgbClr val="DFD5DE"/>
                </a:solidFill>
                <a:latin typeface="Microsoft Sans Serif"/>
                <a:cs typeface="Microsoft Sans Serif"/>
              </a:rPr>
              <a:t>loading</a:t>
            </a:r>
            <a:r>
              <a:rPr sz="1750" spc="2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45" dirty="0">
                <a:solidFill>
                  <a:srgbClr val="DFD5DE"/>
                </a:solidFill>
                <a:latin typeface="Microsoft Sans Serif"/>
                <a:cs typeface="Microsoft Sans Serif"/>
              </a:rPr>
              <a:t>data.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8800" y="4343400"/>
            <a:ext cx="5105400" cy="18383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96B8FF"/>
                </a:solidFill>
                <a:latin typeface="Verdana"/>
                <a:cs typeface="Verdana"/>
              </a:rPr>
              <a:t>Attributes</a:t>
            </a:r>
            <a:endParaRPr sz="2200" dirty="0">
              <a:latin typeface="Verdana"/>
              <a:cs typeface="Verdana"/>
            </a:endParaRPr>
          </a:p>
          <a:p>
            <a:pPr marL="354330" indent="-341630">
              <a:lnSpc>
                <a:spcPct val="100000"/>
              </a:lnSpc>
              <a:spcBef>
                <a:spcPts val="2460"/>
              </a:spcBef>
              <a:buChar char="•"/>
              <a:tabLst>
                <a:tab pos="354330" algn="l"/>
              </a:tabLst>
            </a:pPr>
            <a:r>
              <a:rPr sz="1750" spc="-20" dirty="0">
                <a:solidFill>
                  <a:srgbClr val="DFD5DE"/>
                </a:solidFill>
                <a:latin typeface="Microsoft Sans Serif"/>
                <a:cs typeface="Microsoft Sans Serif"/>
              </a:rPr>
              <a:t>Name</a:t>
            </a:r>
            <a:endParaRPr sz="1750" dirty="0">
              <a:latin typeface="Microsoft Sans Serif"/>
              <a:cs typeface="Microsoft Sans Serif"/>
            </a:endParaRPr>
          </a:p>
          <a:p>
            <a:pPr marL="354330" indent="-341630">
              <a:lnSpc>
                <a:spcPct val="100000"/>
              </a:lnSpc>
              <a:spcBef>
                <a:spcPts val="1380"/>
              </a:spcBef>
              <a:buChar char="•"/>
              <a:tabLst>
                <a:tab pos="354330" algn="l"/>
              </a:tabLst>
            </a:pP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Roll</a:t>
            </a:r>
            <a:r>
              <a:rPr sz="1750" spc="4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55" dirty="0">
                <a:solidFill>
                  <a:srgbClr val="DFD5DE"/>
                </a:solidFill>
                <a:latin typeface="Microsoft Sans Serif"/>
                <a:cs typeface="Microsoft Sans Serif"/>
              </a:rPr>
              <a:t>Number</a:t>
            </a:r>
            <a:endParaRPr sz="1750" dirty="0">
              <a:latin typeface="Microsoft Sans Serif"/>
              <a:cs typeface="Microsoft Sans Serif"/>
            </a:endParaRPr>
          </a:p>
          <a:p>
            <a:pPr marL="354330" indent="-341630">
              <a:lnSpc>
                <a:spcPct val="100000"/>
              </a:lnSpc>
              <a:spcBef>
                <a:spcPts val="1385"/>
              </a:spcBef>
              <a:buChar char="•"/>
              <a:tabLst>
                <a:tab pos="354330" algn="l"/>
              </a:tabLst>
            </a:pP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Subject</a:t>
            </a:r>
            <a:r>
              <a:rPr sz="1750" spc="5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-10" dirty="0">
                <a:solidFill>
                  <a:srgbClr val="DFD5DE"/>
                </a:solidFill>
                <a:latin typeface="Microsoft Sans Serif"/>
                <a:cs typeface="Microsoft Sans Serif"/>
              </a:rPr>
              <a:t>Grades</a:t>
            </a:r>
            <a:r>
              <a:rPr sz="1750" spc="2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(Maths,</a:t>
            </a:r>
            <a:r>
              <a:rPr sz="1750" spc="6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Physics,</a:t>
            </a:r>
            <a:r>
              <a:rPr sz="1750" spc="7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-10" dirty="0">
                <a:solidFill>
                  <a:srgbClr val="DFD5DE"/>
                </a:solidFill>
                <a:latin typeface="Microsoft Sans Serif"/>
                <a:cs typeface="Microsoft Sans Serif"/>
              </a:rPr>
              <a:t>Chemistry)</a:t>
            </a:r>
            <a:endParaRPr sz="1750" dirty="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29600" y="4415282"/>
            <a:ext cx="3581400" cy="16587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96B8FF"/>
                </a:solidFill>
                <a:latin typeface="Verdana"/>
                <a:cs typeface="Verdana"/>
              </a:rPr>
              <a:t>Methods</a:t>
            </a:r>
            <a:endParaRPr sz="2200">
              <a:latin typeface="Verdana"/>
              <a:cs typeface="Verdana"/>
            </a:endParaRPr>
          </a:p>
          <a:p>
            <a:pPr marL="354330" indent="-341630">
              <a:lnSpc>
                <a:spcPct val="100000"/>
              </a:lnSpc>
              <a:spcBef>
                <a:spcPts val="2460"/>
              </a:spcBef>
              <a:buChar char="•"/>
              <a:tabLst>
                <a:tab pos="354330" algn="l"/>
              </a:tabLst>
            </a:pP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Getters</a:t>
            </a:r>
            <a:r>
              <a:rPr sz="1750" spc="2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65" dirty="0">
                <a:solidFill>
                  <a:srgbClr val="DFD5DE"/>
                </a:solidFill>
                <a:latin typeface="Microsoft Sans Serif"/>
                <a:cs typeface="Microsoft Sans Serif"/>
              </a:rPr>
              <a:t>and</a:t>
            </a:r>
            <a:r>
              <a:rPr sz="1750" spc="3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setters</a:t>
            </a:r>
            <a:r>
              <a:rPr sz="1750" spc="5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70" dirty="0">
                <a:solidFill>
                  <a:srgbClr val="DFD5DE"/>
                </a:solidFill>
                <a:latin typeface="Microsoft Sans Serif"/>
                <a:cs typeface="Microsoft Sans Serif"/>
              </a:rPr>
              <a:t>for</a:t>
            </a:r>
            <a:r>
              <a:rPr sz="1750" spc="4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60" dirty="0">
                <a:solidFill>
                  <a:srgbClr val="DFD5DE"/>
                </a:solidFill>
                <a:latin typeface="Microsoft Sans Serif"/>
                <a:cs typeface="Microsoft Sans Serif"/>
              </a:rPr>
              <a:t>all</a:t>
            </a:r>
            <a:r>
              <a:rPr sz="1750" spc="5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-10" dirty="0">
                <a:solidFill>
                  <a:srgbClr val="DFD5DE"/>
                </a:solidFill>
                <a:latin typeface="Microsoft Sans Serif"/>
                <a:cs typeface="Microsoft Sans Serif"/>
              </a:rPr>
              <a:t>fields</a:t>
            </a:r>
            <a:endParaRPr sz="1750">
              <a:latin typeface="Microsoft Sans Serif"/>
              <a:cs typeface="Microsoft Sans Serif"/>
            </a:endParaRPr>
          </a:p>
          <a:p>
            <a:pPr marL="354330" indent="-341630">
              <a:lnSpc>
                <a:spcPct val="100000"/>
              </a:lnSpc>
              <a:spcBef>
                <a:spcPts val="1380"/>
              </a:spcBef>
              <a:buChar char="•"/>
              <a:tabLst>
                <a:tab pos="354330" algn="l"/>
              </a:tabLst>
            </a:pPr>
            <a:r>
              <a:rPr sz="1750" spc="70" dirty="0">
                <a:solidFill>
                  <a:srgbClr val="DFD5DE"/>
                </a:solidFill>
                <a:latin typeface="Microsoft Sans Serif"/>
                <a:cs typeface="Microsoft Sans Serif"/>
              </a:rPr>
              <a:t>toString</a:t>
            </a:r>
            <a:r>
              <a:rPr sz="1750" spc="-8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95" dirty="0">
                <a:solidFill>
                  <a:srgbClr val="DFD5DE"/>
                </a:solidFill>
                <a:latin typeface="Microsoft Sans Serif"/>
                <a:cs typeface="Microsoft Sans Serif"/>
              </a:rPr>
              <a:t>method</a:t>
            </a:r>
            <a:r>
              <a:rPr sz="1750" spc="-6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70" dirty="0">
                <a:solidFill>
                  <a:srgbClr val="DFD5DE"/>
                </a:solidFill>
                <a:latin typeface="Microsoft Sans Serif"/>
                <a:cs typeface="Microsoft Sans Serif"/>
              </a:rPr>
              <a:t>for</a:t>
            </a:r>
            <a:r>
              <a:rPr sz="1750" spc="-6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50" dirty="0">
                <a:solidFill>
                  <a:srgbClr val="DFD5DE"/>
                </a:solidFill>
                <a:latin typeface="Microsoft Sans Serif"/>
                <a:cs typeface="Microsoft Sans Serif"/>
              </a:rPr>
              <a:t>display</a:t>
            </a:r>
            <a:r>
              <a:rPr sz="1750" spc="-6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80" dirty="0">
                <a:solidFill>
                  <a:srgbClr val="DFD5DE"/>
                </a:solidFill>
                <a:latin typeface="Microsoft Sans Serif"/>
                <a:cs typeface="Microsoft Sans Serif"/>
              </a:rPr>
              <a:t>in</a:t>
            </a:r>
            <a:r>
              <a:rPr sz="1750" spc="-6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45" dirty="0">
                <a:solidFill>
                  <a:srgbClr val="DFD5DE"/>
                </a:solidFill>
                <a:latin typeface="Microsoft Sans Serif"/>
                <a:cs typeface="Microsoft Sans Serif"/>
              </a:rPr>
              <a:t>list</a:t>
            </a:r>
            <a:endParaRPr sz="17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27844" y="-1"/>
            <a:ext cx="5202555" cy="8229599"/>
            <a:chOff x="9427844" y="-1"/>
            <a:chExt cx="5202555" cy="822959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27844" y="-1"/>
              <a:ext cx="5202555" cy="82295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0205" y="3693540"/>
              <a:ext cx="4918710" cy="74270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73066" y="693105"/>
            <a:ext cx="6822440" cy="13830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G</a:t>
            </a:r>
            <a:r>
              <a:rPr dirty="0"/>
              <a:t>raphical</a:t>
            </a:r>
            <a:r>
              <a:rPr spc="-240" dirty="0"/>
              <a:t> </a:t>
            </a:r>
            <a:r>
              <a:rPr dirty="0"/>
              <a:t>User</a:t>
            </a:r>
            <a:r>
              <a:rPr spc="-240" dirty="0"/>
              <a:t> </a:t>
            </a:r>
            <a:r>
              <a:rPr spc="-20" dirty="0"/>
              <a:t>Interface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1304" y="2460498"/>
            <a:ext cx="5007610" cy="91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80" dirty="0">
                <a:solidFill>
                  <a:srgbClr val="DFD5DE"/>
                </a:solidFill>
                <a:latin typeface="Microsoft Sans Serif"/>
                <a:cs typeface="Microsoft Sans Serif"/>
              </a:rPr>
              <a:t>Built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114" dirty="0">
                <a:solidFill>
                  <a:srgbClr val="DFD5DE"/>
                </a:solidFill>
                <a:latin typeface="Microsoft Sans Serif"/>
                <a:cs typeface="Microsoft Sans Serif"/>
              </a:rPr>
              <a:t>with</a:t>
            </a:r>
            <a:r>
              <a:rPr sz="1750" spc="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JFrame</a:t>
            </a:r>
            <a:r>
              <a:rPr sz="1750" spc="-1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65" dirty="0">
                <a:solidFill>
                  <a:srgbClr val="DFD5DE"/>
                </a:solidFill>
                <a:latin typeface="Microsoft Sans Serif"/>
                <a:cs typeface="Microsoft Sans Serif"/>
              </a:rPr>
              <a:t>and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 Swing</a:t>
            </a:r>
            <a:r>
              <a:rPr sz="1750" spc="-1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50" dirty="0">
                <a:solidFill>
                  <a:srgbClr val="DFD5DE"/>
                </a:solidFill>
                <a:latin typeface="Microsoft Sans Serif"/>
                <a:cs typeface="Microsoft Sans Serif"/>
              </a:rPr>
              <a:t>components.</a:t>
            </a:r>
            <a:endParaRPr sz="17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7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Includes</a:t>
            </a:r>
            <a:r>
              <a:rPr sz="1750" spc="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105" dirty="0">
                <a:solidFill>
                  <a:srgbClr val="DFD5DE"/>
                </a:solidFill>
                <a:latin typeface="Microsoft Sans Serif"/>
                <a:cs typeface="Microsoft Sans Serif"/>
              </a:rPr>
              <a:t>input</a:t>
            </a:r>
            <a:r>
              <a:rPr sz="1750" spc="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fields,</a:t>
            </a:r>
            <a:r>
              <a:rPr sz="1750" spc="5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75" dirty="0">
                <a:solidFill>
                  <a:srgbClr val="DFD5DE"/>
                </a:solidFill>
                <a:latin typeface="Microsoft Sans Serif"/>
                <a:cs typeface="Microsoft Sans Serif"/>
              </a:rPr>
              <a:t>buttons,</a:t>
            </a:r>
            <a:r>
              <a:rPr sz="1750" spc="2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65" dirty="0">
                <a:solidFill>
                  <a:srgbClr val="DFD5DE"/>
                </a:solidFill>
                <a:latin typeface="Microsoft Sans Serif"/>
                <a:cs typeface="Microsoft Sans Serif"/>
              </a:rPr>
              <a:t>and</a:t>
            </a:r>
            <a:r>
              <a:rPr sz="1750" spc="1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a</a:t>
            </a:r>
            <a:r>
              <a:rPr sz="1750" spc="2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75" dirty="0">
                <a:solidFill>
                  <a:srgbClr val="DFD5DE"/>
                </a:solidFill>
                <a:latin typeface="Microsoft Sans Serif"/>
                <a:cs typeface="Microsoft Sans Serif"/>
              </a:rPr>
              <a:t>student</a:t>
            </a:r>
            <a:r>
              <a:rPr sz="1750" spc="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40" dirty="0">
                <a:solidFill>
                  <a:srgbClr val="DFD5DE"/>
                </a:solidFill>
                <a:latin typeface="Microsoft Sans Serif"/>
                <a:cs typeface="Microsoft Sans Serif"/>
              </a:rPr>
              <a:t>list.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3788" y="3655440"/>
            <a:ext cx="3665220" cy="1670050"/>
          </a:xfrm>
          <a:custGeom>
            <a:avLst/>
            <a:gdLst/>
            <a:ahLst/>
            <a:cxnLst/>
            <a:rect l="l" t="t" r="r" b="b"/>
            <a:pathLst>
              <a:path w="3665220" h="1670050">
                <a:moveTo>
                  <a:pt x="3630891" y="0"/>
                </a:moveTo>
                <a:lnTo>
                  <a:pt x="34036" y="0"/>
                </a:lnTo>
                <a:lnTo>
                  <a:pt x="20788" y="2674"/>
                </a:lnTo>
                <a:lnTo>
                  <a:pt x="9969" y="9969"/>
                </a:lnTo>
                <a:lnTo>
                  <a:pt x="2674" y="20788"/>
                </a:lnTo>
                <a:lnTo>
                  <a:pt x="0" y="34036"/>
                </a:lnTo>
                <a:lnTo>
                  <a:pt x="0" y="1635887"/>
                </a:lnTo>
                <a:lnTo>
                  <a:pt x="2674" y="1649134"/>
                </a:lnTo>
                <a:lnTo>
                  <a:pt x="9969" y="1659953"/>
                </a:lnTo>
                <a:lnTo>
                  <a:pt x="20788" y="1667248"/>
                </a:lnTo>
                <a:lnTo>
                  <a:pt x="34036" y="1669923"/>
                </a:lnTo>
                <a:lnTo>
                  <a:pt x="3630891" y="1669923"/>
                </a:lnTo>
                <a:lnTo>
                  <a:pt x="3644119" y="1667248"/>
                </a:lnTo>
                <a:lnTo>
                  <a:pt x="3654894" y="1659953"/>
                </a:lnTo>
                <a:lnTo>
                  <a:pt x="3662145" y="1649134"/>
                </a:lnTo>
                <a:lnTo>
                  <a:pt x="3664800" y="1635887"/>
                </a:lnTo>
                <a:lnTo>
                  <a:pt x="3664800" y="34036"/>
                </a:lnTo>
                <a:lnTo>
                  <a:pt x="3662145" y="20788"/>
                </a:lnTo>
                <a:lnTo>
                  <a:pt x="3654894" y="9969"/>
                </a:lnTo>
                <a:lnTo>
                  <a:pt x="3644119" y="2674"/>
                </a:lnTo>
                <a:lnTo>
                  <a:pt x="3630891" y="0"/>
                </a:lnTo>
                <a:close/>
              </a:path>
            </a:pathLst>
          </a:custGeom>
          <a:solidFill>
            <a:srgbClr val="2525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08075" y="3858260"/>
            <a:ext cx="3103245" cy="1217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5" dirty="0">
                <a:solidFill>
                  <a:srgbClr val="DFD5DE"/>
                </a:solidFill>
                <a:latin typeface="Verdana"/>
                <a:cs typeface="Verdana"/>
              </a:rPr>
              <a:t>Input</a:t>
            </a:r>
            <a:r>
              <a:rPr sz="2200" spc="-19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DFD5DE"/>
                </a:solidFill>
                <a:latin typeface="Verdana"/>
                <a:cs typeface="Verdana"/>
              </a:rPr>
              <a:t>Fields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38300"/>
              </a:lnSpc>
              <a:spcBef>
                <a:spcPts val="940"/>
              </a:spcBef>
            </a:pP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Name,</a:t>
            </a:r>
            <a:r>
              <a:rPr sz="1750" spc="2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Roll</a:t>
            </a:r>
            <a:r>
              <a:rPr sz="1750" spc="4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No,</a:t>
            </a:r>
            <a:r>
              <a:rPr sz="1750" spc="2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60" dirty="0">
                <a:solidFill>
                  <a:srgbClr val="DFD5DE"/>
                </a:solidFill>
                <a:latin typeface="Microsoft Sans Serif"/>
                <a:cs typeface="Microsoft Sans Serif"/>
              </a:rPr>
              <a:t>and</a:t>
            </a:r>
            <a:r>
              <a:rPr sz="1750" spc="1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grades</a:t>
            </a:r>
            <a:r>
              <a:rPr sz="1750" spc="2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50" dirty="0">
                <a:solidFill>
                  <a:srgbClr val="DFD5DE"/>
                </a:solidFill>
                <a:latin typeface="Microsoft Sans Serif"/>
                <a:cs typeface="Microsoft Sans Serif"/>
              </a:rPr>
              <a:t>for </a:t>
            </a:r>
            <a:r>
              <a:rPr sz="1750" spc="65" dirty="0">
                <a:solidFill>
                  <a:srgbClr val="DFD5DE"/>
                </a:solidFill>
                <a:latin typeface="Microsoft Sans Serif"/>
                <a:cs typeface="Microsoft Sans Serif"/>
              </a:rPr>
              <a:t>three</a:t>
            </a:r>
            <a:r>
              <a:rPr sz="1750" spc="-7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-10" dirty="0">
                <a:solidFill>
                  <a:srgbClr val="DFD5DE"/>
                </a:solidFill>
                <a:latin typeface="Microsoft Sans Serif"/>
                <a:cs typeface="Microsoft Sans Serif"/>
              </a:rPr>
              <a:t>subjects.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685410" y="3655440"/>
            <a:ext cx="3665220" cy="1670050"/>
          </a:xfrm>
          <a:custGeom>
            <a:avLst/>
            <a:gdLst/>
            <a:ahLst/>
            <a:cxnLst/>
            <a:rect l="l" t="t" r="r" b="b"/>
            <a:pathLst>
              <a:path w="3665220" h="1670050">
                <a:moveTo>
                  <a:pt x="3630930" y="0"/>
                </a:moveTo>
                <a:lnTo>
                  <a:pt x="34036" y="0"/>
                </a:lnTo>
                <a:lnTo>
                  <a:pt x="20788" y="2674"/>
                </a:lnTo>
                <a:lnTo>
                  <a:pt x="9969" y="9969"/>
                </a:lnTo>
                <a:lnTo>
                  <a:pt x="2674" y="20788"/>
                </a:lnTo>
                <a:lnTo>
                  <a:pt x="0" y="34036"/>
                </a:lnTo>
                <a:lnTo>
                  <a:pt x="0" y="1635887"/>
                </a:lnTo>
                <a:lnTo>
                  <a:pt x="2674" y="1649134"/>
                </a:lnTo>
                <a:lnTo>
                  <a:pt x="9969" y="1659953"/>
                </a:lnTo>
                <a:lnTo>
                  <a:pt x="20788" y="1667248"/>
                </a:lnTo>
                <a:lnTo>
                  <a:pt x="34036" y="1669923"/>
                </a:lnTo>
                <a:lnTo>
                  <a:pt x="3630930" y="1669923"/>
                </a:lnTo>
                <a:lnTo>
                  <a:pt x="3644177" y="1667248"/>
                </a:lnTo>
                <a:lnTo>
                  <a:pt x="3654996" y="1659953"/>
                </a:lnTo>
                <a:lnTo>
                  <a:pt x="3662291" y="1649134"/>
                </a:lnTo>
                <a:lnTo>
                  <a:pt x="3664966" y="1635887"/>
                </a:lnTo>
                <a:lnTo>
                  <a:pt x="3664966" y="34036"/>
                </a:lnTo>
                <a:lnTo>
                  <a:pt x="3662291" y="20788"/>
                </a:lnTo>
                <a:lnTo>
                  <a:pt x="3654996" y="9969"/>
                </a:lnTo>
                <a:lnTo>
                  <a:pt x="3644177" y="2674"/>
                </a:lnTo>
                <a:lnTo>
                  <a:pt x="3630930" y="0"/>
                </a:lnTo>
                <a:close/>
              </a:path>
            </a:pathLst>
          </a:custGeom>
          <a:solidFill>
            <a:srgbClr val="2525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900040" y="3858260"/>
            <a:ext cx="3450248" cy="11664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DFD5DE"/>
                </a:solidFill>
                <a:latin typeface="Verdana"/>
                <a:cs typeface="Verdana"/>
              </a:rPr>
              <a:t>Buttons</a:t>
            </a:r>
            <a:endParaRPr sz="2200" dirty="0">
              <a:latin typeface="Verdana"/>
              <a:cs typeface="Verdana"/>
            </a:endParaRPr>
          </a:p>
          <a:p>
            <a:pPr marL="12700" marR="5080">
              <a:lnSpc>
                <a:spcPct val="138300"/>
              </a:lnSpc>
              <a:spcBef>
                <a:spcPts val="940"/>
              </a:spcBef>
            </a:pP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Add,</a:t>
            </a:r>
            <a:r>
              <a:rPr sz="1750" spc="2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Edit,</a:t>
            </a:r>
            <a:r>
              <a:rPr sz="1750" spc="3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Delete,</a:t>
            </a:r>
            <a:r>
              <a:rPr sz="1750" spc="7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-20" dirty="0">
                <a:solidFill>
                  <a:srgbClr val="DFD5DE"/>
                </a:solidFill>
                <a:latin typeface="Microsoft Sans Serif"/>
                <a:cs typeface="Microsoft Sans Serif"/>
              </a:rPr>
              <a:t>Save,</a:t>
            </a:r>
            <a:r>
              <a:rPr sz="1750" spc="4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-20" dirty="0">
                <a:solidFill>
                  <a:srgbClr val="DFD5DE"/>
                </a:solidFill>
                <a:latin typeface="Microsoft Sans Serif"/>
                <a:cs typeface="Microsoft Sans Serif"/>
              </a:rPr>
              <a:t>Load </a:t>
            </a:r>
            <a:r>
              <a:rPr sz="1750" spc="50" dirty="0">
                <a:solidFill>
                  <a:srgbClr val="DFD5DE"/>
                </a:solidFill>
                <a:latin typeface="Microsoft Sans Serif"/>
                <a:cs typeface="Microsoft Sans Serif"/>
              </a:rPr>
              <a:t>functionalities.</a:t>
            </a:r>
            <a:endParaRPr sz="1750" dirty="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3788" y="5552185"/>
            <a:ext cx="7556500" cy="1306830"/>
          </a:xfrm>
          <a:custGeom>
            <a:avLst/>
            <a:gdLst/>
            <a:ahLst/>
            <a:cxnLst/>
            <a:rect l="l" t="t" r="r" b="b"/>
            <a:pathLst>
              <a:path w="7556500" h="1306829">
                <a:moveTo>
                  <a:pt x="7522425" y="0"/>
                </a:moveTo>
                <a:lnTo>
                  <a:pt x="34023" y="0"/>
                </a:lnTo>
                <a:lnTo>
                  <a:pt x="20782" y="2655"/>
                </a:lnTo>
                <a:lnTo>
                  <a:pt x="9967" y="9906"/>
                </a:lnTo>
                <a:lnTo>
                  <a:pt x="2674" y="20681"/>
                </a:lnTo>
                <a:lnTo>
                  <a:pt x="0" y="33908"/>
                </a:lnTo>
                <a:lnTo>
                  <a:pt x="0" y="1272920"/>
                </a:lnTo>
                <a:lnTo>
                  <a:pt x="2674" y="1286148"/>
                </a:lnTo>
                <a:lnTo>
                  <a:pt x="9967" y="1296923"/>
                </a:lnTo>
                <a:lnTo>
                  <a:pt x="20782" y="1304174"/>
                </a:lnTo>
                <a:lnTo>
                  <a:pt x="34023" y="1306830"/>
                </a:lnTo>
                <a:lnTo>
                  <a:pt x="7522425" y="1306830"/>
                </a:lnTo>
                <a:lnTo>
                  <a:pt x="7535673" y="1304174"/>
                </a:lnTo>
                <a:lnTo>
                  <a:pt x="7546492" y="1296923"/>
                </a:lnTo>
                <a:lnTo>
                  <a:pt x="7553786" y="1286148"/>
                </a:lnTo>
                <a:lnTo>
                  <a:pt x="7556461" y="1272920"/>
                </a:lnTo>
                <a:lnTo>
                  <a:pt x="7556461" y="33908"/>
                </a:lnTo>
                <a:lnTo>
                  <a:pt x="7553786" y="20681"/>
                </a:lnTo>
                <a:lnTo>
                  <a:pt x="7546492" y="9905"/>
                </a:lnTo>
                <a:lnTo>
                  <a:pt x="7535673" y="2655"/>
                </a:lnTo>
                <a:lnTo>
                  <a:pt x="7522425" y="0"/>
                </a:lnTo>
                <a:close/>
              </a:path>
            </a:pathLst>
          </a:custGeom>
          <a:solidFill>
            <a:srgbClr val="2525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08075" y="5755385"/>
            <a:ext cx="4252595" cy="848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DFD5DE"/>
                </a:solidFill>
                <a:latin typeface="Verdana"/>
                <a:cs typeface="Verdana"/>
              </a:rPr>
              <a:t>Student</a:t>
            </a:r>
            <a:r>
              <a:rPr sz="2200" spc="-7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DFD5DE"/>
                </a:solidFill>
                <a:latin typeface="Verdana"/>
                <a:cs typeface="Verdana"/>
              </a:rPr>
              <a:t>List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Displays</a:t>
            </a:r>
            <a:r>
              <a:rPr sz="1750" spc="5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60" dirty="0">
                <a:solidFill>
                  <a:srgbClr val="DFD5DE"/>
                </a:solidFill>
                <a:latin typeface="Microsoft Sans Serif"/>
                <a:cs typeface="Microsoft Sans Serif"/>
              </a:rPr>
              <a:t>all</a:t>
            </a:r>
            <a:r>
              <a:rPr sz="1750" spc="4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75" dirty="0">
                <a:solidFill>
                  <a:srgbClr val="DFD5DE"/>
                </a:solidFill>
                <a:latin typeface="Microsoft Sans Serif"/>
                <a:cs typeface="Microsoft Sans Serif"/>
              </a:rPr>
              <a:t>student</a:t>
            </a:r>
            <a:r>
              <a:rPr sz="1750" spc="1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records</a:t>
            </a:r>
            <a:r>
              <a:rPr sz="1750" spc="2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45" dirty="0">
                <a:solidFill>
                  <a:srgbClr val="DFD5DE"/>
                </a:solidFill>
                <a:latin typeface="Microsoft Sans Serif"/>
                <a:cs typeface="Microsoft Sans Serif"/>
              </a:rPr>
              <a:t>dynamically.</a:t>
            </a:r>
            <a:endParaRPr sz="17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-1"/>
            <a:ext cx="5486400" cy="8229600"/>
            <a:chOff x="9144000" y="-1"/>
            <a:chExt cx="54864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-1"/>
              <a:ext cx="5486400" cy="82295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11839" y="2868929"/>
              <a:ext cx="1950720" cy="249174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1304" y="1568577"/>
            <a:ext cx="5255895" cy="141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600"/>
              </a:lnSpc>
            </a:pPr>
            <a:r>
              <a:rPr spc="-30" dirty="0"/>
              <a:t>Role</a:t>
            </a:r>
            <a:r>
              <a:rPr spc="-459" dirty="0"/>
              <a:t> </a:t>
            </a:r>
            <a:r>
              <a:rPr spc="65" dirty="0"/>
              <a:t>Selection</a:t>
            </a:r>
            <a:r>
              <a:rPr spc="-455" dirty="0"/>
              <a:t> </a:t>
            </a:r>
            <a:r>
              <a:rPr spc="-25" dirty="0"/>
              <a:t>and </a:t>
            </a:r>
            <a:r>
              <a:rPr spc="-10" dirty="0"/>
              <a:t>Security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1304" y="3411423"/>
            <a:ext cx="4996815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-10" dirty="0">
                <a:solidFill>
                  <a:srgbClr val="DFD5DE"/>
                </a:solidFill>
                <a:latin typeface="Microsoft Sans Serif"/>
                <a:cs typeface="Microsoft Sans Serif"/>
              </a:rPr>
              <a:t>Users</a:t>
            </a:r>
            <a:r>
              <a:rPr sz="1750" spc="1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select</a:t>
            </a:r>
            <a:r>
              <a:rPr sz="1750" spc="4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role:</a:t>
            </a:r>
            <a:r>
              <a:rPr sz="1750" spc="1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Teacher</a:t>
            </a:r>
            <a:r>
              <a:rPr sz="1750" spc="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80" dirty="0">
                <a:solidFill>
                  <a:srgbClr val="DFD5DE"/>
                </a:solidFill>
                <a:latin typeface="Microsoft Sans Serif"/>
                <a:cs typeface="Microsoft Sans Serif"/>
              </a:rPr>
              <a:t>or</a:t>
            </a:r>
            <a:r>
              <a:rPr sz="1750" spc="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65" dirty="0">
                <a:solidFill>
                  <a:srgbClr val="DFD5DE"/>
                </a:solidFill>
                <a:latin typeface="Microsoft Sans Serif"/>
                <a:cs typeface="Microsoft Sans Serif"/>
              </a:rPr>
              <a:t>Student</a:t>
            </a:r>
            <a:r>
              <a:rPr sz="1750" spc="-1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85" dirty="0">
                <a:solidFill>
                  <a:srgbClr val="DFD5DE"/>
                </a:solidFill>
                <a:latin typeface="Microsoft Sans Serif"/>
                <a:cs typeface="Microsoft Sans Serif"/>
              </a:rPr>
              <a:t>at</a:t>
            </a:r>
            <a:r>
              <a:rPr sz="1750" spc="1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60" dirty="0">
                <a:solidFill>
                  <a:srgbClr val="DFD5DE"/>
                </a:solidFill>
                <a:latin typeface="Microsoft Sans Serif"/>
                <a:cs typeface="Microsoft Sans Serif"/>
              </a:rPr>
              <a:t>startup.</a:t>
            </a:r>
            <a:endParaRPr sz="17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7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Teacher</a:t>
            </a:r>
            <a:r>
              <a:rPr sz="1750" spc="9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60" dirty="0">
                <a:solidFill>
                  <a:srgbClr val="DFD5DE"/>
                </a:solidFill>
                <a:latin typeface="Microsoft Sans Serif"/>
                <a:cs typeface="Microsoft Sans Serif"/>
              </a:rPr>
              <a:t>login</a:t>
            </a:r>
            <a:r>
              <a:rPr sz="1750" spc="10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requires</a:t>
            </a:r>
            <a:r>
              <a:rPr sz="1750" spc="8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username</a:t>
            </a:r>
            <a:r>
              <a:rPr sz="1750" spc="9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65" dirty="0">
                <a:solidFill>
                  <a:srgbClr val="DFD5DE"/>
                </a:solidFill>
                <a:latin typeface="Microsoft Sans Serif"/>
                <a:cs typeface="Microsoft Sans Serif"/>
              </a:rPr>
              <a:t>and</a:t>
            </a:r>
            <a:r>
              <a:rPr sz="1750" spc="7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-10" dirty="0">
                <a:solidFill>
                  <a:srgbClr val="DFD5DE"/>
                </a:solidFill>
                <a:latin typeface="Microsoft Sans Serif"/>
                <a:cs typeface="Microsoft Sans Serif"/>
              </a:rPr>
              <a:t>password.</a:t>
            </a:r>
            <a:endParaRPr sz="1750">
              <a:latin typeface="Microsoft Sans Serif"/>
              <a:cs typeface="Microsoft Sans Serif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3788" y="4606620"/>
            <a:ext cx="566978" cy="56697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81304" y="5376113"/>
            <a:ext cx="2996565" cy="8489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30" dirty="0">
                <a:solidFill>
                  <a:srgbClr val="DFD5DE"/>
                </a:solidFill>
                <a:latin typeface="Verdana"/>
                <a:cs typeface="Verdana"/>
              </a:rPr>
              <a:t>Teacher</a:t>
            </a:r>
            <a:r>
              <a:rPr sz="2200" spc="-16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2200" spc="35" dirty="0">
                <a:solidFill>
                  <a:srgbClr val="DFD5DE"/>
                </a:solidFill>
                <a:latin typeface="Verdana"/>
                <a:cs typeface="Verdana"/>
              </a:rPr>
              <a:t>Mode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Full</a:t>
            </a:r>
            <a:r>
              <a:rPr sz="1750" spc="-5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-20" dirty="0">
                <a:solidFill>
                  <a:srgbClr val="DFD5DE"/>
                </a:solidFill>
                <a:latin typeface="Microsoft Sans Serif"/>
                <a:cs typeface="Microsoft Sans Serif"/>
              </a:rPr>
              <a:t>access</a:t>
            </a:r>
            <a:r>
              <a:rPr sz="1750" spc="-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114" dirty="0">
                <a:solidFill>
                  <a:srgbClr val="DFD5DE"/>
                </a:solidFill>
                <a:latin typeface="Microsoft Sans Serif"/>
                <a:cs typeface="Microsoft Sans Serif"/>
              </a:rPr>
              <a:t>with</a:t>
            </a:r>
            <a:r>
              <a:rPr sz="1750" spc="-3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85" dirty="0">
                <a:solidFill>
                  <a:srgbClr val="DFD5DE"/>
                </a:solidFill>
                <a:latin typeface="Microsoft Sans Serif"/>
                <a:cs typeface="Microsoft Sans Serif"/>
              </a:rPr>
              <a:t>admin</a:t>
            </a:r>
            <a:r>
              <a:rPr sz="1750" spc="-3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40" dirty="0">
                <a:solidFill>
                  <a:srgbClr val="DFD5DE"/>
                </a:solidFill>
                <a:latin typeface="Microsoft Sans Serif"/>
                <a:cs typeface="Microsoft Sans Serif"/>
              </a:rPr>
              <a:t>login.</a:t>
            </a:r>
            <a:endParaRPr sz="175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13732" y="4606620"/>
            <a:ext cx="566978" cy="56697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701285" y="5376113"/>
            <a:ext cx="3195955" cy="1217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DFD5DE"/>
                </a:solidFill>
                <a:latin typeface="Verdana"/>
                <a:cs typeface="Verdana"/>
              </a:rPr>
              <a:t>Student</a:t>
            </a:r>
            <a:r>
              <a:rPr sz="2200" spc="-8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2200" spc="35" dirty="0">
                <a:solidFill>
                  <a:srgbClr val="DFD5DE"/>
                </a:solidFill>
                <a:latin typeface="Verdana"/>
                <a:cs typeface="Verdana"/>
              </a:rPr>
              <a:t>Mode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38300"/>
              </a:lnSpc>
              <a:spcBef>
                <a:spcPts val="944"/>
              </a:spcBef>
            </a:pPr>
            <a:r>
              <a:rPr sz="1750" spc="75" dirty="0">
                <a:solidFill>
                  <a:srgbClr val="DFD5DE"/>
                </a:solidFill>
                <a:latin typeface="Microsoft Sans Serif"/>
                <a:cs typeface="Microsoft Sans Serif"/>
              </a:rPr>
              <a:t>Limited</a:t>
            </a:r>
            <a:r>
              <a:rPr sz="1750" spc="-5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-20" dirty="0">
                <a:solidFill>
                  <a:srgbClr val="DFD5DE"/>
                </a:solidFill>
                <a:latin typeface="Microsoft Sans Serif"/>
                <a:cs typeface="Microsoft Sans Serif"/>
              </a:rPr>
              <a:t>access</a:t>
            </a:r>
            <a:r>
              <a:rPr sz="1750" spc="-6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110" dirty="0">
                <a:solidFill>
                  <a:srgbClr val="DFD5DE"/>
                </a:solidFill>
                <a:latin typeface="Microsoft Sans Serif"/>
                <a:cs typeface="Microsoft Sans Serif"/>
              </a:rPr>
              <a:t>without</a:t>
            </a:r>
            <a:r>
              <a:rPr sz="1750" spc="-7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60" dirty="0">
                <a:solidFill>
                  <a:srgbClr val="DFD5DE"/>
                </a:solidFill>
                <a:latin typeface="Microsoft Sans Serif"/>
                <a:cs typeface="Microsoft Sans Serif"/>
              </a:rPr>
              <a:t>editing </a:t>
            </a:r>
            <a:r>
              <a:rPr sz="1750" spc="40" dirty="0">
                <a:solidFill>
                  <a:srgbClr val="DFD5DE"/>
                </a:solidFill>
                <a:latin typeface="Microsoft Sans Serif"/>
                <a:cs typeface="Microsoft Sans Serif"/>
              </a:rPr>
              <a:t>rights.</a:t>
            </a:r>
            <a:endParaRPr sz="17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187693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2775" y="2255647"/>
            <a:ext cx="3752215" cy="47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spc="65" dirty="0"/>
              <a:t>Core</a:t>
            </a:r>
            <a:r>
              <a:rPr sz="2950" spc="-315" dirty="0"/>
              <a:t> </a:t>
            </a:r>
            <a:r>
              <a:rPr sz="2950" spc="-10" dirty="0"/>
              <a:t>Functionalities</a:t>
            </a:r>
            <a:endParaRPr sz="295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5538" y="4211942"/>
            <a:ext cx="750684" cy="360379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12775" y="3007867"/>
            <a:ext cx="3923029" cy="4606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10" dirty="0">
                <a:solidFill>
                  <a:srgbClr val="DFD5DE"/>
                </a:solidFill>
                <a:latin typeface="Microsoft Sans Serif"/>
                <a:cs typeface="Microsoft Sans Serif"/>
              </a:rPr>
              <a:t>Add </a:t>
            </a:r>
            <a:r>
              <a:rPr sz="1150" spc="50" dirty="0">
                <a:solidFill>
                  <a:srgbClr val="DFD5DE"/>
                </a:solidFill>
                <a:latin typeface="Microsoft Sans Serif"/>
                <a:cs typeface="Microsoft Sans Serif"/>
              </a:rPr>
              <a:t>new</a:t>
            </a:r>
            <a:r>
              <a:rPr sz="115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150" spc="10" dirty="0">
                <a:solidFill>
                  <a:srgbClr val="DFD5DE"/>
                </a:solidFill>
                <a:latin typeface="Microsoft Sans Serif"/>
                <a:cs typeface="Microsoft Sans Serif"/>
              </a:rPr>
              <a:t>students</a:t>
            </a:r>
            <a:r>
              <a:rPr sz="1150" spc="2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150" spc="75" dirty="0">
                <a:solidFill>
                  <a:srgbClr val="DFD5DE"/>
                </a:solidFill>
                <a:latin typeface="Microsoft Sans Serif"/>
                <a:cs typeface="Microsoft Sans Serif"/>
              </a:rPr>
              <a:t>with</a:t>
            </a:r>
            <a:r>
              <a:rPr sz="1150" spc="3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150" spc="50" dirty="0">
                <a:solidFill>
                  <a:srgbClr val="DFD5DE"/>
                </a:solidFill>
                <a:latin typeface="Microsoft Sans Serif"/>
                <a:cs typeface="Microsoft Sans Serif"/>
              </a:rPr>
              <a:t>complete</a:t>
            </a:r>
            <a:r>
              <a:rPr sz="1150" spc="1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DFD5DE"/>
                </a:solidFill>
                <a:latin typeface="Microsoft Sans Serif"/>
                <a:cs typeface="Microsoft Sans Serif"/>
              </a:rPr>
              <a:t>details.</a:t>
            </a:r>
            <a:endParaRPr sz="1150">
              <a:latin typeface="Microsoft Sans Serif"/>
              <a:cs typeface="Microsoft Sans Serif"/>
            </a:endParaRPr>
          </a:p>
          <a:p>
            <a:pPr marL="12700" marR="1158875">
              <a:lnSpc>
                <a:spcPct val="233400"/>
              </a:lnSpc>
            </a:pPr>
            <a:r>
              <a:rPr sz="1150" dirty="0">
                <a:solidFill>
                  <a:srgbClr val="DFD5DE"/>
                </a:solidFill>
                <a:latin typeface="Microsoft Sans Serif"/>
                <a:cs typeface="Microsoft Sans Serif"/>
              </a:rPr>
              <a:t>Edit</a:t>
            </a:r>
            <a:r>
              <a:rPr sz="1150" spc="8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DFD5DE"/>
                </a:solidFill>
                <a:latin typeface="Microsoft Sans Serif"/>
                <a:cs typeface="Microsoft Sans Serif"/>
              </a:rPr>
              <a:t>and</a:t>
            </a:r>
            <a:r>
              <a:rPr sz="1150" spc="9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DFD5DE"/>
                </a:solidFill>
                <a:latin typeface="Microsoft Sans Serif"/>
                <a:cs typeface="Microsoft Sans Serif"/>
              </a:rPr>
              <a:t>delete</a:t>
            </a:r>
            <a:r>
              <a:rPr sz="1150" spc="10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DFD5DE"/>
                </a:solidFill>
                <a:latin typeface="Microsoft Sans Serif"/>
                <a:cs typeface="Microsoft Sans Serif"/>
              </a:rPr>
              <a:t>existing</a:t>
            </a:r>
            <a:r>
              <a:rPr sz="1150" spc="10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150" spc="50" dirty="0">
                <a:solidFill>
                  <a:srgbClr val="DFD5DE"/>
                </a:solidFill>
                <a:latin typeface="Microsoft Sans Serif"/>
                <a:cs typeface="Microsoft Sans Serif"/>
              </a:rPr>
              <a:t>student</a:t>
            </a:r>
            <a:r>
              <a:rPr sz="1150" spc="9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DFD5DE"/>
                </a:solidFill>
                <a:latin typeface="Microsoft Sans Serif"/>
                <a:cs typeface="Microsoft Sans Serif"/>
              </a:rPr>
              <a:t>records. Save</a:t>
            </a:r>
            <a:r>
              <a:rPr sz="1150" spc="1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DFD5DE"/>
                </a:solidFill>
                <a:latin typeface="Microsoft Sans Serif"/>
                <a:cs typeface="Microsoft Sans Serif"/>
              </a:rPr>
              <a:t>all</a:t>
            </a:r>
            <a:r>
              <a:rPr sz="1150" spc="3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150" spc="50" dirty="0">
                <a:solidFill>
                  <a:srgbClr val="DFD5DE"/>
                </a:solidFill>
                <a:latin typeface="Microsoft Sans Serif"/>
                <a:cs typeface="Microsoft Sans Serif"/>
              </a:rPr>
              <a:t>data</a:t>
            </a:r>
            <a:r>
              <a:rPr sz="1150" spc="1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150" spc="80" dirty="0">
                <a:solidFill>
                  <a:srgbClr val="DFD5DE"/>
                </a:solidFill>
                <a:latin typeface="Microsoft Sans Serif"/>
                <a:cs typeface="Microsoft Sans Serif"/>
              </a:rPr>
              <a:t>to</a:t>
            </a:r>
            <a:r>
              <a:rPr sz="1150" spc="2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DFD5DE"/>
                </a:solidFill>
                <a:latin typeface="Microsoft Sans Serif"/>
                <a:cs typeface="Microsoft Sans Serif"/>
              </a:rPr>
              <a:t>a</a:t>
            </a:r>
            <a:r>
              <a:rPr sz="1150" spc="2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DFD5DE"/>
                </a:solidFill>
                <a:latin typeface="Microsoft Sans Serif"/>
                <a:cs typeface="Microsoft Sans Serif"/>
              </a:rPr>
              <a:t>file</a:t>
            </a:r>
            <a:r>
              <a:rPr sz="1150" spc="2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DFD5DE"/>
                </a:solidFill>
                <a:latin typeface="Microsoft Sans Serif"/>
                <a:cs typeface="Microsoft Sans Serif"/>
              </a:rPr>
              <a:t>and</a:t>
            </a:r>
            <a:r>
              <a:rPr sz="1150" spc="2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DFD5DE"/>
                </a:solidFill>
                <a:latin typeface="Microsoft Sans Serif"/>
                <a:cs typeface="Microsoft Sans Serif"/>
              </a:rPr>
              <a:t>load</a:t>
            </a:r>
            <a:r>
              <a:rPr sz="1150" spc="1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150" spc="75" dirty="0">
                <a:solidFill>
                  <a:srgbClr val="DFD5DE"/>
                </a:solidFill>
                <a:latin typeface="Microsoft Sans Serif"/>
                <a:cs typeface="Microsoft Sans Serif"/>
              </a:rPr>
              <a:t>it</a:t>
            </a:r>
            <a:r>
              <a:rPr sz="1150" spc="3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DFD5DE"/>
                </a:solidFill>
                <a:latin typeface="Microsoft Sans Serif"/>
                <a:cs typeface="Microsoft Sans Serif"/>
              </a:rPr>
              <a:t>later.</a:t>
            </a:r>
            <a:endParaRPr sz="11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1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150">
              <a:latin typeface="Microsoft Sans Serif"/>
              <a:cs typeface="Microsoft Sans Serif"/>
            </a:endParaRPr>
          </a:p>
          <a:p>
            <a:pPr marL="988060">
              <a:lnSpc>
                <a:spcPct val="100000"/>
              </a:lnSpc>
            </a:pPr>
            <a:r>
              <a:rPr sz="1450" spc="75" dirty="0">
                <a:solidFill>
                  <a:srgbClr val="DFD5DE"/>
                </a:solidFill>
                <a:latin typeface="Verdana"/>
                <a:cs typeface="Verdana"/>
              </a:rPr>
              <a:t>Add</a:t>
            </a:r>
            <a:r>
              <a:rPr sz="1450" spc="-18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450" spc="-10" dirty="0">
                <a:solidFill>
                  <a:srgbClr val="DFD5DE"/>
                </a:solidFill>
                <a:latin typeface="Verdana"/>
                <a:cs typeface="Verdana"/>
              </a:rPr>
              <a:t>Student</a:t>
            </a:r>
            <a:endParaRPr sz="1450">
              <a:latin typeface="Verdana"/>
              <a:cs typeface="Verdana"/>
            </a:endParaRPr>
          </a:p>
          <a:p>
            <a:pPr marL="988060">
              <a:lnSpc>
                <a:spcPct val="100000"/>
              </a:lnSpc>
              <a:spcBef>
                <a:spcPts val="1185"/>
              </a:spcBef>
            </a:pPr>
            <a:r>
              <a:rPr sz="1150" spc="60" dirty="0">
                <a:solidFill>
                  <a:srgbClr val="DFD5DE"/>
                </a:solidFill>
                <a:latin typeface="Microsoft Sans Serif"/>
                <a:cs typeface="Microsoft Sans Serif"/>
              </a:rPr>
              <a:t>Input</a:t>
            </a:r>
            <a:r>
              <a:rPr sz="1150" spc="9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DFD5DE"/>
                </a:solidFill>
                <a:latin typeface="Microsoft Sans Serif"/>
                <a:cs typeface="Microsoft Sans Serif"/>
              </a:rPr>
              <a:t>validation</a:t>
            </a:r>
            <a:r>
              <a:rPr sz="1150" spc="12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DFD5DE"/>
                </a:solidFill>
                <a:latin typeface="Microsoft Sans Serif"/>
                <a:cs typeface="Microsoft Sans Serif"/>
              </a:rPr>
              <a:t>ensures</a:t>
            </a:r>
            <a:r>
              <a:rPr sz="1150" spc="114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DFD5DE"/>
                </a:solidFill>
                <a:latin typeface="Microsoft Sans Serif"/>
                <a:cs typeface="Microsoft Sans Serif"/>
              </a:rPr>
              <a:t>all</a:t>
            </a:r>
            <a:r>
              <a:rPr sz="1150" spc="11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DFD5DE"/>
                </a:solidFill>
                <a:latin typeface="Microsoft Sans Serif"/>
                <a:cs typeface="Microsoft Sans Serif"/>
              </a:rPr>
              <a:t>fields</a:t>
            </a:r>
            <a:r>
              <a:rPr sz="1150" spc="114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DFD5DE"/>
                </a:solidFill>
                <a:latin typeface="Microsoft Sans Serif"/>
                <a:cs typeface="Microsoft Sans Serif"/>
              </a:rPr>
              <a:t>are</a:t>
            </a:r>
            <a:r>
              <a:rPr sz="1150" spc="13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DFD5DE"/>
                </a:solidFill>
                <a:latin typeface="Microsoft Sans Serif"/>
                <a:cs typeface="Microsoft Sans Serif"/>
              </a:rPr>
              <a:t>filled.</a:t>
            </a:r>
            <a:endParaRPr sz="11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1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150">
              <a:latin typeface="Microsoft Sans Serif"/>
              <a:cs typeface="Microsoft Sans Serif"/>
            </a:endParaRPr>
          </a:p>
          <a:p>
            <a:pPr marL="988060">
              <a:lnSpc>
                <a:spcPct val="100000"/>
              </a:lnSpc>
            </a:pPr>
            <a:r>
              <a:rPr sz="1450" dirty="0">
                <a:solidFill>
                  <a:srgbClr val="DFD5DE"/>
                </a:solidFill>
                <a:latin typeface="Verdana"/>
                <a:cs typeface="Verdana"/>
              </a:rPr>
              <a:t>Edit</a:t>
            </a:r>
            <a:r>
              <a:rPr sz="1450" spc="-11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450" spc="-10" dirty="0">
                <a:solidFill>
                  <a:srgbClr val="DFD5DE"/>
                </a:solidFill>
                <a:latin typeface="Verdana"/>
                <a:cs typeface="Verdana"/>
              </a:rPr>
              <a:t>Student</a:t>
            </a:r>
            <a:endParaRPr sz="1450">
              <a:latin typeface="Verdana"/>
              <a:cs typeface="Verdana"/>
            </a:endParaRPr>
          </a:p>
          <a:p>
            <a:pPr marL="988060">
              <a:lnSpc>
                <a:spcPct val="100000"/>
              </a:lnSpc>
              <a:spcBef>
                <a:spcPts val="1190"/>
              </a:spcBef>
            </a:pPr>
            <a:r>
              <a:rPr sz="1150" dirty="0">
                <a:solidFill>
                  <a:srgbClr val="DFD5DE"/>
                </a:solidFill>
                <a:latin typeface="Microsoft Sans Serif"/>
                <a:cs typeface="Microsoft Sans Serif"/>
              </a:rPr>
              <a:t>Select</a:t>
            </a:r>
            <a:r>
              <a:rPr sz="1150" spc="5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150" spc="60" dirty="0">
                <a:solidFill>
                  <a:srgbClr val="DFD5DE"/>
                </a:solidFill>
                <a:latin typeface="Microsoft Sans Serif"/>
                <a:cs typeface="Microsoft Sans Serif"/>
              </a:rPr>
              <a:t>from</a:t>
            </a:r>
            <a:r>
              <a:rPr sz="1150" spc="4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DFD5DE"/>
                </a:solidFill>
                <a:latin typeface="Microsoft Sans Serif"/>
                <a:cs typeface="Microsoft Sans Serif"/>
              </a:rPr>
              <a:t>list</a:t>
            </a:r>
            <a:r>
              <a:rPr sz="1150" spc="5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DFD5DE"/>
                </a:solidFill>
                <a:latin typeface="Microsoft Sans Serif"/>
                <a:cs typeface="Microsoft Sans Serif"/>
              </a:rPr>
              <a:t>and</a:t>
            </a:r>
            <a:r>
              <a:rPr sz="1150" spc="2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150" spc="50" dirty="0">
                <a:solidFill>
                  <a:srgbClr val="DFD5DE"/>
                </a:solidFill>
                <a:latin typeface="Microsoft Sans Serif"/>
                <a:cs typeface="Microsoft Sans Serif"/>
              </a:rPr>
              <a:t>update</a:t>
            </a:r>
            <a:r>
              <a:rPr sz="1150" spc="3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DFD5DE"/>
                </a:solidFill>
                <a:latin typeface="Microsoft Sans Serif"/>
                <a:cs typeface="Microsoft Sans Serif"/>
              </a:rPr>
              <a:t>details.</a:t>
            </a:r>
            <a:endParaRPr sz="11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1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150">
              <a:latin typeface="Microsoft Sans Serif"/>
              <a:cs typeface="Microsoft Sans Serif"/>
            </a:endParaRPr>
          </a:p>
          <a:p>
            <a:pPr marL="988060">
              <a:lnSpc>
                <a:spcPct val="100000"/>
              </a:lnSpc>
            </a:pPr>
            <a:r>
              <a:rPr sz="1450" dirty="0">
                <a:solidFill>
                  <a:srgbClr val="DFD5DE"/>
                </a:solidFill>
                <a:latin typeface="Verdana"/>
                <a:cs typeface="Verdana"/>
              </a:rPr>
              <a:t>Delete</a:t>
            </a:r>
            <a:r>
              <a:rPr sz="1450" spc="-10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450" spc="-10" dirty="0">
                <a:solidFill>
                  <a:srgbClr val="DFD5DE"/>
                </a:solidFill>
                <a:latin typeface="Verdana"/>
                <a:cs typeface="Verdana"/>
              </a:rPr>
              <a:t>Student</a:t>
            </a:r>
            <a:endParaRPr sz="1450">
              <a:latin typeface="Verdana"/>
              <a:cs typeface="Verdana"/>
            </a:endParaRPr>
          </a:p>
          <a:p>
            <a:pPr marL="988060">
              <a:lnSpc>
                <a:spcPct val="100000"/>
              </a:lnSpc>
              <a:spcBef>
                <a:spcPts val="1185"/>
              </a:spcBef>
            </a:pPr>
            <a:r>
              <a:rPr sz="1150" dirty="0">
                <a:solidFill>
                  <a:srgbClr val="DFD5DE"/>
                </a:solidFill>
                <a:latin typeface="Microsoft Sans Serif"/>
                <a:cs typeface="Microsoft Sans Serif"/>
              </a:rPr>
              <a:t>Remove</a:t>
            </a:r>
            <a:r>
              <a:rPr sz="1150" spc="1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DFD5DE"/>
                </a:solidFill>
                <a:latin typeface="Microsoft Sans Serif"/>
                <a:cs typeface="Microsoft Sans Serif"/>
              </a:rPr>
              <a:t>selected</a:t>
            </a:r>
            <a:r>
              <a:rPr sz="1150" spc="3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150" spc="50" dirty="0">
                <a:solidFill>
                  <a:srgbClr val="DFD5DE"/>
                </a:solidFill>
                <a:latin typeface="Microsoft Sans Serif"/>
                <a:cs typeface="Microsoft Sans Serif"/>
              </a:rPr>
              <a:t>student</a:t>
            </a:r>
            <a:r>
              <a:rPr sz="1150" spc="3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150" spc="60" dirty="0">
                <a:solidFill>
                  <a:srgbClr val="DFD5DE"/>
                </a:solidFill>
                <a:latin typeface="Microsoft Sans Serif"/>
                <a:cs typeface="Microsoft Sans Serif"/>
              </a:rPr>
              <a:t>from</a:t>
            </a:r>
            <a:r>
              <a:rPr sz="1150" spc="5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DFD5DE"/>
                </a:solidFill>
                <a:latin typeface="Microsoft Sans Serif"/>
                <a:cs typeface="Microsoft Sans Serif"/>
              </a:rPr>
              <a:t>records.</a:t>
            </a:r>
            <a:endParaRPr sz="11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1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150">
              <a:latin typeface="Microsoft Sans Serif"/>
              <a:cs typeface="Microsoft Sans Serif"/>
            </a:endParaRPr>
          </a:p>
          <a:p>
            <a:pPr marL="988060">
              <a:lnSpc>
                <a:spcPct val="100000"/>
              </a:lnSpc>
            </a:pPr>
            <a:r>
              <a:rPr sz="1450" spc="-40" dirty="0">
                <a:solidFill>
                  <a:srgbClr val="DFD5DE"/>
                </a:solidFill>
                <a:latin typeface="Verdana"/>
                <a:cs typeface="Verdana"/>
              </a:rPr>
              <a:t>Save</a:t>
            </a:r>
            <a:r>
              <a:rPr sz="1450" spc="-14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450" dirty="0">
                <a:solidFill>
                  <a:srgbClr val="DFD5DE"/>
                </a:solidFill>
                <a:latin typeface="Verdana"/>
                <a:cs typeface="Verdana"/>
              </a:rPr>
              <a:t>€</a:t>
            </a:r>
            <a:r>
              <a:rPr sz="1450" spc="-15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1450" spc="-20" dirty="0">
                <a:solidFill>
                  <a:srgbClr val="DFD5DE"/>
                </a:solidFill>
                <a:latin typeface="Verdana"/>
                <a:cs typeface="Verdana"/>
              </a:rPr>
              <a:t>Load</a:t>
            </a:r>
            <a:endParaRPr sz="1450">
              <a:latin typeface="Verdana"/>
              <a:cs typeface="Verdana"/>
            </a:endParaRPr>
          </a:p>
          <a:p>
            <a:pPr marL="988060">
              <a:lnSpc>
                <a:spcPct val="100000"/>
              </a:lnSpc>
              <a:spcBef>
                <a:spcPts val="1190"/>
              </a:spcBef>
            </a:pPr>
            <a:r>
              <a:rPr sz="1150" dirty="0">
                <a:solidFill>
                  <a:srgbClr val="DFD5DE"/>
                </a:solidFill>
                <a:latin typeface="Microsoft Sans Serif"/>
                <a:cs typeface="Microsoft Sans Serif"/>
              </a:rPr>
              <a:t>Serialize</a:t>
            </a:r>
            <a:r>
              <a:rPr sz="1150" spc="50" dirty="0">
                <a:solidFill>
                  <a:srgbClr val="DFD5DE"/>
                </a:solidFill>
                <a:latin typeface="Microsoft Sans Serif"/>
                <a:cs typeface="Microsoft Sans Serif"/>
              </a:rPr>
              <a:t> data</a:t>
            </a:r>
            <a:r>
              <a:rPr sz="1150" spc="3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150" spc="80" dirty="0">
                <a:solidFill>
                  <a:srgbClr val="DFD5DE"/>
                </a:solidFill>
                <a:latin typeface="Microsoft Sans Serif"/>
                <a:cs typeface="Microsoft Sans Serif"/>
              </a:rPr>
              <a:t>to</a:t>
            </a:r>
            <a:r>
              <a:rPr sz="1150" spc="5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DFD5DE"/>
                </a:solidFill>
                <a:latin typeface="Microsoft Sans Serif"/>
                <a:cs typeface="Microsoft Sans Serif"/>
              </a:rPr>
              <a:t>file</a:t>
            </a:r>
            <a:r>
              <a:rPr sz="1150" spc="3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DFD5DE"/>
                </a:solidFill>
                <a:latin typeface="Microsoft Sans Serif"/>
                <a:cs typeface="Microsoft Sans Serif"/>
              </a:rPr>
              <a:t>and</a:t>
            </a:r>
            <a:r>
              <a:rPr sz="1150" spc="3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150" dirty="0">
                <a:solidFill>
                  <a:srgbClr val="DFD5DE"/>
                </a:solidFill>
                <a:latin typeface="Microsoft Sans Serif"/>
                <a:cs typeface="Microsoft Sans Serif"/>
              </a:rPr>
              <a:t>reload</a:t>
            </a:r>
            <a:r>
              <a:rPr sz="1150" spc="5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DFD5DE"/>
                </a:solidFill>
                <a:latin typeface="Microsoft Sans Serif"/>
                <a:cs typeface="Microsoft Sans Serif"/>
              </a:rPr>
              <a:t>as</a:t>
            </a:r>
            <a:r>
              <a:rPr sz="1150" spc="4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150" spc="-10" dirty="0">
                <a:solidFill>
                  <a:srgbClr val="DFD5DE"/>
                </a:solidFill>
                <a:latin typeface="Microsoft Sans Serif"/>
                <a:cs typeface="Microsoft Sans Serif"/>
              </a:rPr>
              <a:t>needed.</a:t>
            </a:r>
            <a:endParaRPr sz="115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37135" y="7598663"/>
            <a:ext cx="2475737" cy="6301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550140" y="7639810"/>
            <a:ext cx="2079625" cy="589280"/>
            <a:chOff x="12550140" y="7639810"/>
            <a:chExt cx="2079625" cy="589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73584" y="7639810"/>
              <a:ext cx="1956054" cy="589026"/>
            </a:xfrm>
            <a:prstGeom prst="rect">
              <a:avLst/>
            </a:prstGeom>
          </p:spPr>
        </p:pic>
        <p:pic>
          <p:nvPicPr>
            <p:cNvPr id="4" name="object 4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31952" y="7772398"/>
              <a:ext cx="1107186" cy="4091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550140" y="7877555"/>
              <a:ext cx="1908809" cy="35128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8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Data</a:t>
            </a:r>
            <a:r>
              <a:rPr spc="-420" dirty="0"/>
              <a:t> </a:t>
            </a:r>
            <a:r>
              <a:rPr dirty="0"/>
              <a:t>Handling</a:t>
            </a:r>
            <a:r>
              <a:rPr spc="-430" dirty="0"/>
              <a:t> </a:t>
            </a:r>
            <a:r>
              <a:rPr dirty="0"/>
              <a:t>and</a:t>
            </a:r>
            <a:r>
              <a:rPr spc="-400" dirty="0"/>
              <a:t> </a:t>
            </a:r>
            <a:r>
              <a:rPr spc="-10" dirty="0"/>
              <a:t>Persistence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1304" y="3431794"/>
            <a:ext cx="5398770" cy="911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40" dirty="0">
                <a:solidFill>
                  <a:srgbClr val="DFD5DE"/>
                </a:solidFill>
                <a:latin typeface="Microsoft Sans Serif"/>
                <a:cs typeface="Microsoft Sans Serif"/>
              </a:rPr>
              <a:t>Uses</a:t>
            </a:r>
            <a:r>
              <a:rPr sz="1750" spc="-4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Java</a:t>
            </a:r>
            <a:r>
              <a:rPr sz="1750" spc="-6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45" dirty="0">
                <a:solidFill>
                  <a:srgbClr val="DFD5DE"/>
                </a:solidFill>
                <a:latin typeface="Microsoft Sans Serif"/>
                <a:cs typeface="Microsoft Sans Serif"/>
              </a:rPr>
              <a:t>serialization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120" dirty="0">
                <a:solidFill>
                  <a:srgbClr val="DFD5DE"/>
                </a:solidFill>
                <a:latin typeface="Microsoft Sans Serif"/>
                <a:cs typeface="Microsoft Sans Serif"/>
              </a:rPr>
              <a:t>to</a:t>
            </a:r>
            <a:r>
              <a:rPr sz="1750" spc="-5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save</a:t>
            </a:r>
            <a:r>
              <a:rPr sz="1750" spc="-4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65" dirty="0">
                <a:solidFill>
                  <a:srgbClr val="DFD5DE"/>
                </a:solidFill>
                <a:latin typeface="Microsoft Sans Serif"/>
                <a:cs typeface="Microsoft Sans Serif"/>
              </a:rPr>
              <a:t>and</a:t>
            </a:r>
            <a:r>
              <a:rPr sz="1750" spc="-6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65" dirty="0">
                <a:solidFill>
                  <a:srgbClr val="DFD5DE"/>
                </a:solidFill>
                <a:latin typeface="Microsoft Sans Serif"/>
                <a:cs typeface="Microsoft Sans Serif"/>
              </a:rPr>
              <a:t>load</a:t>
            </a:r>
            <a:r>
              <a:rPr sz="1750" spc="-3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75" dirty="0">
                <a:solidFill>
                  <a:srgbClr val="DFD5DE"/>
                </a:solidFill>
                <a:latin typeface="Microsoft Sans Serif"/>
                <a:cs typeface="Microsoft Sans Serif"/>
              </a:rPr>
              <a:t>student</a:t>
            </a:r>
            <a:r>
              <a:rPr sz="1750" spc="-6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40" dirty="0">
                <a:solidFill>
                  <a:srgbClr val="DFD5DE"/>
                </a:solidFill>
                <a:latin typeface="Microsoft Sans Serif"/>
                <a:cs typeface="Microsoft Sans Serif"/>
              </a:rPr>
              <a:t>list.</a:t>
            </a:r>
            <a:endParaRPr sz="17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7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Handles</a:t>
            </a:r>
            <a:r>
              <a:rPr sz="1750" spc="9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-10" dirty="0">
                <a:solidFill>
                  <a:srgbClr val="DFD5DE"/>
                </a:solidFill>
                <a:latin typeface="Microsoft Sans Serif"/>
                <a:cs typeface="Microsoft Sans Serif"/>
              </a:rPr>
              <a:t>IO</a:t>
            </a:r>
            <a:r>
              <a:rPr sz="1750" spc="7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exceptions</a:t>
            </a:r>
            <a:r>
              <a:rPr sz="1750" spc="9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114" dirty="0">
                <a:solidFill>
                  <a:srgbClr val="DFD5DE"/>
                </a:solidFill>
                <a:latin typeface="Microsoft Sans Serif"/>
                <a:cs typeface="Microsoft Sans Serif"/>
              </a:rPr>
              <a:t>with</a:t>
            </a:r>
            <a:r>
              <a:rPr sz="1750" spc="7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user</a:t>
            </a:r>
            <a:r>
              <a:rPr sz="1750" spc="7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55" dirty="0">
                <a:solidFill>
                  <a:srgbClr val="DFD5DE"/>
                </a:solidFill>
                <a:latin typeface="Microsoft Sans Serif"/>
                <a:cs typeface="Microsoft Sans Serif"/>
              </a:rPr>
              <a:t>notifications.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1304" y="4829302"/>
            <a:ext cx="4173854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solidFill>
                  <a:srgbClr val="96B8FF"/>
                </a:solidFill>
                <a:latin typeface="Verdana"/>
                <a:cs typeface="Verdana"/>
              </a:rPr>
              <a:t>Saving</a:t>
            </a:r>
            <a:r>
              <a:rPr sz="2200" spc="-240" dirty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96B8FF"/>
                </a:solidFill>
                <a:latin typeface="Verdana"/>
                <a:cs typeface="Verdana"/>
              </a:rPr>
              <a:t>Data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460"/>
              </a:spcBef>
            </a:pP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Writes</a:t>
            </a:r>
            <a:r>
              <a:rPr sz="1750" spc="-2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75" dirty="0">
                <a:solidFill>
                  <a:srgbClr val="DFD5DE"/>
                </a:solidFill>
                <a:latin typeface="Microsoft Sans Serif"/>
                <a:cs typeface="Microsoft Sans Serif"/>
              </a:rPr>
              <a:t>student</a:t>
            </a:r>
            <a:r>
              <a:rPr sz="1750" spc="-2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65" dirty="0">
                <a:solidFill>
                  <a:srgbClr val="DFD5DE"/>
                </a:solidFill>
                <a:latin typeface="Microsoft Sans Serif"/>
                <a:cs typeface="Microsoft Sans Serif"/>
              </a:rPr>
              <a:t>list</a:t>
            </a:r>
            <a:r>
              <a:rPr sz="1750" spc="-1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120" dirty="0">
                <a:solidFill>
                  <a:srgbClr val="DFD5DE"/>
                </a:solidFill>
                <a:latin typeface="Microsoft Sans Serif"/>
                <a:cs typeface="Microsoft Sans Serif"/>
              </a:rPr>
              <a:t>to</a:t>
            </a:r>
            <a:r>
              <a:rPr sz="1750" spc="-1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80" dirty="0">
                <a:solidFill>
                  <a:srgbClr val="DFD5DE"/>
                </a:solidFill>
                <a:latin typeface="Microsoft Sans Serif"/>
                <a:cs typeface="Microsoft Sans Serif"/>
              </a:rPr>
              <a:t>"students.dat"</a:t>
            </a:r>
            <a:r>
              <a:rPr sz="1750" spc="-4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-10" dirty="0">
                <a:solidFill>
                  <a:srgbClr val="DFD5DE"/>
                </a:solidFill>
                <a:latin typeface="Microsoft Sans Serif"/>
                <a:cs typeface="Microsoft Sans Serif"/>
              </a:rPr>
              <a:t>file.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87488" y="4829302"/>
            <a:ext cx="447865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96B8FF"/>
                </a:solidFill>
                <a:latin typeface="Verdana"/>
                <a:cs typeface="Verdana"/>
              </a:rPr>
              <a:t>Loading</a:t>
            </a:r>
            <a:r>
              <a:rPr sz="2200" spc="-145" dirty="0">
                <a:solidFill>
                  <a:srgbClr val="96B8FF"/>
                </a:solidFill>
                <a:latin typeface="Verdana"/>
                <a:cs typeface="Verdana"/>
              </a:rPr>
              <a:t> </a:t>
            </a:r>
            <a:r>
              <a:rPr sz="2200" spc="-20" dirty="0">
                <a:solidFill>
                  <a:srgbClr val="96B8FF"/>
                </a:solidFill>
                <a:latin typeface="Verdana"/>
                <a:cs typeface="Verdana"/>
              </a:rPr>
              <a:t>Data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460"/>
              </a:spcBef>
            </a:pPr>
            <a:r>
              <a:rPr sz="1750" spc="-20" dirty="0">
                <a:solidFill>
                  <a:srgbClr val="DFD5DE"/>
                </a:solidFill>
                <a:latin typeface="Microsoft Sans Serif"/>
                <a:cs typeface="Microsoft Sans Serif"/>
              </a:rPr>
              <a:t>Reads</a:t>
            </a:r>
            <a:r>
              <a:rPr sz="1750" spc="-7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75" dirty="0">
                <a:solidFill>
                  <a:srgbClr val="DFD5DE"/>
                </a:solidFill>
                <a:latin typeface="Microsoft Sans Serif"/>
                <a:cs typeface="Microsoft Sans Serif"/>
              </a:rPr>
              <a:t>student</a:t>
            </a:r>
            <a:r>
              <a:rPr sz="1750" spc="-7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65" dirty="0">
                <a:solidFill>
                  <a:srgbClr val="DFD5DE"/>
                </a:solidFill>
                <a:latin typeface="Microsoft Sans Serif"/>
                <a:cs typeface="Microsoft Sans Serif"/>
              </a:rPr>
              <a:t>list</a:t>
            </a:r>
            <a:r>
              <a:rPr sz="1750" spc="-4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100" dirty="0">
                <a:solidFill>
                  <a:srgbClr val="DFD5DE"/>
                </a:solidFill>
                <a:latin typeface="Microsoft Sans Serif"/>
                <a:cs typeface="Microsoft Sans Serif"/>
              </a:rPr>
              <a:t>from</a:t>
            </a:r>
            <a:r>
              <a:rPr sz="1750" spc="-6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55" dirty="0">
                <a:solidFill>
                  <a:srgbClr val="DFD5DE"/>
                </a:solidFill>
                <a:latin typeface="Microsoft Sans Serif"/>
                <a:cs typeface="Microsoft Sans Serif"/>
              </a:rPr>
              <a:t>file</a:t>
            </a:r>
            <a:r>
              <a:rPr sz="1750" spc="-3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65" dirty="0">
                <a:solidFill>
                  <a:srgbClr val="DFD5DE"/>
                </a:solidFill>
                <a:latin typeface="Microsoft Sans Serif"/>
                <a:cs typeface="Microsoft Sans Serif"/>
              </a:rPr>
              <a:t>and</a:t>
            </a:r>
            <a:r>
              <a:rPr sz="1750" spc="-7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55" dirty="0">
                <a:solidFill>
                  <a:srgbClr val="DFD5DE"/>
                </a:solidFill>
                <a:latin typeface="Microsoft Sans Serif"/>
                <a:cs typeface="Microsoft Sans Serif"/>
              </a:rPr>
              <a:t>updates</a:t>
            </a:r>
            <a:r>
              <a:rPr sz="1750" spc="-8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-25" dirty="0">
                <a:solidFill>
                  <a:srgbClr val="DFD5DE"/>
                </a:solidFill>
                <a:latin typeface="Microsoft Sans Serif"/>
                <a:cs typeface="Microsoft Sans Serif"/>
              </a:rPr>
              <a:t>UI.</a:t>
            </a:r>
            <a:endParaRPr sz="17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-1"/>
            <a:ext cx="5486400" cy="8229600"/>
            <a:chOff x="9144000" y="-1"/>
            <a:chExt cx="5486400" cy="822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0" y="-1"/>
              <a:ext cx="5486400" cy="82295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27718" y="3646716"/>
              <a:ext cx="4918837" cy="93595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1304" y="1233627"/>
            <a:ext cx="5744210" cy="141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610"/>
              </a:lnSpc>
            </a:pPr>
            <a:r>
              <a:rPr dirty="0"/>
              <a:t>User</a:t>
            </a:r>
            <a:r>
              <a:rPr spc="-370" dirty="0"/>
              <a:t> </a:t>
            </a:r>
            <a:r>
              <a:rPr spc="-30" dirty="0"/>
              <a:t>Interaction</a:t>
            </a:r>
            <a:r>
              <a:rPr spc="-365" dirty="0"/>
              <a:t> </a:t>
            </a:r>
            <a:r>
              <a:rPr spc="-25" dirty="0"/>
              <a:t>and </a:t>
            </a:r>
            <a:r>
              <a:rPr spc="-10" dirty="0"/>
              <a:t>Validation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1304" y="3077336"/>
            <a:ext cx="5074920" cy="91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90" dirty="0">
                <a:solidFill>
                  <a:srgbClr val="DFD5DE"/>
                </a:solidFill>
                <a:latin typeface="Microsoft Sans Serif"/>
                <a:cs typeface="Microsoft Sans Serif"/>
              </a:rPr>
              <a:t>Input</a:t>
            </a:r>
            <a:r>
              <a:rPr sz="1750" spc="-3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fields</a:t>
            </a:r>
            <a:r>
              <a:rPr sz="1750" spc="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clear</a:t>
            </a:r>
            <a:r>
              <a:rPr sz="1750" spc="-1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60" dirty="0">
                <a:solidFill>
                  <a:srgbClr val="DFD5DE"/>
                </a:solidFill>
                <a:latin typeface="Microsoft Sans Serif"/>
                <a:cs typeface="Microsoft Sans Serif"/>
              </a:rPr>
              <a:t>after</a:t>
            </a:r>
            <a:r>
              <a:rPr sz="1750" spc="-1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60" dirty="0">
                <a:solidFill>
                  <a:srgbClr val="DFD5DE"/>
                </a:solidFill>
                <a:latin typeface="Microsoft Sans Serif"/>
                <a:cs typeface="Microsoft Sans Serif"/>
              </a:rPr>
              <a:t>operations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70" dirty="0">
                <a:solidFill>
                  <a:srgbClr val="DFD5DE"/>
                </a:solidFill>
                <a:latin typeface="Microsoft Sans Serif"/>
                <a:cs typeface="Microsoft Sans Serif"/>
              </a:rPr>
              <a:t>for</a:t>
            </a:r>
            <a:r>
              <a:rPr sz="1750" spc="-10" dirty="0">
                <a:solidFill>
                  <a:srgbClr val="DFD5DE"/>
                </a:solidFill>
                <a:latin typeface="Microsoft Sans Serif"/>
                <a:cs typeface="Microsoft Sans Serif"/>
              </a:rPr>
              <a:t> ease</a:t>
            </a:r>
            <a:r>
              <a:rPr sz="1750" spc="-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70" dirty="0">
                <a:solidFill>
                  <a:srgbClr val="DFD5DE"/>
                </a:solidFill>
                <a:latin typeface="Microsoft Sans Serif"/>
                <a:cs typeface="Microsoft Sans Serif"/>
              </a:rPr>
              <a:t>of</a:t>
            </a:r>
            <a:r>
              <a:rPr sz="1750" spc="-20" dirty="0">
                <a:solidFill>
                  <a:srgbClr val="DFD5DE"/>
                </a:solidFill>
                <a:latin typeface="Microsoft Sans Serif"/>
                <a:cs typeface="Microsoft Sans Serif"/>
              </a:rPr>
              <a:t> use.</a:t>
            </a:r>
            <a:endParaRPr sz="17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7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Selection</a:t>
            </a:r>
            <a:r>
              <a:rPr sz="1750" spc="3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80" dirty="0">
                <a:solidFill>
                  <a:srgbClr val="DFD5DE"/>
                </a:solidFill>
                <a:latin typeface="Microsoft Sans Serif"/>
                <a:cs typeface="Microsoft Sans Serif"/>
              </a:rPr>
              <a:t>in</a:t>
            </a:r>
            <a:r>
              <a:rPr sz="1750" spc="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65" dirty="0">
                <a:solidFill>
                  <a:srgbClr val="DFD5DE"/>
                </a:solidFill>
                <a:latin typeface="Microsoft Sans Serif"/>
                <a:cs typeface="Microsoft Sans Serif"/>
              </a:rPr>
              <a:t>list</a:t>
            </a:r>
            <a:r>
              <a:rPr sz="1750" spc="50" dirty="0">
                <a:solidFill>
                  <a:srgbClr val="DFD5DE"/>
                </a:solidFill>
                <a:latin typeface="Microsoft Sans Serif"/>
                <a:cs typeface="Microsoft Sans Serif"/>
              </a:rPr>
              <a:t> fills</a:t>
            </a:r>
            <a:r>
              <a:rPr sz="1750" spc="6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105" dirty="0">
                <a:solidFill>
                  <a:srgbClr val="DFD5DE"/>
                </a:solidFill>
                <a:latin typeface="Microsoft Sans Serif"/>
                <a:cs typeface="Microsoft Sans Serif"/>
              </a:rPr>
              <a:t>input</a:t>
            </a:r>
            <a:r>
              <a:rPr sz="1750" spc="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fields</a:t>
            </a:r>
            <a:r>
              <a:rPr sz="1750" spc="4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70" dirty="0">
                <a:solidFill>
                  <a:srgbClr val="DFD5DE"/>
                </a:solidFill>
                <a:latin typeface="Microsoft Sans Serif"/>
                <a:cs typeface="Microsoft Sans Serif"/>
              </a:rPr>
              <a:t>for</a:t>
            </a:r>
            <a:r>
              <a:rPr sz="1750" spc="2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50" dirty="0">
                <a:solidFill>
                  <a:srgbClr val="DFD5DE"/>
                </a:solidFill>
                <a:latin typeface="Microsoft Sans Serif"/>
                <a:cs typeface="Microsoft Sans Serif"/>
              </a:rPr>
              <a:t>editing.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3788" y="4272153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40" h="510539">
                <a:moveTo>
                  <a:pt x="476338" y="0"/>
                </a:moveTo>
                <a:lnTo>
                  <a:pt x="34023" y="0"/>
                </a:lnTo>
                <a:lnTo>
                  <a:pt x="20782" y="2674"/>
                </a:lnTo>
                <a:lnTo>
                  <a:pt x="9967" y="9969"/>
                </a:lnTo>
                <a:lnTo>
                  <a:pt x="2674" y="20788"/>
                </a:lnTo>
                <a:lnTo>
                  <a:pt x="0" y="34036"/>
                </a:lnTo>
                <a:lnTo>
                  <a:pt x="0" y="476376"/>
                </a:lnTo>
                <a:lnTo>
                  <a:pt x="2674" y="489624"/>
                </a:lnTo>
                <a:lnTo>
                  <a:pt x="9967" y="500443"/>
                </a:lnTo>
                <a:lnTo>
                  <a:pt x="20782" y="507738"/>
                </a:lnTo>
                <a:lnTo>
                  <a:pt x="34023" y="510413"/>
                </a:lnTo>
                <a:lnTo>
                  <a:pt x="476338" y="510413"/>
                </a:lnTo>
                <a:lnTo>
                  <a:pt x="489566" y="507738"/>
                </a:lnTo>
                <a:lnTo>
                  <a:pt x="500341" y="500443"/>
                </a:lnTo>
                <a:lnTo>
                  <a:pt x="507592" y="489624"/>
                </a:lnTo>
                <a:lnTo>
                  <a:pt x="510247" y="476376"/>
                </a:lnTo>
                <a:lnTo>
                  <a:pt x="510247" y="34036"/>
                </a:lnTo>
                <a:lnTo>
                  <a:pt x="507592" y="20788"/>
                </a:lnTo>
                <a:lnTo>
                  <a:pt x="500341" y="9969"/>
                </a:lnTo>
                <a:lnTo>
                  <a:pt x="489566" y="2674"/>
                </a:lnTo>
                <a:lnTo>
                  <a:pt x="476338" y="0"/>
                </a:lnTo>
                <a:close/>
              </a:path>
            </a:pathLst>
          </a:custGeom>
          <a:solidFill>
            <a:srgbClr val="2525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18285" y="4326128"/>
            <a:ext cx="2586990" cy="1217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5" dirty="0">
                <a:solidFill>
                  <a:srgbClr val="DFD5DE"/>
                </a:solidFill>
                <a:latin typeface="Verdana"/>
                <a:cs typeface="Verdana"/>
              </a:rPr>
              <a:t>Input</a:t>
            </a:r>
            <a:r>
              <a:rPr sz="2200" spc="-19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DFD5DE"/>
                </a:solidFill>
                <a:latin typeface="Verdana"/>
                <a:cs typeface="Verdana"/>
              </a:rPr>
              <a:t>Validation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38300"/>
              </a:lnSpc>
              <a:spcBef>
                <a:spcPts val="940"/>
              </a:spcBef>
            </a:pP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Ensures</a:t>
            </a:r>
            <a:r>
              <a:rPr sz="1750" spc="-8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85" dirty="0">
                <a:solidFill>
                  <a:srgbClr val="DFD5DE"/>
                </a:solidFill>
                <a:latin typeface="Microsoft Sans Serif"/>
                <a:cs typeface="Microsoft Sans Serif"/>
              </a:rPr>
              <a:t>no</a:t>
            </a:r>
            <a:r>
              <a:rPr sz="1750" spc="-9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95" dirty="0">
                <a:solidFill>
                  <a:srgbClr val="DFD5DE"/>
                </a:solidFill>
                <a:latin typeface="Microsoft Sans Serif"/>
                <a:cs typeface="Microsoft Sans Serif"/>
              </a:rPr>
              <a:t>empty</a:t>
            </a:r>
            <a:r>
              <a:rPr sz="1750" spc="-7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-10" dirty="0">
                <a:solidFill>
                  <a:srgbClr val="DFD5DE"/>
                </a:solidFill>
                <a:latin typeface="Microsoft Sans Serif"/>
                <a:cs typeface="Microsoft Sans Serif"/>
              </a:rPr>
              <a:t>fields </a:t>
            </a:r>
            <a:r>
              <a:rPr sz="1750" spc="50" dirty="0">
                <a:solidFill>
                  <a:srgbClr val="DFD5DE"/>
                </a:solidFill>
                <a:latin typeface="Microsoft Sans Serif"/>
                <a:cs typeface="Microsoft Sans Serif"/>
              </a:rPr>
              <a:t>before</a:t>
            </a:r>
            <a:r>
              <a:rPr sz="1750" spc="-5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65" dirty="0">
                <a:solidFill>
                  <a:srgbClr val="DFD5DE"/>
                </a:solidFill>
                <a:latin typeface="Microsoft Sans Serif"/>
                <a:cs typeface="Microsoft Sans Serif"/>
              </a:rPr>
              <a:t>adding</a:t>
            </a:r>
            <a:r>
              <a:rPr sz="1750" spc="-8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75" dirty="0">
                <a:solidFill>
                  <a:srgbClr val="DFD5DE"/>
                </a:solidFill>
                <a:latin typeface="Microsoft Sans Serif"/>
                <a:cs typeface="Microsoft Sans Serif"/>
              </a:rPr>
              <a:t>or</a:t>
            </a:r>
            <a:r>
              <a:rPr sz="1750" spc="-6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50" dirty="0">
                <a:solidFill>
                  <a:srgbClr val="DFD5DE"/>
                </a:solidFill>
                <a:latin typeface="Microsoft Sans Serif"/>
                <a:cs typeface="Microsoft Sans Serif"/>
              </a:rPr>
              <a:t>editing.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13859" y="4272153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39" h="510539">
                <a:moveTo>
                  <a:pt x="476250" y="0"/>
                </a:moveTo>
                <a:lnTo>
                  <a:pt x="33908" y="0"/>
                </a:lnTo>
                <a:lnTo>
                  <a:pt x="20681" y="2674"/>
                </a:lnTo>
                <a:lnTo>
                  <a:pt x="9906" y="9969"/>
                </a:lnTo>
                <a:lnTo>
                  <a:pt x="2655" y="20788"/>
                </a:lnTo>
                <a:lnTo>
                  <a:pt x="0" y="34036"/>
                </a:lnTo>
                <a:lnTo>
                  <a:pt x="0" y="476376"/>
                </a:lnTo>
                <a:lnTo>
                  <a:pt x="2655" y="489624"/>
                </a:lnTo>
                <a:lnTo>
                  <a:pt x="9905" y="500443"/>
                </a:lnTo>
                <a:lnTo>
                  <a:pt x="20681" y="507738"/>
                </a:lnTo>
                <a:lnTo>
                  <a:pt x="33908" y="510413"/>
                </a:lnTo>
                <a:lnTo>
                  <a:pt x="476250" y="510413"/>
                </a:lnTo>
                <a:lnTo>
                  <a:pt x="489497" y="507738"/>
                </a:lnTo>
                <a:lnTo>
                  <a:pt x="500316" y="500443"/>
                </a:lnTo>
                <a:lnTo>
                  <a:pt x="507611" y="489624"/>
                </a:lnTo>
                <a:lnTo>
                  <a:pt x="510286" y="476376"/>
                </a:lnTo>
                <a:lnTo>
                  <a:pt x="510286" y="34036"/>
                </a:lnTo>
                <a:lnTo>
                  <a:pt x="507611" y="20788"/>
                </a:lnTo>
                <a:lnTo>
                  <a:pt x="500316" y="9969"/>
                </a:lnTo>
                <a:lnTo>
                  <a:pt x="489497" y="2674"/>
                </a:lnTo>
                <a:lnTo>
                  <a:pt x="476250" y="0"/>
                </a:lnTo>
                <a:close/>
              </a:path>
            </a:pathLst>
          </a:custGeom>
          <a:solidFill>
            <a:srgbClr val="2525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438647" y="4326128"/>
            <a:ext cx="2432050" cy="1217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DFD5DE"/>
                </a:solidFill>
                <a:latin typeface="Verdana"/>
                <a:cs typeface="Verdana"/>
              </a:rPr>
              <a:t>Field</a:t>
            </a:r>
            <a:r>
              <a:rPr sz="2200" spc="-220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DFD5DE"/>
                </a:solidFill>
                <a:latin typeface="Verdana"/>
                <a:cs typeface="Verdana"/>
              </a:rPr>
              <a:t>Clearing</a:t>
            </a:r>
            <a:endParaRPr sz="2200">
              <a:latin typeface="Verdana"/>
              <a:cs typeface="Verdana"/>
            </a:endParaRPr>
          </a:p>
          <a:p>
            <a:pPr marL="12700" marR="5080">
              <a:lnSpc>
                <a:spcPct val="138300"/>
              </a:lnSpc>
              <a:spcBef>
                <a:spcPts val="940"/>
              </a:spcBef>
            </a:pP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Clears</a:t>
            </a:r>
            <a:r>
              <a:rPr sz="1750" spc="-8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75" dirty="0">
                <a:solidFill>
                  <a:srgbClr val="DFD5DE"/>
                </a:solidFill>
                <a:latin typeface="Microsoft Sans Serif"/>
                <a:cs typeface="Microsoft Sans Serif"/>
              </a:rPr>
              <a:t>inputs</a:t>
            </a:r>
            <a:r>
              <a:rPr sz="1750" spc="-7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70" dirty="0">
                <a:solidFill>
                  <a:srgbClr val="DFD5DE"/>
                </a:solidFill>
                <a:latin typeface="Microsoft Sans Serif"/>
                <a:cs typeface="Microsoft Sans Serif"/>
              </a:rPr>
              <a:t>after</a:t>
            </a:r>
            <a:r>
              <a:rPr sz="1750" spc="-8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35" dirty="0">
                <a:solidFill>
                  <a:srgbClr val="DFD5DE"/>
                </a:solidFill>
                <a:latin typeface="Microsoft Sans Serif"/>
                <a:cs typeface="Microsoft Sans Serif"/>
              </a:rPr>
              <a:t>add, </a:t>
            </a:r>
            <a:r>
              <a:rPr sz="1750" spc="70" dirty="0">
                <a:solidFill>
                  <a:srgbClr val="DFD5DE"/>
                </a:solidFill>
                <a:latin typeface="Microsoft Sans Serif"/>
                <a:cs typeface="Microsoft Sans Serif"/>
              </a:rPr>
              <a:t>edit,</a:t>
            </a:r>
            <a:r>
              <a:rPr sz="1750" spc="-7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75" dirty="0">
                <a:solidFill>
                  <a:srgbClr val="DFD5DE"/>
                </a:solidFill>
                <a:latin typeface="Microsoft Sans Serif"/>
                <a:cs typeface="Microsoft Sans Serif"/>
              </a:rPr>
              <a:t>or</a:t>
            </a:r>
            <a:r>
              <a:rPr sz="1750" spc="-7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55" dirty="0">
                <a:solidFill>
                  <a:srgbClr val="DFD5DE"/>
                </a:solidFill>
                <a:latin typeface="Microsoft Sans Serif"/>
                <a:cs typeface="Microsoft Sans Serif"/>
              </a:rPr>
              <a:t>delete</a:t>
            </a:r>
            <a:r>
              <a:rPr sz="1750" spc="-7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-10" dirty="0">
                <a:solidFill>
                  <a:srgbClr val="DFD5DE"/>
                </a:solidFill>
                <a:latin typeface="Microsoft Sans Serif"/>
                <a:cs typeface="Microsoft Sans Serif"/>
              </a:rPr>
              <a:t>actions.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93788" y="6019927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40" h="510540">
                <a:moveTo>
                  <a:pt x="476338" y="0"/>
                </a:moveTo>
                <a:lnTo>
                  <a:pt x="34023" y="0"/>
                </a:lnTo>
                <a:lnTo>
                  <a:pt x="20782" y="2674"/>
                </a:lnTo>
                <a:lnTo>
                  <a:pt x="9967" y="9969"/>
                </a:lnTo>
                <a:lnTo>
                  <a:pt x="2674" y="20788"/>
                </a:lnTo>
                <a:lnTo>
                  <a:pt x="0" y="34036"/>
                </a:lnTo>
                <a:lnTo>
                  <a:pt x="0" y="476250"/>
                </a:lnTo>
                <a:lnTo>
                  <a:pt x="2674" y="489497"/>
                </a:lnTo>
                <a:lnTo>
                  <a:pt x="9967" y="500316"/>
                </a:lnTo>
                <a:lnTo>
                  <a:pt x="20782" y="507611"/>
                </a:lnTo>
                <a:lnTo>
                  <a:pt x="34023" y="510286"/>
                </a:lnTo>
                <a:lnTo>
                  <a:pt x="476338" y="510286"/>
                </a:lnTo>
                <a:lnTo>
                  <a:pt x="489566" y="507611"/>
                </a:lnTo>
                <a:lnTo>
                  <a:pt x="500341" y="500316"/>
                </a:lnTo>
                <a:lnTo>
                  <a:pt x="507592" y="489497"/>
                </a:lnTo>
                <a:lnTo>
                  <a:pt x="510247" y="476250"/>
                </a:lnTo>
                <a:lnTo>
                  <a:pt x="510247" y="34036"/>
                </a:lnTo>
                <a:lnTo>
                  <a:pt x="507592" y="20788"/>
                </a:lnTo>
                <a:lnTo>
                  <a:pt x="500341" y="9969"/>
                </a:lnTo>
                <a:lnTo>
                  <a:pt x="489566" y="2674"/>
                </a:lnTo>
                <a:lnTo>
                  <a:pt x="476338" y="0"/>
                </a:lnTo>
                <a:close/>
              </a:path>
            </a:pathLst>
          </a:custGeom>
          <a:solidFill>
            <a:srgbClr val="25252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518285" y="6074155"/>
            <a:ext cx="4558665" cy="8489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solidFill>
                  <a:srgbClr val="DFD5DE"/>
                </a:solidFill>
                <a:latin typeface="Verdana"/>
                <a:cs typeface="Verdana"/>
              </a:rPr>
              <a:t>List</a:t>
            </a:r>
            <a:r>
              <a:rPr sz="2200" spc="-185" dirty="0">
                <a:solidFill>
                  <a:srgbClr val="DFD5DE"/>
                </a:solidFill>
                <a:latin typeface="Verdana"/>
                <a:cs typeface="Verdana"/>
              </a:rPr>
              <a:t> </a:t>
            </a:r>
            <a:r>
              <a:rPr sz="2200" spc="-10" dirty="0">
                <a:solidFill>
                  <a:srgbClr val="DFD5DE"/>
                </a:solidFill>
                <a:latin typeface="Verdana"/>
                <a:cs typeface="Verdana"/>
              </a:rPr>
              <a:t>Selection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45"/>
              </a:spcBef>
            </a:pP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Populates</a:t>
            </a:r>
            <a:r>
              <a:rPr sz="1750" spc="14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fields</a:t>
            </a:r>
            <a:r>
              <a:rPr sz="1750" spc="14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114" dirty="0">
                <a:solidFill>
                  <a:srgbClr val="DFD5DE"/>
                </a:solidFill>
                <a:latin typeface="Microsoft Sans Serif"/>
                <a:cs typeface="Microsoft Sans Serif"/>
              </a:rPr>
              <a:t>with</a:t>
            </a:r>
            <a:r>
              <a:rPr sz="1750" spc="100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dirty="0">
                <a:solidFill>
                  <a:srgbClr val="DFD5DE"/>
                </a:solidFill>
                <a:latin typeface="Microsoft Sans Serif"/>
                <a:cs typeface="Microsoft Sans Serif"/>
              </a:rPr>
              <a:t>selected</a:t>
            </a:r>
            <a:r>
              <a:rPr sz="1750" spc="15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75" dirty="0">
                <a:solidFill>
                  <a:srgbClr val="DFD5DE"/>
                </a:solidFill>
                <a:latin typeface="Microsoft Sans Serif"/>
                <a:cs typeface="Microsoft Sans Serif"/>
              </a:rPr>
              <a:t>student</a:t>
            </a:r>
            <a:r>
              <a:rPr sz="1750" spc="95" dirty="0">
                <a:solidFill>
                  <a:srgbClr val="DFD5DE"/>
                </a:solidFill>
                <a:latin typeface="Microsoft Sans Serif"/>
                <a:cs typeface="Microsoft Sans Serif"/>
              </a:rPr>
              <a:t> </a:t>
            </a:r>
            <a:r>
              <a:rPr sz="1750" spc="45" dirty="0">
                <a:solidFill>
                  <a:srgbClr val="DFD5DE"/>
                </a:solidFill>
                <a:latin typeface="Microsoft Sans Serif"/>
                <a:cs typeface="Microsoft Sans Serif"/>
              </a:rPr>
              <a:t>data.</a:t>
            </a:r>
            <a:endParaRPr sz="17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455</Words>
  <Application>Microsoft Office PowerPoint</Application>
  <PresentationFormat>Custom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Microsoft Sans Serif</vt:lpstr>
      <vt:lpstr>Verdana</vt:lpstr>
      <vt:lpstr>Office Theme</vt:lpstr>
      <vt:lpstr>Biotech Student Management System</vt:lpstr>
      <vt:lpstr>Acknowledgement</vt:lpstr>
      <vt:lpstr>Project Overview</vt:lpstr>
      <vt:lpstr>Student Class Design</vt:lpstr>
      <vt:lpstr>Graphical User Interface</vt:lpstr>
      <vt:lpstr>Role Selection and Security</vt:lpstr>
      <vt:lpstr>Core Functionalities</vt:lpstr>
      <vt:lpstr>Data Handling and Persistence</vt:lpstr>
      <vt:lpstr>User Interaction and Validation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Sakshi Sharma</cp:lastModifiedBy>
  <cp:revision>3</cp:revision>
  <dcterms:created xsi:type="dcterms:W3CDTF">2025-05-27T09:43:38Z</dcterms:created>
  <dcterms:modified xsi:type="dcterms:W3CDTF">2025-05-27T10:46:24Z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2025-05-18T00:00:00Z</vt:filetime>
  </property>
  <property fmtid="{D5CDD505-2E9C-101B-9397-08002B2CF9AE}" pid="3" name="Creator">
    <vt:lpwstr>Microsoft® PowerPoint® 2024</vt:lpwstr>
  </property>
  <property fmtid="{D5CDD505-2E9C-101B-9397-08002B2CF9AE}" pid="4" name="LastSaved">
    <vt:filetime>2025-05-27T00:00:00Z</vt:filetime>
  </property>
  <property fmtid="{D5CDD505-2E9C-101B-9397-08002B2CF9AE}" pid="5" name="Producer">
    <vt:lpwstr>3.0.24 (5.1.10) </vt:lpwstr>
  </property>
</Properties>
</file>