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60"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0" autoAdjust="0"/>
    <p:restoredTop sz="94687"/>
  </p:normalViewPr>
  <p:slideViewPr>
    <p:cSldViewPr snapToGrid="0" snapToObjects="1">
      <p:cViewPr varScale="1">
        <p:scale>
          <a:sx n="85" d="100"/>
          <a:sy n="85" d="100"/>
        </p:scale>
        <p:origin x="-816"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883CB1D-3F07-5442-93CE-7F2480D29A28}" type="datetimeFigureOut">
              <a:rPr kumimoji="1" lang="ja-JP" altLang="en-US" smtClean="0"/>
              <a:t>19/06/06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BD816B-1545-6D41-A052-352208F39EB3}"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883CB1D-3F07-5442-93CE-7F2480D29A28}" type="datetimeFigureOut">
              <a:rPr kumimoji="1" lang="ja-JP" altLang="en-US" smtClean="0"/>
              <a:t>19/06/06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BD816B-1545-6D41-A052-352208F39EB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883CB1D-3F07-5442-93CE-7F2480D29A28}" type="datetimeFigureOut">
              <a:rPr kumimoji="1" lang="ja-JP" altLang="en-US" smtClean="0"/>
              <a:t>19/06/06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BD816B-1545-6D41-A052-352208F39EB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883CB1D-3F07-5442-93CE-7F2480D29A28}" type="datetimeFigureOut">
              <a:rPr kumimoji="1" lang="ja-JP" altLang="en-US" smtClean="0"/>
              <a:t>19/06/06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BD816B-1545-6D41-A052-352208F39EB3}"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883CB1D-3F07-5442-93CE-7F2480D29A28}" type="datetimeFigureOut">
              <a:rPr kumimoji="1" lang="ja-JP" altLang="en-US" smtClean="0"/>
              <a:t>19/06/06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BD816B-1545-6D41-A052-352208F39EB3}"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883CB1D-3F07-5442-93CE-7F2480D29A28}" type="datetimeFigureOut">
              <a:rPr kumimoji="1" lang="ja-JP" altLang="en-US" smtClean="0"/>
              <a:t>19/06/06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2BD816B-1545-6D41-A052-352208F39EB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883CB1D-3F07-5442-93CE-7F2480D29A28}" type="datetimeFigureOut">
              <a:rPr kumimoji="1" lang="ja-JP" altLang="en-US" smtClean="0"/>
              <a:t>19/06/06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2BD816B-1545-6D41-A052-352208F39EB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883CB1D-3F07-5442-93CE-7F2480D29A28}" type="datetimeFigureOut">
              <a:rPr kumimoji="1" lang="ja-JP" altLang="en-US" smtClean="0"/>
              <a:t>19/06/06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2BD816B-1545-6D41-A052-352208F39EB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3CB1D-3F07-5442-93CE-7F2480D29A28}" type="datetimeFigureOut">
              <a:rPr kumimoji="1" lang="ja-JP" altLang="en-US" smtClean="0"/>
              <a:t>19/06/06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2BD816B-1545-6D41-A052-352208F39EB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883CB1D-3F07-5442-93CE-7F2480D29A28}" type="datetimeFigureOut">
              <a:rPr kumimoji="1" lang="ja-JP" altLang="en-US" smtClean="0"/>
              <a:t>19/06/06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2BD816B-1545-6D41-A052-352208F39EB3}"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883CB1D-3F07-5442-93CE-7F2480D29A28}" type="datetimeFigureOut">
              <a:rPr kumimoji="1" lang="ja-JP" altLang="en-US" smtClean="0"/>
              <a:t>19/06/06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2BD816B-1545-6D41-A052-352208F39EB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3CB1D-3F07-5442-93CE-7F2480D29A28}" type="datetimeFigureOut">
              <a:rPr kumimoji="1" lang="ja-JP" altLang="en-US" smtClean="0"/>
              <a:t>19/06/06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D816B-1545-6D41-A052-352208F39EB3}" type="slidenum">
              <a:rPr kumimoji="1" lang="ja-JP" altLang="en-US" smtClean="0"/>
              <a:t>‹#›</a:t>
            </a:fld>
            <a:endParaRPr kumimoji="1" lang="ja-JP" altLang="en-US"/>
          </a:p>
        </p:txBody>
      </p:sp>
    </p:spTree>
    <p:extLst>
      <p:ext uri="{BB962C8B-B14F-4D97-AF65-F5344CB8AC3E}">
        <p14:creationId xmlns:p14="http://schemas.microsoft.com/office/powerpoint/2010/main" val="185246511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pdf/1506.01497.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pdf/1409.1556.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eople.eecs.berkeley.edu/~jonlong/long_shelhamer_fc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59646" y="1244598"/>
            <a:ext cx="9668933" cy="2387600"/>
          </a:xfrm>
        </p:spPr>
        <p:txBody>
          <a:bodyPr/>
          <a:lstStyle/>
          <a:p>
            <a:r>
              <a:rPr lang="ja-JP" altLang="en-US" dirty="0" smtClean="0">
                <a:latin typeface="メイリオ"/>
                <a:ea typeface="メイリオ"/>
                <a:cs typeface="メイリオ"/>
              </a:rPr>
              <a:t>T</a:t>
            </a:r>
            <a:r>
              <a:rPr lang="en-US" altLang="ja-JP" dirty="0" smtClean="0">
                <a:latin typeface="メイリオ"/>
                <a:ea typeface="メイリオ"/>
                <a:cs typeface="メイリオ"/>
              </a:rPr>
              <a:t>erm2</a:t>
            </a:r>
            <a:r>
              <a:rPr lang="ja-JP" altLang="en-US" dirty="0" smtClean="0">
                <a:latin typeface="メイリオ"/>
                <a:ea typeface="メイリオ"/>
                <a:cs typeface="メイリオ"/>
              </a:rPr>
              <a:t> </a:t>
            </a:r>
            <a:r>
              <a:rPr kumimoji="1" lang="en-US" altLang="ja-JP" dirty="0" smtClean="0">
                <a:latin typeface="メイリオ"/>
                <a:ea typeface="メイリオ"/>
                <a:cs typeface="メイリオ"/>
              </a:rPr>
              <a:t>Sprint17</a:t>
            </a:r>
            <a:br>
              <a:rPr kumimoji="1" lang="en-US" altLang="ja-JP" dirty="0" smtClean="0">
                <a:latin typeface="メイリオ"/>
                <a:ea typeface="メイリオ"/>
                <a:cs typeface="メイリオ"/>
              </a:rPr>
            </a:br>
            <a:r>
              <a:rPr lang="ja-JP" altLang="en-US" dirty="0" smtClean="0">
                <a:latin typeface="メイリオ"/>
                <a:ea typeface="メイリオ"/>
                <a:cs typeface="メイリオ"/>
              </a:rPr>
              <a:t>論文紹介</a:t>
            </a:r>
            <a:endParaRPr kumimoji="1" lang="ja-JP" altLang="en-US" dirty="0">
              <a:latin typeface="メイリオ"/>
              <a:ea typeface="メイリオ"/>
              <a:cs typeface="メイリオ"/>
            </a:endParaRPr>
          </a:p>
        </p:txBody>
      </p:sp>
      <p:sp>
        <p:nvSpPr>
          <p:cNvPr id="3" name="タイトル 1"/>
          <p:cNvSpPr txBox="1">
            <a:spLocks/>
          </p:cNvSpPr>
          <p:nvPr/>
        </p:nvSpPr>
        <p:spPr>
          <a:xfrm>
            <a:off x="2674471" y="4198471"/>
            <a:ext cx="6862979" cy="104765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en-US" sz="2400" dirty="0" smtClean="0">
                <a:latin typeface="メイリオ"/>
                <a:ea typeface="メイリオ"/>
                <a:cs typeface="メイリオ"/>
              </a:rPr>
              <a:t>Dive Into Code</a:t>
            </a:r>
          </a:p>
          <a:p>
            <a:r>
              <a:rPr lang="ja-JP" altLang="en-US" sz="2400" dirty="0" smtClean="0">
                <a:latin typeface="メイリオ"/>
                <a:ea typeface="メイリオ"/>
                <a:cs typeface="メイリオ"/>
              </a:rPr>
              <a:t>機械学習エンジニアコース</a:t>
            </a:r>
            <a:r>
              <a:rPr lang="en-US" altLang="ja-JP" sz="2400" dirty="0" smtClean="0">
                <a:latin typeface="メイリオ"/>
                <a:ea typeface="メイリオ"/>
                <a:cs typeface="メイリオ"/>
              </a:rPr>
              <a:t> 4</a:t>
            </a:r>
            <a:r>
              <a:rPr lang="ja-JP" altLang="en-US" sz="2400" dirty="0" smtClean="0">
                <a:latin typeface="メイリオ"/>
                <a:ea typeface="メイリオ"/>
                <a:cs typeface="メイリオ"/>
              </a:rPr>
              <a:t>月期</a:t>
            </a:r>
            <a:endParaRPr lang="en-US" altLang="ja-JP" sz="2400" dirty="0" smtClean="0">
              <a:latin typeface="メイリオ"/>
              <a:ea typeface="メイリオ"/>
              <a:cs typeface="メイリオ"/>
            </a:endParaRPr>
          </a:p>
          <a:p>
            <a:r>
              <a:rPr lang="ja-JP" altLang="en-US" sz="2400" dirty="0" smtClean="0">
                <a:latin typeface="メイリオ"/>
                <a:ea typeface="メイリオ"/>
                <a:cs typeface="メイリオ"/>
              </a:rPr>
              <a:t>有本和俊</a:t>
            </a:r>
            <a:endParaRPr lang="ja-JP" altLang="en-US" sz="2400" dirty="0">
              <a:latin typeface="メイリオ"/>
              <a:ea typeface="メイリオ"/>
              <a:cs typeface="メイリオ"/>
            </a:endParaRPr>
          </a:p>
        </p:txBody>
      </p:sp>
    </p:spTree>
    <p:extLst>
      <p:ext uri="{BB962C8B-B14F-4D97-AF65-F5344CB8AC3E}">
        <p14:creationId xmlns:p14="http://schemas.microsoft.com/office/powerpoint/2010/main" val="21231772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tl-どんなもの？"/>
          <p:cNvSpPr/>
          <p:nvPr/>
        </p:nvSpPr>
        <p:spPr>
          <a:xfrm>
            <a:off x="304797" y="1640400"/>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どんなもの？</a:t>
            </a:r>
            <a:endParaRPr kumimoji="1" lang="ja-JP" altLang="en-US" dirty="0">
              <a:latin typeface="メイリオ"/>
              <a:ea typeface="メイリオ"/>
              <a:cs typeface="メイリオ"/>
            </a:endParaRPr>
          </a:p>
        </p:txBody>
      </p:sp>
      <p:sp>
        <p:nvSpPr>
          <p:cNvPr id="5" name="ttl-先行研究と比べて何がすごい？"/>
          <p:cNvSpPr/>
          <p:nvPr/>
        </p:nvSpPr>
        <p:spPr>
          <a:xfrm>
            <a:off x="6463549" y="3270711"/>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先行研究と比べて何がすごい？</a:t>
            </a:r>
            <a:endParaRPr kumimoji="1" lang="ja-JP" altLang="en-US" dirty="0">
              <a:latin typeface="メイリオ"/>
              <a:ea typeface="メイリオ"/>
              <a:cs typeface="メイリオ"/>
            </a:endParaRPr>
          </a:p>
        </p:txBody>
      </p:sp>
      <p:sp>
        <p:nvSpPr>
          <p:cNvPr id="6" name="ttl-技術の手法や肝は？"/>
          <p:cNvSpPr/>
          <p:nvPr/>
        </p:nvSpPr>
        <p:spPr>
          <a:xfrm>
            <a:off x="6463548" y="1639565"/>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技術の手法や肝は？</a:t>
            </a:r>
            <a:endParaRPr kumimoji="1" lang="ja-JP" altLang="en-US" dirty="0">
              <a:latin typeface="メイリオ"/>
              <a:ea typeface="メイリオ"/>
              <a:cs typeface="メイリオ"/>
            </a:endParaRPr>
          </a:p>
        </p:txBody>
      </p:sp>
      <p:sp>
        <p:nvSpPr>
          <p:cNvPr id="8" name="ttl-どうやって有効だと検証した？"/>
          <p:cNvSpPr/>
          <p:nvPr/>
        </p:nvSpPr>
        <p:spPr>
          <a:xfrm>
            <a:off x="270738" y="4362982"/>
            <a:ext cx="5454644"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どうやって有効だと検証した？</a:t>
            </a:r>
            <a:endParaRPr kumimoji="1" lang="ja-JP" altLang="en-US" dirty="0">
              <a:latin typeface="メイリオ"/>
              <a:ea typeface="メイリオ"/>
              <a:cs typeface="メイリオ"/>
            </a:endParaRPr>
          </a:p>
        </p:txBody>
      </p:sp>
      <p:sp>
        <p:nvSpPr>
          <p:cNvPr id="9" name="ttl-次に読むべき論文は？"/>
          <p:cNvSpPr/>
          <p:nvPr/>
        </p:nvSpPr>
        <p:spPr>
          <a:xfrm>
            <a:off x="6463551" y="501940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次に読むべき論文は？</a:t>
            </a:r>
            <a:endParaRPr kumimoji="1" lang="ja-JP" altLang="en-US" dirty="0">
              <a:latin typeface="メイリオ"/>
              <a:ea typeface="メイリオ"/>
              <a:cs typeface="メイリオ"/>
            </a:endParaRPr>
          </a:p>
        </p:txBody>
      </p:sp>
      <p:sp>
        <p:nvSpPr>
          <p:cNvPr id="17" name="txt-次に読むべき論文は？"/>
          <p:cNvSpPr txBox="1"/>
          <p:nvPr/>
        </p:nvSpPr>
        <p:spPr>
          <a:xfrm>
            <a:off x="6463548" y="5720742"/>
            <a:ext cx="5420591" cy="738664"/>
          </a:xfrm>
          <a:prstGeom prst="rect">
            <a:avLst/>
          </a:prstGeom>
          <a:noFill/>
          <a:ln>
            <a:noFill/>
          </a:ln>
        </p:spPr>
        <p:txBody>
          <a:bodyPr wrap="square" rtlCol="0">
            <a:spAutoFit/>
          </a:bodyPr>
          <a:lstStyle/>
          <a:p>
            <a:r>
              <a:rPr kumimoji="1" lang="en-US" altLang="ja-JP" sz="1050" dirty="0" smtClean="0">
                <a:latin typeface="メイリオ"/>
                <a:ea typeface="メイリオ"/>
                <a:cs typeface="メイリオ"/>
              </a:rPr>
              <a:t>RPN</a:t>
            </a:r>
            <a:r>
              <a:rPr kumimoji="1" lang="ja-JP" altLang="en-US" sz="1050" dirty="0" smtClean="0">
                <a:latin typeface="メイリオ"/>
                <a:ea typeface="メイリオ"/>
                <a:cs typeface="メイリオ"/>
              </a:rPr>
              <a:t>で利用されている</a:t>
            </a:r>
            <a:r>
              <a:rPr kumimoji="1" lang="en-US" altLang="ja-JP" sz="1050" dirty="0" smtClean="0">
                <a:latin typeface="メイリオ"/>
                <a:ea typeface="メイリオ"/>
                <a:cs typeface="メイリオ"/>
              </a:rPr>
              <a:t>Fully CNN</a:t>
            </a:r>
            <a:r>
              <a:rPr kumimoji="1" lang="ja-JP" altLang="en-US" sz="1050" dirty="0" smtClean="0">
                <a:latin typeface="メイリオ"/>
                <a:ea typeface="メイリオ"/>
                <a:cs typeface="メイリオ"/>
              </a:rPr>
              <a:t>と</a:t>
            </a:r>
            <a:r>
              <a:rPr kumimoji="1" lang="en-US" altLang="ja-JP" sz="1050" dirty="0" smtClean="0">
                <a:latin typeface="メイリオ"/>
                <a:ea typeface="メイリオ"/>
                <a:cs typeface="メイリオ"/>
              </a:rPr>
              <a:t>VGG-16</a:t>
            </a:r>
            <a:r>
              <a:rPr kumimoji="1" lang="ja-JP" altLang="en-US" sz="1050" dirty="0" smtClean="0">
                <a:latin typeface="メイリオ"/>
                <a:ea typeface="メイリオ"/>
                <a:cs typeface="メイリオ"/>
              </a:rPr>
              <a:t>について深掘りする</a:t>
            </a:r>
            <a:endParaRPr kumimoji="1" lang="en-US" altLang="ja-JP" sz="1050" dirty="0" smtClean="0">
              <a:latin typeface="メイリオ"/>
              <a:ea typeface="メイリオ"/>
              <a:cs typeface="メイリオ"/>
            </a:endParaRPr>
          </a:p>
          <a:p>
            <a:pPr marL="171450" indent="-171450">
              <a:buFont typeface="Arial"/>
              <a:buChar char="•"/>
            </a:pPr>
            <a:r>
              <a:rPr lang="en-US" altLang="ja-JP" sz="1050" dirty="0">
                <a:latin typeface="メイリオ"/>
                <a:ea typeface="メイリオ"/>
                <a:cs typeface="メイリオ"/>
              </a:rPr>
              <a:t>Fully convolutional networks for semantic </a:t>
            </a:r>
            <a:r>
              <a:rPr lang="en-US" altLang="ja-JP" sz="1050" dirty="0" smtClean="0">
                <a:latin typeface="メイリオ"/>
                <a:ea typeface="メイリオ"/>
                <a:cs typeface="メイリオ"/>
              </a:rPr>
              <a:t>segmentation</a:t>
            </a:r>
            <a:r>
              <a:rPr lang="en-US" altLang="ja-JP" sz="1050" dirty="0" smtClean="0">
                <a:latin typeface="メイリオ"/>
                <a:ea typeface="メイリオ"/>
                <a:cs typeface="メイリオ"/>
              </a:rPr>
              <a:t>, 2015</a:t>
            </a:r>
          </a:p>
          <a:p>
            <a:pPr marL="171450" indent="-171450">
              <a:buFont typeface="Arial"/>
              <a:buChar char="•"/>
            </a:pPr>
            <a:r>
              <a:rPr lang="en-US" altLang="ja-JP" sz="1050" dirty="0" smtClean="0">
                <a:latin typeface="メイリオ"/>
                <a:ea typeface="メイリオ"/>
                <a:cs typeface="メイリオ"/>
              </a:rPr>
              <a:t>VERY </a:t>
            </a:r>
            <a:r>
              <a:rPr lang="en-US" altLang="ja-JP" sz="1050" dirty="0">
                <a:latin typeface="メイリオ"/>
                <a:ea typeface="メイリオ"/>
                <a:cs typeface="メイリオ"/>
              </a:rPr>
              <a:t>DEEP CONVOLUTIONAL NETWORKS FOR LARGE-SCALE IMAGE </a:t>
            </a:r>
            <a:r>
              <a:rPr lang="en-US" altLang="ja-JP" sz="1050" dirty="0" smtClean="0">
                <a:latin typeface="メイリオ"/>
                <a:ea typeface="メイリオ"/>
                <a:cs typeface="メイリオ"/>
              </a:rPr>
              <a:t>RECOGNITION</a:t>
            </a:r>
            <a:r>
              <a:rPr lang="en-US" altLang="ja-JP" sz="1050" dirty="0" smtClean="0">
                <a:latin typeface="メイリオ"/>
                <a:ea typeface="メイリオ"/>
                <a:cs typeface="メイリオ"/>
              </a:rPr>
              <a:t>, 2015.</a:t>
            </a:r>
            <a:endParaRPr lang="ja-JP" altLang="ja-JP" sz="1050" dirty="0">
              <a:latin typeface="メイリオ"/>
              <a:ea typeface="メイリオ"/>
              <a:cs typeface="メイリオ"/>
            </a:endParaRPr>
          </a:p>
        </p:txBody>
      </p:sp>
      <p:sp>
        <p:nvSpPr>
          <p:cNvPr id="15" name="txt-どうやって有効だと検証した？"/>
          <p:cNvSpPr txBox="1"/>
          <p:nvPr/>
        </p:nvSpPr>
        <p:spPr>
          <a:xfrm>
            <a:off x="270738" y="5071321"/>
            <a:ext cx="5420590" cy="738664"/>
          </a:xfrm>
          <a:prstGeom prst="rect">
            <a:avLst/>
          </a:prstGeom>
          <a:noFill/>
          <a:ln>
            <a:noFill/>
          </a:ln>
        </p:spPr>
        <p:txBody>
          <a:bodyPr wrap="square" rtlCol="0">
            <a:spAutoFit/>
          </a:bodyPr>
          <a:lstStyle/>
          <a:p>
            <a:pPr marL="171450" indent="-171450">
              <a:buFont typeface="Arial"/>
              <a:buChar char="•"/>
            </a:pPr>
            <a:r>
              <a:rPr lang="en-US" altLang="ja-JP" sz="1050" dirty="0">
                <a:latin typeface="メイリオ"/>
                <a:ea typeface="メイリオ"/>
                <a:cs typeface="メイリオ"/>
              </a:rPr>
              <a:t>PASCAL VOC 2007, 2012</a:t>
            </a:r>
            <a:r>
              <a:rPr lang="ja-JP" altLang="ja-JP" sz="1050" dirty="0">
                <a:latin typeface="メイリオ"/>
                <a:ea typeface="メイリオ"/>
                <a:cs typeface="メイリオ"/>
              </a:rPr>
              <a:t>と</a:t>
            </a:r>
            <a:r>
              <a:rPr lang="en-US" altLang="ja-JP" sz="1050" dirty="0">
                <a:latin typeface="メイリオ"/>
                <a:ea typeface="メイリオ"/>
                <a:cs typeface="メイリオ"/>
              </a:rPr>
              <a:t>MS COCO datasets</a:t>
            </a:r>
            <a:r>
              <a:rPr lang="ja-JP" altLang="ja-JP" sz="1050" dirty="0" smtClean="0">
                <a:latin typeface="メイリオ"/>
                <a:ea typeface="メイリオ"/>
                <a:cs typeface="メイリオ"/>
              </a:rPr>
              <a:t>を</a:t>
            </a:r>
            <a:r>
              <a:rPr lang="ja-JP" altLang="en-US" sz="1050" dirty="0" smtClean="0">
                <a:latin typeface="メイリオ"/>
                <a:ea typeface="メイリオ"/>
                <a:cs typeface="メイリオ"/>
              </a:rPr>
              <a:t>使用</a:t>
            </a:r>
            <a:endParaRPr lang="en-US" altLang="ja-JP" sz="1050" dirty="0" smtClean="0">
              <a:latin typeface="メイリオ"/>
              <a:ea typeface="メイリオ"/>
              <a:cs typeface="メイリオ"/>
            </a:endParaRPr>
          </a:p>
          <a:p>
            <a:pPr marL="171450" indent="-171450">
              <a:buFont typeface="Arial"/>
              <a:buChar char="•"/>
            </a:pPr>
            <a:r>
              <a:rPr lang="ja-JP" altLang="ja-JP" sz="1050" dirty="0" smtClean="0">
                <a:latin typeface="メイリオ"/>
                <a:ea typeface="メイリオ"/>
                <a:cs typeface="メイリオ"/>
              </a:rPr>
              <a:t>従来</a:t>
            </a:r>
            <a:r>
              <a:rPr lang="ja-JP" altLang="ja-JP" sz="1050" dirty="0">
                <a:latin typeface="メイリオ"/>
                <a:ea typeface="メイリオ"/>
                <a:cs typeface="メイリオ"/>
              </a:rPr>
              <a:t>の</a:t>
            </a:r>
            <a:r>
              <a:rPr lang="en-US" altLang="ja-JP" sz="1050" dirty="0">
                <a:latin typeface="メイリオ"/>
                <a:ea typeface="メイリオ"/>
                <a:cs typeface="メイリオ"/>
              </a:rPr>
              <a:t>Selective Search</a:t>
            </a:r>
            <a:r>
              <a:rPr lang="ja-JP" altLang="ja-JP" sz="1050" dirty="0">
                <a:latin typeface="メイリオ"/>
                <a:ea typeface="メイリオ"/>
                <a:cs typeface="メイリオ"/>
              </a:rPr>
              <a:t>の</a:t>
            </a:r>
            <a:r>
              <a:rPr lang="en-US" altLang="ja-JP" sz="1050" dirty="0">
                <a:latin typeface="メイリオ"/>
                <a:ea typeface="メイリオ"/>
                <a:cs typeface="メイリオ"/>
              </a:rPr>
              <a:t>Fast R-CNN</a:t>
            </a:r>
            <a:r>
              <a:rPr lang="ja-JP" altLang="ja-JP" sz="1050" dirty="0">
                <a:latin typeface="メイリオ"/>
                <a:ea typeface="メイリオ"/>
                <a:cs typeface="メイリオ"/>
              </a:rPr>
              <a:t>に比べ、</a:t>
            </a:r>
            <a:r>
              <a:rPr lang="en-US" altLang="ja-JP" sz="1050" dirty="0">
                <a:latin typeface="メイリオ"/>
                <a:ea typeface="メイリオ"/>
                <a:cs typeface="メイリオ"/>
              </a:rPr>
              <a:t>Faster R-CNN</a:t>
            </a:r>
            <a:r>
              <a:rPr lang="ja-JP" altLang="ja-JP" sz="1050" dirty="0">
                <a:latin typeface="メイリオ"/>
                <a:ea typeface="メイリオ"/>
                <a:cs typeface="メイリオ"/>
              </a:rPr>
              <a:t>と</a:t>
            </a:r>
            <a:r>
              <a:rPr lang="en-US" altLang="ja-JP" sz="1050" dirty="0">
                <a:latin typeface="メイリオ"/>
                <a:ea typeface="メイリオ"/>
                <a:cs typeface="メイリオ"/>
              </a:rPr>
              <a:t>VGG-16</a:t>
            </a:r>
            <a:r>
              <a:rPr lang="ja-JP" altLang="ja-JP" sz="1050" dirty="0">
                <a:latin typeface="メイリオ"/>
                <a:ea typeface="メイリオ"/>
                <a:cs typeface="メイリオ"/>
              </a:rPr>
              <a:t>モデルを用いた場合の方が、</a:t>
            </a:r>
            <a:r>
              <a:rPr lang="en-US" altLang="ja-JP" sz="1050" dirty="0" err="1">
                <a:latin typeface="メイリオ"/>
                <a:ea typeface="メイリオ"/>
                <a:cs typeface="メイリオ"/>
              </a:rPr>
              <a:t>mAP</a:t>
            </a:r>
            <a:r>
              <a:rPr lang="en-US" altLang="ja-JP" sz="1050" dirty="0">
                <a:latin typeface="メイリオ"/>
                <a:ea typeface="メイリオ"/>
                <a:cs typeface="メイリオ"/>
              </a:rPr>
              <a:t>(mean Average Precision)</a:t>
            </a:r>
            <a:r>
              <a:rPr lang="ja-JP" altLang="ja-JP" sz="1050" dirty="0">
                <a:latin typeface="メイリオ"/>
                <a:ea typeface="メイリオ"/>
                <a:cs typeface="メイリオ"/>
              </a:rPr>
              <a:t>やフレームレート</a:t>
            </a:r>
            <a:r>
              <a:rPr lang="en-US" altLang="ja-JP" sz="1050" dirty="0">
                <a:latin typeface="メイリオ"/>
                <a:ea typeface="メイリオ"/>
                <a:cs typeface="メイリオ"/>
              </a:rPr>
              <a:t>(fps)</a:t>
            </a:r>
            <a:r>
              <a:rPr lang="ja-JP" altLang="ja-JP" sz="1050" dirty="0">
                <a:latin typeface="メイリオ"/>
                <a:ea typeface="メイリオ"/>
                <a:cs typeface="メイリオ"/>
              </a:rPr>
              <a:t>が大幅に</a:t>
            </a:r>
            <a:r>
              <a:rPr lang="ja-JP" altLang="ja-JP" sz="1050" dirty="0" smtClean="0">
                <a:latin typeface="メイリオ"/>
                <a:ea typeface="メイリオ"/>
                <a:cs typeface="メイリオ"/>
              </a:rPr>
              <a:t>改善</a:t>
            </a:r>
            <a:endParaRPr lang="ja-JP" altLang="ja-JP" sz="1050" dirty="0">
              <a:latin typeface="メイリオ"/>
              <a:ea typeface="メイリオ"/>
              <a:cs typeface="メイリオ"/>
            </a:endParaRPr>
          </a:p>
        </p:txBody>
      </p:sp>
      <p:sp>
        <p:nvSpPr>
          <p:cNvPr id="14" name="txt-技術の手法や肝は？"/>
          <p:cNvSpPr txBox="1"/>
          <p:nvPr/>
        </p:nvSpPr>
        <p:spPr>
          <a:xfrm>
            <a:off x="6463548" y="2349569"/>
            <a:ext cx="5420591" cy="738664"/>
          </a:xfrm>
          <a:prstGeom prst="rect">
            <a:avLst/>
          </a:prstGeom>
          <a:noFill/>
          <a:ln>
            <a:noFill/>
          </a:ln>
        </p:spPr>
        <p:txBody>
          <a:bodyPr wrap="square" rtlCol="0">
            <a:spAutoFit/>
          </a:bodyPr>
          <a:lstStyle/>
          <a:p>
            <a:pPr marL="171450" indent="-171450">
              <a:buFont typeface="Arial"/>
              <a:buChar char="•"/>
            </a:pPr>
            <a:r>
              <a:rPr kumimoji="1" lang="en-US" altLang="ja-JP" sz="1050" dirty="0" smtClean="0">
                <a:latin typeface="メイリオ"/>
                <a:ea typeface="メイリオ"/>
                <a:cs typeface="メイリオ"/>
              </a:rPr>
              <a:t>RPN</a:t>
            </a:r>
            <a:r>
              <a:rPr lang="ja-JP" altLang="en-US" sz="1050" dirty="0" smtClean="0">
                <a:latin typeface="メイリオ"/>
                <a:ea typeface="メイリオ"/>
                <a:cs typeface="メイリオ"/>
              </a:rPr>
              <a:t>は</a:t>
            </a:r>
            <a:r>
              <a:rPr lang="en-US" altLang="ja-JP" sz="1050" dirty="0" smtClean="0">
                <a:latin typeface="メイリオ"/>
                <a:ea typeface="メイリオ"/>
                <a:cs typeface="メイリオ"/>
              </a:rPr>
              <a:t>Fully CNN</a:t>
            </a:r>
            <a:r>
              <a:rPr lang="ja-JP" altLang="en-US" sz="1050" dirty="0" smtClean="0">
                <a:latin typeface="メイリオ"/>
                <a:ea typeface="メイリオ"/>
                <a:cs typeface="メイリオ"/>
              </a:rPr>
              <a:t>と</a:t>
            </a:r>
            <a:r>
              <a:rPr lang="en-US" altLang="ja-JP" sz="1050" dirty="0" smtClean="0">
                <a:latin typeface="メイリオ"/>
                <a:ea typeface="メイリオ"/>
                <a:cs typeface="メイリオ"/>
              </a:rPr>
              <a:t>VGG-16</a:t>
            </a:r>
            <a:r>
              <a:rPr lang="ja-JP" altLang="en-US" sz="1050" dirty="0" smtClean="0">
                <a:latin typeface="メイリオ"/>
                <a:ea typeface="メイリオ"/>
                <a:cs typeface="メイリオ"/>
              </a:rPr>
              <a:t>を利用して、元画像からの特徴量マップ上で検出領域の提案をしている</a:t>
            </a:r>
            <a:endParaRPr kumimoji="1" lang="en-US" altLang="ja-JP" sz="1050" dirty="0" smtClean="0">
              <a:latin typeface="メイリオ"/>
              <a:ea typeface="メイリオ"/>
              <a:cs typeface="メイリオ"/>
            </a:endParaRPr>
          </a:p>
          <a:p>
            <a:pPr marL="171450" indent="-171450">
              <a:buFont typeface="Arial"/>
              <a:buChar char="•"/>
            </a:pPr>
            <a:r>
              <a:rPr kumimoji="1" lang="ja-JP" altLang="en-US" sz="1050" dirty="0" smtClean="0">
                <a:latin typeface="メイリオ"/>
                <a:ea typeface="メイリオ"/>
                <a:cs typeface="メイリオ"/>
              </a:rPr>
              <a:t>アンカーの導入（同一中心で複数領域のスコア算出、物体検出箇所の</a:t>
            </a:r>
            <a:r>
              <a:rPr kumimoji="1" lang="en-US" altLang="ja-JP" sz="1050" dirty="0" smtClean="0">
                <a:latin typeface="メイリオ"/>
                <a:ea typeface="メイリオ"/>
                <a:cs typeface="メイリオ"/>
              </a:rPr>
              <a:t>reference</a:t>
            </a:r>
            <a:r>
              <a:rPr kumimoji="1" lang="ja-JP" altLang="en-US" sz="1050" dirty="0" smtClean="0">
                <a:latin typeface="メイリオ"/>
                <a:ea typeface="メイリオ"/>
                <a:cs typeface="メイリオ"/>
              </a:rPr>
              <a:t>としての役割など）</a:t>
            </a:r>
            <a:endParaRPr kumimoji="1" lang="ja-JP" altLang="en-US" sz="1050" dirty="0">
              <a:latin typeface="メイリオ"/>
              <a:ea typeface="メイリオ"/>
              <a:cs typeface="メイリオ"/>
            </a:endParaRPr>
          </a:p>
        </p:txBody>
      </p:sp>
      <p:sp>
        <p:nvSpPr>
          <p:cNvPr id="13" name="txt-先行研究と比べて何がすごい？"/>
          <p:cNvSpPr txBox="1"/>
          <p:nvPr/>
        </p:nvSpPr>
        <p:spPr>
          <a:xfrm>
            <a:off x="6463548" y="4051314"/>
            <a:ext cx="5420591" cy="738664"/>
          </a:xfrm>
          <a:prstGeom prst="rect">
            <a:avLst/>
          </a:prstGeom>
          <a:noFill/>
          <a:ln>
            <a:noFill/>
          </a:ln>
        </p:spPr>
        <p:txBody>
          <a:bodyPr wrap="square" rtlCol="0">
            <a:spAutoFit/>
          </a:bodyPr>
          <a:lstStyle/>
          <a:p>
            <a:pPr marL="171450" indent="-171450">
              <a:buFont typeface="Arial"/>
              <a:buChar char="•"/>
            </a:pPr>
            <a:r>
              <a:rPr lang="ja-JP" altLang="en-US" sz="1050" dirty="0" smtClean="0">
                <a:latin typeface="メイリオ"/>
                <a:ea typeface="メイリオ"/>
                <a:cs typeface="メイリオ"/>
              </a:rPr>
              <a:t>クラス分類とバウンディングボックスの回帰の学習をマルチタスク損失による同時計算で効率化</a:t>
            </a:r>
            <a:r>
              <a:rPr lang="en-US" altLang="ja-JP" sz="1050" dirty="0" smtClean="0">
                <a:latin typeface="メイリオ"/>
                <a:ea typeface="メイリオ"/>
                <a:cs typeface="メイリオ"/>
              </a:rPr>
              <a:t>(Fast R-CNN)</a:t>
            </a:r>
          </a:p>
          <a:p>
            <a:pPr marL="171450" indent="-171450">
              <a:buFont typeface="Arial"/>
              <a:buChar char="•"/>
            </a:pPr>
            <a:r>
              <a:rPr lang="ja-JP" altLang="en-US" sz="1050" dirty="0" smtClean="0">
                <a:latin typeface="メイリオ"/>
                <a:ea typeface="メイリオ"/>
                <a:cs typeface="メイリオ"/>
              </a:rPr>
              <a:t>畳み込み層後の特徴量マップで物体領域の提案をしているので、バウンディングボックス毎の畳み込み計算が不要</a:t>
            </a:r>
            <a:endParaRPr kumimoji="1" lang="ja-JP" altLang="en-US" sz="1050" dirty="0">
              <a:latin typeface="メイリオ"/>
              <a:ea typeface="メイリオ"/>
              <a:cs typeface="メイリオ"/>
            </a:endParaRPr>
          </a:p>
        </p:txBody>
      </p:sp>
      <p:sp>
        <p:nvSpPr>
          <p:cNvPr id="12" name="txt-どんなもの？"/>
          <p:cNvSpPr txBox="1"/>
          <p:nvPr/>
        </p:nvSpPr>
        <p:spPr>
          <a:xfrm>
            <a:off x="304793" y="2423105"/>
            <a:ext cx="5420590" cy="1546577"/>
          </a:xfrm>
          <a:prstGeom prst="rect">
            <a:avLst/>
          </a:prstGeom>
          <a:noFill/>
          <a:ln>
            <a:noFill/>
          </a:ln>
        </p:spPr>
        <p:txBody>
          <a:bodyPr wrap="square" rtlCol="0">
            <a:spAutoFit/>
          </a:bodyPr>
          <a:lstStyle/>
          <a:p>
            <a:pPr marL="171450" indent="-171450">
              <a:buFont typeface="Arial"/>
              <a:buChar char="•"/>
            </a:pPr>
            <a:r>
              <a:rPr lang="en-US" altLang="ja-JP" sz="1050" dirty="0" smtClean="0">
                <a:latin typeface="メイリオ"/>
                <a:ea typeface="メイリオ"/>
                <a:cs typeface="メイリオ"/>
              </a:rPr>
              <a:t>Fast R-CNN</a:t>
            </a:r>
            <a:r>
              <a:rPr lang="ja-JP" altLang="en-US" sz="1050" dirty="0" smtClean="0">
                <a:latin typeface="メイリオ"/>
                <a:ea typeface="メイリオ"/>
                <a:cs typeface="メイリオ"/>
              </a:rPr>
              <a:t>の</a:t>
            </a:r>
            <a:r>
              <a:rPr lang="ja-JP" altLang="en-US" sz="1050" dirty="0" smtClean="0">
                <a:latin typeface="メイリオ"/>
                <a:ea typeface="メイリオ"/>
                <a:cs typeface="メイリオ"/>
              </a:rPr>
              <a:t>改良版</a:t>
            </a:r>
            <a:endParaRPr lang="en-US" altLang="ja-JP" sz="1050" dirty="0">
              <a:latin typeface="メイリオ"/>
              <a:ea typeface="メイリオ"/>
              <a:cs typeface="メイリオ"/>
            </a:endParaRPr>
          </a:p>
          <a:p>
            <a:pPr marL="171450" indent="-171450">
              <a:buFont typeface="Arial"/>
              <a:buChar char="•"/>
            </a:pPr>
            <a:r>
              <a:rPr lang="ja-JP" altLang="en-US" sz="1050" dirty="0" smtClean="0">
                <a:latin typeface="メイリオ"/>
                <a:ea typeface="メイリオ"/>
                <a:cs typeface="メイリオ"/>
              </a:rPr>
              <a:t>物体検出において、</a:t>
            </a:r>
            <a:r>
              <a:rPr lang="en-US" altLang="ja-JP" sz="1050" dirty="0" smtClean="0">
                <a:latin typeface="メイリオ"/>
                <a:ea typeface="メイリオ"/>
                <a:cs typeface="メイリオ"/>
              </a:rPr>
              <a:t>Selective</a:t>
            </a:r>
            <a:r>
              <a:rPr lang="en-US" altLang="ja-JP" sz="1050" dirty="0" smtClean="0">
                <a:latin typeface="メイリオ"/>
                <a:ea typeface="メイリオ"/>
                <a:cs typeface="メイリオ"/>
              </a:rPr>
              <a:t>-</a:t>
            </a:r>
            <a:r>
              <a:rPr lang="en-US" altLang="ja-JP" sz="1050" dirty="0" err="1" smtClean="0">
                <a:latin typeface="メイリオ"/>
                <a:ea typeface="メイリオ"/>
                <a:cs typeface="メイリオ"/>
              </a:rPr>
              <a:t>Search</a:t>
            </a:r>
            <a:r>
              <a:rPr lang="en-US" altLang="en-US" sz="1050" dirty="0" err="1" smtClean="0">
                <a:latin typeface="メイリオ"/>
                <a:ea typeface="メイリオ"/>
                <a:cs typeface="メイリオ"/>
              </a:rPr>
              <a:t>の代わり</a:t>
            </a:r>
            <a:r>
              <a:rPr lang="ja-JP" altLang="en-US" sz="1050" dirty="0" smtClean="0">
                <a:latin typeface="メイリオ"/>
                <a:ea typeface="メイリオ"/>
                <a:cs typeface="メイリオ"/>
              </a:rPr>
              <a:t>に、畳み込み層後に</a:t>
            </a:r>
            <a:r>
              <a:rPr lang="en-US" altLang="ja-JP" sz="1050" dirty="0" smtClean="0">
                <a:latin typeface="メイリオ"/>
                <a:ea typeface="メイリオ"/>
                <a:cs typeface="メイリオ"/>
              </a:rPr>
              <a:t>Region Proposal Network(RPN)</a:t>
            </a:r>
            <a:r>
              <a:rPr lang="ja-JP" altLang="en-US" sz="1050" dirty="0" smtClean="0">
                <a:latin typeface="メイリオ"/>
                <a:ea typeface="メイリオ"/>
                <a:cs typeface="メイリオ"/>
              </a:rPr>
              <a:t>層を経てプーリングさせることで全結合層へ</a:t>
            </a:r>
            <a:r>
              <a:rPr lang="ja-JP" altLang="en-US" sz="1050" dirty="0" smtClean="0">
                <a:latin typeface="メイリオ"/>
                <a:ea typeface="メイリオ"/>
                <a:cs typeface="メイリオ"/>
              </a:rPr>
              <a:t>入力させる</a:t>
            </a:r>
            <a:endParaRPr lang="en-US" altLang="ja-JP" sz="1050" dirty="0">
              <a:latin typeface="メイリオ"/>
              <a:ea typeface="メイリオ"/>
              <a:cs typeface="メイリオ"/>
            </a:endParaRPr>
          </a:p>
          <a:p>
            <a:pPr marL="171450" indent="-171450">
              <a:buFont typeface="Arial"/>
              <a:buChar char="•"/>
            </a:pPr>
            <a:r>
              <a:rPr lang="en-US" altLang="ja-JP" sz="1050" dirty="0" smtClean="0">
                <a:latin typeface="メイリオ"/>
                <a:ea typeface="メイリオ"/>
                <a:cs typeface="メイリオ"/>
              </a:rPr>
              <a:t>RPN</a:t>
            </a:r>
            <a:r>
              <a:rPr lang="ja-JP" altLang="en-US" sz="1050" dirty="0" smtClean="0">
                <a:latin typeface="メイリオ"/>
                <a:ea typeface="メイリオ"/>
                <a:cs typeface="メイリオ"/>
              </a:rPr>
              <a:t>では特徴量マップ上での物体領域と</a:t>
            </a:r>
            <a:r>
              <a:rPr lang="en-US" altLang="ja-JP" sz="1050" dirty="0" err="1" smtClean="0">
                <a:latin typeface="メイリオ"/>
                <a:ea typeface="メイリオ"/>
                <a:cs typeface="メイリオ"/>
              </a:rPr>
              <a:t>objectness</a:t>
            </a:r>
            <a:r>
              <a:rPr lang="ja-JP" altLang="en-US" sz="1050" dirty="0" smtClean="0">
                <a:latin typeface="メイリオ"/>
                <a:ea typeface="メイリオ"/>
                <a:cs typeface="メイリオ"/>
              </a:rPr>
              <a:t>スコアを同時に算出</a:t>
            </a:r>
            <a:endParaRPr lang="en-US" altLang="ja-JP" sz="1050" dirty="0" smtClean="0">
              <a:latin typeface="メイリオ"/>
              <a:ea typeface="メイリオ"/>
              <a:cs typeface="メイリオ"/>
            </a:endParaRPr>
          </a:p>
          <a:p>
            <a:pPr marL="171450" indent="-171450">
              <a:buFont typeface="Arial"/>
              <a:buChar char="•"/>
            </a:pPr>
            <a:r>
              <a:rPr lang="ja-JP" altLang="en-US" sz="1050" dirty="0" smtClean="0">
                <a:latin typeface="メイリオ"/>
                <a:ea typeface="メイリオ"/>
                <a:cs typeface="メイリオ"/>
              </a:rPr>
              <a:t>上記スコア付き局所領域（バウンディングボックス）と回帰ネットワーク上のアンカーボックスの位置、スケール、アスペクト比を比較</a:t>
            </a:r>
            <a:endParaRPr lang="en-US" altLang="ja-JP" sz="1050" dirty="0" smtClean="0">
              <a:latin typeface="メイリオ"/>
              <a:ea typeface="メイリオ"/>
              <a:cs typeface="メイリオ"/>
            </a:endParaRPr>
          </a:p>
          <a:p>
            <a:pPr marL="171450" indent="-171450">
              <a:buFont typeface="Arial"/>
              <a:buChar char="•"/>
            </a:pPr>
            <a:r>
              <a:rPr lang="ja-JP" altLang="en-US" sz="1050" dirty="0" smtClean="0">
                <a:latin typeface="メイリオ"/>
                <a:ea typeface="メイリオ"/>
                <a:cs typeface="メイリオ"/>
              </a:rPr>
              <a:t>比較結果を</a:t>
            </a:r>
            <a:r>
              <a:rPr lang="en-US" altLang="ja-JP" sz="1050" dirty="0" smtClean="0">
                <a:latin typeface="メイリオ"/>
                <a:ea typeface="メイリオ"/>
                <a:cs typeface="メイリオ"/>
              </a:rPr>
              <a:t>SGD</a:t>
            </a:r>
            <a:r>
              <a:rPr lang="ja-JP" altLang="en-US" sz="1050" dirty="0" smtClean="0">
                <a:latin typeface="メイリオ"/>
                <a:ea typeface="メイリオ"/>
                <a:cs typeface="メイリオ"/>
              </a:rPr>
              <a:t>で学習</a:t>
            </a:r>
            <a:endParaRPr lang="en-US" altLang="ja-JP" sz="1050" dirty="0" smtClean="0">
              <a:latin typeface="メイリオ"/>
              <a:ea typeface="メイリオ"/>
              <a:cs typeface="メイリオ"/>
            </a:endParaRPr>
          </a:p>
          <a:p>
            <a:pPr marL="171450" indent="-171450">
              <a:buFont typeface="Arial"/>
              <a:buChar char="•"/>
            </a:pPr>
            <a:r>
              <a:rPr lang="ja-JP" altLang="en-US" sz="1050" dirty="0" smtClean="0">
                <a:latin typeface="メイリオ"/>
                <a:ea typeface="メイリオ"/>
                <a:cs typeface="メイリオ"/>
              </a:rPr>
              <a:t>物体の有無に関する損失（分類ネットワーク）と回帰損失を合わせたマルチタスク損失を最小化させる</a:t>
            </a:r>
            <a:endParaRPr lang="en-US" altLang="ja-JP" sz="1050" dirty="0" smtClean="0">
              <a:latin typeface="メイリオ"/>
              <a:ea typeface="メイリオ"/>
              <a:cs typeface="メイリオ"/>
            </a:endParaRPr>
          </a:p>
        </p:txBody>
      </p:sp>
      <p:grpSp>
        <p:nvGrpSpPr>
          <p:cNvPr id="21" name="図形グループ 20"/>
          <p:cNvGrpSpPr/>
          <p:nvPr/>
        </p:nvGrpSpPr>
        <p:grpSpPr>
          <a:xfrm>
            <a:off x="0" y="-15650"/>
            <a:ext cx="12192000" cy="1550628"/>
            <a:chOff x="123986" y="23043"/>
            <a:chExt cx="12192000" cy="1635874"/>
          </a:xfrm>
        </p:grpSpPr>
        <p:sp>
          <p:nvSpPr>
            <p:cNvPr id="10" name="txt-背景シドー"/>
            <p:cNvSpPr/>
            <p:nvPr/>
          </p:nvSpPr>
          <p:spPr>
            <a:xfrm>
              <a:off x="123986" y="23043"/>
              <a:ext cx="12192000" cy="1635874"/>
            </a:xfrm>
            <a:prstGeom prst="rect">
              <a:avLst/>
            </a:prstGeom>
            <a:solidFill>
              <a:schemeClr val="accent5">
                <a:lumMod val="20000"/>
                <a:lumOff val="80000"/>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18" name="テキスト ボックス 17"/>
            <p:cNvSpPr txBox="1"/>
            <p:nvPr/>
          </p:nvSpPr>
          <p:spPr>
            <a:xfrm>
              <a:off x="1271648" y="58425"/>
              <a:ext cx="9900501" cy="369332"/>
            </a:xfrm>
            <a:prstGeom prst="rect">
              <a:avLst/>
            </a:prstGeom>
            <a:noFill/>
          </p:spPr>
          <p:txBody>
            <a:bodyPr wrap="square" rtlCol="0">
              <a:spAutoFit/>
            </a:bodyPr>
            <a:lstStyle/>
            <a:p>
              <a:pPr algn="ctr"/>
              <a:r>
                <a:rPr lang="en-US" altLang="ja-JP" kern="0" dirty="0">
                  <a:latin typeface="メイリオ"/>
                  <a:ea typeface="メイリオ"/>
                  <a:cs typeface="メイリオ"/>
                </a:rPr>
                <a:t>Faster R-CNN: Towards Real-Time Object Detection with Region Proposal Networks</a:t>
              </a:r>
              <a:r>
                <a:rPr lang="ja-JP" altLang="ja-JP" dirty="0">
                  <a:latin typeface="メイリオ"/>
                  <a:ea typeface="メイリオ"/>
                  <a:cs typeface="メイリオ"/>
                </a:rPr>
                <a:t> </a:t>
              </a:r>
              <a:endParaRPr kumimoji="1" lang="ja-JP" altLang="en-US" b="1" dirty="0" smtClean="0">
                <a:latin typeface="メイリオ"/>
                <a:ea typeface="メイリオ"/>
                <a:cs typeface="メイリオ"/>
              </a:endParaRPr>
            </a:p>
          </p:txBody>
        </p:sp>
        <p:sp>
          <p:nvSpPr>
            <p:cNvPr id="19" name="テキスト ボックス 18"/>
            <p:cNvSpPr txBox="1"/>
            <p:nvPr/>
          </p:nvSpPr>
          <p:spPr>
            <a:xfrm>
              <a:off x="2667000" y="632163"/>
              <a:ext cx="6858000" cy="307777"/>
            </a:xfrm>
            <a:prstGeom prst="rect">
              <a:avLst/>
            </a:prstGeom>
            <a:noFill/>
          </p:spPr>
          <p:txBody>
            <a:bodyPr wrap="square" rtlCol="0">
              <a:spAutoFit/>
            </a:bodyPr>
            <a:lstStyle/>
            <a:p>
              <a:pPr algn="ctr"/>
              <a:r>
                <a:rPr kumimoji="1" lang="ja-JP" altLang="en-US" sz="1400" dirty="0" smtClean="0">
                  <a:solidFill>
                    <a:srgbClr val="000000"/>
                  </a:solidFill>
                  <a:latin typeface="メイリオ"/>
                  <a:ea typeface="メイリオ"/>
                  <a:cs typeface="メイリオ"/>
                </a:rPr>
                <a:t>（</a:t>
              </a:r>
              <a:r>
                <a:rPr kumimoji="1" lang="en-US" altLang="ja-JP" sz="1400" dirty="0" smtClean="0">
                  <a:solidFill>
                    <a:srgbClr val="000000"/>
                  </a:solidFill>
                  <a:latin typeface="メイリオ"/>
                  <a:ea typeface="メイリオ"/>
                  <a:cs typeface="メイリオ"/>
                </a:rPr>
                <a:t>6</a:t>
              </a:r>
              <a:r>
                <a:rPr kumimoji="1" lang="ja-JP" altLang="en-US" sz="1400" dirty="0" smtClean="0">
                  <a:solidFill>
                    <a:srgbClr val="000000"/>
                  </a:solidFill>
                  <a:latin typeface="メイリオ"/>
                  <a:ea typeface="メイリオ"/>
                  <a:cs typeface="メイリオ"/>
                </a:rPr>
                <a:t> </a:t>
              </a:r>
              <a:r>
                <a:rPr kumimoji="1" lang="en-US" altLang="ja-JP" sz="1400" dirty="0" smtClean="0">
                  <a:solidFill>
                    <a:srgbClr val="000000"/>
                  </a:solidFill>
                  <a:latin typeface="メイリオ"/>
                  <a:ea typeface="メイリオ"/>
                  <a:cs typeface="メイリオ"/>
                </a:rPr>
                <a:t>Jan</a:t>
              </a:r>
              <a:r>
                <a:rPr kumimoji="1" lang="ja-JP" altLang="en-US" sz="1400" dirty="0" smtClean="0">
                  <a:solidFill>
                    <a:srgbClr val="000000"/>
                  </a:solidFill>
                  <a:latin typeface="メイリオ"/>
                  <a:ea typeface="メイリオ"/>
                  <a:cs typeface="メイリオ"/>
                </a:rPr>
                <a:t> </a:t>
              </a:r>
              <a:r>
                <a:rPr kumimoji="1" lang="en-US" altLang="ja-JP" sz="1400" dirty="0" smtClean="0">
                  <a:solidFill>
                    <a:srgbClr val="000000"/>
                  </a:solidFill>
                  <a:latin typeface="メイリオ"/>
                  <a:ea typeface="メイリオ"/>
                  <a:cs typeface="メイリオ"/>
                </a:rPr>
                <a:t>2016</a:t>
              </a:r>
              <a:r>
                <a:rPr kumimoji="1" lang="ja-JP" altLang="en-US" sz="1400" dirty="0" smtClean="0">
                  <a:solidFill>
                    <a:srgbClr val="000000"/>
                  </a:solidFill>
                  <a:latin typeface="メイリオ"/>
                  <a:ea typeface="メイリオ"/>
                  <a:cs typeface="メイリオ"/>
                </a:rPr>
                <a:t>）</a:t>
              </a:r>
              <a:r>
                <a:rPr lang="en-US" altLang="ja-JP" sz="1400" dirty="0" err="1">
                  <a:solidFill>
                    <a:srgbClr val="000000"/>
                  </a:solidFill>
                  <a:latin typeface="メイリオ"/>
                  <a:ea typeface="メイリオ"/>
                  <a:cs typeface="メイリオ"/>
                </a:rPr>
                <a:t>Shaoqing</a:t>
              </a:r>
              <a:r>
                <a:rPr lang="en-US" altLang="ja-JP" sz="1400" dirty="0">
                  <a:solidFill>
                    <a:srgbClr val="000000"/>
                  </a:solidFill>
                  <a:latin typeface="メイリオ"/>
                  <a:ea typeface="メイリオ"/>
                  <a:cs typeface="メイリオ"/>
                </a:rPr>
                <a:t> </a:t>
              </a:r>
              <a:r>
                <a:rPr lang="en-US" altLang="ja-JP" sz="1400" dirty="0" err="1">
                  <a:solidFill>
                    <a:srgbClr val="000000"/>
                  </a:solidFill>
                  <a:latin typeface="メイリオ"/>
                  <a:ea typeface="メイリオ"/>
                  <a:cs typeface="メイリオ"/>
                </a:rPr>
                <a:t>Ren</a:t>
              </a:r>
              <a:r>
                <a:rPr lang="en-US" altLang="ja-JP" sz="1400" dirty="0">
                  <a:solidFill>
                    <a:srgbClr val="000000"/>
                  </a:solidFill>
                  <a:latin typeface="メイリオ"/>
                  <a:ea typeface="メイリオ"/>
                  <a:cs typeface="メイリオ"/>
                </a:rPr>
                <a:t>, </a:t>
              </a:r>
              <a:r>
                <a:rPr lang="en-US" altLang="ja-JP" sz="1400" dirty="0" err="1">
                  <a:solidFill>
                    <a:srgbClr val="000000"/>
                  </a:solidFill>
                  <a:latin typeface="メイリオ"/>
                  <a:ea typeface="メイリオ"/>
                  <a:cs typeface="メイリオ"/>
                </a:rPr>
                <a:t>Kaiming</a:t>
              </a:r>
              <a:r>
                <a:rPr lang="en-US" altLang="ja-JP" sz="1400" dirty="0">
                  <a:solidFill>
                    <a:srgbClr val="000000"/>
                  </a:solidFill>
                  <a:latin typeface="メイリオ"/>
                  <a:ea typeface="メイリオ"/>
                  <a:cs typeface="メイリオ"/>
                </a:rPr>
                <a:t> He, Ross </a:t>
              </a:r>
              <a:r>
                <a:rPr lang="en-US" altLang="ja-JP" sz="1400" dirty="0" err="1">
                  <a:solidFill>
                    <a:srgbClr val="000000"/>
                  </a:solidFill>
                  <a:latin typeface="メイリオ"/>
                  <a:ea typeface="メイリオ"/>
                  <a:cs typeface="メイリオ"/>
                </a:rPr>
                <a:t>Girshick</a:t>
              </a:r>
              <a:r>
                <a:rPr lang="en-US" altLang="ja-JP" sz="1400" dirty="0">
                  <a:solidFill>
                    <a:srgbClr val="000000"/>
                  </a:solidFill>
                  <a:latin typeface="メイリオ"/>
                  <a:ea typeface="メイリオ"/>
                  <a:cs typeface="メイリオ"/>
                </a:rPr>
                <a:t>, and </a:t>
              </a:r>
              <a:r>
                <a:rPr lang="en-US" altLang="ja-JP" sz="1400" dirty="0" err="1">
                  <a:solidFill>
                    <a:srgbClr val="000000"/>
                  </a:solidFill>
                  <a:latin typeface="メイリオ"/>
                  <a:ea typeface="メイリオ"/>
                  <a:cs typeface="メイリオ"/>
                </a:rPr>
                <a:t>Jian</a:t>
              </a:r>
              <a:r>
                <a:rPr lang="en-US" altLang="ja-JP" sz="1400" dirty="0">
                  <a:solidFill>
                    <a:srgbClr val="000000"/>
                  </a:solidFill>
                  <a:latin typeface="メイリオ"/>
                  <a:ea typeface="メイリオ"/>
                  <a:cs typeface="メイリオ"/>
                </a:rPr>
                <a:t> Sun</a:t>
              </a:r>
              <a:r>
                <a:rPr lang="ja-JP" altLang="ja-JP" sz="1400" dirty="0">
                  <a:solidFill>
                    <a:srgbClr val="000000"/>
                  </a:solidFill>
                  <a:latin typeface="メイリオ"/>
                  <a:ea typeface="メイリオ"/>
                  <a:cs typeface="メイリオ"/>
                </a:rPr>
                <a:t> </a:t>
              </a:r>
              <a:endParaRPr kumimoji="1" lang="ja-JP" altLang="en-US" sz="1400" dirty="0">
                <a:solidFill>
                  <a:srgbClr val="000000"/>
                </a:solidFill>
                <a:latin typeface="メイリオ"/>
                <a:ea typeface="メイリオ"/>
                <a:cs typeface="メイリオ"/>
              </a:endParaRPr>
            </a:p>
          </p:txBody>
        </p:sp>
        <p:sp>
          <p:nvSpPr>
            <p:cNvPr id="20" name="テキスト ボックス 19"/>
            <p:cNvSpPr txBox="1"/>
            <p:nvPr/>
          </p:nvSpPr>
          <p:spPr>
            <a:xfrm>
              <a:off x="2667000" y="1094636"/>
              <a:ext cx="6858000" cy="307777"/>
            </a:xfrm>
            <a:prstGeom prst="rect">
              <a:avLst/>
            </a:prstGeom>
            <a:noFill/>
          </p:spPr>
          <p:txBody>
            <a:bodyPr wrap="square" rtlCol="0">
              <a:spAutoFit/>
            </a:bodyPr>
            <a:lstStyle/>
            <a:p>
              <a:pPr algn="ctr"/>
              <a:r>
                <a:rPr lang="en-US" altLang="ja-JP" sz="1400" u="sng" dirty="0" smtClean="0">
                  <a:latin typeface="メイリオ"/>
                  <a:ea typeface="メイリオ"/>
                  <a:cs typeface="メイリオ"/>
                  <a:hlinkClick r:id="rId2"/>
                </a:rPr>
                <a:t>https</a:t>
              </a:r>
              <a:r>
                <a:rPr lang="en-US" altLang="ja-JP" sz="1400" u="sng" dirty="0">
                  <a:latin typeface="メイリオ"/>
                  <a:ea typeface="メイリオ"/>
                  <a:cs typeface="メイリオ"/>
                  <a:hlinkClick r:id="rId2"/>
                </a:rPr>
                <a:t>://arxiv.org/pdf/1506.01497.</a:t>
              </a:r>
              <a:r>
                <a:rPr lang="en-US" altLang="ja-JP" sz="1400" u="sng" dirty="0" smtClean="0">
                  <a:latin typeface="メイリオ"/>
                  <a:ea typeface="メイリオ"/>
                  <a:cs typeface="メイリオ"/>
                  <a:hlinkClick r:id="rId2"/>
                </a:rPr>
                <a:t>pdf</a:t>
              </a:r>
              <a:r>
                <a:rPr lang="en-US" altLang="ja-JP" sz="1400" dirty="0" smtClean="0">
                  <a:solidFill>
                    <a:schemeClr val="bg1"/>
                  </a:solidFill>
                  <a:latin typeface="メイリオ"/>
                  <a:ea typeface="メイリオ"/>
                  <a:cs typeface="メイリオ"/>
                </a:rPr>
                <a:t> </a:t>
              </a:r>
              <a:endParaRPr kumimoji="1" lang="ja-JP" altLang="en-US" sz="1400" dirty="0">
                <a:solidFill>
                  <a:schemeClr val="bg1"/>
                </a:solidFill>
                <a:latin typeface="メイリオ"/>
                <a:ea typeface="メイリオ"/>
                <a:cs typeface="メイリオ"/>
              </a:endParaRPr>
            </a:p>
          </p:txBody>
        </p:sp>
      </p:grpSp>
      <p:sp>
        <p:nvSpPr>
          <p:cNvPr id="2" name="テキスト ボックス 1"/>
          <p:cNvSpPr txBox="1"/>
          <p:nvPr/>
        </p:nvSpPr>
        <p:spPr>
          <a:xfrm>
            <a:off x="10309412" y="6545943"/>
            <a:ext cx="1882588" cy="369332"/>
          </a:xfrm>
          <a:prstGeom prst="rect">
            <a:avLst/>
          </a:prstGeom>
          <a:noFill/>
        </p:spPr>
        <p:txBody>
          <a:bodyPr wrap="square" rtlCol="0">
            <a:spAutoFit/>
          </a:bodyPr>
          <a:lstStyle/>
          <a:p>
            <a:pPr algn="ctr"/>
            <a:r>
              <a:rPr lang="en-US" altLang="en-US" dirty="0" smtClean="0">
                <a:latin typeface="メイリオ"/>
                <a:ea typeface="メイリオ"/>
                <a:cs typeface="メイリオ"/>
              </a:rPr>
              <a:t>Jun 6</a:t>
            </a:r>
            <a:r>
              <a:rPr lang="en-US" altLang="en-US" baseline="30000" dirty="0" smtClean="0">
                <a:latin typeface="メイリオ"/>
                <a:ea typeface="メイリオ"/>
                <a:cs typeface="メイリオ"/>
              </a:rPr>
              <a:t>th</a:t>
            </a:r>
            <a:r>
              <a:rPr lang="en-US" altLang="en-US" dirty="0" smtClean="0">
                <a:latin typeface="メイリオ"/>
                <a:ea typeface="メイリオ"/>
                <a:cs typeface="メイリオ"/>
              </a:rPr>
              <a:t>, 2019</a:t>
            </a:r>
            <a:endParaRPr kumimoji="1" lang="ja-JP" altLang="en-US" dirty="0">
              <a:latin typeface="メイリオ"/>
              <a:ea typeface="メイリオ"/>
              <a:cs typeface="メイリオ"/>
            </a:endParaRPr>
          </a:p>
        </p:txBody>
      </p:sp>
    </p:spTree>
    <p:extLst>
      <p:ext uri="{BB962C8B-B14F-4D97-AF65-F5344CB8AC3E}">
        <p14:creationId xmlns:p14="http://schemas.microsoft.com/office/powerpoint/2010/main" val="17603828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tl-どんなもの？"/>
          <p:cNvSpPr/>
          <p:nvPr/>
        </p:nvSpPr>
        <p:spPr>
          <a:xfrm>
            <a:off x="304797" y="1640400"/>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どんなもの？</a:t>
            </a:r>
            <a:endParaRPr kumimoji="1" lang="ja-JP" altLang="en-US" dirty="0">
              <a:latin typeface="メイリオ"/>
              <a:ea typeface="メイリオ"/>
              <a:cs typeface="メイリオ"/>
            </a:endParaRPr>
          </a:p>
        </p:txBody>
      </p:sp>
      <p:sp>
        <p:nvSpPr>
          <p:cNvPr id="5" name="ttl-先行研究と比べて何がすごい？"/>
          <p:cNvSpPr/>
          <p:nvPr/>
        </p:nvSpPr>
        <p:spPr>
          <a:xfrm>
            <a:off x="6463549" y="3270711"/>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先行研究と比べて何がすごい？</a:t>
            </a:r>
            <a:endParaRPr kumimoji="1" lang="ja-JP" altLang="en-US" dirty="0">
              <a:latin typeface="メイリオ"/>
              <a:ea typeface="メイリオ"/>
              <a:cs typeface="メイリオ"/>
            </a:endParaRPr>
          </a:p>
        </p:txBody>
      </p:sp>
      <p:sp>
        <p:nvSpPr>
          <p:cNvPr id="6" name="ttl-技術の手法や肝は？"/>
          <p:cNvSpPr/>
          <p:nvPr/>
        </p:nvSpPr>
        <p:spPr>
          <a:xfrm>
            <a:off x="6463548" y="1639565"/>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技術の手法や肝は？</a:t>
            </a:r>
            <a:endParaRPr kumimoji="1" lang="ja-JP" altLang="en-US" dirty="0">
              <a:latin typeface="メイリオ"/>
              <a:ea typeface="メイリオ"/>
              <a:cs typeface="メイリオ"/>
            </a:endParaRPr>
          </a:p>
        </p:txBody>
      </p:sp>
      <p:sp>
        <p:nvSpPr>
          <p:cNvPr id="8" name="ttl-どうやって有効だと検証した？"/>
          <p:cNvSpPr/>
          <p:nvPr/>
        </p:nvSpPr>
        <p:spPr>
          <a:xfrm>
            <a:off x="270738" y="4362982"/>
            <a:ext cx="5454644"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どうやって有効だと検証した？</a:t>
            </a:r>
            <a:endParaRPr kumimoji="1" lang="ja-JP" altLang="en-US" dirty="0">
              <a:latin typeface="メイリオ"/>
              <a:ea typeface="メイリオ"/>
              <a:cs typeface="メイリオ"/>
            </a:endParaRPr>
          </a:p>
        </p:txBody>
      </p:sp>
      <p:sp>
        <p:nvSpPr>
          <p:cNvPr id="9" name="ttl-次に読むべき論文は？"/>
          <p:cNvSpPr/>
          <p:nvPr/>
        </p:nvSpPr>
        <p:spPr>
          <a:xfrm>
            <a:off x="6463551" y="501940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次に読むべき論文は？</a:t>
            </a:r>
            <a:endParaRPr kumimoji="1" lang="ja-JP" altLang="en-US" dirty="0">
              <a:latin typeface="メイリオ"/>
              <a:ea typeface="メイリオ"/>
              <a:cs typeface="メイリオ"/>
            </a:endParaRPr>
          </a:p>
        </p:txBody>
      </p:sp>
      <p:sp>
        <p:nvSpPr>
          <p:cNvPr id="17" name="txt-次に読むべき論文は？"/>
          <p:cNvSpPr txBox="1"/>
          <p:nvPr/>
        </p:nvSpPr>
        <p:spPr>
          <a:xfrm>
            <a:off x="6463548" y="5720742"/>
            <a:ext cx="5420591" cy="415498"/>
          </a:xfrm>
          <a:prstGeom prst="rect">
            <a:avLst/>
          </a:prstGeom>
          <a:noFill/>
          <a:ln>
            <a:noFill/>
          </a:ln>
        </p:spPr>
        <p:txBody>
          <a:bodyPr wrap="square" rtlCol="0">
            <a:spAutoFit/>
          </a:bodyPr>
          <a:lstStyle/>
          <a:p>
            <a:r>
              <a:rPr kumimoji="1" lang="en-US" altLang="ja-JP" sz="1050" dirty="0" smtClean="0">
                <a:latin typeface="メイリオ"/>
                <a:ea typeface="メイリオ"/>
                <a:cs typeface="メイリオ"/>
              </a:rPr>
              <a:t>RPN</a:t>
            </a:r>
            <a:r>
              <a:rPr kumimoji="1" lang="ja-JP" altLang="en-US" sz="1050" dirty="0" smtClean="0">
                <a:latin typeface="メイリオ"/>
                <a:ea typeface="メイリオ"/>
                <a:cs typeface="メイリオ"/>
              </a:rPr>
              <a:t>で利用されている</a:t>
            </a:r>
            <a:r>
              <a:rPr kumimoji="1" lang="en-US" altLang="ja-JP" sz="1050" dirty="0" smtClean="0">
                <a:latin typeface="メイリオ"/>
                <a:ea typeface="メイリオ"/>
                <a:cs typeface="メイリオ"/>
              </a:rPr>
              <a:t>Fully CNN</a:t>
            </a:r>
            <a:r>
              <a:rPr kumimoji="1" lang="ja-JP" altLang="en-US" sz="1050" dirty="0" smtClean="0">
                <a:latin typeface="メイリオ"/>
                <a:ea typeface="メイリオ"/>
                <a:cs typeface="メイリオ"/>
              </a:rPr>
              <a:t>について深掘りする</a:t>
            </a:r>
            <a:endParaRPr kumimoji="1" lang="en-US" altLang="ja-JP" sz="1050" dirty="0" smtClean="0">
              <a:latin typeface="メイリオ"/>
              <a:ea typeface="メイリオ"/>
              <a:cs typeface="メイリオ"/>
            </a:endParaRPr>
          </a:p>
          <a:p>
            <a:pPr marL="171450" indent="-171450">
              <a:buFont typeface="Arial"/>
              <a:buChar char="•"/>
            </a:pPr>
            <a:r>
              <a:rPr lang="en-US" altLang="ja-JP" sz="1050" dirty="0">
                <a:latin typeface="メイリオ"/>
                <a:ea typeface="メイリオ"/>
                <a:cs typeface="メイリオ"/>
              </a:rPr>
              <a:t>Fully convolutional networks for semantic </a:t>
            </a:r>
            <a:r>
              <a:rPr lang="en-US" altLang="ja-JP" sz="1050" dirty="0" smtClean="0">
                <a:latin typeface="メイリオ"/>
                <a:ea typeface="メイリオ"/>
                <a:cs typeface="メイリオ"/>
              </a:rPr>
              <a:t>segmentation</a:t>
            </a:r>
            <a:r>
              <a:rPr lang="en-US" altLang="ja-JP" sz="1050" dirty="0" smtClean="0">
                <a:latin typeface="メイリオ"/>
                <a:ea typeface="メイリオ"/>
                <a:cs typeface="メイリオ"/>
              </a:rPr>
              <a:t>, 2015</a:t>
            </a:r>
          </a:p>
        </p:txBody>
      </p:sp>
      <p:sp>
        <p:nvSpPr>
          <p:cNvPr id="15" name="txt-どうやって有効だと検証した？"/>
          <p:cNvSpPr txBox="1"/>
          <p:nvPr/>
        </p:nvSpPr>
        <p:spPr>
          <a:xfrm>
            <a:off x="270738" y="5071321"/>
            <a:ext cx="5420590" cy="738664"/>
          </a:xfrm>
          <a:prstGeom prst="rect">
            <a:avLst/>
          </a:prstGeom>
          <a:noFill/>
          <a:ln>
            <a:noFill/>
          </a:ln>
        </p:spPr>
        <p:txBody>
          <a:bodyPr wrap="square" rtlCol="0">
            <a:spAutoFit/>
          </a:bodyPr>
          <a:lstStyle/>
          <a:p>
            <a:pPr marL="171450" indent="-171450">
              <a:buFont typeface="Arial"/>
              <a:buChar char="•"/>
            </a:pPr>
            <a:r>
              <a:rPr lang="en-US" altLang="ja-JP" sz="1050" dirty="0">
                <a:latin typeface="メイリオ"/>
                <a:ea typeface="メイリオ"/>
                <a:cs typeface="メイリオ"/>
              </a:rPr>
              <a:t>ILSVRC classification and </a:t>
            </a:r>
            <a:r>
              <a:rPr lang="en-US" altLang="ja-JP" sz="1050" dirty="0" err="1">
                <a:latin typeface="メイリオ"/>
                <a:ea typeface="メイリオ"/>
                <a:cs typeface="メイリオ"/>
              </a:rPr>
              <a:t>localisation</a:t>
            </a:r>
            <a:r>
              <a:rPr lang="en-US" altLang="ja-JP" sz="1050" dirty="0">
                <a:latin typeface="メイリオ"/>
                <a:ea typeface="メイリオ"/>
                <a:cs typeface="メイリオ"/>
              </a:rPr>
              <a:t> </a:t>
            </a:r>
            <a:r>
              <a:rPr lang="en-US" altLang="ja-JP" sz="1050" dirty="0" smtClean="0">
                <a:latin typeface="メイリオ"/>
                <a:ea typeface="メイリオ"/>
                <a:cs typeface="メイリオ"/>
              </a:rPr>
              <a:t>tasks</a:t>
            </a:r>
            <a:r>
              <a:rPr lang="ja-JP" altLang="ja-JP" sz="1050" dirty="0" smtClean="0">
                <a:latin typeface="メイリオ"/>
                <a:ea typeface="メイリオ"/>
                <a:cs typeface="メイリオ"/>
              </a:rPr>
              <a:t>を</a:t>
            </a:r>
            <a:r>
              <a:rPr lang="ja-JP" altLang="en-US" sz="1050" dirty="0" smtClean="0">
                <a:latin typeface="メイリオ"/>
                <a:ea typeface="メイリオ"/>
                <a:cs typeface="メイリオ"/>
              </a:rPr>
              <a:t>使用</a:t>
            </a:r>
            <a:endParaRPr lang="en-US" altLang="ja-JP" sz="1050" dirty="0" smtClean="0">
              <a:latin typeface="メイリオ"/>
              <a:ea typeface="メイリオ"/>
              <a:cs typeface="メイリオ"/>
            </a:endParaRPr>
          </a:p>
          <a:p>
            <a:pPr marL="171450" indent="-171450">
              <a:buFont typeface="Arial"/>
              <a:buChar char="•"/>
            </a:pPr>
            <a:r>
              <a:rPr lang="ja-JP" altLang="en-US" sz="1050" dirty="0" smtClean="0">
                <a:latin typeface="メイリオ"/>
                <a:ea typeface="メイリオ"/>
                <a:cs typeface="メイリオ"/>
              </a:rPr>
              <a:t>入力画像サイズは</a:t>
            </a:r>
            <a:r>
              <a:rPr lang="en-US" altLang="ja-JP" sz="1050" dirty="0" smtClean="0">
                <a:latin typeface="メイリオ"/>
                <a:ea typeface="メイリオ"/>
                <a:cs typeface="メイリオ"/>
              </a:rPr>
              <a:t>224*224</a:t>
            </a:r>
          </a:p>
          <a:p>
            <a:pPr marL="171450" indent="-171450">
              <a:buFont typeface="Arial"/>
              <a:buChar char="•"/>
            </a:pPr>
            <a:r>
              <a:rPr lang="ja-JP" altLang="en-US" sz="1050" dirty="0" smtClean="0">
                <a:latin typeface="メイリオ"/>
                <a:ea typeface="メイリオ"/>
                <a:cs typeface="メイリオ"/>
              </a:rPr>
              <a:t>誤分類率で評価</a:t>
            </a:r>
            <a:endParaRPr lang="en-US" altLang="ja-JP" sz="1050" dirty="0" smtClean="0">
              <a:latin typeface="メイリオ"/>
              <a:ea typeface="メイリオ"/>
              <a:cs typeface="メイリオ"/>
            </a:endParaRPr>
          </a:p>
          <a:p>
            <a:pPr marL="171450" indent="-171450">
              <a:buFont typeface="Arial"/>
              <a:buChar char="•"/>
            </a:pPr>
            <a:r>
              <a:rPr lang="en-US" altLang="ja-JP" sz="1050" dirty="0" smtClean="0">
                <a:latin typeface="メイリオ"/>
                <a:ea typeface="メイリオ"/>
                <a:cs typeface="メイリオ"/>
              </a:rPr>
              <a:t>16</a:t>
            </a:r>
            <a:r>
              <a:rPr lang="ja-JP" altLang="en-US" sz="1050" dirty="0" smtClean="0">
                <a:latin typeface="メイリオ"/>
                <a:ea typeface="メイリオ"/>
                <a:cs typeface="メイリオ"/>
              </a:rPr>
              <a:t>層や</a:t>
            </a:r>
            <a:r>
              <a:rPr lang="en-US" altLang="ja-JP" sz="1050" dirty="0" smtClean="0">
                <a:latin typeface="メイリオ"/>
                <a:ea typeface="メイリオ"/>
                <a:cs typeface="メイリオ"/>
              </a:rPr>
              <a:t>19</a:t>
            </a:r>
            <a:r>
              <a:rPr lang="ja-JP" altLang="en-US" sz="1050" dirty="0" smtClean="0">
                <a:latin typeface="メイリオ"/>
                <a:ea typeface="メイリオ"/>
                <a:cs typeface="メイリオ"/>
              </a:rPr>
              <a:t>層が最もスコアが良い（誤分類率が低い）結果となっている</a:t>
            </a:r>
            <a:endParaRPr lang="ja-JP" altLang="ja-JP" sz="1050" dirty="0">
              <a:latin typeface="メイリオ"/>
              <a:ea typeface="メイリオ"/>
              <a:cs typeface="メイリオ"/>
            </a:endParaRPr>
          </a:p>
        </p:txBody>
      </p:sp>
      <p:sp>
        <p:nvSpPr>
          <p:cNvPr id="14" name="txt-技術の手法や肝は？"/>
          <p:cNvSpPr txBox="1"/>
          <p:nvPr/>
        </p:nvSpPr>
        <p:spPr>
          <a:xfrm>
            <a:off x="6463548" y="2349569"/>
            <a:ext cx="5420591" cy="900246"/>
          </a:xfrm>
          <a:prstGeom prst="rect">
            <a:avLst/>
          </a:prstGeom>
          <a:noFill/>
          <a:ln>
            <a:noFill/>
          </a:ln>
        </p:spPr>
        <p:txBody>
          <a:bodyPr wrap="square" rtlCol="0">
            <a:spAutoFit/>
          </a:bodyPr>
          <a:lstStyle/>
          <a:p>
            <a:pPr marL="171450" indent="-171450">
              <a:buFont typeface="Arial"/>
              <a:buChar char="•"/>
            </a:pPr>
            <a:r>
              <a:rPr lang="ja-JP" altLang="en-US" sz="1050" dirty="0" smtClean="0">
                <a:latin typeface="メイリオ"/>
                <a:ea typeface="メイリオ"/>
                <a:cs typeface="メイリオ"/>
              </a:rPr>
              <a:t>畳み込み層では</a:t>
            </a:r>
            <a:r>
              <a:rPr lang="en-US" altLang="ja-JP" sz="1050" dirty="0" smtClean="0">
                <a:latin typeface="メイリオ"/>
                <a:ea typeface="メイリオ"/>
                <a:cs typeface="メイリオ"/>
              </a:rPr>
              <a:t>3</a:t>
            </a:r>
            <a:r>
              <a:rPr lang="en-US" altLang="ja-JP" sz="1050" dirty="0">
                <a:latin typeface="メイリオ"/>
                <a:ea typeface="メイリオ"/>
                <a:cs typeface="メイリオ"/>
              </a:rPr>
              <a:t>*3</a:t>
            </a:r>
            <a:r>
              <a:rPr lang="ja-JP" altLang="en-US" sz="1050" dirty="0" smtClean="0">
                <a:latin typeface="メイリオ"/>
                <a:ea typeface="メイリオ"/>
                <a:cs typeface="メイリオ"/>
              </a:rPr>
              <a:t>フィルター</a:t>
            </a:r>
            <a:r>
              <a:rPr lang="ja-JP" altLang="en-US" sz="1050" dirty="0" smtClean="0">
                <a:latin typeface="メイリオ"/>
                <a:ea typeface="メイリオ"/>
                <a:cs typeface="メイリオ"/>
              </a:rPr>
              <a:t>、</a:t>
            </a:r>
            <a:r>
              <a:rPr lang="en-US" altLang="ja-JP" sz="1050" dirty="0" smtClean="0">
                <a:latin typeface="メイリオ"/>
                <a:ea typeface="メイリオ"/>
                <a:cs typeface="メイリオ"/>
              </a:rPr>
              <a:t>Max-pooling</a:t>
            </a:r>
            <a:r>
              <a:rPr lang="ja-JP" altLang="en-US" sz="1050" dirty="0" smtClean="0">
                <a:latin typeface="メイリオ"/>
                <a:ea typeface="メイリオ"/>
                <a:cs typeface="メイリオ"/>
              </a:rPr>
              <a:t>層では</a:t>
            </a:r>
            <a:r>
              <a:rPr lang="en-US" altLang="ja-JP" sz="1050" dirty="0" smtClean="0">
                <a:latin typeface="メイリオ"/>
                <a:ea typeface="メイリオ"/>
                <a:cs typeface="メイリオ"/>
              </a:rPr>
              <a:t>2*2</a:t>
            </a:r>
            <a:r>
              <a:rPr lang="ja-JP" altLang="en-US" sz="1050" dirty="0" smtClean="0">
                <a:latin typeface="メイリオ"/>
                <a:ea typeface="メイリオ"/>
                <a:cs typeface="メイリオ"/>
              </a:rPr>
              <a:t>のフィルターという極小サイズを使用</a:t>
            </a:r>
            <a:endParaRPr lang="en-US" altLang="ja-JP" sz="1050" dirty="0" smtClean="0">
              <a:latin typeface="メイリオ"/>
              <a:ea typeface="メイリオ"/>
              <a:cs typeface="メイリオ"/>
            </a:endParaRPr>
          </a:p>
          <a:p>
            <a:pPr marL="171450" indent="-171450">
              <a:buFont typeface="Arial"/>
              <a:buChar char="•"/>
            </a:pPr>
            <a:r>
              <a:rPr lang="ja-JP" altLang="en-US" sz="1050" dirty="0" smtClean="0">
                <a:latin typeface="メイリオ"/>
                <a:ea typeface="メイリオ"/>
                <a:cs typeface="メイリオ"/>
              </a:rPr>
              <a:t>全結合層は</a:t>
            </a:r>
            <a:r>
              <a:rPr lang="en-US" altLang="ja-JP" sz="1050" dirty="0" smtClean="0">
                <a:latin typeface="メイリオ"/>
                <a:ea typeface="メイリオ"/>
                <a:cs typeface="メイリオ"/>
              </a:rPr>
              <a:t>3</a:t>
            </a:r>
            <a:r>
              <a:rPr lang="ja-JP" altLang="en-US" sz="1050" dirty="0" smtClean="0">
                <a:latin typeface="メイリオ"/>
                <a:ea typeface="メイリオ"/>
                <a:cs typeface="メイリオ"/>
              </a:rPr>
              <a:t>層で、出力層は</a:t>
            </a:r>
            <a:r>
              <a:rPr lang="en-US" altLang="ja-JP" sz="1050" dirty="0" smtClean="0">
                <a:latin typeface="メイリオ"/>
                <a:ea typeface="メイリオ"/>
                <a:cs typeface="メイリオ"/>
              </a:rPr>
              <a:t>ILSVRC</a:t>
            </a:r>
            <a:r>
              <a:rPr lang="ja-JP" altLang="en-US" sz="1050" dirty="0" smtClean="0">
                <a:latin typeface="メイリオ"/>
                <a:ea typeface="メイリオ"/>
                <a:cs typeface="メイリオ"/>
              </a:rPr>
              <a:t>の</a:t>
            </a:r>
            <a:r>
              <a:rPr lang="en-US" altLang="ja-JP" sz="1050" dirty="0" smtClean="0">
                <a:latin typeface="メイリオ"/>
                <a:ea typeface="メイリオ"/>
                <a:cs typeface="メイリオ"/>
              </a:rPr>
              <a:t>1000</a:t>
            </a:r>
            <a:r>
              <a:rPr lang="ja-JP" altLang="en-US" sz="1050" dirty="0" smtClean="0">
                <a:latin typeface="メイリオ"/>
                <a:ea typeface="メイリオ"/>
                <a:cs typeface="メイリオ"/>
              </a:rPr>
              <a:t>クラス分類のための</a:t>
            </a:r>
            <a:r>
              <a:rPr lang="en-US" altLang="ja-JP" sz="1050" dirty="0" smtClean="0">
                <a:latin typeface="メイリオ"/>
                <a:ea typeface="メイリオ"/>
                <a:cs typeface="メイリオ"/>
              </a:rPr>
              <a:t>1000</a:t>
            </a:r>
            <a:r>
              <a:rPr lang="ja-JP" altLang="en-US" sz="1050" dirty="0" smtClean="0">
                <a:latin typeface="メイリオ"/>
                <a:ea typeface="メイリオ"/>
                <a:cs typeface="メイリオ"/>
              </a:rPr>
              <a:t>ユニット</a:t>
            </a:r>
            <a:endParaRPr lang="en-US" altLang="ja-JP" sz="1050" dirty="0" smtClean="0">
              <a:latin typeface="メイリオ"/>
              <a:ea typeface="メイリオ"/>
              <a:cs typeface="メイリオ"/>
            </a:endParaRPr>
          </a:p>
          <a:p>
            <a:pPr marL="171450" indent="-171450">
              <a:buFont typeface="Arial"/>
              <a:buChar char="•"/>
            </a:pPr>
            <a:r>
              <a:rPr kumimoji="1" lang="ja-JP" altLang="en-US" sz="1050" dirty="0" smtClean="0">
                <a:latin typeface="メイリオ"/>
                <a:ea typeface="メイリオ"/>
                <a:cs typeface="メイリオ"/>
              </a:rPr>
              <a:t>全結合層</a:t>
            </a:r>
            <a:r>
              <a:rPr lang="ja-JP" altLang="en-US" sz="1050" dirty="0" smtClean="0">
                <a:latin typeface="メイリオ"/>
                <a:ea typeface="メイリオ"/>
                <a:cs typeface="メイリオ"/>
              </a:rPr>
              <a:t>まで</a:t>
            </a:r>
            <a:r>
              <a:rPr kumimoji="1" lang="ja-JP" altLang="en-US" sz="1050" dirty="0" smtClean="0">
                <a:latin typeface="メイリオ"/>
                <a:ea typeface="メイリオ"/>
                <a:cs typeface="メイリオ"/>
              </a:rPr>
              <a:t>含めて、最大</a:t>
            </a:r>
            <a:r>
              <a:rPr kumimoji="1" lang="en-US" altLang="ja-JP" sz="1050" dirty="0" smtClean="0">
                <a:latin typeface="メイリオ"/>
                <a:ea typeface="メイリオ"/>
                <a:cs typeface="メイリオ"/>
              </a:rPr>
              <a:t>19</a:t>
            </a:r>
            <a:r>
              <a:rPr kumimoji="1" lang="ja-JP" altLang="en-US" sz="1050" dirty="0" smtClean="0">
                <a:latin typeface="メイリオ"/>
                <a:ea typeface="メイリオ"/>
                <a:cs typeface="メイリオ"/>
              </a:rPr>
              <a:t>層まで重ねて検証</a:t>
            </a:r>
            <a:endParaRPr kumimoji="1" lang="en-US" altLang="ja-JP" sz="1050" dirty="0" smtClean="0">
              <a:latin typeface="メイリオ"/>
              <a:ea typeface="メイリオ"/>
              <a:cs typeface="メイリオ"/>
            </a:endParaRPr>
          </a:p>
          <a:p>
            <a:pPr marL="171450" indent="-171450">
              <a:buFont typeface="Arial"/>
              <a:buChar char="•"/>
            </a:pPr>
            <a:r>
              <a:rPr kumimoji="1" lang="ja-JP" altLang="en-US" sz="1050" dirty="0" smtClean="0">
                <a:latin typeface="メイリオ"/>
                <a:ea typeface="メイリオ"/>
                <a:cs typeface="メイリオ"/>
              </a:rPr>
              <a:t>各畳み込み層の途中でプーリング層</a:t>
            </a:r>
            <a:r>
              <a:rPr lang="ja-JP" altLang="en-US" sz="1050" dirty="0" smtClean="0">
                <a:latin typeface="メイリオ"/>
                <a:ea typeface="メイリオ"/>
                <a:cs typeface="メイリオ"/>
              </a:rPr>
              <a:t>を挟むことで出力サイズを小さくする</a:t>
            </a:r>
            <a:endParaRPr kumimoji="1" lang="en-US" altLang="ja-JP" sz="1050" dirty="0" smtClean="0">
              <a:latin typeface="メイリオ"/>
              <a:ea typeface="メイリオ"/>
              <a:cs typeface="メイリオ"/>
            </a:endParaRPr>
          </a:p>
        </p:txBody>
      </p:sp>
      <p:sp>
        <p:nvSpPr>
          <p:cNvPr id="13" name="txt-先行研究と比べて何がすごい？"/>
          <p:cNvSpPr txBox="1"/>
          <p:nvPr/>
        </p:nvSpPr>
        <p:spPr>
          <a:xfrm>
            <a:off x="6463548" y="4051314"/>
            <a:ext cx="5420591" cy="738664"/>
          </a:xfrm>
          <a:prstGeom prst="rect">
            <a:avLst/>
          </a:prstGeom>
          <a:noFill/>
          <a:ln>
            <a:noFill/>
          </a:ln>
        </p:spPr>
        <p:txBody>
          <a:bodyPr wrap="square" rtlCol="0">
            <a:spAutoFit/>
          </a:bodyPr>
          <a:lstStyle/>
          <a:p>
            <a:pPr marL="171450" indent="-171450">
              <a:buFont typeface="Arial"/>
              <a:buChar char="•"/>
            </a:pPr>
            <a:r>
              <a:rPr kumimoji="1" lang="ja-JP" altLang="en-US" sz="1050" dirty="0" smtClean="0">
                <a:latin typeface="メイリオ"/>
                <a:ea typeface="メイリオ"/>
                <a:cs typeface="メイリオ"/>
              </a:rPr>
              <a:t>層の深さ、複数の入力画像スケール、</a:t>
            </a:r>
            <a:r>
              <a:rPr lang="ja-JP" altLang="en-US" sz="1050" dirty="0" smtClean="0">
                <a:latin typeface="メイリオ"/>
                <a:ea typeface="メイリオ"/>
                <a:cs typeface="メイリオ"/>
              </a:rPr>
              <a:t>画像を抜き出しなど、条件を変えて徹底的に評価している</a:t>
            </a:r>
            <a:endParaRPr lang="en-US" altLang="ja-JP" sz="1050" dirty="0" smtClean="0">
              <a:latin typeface="メイリオ"/>
              <a:ea typeface="メイリオ"/>
              <a:cs typeface="メイリオ"/>
            </a:endParaRPr>
          </a:p>
          <a:p>
            <a:pPr marL="171450" indent="-171450">
              <a:buFont typeface="Arial"/>
              <a:buChar char="•"/>
            </a:pPr>
            <a:r>
              <a:rPr kumimoji="1" lang="ja-JP" altLang="en-US" sz="1050" dirty="0" smtClean="0">
                <a:latin typeface="メイリオ"/>
                <a:ea typeface="メイリオ"/>
                <a:cs typeface="メイリオ"/>
              </a:rPr>
              <a:t>最も深い構造が最も制度が良い。つまり、極小フィルターで層を幾重にも重ねる方がよりよく画像の特徴を捉えることができるということ。</a:t>
            </a:r>
            <a:endParaRPr kumimoji="1" lang="ja-JP" altLang="en-US" sz="1050" dirty="0">
              <a:latin typeface="メイリオ"/>
              <a:ea typeface="メイリオ"/>
              <a:cs typeface="メイリオ"/>
            </a:endParaRPr>
          </a:p>
        </p:txBody>
      </p:sp>
      <p:sp>
        <p:nvSpPr>
          <p:cNvPr id="12" name="txt-どんなもの？"/>
          <p:cNvSpPr txBox="1"/>
          <p:nvPr/>
        </p:nvSpPr>
        <p:spPr>
          <a:xfrm>
            <a:off x="304793" y="2423105"/>
            <a:ext cx="5420590" cy="738664"/>
          </a:xfrm>
          <a:prstGeom prst="rect">
            <a:avLst/>
          </a:prstGeom>
          <a:noFill/>
          <a:ln>
            <a:noFill/>
          </a:ln>
        </p:spPr>
        <p:txBody>
          <a:bodyPr wrap="square" rtlCol="0">
            <a:spAutoFit/>
          </a:bodyPr>
          <a:lstStyle/>
          <a:p>
            <a:pPr marL="171450" indent="-171450">
              <a:buFont typeface="Arial"/>
              <a:buChar char="•"/>
            </a:pPr>
            <a:r>
              <a:rPr lang="ja-JP" altLang="en-US" sz="1050" dirty="0" smtClean="0">
                <a:latin typeface="メイリオ"/>
                <a:ea typeface="メイリオ"/>
                <a:cs typeface="メイリオ"/>
              </a:rPr>
              <a:t>画像認識の精度において、</a:t>
            </a:r>
            <a:r>
              <a:rPr lang="en-US" altLang="ja-JP" sz="1050" dirty="0" smtClean="0">
                <a:latin typeface="メイリオ"/>
                <a:ea typeface="メイリオ"/>
                <a:cs typeface="メイリオ"/>
              </a:rPr>
              <a:t>CNN</a:t>
            </a:r>
            <a:r>
              <a:rPr lang="ja-JP" altLang="en-US" sz="1050" dirty="0" smtClean="0">
                <a:latin typeface="メイリオ"/>
                <a:ea typeface="メイリオ"/>
                <a:cs typeface="メイリオ"/>
              </a:rPr>
              <a:t>層の深さ</a:t>
            </a:r>
            <a:r>
              <a:rPr lang="ja-JP" altLang="en-US" sz="1050" dirty="0" smtClean="0">
                <a:latin typeface="メイリオ"/>
                <a:ea typeface="メイリオ"/>
                <a:cs typeface="メイリオ"/>
              </a:rPr>
              <a:t>による影響を調査</a:t>
            </a:r>
            <a:endParaRPr lang="en-US" altLang="ja-JP" sz="1050" dirty="0" smtClean="0">
              <a:latin typeface="メイリオ"/>
              <a:ea typeface="メイリオ"/>
              <a:cs typeface="メイリオ"/>
            </a:endParaRPr>
          </a:p>
          <a:p>
            <a:pPr marL="171450" indent="-171450">
              <a:buFont typeface="Arial"/>
              <a:buChar char="•"/>
            </a:pPr>
            <a:r>
              <a:rPr lang="en-US" altLang="ja-JP" sz="1050" dirty="0" err="1" smtClean="0">
                <a:latin typeface="メイリオ"/>
                <a:ea typeface="メイリオ"/>
                <a:cs typeface="メイリオ"/>
              </a:rPr>
              <a:t>ConvNets</a:t>
            </a:r>
            <a:r>
              <a:rPr lang="ja-JP" altLang="en-US" sz="1050" dirty="0" smtClean="0">
                <a:latin typeface="メイリオ"/>
                <a:ea typeface="メイリオ"/>
                <a:cs typeface="メイリオ"/>
              </a:rPr>
              <a:t>のオリジナル構造をベースとする</a:t>
            </a:r>
            <a:endParaRPr lang="en-US" altLang="ja-JP" sz="1050" dirty="0">
              <a:latin typeface="メイリオ"/>
              <a:ea typeface="メイリオ"/>
              <a:cs typeface="メイリオ"/>
            </a:endParaRPr>
          </a:p>
          <a:p>
            <a:pPr marL="171450" indent="-171450">
              <a:buFont typeface="Arial"/>
              <a:buChar char="•"/>
            </a:pPr>
            <a:r>
              <a:rPr lang="ja-JP" altLang="en-US" sz="1050" dirty="0" smtClean="0">
                <a:latin typeface="メイリオ"/>
                <a:ea typeface="メイリオ"/>
                <a:cs typeface="メイリオ"/>
              </a:rPr>
              <a:t>当時は</a:t>
            </a:r>
            <a:r>
              <a:rPr lang="en-US" altLang="ja-JP" sz="1050" dirty="0" err="1" smtClean="0">
                <a:latin typeface="メイリオ"/>
                <a:ea typeface="メイリオ"/>
                <a:cs typeface="メイリオ"/>
              </a:rPr>
              <a:t>ConvNets</a:t>
            </a:r>
            <a:r>
              <a:rPr lang="ja-JP" altLang="en-US" sz="1050" dirty="0" smtClean="0">
                <a:latin typeface="メイリオ"/>
                <a:ea typeface="メイリオ"/>
                <a:cs typeface="メイリオ"/>
              </a:rPr>
              <a:t>が一定の成果を上げており、これをさらに改良すべく層の深さによる違いを検証した</a:t>
            </a:r>
            <a:endParaRPr lang="en-US" altLang="ja-JP" sz="1050" dirty="0" smtClean="0">
              <a:latin typeface="メイリオ"/>
              <a:ea typeface="メイリオ"/>
              <a:cs typeface="メイリオ"/>
            </a:endParaRPr>
          </a:p>
        </p:txBody>
      </p:sp>
      <p:grpSp>
        <p:nvGrpSpPr>
          <p:cNvPr id="21" name="図形グループ 20"/>
          <p:cNvGrpSpPr/>
          <p:nvPr/>
        </p:nvGrpSpPr>
        <p:grpSpPr>
          <a:xfrm>
            <a:off x="0" y="-15650"/>
            <a:ext cx="12192000" cy="1550628"/>
            <a:chOff x="123986" y="23043"/>
            <a:chExt cx="12192000" cy="1635874"/>
          </a:xfrm>
        </p:grpSpPr>
        <p:sp>
          <p:nvSpPr>
            <p:cNvPr id="10" name="txt-背景シドー"/>
            <p:cNvSpPr/>
            <p:nvPr/>
          </p:nvSpPr>
          <p:spPr>
            <a:xfrm>
              <a:off x="123986" y="23043"/>
              <a:ext cx="12192000" cy="1635874"/>
            </a:xfrm>
            <a:prstGeom prst="rect">
              <a:avLst/>
            </a:prstGeom>
            <a:solidFill>
              <a:schemeClr val="accent5">
                <a:lumMod val="20000"/>
                <a:lumOff val="80000"/>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18" name="テキスト ボックス 17"/>
            <p:cNvSpPr txBox="1"/>
            <p:nvPr/>
          </p:nvSpPr>
          <p:spPr>
            <a:xfrm>
              <a:off x="1271648" y="58425"/>
              <a:ext cx="9900501" cy="389636"/>
            </a:xfrm>
            <a:prstGeom prst="rect">
              <a:avLst/>
            </a:prstGeom>
            <a:noFill/>
          </p:spPr>
          <p:txBody>
            <a:bodyPr wrap="square" rtlCol="0">
              <a:spAutoFit/>
            </a:bodyPr>
            <a:lstStyle/>
            <a:p>
              <a:pPr algn="ctr"/>
              <a:r>
                <a:rPr lang="en-US" altLang="ja-JP" kern="0" dirty="0">
                  <a:latin typeface="メイリオ"/>
                  <a:ea typeface="メイリオ"/>
                  <a:cs typeface="メイリオ"/>
                </a:rPr>
                <a:t>VERY DEEP CONVOLUTIONAL NETWORKS FOR LARGE-SCALE IMAGE RECOGNITION</a:t>
              </a:r>
            </a:p>
          </p:txBody>
        </p:sp>
        <p:sp>
          <p:nvSpPr>
            <p:cNvPr id="19" name="テキスト ボックス 18"/>
            <p:cNvSpPr txBox="1"/>
            <p:nvPr/>
          </p:nvSpPr>
          <p:spPr>
            <a:xfrm>
              <a:off x="2667000" y="632163"/>
              <a:ext cx="6858000" cy="324697"/>
            </a:xfrm>
            <a:prstGeom prst="rect">
              <a:avLst/>
            </a:prstGeom>
            <a:noFill/>
          </p:spPr>
          <p:txBody>
            <a:bodyPr wrap="square" rtlCol="0">
              <a:spAutoFit/>
            </a:bodyPr>
            <a:lstStyle/>
            <a:p>
              <a:pPr algn="ctr"/>
              <a:r>
                <a:rPr kumimoji="1" lang="ja-JP" altLang="en-US" sz="1400" dirty="0" smtClean="0">
                  <a:solidFill>
                    <a:srgbClr val="000000"/>
                  </a:solidFill>
                  <a:latin typeface="メイリオ"/>
                  <a:ea typeface="メイリオ"/>
                  <a:cs typeface="メイリオ"/>
                </a:rPr>
                <a:t>（</a:t>
              </a:r>
              <a:r>
                <a:rPr kumimoji="1" lang="en-US" altLang="ja-JP" sz="1400" dirty="0" smtClean="0">
                  <a:solidFill>
                    <a:srgbClr val="000000"/>
                  </a:solidFill>
                  <a:latin typeface="メイリオ"/>
                  <a:ea typeface="メイリオ"/>
                  <a:cs typeface="メイリオ"/>
                </a:rPr>
                <a:t>201</a:t>
              </a:r>
              <a:r>
                <a:rPr kumimoji="1" lang="en-US" altLang="ja-JP" sz="1400" dirty="0" smtClean="0">
                  <a:solidFill>
                    <a:srgbClr val="000000"/>
                  </a:solidFill>
                  <a:latin typeface="メイリオ"/>
                  <a:ea typeface="メイリオ"/>
                  <a:cs typeface="メイリオ"/>
                </a:rPr>
                <a:t>5</a:t>
              </a:r>
              <a:r>
                <a:rPr kumimoji="1" lang="ja-JP" altLang="en-US" sz="1400" dirty="0" smtClean="0">
                  <a:solidFill>
                    <a:srgbClr val="000000"/>
                  </a:solidFill>
                  <a:latin typeface="メイリオ"/>
                  <a:ea typeface="メイリオ"/>
                  <a:cs typeface="メイリオ"/>
                </a:rPr>
                <a:t>）</a:t>
              </a:r>
              <a:r>
                <a:rPr lang="da-DK" altLang="ja-JP" sz="1400" dirty="0">
                  <a:solidFill>
                    <a:srgbClr val="000000"/>
                  </a:solidFill>
                  <a:latin typeface="メイリオ"/>
                  <a:ea typeface="メイリオ"/>
                  <a:cs typeface="メイリオ"/>
                </a:rPr>
                <a:t>Karen </a:t>
              </a:r>
              <a:r>
                <a:rPr lang="da-DK" altLang="ja-JP" sz="1400" dirty="0" err="1" smtClean="0">
                  <a:solidFill>
                    <a:srgbClr val="000000"/>
                  </a:solidFill>
                  <a:latin typeface="メイリオ"/>
                  <a:ea typeface="メイリオ"/>
                  <a:cs typeface="メイリオ"/>
                </a:rPr>
                <a:t>Simonyan</a:t>
              </a:r>
              <a:r>
                <a:rPr lang="da-DK" altLang="ja-JP" sz="1400" dirty="0" smtClean="0">
                  <a:solidFill>
                    <a:srgbClr val="000000"/>
                  </a:solidFill>
                  <a:latin typeface="メイリオ"/>
                  <a:ea typeface="メイリオ"/>
                  <a:cs typeface="メイリオ"/>
                </a:rPr>
                <a:t>,</a:t>
              </a:r>
              <a:r>
                <a:rPr lang="da-DK" altLang="ja-JP" sz="1400" dirty="0" smtClean="0">
                  <a:solidFill>
                    <a:srgbClr val="000000"/>
                  </a:solidFill>
                  <a:latin typeface="メイリオ"/>
                  <a:ea typeface="メイリオ"/>
                  <a:cs typeface="メイリオ"/>
                </a:rPr>
                <a:t> </a:t>
              </a:r>
              <a:r>
                <a:rPr lang="da-DK" altLang="ja-JP" sz="1400" dirty="0">
                  <a:solidFill>
                    <a:srgbClr val="000000"/>
                  </a:solidFill>
                  <a:latin typeface="メイリオ"/>
                  <a:ea typeface="メイリオ"/>
                  <a:cs typeface="メイリオ"/>
                </a:rPr>
                <a:t>Andrew </a:t>
              </a:r>
              <a:r>
                <a:rPr lang="da-DK" altLang="ja-JP" sz="1400" dirty="0" err="1" smtClean="0">
                  <a:solidFill>
                    <a:srgbClr val="000000"/>
                  </a:solidFill>
                  <a:latin typeface="メイリオ"/>
                  <a:ea typeface="メイリオ"/>
                  <a:cs typeface="メイリオ"/>
                </a:rPr>
                <a:t>Zisserman</a:t>
              </a:r>
              <a:endParaRPr lang="da-DK" altLang="ja-JP" sz="1400" dirty="0">
                <a:solidFill>
                  <a:srgbClr val="000000"/>
                </a:solidFill>
                <a:latin typeface="メイリオ"/>
                <a:ea typeface="メイリオ"/>
                <a:cs typeface="メイリオ"/>
              </a:endParaRPr>
            </a:p>
          </p:txBody>
        </p:sp>
        <p:sp>
          <p:nvSpPr>
            <p:cNvPr id="20" name="テキスト ボックス 19"/>
            <p:cNvSpPr txBox="1"/>
            <p:nvPr/>
          </p:nvSpPr>
          <p:spPr>
            <a:xfrm>
              <a:off x="2667000" y="1094636"/>
              <a:ext cx="6858000" cy="324697"/>
            </a:xfrm>
            <a:prstGeom prst="rect">
              <a:avLst/>
            </a:prstGeom>
            <a:noFill/>
          </p:spPr>
          <p:txBody>
            <a:bodyPr wrap="square" rtlCol="0">
              <a:spAutoFit/>
            </a:bodyPr>
            <a:lstStyle/>
            <a:p>
              <a:pPr algn="ctr"/>
              <a:r>
                <a:rPr lang="en-US" altLang="ja-JP" sz="1400" u="sng" dirty="0" smtClean="0">
                  <a:latin typeface="メイリオ"/>
                  <a:ea typeface="メイリオ"/>
                  <a:cs typeface="メイリオ"/>
                  <a:hlinkClick r:id="rId2"/>
                </a:rPr>
                <a:t>https</a:t>
              </a:r>
              <a:r>
                <a:rPr lang="en-US" altLang="ja-JP" sz="1400" u="sng" dirty="0">
                  <a:latin typeface="メイリオ"/>
                  <a:ea typeface="メイリオ"/>
                  <a:cs typeface="メイリオ"/>
                  <a:hlinkClick r:id="rId2"/>
                </a:rPr>
                <a:t>://arxiv.org/pdf/1409.1556.</a:t>
              </a:r>
              <a:r>
                <a:rPr lang="en-US" altLang="ja-JP" sz="1400" u="sng" dirty="0" smtClean="0">
                  <a:latin typeface="メイリオ"/>
                  <a:ea typeface="メイリオ"/>
                  <a:cs typeface="メイリオ"/>
                  <a:hlinkClick r:id="rId2"/>
                </a:rPr>
                <a:t>pdf</a:t>
              </a:r>
              <a:endParaRPr lang="ja-JP" altLang="ja-JP" sz="1400" dirty="0">
                <a:latin typeface="メイリオ"/>
                <a:ea typeface="メイリオ"/>
                <a:cs typeface="メイリオ"/>
              </a:endParaRPr>
            </a:p>
          </p:txBody>
        </p:sp>
      </p:grpSp>
      <p:sp>
        <p:nvSpPr>
          <p:cNvPr id="2" name="テキスト ボックス 1"/>
          <p:cNvSpPr txBox="1"/>
          <p:nvPr/>
        </p:nvSpPr>
        <p:spPr>
          <a:xfrm>
            <a:off x="10309412" y="6545943"/>
            <a:ext cx="1882588" cy="369332"/>
          </a:xfrm>
          <a:prstGeom prst="rect">
            <a:avLst/>
          </a:prstGeom>
          <a:noFill/>
        </p:spPr>
        <p:txBody>
          <a:bodyPr wrap="square" rtlCol="0">
            <a:spAutoFit/>
          </a:bodyPr>
          <a:lstStyle/>
          <a:p>
            <a:pPr algn="ctr"/>
            <a:r>
              <a:rPr lang="en-US" altLang="en-US" dirty="0" smtClean="0">
                <a:latin typeface="メイリオ"/>
                <a:ea typeface="メイリオ"/>
                <a:cs typeface="メイリオ"/>
              </a:rPr>
              <a:t>Jun 6</a:t>
            </a:r>
            <a:r>
              <a:rPr lang="en-US" altLang="en-US" baseline="30000" dirty="0" smtClean="0">
                <a:latin typeface="メイリオ"/>
                <a:ea typeface="メイリオ"/>
                <a:cs typeface="メイリオ"/>
              </a:rPr>
              <a:t>th</a:t>
            </a:r>
            <a:r>
              <a:rPr lang="en-US" altLang="en-US" dirty="0" smtClean="0">
                <a:latin typeface="メイリオ"/>
                <a:ea typeface="メイリオ"/>
                <a:cs typeface="メイリオ"/>
              </a:rPr>
              <a:t>, 2019</a:t>
            </a:r>
            <a:endParaRPr kumimoji="1" lang="ja-JP" altLang="en-US" dirty="0">
              <a:latin typeface="メイリオ"/>
              <a:ea typeface="メイリオ"/>
              <a:cs typeface="メイリオ"/>
            </a:endParaRPr>
          </a:p>
        </p:txBody>
      </p:sp>
    </p:spTree>
    <p:extLst>
      <p:ext uri="{BB962C8B-B14F-4D97-AF65-F5344CB8AC3E}">
        <p14:creationId xmlns:p14="http://schemas.microsoft.com/office/powerpoint/2010/main" val="25390851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tl-どんなもの？"/>
          <p:cNvSpPr/>
          <p:nvPr/>
        </p:nvSpPr>
        <p:spPr>
          <a:xfrm>
            <a:off x="304797" y="1640400"/>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どんなもの？</a:t>
            </a:r>
            <a:endParaRPr kumimoji="1" lang="ja-JP" altLang="en-US" dirty="0">
              <a:latin typeface="メイリオ"/>
              <a:ea typeface="メイリオ"/>
              <a:cs typeface="メイリオ"/>
            </a:endParaRPr>
          </a:p>
        </p:txBody>
      </p:sp>
      <p:sp>
        <p:nvSpPr>
          <p:cNvPr id="5" name="ttl-先行研究と比べて何がすごい？"/>
          <p:cNvSpPr/>
          <p:nvPr/>
        </p:nvSpPr>
        <p:spPr>
          <a:xfrm>
            <a:off x="6463549" y="3270711"/>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先行研究と比べて何がすごい？</a:t>
            </a:r>
            <a:endParaRPr kumimoji="1" lang="ja-JP" altLang="en-US" dirty="0">
              <a:latin typeface="メイリオ"/>
              <a:ea typeface="メイリオ"/>
              <a:cs typeface="メイリオ"/>
            </a:endParaRPr>
          </a:p>
        </p:txBody>
      </p:sp>
      <p:sp>
        <p:nvSpPr>
          <p:cNvPr id="6" name="ttl-技術の手法や肝は？"/>
          <p:cNvSpPr/>
          <p:nvPr/>
        </p:nvSpPr>
        <p:spPr>
          <a:xfrm>
            <a:off x="6463548" y="1639565"/>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技術の手法や肝は？</a:t>
            </a:r>
            <a:endParaRPr kumimoji="1" lang="ja-JP" altLang="en-US" dirty="0">
              <a:latin typeface="メイリオ"/>
              <a:ea typeface="メイリオ"/>
              <a:cs typeface="メイリオ"/>
            </a:endParaRPr>
          </a:p>
        </p:txBody>
      </p:sp>
      <p:sp>
        <p:nvSpPr>
          <p:cNvPr id="8" name="ttl-どうやって有効だと検証した？"/>
          <p:cNvSpPr/>
          <p:nvPr/>
        </p:nvSpPr>
        <p:spPr>
          <a:xfrm>
            <a:off x="270738" y="4362982"/>
            <a:ext cx="5454644"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どうやって有効だと検証した？</a:t>
            </a:r>
            <a:endParaRPr kumimoji="1" lang="ja-JP" altLang="en-US" dirty="0">
              <a:latin typeface="メイリオ"/>
              <a:ea typeface="メイリオ"/>
              <a:cs typeface="メイリオ"/>
            </a:endParaRPr>
          </a:p>
        </p:txBody>
      </p:sp>
      <p:sp>
        <p:nvSpPr>
          <p:cNvPr id="9" name="ttl-次に読むべき論文は？"/>
          <p:cNvSpPr/>
          <p:nvPr/>
        </p:nvSpPr>
        <p:spPr>
          <a:xfrm>
            <a:off x="6463551" y="5019402"/>
            <a:ext cx="5420591" cy="6046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latin typeface="メイリオ"/>
                <a:ea typeface="メイリオ"/>
                <a:cs typeface="メイリオ"/>
              </a:rPr>
              <a:t>次に読むべき論文は？</a:t>
            </a:r>
            <a:endParaRPr kumimoji="1" lang="ja-JP" altLang="en-US" dirty="0">
              <a:latin typeface="メイリオ"/>
              <a:ea typeface="メイリオ"/>
              <a:cs typeface="メイリオ"/>
            </a:endParaRPr>
          </a:p>
        </p:txBody>
      </p:sp>
      <p:sp>
        <p:nvSpPr>
          <p:cNvPr id="17" name="txt-次に読むべき論文は？"/>
          <p:cNvSpPr txBox="1"/>
          <p:nvPr/>
        </p:nvSpPr>
        <p:spPr>
          <a:xfrm>
            <a:off x="6463548" y="5720742"/>
            <a:ext cx="5420591" cy="738664"/>
          </a:xfrm>
          <a:prstGeom prst="rect">
            <a:avLst/>
          </a:prstGeom>
          <a:noFill/>
          <a:ln>
            <a:noFill/>
          </a:ln>
        </p:spPr>
        <p:txBody>
          <a:bodyPr wrap="square" rtlCol="0">
            <a:spAutoFit/>
          </a:bodyPr>
          <a:lstStyle/>
          <a:p>
            <a:r>
              <a:rPr kumimoji="1" lang="en-US" altLang="ja-JP" sz="1050" dirty="0" smtClean="0">
                <a:latin typeface="メイリオ"/>
                <a:ea typeface="メイリオ"/>
                <a:cs typeface="メイリオ"/>
              </a:rPr>
              <a:t>RPN</a:t>
            </a:r>
            <a:r>
              <a:rPr kumimoji="1" lang="ja-JP" altLang="en-US" sz="1050" dirty="0" smtClean="0">
                <a:latin typeface="メイリオ"/>
                <a:ea typeface="メイリオ"/>
                <a:cs typeface="メイリオ"/>
              </a:rPr>
              <a:t>で利用されている</a:t>
            </a:r>
            <a:r>
              <a:rPr kumimoji="1" lang="en-US" altLang="ja-JP" sz="1050" dirty="0" smtClean="0">
                <a:latin typeface="メイリオ"/>
                <a:ea typeface="メイリオ"/>
                <a:cs typeface="メイリオ"/>
              </a:rPr>
              <a:t>Fully CNN</a:t>
            </a:r>
            <a:r>
              <a:rPr kumimoji="1" lang="ja-JP" altLang="en-US" sz="1050" dirty="0" smtClean="0">
                <a:latin typeface="メイリオ"/>
                <a:ea typeface="メイリオ"/>
                <a:cs typeface="メイリオ"/>
              </a:rPr>
              <a:t>と</a:t>
            </a:r>
            <a:r>
              <a:rPr kumimoji="1" lang="en-US" altLang="ja-JP" sz="1050" dirty="0" smtClean="0">
                <a:latin typeface="メイリオ"/>
                <a:ea typeface="メイリオ"/>
                <a:cs typeface="メイリオ"/>
              </a:rPr>
              <a:t>VGG-16</a:t>
            </a:r>
            <a:r>
              <a:rPr kumimoji="1" lang="ja-JP" altLang="en-US" sz="1050" dirty="0" smtClean="0">
                <a:latin typeface="メイリオ"/>
                <a:ea typeface="メイリオ"/>
                <a:cs typeface="メイリオ"/>
              </a:rPr>
              <a:t>について深掘りする</a:t>
            </a:r>
            <a:endParaRPr kumimoji="1" lang="en-US" altLang="ja-JP" sz="1050" dirty="0" smtClean="0">
              <a:latin typeface="メイリオ"/>
              <a:ea typeface="メイリオ"/>
              <a:cs typeface="メイリオ"/>
            </a:endParaRPr>
          </a:p>
          <a:p>
            <a:pPr marL="171450" indent="-171450">
              <a:buFont typeface="Arial"/>
              <a:buChar char="•"/>
            </a:pPr>
            <a:r>
              <a:rPr lang="en-US" altLang="ja-JP" sz="1050" dirty="0">
                <a:latin typeface="メイリオ"/>
                <a:ea typeface="メイリオ"/>
                <a:cs typeface="メイリオ"/>
              </a:rPr>
              <a:t>Fully convolutional networks for semantic </a:t>
            </a:r>
            <a:r>
              <a:rPr lang="en-US" altLang="ja-JP" sz="1050" dirty="0" smtClean="0">
                <a:latin typeface="メイリオ"/>
                <a:ea typeface="メイリオ"/>
                <a:cs typeface="メイリオ"/>
              </a:rPr>
              <a:t>segmentation</a:t>
            </a:r>
            <a:r>
              <a:rPr lang="en-US" altLang="ja-JP" sz="1050" dirty="0" smtClean="0">
                <a:latin typeface="メイリオ"/>
                <a:ea typeface="メイリオ"/>
                <a:cs typeface="メイリオ"/>
              </a:rPr>
              <a:t>, 2015</a:t>
            </a:r>
          </a:p>
          <a:p>
            <a:pPr marL="171450" indent="-171450">
              <a:buFont typeface="Arial"/>
              <a:buChar char="•"/>
            </a:pPr>
            <a:r>
              <a:rPr lang="en-US" altLang="ja-JP" sz="1050" dirty="0" smtClean="0">
                <a:latin typeface="メイリオ"/>
                <a:ea typeface="メイリオ"/>
                <a:cs typeface="メイリオ"/>
              </a:rPr>
              <a:t>VERY </a:t>
            </a:r>
            <a:r>
              <a:rPr lang="en-US" altLang="ja-JP" sz="1050" dirty="0">
                <a:latin typeface="メイリオ"/>
                <a:ea typeface="メイリオ"/>
                <a:cs typeface="メイリオ"/>
              </a:rPr>
              <a:t>DEEP CONVOLUTIONAL NETWORKS FOR LARGE-SCALE IMAGE </a:t>
            </a:r>
            <a:r>
              <a:rPr lang="en-US" altLang="ja-JP" sz="1050" dirty="0" smtClean="0">
                <a:latin typeface="メイリオ"/>
                <a:ea typeface="メイリオ"/>
                <a:cs typeface="メイリオ"/>
              </a:rPr>
              <a:t>RECOGNITION</a:t>
            </a:r>
            <a:r>
              <a:rPr lang="en-US" altLang="ja-JP" sz="1050" dirty="0" smtClean="0">
                <a:latin typeface="メイリオ"/>
                <a:ea typeface="メイリオ"/>
                <a:cs typeface="メイリオ"/>
              </a:rPr>
              <a:t>, 2015.</a:t>
            </a:r>
            <a:endParaRPr lang="ja-JP" altLang="ja-JP" sz="1050" dirty="0">
              <a:latin typeface="メイリオ"/>
              <a:ea typeface="メイリオ"/>
              <a:cs typeface="メイリオ"/>
            </a:endParaRPr>
          </a:p>
        </p:txBody>
      </p:sp>
      <p:sp>
        <p:nvSpPr>
          <p:cNvPr id="15" name="txt-どうやって有効だと検証した？"/>
          <p:cNvSpPr txBox="1"/>
          <p:nvPr/>
        </p:nvSpPr>
        <p:spPr>
          <a:xfrm>
            <a:off x="270738" y="5071321"/>
            <a:ext cx="5420590" cy="738664"/>
          </a:xfrm>
          <a:prstGeom prst="rect">
            <a:avLst/>
          </a:prstGeom>
          <a:noFill/>
          <a:ln>
            <a:noFill/>
          </a:ln>
        </p:spPr>
        <p:txBody>
          <a:bodyPr wrap="square" rtlCol="0">
            <a:spAutoFit/>
          </a:bodyPr>
          <a:lstStyle/>
          <a:p>
            <a:pPr marL="171450" indent="-171450">
              <a:buFont typeface="Arial"/>
              <a:buChar char="•"/>
            </a:pPr>
            <a:r>
              <a:rPr lang="en-US" altLang="ja-JP" sz="1050" dirty="0">
                <a:latin typeface="メイリオ"/>
                <a:ea typeface="メイリオ"/>
                <a:cs typeface="メイリオ"/>
              </a:rPr>
              <a:t>PASCAL VOC 2007, 2012</a:t>
            </a:r>
            <a:r>
              <a:rPr lang="ja-JP" altLang="ja-JP" sz="1050" dirty="0">
                <a:latin typeface="メイリオ"/>
                <a:ea typeface="メイリオ"/>
                <a:cs typeface="メイリオ"/>
              </a:rPr>
              <a:t>と</a:t>
            </a:r>
            <a:r>
              <a:rPr lang="en-US" altLang="ja-JP" sz="1050" dirty="0">
                <a:latin typeface="メイリオ"/>
                <a:ea typeface="メイリオ"/>
                <a:cs typeface="メイリオ"/>
              </a:rPr>
              <a:t>MS COCO datasets</a:t>
            </a:r>
            <a:r>
              <a:rPr lang="ja-JP" altLang="ja-JP" sz="1050" dirty="0" smtClean="0">
                <a:latin typeface="メイリオ"/>
                <a:ea typeface="メイリオ"/>
                <a:cs typeface="メイリオ"/>
              </a:rPr>
              <a:t>を</a:t>
            </a:r>
            <a:r>
              <a:rPr lang="ja-JP" altLang="en-US" sz="1050" dirty="0" smtClean="0">
                <a:latin typeface="メイリオ"/>
                <a:ea typeface="メイリオ"/>
                <a:cs typeface="メイリオ"/>
              </a:rPr>
              <a:t>使用</a:t>
            </a:r>
            <a:endParaRPr lang="en-US" altLang="ja-JP" sz="1050" dirty="0" smtClean="0">
              <a:latin typeface="メイリオ"/>
              <a:ea typeface="メイリオ"/>
              <a:cs typeface="メイリオ"/>
            </a:endParaRPr>
          </a:p>
          <a:p>
            <a:pPr marL="171450" indent="-171450">
              <a:buFont typeface="Arial"/>
              <a:buChar char="•"/>
            </a:pPr>
            <a:r>
              <a:rPr lang="ja-JP" altLang="ja-JP" sz="1050" dirty="0" smtClean="0">
                <a:latin typeface="メイリオ"/>
                <a:ea typeface="メイリオ"/>
                <a:cs typeface="メイリオ"/>
              </a:rPr>
              <a:t>従来</a:t>
            </a:r>
            <a:r>
              <a:rPr lang="ja-JP" altLang="ja-JP" sz="1050" dirty="0">
                <a:latin typeface="メイリオ"/>
                <a:ea typeface="メイリオ"/>
                <a:cs typeface="メイリオ"/>
              </a:rPr>
              <a:t>の</a:t>
            </a:r>
            <a:r>
              <a:rPr lang="en-US" altLang="ja-JP" sz="1050" dirty="0">
                <a:latin typeface="メイリオ"/>
                <a:ea typeface="メイリオ"/>
                <a:cs typeface="メイリオ"/>
              </a:rPr>
              <a:t>Selective Search</a:t>
            </a:r>
            <a:r>
              <a:rPr lang="ja-JP" altLang="ja-JP" sz="1050" dirty="0">
                <a:latin typeface="メイリオ"/>
                <a:ea typeface="メイリオ"/>
                <a:cs typeface="メイリオ"/>
              </a:rPr>
              <a:t>の</a:t>
            </a:r>
            <a:r>
              <a:rPr lang="en-US" altLang="ja-JP" sz="1050" dirty="0">
                <a:latin typeface="メイリオ"/>
                <a:ea typeface="メイリオ"/>
                <a:cs typeface="メイリオ"/>
              </a:rPr>
              <a:t>Fast R-CNN</a:t>
            </a:r>
            <a:r>
              <a:rPr lang="ja-JP" altLang="ja-JP" sz="1050" dirty="0">
                <a:latin typeface="メイリオ"/>
                <a:ea typeface="メイリオ"/>
                <a:cs typeface="メイリオ"/>
              </a:rPr>
              <a:t>に比べ、</a:t>
            </a:r>
            <a:r>
              <a:rPr lang="en-US" altLang="ja-JP" sz="1050" dirty="0">
                <a:latin typeface="メイリオ"/>
                <a:ea typeface="メイリオ"/>
                <a:cs typeface="メイリオ"/>
              </a:rPr>
              <a:t>Faster R-CNN</a:t>
            </a:r>
            <a:r>
              <a:rPr lang="ja-JP" altLang="ja-JP" sz="1050" dirty="0">
                <a:latin typeface="メイリオ"/>
                <a:ea typeface="メイリオ"/>
                <a:cs typeface="メイリオ"/>
              </a:rPr>
              <a:t>と</a:t>
            </a:r>
            <a:r>
              <a:rPr lang="en-US" altLang="ja-JP" sz="1050" dirty="0">
                <a:latin typeface="メイリオ"/>
                <a:ea typeface="メイリオ"/>
                <a:cs typeface="メイリオ"/>
              </a:rPr>
              <a:t>VGG-16</a:t>
            </a:r>
            <a:r>
              <a:rPr lang="ja-JP" altLang="ja-JP" sz="1050" dirty="0">
                <a:latin typeface="メイリオ"/>
                <a:ea typeface="メイリオ"/>
                <a:cs typeface="メイリオ"/>
              </a:rPr>
              <a:t>モデルを用いた場合の方が、</a:t>
            </a:r>
            <a:r>
              <a:rPr lang="en-US" altLang="ja-JP" sz="1050" dirty="0" err="1">
                <a:latin typeface="メイリオ"/>
                <a:ea typeface="メイリオ"/>
                <a:cs typeface="メイリオ"/>
              </a:rPr>
              <a:t>mAP</a:t>
            </a:r>
            <a:r>
              <a:rPr lang="en-US" altLang="ja-JP" sz="1050" dirty="0">
                <a:latin typeface="メイリオ"/>
                <a:ea typeface="メイリオ"/>
                <a:cs typeface="メイリオ"/>
              </a:rPr>
              <a:t>(mean Average Precision)</a:t>
            </a:r>
            <a:r>
              <a:rPr lang="ja-JP" altLang="ja-JP" sz="1050" dirty="0">
                <a:latin typeface="メイリオ"/>
                <a:ea typeface="メイリオ"/>
                <a:cs typeface="メイリオ"/>
              </a:rPr>
              <a:t>やフレームレート</a:t>
            </a:r>
            <a:r>
              <a:rPr lang="en-US" altLang="ja-JP" sz="1050" dirty="0">
                <a:latin typeface="メイリオ"/>
                <a:ea typeface="メイリオ"/>
                <a:cs typeface="メイリオ"/>
              </a:rPr>
              <a:t>(fps)</a:t>
            </a:r>
            <a:r>
              <a:rPr lang="ja-JP" altLang="ja-JP" sz="1050" dirty="0">
                <a:latin typeface="メイリオ"/>
                <a:ea typeface="メイリオ"/>
                <a:cs typeface="メイリオ"/>
              </a:rPr>
              <a:t>が大幅に</a:t>
            </a:r>
            <a:r>
              <a:rPr lang="ja-JP" altLang="ja-JP" sz="1050" dirty="0" smtClean="0">
                <a:latin typeface="メイリオ"/>
                <a:ea typeface="メイリオ"/>
                <a:cs typeface="メイリオ"/>
              </a:rPr>
              <a:t>改善</a:t>
            </a:r>
            <a:endParaRPr lang="ja-JP" altLang="ja-JP" sz="1050" dirty="0">
              <a:latin typeface="メイリオ"/>
              <a:ea typeface="メイリオ"/>
              <a:cs typeface="メイリオ"/>
            </a:endParaRPr>
          </a:p>
        </p:txBody>
      </p:sp>
      <p:sp>
        <p:nvSpPr>
          <p:cNvPr id="14" name="txt-技術の手法や肝は？"/>
          <p:cNvSpPr txBox="1"/>
          <p:nvPr/>
        </p:nvSpPr>
        <p:spPr>
          <a:xfrm>
            <a:off x="6463548" y="2349569"/>
            <a:ext cx="5420591" cy="738664"/>
          </a:xfrm>
          <a:prstGeom prst="rect">
            <a:avLst/>
          </a:prstGeom>
          <a:noFill/>
          <a:ln>
            <a:noFill/>
          </a:ln>
        </p:spPr>
        <p:txBody>
          <a:bodyPr wrap="square" rtlCol="0">
            <a:spAutoFit/>
          </a:bodyPr>
          <a:lstStyle/>
          <a:p>
            <a:pPr marL="171450" indent="-171450">
              <a:buFont typeface="Arial"/>
              <a:buChar char="•"/>
            </a:pPr>
            <a:r>
              <a:rPr kumimoji="1" lang="en-US" altLang="ja-JP" sz="1050" dirty="0" smtClean="0">
                <a:latin typeface="メイリオ"/>
                <a:ea typeface="メイリオ"/>
                <a:cs typeface="メイリオ"/>
              </a:rPr>
              <a:t>RPN</a:t>
            </a:r>
            <a:r>
              <a:rPr lang="ja-JP" altLang="en-US" sz="1050" dirty="0" smtClean="0">
                <a:latin typeface="メイリオ"/>
                <a:ea typeface="メイリオ"/>
                <a:cs typeface="メイリオ"/>
              </a:rPr>
              <a:t>は</a:t>
            </a:r>
            <a:r>
              <a:rPr lang="en-US" altLang="ja-JP" sz="1050" dirty="0" smtClean="0">
                <a:latin typeface="メイリオ"/>
                <a:ea typeface="メイリオ"/>
                <a:cs typeface="メイリオ"/>
              </a:rPr>
              <a:t>Fully CNN</a:t>
            </a:r>
            <a:r>
              <a:rPr lang="ja-JP" altLang="en-US" sz="1050" dirty="0" smtClean="0">
                <a:latin typeface="メイリオ"/>
                <a:ea typeface="メイリオ"/>
                <a:cs typeface="メイリオ"/>
              </a:rPr>
              <a:t>と</a:t>
            </a:r>
            <a:r>
              <a:rPr lang="en-US" altLang="ja-JP" sz="1050" dirty="0" smtClean="0">
                <a:latin typeface="メイリオ"/>
                <a:ea typeface="メイリオ"/>
                <a:cs typeface="メイリオ"/>
              </a:rPr>
              <a:t>VGG-16</a:t>
            </a:r>
            <a:r>
              <a:rPr lang="ja-JP" altLang="en-US" sz="1050" dirty="0" smtClean="0">
                <a:latin typeface="メイリオ"/>
                <a:ea typeface="メイリオ"/>
                <a:cs typeface="メイリオ"/>
              </a:rPr>
              <a:t>を利用して、元画像からの特徴量マップ上で検出領域の提案をしている</a:t>
            </a:r>
            <a:endParaRPr kumimoji="1" lang="en-US" altLang="ja-JP" sz="1050" dirty="0" smtClean="0">
              <a:latin typeface="メイリオ"/>
              <a:ea typeface="メイリオ"/>
              <a:cs typeface="メイリオ"/>
            </a:endParaRPr>
          </a:p>
          <a:p>
            <a:pPr marL="171450" indent="-171450">
              <a:buFont typeface="Arial"/>
              <a:buChar char="•"/>
            </a:pPr>
            <a:r>
              <a:rPr kumimoji="1" lang="ja-JP" altLang="en-US" sz="1050" dirty="0" smtClean="0">
                <a:latin typeface="メイリオ"/>
                <a:ea typeface="メイリオ"/>
                <a:cs typeface="メイリオ"/>
              </a:rPr>
              <a:t>アンカーの導入（同一中心で複数領域のスコア算出、物体検出箇所の</a:t>
            </a:r>
            <a:r>
              <a:rPr kumimoji="1" lang="en-US" altLang="ja-JP" sz="1050" dirty="0" smtClean="0">
                <a:latin typeface="メイリオ"/>
                <a:ea typeface="メイリオ"/>
                <a:cs typeface="メイリオ"/>
              </a:rPr>
              <a:t>reference</a:t>
            </a:r>
            <a:r>
              <a:rPr kumimoji="1" lang="ja-JP" altLang="en-US" sz="1050" dirty="0" smtClean="0">
                <a:latin typeface="メイリオ"/>
                <a:ea typeface="メイリオ"/>
                <a:cs typeface="メイリオ"/>
              </a:rPr>
              <a:t>としての役割など）</a:t>
            </a:r>
            <a:endParaRPr kumimoji="1" lang="ja-JP" altLang="en-US" sz="1050" dirty="0">
              <a:latin typeface="メイリオ"/>
              <a:ea typeface="メイリオ"/>
              <a:cs typeface="メイリオ"/>
            </a:endParaRPr>
          </a:p>
        </p:txBody>
      </p:sp>
      <p:sp>
        <p:nvSpPr>
          <p:cNvPr id="13" name="txt-先行研究と比べて何がすごい？"/>
          <p:cNvSpPr txBox="1"/>
          <p:nvPr/>
        </p:nvSpPr>
        <p:spPr>
          <a:xfrm>
            <a:off x="6463548" y="4051314"/>
            <a:ext cx="5420591" cy="738664"/>
          </a:xfrm>
          <a:prstGeom prst="rect">
            <a:avLst/>
          </a:prstGeom>
          <a:noFill/>
          <a:ln>
            <a:noFill/>
          </a:ln>
        </p:spPr>
        <p:txBody>
          <a:bodyPr wrap="square" rtlCol="0">
            <a:spAutoFit/>
          </a:bodyPr>
          <a:lstStyle/>
          <a:p>
            <a:pPr marL="171450" indent="-171450">
              <a:buFont typeface="Arial"/>
              <a:buChar char="•"/>
            </a:pPr>
            <a:r>
              <a:rPr lang="ja-JP" altLang="en-US" sz="1050" dirty="0" smtClean="0">
                <a:latin typeface="メイリオ"/>
                <a:ea typeface="メイリオ"/>
                <a:cs typeface="メイリオ"/>
              </a:rPr>
              <a:t>クラス分類とバウンディングボックスの回帰の学習をマルチタスク損失による同時計算で効率化</a:t>
            </a:r>
            <a:r>
              <a:rPr lang="en-US" altLang="ja-JP" sz="1050" dirty="0" smtClean="0">
                <a:latin typeface="メイリオ"/>
                <a:ea typeface="メイリオ"/>
                <a:cs typeface="メイリオ"/>
              </a:rPr>
              <a:t>(Fast R-CNN)</a:t>
            </a:r>
          </a:p>
          <a:p>
            <a:pPr marL="171450" indent="-171450">
              <a:buFont typeface="Arial"/>
              <a:buChar char="•"/>
            </a:pPr>
            <a:r>
              <a:rPr lang="ja-JP" altLang="en-US" sz="1050" dirty="0" smtClean="0">
                <a:latin typeface="メイリオ"/>
                <a:ea typeface="メイリオ"/>
                <a:cs typeface="メイリオ"/>
              </a:rPr>
              <a:t>畳み込み層後の特徴量マップで物体領域の提案をしているので、バウンディングボックス毎の畳み込み計算が不要</a:t>
            </a:r>
            <a:endParaRPr kumimoji="1" lang="ja-JP" altLang="en-US" sz="1050" dirty="0">
              <a:latin typeface="メイリオ"/>
              <a:ea typeface="メイリオ"/>
              <a:cs typeface="メイリオ"/>
            </a:endParaRPr>
          </a:p>
        </p:txBody>
      </p:sp>
      <p:sp>
        <p:nvSpPr>
          <p:cNvPr id="12" name="txt-どんなもの？"/>
          <p:cNvSpPr txBox="1"/>
          <p:nvPr/>
        </p:nvSpPr>
        <p:spPr>
          <a:xfrm>
            <a:off x="304793" y="2423105"/>
            <a:ext cx="5420590" cy="1546577"/>
          </a:xfrm>
          <a:prstGeom prst="rect">
            <a:avLst/>
          </a:prstGeom>
          <a:noFill/>
          <a:ln>
            <a:noFill/>
          </a:ln>
        </p:spPr>
        <p:txBody>
          <a:bodyPr wrap="square" rtlCol="0">
            <a:spAutoFit/>
          </a:bodyPr>
          <a:lstStyle/>
          <a:p>
            <a:pPr marL="171450" indent="-171450">
              <a:buFont typeface="Arial"/>
              <a:buChar char="•"/>
            </a:pPr>
            <a:r>
              <a:rPr lang="en-US" altLang="ja-JP" sz="1050" dirty="0" smtClean="0">
                <a:latin typeface="メイリオ"/>
                <a:ea typeface="メイリオ"/>
                <a:cs typeface="メイリオ"/>
              </a:rPr>
              <a:t>Fast R-CNN</a:t>
            </a:r>
            <a:r>
              <a:rPr lang="ja-JP" altLang="en-US" sz="1050" dirty="0" smtClean="0">
                <a:latin typeface="メイリオ"/>
                <a:ea typeface="メイリオ"/>
                <a:cs typeface="メイリオ"/>
              </a:rPr>
              <a:t>の</a:t>
            </a:r>
            <a:r>
              <a:rPr lang="ja-JP" altLang="en-US" sz="1050" dirty="0" smtClean="0">
                <a:latin typeface="メイリオ"/>
                <a:ea typeface="メイリオ"/>
                <a:cs typeface="メイリオ"/>
              </a:rPr>
              <a:t>改良版</a:t>
            </a:r>
            <a:endParaRPr lang="en-US" altLang="ja-JP" sz="1050" dirty="0">
              <a:latin typeface="メイリオ"/>
              <a:ea typeface="メイリオ"/>
              <a:cs typeface="メイリオ"/>
            </a:endParaRPr>
          </a:p>
          <a:p>
            <a:pPr marL="171450" indent="-171450">
              <a:buFont typeface="Arial"/>
              <a:buChar char="•"/>
            </a:pPr>
            <a:r>
              <a:rPr lang="ja-JP" altLang="en-US" sz="1050" dirty="0" smtClean="0">
                <a:latin typeface="メイリオ"/>
                <a:ea typeface="メイリオ"/>
                <a:cs typeface="メイリオ"/>
              </a:rPr>
              <a:t>物体検出において、</a:t>
            </a:r>
            <a:r>
              <a:rPr lang="en-US" altLang="ja-JP" sz="1050" dirty="0" smtClean="0">
                <a:latin typeface="メイリオ"/>
                <a:ea typeface="メイリオ"/>
                <a:cs typeface="メイリオ"/>
              </a:rPr>
              <a:t>Selective</a:t>
            </a:r>
            <a:r>
              <a:rPr lang="en-US" altLang="ja-JP" sz="1050" dirty="0" smtClean="0">
                <a:latin typeface="メイリオ"/>
                <a:ea typeface="メイリオ"/>
                <a:cs typeface="メイリオ"/>
              </a:rPr>
              <a:t>-</a:t>
            </a:r>
            <a:r>
              <a:rPr lang="en-US" altLang="ja-JP" sz="1050" dirty="0" err="1" smtClean="0">
                <a:latin typeface="メイリオ"/>
                <a:ea typeface="メイリオ"/>
                <a:cs typeface="メイリオ"/>
              </a:rPr>
              <a:t>Search</a:t>
            </a:r>
            <a:r>
              <a:rPr lang="en-US" altLang="en-US" sz="1050" dirty="0" err="1" smtClean="0">
                <a:latin typeface="メイリオ"/>
                <a:ea typeface="メイリオ"/>
                <a:cs typeface="メイリオ"/>
              </a:rPr>
              <a:t>の代わり</a:t>
            </a:r>
            <a:r>
              <a:rPr lang="ja-JP" altLang="en-US" sz="1050" dirty="0" smtClean="0">
                <a:latin typeface="メイリオ"/>
                <a:ea typeface="メイリオ"/>
                <a:cs typeface="メイリオ"/>
              </a:rPr>
              <a:t>に、畳み込み層後に</a:t>
            </a:r>
            <a:r>
              <a:rPr lang="en-US" altLang="ja-JP" sz="1050" dirty="0" smtClean="0">
                <a:latin typeface="メイリオ"/>
                <a:ea typeface="メイリオ"/>
                <a:cs typeface="メイリオ"/>
              </a:rPr>
              <a:t>Region Proposal Network(RPN)</a:t>
            </a:r>
            <a:r>
              <a:rPr lang="ja-JP" altLang="en-US" sz="1050" dirty="0" smtClean="0">
                <a:latin typeface="メイリオ"/>
                <a:ea typeface="メイリオ"/>
                <a:cs typeface="メイリオ"/>
              </a:rPr>
              <a:t>層を経てプーリングさせることで全結合層へ</a:t>
            </a:r>
            <a:r>
              <a:rPr lang="ja-JP" altLang="en-US" sz="1050" dirty="0" smtClean="0">
                <a:latin typeface="メイリオ"/>
                <a:ea typeface="メイリオ"/>
                <a:cs typeface="メイリオ"/>
              </a:rPr>
              <a:t>入力させる</a:t>
            </a:r>
            <a:endParaRPr lang="en-US" altLang="ja-JP" sz="1050" dirty="0">
              <a:latin typeface="メイリオ"/>
              <a:ea typeface="メイリオ"/>
              <a:cs typeface="メイリオ"/>
            </a:endParaRPr>
          </a:p>
          <a:p>
            <a:pPr marL="171450" indent="-171450">
              <a:buFont typeface="Arial"/>
              <a:buChar char="•"/>
            </a:pPr>
            <a:r>
              <a:rPr lang="en-US" altLang="ja-JP" sz="1050" dirty="0" smtClean="0">
                <a:latin typeface="メイリオ"/>
                <a:ea typeface="メイリオ"/>
                <a:cs typeface="メイリオ"/>
              </a:rPr>
              <a:t>RPN</a:t>
            </a:r>
            <a:r>
              <a:rPr lang="ja-JP" altLang="en-US" sz="1050" dirty="0" smtClean="0">
                <a:latin typeface="メイリオ"/>
                <a:ea typeface="メイリオ"/>
                <a:cs typeface="メイリオ"/>
              </a:rPr>
              <a:t>では特徴量マップ上での物体領域と</a:t>
            </a:r>
            <a:r>
              <a:rPr lang="en-US" altLang="ja-JP" sz="1050" dirty="0" err="1" smtClean="0">
                <a:latin typeface="メイリオ"/>
                <a:ea typeface="メイリオ"/>
                <a:cs typeface="メイリオ"/>
              </a:rPr>
              <a:t>objectness</a:t>
            </a:r>
            <a:r>
              <a:rPr lang="ja-JP" altLang="en-US" sz="1050" dirty="0" smtClean="0">
                <a:latin typeface="メイリオ"/>
                <a:ea typeface="メイリオ"/>
                <a:cs typeface="メイリオ"/>
              </a:rPr>
              <a:t>スコアを同時に算出</a:t>
            </a:r>
            <a:endParaRPr lang="en-US" altLang="ja-JP" sz="1050" dirty="0" smtClean="0">
              <a:latin typeface="メイリオ"/>
              <a:ea typeface="メイリオ"/>
              <a:cs typeface="メイリオ"/>
            </a:endParaRPr>
          </a:p>
          <a:p>
            <a:pPr marL="171450" indent="-171450">
              <a:buFont typeface="Arial"/>
              <a:buChar char="•"/>
            </a:pPr>
            <a:r>
              <a:rPr lang="ja-JP" altLang="en-US" sz="1050" dirty="0" smtClean="0">
                <a:latin typeface="メイリオ"/>
                <a:ea typeface="メイリオ"/>
                <a:cs typeface="メイリオ"/>
              </a:rPr>
              <a:t>上記スコア付き局所領域（バウンディングボックス）と回帰ネットワーク上のアンカーボックスの位置、スケール、アスペクト比を比較</a:t>
            </a:r>
            <a:endParaRPr lang="en-US" altLang="ja-JP" sz="1050" dirty="0" smtClean="0">
              <a:latin typeface="メイリオ"/>
              <a:ea typeface="メイリオ"/>
              <a:cs typeface="メイリオ"/>
            </a:endParaRPr>
          </a:p>
          <a:p>
            <a:pPr marL="171450" indent="-171450">
              <a:buFont typeface="Arial"/>
              <a:buChar char="•"/>
            </a:pPr>
            <a:r>
              <a:rPr lang="ja-JP" altLang="en-US" sz="1050" dirty="0" smtClean="0">
                <a:latin typeface="メイリオ"/>
                <a:ea typeface="メイリオ"/>
                <a:cs typeface="メイリオ"/>
              </a:rPr>
              <a:t>比較結果を</a:t>
            </a:r>
            <a:r>
              <a:rPr lang="en-US" altLang="ja-JP" sz="1050" dirty="0" smtClean="0">
                <a:latin typeface="メイリオ"/>
                <a:ea typeface="メイリオ"/>
                <a:cs typeface="メイリオ"/>
              </a:rPr>
              <a:t>SGD</a:t>
            </a:r>
            <a:r>
              <a:rPr lang="ja-JP" altLang="en-US" sz="1050" dirty="0" smtClean="0">
                <a:latin typeface="メイリオ"/>
                <a:ea typeface="メイリオ"/>
                <a:cs typeface="メイリオ"/>
              </a:rPr>
              <a:t>で学習</a:t>
            </a:r>
            <a:endParaRPr lang="en-US" altLang="ja-JP" sz="1050" dirty="0" smtClean="0">
              <a:latin typeface="メイリオ"/>
              <a:ea typeface="メイリオ"/>
              <a:cs typeface="メイリオ"/>
            </a:endParaRPr>
          </a:p>
          <a:p>
            <a:pPr marL="171450" indent="-171450">
              <a:buFont typeface="Arial"/>
              <a:buChar char="•"/>
            </a:pPr>
            <a:r>
              <a:rPr lang="ja-JP" altLang="en-US" sz="1050" dirty="0" smtClean="0">
                <a:latin typeface="メイリオ"/>
                <a:ea typeface="メイリオ"/>
                <a:cs typeface="メイリオ"/>
              </a:rPr>
              <a:t>物体の有無に関する損失（分類ネットワーク）と回帰損失を合わせたマルチタスク損失を最小化させる</a:t>
            </a:r>
            <a:endParaRPr lang="en-US" altLang="ja-JP" sz="1050" dirty="0" smtClean="0">
              <a:latin typeface="メイリオ"/>
              <a:ea typeface="メイリオ"/>
              <a:cs typeface="メイリオ"/>
            </a:endParaRPr>
          </a:p>
        </p:txBody>
      </p:sp>
      <p:grpSp>
        <p:nvGrpSpPr>
          <p:cNvPr id="21" name="図形グループ 20"/>
          <p:cNvGrpSpPr/>
          <p:nvPr/>
        </p:nvGrpSpPr>
        <p:grpSpPr>
          <a:xfrm>
            <a:off x="0" y="-15650"/>
            <a:ext cx="12192000" cy="1550628"/>
            <a:chOff x="123986" y="23043"/>
            <a:chExt cx="12192000" cy="1635874"/>
          </a:xfrm>
        </p:grpSpPr>
        <p:sp>
          <p:nvSpPr>
            <p:cNvPr id="10" name="txt-背景シドー"/>
            <p:cNvSpPr/>
            <p:nvPr/>
          </p:nvSpPr>
          <p:spPr>
            <a:xfrm>
              <a:off x="123986" y="23043"/>
              <a:ext cx="12192000" cy="1635874"/>
            </a:xfrm>
            <a:prstGeom prst="rect">
              <a:avLst/>
            </a:prstGeom>
            <a:solidFill>
              <a:schemeClr val="accent5">
                <a:lumMod val="20000"/>
                <a:lumOff val="80000"/>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18" name="テキスト ボックス 17"/>
            <p:cNvSpPr txBox="1"/>
            <p:nvPr/>
          </p:nvSpPr>
          <p:spPr>
            <a:xfrm>
              <a:off x="1271648" y="58425"/>
              <a:ext cx="9900501" cy="389636"/>
            </a:xfrm>
            <a:prstGeom prst="rect">
              <a:avLst/>
            </a:prstGeom>
            <a:noFill/>
          </p:spPr>
          <p:txBody>
            <a:bodyPr wrap="square" rtlCol="0">
              <a:spAutoFit/>
            </a:bodyPr>
            <a:lstStyle/>
            <a:p>
              <a:pPr algn="ctr"/>
              <a:r>
                <a:rPr lang="en-US" altLang="ja-JP" kern="0" dirty="0">
                  <a:latin typeface="メイリオ"/>
                  <a:ea typeface="メイリオ"/>
                  <a:cs typeface="メイリオ"/>
                </a:rPr>
                <a:t>Fully Convolutional Networks for Semantic Segmentation</a:t>
              </a:r>
            </a:p>
          </p:txBody>
        </p:sp>
        <p:sp>
          <p:nvSpPr>
            <p:cNvPr id="19" name="テキスト ボックス 18"/>
            <p:cNvSpPr txBox="1"/>
            <p:nvPr/>
          </p:nvSpPr>
          <p:spPr>
            <a:xfrm>
              <a:off x="2667000" y="632163"/>
              <a:ext cx="6858000" cy="324697"/>
            </a:xfrm>
            <a:prstGeom prst="rect">
              <a:avLst/>
            </a:prstGeom>
            <a:noFill/>
          </p:spPr>
          <p:txBody>
            <a:bodyPr wrap="square" rtlCol="0">
              <a:spAutoFit/>
            </a:bodyPr>
            <a:lstStyle/>
            <a:p>
              <a:pPr algn="ctr"/>
              <a:r>
                <a:rPr kumimoji="1" lang="ja-JP" altLang="en-US" sz="1400" dirty="0" smtClean="0">
                  <a:solidFill>
                    <a:srgbClr val="000000"/>
                  </a:solidFill>
                  <a:latin typeface="メイリオ"/>
                  <a:ea typeface="メイリオ"/>
                  <a:cs typeface="メイリオ"/>
                </a:rPr>
                <a:t>（</a:t>
              </a:r>
              <a:r>
                <a:rPr kumimoji="1" lang="en-US" altLang="ja-JP" sz="1400" dirty="0" smtClean="0">
                  <a:solidFill>
                    <a:srgbClr val="000000"/>
                  </a:solidFill>
                  <a:latin typeface="メイリオ"/>
                  <a:ea typeface="メイリオ"/>
                  <a:cs typeface="メイリオ"/>
                </a:rPr>
                <a:t>201</a:t>
              </a:r>
              <a:r>
                <a:rPr kumimoji="1" lang="en-US" altLang="ja-JP" sz="1400" dirty="0" smtClean="0">
                  <a:solidFill>
                    <a:srgbClr val="000000"/>
                  </a:solidFill>
                  <a:latin typeface="メイリオ"/>
                  <a:ea typeface="メイリオ"/>
                  <a:cs typeface="メイリオ"/>
                </a:rPr>
                <a:t>5</a:t>
              </a:r>
              <a:r>
                <a:rPr kumimoji="1" lang="ja-JP" altLang="en-US" sz="1400" dirty="0" smtClean="0">
                  <a:solidFill>
                    <a:srgbClr val="000000"/>
                  </a:solidFill>
                  <a:latin typeface="メイリオ"/>
                  <a:ea typeface="メイリオ"/>
                  <a:cs typeface="メイリオ"/>
                </a:rPr>
                <a:t>）</a:t>
              </a:r>
              <a:r>
                <a:rPr lang="de-DE" altLang="ja-JP" sz="1400" dirty="0">
                  <a:solidFill>
                    <a:srgbClr val="000000"/>
                  </a:solidFill>
                  <a:latin typeface="メイリオ"/>
                  <a:ea typeface="メイリオ"/>
                  <a:cs typeface="メイリオ"/>
                </a:rPr>
                <a:t>Jonathan </a:t>
              </a:r>
              <a:r>
                <a:rPr lang="de-DE" altLang="ja-JP" sz="1400" dirty="0" smtClean="0">
                  <a:solidFill>
                    <a:srgbClr val="000000"/>
                  </a:solidFill>
                  <a:latin typeface="メイリオ"/>
                  <a:ea typeface="メイリオ"/>
                  <a:cs typeface="メイリオ"/>
                </a:rPr>
                <a:t>Long</a:t>
              </a:r>
              <a:r>
                <a:rPr lang="de-DE" altLang="ja-JP" sz="1400" dirty="0">
                  <a:solidFill>
                    <a:srgbClr val="000000"/>
                  </a:solidFill>
                  <a:latin typeface="メイリオ"/>
                  <a:ea typeface="メイリオ"/>
                  <a:cs typeface="メイリオ"/>
                </a:rPr>
                <a:t>,</a:t>
              </a:r>
              <a:r>
                <a:rPr lang="de-DE" altLang="ja-JP" sz="1400" dirty="0" smtClean="0">
                  <a:solidFill>
                    <a:srgbClr val="000000"/>
                  </a:solidFill>
                  <a:latin typeface="メイリオ"/>
                  <a:ea typeface="メイリオ"/>
                  <a:cs typeface="メイリオ"/>
                </a:rPr>
                <a:t> </a:t>
              </a:r>
              <a:r>
                <a:rPr lang="de-DE" altLang="ja-JP" sz="1400" dirty="0">
                  <a:solidFill>
                    <a:srgbClr val="000000"/>
                  </a:solidFill>
                  <a:latin typeface="メイリオ"/>
                  <a:ea typeface="メイリオ"/>
                  <a:cs typeface="メイリオ"/>
                </a:rPr>
                <a:t>Evan </a:t>
              </a:r>
              <a:r>
                <a:rPr lang="de-DE" altLang="ja-JP" sz="1400" dirty="0" err="1" smtClean="0">
                  <a:solidFill>
                    <a:srgbClr val="000000"/>
                  </a:solidFill>
                  <a:latin typeface="メイリオ"/>
                  <a:ea typeface="メイリオ"/>
                  <a:cs typeface="メイリオ"/>
                </a:rPr>
                <a:t>Shelhamer</a:t>
              </a:r>
              <a:r>
                <a:rPr lang="de-DE" altLang="ja-JP" sz="1400" dirty="0" smtClean="0">
                  <a:solidFill>
                    <a:srgbClr val="000000"/>
                  </a:solidFill>
                  <a:latin typeface="メイリオ"/>
                  <a:ea typeface="メイリオ"/>
                  <a:cs typeface="メイリオ"/>
                </a:rPr>
                <a:t>,</a:t>
              </a:r>
              <a:r>
                <a:rPr lang="de-DE" altLang="ja-JP" sz="1400" dirty="0" smtClean="0">
                  <a:solidFill>
                    <a:srgbClr val="000000"/>
                  </a:solidFill>
                  <a:latin typeface="メイリオ"/>
                  <a:ea typeface="メイリオ"/>
                  <a:cs typeface="メイリオ"/>
                </a:rPr>
                <a:t> </a:t>
              </a:r>
              <a:r>
                <a:rPr lang="de-DE" altLang="ja-JP" sz="1400" dirty="0">
                  <a:solidFill>
                    <a:srgbClr val="000000"/>
                  </a:solidFill>
                  <a:latin typeface="メイリオ"/>
                  <a:ea typeface="メイリオ"/>
                  <a:cs typeface="メイリオ"/>
                </a:rPr>
                <a:t>Trevor </a:t>
              </a:r>
              <a:r>
                <a:rPr lang="de-DE" altLang="ja-JP" sz="1400" dirty="0" smtClean="0">
                  <a:solidFill>
                    <a:srgbClr val="000000"/>
                  </a:solidFill>
                  <a:latin typeface="メイリオ"/>
                  <a:ea typeface="メイリオ"/>
                  <a:cs typeface="メイリオ"/>
                </a:rPr>
                <a:t>Darrell</a:t>
              </a:r>
              <a:endParaRPr lang="de-DE" altLang="ja-JP" sz="1400" dirty="0">
                <a:solidFill>
                  <a:srgbClr val="000000"/>
                </a:solidFill>
                <a:latin typeface="メイリオ"/>
                <a:ea typeface="メイリオ"/>
                <a:cs typeface="メイリオ"/>
              </a:endParaRPr>
            </a:p>
          </p:txBody>
        </p:sp>
        <p:sp>
          <p:nvSpPr>
            <p:cNvPr id="20" name="テキスト ボックス 19"/>
            <p:cNvSpPr txBox="1"/>
            <p:nvPr/>
          </p:nvSpPr>
          <p:spPr>
            <a:xfrm>
              <a:off x="2667000" y="1094636"/>
              <a:ext cx="6858000" cy="324697"/>
            </a:xfrm>
            <a:prstGeom prst="rect">
              <a:avLst/>
            </a:prstGeom>
            <a:noFill/>
          </p:spPr>
          <p:txBody>
            <a:bodyPr wrap="square" rtlCol="0">
              <a:spAutoFit/>
            </a:bodyPr>
            <a:lstStyle/>
            <a:p>
              <a:pPr algn="ctr"/>
              <a:r>
                <a:rPr lang="en-US" altLang="ja-JP" sz="1400" u="sng" dirty="0" smtClean="0">
                  <a:latin typeface="メイリオ"/>
                  <a:ea typeface="メイリオ"/>
                  <a:cs typeface="メイリオ"/>
                  <a:hlinkClick r:id="rId2"/>
                </a:rPr>
                <a:t>https</a:t>
              </a:r>
              <a:r>
                <a:rPr lang="en-US" altLang="ja-JP" sz="1400" u="sng" dirty="0">
                  <a:latin typeface="メイリオ"/>
                  <a:ea typeface="メイリオ"/>
                  <a:cs typeface="メイリオ"/>
                  <a:hlinkClick r:id="rId2"/>
                </a:rPr>
                <a:t>://people.eecs.berkeley.edu/~jonlong/</a:t>
              </a:r>
              <a:r>
                <a:rPr lang="en-US" altLang="ja-JP" sz="1400" u="sng" dirty="0" smtClean="0">
                  <a:latin typeface="メイリオ"/>
                  <a:ea typeface="メイリオ"/>
                  <a:cs typeface="メイリオ"/>
                  <a:hlinkClick r:id="rId2"/>
                </a:rPr>
                <a:t>long_shelhamer_fcn.pdf</a:t>
              </a:r>
              <a:r>
                <a:rPr lang="en-US" altLang="ja-JP" sz="1400" dirty="0" smtClean="0">
                  <a:solidFill>
                    <a:schemeClr val="bg1"/>
                  </a:solidFill>
                  <a:latin typeface="メイリオ"/>
                  <a:ea typeface="メイリオ"/>
                  <a:cs typeface="メイリオ"/>
                </a:rPr>
                <a:t> </a:t>
              </a:r>
              <a:endParaRPr kumimoji="1" lang="ja-JP" altLang="en-US" sz="1400" dirty="0">
                <a:solidFill>
                  <a:schemeClr val="bg1"/>
                </a:solidFill>
                <a:latin typeface="メイリオ"/>
                <a:ea typeface="メイリオ"/>
                <a:cs typeface="メイリオ"/>
              </a:endParaRPr>
            </a:p>
          </p:txBody>
        </p:sp>
      </p:grpSp>
      <p:sp>
        <p:nvSpPr>
          <p:cNvPr id="2" name="テキスト ボックス 1"/>
          <p:cNvSpPr txBox="1"/>
          <p:nvPr/>
        </p:nvSpPr>
        <p:spPr>
          <a:xfrm>
            <a:off x="10309412" y="6545943"/>
            <a:ext cx="1882588" cy="369332"/>
          </a:xfrm>
          <a:prstGeom prst="rect">
            <a:avLst/>
          </a:prstGeom>
          <a:noFill/>
        </p:spPr>
        <p:txBody>
          <a:bodyPr wrap="square" rtlCol="0">
            <a:spAutoFit/>
          </a:bodyPr>
          <a:lstStyle/>
          <a:p>
            <a:pPr algn="ctr"/>
            <a:r>
              <a:rPr lang="en-US" altLang="en-US" dirty="0" smtClean="0">
                <a:latin typeface="メイリオ"/>
                <a:ea typeface="メイリオ"/>
                <a:cs typeface="メイリオ"/>
              </a:rPr>
              <a:t>Jun 6</a:t>
            </a:r>
            <a:r>
              <a:rPr lang="en-US" altLang="en-US" baseline="30000" dirty="0" smtClean="0">
                <a:latin typeface="メイリオ"/>
                <a:ea typeface="メイリオ"/>
                <a:cs typeface="メイリオ"/>
              </a:rPr>
              <a:t>th</a:t>
            </a:r>
            <a:r>
              <a:rPr lang="en-US" altLang="en-US" dirty="0" smtClean="0">
                <a:latin typeface="メイリオ"/>
                <a:ea typeface="メイリオ"/>
                <a:cs typeface="メイリオ"/>
              </a:rPr>
              <a:t>, 2019</a:t>
            </a:r>
            <a:endParaRPr kumimoji="1" lang="ja-JP" altLang="en-US" dirty="0">
              <a:latin typeface="メイリオ"/>
              <a:ea typeface="メイリオ"/>
              <a:cs typeface="メイリオ"/>
            </a:endParaRPr>
          </a:p>
        </p:txBody>
      </p:sp>
    </p:spTree>
    <p:extLst>
      <p:ext uri="{BB962C8B-B14F-4D97-AF65-F5344CB8AC3E}">
        <p14:creationId xmlns:p14="http://schemas.microsoft.com/office/powerpoint/2010/main" val="4568254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ユーザー設定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7EBEC1"/>
      </a:hlink>
      <a:folHlink>
        <a:srgbClr val="954F72"/>
      </a:folHlink>
    </a:clrScheme>
    <a:fontScheme name="ホワイト">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TotalTime>
  <Words>1020</Words>
  <Application>Microsoft Macintosh PowerPoint</Application>
  <PresentationFormat>ユーザー設定</PresentationFormat>
  <Paragraphs>76</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Office Theme</vt:lpstr>
      <vt:lpstr>Term2 Sprint17 論文紹介</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落合流論文読み方メソッド</dc:title>
  <dc:creator>森哲也</dc:creator>
  <cp:lastModifiedBy>arimoto kazutoshi</cp:lastModifiedBy>
  <cp:revision>34</cp:revision>
  <dcterms:created xsi:type="dcterms:W3CDTF">2017-10-29T01:39:23Z</dcterms:created>
  <dcterms:modified xsi:type="dcterms:W3CDTF">2019-06-06T08:11:41Z</dcterms:modified>
</cp:coreProperties>
</file>