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Roboto Medium"/>
      <p:regular r:id="rId45"/>
      <p:bold r:id="rId46"/>
      <p:italic r:id="rId47"/>
      <p:boldItalic r:id="rId48"/>
    </p:embeddedFont>
    <p:embeddedFont>
      <p:font typeface="Proxima Nova"/>
      <p:regular r:id="rId49"/>
      <p:bold r:id="rId50"/>
      <p:italic r:id="rId51"/>
      <p:boldItalic r:id="rId52"/>
    </p:embeddedFont>
    <p:embeddedFont>
      <p:font typeface="Roboto"/>
      <p:regular r:id="rId53"/>
      <p:bold r:id="rId54"/>
      <p:italic r:id="rId55"/>
      <p:boldItalic r:id="rId56"/>
    </p:embeddedFont>
    <p:embeddedFont>
      <p:font typeface="Roboto Light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2B18D9-849B-4570-856A-B65C870CD72E}">
  <a:tblStyle styleId="{362B18D9-849B-4570-856A-B65C870CD7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Medium-bold.fntdata"/><Relationship Id="rId45" Type="http://schemas.openxmlformats.org/officeDocument/2006/relationships/font" Target="fonts/Robot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Medium-boldItalic.fntdata"/><Relationship Id="rId47" Type="http://schemas.openxmlformats.org/officeDocument/2006/relationships/font" Target="fonts/RobotoMedium-italic.fntdata"/><Relationship Id="rId49" Type="http://schemas.openxmlformats.org/officeDocument/2006/relationships/font" Target="fonts/ProximaNov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obotoLight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roximaNova-italic.fntdata"/><Relationship Id="rId50" Type="http://schemas.openxmlformats.org/officeDocument/2006/relationships/font" Target="fonts/ProximaNova-bold.fntdata"/><Relationship Id="rId53" Type="http://schemas.openxmlformats.org/officeDocument/2006/relationships/font" Target="fonts/Roboto-regular.fntdata"/><Relationship Id="rId52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55" Type="http://schemas.openxmlformats.org/officeDocument/2006/relationships/font" Target="fonts/Roboto-italic.fntdata"/><Relationship Id="rId10" Type="http://schemas.openxmlformats.org/officeDocument/2006/relationships/slide" Target="slides/slide4.xml"/><Relationship Id="rId54" Type="http://schemas.openxmlformats.org/officeDocument/2006/relationships/font" Target="fonts/Roboto-bold.fntdata"/><Relationship Id="rId13" Type="http://schemas.openxmlformats.org/officeDocument/2006/relationships/slide" Target="slides/slide7.xml"/><Relationship Id="rId57" Type="http://schemas.openxmlformats.org/officeDocument/2006/relationships/font" Target="fonts/RobotoLight-regular.fntdata"/><Relationship Id="rId12" Type="http://schemas.openxmlformats.org/officeDocument/2006/relationships/slide" Target="slides/slide6.xml"/><Relationship Id="rId56" Type="http://schemas.openxmlformats.org/officeDocument/2006/relationships/font" Target="fonts/Roboto-boldItalic.fntdata"/><Relationship Id="rId15" Type="http://schemas.openxmlformats.org/officeDocument/2006/relationships/slide" Target="slides/slide9.xml"/><Relationship Id="rId59" Type="http://schemas.openxmlformats.org/officeDocument/2006/relationships/font" Target="fonts/RobotoLight-italic.fntdata"/><Relationship Id="rId14" Type="http://schemas.openxmlformats.org/officeDocument/2006/relationships/slide" Target="slides/slide8.xml"/><Relationship Id="rId58" Type="http://schemas.openxmlformats.org/officeDocument/2006/relationships/font" Target="fonts/RobotoLight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3ad8e05bb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3ad8e05b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bf0bc2234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bf0bc2234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bf0bc2234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ebf0bc2234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bf0bc2234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bf0bc2234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bf0bc2234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bf0bc2234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bf0bc2234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bf0bc2234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bf0bc2234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bf0bc2234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bf0bc2234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bf0bc2234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bf0bc2234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ebf0bc2234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bf0bc2234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bf0bc2234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bf0bc2234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ebf0bc2234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c3ad8e05bb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c3ad8e05bb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bf0bc2234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ebf0bc2234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bf0bc2234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ebf0bc2234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bf0bc2234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ebf0bc2234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bf0bc2234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ebf0bc2234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bf0bc2234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ebf0bc2234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ebf0bc2234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ebf0bc2234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ebf0bc2234_1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ebf0bc2234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ebf0bc2234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ebf0bc2234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ebf0bc2234_1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ebf0bc2234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ebf0bc2234_1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ebf0bc2234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3ad8e05bb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c3ad8e05bb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bf0bc2234_1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ebf0bc2234_1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ebf0bc2234_1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ebf0bc2234_1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ebf0bc2234_1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ebf0bc2234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ebf0bc2234_1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ebf0bc2234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ebf0bc2234_1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ebf0bc2234_1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ebf0bc2234_1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ebf0bc2234_1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ebf0bc2234_1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ebf0bc2234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ebf0bc2234_1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ebf0bc2234_1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ebf0bc2234_1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ebf0bc2234_1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c3ad8e05bb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c3ad8e05bb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c3ad8e05bb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c3ad8e05bb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bf0bc223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bf0bc223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bf0bc2234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bf0bc223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bf0bc2234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bf0bc2234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bf0bc2234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bf0bc2234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rst Web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312100" y="2574450"/>
            <a:ext cx="6387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7121"/>
              </a:buClr>
              <a:buSzPts val="1700"/>
              <a:buFont typeface="Roboto Medium"/>
              <a:buNone/>
              <a:defRPr sz="1700">
                <a:solidFill>
                  <a:srgbClr val="F17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312100" y="2968050"/>
            <a:ext cx="6709200" cy="6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Roboto Medium"/>
              <a:buNone/>
              <a:defRPr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298851" y="2760899"/>
            <a:ext cx="1336800" cy="20700"/>
          </a:xfrm>
          <a:prstGeom prst="rect">
            <a:avLst/>
          </a:prstGeom>
          <a:solidFill>
            <a:srgbClr val="F1712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2" y="0"/>
            <a:ext cx="9142088" cy="5143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3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2" y="0"/>
            <a:ext cx="9142088" cy="5143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rst Mobil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312100" y="2574450"/>
            <a:ext cx="6387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7121"/>
              </a:buClr>
              <a:buSzPts val="1700"/>
              <a:buFont typeface="Roboto Medium"/>
              <a:buNone/>
              <a:defRPr sz="1700">
                <a:solidFill>
                  <a:srgbClr val="F17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312100" y="2968050"/>
            <a:ext cx="6709200" cy="6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Roboto Medium"/>
              <a:buNone/>
              <a:defRPr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ic Change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2871225" y="2063925"/>
            <a:ext cx="59175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Roboto Medium"/>
              <a:buNone/>
              <a:defRPr sz="40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hite Web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938725" y="849975"/>
            <a:ext cx="77454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hite Mobile">
  <p:cSld name="TITLE_AND_BODY_1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938725" y="849975"/>
            <a:ext cx="77454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Blue Web">
  <p:cSld name="TITLE_AND_BODY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938725" y="849975"/>
            <a:ext cx="77454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7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Blue Mobile">
  <p:cSld name="TITLE_AND_BODY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938725" y="849975"/>
            <a:ext cx="77454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8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Fullstack Mobile Developer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range Web">
  <p:cSld name="TITLE_AND_BODY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938725" y="849975"/>
            <a:ext cx="77454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9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range Mobile">
  <p:cSld name="TITLE_AND_BODY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938725" y="849975"/>
            <a:ext cx="77454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0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0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Fullstack Mobile Developer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Relationship Id="rId4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10.jpg"/><Relationship Id="rId7" Type="http://schemas.openxmlformats.org/officeDocument/2006/relationships/image" Target="../media/image6.png"/><Relationship Id="rId8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0.jpg"/><Relationship Id="rId9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7.png"/><Relationship Id="rId7" Type="http://schemas.openxmlformats.org/officeDocument/2006/relationships/image" Target="../media/image21.png"/><Relationship Id="rId8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2871225" y="2063925"/>
            <a:ext cx="59175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PHP - Basic</a:t>
            </a:r>
            <a:endParaRPr sz="3000"/>
          </a:p>
        </p:txBody>
      </p:sp>
      <p:sp>
        <p:nvSpPr>
          <p:cNvPr id="70" name="Google Shape;70;p13"/>
          <p:cNvSpPr txBox="1"/>
          <p:nvPr/>
        </p:nvSpPr>
        <p:spPr>
          <a:xfrm>
            <a:off x="2871225" y="2708025"/>
            <a:ext cx="45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Mengenal PHP Dasar, Sintaks dan Fungsi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2889050" y="2114850"/>
            <a:ext cx="59175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Sintaks PHP &amp; Tipe data</a:t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Sintaks PHP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938725" y="1319475"/>
            <a:ext cx="38826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Untuk menjalankan sintaks PHP harus memiliki head tag (</a:t>
            </a: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&lt;?php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) dan bottom tag (</a:t>
            </a: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?&gt;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).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Dan PHP juga bisa disipkah didalam kode HTML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3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Sintaks PHP dan Tipe data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325" y="1442600"/>
            <a:ext cx="4017876" cy="2258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Sintaks PHP dan Tipe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 rotWithShape="1">
          <a:blip r:embed="rId3">
            <a:alphaModFix/>
          </a:blip>
          <a:srcRect b="14270" l="9786" r="9995" t="14519"/>
          <a:stretch/>
        </p:blipFill>
        <p:spPr>
          <a:xfrm>
            <a:off x="2644738" y="848988"/>
            <a:ext cx="3854525" cy="344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Tipe </a:t>
            </a:r>
            <a:r>
              <a:rPr lang="en"/>
              <a:t>data PHP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Tiap bahasa pemrograman memiliki variabel dan tipe data yang menyesuaikan kebutuhan, berikut adalah tipe data yang dimiliki PHP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AutoNum type="arabicPeriod"/>
            </a:pP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String</a:t>
            </a:r>
            <a:endParaRPr b="1" i="1"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AutoNum type="arabicPeriod"/>
            </a:pP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Integer</a:t>
            </a:r>
            <a:endParaRPr b="1" i="1"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AutoNum type="arabicPeriod"/>
            </a:pP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Float</a:t>
            </a:r>
            <a:endParaRPr b="1" i="1"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AutoNum type="arabicPeriod"/>
            </a:pP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Boolean</a:t>
            </a:r>
            <a:endParaRPr b="1" i="1"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AutoNum type="arabicPeriod"/>
            </a:pP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Array</a:t>
            </a:r>
            <a:endParaRPr b="1" i="1"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AutoNum type="arabicPeriod"/>
            </a:pP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Object</a:t>
            </a:r>
            <a:endParaRPr b="1" i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5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Sintaks PHP dan Tipe data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938725" y="1319475"/>
            <a:ext cx="38826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Tipe data string adalah karakter </a:t>
            </a: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Alphanumeric 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dengan diawali tanda petik 1(</a:t>
            </a: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‘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) atau 2 (</a:t>
            </a: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) dan juga diakhiri dengan tanda petik yang sama.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6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Sintaks PHP dan Tipe data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325" y="1519988"/>
            <a:ext cx="4017875" cy="210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938725" y="1319475"/>
            <a:ext cx="38826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Tipe data integer adalah terdiri bilangan bulat dari 0-9, bilangan ini bisa bersifat absolut atau imaginer.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7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Sintaks PHP dan Tipe data</a:t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325" y="1519988"/>
            <a:ext cx="4017875" cy="210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938725" y="1319475"/>
            <a:ext cx="38826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Tipe data float adalah bilangan angka dengan nilai pecahan dibelakang point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8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Sintaks PHP dan Tipe data</a:t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325" y="1376225"/>
            <a:ext cx="4017875" cy="2391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938725" y="1319475"/>
            <a:ext cx="38826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Boolean adalah tipe data dengan sifat yang saling ber-polarisasi dan hanya memiliki 2 nilai yaitu </a:t>
            </a:r>
            <a:r>
              <a:rPr i="1" lang="en" sz="1700">
                <a:latin typeface="Roboto"/>
                <a:ea typeface="Roboto"/>
                <a:cs typeface="Roboto"/>
                <a:sym typeface="Roboto"/>
              </a:rPr>
              <a:t>true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i="1" lang="en" sz="1700">
                <a:latin typeface="Roboto"/>
                <a:ea typeface="Roboto"/>
                <a:cs typeface="Roboto"/>
                <a:sym typeface="Roboto"/>
              </a:rPr>
              <a:t>false</a:t>
            </a:r>
            <a:endParaRPr i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Sintaks PHP dan Tipe data</a:t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325" y="1519988"/>
            <a:ext cx="4017875" cy="210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938725" y="1319475"/>
            <a:ext cx="38826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Array </a:t>
            </a:r>
            <a:r>
              <a:rPr lang="en" sz="1700"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adalah tipe data </a:t>
            </a:r>
            <a:r>
              <a:rPr b="1" lang="en" sz="1700"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multi-dimensional</a:t>
            </a:r>
            <a:r>
              <a:rPr lang="en" sz="1700"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 dimana tipe data ini menyimpan nilai lainnya dan diurutkan berdasarkan </a:t>
            </a:r>
            <a:r>
              <a:rPr b="1" i="1" lang="en" sz="1700"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index</a:t>
            </a:r>
            <a:endParaRPr b="1" i="1" sz="1700">
              <a:highlight>
                <a:srgbClr val="FFE59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0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Sintaks PHP dan Tipe data</a:t>
            </a:r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 rotWithShape="1">
          <a:blip r:embed="rId3">
            <a:alphaModFix/>
          </a:blip>
          <a:srcRect b="17812" l="4629" r="5296" t="16484"/>
          <a:stretch/>
        </p:blipFill>
        <p:spPr>
          <a:xfrm>
            <a:off x="4801525" y="1913575"/>
            <a:ext cx="3882599" cy="1316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938725" y="1319475"/>
            <a:ext cx="38826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Tipe data object bersifat abstrak yang memiliki elemen-elemen didalamnya seperti </a:t>
            </a: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Attribute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Method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Tipe data ini akan diperdalam pada sesi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Object-Oriented-Program (OOP)</a:t>
            </a:r>
            <a:endParaRPr b="1" i="1" sz="1700">
              <a:highlight>
                <a:srgbClr val="FFE59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1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Sintaks PHP dan Tipe data</a:t>
            </a:r>
            <a:endParaRPr/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325" y="1384787"/>
            <a:ext cx="3264275" cy="30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323525" y="1319475"/>
            <a:ext cx="4360500" cy="3186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Medium"/>
                <a:ea typeface="Roboto Medium"/>
                <a:cs typeface="Roboto Medium"/>
                <a:sym typeface="Roboto Medium"/>
              </a:rPr>
              <a:t>Zulfazriawan</a:t>
            </a:r>
            <a:endParaRPr sz="36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latin typeface="Roboto"/>
                <a:ea typeface="Roboto"/>
                <a:cs typeface="Roboto"/>
                <a:sym typeface="Roboto"/>
              </a:rPr>
              <a:t>Trainer</a:t>
            </a:r>
            <a:r>
              <a:rPr i="1" lang="en" sz="1300">
                <a:latin typeface="Roboto"/>
                <a:ea typeface="Roboto"/>
                <a:cs typeface="Roboto"/>
                <a:sym typeface="Roboto"/>
              </a:rPr>
              <a:t>@</a:t>
            </a:r>
            <a:r>
              <a:rPr b="1" i="1" lang="en" sz="1300">
                <a:latin typeface="Roboto"/>
                <a:ea typeface="Roboto"/>
                <a:cs typeface="Roboto"/>
                <a:sym typeface="Roboto"/>
              </a:rPr>
              <a:t>Fazztrack</a:t>
            </a:r>
            <a:endParaRPr i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Roboto"/>
                <a:ea typeface="Roboto"/>
                <a:cs typeface="Roboto"/>
                <a:sym typeface="Roboto"/>
              </a:rPr>
              <a:t>Ex Senior Backend Developer@</a:t>
            </a:r>
            <a:r>
              <a:rPr b="1" i="1" lang="en" sz="1300">
                <a:latin typeface="Roboto"/>
                <a:ea typeface="Roboto"/>
                <a:cs typeface="Roboto"/>
                <a:sym typeface="Roboto"/>
              </a:rPr>
              <a:t>Mplus</a:t>
            </a:r>
            <a:endParaRPr b="1" i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Roboto"/>
                <a:ea typeface="Roboto"/>
                <a:cs typeface="Roboto"/>
                <a:sym typeface="Roboto"/>
              </a:rPr>
              <a:t>Ex Backend Developer@</a:t>
            </a:r>
            <a:r>
              <a:rPr b="1" i="1" lang="en" sz="1300">
                <a:latin typeface="Roboto"/>
                <a:ea typeface="Roboto"/>
                <a:cs typeface="Roboto"/>
                <a:sym typeface="Roboto"/>
              </a:rPr>
              <a:t>Traveloka</a:t>
            </a:r>
            <a:endParaRPr b="1" i="1"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PHP Basic</a:t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 rotWithShape="1">
          <a:blip r:embed="rId3">
            <a:alphaModFix/>
          </a:blip>
          <a:srcRect b="0" l="12449" r="0" t="21587"/>
          <a:stretch/>
        </p:blipFill>
        <p:spPr>
          <a:xfrm>
            <a:off x="1137225" y="1835175"/>
            <a:ext cx="1804250" cy="215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2889050" y="2114850"/>
            <a:ext cx="59175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Function, Iteration, Operator &amp; Control</a:t>
            </a:r>
            <a:endParaRPr sz="4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Antar-muka Mesin dan Manusia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Pada dasarnya Bahasa pemrograman adalah Gerbang Antar-Muka (Interface) Mesin dan Manusia, Program dapat berjalan berdasarkan perintah dari pengguna karena adanya Gerbang Logika yang dibuat oleh Software Developer.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33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Function, Iteration, Operator &amp; Control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PHP memiliki banyak fungsi yang sudah disediakan, akan tetapi kebutuhan seorang programmer tidak terbatas oleh karena itu blok fungsi (function) dapat dibuat sendiri sesuai kebutuhan dari program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4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Function, Iteration, Operator &amp; Control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Iteration/Loop</a:t>
            </a:r>
            <a:endParaRPr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Iterasi atau perulangan adalah sebuah blok kode dimana kita mengharuskan membuat sebuah perulangan dengan kondisi dan logika tertentu, berikut adalah iterasi atau perulangan pada PHP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AutoNum type="arabicPeriod"/>
            </a:pP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For</a:t>
            </a:r>
            <a:endParaRPr b="1" i="1"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AutoNum type="arabicPeriod"/>
            </a:pP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While &amp; Do-While</a:t>
            </a:r>
            <a:endParaRPr b="1" i="1"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AutoNum type="arabicPeriod"/>
            </a:pP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Foreach</a:t>
            </a:r>
            <a:endParaRPr b="1" i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5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Function, Iteration, Operator &amp; Control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</a:t>
            </a:r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938725" y="1319475"/>
            <a:ext cx="38826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Iterasi </a:t>
            </a: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adalah iterasi/perulangan paling fundamental dari PHP, </a:t>
            </a:r>
            <a:r>
              <a:rPr lang="en" sz="1700"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blok iterasi ini memiliki 3 ekspresi yaitu ekspresi awal, kondisi penyelesaian, dan perhitungan.</a:t>
            </a:r>
            <a:endParaRPr sz="1700">
              <a:highlight>
                <a:srgbClr val="FFE59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6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Function, Iteration, Operator &amp; Control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325" y="1476688"/>
            <a:ext cx="4017874" cy="2190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&amp; Do-While</a:t>
            </a:r>
            <a:endParaRPr/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938725" y="1319475"/>
            <a:ext cx="38826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Iterasi/perulangan </a:t>
            </a: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While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hanya memiliki 1 ekspresi yaitu kondisi penyelesaian.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Sedangkan </a:t>
            </a: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Do-While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melakukan eksekusi blok terlebih dahulu sebelum kondisi perulangan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37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Function, Iteration, Operator &amp; Control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7"/>
          <p:cNvPicPr preferRelativeResize="0"/>
          <p:nvPr/>
        </p:nvPicPr>
        <p:blipFill rotWithShape="1">
          <a:blip r:embed="rId3">
            <a:alphaModFix/>
          </a:blip>
          <a:srcRect b="19140" l="8323" r="8440" t="18855"/>
          <a:stretch/>
        </p:blipFill>
        <p:spPr>
          <a:xfrm>
            <a:off x="4967375" y="1342575"/>
            <a:ext cx="3344101" cy="154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7"/>
          <p:cNvPicPr preferRelativeResize="0"/>
          <p:nvPr/>
        </p:nvPicPr>
        <p:blipFill rotWithShape="1">
          <a:blip r:embed="rId4">
            <a:alphaModFix/>
          </a:blip>
          <a:srcRect b="19264" l="8436" r="8768" t="18631"/>
          <a:stretch/>
        </p:blipFill>
        <p:spPr>
          <a:xfrm>
            <a:off x="4978962" y="2886100"/>
            <a:ext cx="3320936" cy="154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Foreach</a:t>
            </a:r>
            <a:endParaRPr/>
          </a:p>
        </p:txBody>
      </p:sp>
      <p:sp>
        <p:nvSpPr>
          <p:cNvPr id="258" name="Google Shape;258;p38"/>
          <p:cNvSpPr txBox="1"/>
          <p:nvPr>
            <p:ph idx="1" type="body"/>
          </p:nvPr>
        </p:nvSpPr>
        <p:spPr>
          <a:xfrm>
            <a:off x="938725" y="1319475"/>
            <a:ext cx="38826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For-each</a:t>
            </a:r>
            <a:r>
              <a:rPr lang="en" sz="1700"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 digunakan pada iterasi yang melibatkan tipe data seperti Array atau Object yang memiliki properti index dan value.</a:t>
            </a:r>
            <a:endParaRPr sz="1700">
              <a:highlight>
                <a:srgbClr val="FFE59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Cara kerja iterasi For-each adalah melakukan ekstrasi data pada index dan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value atau value saja tergantung ekspresi yang diberikan oleh Programmer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8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Function, Iteration, Operator &amp; Control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38"/>
          <p:cNvPicPr preferRelativeResize="0"/>
          <p:nvPr/>
        </p:nvPicPr>
        <p:blipFill rotWithShape="1">
          <a:blip r:embed="rId3">
            <a:alphaModFix/>
          </a:blip>
          <a:srcRect b="16516" l="5767" r="6320" t="16750"/>
          <a:stretch/>
        </p:blipFill>
        <p:spPr>
          <a:xfrm>
            <a:off x="4821325" y="1694275"/>
            <a:ext cx="4001251" cy="175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</a:t>
            </a:r>
            <a:endParaRPr/>
          </a:p>
        </p:txBody>
      </p:sp>
      <p:sp>
        <p:nvSpPr>
          <p:cNvPr id="266" name="Google Shape;266;p39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Bahasa pemrograman pada dasarnya memiliki operasi </a:t>
            </a: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Artimatika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Logikal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, dan juga </a:t>
            </a: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Komparasi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pada nilai-nilai didalam program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AutoNum type="arabicPeriod"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Aritmatika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adalah operasi matematika dimana menggabungkan atau mengurangi suatu nilai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AutoNum type="arabicPeriod"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Logikal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adalah operasi kondisi apabila ada lebih dari 1 operasi dalam alur operasi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AutoNum type="arabicPeriod"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Komparasi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adalah operasi perbandingan nilai yang satu dengan lainnya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9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Function, Iteration, Operator &amp; Control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Function, Iteration, Operator &amp; Control</a:t>
            </a:r>
            <a:endParaRPr/>
          </a:p>
        </p:txBody>
      </p:sp>
      <p:graphicFrame>
        <p:nvGraphicFramePr>
          <p:cNvPr id="273" name="Google Shape;273;p40"/>
          <p:cNvGraphicFramePr/>
          <p:nvPr/>
        </p:nvGraphicFramePr>
        <p:xfrm>
          <a:off x="952500" y="134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{362B18D9-849B-4570-856A-B65C870CD72E}</a:tableStyleId>
              </a:tblPr>
              <a:tblGrid>
                <a:gridCol w="1178625"/>
                <a:gridCol w="1163525"/>
                <a:gridCol w="949350"/>
              </a:tblGrid>
              <a:tr h="35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Operasi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Contoh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Contoh 2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Penjumlahan</a:t>
                      </a:r>
                      <a:endParaRPr sz="12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$x = $x + 5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$x += 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Pengurangan</a:t>
                      </a:r>
                      <a:endParaRPr sz="12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$x = $x - 5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$x -= 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Perkalian</a:t>
                      </a:r>
                      <a:endParaRPr sz="12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$x = $x * 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$x *= 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Pembagian</a:t>
                      </a:r>
                      <a:endParaRPr sz="12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$x = $x / 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$x /= 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Pangkat</a:t>
                      </a:r>
                      <a:endParaRPr sz="12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$x = $x ** 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Modulo</a:t>
                      </a:r>
                      <a:endParaRPr sz="12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$x = $x % 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$x %= 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Rangkaian</a:t>
                      </a:r>
                      <a:endParaRPr sz="12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$x = $x . “abc”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$x .= “abc”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4" name="Google Shape;274;p40"/>
          <p:cNvGraphicFramePr/>
          <p:nvPr/>
        </p:nvGraphicFramePr>
        <p:xfrm>
          <a:off x="4572000" y="134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{362B18D9-849B-4570-856A-B65C870CD72E}</a:tableStyleId>
              </a:tblPr>
              <a:tblGrid>
                <a:gridCol w="1468975"/>
                <a:gridCol w="1141925"/>
                <a:gridCol w="1145375"/>
              </a:tblGrid>
              <a:tr h="33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Operasi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Contoh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Contoh 2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</a:tr>
              <a:tr h="34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Dan</a:t>
                      </a:r>
                      <a:endParaRPr sz="12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$a &amp;&amp; $b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$a and $b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8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Atau</a:t>
                      </a:r>
                      <a:endParaRPr sz="12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$a || $b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$a or $b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6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Salah/Tidak sama</a:t>
                      </a:r>
                      <a:endParaRPr sz="12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$a = !$b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Function, Iteration, Operator &amp; Control</a:t>
            </a:r>
            <a:endParaRPr/>
          </a:p>
        </p:txBody>
      </p:sp>
      <p:graphicFrame>
        <p:nvGraphicFramePr>
          <p:cNvPr id="280" name="Google Shape;280;p41"/>
          <p:cNvGraphicFramePr/>
          <p:nvPr/>
        </p:nvGraphicFramePr>
        <p:xfrm>
          <a:off x="2644275" y="79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{362B18D9-849B-4570-856A-B65C870CD72E}</a:tableStyleId>
              </a:tblPr>
              <a:tblGrid>
                <a:gridCol w="1989700"/>
                <a:gridCol w="1162625"/>
                <a:gridCol w="1068725"/>
              </a:tblGrid>
              <a:tr h="3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Operasi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Contoh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Contoh 2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</a:tr>
              <a:tr h="390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Sama dengan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$a == 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77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Tidak sama dengan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$a != 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$a &lt;&gt; 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Identik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$a === 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Tidak identik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$a !== 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Lebih dari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$a &gt; 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Kurang dari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$a &lt; 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0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Lebih dari sama dengan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$a &gt;= 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0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Kurang dari sama dengan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$a &lt;= 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Pengenalan PHP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Instalasi XAMPP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Belajar sintaks PHP dan Tipe data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Blok fungsi, Iterasi, Kontrol, Operator dan Try-Catch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Mengenal koneksi Database dengan PHP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PHP Basic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</a:t>
            </a:r>
            <a:endParaRPr/>
          </a:p>
        </p:txBody>
      </p:sp>
      <p:sp>
        <p:nvSpPr>
          <p:cNvPr id="286" name="Google Shape;286;p42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Kontrol adalah blok pengendali kondisi dari alur kerja suatu program, fungsi kontrol pada Bahasa pemrograman PHP ada beberapa seperti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AutoNum type="arabicPeriod"/>
            </a:pP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If-else</a:t>
            </a:r>
            <a:endParaRPr b="1" i="1"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AutoNum type="arabicPeriod"/>
            </a:pP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Switch</a:t>
            </a:r>
            <a:endParaRPr b="1" i="1"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AutoNum type="arabicPeriod"/>
            </a:pP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Ternary/Shorthand</a:t>
            </a:r>
            <a:endParaRPr b="1" i="1"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AutoNum type="arabicPeriod"/>
            </a:pP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Try-Catch-Exception</a:t>
            </a:r>
            <a:endParaRPr b="1" i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42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Function, Iteration, Operator &amp; Control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If-else</a:t>
            </a:r>
            <a:endParaRPr/>
          </a:p>
        </p:txBody>
      </p:sp>
      <p:sp>
        <p:nvSpPr>
          <p:cNvPr id="293" name="Google Shape;293;p43"/>
          <p:cNvSpPr txBox="1"/>
          <p:nvPr>
            <p:ph idx="1" type="body"/>
          </p:nvPr>
        </p:nvSpPr>
        <p:spPr>
          <a:xfrm>
            <a:off x="938725" y="1319475"/>
            <a:ext cx="38826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If-else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adalah kontrol yang paling fundamental dari Bahasa pemrograman, kontrol </a:t>
            </a:r>
            <a:r>
              <a:rPr i="1" lang="en" sz="1700">
                <a:latin typeface="Roboto"/>
                <a:ea typeface="Roboto"/>
                <a:cs typeface="Roboto"/>
                <a:sym typeface="Roboto"/>
              </a:rPr>
              <a:t>if-else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juga bersifat dinamis dengan mengunakan logikal operator, komparasi, dan juga artimatika.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43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Function, Iteration, Operator &amp; Control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43"/>
          <p:cNvPicPr preferRelativeResize="0"/>
          <p:nvPr/>
        </p:nvPicPr>
        <p:blipFill rotWithShape="1">
          <a:blip r:embed="rId3">
            <a:alphaModFix/>
          </a:blip>
          <a:srcRect b="13164" l="7400" r="6843" t="13538"/>
          <a:stretch/>
        </p:blipFill>
        <p:spPr>
          <a:xfrm>
            <a:off x="4821325" y="1536796"/>
            <a:ext cx="3882600" cy="2751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</a:t>
            </a:r>
            <a:endParaRPr/>
          </a:p>
        </p:txBody>
      </p:sp>
      <p:sp>
        <p:nvSpPr>
          <p:cNvPr id="301" name="Google Shape;301;p44"/>
          <p:cNvSpPr txBox="1"/>
          <p:nvPr>
            <p:ph idx="1" type="body"/>
          </p:nvPr>
        </p:nvSpPr>
        <p:spPr>
          <a:xfrm>
            <a:off x="938725" y="1319475"/>
            <a:ext cx="38826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Switch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adalah kontrol yang bersifat perbandingan nilai dengan beberapa case nilai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i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44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Function, Iteration, Operator &amp; Control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44"/>
          <p:cNvPicPr preferRelativeResize="0"/>
          <p:nvPr/>
        </p:nvPicPr>
        <p:blipFill rotWithShape="1">
          <a:blip r:embed="rId3">
            <a:alphaModFix/>
          </a:blip>
          <a:srcRect b="13891" l="8263" r="8180" t="13608"/>
          <a:stretch/>
        </p:blipFill>
        <p:spPr>
          <a:xfrm>
            <a:off x="4821325" y="1440975"/>
            <a:ext cx="3882600" cy="2943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Ternary/Shorthand</a:t>
            </a:r>
            <a:endParaRPr/>
          </a:p>
        </p:txBody>
      </p:sp>
      <p:sp>
        <p:nvSpPr>
          <p:cNvPr id="309" name="Google Shape;309;p45"/>
          <p:cNvSpPr txBox="1"/>
          <p:nvPr>
            <p:ph idx="1" type="body"/>
          </p:nvPr>
        </p:nvSpPr>
        <p:spPr>
          <a:xfrm>
            <a:off x="938725" y="1319475"/>
            <a:ext cx="38826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Ternary/Shorthand</a:t>
            </a:r>
            <a:r>
              <a:rPr lang="en" sz="1700"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 adalah kontrol yang disingkat menjadi 1 line code, kontrol ini bersifat untuk meringkas kode daripada menggunakan kontrol yang redundan.</a:t>
            </a:r>
            <a:endParaRPr sz="1700">
              <a:highlight>
                <a:srgbClr val="FFE59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45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Function, Iteration, Operator &amp; Control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45"/>
          <p:cNvPicPr preferRelativeResize="0"/>
          <p:nvPr/>
        </p:nvPicPr>
        <p:blipFill rotWithShape="1">
          <a:blip r:embed="rId3">
            <a:alphaModFix/>
          </a:blip>
          <a:srcRect b="16370" l="6079" r="6316" t="16672"/>
          <a:stretch/>
        </p:blipFill>
        <p:spPr>
          <a:xfrm>
            <a:off x="4821325" y="1737813"/>
            <a:ext cx="3882600" cy="1667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Try-Catch-Exception</a:t>
            </a:r>
            <a:endParaRPr/>
          </a:p>
        </p:txBody>
      </p:sp>
      <p:sp>
        <p:nvSpPr>
          <p:cNvPr id="317" name="Google Shape;317;p46"/>
          <p:cNvSpPr txBox="1"/>
          <p:nvPr>
            <p:ph idx="1" type="body"/>
          </p:nvPr>
        </p:nvSpPr>
        <p:spPr>
          <a:xfrm>
            <a:off x="938725" y="1319475"/>
            <a:ext cx="38826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Try-Catch-Exception</a:t>
            </a:r>
            <a:r>
              <a:rPr lang="en" sz="1700"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 adalah sebuah fungsi blok kontrol PHP dengan menyaring permasalahan kode yang lebih dalam dan spesifik.</a:t>
            </a:r>
            <a:endParaRPr sz="1700">
              <a:highlight>
                <a:srgbClr val="FFF2C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46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Function, Iteration, Operator &amp; Control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46"/>
          <p:cNvPicPr preferRelativeResize="0"/>
          <p:nvPr/>
        </p:nvPicPr>
        <p:blipFill rotWithShape="1">
          <a:blip r:embed="rId3">
            <a:alphaModFix/>
          </a:blip>
          <a:srcRect b="12794" l="7926" r="7656" t="13421"/>
          <a:stretch/>
        </p:blipFill>
        <p:spPr>
          <a:xfrm>
            <a:off x="4821325" y="1493775"/>
            <a:ext cx="3882601" cy="2837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7"/>
          <p:cNvSpPr txBox="1"/>
          <p:nvPr>
            <p:ph type="title"/>
          </p:nvPr>
        </p:nvSpPr>
        <p:spPr>
          <a:xfrm>
            <a:off x="2889050" y="2114850"/>
            <a:ext cx="59175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Database Connection</a:t>
            </a:r>
            <a:endParaRPr sz="4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Teori singkat</a:t>
            </a:r>
            <a:endParaRPr/>
          </a:p>
        </p:txBody>
      </p:sp>
      <p:sp>
        <p:nvSpPr>
          <p:cNvPr id="330" name="Google Shape;330;p48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PHP sudah memiliki fungsi tersendiri untuk melakukan koneksi database, MySQL adalah database yang paling populer untuk digunakan dengan PHP sebagai Database-server untuk applikasi PHP.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48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Database Connection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Membuat koneksi Database</a:t>
            </a:r>
            <a:endParaRPr/>
          </a:p>
        </p:txBody>
      </p:sp>
      <p:sp>
        <p:nvSpPr>
          <p:cNvPr id="337" name="Google Shape;337;p49"/>
          <p:cNvSpPr txBox="1"/>
          <p:nvPr>
            <p:ph idx="1" type="body"/>
          </p:nvPr>
        </p:nvSpPr>
        <p:spPr>
          <a:xfrm>
            <a:off x="938725" y="1319475"/>
            <a:ext cx="38826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Untuk membuat koneksi dapat menggunakan fungsi bawaan dalam PHP seperti </a:t>
            </a: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mysqli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atau </a:t>
            </a: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mysqli_connect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dan untuk mengakhiri koneksi dengan </a:t>
            </a: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mysql_close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atau cukup panggil Method </a:t>
            </a: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close.</a:t>
            </a:r>
            <a:endParaRPr b="1" i="1" sz="1700">
              <a:highlight>
                <a:srgbClr val="FFE59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49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Database Connection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49"/>
          <p:cNvPicPr preferRelativeResize="0"/>
          <p:nvPr/>
        </p:nvPicPr>
        <p:blipFill rotWithShape="1">
          <a:blip r:embed="rId3">
            <a:alphaModFix/>
          </a:blip>
          <a:srcRect b="11237" l="5932" r="6701" t="11476"/>
          <a:stretch/>
        </p:blipFill>
        <p:spPr>
          <a:xfrm>
            <a:off x="4821325" y="1378099"/>
            <a:ext cx="3882599" cy="30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/>
          <p:nvPr>
            <p:ph idx="1" type="body"/>
          </p:nvPr>
        </p:nvSpPr>
        <p:spPr>
          <a:xfrm>
            <a:off x="938725" y="1319475"/>
            <a:ext cx="38826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Setelah koneksi database dibuat PHP akan mendapatkan akses terhadap </a:t>
            </a: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Query</a:t>
            </a: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dari </a:t>
            </a: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SQL</a:t>
            </a: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pada </a:t>
            </a:r>
            <a:r>
              <a:rPr i="1" lang="en" sz="1700">
                <a:latin typeface="Roboto"/>
                <a:ea typeface="Roboto"/>
                <a:cs typeface="Roboto"/>
                <a:sym typeface="Roboto"/>
              </a:rPr>
              <a:t>MySQL-Server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50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Database Connection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50"/>
          <p:cNvPicPr preferRelativeResize="0"/>
          <p:nvPr/>
        </p:nvPicPr>
        <p:blipFill rotWithShape="1">
          <a:blip r:embed="rId3">
            <a:alphaModFix/>
          </a:blip>
          <a:srcRect b="18799" l="8323" r="8440" t="18346"/>
          <a:stretch/>
        </p:blipFill>
        <p:spPr>
          <a:xfrm>
            <a:off x="4821325" y="1926761"/>
            <a:ext cx="3882599" cy="197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889050" y="2114850"/>
            <a:ext cx="59175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Pengenalan PHP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Teori Singkat PHP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938725" y="1319475"/>
            <a:ext cx="48741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PHP adalah singkatan dari </a:t>
            </a: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Hypertext Pre-processor</a:t>
            </a:r>
            <a:r>
              <a:rPr i="1" lang="en" sz="17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adalah sebuah bahasa pemrograman yang secara umum digunakan untuk pengembangan web aplikasi.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Dibangun oleh </a:t>
            </a: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Rasmus Lerdorf</a:t>
            </a:r>
            <a:r>
              <a:rPr i="1" lang="en" sz="17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pada tahun 1994, PHP sekarang ini sudah banyak digunakan oleh perusahaan besar diantaranya adalah </a:t>
            </a: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Facebook, Wikipedia, Slack, Tumblr, MailChimp, dan Wordpres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Pengenalan PHP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825" y="1342575"/>
            <a:ext cx="1706350" cy="17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 rotWithShape="1">
          <a:blip r:embed="rId4">
            <a:alphaModFix/>
          </a:blip>
          <a:srcRect b="24231" l="20672" r="20631" t="25610"/>
          <a:stretch/>
        </p:blipFill>
        <p:spPr>
          <a:xfrm>
            <a:off x="7593475" y="2466400"/>
            <a:ext cx="1090650" cy="58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2825" y="3248574"/>
            <a:ext cx="1090652" cy="410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0877" y="3207313"/>
            <a:ext cx="492600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 rotWithShape="1">
          <a:blip r:embed="rId7">
            <a:alphaModFix/>
          </a:blip>
          <a:srcRect b="31521" l="13772" r="10054" t="29023"/>
          <a:stretch/>
        </p:blipFill>
        <p:spPr>
          <a:xfrm>
            <a:off x="5812825" y="3792550"/>
            <a:ext cx="1508025" cy="4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 rotWithShape="1">
          <a:blip r:embed="rId8">
            <a:alphaModFix/>
          </a:blip>
          <a:srcRect b="0" l="17122" r="14603" t="0"/>
          <a:stretch/>
        </p:blipFill>
        <p:spPr>
          <a:xfrm>
            <a:off x="7724725" y="3148650"/>
            <a:ext cx="959401" cy="105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dan Database Server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938725" y="1319475"/>
            <a:ext cx="48741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Untuk menjalankan bahasa pemrograman PHP diperlukan sebuah </a:t>
            </a: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Web server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untuk menjalankan kode PHP, dan juga </a:t>
            </a: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Database server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untuk menyimpan data yang dikirim oleh kode PHP, berikut beberapa contoh </a:t>
            </a:r>
            <a:r>
              <a:rPr i="1" lang="en" sz="1700">
                <a:latin typeface="Roboto"/>
                <a:ea typeface="Roboto"/>
                <a:cs typeface="Roboto"/>
                <a:sym typeface="Roboto"/>
              </a:rPr>
              <a:t>Web server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dan Database server yang umum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Pengenalan PHP</a:t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 b="25030" l="30880" r="28905" t="43035"/>
          <a:stretch/>
        </p:blipFill>
        <p:spPr>
          <a:xfrm>
            <a:off x="7225699" y="1342574"/>
            <a:ext cx="1458425" cy="6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b="0" l="20765" r="16573" t="0"/>
          <a:stretch/>
        </p:blipFill>
        <p:spPr>
          <a:xfrm>
            <a:off x="5812825" y="1342575"/>
            <a:ext cx="984571" cy="122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 rotWithShape="1">
          <a:blip r:embed="rId5">
            <a:alphaModFix/>
          </a:blip>
          <a:srcRect b="0" l="21484" r="21886" t="0"/>
          <a:stretch/>
        </p:blipFill>
        <p:spPr>
          <a:xfrm>
            <a:off x="7225700" y="2089445"/>
            <a:ext cx="984575" cy="964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2825" y="3054050"/>
            <a:ext cx="984575" cy="9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73250" y="4038625"/>
            <a:ext cx="1663701" cy="4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 rotWithShape="1">
          <a:blip r:embed="rId8">
            <a:alphaModFix/>
          </a:blip>
          <a:srcRect b="0" l="0" r="0" t="69252"/>
          <a:stretch/>
        </p:blipFill>
        <p:spPr>
          <a:xfrm>
            <a:off x="7057038" y="3741200"/>
            <a:ext cx="1795752" cy="4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 rotWithShape="1">
          <a:blip r:embed="rId9">
            <a:alphaModFix/>
          </a:blip>
          <a:srcRect b="29879" l="0" r="0" t="30733"/>
          <a:stretch/>
        </p:blipFill>
        <p:spPr>
          <a:xfrm>
            <a:off x="7057038" y="3258387"/>
            <a:ext cx="1795748" cy="397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Pengenalan PHP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000" y="812075"/>
            <a:ext cx="7479301" cy="364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2889050" y="2114850"/>
            <a:ext cx="59175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XAMPP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XAMPP Adalah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Adapun </a:t>
            </a: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XAMPP 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sebuah servis aplikasi yang telah ter-bundle </a:t>
            </a:r>
            <a:r>
              <a:rPr b="1" i="1" lang="en" sz="1700">
                <a:latin typeface="Roboto"/>
                <a:ea typeface="Roboto"/>
                <a:cs typeface="Roboto"/>
                <a:sym typeface="Roboto"/>
              </a:rPr>
              <a:t>PHP, Apache, MySQL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secara instan sehingga membantu developer dalam melakukan instalasi dengan ringkas, mudah, dan cepat.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1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XAMPP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zztrack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