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edium"/>
      <p:regular r:id="rId27"/>
      <p:bold r:id="rId28"/>
      <p:italic r:id="rId29"/>
      <p:boldItalic r:id="rId30"/>
    </p:embeddedFont>
    <p:embeddedFont>
      <p:font typeface="Proxima Nova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c07b06c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c07b06c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c07b06c1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c07b06c1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c07b06c1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c07b06c1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c07b06c1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c07b06c1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c07b06c1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c07b06c1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c07b06c1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c07b06c1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c07b06c1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c07b06c1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c07b06c1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c07b06c1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c07b06c1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c07b06c1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07b06c1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07b06c1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c07b06c1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c07b06c1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c07b06c1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c07b06c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c07b06c1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c07b06c1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c07b06c1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c07b06c1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bf0bc2234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bf0bc2234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bf0bc2234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bf0bc2234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bf0bc2234_1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bf0bc2234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bf0bc2234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bf0bc2234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bf0bc2234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bf0bc2234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bf0bc2234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bf0bc2234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07b06c1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c07b06c1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Web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12100" y="2574450"/>
            <a:ext cx="638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7121"/>
              </a:buClr>
              <a:buSzPts val="1700"/>
              <a:buFont typeface="Roboto Medium"/>
              <a:buNone/>
              <a:defRPr sz="17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312100" y="2968050"/>
            <a:ext cx="6709200" cy="6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Roboto Medium"/>
              <a:buNone/>
              <a:defRPr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298851" y="2760899"/>
            <a:ext cx="1336800" cy="20700"/>
          </a:xfrm>
          <a:prstGeom prst="rect">
            <a:avLst/>
          </a:prstGeom>
          <a:solidFill>
            <a:srgbClr val="F1712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" y="0"/>
            <a:ext cx="9142088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" y="0"/>
            <a:ext cx="9142088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Mobil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12100" y="2574450"/>
            <a:ext cx="638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7121"/>
              </a:buClr>
              <a:buSzPts val="1700"/>
              <a:buFont typeface="Roboto Medium"/>
              <a:buNone/>
              <a:defRPr sz="17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312100" y="2968050"/>
            <a:ext cx="6709200" cy="6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Roboto Medium"/>
              <a:buNone/>
              <a:defRPr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ic Change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871225" y="2063925"/>
            <a:ext cx="59175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Roboto Medium"/>
              <a:buNone/>
              <a:defRPr sz="40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hite Web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hite Mobile">
  <p:cSld name="TITLE_AND_BODY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ue Web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7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ue Mobile">
  <p:cSld name="TITLE_AND_BODY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Mobile Developer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range Web">
  <p:cSld name="TITLE_AND_BODY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range Mobile">
  <p:cSld name="TITLE_AND_BODY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Mobile Developer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2871225" y="2063925"/>
            <a:ext cx="5917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PHP - OOP</a:t>
            </a:r>
            <a:endParaRPr sz="3000"/>
          </a:p>
        </p:txBody>
      </p:sp>
      <p:sp>
        <p:nvSpPr>
          <p:cNvPr id="70" name="Google Shape;70;p13"/>
          <p:cNvSpPr txBox="1"/>
          <p:nvPr/>
        </p:nvSpPr>
        <p:spPr>
          <a:xfrm>
            <a:off x="2871225" y="2708025"/>
            <a:ext cx="4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Mengenal PHP OOP, Classes dan Inheritance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Inheritance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OOP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juga memiliki sebuah fitur object yaitu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Inheritance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dimana Class bisa memiliki akses kedalam Class lain 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A-&gt;B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dst, akses yang didapat dari Class seperti attribute dan method hal ini bersifat 1 jalur dimana Class B sebagai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Child Class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yang inherit dari Class A secara otomatis Class B akan memiliki method dan attribute Class 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Inheritance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Parent-Child Class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Untuk melakukan 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Inheritance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pada Class, biasanya akan ditandai dengan “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Extends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", Class yang memiliki tanda 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Extends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disebut juga dengan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Child Class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sedangkan class yang di-inherit adalah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Class parent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3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13633" l="6382" r="5705" t="15393"/>
          <a:stretch/>
        </p:blipFill>
        <p:spPr>
          <a:xfrm>
            <a:off x="4821325" y="1704175"/>
            <a:ext cx="3532299" cy="173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13311" l="6795" r="6967" t="13385"/>
          <a:stretch/>
        </p:blipFill>
        <p:spPr>
          <a:xfrm>
            <a:off x="1769363" y="797937"/>
            <a:ext cx="5605274" cy="35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Parent Class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Abstract Parent Class</a:t>
            </a: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 adalah </a:t>
            </a:r>
            <a:r>
              <a:rPr i="1"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Class Parent </a:t>
            </a: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yang tidak boleh dipanggil secara langsung melainkan melalui </a:t>
            </a:r>
            <a:r>
              <a:rPr i="1"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Child Class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, dan pada Abstract Class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Method sudah diberikan aturan seperti nama dan parameter akan tetapi blok Method pada Abstract Class dibiarkan kosong untuk Child Class yang akan mengisinya dengan blok kode pada method tersebut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5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12843" l="6387" r="7650" t="12999"/>
          <a:stretch/>
        </p:blipFill>
        <p:spPr>
          <a:xfrm>
            <a:off x="4821325" y="1665517"/>
            <a:ext cx="3882599" cy="249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11831" l="7242" r="6950" t="12128"/>
          <a:stretch/>
        </p:blipFill>
        <p:spPr>
          <a:xfrm>
            <a:off x="2188738" y="799412"/>
            <a:ext cx="4766525" cy="354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</a:t>
            </a:r>
            <a:r>
              <a:rPr lang="en"/>
              <a:t>Parent Class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Dibanding Abstract, </a:t>
            </a:r>
            <a:r>
              <a:rPr b="1" i="1"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Interface Parent Class</a:t>
            </a: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 lebih bersifat sangat ketat dimana didalam Interface kita tidak boleh memasukan blok code hanya penamaan Method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.</a:t>
            </a:r>
            <a:endParaRPr i="1" sz="17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7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21933" l="6634" r="6747" t="21927"/>
          <a:stretch/>
        </p:blipFill>
        <p:spPr>
          <a:xfrm>
            <a:off x="4821325" y="2370238"/>
            <a:ext cx="3959876" cy="10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Interface Class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sangat memungkinkan untuk programmer melakukan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Polymorphism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Polymorphism</a:t>
            </a: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 adalah konsep dimana sebuah object yang memiliki kemampuan untuk merubah properti mereka seperti Method dan Attribute kedalam bentuk lainnya.</a:t>
            </a:r>
            <a:endParaRPr sz="17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11888" l="7311" r="7863" t="12100"/>
          <a:stretch/>
        </p:blipFill>
        <p:spPr>
          <a:xfrm>
            <a:off x="4821325" y="1343184"/>
            <a:ext cx="3882599" cy="3138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 Class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Sebuah fitur yang sangat powerful dimana </a:t>
            </a: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Class bisa memiliki Method dan Attribute dari Class lain walaupun Class tersebut memiliki Inheritance dari Class lainnya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, untuk menggunakan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Trait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pada Class programmer akan melakukan definisi "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Use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" pada Class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13888" l="10021" r="10820" t="12899"/>
          <a:stretch/>
        </p:blipFill>
        <p:spPr>
          <a:xfrm>
            <a:off x="4821325" y="1053762"/>
            <a:ext cx="3344101" cy="3402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Namespace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Namespace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Namespace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adalah cara PHP untuk melakukan enkapsulasi object pada kode dan file dengan menggunakan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virtual path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pada object untuk memberikan identitas object dan group pada file.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1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Namespace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Mengenal OOP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OOP Dasar (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Construct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Destruct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Setter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Getter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Inheritance Class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Namespace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Basic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Namespace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15033" l="11318" r="10678" t="16067"/>
          <a:stretch/>
        </p:blipFill>
        <p:spPr>
          <a:xfrm>
            <a:off x="768450" y="935750"/>
            <a:ext cx="3981951" cy="343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 rotWithShape="1">
          <a:blip r:embed="rId4">
            <a:alphaModFix/>
          </a:blip>
          <a:srcRect b="19756" l="8278" r="8932" t="18389"/>
          <a:stretch/>
        </p:blipFill>
        <p:spPr>
          <a:xfrm>
            <a:off x="4822824" y="855175"/>
            <a:ext cx="3635725" cy="17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5">
            <a:alphaModFix/>
          </a:blip>
          <a:srcRect b="20614" l="10682" r="10595" t="21431"/>
          <a:stretch/>
        </p:blipFill>
        <p:spPr>
          <a:xfrm>
            <a:off x="5005075" y="2652325"/>
            <a:ext cx="3271224" cy="17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Keunggulan Namespace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Memberikan group ID pada kode yang dibuat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Dapat memberikan aliases sehingga meningkatkan 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readability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dari source code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3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Namespace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OOP dan Class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Mengenal OOP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Dalam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OOP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kita akan mengenal lebih banyak tentang 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Class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dan properti didalamnya, perhatikan gambar mobil dibawah: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Object Oriented Program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24462" l="4743" r="8375" t="9171"/>
          <a:stretch/>
        </p:blipFill>
        <p:spPr>
          <a:xfrm>
            <a:off x="1667938" y="1984200"/>
            <a:ext cx="6286976" cy="25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Attributes adalah bagian dari variabel class, variabel ini bergantung pada class dengan mekanisme yang diberikan oleh class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Method adalah fungsi dari class, method bekerja sebagai blok kode pecahan fungsi class untuk melakukan eksekusi pada class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 Oriented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6323" l="7234" r="6544" t="6332"/>
          <a:stretch/>
        </p:blipFill>
        <p:spPr>
          <a:xfrm>
            <a:off x="5639275" y="799300"/>
            <a:ext cx="2615124" cy="42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</a:t>
            </a:r>
            <a:r>
              <a:rPr lang="en"/>
              <a:t> &amp; Destruct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Ini adalah Method yang digunakan sebagai pembuka dan penutup sebuah Class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i="1"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Constructor </a:t>
            </a: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adalah method dijadikan inisialisasi dari sebuah </a:t>
            </a:r>
            <a:r>
              <a:rPr i="1"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, method ini akan berjalan ketika class dipanggil.</a:t>
            </a:r>
            <a:endParaRPr sz="17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Sedangkan </a:t>
            </a:r>
            <a:r>
              <a:rPr i="1"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Destruct </a:t>
            </a: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akan berjalan apabila sebuah </a:t>
            </a:r>
            <a:r>
              <a:rPr i="1"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Class </a:t>
            </a: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telah selesai dan akan dihapus dari Memory</a:t>
            </a:r>
            <a:endParaRPr sz="17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 Oriented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12237" l="6781" r="7152" t="11849"/>
          <a:stretch/>
        </p:blipFill>
        <p:spPr>
          <a:xfrm>
            <a:off x="4821325" y="1583502"/>
            <a:ext cx="3882599" cy="2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Setter &amp; Getter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Setter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Getter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adalah metode 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Access Modifier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yang paling mendasar dalam membangun sebuah OOP.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Setter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” method adalah method yang dibuat dengan tujuan modifikasi Attribute dari Class dan “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Getter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” adalah method adalah method hanya untuk mengakses tanpa memodifikasi sebuah Attribute dari Class.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 Oriented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10706" l="6689" r="6315" t="11538"/>
          <a:stretch/>
        </p:blipFill>
        <p:spPr>
          <a:xfrm>
            <a:off x="4821325" y="1456350"/>
            <a:ext cx="3882599" cy="291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properties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Static Properties</a:t>
            </a: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 adalah properti Class yang hanya dapat diakses secara langsung dari Class baik itu Attribute atau Method tanpa harus inisialisasi akses Class.</a:t>
            </a:r>
            <a:endParaRPr sz="17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 Oriented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12760" l="6386" r="6009" t="12923"/>
          <a:stretch/>
        </p:blipFill>
        <p:spPr>
          <a:xfrm>
            <a:off x="4821325" y="1757271"/>
            <a:ext cx="3882601" cy="231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Inheritance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zztrac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