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5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88457-453D-4234-80D8-5713D09F147D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43CB3-6429-4DAE-931E-740156410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1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70833" y="2161997"/>
            <a:ext cx="4450333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STXihei"/>
                <a:cs typeface="STXi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(2020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/>
              <a:t>2021/1/4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EC7C30"/>
                </a:solidFill>
                <a:latin typeface="STXihei"/>
                <a:cs typeface="STXi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TZhongsong"/>
                <a:cs typeface="STZhongsong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(2020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/>
              <a:t>2021/1/4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EC7C30"/>
                </a:solidFill>
                <a:latin typeface="STXihei"/>
                <a:cs typeface="STXi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(2020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/>
              <a:t>2021/1/4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EC7C30"/>
                </a:solidFill>
                <a:latin typeface="STXihei"/>
                <a:cs typeface="STXi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(2020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/>
              <a:t>2021/1/4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(2020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/>
              <a:t>2021/1/4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609" y="944117"/>
            <a:ext cx="8662035" cy="0"/>
          </a:xfrm>
          <a:custGeom>
            <a:avLst/>
            <a:gdLst/>
            <a:ahLst/>
            <a:cxnLst/>
            <a:rect l="l" t="t" r="r" b="b"/>
            <a:pathLst>
              <a:path w="8662035">
                <a:moveTo>
                  <a:pt x="0" y="0"/>
                </a:moveTo>
                <a:lnTo>
                  <a:pt x="8661908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26618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EC7C30"/>
                </a:solidFill>
                <a:latin typeface="STXihei"/>
                <a:cs typeface="STXi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1539" y="1037290"/>
            <a:ext cx="10400030" cy="284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TZhongsong"/>
                <a:cs typeface="STZhongsong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8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(2020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6939" y="6454290"/>
            <a:ext cx="626110" cy="18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/>
              <a:t>2021/1/4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3233" y="6454290"/>
            <a:ext cx="156845" cy="18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wyl083@mail.ustc.edu.cn" TargetMode="External"/><Relationship Id="rId2" Type="http://schemas.openxmlformats.org/officeDocument/2006/relationships/hyperlink" Target="mailto:wang1498@mail.ustc.edu.c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zhzhang6@mail.ustc.edu.cn" TargetMode="External"/><Relationship Id="rId4" Type="http://schemas.openxmlformats.org/officeDocument/2006/relationships/hyperlink" Target="mailto:buxy@mail.ustc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实验</a:t>
            </a:r>
            <a:r>
              <a:rPr dirty="0"/>
              <a:t>4</a:t>
            </a:r>
            <a:r>
              <a:rPr spc="-90" dirty="0"/>
              <a:t> </a:t>
            </a:r>
            <a:r>
              <a:rPr dirty="0"/>
              <a:t>图算法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1850" y="4483354"/>
            <a:ext cx="545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Unicode MS"/>
                <a:cs typeface="Arial Unicode MS"/>
              </a:rPr>
              <a:t>提交截止日期：</a:t>
            </a:r>
            <a:r>
              <a:rPr sz="2400" spc="-60" dirty="0">
                <a:latin typeface="Arial Unicode MS"/>
                <a:cs typeface="Arial Unicode MS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Arial Unicode MS"/>
                <a:cs typeface="Arial Unicode MS"/>
              </a:rPr>
              <a:t>202</a:t>
            </a:r>
            <a:r>
              <a:rPr lang="en-US" sz="2400" spc="-80" dirty="0">
                <a:solidFill>
                  <a:srgbClr val="FF0000"/>
                </a:solidFill>
                <a:latin typeface="Arial Unicode MS"/>
                <a:cs typeface="Arial Unicode MS"/>
              </a:rPr>
              <a:t>3</a:t>
            </a:r>
            <a:r>
              <a:rPr sz="2400" dirty="0">
                <a:solidFill>
                  <a:srgbClr val="FF0000"/>
                </a:solidFill>
                <a:latin typeface="Arial Unicode MS"/>
                <a:cs typeface="Arial Unicode MS"/>
              </a:rPr>
              <a:t>年</a:t>
            </a:r>
            <a:r>
              <a:rPr sz="2400" spc="-80" dirty="0">
                <a:solidFill>
                  <a:srgbClr val="FF0000"/>
                </a:solidFill>
                <a:latin typeface="Arial Unicode MS"/>
                <a:cs typeface="Arial Unicode MS"/>
              </a:rPr>
              <a:t>01</a:t>
            </a:r>
            <a:r>
              <a:rPr sz="2400" dirty="0">
                <a:solidFill>
                  <a:srgbClr val="FF0000"/>
                </a:solidFill>
                <a:latin typeface="Arial Unicode MS"/>
                <a:cs typeface="Arial Unicode MS"/>
              </a:rPr>
              <a:t>月</a:t>
            </a:r>
            <a:r>
              <a:rPr lang="en-US" sz="2400" spc="-80" dirty="0">
                <a:solidFill>
                  <a:srgbClr val="FF0000"/>
                </a:solidFill>
                <a:latin typeface="Arial Unicode MS"/>
                <a:cs typeface="Arial Unicode MS"/>
              </a:rPr>
              <a:t>11</a:t>
            </a:r>
            <a:r>
              <a:rPr sz="2400" dirty="0">
                <a:solidFill>
                  <a:srgbClr val="FF0000"/>
                </a:solidFill>
                <a:latin typeface="Arial Unicode MS"/>
                <a:cs typeface="Arial Unicode MS"/>
              </a:rPr>
              <a:t>日晚</a:t>
            </a:r>
            <a:r>
              <a:rPr sz="2400" spc="-90" dirty="0">
                <a:solidFill>
                  <a:srgbClr val="FF0000"/>
                </a:solidFill>
                <a:latin typeface="Arial Unicode MS"/>
                <a:cs typeface="Arial Unicode MS"/>
              </a:rPr>
              <a:t>24:00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5858" y="987043"/>
            <a:ext cx="5320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 Unicode MS"/>
                <a:cs typeface="Arial Unicode MS"/>
              </a:rPr>
              <a:t>011146.01</a:t>
            </a:r>
            <a:r>
              <a:rPr sz="2200" spc="35" dirty="0">
                <a:latin typeface="Arial Unicode MS"/>
                <a:cs typeface="Arial Unicode MS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算法基础</a:t>
            </a:r>
            <a:r>
              <a:rPr sz="2200" spc="-10" dirty="0">
                <a:latin typeface="Arial Unicode MS"/>
                <a:cs typeface="Arial Unicode MS"/>
              </a:rPr>
              <a:t> </a:t>
            </a:r>
            <a:r>
              <a:rPr sz="2200" spc="-85" dirty="0">
                <a:latin typeface="Arial Unicode MS"/>
                <a:cs typeface="Arial Unicode MS"/>
              </a:rPr>
              <a:t>(202</a:t>
            </a:r>
            <a:r>
              <a:rPr lang="en-US" sz="2200" spc="-85" dirty="0">
                <a:latin typeface="Arial Unicode MS"/>
                <a:cs typeface="Arial Unicode MS"/>
              </a:rPr>
              <a:t>2</a:t>
            </a:r>
            <a:r>
              <a:rPr sz="2200" spc="-5" dirty="0">
                <a:latin typeface="Arial Unicode MS"/>
                <a:cs typeface="Arial Unicode MS"/>
              </a:rPr>
              <a:t>年秋</a:t>
            </a:r>
            <a:r>
              <a:rPr sz="2200" spc="-95" dirty="0">
                <a:latin typeface="Arial Unicode MS"/>
                <a:cs typeface="Arial Unicode MS"/>
              </a:rPr>
              <a:t>)</a:t>
            </a:r>
            <a:r>
              <a:rPr sz="2200" spc="25" dirty="0">
                <a:latin typeface="Arial Unicode MS"/>
                <a:cs typeface="Arial Unicode MS"/>
              </a:rPr>
              <a:t> </a:t>
            </a:r>
            <a:r>
              <a:rPr sz="2200" spc="-5" dirty="0">
                <a:latin typeface="Arial Unicode MS"/>
                <a:cs typeface="Arial Unicode MS"/>
              </a:rPr>
              <a:t>顾乃杰老师</a:t>
            </a:r>
            <a:endParaRPr sz="22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6618"/>
            <a:ext cx="1041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目录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6938" y="6454290"/>
            <a:ext cx="91186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202</a:t>
            </a:r>
            <a:r>
              <a:rPr lang="en-US" dirty="0"/>
              <a:t>2</a:t>
            </a:r>
            <a:r>
              <a:rPr dirty="0"/>
              <a:t>/1</a:t>
            </a:r>
            <a:r>
              <a:rPr lang="en-US" dirty="0"/>
              <a:t>2</a:t>
            </a:r>
            <a:r>
              <a:rPr dirty="0"/>
              <a:t>/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</a:t>
            </a:r>
            <a:r>
              <a:rPr lang="en-US" spc="-40" dirty="0"/>
              <a:t>2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2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037290"/>
            <a:ext cx="2421890" cy="190180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70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lang="zh-CN" altLang="en-US" sz="2800" b="1" spc="-5" dirty="0">
                <a:latin typeface="STZhongsong"/>
                <a:cs typeface="STSong"/>
              </a:rPr>
              <a:t>一、实验内容</a:t>
            </a:r>
            <a:endParaRPr sz="2400" b="1" dirty="0">
              <a:latin typeface="STSong"/>
              <a:cs typeface="STSong"/>
            </a:endParaRPr>
          </a:p>
          <a:p>
            <a:pPr marL="742315" lvl="1" indent="-273050">
              <a:lnSpc>
                <a:spcPct val="100000"/>
              </a:lnSpc>
              <a:spcBef>
                <a:spcPts val="204"/>
              </a:spcBef>
              <a:buClr>
                <a:srgbClr val="4471C4"/>
              </a:buClr>
              <a:buSzPct val="95833"/>
              <a:buFont typeface="Wingdings"/>
              <a:buChar char=""/>
              <a:tabLst>
                <a:tab pos="742950" algn="l"/>
              </a:tabLst>
            </a:pPr>
            <a:r>
              <a:rPr sz="2400" dirty="0">
                <a:latin typeface="STSong"/>
                <a:cs typeface="STSong"/>
              </a:rPr>
              <a:t>Johnson</a:t>
            </a:r>
            <a:r>
              <a:rPr sz="2400" spc="-5" dirty="0">
                <a:latin typeface="STSong"/>
                <a:cs typeface="STSong"/>
              </a:rPr>
              <a:t>算法</a:t>
            </a:r>
            <a:endParaRPr sz="2400" dirty="0">
              <a:latin typeface="STSong"/>
              <a:cs typeface="STSong"/>
            </a:endParaRPr>
          </a:p>
          <a:p>
            <a:pPr marL="278130" indent="-266065">
              <a:lnSpc>
                <a:spcPct val="100000"/>
              </a:lnSpc>
              <a:spcBef>
                <a:spcPts val="730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STZhongsong"/>
                <a:cs typeface="STZhongsong"/>
              </a:rPr>
              <a:t>二、实验要求</a:t>
            </a:r>
            <a:endParaRPr sz="2800" dirty="0">
              <a:latin typeface="STZhongsong"/>
              <a:cs typeface="STZhongsong"/>
            </a:endParaRPr>
          </a:p>
          <a:p>
            <a:pPr marL="278130" indent="-266065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STZhongsong"/>
                <a:cs typeface="STZhongsong"/>
              </a:rPr>
              <a:t>三、提交方式</a:t>
            </a:r>
            <a:endParaRPr sz="2800" dirty="0">
              <a:latin typeface="STZhongsong"/>
              <a:cs typeface="STZhongsong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6618"/>
            <a:ext cx="3072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一、实验内容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16939" y="1037290"/>
                <a:ext cx="10290810" cy="2181431"/>
              </a:xfrm>
              <a:prstGeom prst="rect">
                <a:avLst/>
              </a:prstGeom>
            </p:spPr>
            <p:txBody>
              <a:bodyPr vert="horz" wrap="square" lIns="0" tIns="34290" rIns="0" bIns="0" rtlCol="0">
                <a:spAutoFit/>
              </a:bodyPr>
              <a:lstStyle/>
              <a:p>
                <a:pPr marL="278130" indent="-266065">
                  <a:lnSpc>
                    <a:spcPct val="100000"/>
                  </a:lnSpc>
                  <a:spcBef>
                    <a:spcPts val="725"/>
                  </a:spcBef>
                  <a:buClr>
                    <a:srgbClr val="EC7C30"/>
                  </a:buClr>
                  <a:buSzPct val="96428"/>
                  <a:buFont typeface="Wingdings"/>
                  <a:buChar char=""/>
                  <a:tabLst>
                    <a:tab pos="278765" algn="l"/>
                  </a:tabLst>
                </a:pPr>
                <a:r>
                  <a:rPr lang="zh-CN" altLang="en-US" sz="2800" spc="-5" dirty="0">
                    <a:latin typeface="STZhongsong"/>
                    <a:cs typeface="STZhongsong"/>
                  </a:rPr>
                  <a:t>实</a:t>
                </a:r>
                <a:r>
                  <a:rPr lang="zh-CN" altLang="en-US" sz="2800" spc="-10" dirty="0">
                    <a:latin typeface="STZhongsong"/>
                    <a:cs typeface="STZhongsong"/>
                  </a:rPr>
                  <a:t>验</a:t>
                </a:r>
                <a:r>
                  <a:rPr lang="en-US" altLang="zh-CN" sz="2800" spc="-5" dirty="0">
                    <a:latin typeface="STZhongsong"/>
                    <a:cs typeface="STZhongsong"/>
                  </a:rPr>
                  <a:t>4.1</a:t>
                </a:r>
                <a:r>
                  <a:rPr lang="zh-CN" altLang="en-US" sz="2800" spc="-5" dirty="0">
                    <a:latin typeface="STZhongsong"/>
                    <a:cs typeface="STZhongsong"/>
                  </a:rPr>
                  <a:t>：</a:t>
                </a:r>
                <a:r>
                  <a:rPr lang="en-US" altLang="zh-CN" sz="2800" spc="-5" dirty="0">
                    <a:latin typeface="STZhongsong"/>
                    <a:cs typeface="STZhongsong"/>
                  </a:rPr>
                  <a:t>Johnson</a:t>
                </a:r>
                <a:r>
                  <a:rPr lang="zh-CN" altLang="en-US" sz="2800" spc="-5" dirty="0">
                    <a:latin typeface="STZhongsong"/>
                    <a:cs typeface="STZhongsong"/>
                  </a:rPr>
                  <a:t>算法</a:t>
                </a:r>
                <a:endParaRPr lang="zh-CN" altLang="en-US" sz="2800" dirty="0">
                  <a:latin typeface="STZhongsong"/>
                  <a:cs typeface="STZhongsong"/>
                </a:endParaRPr>
              </a:p>
              <a:p>
                <a:pPr marL="698500" marR="21590" lvl="1" indent="-228600">
                  <a:lnSpc>
                    <a:spcPct val="90000"/>
                  </a:lnSpc>
                  <a:spcBef>
                    <a:spcPts val="439"/>
                  </a:spcBef>
                  <a:buClr>
                    <a:srgbClr val="4471C4"/>
                  </a:buClr>
                  <a:buSzPct val="95833"/>
                  <a:buFont typeface="Wingdings"/>
                  <a:buChar char=""/>
                  <a:tabLst>
                    <a:tab pos="742950" algn="l"/>
                    <a:tab pos="1680210" algn="l"/>
                  </a:tabLst>
                </a:pPr>
                <a:r>
                  <a:rPr lang="zh-CN" altLang="en-US" sz="2400" spc="-5" dirty="0">
                    <a:latin typeface="STZhongsong"/>
                    <a:cs typeface="STZhongsong"/>
                  </a:rPr>
                  <a:t>实现求所有点对最短路径</a:t>
                </a:r>
                <a:r>
                  <a:rPr lang="zh-CN" altLang="en-US" sz="2400" dirty="0">
                    <a:latin typeface="STZhongsong"/>
                    <a:cs typeface="STZhongsong"/>
                  </a:rPr>
                  <a:t>的</a:t>
                </a:r>
                <a:r>
                  <a:rPr lang="en-US" altLang="zh-CN" sz="2400" dirty="0">
                    <a:latin typeface="STSong"/>
                    <a:cs typeface="STSong"/>
                  </a:rPr>
                  <a:t>Johnson</a:t>
                </a:r>
                <a:r>
                  <a:rPr lang="zh-CN" altLang="en-US" sz="2400" spc="-5" dirty="0">
                    <a:latin typeface="STSong"/>
                    <a:cs typeface="STSong"/>
                  </a:rPr>
                  <a:t>算法。有向图的顶点</a:t>
                </a:r>
                <a:r>
                  <a:rPr lang="zh-CN" altLang="en-US" sz="2400" dirty="0">
                    <a:latin typeface="STSong"/>
                    <a:cs typeface="STSong"/>
                  </a:rPr>
                  <a:t>数</a:t>
                </a:r>
                <a:r>
                  <a:rPr lang="zh-CN" altLang="en-US" sz="2400" spc="-45" dirty="0">
                    <a:latin typeface="STSong"/>
                    <a:cs typeface="STSong"/>
                  </a:rPr>
                  <a:t> </a:t>
                </a:r>
                <a:r>
                  <a:rPr lang="en-US" altLang="zh-CN" sz="2400" dirty="0">
                    <a:latin typeface="STSong"/>
                    <a:cs typeface="STSong"/>
                  </a:rPr>
                  <a:t>N</a:t>
                </a:r>
                <a:r>
                  <a:rPr lang="zh-CN" altLang="en-US" sz="2400" spc="-5" dirty="0">
                    <a:latin typeface="STSong"/>
                    <a:cs typeface="STSong"/>
                  </a:rPr>
                  <a:t> </a:t>
                </a:r>
                <a:r>
                  <a:rPr lang="zh-CN" altLang="en-US" sz="2400" spc="5" dirty="0">
                    <a:latin typeface="STSong"/>
                    <a:cs typeface="STSong"/>
                  </a:rPr>
                  <a:t>的取值分 </a:t>
                </a:r>
                <a:r>
                  <a:rPr lang="zh-CN" altLang="en-US" sz="2400" spc="10" dirty="0">
                    <a:latin typeface="STSong"/>
                    <a:cs typeface="STSong"/>
                  </a:rPr>
                  <a:t>别为</a:t>
                </a:r>
                <a:r>
                  <a:rPr lang="en-US" altLang="zh-CN" sz="2400" dirty="0">
                    <a:latin typeface="STSong"/>
                    <a:cs typeface="STSong"/>
                  </a:rPr>
                  <a:t>:	</a:t>
                </a:r>
                <a:r>
                  <a:rPr lang="en-US" altLang="zh-CN" sz="2400" spc="10" dirty="0">
                    <a:latin typeface="STSong"/>
                    <a:cs typeface="STSong"/>
                  </a:rPr>
                  <a:t>27</a:t>
                </a:r>
                <a:r>
                  <a:rPr lang="zh-CN" altLang="en-US" sz="2400" dirty="0">
                    <a:latin typeface="STSong"/>
                    <a:cs typeface="STSong"/>
                  </a:rPr>
                  <a:t>、</a:t>
                </a:r>
                <a:r>
                  <a:rPr lang="en-US" altLang="zh-CN" sz="2400" dirty="0">
                    <a:latin typeface="STSong"/>
                    <a:cs typeface="STSong"/>
                  </a:rPr>
                  <a:t>81</a:t>
                </a:r>
                <a:r>
                  <a:rPr lang="zh-CN" altLang="en-US" sz="2400" dirty="0">
                    <a:latin typeface="STSong"/>
                    <a:cs typeface="STSong"/>
                  </a:rPr>
                  <a:t>、</a:t>
                </a:r>
                <a:r>
                  <a:rPr lang="en-US" altLang="zh-CN" sz="2400" spc="-5" dirty="0">
                    <a:latin typeface="STSong"/>
                    <a:cs typeface="STSong"/>
                  </a:rPr>
                  <a:t>243</a:t>
                </a:r>
                <a:r>
                  <a:rPr lang="zh-CN" altLang="en-US" sz="2400" dirty="0">
                    <a:latin typeface="STSong"/>
                    <a:cs typeface="STSong"/>
                  </a:rPr>
                  <a:t>、</a:t>
                </a:r>
                <a:r>
                  <a:rPr lang="en-US" altLang="zh-CN" sz="2400" dirty="0">
                    <a:latin typeface="STSong"/>
                    <a:cs typeface="STSong"/>
                  </a:rPr>
                  <a:t>729</a:t>
                </a:r>
                <a:r>
                  <a:rPr lang="zh-CN" altLang="en-US" sz="2400" spc="-95" dirty="0">
                    <a:latin typeface="STSong"/>
                    <a:cs typeface="STSong"/>
                  </a:rPr>
                  <a:t> </a:t>
                </a:r>
                <a:r>
                  <a:rPr lang="zh-CN" altLang="en-US" sz="2400" spc="10" dirty="0">
                    <a:latin typeface="STSong"/>
                    <a:cs typeface="STSong"/>
                  </a:rPr>
                  <a:t>，</a:t>
                </a:r>
                <a:r>
                  <a:rPr lang="zh-CN" altLang="en-US" sz="2400" spc="5" dirty="0">
                    <a:latin typeface="STSong"/>
                    <a:cs typeface="STSong"/>
                  </a:rPr>
                  <a:t>每个</a:t>
                </a:r>
                <a:r>
                  <a:rPr lang="zh-CN" altLang="en-US" sz="2400" dirty="0">
                    <a:latin typeface="STSong"/>
                    <a:cs typeface="STSong"/>
                  </a:rPr>
                  <a:t>顶点作为起点引出的边的条数取值分别 </a:t>
                </a:r>
                <a:r>
                  <a:rPr lang="zh-CN" altLang="en-US" sz="2400" spc="10" dirty="0">
                    <a:latin typeface="STSong"/>
                    <a:cs typeface="STSong"/>
                  </a:rPr>
                  <a:t>为：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400" i="1" spc="10" smtClean="0">
                            <a:latin typeface="Cambria Math" panose="02040503050406030204" pitchFamily="18" charset="0"/>
                            <a:cs typeface="STSong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sz="2400" i="1" spc="10" smtClean="0">
                                <a:latin typeface="Cambria Math" panose="02040503050406030204" pitchFamily="18" charset="0"/>
                                <a:cs typeface="STSong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spc="10" smtClean="0">
                                <a:latin typeface="Cambria Math" panose="02040503050406030204" pitchFamily="18" charset="0"/>
                                <a:cs typeface="STSong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pc="10" smtClean="0">
                                <a:latin typeface="Cambria Math" panose="02040503050406030204" pitchFamily="18" charset="0"/>
                                <a:cs typeface="STSong"/>
                              </a:rPr>
                              <m:t>5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sz="2400" i="1" spc="10">
                            <a:latin typeface="Cambria Math" panose="02040503050406030204" pitchFamily="18" charset="0"/>
                            <a:cs typeface="STSong"/>
                          </a:rPr>
                          <m:t>N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STSong"/>
                    <a:cs typeface="STSong"/>
                  </a:rPr>
                  <a:t>、</a:t>
                </a:r>
                <a:r>
                  <a:rPr lang="zh-CN" altLang="en-US" sz="2400" spc="10" dirty="0">
                    <a:cs typeface="STSong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400" i="1" spc="10" smtClean="0">
                            <a:latin typeface="Cambria Math" panose="02040503050406030204" pitchFamily="18" charset="0"/>
                            <a:cs typeface="STSong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sz="2400" i="1" spc="10" smtClean="0">
                                <a:latin typeface="Cambria Math" panose="02040503050406030204" pitchFamily="18" charset="0"/>
                                <a:cs typeface="STSong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spc="10" smtClean="0">
                                <a:latin typeface="Cambria Math" panose="02040503050406030204" pitchFamily="18" charset="0"/>
                                <a:cs typeface="STSong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pc="10" smtClean="0">
                                <a:latin typeface="Cambria Math" panose="02040503050406030204" pitchFamily="18" charset="0"/>
                                <a:cs typeface="STSong"/>
                              </a:rPr>
                              <m:t>7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sz="2400" i="1" spc="10">
                            <a:latin typeface="Cambria Math" panose="02040503050406030204" pitchFamily="18" charset="0"/>
                            <a:cs typeface="STSong"/>
                          </a:rPr>
                          <m:t>N</m:t>
                        </m:r>
                      </m:e>
                    </m:func>
                    <m:r>
                      <a:rPr lang="en-US" altLang="zh-CN" sz="2400" i="1" spc="10">
                        <a:latin typeface="Cambria Math" panose="02040503050406030204" pitchFamily="18" charset="0"/>
                        <a:cs typeface="STSong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STSong"/>
                    <a:cs typeface="STSong"/>
                  </a:rPr>
                  <a:t>（取下整）。图的输入规模总共有</a:t>
                </a:r>
                <a:r>
                  <a:rPr lang="en-US" altLang="zh-CN" sz="2400" dirty="0">
                    <a:latin typeface="STSong"/>
                    <a:cs typeface="STSong"/>
                  </a:rPr>
                  <a:t>4*2=8</a:t>
                </a:r>
                <a:r>
                  <a:rPr lang="zh-CN" altLang="en-US" sz="2400" dirty="0">
                    <a:latin typeface="STSong"/>
                    <a:cs typeface="STSong"/>
                  </a:rPr>
                  <a:t>个，若同一个</a:t>
                </a:r>
                <a:r>
                  <a:rPr lang="en-US" altLang="zh-CN" sz="2400" spc="5" dirty="0">
                    <a:latin typeface="STSong"/>
                    <a:cs typeface="STSong"/>
                  </a:rPr>
                  <a:t>N</a:t>
                </a:r>
                <a:r>
                  <a:rPr lang="zh-CN" altLang="en-US" sz="2400" spc="5" dirty="0">
                    <a:latin typeface="STSong"/>
                    <a:cs typeface="STSong"/>
                  </a:rPr>
                  <a:t>，边</a:t>
                </a:r>
                <a:r>
                  <a:rPr lang="zh-CN" altLang="en-US" sz="2400" dirty="0">
                    <a:latin typeface="STSong"/>
                    <a:cs typeface="STSong"/>
                  </a:rPr>
                  <a:t>的两种规模取值相等，则按后面输出要求输出两次，并在报告里</a:t>
                </a:r>
                <a:r>
                  <a:rPr lang="zh-CN" altLang="en-US" sz="2400" spc="5" dirty="0">
                    <a:latin typeface="STSong"/>
                    <a:cs typeface="STSong"/>
                  </a:rPr>
                  <a:t>说明。</a:t>
                </a:r>
                <a:r>
                  <a:rPr lang="en-US" altLang="zh-CN" sz="2400" spc="-10" dirty="0">
                    <a:latin typeface="STSong"/>
                    <a:cs typeface="STSong"/>
                  </a:rPr>
                  <a:t>(</a:t>
                </a:r>
                <a:r>
                  <a:rPr lang="zh-CN" altLang="en-US" sz="2400" spc="-5" dirty="0">
                    <a:latin typeface="STSong"/>
                    <a:cs typeface="STSong"/>
                  </a:rPr>
                  <a:t>不允许多重边，可以有环</a:t>
                </a:r>
                <a:r>
                  <a:rPr lang="zh-CN" altLang="en-US" sz="2400" dirty="0">
                    <a:latin typeface="STSong"/>
                    <a:cs typeface="STSong"/>
                  </a:rPr>
                  <a:t>。</a:t>
                </a:r>
                <a:r>
                  <a:rPr lang="en-US" altLang="zh-CN" sz="2400" dirty="0">
                    <a:latin typeface="STSong"/>
                    <a:cs typeface="STSong"/>
                  </a:rPr>
                  <a:t>)</a:t>
                </a:r>
                <a:endParaRPr sz="2400" dirty="0">
                  <a:latin typeface="STSong"/>
                  <a:cs typeface="STSong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9" y="1037290"/>
                <a:ext cx="10290810" cy="2181431"/>
              </a:xfrm>
              <a:prstGeom prst="rect">
                <a:avLst/>
              </a:prstGeom>
              <a:blipFill>
                <a:blip r:embed="rId2"/>
                <a:stretch>
                  <a:fillRect l="-1717" t="-4190" r="-1184" b="-7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3</a:t>
            </a:fld>
            <a:endParaRPr spc="-35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A63F8A0-3532-49A4-91C9-82EB56C9940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6938" y="6454290"/>
            <a:ext cx="91186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202</a:t>
            </a:r>
            <a:r>
              <a:rPr lang="en-US" dirty="0"/>
              <a:t>2</a:t>
            </a:r>
            <a:r>
              <a:rPr dirty="0"/>
              <a:t>/1</a:t>
            </a:r>
            <a:r>
              <a:rPr lang="en-US" dirty="0"/>
              <a:t>2</a:t>
            </a:r>
            <a:r>
              <a:rPr dirty="0"/>
              <a:t>/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820282C2-3949-4F07-8F64-4C73CC14650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</a:t>
            </a:r>
            <a:r>
              <a:rPr lang="en-US" spc="-40" dirty="0"/>
              <a:t>2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6618"/>
            <a:ext cx="3070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二</a:t>
            </a:r>
            <a:r>
              <a:rPr spc="-10" dirty="0"/>
              <a:t>、</a:t>
            </a:r>
            <a:r>
              <a:rPr spc="-5" dirty="0"/>
              <a:t>实验要求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066800"/>
            <a:ext cx="10286365" cy="38315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70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STZhongsong"/>
                <a:cs typeface="STZhongsong"/>
              </a:rPr>
              <a:t>编程要求</a:t>
            </a:r>
            <a:endParaRPr sz="2800" dirty="0">
              <a:latin typeface="STZhongsong"/>
              <a:cs typeface="STZhongsong"/>
            </a:endParaRPr>
          </a:p>
          <a:p>
            <a:pPr marL="742315" lvl="1" indent="-273050">
              <a:lnSpc>
                <a:spcPct val="100000"/>
              </a:lnSpc>
              <a:spcBef>
                <a:spcPts val="145"/>
              </a:spcBef>
              <a:buClr>
                <a:srgbClr val="4471C4"/>
              </a:buClr>
              <a:buSzPct val="95833"/>
              <a:buFont typeface="Wingdings"/>
              <a:buChar char=""/>
              <a:tabLst>
                <a:tab pos="742950" algn="l"/>
              </a:tabLst>
            </a:pPr>
            <a:r>
              <a:rPr sz="2400" dirty="0">
                <a:latin typeface="STSong"/>
                <a:cs typeface="STSong"/>
              </a:rPr>
              <a:t>C/C++</a:t>
            </a: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4471C4"/>
              </a:buClr>
              <a:buFont typeface="Wingdings"/>
              <a:buChar char=""/>
            </a:pPr>
            <a:endParaRPr sz="2900" dirty="0">
              <a:latin typeface="STSong"/>
              <a:cs typeface="STSong"/>
            </a:endParaRPr>
          </a:p>
          <a:p>
            <a:pPr marL="278130" indent="-266065">
              <a:lnSpc>
                <a:spcPct val="100000"/>
              </a:lnSpc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STZhongsong"/>
                <a:cs typeface="STZhongsong"/>
              </a:rPr>
              <a:t>目录格式</a:t>
            </a:r>
            <a:endParaRPr sz="2800" dirty="0">
              <a:latin typeface="STZhongsong"/>
              <a:cs typeface="STZhongsong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34"/>
              </a:spcBef>
              <a:buClr>
                <a:srgbClr val="4471C4"/>
              </a:buClr>
              <a:buSzPct val="95833"/>
              <a:buFont typeface="Wingdings"/>
              <a:buChar char=""/>
              <a:tabLst>
                <a:tab pos="742950" algn="l"/>
              </a:tabLst>
            </a:pPr>
            <a:r>
              <a:rPr sz="2400" dirty="0">
                <a:latin typeface="STSong"/>
                <a:cs typeface="STSong"/>
              </a:rPr>
              <a:t>实验需建立根文件夹，文件夹名称为：</a:t>
            </a:r>
            <a:r>
              <a:rPr sz="2400" spc="-10" dirty="0">
                <a:latin typeface="STSong"/>
                <a:cs typeface="STSong"/>
              </a:rPr>
              <a:t> </a:t>
            </a:r>
            <a:r>
              <a:rPr sz="2400" dirty="0">
                <a:latin typeface="STSong"/>
                <a:cs typeface="STSong"/>
              </a:rPr>
              <a:t>编号-姓名-学号</a:t>
            </a:r>
            <a:r>
              <a:rPr sz="2400" spc="-5" dirty="0">
                <a:latin typeface="STSong"/>
                <a:cs typeface="STSong"/>
              </a:rPr>
              <a:t>-project4，</a:t>
            </a:r>
            <a:r>
              <a:rPr sz="2400" spc="-30" dirty="0">
                <a:latin typeface="STSong"/>
                <a:cs typeface="STSong"/>
              </a:rPr>
              <a:t> </a:t>
            </a:r>
            <a:r>
              <a:rPr sz="2400" dirty="0" err="1">
                <a:latin typeface="STSong"/>
                <a:cs typeface="STSong"/>
              </a:rPr>
              <a:t>在根</a:t>
            </a:r>
            <a:r>
              <a:rPr sz="2400" dirty="0">
                <a:latin typeface="STSong"/>
                <a:cs typeface="STSong"/>
              </a:rPr>
              <a:t> </a:t>
            </a:r>
            <a:r>
              <a:rPr sz="2400" spc="-5" dirty="0">
                <a:latin typeface="STSong"/>
                <a:cs typeface="STSong"/>
              </a:rPr>
              <a:t>文件夹下需包括实验报告</a:t>
            </a:r>
            <a:r>
              <a:rPr sz="2400" dirty="0">
                <a:latin typeface="STSong"/>
                <a:cs typeface="STSong"/>
              </a:rPr>
              <a:t>和</a:t>
            </a:r>
            <a:r>
              <a:rPr lang="en-US" altLang="zh-CN" sz="2400" spc="-80" dirty="0">
                <a:latin typeface="STSong"/>
                <a:cs typeface="STSong"/>
              </a:rPr>
              <a:t>ex</a:t>
            </a:r>
            <a:r>
              <a:rPr sz="2400" spc="-80" dirty="0">
                <a:latin typeface="STSong"/>
                <a:cs typeface="STSong"/>
              </a:rPr>
              <a:t>1</a:t>
            </a:r>
            <a:r>
              <a:rPr sz="2400" spc="-5" dirty="0">
                <a:latin typeface="STSong"/>
                <a:cs typeface="STSong"/>
              </a:rPr>
              <a:t>实验文件夹，实验文件夹包</a:t>
            </a:r>
            <a:r>
              <a:rPr sz="2400" dirty="0">
                <a:latin typeface="STSong"/>
                <a:cs typeface="STSong"/>
              </a:rPr>
              <a:t>含</a:t>
            </a:r>
            <a:r>
              <a:rPr lang="en-US" sz="2400" dirty="0">
                <a:latin typeface="STSong"/>
                <a:cs typeface="STSong"/>
              </a:rPr>
              <a:t>3</a:t>
            </a:r>
            <a:r>
              <a:rPr sz="2400" dirty="0">
                <a:latin typeface="STSong"/>
                <a:cs typeface="STSong"/>
              </a:rPr>
              <a:t>个子文件夹：</a:t>
            </a: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Clr>
                <a:srgbClr val="EC7C30"/>
              </a:buClr>
              <a:buFont typeface="Wingdings"/>
              <a:buChar char=""/>
              <a:tabLst>
                <a:tab pos="1156335" algn="l"/>
              </a:tabLst>
            </a:pPr>
            <a:r>
              <a:rPr sz="2000" spc="15" dirty="0">
                <a:latin typeface="Arial Unicode MS"/>
                <a:cs typeface="Arial Unicode MS"/>
              </a:rPr>
              <a:t>input</a:t>
            </a:r>
            <a:r>
              <a:rPr sz="2000" dirty="0">
                <a:latin typeface="Arial Unicode MS"/>
                <a:cs typeface="Arial Unicode MS"/>
              </a:rPr>
              <a:t>文件夹：存放输入数据</a:t>
            </a: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"/>
              <a:tabLst>
                <a:tab pos="1156335" algn="l"/>
              </a:tabLst>
            </a:pPr>
            <a:r>
              <a:rPr sz="2000" spc="-90" dirty="0">
                <a:latin typeface="Arial Unicode MS"/>
                <a:cs typeface="Arial Unicode MS"/>
              </a:rPr>
              <a:t>src</a:t>
            </a:r>
            <a:r>
              <a:rPr sz="2000" dirty="0">
                <a:latin typeface="Arial Unicode MS"/>
                <a:cs typeface="Arial Unicode MS"/>
              </a:rPr>
              <a:t>文件夹：</a:t>
            </a:r>
            <a:r>
              <a:rPr sz="2000" spc="-15" dirty="0">
                <a:latin typeface="Arial Unicode MS"/>
                <a:cs typeface="Arial Unicode MS"/>
              </a:rPr>
              <a:t>源</a:t>
            </a:r>
            <a:r>
              <a:rPr sz="2000" dirty="0">
                <a:latin typeface="Arial Unicode MS"/>
                <a:cs typeface="Arial Unicode MS"/>
              </a:rPr>
              <a:t>程序</a:t>
            </a: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"/>
              <a:tabLst>
                <a:tab pos="1156335" algn="l"/>
                <a:tab pos="3416935" algn="l"/>
              </a:tabLst>
            </a:pPr>
            <a:r>
              <a:rPr sz="2000" spc="30" dirty="0" err="1">
                <a:latin typeface="Arial Unicode MS"/>
                <a:cs typeface="Arial Unicode MS"/>
              </a:rPr>
              <a:t>output</a:t>
            </a:r>
            <a:r>
              <a:rPr sz="2000" dirty="0" err="1">
                <a:latin typeface="Arial Unicode MS"/>
                <a:cs typeface="Arial Unicode MS"/>
              </a:rPr>
              <a:t>文件夹</a:t>
            </a:r>
            <a:r>
              <a:rPr sz="2000" dirty="0">
                <a:latin typeface="Arial Unicode MS"/>
                <a:cs typeface="Arial Unicode MS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存放输</a:t>
            </a:r>
            <a:r>
              <a:rPr lang="zh-CN" altLang="en-US" sz="2000" b="1" dirty="0">
                <a:solidFill>
                  <a:prstClr val="black"/>
                </a:solidFill>
                <a:latin typeface="Arial Unicode MS"/>
                <a:cs typeface="Arial Unicode MS"/>
              </a:rPr>
              <a:t>出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数据</a:t>
            </a:r>
            <a:endParaRPr sz="2000" b="1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4</a:t>
            </a:fld>
            <a:endParaRPr spc="-35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64D5D65-C12A-421F-97BA-73F9862394F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6938" y="6454290"/>
            <a:ext cx="91186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202</a:t>
            </a:r>
            <a:r>
              <a:rPr lang="en-US" dirty="0"/>
              <a:t>2</a:t>
            </a:r>
            <a:r>
              <a:rPr dirty="0"/>
              <a:t>/1</a:t>
            </a:r>
            <a:r>
              <a:rPr lang="en-US" dirty="0"/>
              <a:t>2</a:t>
            </a:r>
            <a:r>
              <a:rPr dirty="0"/>
              <a:t>/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9C5574F-331E-482C-B2DE-3E6971B9221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</a:t>
            </a:r>
            <a:r>
              <a:rPr lang="en-US" spc="-40" dirty="0"/>
              <a:t>2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6618"/>
            <a:ext cx="3072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二、实验要求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03530" indent="-266065">
              <a:lnSpc>
                <a:spcPct val="100000"/>
              </a:lnSpc>
              <a:spcBef>
                <a:spcPts val="270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304165" algn="l"/>
              </a:tabLst>
            </a:pPr>
            <a:r>
              <a:rPr spc="-5" dirty="0"/>
              <a:t>实</a:t>
            </a:r>
            <a:r>
              <a:rPr spc="-10" dirty="0"/>
              <a:t>验</a:t>
            </a:r>
            <a:r>
              <a:rPr spc="-5" dirty="0"/>
              <a:t>4.</a:t>
            </a:r>
            <a:r>
              <a:rPr lang="en-US" spc="-5" dirty="0"/>
              <a:t>1</a:t>
            </a:r>
            <a:r>
              <a:rPr spc="10" dirty="0"/>
              <a:t> </a:t>
            </a:r>
            <a:r>
              <a:rPr spc="-5" dirty="0"/>
              <a:t>Johnson算法</a:t>
            </a:r>
          </a:p>
          <a:p>
            <a:pPr marL="767715" lvl="1" indent="-273050">
              <a:lnSpc>
                <a:spcPct val="100000"/>
              </a:lnSpc>
              <a:spcBef>
                <a:spcPts val="145"/>
              </a:spcBef>
              <a:buClr>
                <a:srgbClr val="4471C4"/>
              </a:buClr>
              <a:buSzPct val="95833"/>
              <a:buFont typeface="Wingdings"/>
              <a:buChar char=""/>
              <a:tabLst>
                <a:tab pos="768350" algn="l"/>
              </a:tabLst>
            </a:pPr>
            <a:r>
              <a:rPr sz="2400" spc="-25" dirty="0">
                <a:latin typeface="STSong"/>
                <a:cs typeface="STSong"/>
              </a:rPr>
              <a:t>e</a:t>
            </a:r>
            <a:r>
              <a:rPr lang="en-US" sz="2400" spc="-25" dirty="0">
                <a:latin typeface="STSong"/>
                <a:cs typeface="STSong"/>
              </a:rPr>
              <a:t>x1</a:t>
            </a:r>
            <a:r>
              <a:rPr sz="2400" spc="-25" dirty="0">
                <a:latin typeface="STSong"/>
                <a:cs typeface="STSong"/>
              </a:rPr>
              <a:t>/input/</a:t>
            </a:r>
            <a:endParaRPr sz="2400" dirty="0">
              <a:latin typeface="STSong"/>
              <a:cs typeface="STSong"/>
            </a:endParaRPr>
          </a:p>
          <a:p>
            <a:pPr marL="1181100" lvl="2" indent="-229235">
              <a:lnSpc>
                <a:spcPts val="1885"/>
              </a:lnSpc>
              <a:spcBef>
                <a:spcPts val="715"/>
              </a:spcBef>
              <a:buClr>
                <a:srgbClr val="EC7C30"/>
              </a:buClr>
              <a:buFont typeface="Wingdings"/>
              <a:buChar char=""/>
              <a:tabLst>
                <a:tab pos="1181735" algn="l"/>
              </a:tabLst>
            </a:pPr>
            <a:r>
              <a:rPr sz="1600" spc="-5" dirty="0">
                <a:latin typeface="SimSun"/>
                <a:cs typeface="SimSun"/>
              </a:rPr>
              <a:t>每种输入规模分别建立</a:t>
            </a:r>
            <a:r>
              <a:rPr sz="1600" dirty="0">
                <a:latin typeface="SimSun"/>
                <a:cs typeface="SimSun"/>
              </a:rPr>
              <a:t>txt</a:t>
            </a:r>
            <a:r>
              <a:rPr sz="1600" spc="-5" dirty="0">
                <a:latin typeface="SimSun"/>
                <a:cs typeface="SimSun"/>
              </a:rPr>
              <a:t>文件，文件名称为</a:t>
            </a:r>
            <a:r>
              <a:rPr sz="1600" dirty="0">
                <a:latin typeface="SimSun"/>
                <a:cs typeface="SimSun"/>
              </a:rPr>
              <a:t>input11.txt,</a:t>
            </a:r>
            <a:r>
              <a:rPr sz="1600" spc="30" dirty="0">
                <a:latin typeface="SimSun"/>
                <a:cs typeface="SimSun"/>
              </a:rPr>
              <a:t> </a:t>
            </a:r>
            <a:r>
              <a:rPr sz="1600" spc="-5" dirty="0">
                <a:latin typeface="SimSun"/>
                <a:cs typeface="SimSun"/>
              </a:rPr>
              <a:t>input12.txt,……,input42.txt</a:t>
            </a:r>
            <a:r>
              <a:rPr sz="1600" dirty="0">
                <a:latin typeface="SimSun"/>
                <a:cs typeface="SimSun"/>
              </a:rPr>
              <a:t> </a:t>
            </a:r>
            <a:r>
              <a:rPr sz="1600" spc="-5" dirty="0">
                <a:latin typeface="SimSun"/>
                <a:cs typeface="SimSun"/>
              </a:rPr>
              <a:t>（第一个</a:t>
            </a:r>
            <a:endParaRPr sz="1600" dirty="0">
              <a:latin typeface="SimSun"/>
              <a:cs typeface="SimSun"/>
            </a:endParaRPr>
          </a:p>
          <a:p>
            <a:pPr marL="1181100">
              <a:lnSpc>
                <a:spcPts val="1885"/>
              </a:lnSpc>
            </a:pPr>
            <a:r>
              <a:rPr sz="1600" spc="-10" dirty="0">
                <a:latin typeface="SimSun"/>
                <a:cs typeface="SimSun"/>
              </a:rPr>
              <a:t>数字为顶点数序号</a:t>
            </a:r>
            <a:r>
              <a:rPr sz="1600" spc="-5" dirty="0">
                <a:latin typeface="SimSun"/>
                <a:cs typeface="SimSun"/>
              </a:rPr>
              <a:t>（27</a:t>
            </a:r>
            <a:r>
              <a:rPr sz="1600" spc="-10" dirty="0">
                <a:latin typeface="SimSun"/>
                <a:cs typeface="SimSun"/>
              </a:rPr>
              <a:t>、</a:t>
            </a:r>
            <a:r>
              <a:rPr sz="1600" spc="-5" dirty="0">
                <a:latin typeface="SimSun"/>
                <a:cs typeface="SimSun"/>
              </a:rPr>
              <a:t>81</a:t>
            </a:r>
            <a:r>
              <a:rPr sz="1600" spc="-10" dirty="0">
                <a:latin typeface="SimSun"/>
                <a:cs typeface="SimSun"/>
              </a:rPr>
              <a:t>、</a:t>
            </a:r>
            <a:r>
              <a:rPr sz="1600" spc="-5" dirty="0">
                <a:latin typeface="SimSun"/>
                <a:cs typeface="SimSun"/>
              </a:rPr>
              <a:t>243</a:t>
            </a:r>
            <a:r>
              <a:rPr sz="1600" spc="-10" dirty="0">
                <a:latin typeface="SimSun"/>
                <a:cs typeface="SimSun"/>
              </a:rPr>
              <a:t>、</a:t>
            </a:r>
            <a:r>
              <a:rPr sz="1600" spc="-5" dirty="0">
                <a:latin typeface="SimSun"/>
                <a:cs typeface="SimSun"/>
              </a:rPr>
              <a:t>729</a:t>
            </a:r>
            <a:r>
              <a:rPr sz="1600" spc="-10" dirty="0">
                <a:latin typeface="SimSun"/>
                <a:cs typeface="SimSun"/>
              </a:rPr>
              <a:t>），第二个数字为弧数目序号</a:t>
            </a:r>
            <a:r>
              <a:rPr sz="1600" spc="-5" dirty="0">
                <a:latin typeface="SimSun"/>
                <a:cs typeface="SimSun"/>
              </a:rPr>
              <a:t>（</a:t>
            </a:r>
            <a:r>
              <a:rPr sz="1600" spc="65" dirty="0">
                <a:latin typeface="SimSun"/>
                <a:cs typeface="SimSun"/>
              </a:rPr>
              <a:t> </a:t>
            </a:r>
            <a:r>
              <a:rPr sz="1600" spc="15" dirty="0">
                <a:latin typeface="Arial Unicode MS"/>
                <a:cs typeface="Arial Unicode MS"/>
              </a:rPr>
              <a:t>log</a:t>
            </a:r>
            <a:r>
              <a:rPr sz="1725" spc="22" baseline="-16908" dirty="0">
                <a:latin typeface="Arial Unicode MS"/>
                <a:cs typeface="Arial Unicode MS"/>
              </a:rPr>
              <a:t>5</a:t>
            </a:r>
            <a:r>
              <a:rPr sz="1600" spc="15" dirty="0">
                <a:latin typeface="SimSun"/>
                <a:cs typeface="SimSun"/>
              </a:rPr>
              <a:t>N</a:t>
            </a:r>
            <a:r>
              <a:rPr sz="1600" spc="-10" dirty="0">
                <a:latin typeface="SimSun"/>
                <a:cs typeface="SimSun"/>
              </a:rPr>
              <a:t>、</a:t>
            </a:r>
            <a:r>
              <a:rPr sz="1600" spc="15" dirty="0">
                <a:latin typeface="Arial Unicode MS"/>
                <a:cs typeface="Arial Unicode MS"/>
              </a:rPr>
              <a:t>log</a:t>
            </a:r>
            <a:r>
              <a:rPr sz="1725" spc="22" baseline="-16908" dirty="0">
                <a:latin typeface="Arial Unicode MS"/>
                <a:cs typeface="Arial Unicode MS"/>
              </a:rPr>
              <a:t>7</a:t>
            </a:r>
            <a:r>
              <a:rPr sz="1600" spc="15" dirty="0">
                <a:latin typeface="SimSun"/>
                <a:cs typeface="SimSun"/>
              </a:rPr>
              <a:t>N</a:t>
            </a:r>
            <a:r>
              <a:rPr sz="1600" dirty="0">
                <a:latin typeface="SimSun"/>
                <a:cs typeface="SimSun"/>
              </a:rPr>
              <a:t> </a:t>
            </a:r>
            <a:r>
              <a:rPr sz="1600" spc="-10" dirty="0">
                <a:latin typeface="SimSun"/>
                <a:cs typeface="SimSun"/>
              </a:rPr>
              <a:t>））；</a:t>
            </a:r>
            <a:endParaRPr sz="1600" dirty="0">
              <a:latin typeface="SimSun"/>
              <a:cs typeface="SimSun"/>
            </a:endParaRPr>
          </a:p>
          <a:p>
            <a:pPr marL="1181100" lvl="2" indent="-229235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"/>
              <a:tabLst>
                <a:tab pos="1181735" algn="l"/>
              </a:tabLst>
            </a:pPr>
            <a:r>
              <a:rPr sz="1600" spc="-5" dirty="0">
                <a:latin typeface="SimSun"/>
                <a:cs typeface="SimSun"/>
              </a:rPr>
              <a:t>生成的有向图信息分别存放在对应</a:t>
            </a:r>
            <a:r>
              <a:rPr sz="1600" spc="5" dirty="0">
                <a:latin typeface="SimSun"/>
                <a:cs typeface="SimSun"/>
              </a:rPr>
              <a:t>数</a:t>
            </a:r>
            <a:r>
              <a:rPr sz="1600" spc="-5" dirty="0">
                <a:latin typeface="SimSun"/>
                <a:cs typeface="SimSun"/>
              </a:rPr>
              <a:t>据规</a:t>
            </a:r>
            <a:r>
              <a:rPr sz="1600" spc="5" dirty="0">
                <a:latin typeface="SimSun"/>
                <a:cs typeface="SimSun"/>
              </a:rPr>
              <a:t>模</a:t>
            </a:r>
            <a:r>
              <a:rPr sz="1600" spc="-5" dirty="0">
                <a:latin typeface="SimSun"/>
                <a:cs typeface="SimSun"/>
              </a:rPr>
              <a:t>的</a:t>
            </a:r>
            <a:r>
              <a:rPr sz="1600" dirty="0">
                <a:latin typeface="SimSun"/>
                <a:cs typeface="SimSun"/>
              </a:rPr>
              <a:t>txt</a:t>
            </a:r>
            <a:r>
              <a:rPr sz="1600" spc="-5" dirty="0">
                <a:latin typeface="SimSun"/>
                <a:cs typeface="SimSun"/>
              </a:rPr>
              <a:t>文件中；</a:t>
            </a:r>
            <a:endParaRPr sz="1600" dirty="0">
              <a:latin typeface="SimSun"/>
              <a:cs typeface="SimSun"/>
            </a:endParaRPr>
          </a:p>
          <a:p>
            <a:pPr marL="1181100" marR="30480" lvl="2" indent="-228600">
              <a:lnSpc>
                <a:spcPct val="100000"/>
              </a:lnSpc>
              <a:spcBef>
                <a:spcPts val="490"/>
              </a:spcBef>
              <a:buClr>
                <a:srgbClr val="EC7C30"/>
              </a:buClr>
              <a:buFont typeface="Wingdings"/>
              <a:buChar char=""/>
              <a:tabLst>
                <a:tab pos="1181735" algn="l"/>
              </a:tabLst>
            </a:pPr>
            <a:r>
              <a:rPr sz="1600" spc="-5" dirty="0">
                <a:latin typeface="SimSun"/>
                <a:cs typeface="SimSun"/>
              </a:rPr>
              <a:t>每行存放一对结点</a:t>
            </a:r>
            <a:r>
              <a:rPr sz="1600" dirty="0">
                <a:latin typeface="SimSun"/>
                <a:cs typeface="SimSun"/>
              </a:rPr>
              <a:t>i,j</a:t>
            </a:r>
            <a:r>
              <a:rPr sz="1600" spc="-5" dirty="0">
                <a:latin typeface="SimSun"/>
                <a:cs typeface="SimSun"/>
              </a:rPr>
              <a:t>序号（数字表示）和</a:t>
            </a:r>
            <a:r>
              <a:rPr sz="1600" spc="5" dirty="0">
                <a:latin typeface="SimSun"/>
                <a:cs typeface="SimSun"/>
              </a:rPr>
              <a:t>w</a:t>
            </a:r>
            <a:r>
              <a:rPr sz="1575" spc="7" baseline="-21164" dirty="0">
                <a:latin typeface="SimSun"/>
                <a:cs typeface="SimSun"/>
              </a:rPr>
              <a:t>ij</a:t>
            </a:r>
            <a:r>
              <a:rPr sz="1600" spc="5" dirty="0">
                <a:latin typeface="SimSun"/>
                <a:cs typeface="SimSun"/>
              </a:rPr>
              <a:t>，</a:t>
            </a:r>
            <a:r>
              <a:rPr sz="1600" spc="-5" dirty="0">
                <a:latin typeface="SimSun"/>
                <a:cs typeface="SimSun"/>
              </a:rPr>
              <a:t>表示</a:t>
            </a:r>
            <a:r>
              <a:rPr sz="1600" spc="5" dirty="0">
                <a:latin typeface="SimSun"/>
                <a:cs typeface="SimSun"/>
              </a:rPr>
              <a:t>存</a:t>
            </a:r>
            <a:r>
              <a:rPr sz="1600" spc="-5" dirty="0">
                <a:latin typeface="SimSun"/>
                <a:cs typeface="SimSun"/>
              </a:rPr>
              <a:t>在一</a:t>
            </a:r>
            <a:r>
              <a:rPr sz="1600" spc="5" dirty="0">
                <a:latin typeface="SimSun"/>
                <a:cs typeface="SimSun"/>
              </a:rPr>
              <a:t>条</a:t>
            </a:r>
            <a:r>
              <a:rPr sz="1600" spc="-5" dirty="0">
                <a:latin typeface="SimSun"/>
                <a:cs typeface="SimSun"/>
              </a:rPr>
              <a:t>结点</a:t>
            </a:r>
            <a:r>
              <a:rPr sz="1600" dirty="0">
                <a:latin typeface="SimSun"/>
                <a:cs typeface="SimSun"/>
              </a:rPr>
              <a:t>i</a:t>
            </a:r>
            <a:r>
              <a:rPr sz="1600" spc="-5" dirty="0">
                <a:latin typeface="SimSun"/>
                <a:cs typeface="SimSun"/>
              </a:rPr>
              <a:t>指</a:t>
            </a:r>
            <a:r>
              <a:rPr sz="1600" spc="5" dirty="0">
                <a:latin typeface="SimSun"/>
                <a:cs typeface="SimSun"/>
              </a:rPr>
              <a:t>向</a:t>
            </a:r>
            <a:r>
              <a:rPr sz="1600" spc="-5" dirty="0">
                <a:latin typeface="SimSun"/>
                <a:cs typeface="SimSun"/>
              </a:rPr>
              <a:t>结点</a:t>
            </a:r>
            <a:r>
              <a:rPr sz="1600" dirty="0">
                <a:latin typeface="SimSun"/>
                <a:cs typeface="SimSun"/>
              </a:rPr>
              <a:t>j</a:t>
            </a:r>
            <a:r>
              <a:rPr sz="1600" spc="-5" dirty="0">
                <a:latin typeface="SimSun"/>
                <a:cs typeface="SimSun"/>
              </a:rPr>
              <a:t>的</a:t>
            </a:r>
            <a:r>
              <a:rPr sz="1600" spc="5" dirty="0">
                <a:latin typeface="SimSun"/>
                <a:cs typeface="SimSun"/>
              </a:rPr>
              <a:t>边</a:t>
            </a:r>
            <a:r>
              <a:rPr sz="1600" spc="-5" dirty="0">
                <a:latin typeface="SimSun"/>
                <a:cs typeface="SimSun"/>
              </a:rPr>
              <a:t>，边</a:t>
            </a:r>
            <a:r>
              <a:rPr sz="1600" spc="5" dirty="0">
                <a:latin typeface="SimSun"/>
                <a:cs typeface="SimSun"/>
              </a:rPr>
              <a:t>的</a:t>
            </a:r>
            <a:r>
              <a:rPr sz="1600" spc="-5" dirty="0">
                <a:latin typeface="SimSun"/>
                <a:cs typeface="SimSun"/>
              </a:rPr>
              <a:t>权值为</a:t>
            </a:r>
            <a:r>
              <a:rPr sz="1600" spc="5" dirty="0">
                <a:latin typeface="SimSun"/>
                <a:cs typeface="SimSun"/>
              </a:rPr>
              <a:t>w</a:t>
            </a:r>
            <a:r>
              <a:rPr sz="1575" spc="7" baseline="-21164" dirty="0">
                <a:latin typeface="SimSun"/>
                <a:cs typeface="SimSun"/>
              </a:rPr>
              <a:t>ij</a:t>
            </a:r>
            <a:r>
              <a:rPr sz="1575" spc="44" baseline="-21164" dirty="0">
                <a:latin typeface="SimSun"/>
                <a:cs typeface="SimSun"/>
              </a:rPr>
              <a:t> </a:t>
            </a:r>
            <a:r>
              <a:rPr sz="1600" spc="-5" dirty="0">
                <a:latin typeface="SimSun"/>
                <a:cs typeface="SimSun"/>
              </a:rPr>
              <a:t>，权 值范围为</a:t>
            </a:r>
            <a:r>
              <a:rPr sz="1600" dirty="0">
                <a:latin typeface="SimSun"/>
                <a:cs typeface="SimSun"/>
              </a:rPr>
              <a:t>[-10,50],</a:t>
            </a:r>
            <a:r>
              <a:rPr sz="1600" spc="-5" dirty="0">
                <a:latin typeface="SimSun"/>
                <a:cs typeface="SimSun"/>
              </a:rPr>
              <a:t>取整数。</a:t>
            </a:r>
            <a:endParaRPr sz="1600" dirty="0">
              <a:latin typeface="SimSun"/>
              <a:cs typeface="SimSun"/>
            </a:endParaRPr>
          </a:p>
          <a:p>
            <a:pPr marL="1181100" lvl="2" indent="-229235">
              <a:lnSpc>
                <a:spcPct val="100000"/>
              </a:lnSpc>
              <a:spcBef>
                <a:spcPts val="505"/>
              </a:spcBef>
              <a:buClr>
                <a:srgbClr val="EC7C30"/>
              </a:buClr>
              <a:buFont typeface="Wingdings"/>
              <a:buChar char=""/>
              <a:tabLst>
                <a:tab pos="1181735" algn="l"/>
              </a:tabLst>
            </a:pPr>
            <a:r>
              <a:rPr sz="1600" spc="-5" dirty="0">
                <a:latin typeface="SimSun"/>
                <a:cs typeface="SimSun"/>
              </a:rPr>
              <a:t>Input</a:t>
            </a:r>
            <a:r>
              <a:rPr sz="1600" spc="-10" dirty="0">
                <a:latin typeface="SimSun"/>
                <a:cs typeface="SimSun"/>
              </a:rPr>
              <a:t>文件中为随机生成边以及权值，实验首先应判</a:t>
            </a:r>
            <a:r>
              <a:rPr sz="1600" dirty="0">
                <a:latin typeface="SimSun"/>
                <a:cs typeface="SimSun"/>
              </a:rPr>
              <a:t>断</a:t>
            </a:r>
            <a:r>
              <a:rPr sz="1600" spc="-10" dirty="0">
                <a:latin typeface="SimSun"/>
                <a:cs typeface="SimSun"/>
              </a:rPr>
              <a:t>输入</a:t>
            </a:r>
            <a:r>
              <a:rPr sz="1600" dirty="0">
                <a:latin typeface="SimSun"/>
                <a:cs typeface="SimSun"/>
              </a:rPr>
              <a:t>图</a:t>
            </a:r>
            <a:r>
              <a:rPr sz="1600" spc="-10" dirty="0">
                <a:latin typeface="SimSun"/>
                <a:cs typeface="SimSun"/>
              </a:rPr>
              <a:t>是否</a:t>
            </a:r>
            <a:r>
              <a:rPr sz="1600" dirty="0">
                <a:latin typeface="SimSun"/>
                <a:cs typeface="SimSun"/>
              </a:rPr>
              <a:t>包</a:t>
            </a:r>
            <a:r>
              <a:rPr sz="1600" spc="-10" dirty="0">
                <a:latin typeface="SimSun"/>
                <a:cs typeface="SimSun"/>
              </a:rPr>
              <a:t>含一</a:t>
            </a:r>
            <a:r>
              <a:rPr sz="1600" dirty="0">
                <a:latin typeface="SimSun"/>
                <a:cs typeface="SimSun"/>
              </a:rPr>
              <a:t>个</a:t>
            </a:r>
            <a:r>
              <a:rPr sz="1600" spc="-10" dirty="0">
                <a:latin typeface="SimSun"/>
                <a:cs typeface="SimSun"/>
              </a:rPr>
              <a:t>权重</a:t>
            </a:r>
            <a:r>
              <a:rPr sz="1600" dirty="0">
                <a:latin typeface="SimSun"/>
                <a:cs typeface="SimSun"/>
              </a:rPr>
              <a:t>为</a:t>
            </a:r>
            <a:r>
              <a:rPr sz="1600" spc="-10" dirty="0">
                <a:latin typeface="SimSun"/>
                <a:cs typeface="SimSun"/>
              </a:rPr>
              <a:t>负值</a:t>
            </a:r>
            <a:r>
              <a:rPr sz="1600" dirty="0">
                <a:latin typeface="SimSun"/>
                <a:cs typeface="SimSun"/>
              </a:rPr>
              <a:t>的</a:t>
            </a:r>
            <a:r>
              <a:rPr sz="1600" spc="-10" dirty="0">
                <a:latin typeface="SimSun"/>
                <a:cs typeface="SimSun"/>
              </a:rPr>
              <a:t>环路</a:t>
            </a:r>
            <a:r>
              <a:rPr sz="1600" dirty="0">
                <a:latin typeface="SimSun"/>
                <a:cs typeface="SimSun"/>
              </a:rPr>
              <a:t>，</a:t>
            </a:r>
            <a:r>
              <a:rPr sz="1600" spc="-10" dirty="0">
                <a:latin typeface="SimSun"/>
                <a:cs typeface="SimSun"/>
              </a:rPr>
              <a:t>如果存</a:t>
            </a:r>
            <a:endParaRPr sz="1600" dirty="0">
              <a:latin typeface="SimSun"/>
              <a:cs typeface="SimSun"/>
            </a:endParaRPr>
          </a:p>
          <a:p>
            <a:pPr marL="11811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SimSun"/>
                <a:cs typeface="SimSun"/>
              </a:rPr>
              <a:t>在，删除负环的一条边，消除负环</a:t>
            </a:r>
            <a:r>
              <a:rPr sz="1600" spc="5" dirty="0">
                <a:latin typeface="SimSun"/>
                <a:cs typeface="SimSun"/>
              </a:rPr>
              <a:t>，</a:t>
            </a:r>
            <a:r>
              <a:rPr sz="1600" spc="-5" dirty="0">
                <a:latin typeface="SimSun"/>
                <a:cs typeface="SimSun"/>
              </a:rPr>
              <a:t>实验</a:t>
            </a:r>
            <a:r>
              <a:rPr sz="1600" spc="5" dirty="0">
                <a:latin typeface="SimSun"/>
                <a:cs typeface="SimSun"/>
              </a:rPr>
              <a:t>输</a:t>
            </a:r>
            <a:r>
              <a:rPr sz="1600" spc="-5" dirty="0">
                <a:latin typeface="SimSun"/>
                <a:cs typeface="SimSun"/>
              </a:rPr>
              <a:t>出为</a:t>
            </a:r>
            <a:r>
              <a:rPr sz="1600" spc="5" dirty="0">
                <a:latin typeface="SimSun"/>
                <a:cs typeface="SimSun"/>
              </a:rPr>
              <a:t>处</a:t>
            </a:r>
            <a:r>
              <a:rPr sz="1600" spc="-5" dirty="0">
                <a:latin typeface="SimSun"/>
                <a:cs typeface="SimSun"/>
              </a:rPr>
              <a:t>理后</a:t>
            </a:r>
            <a:r>
              <a:rPr sz="1600" spc="5" dirty="0">
                <a:latin typeface="SimSun"/>
                <a:cs typeface="SimSun"/>
              </a:rPr>
              <a:t>数</a:t>
            </a:r>
            <a:r>
              <a:rPr sz="1600" spc="-5" dirty="0">
                <a:latin typeface="SimSun"/>
                <a:cs typeface="SimSun"/>
              </a:rPr>
              <a:t>据的</a:t>
            </a:r>
            <a:r>
              <a:rPr sz="1600" spc="5" dirty="0">
                <a:latin typeface="SimSun"/>
                <a:cs typeface="SimSun"/>
              </a:rPr>
              <a:t>实</a:t>
            </a:r>
            <a:r>
              <a:rPr sz="1600" spc="-5" dirty="0">
                <a:latin typeface="SimSun"/>
                <a:cs typeface="SimSun"/>
              </a:rPr>
              <a:t>验结</a:t>
            </a:r>
            <a:r>
              <a:rPr sz="1600" spc="5" dirty="0">
                <a:latin typeface="SimSun"/>
                <a:cs typeface="SimSun"/>
              </a:rPr>
              <a:t>果</a:t>
            </a:r>
            <a:r>
              <a:rPr sz="1600" spc="-5" dirty="0">
                <a:latin typeface="SimSun"/>
                <a:cs typeface="SimSun"/>
              </a:rPr>
              <a:t>，并</a:t>
            </a:r>
            <a:r>
              <a:rPr sz="1600" spc="5" dirty="0">
                <a:latin typeface="SimSun"/>
                <a:cs typeface="SimSun"/>
              </a:rPr>
              <a:t>在</a:t>
            </a:r>
            <a:r>
              <a:rPr sz="1600" spc="-5" dirty="0">
                <a:latin typeface="SimSun"/>
                <a:cs typeface="SimSun"/>
              </a:rPr>
              <a:t>实验</a:t>
            </a:r>
            <a:r>
              <a:rPr sz="1600" spc="5" dirty="0">
                <a:latin typeface="SimSun"/>
                <a:cs typeface="SimSun"/>
              </a:rPr>
              <a:t>报</a:t>
            </a:r>
            <a:r>
              <a:rPr sz="1600" spc="-5" dirty="0">
                <a:latin typeface="SimSun"/>
                <a:cs typeface="SimSun"/>
              </a:rPr>
              <a:t>告中</a:t>
            </a:r>
            <a:r>
              <a:rPr sz="1600" spc="5" dirty="0">
                <a:latin typeface="SimSun"/>
                <a:cs typeface="SimSun"/>
              </a:rPr>
              <a:t>说</a:t>
            </a:r>
            <a:r>
              <a:rPr sz="1600" spc="-5" dirty="0">
                <a:latin typeface="SimSun"/>
                <a:cs typeface="SimSun"/>
              </a:rPr>
              <a:t>明。</a:t>
            </a:r>
            <a:endParaRPr sz="1600" dirty="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5</a:t>
            </a:fld>
            <a:endParaRPr spc="-35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20C145B-805B-49F4-A1B4-553A46B2F3E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6938" y="6454290"/>
            <a:ext cx="91186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202</a:t>
            </a:r>
            <a:r>
              <a:rPr lang="en-US" dirty="0"/>
              <a:t>2</a:t>
            </a:r>
            <a:r>
              <a:rPr dirty="0"/>
              <a:t>/1</a:t>
            </a:r>
            <a:r>
              <a:rPr lang="en-US" dirty="0"/>
              <a:t>2</a:t>
            </a:r>
            <a:r>
              <a:rPr dirty="0"/>
              <a:t>/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140BC4F-44B7-4CBC-B4F7-4B6AE2E4445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</a:t>
            </a:r>
            <a:r>
              <a:rPr lang="en-US" spc="-40" dirty="0"/>
              <a:t>2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6618"/>
            <a:ext cx="3072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二、实验要求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6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959170"/>
            <a:ext cx="10312400" cy="345122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885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STZhongsong"/>
                <a:cs typeface="STZhongsong"/>
              </a:rPr>
              <a:t>实</a:t>
            </a:r>
            <a:r>
              <a:rPr sz="2800" spc="-10" dirty="0">
                <a:latin typeface="STZhongsong"/>
                <a:cs typeface="STZhongsong"/>
              </a:rPr>
              <a:t>验</a:t>
            </a:r>
            <a:r>
              <a:rPr sz="2800" spc="-5" dirty="0">
                <a:latin typeface="STZhongsong"/>
                <a:cs typeface="STZhongsong"/>
              </a:rPr>
              <a:t>4.</a:t>
            </a:r>
            <a:r>
              <a:rPr lang="en-US" sz="2800" spc="-5" dirty="0">
                <a:latin typeface="STZhongsong"/>
                <a:cs typeface="STZhongsong"/>
              </a:rPr>
              <a:t>1</a:t>
            </a:r>
            <a:r>
              <a:rPr sz="2800" spc="10" dirty="0">
                <a:latin typeface="STZhongsong"/>
                <a:cs typeface="STZhongsong"/>
              </a:rPr>
              <a:t> </a:t>
            </a:r>
            <a:r>
              <a:rPr sz="2800" spc="-5" dirty="0">
                <a:latin typeface="STZhongsong"/>
                <a:cs typeface="STZhongsong"/>
              </a:rPr>
              <a:t>Johnson算法</a:t>
            </a:r>
            <a:endParaRPr sz="2800" dirty="0">
              <a:latin typeface="STZhongsong"/>
              <a:cs typeface="STZhongsong"/>
            </a:endParaRPr>
          </a:p>
          <a:p>
            <a:pPr marL="742315" lvl="1" indent="-273050">
              <a:lnSpc>
                <a:spcPct val="100000"/>
              </a:lnSpc>
              <a:spcBef>
                <a:spcPts val="675"/>
              </a:spcBef>
              <a:buClr>
                <a:srgbClr val="4471C4"/>
              </a:buClr>
              <a:buSzPct val="95833"/>
              <a:buFont typeface="Wingdings"/>
              <a:buChar char=""/>
              <a:tabLst>
                <a:tab pos="742950" algn="l"/>
              </a:tabLst>
            </a:pPr>
            <a:r>
              <a:rPr sz="2400" dirty="0">
                <a:latin typeface="SimSun"/>
                <a:cs typeface="SimSun"/>
              </a:rPr>
              <a:t>ex</a:t>
            </a:r>
            <a:r>
              <a:rPr lang="en-US" sz="2400" dirty="0">
                <a:latin typeface="SimSun"/>
                <a:cs typeface="SimSun"/>
              </a:rPr>
              <a:t>1</a:t>
            </a:r>
            <a:r>
              <a:rPr sz="2400" dirty="0">
                <a:latin typeface="SimSun"/>
                <a:cs typeface="SimSun"/>
              </a:rPr>
              <a:t>/output/</a:t>
            </a:r>
          </a:p>
          <a:p>
            <a:pPr marL="1155700" marR="100965" lvl="2" indent="-228600" algn="just">
              <a:lnSpc>
                <a:spcPct val="100000"/>
              </a:lnSpc>
              <a:spcBef>
                <a:spcPts val="475"/>
              </a:spcBef>
              <a:buClr>
                <a:srgbClr val="EC7C30"/>
              </a:buClr>
              <a:buFont typeface="Wingdings"/>
              <a:buChar char=""/>
              <a:tabLst>
                <a:tab pos="1156335" algn="l"/>
              </a:tabLst>
            </a:pPr>
            <a:r>
              <a:rPr sz="1600" spc="-5" dirty="0">
                <a:latin typeface="SimSun"/>
                <a:cs typeface="SimSun"/>
              </a:rPr>
              <a:t>result.txt:</a:t>
            </a:r>
            <a:r>
              <a:rPr sz="1600" spc="-10" dirty="0">
                <a:latin typeface="SimSun"/>
                <a:cs typeface="SimSun"/>
              </a:rPr>
              <a:t>输出对应规模图中所有点对之间的最短路径包含结点</a:t>
            </a:r>
            <a:r>
              <a:rPr sz="1600" dirty="0">
                <a:latin typeface="SimSun"/>
                <a:cs typeface="SimSun"/>
              </a:rPr>
              <a:t>序</a:t>
            </a:r>
            <a:r>
              <a:rPr sz="1600" spc="-10" dirty="0">
                <a:latin typeface="SimSun"/>
                <a:cs typeface="SimSun"/>
              </a:rPr>
              <a:t>列及</a:t>
            </a:r>
            <a:r>
              <a:rPr sz="1600" dirty="0">
                <a:latin typeface="SimSun"/>
                <a:cs typeface="SimSun"/>
              </a:rPr>
              <a:t>路</a:t>
            </a:r>
            <a:r>
              <a:rPr sz="1600" spc="-10" dirty="0">
                <a:latin typeface="SimSun"/>
                <a:cs typeface="SimSun"/>
              </a:rPr>
              <a:t>径长</a:t>
            </a:r>
            <a:r>
              <a:rPr sz="1600" dirty="0">
                <a:latin typeface="SimSun"/>
                <a:cs typeface="SimSun"/>
              </a:rPr>
              <a:t>，</a:t>
            </a:r>
            <a:r>
              <a:rPr sz="1600" spc="-10" dirty="0">
                <a:latin typeface="SimSun"/>
                <a:cs typeface="SimSun"/>
              </a:rPr>
              <a:t>不同</a:t>
            </a:r>
            <a:r>
              <a:rPr sz="1600" dirty="0">
                <a:latin typeface="SimSun"/>
                <a:cs typeface="SimSun"/>
              </a:rPr>
              <a:t>规</a:t>
            </a:r>
            <a:r>
              <a:rPr sz="1600" spc="-10" dirty="0">
                <a:latin typeface="SimSun"/>
                <a:cs typeface="SimSun"/>
              </a:rPr>
              <a:t>模写</a:t>
            </a:r>
            <a:r>
              <a:rPr sz="1600" dirty="0">
                <a:latin typeface="SimSun"/>
                <a:cs typeface="SimSun"/>
              </a:rPr>
              <a:t>到</a:t>
            </a:r>
            <a:r>
              <a:rPr sz="1600" spc="-10" dirty="0">
                <a:latin typeface="SimSun"/>
                <a:cs typeface="SimSun"/>
              </a:rPr>
              <a:t>不同的 </a:t>
            </a:r>
            <a:r>
              <a:rPr sz="1600" dirty="0">
                <a:latin typeface="SimSun"/>
                <a:cs typeface="SimSun"/>
              </a:rPr>
              <a:t>txt</a:t>
            </a:r>
            <a:r>
              <a:rPr sz="1600" spc="-5" dirty="0">
                <a:latin typeface="SimSun"/>
                <a:cs typeface="SimSun"/>
              </a:rPr>
              <a:t>文件中，因此共有</a:t>
            </a:r>
            <a:r>
              <a:rPr sz="1600" dirty="0">
                <a:latin typeface="SimSun"/>
                <a:cs typeface="SimSun"/>
              </a:rPr>
              <a:t>8</a:t>
            </a:r>
            <a:r>
              <a:rPr sz="1600" spc="-5" dirty="0">
                <a:latin typeface="SimSun"/>
                <a:cs typeface="SimSun"/>
              </a:rPr>
              <a:t>个</a:t>
            </a:r>
            <a:r>
              <a:rPr sz="1600" dirty="0">
                <a:latin typeface="SimSun"/>
                <a:cs typeface="SimSun"/>
              </a:rPr>
              <a:t>txt</a:t>
            </a:r>
            <a:r>
              <a:rPr sz="1600" spc="-5" dirty="0">
                <a:latin typeface="SimSun"/>
                <a:cs typeface="SimSun"/>
              </a:rPr>
              <a:t>文件，文件名称为result11.txt,result12.txt,……,result42.txt;每行 存一结点的对的最短路径，同一最</a:t>
            </a:r>
            <a:r>
              <a:rPr sz="1600" spc="5" dirty="0">
                <a:latin typeface="SimSun"/>
                <a:cs typeface="SimSun"/>
              </a:rPr>
              <a:t>短</a:t>
            </a:r>
            <a:r>
              <a:rPr sz="1600" spc="-5" dirty="0">
                <a:latin typeface="SimSun"/>
                <a:cs typeface="SimSun"/>
              </a:rPr>
              <a:t>路径</a:t>
            </a:r>
            <a:r>
              <a:rPr sz="1600" spc="5" dirty="0">
                <a:latin typeface="SimSun"/>
                <a:cs typeface="SimSun"/>
              </a:rPr>
              <a:t>的</a:t>
            </a:r>
            <a:r>
              <a:rPr sz="1600" spc="-5" dirty="0">
                <a:latin typeface="SimSun"/>
                <a:cs typeface="SimSun"/>
              </a:rPr>
              <a:t>结点</a:t>
            </a:r>
            <a:r>
              <a:rPr sz="1600" spc="5" dirty="0">
                <a:latin typeface="SimSun"/>
                <a:cs typeface="SimSun"/>
              </a:rPr>
              <a:t>序</a:t>
            </a:r>
            <a:r>
              <a:rPr sz="1600" spc="-5" dirty="0">
                <a:latin typeface="SimSun"/>
                <a:cs typeface="SimSun"/>
              </a:rPr>
              <a:t>列用</a:t>
            </a:r>
            <a:r>
              <a:rPr sz="1600" spc="5" dirty="0">
                <a:latin typeface="SimSun"/>
                <a:cs typeface="SimSun"/>
              </a:rPr>
              <a:t>一</a:t>
            </a:r>
            <a:r>
              <a:rPr sz="1600" spc="-5" dirty="0">
                <a:latin typeface="SimSun"/>
                <a:cs typeface="SimSun"/>
              </a:rPr>
              <a:t>对括</a:t>
            </a:r>
            <a:r>
              <a:rPr sz="1600" spc="5" dirty="0">
                <a:latin typeface="SimSun"/>
                <a:cs typeface="SimSun"/>
              </a:rPr>
              <a:t>号</a:t>
            </a:r>
            <a:r>
              <a:rPr sz="1600" spc="-5" dirty="0">
                <a:latin typeface="SimSun"/>
                <a:cs typeface="SimSun"/>
              </a:rPr>
              <a:t>括起</a:t>
            </a:r>
            <a:r>
              <a:rPr sz="1600" spc="5" dirty="0">
                <a:latin typeface="SimSun"/>
                <a:cs typeface="SimSun"/>
              </a:rPr>
              <a:t>来</a:t>
            </a:r>
            <a:r>
              <a:rPr sz="1600" spc="-5" dirty="0">
                <a:latin typeface="SimSun"/>
                <a:cs typeface="SimSun"/>
              </a:rPr>
              <a:t>输出</a:t>
            </a:r>
            <a:r>
              <a:rPr sz="1600" spc="5" dirty="0">
                <a:latin typeface="SimSun"/>
                <a:cs typeface="SimSun"/>
              </a:rPr>
              <a:t>到</a:t>
            </a:r>
            <a:r>
              <a:rPr sz="1600" spc="-5" dirty="0">
                <a:latin typeface="SimSun"/>
                <a:cs typeface="SimSun"/>
              </a:rPr>
              <a:t>对应</a:t>
            </a:r>
            <a:r>
              <a:rPr sz="1600" spc="5" dirty="0">
                <a:latin typeface="SimSun"/>
                <a:cs typeface="SimSun"/>
              </a:rPr>
              <a:t>的</a:t>
            </a:r>
            <a:r>
              <a:rPr sz="1600" dirty="0">
                <a:latin typeface="SimSun"/>
                <a:cs typeface="SimSun"/>
              </a:rPr>
              <a:t>txt</a:t>
            </a:r>
            <a:r>
              <a:rPr sz="1600" spc="-5" dirty="0">
                <a:latin typeface="SimSun"/>
                <a:cs typeface="SimSun"/>
              </a:rPr>
              <a:t>文件</a:t>
            </a:r>
            <a:r>
              <a:rPr sz="1600" spc="5" dirty="0">
                <a:latin typeface="SimSun"/>
                <a:cs typeface="SimSun"/>
              </a:rPr>
              <a:t>中</a:t>
            </a:r>
            <a:r>
              <a:rPr sz="1600" spc="-5" dirty="0">
                <a:latin typeface="SimSun"/>
                <a:cs typeface="SimSun"/>
              </a:rPr>
              <a:t>，并输 出路径长度。若图非连通导致节点</a:t>
            </a:r>
            <a:r>
              <a:rPr sz="1600" spc="5" dirty="0">
                <a:latin typeface="SimSun"/>
                <a:cs typeface="SimSun"/>
              </a:rPr>
              <a:t>对</a:t>
            </a:r>
            <a:r>
              <a:rPr sz="1600" spc="-5" dirty="0">
                <a:latin typeface="SimSun"/>
                <a:cs typeface="SimSun"/>
              </a:rPr>
              <a:t>不存</a:t>
            </a:r>
            <a:r>
              <a:rPr sz="1600" spc="5" dirty="0">
                <a:latin typeface="SimSun"/>
                <a:cs typeface="SimSun"/>
              </a:rPr>
              <a:t>在</a:t>
            </a:r>
            <a:r>
              <a:rPr sz="1600" spc="-5" dirty="0">
                <a:latin typeface="SimSun"/>
                <a:cs typeface="SimSun"/>
              </a:rPr>
              <a:t>最短</a:t>
            </a:r>
            <a:r>
              <a:rPr sz="1600" spc="5" dirty="0">
                <a:latin typeface="SimSun"/>
                <a:cs typeface="SimSun"/>
              </a:rPr>
              <a:t>路</a:t>
            </a:r>
            <a:r>
              <a:rPr sz="1600" spc="-5" dirty="0">
                <a:latin typeface="SimSun"/>
                <a:cs typeface="SimSun"/>
              </a:rPr>
              <a:t>径，</a:t>
            </a:r>
            <a:r>
              <a:rPr sz="1600" spc="5" dirty="0">
                <a:latin typeface="SimSun"/>
                <a:cs typeface="SimSun"/>
              </a:rPr>
              <a:t>该</a:t>
            </a:r>
            <a:r>
              <a:rPr sz="1600" spc="-5" dirty="0">
                <a:latin typeface="SimSun"/>
                <a:cs typeface="SimSun"/>
              </a:rPr>
              <a:t>节点</a:t>
            </a:r>
            <a:r>
              <a:rPr sz="1600" spc="5" dirty="0">
                <a:latin typeface="SimSun"/>
                <a:cs typeface="SimSun"/>
              </a:rPr>
              <a:t>对</a:t>
            </a:r>
            <a:r>
              <a:rPr sz="1600" spc="-5" dirty="0">
                <a:latin typeface="SimSun"/>
                <a:cs typeface="SimSun"/>
              </a:rPr>
              <a:t>也要</a:t>
            </a:r>
            <a:r>
              <a:rPr sz="1600" spc="5" dirty="0">
                <a:latin typeface="SimSun"/>
                <a:cs typeface="SimSun"/>
              </a:rPr>
              <a:t>单</a:t>
            </a:r>
            <a:r>
              <a:rPr sz="1600" spc="-5" dirty="0">
                <a:latin typeface="SimSun"/>
                <a:cs typeface="SimSun"/>
              </a:rPr>
              <a:t>独占</a:t>
            </a:r>
            <a:r>
              <a:rPr sz="1600" spc="5" dirty="0">
                <a:latin typeface="SimSun"/>
                <a:cs typeface="SimSun"/>
              </a:rPr>
              <a:t>一</a:t>
            </a:r>
            <a:r>
              <a:rPr sz="1600" spc="-5" dirty="0">
                <a:latin typeface="SimSun"/>
                <a:cs typeface="SimSun"/>
              </a:rPr>
              <a:t>行说</a:t>
            </a:r>
            <a:r>
              <a:rPr sz="1600" spc="5" dirty="0">
                <a:latin typeface="SimSun"/>
                <a:cs typeface="SimSun"/>
              </a:rPr>
              <a:t>明</a:t>
            </a:r>
            <a:r>
              <a:rPr sz="1600" spc="-5" dirty="0">
                <a:latin typeface="SimSun"/>
                <a:cs typeface="SimSun"/>
              </a:rPr>
              <a:t>。</a:t>
            </a:r>
            <a:endParaRPr sz="1600" dirty="0">
              <a:latin typeface="SimSun"/>
              <a:cs typeface="SimSun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505"/>
              </a:spcBef>
              <a:buClr>
                <a:srgbClr val="EC7C30"/>
              </a:buClr>
              <a:buFont typeface="Wingdings"/>
              <a:buChar char=""/>
              <a:tabLst>
                <a:tab pos="1156335" algn="l"/>
              </a:tabLst>
            </a:pPr>
            <a:r>
              <a:rPr sz="1600" dirty="0">
                <a:latin typeface="SimSun"/>
                <a:cs typeface="SimSun"/>
              </a:rPr>
              <a:t>time.txt:</a:t>
            </a:r>
            <a:r>
              <a:rPr sz="1600" spc="-5" dirty="0">
                <a:latin typeface="SimSun"/>
                <a:cs typeface="SimSun"/>
              </a:rPr>
              <a:t>运行时间效率的数据，不同规模的时间都写到同个文件。</a:t>
            </a:r>
            <a:endParaRPr sz="1600" dirty="0">
              <a:latin typeface="SimSun"/>
              <a:cs typeface="SimSun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495"/>
              </a:spcBef>
              <a:buClr>
                <a:srgbClr val="EC7C30"/>
              </a:buClr>
              <a:buFont typeface="Wingdings"/>
              <a:buChar char=""/>
              <a:tabLst>
                <a:tab pos="1156335" algn="l"/>
              </a:tabLst>
            </a:pPr>
            <a:r>
              <a:rPr sz="1600" spc="-5" dirty="0">
                <a:latin typeface="SimSun"/>
                <a:cs typeface="SimSun"/>
              </a:rPr>
              <a:t>example:</a:t>
            </a:r>
            <a:r>
              <a:rPr sz="1600" spc="-10" dirty="0">
                <a:latin typeface="SimSun"/>
                <a:cs typeface="SimSun"/>
              </a:rPr>
              <a:t>对顶点为</a:t>
            </a:r>
            <a:r>
              <a:rPr sz="1600" dirty="0">
                <a:latin typeface="SimSun"/>
                <a:cs typeface="SimSun"/>
              </a:rPr>
              <a:t>27，</a:t>
            </a:r>
            <a:r>
              <a:rPr sz="1600" spc="-10" dirty="0">
                <a:latin typeface="SimSun"/>
                <a:cs typeface="SimSun"/>
              </a:rPr>
              <a:t>边为</a:t>
            </a:r>
            <a:r>
              <a:rPr sz="1600" spc="-5" dirty="0">
                <a:latin typeface="SimSun"/>
                <a:cs typeface="SimSun"/>
              </a:rPr>
              <a:t>54</a:t>
            </a:r>
            <a:r>
              <a:rPr sz="1600" spc="-10" dirty="0">
                <a:latin typeface="SimSun"/>
                <a:cs typeface="SimSun"/>
              </a:rPr>
              <a:t>的所有点对最短路径实验输出应为</a:t>
            </a:r>
            <a:r>
              <a:rPr sz="1600" spc="-5" dirty="0">
                <a:latin typeface="SimSun"/>
                <a:cs typeface="SimSun"/>
              </a:rPr>
              <a:t>：(1,5,2</a:t>
            </a:r>
            <a:r>
              <a:rPr sz="1600" spc="60" dirty="0">
                <a:latin typeface="SimSun"/>
                <a:cs typeface="SimSun"/>
              </a:rPr>
              <a:t> </a:t>
            </a:r>
            <a:r>
              <a:rPr sz="1600" spc="-5" dirty="0">
                <a:latin typeface="SimSun"/>
                <a:cs typeface="SimSun"/>
              </a:rPr>
              <a:t>20)(1,5,9,3</a:t>
            </a:r>
            <a:r>
              <a:rPr sz="1600" dirty="0">
                <a:latin typeface="SimSun"/>
                <a:cs typeface="SimSun"/>
              </a:rPr>
              <a:t> 50)……，</a:t>
            </a:r>
            <a:r>
              <a:rPr sz="1600" spc="-10" dirty="0">
                <a:latin typeface="SimSun"/>
                <a:cs typeface="SimSun"/>
              </a:rPr>
              <a:t>执行</a:t>
            </a:r>
            <a:endParaRPr sz="1600" dirty="0">
              <a:latin typeface="SimSun"/>
              <a:cs typeface="SimSun"/>
            </a:endParaRPr>
          </a:p>
          <a:p>
            <a:pPr marL="1155700">
              <a:lnSpc>
                <a:spcPct val="100000"/>
              </a:lnSpc>
            </a:pPr>
            <a:r>
              <a:rPr sz="1600" spc="-5" dirty="0">
                <a:latin typeface="SimSun"/>
                <a:cs typeface="SimSun"/>
              </a:rPr>
              <a:t>结果与运行时间的输出路径分别为：</a:t>
            </a:r>
            <a:endParaRPr sz="1600" dirty="0">
              <a:latin typeface="SimSun"/>
              <a:cs typeface="SimSun"/>
            </a:endParaRPr>
          </a:p>
          <a:p>
            <a:pPr marL="1612900" lvl="3" indent="-229235">
              <a:lnSpc>
                <a:spcPct val="100000"/>
              </a:lnSpc>
              <a:spcBef>
                <a:spcPts val="500"/>
              </a:spcBef>
              <a:buClr>
                <a:srgbClr val="4471C4"/>
              </a:buClr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400" spc="-5" dirty="0">
                <a:latin typeface="SimSun"/>
                <a:cs typeface="SimSun"/>
              </a:rPr>
              <a:t>output/result11.txt</a:t>
            </a:r>
            <a:r>
              <a:rPr sz="1400" dirty="0">
                <a:latin typeface="SimSun"/>
                <a:cs typeface="SimSun"/>
              </a:rPr>
              <a:t> </a:t>
            </a:r>
          </a:p>
          <a:p>
            <a:pPr marL="1612900" lvl="3" indent="-229235">
              <a:lnSpc>
                <a:spcPct val="100000"/>
              </a:lnSpc>
              <a:spcBef>
                <a:spcPts val="495"/>
              </a:spcBef>
              <a:buClr>
                <a:srgbClr val="4471C4"/>
              </a:buClr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400" spc="-5" dirty="0">
                <a:latin typeface="SimSun"/>
                <a:cs typeface="SimSun"/>
              </a:rPr>
              <a:t>output/time.txt</a:t>
            </a:r>
            <a:r>
              <a:rPr sz="1400" dirty="0">
                <a:latin typeface="SimSun"/>
                <a:cs typeface="SimSun"/>
              </a:rPr>
              <a:t> 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CBFC266-104D-48FB-8B7D-3DED2C1BA43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6938" y="6454290"/>
            <a:ext cx="91186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202</a:t>
            </a:r>
            <a:r>
              <a:rPr lang="en-US" dirty="0"/>
              <a:t>2</a:t>
            </a:r>
            <a:r>
              <a:rPr dirty="0"/>
              <a:t>/1</a:t>
            </a:r>
            <a:r>
              <a:rPr lang="en-US" dirty="0"/>
              <a:t>2</a:t>
            </a:r>
            <a:r>
              <a:rPr dirty="0"/>
              <a:t>/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3FBCA27-A717-43B7-AA1F-714B0E10D48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</a:t>
            </a:r>
            <a:r>
              <a:rPr lang="en-US" spc="-40" dirty="0"/>
              <a:t>2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6618"/>
            <a:ext cx="3072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二、实验要求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7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037290"/>
            <a:ext cx="9288780" cy="12503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70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STZhongsong"/>
                <a:cs typeface="STZhongsong"/>
              </a:rPr>
              <a:t>实验报告</a:t>
            </a:r>
            <a:endParaRPr sz="2800">
              <a:latin typeface="STZhongsong"/>
              <a:cs typeface="STZhongsong"/>
            </a:endParaRPr>
          </a:p>
          <a:p>
            <a:pPr marL="742315" lvl="1" indent="-273050">
              <a:lnSpc>
                <a:spcPct val="100000"/>
              </a:lnSpc>
              <a:spcBef>
                <a:spcPts val="145"/>
              </a:spcBef>
              <a:buClr>
                <a:srgbClr val="4471C4"/>
              </a:buClr>
              <a:buSzPct val="95833"/>
              <a:buFont typeface="Wingdings"/>
              <a:buChar char=""/>
              <a:tabLst>
                <a:tab pos="742950" algn="l"/>
              </a:tabLst>
            </a:pPr>
            <a:r>
              <a:rPr sz="2400" dirty="0">
                <a:latin typeface="STSong"/>
                <a:cs typeface="STSong"/>
              </a:rPr>
              <a:t>实验设备和环境、实验内容及要求、方法和步骤、结果与分析。</a:t>
            </a:r>
            <a:endParaRPr sz="2400">
              <a:latin typeface="STSong"/>
              <a:cs typeface="STSong"/>
            </a:endParaRPr>
          </a:p>
          <a:p>
            <a:pPr marL="742315" lvl="1" indent="-273050">
              <a:lnSpc>
                <a:spcPct val="100000"/>
              </a:lnSpc>
              <a:spcBef>
                <a:spcPts val="204"/>
              </a:spcBef>
              <a:buClr>
                <a:srgbClr val="4471C4"/>
              </a:buClr>
              <a:buSzPct val="95833"/>
              <a:buFont typeface="Wingdings"/>
              <a:buChar char=""/>
              <a:tabLst>
                <a:tab pos="742950" algn="l"/>
              </a:tabLst>
            </a:pPr>
            <a:r>
              <a:rPr sz="2400" spc="-5" dirty="0">
                <a:latin typeface="STSong"/>
                <a:cs typeface="STSong"/>
              </a:rPr>
              <a:t>比较实际复杂度和理论复杂度是否相同，给出分析。</a:t>
            </a:r>
            <a:endParaRPr sz="2400">
              <a:latin typeface="STSong"/>
              <a:cs typeface="STSong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50A6476-2BD6-40D5-839E-A0070D5345C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6938" y="6454290"/>
            <a:ext cx="91186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202</a:t>
            </a:r>
            <a:r>
              <a:rPr lang="en-US" dirty="0"/>
              <a:t>2</a:t>
            </a:r>
            <a:r>
              <a:rPr dirty="0"/>
              <a:t>/1</a:t>
            </a:r>
            <a:r>
              <a:rPr lang="en-US" dirty="0"/>
              <a:t>2</a:t>
            </a:r>
            <a:r>
              <a:rPr dirty="0"/>
              <a:t>/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C988E66-0121-4408-8AED-42B8612CEF4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</a:t>
            </a:r>
            <a:r>
              <a:rPr lang="en-US" spc="-40" dirty="0"/>
              <a:t>2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6618"/>
            <a:ext cx="3072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三、提交方式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6938" y="6454290"/>
            <a:ext cx="98806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202</a:t>
            </a:r>
            <a:r>
              <a:rPr lang="en-US" dirty="0"/>
              <a:t>2</a:t>
            </a:r>
            <a:r>
              <a:rPr dirty="0"/>
              <a:t>/</a:t>
            </a:r>
            <a:r>
              <a:rPr lang="en-US" dirty="0"/>
              <a:t>12</a:t>
            </a:r>
            <a:r>
              <a:rPr dirty="0"/>
              <a:t>/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8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016635"/>
            <a:ext cx="10217150" cy="499418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62865">
              <a:lnSpc>
                <a:spcPts val="2690"/>
              </a:lnSpc>
              <a:spcBef>
                <a:spcPts val="740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STZhongsong"/>
                <a:cs typeface="STZhongsong"/>
              </a:rPr>
              <a:t>实</a:t>
            </a:r>
            <a:r>
              <a:rPr sz="2800" spc="-10" dirty="0">
                <a:latin typeface="STZhongsong"/>
                <a:cs typeface="STZhongsong"/>
              </a:rPr>
              <a:t>验</a:t>
            </a:r>
            <a:r>
              <a:rPr sz="2800" spc="-15" dirty="0">
                <a:latin typeface="STZhongsong"/>
                <a:cs typeface="STZhongsong"/>
              </a:rPr>
              <a:t>4</a:t>
            </a:r>
            <a:r>
              <a:rPr sz="2800" spc="-5" dirty="0">
                <a:latin typeface="STZhongsong"/>
                <a:cs typeface="STZhongsong"/>
              </a:rPr>
              <a:t>截止日期：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202</a:t>
            </a:r>
            <a:r>
              <a:rPr lang="en-US" sz="2800" spc="-5" dirty="0">
                <a:solidFill>
                  <a:srgbClr val="FF0000"/>
                </a:solidFill>
                <a:latin typeface="STZhongsong"/>
                <a:cs typeface="STZhongsong"/>
              </a:rPr>
              <a:t>3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年</a:t>
            </a:r>
            <a:r>
              <a:rPr sz="2800" dirty="0">
                <a:solidFill>
                  <a:srgbClr val="FF0000"/>
                </a:solidFill>
                <a:latin typeface="STZhongsong"/>
                <a:cs typeface="STZhongsong"/>
              </a:rPr>
              <a:t>1</a:t>
            </a:r>
            <a:r>
              <a:rPr sz="2800" spc="5" dirty="0">
                <a:solidFill>
                  <a:srgbClr val="FF0000"/>
                </a:solidFill>
                <a:latin typeface="STZhongsong"/>
                <a:cs typeface="STZhongsong"/>
              </a:rPr>
              <a:t>月</a:t>
            </a:r>
            <a:r>
              <a:rPr lang="en-US" sz="2800" spc="-15" dirty="0">
                <a:solidFill>
                  <a:srgbClr val="FF0000"/>
                </a:solidFill>
                <a:latin typeface="STZhongsong"/>
                <a:cs typeface="STZhongsong"/>
              </a:rPr>
              <a:t>11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日周</a:t>
            </a:r>
            <a:r>
              <a:rPr lang="zh-CN" altLang="en-US" sz="2800" spc="10" dirty="0">
                <a:solidFill>
                  <a:srgbClr val="FF0000"/>
                </a:solidFill>
                <a:latin typeface="STZhongsong"/>
                <a:cs typeface="STZhongsong"/>
              </a:rPr>
              <a:t>三</a:t>
            </a:r>
            <a:r>
              <a:rPr sz="2800" spc="-10" dirty="0">
                <a:solidFill>
                  <a:srgbClr val="FF0000"/>
                </a:solidFill>
                <a:latin typeface="STZhongsong"/>
                <a:cs typeface="STZhongsong"/>
              </a:rPr>
              <a:t>晚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24</a:t>
            </a:r>
            <a:r>
              <a:rPr sz="2800" spc="10" dirty="0">
                <a:solidFill>
                  <a:srgbClr val="FF0000"/>
                </a:solidFill>
                <a:latin typeface="STZhongsong"/>
                <a:cs typeface="STZhongsong"/>
              </a:rPr>
              <a:t>: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00</a:t>
            </a:r>
            <a:r>
              <a:rPr sz="2800" spc="5" dirty="0">
                <a:latin typeface="STZhongsong"/>
                <a:cs typeface="STZhongsong"/>
              </a:rPr>
              <a:t>，</a:t>
            </a:r>
            <a:r>
              <a:rPr sz="2800" spc="-5" dirty="0">
                <a:latin typeface="STZhongsong"/>
                <a:cs typeface="STZhongsong"/>
              </a:rPr>
              <a:t>逾期</a:t>
            </a:r>
            <a:r>
              <a:rPr sz="2800" spc="10" dirty="0">
                <a:latin typeface="STZhongsong"/>
                <a:cs typeface="STZhongsong"/>
              </a:rPr>
              <a:t>提</a:t>
            </a:r>
            <a:r>
              <a:rPr sz="2800" spc="-5" dirty="0">
                <a:latin typeface="STZhongsong"/>
                <a:cs typeface="STZhongsong"/>
              </a:rPr>
              <a:t>交实验 成绩将</a:t>
            </a:r>
            <a:r>
              <a:rPr sz="2800" spc="-15" dirty="0">
                <a:latin typeface="STZhongsong"/>
                <a:cs typeface="STZhongsong"/>
              </a:rPr>
              <a:t>作0</a:t>
            </a:r>
            <a:r>
              <a:rPr sz="2800" spc="-5" dirty="0">
                <a:latin typeface="STZhongsong"/>
                <a:cs typeface="STZhongsong"/>
              </a:rPr>
              <a:t>分处理。</a:t>
            </a:r>
            <a:endParaRPr sz="2800" dirty="0">
              <a:latin typeface="STZhongsong"/>
              <a:cs typeface="STZhongsong"/>
            </a:endParaRPr>
          </a:p>
          <a:p>
            <a:pPr marL="12700" marR="5080">
              <a:lnSpc>
                <a:spcPct val="80000"/>
              </a:lnSpc>
              <a:spcBef>
                <a:spcPts val="1220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10" dirty="0">
                <a:latin typeface="STZhongsong"/>
                <a:cs typeface="STZhongsong"/>
              </a:rPr>
              <a:t>将上述文件夹严格打包</a:t>
            </a:r>
            <a:r>
              <a:rPr sz="2800" spc="-5" dirty="0">
                <a:latin typeface="STZhongsong"/>
                <a:cs typeface="STZhongsong"/>
              </a:rPr>
              <a:t>成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.zip</a:t>
            </a:r>
            <a:r>
              <a:rPr sz="2800" spc="-5" dirty="0">
                <a:latin typeface="STZhongsong"/>
                <a:cs typeface="STZhongsong"/>
              </a:rPr>
              <a:t>格式，命</a:t>
            </a:r>
            <a:r>
              <a:rPr sz="2800" dirty="0">
                <a:latin typeface="STZhongsong"/>
                <a:cs typeface="STZhongsong"/>
              </a:rPr>
              <a:t>名</a:t>
            </a:r>
            <a:r>
              <a:rPr sz="2800" spc="-5" dirty="0">
                <a:latin typeface="STZhongsong"/>
                <a:cs typeface="STZhongsong"/>
              </a:rPr>
              <a:t>方式</a:t>
            </a:r>
            <a:r>
              <a:rPr sz="2800" spc="5" dirty="0">
                <a:latin typeface="STZhongsong"/>
                <a:cs typeface="STZhongsong"/>
              </a:rPr>
              <a:t>：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编</a:t>
            </a:r>
            <a:r>
              <a:rPr sz="2800" spc="5" dirty="0">
                <a:solidFill>
                  <a:srgbClr val="FF0000"/>
                </a:solidFill>
                <a:latin typeface="STZhongsong"/>
                <a:cs typeface="STZhongsong"/>
              </a:rPr>
              <a:t>号</a:t>
            </a:r>
            <a:r>
              <a:rPr sz="2800" spc="-10" dirty="0">
                <a:solidFill>
                  <a:srgbClr val="FF0000"/>
                </a:solidFill>
                <a:latin typeface="STZhongsong"/>
                <a:cs typeface="STZhongsong"/>
              </a:rPr>
              <a:t>-</a:t>
            </a:r>
            <a:r>
              <a:rPr sz="2800" dirty="0">
                <a:solidFill>
                  <a:srgbClr val="FF0000"/>
                </a:solidFill>
                <a:latin typeface="STZhongsong"/>
                <a:cs typeface="STZhongsong"/>
              </a:rPr>
              <a:t>姓</a:t>
            </a:r>
            <a:r>
              <a:rPr sz="2800" spc="-10" dirty="0">
                <a:solidFill>
                  <a:srgbClr val="FF0000"/>
                </a:solidFill>
                <a:latin typeface="STZhongsong"/>
                <a:cs typeface="STZhongsong"/>
              </a:rPr>
              <a:t>名</a:t>
            </a:r>
            <a:r>
              <a:rPr sz="2800" dirty="0">
                <a:solidFill>
                  <a:srgbClr val="FF0000"/>
                </a:solidFill>
                <a:latin typeface="STZhongsong"/>
                <a:cs typeface="STZhongsong"/>
              </a:rPr>
              <a:t>-</a:t>
            </a:r>
            <a:r>
              <a:rPr sz="2800" spc="-10" dirty="0">
                <a:solidFill>
                  <a:srgbClr val="FF0000"/>
                </a:solidFill>
                <a:latin typeface="STZhongsong"/>
                <a:cs typeface="STZhongsong"/>
              </a:rPr>
              <a:t>学</a:t>
            </a:r>
            <a:r>
              <a:rPr sz="2800" dirty="0">
                <a:solidFill>
                  <a:srgbClr val="FF0000"/>
                </a:solidFill>
                <a:latin typeface="STZhongsong"/>
                <a:cs typeface="STZhongsong"/>
              </a:rPr>
              <a:t>号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-  project4.zip</a:t>
            </a:r>
            <a:r>
              <a:rPr sz="2800" spc="-5" dirty="0">
                <a:latin typeface="STZhongsong"/>
                <a:cs typeface="STZhongsong"/>
              </a:rPr>
              <a:t>。按照编号分组发送</a:t>
            </a:r>
            <a:r>
              <a:rPr sz="2800" dirty="0">
                <a:latin typeface="STZhongsong"/>
                <a:cs typeface="STZhongsong"/>
              </a:rPr>
              <a:t>到</a:t>
            </a:r>
            <a:r>
              <a:rPr sz="2800" spc="-5" dirty="0">
                <a:latin typeface="STZhongsong"/>
                <a:cs typeface="STZhongsong"/>
              </a:rPr>
              <a:t>助教</a:t>
            </a:r>
            <a:r>
              <a:rPr sz="2800" dirty="0">
                <a:latin typeface="STZhongsong"/>
                <a:cs typeface="STZhongsong"/>
              </a:rPr>
              <a:t>邮</a:t>
            </a:r>
            <a:r>
              <a:rPr sz="2800" spc="-5" dirty="0">
                <a:latin typeface="STZhongsong"/>
                <a:cs typeface="STZhongsong"/>
              </a:rPr>
              <a:t>箱，</a:t>
            </a:r>
            <a:r>
              <a:rPr sz="2800" dirty="0">
                <a:latin typeface="STZhongsong"/>
                <a:cs typeface="STZhongsong"/>
              </a:rPr>
              <a:t>邮</a:t>
            </a:r>
            <a:r>
              <a:rPr sz="2800" spc="-5" dirty="0">
                <a:latin typeface="STZhongsong"/>
                <a:cs typeface="STZhongsong"/>
              </a:rPr>
              <a:t>件主</a:t>
            </a:r>
            <a:r>
              <a:rPr sz="2800" dirty="0">
                <a:latin typeface="STZhongsong"/>
                <a:cs typeface="STZhongsong"/>
              </a:rPr>
              <a:t>题</a:t>
            </a:r>
            <a:r>
              <a:rPr sz="2800" spc="15" dirty="0">
                <a:latin typeface="STZhongsong"/>
                <a:cs typeface="STZhongsong"/>
              </a:rPr>
              <a:t>为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编</a:t>
            </a:r>
            <a:r>
              <a:rPr sz="2800" spc="5" dirty="0">
                <a:solidFill>
                  <a:srgbClr val="FF0000"/>
                </a:solidFill>
                <a:latin typeface="STZhongsong"/>
                <a:cs typeface="STZhongsong"/>
              </a:rPr>
              <a:t>号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-  姓</a:t>
            </a:r>
            <a:r>
              <a:rPr sz="2800" spc="-10" dirty="0">
                <a:solidFill>
                  <a:srgbClr val="FF0000"/>
                </a:solidFill>
                <a:latin typeface="STZhongsong"/>
                <a:cs typeface="STZhongsong"/>
              </a:rPr>
              <a:t>名-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学号-project4</a:t>
            </a:r>
            <a:r>
              <a:rPr sz="2800" spc="-5" dirty="0">
                <a:latin typeface="STZhongsong"/>
                <a:cs typeface="STZhongsong"/>
              </a:rPr>
              <a:t>。</a:t>
            </a:r>
            <a:endParaRPr sz="2800" dirty="0">
              <a:latin typeface="STZhongsong"/>
              <a:cs typeface="STZhongsong"/>
            </a:endParaRPr>
          </a:p>
          <a:p>
            <a:pPr marL="720090" indent="-250825">
              <a:lnSpc>
                <a:spcPct val="100000"/>
              </a:lnSpc>
              <a:spcBef>
                <a:spcPts val="409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</a:rPr>
              <a:t>1</a:t>
            </a: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组：王宇，</a:t>
            </a:r>
            <a:r>
              <a:rPr lang="zh-CN" altLang="en-US" sz="2400" spc="35" dirty="0">
                <a:solidFill>
                  <a:srgbClr val="000000"/>
                </a:solidFill>
                <a:latin typeface="STSong"/>
                <a:cs typeface="STSong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STSong"/>
                <a:cs typeface="STSong"/>
                <a:hlinkClick r:id="rId2"/>
              </a:rPr>
              <a:t>wang1498@mail.ustc.edu.cn</a:t>
            </a:r>
            <a:endParaRPr lang="zh-CN" altLang="en-US" sz="2400" dirty="0"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5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</a:rPr>
              <a:t>2</a:t>
            </a: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组：宋文韬，</a:t>
            </a:r>
            <a:r>
              <a:rPr lang="zh-CN" altLang="en-US" sz="2400" spc="40" dirty="0">
                <a:solidFill>
                  <a:srgbClr val="000000"/>
                </a:solidFill>
                <a:latin typeface="STSong"/>
                <a:cs typeface="STSong"/>
              </a:rPr>
              <a:t> </a:t>
            </a:r>
            <a:r>
              <a:rPr lang="en-US" altLang="zh-CN" sz="2400" u="sng" spc="-5" dirty="0">
                <a:solidFill>
                  <a:srgbClr val="000000"/>
                </a:solidFill>
                <a:latin typeface="STSong"/>
                <a:cs typeface="STSong"/>
              </a:rPr>
              <a:t>songwt</a:t>
            </a:r>
            <a:r>
              <a:rPr lang="en-US" altLang="zh-CN" sz="2400" u="sng" spc="-5" dirty="0">
                <a:solidFill>
                  <a:srgbClr val="000000"/>
                </a:solidFill>
                <a:latin typeface="STSong"/>
                <a:cs typeface="STSong"/>
                <a:hlinkClick r:id="rId3"/>
              </a:rPr>
              <a:t>@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  <a:hlinkClick r:id="rId3"/>
              </a:rPr>
              <a:t>mail.ustc.edu.cn</a:t>
            </a:r>
            <a:endParaRPr lang="zh-CN" altLang="en-US" sz="2400" dirty="0"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9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</a:rPr>
              <a:t>3</a:t>
            </a: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组：雷洋，</a:t>
            </a:r>
            <a:r>
              <a:rPr lang="zh-CN" altLang="en-US" sz="2400" spc="45" dirty="0">
                <a:solidFill>
                  <a:srgbClr val="000000"/>
                </a:solidFill>
                <a:latin typeface="STSong"/>
                <a:cs typeface="STSong"/>
              </a:rPr>
              <a:t> </a:t>
            </a:r>
            <a:r>
              <a:rPr lang="en-US" altLang="zh-CN" sz="2400" u="sng" spc="-20" dirty="0">
                <a:solidFill>
                  <a:srgbClr val="000000"/>
                </a:solidFill>
                <a:latin typeface="STSong"/>
                <a:cs typeface="STSong"/>
              </a:rPr>
              <a:t>le24</a:t>
            </a:r>
            <a:r>
              <a:rPr lang="en-US" altLang="zh-CN" sz="2400" spc="-20" dirty="0">
                <a:solidFill>
                  <a:srgbClr val="000000"/>
                </a:solidFill>
                <a:latin typeface="STSong"/>
                <a:cs typeface="STSong"/>
                <a:hlinkClick r:id="rId4"/>
              </a:rPr>
              <a:t>@mail.ustc.edu.cn</a:t>
            </a:r>
            <a:endParaRPr lang="zh-CN" altLang="en-US" sz="2400" dirty="0"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9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</a:rPr>
              <a:t>4</a:t>
            </a: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组：汪志磊，</a:t>
            </a:r>
            <a:r>
              <a:rPr lang="en-US" altLang="zh-CN" sz="2400" u="sng" spc="-5" dirty="0">
                <a:solidFill>
                  <a:srgbClr val="000000"/>
                </a:solidFill>
                <a:latin typeface="STSong"/>
                <a:cs typeface="STSong"/>
              </a:rPr>
              <a:t>wzl20001113@mail.ustc.edu.cn</a:t>
            </a:r>
            <a:endParaRPr lang="zh-CN" altLang="en-US" sz="2400" u="sng" dirty="0"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5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</a:rPr>
              <a:t>5</a:t>
            </a: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组：李文静，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  <a:hlinkClick r:id="rId5"/>
              </a:rPr>
              <a:t>wenjing123@mail.ustc.edu.cn</a:t>
            </a:r>
            <a:endParaRPr lang="zh-CN" altLang="en-US" sz="2400" spc="-5" dirty="0">
              <a:solidFill>
                <a:srgbClr val="000000"/>
              </a:solidFill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5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400" b="1" spc="-5" dirty="0">
                <a:latin typeface="STSong"/>
                <a:cs typeface="STSong"/>
              </a:rPr>
              <a:t>分组看群置顶公告</a:t>
            </a:r>
            <a:endParaRPr lang="zh-CN" altLang="en-US" sz="2400" b="1" dirty="0">
              <a:latin typeface="STSong"/>
              <a:cs typeface="STSong"/>
            </a:endParaRPr>
          </a:p>
          <a:p>
            <a:pPr marL="278130" indent="-266065">
              <a:lnSpc>
                <a:spcPct val="100000"/>
              </a:lnSpc>
              <a:spcBef>
                <a:spcPts val="525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STZhongsong"/>
                <a:cs typeface="STZhongsong"/>
              </a:rPr>
              <a:t>重复提交，邮件主题为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编号</a:t>
            </a:r>
            <a:r>
              <a:rPr sz="2800" spc="-10" dirty="0">
                <a:solidFill>
                  <a:srgbClr val="FF0000"/>
                </a:solidFill>
                <a:latin typeface="STZhongsong"/>
                <a:cs typeface="STZhongsong"/>
              </a:rPr>
              <a:t>-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姓</a:t>
            </a:r>
            <a:r>
              <a:rPr sz="2800" spc="5" dirty="0">
                <a:solidFill>
                  <a:srgbClr val="FF0000"/>
                </a:solidFill>
                <a:latin typeface="STZhongsong"/>
                <a:cs typeface="STZhongsong"/>
              </a:rPr>
              <a:t>名</a:t>
            </a:r>
            <a:r>
              <a:rPr sz="2800" dirty="0">
                <a:solidFill>
                  <a:srgbClr val="FF0000"/>
                </a:solidFill>
                <a:latin typeface="STZhongsong"/>
                <a:cs typeface="STZhongsong"/>
              </a:rPr>
              <a:t>-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学</a:t>
            </a:r>
            <a:r>
              <a:rPr sz="2800" spc="5" dirty="0">
                <a:solidFill>
                  <a:srgbClr val="FF0000"/>
                </a:solidFill>
                <a:latin typeface="STZhongsong"/>
                <a:cs typeface="STZhongsong"/>
              </a:rPr>
              <a:t>号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-project4-第</a:t>
            </a:r>
            <a:r>
              <a:rPr sz="2800" spc="-15" dirty="0">
                <a:solidFill>
                  <a:srgbClr val="FF0000"/>
                </a:solidFill>
                <a:latin typeface="STZhongsong"/>
                <a:cs typeface="STZhongsong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次</a:t>
            </a:r>
            <a:r>
              <a:rPr sz="2800" dirty="0">
                <a:solidFill>
                  <a:srgbClr val="FF0000"/>
                </a:solidFill>
                <a:latin typeface="STZhongsong"/>
                <a:cs typeface="STZhongsong"/>
              </a:rPr>
              <a:t>提</a:t>
            </a:r>
            <a:r>
              <a:rPr sz="2800" spc="-5" dirty="0">
                <a:solidFill>
                  <a:srgbClr val="FF0000"/>
                </a:solidFill>
                <a:latin typeface="STZhongsong"/>
                <a:cs typeface="STZhongsong"/>
              </a:rPr>
              <a:t>交</a:t>
            </a:r>
            <a:r>
              <a:rPr sz="2800" spc="-5" dirty="0">
                <a:latin typeface="STZhongsong"/>
                <a:cs typeface="STZhongsong"/>
              </a:rPr>
              <a:t>。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D9AA763-764E-4FEC-AB49-943450B9233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</a:t>
            </a:r>
            <a:r>
              <a:rPr lang="en-US" spc="-40" dirty="0"/>
              <a:t>2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621</Words>
  <Application>Microsoft Office PowerPoint</Application>
  <PresentationFormat>宽屏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 Unicode MS</vt:lpstr>
      <vt:lpstr>等线</vt:lpstr>
      <vt:lpstr>STSong</vt:lpstr>
      <vt:lpstr>STXihei</vt:lpstr>
      <vt:lpstr>STZhongsong</vt:lpstr>
      <vt:lpstr>SimSun</vt:lpstr>
      <vt:lpstr>Arial</vt:lpstr>
      <vt:lpstr>Calibri</vt:lpstr>
      <vt:lpstr>Cambria Math</vt:lpstr>
      <vt:lpstr>Wingdings</vt:lpstr>
      <vt:lpstr>Office Theme</vt:lpstr>
      <vt:lpstr>实验4 图算法</vt:lpstr>
      <vt:lpstr>目录</vt:lpstr>
      <vt:lpstr>一、实验内容</vt:lpstr>
      <vt:lpstr>二、实验要求</vt:lpstr>
      <vt:lpstr>二、实验要求</vt:lpstr>
      <vt:lpstr>二、实验要求</vt:lpstr>
      <vt:lpstr>二、实验要求</vt:lpstr>
      <vt:lpstr>三、提交方式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 排序算法</dc:title>
  <dc:creator>Pin Chan</dc:creator>
  <cp:lastModifiedBy>王 宇</cp:lastModifiedBy>
  <cp:revision>4</cp:revision>
  <dcterms:created xsi:type="dcterms:W3CDTF">2022-12-06T08:09:59Z</dcterms:created>
  <dcterms:modified xsi:type="dcterms:W3CDTF">2022-12-08T04:54:26Z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2022-12-06T00:00:00Z</vt:filetime>
  </property>
</Properties>
</file>