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54"/>
  </p:notesMasterIdLst>
  <p:sldIdLst>
    <p:sldId id="256" r:id="rId2"/>
    <p:sldId id="257" r:id="rId3"/>
    <p:sldId id="285" r:id="rId4"/>
    <p:sldId id="322" r:id="rId5"/>
    <p:sldId id="323" r:id="rId6"/>
    <p:sldId id="266" r:id="rId7"/>
    <p:sldId id="267" r:id="rId8"/>
    <p:sldId id="289" r:id="rId9"/>
    <p:sldId id="325" r:id="rId10"/>
    <p:sldId id="291" r:id="rId11"/>
    <p:sldId id="293" r:id="rId12"/>
    <p:sldId id="292" r:id="rId13"/>
    <p:sldId id="295" r:id="rId14"/>
    <p:sldId id="324" r:id="rId15"/>
    <p:sldId id="296" r:id="rId16"/>
    <p:sldId id="326" r:id="rId17"/>
    <p:sldId id="327" r:id="rId18"/>
    <p:sldId id="328" r:id="rId19"/>
    <p:sldId id="329" r:id="rId20"/>
    <p:sldId id="297" r:id="rId21"/>
    <p:sldId id="299" r:id="rId22"/>
    <p:sldId id="298" r:id="rId23"/>
    <p:sldId id="330" r:id="rId24"/>
    <p:sldId id="301" r:id="rId25"/>
    <p:sldId id="300" r:id="rId26"/>
    <p:sldId id="302" r:id="rId27"/>
    <p:sldId id="331" r:id="rId28"/>
    <p:sldId id="332" r:id="rId29"/>
    <p:sldId id="333" r:id="rId30"/>
    <p:sldId id="334" r:id="rId31"/>
    <p:sldId id="335" r:id="rId32"/>
    <p:sldId id="336" r:id="rId33"/>
    <p:sldId id="337" r:id="rId34"/>
    <p:sldId id="338" r:id="rId35"/>
    <p:sldId id="339" r:id="rId36"/>
    <p:sldId id="340" r:id="rId37"/>
    <p:sldId id="341" r:id="rId38"/>
    <p:sldId id="269" r:id="rId39"/>
    <p:sldId id="288" r:id="rId40"/>
    <p:sldId id="348" r:id="rId41"/>
    <p:sldId id="342" r:id="rId42"/>
    <p:sldId id="343" r:id="rId43"/>
    <p:sldId id="350" r:id="rId44"/>
    <p:sldId id="344" r:id="rId45"/>
    <p:sldId id="347" r:id="rId46"/>
    <p:sldId id="349" r:id="rId47"/>
    <p:sldId id="303" r:id="rId48"/>
    <p:sldId id="346" r:id="rId49"/>
    <p:sldId id="345" r:id="rId50"/>
    <p:sldId id="259" r:id="rId51"/>
    <p:sldId id="258" r:id="rId52"/>
    <p:sldId id="321"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1911" autoAdjust="0"/>
  </p:normalViewPr>
  <p:slideViewPr>
    <p:cSldViewPr snapToGrid="0" showGuides="1">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4E232-7968-44B2-8EB9-1992D594B7DF}" type="datetimeFigureOut">
              <a:rPr lang="zh-CN" altLang="en-US" smtClean="0"/>
              <a:t>2022/12/1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355ADC-048A-461D-A923-68E6AC8EF887}" type="slidenum">
              <a:rPr lang="zh-CN" altLang="en-US" smtClean="0"/>
              <a:t>‹#›</a:t>
            </a:fld>
            <a:endParaRPr lang="zh-CN" altLang="en-US"/>
          </a:p>
        </p:txBody>
      </p:sp>
    </p:spTree>
    <p:extLst>
      <p:ext uri="{BB962C8B-B14F-4D97-AF65-F5344CB8AC3E}">
        <p14:creationId xmlns:p14="http://schemas.microsoft.com/office/powerpoint/2010/main" val="3779833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请勿将实验报告发送至助教邮箱！</a:t>
            </a:r>
            <a:endParaRPr lang="en-US" altLang="zh-CN" dirty="0"/>
          </a:p>
          <a:p>
            <a:r>
              <a:rPr lang="zh-CN" altLang="en-US" dirty="0"/>
              <a:t>实验报告提交邮箱：</a:t>
            </a:r>
            <a:r>
              <a:rPr lang="en-US" altLang="zh-CN" sz="1200" dirty="0"/>
              <a:t>ustc_network2022@163.com</a:t>
            </a:r>
            <a:r>
              <a:rPr lang="zh-CN" altLang="en-US" sz="1200" dirty="0"/>
              <a:t>，实验要求详见最后几页</a:t>
            </a:r>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1</a:t>
            </a:fld>
            <a:endParaRPr lang="zh-CN" altLang="en-US"/>
          </a:p>
        </p:txBody>
      </p:sp>
    </p:spTree>
    <p:extLst>
      <p:ext uri="{BB962C8B-B14F-4D97-AF65-F5344CB8AC3E}">
        <p14:creationId xmlns:p14="http://schemas.microsoft.com/office/powerpoint/2010/main" val="3146708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LSA</a:t>
            </a:r>
            <a:r>
              <a:rPr lang="zh-CN" altLang="en-US" dirty="0"/>
              <a:t>泛洪是受控泛洪，详见课程</a:t>
            </a:r>
            <a:r>
              <a:rPr lang="en-US" altLang="zh-CN" dirty="0"/>
              <a:t>ppt</a:t>
            </a:r>
            <a:r>
              <a:rPr lang="zh-CN" altLang="en-US" dirty="0"/>
              <a:t>第五章</a:t>
            </a:r>
            <a:r>
              <a:rPr lang="en-US" altLang="zh-CN" dirty="0"/>
              <a:t>71</a:t>
            </a:r>
            <a:r>
              <a:rPr lang="zh-CN" altLang="en-US" dirty="0"/>
              <a:t>页</a:t>
            </a:r>
            <a:endParaRPr lang="en-US" altLang="zh-CN" dirty="0"/>
          </a:p>
          <a:p>
            <a:r>
              <a:rPr lang="zh-CN" altLang="en-US" dirty="0"/>
              <a:t>即，指定路由器通过组播地址</a:t>
            </a:r>
            <a:r>
              <a:rPr lang="en-US" altLang="zh-CN" dirty="0"/>
              <a:t>224.0.0.5</a:t>
            </a:r>
            <a:r>
              <a:rPr lang="zh-CN" altLang="en-US" dirty="0"/>
              <a:t>向非指定路由器发送</a:t>
            </a:r>
            <a:r>
              <a:rPr lang="en-US" altLang="zh-CN" dirty="0"/>
              <a:t>LSA</a:t>
            </a:r>
            <a:r>
              <a:rPr lang="zh-CN" altLang="en-US" dirty="0"/>
              <a:t>，该组播分组通过受控泛洪的方式传递至网络中的所有路由器。</a:t>
            </a:r>
            <a:endParaRPr lang="en-US" altLang="zh-CN" dirty="0"/>
          </a:p>
          <a:p>
            <a:r>
              <a:rPr lang="zh-CN" altLang="en-US" sz="1200" dirty="0">
                <a:ea typeface="宋体" panose="02010600030101010101" pitchFamily="2" charset="-122"/>
              </a:rPr>
              <a:t>具体而言，每个路由器仅转发它之前未转发过的组播分组</a:t>
            </a:r>
            <a:r>
              <a:rPr lang="zh-CN" altLang="en-US" sz="1200" dirty="0">
                <a:ea typeface="+mn-ea"/>
              </a:rPr>
              <a:t>（需要</a:t>
            </a:r>
            <a:r>
              <a:rPr lang="zh-CN" altLang="en-US" sz="1200" dirty="0">
                <a:solidFill>
                  <a:srgbClr val="FF0000"/>
                </a:solidFill>
                <a:ea typeface="宋体" panose="02010600030101010101" pitchFamily="2" charset="-122"/>
              </a:rPr>
              <a:t>记录之前转发过的源地址</a:t>
            </a:r>
            <a:r>
              <a:rPr lang="en-US" altLang="zh-CN" sz="1200" dirty="0">
                <a:solidFill>
                  <a:srgbClr val="FF0000"/>
                </a:solidFill>
                <a:ea typeface="宋体" panose="02010600030101010101" pitchFamily="2" charset="-122"/>
              </a:rPr>
              <a:t>+</a:t>
            </a:r>
            <a:r>
              <a:rPr lang="zh-CN" altLang="en-US" sz="1200" dirty="0">
                <a:solidFill>
                  <a:srgbClr val="FF0000"/>
                </a:solidFill>
                <a:ea typeface="宋体" panose="02010600030101010101" pitchFamily="2" charset="-122"/>
              </a:rPr>
              <a:t>分组</a:t>
            </a:r>
            <a:r>
              <a:rPr lang="en-US" altLang="zh-CN" sz="1200" dirty="0">
                <a:solidFill>
                  <a:srgbClr val="FF0000"/>
                </a:solidFill>
                <a:ea typeface="宋体" panose="02010600030101010101" pitchFamily="2" charset="-122"/>
              </a:rPr>
              <a:t>ID</a:t>
            </a:r>
            <a:r>
              <a:rPr lang="zh-CN" altLang="en-US" sz="1200" dirty="0">
                <a:solidFill>
                  <a:srgbClr val="FF0000"/>
                </a:solidFill>
                <a:ea typeface="宋体" panose="02010600030101010101" pitchFamily="2" charset="-122"/>
              </a:rPr>
              <a:t>）</a:t>
            </a:r>
            <a:r>
              <a:rPr lang="zh-CN" altLang="en-US" sz="1200" dirty="0">
                <a:ea typeface="宋体" panose="02010600030101010101" pitchFamily="2" charset="-122"/>
              </a:rPr>
              <a:t>，而不重复转发分组。</a:t>
            </a:r>
            <a:endParaRPr lang="en-US" altLang="zh-CN" sz="1200" dirty="0">
              <a:ea typeface="宋体" panose="02010600030101010101" pitchFamily="2" charset="-122"/>
            </a:endParaRPr>
          </a:p>
        </p:txBody>
      </p:sp>
      <p:sp>
        <p:nvSpPr>
          <p:cNvPr id="4" name="灯片编号占位符 3"/>
          <p:cNvSpPr>
            <a:spLocks noGrp="1"/>
          </p:cNvSpPr>
          <p:nvPr>
            <p:ph type="sldNum" sz="quarter" idx="5"/>
          </p:nvPr>
        </p:nvSpPr>
        <p:spPr/>
        <p:txBody>
          <a:bodyPr/>
          <a:lstStyle/>
          <a:p>
            <a:fld id="{E3355ADC-048A-461D-A923-68E6AC8EF887}" type="slidenum">
              <a:rPr lang="zh-CN" altLang="en-US" smtClean="0"/>
              <a:t>26</a:t>
            </a:fld>
            <a:endParaRPr lang="zh-CN" altLang="en-US"/>
          </a:p>
        </p:txBody>
      </p:sp>
    </p:spTree>
    <p:extLst>
      <p:ext uri="{BB962C8B-B14F-4D97-AF65-F5344CB8AC3E}">
        <p14:creationId xmlns:p14="http://schemas.microsoft.com/office/powerpoint/2010/main" val="4134323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几个注意事项：</a:t>
            </a:r>
            <a:endParaRPr lang="en-US" altLang="zh-CN" dirty="0"/>
          </a:p>
          <a:p>
            <a:pPr marL="228600" indent="-228600">
              <a:buAutoNum type="arabicPeriod"/>
            </a:pPr>
            <a:r>
              <a:rPr lang="zh-CN" altLang="en-US" dirty="0"/>
              <a:t>更换模块前需要关闭电源，更换完成后再开启电源</a:t>
            </a:r>
            <a:endParaRPr lang="en-US" altLang="zh-CN" dirty="0"/>
          </a:p>
          <a:p>
            <a:pPr marL="228600" indent="-228600">
              <a:buAutoNum type="arabicPeriod"/>
            </a:pPr>
            <a:r>
              <a:rPr lang="zh-CN" altLang="en-US" dirty="0"/>
              <a:t>打开电源之后还需等待路由器完成初始化，才能进行配置</a:t>
            </a:r>
            <a:endParaRPr lang="en-US" altLang="zh-CN" dirty="0"/>
          </a:p>
          <a:p>
            <a:pPr marL="228600" indent="-228600">
              <a:buAutoNum type="arabicPeriod"/>
            </a:pPr>
            <a:r>
              <a:rPr lang="zh-CN" altLang="en-US" dirty="0"/>
              <a:t>路由器断电会导致</a:t>
            </a:r>
            <a:r>
              <a:rPr lang="en-US" altLang="zh-CN" dirty="0"/>
              <a:t>IP</a:t>
            </a:r>
            <a:r>
              <a:rPr lang="zh-CN" altLang="en-US" dirty="0"/>
              <a:t>地址和路由配置失效</a:t>
            </a:r>
            <a:endParaRPr lang="en-US" altLang="zh-CN" dirty="0"/>
          </a:p>
          <a:p>
            <a:pPr marL="228600" indent="-228600">
              <a:buAutoNum type="arabicPeriod"/>
            </a:pPr>
            <a:r>
              <a:rPr lang="zh-CN" altLang="en-US" dirty="0"/>
              <a:t>如果路由器询问“</a:t>
            </a:r>
            <a:r>
              <a:rPr lang="en-US" altLang="zh-CN" dirty="0"/>
              <a:t>Continue with configuration dialog? [yes/no]: </a:t>
            </a:r>
            <a:r>
              <a:rPr lang="zh-CN" altLang="en-US" dirty="0"/>
              <a:t>”时，选</a:t>
            </a:r>
            <a:r>
              <a:rPr lang="en-US" altLang="zh-CN" dirty="0"/>
              <a:t>no</a:t>
            </a:r>
            <a:r>
              <a:rPr lang="zh-CN" altLang="en-US" dirty="0"/>
              <a:t>跳过</a:t>
            </a:r>
          </a:p>
          <a:p>
            <a:pPr lvl="1">
              <a:buFont typeface="Wingdings" panose="05000000000000000000" pitchFamily="2" charset="2"/>
              <a:buNone/>
            </a:pP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E3355ADC-048A-461D-A923-68E6AC8EF887}" type="slidenum">
              <a:rPr lang="zh-CN" altLang="en-US" smtClean="0"/>
              <a:t>38</a:t>
            </a:fld>
            <a:endParaRPr lang="zh-CN" altLang="en-US"/>
          </a:p>
        </p:txBody>
      </p:sp>
    </p:spTree>
    <p:extLst>
      <p:ext uri="{BB962C8B-B14F-4D97-AF65-F5344CB8AC3E}">
        <p14:creationId xmlns:p14="http://schemas.microsoft.com/office/powerpoint/2010/main" val="3104569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考虑到方便课堂演示（</a:t>
            </a:r>
            <a:r>
              <a:rPr lang="en-US" altLang="zh-CN" dirty="0"/>
              <a:t>8</a:t>
            </a:r>
            <a:r>
              <a:rPr lang="zh-CN" altLang="en-US" dirty="0"/>
              <a:t>个子网凑整），这里事实上并没有包含中区网络；同学们在做实验时</a:t>
            </a:r>
            <a:r>
              <a:rPr lang="zh-CN" altLang="en-US" b="1" dirty="0"/>
              <a:t>需要</a:t>
            </a:r>
            <a:r>
              <a:rPr lang="zh-CN" altLang="en-US" dirty="0"/>
              <a:t>添加中区网络（一个交换机 </a:t>
            </a:r>
            <a:r>
              <a:rPr lang="en-US" altLang="zh-CN" dirty="0"/>
              <a:t>+ </a:t>
            </a:r>
            <a:r>
              <a:rPr lang="zh-CN" altLang="en-US" dirty="0"/>
              <a:t>至少一个终端设备），详见实验要求。</a:t>
            </a:r>
          </a:p>
        </p:txBody>
      </p:sp>
      <p:sp>
        <p:nvSpPr>
          <p:cNvPr id="4" name="灯片编号占位符 3"/>
          <p:cNvSpPr>
            <a:spLocks noGrp="1"/>
          </p:cNvSpPr>
          <p:nvPr>
            <p:ph type="sldNum" sz="quarter" idx="5"/>
          </p:nvPr>
        </p:nvSpPr>
        <p:spPr/>
        <p:txBody>
          <a:bodyPr/>
          <a:lstStyle/>
          <a:p>
            <a:fld id="{E3355ADC-048A-461D-A923-68E6AC8EF887}" type="slidenum">
              <a:rPr lang="zh-CN" altLang="en-US" smtClean="0"/>
              <a:t>39</a:t>
            </a:fld>
            <a:endParaRPr lang="zh-CN" altLang="en-US"/>
          </a:p>
        </p:txBody>
      </p:sp>
    </p:spTree>
    <p:extLst>
      <p:ext uri="{BB962C8B-B14F-4D97-AF65-F5344CB8AC3E}">
        <p14:creationId xmlns:p14="http://schemas.microsoft.com/office/powerpoint/2010/main" val="101628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考虑到方便课堂演示（</a:t>
            </a:r>
            <a:r>
              <a:rPr lang="en-US" altLang="zh-CN" dirty="0"/>
              <a:t>8</a:t>
            </a:r>
            <a:r>
              <a:rPr lang="zh-CN" altLang="en-US" dirty="0"/>
              <a:t>个子网凑整），这里事实上并没有包含中区网络；同学们在做实验时</a:t>
            </a:r>
            <a:r>
              <a:rPr lang="zh-CN" altLang="en-US" b="1" dirty="0"/>
              <a:t>需要</a:t>
            </a:r>
            <a:r>
              <a:rPr lang="zh-CN" altLang="en-US" dirty="0"/>
              <a:t>添加中区网络（一个交换机 </a:t>
            </a:r>
            <a:r>
              <a:rPr lang="en-US" altLang="zh-CN" dirty="0"/>
              <a:t>+ </a:t>
            </a:r>
            <a:r>
              <a:rPr lang="zh-CN" altLang="en-US" dirty="0"/>
              <a:t>至少一个终端设备），详见实验要求。</a:t>
            </a:r>
          </a:p>
        </p:txBody>
      </p:sp>
      <p:sp>
        <p:nvSpPr>
          <p:cNvPr id="4" name="灯片编号占位符 3"/>
          <p:cNvSpPr>
            <a:spLocks noGrp="1"/>
          </p:cNvSpPr>
          <p:nvPr>
            <p:ph type="sldNum" sz="quarter" idx="5"/>
          </p:nvPr>
        </p:nvSpPr>
        <p:spPr/>
        <p:txBody>
          <a:bodyPr/>
          <a:lstStyle/>
          <a:p>
            <a:fld id="{E3355ADC-048A-461D-A923-68E6AC8EF887}" type="slidenum">
              <a:rPr lang="zh-CN" altLang="en-US" smtClean="0"/>
              <a:t>47</a:t>
            </a:fld>
            <a:endParaRPr lang="zh-CN" altLang="en-US"/>
          </a:p>
        </p:txBody>
      </p:sp>
    </p:spTree>
    <p:extLst>
      <p:ext uri="{BB962C8B-B14F-4D97-AF65-F5344CB8AC3E}">
        <p14:creationId xmlns:p14="http://schemas.microsoft.com/office/powerpoint/2010/main" val="1791290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50</a:t>
            </a:fld>
            <a:endParaRPr lang="zh-CN" altLang="en-US"/>
          </a:p>
        </p:txBody>
      </p:sp>
    </p:spTree>
    <p:extLst>
      <p:ext uri="{BB962C8B-B14F-4D97-AF65-F5344CB8AC3E}">
        <p14:creationId xmlns:p14="http://schemas.microsoft.com/office/powerpoint/2010/main" val="3292442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开销不仅是路由传输意义上的，也可以是网络建设成本意义上的</a:t>
            </a:r>
          </a:p>
        </p:txBody>
      </p:sp>
      <p:sp>
        <p:nvSpPr>
          <p:cNvPr id="4" name="灯片编号占位符 3"/>
          <p:cNvSpPr>
            <a:spLocks noGrp="1"/>
          </p:cNvSpPr>
          <p:nvPr>
            <p:ph type="sldNum" sz="quarter" idx="5"/>
          </p:nvPr>
        </p:nvSpPr>
        <p:spPr/>
        <p:txBody>
          <a:bodyPr/>
          <a:lstStyle/>
          <a:p>
            <a:fld id="{E3355ADC-048A-461D-A923-68E6AC8EF887}" type="slidenum">
              <a:rPr lang="zh-CN" altLang="en-US" smtClean="0"/>
              <a:t>2</a:t>
            </a:fld>
            <a:endParaRPr lang="zh-CN" altLang="en-US"/>
          </a:p>
        </p:txBody>
      </p:sp>
    </p:spTree>
    <p:extLst>
      <p:ext uri="{BB962C8B-B14F-4D97-AF65-F5344CB8AC3E}">
        <p14:creationId xmlns:p14="http://schemas.microsoft.com/office/powerpoint/2010/main" val="3685436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家用无线路由器（严格来说应当属于交换机，只提供了有限的路由功能）可以配置静态路由</a:t>
            </a:r>
          </a:p>
        </p:txBody>
      </p:sp>
      <p:sp>
        <p:nvSpPr>
          <p:cNvPr id="4" name="灯片编号占位符 3"/>
          <p:cNvSpPr>
            <a:spLocks noGrp="1"/>
          </p:cNvSpPr>
          <p:nvPr>
            <p:ph type="sldNum" sz="quarter" idx="5"/>
          </p:nvPr>
        </p:nvSpPr>
        <p:spPr/>
        <p:txBody>
          <a:bodyPr/>
          <a:lstStyle/>
          <a:p>
            <a:fld id="{E3355ADC-048A-461D-A923-68E6AC8EF887}" type="slidenum">
              <a:rPr lang="zh-CN" altLang="en-US" smtClean="0"/>
              <a:t>6</a:t>
            </a:fld>
            <a:endParaRPr lang="zh-CN" altLang="en-US"/>
          </a:p>
        </p:txBody>
      </p:sp>
    </p:spTree>
    <p:extLst>
      <p:ext uri="{BB962C8B-B14F-4D97-AF65-F5344CB8AC3E}">
        <p14:creationId xmlns:p14="http://schemas.microsoft.com/office/powerpoint/2010/main" val="682004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8</a:t>
            </a:fld>
            <a:endParaRPr lang="zh-CN" altLang="en-US"/>
          </a:p>
        </p:txBody>
      </p:sp>
    </p:spTree>
    <p:extLst>
      <p:ext uri="{BB962C8B-B14F-4D97-AF65-F5344CB8AC3E}">
        <p14:creationId xmlns:p14="http://schemas.microsoft.com/office/powerpoint/2010/main" val="1034570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effectLst/>
            </a:endParaRPr>
          </a:p>
        </p:txBody>
      </p:sp>
      <p:sp>
        <p:nvSpPr>
          <p:cNvPr id="4" name="灯片编号占位符 3"/>
          <p:cNvSpPr>
            <a:spLocks noGrp="1"/>
          </p:cNvSpPr>
          <p:nvPr>
            <p:ph type="sldNum" sz="quarter" idx="5"/>
          </p:nvPr>
        </p:nvSpPr>
        <p:spPr/>
        <p:txBody>
          <a:bodyPr/>
          <a:lstStyle/>
          <a:p>
            <a:fld id="{E3355ADC-048A-461D-A923-68E6AC8EF887}" type="slidenum">
              <a:rPr lang="zh-CN" altLang="en-US" smtClean="0"/>
              <a:t>10</a:t>
            </a:fld>
            <a:endParaRPr lang="zh-CN" altLang="en-US"/>
          </a:p>
        </p:txBody>
      </p:sp>
    </p:spTree>
    <p:extLst>
      <p:ext uri="{BB962C8B-B14F-4D97-AF65-F5344CB8AC3E}">
        <p14:creationId xmlns:p14="http://schemas.microsoft.com/office/powerpoint/2010/main" val="2664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CIDR</a:t>
            </a:r>
            <a:r>
              <a:rPr lang="zh-CN" altLang="en-US" dirty="0"/>
              <a:t>是把几个标准网络合成一个大的网络，目的是减少路由表的大小，使得路由表精简。</a:t>
            </a:r>
          </a:p>
          <a:p>
            <a:r>
              <a:rPr lang="en-US" altLang="zh-CN" dirty="0"/>
              <a:t>VLSM</a:t>
            </a:r>
            <a:r>
              <a:rPr lang="zh-CN" altLang="en-US" dirty="0"/>
              <a:t>是把一个标准网络分成几个小型网络（子网），用在直连的链路上，目的是减少</a:t>
            </a:r>
            <a:r>
              <a:rPr lang="en-US" altLang="zh-CN" dirty="0"/>
              <a:t>IP</a:t>
            </a:r>
            <a:r>
              <a:rPr lang="zh-CN" altLang="en-US" dirty="0"/>
              <a:t>地址的浪费。</a:t>
            </a:r>
          </a:p>
          <a:p>
            <a:r>
              <a:rPr lang="en-US" altLang="zh-CN" dirty="0"/>
              <a:t>CIDR</a:t>
            </a:r>
            <a:r>
              <a:rPr lang="zh-CN" altLang="en-US" dirty="0"/>
              <a:t>，是将路由表中的条目汇总，如将多个</a:t>
            </a:r>
            <a:r>
              <a:rPr lang="en-US" altLang="zh-CN" dirty="0"/>
              <a:t>C</a:t>
            </a:r>
            <a:r>
              <a:rPr lang="zh-CN" altLang="en-US" dirty="0"/>
              <a:t>类地址汇总为一个</a:t>
            </a:r>
            <a:r>
              <a:rPr lang="en-US" altLang="zh-CN" dirty="0"/>
              <a:t>B</a:t>
            </a:r>
            <a:r>
              <a:rPr lang="zh-CN" altLang="en-US" dirty="0"/>
              <a:t>类地址。</a:t>
            </a:r>
            <a:r>
              <a:rPr lang="en-US" altLang="zh-CN" dirty="0"/>
              <a:t>VLSM</a:t>
            </a:r>
            <a:r>
              <a:rPr lang="zh-CN" altLang="en-US" dirty="0"/>
              <a:t>，是将一个网划分为多个子网，充分利用网络资源。</a:t>
            </a:r>
          </a:p>
          <a:p>
            <a:r>
              <a:rPr lang="zh-CN" altLang="en-US" dirty="0"/>
              <a:t>直观的说就是，</a:t>
            </a:r>
            <a:r>
              <a:rPr lang="en-US" altLang="zh-CN" dirty="0"/>
              <a:t>VLSM</a:t>
            </a:r>
            <a:r>
              <a:rPr lang="zh-CN" altLang="en-US" dirty="0"/>
              <a:t>是把一个</a:t>
            </a:r>
            <a:r>
              <a:rPr lang="en-US" altLang="zh-CN" dirty="0"/>
              <a:t>IP</a:t>
            </a:r>
            <a:r>
              <a:rPr lang="zh-CN" altLang="en-US" dirty="0"/>
              <a:t>分成几个连续的</a:t>
            </a:r>
            <a:r>
              <a:rPr lang="en-US" altLang="zh-CN" dirty="0"/>
              <a:t>IP</a:t>
            </a:r>
            <a:r>
              <a:rPr lang="zh-CN" altLang="en-US" dirty="0"/>
              <a:t>网段；</a:t>
            </a:r>
            <a:r>
              <a:rPr lang="en-US" altLang="zh-CN" dirty="0"/>
              <a:t>CIDR</a:t>
            </a:r>
            <a:r>
              <a:rPr lang="zh-CN" altLang="en-US" dirty="0"/>
              <a:t>是把几个</a:t>
            </a:r>
            <a:r>
              <a:rPr lang="en-US" altLang="zh-CN" dirty="0"/>
              <a:t>IP</a:t>
            </a:r>
            <a:r>
              <a:rPr lang="zh-CN" altLang="en-US" dirty="0"/>
              <a:t>地址合并成一个</a:t>
            </a:r>
            <a:r>
              <a:rPr lang="en-US" altLang="zh-CN" dirty="0"/>
              <a:t>IP</a:t>
            </a:r>
            <a:r>
              <a:rPr lang="zh-CN" altLang="en-US" dirty="0"/>
              <a:t>在外网显示。</a:t>
            </a:r>
          </a:p>
          <a:p>
            <a:r>
              <a:rPr lang="zh-CN" altLang="en-US" dirty="0"/>
              <a:t>简单的说，</a:t>
            </a:r>
            <a:r>
              <a:rPr lang="en-US" altLang="zh-CN" dirty="0"/>
              <a:t>CIDR</a:t>
            </a:r>
            <a:r>
              <a:rPr lang="zh-CN" altLang="en-US" dirty="0"/>
              <a:t>是汇总网络，</a:t>
            </a:r>
            <a:r>
              <a:rPr lang="en-US" altLang="zh-CN" dirty="0"/>
              <a:t>VLSM</a:t>
            </a:r>
            <a:r>
              <a:rPr lang="zh-CN" altLang="en-US" dirty="0"/>
              <a:t>是细分网络。</a:t>
            </a:r>
          </a:p>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12</a:t>
            </a:fld>
            <a:endParaRPr lang="zh-CN" altLang="en-US"/>
          </a:p>
        </p:txBody>
      </p:sp>
    </p:spTree>
    <p:extLst>
      <p:ext uri="{BB962C8B-B14F-4D97-AF65-F5344CB8AC3E}">
        <p14:creationId xmlns:p14="http://schemas.microsoft.com/office/powerpoint/2010/main" val="896550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RIP </a:t>
            </a:r>
            <a:r>
              <a:rPr lang="zh-CN" altLang="en-US" dirty="0"/>
              <a:t>协议分为版本</a:t>
            </a:r>
            <a:r>
              <a:rPr lang="en-US" altLang="zh-CN" dirty="0"/>
              <a:t>1 </a:t>
            </a:r>
            <a:r>
              <a:rPr lang="zh-CN" altLang="en-US" dirty="0"/>
              <a:t>和版本</a:t>
            </a:r>
            <a:r>
              <a:rPr lang="en-US" altLang="zh-CN" dirty="0"/>
              <a:t>2</a:t>
            </a:r>
            <a:r>
              <a:rPr lang="zh-CN" altLang="en-US" dirty="0"/>
              <a:t>。不论是版本</a:t>
            </a:r>
            <a:r>
              <a:rPr lang="en-US" altLang="zh-CN" dirty="0"/>
              <a:t>1</a:t>
            </a:r>
            <a:r>
              <a:rPr lang="zh-CN" altLang="en-US" dirty="0"/>
              <a:t>或版本</a:t>
            </a:r>
            <a:r>
              <a:rPr lang="en-US" altLang="zh-CN" dirty="0"/>
              <a:t>2</a:t>
            </a:r>
            <a:r>
              <a:rPr lang="zh-CN" altLang="en-US" dirty="0"/>
              <a:t>，都具备下面的特征：</a:t>
            </a:r>
          </a:p>
          <a:p>
            <a:r>
              <a:rPr lang="en-US" altLang="zh-CN" dirty="0"/>
              <a:t>1. </a:t>
            </a:r>
            <a:r>
              <a:rPr lang="zh-CN" altLang="en-US" dirty="0"/>
              <a:t>是距离向量路由协议；</a:t>
            </a:r>
          </a:p>
          <a:p>
            <a:r>
              <a:rPr lang="en-US" altLang="zh-CN" dirty="0"/>
              <a:t>2. </a:t>
            </a:r>
            <a:r>
              <a:rPr lang="zh-CN" altLang="en-US" dirty="0"/>
              <a:t>使用跳数（</a:t>
            </a:r>
            <a:r>
              <a:rPr lang="en-US" altLang="zh-CN" dirty="0"/>
              <a:t>Hop Count</a:t>
            </a:r>
            <a:r>
              <a:rPr lang="zh-CN" altLang="en-US" dirty="0"/>
              <a:t>）作为度量值；</a:t>
            </a:r>
          </a:p>
          <a:p>
            <a:r>
              <a:rPr lang="en-US" altLang="zh-CN" dirty="0"/>
              <a:t>3. </a:t>
            </a:r>
            <a:r>
              <a:rPr lang="zh-CN" altLang="en-US" dirty="0"/>
              <a:t>默认路由更新周期为</a:t>
            </a:r>
            <a:r>
              <a:rPr lang="en-US" altLang="zh-CN" dirty="0"/>
              <a:t>30</a:t>
            </a:r>
            <a:r>
              <a:rPr lang="zh-CN" altLang="en-US" dirty="0"/>
              <a:t>秒；</a:t>
            </a:r>
          </a:p>
          <a:p>
            <a:r>
              <a:rPr lang="en-US" altLang="zh-CN" dirty="0"/>
              <a:t>4. </a:t>
            </a:r>
            <a:r>
              <a:rPr lang="zh-CN" altLang="en-US" dirty="0"/>
              <a:t>管理距离（</a:t>
            </a:r>
            <a:r>
              <a:rPr lang="en-US" altLang="zh-CN" dirty="0"/>
              <a:t>AD</a:t>
            </a:r>
            <a:r>
              <a:rPr lang="zh-CN" altLang="en-US" dirty="0"/>
              <a:t>）为</a:t>
            </a:r>
            <a:r>
              <a:rPr lang="en-US" altLang="zh-CN" dirty="0"/>
              <a:t>120</a:t>
            </a:r>
            <a:r>
              <a:rPr lang="zh-CN" altLang="en-US" dirty="0"/>
              <a:t>；</a:t>
            </a:r>
          </a:p>
          <a:p>
            <a:r>
              <a:rPr lang="en-US" altLang="zh-CN" dirty="0"/>
              <a:t>5. </a:t>
            </a:r>
            <a:r>
              <a:rPr lang="zh-CN" altLang="en-US" dirty="0"/>
              <a:t>支持触发更新；</a:t>
            </a:r>
          </a:p>
          <a:p>
            <a:r>
              <a:rPr lang="en-US" altLang="zh-CN" dirty="0"/>
              <a:t>6. </a:t>
            </a:r>
            <a:r>
              <a:rPr lang="zh-CN" altLang="en-US" dirty="0"/>
              <a:t>最大跳数为</a:t>
            </a:r>
            <a:r>
              <a:rPr lang="en-US" altLang="zh-CN" dirty="0"/>
              <a:t>15 </a:t>
            </a:r>
            <a:r>
              <a:rPr lang="zh-CN" altLang="en-US" dirty="0"/>
              <a:t>跳；</a:t>
            </a:r>
          </a:p>
          <a:p>
            <a:r>
              <a:rPr lang="en-US" altLang="zh-CN" dirty="0"/>
              <a:t>7. </a:t>
            </a:r>
            <a:r>
              <a:rPr lang="zh-CN" altLang="en-US" dirty="0"/>
              <a:t>支持等价路径，默认</a:t>
            </a:r>
            <a:r>
              <a:rPr lang="en-US" altLang="zh-CN" dirty="0"/>
              <a:t>4 </a:t>
            </a:r>
            <a:r>
              <a:rPr lang="zh-CN" altLang="en-US" dirty="0"/>
              <a:t>条，最大</a:t>
            </a:r>
            <a:r>
              <a:rPr lang="en-US" altLang="zh-CN" dirty="0"/>
              <a:t>6 </a:t>
            </a:r>
            <a:r>
              <a:rPr lang="zh-CN" altLang="en-US" dirty="0"/>
              <a:t>条；</a:t>
            </a:r>
          </a:p>
          <a:p>
            <a:r>
              <a:rPr lang="en-US" altLang="zh-CN" dirty="0"/>
              <a:t>8. </a:t>
            </a:r>
            <a:r>
              <a:rPr lang="zh-CN" altLang="en-US" dirty="0"/>
              <a:t>使用</a:t>
            </a:r>
            <a:r>
              <a:rPr lang="en-US" altLang="zh-CN" dirty="0"/>
              <a:t>UDP 520</a:t>
            </a:r>
            <a:r>
              <a:rPr lang="zh-CN" altLang="en-US" dirty="0"/>
              <a:t>端口进行路由更新。</a:t>
            </a:r>
            <a:endParaRPr lang="en-US" altLang="zh-CN" dirty="0"/>
          </a:p>
          <a:p>
            <a:endParaRPr lang="zh-CN" altLang="en-US" dirty="0"/>
          </a:p>
          <a:p>
            <a:r>
              <a:rPr lang="en-US" altLang="zh-CN" dirty="0"/>
              <a:t>RIPv1</a:t>
            </a:r>
            <a:r>
              <a:rPr lang="zh-CN" altLang="en-US" dirty="0"/>
              <a:t>和</a:t>
            </a:r>
            <a:r>
              <a:rPr lang="en-US" altLang="zh-CN" dirty="0"/>
              <a:t>RIPv2</a:t>
            </a:r>
            <a:r>
              <a:rPr lang="zh-CN" altLang="en-US" dirty="0"/>
              <a:t>的区别 ：</a:t>
            </a:r>
            <a:endParaRPr lang="en-US" altLang="zh-CN" dirty="0"/>
          </a:p>
          <a:p>
            <a:endParaRPr lang="zh-CN" altLang="en-US" dirty="0"/>
          </a:p>
          <a:p>
            <a:r>
              <a:rPr lang="en-US" altLang="zh-CN" dirty="0"/>
              <a:t>RIP v1 			RIP v2 </a:t>
            </a:r>
          </a:p>
          <a:p>
            <a:r>
              <a:rPr lang="zh-CN" altLang="en-US" dirty="0"/>
              <a:t>在路由更新的过程中不携带子网信息 </a:t>
            </a:r>
            <a:r>
              <a:rPr lang="en-US" altLang="zh-CN" dirty="0"/>
              <a:t>	</a:t>
            </a:r>
            <a:r>
              <a:rPr lang="zh-CN" altLang="en-US" dirty="0"/>
              <a:t>在路由更新的过程中携带子网信息 </a:t>
            </a:r>
          </a:p>
          <a:p>
            <a:r>
              <a:rPr lang="zh-CN" altLang="en-US" dirty="0"/>
              <a:t>不提供认证 </a:t>
            </a:r>
            <a:r>
              <a:rPr lang="en-US" altLang="zh-CN" dirty="0"/>
              <a:t>			</a:t>
            </a:r>
            <a:r>
              <a:rPr lang="zh-CN" altLang="en-US" dirty="0"/>
              <a:t>提供明文和</a:t>
            </a:r>
            <a:r>
              <a:rPr lang="en-US" altLang="zh-CN" dirty="0"/>
              <a:t>MD5</a:t>
            </a:r>
            <a:r>
              <a:rPr lang="zh-CN" altLang="en-US" dirty="0"/>
              <a:t>认证 </a:t>
            </a:r>
          </a:p>
          <a:p>
            <a:r>
              <a:rPr lang="zh-CN" altLang="en-US" dirty="0"/>
              <a:t>不支持</a:t>
            </a:r>
            <a:r>
              <a:rPr lang="en-US" altLang="zh-CN" dirty="0"/>
              <a:t>VLSM</a:t>
            </a:r>
            <a:r>
              <a:rPr lang="zh-CN" altLang="en-US" dirty="0"/>
              <a:t>和</a:t>
            </a:r>
            <a:r>
              <a:rPr lang="en-US" altLang="zh-CN" dirty="0"/>
              <a:t>CIDR 		</a:t>
            </a:r>
            <a:r>
              <a:rPr lang="zh-CN" altLang="en-US" dirty="0"/>
              <a:t>支持</a:t>
            </a:r>
            <a:r>
              <a:rPr lang="en-US" altLang="zh-CN" dirty="0"/>
              <a:t>VLSM</a:t>
            </a:r>
            <a:r>
              <a:rPr lang="zh-CN" altLang="en-US" dirty="0"/>
              <a:t>和</a:t>
            </a:r>
            <a:r>
              <a:rPr lang="en-US" altLang="zh-CN" dirty="0"/>
              <a:t>CIDR </a:t>
            </a:r>
          </a:p>
          <a:p>
            <a:r>
              <a:rPr lang="zh-CN" altLang="en-US" dirty="0"/>
              <a:t>采用广播更新 </a:t>
            </a:r>
            <a:r>
              <a:rPr lang="en-US" altLang="zh-CN" dirty="0"/>
              <a:t>			</a:t>
            </a:r>
            <a:r>
              <a:rPr lang="zh-CN" altLang="en-US" dirty="0"/>
              <a:t>采用组播（</a:t>
            </a:r>
            <a:r>
              <a:rPr lang="en-US" altLang="zh-CN" dirty="0"/>
              <a:t>224.0.0.9</a:t>
            </a:r>
            <a:r>
              <a:rPr lang="zh-CN" altLang="en-US" dirty="0"/>
              <a:t>）更新 </a:t>
            </a:r>
          </a:p>
          <a:p>
            <a:r>
              <a:rPr lang="zh-CN" altLang="en-US" dirty="0"/>
              <a:t>有类别（</a:t>
            </a:r>
            <a:r>
              <a:rPr lang="en-US" altLang="zh-CN" dirty="0"/>
              <a:t>Classful</a:t>
            </a:r>
            <a:r>
              <a:rPr lang="zh-CN" altLang="en-US" dirty="0"/>
              <a:t>）路由协议 </a:t>
            </a:r>
            <a:r>
              <a:rPr lang="en-US" altLang="zh-CN" dirty="0"/>
              <a:t>		</a:t>
            </a:r>
            <a:r>
              <a:rPr lang="zh-CN" altLang="en-US" dirty="0"/>
              <a:t>无类别（</a:t>
            </a:r>
            <a:r>
              <a:rPr lang="en-US" altLang="zh-CN" dirty="0"/>
              <a:t>Classless</a:t>
            </a:r>
            <a:r>
              <a:rPr lang="zh-CN" altLang="en-US" dirty="0"/>
              <a:t>）路由协议 </a:t>
            </a:r>
          </a:p>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13</a:t>
            </a:fld>
            <a:endParaRPr lang="zh-CN" altLang="en-US"/>
          </a:p>
        </p:txBody>
      </p:sp>
    </p:spTree>
    <p:extLst>
      <p:ext uri="{BB962C8B-B14F-4D97-AF65-F5344CB8AC3E}">
        <p14:creationId xmlns:p14="http://schemas.microsoft.com/office/powerpoint/2010/main" val="1900992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某一区域内的路由器只需要维护该区域的链路状态数据库，而不用维护整个</a:t>
            </a:r>
            <a:r>
              <a:rPr lang="en-US" altLang="zh-CN" dirty="0"/>
              <a:t>OSPF</a:t>
            </a:r>
            <a:r>
              <a:rPr lang="zh-CN" altLang="en-US" dirty="0"/>
              <a:t>网络的链路状态数据库。</a:t>
            </a:r>
            <a:endParaRPr lang="en-US" altLang="zh-CN" dirty="0"/>
          </a:p>
          <a:p>
            <a:pPr marL="171450" indent="-171450">
              <a:buFont typeface="Arial" panose="020B0604020202020204" pitchFamily="34" charset="0"/>
              <a:buChar char="•"/>
            </a:pPr>
            <a:r>
              <a:rPr lang="zh-CN" altLang="en-US" dirty="0"/>
              <a:t>将某一区域网络拓扑变化的影响限制在该区域内，不会影响到整个</a:t>
            </a:r>
            <a:r>
              <a:rPr lang="en-US" altLang="zh-CN" dirty="0"/>
              <a:t>OSPF</a:t>
            </a:r>
            <a:r>
              <a:rPr lang="zh-CN" altLang="en-US" dirty="0"/>
              <a:t>网络，从而减小</a:t>
            </a:r>
            <a:r>
              <a:rPr lang="en-US" altLang="zh-CN" dirty="0"/>
              <a:t>OSPF</a:t>
            </a:r>
            <a:r>
              <a:rPr lang="zh-CN" altLang="en-US" dirty="0"/>
              <a:t>计算的频率。</a:t>
            </a:r>
            <a:endParaRPr lang="en-US" altLang="zh-CN" dirty="0"/>
          </a:p>
          <a:p>
            <a:pPr marL="171450" indent="-171450">
              <a:buFont typeface="Arial" panose="020B0604020202020204" pitchFamily="34" charset="0"/>
              <a:buChar char="•"/>
            </a:pPr>
            <a:r>
              <a:rPr lang="zh-CN" altLang="en-US" dirty="0"/>
              <a:t>将链路状态通告（</a:t>
            </a:r>
            <a:r>
              <a:rPr lang="en-US" altLang="zh-CN" dirty="0"/>
              <a:t>LSA</a:t>
            </a:r>
            <a:r>
              <a:rPr lang="zh-CN" altLang="en-US" dirty="0"/>
              <a:t>）的洪泛限制在本区域内，从而降低</a:t>
            </a:r>
            <a:r>
              <a:rPr lang="en-US" altLang="zh-CN" dirty="0"/>
              <a:t>OSPF</a:t>
            </a:r>
            <a:r>
              <a:rPr lang="zh-CN" altLang="en-US" dirty="0"/>
              <a:t>协议产生的数据量。</a:t>
            </a:r>
            <a:endParaRPr lang="en-US" altLang="zh-CN" dirty="0"/>
          </a:p>
          <a:p>
            <a:pPr marL="171450" indent="-171450">
              <a:buFont typeface="Arial" panose="020B0604020202020204" pitchFamily="34" charset="0"/>
              <a:buChar char="•"/>
            </a:pPr>
            <a:r>
              <a:rPr lang="zh-CN" altLang="en-US" dirty="0"/>
              <a:t>划分区域可以对网络进行层次化结构设计。</a:t>
            </a:r>
            <a:endParaRPr lang="en-US" altLang="zh-CN" dirty="0"/>
          </a:p>
          <a:p>
            <a:pPr marL="171450" indent="-171450">
              <a:buFont typeface="Arial" panose="020B0604020202020204" pitchFamily="34" charset="0"/>
              <a:buChar char="•"/>
            </a:pPr>
            <a:r>
              <a:rPr lang="zh-CN" altLang="en-US" dirty="0"/>
              <a:t>划分区域有利于资源合理调配，核心区域部署性能较好的设备资源，边缘区域部署性能较差的设备资源即可。</a:t>
            </a:r>
            <a:endParaRPr lang="en-US" altLang="zh-CN"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21</a:t>
            </a:fld>
            <a:endParaRPr lang="zh-CN" altLang="en-US"/>
          </a:p>
        </p:txBody>
      </p:sp>
    </p:spTree>
    <p:extLst>
      <p:ext uri="{BB962C8B-B14F-4D97-AF65-F5344CB8AC3E}">
        <p14:creationId xmlns:p14="http://schemas.microsoft.com/office/powerpoint/2010/main" val="2137113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如何理解最后一句的含义？</a:t>
            </a:r>
            <a:endParaRPr lang="en-US" altLang="zh-CN" dirty="0"/>
          </a:p>
          <a:p>
            <a:r>
              <a:rPr lang="zh-CN" altLang="en-US" b="0" i="0" dirty="0">
                <a:solidFill>
                  <a:srgbClr val="202122"/>
                </a:solidFill>
                <a:effectLst/>
                <a:latin typeface="Arial" panose="020B0604020202020204" pitchFamily="34" charset="0"/>
              </a:rPr>
              <a:t>在多路访问网络中，如果所有路由器之间都创建完全邻接关系，会产生很多不必要的</a:t>
            </a:r>
            <a:r>
              <a:rPr lang="en-US" altLang="zh-CN" b="0" i="0" dirty="0">
                <a:solidFill>
                  <a:srgbClr val="202122"/>
                </a:solidFill>
                <a:effectLst/>
                <a:latin typeface="Arial" panose="020B0604020202020204" pitchFamily="34" charset="0"/>
              </a:rPr>
              <a:t>LSA</a:t>
            </a:r>
            <a:r>
              <a:rPr lang="zh-CN" altLang="en-US" b="0" i="0" dirty="0">
                <a:solidFill>
                  <a:srgbClr val="202122"/>
                </a:solidFill>
                <a:effectLst/>
                <a:latin typeface="Arial" panose="020B0604020202020204" pitchFamily="34" charset="0"/>
              </a:rPr>
              <a:t>。</a:t>
            </a:r>
            <a:r>
              <a:rPr lang="zh-CN" altLang="en-US" dirty="0"/>
              <a:t>即对于有</a:t>
            </a:r>
            <a:r>
              <a:rPr lang="en-US" altLang="zh-CN" dirty="0"/>
              <a:t>n</a:t>
            </a:r>
            <a:r>
              <a:rPr lang="zh-CN" altLang="en-US" dirty="0"/>
              <a:t>个节点的完全图，其存在</a:t>
            </a:r>
            <a:r>
              <a:rPr lang="en-US" altLang="zh-CN" dirty="0"/>
              <a:t>n(n-1)/2</a:t>
            </a:r>
            <a:r>
              <a:rPr lang="zh-CN" altLang="en-US" dirty="0"/>
              <a:t>条边（握手定理），消息复杂度是</a:t>
            </a:r>
            <a:r>
              <a:rPr lang="en-US" altLang="zh-CN" dirty="0"/>
              <a:t>O(n^2)</a:t>
            </a:r>
            <a:r>
              <a:rPr lang="zh-CN" altLang="en-US" dirty="0"/>
              <a:t>级别的；</a:t>
            </a:r>
            <a:r>
              <a:rPr lang="en-US" altLang="zh-CN" dirty="0"/>
              <a:t>OSPF</a:t>
            </a:r>
            <a:r>
              <a:rPr lang="zh-CN" altLang="en-US" dirty="0"/>
              <a:t>解决问题的方式是选举正副</a:t>
            </a:r>
            <a:r>
              <a:rPr lang="en-US" altLang="zh-CN" dirty="0"/>
              <a:t>leader</a:t>
            </a:r>
            <a:r>
              <a:rPr lang="zh-CN" altLang="en-US" dirty="0"/>
              <a:t>（</a:t>
            </a:r>
            <a:r>
              <a:rPr lang="en-US" altLang="zh-CN" dirty="0"/>
              <a:t>DR</a:t>
            </a:r>
            <a:r>
              <a:rPr lang="zh-CN" altLang="en-US" dirty="0"/>
              <a:t>和</a:t>
            </a:r>
            <a:r>
              <a:rPr lang="en-US" altLang="zh-CN" dirty="0"/>
              <a:t>BDR</a:t>
            </a:r>
            <a:r>
              <a:rPr lang="zh-CN" altLang="en-US" dirty="0"/>
              <a:t>），区域内每个路由器只与</a:t>
            </a:r>
            <a:r>
              <a:rPr lang="en-US" altLang="zh-CN" dirty="0"/>
              <a:t>leader</a:t>
            </a:r>
            <a:r>
              <a:rPr lang="zh-CN" altLang="en-US" dirty="0"/>
              <a:t>交换</a:t>
            </a:r>
            <a:r>
              <a:rPr lang="en-US" altLang="zh-CN" dirty="0"/>
              <a:t>LSA</a:t>
            </a:r>
            <a:r>
              <a:rPr lang="zh-CN" altLang="en-US" dirty="0"/>
              <a:t>，相当于将完全图裁剪为连通图，消息复杂度降为</a:t>
            </a:r>
            <a:r>
              <a:rPr lang="en-US" altLang="zh-CN" dirty="0"/>
              <a:t>O(n)</a:t>
            </a:r>
            <a:r>
              <a:rPr lang="zh-CN" altLang="en-US" dirty="0"/>
              <a:t>级别。</a:t>
            </a:r>
            <a:endParaRPr lang="en-US" altLang="zh-CN" dirty="0"/>
          </a:p>
          <a:p>
            <a:endParaRPr lang="en-US" altLang="zh-CN" dirty="0"/>
          </a:p>
          <a:p>
            <a:r>
              <a:rPr lang="zh-CN" altLang="en-US" b="0" i="0" dirty="0">
                <a:solidFill>
                  <a:srgbClr val="202122"/>
                </a:solidFill>
                <a:effectLst/>
                <a:latin typeface="Arial" panose="020B0604020202020204" pitchFamily="34" charset="0"/>
              </a:rPr>
              <a:t>注意：</a:t>
            </a:r>
            <a:r>
              <a:rPr lang="en-US" altLang="zh-CN" b="0" i="0" dirty="0">
                <a:solidFill>
                  <a:srgbClr val="202122"/>
                </a:solidFill>
                <a:effectLst/>
                <a:latin typeface="Arial" panose="020B0604020202020204" pitchFamily="34" charset="0"/>
              </a:rPr>
              <a:t>DR</a:t>
            </a:r>
            <a:r>
              <a:rPr lang="zh-CN" altLang="en-US" b="0" i="0" dirty="0">
                <a:solidFill>
                  <a:srgbClr val="202122"/>
                </a:solidFill>
                <a:effectLst/>
                <a:latin typeface="Arial" panose="020B0604020202020204" pitchFamily="34" charset="0"/>
              </a:rPr>
              <a:t>和</a:t>
            </a:r>
            <a:r>
              <a:rPr lang="en-US" altLang="zh-CN" b="0" i="0" dirty="0">
                <a:solidFill>
                  <a:srgbClr val="202122"/>
                </a:solidFill>
                <a:effectLst/>
                <a:latin typeface="Arial" panose="020B0604020202020204" pitchFamily="34" charset="0"/>
              </a:rPr>
              <a:t>BDR</a:t>
            </a:r>
            <a:r>
              <a:rPr lang="zh-CN" altLang="en-US" b="0" i="0" dirty="0">
                <a:solidFill>
                  <a:srgbClr val="202122"/>
                </a:solidFill>
                <a:effectLst/>
                <a:latin typeface="Arial" panose="020B0604020202020204" pitchFamily="34" charset="0"/>
              </a:rPr>
              <a:t>是路由器接口属性，而不是整个路由器的属性（见下页）。</a:t>
            </a:r>
            <a:endParaRPr lang="en-US" altLang="zh-CN"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22</a:t>
            </a:fld>
            <a:endParaRPr lang="zh-CN" altLang="en-US"/>
          </a:p>
        </p:txBody>
      </p:sp>
    </p:spTree>
    <p:extLst>
      <p:ext uri="{BB962C8B-B14F-4D97-AF65-F5344CB8AC3E}">
        <p14:creationId xmlns:p14="http://schemas.microsoft.com/office/powerpoint/2010/main" val="3331461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36EB583-B448-4617-A5B9-843E7EB67068}" type="datetimeFigureOut">
              <a:rPr lang="zh-CN" altLang="en-US" smtClean="0"/>
              <a:t>2022/12/1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979F26-582C-46CC-A794-B9DE6E0CCDE9}"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935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36EB583-B448-4617-A5B9-843E7EB67068}" type="datetimeFigureOut">
              <a:rPr lang="zh-CN" altLang="en-US" smtClean="0"/>
              <a:t>2022/12/1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979F26-582C-46CC-A794-B9DE6E0CCDE9}" type="slidenum">
              <a:rPr lang="zh-CN" altLang="en-US" smtClean="0"/>
              <a:t>‹#›</a:t>
            </a:fld>
            <a:endParaRPr lang="zh-CN" altLang="en-US"/>
          </a:p>
        </p:txBody>
      </p:sp>
    </p:spTree>
    <p:extLst>
      <p:ext uri="{BB962C8B-B14F-4D97-AF65-F5344CB8AC3E}">
        <p14:creationId xmlns:p14="http://schemas.microsoft.com/office/powerpoint/2010/main" val="3920244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36EB583-B448-4617-A5B9-843E7EB67068}" type="datetimeFigureOut">
              <a:rPr lang="zh-CN" altLang="en-US" smtClean="0"/>
              <a:t>2022/12/1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979F26-582C-46CC-A794-B9DE6E0CCDE9}" type="slidenum">
              <a:rPr lang="zh-CN" altLang="en-US" smtClean="0"/>
              <a:t>‹#›</a:t>
            </a:fld>
            <a:endParaRPr lang="zh-CN" altLang="en-US"/>
          </a:p>
        </p:txBody>
      </p:sp>
    </p:spTree>
    <p:extLst>
      <p:ext uri="{BB962C8B-B14F-4D97-AF65-F5344CB8AC3E}">
        <p14:creationId xmlns:p14="http://schemas.microsoft.com/office/powerpoint/2010/main" val="129495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36EB583-B448-4617-A5B9-843E7EB67068}" type="datetimeFigureOut">
              <a:rPr lang="zh-CN" altLang="en-US" smtClean="0"/>
              <a:t>2022/12/1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979F26-582C-46CC-A794-B9DE6E0CCDE9}" type="slidenum">
              <a:rPr lang="zh-CN" altLang="en-US" smtClean="0"/>
              <a:t>‹#›</a:t>
            </a:fld>
            <a:endParaRPr lang="zh-CN" altLang="en-US"/>
          </a:p>
        </p:txBody>
      </p:sp>
    </p:spTree>
    <p:extLst>
      <p:ext uri="{BB962C8B-B14F-4D97-AF65-F5344CB8AC3E}">
        <p14:creationId xmlns:p14="http://schemas.microsoft.com/office/powerpoint/2010/main" val="3952196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36EB583-B448-4617-A5B9-843E7EB67068}" type="datetimeFigureOut">
              <a:rPr lang="zh-CN" altLang="en-US" smtClean="0"/>
              <a:t>2022/12/1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979F26-582C-46CC-A794-B9DE6E0CCDE9}"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016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36EB583-B448-4617-A5B9-843E7EB67068}" type="datetimeFigureOut">
              <a:rPr lang="zh-CN" altLang="en-US" smtClean="0"/>
              <a:t>2022/12/1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979F26-582C-46CC-A794-B9DE6E0CCDE9}" type="slidenum">
              <a:rPr lang="zh-CN" altLang="en-US" smtClean="0"/>
              <a:t>‹#›</a:t>
            </a:fld>
            <a:endParaRPr lang="zh-CN" altLang="en-US"/>
          </a:p>
        </p:txBody>
      </p:sp>
    </p:spTree>
    <p:extLst>
      <p:ext uri="{BB962C8B-B14F-4D97-AF65-F5344CB8AC3E}">
        <p14:creationId xmlns:p14="http://schemas.microsoft.com/office/powerpoint/2010/main" val="1164666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5"/>
            <a:ext cx="4937760" cy="32867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36EB583-B448-4617-A5B9-843E7EB67068}" type="datetimeFigureOut">
              <a:rPr lang="zh-CN" altLang="en-US" smtClean="0"/>
              <a:t>2022/12/1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B979F26-582C-46CC-A794-B9DE6E0CCDE9}" type="slidenum">
              <a:rPr lang="zh-CN" altLang="en-US" smtClean="0"/>
              <a:t>‹#›</a:t>
            </a:fld>
            <a:endParaRPr lang="zh-CN" altLang="en-US"/>
          </a:p>
        </p:txBody>
      </p:sp>
    </p:spTree>
    <p:extLst>
      <p:ext uri="{BB962C8B-B14F-4D97-AF65-F5344CB8AC3E}">
        <p14:creationId xmlns:p14="http://schemas.microsoft.com/office/powerpoint/2010/main" val="2600501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36EB583-B448-4617-A5B9-843E7EB67068}" type="datetimeFigureOut">
              <a:rPr lang="zh-CN" altLang="en-US" smtClean="0"/>
              <a:t>2022/12/1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B979F26-582C-46CC-A794-B9DE6E0CCDE9}" type="slidenum">
              <a:rPr lang="zh-CN" altLang="en-US" smtClean="0"/>
              <a:t>‹#›</a:t>
            </a:fld>
            <a:endParaRPr lang="zh-CN" altLang="en-US"/>
          </a:p>
        </p:txBody>
      </p:sp>
    </p:spTree>
    <p:extLst>
      <p:ext uri="{BB962C8B-B14F-4D97-AF65-F5344CB8AC3E}">
        <p14:creationId xmlns:p14="http://schemas.microsoft.com/office/powerpoint/2010/main" val="3781674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36EB583-B448-4617-A5B9-843E7EB67068}" type="datetimeFigureOut">
              <a:rPr lang="zh-CN" altLang="en-US" smtClean="0"/>
              <a:t>2022/12/1</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8B979F26-582C-46CC-A794-B9DE6E0CCDE9}" type="slidenum">
              <a:rPr lang="zh-CN" altLang="en-US" smtClean="0"/>
              <a:t>‹#›</a:t>
            </a:fld>
            <a:endParaRPr lang="zh-CN" altLang="en-US"/>
          </a:p>
        </p:txBody>
      </p:sp>
    </p:spTree>
    <p:extLst>
      <p:ext uri="{BB962C8B-B14F-4D97-AF65-F5344CB8AC3E}">
        <p14:creationId xmlns:p14="http://schemas.microsoft.com/office/powerpoint/2010/main" val="2835088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36EB583-B448-4617-A5B9-843E7EB67068}" type="datetimeFigureOut">
              <a:rPr lang="zh-CN" altLang="en-US" smtClean="0"/>
              <a:t>2022/12/1</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B979F26-582C-46CC-A794-B9DE6E0CCDE9}" type="slidenum">
              <a:rPr lang="zh-CN" altLang="en-US" smtClean="0"/>
              <a:t>‹#›</a:t>
            </a:fld>
            <a:endParaRPr lang="zh-CN" altLang="en-US"/>
          </a:p>
        </p:txBody>
      </p:sp>
    </p:spTree>
    <p:extLst>
      <p:ext uri="{BB962C8B-B14F-4D97-AF65-F5344CB8AC3E}">
        <p14:creationId xmlns:p14="http://schemas.microsoft.com/office/powerpoint/2010/main" val="266692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36EB583-B448-4617-A5B9-843E7EB67068}" type="datetimeFigureOut">
              <a:rPr lang="zh-CN" altLang="en-US" smtClean="0"/>
              <a:t>2022/12/1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979F26-582C-46CC-A794-B9DE6E0CCDE9}" type="slidenum">
              <a:rPr lang="zh-CN" altLang="en-US" smtClean="0"/>
              <a:t>‹#›</a:t>
            </a:fld>
            <a:endParaRPr lang="zh-CN" altLang="en-US"/>
          </a:p>
        </p:txBody>
      </p:sp>
    </p:spTree>
    <p:extLst>
      <p:ext uri="{BB962C8B-B14F-4D97-AF65-F5344CB8AC3E}">
        <p14:creationId xmlns:p14="http://schemas.microsoft.com/office/powerpoint/2010/main" val="4155166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36EB583-B448-4617-A5B9-843E7EB67068}" type="datetimeFigureOut">
              <a:rPr lang="zh-CN" altLang="en-US" smtClean="0"/>
              <a:t>2022/12/1</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B979F26-582C-46CC-A794-B9DE6E0CCDE9}"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02927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www.baidu.com/" TargetMode="Externa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mailto:ustc_network2022@163.com"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mirrors.ustc.edu.cn/help/kali.html" TargetMode="External"/><Relationship Id="rId2" Type="http://schemas.openxmlformats.org/officeDocument/2006/relationships/hyperlink" Target="http://mirrors.ustc.edu.cn/help/ubuntu.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98378A-A817-02A7-8D34-0C17A2FBF4E9}"/>
              </a:ext>
            </a:extLst>
          </p:cNvPr>
          <p:cNvSpPr>
            <a:spLocks noGrp="1"/>
          </p:cNvSpPr>
          <p:nvPr>
            <p:ph type="ctrTitle"/>
          </p:nvPr>
        </p:nvSpPr>
        <p:spPr/>
        <p:txBody>
          <a:bodyPr/>
          <a:lstStyle/>
          <a:p>
            <a:pPr algn="ctr">
              <a:spcBef>
                <a:spcPct val="0"/>
              </a:spcBef>
              <a:buClrTx/>
              <a:buSzTx/>
              <a:buFontTx/>
              <a:buNone/>
            </a:pPr>
            <a:r>
              <a:rPr lang="zh-CN" altLang="en-US" sz="8000" dirty="0">
                <a:solidFill>
                  <a:schemeClr val="tx2"/>
                </a:solidFill>
              </a:rPr>
              <a:t>局域网安全实验</a:t>
            </a:r>
            <a:endParaRPr lang="en-US" altLang="zh-CN" sz="8000" dirty="0">
              <a:solidFill>
                <a:schemeClr val="tx2"/>
              </a:solidFill>
            </a:endParaRPr>
          </a:p>
        </p:txBody>
      </p:sp>
      <p:sp>
        <p:nvSpPr>
          <p:cNvPr id="7" name="文本框 6">
            <a:extLst>
              <a:ext uri="{FF2B5EF4-FFF2-40B4-BE49-F238E27FC236}">
                <a16:creationId xmlns:a16="http://schemas.microsoft.com/office/drawing/2014/main" id="{997B66E2-3113-5E07-98DB-3DB5B339B554}"/>
              </a:ext>
            </a:extLst>
          </p:cNvPr>
          <p:cNvSpPr txBox="1"/>
          <p:nvPr/>
        </p:nvSpPr>
        <p:spPr>
          <a:xfrm>
            <a:off x="3652684" y="4729315"/>
            <a:ext cx="4886632" cy="830997"/>
          </a:xfrm>
          <a:prstGeom prst="rect">
            <a:avLst/>
          </a:prstGeom>
          <a:noFill/>
        </p:spPr>
        <p:txBody>
          <a:bodyPr wrap="square" rtlCol="0">
            <a:spAutoFit/>
          </a:bodyPr>
          <a:lstStyle/>
          <a:p>
            <a:pPr algn="ctr"/>
            <a:r>
              <a:rPr lang="zh-CN" altLang="en-US" sz="2400" dirty="0"/>
              <a:t>周韬略</a:t>
            </a:r>
            <a:endParaRPr lang="en-US" altLang="zh-CN" sz="2400" dirty="0"/>
          </a:p>
          <a:p>
            <a:pPr algn="ctr"/>
            <a:r>
              <a:rPr lang="en-US" altLang="zh-CN" sz="2400" dirty="0"/>
              <a:t>ztlve@mail.ustc.edu.cn</a:t>
            </a:r>
            <a:endParaRPr lang="zh-CN" altLang="en-US" sz="2400" dirty="0"/>
          </a:p>
        </p:txBody>
      </p:sp>
    </p:spTree>
    <p:extLst>
      <p:ext uri="{BB962C8B-B14F-4D97-AF65-F5344CB8AC3E}">
        <p14:creationId xmlns:p14="http://schemas.microsoft.com/office/powerpoint/2010/main" val="1715371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7BBE76-422C-A892-F16C-9770668937C4}"/>
              </a:ext>
            </a:extLst>
          </p:cNvPr>
          <p:cNvSpPr>
            <a:spLocks noGrp="1"/>
          </p:cNvSpPr>
          <p:nvPr>
            <p:ph type="title"/>
          </p:nvPr>
        </p:nvSpPr>
        <p:spPr/>
        <p:txBody>
          <a:bodyPr/>
          <a:lstStyle/>
          <a:p>
            <a:r>
              <a:rPr lang="en-US" altLang="zh-CN" dirty="0"/>
              <a:t>ICMP</a:t>
            </a:r>
            <a:r>
              <a:rPr lang="zh-CN" altLang="en-US" dirty="0"/>
              <a:t>差错报告</a:t>
            </a:r>
          </a:p>
        </p:txBody>
      </p:sp>
      <p:sp>
        <p:nvSpPr>
          <p:cNvPr id="3" name="内容占位符 2">
            <a:extLst>
              <a:ext uri="{FF2B5EF4-FFF2-40B4-BE49-F238E27FC236}">
                <a16:creationId xmlns:a16="http://schemas.microsoft.com/office/drawing/2014/main" id="{0D0F1CC7-7B22-40F2-8290-582E3D04A901}"/>
              </a:ext>
            </a:extLst>
          </p:cNvPr>
          <p:cNvSpPr>
            <a:spLocks noGrp="1"/>
          </p:cNvSpPr>
          <p:nvPr>
            <p:ph idx="1"/>
          </p:nvPr>
        </p:nvSpPr>
        <p:spPr/>
        <p:txBody>
          <a:bodyPr>
            <a:normAutofit fontScale="85000" lnSpcReduction="20000"/>
          </a:bodyPr>
          <a:lstStyle/>
          <a:p>
            <a:pPr>
              <a:buFont typeface="Wingdings" panose="05000000000000000000" pitchFamily="2" charset="2"/>
              <a:buChar char="l"/>
            </a:pPr>
            <a:r>
              <a:rPr lang="en-US" altLang="zh-CN" dirty="0"/>
              <a:t>ICMP</a:t>
            </a:r>
            <a:r>
              <a:rPr lang="zh-CN" altLang="en-US" dirty="0"/>
              <a:t>差错报告的特点</a:t>
            </a:r>
            <a:endParaRPr lang="en-US" altLang="zh-CN" dirty="0"/>
          </a:p>
          <a:p>
            <a:pPr marL="0" indent="0">
              <a:buNone/>
            </a:pPr>
            <a:r>
              <a:rPr lang="zh-CN" altLang="en-US" sz="1800" b="0" i="0" dirty="0">
                <a:solidFill>
                  <a:srgbClr val="000000"/>
                </a:solidFill>
                <a:effectLst/>
                <a:latin typeface="TT5Do00"/>
              </a:rPr>
              <a:t>    只向源站提供报告，本身一般不处理差错</a:t>
            </a:r>
            <a:r>
              <a:rPr lang="zh-CN" altLang="en-US" dirty="0"/>
              <a:t> </a:t>
            </a:r>
            <a:endParaRPr lang="en-US" altLang="zh-CN" dirty="0"/>
          </a:p>
          <a:p>
            <a:pPr marL="0" indent="0">
              <a:buNone/>
            </a:pPr>
            <a:r>
              <a:rPr lang="zh-CN" altLang="en-US" sz="1800" b="0" i="0" dirty="0">
                <a:solidFill>
                  <a:srgbClr val="000000"/>
                </a:solidFill>
                <a:effectLst/>
                <a:latin typeface="TT5Do00"/>
              </a:rPr>
              <a:t>    差错报文作为一般数据传输</a:t>
            </a:r>
            <a:r>
              <a:rPr lang="zh-CN" altLang="en-US" dirty="0"/>
              <a:t> </a:t>
            </a:r>
            <a:endParaRPr lang="en-US" altLang="zh-CN" dirty="0"/>
          </a:p>
          <a:p>
            <a:pPr marL="0" indent="0">
              <a:buNone/>
            </a:pPr>
            <a:r>
              <a:rPr lang="zh-CN" altLang="en-US" sz="1800" b="0" i="0" dirty="0">
                <a:solidFill>
                  <a:srgbClr val="000000"/>
                </a:solidFill>
                <a:effectLst/>
                <a:latin typeface="TT5Do00"/>
              </a:rPr>
              <a:t>    数据报出错时，放弃数据报</a:t>
            </a:r>
            <a:r>
              <a:rPr lang="zh-CN" altLang="en-US" dirty="0"/>
              <a:t> </a:t>
            </a:r>
            <a:endParaRPr lang="en-US" altLang="zh-CN" dirty="0"/>
          </a:p>
          <a:p>
            <a:pPr>
              <a:buFont typeface="Wingdings" panose="05000000000000000000" pitchFamily="2" charset="2"/>
              <a:buChar char="l"/>
            </a:pPr>
            <a:r>
              <a:rPr lang="zh-CN" altLang="en-US" dirty="0"/>
              <a:t>目的站不可达报告：无法转发或投递时</a:t>
            </a:r>
            <a:endParaRPr lang="en-US" altLang="zh-CN" dirty="0"/>
          </a:p>
          <a:p>
            <a:pPr marL="0" indent="0">
              <a:buNone/>
            </a:pPr>
            <a:r>
              <a:rPr lang="zh-CN" altLang="en-US" sz="1800" b="0" i="0" dirty="0">
                <a:solidFill>
                  <a:srgbClr val="000000"/>
                </a:solidFill>
                <a:effectLst/>
                <a:latin typeface="TT5Do00"/>
              </a:rPr>
              <a:t>  代码</a:t>
            </a:r>
            <a:r>
              <a:rPr lang="en-US" altLang="zh-CN" sz="1800" b="1" i="0" dirty="0">
                <a:solidFill>
                  <a:srgbClr val="000000"/>
                </a:solidFill>
                <a:effectLst/>
                <a:latin typeface="Arial" panose="020B0604020202020204" pitchFamily="34" charset="0"/>
              </a:rPr>
              <a:t>0</a:t>
            </a:r>
            <a:r>
              <a:rPr lang="zh-CN" altLang="en-US" sz="1800" b="0" i="0" dirty="0">
                <a:solidFill>
                  <a:srgbClr val="000000"/>
                </a:solidFill>
                <a:effectLst/>
                <a:latin typeface="TT5Do00"/>
              </a:rPr>
              <a:t>，网络不可达：选路失败</a:t>
            </a:r>
            <a:r>
              <a:rPr lang="zh-CN" altLang="en-US" dirty="0"/>
              <a:t> </a:t>
            </a:r>
            <a:endParaRPr lang="en-US" altLang="zh-CN" dirty="0"/>
          </a:p>
          <a:p>
            <a:pPr marL="0" indent="0">
              <a:buNone/>
            </a:pPr>
            <a:r>
              <a:rPr lang="zh-CN" altLang="en-US" sz="1800" b="0" i="0" dirty="0">
                <a:solidFill>
                  <a:srgbClr val="000000"/>
                </a:solidFill>
                <a:effectLst/>
                <a:latin typeface="TT5Do00"/>
              </a:rPr>
              <a:t>  代码</a:t>
            </a:r>
            <a:r>
              <a:rPr lang="en-US" altLang="zh-CN" sz="1800" b="1" i="0" dirty="0">
                <a:solidFill>
                  <a:srgbClr val="000000"/>
                </a:solidFill>
                <a:effectLst/>
                <a:latin typeface="Arial" panose="020B0604020202020204" pitchFamily="34" charset="0"/>
              </a:rPr>
              <a:t>1</a:t>
            </a:r>
            <a:r>
              <a:rPr lang="zh-CN" altLang="en-US" sz="1800" b="0" i="0" dirty="0">
                <a:solidFill>
                  <a:srgbClr val="000000"/>
                </a:solidFill>
                <a:effectLst/>
                <a:latin typeface="TT5Do00"/>
              </a:rPr>
              <a:t>，主机不可达：投递失败</a:t>
            </a:r>
            <a:r>
              <a:rPr lang="zh-CN" altLang="en-US" dirty="0"/>
              <a:t> </a:t>
            </a:r>
            <a:endParaRPr lang="en-US" altLang="zh-CN" dirty="0"/>
          </a:p>
          <a:p>
            <a:pPr marL="0" indent="0">
              <a:buNone/>
            </a:pPr>
            <a:r>
              <a:rPr lang="zh-CN" altLang="en-US" sz="1800" b="0" i="0" dirty="0">
                <a:solidFill>
                  <a:srgbClr val="000000"/>
                </a:solidFill>
                <a:effectLst/>
                <a:latin typeface="TT5Do00"/>
              </a:rPr>
              <a:t>  代码</a:t>
            </a:r>
            <a:r>
              <a:rPr lang="en-US" altLang="zh-CN" sz="1800" b="1" i="0" dirty="0">
                <a:solidFill>
                  <a:srgbClr val="000000"/>
                </a:solidFill>
                <a:effectLst/>
                <a:latin typeface="Arial" panose="020B0604020202020204" pitchFamily="34" charset="0"/>
              </a:rPr>
              <a:t>2</a:t>
            </a:r>
            <a:r>
              <a:rPr lang="zh-CN" altLang="en-US" sz="1800" b="0" i="0" dirty="0">
                <a:solidFill>
                  <a:srgbClr val="000000"/>
                </a:solidFill>
                <a:effectLst/>
                <a:latin typeface="TT5Do00"/>
              </a:rPr>
              <a:t>，协议不可达：与</a:t>
            </a:r>
            <a:r>
              <a:rPr lang="en-US" altLang="zh-CN" sz="1800" b="1" i="0" dirty="0">
                <a:solidFill>
                  <a:srgbClr val="000000"/>
                </a:solidFill>
                <a:effectLst/>
                <a:latin typeface="Arial" panose="020B0604020202020204" pitchFamily="34" charset="0"/>
              </a:rPr>
              <a:t>TCP</a:t>
            </a:r>
            <a:r>
              <a:rPr lang="zh-CN" altLang="en-US" sz="1800" b="0" i="0" dirty="0">
                <a:solidFill>
                  <a:srgbClr val="000000"/>
                </a:solidFill>
                <a:effectLst/>
                <a:latin typeface="TT5Do00"/>
              </a:rPr>
              <a:t>或更高层协议有关</a:t>
            </a:r>
            <a:r>
              <a:rPr lang="zh-CN" altLang="en-US" dirty="0"/>
              <a:t> </a:t>
            </a:r>
            <a:endParaRPr lang="en-US" altLang="zh-CN" dirty="0"/>
          </a:p>
          <a:p>
            <a:pPr marL="0" indent="0">
              <a:buNone/>
            </a:pPr>
            <a:r>
              <a:rPr lang="zh-CN" altLang="en-US" sz="1800" b="0" i="0" dirty="0">
                <a:solidFill>
                  <a:srgbClr val="000000"/>
                </a:solidFill>
                <a:effectLst/>
                <a:latin typeface="TT5Do00"/>
              </a:rPr>
              <a:t>  代码</a:t>
            </a:r>
            <a:r>
              <a:rPr lang="en-US" altLang="zh-CN" sz="1800" b="1" i="0" dirty="0">
                <a:solidFill>
                  <a:srgbClr val="000000"/>
                </a:solidFill>
                <a:effectLst/>
                <a:latin typeface="Arial" panose="020B0604020202020204" pitchFamily="34" charset="0"/>
              </a:rPr>
              <a:t>3</a:t>
            </a:r>
            <a:r>
              <a:rPr lang="zh-CN" altLang="en-US" sz="1800" b="0" i="0" dirty="0">
                <a:solidFill>
                  <a:srgbClr val="000000"/>
                </a:solidFill>
                <a:effectLst/>
                <a:latin typeface="TT5Do00"/>
              </a:rPr>
              <a:t>，端口不可达：数据报要交付的进程未运行</a:t>
            </a:r>
            <a:r>
              <a:rPr lang="zh-CN" altLang="en-US" dirty="0"/>
              <a:t> </a:t>
            </a:r>
            <a:br>
              <a:rPr lang="zh-CN" altLang="en-US" dirty="0"/>
            </a:br>
            <a:br>
              <a:rPr lang="zh-CN" altLang="en-US" dirty="0"/>
            </a:br>
            <a:br>
              <a:rPr lang="zh-CN" altLang="en-US" dirty="0"/>
            </a:br>
            <a:br>
              <a:rPr lang="zh-CN" altLang="en-US" dirty="0"/>
            </a:br>
            <a:endParaRPr lang="zh-CN" altLang="en-US" dirty="0"/>
          </a:p>
        </p:txBody>
      </p:sp>
      <p:pic>
        <p:nvPicPr>
          <p:cNvPr id="5" name="图片 4">
            <a:extLst>
              <a:ext uri="{FF2B5EF4-FFF2-40B4-BE49-F238E27FC236}">
                <a16:creationId xmlns:a16="http://schemas.microsoft.com/office/drawing/2014/main" id="{3B6B552D-296A-CA9A-3598-96BCBB04AE86}"/>
              </a:ext>
            </a:extLst>
          </p:cNvPr>
          <p:cNvPicPr>
            <a:picLocks noChangeAspect="1"/>
          </p:cNvPicPr>
          <p:nvPr/>
        </p:nvPicPr>
        <p:blipFill>
          <a:blip r:embed="rId3"/>
          <a:stretch>
            <a:fillRect/>
          </a:stretch>
        </p:blipFill>
        <p:spPr>
          <a:xfrm>
            <a:off x="5412316" y="4169328"/>
            <a:ext cx="5804350" cy="1082529"/>
          </a:xfrm>
          <a:prstGeom prst="rect">
            <a:avLst/>
          </a:prstGeom>
        </p:spPr>
      </p:pic>
    </p:spTree>
    <p:extLst>
      <p:ext uri="{BB962C8B-B14F-4D97-AF65-F5344CB8AC3E}">
        <p14:creationId xmlns:p14="http://schemas.microsoft.com/office/powerpoint/2010/main" val="531947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D7313-6122-12D0-491E-91AB03B8942B}"/>
              </a:ext>
            </a:extLst>
          </p:cNvPr>
          <p:cNvSpPr>
            <a:spLocks noGrp="1"/>
          </p:cNvSpPr>
          <p:nvPr>
            <p:ph type="title"/>
          </p:nvPr>
        </p:nvSpPr>
        <p:spPr/>
        <p:txBody>
          <a:bodyPr/>
          <a:lstStyle/>
          <a:p>
            <a:r>
              <a:rPr lang="en-US" altLang="zh-CN" dirty="0"/>
              <a:t>ICMP</a:t>
            </a:r>
            <a:r>
              <a:rPr lang="zh-CN" altLang="en-US" dirty="0"/>
              <a:t>差错报告</a:t>
            </a:r>
          </a:p>
        </p:txBody>
      </p:sp>
      <p:sp>
        <p:nvSpPr>
          <p:cNvPr id="3" name="内容占位符 2">
            <a:extLst>
              <a:ext uri="{FF2B5EF4-FFF2-40B4-BE49-F238E27FC236}">
                <a16:creationId xmlns:a16="http://schemas.microsoft.com/office/drawing/2014/main" id="{5FB47FAC-BCD6-6CE4-F254-04F735F00609}"/>
              </a:ext>
            </a:extLst>
          </p:cNvPr>
          <p:cNvSpPr>
            <a:spLocks noGrp="1"/>
          </p:cNvSpPr>
          <p:nvPr>
            <p:ph idx="1"/>
          </p:nvPr>
        </p:nvSpPr>
        <p:spPr/>
        <p:txBody>
          <a:bodyPr>
            <a:normAutofit/>
          </a:bodyPr>
          <a:lstStyle/>
          <a:p>
            <a:pPr>
              <a:lnSpc>
                <a:spcPct val="70000"/>
              </a:lnSpc>
              <a:buFont typeface="Wingdings" panose="05000000000000000000" pitchFamily="2" charset="2"/>
              <a:buChar char="l"/>
            </a:pPr>
            <a:r>
              <a:rPr lang="zh-CN" altLang="en-US" dirty="0"/>
              <a:t>超时报告：</a:t>
            </a:r>
            <a:r>
              <a:rPr lang="en-US" altLang="zh-CN" dirty="0"/>
              <a:t>TTL = 0</a:t>
            </a:r>
            <a:r>
              <a:rPr lang="zh-CN" altLang="en-US" dirty="0"/>
              <a:t>或分片重组超时</a:t>
            </a:r>
            <a:endParaRPr lang="en-US" altLang="zh-CN" dirty="0"/>
          </a:p>
          <a:p>
            <a:pPr marL="0" indent="0">
              <a:lnSpc>
                <a:spcPct val="70000"/>
              </a:lnSpc>
              <a:buNone/>
            </a:pPr>
            <a:r>
              <a:rPr lang="zh-CN" altLang="en-US" sz="1700" dirty="0"/>
              <a:t>代码</a:t>
            </a:r>
            <a:r>
              <a:rPr lang="en-US" altLang="zh-CN" sz="1700" dirty="0"/>
              <a:t>0</a:t>
            </a:r>
            <a:r>
              <a:rPr lang="zh-CN" altLang="en-US" sz="1700" dirty="0"/>
              <a:t>：当数据报的生存时间字段值为</a:t>
            </a:r>
            <a:r>
              <a:rPr lang="en-US" altLang="zh-CN" sz="1700" dirty="0"/>
              <a:t>0</a:t>
            </a:r>
            <a:r>
              <a:rPr lang="zh-CN" altLang="en-US" sz="1700" dirty="0"/>
              <a:t>而被路由器丢弃时产生的超时报文</a:t>
            </a:r>
            <a:endParaRPr lang="en-US" altLang="zh-CN" sz="1700" dirty="0"/>
          </a:p>
          <a:p>
            <a:pPr marL="0" indent="0">
              <a:lnSpc>
                <a:spcPct val="70000"/>
              </a:lnSpc>
              <a:buNone/>
            </a:pPr>
            <a:endParaRPr lang="en-US" altLang="zh-CN" sz="1700" dirty="0"/>
          </a:p>
          <a:p>
            <a:pPr marL="0" indent="0">
              <a:lnSpc>
                <a:spcPct val="70000"/>
              </a:lnSpc>
              <a:buNone/>
            </a:pPr>
            <a:r>
              <a:rPr lang="zh-CN" altLang="en-US" sz="1700" dirty="0"/>
              <a:t>代码</a:t>
            </a:r>
            <a:r>
              <a:rPr lang="en-US" altLang="zh-CN" sz="1700" dirty="0"/>
              <a:t>1</a:t>
            </a:r>
            <a:r>
              <a:rPr lang="zh-CN" altLang="en-US" sz="1700" dirty="0"/>
              <a:t>：在规定时限内数据报的某些分片未能到达而导致已到达的分片被丢弃时产生的超时报文</a:t>
            </a:r>
            <a:endParaRPr lang="en-US" altLang="zh-CN" sz="1700" dirty="0"/>
          </a:p>
          <a:p>
            <a:pPr marL="0" indent="0">
              <a:lnSpc>
                <a:spcPct val="70000"/>
              </a:lnSpc>
              <a:buNone/>
            </a:pPr>
            <a:endParaRPr lang="en-US" altLang="zh-CN" sz="1700" dirty="0"/>
          </a:p>
          <a:p>
            <a:pPr marL="0" indent="0">
              <a:buNone/>
            </a:pPr>
            <a:endParaRPr lang="zh-CN" altLang="en-US" dirty="0"/>
          </a:p>
        </p:txBody>
      </p:sp>
      <p:pic>
        <p:nvPicPr>
          <p:cNvPr id="5" name="图片 4">
            <a:extLst>
              <a:ext uri="{FF2B5EF4-FFF2-40B4-BE49-F238E27FC236}">
                <a16:creationId xmlns:a16="http://schemas.microsoft.com/office/drawing/2014/main" id="{01B93C67-280C-4C52-B03E-769BAD1F26A2}"/>
              </a:ext>
            </a:extLst>
          </p:cNvPr>
          <p:cNvPicPr>
            <a:picLocks noChangeAspect="1"/>
          </p:cNvPicPr>
          <p:nvPr/>
        </p:nvPicPr>
        <p:blipFill>
          <a:blip r:embed="rId2"/>
          <a:stretch>
            <a:fillRect/>
          </a:stretch>
        </p:blipFill>
        <p:spPr>
          <a:xfrm>
            <a:off x="1854709" y="3553146"/>
            <a:ext cx="8029575" cy="1981200"/>
          </a:xfrm>
          <a:prstGeom prst="rect">
            <a:avLst/>
          </a:prstGeom>
        </p:spPr>
      </p:pic>
    </p:spTree>
    <p:extLst>
      <p:ext uri="{BB962C8B-B14F-4D97-AF65-F5344CB8AC3E}">
        <p14:creationId xmlns:p14="http://schemas.microsoft.com/office/powerpoint/2010/main" val="263016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FB47FAC-BCD6-6CE4-F254-04F735F00609}"/>
              </a:ext>
            </a:extLst>
          </p:cNvPr>
          <p:cNvSpPr>
            <a:spLocks noGrp="1"/>
          </p:cNvSpPr>
          <p:nvPr>
            <p:ph idx="1"/>
          </p:nvPr>
        </p:nvSpPr>
        <p:spPr>
          <a:xfrm>
            <a:off x="1097280" y="1845733"/>
            <a:ext cx="10058400" cy="4725664"/>
          </a:xfrm>
        </p:spPr>
        <p:txBody>
          <a:bodyPr>
            <a:normAutofit/>
          </a:bodyPr>
          <a:lstStyle/>
          <a:p>
            <a:pPr>
              <a:buFont typeface="Wingdings" panose="05000000000000000000" pitchFamily="2" charset="2"/>
              <a:buChar char="l"/>
            </a:pPr>
            <a:r>
              <a:rPr lang="zh-CN" altLang="en-US" dirty="0"/>
              <a:t>参数出错报告：数据报首部或选项出错时</a:t>
            </a:r>
            <a:endParaRPr lang="en-US" altLang="zh-CN" dirty="0"/>
          </a:p>
          <a:p>
            <a:pPr marL="0" indent="0">
              <a:buNone/>
            </a:pPr>
            <a:r>
              <a:rPr lang="zh-CN" altLang="en-US" dirty="0"/>
              <a:t>代码</a:t>
            </a:r>
            <a:r>
              <a:rPr lang="en-US" altLang="zh-CN" dirty="0"/>
              <a:t>0</a:t>
            </a:r>
            <a:r>
              <a:rPr lang="zh-CN" altLang="en-US" dirty="0"/>
              <a:t>：当首部的某个字段中有差错或二义性时，指针字段值指向有问题的字节</a:t>
            </a:r>
            <a:endParaRPr lang="en-US" altLang="zh-CN" dirty="0"/>
          </a:p>
          <a:p>
            <a:pPr marL="0" indent="0">
              <a:buNone/>
            </a:pPr>
            <a:r>
              <a:rPr lang="zh-CN" altLang="en-US" dirty="0"/>
              <a:t>代码</a:t>
            </a:r>
            <a:r>
              <a:rPr lang="en-US" altLang="zh-CN" dirty="0"/>
              <a:t>1</a:t>
            </a:r>
            <a:r>
              <a:rPr lang="zh-CN" altLang="en-US" dirty="0"/>
              <a:t>：表示缺少所需的选项部分，这时不使用指针</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指针：指向发生出错的第一个字节在数据报首部中的位置</a:t>
            </a:r>
            <a:endParaRPr lang="en-US" altLang="zh-CN" dirty="0"/>
          </a:p>
          <a:p>
            <a:pPr marL="0" indent="0">
              <a:buNone/>
            </a:pPr>
            <a:endParaRPr lang="en-US" altLang="zh-CN" dirty="0"/>
          </a:p>
        </p:txBody>
      </p:sp>
      <p:sp>
        <p:nvSpPr>
          <p:cNvPr id="5" name="标题 1">
            <a:extLst>
              <a:ext uri="{FF2B5EF4-FFF2-40B4-BE49-F238E27FC236}">
                <a16:creationId xmlns:a16="http://schemas.microsoft.com/office/drawing/2014/main" id="{32C0DC99-7D9C-2F4D-FB7E-F5AD9C8BC5EC}"/>
              </a:ext>
            </a:extLst>
          </p:cNvPr>
          <p:cNvSpPr>
            <a:spLocks noGrp="1"/>
          </p:cNvSpPr>
          <p:nvPr>
            <p:ph type="title"/>
          </p:nvPr>
        </p:nvSpPr>
        <p:spPr>
          <a:xfrm>
            <a:off x="1096963" y="287338"/>
            <a:ext cx="10058400" cy="1449387"/>
          </a:xfrm>
        </p:spPr>
        <p:txBody>
          <a:bodyPr/>
          <a:lstStyle/>
          <a:p>
            <a:r>
              <a:rPr lang="en-US" altLang="zh-CN" dirty="0"/>
              <a:t>ICMP</a:t>
            </a:r>
            <a:r>
              <a:rPr lang="zh-CN" altLang="en-US" dirty="0"/>
              <a:t>差错报告</a:t>
            </a:r>
          </a:p>
        </p:txBody>
      </p:sp>
      <p:pic>
        <p:nvPicPr>
          <p:cNvPr id="7" name="图片 6">
            <a:extLst>
              <a:ext uri="{FF2B5EF4-FFF2-40B4-BE49-F238E27FC236}">
                <a16:creationId xmlns:a16="http://schemas.microsoft.com/office/drawing/2014/main" id="{BAFB777E-F323-EA3D-12A7-88690E91DCFA}"/>
              </a:ext>
            </a:extLst>
          </p:cNvPr>
          <p:cNvPicPr>
            <a:picLocks noChangeAspect="1"/>
          </p:cNvPicPr>
          <p:nvPr/>
        </p:nvPicPr>
        <p:blipFill>
          <a:blip r:embed="rId3"/>
          <a:stretch>
            <a:fillRect/>
          </a:stretch>
        </p:blipFill>
        <p:spPr>
          <a:xfrm>
            <a:off x="1708558" y="3227490"/>
            <a:ext cx="7924800" cy="1962150"/>
          </a:xfrm>
          <a:prstGeom prst="rect">
            <a:avLst/>
          </a:prstGeom>
        </p:spPr>
      </p:pic>
    </p:spTree>
    <p:extLst>
      <p:ext uri="{BB962C8B-B14F-4D97-AF65-F5344CB8AC3E}">
        <p14:creationId xmlns:p14="http://schemas.microsoft.com/office/powerpoint/2010/main" val="931767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8874DF1-AECF-EE05-5B55-9248D8B180B4}"/>
              </a:ext>
            </a:extLst>
          </p:cNvPr>
          <p:cNvSpPr>
            <a:spLocks noGrp="1"/>
          </p:cNvSpPr>
          <p:nvPr>
            <p:ph idx="1"/>
          </p:nvPr>
        </p:nvSpPr>
        <p:spPr/>
        <p:txBody>
          <a:bodyPr/>
          <a:lstStyle/>
          <a:p>
            <a:pPr>
              <a:buFont typeface="Wingdings" panose="05000000000000000000" pitchFamily="2" charset="2"/>
              <a:buChar char="l"/>
            </a:pPr>
            <a:r>
              <a:rPr lang="zh-CN" altLang="en-US" dirty="0"/>
              <a:t>拥塞控制与源站抑制</a:t>
            </a:r>
            <a:endParaRPr lang="en-US" altLang="zh-CN" dirty="0"/>
          </a:p>
          <a:p>
            <a:r>
              <a:rPr lang="zh-CN" altLang="en-US" dirty="0"/>
              <a:t>拥塞：大量数据报涌入同一网关，导致该网关资源耗尽而必须丢弃后面到达的数据报时，就是拥塞。</a:t>
            </a:r>
          </a:p>
          <a:p>
            <a:r>
              <a:rPr lang="zh-CN" altLang="en-US" dirty="0"/>
              <a:t>拥塞控制：解决数据报大量涌入问题</a:t>
            </a:r>
          </a:p>
          <a:p>
            <a:r>
              <a:rPr lang="zh-CN" altLang="en-US" dirty="0"/>
              <a:t>流量控制：解决点对点传输速率的匹配问题</a:t>
            </a:r>
          </a:p>
          <a:p>
            <a:pPr marL="0" indent="0">
              <a:buNone/>
            </a:pPr>
            <a:r>
              <a:rPr lang="en-US" altLang="zh-CN" dirty="0"/>
              <a:t>  </a:t>
            </a:r>
            <a:r>
              <a:rPr lang="zh-CN" altLang="en-US" dirty="0"/>
              <a:t>解决拥塞方法：源站抑制，即抑制信源发出数据报的速率</a:t>
            </a:r>
            <a:endParaRPr lang="en-US" altLang="zh-CN" dirty="0"/>
          </a:p>
          <a:p>
            <a:pPr marL="0" indent="0">
              <a:buNone/>
            </a:pPr>
            <a:endParaRPr lang="zh-CN" altLang="en-US" dirty="0"/>
          </a:p>
        </p:txBody>
      </p:sp>
      <p:sp>
        <p:nvSpPr>
          <p:cNvPr id="5" name="标题 1">
            <a:extLst>
              <a:ext uri="{FF2B5EF4-FFF2-40B4-BE49-F238E27FC236}">
                <a16:creationId xmlns:a16="http://schemas.microsoft.com/office/drawing/2014/main" id="{5A500D4B-1779-242D-0CEF-D007B1741551}"/>
              </a:ext>
            </a:extLst>
          </p:cNvPr>
          <p:cNvSpPr>
            <a:spLocks noGrp="1"/>
          </p:cNvSpPr>
          <p:nvPr>
            <p:ph type="title"/>
          </p:nvPr>
        </p:nvSpPr>
        <p:spPr>
          <a:xfrm>
            <a:off x="1096963" y="287338"/>
            <a:ext cx="10058400" cy="1449387"/>
          </a:xfrm>
        </p:spPr>
        <p:txBody>
          <a:bodyPr/>
          <a:lstStyle/>
          <a:p>
            <a:r>
              <a:rPr lang="en-US" altLang="zh-CN" dirty="0"/>
              <a:t>ICMP</a:t>
            </a:r>
            <a:r>
              <a:rPr lang="zh-CN" altLang="en-US" dirty="0"/>
              <a:t>差错报告</a:t>
            </a:r>
          </a:p>
        </p:txBody>
      </p:sp>
    </p:spTree>
    <p:extLst>
      <p:ext uri="{BB962C8B-B14F-4D97-AF65-F5344CB8AC3E}">
        <p14:creationId xmlns:p14="http://schemas.microsoft.com/office/powerpoint/2010/main" val="1954067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44506C-8056-8BB2-D03C-F220435B3308}"/>
              </a:ext>
            </a:extLst>
          </p:cNvPr>
          <p:cNvSpPr>
            <a:spLocks noGrp="1"/>
          </p:cNvSpPr>
          <p:nvPr>
            <p:ph idx="1"/>
          </p:nvPr>
        </p:nvSpPr>
        <p:spPr/>
        <p:txBody>
          <a:bodyPr/>
          <a:lstStyle/>
          <a:p>
            <a:pPr>
              <a:buFont typeface="Wingdings" panose="05000000000000000000" pitchFamily="2" charset="2"/>
              <a:buChar char="l"/>
            </a:pPr>
            <a:r>
              <a:rPr lang="zh-CN" altLang="en-US" dirty="0"/>
              <a:t>拥塞处理步骤</a:t>
            </a:r>
            <a:endParaRPr lang="en-US" altLang="zh-CN" dirty="0"/>
          </a:p>
          <a:p>
            <a:pPr marL="0" indent="0">
              <a:buNone/>
            </a:pPr>
            <a:r>
              <a:rPr lang="en-US" altLang="zh-CN" dirty="0"/>
              <a:t>1.</a:t>
            </a:r>
            <a:r>
              <a:rPr lang="zh-CN" altLang="en-US" dirty="0"/>
              <a:t>网关发现拥塞，按一定策略向某些源站发出源站抑站报文；</a:t>
            </a:r>
          </a:p>
          <a:p>
            <a:pPr marL="0" indent="0">
              <a:buNone/>
            </a:pPr>
            <a:r>
              <a:rPr lang="en-US" altLang="zh-CN" dirty="0"/>
              <a:t>2.</a:t>
            </a:r>
            <a:r>
              <a:rPr lang="zh-CN" altLang="en-US" dirty="0"/>
              <a:t>源站收到源抑制报文后，按一定速率降低发往某信宿的数据报的速率；</a:t>
            </a:r>
          </a:p>
          <a:p>
            <a:pPr marL="0" indent="0">
              <a:buNone/>
            </a:pPr>
            <a:r>
              <a:rPr lang="en-US" altLang="zh-CN" dirty="0"/>
              <a:t>3.</a:t>
            </a:r>
            <a:r>
              <a:rPr lang="zh-CN" altLang="en-US" dirty="0"/>
              <a:t>在一定时间间隔内若无源抑制报文到达，则源站认为拥塞解除，逐渐提高发送速率。</a:t>
            </a:r>
            <a:endParaRPr lang="en-US" altLang="zh-CN" dirty="0"/>
          </a:p>
          <a:p>
            <a:pPr marL="0" indent="0">
              <a:buNone/>
            </a:pPr>
            <a:endParaRPr lang="zh-CN" altLang="en-US" dirty="0"/>
          </a:p>
        </p:txBody>
      </p:sp>
      <p:sp>
        <p:nvSpPr>
          <p:cNvPr id="4" name="标题 1">
            <a:extLst>
              <a:ext uri="{FF2B5EF4-FFF2-40B4-BE49-F238E27FC236}">
                <a16:creationId xmlns:a16="http://schemas.microsoft.com/office/drawing/2014/main" id="{261738B8-70AE-2975-502D-55C6BC4BAEBD}"/>
              </a:ext>
            </a:extLst>
          </p:cNvPr>
          <p:cNvSpPr>
            <a:spLocks noGrp="1"/>
          </p:cNvSpPr>
          <p:nvPr>
            <p:ph type="title"/>
          </p:nvPr>
        </p:nvSpPr>
        <p:spPr>
          <a:xfrm>
            <a:off x="1096963" y="287338"/>
            <a:ext cx="10058400" cy="1449387"/>
          </a:xfrm>
        </p:spPr>
        <p:txBody>
          <a:bodyPr/>
          <a:lstStyle/>
          <a:p>
            <a:r>
              <a:rPr lang="en-US" altLang="zh-CN" dirty="0"/>
              <a:t>ICMP</a:t>
            </a:r>
            <a:r>
              <a:rPr lang="zh-CN" altLang="en-US" dirty="0"/>
              <a:t>差错报告</a:t>
            </a:r>
          </a:p>
        </p:txBody>
      </p:sp>
      <p:pic>
        <p:nvPicPr>
          <p:cNvPr id="12" name="图片 11">
            <a:extLst>
              <a:ext uri="{FF2B5EF4-FFF2-40B4-BE49-F238E27FC236}">
                <a16:creationId xmlns:a16="http://schemas.microsoft.com/office/drawing/2014/main" id="{3D01F690-65F6-58B8-3F8E-46BCE3BEC42A}"/>
              </a:ext>
            </a:extLst>
          </p:cNvPr>
          <p:cNvPicPr>
            <a:picLocks noChangeAspect="1"/>
          </p:cNvPicPr>
          <p:nvPr/>
        </p:nvPicPr>
        <p:blipFill>
          <a:blip r:embed="rId2"/>
          <a:stretch>
            <a:fillRect/>
          </a:stretch>
        </p:blipFill>
        <p:spPr>
          <a:xfrm>
            <a:off x="2600325" y="3944836"/>
            <a:ext cx="6991350" cy="1619250"/>
          </a:xfrm>
          <a:prstGeom prst="rect">
            <a:avLst/>
          </a:prstGeom>
        </p:spPr>
      </p:pic>
    </p:spTree>
    <p:extLst>
      <p:ext uri="{BB962C8B-B14F-4D97-AF65-F5344CB8AC3E}">
        <p14:creationId xmlns:p14="http://schemas.microsoft.com/office/powerpoint/2010/main" val="3908773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915F1BA-0300-220E-6CBA-15E8397F0D3B}"/>
              </a:ext>
            </a:extLst>
          </p:cNvPr>
          <p:cNvSpPr>
            <a:spLocks noGrp="1"/>
          </p:cNvSpPr>
          <p:nvPr>
            <p:ph idx="1"/>
          </p:nvPr>
        </p:nvSpPr>
        <p:spPr>
          <a:xfrm>
            <a:off x="1097280" y="1845734"/>
            <a:ext cx="10227946" cy="4023360"/>
          </a:xfrm>
        </p:spPr>
        <p:txBody>
          <a:bodyPr>
            <a:normAutofit/>
          </a:bodyPr>
          <a:lstStyle/>
          <a:p>
            <a:pPr>
              <a:buFont typeface="Wingdings" panose="05000000000000000000" pitchFamily="2" charset="2"/>
              <a:buChar char="l"/>
            </a:pPr>
            <a:r>
              <a:rPr lang="zh-CN" altLang="en-US" dirty="0"/>
              <a:t>路径控制和重定向报文</a:t>
            </a:r>
            <a:r>
              <a:rPr lang="en-US" altLang="zh-CN" dirty="0"/>
              <a:t>:</a:t>
            </a:r>
            <a:r>
              <a:rPr lang="zh-CN" altLang="en-US" dirty="0"/>
              <a:t>更新主机路由表</a:t>
            </a:r>
            <a:endParaRPr lang="en-US" altLang="zh-CN" dirty="0"/>
          </a:p>
          <a:p>
            <a:r>
              <a:rPr lang="zh-CN" altLang="en-US" dirty="0"/>
              <a:t>该报文可使主机改变路由</a:t>
            </a:r>
            <a:endParaRPr lang="en-US" altLang="zh-CN" dirty="0"/>
          </a:p>
          <a:p>
            <a:r>
              <a:rPr lang="zh-CN" altLang="en-US" dirty="0"/>
              <a:t>当路由器发现一台主机使用非优化路由时，向主机发重定向报文，请求主机改变路由。此时主机的路由表发生改变。</a:t>
            </a:r>
            <a:endParaRPr lang="en-US" altLang="zh-CN" dirty="0"/>
          </a:p>
          <a:p>
            <a:endParaRPr lang="zh-CN" altLang="en-US" dirty="0"/>
          </a:p>
        </p:txBody>
      </p:sp>
      <p:pic>
        <p:nvPicPr>
          <p:cNvPr id="5" name="图片 4">
            <a:extLst>
              <a:ext uri="{FF2B5EF4-FFF2-40B4-BE49-F238E27FC236}">
                <a16:creationId xmlns:a16="http://schemas.microsoft.com/office/drawing/2014/main" id="{B3641F88-AF7C-9919-D330-C57B67A3CDB8}"/>
              </a:ext>
            </a:extLst>
          </p:cNvPr>
          <p:cNvPicPr>
            <a:picLocks noChangeAspect="1"/>
          </p:cNvPicPr>
          <p:nvPr/>
        </p:nvPicPr>
        <p:blipFill>
          <a:blip r:embed="rId2"/>
          <a:stretch>
            <a:fillRect/>
          </a:stretch>
        </p:blipFill>
        <p:spPr>
          <a:xfrm>
            <a:off x="2147887" y="3651842"/>
            <a:ext cx="7896225" cy="1838325"/>
          </a:xfrm>
          <a:prstGeom prst="rect">
            <a:avLst/>
          </a:prstGeom>
        </p:spPr>
      </p:pic>
      <p:sp>
        <p:nvSpPr>
          <p:cNvPr id="6" name="标题 1">
            <a:extLst>
              <a:ext uri="{FF2B5EF4-FFF2-40B4-BE49-F238E27FC236}">
                <a16:creationId xmlns:a16="http://schemas.microsoft.com/office/drawing/2014/main" id="{48AC8805-D884-5E3D-410A-8B22F7EF78D9}"/>
              </a:ext>
            </a:extLst>
          </p:cNvPr>
          <p:cNvSpPr>
            <a:spLocks noGrp="1"/>
          </p:cNvSpPr>
          <p:nvPr>
            <p:ph type="title"/>
          </p:nvPr>
        </p:nvSpPr>
        <p:spPr>
          <a:xfrm>
            <a:off x="1096963" y="287338"/>
            <a:ext cx="10058400" cy="1449387"/>
          </a:xfrm>
        </p:spPr>
        <p:txBody>
          <a:bodyPr/>
          <a:lstStyle/>
          <a:p>
            <a:r>
              <a:rPr lang="en-US" altLang="zh-CN" dirty="0"/>
              <a:t>ICMP</a:t>
            </a:r>
            <a:r>
              <a:rPr lang="zh-CN" altLang="en-US" dirty="0"/>
              <a:t>差错报告</a:t>
            </a:r>
          </a:p>
        </p:txBody>
      </p:sp>
    </p:spTree>
    <p:extLst>
      <p:ext uri="{BB962C8B-B14F-4D97-AF65-F5344CB8AC3E}">
        <p14:creationId xmlns:p14="http://schemas.microsoft.com/office/powerpoint/2010/main" val="211630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82B434-53A7-1912-76F6-E1D2E7131D4B}"/>
              </a:ext>
            </a:extLst>
          </p:cNvPr>
          <p:cNvSpPr>
            <a:spLocks noGrp="1"/>
          </p:cNvSpPr>
          <p:nvPr>
            <p:ph type="title"/>
          </p:nvPr>
        </p:nvSpPr>
        <p:spPr/>
        <p:txBody>
          <a:bodyPr/>
          <a:lstStyle/>
          <a:p>
            <a:r>
              <a:rPr lang="en-US" altLang="zh-CN" sz="4800" dirty="0">
                <a:solidFill>
                  <a:schemeClr val="tx2"/>
                </a:solidFill>
              </a:rPr>
              <a:t>ICMP</a:t>
            </a:r>
            <a:r>
              <a:rPr lang="zh-CN" altLang="en-US" sz="4800" dirty="0">
                <a:solidFill>
                  <a:schemeClr val="tx2"/>
                </a:solidFill>
              </a:rPr>
              <a:t>重定向攻击</a:t>
            </a:r>
            <a:endParaRPr lang="zh-CN" altLang="en-US" dirty="0"/>
          </a:p>
        </p:txBody>
      </p:sp>
      <p:sp>
        <p:nvSpPr>
          <p:cNvPr id="3" name="内容占位符 2">
            <a:extLst>
              <a:ext uri="{FF2B5EF4-FFF2-40B4-BE49-F238E27FC236}">
                <a16:creationId xmlns:a16="http://schemas.microsoft.com/office/drawing/2014/main" id="{252166AB-86A2-E045-5CFC-A1078877C132}"/>
              </a:ext>
            </a:extLst>
          </p:cNvPr>
          <p:cNvSpPr>
            <a:spLocks noGrp="1"/>
          </p:cNvSpPr>
          <p:nvPr>
            <p:ph idx="1"/>
          </p:nvPr>
        </p:nvSpPr>
        <p:spPr/>
        <p:txBody>
          <a:bodyPr/>
          <a:lstStyle/>
          <a:p>
            <a:pPr>
              <a:buFont typeface="Wingdings" panose="05000000000000000000" pitchFamily="2" charset="2"/>
              <a:buChar char="l"/>
            </a:pPr>
            <a:r>
              <a:rPr lang="en-US" altLang="zh-CN" sz="2000" dirty="0"/>
              <a:t>ICMP</a:t>
            </a:r>
            <a:r>
              <a:rPr lang="zh-CN" altLang="en-US" sz="2000" dirty="0"/>
              <a:t>协议的安全缺陷</a:t>
            </a:r>
            <a:endParaRPr lang="en-US" altLang="zh-CN" sz="2000" dirty="0"/>
          </a:p>
          <a:p>
            <a:pPr marL="0" indent="0">
              <a:buFont typeface="Wingdings" panose="05000000000000000000" pitchFamily="2" charset="2"/>
              <a:buNone/>
              <a:defRPr/>
            </a:pPr>
            <a:r>
              <a:rPr lang="zh-CN" altLang="en-US" sz="2000" dirty="0"/>
              <a:t>和</a:t>
            </a:r>
            <a:r>
              <a:rPr lang="en-US" altLang="zh-CN" sz="2000" dirty="0"/>
              <a:t>IP</a:t>
            </a:r>
            <a:r>
              <a:rPr lang="zh-CN" altLang="en-US" sz="2000" dirty="0"/>
              <a:t>协议一样，</a:t>
            </a:r>
            <a:r>
              <a:rPr lang="en-US" altLang="zh-CN" sz="2000" dirty="0"/>
              <a:t>ICMP</a:t>
            </a:r>
            <a:r>
              <a:rPr lang="zh-CN" altLang="en-US" sz="2000" dirty="0"/>
              <a:t>协议同样没有可信的验证机制，既无法确认发送者身份的合法性，也无法确认发送数据的合法性。 利用</a:t>
            </a:r>
            <a:r>
              <a:rPr lang="en-US" altLang="zh-CN" sz="2000" dirty="0"/>
              <a:t>ICMP</a:t>
            </a:r>
            <a:r>
              <a:rPr lang="zh-CN" altLang="en-US" sz="2000" dirty="0"/>
              <a:t>协议的缺陷，可以发动包括</a:t>
            </a:r>
            <a:r>
              <a:rPr lang="en-US" altLang="zh-CN" sz="2000" dirty="0"/>
              <a:t>DOS</a:t>
            </a:r>
            <a:r>
              <a:rPr lang="zh-CN" altLang="en-US" sz="2000" dirty="0"/>
              <a:t>攻击、重定向攻击等。</a:t>
            </a:r>
            <a:endParaRPr lang="en-US" altLang="zh-CN" sz="2000" dirty="0"/>
          </a:p>
          <a:p>
            <a:pPr marL="0" indent="0">
              <a:buFont typeface="Wingdings" panose="05000000000000000000" pitchFamily="2" charset="2"/>
              <a:buNone/>
              <a:defRPr/>
            </a:pPr>
            <a:r>
              <a:rPr lang="zh-CN" altLang="en-US" dirty="0"/>
              <a:t>例如著名的死亡之</a:t>
            </a:r>
            <a:r>
              <a:rPr lang="en-US" altLang="zh-CN" dirty="0"/>
              <a:t>ping</a:t>
            </a:r>
            <a:r>
              <a:rPr lang="zh-CN" altLang="en-US" dirty="0"/>
              <a:t>与</a:t>
            </a:r>
            <a:r>
              <a:rPr lang="en-US" altLang="zh-CN" dirty="0"/>
              <a:t>ICMP DOS</a:t>
            </a:r>
          </a:p>
          <a:p>
            <a:pPr marL="0" indent="0">
              <a:buFont typeface="Wingdings" panose="05000000000000000000" pitchFamily="2" charset="2"/>
              <a:buNone/>
              <a:defRPr/>
            </a:pPr>
            <a:r>
              <a:rPr lang="zh-CN" altLang="en-US" b="0" i="0" dirty="0">
                <a:solidFill>
                  <a:srgbClr val="4D4D4D"/>
                </a:solidFill>
                <a:effectLst/>
                <a:latin typeface="-apple-system"/>
              </a:rPr>
              <a:t>死亡之 </a:t>
            </a:r>
            <a:r>
              <a:rPr lang="en-US" altLang="zh-CN" b="0" i="0" dirty="0">
                <a:solidFill>
                  <a:srgbClr val="4D4D4D"/>
                </a:solidFill>
                <a:effectLst/>
                <a:latin typeface="-apple-system"/>
              </a:rPr>
              <a:t>Ping </a:t>
            </a:r>
            <a:r>
              <a:rPr lang="zh-CN" altLang="en-US" b="0" i="0" dirty="0">
                <a:solidFill>
                  <a:srgbClr val="4D4D4D"/>
                </a:solidFill>
                <a:effectLst/>
                <a:latin typeface="-apple-system"/>
              </a:rPr>
              <a:t>攻击是一种拒绝服务 </a:t>
            </a:r>
            <a:r>
              <a:rPr lang="en-US" altLang="zh-CN" b="0" i="0" dirty="0">
                <a:solidFill>
                  <a:srgbClr val="4D4D4D"/>
                </a:solidFill>
                <a:effectLst/>
                <a:latin typeface="-apple-system"/>
              </a:rPr>
              <a:t>(DoS) </a:t>
            </a:r>
            <a:r>
              <a:rPr lang="zh-CN" altLang="en-US" b="0" i="0" dirty="0">
                <a:solidFill>
                  <a:srgbClr val="4D4D4D"/>
                </a:solidFill>
                <a:effectLst/>
                <a:latin typeface="-apple-system"/>
              </a:rPr>
              <a:t>攻击，攻击者旨在通过发送大于最大允许大小的数据包来破坏目标计算机，从而导致目标计算机冻结或崩溃。</a:t>
            </a:r>
            <a:endParaRPr lang="en-US" altLang="zh-CN" b="0" i="0" dirty="0">
              <a:solidFill>
                <a:srgbClr val="4D4D4D"/>
              </a:solidFill>
              <a:effectLst/>
              <a:latin typeface="-apple-system"/>
            </a:endParaRPr>
          </a:p>
          <a:p>
            <a:pPr marL="0" indent="0">
              <a:buNone/>
              <a:defRPr/>
            </a:pPr>
            <a:r>
              <a:rPr lang="en-US" altLang="zh-CN" dirty="0"/>
              <a:t>ICMP DOS</a:t>
            </a:r>
            <a:r>
              <a:rPr lang="zh-CN" altLang="en-US" dirty="0"/>
              <a:t>是指利用</a:t>
            </a:r>
            <a:r>
              <a:rPr lang="en-US" altLang="zh-CN" dirty="0"/>
              <a:t>ICMP</a:t>
            </a:r>
            <a:r>
              <a:rPr lang="zh-CN" altLang="en-US" dirty="0"/>
              <a:t>协议向目标主机发送大量报文，挤占目标系统带宽、消耗目标系统</a:t>
            </a:r>
            <a:r>
              <a:rPr lang="en-US" altLang="zh-CN" dirty="0"/>
              <a:t>CPU</a:t>
            </a:r>
            <a:r>
              <a:rPr lang="zh-CN" altLang="en-US" dirty="0"/>
              <a:t>和缓存资源，使其无法为正常请求提供服务。</a:t>
            </a:r>
            <a:r>
              <a:rPr lang="en-US" altLang="zh-CN" dirty="0"/>
              <a:t>DOS</a:t>
            </a:r>
            <a:r>
              <a:rPr lang="zh-CN" altLang="en-US" dirty="0"/>
              <a:t>攻击比拼的是资源能力。如果能让多个系统同时向目标系统发送报文，可以很容易的将目标系统攻击至瘫痪。</a:t>
            </a:r>
          </a:p>
          <a:p>
            <a:pPr marL="0" indent="0">
              <a:buNone/>
              <a:defRPr/>
            </a:pPr>
            <a:endParaRPr lang="zh-CN" altLang="en-US" dirty="0"/>
          </a:p>
          <a:p>
            <a:pPr marL="0" indent="0">
              <a:buFont typeface="Wingdings" panose="05000000000000000000" pitchFamily="2" charset="2"/>
              <a:buNone/>
              <a:defRPr/>
            </a:pPr>
            <a:endParaRPr lang="en-US" altLang="zh-CN" dirty="0"/>
          </a:p>
          <a:p>
            <a:pPr marL="0" indent="0">
              <a:buFont typeface="Wingdings" panose="05000000000000000000" pitchFamily="2" charset="2"/>
              <a:buNone/>
              <a:defRPr/>
            </a:pPr>
            <a:endParaRPr lang="en-US" altLang="zh-CN" sz="2000" dirty="0"/>
          </a:p>
          <a:p>
            <a:endParaRPr lang="zh-CN" altLang="en-US" dirty="0"/>
          </a:p>
        </p:txBody>
      </p:sp>
    </p:spTree>
    <p:extLst>
      <p:ext uri="{BB962C8B-B14F-4D97-AF65-F5344CB8AC3E}">
        <p14:creationId xmlns:p14="http://schemas.microsoft.com/office/powerpoint/2010/main" val="2490253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BAA3777-B4C8-F3B7-02BF-EE156F871BCD}"/>
              </a:ext>
            </a:extLst>
          </p:cNvPr>
          <p:cNvSpPr>
            <a:spLocks noGrp="1"/>
          </p:cNvSpPr>
          <p:nvPr>
            <p:ph idx="1"/>
          </p:nvPr>
        </p:nvSpPr>
        <p:spPr/>
        <p:txBody>
          <a:bodyPr/>
          <a:lstStyle/>
          <a:p>
            <a:pPr>
              <a:buFont typeface="Wingdings" panose="05000000000000000000" pitchFamily="2" charset="2"/>
              <a:buChar char="l"/>
            </a:pPr>
            <a:r>
              <a:rPr lang="en-US" altLang="zh-CN" sz="2000" dirty="0"/>
              <a:t>ICMP</a:t>
            </a:r>
            <a:r>
              <a:rPr lang="zh-CN" altLang="en-US" sz="2000" dirty="0"/>
              <a:t>路由欺骗（重定向）</a:t>
            </a:r>
            <a:endParaRPr lang="en-US" altLang="zh-CN" sz="2000" dirty="0"/>
          </a:p>
          <a:p>
            <a:pPr marL="0" indent="0">
              <a:buNone/>
            </a:pPr>
            <a:r>
              <a:rPr lang="zh-CN" altLang="en-US" sz="2000" dirty="0"/>
              <a:t>当主机访问某个站点时，如果主机路由表中有相应的路由信息，则会按照相应的路由进行转发，如果没有相应的路由信息，则将数据包转发给缺省网关，由缺省网关决定相应的路由。</a:t>
            </a:r>
          </a:p>
          <a:p>
            <a:pPr marL="0" indent="0">
              <a:buNone/>
            </a:pPr>
            <a:r>
              <a:rPr lang="zh-CN" altLang="en-US" sz="2000" dirty="0"/>
              <a:t>当收到来自主机的转发数据后，缺省网关一方面会继续转发数据包，另一方面会检测检测路由，如果发现这个路由并非最优路由时，缺省网关就会向主机发出一个</a:t>
            </a:r>
            <a:r>
              <a:rPr lang="en-US" altLang="zh-CN" sz="2000" dirty="0"/>
              <a:t>ICMP</a:t>
            </a:r>
            <a:r>
              <a:rPr lang="zh-CN" altLang="en-US" sz="2000" dirty="0"/>
              <a:t>路由重定向报文，告诉主机去往相应信宿的最优路由。</a:t>
            </a:r>
            <a:endParaRPr lang="en-US" altLang="zh-CN" sz="2000" dirty="0"/>
          </a:p>
          <a:p>
            <a:pPr marL="0" indent="0">
              <a:buNone/>
            </a:pPr>
            <a:endParaRPr lang="en-US" altLang="zh-CN" dirty="0"/>
          </a:p>
          <a:p>
            <a:pPr marL="0" indent="0">
              <a:buNone/>
            </a:pPr>
            <a:r>
              <a:rPr lang="zh-CN" altLang="en-US" sz="2000" dirty="0"/>
              <a:t>这样主机经不断积累便能掌握越来越多的最优路由信息。</a:t>
            </a:r>
            <a:r>
              <a:rPr lang="en-US" altLang="zh-CN" sz="2000" dirty="0"/>
              <a:t>ICMP</a:t>
            </a:r>
            <a:r>
              <a:rPr lang="zh-CN" altLang="en-US" sz="2000" dirty="0"/>
              <a:t>重定向报文的优点是保证主机拥有一个动态的既小且优的寻径表。网络中所有主机都无条件的服从</a:t>
            </a:r>
            <a:r>
              <a:rPr lang="en-US" altLang="zh-CN" sz="2000" dirty="0"/>
              <a:t>ICMP</a:t>
            </a:r>
            <a:r>
              <a:rPr lang="zh-CN" altLang="en-US" sz="2000" dirty="0"/>
              <a:t>重定向。</a:t>
            </a:r>
          </a:p>
          <a:p>
            <a:pPr marL="0" indent="0">
              <a:buNone/>
            </a:pPr>
            <a:endParaRPr lang="zh-CN" altLang="en-US" dirty="0"/>
          </a:p>
        </p:txBody>
      </p:sp>
      <p:sp>
        <p:nvSpPr>
          <p:cNvPr id="4" name="标题 1">
            <a:extLst>
              <a:ext uri="{FF2B5EF4-FFF2-40B4-BE49-F238E27FC236}">
                <a16:creationId xmlns:a16="http://schemas.microsoft.com/office/drawing/2014/main" id="{B9C696B4-AB30-03B8-2B3A-8C9C3A46938D}"/>
              </a:ext>
            </a:extLst>
          </p:cNvPr>
          <p:cNvSpPr>
            <a:spLocks noGrp="1"/>
          </p:cNvSpPr>
          <p:nvPr>
            <p:ph type="title"/>
          </p:nvPr>
        </p:nvSpPr>
        <p:spPr>
          <a:xfrm>
            <a:off x="1096963" y="287338"/>
            <a:ext cx="10058400" cy="1449387"/>
          </a:xfrm>
        </p:spPr>
        <p:txBody>
          <a:bodyPr/>
          <a:lstStyle/>
          <a:p>
            <a:r>
              <a:rPr lang="en-US" altLang="zh-CN" sz="4800" dirty="0">
                <a:solidFill>
                  <a:schemeClr val="tx2"/>
                </a:solidFill>
              </a:rPr>
              <a:t>ICMP</a:t>
            </a:r>
            <a:r>
              <a:rPr lang="zh-CN" altLang="en-US" sz="4800" dirty="0">
                <a:solidFill>
                  <a:schemeClr val="tx2"/>
                </a:solidFill>
              </a:rPr>
              <a:t>重定向攻击</a:t>
            </a:r>
            <a:endParaRPr lang="zh-CN" altLang="en-US" dirty="0"/>
          </a:p>
        </p:txBody>
      </p:sp>
    </p:spTree>
    <p:extLst>
      <p:ext uri="{BB962C8B-B14F-4D97-AF65-F5344CB8AC3E}">
        <p14:creationId xmlns:p14="http://schemas.microsoft.com/office/powerpoint/2010/main" val="3484538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FAF7D3F-08CA-1FFC-3EC4-B76FD482040B}"/>
              </a:ext>
            </a:extLst>
          </p:cNvPr>
          <p:cNvSpPr>
            <a:spLocks noGrp="1"/>
          </p:cNvSpPr>
          <p:nvPr>
            <p:ph idx="1"/>
          </p:nvPr>
        </p:nvSpPr>
        <p:spPr/>
        <p:txBody>
          <a:bodyPr/>
          <a:lstStyle/>
          <a:p>
            <a:pPr>
              <a:buFont typeface="Wingdings" panose="05000000000000000000" pitchFamily="2" charset="2"/>
              <a:buChar char="l"/>
            </a:pPr>
            <a:r>
              <a:rPr lang="zh-CN" altLang="en-US" dirty="0"/>
              <a:t>攻击原理</a:t>
            </a:r>
            <a:endParaRPr lang="en-US" altLang="zh-CN" dirty="0"/>
          </a:p>
          <a:p>
            <a:pPr marL="0" indent="0">
              <a:buNone/>
            </a:pPr>
            <a:r>
              <a:rPr lang="zh-CN" altLang="en-US" sz="2000" dirty="0"/>
              <a:t>如果攻击者伪装成目标主机的默认路由器向网络中的目标主机发送一个</a:t>
            </a:r>
            <a:r>
              <a:rPr lang="en-US" altLang="zh-CN" sz="2000" dirty="0"/>
              <a:t>ICMP</a:t>
            </a:r>
            <a:r>
              <a:rPr lang="zh-CN" altLang="en-US" sz="2000" dirty="0"/>
              <a:t>重定向报文，目标主机收到报文后即更新自己的路由表，从而实现了对目标主机路由破坏。如果攻击者在</a:t>
            </a:r>
            <a:r>
              <a:rPr lang="en-US" altLang="zh-CN" sz="2000" dirty="0"/>
              <a:t>ICMP</a:t>
            </a:r>
            <a:r>
              <a:rPr lang="zh-CN" altLang="en-US" sz="2000" dirty="0"/>
              <a:t>重定向报文中将自己设置为路由的一跳，则攻击者即可对目标主机的窃听。</a:t>
            </a:r>
            <a:endParaRPr lang="en-US" altLang="zh-CN" sz="2000" dirty="0"/>
          </a:p>
          <a:p>
            <a:pPr marL="0" indent="0">
              <a:buNone/>
            </a:pPr>
            <a:r>
              <a:rPr lang="zh-CN" altLang="en-US" sz="2000" dirty="0"/>
              <a:t>攻击者还可以通过在发出的</a:t>
            </a:r>
            <a:r>
              <a:rPr lang="en-US" altLang="zh-CN" sz="2000" dirty="0"/>
              <a:t>ICMP</a:t>
            </a:r>
            <a:r>
              <a:rPr lang="zh-CN" altLang="en-US" sz="2000" dirty="0"/>
              <a:t>报文中设置</a:t>
            </a:r>
            <a:r>
              <a:rPr lang="en-US" altLang="zh-CN" sz="2000" dirty="0"/>
              <a:t>IP</a:t>
            </a:r>
            <a:r>
              <a:rPr lang="zh-CN" altLang="en-US" sz="2000" dirty="0"/>
              <a:t>源路由选项，并在其中将一个目的地设置为防火墙，并将目标地址设置为目标主机。即使目标主机藏在防火墙后面不允许与外界直接通信，但是当报文到达防火墙时因为其中一个目的地址指向防火墙而不是目标主机，防火墙会允许其通过，并且会在将报文按照源路由选项发送到内部网上，报文就这样到达了不可到达的即可到达目标主机。（利用防火墙漏洞）</a:t>
            </a:r>
          </a:p>
          <a:p>
            <a:pPr marL="0" indent="0">
              <a:buNone/>
            </a:pPr>
            <a:endParaRPr lang="zh-CN" altLang="en-US" sz="2000" dirty="0"/>
          </a:p>
          <a:p>
            <a:pPr marL="0" indent="0">
              <a:buNone/>
            </a:pPr>
            <a:endParaRPr lang="zh-CN" altLang="en-US" dirty="0"/>
          </a:p>
        </p:txBody>
      </p:sp>
      <p:sp>
        <p:nvSpPr>
          <p:cNvPr id="4" name="标题 1">
            <a:extLst>
              <a:ext uri="{FF2B5EF4-FFF2-40B4-BE49-F238E27FC236}">
                <a16:creationId xmlns:a16="http://schemas.microsoft.com/office/drawing/2014/main" id="{78D765CE-8275-C86B-9E6B-24D3EF3AFE5D}"/>
              </a:ext>
            </a:extLst>
          </p:cNvPr>
          <p:cNvSpPr>
            <a:spLocks noGrp="1"/>
          </p:cNvSpPr>
          <p:nvPr>
            <p:ph type="title"/>
          </p:nvPr>
        </p:nvSpPr>
        <p:spPr>
          <a:xfrm>
            <a:off x="1096963" y="287338"/>
            <a:ext cx="10058400" cy="1449387"/>
          </a:xfrm>
        </p:spPr>
        <p:txBody>
          <a:bodyPr/>
          <a:lstStyle/>
          <a:p>
            <a:r>
              <a:rPr lang="en-US" altLang="zh-CN" sz="4800" dirty="0">
                <a:solidFill>
                  <a:schemeClr val="tx2"/>
                </a:solidFill>
              </a:rPr>
              <a:t>ICMP</a:t>
            </a:r>
            <a:r>
              <a:rPr lang="zh-CN" altLang="en-US" sz="4800" dirty="0">
                <a:solidFill>
                  <a:schemeClr val="tx2"/>
                </a:solidFill>
              </a:rPr>
              <a:t>重定向攻击</a:t>
            </a:r>
            <a:endParaRPr lang="zh-CN" altLang="en-US" dirty="0"/>
          </a:p>
        </p:txBody>
      </p:sp>
    </p:spTree>
    <p:extLst>
      <p:ext uri="{BB962C8B-B14F-4D97-AF65-F5344CB8AC3E}">
        <p14:creationId xmlns:p14="http://schemas.microsoft.com/office/powerpoint/2010/main" val="640241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1C1597A-C508-95CC-FEDB-B367D85961ED}"/>
              </a:ext>
            </a:extLst>
          </p:cNvPr>
          <p:cNvSpPr>
            <a:spLocks noGrp="1"/>
          </p:cNvSpPr>
          <p:nvPr>
            <p:ph idx="1"/>
          </p:nvPr>
        </p:nvSpPr>
        <p:spPr/>
        <p:txBody>
          <a:bodyPr/>
          <a:lstStyle/>
          <a:p>
            <a:pPr>
              <a:buFont typeface="Wingdings" panose="05000000000000000000" pitchFamily="2" charset="2"/>
              <a:buChar char="l"/>
            </a:pPr>
            <a:r>
              <a:rPr lang="zh-CN" altLang="en-US" dirty="0"/>
              <a:t>防御方法</a:t>
            </a:r>
            <a:endParaRPr lang="en-US" altLang="zh-CN" dirty="0"/>
          </a:p>
          <a:p>
            <a:r>
              <a:rPr lang="zh-CN" altLang="en-US" dirty="0"/>
              <a:t>避免</a:t>
            </a:r>
            <a:r>
              <a:rPr lang="en-US" altLang="zh-CN" dirty="0"/>
              <a:t>ICMP</a:t>
            </a:r>
            <a:r>
              <a:rPr lang="zh-CN" altLang="en-US" dirty="0"/>
              <a:t>重定向欺骗的最简单方法是将主机配置成不处理</a:t>
            </a:r>
            <a:r>
              <a:rPr lang="en-US" altLang="zh-CN" dirty="0"/>
              <a:t>ICMP</a:t>
            </a:r>
            <a:r>
              <a:rPr lang="zh-CN" altLang="en-US" dirty="0"/>
              <a:t>重定向消息，在</a:t>
            </a:r>
            <a:r>
              <a:rPr lang="en-US" altLang="zh-CN" dirty="0"/>
              <a:t>Linux</a:t>
            </a:r>
            <a:r>
              <a:rPr lang="zh-CN" altLang="en-US" dirty="0"/>
              <a:t>下可以利用</a:t>
            </a:r>
            <a:r>
              <a:rPr lang="en-US" altLang="zh-CN" dirty="0"/>
              <a:t>firewall</a:t>
            </a:r>
            <a:r>
              <a:rPr lang="zh-CN" altLang="en-US" dirty="0"/>
              <a:t>明确指定屏蔽</a:t>
            </a:r>
            <a:r>
              <a:rPr lang="en-US" altLang="zh-CN" dirty="0"/>
              <a:t>ICMP</a:t>
            </a:r>
            <a:r>
              <a:rPr lang="zh-CN" altLang="en-US" dirty="0"/>
              <a:t>重定向包。</a:t>
            </a:r>
            <a:endParaRPr lang="en-US" altLang="zh-CN" dirty="0"/>
          </a:p>
          <a:p>
            <a:endParaRPr lang="en-US" altLang="zh-CN" dirty="0"/>
          </a:p>
          <a:p>
            <a:r>
              <a:rPr lang="zh-CN" altLang="en-US" dirty="0"/>
              <a:t>验证</a:t>
            </a:r>
            <a:r>
              <a:rPr lang="en-US" altLang="zh-CN" dirty="0"/>
              <a:t>ICMP</a:t>
            </a:r>
            <a:r>
              <a:rPr lang="zh-CN" altLang="en-US" dirty="0"/>
              <a:t>的重定向消息的来源是否合法则是一种更加有吸引力的方法。例如检查</a:t>
            </a:r>
            <a:r>
              <a:rPr lang="en-US" altLang="zh-CN" dirty="0"/>
              <a:t>ICMP</a:t>
            </a:r>
            <a:r>
              <a:rPr lang="zh-CN" altLang="en-US" dirty="0"/>
              <a:t>重定向消息是否来自当前正在使用的路由器。这要检查重定向消息发送者的</a:t>
            </a:r>
            <a:r>
              <a:rPr lang="en-US" altLang="zh-CN" dirty="0"/>
              <a:t>IP</a:t>
            </a:r>
            <a:r>
              <a:rPr lang="zh-CN" altLang="en-US" dirty="0"/>
              <a:t>地址与</a:t>
            </a:r>
            <a:r>
              <a:rPr lang="en-US" altLang="zh-CN" dirty="0"/>
              <a:t>ARP</a:t>
            </a:r>
            <a:r>
              <a:rPr lang="zh-CN" altLang="en-US" dirty="0"/>
              <a:t>高速缓存中保留的硬件地址是否匹配。</a:t>
            </a:r>
          </a:p>
          <a:p>
            <a:endParaRPr lang="zh-CN" altLang="en-US" dirty="0"/>
          </a:p>
          <a:p>
            <a:endParaRPr lang="zh-CN" altLang="en-US" dirty="0"/>
          </a:p>
        </p:txBody>
      </p:sp>
      <p:sp>
        <p:nvSpPr>
          <p:cNvPr id="4" name="标题 1">
            <a:extLst>
              <a:ext uri="{FF2B5EF4-FFF2-40B4-BE49-F238E27FC236}">
                <a16:creationId xmlns:a16="http://schemas.microsoft.com/office/drawing/2014/main" id="{973BD480-5178-C38D-03BC-14EA1A1DF2BB}"/>
              </a:ext>
            </a:extLst>
          </p:cNvPr>
          <p:cNvSpPr>
            <a:spLocks noGrp="1"/>
          </p:cNvSpPr>
          <p:nvPr>
            <p:ph type="title"/>
          </p:nvPr>
        </p:nvSpPr>
        <p:spPr>
          <a:xfrm>
            <a:off x="1096963" y="287338"/>
            <a:ext cx="10058400" cy="1449387"/>
          </a:xfrm>
        </p:spPr>
        <p:txBody>
          <a:bodyPr/>
          <a:lstStyle/>
          <a:p>
            <a:r>
              <a:rPr lang="en-US" altLang="zh-CN" sz="4800" dirty="0">
                <a:solidFill>
                  <a:schemeClr val="tx2"/>
                </a:solidFill>
              </a:rPr>
              <a:t>ICMP</a:t>
            </a:r>
            <a:r>
              <a:rPr lang="zh-CN" altLang="en-US" sz="4800" dirty="0">
                <a:solidFill>
                  <a:schemeClr val="tx2"/>
                </a:solidFill>
              </a:rPr>
              <a:t>重定向攻击</a:t>
            </a:r>
            <a:endParaRPr lang="zh-CN" altLang="en-US" dirty="0"/>
          </a:p>
        </p:txBody>
      </p:sp>
    </p:spTree>
    <p:extLst>
      <p:ext uri="{BB962C8B-B14F-4D97-AF65-F5344CB8AC3E}">
        <p14:creationId xmlns:p14="http://schemas.microsoft.com/office/powerpoint/2010/main" val="687400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E6166-E25F-FC5F-1C10-DBF40D4F24AD}"/>
              </a:ext>
            </a:extLst>
          </p:cNvPr>
          <p:cNvSpPr>
            <a:spLocks noGrp="1"/>
          </p:cNvSpPr>
          <p:nvPr>
            <p:ph type="title"/>
          </p:nvPr>
        </p:nvSpPr>
        <p:spPr>
          <a:xfrm>
            <a:off x="1097280" y="219696"/>
            <a:ext cx="10058400" cy="1450757"/>
          </a:xfrm>
        </p:spPr>
        <p:txBody>
          <a:bodyPr/>
          <a:lstStyle/>
          <a:p>
            <a:r>
              <a:rPr lang="zh-CN" altLang="en-US" dirty="0"/>
              <a:t>实验内容</a:t>
            </a:r>
          </a:p>
        </p:txBody>
      </p:sp>
      <p:sp>
        <p:nvSpPr>
          <p:cNvPr id="3" name="内容占位符 2">
            <a:extLst>
              <a:ext uri="{FF2B5EF4-FFF2-40B4-BE49-F238E27FC236}">
                <a16:creationId xmlns:a16="http://schemas.microsoft.com/office/drawing/2014/main" id="{53684A7F-577D-ECAF-5CCA-F761A69561F2}"/>
              </a:ext>
            </a:extLst>
          </p:cNvPr>
          <p:cNvSpPr>
            <a:spLocks noGrp="1"/>
          </p:cNvSpPr>
          <p:nvPr>
            <p:ph idx="1"/>
          </p:nvPr>
        </p:nvSpPr>
        <p:spPr>
          <a:xfrm>
            <a:off x="1097279" y="1845734"/>
            <a:ext cx="10058399" cy="3707573"/>
          </a:xfrm>
        </p:spPr>
        <p:txBody>
          <a:bodyPr>
            <a:normAutofit/>
          </a:bodyPr>
          <a:lstStyle/>
          <a:p>
            <a:pPr>
              <a:buFont typeface="Wingdings" panose="05000000000000000000" pitchFamily="2" charset="2"/>
              <a:buChar char="l"/>
            </a:pPr>
            <a:r>
              <a:rPr lang="en-US" altLang="zh-CN" sz="2000" dirty="0"/>
              <a:t>ICMP</a:t>
            </a:r>
            <a:r>
              <a:rPr lang="zh-CN" altLang="en-US" sz="2000" dirty="0"/>
              <a:t>重定向攻击</a:t>
            </a:r>
            <a:endParaRPr lang="en-US" altLang="zh-CN" sz="2000" dirty="0"/>
          </a:p>
          <a:p>
            <a:pPr>
              <a:buFont typeface="Wingdings" panose="05000000000000000000" pitchFamily="2" charset="2"/>
              <a:buChar char="l"/>
            </a:pPr>
            <a:r>
              <a:rPr lang="en-US" altLang="zh-CN" sz="2000" dirty="0"/>
              <a:t>ARP</a:t>
            </a:r>
            <a:r>
              <a:rPr lang="zh-CN" altLang="en-US" sz="2000" dirty="0"/>
              <a:t>欺骗攻击</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109215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88D890-48AD-2FCA-04F0-48FE9E8DA119}"/>
              </a:ext>
            </a:extLst>
          </p:cNvPr>
          <p:cNvSpPr>
            <a:spLocks noGrp="1"/>
          </p:cNvSpPr>
          <p:nvPr>
            <p:ph type="title"/>
          </p:nvPr>
        </p:nvSpPr>
        <p:spPr/>
        <p:txBody>
          <a:bodyPr/>
          <a:lstStyle/>
          <a:p>
            <a:pPr eaLnBrk="1" hangingPunct="1">
              <a:spcBef>
                <a:spcPct val="0"/>
              </a:spcBef>
              <a:buClrTx/>
              <a:buSzTx/>
              <a:buFontTx/>
              <a:buNone/>
            </a:pPr>
            <a:r>
              <a:rPr lang="en-US" altLang="zh-CN" sz="4800" dirty="0">
                <a:solidFill>
                  <a:schemeClr val="tx2"/>
                </a:solidFill>
              </a:rPr>
              <a:t>ARP</a:t>
            </a:r>
            <a:r>
              <a:rPr lang="zh-CN" altLang="en-US" sz="4800" dirty="0">
                <a:solidFill>
                  <a:schemeClr val="tx2"/>
                </a:solidFill>
              </a:rPr>
              <a:t>攻击</a:t>
            </a:r>
            <a:endParaRPr lang="zh-CN" altLang="zh-CN" sz="4800" dirty="0">
              <a:solidFill>
                <a:schemeClr val="tx2"/>
              </a:solidFill>
            </a:endParaRPr>
          </a:p>
        </p:txBody>
      </p:sp>
      <p:sp>
        <p:nvSpPr>
          <p:cNvPr id="3" name="内容占位符 2">
            <a:extLst>
              <a:ext uri="{FF2B5EF4-FFF2-40B4-BE49-F238E27FC236}">
                <a16:creationId xmlns:a16="http://schemas.microsoft.com/office/drawing/2014/main" id="{CFC6A6DB-A6A2-C53D-4D51-18D2763BD1EA}"/>
              </a:ext>
            </a:extLst>
          </p:cNvPr>
          <p:cNvSpPr>
            <a:spLocks noGrp="1"/>
          </p:cNvSpPr>
          <p:nvPr>
            <p:ph idx="1"/>
          </p:nvPr>
        </p:nvSpPr>
        <p:spPr>
          <a:xfrm>
            <a:off x="1097280" y="1845734"/>
            <a:ext cx="10421930" cy="4633126"/>
          </a:xfrm>
        </p:spPr>
        <p:txBody>
          <a:bodyPr>
            <a:normAutofit/>
          </a:bodyPr>
          <a:lstStyle/>
          <a:p>
            <a:pPr eaLnBrk="1" hangingPunct="1">
              <a:buFont typeface="Wingdings" panose="05000000000000000000" pitchFamily="2" charset="2"/>
              <a:buChar char="l"/>
              <a:defRPr/>
            </a:pPr>
            <a:r>
              <a:rPr lang="zh-CN" altLang="en-US" sz="2000" dirty="0">
                <a:latin typeface="+mn-ea"/>
              </a:rPr>
              <a:t>为什么要有</a:t>
            </a:r>
            <a:r>
              <a:rPr lang="en-US" altLang="zh-CN" sz="2000" dirty="0">
                <a:latin typeface="+mn-ea"/>
              </a:rPr>
              <a:t>ARP</a:t>
            </a:r>
            <a:r>
              <a:rPr lang="zh-CN" altLang="en-US" sz="2000" dirty="0">
                <a:latin typeface="+mn-ea"/>
              </a:rPr>
              <a:t>协议</a:t>
            </a:r>
            <a:endParaRPr lang="en-US" altLang="zh-CN" sz="2000" dirty="0">
              <a:latin typeface="+mn-ea"/>
            </a:endParaRPr>
          </a:p>
          <a:p>
            <a:pPr marL="0" indent="0" eaLnBrk="1" hangingPunct="1">
              <a:buFont typeface="Wingdings" panose="05000000000000000000" pitchFamily="2" charset="2"/>
              <a:buNone/>
              <a:defRPr/>
            </a:pPr>
            <a:r>
              <a:rPr lang="zh-CN" altLang="en-US" sz="2000" dirty="0">
                <a:latin typeface="+mn-ea"/>
              </a:rPr>
              <a:t>地址解析协议（</a:t>
            </a:r>
            <a:r>
              <a:rPr lang="en-US" altLang="zh-CN" sz="2000" dirty="0">
                <a:latin typeface="+mn-ea"/>
              </a:rPr>
              <a:t>Address Resolution Protocol</a:t>
            </a:r>
            <a:r>
              <a:rPr lang="zh-CN" altLang="en-US" sz="2000" dirty="0">
                <a:latin typeface="+mn-ea"/>
              </a:rPr>
              <a:t>，</a:t>
            </a:r>
            <a:r>
              <a:rPr lang="en-US" altLang="zh-CN" sz="2000" dirty="0">
                <a:latin typeface="+mn-ea"/>
              </a:rPr>
              <a:t>ARP</a:t>
            </a:r>
            <a:r>
              <a:rPr lang="zh-CN" altLang="en-US" sz="2000" dirty="0">
                <a:latin typeface="+mn-ea"/>
              </a:rPr>
              <a:t>）是</a:t>
            </a:r>
            <a:r>
              <a:rPr lang="en-US" altLang="zh-CN" sz="2000" dirty="0">
                <a:latin typeface="+mn-ea"/>
              </a:rPr>
              <a:t>IP</a:t>
            </a:r>
            <a:r>
              <a:rPr lang="zh-CN" altLang="en-US" sz="2000" dirty="0">
                <a:latin typeface="+mn-ea"/>
              </a:rPr>
              <a:t>协议最重要的配套协议之一，其目的就是是将</a:t>
            </a:r>
            <a:r>
              <a:rPr lang="en-US" altLang="zh-CN" sz="2000" dirty="0">
                <a:latin typeface="+mn-ea"/>
              </a:rPr>
              <a:t>IP</a:t>
            </a:r>
            <a:r>
              <a:rPr lang="zh-CN" altLang="en-US" sz="2000" dirty="0">
                <a:latin typeface="+mn-ea"/>
              </a:rPr>
              <a:t>地址转化成</a:t>
            </a:r>
            <a:r>
              <a:rPr lang="en-US" altLang="zh-CN" sz="2000" dirty="0">
                <a:latin typeface="+mn-ea"/>
              </a:rPr>
              <a:t>MAC</a:t>
            </a:r>
            <a:r>
              <a:rPr lang="zh-CN" altLang="en-US" sz="2000" dirty="0">
                <a:latin typeface="+mn-ea"/>
              </a:rPr>
              <a:t>（物理或硬件）地址。</a:t>
            </a:r>
            <a:endParaRPr lang="en-US" altLang="zh-CN" sz="2000" dirty="0">
              <a:latin typeface="+mn-ea"/>
            </a:endParaRPr>
          </a:p>
          <a:p>
            <a:pPr marL="0" indent="0">
              <a:buNone/>
              <a:defRPr/>
            </a:pPr>
            <a:r>
              <a:rPr lang="zh-CN" altLang="en-US" sz="2000" dirty="0">
                <a:latin typeface="+mn-ea"/>
              </a:rPr>
              <a:t>当有</a:t>
            </a:r>
            <a:r>
              <a:rPr lang="en-US" altLang="zh-CN" sz="2000" dirty="0">
                <a:latin typeface="+mn-ea"/>
              </a:rPr>
              <a:t>IP</a:t>
            </a:r>
            <a:r>
              <a:rPr lang="zh-CN" altLang="en-US" sz="2000" dirty="0">
                <a:latin typeface="+mn-ea"/>
              </a:rPr>
              <a:t>数据包需要发送时：</a:t>
            </a:r>
            <a:endParaRPr lang="en-US" altLang="zh-CN" sz="2000" dirty="0">
              <a:latin typeface="+mn-ea"/>
            </a:endParaRPr>
          </a:p>
          <a:p>
            <a:pPr>
              <a:buFont typeface="Wingdings" panose="05000000000000000000" pitchFamily="2" charset="2"/>
              <a:buChar char="n"/>
              <a:defRPr/>
            </a:pPr>
            <a:r>
              <a:rPr lang="zh-CN" altLang="en-US" sz="2000" dirty="0">
                <a:latin typeface="+mn-ea"/>
                <a:ea typeface="+mn-ea"/>
              </a:rPr>
              <a:t>发送方是主机，要把</a:t>
            </a:r>
            <a:r>
              <a:rPr lang="en-US" altLang="zh-CN" sz="2000" dirty="0">
                <a:latin typeface="+mn-ea"/>
                <a:ea typeface="+mn-ea"/>
              </a:rPr>
              <a:t>IP</a:t>
            </a:r>
            <a:r>
              <a:rPr lang="zh-CN" altLang="en-US" sz="2000" dirty="0">
                <a:latin typeface="+mn-ea"/>
                <a:ea typeface="+mn-ea"/>
              </a:rPr>
              <a:t>数据报发送到本网络上的另一个主机。这时用</a:t>
            </a:r>
            <a:r>
              <a:rPr lang="en-US" altLang="zh-CN" sz="2000" dirty="0">
                <a:latin typeface="+mn-ea"/>
                <a:ea typeface="+mn-ea"/>
              </a:rPr>
              <a:t>ARP</a:t>
            </a:r>
            <a:r>
              <a:rPr lang="zh-CN" altLang="en-US" sz="2000" dirty="0">
                <a:latin typeface="+mn-ea"/>
                <a:ea typeface="+mn-ea"/>
              </a:rPr>
              <a:t>找到目的主机的</a:t>
            </a:r>
            <a:r>
              <a:rPr lang="en-US" altLang="zh-CN" sz="2000" dirty="0">
                <a:latin typeface="+mn-ea"/>
                <a:ea typeface="+mn-ea"/>
              </a:rPr>
              <a:t>MAC</a:t>
            </a:r>
            <a:r>
              <a:rPr lang="zh-CN" altLang="en-US" sz="2000" dirty="0">
                <a:latin typeface="+mn-ea"/>
                <a:ea typeface="+mn-ea"/>
              </a:rPr>
              <a:t>地址。</a:t>
            </a:r>
            <a:endParaRPr lang="en-US" altLang="zh-CN" sz="2000" dirty="0">
              <a:latin typeface="+mn-ea"/>
              <a:ea typeface="+mn-ea"/>
            </a:endParaRPr>
          </a:p>
          <a:p>
            <a:pPr>
              <a:buFont typeface="Wingdings" panose="05000000000000000000" pitchFamily="2" charset="2"/>
              <a:buChar char="n"/>
              <a:defRPr/>
            </a:pPr>
            <a:r>
              <a:rPr lang="zh-CN" altLang="en-US" sz="2000" dirty="0">
                <a:latin typeface="+mn-ea"/>
                <a:ea typeface="+mn-ea"/>
              </a:rPr>
              <a:t>发送方是主机，要把</a:t>
            </a:r>
            <a:r>
              <a:rPr lang="en-US" altLang="zh-CN" sz="2000" dirty="0">
                <a:latin typeface="+mn-ea"/>
                <a:ea typeface="+mn-ea"/>
              </a:rPr>
              <a:t>IP</a:t>
            </a:r>
            <a:r>
              <a:rPr lang="zh-CN" altLang="en-US" sz="2000" dirty="0">
                <a:latin typeface="+mn-ea"/>
                <a:ea typeface="+mn-ea"/>
              </a:rPr>
              <a:t>数据报发送到另一个网路上的一个主机。这时用</a:t>
            </a:r>
            <a:r>
              <a:rPr lang="en-US" altLang="zh-CN" sz="2000" dirty="0">
                <a:latin typeface="+mn-ea"/>
                <a:ea typeface="+mn-ea"/>
              </a:rPr>
              <a:t>ARP</a:t>
            </a:r>
            <a:r>
              <a:rPr lang="zh-CN" altLang="en-US" sz="2000" dirty="0">
                <a:latin typeface="+mn-ea"/>
                <a:ea typeface="+mn-ea"/>
              </a:rPr>
              <a:t>找到本网络上的一个路由器的</a:t>
            </a:r>
            <a:r>
              <a:rPr lang="en-US" altLang="zh-CN" sz="2000" dirty="0">
                <a:latin typeface="+mn-ea"/>
                <a:ea typeface="+mn-ea"/>
              </a:rPr>
              <a:t>MAC</a:t>
            </a:r>
            <a:r>
              <a:rPr lang="zh-CN" altLang="en-US" sz="2000" dirty="0">
                <a:latin typeface="+mn-ea"/>
                <a:ea typeface="+mn-ea"/>
              </a:rPr>
              <a:t>地址。剩下的工作由这个路由器来完成</a:t>
            </a:r>
            <a:r>
              <a:rPr lang="zh-CN" altLang="en-US" sz="2400" dirty="0">
                <a:latin typeface="+mn-ea"/>
                <a:ea typeface="+mn-ea"/>
              </a:rPr>
              <a:t>。</a:t>
            </a:r>
          </a:p>
          <a:p>
            <a:pPr>
              <a:buFont typeface="Wingdings" panose="05000000000000000000" pitchFamily="2" charset="2"/>
              <a:buChar char="n"/>
              <a:defRPr/>
            </a:pPr>
            <a:r>
              <a:rPr lang="zh-CN" altLang="en-US" sz="2000" dirty="0">
                <a:latin typeface="+mn-ea"/>
                <a:ea typeface="+mn-ea"/>
              </a:rPr>
              <a:t>发送方是路由器，要把</a:t>
            </a:r>
            <a:r>
              <a:rPr lang="en-US" altLang="zh-CN" sz="2000" dirty="0">
                <a:latin typeface="+mn-ea"/>
                <a:ea typeface="+mn-ea"/>
              </a:rPr>
              <a:t>IP</a:t>
            </a:r>
            <a:r>
              <a:rPr lang="zh-CN" altLang="en-US" sz="2000" dirty="0">
                <a:latin typeface="+mn-ea"/>
                <a:ea typeface="+mn-ea"/>
              </a:rPr>
              <a:t>数据报转发到本网络上的一个主机。这时用</a:t>
            </a:r>
            <a:r>
              <a:rPr lang="en-US" altLang="zh-CN" sz="2000" dirty="0">
                <a:latin typeface="+mn-ea"/>
                <a:ea typeface="+mn-ea"/>
              </a:rPr>
              <a:t>ARP</a:t>
            </a:r>
            <a:r>
              <a:rPr lang="zh-CN" altLang="en-US" sz="2000" dirty="0">
                <a:latin typeface="+mn-ea"/>
                <a:ea typeface="+mn-ea"/>
              </a:rPr>
              <a:t>找到目的主机的</a:t>
            </a:r>
            <a:r>
              <a:rPr lang="en-US" altLang="zh-CN" sz="2000" dirty="0">
                <a:latin typeface="+mn-ea"/>
                <a:ea typeface="+mn-ea"/>
              </a:rPr>
              <a:t>MAC</a:t>
            </a:r>
            <a:r>
              <a:rPr lang="zh-CN" altLang="en-US" sz="2000" dirty="0">
                <a:latin typeface="+mn-ea"/>
                <a:ea typeface="+mn-ea"/>
              </a:rPr>
              <a:t>地址。</a:t>
            </a:r>
          </a:p>
          <a:p>
            <a:pPr>
              <a:buFont typeface="Wingdings" panose="05000000000000000000" pitchFamily="2" charset="2"/>
              <a:buChar char="n"/>
              <a:defRPr/>
            </a:pPr>
            <a:r>
              <a:rPr lang="zh-CN" altLang="en-US" sz="2000" dirty="0">
                <a:latin typeface="+mn-ea"/>
              </a:rPr>
              <a:t>发送方是路由器，要把</a:t>
            </a:r>
            <a:r>
              <a:rPr lang="en-US" altLang="zh-CN" sz="2000" dirty="0">
                <a:latin typeface="+mn-ea"/>
              </a:rPr>
              <a:t>IP</a:t>
            </a:r>
            <a:r>
              <a:rPr lang="zh-CN" altLang="en-US" sz="2000" dirty="0">
                <a:latin typeface="+mn-ea"/>
              </a:rPr>
              <a:t>数据报转发到另一个网络上的一个主机。这时通过查找路由表或通过路由协议找到下一个路由器，剩下的工作由这个下一个路由器来完成。 </a:t>
            </a:r>
            <a:endParaRPr lang="zh-CN" altLang="en-US" sz="2000" dirty="0">
              <a:latin typeface="+mn-ea"/>
              <a:ea typeface="+mn-ea"/>
            </a:endParaRPr>
          </a:p>
          <a:p>
            <a:pPr marL="0" indent="0">
              <a:buNone/>
              <a:defRPr/>
            </a:pPr>
            <a:endParaRPr lang="en-US" altLang="zh-CN" sz="2000" dirty="0">
              <a:latin typeface="+mn-ea"/>
            </a:endParaRPr>
          </a:p>
          <a:p>
            <a:pPr marL="0" indent="0" eaLnBrk="1" hangingPunct="1">
              <a:buFont typeface="Wingdings" panose="05000000000000000000" pitchFamily="2" charset="2"/>
              <a:buNone/>
              <a:defRPr/>
            </a:pPr>
            <a:endParaRPr lang="zh-CN" altLang="en-US" sz="2000" dirty="0">
              <a:latin typeface="+mn-ea"/>
            </a:endParaRPr>
          </a:p>
        </p:txBody>
      </p:sp>
    </p:spTree>
    <p:extLst>
      <p:ext uri="{BB962C8B-B14F-4D97-AF65-F5344CB8AC3E}">
        <p14:creationId xmlns:p14="http://schemas.microsoft.com/office/powerpoint/2010/main" val="3674048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30368E7-C4AF-1714-D88E-64E623536590}"/>
              </a:ext>
            </a:extLst>
          </p:cNvPr>
          <p:cNvSpPr>
            <a:spLocks noGrp="1"/>
          </p:cNvSpPr>
          <p:nvPr>
            <p:ph idx="1"/>
          </p:nvPr>
        </p:nvSpPr>
        <p:spPr>
          <a:xfrm>
            <a:off x="1097280" y="1845732"/>
            <a:ext cx="10276964" cy="4026562"/>
          </a:xfrm>
        </p:spPr>
        <p:txBody>
          <a:bodyPr>
            <a:normAutofit/>
          </a:bodyPr>
          <a:lstStyle/>
          <a:p>
            <a:pPr marL="0" indent="0">
              <a:buNone/>
            </a:pPr>
            <a:r>
              <a:rPr lang="zh-CN" altLang="en-US" sz="2000" dirty="0"/>
              <a:t>在每个联网的主机和路由器中都维护着一张</a:t>
            </a:r>
            <a:r>
              <a:rPr lang="en-US" altLang="zh-CN" sz="2000" dirty="0"/>
              <a:t>ARP</a:t>
            </a:r>
            <a:r>
              <a:rPr lang="zh-CN" altLang="en-US" sz="2000" dirty="0"/>
              <a:t>表（称为</a:t>
            </a:r>
            <a:r>
              <a:rPr lang="en-US" altLang="zh-CN" sz="2000" dirty="0"/>
              <a:t>ARP Cache</a:t>
            </a:r>
            <a:r>
              <a:rPr lang="zh-CN" altLang="en-US" sz="2000" dirty="0"/>
              <a:t>），登记着本局域网内所有主机</a:t>
            </a:r>
            <a:r>
              <a:rPr lang="en-US" altLang="zh-CN" sz="2000" dirty="0"/>
              <a:t>IP</a:t>
            </a:r>
            <a:r>
              <a:rPr lang="zh-CN" altLang="en-US" sz="2000" dirty="0"/>
              <a:t>地址和</a:t>
            </a:r>
            <a:r>
              <a:rPr lang="en-US" altLang="zh-CN" sz="2000" dirty="0"/>
              <a:t>MAC</a:t>
            </a:r>
            <a:r>
              <a:rPr lang="zh-CN" altLang="en-US" sz="2000" dirty="0"/>
              <a:t>地址的对应关系。</a:t>
            </a:r>
            <a:endParaRPr lang="en-US" altLang="zh-CN" sz="2000" dirty="0"/>
          </a:p>
          <a:p>
            <a:pPr marL="0" indent="0">
              <a:buNone/>
            </a:pPr>
            <a:endParaRPr lang="en-US" altLang="zh-CN" dirty="0"/>
          </a:p>
          <a:p>
            <a:pPr marL="0" indent="0">
              <a:buNone/>
            </a:pPr>
            <a:endParaRPr lang="en-US" altLang="zh-CN" sz="2000" dirty="0"/>
          </a:p>
          <a:p>
            <a:pPr marL="0" indent="0">
              <a:buNone/>
            </a:pPr>
            <a:endParaRPr lang="en-US" altLang="zh-CN" dirty="0"/>
          </a:p>
          <a:p>
            <a:pPr marL="0" indent="0">
              <a:buNone/>
            </a:pPr>
            <a:endParaRPr lang="en-US" altLang="zh-CN" sz="2000" dirty="0"/>
          </a:p>
          <a:p>
            <a:pPr marL="0" indent="0">
              <a:buNone/>
            </a:pPr>
            <a:r>
              <a:rPr lang="zh-CN" altLang="en-US" dirty="0"/>
              <a:t>当本机或本路由器需要发送</a:t>
            </a:r>
            <a:r>
              <a:rPr lang="en-US" altLang="zh-CN" dirty="0"/>
              <a:t>IP</a:t>
            </a:r>
            <a:r>
              <a:rPr lang="zh-CN" altLang="en-US" dirty="0"/>
              <a:t>数据包时，首先检索本地的</a:t>
            </a:r>
            <a:r>
              <a:rPr lang="en-US" altLang="zh-CN" dirty="0"/>
              <a:t>ARP</a:t>
            </a:r>
            <a:r>
              <a:rPr lang="zh-CN" altLang="en-US" dirty="0"/>
              <a:t>表，并根据检索结果决定发送方式。</a:t>
            </a:r>
            <a:r>
              <a:rPr lang="en-US" altLang="zh-CN" dirty="0"/>
              <a:t>ARP</a:t>
            </a:r>
            <a:r>
              <a:rPr lang="zh-CN" altLang="en-US" dirty="0"/>
              <a:t>协议的目的就是填写和维护</a:t>
            </a:r>
            <a:r>
              <a:rPr lang="en-US" altLang="zh-CN" dirty="0"/>
              <a:t>ARP</a:t>
            </a:r>
            <a:r>
              <a:rPr lang="zh-CN" altLang="en-US" dirty="0"/>
              <a:t>表。</a:t>
            </a:r>
          </a:p>
          <a:p>
            <a:pPr marL="0" indent="0">
              <a:buNone/>
            </a:pPr>
            <a:endParaRPr lang="zh-CN" altLang="en-US" dirty="0"/>
          </a:p>
          <a:p>
            <a:pPr marL="0" indent="0">
              <a:buNone/>
            </a:pPr>
            <a:endParaRPr lang="en-US" altLang="zh-CN" dirty="0"/>
          </a:p>
          <a:p>
            <a:pPr marL="0" indent="0">
              <a:buNone/>
            </a:pPr>
            <a:endParaRPr lang="zh-CN" altLang="en-US" sz="2000" dirty="0"/>
          </a:p>
          <a:p>
            <a:pPr marL="0" indent="0">
              <a:buNone/>
            </a:pPr>
            <a:endParaRPr lang="en-US" altLang="zh-CN" dirty="0"/>
          </a:p>
        </p:txBody>
      </p:sp>
      <p:sp>
        <p:nvSpPr>
          <p:cNvPr id="6" name="标题 1">
            <a:extLst>
              <a:ext uri="{FF2B5EF4-FFF2-40B4-BE49-F238E27FC236}">
                <a16:creationId xmlns:a16="http://schemas.microsoft.com/office/drawing/2014/main" id="{311C23FB-3B90-2FF6-D6A0-DB128326A630}"/>
              </a:ext>
            </a:extLst>
          </p:cNvPr>
          <p:cNvSpPr>
            <a:spLocks noGrp="1"/>
          </p:cNvSpPr>
          <p:nvPr>
            <p:ph type="title"/>
          </p:nvPr>
        </p:nvSpPr>
        <p:spPr>
          <a:xfrm>
            <a:off x="1096963" y="287338"/>
            <a:ext cx="10058400" cy="1449387"/>
          </a:xfrm>
        </p:spPr>
        <p:txBody>
          <a:bodyPr/>
          <a:lstStyle/>
          <a:p>
            <a:pPr eaLnBrk="1" hangingPunct="1">
              <a:spcBef>
                <a:spcPct val="0"/>
              </a:spcBef>
              <a:buClrTx/>
              <a:buSzTx/>
              <a:buFontTx/>
              <a:buNone/>
            </a:pPr>
            <a:r>
              <a:rPr lang="en-US" altLang="zh-CN" sz="4800" dirty="0">
                <a:solidFill>
                  <a:schemeClr val="tx2"/>
                </a:solidFill>
              </a:rPr>
              <a:t>ARP</a:t>
            </a:r>
            <a:r>
              <a:rPr lang="zh-CN" altLang="en-US" sz="4800" dirty="0">
                <a:solidFill>
                  <a:schemeClr val="tx2"/>
                </a:solidFill>
              </a:rPr>
              <a:t>攻击</a:t>
            </a:r>
            <a:endParaRPr lang="zh-CN" altLang="zh-CN" sz="4800" dirty="0">
              <a:solidFill>
                <a:schemeClr val="tx2"/>
              </a:solidFill>
            </a:endParaRPr>
          </a:p>
        </p:txBody>
      </p:sp>
      <p:graphicFrame>
        <p:nvGraphicFramePr>
          <p:cNvPr id="7" name="表格 6">
            <a:extLst>
              <a:ext uri="{FF2B5EF4-FFF2-40B4-BE49-F238E27FC236}">
                <a16:creationId xmlns:a16="http://schemas.microsoft.com/office/drawing/2014/main" id="{83E21E5B-567F-B1FB-A52C-7A50B4798404}"/>
              </a:ext>
            </a:extLst>
          </p:cNvPr>
          <p:cNvGraphicFramePr>
            <a:graphicFrameLocks noGrp="1"/>
          </p:cNvGraphicFramePr>
          <p:nvPr>
            <p:extLst>
              <p:ext uri="{D42A27DB-BD31-4B8C-83A1-F6EECF244321}">
                <p14:modId xmlns:p14="http://schemas.microsoft.com/office/powerpoint/2010/main" val="3690695626"/>
              </p:ext>
            </p:extLst>
          </p:nvPr>
        </p:nvGraphicFramePr>
        <p:xfrm>
          <a:off x="2690069" y="2645484"/>
          <a:ext cx="6096000" cy="1482724"/>
        </p:xfrm>
        <a:graphic>
          <a:graphicData uri="http://schemas.openxmlformats.org/drawingml/2006/table">
            <a:tbl>
              <a:tblPr firstRow="1" bandRow="1">
                <a:tableStyleId>{93296810-A885-4BE3-A3E7-6D5BEEA58F35}</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681">
                <a:tc>
                  <a:txBody>
                    <a:bodyPr/>
                    <a:lstStyle/>
                    <a:p>
                      <a:r>
                        <a:rPr lang="en-US" altLang="zh-CN" sz="1800" dirty="0"/>
                        <a:t>IP</a:t>
                      </a:r>
                      <a:r>
                        <a:rPr lang="zh-CN" altLang="en-US" sz="1800" dirty="0"/>
                        <a:t>地址</a:t>
                      </a:r>
                    </a:p>
                  </a:txBody>
                  <a:tcPr marT="45700" marB="45700"/>
                </a:tc>
                <a:tc>
                  <a:txBody>
                    <a:bodyPr/>
                    <a:lstStyle/>
                    <a:p>
                      <a:r>
                        <a:rPr lang="en-US" altLang="zh-CN" sz="1800" dirty="0"/>
                        <a:t>MAC</a:t>
                      </a:r>
                      <a:r>
                        <a:rPr lang="zh-CN" altLang="en-US" sz="1800" dirty="0"/>
                        <a:t>地址</a:t>
                      </a:r>
                    </a:p>
                  </a:txBody>
                  <a:tcPr marT="45700" marB="45700"/>
                </a:tc>
                <a:extLst>
                  <a:ext uri="{0D108BD9-81ED-4DB2-BD59-A6C34878D82A}">
                    <a16:rowId xmlns:a16="http://schemas.microsoft.com/office/drawing/2014/main" val="10000"/>
                  </a:ext>
                </a:extLst>
              </a:tr>
              <a:tr h="370681">
                <a:tc>
                  <a:txBody>
                    <a:bodyPr/>
                    <a:lstStyle/>
                    <a:p>
                      <a:r>
                        <a:rPr lang="en-US" altLang="zh-CN" sz="1800" dirty="0" err="1"/>
                        <a:t>xxx.xxx.xxx.xxx</a:t>
                      </a:r>
                      <a:endParaRPr lang="zh-CN" altLang="en-US" sz="1800" dirty="0"/>
                    </a:p>
                  </a:txBody>
                  <a:tcPr marT="45700" marB="45700"/>
                </a:tc>
                <a:tc>
                  <a:txBody>
                    <a:bodyPr/>
                    <a:lstStyle/>
                    <a:p>
                      <a:r>
                        <a:rPr lang="en-US" altLang="zh-CN" sz="1800" dirty="0"/>
                        <a:t>xx-xx-xx-xx-xx-xx</a:t>
                      </a:r>
                      <a:endParaRPr lang="zh-CN" altLang="en-US" sz="1800" dirty="0"/>
                    </a:p>
                  </a:txBody>
                  <a:tcPr marT="45700" marB="45700"/>
                </a:tc>
                <a:extLst>
                  <a:ext uri="{0D108BD9-81ED-4DB2-BD59-A6C34878D82A}">
                    <a16:rowId xmlns:a16="http://schemas.microsoft.com/office/drawing/2014/main" val="10001"/>
                  </a:ext>
                </a:extLst>
              </a:tr>
              <a:tr h="370681">
                <a:tc>
                  <a:txBody>
                    <a:bodyPr/>
                    <a:lstStyle/>
                    <a:p>
                      <a:r>
                        <a:rPr lang="en-US" altLang="zh-CN" sz="1800" dirty="0" err="1"/>
                        <a:t>xxx.xxx.xxx.xxx</a:t>
                      </a:r>
                      <a:endParaRPr lang="zh-CN" altLang="en-US" sz="1800" dirty="0"/>
                    </a:p>
                  </a:txBody>
                  <a:tcPr marT="45700" marB="45700"/>
                </a:tc>
                <a:tc>
                  <a:txBody>
                    <a:bodyPr/>
                    <a:lstStyle/>
                    <a:p>
                      <a:r>
                        <a:rPr lang="en-US" altLang="zh-CN" sz="1800" dirty="0"/>
                        <a:t>xx-xx-xx-xx-xx-xx</a:t>
                      </a:r>
                      <a:endParaRPr lang="zh-CN" altLang="en-US" sz="1800" dirty="0"/>
                    </a:p>
                  </a:txBody>
                  <a:tcPr marT="45700" marB="45700"/>
                </a:tc>
                <a:extLst>
                  <a:ext uri="{0D108BD9-81ED-4DB2-BD59-A6C34878D82A}">
                    <a16:rowId xmlns:a16="http://schemas.microsoft.com/office/drawing/2014/main" val="10002"/>
                  </a:ext>
                </a:extLst>
              </a:tr>
              <a:tr h="370681">
                <a:tc>
                  <a:txBody>
                    <a:bodyPr/>
                    <a:lstStyle/>
                    <a:p>
                      <a:r>
                        <a:rPr lang="en-US" altLang="zh-CN" sz="1800" dirty="0" err="1"/>
                        <a:t>xxx.xxx.xxx.xxx</a:t>
                      </a:r>
                      <a:endParaRPr lang="zh-CN" altLang="en-US" sz="1800" dirty="0"/>
                    </a:p>
                  </a:txBody>
                  <a:tcPr marT="45700" marB="45700"/>
                </a:tc>
                <a:tc>
                  <a:txBody>
                    <a:bodyPr/>
                    <a:lstStyle/>
                    <a:p>
                      <a:r>
                        <a:rPr lang="en-US" altLang="zh-CN" sz="1800" dirty="0"/>
                        <a:t>xx-xx-xx-xx-xx-xx</a:t>
                      </a:r>
                    </a:p>
                  </a:txBody>
                  <a:tcPr marT="45700" marB="4570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94396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30368E7-C4AF-1714-D88E-64E623536590}"/>
              </a:ext>
            </a:extLst>
          </p:cNvPr>
          <p:cNvSpPr>
            <a:spLocks noGrp="1"/>
          </p:cNvSpPr>
          <p:nvPr>
            <p:ph idx="1"/>
          </p:nvPr>
        </p:nvSpPr>
        <p:spPr>
          <a:xfrm>
            <a:off x="1097280" y="1845733"/>
            <a:ext cx="10058400" cy="4355042"/>
          </a:xfrm>
        </p:spPr>
        <p:txBody>
          <a:bodyPr>
            <a:normAutofit/>
          </a:bodyPr>
          <a:lstStyle/>
          <a:p>
            <a:pPr eaLnBrk="1" hangingPunct="1">
              <a:buFont typeface="Wingdings" panose="05000000000000000000" pitchFamily="2" charset="2"/>
              <a:buChar char="l"/>
            </a:pPr>
            <a:r>
              <a:rPr lang="en-US" altLang="zh-CN" sz="2000" dirty="0"/>
              <a:t>APR</a:t>
            </a:r>
            <a:r>
              <a:rPr lang="zh-CN" altLang="en-US" sz="2000" dirty="0"/>
              <a:t>协议工作原理</a:t>
            </a:r>
            <a:endParaRPr lang="en-US" altLang="zh-CN" sz="2000" dirty="0"/>
          </a:p>
          <a:p>
            <a:pPr marL="0" indent="0">
              <a:buNone/>
            </a:pPr>
            <a:r>
              <a:rPr lang="zh-CN" altLang="en-US" sz="2000" dirty="0"/>
              <a:t>当主机</a:t>
            </a:r>
            <a:r>
              <a:rPr lang="en-US" altLang="zh-CN" sz="2000" dirty="0"/>
              <a:t>A</a:t>
            </a:r>
            <a:r>
              <a:rPr lang="zh-CN" altLang="en-US" sz="2000" dirty="0"/>
              <a:t>有信息向主机</a:t>
            </a:r>
            <a:r>
              <a:rPr lang="en-US" altLang="zh-CN" sz="2000" dirty="0"/>
              <a:t>B</a:t>
            </a:r>
            <a:r>
              <a:rPr lang="zh-CN" altLang="en-US" sz="2000" dirty="0"/>
              <a:t>发送时：</a:t>
            </a:r>
          </a:p>
          <a:p>
            <a:pPr marL="0" indent="0">
              <a:buNone/>
            </a:pPr>
            <a:r>
              <a:rPr lang="zh-CN" altLang="en-US" dirty="0">
                <a:latin typeface="+mn-ea"/>
              </a:rPr>
              <a:t>主机</a:t>
            </a:r>
            <a:r>
              <a:rPr lang="en-US" altLang="zh-CN" dirty="0">
                <a:latin typeface="+mn-ea"/>
              </a:rPr>
              <a:t>A</a:t>
            </a:r>
            <a:r>
              <a:rPr lang="zh-CN" altLang="en-US" dirty="0">
                <a:latin typeface="+mn-ea"/>
              </a:rPr>
              <a:t>查找本地</a:t>
            </a:r>
            <a:r>
              <a:rPr lang="en-US" altLang="zh-CN" dirty="0">
                <a:latin typeface="+mn-ea"/>
              </a:rPr>
              <a:t>ARP</a:t>
            </a:r>
            <a:r>
              <a:rPr lang="zh-CN" altLang="en-US" dirty="0">
                <a:latin typeface="+mn-ea"/>
              </a:rPr>
              <a:t>表，若表中有主机</a:t>
            </a:r>
            <a:r>
              <a:rPr lang="en-US" altLang="zh-CN" dirty="0">
                <a:latin typeface="+mn-ea"/>
              </a:rPr>
              <a:t>B</a:t>
            </a:r>
            <a:r>
              <a:rPr lang="zh-CN" altLang="en-US" dirty="0">
                <a:latin typeface="+mn-ea"/>
              </a:rPr>
              <a:t>的</a:t>
            </a:r>
            <a:r>
              <a:rPr lang="en-US" altLang="zh-CN" dirty="0">
                <a:latin typeface="+mn-ea"/>
              </a:rPr>
              <a:t>IP</a:t>
            </a:r>
            <a:r>
              <a:rPr lang="zh-CN" altLang="en-US" dirty="0">
                <a:latin typeface="+mn-ea"/>
              </a:rPr>
              <a:t>地址，则按照对应的</a:t>
            </a:r>
            <a:r>
              <a:rPr lang="en-US" altLang="zh-CN" dirty="0">
                <a:latin typeface="+mn-ea"/>
              </a:rPr>
              <a:t>MAC</a:t>
            </a:r>
            <a:r>
              <a:rPr lang="zh-CN" altLang="en-US" dirty="0">
                <a:latin typeface="+mn-ea"/>
              </a:rPr>
              <a:t>地址，将要发送的</a:t>
            </a:r>
            <a:r>
              <a:rPr lang="en-US" altLang="zh-CN" dirty="0">
                <a:latin typeface="+mn-ea"/>
              </a:rPr>
              <a:t>IP</a:t>
            </a:r>
            <a:r>
              <a:rPr lang="zh-CN" altLang="en-US" dirty="0">
                <a:latin typeface="+mn-ea"/>
              </a:rPr>
              <a:t>包封装成以太帧，并向主机</a:t>
            </a:r>
            <a:r>
              <a:rPr lang="en-US" altLang="zh-CN" dirty="0">
                <a:latin typeface="+mn-ea"/>
              </a:rPr>
              <a:t>B</a:t>
            </a:r>
            <a:r>
              <a:rPr lang="zh-CN" altLang="en-US" dirty="0">
                <a:latin typeface="+mn-ea"/>
              </a:rPr>
              <a:t>发送。</a:t>
            </a:r>
            <a:endParaRPr lang="en-US" altLang="zh-CN" dirty="0">
              <a:latin typeface="+mn-ea"/>
            </a:endParaRPr>
          </a:p>
          <a:p>
            <a:pPr marL="0" indent="0">
              <a:buNone/>
            </a:pPr>
            <a:r>
              <a:rPr lang="zh-CN" altLang="en-US" dirty="0">
                <a:latin typeface="+mn-ea"/>
              </a:rPr>
              <a:t>若</a:t>
            </a:r>
            <a:r>
              <a:rPr lang="en-US" altLang="zh-CN" dirty="0">
                <a:latin typeface="+mn-ea"/>
              </a:rPr>
              <a:t>ARP</a:t>
            </a:r>
            <a:r>
              <a:rPr lang="zh-CN" altLang="en-US" dirty="0">
                <a:latin typeface="+mn-ea"/>
              </a:rPr>
              <a:t>表中没有主机</a:t>
            </a:r>
            <a:r>
              <a:rPr lang="en-US" altLang="zh-CN" dirty="0">
                <a:latin typeface="+mn-ea"/>
              </a:rPr>
              <a:t>B</a:t>
            </a:r>
            <a:r>
              <a:rPr lang="zh-CN" altLang="en-US" dirty="0">
                <a:latin typeface="+mn-ea"/>
              </a:rPr>
              <a:t>的数据项，则以广播方式发出</a:t>
            </a:r>
            <a:r>
              <a:rPr lang="en-US" altLang="zh-CN" dirty="0">
                <a:latin typeface="+mn-ea"/>
              </a:rPr>
              <a:t>ARP</a:t>
            </a:r>
            <a:r>
              <a:rPr lang="zh-CN" altLang="en-US" dirty="0">
                <a:latin typeface="+mn-ea"/>
              </a:rPr>
              <a:t>请求包，在本网段内寻找与主机</a:t>
            </a:r>
            <a:r>
              <a:rPr lang="en-US" altLang="zh-CN" dirty="0">
                <a:latin typeface="+mn-ea"/>
              </a:rPr>
              <a:t>B</a:t>
            </a:r>
            <a:r>
              <a:rPr lang="zh-CN" altLang="en-US" dirty="0">
                <a:latin typeface="+mn-ea"/>
              </a:rPr>
              <a:t>的</a:t>
            </a:r>
            <a:r>
              <a:rPr lang="en-US" altLang="zh-CN" dirty="0">
                <a:latin typeface="+mn-ea"/>
              </a:rPr>
              <a:t>MAC</a:t>
            </a:r>
            <a:r>
              <a:rPr lang="zh-CN" altLang="en-US" dirty="0">
                <a:latin typeface="+mn-ea"/>
              </a:rPr>
              <a:t>地址。</a:t>
            </a:r>
          </a:p>
          <a:p>
            <a:pPr marL="0" indent="0">
              <a:buNone/>
            </a:pPr>
            <a:endParaRPr lang="zh-CN" altLang="en-US" dirty="0">
              <a:latin typeface="+mn-ea"/>
            </a:endParaRPr>
          </a:p>
          <a:p>
            <a:pPr marL="0" indent="0" eaLnBrk="1" hangingPunct="1">
              <a:buNone/>
            </a:pPr>
            <a:endParaRPr lang="en-US" altLang="zh-CN" sz="2000" dirty="0"/>
          </a:p>
        </p:txBody>
      </p:sp>
      <p:sp>
        <p:nvSpPr>
          <p:cNvPr id="5" name="标题 1">
            <a:extLst>
              <a:ext uri="{FF2B5EF4-FFF2-40B4-BE49-F238E27FC236}">
                <a16:creationId xmlns:a16="http://schemas.microsoft.com/office/drawing/2014/main" id="{8A917230-BC7C-168C-2E27-B90B843E1EAE}"/>
              </a:ext>
            </a:extLst>
          </p:cNvPr>
          <p:cNvSpPr>
            <a:spLocks noGrp="1"/>
          </p:cNvSpPr>
          <p:nvPr>
            <p:ph type="title"/>
          </p:nvPr>
        </p:nvSpPr>
        <p:spPr>
          <a:xfrm>
            <a:off x="1096963" y="287338"/>
            <a:ext cx="10058400" cy="1449387"/>
          </a:xfrm>
        </p:spPr>
        <p:txBody>
          <a:bodyPr/>
          <a:lstStyle/>
          <a:p>
            <a:pPr eaLnBrk="1" hangingPunct="1">
              <a:spcBef>
                <a:spcPct val="0"/>
              </a:spcBef>
              <a:buClrTx/>
              <a:buSzTx/>
              <a:buFontTx/>
              <a:buNone/>
            </a:pPr>
            <a:r>
              <a:rPr lang="en-US" altLang="zh-CN" sz="4800" dirty="0">
                <a:solidFill>
                  <a:schemeClr val="tx2"/>
                </a:solidFill>
              </a:rPr>
              <a:t>ARP</a:t>
            </a:r>
            <a:r>
              <a:rPr lang="zh-CN" altLang="en-US" sz="4800" dirty="0">
                <a:solidFill>
                  <a:schemeClr val="tx2"/>
                </a:solidFill>
              </a:rPr>
              <a:t>攻击</a:t>
            </a:r>
            <a:endParaRPr lang="zh-CN" altLang="zh-CN" sz="4800" dirty="0">
              <a:solidFill>
                <a:schemeClr val="tx2"/>
              </a:solidFill>
            </a:endParaRPr>
          </a:p>
        </p:txBody>
      </p:sp>
    </p:spTree>
    <p:extLst>
      <p:ext uri="{BB962C8B-B14F-4D97-AF65-F5344CB8AC3E}">
        <p14:creationId xmlns:p14="http://schemas.microsoft.com/office/powerpoint/2010/main" val="43551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C7C05DF-4D9E-07A8-15B9-F27EC30E4F79}"/>
              </a:ext>
            </a:extLst>
          </p:cNvPr>
          <p:cNvSpPr>
            <a:spLocks noGrp="1"/>
          </p:cNvSpPr>
          <p:nvPr>
            <p:ph idx="1"/>
          </p:nvPr>
        </p:nvSpPr>
        <p:spPr/>
        <p:txBody>
          <a:bodyPr/>
          <a:lstStyle/>
          <a:p>
            <a:r>
              <a:rPr lang="zh-CN" altLang="en-US" sz="2000" dirty="0">
                <a:latin typeface="+mn-ea"/>
              </a:rPr>
              <a:t>主机</a:t>
            </a:r>
            <a:r>
              <a:rPr lang="en-US" altLang="zh-CN" sz="2000" dirty="0">
                <a:latin typeface="+mn-ea"/>
              </a:rPr>
              <a:t>B</a:t>
            </a:r>
            <a:r>
              <a:rPr lang="zh-CN" altLang="en-US" sz="2000" dirty="0">
                <a:latin typeface="+mn-ea"/>
              </a:rPr>
              <a:t>收到主机</a:t>
            </a:r>
            <a:r>
              <a:rPr lang="en-US" altLang="zh-CN" sz="2000" dirty="0">
                <a:latin typeface="+mn-ea"/>
              </a:rPr>
              <a:t>A</a:t>
            </a:r>
            <a:r>
              <a:rPr lang="zh-CN" altLang="en-US" sz="2000" dirty="0">
                <a:latin typeface="+mn-ea"/>
              </a:rPr>
              <a:t>的</a:t>
            </a:r>
            <a:r>
              <a:rPr lang="en-US" altLang="zh-CN" sz="2000" dirty="0">
                <a:latin typeface="+mn-ea"/>
              </a:rPr>
              <a:t>ARP</a:t>
            </a:r>
            <a:r>
              <a:rPr lang="zh-CN" altLang="en-US" sz="2000" dirty="0">
                <a:latin typeface="+mn-ea"/>
              </a:rPr>
              <a:t>请求报文后，向主机</a:t>
            </a:r>
            <a:r>
              <a:rPr lang="en-US" altLang="zh-CN" sz="2000" dirty="0">
                <a:latin typeface="+mn-ea"/>
              </a:rPr>
              <a:t>A</a:t>
            </a:r>
            <a:r>
              <a:rPr lang="zh-CN" altLang="en-US" sz="2000" dirty="0">
                <a:latin typeface="+mn-ea"/>
              </a:rPr>
              <a:t>发出单播的</a:t>
            </a:r>
            <a:r>
              <a:rPr lang="en-US" altLang="zh-CN" sz="2000" dirty="0">
                <a:latin typeface="+mn-ea"/>
              </a:rPr>
              <a:t>ARP</a:t>
            </a:r>
            <a:r>
              <a:rPr lang="zh-CN" altLang="en-US" sz="2000" dirty="0">
                <a:latin typeface="+mn-ea"/>
              </a:rPr>
              <a:t>响应包，并将主机</a:t>
            </a:r>
            <a:r>
              <a:rPr lang="en-US" altLang="zh-CN" sz="2000" dirty="0">
                <a:latin typeface="+mn-ea"/>
              </a:rPr>
              <a:t>A</a:t>
            </a:r>
            <a:r>
              <a:rPr lang="zh-CN" altLang="en-US" sz="2000" dirty="0">
                <a:latin typeface="+mn-ea"/>
              </a:rPr>
              <a:t>的</a:t>
            </a:r>
            <a:r>
              <a:rPr lang="en-US" altLang="zh-CN" sz="2000" dirty="0">
                <a:latin typeface="+mn-ea"/>
              </a:rPr>
              <a:t>IP</a:t>
            </a:r>
            <a:r>
              <a:rPr lang="zh-CN" altLang="en-US" sz="2000" dirty="0">
                <a:latin typeface="+mn-ea"/>
              </a:rPr>
              <a:t>地址和</a:t>
            </a:r>
            <a:r>
              <a:rPr lang="en-US" altLang="zh-CN" sz="2000" dirty="0">
                <a:latin typeface="+mn-ea"/>
              </a:rPr>
              <a:t>MAC</a:t>
            </a:r>
            <a:r>
              <a:rPr lang="zh-CN" altLang="en-US" sz="2000" dirty="0">
                <a:latin typeface="+mn-ea"/>
              </a:rPr>
              <a:t>地址填入自己的</a:t>
            </a:r>
            <a:r>
              <a:rPr lang="en-US" altLang="zh-CN" sz="2000" dirty="0">
                <a:latin typeface="+mn-ea"/>
              </a:rPr>
              <a:t>ARP</a:t>
            </a:r>
            <a:r>
              <a:rPr lang="zh-CN" altLang="en-US" sz="2000" dirty="0">
                <a:latin typeface="+mn-ea"/>
              </a:rPr>
              <a:t>表中。</a:t>
            </a:r>
            <a:endParaRPr lang="en-US" altLang="zh-CN" sz="2000" dirty="0">
              <a:latin typeface="+mn-ea"/>
            </a:endParaRPr>
          </a:p>
          <a:p>
            <a:endParaRPr lang="en-US" altLang="zh-CN" dirty="0">
              <a:latin typeface="+mn-ea"/>
            </a:endParaRPr>
          </a:p>
          <a:p>
            <a:endParaRPr lang="en-US" altLang="zh-CN" sz="2000" dirty="0">
              <a:latin typeface="+mn-ea"/>
            </a:endParaRPr>
          </a:p>
          <a:p>
            <a:r>
              <a:rPr lang="zh-CN" altLang="en-US" sz="2000" dirty="0">
                <a:latin typeface="+mn-ea"/>
              </a:rPr>
              <a:t>主机</a:t>
            </a:r>
            <a:r>
              <a:rPr lang="en-US" altLang="zh-CN" sz="2000" dirty="0">
                <a:latin typeface="+mn-ea"/>
              </a:rPr>
              <a:t>A</a:t>
            </a:r>
            <a:r>
              <a:rPr lang="zh-CN" altLang="en-US" sz="2000" dirty="0">
                <a:latin typeface="+mn-ea"/>
              </a:rPr>
              <a:t>在收到响应报文后，将主机</a:t>
            </a:r>
            <a:r>
              <a:rPr lang="en-US" altLang="zh-CN" sz="2000" dirty="0">
                <a:latin typeface="+mn-ea"/>
              </a:rPr>
              <a:t>B</a:t>
            </a:r>
            <a:r>
              <a:rPr lang="zh-CN" altLang="en-US" sz="2000" dirty="0">
                <a:latin typeface="+mn-ea"/>
              </a:rPr>
              <a:t>的</a:t>
            </a:r>
            <a:r>
              <a:rPr lang="en-US" altLang="zh-CN" sz="2000" dirty="0">
                <a:latin typeface="+mn-ea"/>
              </a:rPr>
              <a:t>MAC</a:t>
            </a:r>
            <a:r>
              <a:rPr lang="zh-CN" altLang="en-US" sz="2000" dirty="0">
                <a:latin typeface="+mn-ea"/>
              </a:rPr>
              <a:t>地址填写到自己的</a:t>
            </a:r>
            <a:r>
              <a:rPr lang="en-US" altLang="zh-CN" sz="2000" dirty="0">
                <a:latin typeface="+mn-ea"/>
              </a:rPr>
              <a:t>ARP</a:t>
            </a:r>
            <a:r>
              <a:rPr lang="zh-CN" altLang="en-US" sz="2000" dirty="0">
                <a:latin typeface="+mn-ea"/>
              </a:rPr>
              <a:t>表中，按照获得的</a:t>
            </a:r>
            <a:r>
              <a:rPr lang="en-US" altLang="zh-CN" sz="2000" dirty="0">
                <a:latin typeface="+mn-ea"/>
              </a:rPr>
              <a:t>MAC</a:t>
            </a:r>
            <a:r>
              <a:rPr lang="zh-CN" altLang="en-US" sz="2000" dirty="0">
                <a:latin typeface="+mn-ea"/>
              </a:rPr>
              <a:t>地址将</a:t>
            </a:r>
            <a:r>
              <a:rPr lang="en-US" altLang="zh-CN" sz="2000" dirty="0">
                <a:latin typeface="+mn-ea"/>
              </a:rPr>
              <a:t>IP</a:t>
            </a:r>
            <a:r>
              <a:rPr lang="zh-CN" altLang="en-US" sz="2000" dirty="0">
                <a:latin typeface="+mn-ea"/>
              </a:rPr>
              <a:t>包封装到以太帧，并向主机</a:t>
            </a:r>
            <a:r>
              <a:rPr lang="en-US" altLang="zh-CN" sz="2000" dirty="0">
                <a:latin typeface="+mn-ea"/>
              </a:rPr>
              <a:t>B</a:t>
            </a:r>
            <a:r>
              <a:rPr lang="zh-CN" altLang="en-US" sz="2000" dirty="0">
                <a:latin typeface="+mn-ea"/>
              </a:rPr>
              <a:t>发送。</a:t>
            </a:r>
          </a:p>
          <a:p>
            <a:endParaRPr lang="zh-CN" altLang="en-US" sz="2000" dirty="0">
              <a:latin typeface="+mn-ea"/>
            </a:endParaRPr>
          </a:p>
          <a:p>
            <a:endParaRPr lang="zh-CN" altLang="en-US" dirty="0"/>
          </a:p>
        </p:txBody>
      </p:sp>
      <p:sp>
        <p:nvSpPr>
          <p:cNvPr id="4" name="标题 1">
            <a:extLst>
              <a:ext uri="{FF2B5EF4-FFF2-40B4-BE49-F238E27FC236}">
                <a16:creationId xmlns:a16="http://schemas.microsoft.com/office/drawing/2014/main" id="{4BF77662-8203-C2EB-CBA5-8EBB17A6BDBA}"/>
              </a:ext>
            </a:extLst>
          </p:cNvPr>
          <p:cNvSpPr>
            <a:spLocks noGrp="1"/>
          </p:cNvSpPr>
          <p:nvPr>
            <p:ph type="title"/>
          </p:nvPr>
        </p:nvSpPr>
        <p:spPr>
          <a:xfrm>
            <a:off x="1096963" y="287338"/>
            <a:ext cx="10058400" cy="1449387"/>
          </a:xfrm>
        </p:spPr>
        <p:txBody>
          <a:bodyPr/>
          <a:lstStyle/>
          <a:p>
            <a:pPr eaLnBrk="1" hangingPunct="1">
              <a:spcBef>
                <a:spcPct val="0"/>
              </a:spcBef>
              <a:buClrTx/>
              <a:buSzTx/>
              <a:buFontTx/>
              <a:buNone/>
            </a:pPr>
            <a:r>
              <a:rPr lang="en-US" altLang="zh-CN" sz="4800" dirty="0">
                <a:solidFill>
                  <a:schemeClr val="tx2"/>
                </a:solidFill>
              </a:rPr>
              <a:t>ARP</a:t>
            </a:r>
            <a:r>
              <a:rPr lang="zh-CN" altLang="en-US" sz="4800" dirty="0">
                <a:solidFill>
                  <a:schemeClr val="tx2"/>
                </a:solidFill>
              </a:rPr>
              <a:t>攻击</a:t>
            </a:r>
            <a:endParaRPr lang="zh-CN" altLang="zh-CN" sz="4800" dirty="0">
              <a:solidFill>
                <a:schemeClr val="tx2"/>
              </a:solidFill>
            </a:endParaRPr>
          </a:p>
        </p:txBody>
      </p:sp>
    </p:spTree>
    <p:extLst>
      <p:ext uri="{BB962C8B-B14F-4D97-AF65-F5344CB8AC3E}">
        <p14:creationId xmlns:p14="http://schemas.microsoft.com/office/powerpoint/2010/main" val="2596177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F09A82E-5B91-4DC3-7ED3-331583BA291E}"/>
              </a:ext>
            </a:extLst>
          </p:cNvPr>
          <p:cNvSpPr>
            <a:spLocks noGrp="1"/>
          </p:cNvSpPr>
          <p:nvPr>
            <p:ph idx="1"/>
          </p:nvPr>
        </p:nvSpPr>
        <p:spPr>
          <a:xfrm>
            <a:off x="1097280" y="1845734"/>
            <a:ext cx="10058400" cy="4023360"/>
          </a:xfrm>
        </p:spPr>
        <p:txBody>
          <a:bodyPr/>
          <a:lstStyle/>
          <a:p>
            <a:pPr>
              <a:buFont typeface="Wingdings" panose="05000000000000000000" pitchFamily="2" charset="2"/>
              <a:buChar char="l"/>
            </a:pPr>
            <a:r>
              <a:rPr lang="en-US" altLang="zh-CN" sz="2000" dirty="0"/>
              <a:t>ARP</a:t>
            </a:r>
            <a:r>
              <a:rPr lang="zh-CN" altLang="en-US" sz="2000" dirty="0"/>
              <a:t>报文格式</a:t>
            </a:r>
            <a:endParaRPr lang="en-US" altLang="zh-CN" sz="2000" dirty="0"/>
          </a:p>
          <a:p>
            <a:endParaRPr lang="zh-CN" altLang="en-US" dirty="0"/>
          </a:p>
        </p:txBody>
      </p:sp>
      <p:grpSp>
        <p:nvGrpSpPr>
          <p:cNvPr id="4" name="组合 4">
            <a:extLst>
              <a:ext uri="{FF2B5EF4-FFF2-40B4-BE49-F238E27FC236}">
                <a16:creationId xmlns:a16="http://schemas.microsoft.com/office/drawing/2014/main" id="{3FEF76F8-981F-C1C6-4E29-1577454DF3FA}"/>
              </a:ext>
            </a:extLst>
          </p:cNvPr>
          <p:cNvGrpSpPr>
            <a:grpSpLocks/>
          </p:cNvGrpSpPr>
          <p:nvPr/>
        </p:nvGrpSpPr>
        <p:grpSpPr bwMode="auto">
          <a:xfrm>
            <a:off x="2111692" y="2272150"/>
            <a:ext cx="8029575" cy="3457575"/>
            <a:chOff x="864643" y="2332476"/>
            <a:chExt cx="8029575" cy="3457196"/>
          </a:xfrm>
        </p:grpSpPr>
        <p:grpSp>
          <p:nvGrpSpPr>
            <p:cNvPr id="5" name="组合 5">
              <a:extLst>
                <a:ext uri="{FF2B5EF4-FFF2-40B4-BE49-F238E27FC236}">
                  <a16:creationId xmlns:a16="http://schemas.microsoft.com/office/drawing/2014/main" id="{922AB07F-1E63-876B-70CD-1D49B86811CA}"/>
                </a:ext>
              </a:extLst>
            </p:cNvPr>
            <p:cNvGrpSpPr>
              <a:grpSpLocks/>
            </p:cNvGrpSpPr>
            <p:nvPr/>
          </p:nvGrpSpPr>
          <p:grpSpPr bwMode="auto">
            <a:xfrm>
              <a:off x="864643" y="2332476"/>
              <a:ext cx="8029575" cy="3457196"/>
              <a:chOff x="923636" y="1034618"/>
              <a:chExt cx="8029575" cy="3457196"/>
            </a:xfrm>
          </p:grpSpPr>
          <p:sp>
            <p:nvSpPr>
              <p:cNvPr id="11" name="Rectangle 8">
                <a:extLst>
                  <a:ext uri="{FF2B5EF4-FFF2-40B4-BE49-F238E27FC236}">
                    <a16:creationId xmlns:a16="http://schemas.microsoft.com/office/drawing/2014/main" id="{FD03F817-37DA-DA3D-1188-797FAC6E9862}"/>
                  </a:ext>
                </a:extLst>
              </p:cNvPr>
              <p:cNvSpPr>
                <a:spLocks noChangeArrowheads="1"/>
              </p:cNvSpPr>
              <p:nvPr/>
            </p:nvSpPr>
            <p:spPr bwMode="auto">
              <a:xfrm>
                <a:off x="2938174" y="1423555"/>
                <a:ext cx="1966912" cy="434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12" name="Rectangle 10">
                <a:extLst>
                  <a:ext uri="{FF2B5EF4-FFF2-40B4-BE49-F238E27FC236}">
                    <a16:creationId xmlns:a16="http://schemas.microsoft.com/office/drawing/2014/main" id="{9CD1A52F-6473-7578-512A-72E388856735}"/>
                  </a:ext>
                </a:extLst>
              </p:cNvPr>
              <p:cNvSpPr>
                <a:spLocks noChangeArrowheads="1"/>
              </p:cNvSpPr>
              <p:nvPr/>
            </p:nvSpPr>
            <p:spPr bwMode="auto">
              <a:xfrm>
                <a:off x="979198" y="1444999"/>
                <a:ext cx="7875588" cy="3045886"/>
              </a:xfrm>
              <a:prstGeom prst="rect">
                <a:avLst/>
              </a:prstGeom>
              <a:solidFill>
                <a:srgbClr val="CCECFF"/>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13" name="Line 12">
                <a:extLst>
                  <a:ext uri="{FF2B5EF4-FFF2-40B4-BE49-F238E27FC236}">
                    <a16:creationId xmlns:a16="http://schemas.microsoft.com/office/drawing/2014/main" id="{56780CE9-1FBC-6CD2-AB92-0C6C82426522}"/>
                  </a:ext>
                </a:extLst>
              </p:cNvPr>
              <p:cNvSpPr>
                <a:spLocks noChangeShapeType="1"/>
              </p:cNvSpPr>
              <p:nvPr/>
            </p:nvSpPr>
            <p:spPr bwMode="auto">
              <a:xfrm>
                <a:off x="976024" y="1864880"/>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3">
                <a:extLst>
                  <a:ext uri="{FF2B5EF4-FFF2-40B4-BE49-F238E27FC236}">
                    <a16:creationId xmlns:a16="http://schemas.microsoft.com/office/drawing/2014/main" id="{90054767-0663-0EEA-D332-5754BB3B0BA1}"/>
                  </a:ext>
                </a:extLst>
              </p:cNvPr>
              <p:cNvSpPr>
                <a:spLocks noChangeShapeType="1"/>
              </p:cNvSpPr>
              <p:nvPr/>
            </p:nvSpPr>
            <p:spPr bwMode="auto">
              <a:xfrm>
                <a:off x="976024" y="23077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4">
                <a:extLst>
                  <a:ext uri="{FF2B5EF4-FFF2-40B4-BE49-F238E27FC236}">
                    <a16:creationId xmlns:a16="http://schemas.microsoft.com/office/drawing/2014/main" id="{2CBAD0F5-DD61-D479-B1E6-3DA43F513243}"/>
                  </a:ext>
                </a:extLst>
              </p:cNvPr>
              <p:cNvSpPr>
                <a:spLocks noChangeShapeType="1"/>
              </p:cNvSpPr>
              <p:nvPr/>
            </p:nvSpPr>
            <p:spPr bwMode="auto">
              <a:xfrm>
                <a:off x="976024" y="27522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5">
                <a:extLst>
                  <a:ext uri="{FF2B5EF4-FFF2-40B4-BE49-F238E27FC236}">
                    <a16:creationId xmlns:a16="http://schemas.microsoft.com/office/drawing/2014/main" id="{021AF47E-3C15-A67A-1CB1-650FEAEF8DC9}"/>
                  </a:ext>
                </a:extLst>
              </p:cNvPr>
              <p:cNvSpPr>
                <a:spLocks noChangeShapeType="1"/>
              </p:cNvSpPr>
              <p:nvPr/>
            </p:nvSpPr>
            <p:spPr bwMode="auto">
              <a:xfrm>
                <a:off x="976024" y="31904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6">
                <a:extLst>
                  <a:ext uri="{FF2B5EF4-FFF2-40B4-BE49-F238E27FC236}">
                    <a16:creationId xmlns:a16="http://schemas.microsoft.com/office/drawing/2014/main" id="{AEEB4370-16BF-1033-50ED-6380DD28A68F}"/>
                  </a:ext>
                </a:extLst>
              </p:cNvPr>
              <p:cNvSpPr>
                <a:spLocks noChangeShapeType="1"/>
              </p:cNvSpPr>
              <p:nvPr/>
            </p:nvSpPr>
            <p:spPr bwMode="auto">
              <a:xfrm>
                <a:off x="976024" y="36349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20">
                <a:extLst>
                  <a:ext uri="{FF2B5EF4-FFF2-40B4-BE49-F238E27FC236}">
                    <a16:creationId xmlns:a16="http://schemas.microsoft.com/office/drawing/2014/main" id="{52F98504-36E1-6844-2B92-EA931CC4E2A6}"/>
                  </a:ext>
                </a:extLst>
              </p:cNvPr>
              <p:cNvSpPr>
                <a:spLocks noChangeShapeType="1"/>
              </p:cNvSpPr>
              <p:nvPr/>
            </p:nvSpPr>
            <p:spPr bwMode="auto">
              <a:xfrm>
                <a:off x="4901911" y="1468004"/>
                <a:ext cx="3174" cy="8239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21">
                <a:extLst>
                  <a:ext uri="{FF2B5EF4-FFF2-40B4-BE49-F238E27FC236}">
                    <a16:creationId xmlns:a16="http://schemas.microsoft.com/office/drawing/2014/main" id="{1B48A11D-9FD4-0C5B-573B-2F59EEA41CD2}"/>
                  </a:ext>
                </a:extLst>
              </p:cNvPr>
              <p:cNvSpPr>
                <a:spLocks noChangeShapeType="1"/>
              </p:cNvSpPr>
              <p:nvPr/>
            </p:nvSpPr>
            <p:spPr bwMode="auto">
              <a:xfrm flipV="1">
                <a:off x="4901911" y="2749007"/>
                <a:ext cx="0" cy="8740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2">
                <a:extLst>
                  <a:ext uri="{FF2B5EF4-FFF2-40B4-BE49-F238E27FC236}">
                    <a16:creationId xmlns:a16="http://schemas.microsoft.com/office/drawing/2014/main" id="{189C6E87-7FF6-4261-911F-B7D0B037523F}"/>
                  </a:ext>
                </a:extLst>
              </p:cNvPr>
              <p:cNvSpPr>
                <a:spLocks noChangeShapeType="1"/>
              </p:cNvSpPr>
              <p:nvPr/>
            </p:nvSpPr>
            <p:spPr bwMode="auto">
              <a:xfrm>
                <a:off x="2930897" y="1874405"/>
                <a:ext cx="0" cy="433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Rectangle 23">
                <a:extLst>
                  <a:ext uri="{FF2B5EF4-FFF2-40B4-BE49-F238E27FC236}">
                    <a16:creationId xmlns:a16="http://schemas.microsoft.com/office/drawing/2014/main" id="{6785D3D0-4AAC-2CC7-78BB-3C0A05048CAC}"/>
                  </a:ext>
                </a:extLst>
              </p:cNvPr>
              <p:cNvSpPr>
                <a:spLocks noChangeArrowheads="1"/>
              </p:cNvSpPr>
              <p:nvPr/>
            </p:nvSpPr>
            <p:spPr bwMode="auto">
              <a:xfrm>
                <a:off x="9236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000">
                    <a:solidFill>
                      <a:srgbClr val="333399"/>
                    </a:solidFill>
                    <a:latin typeface="Arial" panose="020B0604020202020204" pitchFamily="34" charset="0"/>
                  </a:rPr>
                  <a:t>0</a:t>
                </a:r>
              </a:p>
            </p:txBody>
          </p:sp>
          <p:sp>
            <p:nvSpPr>
              <p:cNvPr id="22" name="Rectangle 25">
                <a:extLst>
                  <a:ext uri="{FF2B5EF4-FFF2-40B4-BE49-F238E27FC236}">
                    <a16:creationId xmlns:a16="http://schemas.microsoft.com/office/drawing/2014/main" id="{7BE373C7-4C88-5E7B-C841-0885DBE54206}"/>
                  </a:ext>
                </a:extLst>
              </p:cNvPr>
              <p:cNvSpPr>
                <a:spLocks noChangeArrowheads="1"/>
              </p:cNvSpPr>
              <p:nvPr/>
            </p:nvSpPr>
            <p:spPr bwMode="auto">
              <a:xfrm>
                <a:off x="28540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000">
                    <a:solidFill>
                      <a:srgbClr val="333399"/>
                    </a:solidFill>
                    <a:latin typeface="Arial" panose="020B0604020202020204" pitchFamily="34" charset="0"/>
                  </a:rPr>
                  <a:t>8</a:t>
                </a:r>
              </a:p>
            </p:txBody>
          </p:sp>
          <p:sp>
            <p:nvSpPr>
              <p:cNvPr id="23" name="Rectangle 26">
                <a:extLst>
                  <a:ext uri="{FF2B5EF4-FFF2-40B4-BE49-F238E27FC236}">
                    <a16:creationId xmlns:a16="http://schemas.microsoft.com/office/drawing/2014/main" id="{1C1115B1-467E-A6DB-F667-53AB1F4ACFFD}"/>
                  </a:ext>
                </a:extLst>
              </p:cNvPr>
              <p:cNvSpPr>
                <a:spLocks noChangeArrowheads="1"/>
              </p:cNvSpPr>
              <p:nvPr/>
            </p:nvSpPr>
            <p:spPr bwMode="auto">
              <a:xfrm>
                <a:off x="4805074"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000">
                    <a:solidFill>
                      <a:srgbClr val="333399"/>
                    </a:solidFill>
                    <a:latin typeface="Arial" panose="020B0604020202020204" pitchFamily="34" charset="0"/>
                  </a:rPr>
                  <a:t>16</a:t>
                </a:r>
              </a:p>
            </p:txBody>
          </p:sp>
          <p:sp>
            <p:nvSpPr>
              <p:cNvPr id="24" name="Rectangle 28">
                <a:extLst>
                  <a:ext uri="{FF2B5EF4-FFF2-40B4-BE49-F238E27FC236}">
                    <a16:creationId xmlns:a16="http://schemas.microsoft.com/office/drawing/2014/main" id="{2905F11F-518A-744D-2339-9C86BD452AF7}"/>
                  </a:ext>
                </a:extLst>
              </p:cNvPr>
              <p:cNvSpPr>
                <a:spLocks noChangeArrowheads="1"/>
              </p:cNvSpPr>
              <p:nvPr/>
            </p:nvSpPr>
            <p:spPr bwMode="auto">
              <a:xfrm>
                <a:off x="6776749"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000">
                    <a:solidFill>
                      <a:srgbClr val="333399"/>
                    </a:solidFill>
                    <a:latin typeface="Arial" panose="020B0604020202020204" pitchFamily="34" charset="0"/>
                  </a:rPr>
                  <a:t>24</a:t>
                </a:r>
              </a:p>
            </p:txBody>
          </p:sp>
          <p:sp>
            <p:nvSpPr>
              <p:cNvPr id="25" name="Rectangle 29">
                <a:extLst>
                  <a:ext uri="{FF2B5EF4-FFF2-40B4-BE49-F238E27FC236}">
                    <a16:creationId xmlns:a16="http://schemas.microsoft.com/office/drawing/2014/main" id="{04AD8292-C18A-F459-D3ED-43A516DBB38F}"/>
                  </a:ext>
                </a:extLst>
              </p:cNvPr>
              <p:cNvSpPr>
                <a:spLocks noChangeArrowheads="1"/>
              </p:cNvSpPr>
              <p:nvPr/>
            </p:nvSpPr>
            <p:spPr bwMode="auto">
              <a:xfrm>
                <a:off x="8489661"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000">
                    <a:solidFill>
                      <a:srgbClr val="333399"/>
                    </a:solidFill>
                    <a:latin typeface="Arial" panose="020B0604020202020204" pitchFamily="34" charset="0"/>
                  </a:rPr>
                  <a:t>31</a:t>
                </a:r>
              </a:p>
            </p:txBody>
          </p:sp>
          <p:sp>
            <p:nvSpPr>
              <p:cNvPr id="26" name="Rectangle 31">
                <a:extLst>
                  <a:ext uri="{FF2B5EF4-FFF2-40B4-BE49-F238E27FC236}">
                    <a16:creationId xmlns:a16="http://schemas.microsoft.com/office/drawing/2014/main" id="{0F2B023E-8B5B-AD6D-058A-6F491C4BE615}"/>
                  </a:ext>
                </a:extLst>
              </p:cNvPr>
              <p:cNvSpPr>
                <a:spLocks noChangeArrowheads="1"/>
              </p:cNvSpPr>
              <p:nvPr/>
            </p:nvSpPr>
            <p:spPr bwMode="auto">
              <a:xfrm>
                <a:off x="2934072" y="1888448"/>
                <a:ext cx="1962206"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dirty="0">
                    <a:solidFill>
                      <a:srgbClr val="333399"/>
                    </a:solidFill>
                    <a:latin typeface="Arial" panose="020B0604020202020204" pitchFamily="34" charset="0"/>
                  </a:rPr>
                  <a:t>协议长度</a:t>
                </a:r>
              </a:p>
            </p:txBody>
          </p:sp>
          <p:sp>
            <p:nvSpPr>
              <p:cNvPr id="27" name="Rectangle 34">
                <a:extLst>
                  <a:ext uri="{FF2B5EF4-FFF2-40B4-BE49-F238E27FC236}">
                    <a16:creationId xmlns:a16="http://schemas.microsoft.com/office/drawing/2014/main" id="{1DFD33CF-0129-F064-8C0A-B014782326E1}"/>
                  </a:ext>
                </a:extLst>
              </p:cNvPr>
              <p:cNvSpPr>
                <a:spLocks noChangeArrowheads="1"/>
              </p:cNvSpPr>
              <p:nvPr/>
            </p:nvSpPr>
            <p:spPr bwMode="auto">
              <a:xfrm>
                <a:off x="973566" y="1888141"/>
                <a:ext cx="1951699"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rgbClr val="333399"/>
                    </a:solidFill>
                    <a:latin typeface="Arial" panose="020B0604020202020204" pitchFamily="34" charset="0"/>
                  </a:rPr>
                  <a:t>硬件地址长度</a:t>
                </a:r>
              </a:p>
            </p:txBody>
          </p:sp>
          <p:sp>
            <p:nvSpPr>
              <p:cNvPr id="28" name="Rectangle 35">
                <a:extLst>
                  <a:ext uri="{FF2B5EF4-FFF2-40B4-BE49-F238E27FC236}">
                    <a16:creationId xmlns:a16="http://schemas.microsoft.com/office/drawing/2014/main" id="{15732AB3-81B3-A57A-4304-ABDEE3D31606}"/>
                  </a:ext>
                </a:extLst>
              </p:cNvPr>
              <p:cNvSpPr>
                <a:spLocks noChangeArrowheads="1"/>
              </p:cNvSpPr>
              <p:nvPr/>
            </p:nvSpPr>
            <p:spPr bwMode="auto">
              <a:xfrm>
                <a:off x="973566" y="1434901"/>
                <a:ext cx="392834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rgbClr val="333399"/>
                    </a:solidFill>
                    <a:latin typeface="Arial" panose="020B0604020202020204" pitchFamily="34" charset="0"/>
                  </a:rPr>
                  <a:t>硬件类型</a:t>
                </a:r>
              </a:p>
            </p:txBody>
          </p:sp>
          <p:sp>
            <p:nvSpPr>
              <p:cNvPr id="29" name="Rectangle 36">
                <a:extLst>
                  <a:ext uri="{FF2B5EF4-FFF2-40B4-BE49-F238E27FC236}">
                    <a16:creationId xmlns:a16="http://schemas.microsoft.com/office/drawing/2014/main" id="{8EE97C48-E83F-6600-623E-A9B52B7DA649}"/>
                  </a:ext>
                </a:extLst>
              </p:cNvPr>
              <p:cNvSpPr>
                <a:spLocks noChangeArrowheads="1"/>
              </p:cNvSpPr>
              <p:nvPr/>
            </p:nvSpPr>
            <p:spPr bwMode="auto">
              <a:xfrm>
                <a:off x="4805074" y="1448955"/>
                <a:ext cx="405534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rgbClr val="333399"/>
                    </a:solidFill>
                    <a:latin typeface="Arial" panose="020B0604020202020204" pitchFamily="34" charset="0"/>
                  </a:rPr>
                  <a:t>协议类型</a:t>
                </a:r>
              </a:p>
            </p:txBody>
          </p:sp>
          <p:sp>
            <p:nvSpPr>
              <p:cNvPr id="30" name="Rectangle 37">
                <a:extLst>
                  <a:ext uri="{FF2B5EF4-FFF2-40B4-BE49-F238E27FC236}">
                    <a16:creationId xmlns:a16="http://schemas.microsoft.com/office/drawing/2014/main" id="{5EBCB4E5-3366-5BCA-881F-A269BF9E47B6}"/>
                  </a:ext>
                </a:extLst>
              </p:cNvPr>
              <p:cNvSpPr>
                <a:spLocks noChangeArrowheads="1"/>
              </p:cNvSpPr>
              <p:nvPr/>
            </p:nvSpPr>
            <p:spPr bwMode="auto">
              <a:xfrm>
                <a:off x="4905086" y="1895709"/>
                <a:ext cx="394724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rgbClr val="333399"/>
                    </a:solidFill>
                    <a:latin typeface="Arial" panose="020B0604020202020204" pitchFamily="34" charset="0"/>
                  </a:rPr>
                  <a:t>操作类型</a:t>
                </a:r>
              </a:p>
            </p:txBody>
          </p:sp>
          <p:sp>
            <p:nvSpPr>
              <p:cNvPr id="31" name="Rectangle 39">
                <a:extLst>
                  <a:ext uri="{FF2B5EF4-FFF2-40B4-BE49-F238E27FC236}">
                    <a16:creationId xmlns:a16="http://schemas.microsoft.com/office/drawing/2014/main" id="{B519D4D7-C905-337F-08DE-4C6D12CA9615}"/>
                  </a:ext>
                </a:extLst>
              </p:cNvPr>
              <p:cNvSpPr>
                <a:spLocks noChangeArrowheads="1"/>
              </p:cNvSpPr>
              <p:nvPr/>
            </p:nvSpPr>
            <p:spPr bwMode="auto">
              <a:xfrm>
                <a:off x="973566" y="2322644"/>
                <a:ext cx="787876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rgbClr val="333399"/>
                    </a:solidFill>
                    <a:latin typeface="Arial" panose="020B0604020202020204" pitchFamily="34" charset="0"/>
                  </a:rPr>
                  <a:t>发送方硬件地址（前</a:t>
                </a:r>
                <a:r>
                  <a:rPr kumimoji="1" lang="en-US" altLang="zh-CN" sz="2000">
                    <a:solidFill>
                      <a:srgbClr val="333399"/>
                    </a:solidFill>
                    <a:latin typeface="Arial" panose="020B0604020202020204" pitchFamily="34" charset="0"/>
                  </a:rPr>
                  <a:t>4</a:t>
                </a:r>
                <a:r>
                  <a:rPr kumimoji="1" lang="zh-CN" altLang="en-US" sz="2000">
                    <a:solidFill>
                      <a:srgbClr val="333399"/>
                    </a:solidFill>
                    <a:latin typeface="Arial" panose="020B0604020202020204" pitchFamily="34" charset="0"/>
                  </a:rPr>
                  <a:t>个字节）</a:t>
                </a:r>
              </a:p>
            </p:txBody>
          </p:sp>
          <p:sp>
            <p:nvSpPr>
              <p:cNvPr id="32" name="Rectangle 40">
                <a:extLst>
                  <a:ext uri="{FF2B5EF4-FFF2-40B4-BE49-F238E27FC236}">
                    <a16:creationId xmlns:a16="http://schemas.microsoft.com/office/drawing/2014/main" id="{E8F9ACD2-A98F-72CA-EBDC-09FEAEE3B425}"/>
                  </a:ext>
                </a:extLst>
              </p:cNvPr>
              <p:cNvSpPr>
                <a:spLocks noChangeArrowheads="1"/>
              </p:cNvSpPr>
              <p:nvPr/>
            </p:nvSpPr>
            <p:spPr bwMode="auto">
              <a:xfrm>
                <a:off x="979198" y="2780475"/>
                <a:ext cx="392271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rgbClr val="333399"/>
                    </a:solidFill>
                    <a:latin typeface="Arial" panose="020B0604020202020204" pitchFamily="34" charset="0"/>
                  </a:rPr>
                  <a:t>发送方硬件地址（后</a:t>
                </a:r>
                <a:r>
                  <a:rPr kumimoji="1" lang="en-US" altLang="zh-CN" sz="2000">
                    <a:solidFill>
                      <a:srgbClr val="333399"/>
                    </a:solidFill>
                    <a:latin typeface="Arial" panose="020B0604020202020204" pitchFamily="34" charset="0"/>
                  </a:rPr>
                  <a:t>2</a:t>
                </a:r>
                <a:r>
                  <a:rPr kumimoji="1" lang="zh-CN" altLang="en-US" sz="2000">
                    <a:solidFill>
                      <a:srgbClr val="333399"/>
                    </a:solidFill>
                    <a:latin typeface="Arial" panose="020B0604020202020204" pitchFamily="34" charset="0"/>
                  </a:rPr>
                  <a:t>个字节）</a:t>
                </a:r>
              </a:p>
            </p:txBody>
          </p:sp>
          <p:sp>
            <p:nvSpPr>
              <p:cNvPr id="33" name="Rectangle 41">
                <a:extLst>
                  <a:ext uri="{FF2B5EF4-FFF2-40B4-BE49-F238E27FC236}">
                    <a16:creationId xmlns:a16="http://schemas.microsoft.com/office/drawing/2014/main" id="{5CF31E00-3634-E198-F7F9-038587C18148}"/>
                  </a:ext>
                </a:extLst>
              </p:cNvPr>
              <p:cNvSpPr>
                <a:spLocks noChangeArrowheads="1"/>
              </p:cNvSpPr>
              <p:nvPr/>
            </p:nvSpPr>
            <p:spPr bwMode="auto">
              <a:xfrm>
                <a:off x="4905085" y="3219121"/>
                <a:ext cx="395533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rgbClr val="333399"/>
                    </a:solidFill>
                    <a:latin typeface="Arial" panose="020B0604020202020204" pitchFamily="34" charset="0"/>
                  </a:rPr>
                  <a:t>接收方硬件地址（前</a:t>
                </a:r>
                <a:r>
                  <a:rPr kumimoji="1" lang="en-US" altLang="zh-CN" sz="2000">
                    <a:solidFill>
                      <a:srgbClr val="333399"/>
                    </a:solidFill>
                    <a:latin typeface="Arial" panose="020B0604020202020204" pitchFamily="34" charset="0"/>
                  </a:rPr>
                  <a:t>2</a:t>
                </a:r>
                <a:r>
                  <a:rPr kumimoji="1" lang="zh-CN" altLang="en-US" sz="2000">
                    <a:solidFill>
                      <a:srgbClr val="333399"/>
                    </a:solidFill>
                    <a:latin typeface="Arial" panose="020B0604020202020204" pitchFamily="34" charset="0"/>
                  </a:rPr>
                  <a:t>个字节）</a:t>
                </a:r>
              </a:p>
            </p:txBody>
          </p:sp>
          <p:sp>
            <p:nvSpPr>
              <p:cNvPr id="34" name="Rectangle 75">
                <a:extLst>
                  <a:ext uri="{FF2B5EF4-FFF2-40B4-BE49-F238E27FC236}">
                    <a16:creationId xmlns:a16="http://schemas.microsoft.com/office/drawing/2014/main" id="{3F53959E-3CE9-11C8-C6E5-7BF1B348CC25}"/>
                  </a:ext>
                </a:extLst>
              </p:cNvPr>
              <p:cNvSpPr>
                <a:spLocks noChangeArrowheads="1"/>
              </p:cNvSpPr>
              <p:nvPr/>
            </p:nvSpPr>
            <p:spPr bwMode="auto">
              <a:xfrm>
                <a:off x="973566" y="4098114"/>
                <a:ext cx="7878761"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rgbClr val="333399"/>
                    </a:solidFill>
                    <a:latin typeface="Arial" panose="020B0604020202020204" pitchFamily="34" charset="0"/>
                  </a:rPr>
                  <a:t>接收方</a:t>
                </a:r>
                <a:r>
                  <a:rPr kumimoji="1" lang="en-US" altLang="zh-CN" sz="2000">
                    <a:solidFill>
                      <a:srgbClr val="333399"/>
                    </a:solidFill>
                    <a:latin typeface="Arial" panose="020B0604020202020204" pitchFamily="34" charset="0"/>
                  </a:rPr>
                  <a:t>IP</a:t>
                </a:r>
                <a:r>
                  <a:rPr kumimoji="1" lang="zh-CN" altLang="en-US" sz="2000">
                    <a:solidFill>
                      <a:srgbClr val="333399"/>
                    </a:solidFill>
                    <a:latin typeface="Arial" panose="020B0604020202020204" pitchFamily="34" charset="0"/>
                  </a:rPr>
                  <a:t>地址</a:t>
                </a:r>
              </a:p>
            </p:txBody>
          </p:sp>
        </p:grpSp>
        <p:sp>
          <p:nvSpPr>
            <p:cNvPr id="7" name="Rectangle 40">
              <a:extLst>
                <a:ext uri="{FF2B5EF4-FFF2-40B4-BE49-F238E27FC236}">
                  <a16:creationId xmlns:a16="http://schemas.microsoft.com/office/drawing/2014/main" id="{DBAB9561-8E2F-A2A8-7BD6-5995F1525971}"/>
                </a:ext>
              </a:extLst>
            </p:cNvPr>
            <p:cNvSpPr>
              <a:spLocks noChangeArrowheads="1"/>
            </p:cNvSpPr>
            <p:nvPr/>
          </p:nvSpPr>
          <p:spPr bwMode="auto">
            <a:xfrm>
              <a:off x="4846092" y="4059459"/>
              <a:ext cx="395533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rgbClr val="333399"/>
                  </a:solidFill>
                  <a:latin typeface="Arial" panose="020B0604020202020204" pitchFamily="34" charset="0"/>
                </a:rPr>
                <a:t>发送方</a:t>
              </a:r>
              <a:r>
                <a:rPr kumimoji="1" lang="en-US" altLang="zh-CN" sz="2000">
                  <a:solidFill>
                    <a:srgbClr val="333399"/>
                  </a:solidFill>
                  <a:latin typeface="Arial" panose="020B0604020202020204" pitchFamily="34" charset="0"/>
                </a:rPr>
                <a:t>IP</a:t>
              </a:r>
              <a:r>
                <a:rPr kumimoji="1" lang="zh-CN" altLang="en-US" sz="2000">
                  <a:solidFill>
                    <a:srgbClr val="333399"/>
                  </a:solidFill>
                  <a:latin typeface="Arial" panose="020B0604020202020204" pitchFamily="34" charset="0"/>
                </a:rPr>
                <a:t>地址（前</a:t>
              </a:r>
              <a:r>
                <a:rPr kumimoji="1" lang="en-US" altLang="zh-CN" sz="2000">
                  <a:solidFill>
                    <a:srgbClr val="333399"/>
                  </a:solidFill>
                  <a:latin typeface="Arial" panose="020B0604020202020204" pitchFamily="34" charset="0"/>
                </a:rPr>
                <a:t>2</a:t>
              </a:r>
              <a:r>
                <a:rPr kumimoji="1" lang="zh-CN" altLang="en-US" sz="2000">
                  <a:solidFill>
                    <a:srgbClr val="333399"/>
                  </a:solidFill>
                  <a:latin typeface="Arial" panose="020B0604020202020204" pitchFamily="34" charset="0"/>
                </a:rPr>
                <a:t>个字节）</a:t>
              </a:r>
            </a:p>
          </p:txBody>
        </p:sp>
        <p:sp>
          <p:nvSpPr>
            <p:cNvPr id="8" name="Rectangle 40">
              <a:extLst>
                <a:ext uri="{FF2B5EF4-FFF2-40B4-BE49-F238E27FC236}">
                  <a16:creationId xmlns:a16="http://schemas.microsoft.com/office/drawing/2014/main" id="{98CF2A76-565C-9AE9-37D2-2E3821361807}"/>
                </a:ext>
              </a:extLst>
            </p:cNvPr>
            <p:cNvSpPr>
              <a:spLocks noChangeArrowheads="1"/>
            </p:cNvSpPr>
            <p:nvPr/>
          </p:nvSpPr>
          <p:spPr bwMode="auto">
            <a:xfrm>
              <a:off x="914573" y="4506729"/>
              <a:ext cx="392834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rgbClr val="333399"/>
                  </a:solidFill>
                  <a:latin typeface="Arial" panose="020B0604020202020204" pitchFamily="34" charset="0"/>
                </a:rPr>
                <a:t>发送方</a:t>
              </a:r>
              <a:r>
                <a:rPr kumimoji="1" lang="en-US" altLang="zh-CN" sz="2000">
                  <a:solidFill>
                    <a:srgbClr val="333399"/>
                  </a:solidFill>
                  <a:latin typeface="Arial" panose="020B0604020202020204" pitchFamily="34" charset="0"/>
                </a:rPr>
                <a:t>IP</a:t>
              </a:r>
              <a:r>
                <a:rPr kumimoji="1" lang="zh-CN" altLang="en-US" sz="2000">
                  <a:solidFill>
                    <a:srgbClr val="333399"/>
                  </a:solidFill>
                  <a:latin typeface="Arial" panose="020B0604020202020204" pitchFamily="34" charset="0"/>
                </a:rPr>
                <a:t>地址（后</a:t>
              </a:r>
              <a:r>
                <a:rPr kumimoji="1" lang="en-US" altLang="zh-CN" sz="2000">
                  <a:solidFill>
                    <a:srgbClr val="333399"/>
                  </a:solidFill>
                  <a:latin typeface="Arial" panose="020B0604020202020204" pitchFamily="34" charset="0"/>
                </a:rPr>
                <a:t>2</a:t>
              </a:r>
              <a:r>
                <a:rPr kumimoji="1" lang="zh-CN" altLang="en-US" sz="2000">
                  <a:solidFill>
                    <a:srgbClr val="333399"/>
                  </a:solidFill>
                  <a:latin typeface="Arial" panose="020B0604020202020204" pitchFamily="34" charset="0"/>
                </a:rPr>
                <a:t>个字节）</a:t>
              </a:r>
            </a:p>
          </p:txBody>
        </p:sp>
        <p:sp>
          <p:nvSpPr>
            <p:cNvPr id="9" name="Rectangle 41">
              <a:extLst>
                <a:ext uri="{FF2B5EF4-FFF2-40B4-BE49-F238E27FC236}">
                  <a16:creationId xmlns:a16="http://schemas.microsoft.com/office/drawing/2014/main" id="{560E39D7-D5CE-ACE6-2EA8-C90BD92C3C02}"/>
                </a:ext>
              </a:extLst>
            </p:cNvPr>
            <p:cNvSpPr>
              <a:spLocks noChangeArrowheads="1"/>
            </p:cNvSpPr>
            <p:nvPr/>
          </p:nvSpPr>
          <p:spPr bwMode="auto">
            <a:xfrm>
              <a:off x="917031" y="4956931"/>
              <a:ext cx="7876304"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rgbClr val="333399"/>
                  </a:solidFill>
                  <a:latin typeface="Arial" panose="020B0604020202020204" pitchFamily="34" charset="0"/>
                </a:rPr>
                <a:t>接收方硬件地址（后</a:t>
              </a:r>
              <a:r>
                <a:rPr kumimoji="1" lang="en-US" altLang="zh-CN" sz="2000">
                  <a:solidFill>
                    <a:srgbClr val="333399"/>
                  </a:solidFill>
                  <a:latin typeface="Arial" panose="020B0604020202020204" pitchFamily="34" charset="0"/>
                </a:rPr>
                <a:t>4</a:t>
              </a:r>
              <a:r>
                <a:rPr kumimoji="1" lang="zh-CN" altLang="en-US" sz="2000">
                  <a:solidFill>
                    <a:srgbClr val="333399"/>
                  </a:solidFill>
                  <a:latin typeface="Arial" panose="020B0604020202020204" pitchFamily="34" charset="0"/>
                </a:rPr>
                <a:t>个字节）</a:t>
              </a:r>
            </a:p>
          </p:txBody>
        </p:sp>
        <p:sp>
          <p:nvSpPr>
            <p:cNvPr id="10" name="Line 16">
              <a:extLst>
                <a:ext uri="{FF2B5EF4-FFF2-40B4-BE49-F238E27FC236}">
                  <a16:creationId xmlns:a16="http://schemas.microsoft.com/office/drawing/2014/main" id="{BDCABCDE-8528-F07D-F9A6-C26D5E2E0516}"/>
                </a:ext>
              </a:extLst>
            </p:cNvPr>
            <p:cNvSpPr>
              <a:spLocks noChangeShapeType="1"/>
            </p:cNvSpPr>
            <p:nvPr/>
          </p:nvSpPr>
          <p:spPr bwMode="auto">
            <a:xfrm>
              <a:off x="914573" y="5372797"/>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6" name="标题 1">
            <a:extLst>
              <a:ext uri="{FF2B5EF4-FFF2-40B4-BE49-F238E27FC236}">
                <a16:creationId xmlns:a16="http://schemas.microsoft.com/office/drawing/2014/main" id="{5DBB4EED-84AD-F228-DDB0-F70B791F8099}"/>
              </a:ext>
            </a:extLst>
          </p:cNvPr>
          <p:cNvSpPr>
            <a:spLocks noGrp="1"/>
          </p:cNvSpPr>
          <p:nvPr>
            <p:ph type="title"/>
          </p:nvPr>
        </p:nvSpPr>
        <p:spPr>
          <a:xfrm>
            <a:off x="1096963" y="287338"/>
            <a:ext cx="10058400" cy="1449387"/>
          </a:xfrm>
        </p:spPr>
        <p:txBody>
          <a:bodyPr/>
          <a:lstStyle/>
          <a:p>
            <a:pPr eaLnBrk="1" hangingPunct="1">
              <a:spcBef>
                <a:spcPct val="0"/>
              </a:spcBef>
              <a:buClrTx/>
              <a:buSzTx/>
              <a:buFontTx/>
              <a:buNone/>
            </a:pPr>
            <a:r>
              <a:rPr lang="en-US" altLang="zh-CN" sz="4800" dirty="0">
                <a:solidFill>
                  <a:schemeClr val="tx2"/>
                </a:solidFill>
              </a:rPr>
              <a:t>ARP</a:t>
            </a:r>
            <a:r>
              <a:rPr lang="zh-CN" altLang="en-US" sz="4800" dirty="0">
                <a:solidFill>
                  <a:schemeClr val="tx2"/>
                </a:solidFill>
              </a:rPr>
              <a:t>攻击</a:t>
            </a:r>
            <a:endParaRPr lang="zh-CN" altLang="zh-CN" sz="4800" dirty="0">
              <a:solidFill>
                <a:schemeClr val="tx2"/>
              </a:solidFill>
            </a:endParaRPr>
          </a:p>
        </p:txBody>
      </p:sp>
    </p:spTree>
    <p:extLst>
      <p:ext uri="{BB962C8B-B14F-4D97-AF65-F5344CB8AC3E}">
        <p14:creationId xmlns:p14="http://schemas.microsoft.com/office/powerpoint/2010/main" val="1763280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E1C2412-EB79-F99A-1D37-93B6F1C9AC79}"/>
              </a:ext>
            </a:extLst>
          </p:cNvPr>
          <p:cNvSpPr>
            <a:spLocks noGrp="1"/>
          </p:cNvSpPr>
          <p:nvPr>
            <p:ph idx="1"/>
          </p:nvPr>
        </p:nvSpPr>
        <p:spPr>
          <a:xfrm>
            <a:off x="1097280" y="4730278"/>
            <a:ext cx="10058400" cy="1138815"/>
          </a:xfrm>
        </p:spPr>
        <p:txBody>
          <a:bodyPr/>
          <a:lstStyle/>
          <a:p>
            <a:pPr marL="0" indent="0">
              <a:buNone/>
            </a:pPr>
            <a:endParaRPr lang="zh-CN" altLang="en-US" dirty="0"/>
          </a:p>
          <a:p>
            <a:endParaRPr lang="zh-CN" altLang="en-US" dirty="0"/>
          </a:p>
        </p:txBody>
      </p:sp>
      <p:sp>
        <p:nvSpPr>
          <p:cNvPr id="4" name="标题 1">
            <a:extLst>
              <a:ext uri="{FF2B5EF4-FFF2-40B4-BE49-F238E27FC236}">
                <a16:creationId xmlns:a16="http://schemas.microsoft.com/office/drawing/2014/main" id="{81EE4129-AEA1-85FD-B090-59B3C960C0E7}"/>
              </a:ext>
            </a:extLst>
          </p:cNvPr>
          <p:cNvSpPr>
            <a:spLocks noGrp="1"/>
          </p:cNvSpPr>
          <p:nvPr>
            <p:ph type="title"/>
          </p:nvPr>
        </p:nvSpPr>
        <p:spPr>
          <a:xfrm>
            <a:off x="1096963" y="287338"/>
            <a:ext cx="10058400" cy="1449387"/>
          </a:xfrm>
        </p:spPr>
        <p:txBody>
          <a:bodyPr/>
          <a:lstStyle/>
          <a:p>
            <a:pPr eaLnBrk="1" hangingPunct="1">
              <a:spcBef>
                <a:spcPct val="0"/>
              </a:spcBef>
              <a:buClrTx/>
              <a:buSzTx/>
              <a:buFontTx/>
              <a:buNone/>
            </a:pPr>
            <a:r>
              <a:rPr lang="en-US" altLang="zh-CN" sz="4800" dirty="0">
                <a:solidFill>
                  <a:schemeClr val="tx2"/>
                </a:solidFill>
              </a:rPr>
              <a:t>ARP</a:t>
            </a:r>
            <a:r>
              <a:rPr lang="zh-CN" altLang="en-US" sz="4800" dirty="0">
                <a:solidFill>
                  <a:schemeClr val="tx2"/>
                </a:solidFill>
              </a:rPr>
              <a:t>攻击</a:t>
            </a:r>
            <a:endParaRPr lang="zh-CN" altLang="zh-CN" sz="4800" dirty="0">
              <a:solidFill>
                <a:schemeClr val="tx2"/>
              </a:solidFill>
            </a:endParaRPr>
          </a:p>
        </p:txBody>
      </p:sp>
      <p:grpSp>
        <p:nvGrpSpPr>
          <p:cNvPr id="6" name="组合 1">
            <a:extLst>
              <a:ext uri="{FF2B5EF4-FFF2-40B4-BE49-F238E27FC236}">
                <a16:creationId xmlns:a16="http://schemas.microsoft.com/office/drawing/2014/main" id="{3548BD2E-AE43-D138-FE1F-A42E049C1B5A}"/>
              </a:ext>
            </a:extLst>
          </p:cNvPr>
          <p:cNvGrpSpPr>
            <a:grpSpLocks/>
          </p:cNvGrpSpPr>
          <p:nvPr/>
        </p:nvGrpSpPr>
        <p:grpSpPr bwMode="auto">
          <a:xfrm>
            <a:off x="2111375" y="1736725"/>
            <a:ext cx="8029575" cy="2808288"/>
            <a:chOff x="864643" y="2332476"/>
            <a:chExt cx="8029575" cy="3457196"/>
          </a:xfrm>
        </p:grpSpPr>
        <p:grpSp>
          <p:nvGrpSpPr>
            <p:cNvPr id="7" name="组合 2">
              <a:extLst>
                <a:ext uri="{FF2B5EF4-FFF2-40B4-BE49-F238E27FC236}">
                  <a16:creationId xmlns:a16="http://schemas.microsoft.com/office/drawing/2014/main" id="{E06250E4-1E0D-82E0-5C18-AE2FC35D9723}"/>
                </a:ext>
              </a:extLst>
            </p:cNvPr>
            <p:cNvGrpSpPr>
              <a:grpSpLocks/>
            </p:cNvGrpSpPr>
            <p:nvPr/>
          </p:nvGrpSpPr>
          <p:grpSpPr bwMode="auto">
            <a:xfrm>
              <a:off x="864643" y="2332476"/>
              <a:ext cx="8029575" cy="3457196"/>
              <a:chOff x="923636" y="1034618"/>
              <a:chExt cx="8029575" cy="3457196"/>
            </a:xfrm>
          </p:grpSpPr>
          <p:sp>
            <p:nvSpPr>
              <p:cNvPr id="12" name="Rectangle 8">
                <a:extLst>
                  <a:ext uri="{FF2B5EF4-FFF2-40B4-BE49-F238E27FC236}">
                    <a16:creationId xmlns:a16="http://schemas.microsoft.com/office/drawing/2014/main" id="{6CF0007A-DFEF-4272-E26E-856C16B2888E}"/>
                  </a:ext>
                </a:extLst>
              </p:cNvPr>
              <p:cNvSpPr>
                <a:spLocks noChangeArrowheads="1"/>
              </p:cNvSpPr>
              <p:nvPr/>
            </p:nvSpPr>
            <p:spPr bwMode="auto">
              <a:xfrm>
                <a:off x="2938174" y="1423555"/>
                <a:ext cx="1966912" cy="434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13" name="Rectangle 10">
                <a:extLst>
                  <a:ext uri="{FF2B5EF4-FFF2-40B4-BE49-F238E27FC236}">
                    <a16:creationId xmlns:a16="http://schemas.microsoft.com/office/drawing/2014/main" id="{35BA3DE1-E78C-7130-7178-8E53A89458CB}"/>
                  </a:ext>
                </a:extLst>
              </p:cNvPr>
              <p:cNvSpPr>
                <a:spLocks noChangeArrowheads="1"/>
              </p:cNvSpPr>
              <p:nvPr/>
            </p:nvSpPr>
            <p:spPr bwMode="auto">
              <a:xfrm>
                <a:off x="979198" y="1444999"/>
                <a:ext cx="7875588" cy="3045886"/>
              </a:xfrm>
              <a:prstGeom prst="rect">
                <a:avLst/>
              </a:prstGeom>
              <a:solidFill>
                <a:srgbClr val="CCECFF"/>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14" name="Line 12">
                <a:extLst>
                  <a:ext uri="{FF2B5EF4-FFF2-40B4-BE49-F238E27FC236}">
                    <a16:creationId xmlns:a16="http://schemas.microsoft.com/office/drawing/2014/main" id="{7D7F1542-A5C1-1E3A-EEDD-F133C54ADEFD}"/>
                  </a:ext>
                </a:extLst>
              </p:cNvPr>
              <p:cNvSpPr>
                <a:spLocks noChangeShapeType="1"/>
              </p:cNvSpPr>
              <p:nvPr/>
            </p:nvSpPr>
            <p:spPr bwMode="auto">
              <a:xfrm>
                <a:off x="976024" y="1864880"/>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3">
                <a:extLst>
                  <a:ext uri="{FF2B5EF4-FFF2-40B4-BE49-F238E27FC236}">
                    <a16:creationId xmlns:a16="http://schemas.microsoft.com/office/drawing/2014/main" id="{D9B6BA53-4E3E-C2C1-9238-F32C365E7620}"/>
                  </a:ext>
                </a:extLst>
              </p:cNvPr>
              <p:cNvSpPr>
                <a:spLocks noChangeShapeType="1"/>
              </p:cNvSpPr>
              <p:nvPr/>
            </p:nvSpPr>
            <p:spPr bwMode="auto">
              <a:xfrm>
                <a:off x="976024" y="23077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4">
                <a:extLst>
                  <a:ext uri="{FF2B5EF4-FFF2-40B4-BE49-F238E27FC236}">
                    <a16:creationId xmlns:a16="http://schemas.microsoft.com/office/drawing/2014/main" id="{20034321-82B3-27C5-4BC0-E47F1E13725A}"/>
                  </a:ext>
                </a:extLst>
              </p:cNvPr>
              <p:cNvSpPr>
                <a:spLocks noChangeShapeType="1"/>
              </p:cNvSpPr>
              <p:nvPr/>
            </p:nvSpPr>
            <p:spPr bwMode="auto">
              <a:xfrm>
                <a:off x="976024" y="27522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5">
                <a:extLst>
                  <a:ext uri="{FF2B5EF4-FFF2-40B4-BE49-F238E27FC236}">
                    <a16:creationId xmlns:a16="http://schemas.microsoft.com/office/drawing/2014/main" id="{E8B95D34-B416-4949-3BB7-FC7D41C290F9}"/>
                  </a:ext>
                </a:extLst>
              </p:cNvPr>
              <p:cNvSpPr>
                <a:spLocks noChangeShapeType="1"/>
              </p:cNvSpPr>
              <p:nvPr/>
            </p:nvSpPr>
            <p:spPr bwMode="auto">
              <a:xfrm>
                <a:off x="976024" y="31904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6">
                <a:extLst>
                  <a:ext uri="{FF2B5EF4-FFF2-40B4-BE49-F238E27FC236}">
                    <a16:creationId xmlns:a16="http://schemas.microsoft.com/office/drawing/2014/main" id="{6CEE3701-2BC3-BB6E-04CD-37E5BB44D4A0}"/>
                  </a:ext>
                </a:extLst>
              </p:cNvPr>
              <p:cNvSpPr>
                <a:spLocks noChangeShapeType="1"/>
              </p:cNvSpPr>
              <p:nvPr/>
            </p:nvSpPr>
            <p:spPr bwMode="auto">
              <a:xfrm>
                <a:off x="976024" y="36349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20">
                <a:extLst>
                  <a:ext uri="{FF2B5EF4-FFF2-40B4-BE49-F238E27FC236}">
                    <a16:creationId xmlns:a16="http://schemas.microsoft.com/office/drawing/2014/main" id="{0C3831B9-51EE-D5F5-ED3F-45FDAEE0F9C8}"/>
                  </a:ext>
                </a:extLst>
              </p:cNvPr>
              <p:cNvSpPr>
                <a:spLocks noChangeShapeType="1"/>
              </p:cNvSpPr>
              <p:nvPr/>
            </p:nvSpPr>
            <p:spPr bwMode="auto">
              <a:xfrm>
                <a:off x="4901911" y="1468004"/>
                <a:ext cx="3174" cy="8239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1">
                <a:extLst>
                  <a:ext uri="{FF2B5EF4-FFF2-40B4-BE49-F238E27FC236}">
                    <a16:creationId xmlns:a16="http://schemas.microsoft.com/office/drawing/2014/main" id="{F63D2961-54C5-D730-B7B6-3AF71CF553E3}"/>
                  </a:ext>
                </a:extLst>
              </p:cNvPr>
              <p:cNvSpPr>
                <a:spLocks noChangeShapeType="1"/>
              </p:cNvSpPr>
              <p:nvPr/>
            </p:nvSpPr>
            <p:spPr bwMode="auto">
              <a:xfrm flipV="1">
                <a:off x="4901911" y="2749007"/>
                <a:ext cx="0" cy="8740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2">
                <a:extLst>
                  <a:ext uri="{FF2B5EF4-FFF2-40B4-BE49-F238E27FC236}">
                    <a16:creationId xmlns:a16="http://schemas.microsoft.com/office/drawing/2014/main" id="{4C554082-5CB8-9F76-2D90-7B78E75701CF}"/>
                  </a:ext>
                </a:extLst>
              </p:cNvPr>
              <p:cNvSpPr>
                <a:spLocks noChangeShapeType="1"/>
              </p:cNvSpPr>
              <p:nvPr/>
            </p:nvSpPr>
            <p:spPr bwMode="auto">
              <a:xfrm>
                <a:off x="2930897" y="1874405"/>
                <a:ext cx="0" cy="433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Rectangle 23">
                <a:extLst>
                  <a:ext uri="{FF2B5EF4-FFF2-40B4-BE49-F238E27FC236}">
                    <a16:creationId xmlns:a16="http://schemas.microsoft.com/office/drawing/2014/main" id="{377972F4-4AD5-62EF-F363-4F91345B3DD3}"/>
                  </a:ext>
                </a:extLst>
              </p:cNvPr>
              <p:cNvSpPr>
                <a:spLocks noChangeArrowheads="1"/>
              </p:cNvSpPr>
              <p:nvPr/>
            </p:nvSpPr>
            <p:spPr bwMode="auto">
              <a:xfrm>
                <a:off x="9236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000">
                    <a:solidFill>
                      <a:srgbClr val="333399"/>
                    </a:solidFill>
                    <a:latin typeface="Arial" panose="020B0604020202020204" pitchFamily="34" charset="0"/>
                  </a:rPr>
                  <a:t>0</a:t>
                </a:r>
              </a:p>
            </p:txBody>
          </p:sp>
          <p:sp>
            <p:nvSpPr>
              <p:cNvPr id="23" name="Rectangle 25">
                <a:extLst>
                  <a:ext uri="{FF2B5EF4-FFF2-40B4-BE49-F238E27FC236}">
                    <a16:creationId xmlns:a16="http://schemas.microsoft.com/office/drawing/2014/main" id="{03288E81-25F3-DD11-DE4D-39A2D97720C5}"/>
                  </a:ext>
                </a:extLst>
              </p:cNvPr>
              <p:cNvSpPr>
                <a:spLocks noChangeArrowheads="1"/>
              </p:cNvSpPr>
              <p:nvPr/>
            </p:nvSpPr>
            <p:spPr bwMode="auto">
              <a:xfrm>
                <a:off x="28540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000">
                    <a:solidFill>
                      <a:srgbClr val="333399"/>
                    </a:solidFill>
                    <a:latin typeface="Arial" panose="020B0604020202020204" pitchFamily="34" charset="0"/>
                  </a:rPr>
                  <a:t>8</a:t>
                </a:r>
              </a:p>
            </p:txBody>
          </p:sp>
          <p:sp>
            <p:nvSpPr>
              <p:cNvPr id="24" name="Rectangle 26">
                <a:extLst>
                  <a:ext uri="{FF2B5EF4-FFF2-40B4-BE49-F238E27FC236}">
                    <a16:creationId xmlns:a16="http://schemas.microsoft.com/office/drawing/2014/main" id="{A4FA6401-A060-EA74-0E76-2E27A24BC058}"/>
                  </a:ext>
                </a:extLst>
              </p:cNvPr>
              <p:cNvSpPr>
                <a:spLocks noChangeArrowheads="1"/>
              </p:cNvSpPr>
              <p:nvPr/>
            </p:nvSpPr>
            <p:spPr bwMode="auto">
              <a:xfrm>
                <a:off x="4805074"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000">
                    <a:solidFill>
                      <a:srgbClr val="333399"/>
                    </a:solidFill>
                    <a:latin typeface="Arial" panose="020B0604020202020204" pitchFamily="34" charset="0"/>
                  </a:rPr>
                  <a:t>16</a:t>
                </a:r>
              </a:p>
            </p:txBody>
          </p:sp>
          <p:sp>
            <p:nvSpPr>
              <p:cNvPr id="25" name="Rectangle 28">
                <a:extLst>
                  <a:ext uri="{FF2B5EF4-FFF2-40B4-BE49-F238E27FC236}">
                    <a16:creationId xmlns:a16="http://schemas.microsoft.com/office/drawing/2014/main" id="{EE8E91C0-1D63-D3B1-EBA3-B86C4160B19A}"/>
                  </a:ext>
                </a:extLst>
              </p:cNvPr>
              <p:cNvSpPr>
                <a:spLocks noChangeArrowheads="1"/>
              </p:cNvSpPr>
              <p:nvPr/>
            </p:nvSpPr>
            <p:spPr bwMode="auto">
              <a:xfrm>
                <a:off x="6776749"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000">
                    <a:solidFill>
                      <a:srgbClr val="333399"/>
                    </a:solidFill>
                    <a:latin typeface="Arial" panose="020B0604020202020204" pitchFamily="34" charset="0"/>
                  </a:rPr>
                  <a:t>24</a:t>
                </a:r>
              </a:p>
            </p:txBody>
          </p:sp>
          <p:sp>
            <p:nvSpPr>
              <p:cNvPr id="26" name="Rectangle 29">
                <a:extLst>
                  <a:ext uri="{FF2B5EF4-FFF2-40B4-BE49-F238E27FC236}">
                    <a16:creationId xmlns:a16="http://schemas.microsoft.com/office/drawing/2014/main" id="{5374F2CE-0B33-576D-EF1F-FDBF7C603881}"/>
                  </a:ext>
                </a:extLst>
              </p:cNvPr>
              <p:cNvSpPr>
                <a:spLocks noChangeArrowheads="1"/>
              </p:cNvSpPr>
              <p:nvPr/>
            </p:nvSpPr>
            <p:spPr bwMode="auto">
              <a:xfrm>
                <a:off x="8489661"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000">
                    <a:solidFill>
                      <a:srgbClr val="333399"/>
                    </a:solidFill>
                    <a:latin typeface="Arial" panose="020B0604020202020204" pitchFamily="34" charset="0"/>
                  </a:rPr>
                  <a:t>31</a:t>
                </a:r>
              </a:p>
            </p:txBody>
          </p:sp>
          <p:sp>
            <p:nvSpPr>
              <p:cNvPr id="27" name="Rectangle 31">
                <a:extLst>
                  <a:ext uri="{FF2B5EF4-FFF2-40B4-BE49-F238E27FC236}">
                    <a16:creationId xmlns:a16="http://schemas.microsoft.com/office/drawing/2014/main" id="{6A13D63C-250E-2802-71B2-4628A050D479}"/>
                  </a:ext>
                </a:extLst>
              </p:cNvPr>
              <p:cNvSpPr>
                <a:spLocks noChangeArrowheads="1"/>
              </p:cNvSpPr>
              <p:nvPr/>
            </p:nvSpPr>
            <p:spPr bwMode="auto">
              <a:xfrm>
                <a:off x="2934072" y="1888448"/>
                <a:ext cx="1962206"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rgbClr val="333399"/>
                    </a:solidFill>
                    <a:latin typeface="Arial" panose="020B0604020202020204" pitchFamily="34" charset="0"/>
                  </a:rPr>
                  <a:t>协议长度</a:t>
                </a:r>
              </a:p>
            </p:txBody>
          </p:sp>
          <p:sp>
            <p:nvSpPr>
              <p:cNvPr id="28" name="Rectangle 34">
                <a:extLst>
                  <a:ext uri="{FF2B5EF4-FFF2-40B4-BE49-F238E27FC236}">
                    <a16:creationId xmlns:a16="http://schemas.microsoft.com/office/drawing/2014/main" id="{0B0294A5-D004-EA00-95A9-B42FD9940302}"/>
                  </a:ext>
                </a:extLst>
              </p:cNvPr>
              <p:cNvSpPr>
                <a:spLocks noChangeArrowheads="1"/>
              </p:cNvSpPr>
              <p:nvPr/>
            </p:nvSpPr>
            <p:spPr bwMode="auto">
              <a:xfrm>
                <a:off x="973566" y="1888141"/>
                <a:ext cx="1951699"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rgbClr val="333399"/>
                    </a:solidFill>
                    <a:latin typeface="Arial" panose="020B0604020202020204" pitchFamily="34" charset="0"/>
                  </a:rPr>
                  <a:t>硬件地址长度</a:t>
                </a:r>
              </a:p>
            </p:txBody>
          </p:sp>
          <p:sp>
            <p:nvSpPr>
              <p:cNvPr id="29" name="Rectangle 35">
                <a:extLst>
                  <a:ext uri="{FF2B5EF4-FFF2-40B4-BE49-F238E27FC236}">
                    <a16:creationId xmlns:a16="http://schemas.microsoft.com/office/drawing/2014/main" id="{0C5528FE-42EA-7D21-37CB-C67E650564D5}"/>
                  </a:ext>
                </a:extLst>
              </p:cNvPr>
              <p:cNvSpPr>
                <a:spLocks noChangeArrowheads="1"/>
              </p:cNvSpPr>
              <p:nvPr/>
            </p:nvSpPr>
            <p:spPr bwMode="auto">
              <a:xfrm>
                <a:off x="973566" y="1434901"/>
                <a:ext cx="392834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rgbClr val="333399"/>
                    </a:solidFill>
                    <a:latin typeface="Arial" panose="020B0604020202020204" pitchFamily="34" charset="0"/>
                  </a:rPr>
                  <a:t>硬件类型</a:t>
                </a:r>
              </a:p>
            </p:txBody>
          </p:sp>
          <p:sp>
            <p:nvSpPr>
              <p:cNvPr id="30" name="Rectangle 36">
                <a:extLst>
                  <a:ext uri="{FF2B5EF4-FFF2-40B4-BE49-F238E27FC236}">
                    <a16:creationId xmlns:a16="http://schemas.microsoft.com/office/drawing/2014/main" id="{7A4AD667-3C2F-936F-E261-C9D0BB650DD8}"/>
                  </a:ext>
                </a:extLst>
              </p:cNvPr>
              <p:cNvSpPr>
                <a:spLocks noChangeArrowheads="1"/>
              </p:cNvSpPr>
              <p:nvPr/>
            </p:nvSpPr>
            <p:spPr bwMode="auto">
              <a:xfrm>
                <a:off x="4805074" y="1448955"/>
                <a:ext cx="405534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rgbClr val="333399"/>
                    </a:solidFill>
                    <a:latin typeface="Arial" panose="020B0604020202020204" pitchFamily="34" charset="0"/>
                  </a:rPr>
                  <a:t>协议类型</a:t>
                </a:r>
              </a:p>
            </p:txBody>
          </p:sp>
          <p:sp>
            <p:nvSpPr>
              <p:cNvPr id="31" name="Rectangle 37">
                <a:extLst>
                  <a:ext uri="{FF2B5EF4-FFF2-40B4-BE49-F238E27FC236}">
                    <a16:creationId xmlns:a16="http://schemas.microsoft.com/office/drawing/2014/main" id="{241015CA-A21A-E15D-EB19-CC9C26D721D4}"/>
                  </a:ext>
                </a:extLst>
              </p:cNvPr>
              <p:cNvSpPr>
                <a:spLocks noChangeArrowheads="1"/>
              </p:cNvSpPr>
              <p:nvPr/>
            </p:nvSpPr>
            <p:spPr bwMode="auto">
              <a:xfrm>
                <a:off x="4905086" y="1895709"/>
                <a:ext cx="394724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rgbClr val="333399"/>
                    </a:solidFill>
                    <a:latin typeface="Arial" panose="020B0604020202020204" pitchFamily="34" charset="0"/>
                  </a:rPr>
                  <a:t>操作类型</a:t>
                </a:r>
              </a:p>
            </p:txBody>
          </p:sp>
          <p:sp>
            <p:nvSpPr>
              <p:cNvPr id="32" name="Rectangle 39">
                <a:extLst>
                  <a:ext uri="{FF2B5EF4-FFF2-40B4-BE49-F238E27FC236}">
                    <a16:creationId xmlns:a16="http://schemas.microsoft.com/office/drawing/2014/main" id="{18B569EC-6DCC-EB90-005F-13ED8F441363}"/>
                  </a:ext>
                </a:extLst>
              </p:cNvPr>
              <p:cNvSpPr>
                <a:spLocks noChangeArrowheads="1"/>
              </p:cNvSpPr>
              <p:nvPr/>
            </p:nvSpPr>
            <p:spPr bwMode="auto">
              <a:xfrm>
                <a:off x="973566" y="2322644"/>
                <a:ext cx="787876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rgbClr val="333399"/>
                    </a:solidFill>
                    <a:latin typeface="Arial" panose="020B0604020202020204" pitchFamily="34" charset="0"/>
                  </a:rPr>
                  <a:t>发送方硬件地址（前</a:t>
                </a:r>
                <a:r>
                  <a:rPr kumimoji="1" lang="en-US" altLang="zh-CN" sz="2000">
                    <a:solidFill>
                      <a:srgbClr val="333399"/>
                    </a:solidFill>
                    <a:latin typeface="Arial" panose="020B0604020202020204" pitchFamily="34" charset="0"/>
                  </a:rPr>
                  <a:t>4</a:t>
                </a:r>
                <a:r>
                  <a:rPr kumimoji="1" lang="zh-CN" altLang="en-US" sz="2000">
                    <a:solidFill>
                      <a:srgbClr val="333399"/>
                    </a:solidFill>
                    <a:latin typeface="Arial" panose="020B0604020202020204" pitchFamily="34" charset="0"/>
                  </a:rPr>
                  <a:t>个字节）</a:t>
                </a:r>
              </a:p>
            </p:txBody>
          </p:sp>
          <p:sp>
            <p:nvSpPr>
              <p:cNvPr id="33" name="Rectangle 40">
                <a:extLst>
                  <a:ext uri="{FF2B5EF4-FFF2-40B4-BE49-F238E27FC236}">
                    <a16:creationId xmlns:a16="http://schemas.microsoft.com/office/drawing/2014/main" id="{FFA91E5C-9366-A706-F160-324B2457F509}"/>
                  </a:ext>
                </a:extLst>
              </p:cNvPr>
              <p:cNvSpPr>
                <a:spLocks noChangeArrowheads="1"/>
              </p:cNvSpPr>
              <p:nvPr/>
            </p:nvSpPr>
            <p:spPr bwMode="auto">
              <a:xfrm>
                <a:off x="979198" y="2780475"/>
                <a:ext cx="392271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rgbClr val="333399"/>
                    </a:solidFill>
                    <a:latin typeface="Arial" panose="020B0604020202020204" pitchFamily="34" charset="0"/>
                  </a:rPr>
                  <a:t>发送方硬件地址（后</a:t>
                </a:r>
                <a:r>
                  <a:rPr kumimoji="1" lang="en-US" altLang="zh-CN" sz="2000">
                    <a:solidFill>
                      <a:srgbClr val="333399"/>
                    </a:solidFill>
                    <a:latin typeface="Arial" panose="020B0604020202020204" pitchFamily="34" charset="0"/>
                  </a:rPr>
                  <a:t>2</a:t>
                </a:r>
                <a:r>
                  <a:rPr kumimoji="1" lang="zh-CN" altLang="en-US" sz="2000">
                    <a:solidFill>
                      <a:srgbClr val="333399"/>
                    </a:solidFill>
                    <a:latin typeface="Arial" panose="020B0604020202020204" pitchFamily="34" charset="0"/>
                  </a:rPr>
                  <a:t>个字节）</a:t>
                </a:r>
              </a:p>
            </p:txBody>
          </p:sp>
          <p:sp>
            <p:nvSpPr>
              <p:cNvPr id="34" name="Rectangle 41">
                <a:extLst>
                  <a:ext uri="{FF2B5EF4-FFF2-40B4-BE49-F238E27FC236}">
                    <a16:creationId xmlns:a16="http://schemas.microsoft.com/office/drawing/2014/main" id="{98292895-761E-0C96-CF5B-0DA469D157CA}"/>
                  </a:ext>
                </a:extLst>
              </p:cNvPr>
              <p:cNvSpPr>
                <a:spLocks noChangeArrowheads="1"/>
              </p:cNvSpPr>
              <p:nvPr/>
            </p:nvSpPr>
            <p:spPr bwMode="auto">
              <a:xfrm>
                <a:off x="4905085" y="3219121"/>
                <a:ext cx="395533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rgbClr val="333399"/>
                    </a:solidFill>
                    <a:latin typeface="Arial" panose="020B0604020202020204" pitchFamily="34" charset="0"/>
                  </a:rPr>
                  <a:t>接收方硬件地址（前</a:t>
                </a:r>
                <a:r>
                  <a:rPr kumimoji="1" lang="en-US" altLang="zh-CN" sz="2000">
                    <a:solidFill>
                      <a:srgbClr val="333399"/>
                    </a:solidFill>
                    <a:latin typeface="Arial" panose="020B0604020202020204" pitchFamily="34" charset="0"/>
                  </a:rPr>
                  <a:t>2</a:t>
                </a:r>
                <a:r>
                  <a:rPr kumimoji="1" lang="zh-CN" altLang="en-US" sz="2000">
                    <a:solidFill>
                      <a:srgbClr val="333399"/>
                    </a:solidFill>
                    <a:latin typeface="Arial" panose="020B0604020202020204" pitchFamily="34" charset="0"/>
                  </a:rPr>
                  <a:t>个字节）</a:t>
                </a:r>
              </a:p>
            </p:txBody>
          </p:sp>
          <p:sp>
            <p:nvSpPr>
              <p:cNvPr id="35" name="Rectangle 75">
                <a:extLst>
                  <a:ext uri="{FF2B5EF4-FFF2-40B4-BE49-F238E27FC236}">
                    <a16:creationId xmlns:a16="http://schemas.microsoft.com/office/drawing/2014/main" id="{FA15B470-4828-DFCC-4650-6955A5C8E1F1}"/>
                  </a:ext>
                </a:extLst>
              </p:cNvPr>
              <p:cNvSpPr>
                <a:spLocks noChangeArrowheads="1"/>
              </p:cNvSpPr>
              <p:nvPr/>
            </p:nvSpPr>
            <p:spPr bwMode="auto">
              <a:xfrm>
                <a:off x="973566" y="4098114"/>
                <a:ext cx="7878761"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rgbClr val="333399"/>
                    </a:solidFill>
                    <a:latin typeface="Arial" panose="020B0604020202020204" pitchFamily="34" charset="0"/>
                  </a:rPr>
                  <a:t>接收方</a:t>
                </a:r>
                <a:r>
                  <a:rPr kumimoji="1" lang="en-US" altLang="zh-CN" sz="2000">
                    <a:solidFill>
                      <a:srgbClr val="333399"/>
                    </a:solidFill>
                    <a:latin typeface="Arial" panose="020B0604020202020204" pitchFamily="34" charset="0"/>
                  </a:rPr>
                  <a:t>IP</a:t>
                </a:r>
                <a:r>
                  <a:rPr kumimoji="1" lang="zh-CN" altLang="en-US" sz="2000">
                    <a:solidFill>
                      <a:srgbClr val="333399"/>
                    </a:solidFill>
                    <a:latin typeface="Arial" panose="020B0604020202020204" pitchFamily="34" charset="0"/>
                  </a:rPr>
                  <a:t>地址</a:t>
                </a:r>
              </a:p>
            </p:txBody>
          </p:sp>
        </p:grpSp>
        <p:sp>
          <p:nvSpPr>
            <p:cNvPr id="8" name="Rectangle 40">
              <a:extLst>
                <a:ext uri="{FF2B5EF4-FFF2-40B4-BE49-F238E27FC236}">
                  <a16:creationId xmlns:a16="http://schemas.microsoft.com/office/drawing/2014/main" id="{B183D057-E08C-404A-77C4-652BFF818EEC}"/>
                </a:ext>
              </a:extLst>
            </p:cNvPr>
            <p:cNvSpPr>
              <a:spLocks noChangeArrowheads="1"/>
            </p:cNvSpPr>
            <p:nvPr/>
          </p:nvSpPr>
          <p:spPr bwMode="auto">
            <a:xfrm>
              <a:off x="4846092" y="4059459"/>
              <a:ext cx="395533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rgbClr val="333399"/>
                  </a:solidFill>
                  <a:latin typeface="Arial" panose="020B0604020202020204" pitchFamily="34" charset="0"/>
                </a:rPr>
                <a:t>发送方</a:t>
              </a:r>
              <a:r>
                <a:rPr kumimoji="1" lang="en-US" altLang="zh-CN" sz="2000">
                  <a:solidFill>
                    <a:srgbClr val="333399"/>
                  </a:solidFill>
                  <a:latin typeface="Arial" panose="020B0604020202020204" pitchFamily="34" charset="0"/>
                </a:rPr>
                <a:t>IP</a:t>
              </a:r>
              <a:r>
                <a:rPr kumimoji="1" lang="zh-CN" altLang="en-US" sz="2000">
                  <a:solidFill>
                    <a:srgbClr val="333399"/>
                  </a:solidFill>
                  <a:latin typeface="Arial" panose="020B0604020202020204" pitchFamily="34" charset="0"/>
                </a:rPr>
                <a:t>地址（前</a:t>
              </a:r>
              <a:r>
                <a:rPr kumimoji="1" lang="en-US" altLang="zh-CN" sz="2000">
                  <a:solidFill>
                    <a:srgbClr val="333399"/>
                  </a:solidFill>
                  <a:latin typeface="Arial" panose="020B0604020202020204" pitchFamily="34" charset="0"/>
                </a:rPr>
                <a:t>2</a:t>
              </a:r>
              <a:r>
                <a:rPr kumimoji="1" lang="zh-CN" altLang="en-US" sz="2000">
                  <a:solidFill>
                    <a:srgbClr val="333399"/>
                  </a:solidFill>
                  <a:latin typeface="Arial" panose="020B0604020202020204" pitchFamily="34" charset="0"/>
                </a:rPr>
                <a:t>个字节）</a:t>
              </a:r>
            </a:p>
          </p:txBody>
        </p:sp>
        <p:sp>
          <p:nvSpPr>
            <p:cNvPr id="9" name="Rectangle 40">
              <a:extLst>
                <a:ext uri="{FF2B5EF4-FFF2-40B4-BE49-F238E27FC236}">
                  <a16:creationId xmlns:a16="http://schemas.microsoft.com/office/drawing/2014/main" id="{A584660F-0FF6-97AE-BC03-7E97B29FAF6C}"/>
                </a:ext>
              </a:extLst>
            </p:cNvPr>
            <p:cNvSpPr>
              <a:spLocks noChangeArrowheads="1"/>
            </p:cNvSpPr>
            <p:nvPr/>
          </p:nvSpPr>
          <p:spPr bwMode="auto">
            <a:xfrm>
              <a:off x="914573" y="4506729"/>
              <a:ext cx="392834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dirty="0">
                  <a:solidFill>
                    <a:srgbClr val="333399"/>
                  </a:solidFill>
                  <a:latin typeface="Arial" panose="020B0604020202020204" pitchFamily="34" charset="0"/>
                </a:rPr>
                <a:t>发送方</a:t>
              </a:r>
              <a:r>
                <a:rPr kumimoji="1" lang="en-US" altLang="zh-CN" sz="2000" dirty="0">
                  <a:solidFill>
                    <a:srgbClr val="333399"/>
                  </a:solidFill>
                  <a:latin typeface="Arial" panose="020B0604020202020204" pitchFamily="34" charset="0"/>
                </a:rPr>
                <a:t>IP</a:t>
              </a:r>
              <a:r>
                <a:rPr kumimoji="1" lang="zh-CN" altLang="en-US" sz="2000" dirty="0">
                  <a:solidFill>
                    <a:srgbClr val="333399"/>
                  </a:solidFill>
                  <a:latin typeface="Arial" panose="020B0604020202020204" pitchFamily="34" charset="0"/>
                </a:rPr>
                <a:t>地址（后</a:t>
              </a:r>
              <a:r>
                <a:rPr kumimoji="1" lang="en-US" altLang="zh-CN" sz="2000" dirty="0">
                  <a:solidFill>
                    <a:srgbClr val="333399"/>
                  </a:solidFill>
                  <a:latin typeface="Arial" panose="020B0604020202020204" pitchFamily="34" charset="0"/>
                </a:rPr>
                <a:t>2</a:t>
              </a:r>
              <a:r>
                <a:rPr kumimoji="1" lang="zh-CN" altLang="en-US" sz="2000" dirty="0">
                  <a:solidFill>
                    <a:srgbClr val="333399"/>
                  </a:solidFill>
                  <a:latin typeface="Arial" panose="020B0604020202020204" pitchFamily="34" charset="0"/>
                </a:rPr>
                <a:t>个字节）</a:t>
              </a:r>
            </a:p>
          </p:txBody>
        </p:sp>
        <p:sp>
          <p:nvSpPr>
            <p:cNvPr id="10" name="Rectangle 41">
              <a:extLst>
                <a:ext uri="{FF2B5EF4-FFF2-40B4-BE49-F238E27FC236}">
                  <a16:creationId xmlns:a16="http://schemas.microsoft.com/office/drawing/2014/main" id="{F18DD0DC-1CDF-55CD-1610-2627F63B7D25}"/>
                </a:ext>
              </a:extLst>
            </p:cNvPr>
            <p:cNvSpPr>
              <a:spLocks noChangeArrowheads="1"/>
            </p:cNvSpPr>
            <p:nvPr/>
          </p:nvSpPr>
          <p:spPr bwMode="auto">
            <a:xfrm>
              <a:off x="917031" y="4956931"/>
              <a:ext cx="7876304"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rgbClr val="333399"/>
                  </a:solidFill>
                  <a:latin typeface="Arial" panose="020B0604020202020204" pitchFamily="34" charset="0"/>
                </a:rPr>
                <a:t>接收方硬件地址（后</a:t>
              </a:r>
              <a:r>
                <a:rPr kumimoji="1" lang="en-US" altLang="zh-CN" sz="2000">
                  <a:solidFill>
                    <a:srgbClr val="333399"/>
                  </a:solidFill>
                  <a:latin typeface="Arial" panose="020B0604020202020204" pitchFamily="34" charset="0"/>
                </a:rPr>
                <a:t>4</a:t>
              </a:r>
              <a:r>
                <a:rPr kumimoji="1" lang="zh-CN" altLang="en-US" sz="2000">
                  <a:solidFill>
                    <a:srgbClr val="333399"/>
                  </a:solidFill>
                  <a:latin typeface="Arial" panose="020B0604020202020204" pitchFamily="34" charset="0"/>
                </a:rPr>
                <a:t>个字节）</a:t>
              </a:r>
            </a:p>
          </p:txBody>
        </p:sp>
        <p:sp>
          <p:nvSpPr>
            <p:cNvPr id="11" name="Line 16">
              <a:extLst>
                <a:ext uri="{FF2B5EF4-FFF2-40B4-BE49-F238E27FC236}">
                  <a16:creationId xmlns:a16="http://schemas.microsoft.com/office/drawing/2014/main" id="{2D48164C-8E69-AB3E-611D-82FEBF88E1BC}"/>
                </a:ext>
              </a:extLst>
            </p:cNvPr>
            <p:cNvSpPr>
              <a:spLocks noChangeShapeType="1"/>
            </p:cNvSpPr>
            <p:nvPr/>
          </p:nvSpPr>
          <p:spPr bwMode="auto">
            <a:xfrm>
              <a:off x="914573" y="5372797"/>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7" name="文本框 36">
            <a:extLst>
              <a:ext uri="{FF2B5EF4-FFF2-40B4-BE49-F238E27FC236}">
                <a16:creationId xmlns:a16="http://schemas.microsoft.com/office/drawing/2014/main" id="{5890C396-1414-E680-08A7-48A0F64BCB75}"/>
              </a:ext>
            </a:extLst>
          </p:cNvPr>
          <p:cNvSpPr txBox="1"/>
          <p:nvPr/>
        </p:nvSpPr>
        <p:spPr>
          <a:xfrm>
            <a:off x="1166070" y="4613945"/>
            <a:ext cx="9989293" cy="1754326"/>
          </a:xfrm>
          <a:prstGeom prst="rect">
            <a:avLst/>
          </a:prstGeom>
          <a:noFill/>
        </p:spPr>
        <p:txBody>
          <a:bodyPr wrap="square" rtlCol="0">
            <a:spAutoFit/>
          </a:bodyPr>
          <a:lstStyle/>
          <a:p>
            <a:r>
              <a:rPr lang="zh-CN" altLang="en-US" dirty="0"/>
              <a:t>硬件类型：</a:t>
            </a:r>
            <a:r>
              <a:rPr lang="zh-CN" altLang="en-US" dirty="0">
                <a:latin typeface="+mn-ea"/>
              </a:rPr>
              <a:t>发送方硬件接口类型，</a:t>
            </a:r>
            <a:r>
              <a:rPr lang="en-US" altLang="zh-CN" dirty="0">
                <a:latin typeface="+mn-ea"/>
              </a:rPr>
              <a:t>1</a:t>
            </a:r>
            <a:r>
              <a:rPr lang="zh-CN" altLang="en-US" dirty="0">
                <a:latin typeface="+mn-ea"/>
              </a:rPr>
              <a:t>为以太网。</a:t>
            </a:r>
            <a:endParaRPr lang="en-US" altLang="zh-CN" dirty="0">
              <a:latin typeface="+mn-ea"/>
            </a:endParaRPr>
          </a:p>
          <a:p>
            <a:r>
              <a:rPr lang="zh-CN" altLang="en-US" dirty="0">
                <a:latin typeface="+mn-ea"/>
              </a:rPr>
              <a:t>协议类型：发送方请求解析的协议地址类型，</a:t>
            </a:r>
            <a:r>
              <a:rPr lang="en-US" altLang="zh-CN" dirty="0">
                <a:latin typeface="+mn-ea"/>
              </a:rPr>
              <a:t>0x0800</a:t>
            </a:r>
            <a:r>
              <a:rPr lang="zh-CN" altLang="en-US" dirty="0">
                <a:latin typeface="+mn-ea"/>
              </a:rPr>
              <a:t>为</a:t>
            </a:r>
            <a:r>
              <a:rPr lang="en-US" altLang="zh-CN" dirty="0">
                <a:latin typeface="+mn-ea"/>
              </a:rPr>
              <a:t>IP</a:t>
            </a:r>
            <a:r>
              <a:rPr lang="zh-CN" altLang="en-US" dirty="0">
                <a:latin typeface="+mn-ea"/>
              </a:rPr>
              <a:t>协议地址。</a:t>
            </a:r>
          </a:p>
          <a:p>
            <a:r>
              <a:rPr lang="zh-CN" altLang="en-US" dirty="0">
                <a:latin typeface="+mn-ea"/>
              </a:rPr>
              <a:t>硬件地址长度：发送方硬件地址长度，以太网地址为</a:t>
            </a:r>
            <a:r>
              <a:rPr lang="en-US" altLang="zh-CN" dirty="0">
                <a:latin typeface="+mn-ea"/>
              </a:rPr>
              <a:t>48</a:t>
            </a:r>
            <a:r>
              <a:rPr lang="zh-CN" altLang="en-US" dirty="0">
                <a:latin typeface="+mn-ea"/>
              </a:rPr>
              <a:t>。</a:t>
            </a:r>
          </a:p>
          <a:p>
            <a:r>
              <a:rPr lang="zh-CN" altLang="en-US" dirty="0">
                <a:latin typeface="+mn-ea"/>
              </a:rPr>
              <a:t>协议地址长度：请求解析的协议地址长度，</a:t>
            </a:r>
            <a:r>
              <a:rPr lang="en-US" altLang="zh-CN" dirty="0">
                <a:latin typeface="+mn-ea"/>
              </a:rPr>
              <a:t>IP</a:t>
            </a:r>
            <a:r>
              <a:rPr lang="zh-CN" altLang="en-US" dirty="0">
                <a:latin typeface="+mn-ea"/>
              </a:rPr>
              <a:t>地址为</a:t>
            </a:r>
            <a:r>
              <a:rPr lang="en-US" altLang="zh-CN" dirty="0">
                <a:latin typeface="+mn-ea"/>
              </a:rPr>
              <a:t>32</a:t>
            </a:r>
            <a:r>
              <a:rPr lang="zh-CN" altLang="en-US" dirty="0">
                <a:latin typeface="+mn-ea"/>
              </a:rPr>
              <a:t>。</a:t>
            </a:r>
          </a:p>
          <a:p>
            <a:r>
              <a:rPr lang="zh-CN" altLang="en-US" dirty="0">
                <a:latin typeface="+mn-ea"/>
              </a:rPr>
              <a:t>操作类型：表示本报文的类型，</a:t>
            </a:r>
            <a:r>
              <a:rPr lang="en-US" altLang="zh-CN" dirty="0">
                <a:latin typeface="+mn-ea"/>
              </a:rPr>
              <a:t>1</a:t>
            </a:r>
            <a:r>
              <a:rPr lang="zh-CN" altLang="en-US" dirty="0">
                <a:latin typeface="+mn-ea"/>
              </a:rPr>
              <a:t>为</a:t>
            </a:r>
            <a:r>
              <a:rPr lang="en-US" altLang="zh-CN" dirty="0">
                <a:latin typeface="+mn-ea"/>
              </a:rPr>
              <a:t>ARP</a:t>
            </a:r>
            <a:r>
              <a:rPr lang="zh-CN" altLang="en-US" dirty="0">
                <a:latin typeface="+mn-ea"/>
              </a:rPr>
              <a:t>请求，</a:t>
            </a:r>
            <a:r>
              <a:rPr lang="en-US" altLang="zh-CN" dirty="0">
                <a:latin typeface="+mn-ea"/>
              </a:rPr>
              <a:t>2</a:t>
            </a:r>
            <a:r>
              <a:rPr lang="zh-CN" altLang="en-US" dirty="0">
                <a:latin typeface="+mn-ea"/>
              </a:rPr>
              <a:t>为</a:t>
            </a:r>
            <a:r>
              <a:rPr lang="en-US" altLang="zh-CN" dirty="0">
                <a:latin typeface="+mn-ea"/>
              </a:rPr>
              <a:t>ARP</a:t>
            </a:r>
            <a:r>
              <a:rPr lang="zh-CN" altLang="en-US" dirty="0">
                <a:latin typeface="+mn-ea"/>
              </a:rPr>
              <a:t>响应，</a:t>
            </a:r>
            <a:r>
              <a:rPr lang="en-US" altLang="zh-CN" dirty="0">
                <a:latin typeface="+mn-ea"/>
              </a:rPr>
              <a:t>3</a:t>
            </a:r>
            <a:r>
              <a:rPr lang="zh-CN" altLang="en-US" dirty="0">
                <a:latin typeface="+mn-ea"/>
              </a:rPr>
              <a:t>为</a:t>
            </a:r>
            <a:r>
              <a:rPr lang="en-US" altLang="zh-CN" dirty="0">
                <a:latin typeface="+mn-ea"/>
              </a:rPr>
              <a:t>RARP</a:t>
            </a:r>
            <a:r>
              <a:rPr lang="zh-CN" altLang="en-US" dirty="0">
                <a:latin typeface="+mn-ea"/>
              </a:rPr>
              <a:t>请求，</a:t>
            </a:r>
            <a:r>
              <a:rPr lang="en-US" altLang="zh-CN" dirty="0">
                <a:latin typeface="+mn-ea"/>
              </a:rPr>
              <a:t>4</a:t>
            </a:r>
            <a:r>
              <a:rPr lang="zh-CN" altLang="en-US" dirty="0">
                <a:latin typeface="+mn-ea"/>
              </a:rPr>
              <a:t>为</a:t>
            </a:r>
            <a:r>
              <a:rPr lang="en-US" altLang="zh-CN" dirty="0">
                <a:latin typeface="+mn-ea"/>
              </a:rPr>
              <a:t>RARP</a:t>
            </a:r>
            <a:r>
              <a:rPr lang="zh-CN" altLang="en-US" dirty="0">
                <a:latin typeface="+mn-ea"/>
              </a:rPr>
              <a:t>响应。</a:t>
            </a:r>
          </a:p>
          <a:p>
            <a:endParaRPr lang="zh-CN" altLang="en-US" dirty="0"/>
          </a:p>
        </p:txBody>
      </p:sp>
      <p:sp>
        <p:nvSpPr>
          <p:cNvPr id="38" name="文本框 37">
            <a:extLst>
              <a:ext uri="{FF2B5EF4-FFF2-40B4-BE49-F238E27FC236}">
                <a16:creationId xmlns:a16="http://schemas.microsoft.com/office/drawing/2014/main" id="{21438EDE-3BB5-A810-3C14-ABF637405B3B}"/>
              </a:ext>
            </a:extLst>
          </p:cNvPr>
          <p:cNvSpPr txBox="1"/>
          <p:nvPr/>
        </p:nvSpPr>
        <p:spPr>
          <a:xfrm>
            <a:off x="10048155" y="2130095"/>
            <a:ext cx="1398967" cy="923330"/>
          </a:xfrm>
          <a:prstGeom prst="rect">
            <a:avLst/>
          </a:prstGeom>
          <a:noFill/>
        </p:spPr>
        <p:txBody>
          <a:bodyPr wrap="square" rtlCol="0">
            <a:spAutoFit/>
          </a:bodyPr>
          <a:lstStyle/>
          <a:p>
            <a:r>
              <a:rPr lang="en-US" altLang="zh-CN" dirty="0"/>
              <a:t>ARP</a:t>
            </a:r>
            <a:r>
              <a:rPr lang="zh-CN" altLang="en-US" dirty="0"/>
              <a:t>与</a:t>
            </a:r>
            <a:r>
              <a:rPr lang="en-US" altLang="zh-CN" dirty="0"/>
              <a:t>RARP</a:t>
            </a:r>
            <a:r>
              <a:rPr lang="zh-CN" altLang="en-US" dirty="0"/>
              <a:t>拥有相同的数据包格式</a:t>
            </a:r>
          </a:p>
        </p:txBody>
      </p:sp>
    </p:spTree>
    <p:extLst>
      <p:ext uri="{BB962C8B-B14F-4D97-AF65-F5344CB8AC3E}">
        <p14:creationId xmlns:p14="http://schemas.microsoft.com/office/powerpoint/2010/main" val="177479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6EDAE3-C5B1-B63A-2F92-A5C0FA040588}"/>
              </a:ext>
            </a:extLst>
          </p:cNvPr>
          <p:cNvSpPr>
            <a:spLocks noGrp="1"/>
          </p:cNvSpPr>
          <p:nvPr>
            <p:ph idx="1"/>
          </p:nvPr>
        </p:nvSpPr>
        <p:spPr>
          <a:xfrm>
            <a:off x="1097280" y="1845734"/>
            <a:ext cx="10058400" cy="4437620"/>
          </a:xfrm>
        </p:spPr>
        <p:txBody>
          <a:bodyPr>
            <a:normAutofit/>
          </a:bodyPr>
          <a:lstStyle/>
          <a:p>
            <a:pPr marL="0" indent="0">
              <a:buClr>
                <a:schemeClr val="accent1"/>
              </a:buClr>
              <a:buNone/>
              <a:defRPr/>
            </a:pPr>
            <a:endParaRPr lang="en-US" altLang="zh-CN" dirty="0">
              <a:latin typeface="+mn-ea"/>
            </a:endParaRPr>
          </a:p>
          <a:p>
            <a:pPr marL="0" indent="0">
              <a:buClr>
                <a:schemeClr val="accent1"/>
              </a:buClr>
              <a:buNone/>
              <a:defRPr/>
            </a:pPr>
            <a:endParaRPr lang="en-US" altLang="zh-CN" dirty="0">
              <a:latin typeface="+mn-ea"/>
            </a:endParaRPr>
          </a:p>
          <a:p>
            <a:pPr marL="0" indent="0">
              <a:buClr>
                <a:schemeClr val="accent1"/>
              </a:buClr>
              <a:buNone/>
              <a:defRPr/>
            </a:pPr>
            <a:endParaRPr lang="en-US" altLang="zh-CN" dirty="0">
              <a:latin typeface="+mn-ea"/>
            </a:endParaRPr>
          </a:p>
          <a:p>
            <a:pPr marL="0" indent="0">
              <a:buClr>
                <a:schemeClr val="accent1"/>
              </a:buClr>
              <a:buNone/>
              <a:defRPr/>
            </a:pPr>
            <a:endParaRPr lang="en-US" altLang="zh-CN" dirty="0">
              <a:latin typeface="+mn-ea"/>
            </a:endParaRPr>
          </a:p>
          <a:p>
            <a:pPr marL="0" indent="0">
              <a:buClr>
                <a:schemeClr val="accent1"/>
              </a:buClr>
              <a:buNone/>
              <a:defRPr/>
            </a:pPr>
            <a:endParaRPr lang="en-US" altLang="zh-CN" dirty="0">
              <a:latin typeface="+mn-ea"/>
            </a:endParaRPr>
          </a:p>
          <a:p>
            <a:pPr marL="0" indent="0">
              <a:buClr>
                <a:schemeClr val="accent1"/>
              </a:buClr>
              <a:buNone/>
              <a:defRPr/>
            </a:pPr>
            <a:endParaRPr lang="en-US" altLang="zh-CN" dirty="0">
              <a:latin typeface="+mn-ea"/>
            </a:endParaRPr>
          </a:p>
          <a:p>
            <a:pPr marL="0" indent="0">
              <a:buNone/>
              <a:defRPr/>
            </a:pPr>
            <a:r>
              <a:rPr lang="zh-CN" altLang="en-US" dirty="0">
                <a:latin typeface="+mn-ea"/>
              </a:rPr>
              <a:t>发送方硬件地址：发送方硬件地址的前</a:t>
            </a:r>
            <a:r>
              <a:rPr lang="en-US" altLang="zh-CN" dirty="0">
                <a:latin typeface="+mn-ea"/>
              </a:rPr>
              <a:t>4</a:t>
            </a:r>
            <a:r>
              <a:rPr lang="zh-CN" altLang="en-US" dirty="0">
                <a:latin typeface="+mn-ea"/>
              </a:rPr>
              <a:t>个字节和后</a:t>
            </a:r>
            <a:r>
              <a:rPr lang="en-US" altLang="zh-CN" dirty="0">
                <a:latin typeface="+mn-ea"/>
              </a:rPr>
              <a:t>2</a:t>
            </a:r>
            <a:r>
              <a:rPr lang="zh-CN" altLang="en-US" dirty="0">
                <a:latin typeface="+mn-ea"/>
              </a:rPr>
              <a:t>个字节分别在不同字段中表达。</a:t>
            </a:r>
          </a:p>
          <a:p>
            <a:pPr marL="0" indent="0">
              <a:buClr>
                <a:schemeClr val="accent1"/>
              </a:buClr>
              <a:buNone/>
              <a:defRPr/>
            </a:pPr>
            <a:r>
              <a:rPr lang="zh-CN" altLang="en-US" dirty="0">
                <a:latin typeface="+mn-ea"/>
              </a:rPr>
              <a:t>接收方硬件地址：接收方硬件地址的前</a:t>
            </a:r>
            <a:r>
              <a:rPr lang="en-US" altLang="zh-CN" dirty="0">
                <a:latin typeface="+mn-ea"/>
              </a:rPr>
              <a:t>2</a:t>
            </a:r>
            <a:r>
              <a:rPr lang="zh-CN" altLang="en-US" dirty="0">
                <a:latin typeface="+mn-ea"/>
              </a:rPr>
              <a:t>个字节和后</a:t>
            </a:r>
            <a:r>
              <a:rPr lang="en-US" altLang="zh-CN" dirty="0">
                <a:latin typeface="+mn-ea"/>
              </a:rPr>
              <a:t>4</a:t>
            </a:r>
            <a:r>
              <a:rPr lang="zh-CN" altLang="en-US" dirty="0">
                <a:latin typeface="+mn-ea"/>
              </a:rPr>
              <a:t>个字节分别在不同字段中表达。</a:t>
            </a:r>
            <a:endParaRPr lang="en-US" altLang="zh-CN" dirty="0">
              <a:latin typeface="+mn-ea"/>
            </a:endParaRPr>
          </a:p>
          <a:p>
            <a:pPr marL="0" indent="0">
              <a:buNone/>
              <a:defRPr/>
            </a:pPr>
            <a:r>
              <a:rPr lang="zh-CN" altLang="en-US" dirty="0">
                <a:latin typeface="+mn-ea"/>
              </a:rPr>
              <a:t>发送方</a:t>
            </a:r>
            <a:r>
              <a:rPr lang="en-US" altLang="zh-CN" dirty="0">
                <a:latin typeface="+mn-ea"/>
              </a:rPr>
              <a:t>IP</a:t>
            </a:r>
            <a:r>
              <a:rPr lang="zh-CN" altLang="en-US" dirty="0">
                <a:latin typeface="+mn-ea"/>
              </a:rPr>
              <a:t>地址：发送方</a:t>
            </a:r>
            <a:r>
              <a:rPr lang="en-US" altLang="zh-CN" dirty="0">
                <a:latin typeface="+mn-ea"/>
              </a:rPr>
              <a:t>IP</a:t>
            </a:r>
            <a:r>
              <a:rPr lang="zh-CN" altLang="en-US" dirty="0">
                <a:latin typeface="+mn-ea"/>
              </a:rPr>
              <a:t>地址的前</a:t>
            </a:r>
            <a:r>
              <a:rPr lang="en-US" altLang="zh-CN" dirty="0">
                <a:latin typeface="+mn-ea"/>
              </a:rPr>
              <a:t>2</a:t>
            </a:r>
            <a:r>
              <a:rPr lang="zh-CN" altLang="en-US" dirty="0">
                <a:latin typeface="+mn-ea"/>
              </a:rPr>
              <a:t>个字节和后</a:t>
            </a:r>
            <a:r>
              <a:rPr lang="en-US" altLang="zh-CN" dirty="0">
                <a:latin typeface="+mn-ea"/>
              </a:rPr>
              <a:t>2</a:t>
            </a:r>
            <a:r>
              <a:rPr lang="zh-CN" altLang="en-US" dirty="0">
                <a:latin typeface="+mn-ea"/>
              </a:rPr>
              <a:t>个字节分别在不同字段中表达。</a:t>
            </a:r>
          </a:p>
          <a:p>
            <a:pPr marL="0" indent="0">
              <a:buNone/>
              <a:defRPr/>
            </a:pPr>
            <a:r>
              <a:rPr lang="zh-CN" altLang="en-US" dirty="0">
                <a:latin typeface="+mn-ea"/>
              </a:rPr>
              <a:t>接收方</a:t>
            </a:r>
            <a:r>
              <a:rPr lang="en-US" altLang="zh-CN" dirty="0">
                <a:latin typeface="+mn-ea"/>
              </a:rPr>
              <a:t>IP</a:t>
            </a:r>
            <a:r>
              <a:rPr lang="zh-CN" altLang="en-US" dirty="0">
                <a:latin typeface="+mn-ea"/>
              </a:rPr>
              <a:t>地址：接收方</a:t>
            </a:r>
            <a:r>
              <a:rPr lang="en-US" altLang="zh-CN" dirty="0">
                <a:latin typeface="+mn-ea"/>
              </a:rPr>
              <a:t>IP</a:t>
            </a:r>
            <a:r>
              <a:rPr lang="zh-CN" altLang="en-US" dirty="0">
                <a:latin typeface="+mn-ea"/>
              </a:rPr>
              <a:t>地址。</a:t>
            </a:r>
          </a:p>
        </p:txBody>
      </p:sp>
      <p:sp>
        <p:nvSpPr>
          <p:cNvPr id="4" name="标题 1">
            <a:extLst>
              <a:ext uri="{FF2B5EF4-FFF2-40B4-BE49-F238E27FC236}">
                <a16:creationId xmlns:a16="http://schemas.microsoft.com/office/drawing/2014/main" id="{D38BD5F4-6478-DBD7-0E92-DC0784FEED1C}"/>
              </a:ext>
            </a:extLst>
          </p:cNvPr>
          <p:cNvSpPr>
            <a:spLocks noGrp="1"/>
          </p:cNvSpPr>
          <p:nvPr>
            <p:ph type="title"/>
          </p:nvPr>
        </p:nvSpPr>
        <p:spPr>
          <a:xfrm>
            <a:off x="1096963" y="287338"/>
            <a:ext cx="10058400" cy="1449387"/>
          </a:xfrm>
        </p:spPr>
        <p:txBody>
          <a:bodyPr/>
          <a:lstStyle/>
          <a:p>
            <a:pPr eaLnBrk="1" hangingPunct="1">
              <a:spcBef>
                <a:spcPct val="0"/>
              </a:spcBef>
              <a:buClrTx/>
              <a:buSzTx/>
              <a:buFontTx/>
              <a:buNone/>
            </a:pPr>
            <a:r>
              <a:rPr lang="en-US" altLang="zh-CN" sz="4800" dirty="0">
                <a:solidFill>
                  <a:schemeClr val="tx2"/>
                </a:solidFill>
              </a:rPr>
              <a:t>ARP</a:t>
            </a:r>
            <a:r>
              <a:rPr lang="zh-CN" altLang="en-US" sz="4800" dirty="0">
                <a:solidFill>
                  <a:schemeClr val="tx2"/>
                </a:solidFill>
              </a:rPr>
              <a:t>攻击</a:t>
            </a:r>
            <a:endParaRPr lang="zh-CN" altLang="zh-CN" sz="4800" dirty="0">
              <a:solidFill>
                <a:schemeClr val="tx2"/>
              </a:solidFill>
            </a:endParaRPr>
          </a:p>
        </p:txBody>
      </p:sp>
      <p:grpSp>
        <p:nvGrpSpPr>
          <p:cNvPr id="5" name="组合 1">
            <a:extLst>
              <a:ext uri="{FF2B5EF4-FFF2-40B4-BE49-F238E27FC236}">
                <a16:creationId xmlns:a16="http://schemas.microsoft.com/office/drawing/2014/main" id="{B3B7A7FB-F83D-9EC6-CA88-586B13B3AD99}"/>
              </a:ext>
            </a:extLst>
          </p:cNvPr>
          <p:cNvGrpSpPr>
            <a:grpSpLocks/>
          </p:cNvGrpSpPr>
          <p:nvPr/>
        </p:nvGrpSpPr>
        <p:grpSpPr bwMode="auto">
          <a:xfrm>
            <a:off x="2081212" y="1664023"/>
            <a:ext cx="8029575" cy="2808288"/>
            <a:chOff x="864643" y="2332476"/>
            <a:chExt cx="8029575" cy="3457196"/>
          </a:xfrm>
        </p:grpSpPr>
        <p:grpSp>
          <p:nvGrpSpPr>
            <p:cNvPr id="6" name="组合 2">
              <a:extLst>
                <a:ext uri="{FF2B5EF4-FFF2-40B4-BE49-F238E27FC236}">
                  <a16:creationId xmlns:a16="http://schemas.microsoft.com/office/drawing/2014/main" id="{F3EC455B-BB77-3451-0124-840021419D6D}"/>
                </a:ext>
              </a:extLst>
            </p:cNvPr>
            <p:cNvGrpSpPr>
              <a:grpSpLocks/>
            </p:cNvGrpSpPr>
            <p:nvPr/>
          </p:nvGrpSpPr>
          <p:grpSpPr bwMode="auto">
            <a:xfrm>
              <a:off x="864643" y="2332476"/>
              <a:ext cx="8029575" cy="3457196"/>
              <a:chOff x="923636" y="1034618"/>
              <a:chExt cx="8029575" cy="3457196"/>
            </a:xfrm>
          </p:grpSpPr>
          <p:sp>
            <p:nvSpPr>
              <p:cNvPr id="11" name="Rectangle 8">
                <a:extLst>
                  <a:ext uri="{FF2B5EF4-FFF2-40B4-BE49-F238E27FC236}">
                    <a16:creationId xmlns:a16="http://schemas.microsoft.com/office/drawing/2014/main" id="{2E7221CA-5DCF-CAF9-1168-68DBF30D4710}"/>
                  </a:ext>
                </a:extLst>
              </p:cNvPr>
              <p:cNvSpPr>
                <a:spLocks noChangeArrowheads="1"/>
              </p:cNvSpPr>
              <p:nvPr/>
            </p:nvSpPr>
            <p:spPr bwMode="auto">
              <a:xfrm>
                <a:off x="2938174" y="1423555"/>
                <a:ext cx="1966912" cy="434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12" name="Rectangle 10">
                <a:extLst>
                  <a:ext uri="{FF2B5EF4-FFF2-40B4-BE49-F238E27FC236}">
                    <a16:creationId xmlns:a16="http://schemas.microsoft.com/office/drawing/2014/main" id="{6CD9361D-E342-77C9-4CDC-A856896FCA24}"/>
                  </a:ext>
                </a:extLst>
              </p:cNvPr>
              <p:cNvSpPr>
                <a:spLocks noChangeArrowheads="1"/>
              </p:cNvSpPr>
              <p:nvPr/>
            </p:nvSpPr>
            <p:spPr bwMode="auto">
              <a:xfrm>
                <a:off x="979198" y="1444999"/>
                <a:ext cx="7875588" cy="3045886"/>
              </a:xfrm>
              <a:prstGeom prst="rect">
                <a:avLst/>
              </a:prstGeom>
              <a:solidFill>
                <a:srgbClr val="CCECFF"/>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13" name="Line 12">
                <a:extLst>
                  <a:ext uri="{FF2B5EF4-FFF2-40B4-BE49-F238E27FC236}">
                    <a16:creationId xmlns:a16="http://schemas.microsoft.com/office/drawing/2014/main" id="{80D40444-5307-3917-5C90-CB77C9B41417}"/>
                  </a:ext>
                </a:extLst>
              </p:cNvPr>
              <p:cNvSpPr>
                <a:spLocks noChangeShapeType="1"/>
              </p:cNvSpPr>
              <p:nvPr/>
            </p:nvSpPr>
            <p:spPr bwMode="auto">
              <a:xfrm>
                <a:off x="976024" y="1864880"/>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3">
                <a:extLst>
                  <a:ext uri="{FF2B5EF4-FFF2-40B4-BE49-F238E27FC236}">
                    <a16:creationId xmlns:a16="http://schemas.microsoft.com/office/drawing/2014/main" id="{0723915E-CE17-828E-D521-A0091F9C70C4}"/>
                  </a:ext>
                </a:extLst>
              </p:cNvPr>
              <p:cNvSpPr>
                <a:spLocks noChangeShapeType="1"/>
              </p:cNvSpPr>
              <p:nvPr/>
            </p:nvSpPr>
            <p:spPr bwMode="auto">
              <a:xfrm>
                <a:off x="976024" y="23077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4">
                <a:extLst>
                  <a:ext uri="{FF2B5EF4-FFF2-40B4-BE49-F238E27FC236}">
                    <a16:creationId xmlns:a16="http://schemas.microsoft.com/office/drawing/2014/main" id="{F2AFDA06-9582-DE77-0F0E-A4C9C5DC830C}"/>
                  </a:ext>
                </a:extLst>
              </p:cNvPr>
              <p:cNvSpPr>
                <a:spLocks noChangeShapeType="1"/>
              </p:cNvSpPr>
              <p:nvPr/>
            </p:nvSpPr>
            <p:spPr bwMode="auto">
              <a:xfrm>
                <a:off x="976024" y="27522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5">
                <a:extLst>
                  <a:ext uri="{FF2B5EF4-FFF2-40B4-BE49-F238E27FC236}">
                    <a16:creationId xmlns:a16="http://schemas.microsoft.com/office/drawing/2014/main" id="{F897D5CD-5A3F-977A-4B4C-EABBFEAD903D}"/>
                  </a:ext>
                </a:extLst>
              </p:cNvPr>
              <p:cNvSpPr>
                <a:spLocks noChangeShapeType="1"/>
              </p:cNvSpPr>
              <p:nvPr/>
            </p:nvSpPr>
            <p:spPr bwMode="auto">
              <a:xfrm>
                <a:off x="976024" y="31904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6">
                <a:extLst>
                  <a:ext uri="{FF2B5EF4-FFF2-40B4-BE49-F238E27FC236}">
                    <a16:creationId xmlns:a16="http://schemas.microsoft.com/office/drawing/2014/main" id="{F8D009C9-3418-BB25-09FD-DC6F0126EF7D}"/>
                  </a:ext>
                </a:extLst>
              </p:cNvPr>
              <p:cNvSpPr>
                <a:spLocks noChangeShapeType="1"/>
              </p:cNvSpPr>
              <p:nvPr/>
            </p:nvSpPr>
            <p:spPr bwMode="auto">
              <a:xfrm>
                <a:off x="976024" y="36349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20">
                <a:extLst>
                  <a:ext uri="{FF2B5EF4-FFF2-40B4-BE49-F238E27FC236}">
                    <a16:creationId xmlns:a16="http://schemas.microsoft.com/office/drawing/2014/main" id="{28D2057E-4B83-F364-8C36-7DEFDCE35E2D}"/>
                  </a:ext>
                </a:extLst>
              </p:cNvPr>
              <p:cNvSpPr>
                <a:spLocks noChangeShapeType="1"/>
              </p:cNvSpPr>
              <p:nvPr/>
            </p:nvSpPr>
            <p:spPr bwMode="auto">
              <a:xfrm>
                <a:off x="4901911" y="1468004"/>
                <a:ext cx="3174" cy="8239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21">
                <a:extLst>
                  <a:ext uri="{FF2B5EF4-FFF2-40B4-BE49-F238E27FC236}">
                    <a16:creationId xmlns:a16="http://schemas.microsoft.com/office/drawing/2014/main" id="{BFBA317D-DF47-5CC1-826E-09BECC65E480}"/>
                  </a:ext>
                </a:extLst>
              </p:cNvPr>
              <p:cNvSpPr>
                <a:spLocks noChangeShapeType="1"/>
              </p:cNvSpPr>
              <p:nvPr/>
            </p:nvSpPr>
            <p:spPr bwMode="auto">
              <a:xfrm flipV="1">
                <a:off x="4901911" y="2749007"/>
                <a:ext cx="0" cy="8740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2">
                <a:extLst>
                  <a:ext uri="{FF2B5EF4-FFF2-40B4-BE49-F238E27FC236}">
                    <a16:creationId xmlns:a16="http://schemas.microsoft.com/office/drawing/2014/main" id="{7F6009D6-80E2-3A34-E1F4-6ECD98AE4D02}"/>
                  </a:ext>
                </a:extLst>
              </p:cNvPr>
              <p:cNvSpPr>
                <a:spLocks noChangeShapeType="1"/>
              </p:cNvSpPr>
              <p:nvPr/>
            </p:nvSpPr>
            <p:spPr bwMode="auto">
              <a:xfrm>
                <a:off x="2930897" y="1874405"/>
                <a:ext cx="0" cy="433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Rectangle 23">
                <a:extLst>
                  <a:ext uri="{FF2B5EF4-FFF2-40B4-BE49-F238E27FC236}">
                    <a16:creationId xmlns:a16="http://schemas.microsoft.com/office/drawing/2014/main" id="{5F54404D-35F9-D39D-0F4D-1485CBA9A66B}"/>
                  </a:ext>
                </a:extLst>
              </p:cNvPr>
              <p:cNvSpPr>
                <a:spLocks noChangeArrowheads="1"/>
              </p:cNvSpPr>
              <p:nvPr/>
            </p:nvSpPr>
            <p:spPr bwMode="auto">
              <a:xfrm>
                <a:off x="9236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000">
                    <a:solidFill>
                      <a:srgbClr val="333399"/>
                    </a:solidFill>
                    <a:latin typeface="Arial" panose="020B0604020202020204" pitchFamily="34" charset="0"/>
                  </a:rPr>
                  <a:t>0</a:t>
                </a:r>
              </a:p>
            </p:txBody>
          </p:sp>
          <p:sp>
            <p:nvSpPr>
              <p:cNvPr id="22" name="Rectangle 25">
                <a:extLst>
                  <a:ext uri="{FF2B5EF4-FFF2-40B4-BE49-F238E27FC236}">
                    <a16:creationId xmlns:a16="http://schemas.microsoft.com/office/drawing/2014/main" id="{2F03D549-0FD5-3D54-3DFB-841128E85DEA}"/>
                  </a:ext>
                </a:extLst>
              </p:cNvPr>
              <p:cNvSpPr>
                <a:spLocks noChangeArrowheads="1"/>
              </p:cNvSpPr>
              <p:nvPr/>
            </p:nvSpPr>
            <p:spPr bwMode="auto">
              <a:xfrm>
                <a:off x="28540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000">
                    <a:solidFill>
                      <a:srgbClr val="333399"/>
                    </a:solidFill>
                    <a:latin typeface="Arial" panose="020B0604020202020204" pitchFamily="34" charset="0"/>
                  </a:rPr>
                  <a:t>8</a:t>
                </a:r>
              </a:p>
            </p:txBody>
          </p:sp>
          <p:sp>
            <p:nvSpPr>
              <p:cNvPr id="23" name="Rectangle 26">
                <a:extLst>
                  <a:ext uri="{FF2B5EF4-FFF2-40B4-BE49-F238E27FC236}">
                    <a16:creationId xmlns:a16="http://schemas.microsoft.com/office/drawing/2014/main" id="{399B75C5-5B0E-27B7-B96B-20A7E1EAF972}"/>
                  </a:ext>
                </a:extLst>
              </p:cNvPr>
              <p:cNvSpPr>
                <a:spLocks noChangeArrowheads="1"/>
              </p:cNvSpPr>
              <p:nvPr/>
            </p:nvSpPr>
            <p:spPr bwMode="auto">
              <a:xfrm>
                <a:off x="4805074"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000">
                    <a:solidFill>
                      <a:srgbClr val="333399"/>
                    </a:solidFill>
                    <a:latin typeface="Arial" panose="020B0604020202020204" pitchFamily="34" charset="0"/>
                  </a:rPr>
                  <a:t>16</a:t>
                </a:r>
              </a:p>
            </p:txBody>
          </p:sp>
          <p:sp>
            <p:nvSpPr>
              <p:cNvPr id="24" name="Rectangle 28">
                <a:extLst>
                  <a:ext uri="{FF2B5EF4-FFF2-40B4-BE49-F238E27FC236}">
                    <a16:creationId xmlns:a16="http://schemas.microsoft.com/office/drawing/2014/main" id="{A22CCDF7-B5C3-D07B-DDAD-E286EB7E5517}"/>
                  </a:ext>
                </a:extLst>
              </p:cNvPr>
              <p:cNvSpPr>
                <a:spLocks noChangeArrowheads="1"/>
              </p:cNvSpPr>
              <p:nvPr/>
            </p:nvSpPr>
            <p:spPr bwMode="auto">
              <a:xfrm>
                <a:off x="6776749"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000">
                    <a:solidFill>
                      <a:srgbClr val="333399"/>
                    </a:solidFill>
                    <a:latin typeface="Arial" panose="020B0604020202020204" pitchFamily="34" charset="0"/>
                  </a:rPr>
                  <a:t>24</a:t>
                </a:r>
              </a:p>
            </p:txBody>
          </p:sp>
          <p:sp>
            <p:nvSpPr>
              <p:cNvPr id="25" name="Rectangle 29">
                <a:extLst>
                  <a:ext uri="{FF2B5EF4-FFF2-40B4-BE49-F238E27FC236}">
                    <a16:creationId xmlns:a16="http://schemas.microsoft.com/office/drawing/2014/main" id="{D3F53A39-0097-9B5F-99E2-EE8D50C0E80A}"/>
                  </a:ext>
                </a:extLst>
              </p:cNvPr>
              <p:cNvSpPr>
                <a:spLocks noChangeArrowheads="1"/>
              </p:cNvSpPr>
              <p:nvPr/>
            </p:nvSpPr>
            <p:spPr bwMode="auto">
              <a:xfrm>
                <a:off x="8489661"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000">
                    <a:solidFill>
                      <a:srgbClr val="333399"/>
                    </a:solidFill>
                    <a:latin typeface="Arial" panose="020B0604020202020204" pitchFamily="34" charset="0"/>
                  </a:rPr>
                  <a:t>31</a:t>
                </a:r>
              </a:p>
            </p:txBody>
          </p:sp>
          <p:sp>
            <p:nvSpPr>
              <p:cNvPr id="26" name="Rectangle 31">
                <a:extLst>
                  <a:ext uri="{FF2B5EF4-FFF2-40B4-BE49-F238E27FC236}">
                    <a16:creationId xmlns:a16="http://schemas.microsoft.com/office/drawing/2014/main" id="{31362EEA-F584-DAA4-2F23-75F69A26A517}"/>
                  </a:ext>
                </a:extLst>
              </p:cNvPr>
              <p:cNvSpPr>
                <a:spLocks noChangeArrowheads="1"/>
              </p:cNvSpPr>
              <p:nvPr/>
            </p:nvSpPr>
            <p:spPr bwMode="auto">
              <a:xfrm>
                <a:off x="2934072" y="1888448"/>
                <a:ext cx="1962206"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rgbClr val="333399"/>
                    </a:solidFill>
                    <a:latin typeface="Arial" panose="020B0604020202020204" pitchFamily="34" charset="0"/>
                  </a:rPr>
                  <a:t>协议长度</a:t>
                </a:r>
              </a:p>
            </p:txBody>
          </p:sp>
          <p:sp>
            <p:nvSpPr>
              <p:cNvPr id="27" name="Rectangle 34">
                <a:extLst>
                  <a:ext uri="{FF2B5EF4-FFF2-40B4-BE49-F238E27FC236}">
                    <a16:creationId xmlns:a16="http://schemas.microsoft.com/office/drawing/2014/main" id="{7431FEAB-EDB5-8B59-6186-89AEB1F147D5}"/>
                  </a:ext>
                </a:extLst>
              </p:cNvPr>
              <p:cNvSpPr>
                <a:spLocks noChangeArrowheads="1"/>
              </p:cNvSpPr>
              <p:nvPr/>
            </p:nvSpPr>
            <p:spPr bwMode="auto">
              <a:xfrm>
                <a:off x="973566" y="1888141"/>
                <a:ext cx="1951699"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rgbClr val="333399"/>
                    </a:solidFill>
                    <a:latin typeface="Arial" panose="020B0604020202020204" pitchFamily="34" charset="0"/>
                  </a:rPr>
                  <a:t>硬件地址长度</a:t>
                </a:r>
              </a:p>
            </p:txBody>
          </p:sp>
          <p:sp>
            <p:nvSpPr>
              <p:cNvPr id="28" name="Rectangle 35">
                <a:extLst>
                  <a:ext uri="{FF2B5EF4-FFF2-40B4-BE49-F238E27FC236}">
                    <a16:creationId xmlns:a16="http://schemas.microsoft.com/office/drawing/2014/main" id="{9D6D8D19-35A4-EFA0-A956-2384EFE210FD}"/>
                  </a:ext>
                </a:extLst>
              </p:cNvPr>
              <p:cNvSpPr>
                <a:spLocks noChangeArrowheads="1"/>
              </p:cNvSpPr>
              <p:nvPr/>
            </p:nvSpPr>
            <p:spPr bwMode="auto">
              <a:xfrm>
                <a:off x="973566" y="1434901"/>
                <a:ext cx="392834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dirty="0">
                    <a:solidFill>
                      <a:srgbClr val="333399"/>
                    </a:solidFill>
                    <a:latin typeface="Arial" panose="020B0604020202020204" pitchFamily="34" charset="0"/>
                  </a:rPr>
                  <a:t>硬件类型</a:t>
                </a:r>
              </a:p>
            </p:txBody>
          </p:sp>
          <p:sp>
            <p:nvSpPr>
              <p:cNvPr id="29" name="Rectangle 36">
                <a:extLst>
                  <a:ext uri="{FF2B5EF4-FFF2-40B4-BE49-F238E27FC236}">
                    <a16:creationId xmlns:a16="http://schemas.microsoft.com/office/drawing/2014/main" id="{5A4286F4-BE6B-2F48-4438-D195B8003B75}"/>
                  </a:ext>
                </a:extLst>
              </p:cNvPr>
              <p:cNvSpPr>
                <a:spLocks noChangeArrowheads="1"/>
              </p:cNvSpPr>
              <p:nvPr/>
            </p:nvSpPr>
            <p:spPr bwMode="auto">
              <a:xfrm>
                <a:off x="4805074" y="1448955"/>
                <a:ext cx="405534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rgbClr val="333399"/>
                    </a:solidFill>
                    <a:latin typeface="Arial" panose="020B0604020202020204" pitchFamily="34" charset="0"/>
                  </a:rPr>
                  <a:t>协议类型</a:t>
                </a:r>
              </a:p>
            </p:txBody>
          </p:sp>
          <p:sp>
            <p:nvSpPr>
              <p:cNvPr id="30" name="Rectangle 37">
                <a:extLst>
                  <a:ext uri="{FF2B5EF4-FFF2-40B4-BE49-F238E27FC236}">
                    <a16:creationId xmlns:a16="http://schemas.microsoft.com/office/drawing/2014/main" id="{52AF49EB-97C9-AEFB-3DCD-967D566EBB47}"/>
                  </a:ext>
                </a:extLst>
              </p:cNvPr>
              <p:cNvSpPr>
                <a:spLocks noChangeArrowheads="1"/>
              </p:cNvSpPr>
              <p:nvPr/>
            </p:nvSpPr>
            <p:spPr bwMode="auto">
              <a:xfrm>
                <a:off x="4905086" y="1895709"/>
                <a:ext cx="394724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rgbClr val="333399"/>
                    </a:solidFill>
                    <a:latin typeface="Arial" panose="020B0604020202020204" pitchFamily="34" charset="0"/>
                  </a:rPr>
                  <a:t>操作类型</a:t>
                </a:r>
              </a:p>
            </p:txBody>
          </p:sp>
          <p:sp>
            <p:nvSpPr>
              <p:cNvPr id="31" name="Rectangle 39">
                <a:extLst>
                  <a:ext uri="{FF2B5EF4-FFF2-40B4-BE49-F238E27FC236}">
                    <a16:creationId xmlns:a16="http://schemas.microsoft.com/office/drawing/2014/main" id="{ADDFBEFD-AD2F-7D04-AA69-4AB6167F14DC}"/>
                  </a:ext>
                </a:extLst>
              </p:cNvPr>
              <p:cNvSpPr>
                <a:spLocks noChangeArrowheads="1"/>
              </p:cNvSpPr>
              <p:nvPr/>
            </p:nvSpPr>
            <p:spPr bwMode="auto">
              <a:xfrm>
                <a:off x="973566" y="2322644"/>
                <a:ext cx="787876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rgbClr val="333399"/>
                    </a:solidFill>
                    <a:latin typeface="Arial" panose="020B0604020202020204" pitchFamily="34" charset="0"/>
                  </a:rPr>
                  <a:t>发送方硬件地址（前</a:t>
                </a:r>
                <a:r>
                  <a:rPr kumimoji="1" lang="en-US" altLang="zh-CN" sz="2000">
                    <a:solidFill>
                      <a:srgbClr val="333399"/>
                    </a:solidFill>
                    <a:latin typeface="Arial" panose="020B0604020202020204" pitchFamily="34" charset="0"/>
                  </a:rPr>
                  <a:t>4</a:t>
                </a:r>
                <a:r>
                  <a:rPr kumimoji="1" lang="zh-CN" altLang="en-US" sz="2000">
                    <a:solidFill>
                      <a:srgbClr val="333399"/>
                    </a:solidFill>
                    <a:latin typeface="Arial" panose="020B0604020202020204" pitchFamily="34" charset="0"/>
                  </a:rPr>
                  <a:t>个字节）</a:t>
                </a:r>
              </a:p>
            </p:txBody>
          </p:sp>
          <p:sp>
            <p:nvSpPr>
              <p:cNvPr id="32" name="Rectangle 40">
                <a:extLst>
                  <a:ext uri="{FF2B5EF4-FFF2-40B4-BE49-F238E27FC236}">
                    <a16:creationId xmlns:a16="http://schemas.microsoft.com/office/drawing/2014/main" id="{5D0AA47A-B631-F705-D9EA-90DBFF6287C5}"/>
                  </a:ext>
                </a:extLst>
              </p:cNvPr>
              <p:cNvSpPr>
                <a:spLocks noChangeArrowheads="1"/>
              </p:cNvSpPr>
              <p:nvPr/>
            </p:nvSpPr>
            <p:spPr bwMode="auto">
              <a:xfrm>
                <a:off x="979198" y="2780475"/>
                <a:ext cx="392271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rgbClr val="333399"/>
                    </a:solidFill>
                    <a:latin typeface="Arial" panose="020B0604020202020204" pitchFamily="34" charset="0"/>
                  </a:rPr>
                  <a:t>发送方硬件地址（后</a:t>
                </a:r>
                <a:r>
                  <a:rPr kumimoji="1" lang="en-US" altLang="zh-CN" sz="2000">
                    <a:solidFill>
                      <a:srgbClr val="333399"/>
                    </a:solidFill>
                    <a:latin typeface="Arial" panose="020B0604020202020204" pitchFamily="34" charset="0"/>
                  </a:rPr>
                  <a:t>2</a:t>
                </a:r>
                <a:r>
                  <a:rPr kumimoji="1" lang="zh-CN" altLang="en-US" sz="2000">
                    <a:solidFill>
                      <a:srgbClr val="333399"/>
                    </a:solidFill>
                    <a:latin typeface="Arial" panose="020B0604020202020204" pitchFamily="34" charset="0"/>
                  </a:rPr>
                  <a:t>个字节）</a:t>
                </a:r>
              </a:p>
            </p:txBody>
          </p:sp>
          <p:sp>
            <p:nvSpPr>
              <p:cNvPr id="33" name="Rectangle 41">
                <a:extLst>
                  <a:ext uri="{FF2B5EF4-FFF2-40B4-BE49-F238E27FC236}">
                    <a16:creationId xmlns:a16="http://schemas.microsoft.com/office/drawing/2014/main" id="{7902702F-A39B-EFAA-52C9-7C991BF8C1BE}"/>
                  </a:ext>
                </a:extLst>
              </p:cNvPr>
              <p:cNvSpPr>
                <a:spLocks noChangeArrowheads="1"/>
              </p:cNvSpPr>
              <p:nvPr/>
            </p:nvSpPr>
            <p:spPr bwMode="auto">
              <a:xfrm>
                <a:off x="4905085" y="3219121"/>
                <a:ext cx="395533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dirty="0">
                    <a:solidFill>
                      <a:srgbClr val="333399"/>
                    </a:solidFill>
                    <a:latin typeface="Arial" panose="020B0604020202020204" pitchFamily="34" charset="0"/>
                  </a:rPr>
                  <a:t>接收方硬件地址（前</a:t>
                </a:r>
                <a:r>
                  <a:rPr kumimoji="1" lang="en-US" altLang="zh-CN" sz="2000" dirty="0">
                    <a:solidFill>
                      <a:srgbClr val="333399"/>
                    </a:solidFill>
                    <a:latin typeface="Arial" panose="020B0604020202020204" pitchFamily="34" charset="0"/>
                  </a:rPr>
                  <a:t>2</a:t>
                </a:r>
                <a:r>
                  <a:rPr kumimoji="1" lang="zh-CN" altLang="en-US" sz="2000" dirty="0">
                    <a:solidFill>
                      <a:srgbClr val="333399"/>
                    </a:solidFill>
                    <a:latin typeface="Arial" panose="020B0604020202020204" pitchFamily="34" charset="0"/>
                  </a:rPr>
                  <a:t>个字节）</a:t>
                </a:r>
              </a:p>
            </p:txBody>
          </p:sp>
          <p:sp>
            <p:nvSpPr>
              <p:cNvPr id="34" name="Rectangle 75">
                <a:extLst>
                  <a:ext uri="{FF2B5EF4-FFF2-40B4-BE49-F238E27FC236}">
                    <a16:creationId xmlns:a16="http://schemas.microsoft.com/office/drawing/2014/main" id="{76DE8054-FB30-9FA4-C0ED-8B8642C90066}"/>
                  </a:ext>
                </a:extLst>
              </p:cNvPr>
              <p:cNvSpPr>
                <a:spLocks noChangeArrowheads="1"/>
              </p:cNvSpPr>
              <p:nvPr/>
            </p:nvSpPr>
            <p:spPr bwMode="auto">
              <a:xfrm>
                <a:off x="973566" y="4098114"/>
                <a:ext cx="7878761"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rgbClr val="333399"/>
                    </a:solidFill>
                    <a:latin typeface="Arial" panose="020B0604020202020204" pitchFamily="34" charset="0"/>
                  </a:rPr>
                  <a:t>接收方</a:t>
                </a:r>
                <a:r>
                  <a:rPr kumimoji="1" lang="en-US" altLang="zh-CN" sz="2000">
                    <a:solidFill>
                      <a:srgbClr val="333399"/>
                    </a:solidFill>
                    <a:latin typeface="Arial" panose="020B0604020202020204" pitchFamily="34" charset="0"/>
                  </a:rPr>
                  <a:t>IP</a:t>
                </a:r>
                <a:r>
                  <a:rPr kumimoji="1" lang="zh-CN" altLang="en-US" sz="2000">
                    <a:solidFill>
                      <a:srgbClr val="333399"/>
                    </a:solidFill>
                    <a:latin typeface="Arial" panose="020B0604020202020204" pitchFamily="34" charset="0"/>
                  </a:rPr>
                  <a:t>地址</a:t>
                </a:r>
              </a:p>
            </p:txBody>
          </p:sp>
        </p:grpSp>
        <p:sp>
          <p:nvSpPr>
            <p:cNvPr id="7" name="Rectangle 40">
              <a:extLst>
                <a:ext uri="{FF2B5EF4-FFF2-40B4-BE49-F238E27FC236}">
                  <a16:creationId xmlns:a16="http://schemas.microsoft.com/office/drawing/2014/main" id="{A42FC676-4054-A06F-79A7-B6DDBFA58AD7}"/>
                </a:ext>
              </a:extLst>
            </p:cNvPr>
            <p:cNvSpPr>
              <a:spLocks noChangeArrowheads="1"/>
            </p:cNvSpPr>
            <p:nvPr/>
          </p:nvSpPr>
          <p:spPr bwMode="auto">
            <a:xfrm>
              <a:off x="4846092" y="4059459"/>
              <a:ext cx="395533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rgbClr val="333399"/>
                  </a:solidFill>
                  <a:latin typeface="Arial" panose="020B0604020202020204" pitchFamily="34" charset="0"/>
                </a:rPr>
                <a:t>发送方</a:t>
              </a:r>
              <a:r>
                <a:rPr kumimoji="1" lang="en-US" altLang="zh-CN" sz="2000">
                  <a:solidFill>
                    <a:srgbClr val="333399"/>
                  </a:solidFill>
                  <a:latin typeface="Arial" panose="020B0604020202020204" pitchFamily="34" charset="0"/>
                </a:rPr>
                <a:t>IP</a:t>
              </a:r>
              <a:r>
                <a:rPr kumimoji="1" lang="zh-CN" altLang="en-US" sz="2000">
                  <a:solidFill>
                    <a:srgbClr val="333399"/>
                  </a:solidFill>
                  <a:latin typeface="Arial" panose="020B0604020202020204" pitchFamily="34" charset="0"/>
                </a:rPr>
                <a:t>地址（前</a:t>
              </a:r>
              <a:r>
                <a:rPr kumimoji="1" lang="en-US" altLang="zh-CN" sz="2000">
                  <a:solidFill>
                    <a:srgbClr val="333399"/>
                  </a:solidFill>
                  <a:latin typeface="Arial" panose="020B0604020202020204" pitchFamily="34" charset="0"/>
                </a:rPr>
                <a:t>2</a:t>
              </a:r>
              <a:r>
                <a:rPr kumimoji="1" lang="zh-CN" altLang="en-US" sz="2000">
                  <a:solidFill>
                    <a:srgbClr val="333399"/>
                  </a:solidFill>
                  <a:latin typeface="Arial" panose="020B0604020202020204" pitchFamily="34" charset="0"/>
                </a:rPr>
                <a:t>个字节）</a:t>
              </a:r>
            </a:p>
          </p:txBody>
        </p:sp>
        <p:sp>
          <p:nvSpPr>
            <p:cNvPr id="8" name="Rectangle 40">
              <a:extLst>
                <a:ext uri="{FF2B5EF4-FFF2-40B4-BE49-F238E27FC236}">
                  <a16:creationId xmlns:a16="http://schemas.microsoft.com/office/drawing/2014/main" id="{AE09630D-4753-D40F-60FC-C251AF5AB17E}"/>
                </a:ext>
              </a:extLst>
            </p:cNvPr>
            <p:cNvSpPr>
              <a:spLocks noChangeArrowheads="1"/>
            </p:cNvSpPr>
            <p:nvPr/>
          </p:nvSpPr>
          <p:spPr bwMode="auto">
            <a:xfrm>
              <a:off x="914573" y="4506729"/>
              <a:ext cx="392834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rgbClr val="333399"/>
                  </a:solidFill>
                  <a:latin typeface="Arial" panose="020B0604020202020204" pitchFamily="34" charset="0"/>
                </a:rPr>
                <a:t>发送方</a:t>
              </a:r>
              <a:r>
                <a:rPr kumimoji="1" lang="en-US" altLang="zh-CN" sz="2000">
                  <a:solidFill>
                    <a:srgbClr val="333399"/>
                  </a:solidFill>
                  <a:latin typeface="Arial" panose="020B0604020202020204" pitchFamily="34" charset="0"/>
                </a:rPr>
                <a:t>IP</a:t>
              </a:r>
              <a:r>
                <a:rPr kumimoji="1" lang="zh-CN" altLang="en-US" sz="2000">
                  <a:solidFill>
                    <a:srgbClr val="333399"/>
                  </a:solidFill>
                  <a:latin typeface="Arial" panose="020B0604020202020204" pitchFamily="34" charset="0"/>
                </a:rPr>
                <a:t>地址（后</a:t>
              </a:r>
              <a:r>
                <a:rPr kumimoji="1" lang="en-US" altLang="zh-CN" sz="2000">
                  <a:solidFill>
                    <a:srgbClr val="333399"/>
                  </a:solidFill>
                  <a:latin typeface="Arial" panose="020B0604020202020204" pitchFamily="34" charset="0"/>
                </a:rPr>
                <a:t>2</a:t>
              </a:r>
              <a:r>
                <a:rPr kumimoji="1" lang="zh-CN" altLang="en-US" sz="2000">
                  <a:solidFill>
                    <a:srgbClr val="333399"/>
                  </a:solidFill>
                  <a:latin typeface="Arial" panose="020B0604020202020204" pitchFamily="34" charset="0"/>
                </a:rPr>
                <a:t>个字节）</a:t>
              </a:r>
            </a:p>
          </p:txBody>
        </p:sp>
        <p:sp>
          <p:nvSpPr>
            <p:cNvPr id="9" name="Rectangle 41">
              <a:extLst>
                <a:ext uri="{FF2B5EF4-FFF2-40B4-BE49-F238E27FC236}">
                  <a16:creationId xmlns:a16="http://schemas.microsoft.com/office/drawing/2014/main" id="{7F9B0768-DABA-7705-D280-688DEB822B23}"/>
                </a:ext>
              </a:extLst>
            </p:cNvPr>
            <p:cNvSpPr>
              <a:spLocks noChangeArrowheads="1"/>
            </p:cNvSpPr>
            <p:nvPr/>
          </p:nvSpPr>
          <p:spPr bwMode="auto">
            <a:xfrm>
              <a:off x="917031" y="4956931"/>
              <a:ext cx="7876304"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2700">
                  <a:solidFill>
                    <a:schemeClr val="tx1"/>
                  </a:solidFill>
                  <a:latin typeface="Tahoma" panose="020B0604030504040204" pitchFamily="34" charset="0"/>
                  <a:ea typeface="宋体" panose="02010600030101010101" pitchFamily="2" charset="-122"/>
                </a:defRPr>
              </a:lvl1pPr>
              <a:lvl2pPr marL="742950" indent="-285750" defTabSz="762000">
                <a:spcBef>
                  <a:spcPct val="20000"/>
                </a:spcBef>
                <a:buClr>
                  <a:srgbClr val="C00000"/>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rgbClr val="0000FF"/>
                </a:buClr>
                <a:buSzPct val="50000"/>
                <a:buFont typeface="Wingdings" panose="05000000000000000000" pitchFamily="2" charset="2"/>
                <a:buChar char="Ø"/>
                <a:defRPr sz="21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rgbClr val="C00000"/>
                </a:buClr>
                <a:buSzPct val="55000"/>
                <a:buFont typeface="Arial" panose="020B0604020202020204" pitchFamily="34" charset="0"/>
                <a:buChar char="•"/>
                <a:defRPr>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rgbClr val="C00000"/>
                </a:buClr>
                <a:buSzPct val="55000"/>
                <a:buFont typeface="Arial" panose="020B0604020202020204" pitchFamily="34" charset="0"/>
                <a:buChar char="•"/>
                <a:defRPr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rgbClr val="333399"/>
                  </a:solidFill>
                  <a:latin typeface="Arial" panose="020B0604020202020204" pitchFamily="34" charset="0"/>
                </a:rPr>
                <a:t>接收方硬件地址（后</a:t>
              </a:r>
              <a:r>
                <a:rPr kumimoji="1" lang="en-US" altLang="zh-CN" sz="2000">
                  <a:solidFill>
                    <a:srgbClr val="333399"/>
                  </a:solidFill>
                  <a:latin typeface="Arial" panose="020B0604020202020204" pitchFamily="34" charset="0"/>
                </a:rPr>
                <a:t>4</a:t>
              </a:r>
              <a:r>
                <a:rPr kumimoji="1" lang="zh-CN" altLang="en-US" sz="2000">
                  <a:solidFill>
                    <a:srgbClr val="333399"/>
                  </a:solidFill>
                  <a:latin typeface="Arial" panose="020B0604020202020204" pitchFamily="34" charset="0"/>
                </a:rPr>
                <a:t>个字节）</a:t>
              </a:r>
            </a:p>
          </p:txBody>
        </p:sp>
        <p:sp>
          <p:nvSpPr>
            <p:cNvPr id="10" name="Line 16">
              <a:extLst>
                <a:ext uri="{FF2B5EF4-FFF2-40B4-BE49-F238E27FC236}">
                  <a16:creationId xmlns:a16="http://schemas.microsoft.com/office/drawing/2014/main" id="{293AE0D7-DF5E-C48B-DFAE-99A18D136578}"/>
                </a:ext>
              </a:extLst>
            </p:cNvPr>
            <p:cNvSpPr>
              <a:spLocks noChangeShapeType="1"/>
            </p:cNvSpPr>
            <p:nvPr/>
          </p:nvSpPr>
          <p:spPr bwMode="auto">
            <a:xfrm>
              <a:off x="914573" y="5372797"/>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3276812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BDE20E-437D-B64D-9876-B1BA63FC4736}"/>
              </a:ext>
            </a:extLst>
          </p:cNvPr>
          <p:cNvSpPr>
            <a:spLocks noGrp="1"/>
          </p:cNvSpPr>
          <p:nvPr>
            <p:ph idx="1"/>
          </p:nvPr>
        </p:nvSpPr>
        <p:spPr/>
        <p:txBody>
          <a:bodyPr>
            <a:normAutofit lnSpcReduction="10000"/>
          </a:bodyPr>
          <a:lstStyle/>
          <a:p>
            <a:r>
              <a:rPr lang="zh-CN" altLang="en-US" sz="2000" dirty="0"/>
              <a:t>根据报文中地址项的填写内容，</a:t>
            </a:r>
            <a:r>
              <a:rPr lang="en-US" altLang="zh-CN" sz="2000" dirty="0"/>
              <a:t>ARP</a:t>
            </a:r>
            <a:r>
              <a:rPr lang="zh-CN" altLang="en-US" sz="2000" dirty="0"/>
              <a:t>分为标准（也称有偿）和无偿（</a:t>
            </a:r>
            <a:r>
              <a:rPr lang="en-US" altLang="zh-CN" sz="2000" dirty="0"/>
              <a:t>gratuitous</a:t>
            </a:r>
            <a:r>
              <a:rPr lang="zh-CN" altLang="en-US" sz="2000" dirty="0"/>
              <a:t>，也称免费）两种类型：</a:t>
            </a:r>
          </a:p>
          <a:p>
            <a:pPr>
              <a:buFont typeface="Wingdings" panose="05000000000000000000" pitchFamily="2" charset="2"/>
              <a:buChar char="l"/>
            </a:pPr>
            <a:r>
              <a:rPr lang="zh-CN" altLang="en-US" dirty="0"/>
              <a:t>标准</a:t>
            </a:r>
            <a:r>
              <a:rPr lang="en-US" altLang="zh-CN" dirty="0"/>
              <a:t>ARP</a:t>
            </a:r>
          </a:p>
          <a:p>
            <a:pPr marL="0" indent="0">
              <a:buNone/>
            </a:pPr>
            <a:r>
              <a:rPr lang="en-US" altLang="zh-CN" sz="2000" dirty="0">
                <a:latin typeface="+mn-ea"/>
              </a:rPr>
              <a:t>ARP</a:t>
            </a:r>
            <a:r>
              <a:rPr lang="zh-CN" altLang="en-US" sz="2000" dirty="0">
                <a:latin typeface="+mn-ea"/>
              </a:rPr>
              <a:t>请求报文的各相关地址项：源</a:t>
            </a:r>
            <a:r>
              <a:rPr lang="en-US" altLang="zh-CN" sz="2000" dirty="0">
                <a:latin typeface="+mn-ea"/>
              </a:rPr>
              <a:t>IP</a:t>
            </a:r>
            <a:r>
              <a:rPr lang="zh-CN" altLang="en-US" sz="2000" dirty="0">
                <a:latin typeface="+mn-ea"/>
              </a:rPr>
              <a:t>和源</a:t>
            </a:r>
            <a:r>
              <a:rPr lang="en-US" altLang="zh-CN" sz="2000" dirty="0">
                <a:latin typeface="+mn-ea"/>
              </a:rPr>
              <a:t>MAC</a:t>
            </a:r>
            <a:r>
              <a:rPr lang="zh-CN" altLang="en-US" sz="2000" dirty="0">
                <a:latin typeface="+mn-ea"/>
              </a:rPr>
              <a:t>为发出</a:t>
            </a:r>
            <a:r>
              <a:rPr lang="en-US" altLang="zh-CN" sz="2000" dirty="0">
                <a:latin typeface="+mn-ea"/>
              </a:rPr>
              <a:t>ARP</a:t>
            </a:r>
            <a:r>
              <a:rPr lang="zh-CN" altLang="en-US" sz="2000" dirty="0">
                <a:latin typeface="+mn-ea"/>
              </a:rPr>
              <a:t>请求的主机的</a:t>
            </a:r>
            <a:r>
              <a:rPr lang="en-US" altLang="zh-CN" sz="2000" dirty="0">
                <a:latin typeface="+mn-ea"/>
              </a:rPr>
              <a:t>IP</a:t>
            </a:r>
            <a:r>
              <a:rPr lang="zh-CN" altLang="en-US" sz="2000" dirty="0">
                <a:latin typeface="+mn-ea"/>
              </a:rPr>
              <a:t>地址和</a:t>
            </a:r>
            <a:r>
              <a:rPr lang="en-US" altLang="zh-CN" sz="2000" dirty="0">
                <a:latin typeface="+mn-ea"/>
              </a:rPr>
              <a:t>MAC</a:t>
            </a:r>
            <a:r>
              <a:rPr lang="zh-CN" altLang="en-US" sz="2000" dirty="0">
                <a:latin typeface="+mn-ea"/>
              </a:rPr>
              <a:t>地址，目标</a:t>
            </a:r>
            <a:r>
              <a:rPr lang="en-US" altLang="zh-CN" sz="2000" dirty="0">
                <a:latin typeface="+mn-ea"/>
              </a:rPr>
              <a:t>IP</a:t>
            </a:r>
            <a:r>
              <a:rPr lang="zh-CN" altLang="en-US" sz="2000" dirty="0">
                <a:latin typeface="+mn-ea"/>
              </a:rPr>
              <a:t>为希望获得其</a:t>
            </a:r>
            <a:r>
              <a:rPr lang="en-US" altLang="zh-CN" sz="2000" dirty="0">
                <a:latin typeface="+mn-ea"/>
              </a:rPr>
              <a:t>MAC</a:t>
            </a:r>
            <a:r>
              <a:rPr lang="zh-CN" altLang="en-US" sz="2000" dirty="0">
                <a:latin typeface="+mn-ea"/>
              </a:rPr>
              <a:t>地址的主机的</a:t>
            </a:r>
            <a:r>
              <a:rPr lang="en-US" altLang="zh-CN" sz="2000" dirty="0">
                <a:latin typeface="+mn-ea"/>
              </a:rPr>
              <a:t>IP</a:t>
            </a:r>
            <a:r>
              <a:rPr lang="zh-CN" altLang="en-US" sz="2000" dirty="0">
                <a:latin typeface="+mn-ea"/>
              </a:rPr>
              <a:t>地址，目标</a:t>
            </a:r>
            <a:r>
              <a:rPr lang="en-US" altLang="zh-CN" sz="2000" dirty="0">
                <a:latin typeface="+mn-ea"/>
              </a:rPr>
              <a:t>MAC</a:t>
            </a:r>
            <a:r>
              <a:rPr lang="zh-CN" altLang="en-US" sz="2000" dirty="0">
                <a:latin typeface="+mn-ea"/>
              </a:rPr>
              <a:t>为全“</a:t>
            </a:r>
            <a:r>
              <a:rPr lang="en-US" altLang="zh-CN" sz="2000" dirty="0">
                <a:latin typeface="+mn-ea"/>
              </a:rPr>
              <a:t>0</a:t>
            </a:r>
            <a:r>
              <a:rPr lang="zh-CN" altLang="en-US" sz="2000" dirty="0">
                <a:latin typeface="+mn-ea"/>
              </a:rPr>
              <a:t>”。</a:t>
            </a:r>
          </a:p>
          <a:p>
            <a:pPr>
              <a:buFont typeface="Wingdings" panose="05000000000000000000" pitchFamily="2" charset="2"/>
              <a:buChar char="l"/>
            </a:pPr>
            <a:r>
              <a:rPr lang="zh-CN" altLang="en-US" dirty="0"/>
              <a:t>无偿</a:t>
            </a:r>
            <a:r>
              <a:rPr lang="en-US" altLang="zh-CN" dirty="0"/>
              <a:t>ARP</a:t>
            </a:r>
          </a:p>
          <a:p>
            <a:pPr marL="0" indent="0">
              <a:buNone/>
            </a:pPr>
            <a:r>
              <a:rPr lang="zh-CN" altLang="en-US" sz="2000" dirty="0">
                <a:latin typeface="+mn-ea"/>
              </a:rPr>
              <a:t>一种特殊的</a:t>
            </a:r>
            <a:r>
              <a:rPr lang="en-US" altLang="zh-CN" sz="2000" dirty="0">
                <a:latin typeface="+mn-ea"/>
              </a:rPr>
              <a:t>ARP</a:t>
            </a:r>
            <a:r>
              <a:rPr lang="zh-CN" altLang="en-US" sz="2000" dirty="0">
                <a:latin typeface="+mn-ea"/>
              </a:rPr>
              <a:t>请求报文，当一个</a:t>
            </a:r>
            <a:r>
              <a:rPr lang="en-US" altLang="zh-CN" sz="2000" dirty="0">
                <a:latin typeface="+mn-ea"/>
              </a:rPr>
              <a:t>ARP</a:t>
            </a:r>
            <a:r>
              <a:rPr lang="zh-CN" altLang="en-US" sz="2000" dirty="0">
                <a:latin typeface="+mn-ea"/>
              </a:rPr>
              <a:t>请求报文满足以下条件时：</a:t>
            </a:r>
            <a:endParaRPr lang="en-US" altLang="zh-CN" sz="2000" dirty="0">
              <a:latin typeface="+mn-ea"/>
            </a:endParaRPr>
          </a:p>
          <a:p>
            <a:pPr marL="0" indent="0">
              <a:buNone/>
            </a:pPr>
            <a:r>
              <a:rPr lang="zh-CN" altLang="en-US" sz="2000" dirty="0">
                <a:latin typeface="+mn-ea"/>
              </a:rPr>
              <a:t>源</a:t>
            </a:r>
            <a:r>
              <a:rPr lang="en-US" altLang="zh-CN" sz="2000" dirty="0">
                <a:latin typeface="+mn-ea"/>
              </a:rPr>
              <a:t>IP</a:t>
            </a:r>
            <a:r>
              <a:rPr lang="zh-CN" altLang="en-US" sz="2000" dirty="0">
                <a:latin typeface="+mn-ea"/>
              </a:rPr>
              <a:t>地址和目标</a:t>
            </a:r>
            <a:r>
              <a:rPr lang="en-US" altLang="zh-CN" sz="2000" dirty="0">
                <a:latin typeface="+mn-ea"/>
              </a:rPr>
              <a:t>IP</a:t>
            </a:r>
            <a:r>
              <a:rPr lang="zh-CN" altLang="en-US" sz="2000" dirty="0">
                <a:latin typeface="+mn-ea"/>
              </a:rPr>
              <a:t>地址都是发出这个</a:t>
            </a:r>
            <a:r>
              <a:rPr lang="en-US" altLang="zh-CN" sz="2000" dirty="0">
                <a:latin typeface="+mn-ea"/>
              </a:rPr>
              <a:t>ARP</a:t>
            </a:r>
            <a:r>
              <a:rPr lang="zh-CN" altLang="en-US" sz="2000" dirty="0">
                <a:latin typeface="+mn-ea"/>
              </a:rPr>
              <a:t>报文的主机的</a:t>
            </a:r>
            <a:r>
              <a:rPr lang="en-US" altLang="zh-CN" sz="2000" dirty="0">
                <a:latin typeface="+mn-ea"/>
              </a:rPr>
              <a:t>IP</a:t>
            </a:r>
            <a:r>
              <a:rPr lang="zh-CN" altLang="en-US" sz="2000" dirty="0">
                <a:latin typeface="+mn-ea"/>
              </a:rPr>
              <a:t>地址。</a:t>
            </a:r>
          </a:p>
          <a:p>
            <a:pPr marL="0" indent="0">
              <a:buNone/>
            </a:pPr>
            <a:r>
              <a:rPr lang="zh-CN" altLang="en-US" sz="2000" dirty="0">
                <a:latin typeface="+mn-ea"/>
              </a:rPr>
              <a:t>源</a:t>
            </a:r>
            <a:r>
              <a:rPr lang="en-US" altLang="zh-CN" sz="2000" dirty="0">
                <a:latin typeface="+mn-ea"/>
              </a:rPr>
              <a:t>MAC</a:t>
            </a:r>
            <a:r>
              <a:rPr lang="zh-CN" altLang="en-US" sz="2000" dirty="0">
                <a:latin typeface="+mn-ea"/>
              </a:rPr>
              <a:t>地址是发出这个</a:t>
            </a:r>
            <a:r>
              <a:rPr lang="en-US" altLang="zh-CN" sz="2000" dirty="0">
                <a:latin typeface="+mn-ea"/>
              </a:rPr>
              <a:t>ARP</a:t>
            </a:r>
            <a:r>
              <a:rPr lang="zh-CN" altLang="en-US" sz="2000" dirty="0">
                <a:latin typeface="+mn-ea"/>
              </a:rPr>
              <a:t>报文的</a:t>
            </a:r>
            <a:r>
              <a:rPr lang="en-US" altLang="zh-CN" sz="2000" dirty="0">
                <a:latin typeface="+mn-ea"/>
              </a:rPr>
              <a:t>MAC</a:t>
            </a:r>
            <a:r>
              <a:rPr lang="zh-CN" altLang="en-US" sz="2000" dirty="0">
                <a:latin typeface="+mn-ea"/>
              </a:rPr>
              <a:t>地址。</a:t>
            </a:r>
          </a:p>
          <a:p>
            <a:pPr marL="0" indent="0">
              <a:buNone/>
            </a:pPr>
            <a:r>
              <a:rPr lang="zh-CN" altLang="en-US" sz="2000" dirty="0">
                <a:latin typeface="+mn-ea"/>
              </a:rPr>
              <a:t>目的</a:t>
            </a:r>
            <a:r>
              <a:rPr lang="en-US" altLang="zh-CN" sz="2000" dirty="0">
                <a:latin typeface="+mn-ea"/>
              </a:rPr>
              <a:t>MAC</a:t>
            </a:r>
            <a:r>
              <a:rPr lang="zh-CN" altLang="en-US" sz="2000" dirty="0">
                <a:latin typeface="+mn-ea"/>
              </a:rPr>
              <a:t>地址是广播地址。</a:t>
            </a:r>
          </a:p>
          <a:p>
            <a:pPr marL="0" indent="0">
              <a:buNone/>
            </a:pPr>
            <a:endParaRPr lang="zh-CN" altLang="en-US" sz="2000" dirty="0">
              <a:latin typeface="+mn-ea"/>
            </a:endParaRPr>
          </a:p>
          <a:p>
            <a:pPr marL="0" indent="0">
              <a:buNone/>
            </a:pPr>
            <a:endParaRPr lang="zh-CN" altLang="en-US" dirty="0"/>
          </a:p>
        </p:txBody>
      </p:sp>
      <p:sp>
        <p:nvSpPr>
          <p:cNvPr id="4" name="标题 1">
            <a:extLst>
              <a:ext uri="{FF2B5EF4-FFF2-40B4-BE49-F238E27FC236}">
                <a16:creationId xmlns:a16="http://schemas.microsoft.com/office/drawing/2014/main" id="{53F960DE-9567-9A7F-D4CF-8DB332119CE2}"/>
              </a:ext>
            </a:extLst>
          </p:cNvPr>
          <p:cNvSpPr>
            <a:spLocks noGrp="1"/>
          </p:cNvSpPr>
          <p:nvPr>
            <p:ph type="title"/>
          </p:nvPr>
        </p:nvSpPr>
        <p:spPr>
          <a:xfrm>
            <a:off x="1096963" y="287338"/>
            <a:ext cx="10058400" cy="1449387"/>
          </a:xfrm>
        </p:spPr>
        <p:txBody>
          <a:bodyPr/>
          <a:lstStyle/>
          <a:p>
            <a:pPr eaLnBrk="1" hangingPunct="1">
              <a:spcBef>
                <a:spcPct val="0"/>
              </a:spcBef>
              <a:buClrTx/>
              <a:buSzTx/>
              <a:buFontTx/>
              <a:buNone/>
            </a:pPr>
            <a:r>
              <a:rPr lang="en-US" altLang="zh-CN" sz="4800" dirty="0">
                <a:solidFill>
                  <a:schemeClr val="tx2"/>
                </a:solidFill>
              </a:rPr>
              <a:t>ARP</a:t>
            </a:r>
            <a:r>
              <a:rPr lang="zh-CN" altLang="en-US" sz="4800" dirty="0">
                <a:solidFill>
                  <a:schemeClr val="tx2"/>
                </a:solidFill>
              </a:rPr>
              <a:t>攻击</a:t>
            </a:r>
            <a:endParaRPr lang="zh-CN" altLang="zh-CN" sz="4800" dirty="0">
              <a:solidFill>
                <a:schemeClr val="tx2"/>
              </a:solidFill>
            </a:endParaRPr>
          </a:p>
        </p:txBody>
      </p:sp>
    </p:spTree>
    <p:extLst>
      <p:ext uri="{BB962C8B-B14F-4D97-AF65-F5344CB8AC3E}">
        <p14:creationId xmlns:p14="http://schemas.microsoft.com/office/powerpoint/2010/main" val="2115463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1E2CD2F-4D38-E560-9EBD-46540DFBA391}"/>
              </a:ext>
            </a:extLst>
          </p:cNvPr>
          <p:cNvSpPr>
            <a:spLocks noGrp="1"/>
          </p:cNvSpPr>
          <p:nvPr>
            <p:ph idx="1"/>
          </p:nvPr>
        </p:nvSpPr>
        <p:spPr/>
        <p:txBody>
          <a:bodyPr>
            <a:normAutofit fontScale="85000" lnSpcReduction="20000"/>
          </a:bodyPr>
          <a:lstStyle/>
          <a:p>
            <a:pPr>
              <a:buFont typeface="Wingdings" panose="05000000000000000000" pitchFamily="2" charset="2"/>
              <a:buChar char="l"/>
            </a:pPr>
            <a:r>
              <a:rPr lang="zh-CN" altLang="en-US" dirty="0"/>
              <a:t>无偿</a:t>
            </a:r>
            <a:r>
              <a:rPr lang="en-US" altLang="zh-CN" dirty="0"/>
              <a:t>ARP</a:t>
            </a:r>
            <a:r>
              <a:rPr lang="zh-CN" altLang="en-US" dirty="0"/>
              <a:t>的作用</a:t>
            </a:r>
            <a:endParaRPr lang="en-US" altLang="zh-CN" dirty="0"/>
          </a:p>
          <a:p>
            <a:pPr>
              <a:buFont typeface="Wingdings" panose="05000000000000000000" pitchFamily="2" charset="2"/>
              <a:buChar char="n"/>
            </a:pPr>
            <a:r>
              <a:rPr lang="en-US" altLang="zh-CN" dirty="0"/>
              <a:t>  IP</a:t>
            </a:r>
            <a:r>
              <a:rPr lang="zh-CN" altLang="en-US" dirty="0"/>
              <a:t>地址冲突检测</a:t>
            </a:r>
            <a:endParaRPr lang="en-US" altLang="zh-CN" dirty="0"/>
          </a:p>
          <a:p>
            <a:pPr marL="0" indent="0">
              <a:buNone/>
            </a:pPr>
            <a:r>
              <a:rPr lang="zh-CN" altLang="en-US" dirty="0"/>
              <a:t>设备主动对外发送无偿</a:t>
            </a:r>
            <a:r>
              <a:rPr lang="en-US" altLang="zh-CN" dirty="0"/>
              <a:t>ARP</a:t>
            </a:r>
            <a:r>
              <a:rPr lang="zh-CN" altLang="en-US" dirty="0"/>
              <a:t>报文。正常情况下不会收到</a:t>
            </a:r>
            <a:r>
              <a:rPr lang="en-US" altLang="zh-CN" dirty="0"/>
              <a:t>ARP</a:t>
            </a:r>
            <a:r>
              <a:rPr lang="zh-CN" altLang="en-US" dirty="0"/>
              <a:t>应答，如果收到，则表明本网络中存在与自身</a:t>
            </a:r>
            <a:r>
              <a:rPr lang="en-US" altLang="zh-CN" dirty="0"/>
              <a:t>IP</a:t>
            </a:r>
          </a:p>
          <a:p>
            <a:pPr marL="0" indent="0">
              <a:buNone/>
            </a:pPr>
            <a:r>
              <a:rPr lang="zh-CN" altLang="en-US" dirty="0"/>
              <a:t>地址重复的地址。</a:t>
            </a:r>
            <a:endParaRPr lang="en-US" altLang="zh-CN" dirty="0"/>
          </a:p>
          <a:p>
            <a:pPr>
              <a:buFont typeface="Wingdings" panose="05000000000000000000" pitchFamily="2" charset="2"/>
              <a:buChar char="n"/>
            </a:pPr>
            <a:r>
              <a:rPr lang="zh-CN" altLang="en-US" dirty="0"/>
              <a:t>用于通告一个新的</a:t>
            </a:r>
            <a:r>
              <a:rPr lang="en-US" altLang="zh-CN" dirty="0"/>
              <a:t>MAC</a:t>
            </a:r>
            <a:r>
              <a:rPr lang="zh-CN" altLang="en-US" dirty="0"/>
              <a:t>地址</a:t>
            </a:r>
          </a:p>
          <a:p>
            <a:pPr marL="0" indent="0">
              <a:buNone/>
            </a:pPr>
            <a:r>
              <a:rPr lang="zh-CN" altLang="en-US" dirty="0"/>
              <a:t>发送方更换了网卡，</a:t>
            </a:r>
            <a:r>
              <a:rPr lang="en-US" altLang="zh-CN" dirty="0"/>
              <a:t>MAC</a:t>
            </a:r>
            <a:r>
              <a:rPr lang="zh-CN" altLang="en-US" dirty="0"/>
              <a:t>地址变化了，为了能够在动态</a:t>
            </a:r>
            <a:r>
              <a:rPr lang="en-US" altLang="zh-CN" dirty="0"/>
              <a:t>ARP </a:t>
            </a:r>
            <a:r>
              <a:rPr lang="zh-CN" altLang="en-US" dirty="0"/>
              <a:t>表项老化前通告网络中其他设备，发送方可</a:t>
            </a:r>
            <a:endParaRPr lang="en-US" altLang="zh-CN" dirty="0"/>
          </a:p>
          <a:p>
            <a:pPr marL="0" indent="0">
              <a:buNone/>
            </a:pPr>
            <a:r>
              <a:rPr lang="zh-CN" altLang="en-US" dirty="0"/>
              <a:t>以发送一个免费</a:t>
            </a:r>
            <a:r>
              <a:rPr lang="en-US" altLang="zh-CN" dirty="0"/>
              <a:t>ARP</a:t>
            </a:r>
            <a:r>
              <a:rPr lang="zh-CN" altLang="en-US" dirty="0"/>
              <a:t>。 它以广播的形式将数据包发送出去，不需要得到回应，只为了告诉其他计算机自</a:t>
            </a:r>
            <a:endParaRPr lang="en-US" altLang="zh-CN" dirty="0"/>
          </a:p>
          <a:p>
            <a:pPr marL="0" indent="0">
              <a:buNone/>
            </a:pPr>
            <a:r>
              <a:rPr lang="zh-CN" altLang="en-US" dirty="0"/>
              <a:t>己的 </a:t>
            </a:r>
            <a:r>
              <a:rPr lang="en-US" altLang="zh-CN" dirty="0"/>
              <a:t>IP </a:t>
            </a:r>
            <a:r>
              <a:rPr lang="zh-CN" altLang="en-US" dirty="0"/>
              <a:t>地址和 </a:t>
            </a:r>
            <a:r>
              <a:rPr lang="en-US" altLang="zh-CN" dirty="0"/>
              <a:t>MAC </a:t>
            </a:r>
            <a:r>
              <a:rPr lang="zh-CN" altLang="en-US" dirty="0"/>
              <a:t>地址。</a:t>
            </a:r>
            <a:endParaRPr lang="en-US" altLang="zh-CN" dirty="0"/>
          </a:p>
          <a:p>
            <a:pPr>
              <a:buFont typeface="Wingdings" panose="05000000000000000000" pitchFamily="2" charset="2"/>
              <a:buChar char="n"/>
            </a:pPr>
            <a:r>
              <a:rPr lang="zh-CN" altLang="en-US" dirty="0"/>
              <a:t>可用于更新其他主机的 </a:t>
            </a:r>
            <a:r>
              <a:rPr lang="en-US" altLang="zh-CN" dirty="0"/>
              <a:t>ARP </a:t>
            </a:r>
            <a:r>
              <a:rPr lang="zh-CN" altLang="en-US" dirty="0"/>
              <a:t>缓存表：</a:t>
            </a:r>
          </a:p>
          <a:p>
            <a:pPr marL="0" indent="0">
              <a:buNone/>
            </a:pPr>
            <a:r>
              <a:rPr lang="zh-CN" altLang="en-US" dirty="0"/>
              <a:t>如果该主机更换了网卡，而其他主机的 </a:t>
            </a:r>
            <a:r>
              <a:rPr lang="en-US" altLang="zh-CN" dirty="0"/>
              <a:t>ARP </a:t>
            </a:r>
            <a:r>
              <a:rPr lang="zh-CN" altLang="en-US" dirty="0"/>
              <a:t>缓存表仍然保留着原来的 </a:t>
            </a:r>
            <a:r>
              <a:rPr lang="en-US" altLang="zh-CN" dirty="0"/>
              <a:t>MAC </a:t>
            </a:r>
            <a:r>
              <a:rPr lang="zh-CN" altLang="en-US" dirty="0"/>
              <a:t>地址。这时，可以发送免费的</a:t>
            </a:r>
            <a:endParaRPr lang="en-US" altLang="zh-CN" dirty="0"/>
          </a:p>
          <a:p>
            <a:pPr marL="0" indent="0">
              <a:buNone/>
            </a:pPr>
            <a:r>
              <a:rPr lang="zh-CN" altLang="en-US" dirty="0"/>
              <a:t> </a:t>
            </a:r>
            <a:r>
              <a:rPr lang="en-US" altLang="zh-CN" dirty="0"/>
              <a:t>ARP </a:t>
            </a:r>
            <a:r>
              <a:rPr lang="zh-CN" altLang="en-US" dirty="0"/>
              <a:t>数据包。其他主机收到该数据包后，将更新 </a:t>
            </a:r>
            <a:r>
              <a:rPr lang="en-US" altLang="zh-CN" dirty="0"/>
              <a:t>ARP </a:t>
            </a:r>
            <a:r>
              <a:rPr lang="zh-CN" altLang="en-US" dirty="0"/>
              <a:t>缓存表，将原来的 </a:t>
            </a:r>
            <a:r>
              <a:rPr lang="en-US" altLang="zh-CN" dirty="0"/>
              <a:t>MAC </a:t>
            </a:r>
            <a:r>
              <a:rPr lang="zh-CN" altLang="en-US" dirty="0"/>
              <a:t>地址替换为新的 </a:t>
            </a:r>
            <a:r>
              <a:rPr lang="en-US" altLang="zh-CN" dirty="0"/>
              <a:t>MAC </a:t>
            </a:r>
            <a:r>
              <a:rPr lang="zh-CN" altLang="en-US" dirty="0"/>
              <a:t>地址。</a:t>
            </a:r>
          </a:p>
          <a:p>
            <a:endParaRPr lang="zh-CN" altLang="en-US" dirty="0"/>
          </a:p>
        </p:txBody>
      </p:sp>
      <p:sp>
        <p:nvSpPr>
          <p:cNvPr id="4" name="标题 1">
            <a:extLst>
              <a:ext uri="{FF2B5EF4-FFF2-40B4-BE49-F238E27FC236}">
                <a16:creationId xmlns:a16="http://schemas.microsoft.com/office/drawing/2014/main" id="{FE69F491-5E9C-1431-F69E-736037F64BA5}"/>
              </a:ext>
            </a:extLst>
          </p:cNvPr>
          <p:cNvSpPr>
            <a:spLocks noGrp="1"/>
          </p:cNvSpPr>
          <p:nvPr>
            <p:ph type="title"/>
          </p:nvPr>
        </p:nvSpPr>
        <p:spPr>
          <a:xfrm>
            <a:off x="1096963" y="287338"/>
            <a:ext cx="10058400" cy="1449387"/>
          </a:xfrm>
        </p:spPr>
        <p:txBody>
          <a:bodyPr/>
          <a:lstStyle/>
          <a:p>
            <a:pPr eaLnBrk="1" hangingPunct="1">
              <a:spcBef>
                <a:spcPct val="0"/>
              </a:spcBef>
              <a:buClrTx/>
              <a:buSzTx/>
              <a:buFontTx/>
              <a:buNone/>
            </a:pPr>
            <a:r>
              <a:rPr lang="en-US" altLang="zh-CN" sz="4800" dirty="0">
                <a:solidFill>
                  <a:schemeClr val="tx2"/>
                </a:solidFill>
              </a:rPr>
              <a:t>ARP</a:t>
            </a:r>
            <a:r>
              <a:rPr lang="zh-CN" altLang="en-US" sz="4800" dirty="0">
                <a:solidFill>
                  <a:schemeClr val="tx2"/>
                </a:solidFill>
              </a:rPr>
              <a:t>攻击</a:t>
            </a:r>
            <a:endParaRPr lang="zh-CN" altLang="zh-CN" sz="4800" dirty="0">
              <a:solidFill>
                <a:schemeClr val="tx2"/>
              </a:solidFill>
            </a:endParaRPr>
          </a:p>
        </p:txBody>
      </p:sp>
    </p:spTree>
    <p:extLst>
      <p:ext uri="{BB962C8B-B14F-4D97-AF65-F5344CB8AC3E}">
        <p14:creationId xmlns:p14="http://schemas.microsoft.com/office/powerpoint/2010/main" val="4108068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548014C-46C6-1D6B-A55B-785554836EF3}"/>
              </a:ext>
            </a:extLst>
          </p:cNvPr>
          <p:cNvSpPr>
            <a:spLocks noGrp="1"/>
          </p:cNvSpPr>
          <p:nvPr>
            <p:ph idx="1"/>
          </p:nvPr>
        </p:nvSpPr>
        <p:spPr/>
        <p:txBody>
          <a:bodyPr/>
          <a:lstStyle/>
          <a:p>
            <a:pPr>
              <a:buFont typeface="Wingdings" panose="05000000000000000000" pitchFamily="2" charset="2"/>
              <a:buChar char="l"/>
            </a:pPr>
            <a:r>
              <a:rPr lang="en-US" altLang="zh-CN" sz="2000" dirty="0"/>
              <a:t>ARP</a:t>
            </a:r>
            <a:r>
              <a:rPr lang="zh-CN" altLang="en-US" sz="2000" dirty="0"/>
              <a:t>的安全缺陷</a:t>
            </a:r>
            <a:endParaRPr lang="en-US" altLang="zh-CN" sz="2000" dirty="0"/>
          </a:p>
          <a:p>
            <a:pPr marL="0" indent="0">
              <a:buNone/>
            </a:pPr>
            <a:r>
              <a:rPr lang="zh-CN" altLang="en-US" sz="2000" dirty="0"/>
              <a:t>和</a:t>
            </a:r>
            <a:r>
              <a:rPr lang="en-US" altLang="zh-CN" sz="2000" dirty="0"/>
              <a:t>TCP/IP</a:t>
            </a:r>
            <a:r>
              <a:rPr lang="zh-CN" altLang="en-US" sz="2000" dirty="0"/>
              <a:t>协议族的其他协议一样，</a:t>
            </a:r>
            <a:r>
              <a:rPr lang="en-US" altLang="zh-CN" sz="2000" dirty="0"/>
              <a:t>ARP</a:t>
            </a:r>
            <a:r>
              <a:rPr lang="zh-CN" altLang="en-US" sz="2000" dirty="0"/>
              <a:t>协议也是假设在一个可信任的环境中运行的协议。既不检查</a:t>
            </a:r>
            <a:r>
              <a:rPr lang="en-US" altLang="zh-CN" sz="2000" dirty="0"/>
              <a:t>ARP</a:t>
            </a:r>
            <a:r>
              <a:rPr lang="zh-CN" altLang="en-US" sz="2000" dirty="0"/>
              <a:t>请求和应答报文的合法性，也没有对发出请求或应答报文的主机身份进行确认。</a:t>
            </a:r>
            <a:endParaRPr lang="en-US" altLang="zh-CN" dirty="0"/>
          </a:p>
          <a:p>
            <a:pPr marL="0" indent="0">
              <a:buNone/>
            </a:pPr>
            <a:r>
              <a:rPr lang="en-US" altLang="zh-CN" sz="2000" dirty="0">
                <a:latin typeface="+mn-ea"/>
              </a:rPr>
              <a:t>ARP</a:t>
            </a:r>
            <a:r>
              <a:rPr lang="zh-CN" altLang="en-US" sz="2000" dirty="0">
                <a:latin typeface="+mn-ea"/>
              </a:rPr>
              <a:t>是一个无状态协议，即不管有没有发送过</a:t>
            </a:r>
            <a:r>
              <a:rPr lang="en-US" altLang="zh-CN" sz="2000" dirty="0">
                <a:latin typeface="+mn-ea"/>
              </a:rPr>
              <a:t>ARP</a:t>
            </a:r>
            <a:r>
              <a:rPr lang="zh-CN" altLang="en-US" sz="2000" dirty="0">
                <a:latin typeface="+mn-ea"/>
              </a:rPr>
              <a:t>请求，只要有发往本地的</a:t>
            </a:r>
            <a:r>
              <a:rPr lang="en-US" altLang="zh-CN" sz="2000" dirty="0">
                <a:latin typeface="+mn-ea"/>
              </a:rPr>
              <a:t>ARP</a:t>
            </a:r>
            <a:r>
              <a:rPr lang="zh-CN" altLang="en-US" sz="2000" dirty="0">
                <a:latin typeface="+mn-ea"/>
              </a:rPr>
              <a:t>应答包，计算机都会不加验证的接受，并更新自己的</a:t>
            </a:r>
            <a:r>
              <a:rPr lang="en-US" altLang="zh-CN" sz="2000" dirty="0">
                <a:latin typeface="+mn-ea"/>
              </a:rPr>
              <a:t>ARP</a:t>
            </a:r>
            <a:r>
              <a:rPr lang="zh-CN" altLang="en-US" sz="2000" dirty="0">
                <a:latin typeface="+mn-ea"/>
              </a:rPr>
              <a:t>缓存。</a:t>
            </a:r>
            <a:endParaRPr lang="en-US" altLang="zh-CN" sz="2000" dirty="0">
              <a:latin typeface="+mn-ea"/>
            </a:endParaRPr>
          </a:p>
          <a:p>
            <a:pPr marL="0" indent="0">
              <a:buNone/>
            </a:pPr>
            <a:r>
              <a:rPr lang="en-US" altLang="zh-CN" sz="2000" dirty="0"/>
              <a:t>ARP</a:t>
            </a:r>
            <a:r>
              <a:rPr lang="zh-CN" altLang="en-US" sz="2000" dirty="0"/>
              <a:t>表不能一劳永逸的建立，需要定时更新。</a:t>
            </a:r>
          </a:p>
          <a:p>
            <a:pPr marL="0" indent="0">
              <a:buNone/>
            </a:pPr>
            <a:endParaRPr lang="zh-CN" altLang="en-US" sz="2000" dirty="0">
              <a:latin typeface="+mn-ea"/>
            </a:endParaRPr>
          </a:p>
          <a:p>
            <a:pPr marL="0" indent="0">
              <a:buNone/>
            </a:pPr>
            <a:r>
              <a:rPr lang="en-US" altLang="zh-CN" sz="2000" dirty="0">
                <a:latin typeface="+mn-ea"/>
              </a:rPr>
              <a:t>ARP</a:t>
            </a:r>
            <a:r>
              <a:rPr lang="zh-CN" altLang="en-US" sz="2000" dirty="0">
                <a:latin typeface="+mn-ea"/>
              </a:rPr>
              <a:t>的上述特性成为各种利用</a:t>
            </a:r>
            <a:r>
              <a:rPr lang="en-US" altLang="zh-CN" sz="2000" dirty="0">
                <a:latin typeface="+mn-ea"/>
              </a:rPr>
              <a:t>ARP</a:t>
            </a:r>
            <a:r>
              <a:rPr lang="zh-CN" altLang="en-US" sz="2000" dirty="0">
                <a:latin typeface="+mn-ea"/>
              </a:rPr>
              <a:t>进行攻击的基础。</a:t>
            </a:r>
          </a:p>
          <a:p>
            <a:pPr marL="0" indent="0">
              <a:buNone/>
            </a:pPr>
            <a:endParaRPr lang="zh-CN" altLang="en-US" sz="2000" dirty="0"/>
          </a:p>
          <a:p>
            <a:endParaRPr lang="zh-CN" altLang="en-US" dirty="0"/>
          </a:p>
        </p:txBody>
      </p:sp>
      <p:sp>
        <p:nvSpPr>
          <p:cNvPr id="5" name="标题 1">
            <a:extLst>
              <a:ext uri="{FF2B5EF4-FFF2-40B4-BE49-F238E27FC236}">
                <a16:creationId xmlns:a16="http://schemas.microsoft.com/office/drawing/2014/main" id="{345AC74C-0ABC-86F3-354C-AA57B68375A1}"/>
              </a:ext>
            </a:extLst>
          </p:cNvPr>
          <p:cNvSpPr>
            <a:spLocks noGrp="1"/>
          </p:cNvSpPr>
          <p:nvPr>
            <p:ph type="title"/>
          </p:nvPr>
        </p:nvSpPr>
        <p:spPr>
          <a:xfrm>
            <a:off x="1096963" y="287338"/>
            <a:ext cx="10058400" cy="1449387"/>
          </a:xfrm>
        </p:spPr>
        <p:txBody>
          <a:bodyPr/>
          <a:lstStyle/>
          <a:p>
            <a:pPr eaLnBrk="1" hangingPunct="1">
              <a:spcBef>
                <a:spcPct val="0"/>
              </a:spcBef>
              <a:buClrTx/>
              <a:buSzTx/>
              <a:buFontTx/>
              <a:buNone/>
            </a:pPr>
            <a:r>
              <a:rPr lang="en-US" altLang="zh-CN" sz="4800" dirty="0">
                <a:solidFill>
                  <a:schemeClr val="tx2"/>
                </a:solidFill>
              </a:rPr>
              <a:t>ARP</a:t>
            </a:r>
            <a:r>
              <a:rPr lang="zh-CN" altLang="en-US" sz="4800" dirty="0">
                <a:solidFill>
                  <a:schemeClr val="tx2"/>
                </a:solidFill>
              </a:rPr>
              <a:t>攻击</a:t>
            </a:r>
            <a:endParaRPr lang="zh-CN" altLang="zh-CN" sz="4800" dirty="0">
              <a:solidFill>
                <a:schemeClr val="tx2"/>
              </a:solidFill>
            </a:endParaRPr>
          </a:p>
        </p:txBody>
      </p:sp>
    </p:spTree>
    <p:extLst>
      <p:ext uri="{BB962C8B-B14F-4D97-AF65-F5344CB8AC3E}">
        <p14:creationId xmlns:p14="http://schemas.microsoft.com/office/powerpoint/2010/main" val="3474969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684FF1-A633-1860-D95A-FC5EFC8854D6}"/>
              </a:ext>
            </a:extLst>
          </p:cNvPr>
          <p:cNvSpPr>
            <a:spLocks noGrp="1"/>
          </p:cNvSpPr>
          <p:nvPr>
            <p:ph type="title"/>
          </p:nvPr>
        </p:nvSpPr>
        <p:spPr/>
        <p:txBody>
          <a:bodyPr/>
          <a:lstStyle/>
          <a:p>
            <a:pPr eaLnBrk="1" hangingPunct="1">
              <a:spcBef>
                <a:spcPct val="0"/>
              </a:spcBef>
              <a:buClrTx/>
              <a:buSzTx/>
              <a:buFontTx/>
              <a:buNone/>
            </a:pPr>
            <a:r>
              <a:rPr lang="en-US" altLang="zh-CN" sz="4800" dirty="0">
                <a:solidFill>
                  <a:schemeClr val="tx2"/>
                </a:solidFill>
              </a:rPr>
              <a:t>ICMP</a:t>
            </a:r>
            <a:r>
              <a:rPr lang="zh-CN" altLang="en-US" sz="4800" dirty="0">
                <a:solidFill>
                  <a:schemeClr val="tx2"/>
                </a:solidFill>
              </a:rPr>
              <a:t>协议</a:t>
            </a:r>
            <a:endParaRPr lang="zh-CN" altLang="zh-CN" sz="4800" dirty="0">
              <a:solidFill>
                <a:schemeClr val="tx2"/>
              </a:solidFill>
            </a:endParaRPr>
          </a:p>
        </p:txBody>
      </p:sp>
      <p:sp>
        <p:nvSpPr>
          <p:cNvPr id="3" name="内容占位符 2">
            <a:extLst>
              <a:ext uri="{FF2B5EF4-FFF2-40B4-BE49-F238E27FC236}">
                <a16:creationId xmlns:a16="http://schemas.microsoft.com/office/drawing/2014/main" id="{4CC462A3-ACB0-FB12-7952-D986A6C78040}"/>
              </a:ext>
            </a:extLst>
          </p:cNvPr>
          <p:cNvSpPr>
            <a:spLocks noGrp="1"/>
          </p:cNvSpPr>
          <p:nvPr>
            <p:ph idx="1"/>
          </p:nvPr>
        </p:nvSpPr>
        <p:spPr/>
        <p:txBody>
          <a:bodyPr>
            <a:normAutofit fontScale="92500" lnSpcReduction="10000"/>
          </a:bodyPr>
          <a:lstStyle/>
          <a:p>
            <a:pPr>
              <a:buFont typeface="Wingdings" panose="05000000000000000000" pitchFamily="2" charset="2"/>
              <a:buChar char="l"/>
            </a:pPr>
            <a:r>
              <a:rPr lang="en-US" altLang="zh-CN" sz="2300" b="1" dirty="0"/>
              <a:t>ICMP</a:t>
            </a:r>
            <a:r>
              <a:rPr lang="zh-CN" altLang="en-US" sz="2300" b="1" dirty="0"/>
              <a:t>协议的作用</a:t>
            </a:r>
            <a:endParaRPr lang="en-US" altLang="zh-CN" sz="2300" b="1" dirty="0"/>
          </a:p>
          <a:p>
            <a:pPr marL="0" indent="0">
              <a:buNone/>
            </a:pPr>
            <a:r>
              <a:rPr lang="en-US" altLang="zh-CN" sz="2000" dirty="0"/>
              <a:t>IP</a:t>
            </a:r>
            <a:r>
              <a:rPr lang="zh-CN" altLang="en-US" sz="2000" dirty="0"/>
              <a:t>协议提供了以无连接为特征的“尽力而为”的数据通信服务，并不能解决数据报丢失、重复、延迟或乱序等问题。</a:t>
            </a:r>
          </a:p>
          <a:p>
            <a:pPr marL="0" indent="0">
              <a:buNone/>
            </a:pPr>
            <a:r>
              <a:rPr lang="en-US" altLang="zh-CN" sz="2000" dirty="0"/>
              <a:t>Internet</a:t>
            </a:r>
            <a:r>
              <a:rPr lang="zh-CN" altLang="en-US" sz="2000" dirty="0"/>
              <a:t>控制报文协议（</a:t>
            </a:r>
            <a:r>
              <a:rPr lang="en-US" altLang="zh-CN" sz="2000" dirty="0"/>
              <a:t>Internet Control Message Protocol</a:t>
            </a:r>
            <a:r>
              <a:rPr lang="zh-CN" altLang="en-US" sz="2000" dirty="0"/>
              <a:t>， </a:t>
            </a:r>
            <a:r>
              <a:rPr lang="en-US" altLang="zh-CN" sz="2000" dirty="0"/>
              <a:t>ICMP</a:t>
            </a:r>
            <a:r>
              <a:rPr lang="zh-CN" altLang="en-US" sz="2000" dirty="0"/>
              <a:t>）的目的就是希望对</a:t>
            </a:r>
            <a:r>
              <a:rPr lang="en-US" altLang="zh-CN" sz="2000" dirty="0"/>
              <a:t>IP</a:t>
            </a:r>
            <a:r>
              <a:rPr lang="zh-CN" altLang="en-US" sz="2000" dirty="0"/>
              <a:t>包无法传输时提供报告，这些差错报告帮助发送方了解网络中发生了什么问题，以确定应用程序后续操作。</a:t>
            </a:r>
            <a:endParaRPr lang="en-US" altLang="zh-CN" sz="2000" dirty="0"/>
          </a:p>
          <a:p>
            <a:pPr>
              <a:buFont typeface="Wingdings" panose="05000000000000000000" pitchFamily="2" charset="2"/>
              <a:buChar char="l"/>
            </a:pPr>
            <a:r>
              <a:rPr lang="en-US" altLang="zh-CN" sz="2300" b="1" dirty="0"/>
              <a:t>ICMP</a:t>
            </a:r>
            <a:r>
              <a:rPr lang="zh-CN" altLang="en-US" sz="2300" b="1" dirty="0"/>
              <a:t>协议的主要功能</a:t>
            </a:r>
            <a:endParaRPr lang="en-US" altLang="zh-CN" sz="2300" b="1" dirty="0"/>
          </a:p>
          <a:p>
            <a:pPr marL="0" indent="0">
              <a:buClr>
                <a:schemeClr val="accent1"/>
              </a:buClr>
              <a:buNone/>
            </a:pPr>
            <a:r>
              <a:rPr lang="zh-CN" altLang="en-US" sz="2000" dirty="0"/>
              <a:t>     通告网络错误 </a:t>
            </a:r>
          </a:p>
          <a:p>
            <a:pPr marL="0" indent="0">
              <a:buNone/>
            </a:pPr>
            <a:r>
              <a:rPr lang="zh-CN" altLang="en-US" sz="2000" dirty="0"/>
              <a:t>     通告网络拥塞 </a:t>
            </a:r>
          </a:p>
          <a:p>
            <a:pPr marL="0" indent="0">
              <a:buClr>
                <a:schemeClr val="accent1"/>
              </a:buClr>
              <a:buNone/>
            </a:pPr>
            <a:r>
              <a:rPr lang="zh-CN" altLang="en-US" sz="2000" dirty="0"/>
              <a:t>     协助解决故障 </a:t>
            </a:r>
          </a:p>
          <a:p>
            <a:pPr marL="0" indent="0">
              <a:buClr>
                <a:schemeClr val="accent1"/>
              </a:buClr>
              <a:buNone/>
            </a:pPr>
            <a:r>
              <a:rPr lang="zh-CN" altLang="en-US" sz="2000" dirty="0"/>
              <a:t>     通告超时</a:t>
            </a:r>
          </a:p>
          <a:p>
            <a:pPr marL="0" indent="0">
              <a:buNone/>
            </a:pPr>
            <a:endParaRPr lang="en-US" altLang="zh-CN" sz="2000" dirty="0"/>
          </a:p>
        </p:txBody>
      </p:sp>
    </p:spTree>
    <p:extLst>
      <p:ext uri="{BB962C8B-B14F-4D97-AF65-F5344CB8AC3E}">
        <p14:creationId xmlns:p14="http://schemas.microsoft.com/office/powerpoint/2010/main" val="1646090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E8BED16-D267-DBF4-0CF2-1E9E4A9524E5}"/>
              </a:ext>
            </a:extLst>
          </p:cNvPr>
          <p:cNvSpPr>
            <a:spLocks noGrp="1"/>
          </p:cNvSpPr>
          <p:nvPr>
            <p:ph idx="1"/>
          </p:nvPr>
        </p:nvSpPr>
        <p:spPr/>
        <p:txBody>
          <a:bodyPr/>
          <a:lstStyle/>
          <a:p>
            <a:pPr eaLnBrk="1" hangingPunct="1">
              <a:buFont typeface="Wingdings" panose="05000000000000000000" pitchFamily="2" charset="2"/>
              <a:buChar char="l"/>
              <a:defRPr/>
            </a:pPr>
            <a:r>
              <a:rPr lang="zh-CN" altLang="en-US" sz="2000" dirty="0"/>
              <a:t>基于</a:t>
            </a:r>
            <a:r>
              <a:rPr lang="en-US" altLang="zh-CN" sz="2000" dirty="0"/>
              <a:t>ARP</a:t>
            </a:r>
            <a:r>
              <a:rPr lang="zh-CN" altLang="en-US" sz="2000" dirty="0"/>
              <a:t>的攻击</a:t>
            </a:r>
            <a:r>
              <a:rPr lang="en-US" altLang="zh-CN" sz="2000" dirty="0"/>
              <a:t>—ARP</a:t>
            </a:r>
            <a:r>
              <a:rPr lang="zh-CN" altLang="en-US" sz="2000" dirty="0"/>
              <a:t>欺骗</a:t>
            </a:r>
            <a:endParaRPr lang="en-US" altLang="zh-CN" sz="2000" dirty="0"/>
          </a:p>
          <a:p>
            <a:pPr marL="0" indent="0" eaLnBrk="1" hangingPunct="1">
              <a:buFont typeface="Wingdings" panose="05000000000000000000" pitchFamily="2" charset="2"/>
              <a:buNone/>
              <a:defRPr/>
            </a:pPr>
            <a:r>
              <a:rPr lang="en-US" altLang="zh-CN" sz="2000" dirty="0"/>
              <a:t>ARP</a:t>
            </a:r>
            <a:r>
              <a:rPr lang="zh-CN" altLang="en-US" sz="2000" dirty="0"/>
              <a:t>攻击主要是指利用</a:t>
            </a:r>
            <a:r>
              <a:rPr lang="en-US" altLang="zh-CN" sz="2000" dirty="0"/>
              <a:t>ARP</a:t>
            </a:r>
            <a:r>
              <a:rPr lang="zh-CN" altLang="en-US" sz="2000" dirty="0"/>
              <a:t>协议漏洞进行的</a:t>
            </a:r>
            <a:r>
              <a:rPr lang="en-US" altLang="zh-CN" sz="2000" dirty="0"/>
              <a:t>ARP</a:t>
            </a:r>
            <a:r>
              <a:rPr lang="zh-CN" altLang="en-US" sz="2000" dirty="0"/>
              <a:t>欺骗（冒充），即利用</a:t>
            </a:r>
            <a:r>
              <a:rPr lang="en-US" altLang="zh-CN" sz="2000" dirty="0"/>
              <a:t>ARP</a:t>
            </a:r>
            <a:r>
              <a:rPr lang="zh-CN" altLang="en-US" sz="2000" dirty="0"/>
              <a:t>协议的无状态特性，攻击者向目标主机或目标网络发送精心准备的</a:t>
            </a:r>
            <a:r>
              <a:rPr lang="en-US" altLang="zh-CN" sz="2000" dirty="0"/>
              <a:t>ARP</a:t>
            </a:r>
            <a:r>
              <a:rPr lang="zh-CN" altLang="en-US" sz="2000" dirty="0"/>
              <a:t>应答报文，诱使目标主机或目标网络更新其</a:t>
            </a:r>
            <a:r>
              <a:rPr lang="en-US" altLang="zh-CN" sz="2000" dirty="0"/>
              <a:t>ARP</a:t>
            </a:r>
            <a:r>
              <a:rPr lang="zh-CN" altLang="en-US" sz="2000" dirty="0"/>
              <a:t>缓存，从而达到攻击的目的。</a:t>
            </a:r>
            <a:endParaRPr lang="en-US" altLang="zh-CN" sz="2000" dirty="0"/>
          </a:p>
          <a:p>
            <a:endParaRPr lang="en-US" altLang="zh-CN" dirty="0"/>
          </a:p>
          <a:p>
            <a:pPr>
              <a:buFont typeface="Wingdings" panose="05000000000000000000" pitchFamily="2" charset="2"/>
              <a:buChar char="l"/>
            </a:pPr>
            <a:r>
              <a:rPr lang="en-US" altLang="zh-CN" sz="2000" dirty="0"/>
              <a:t>ARP</a:t>
            </a:r>
            <a:r>
              <a:rPr lang="zh-CN" altLang="en-US" sz="2000" dirty="0"/>
              <a:t>攻击分类</a:t>
            </a:r>
            <a:endParaRPr lang="en-US" altLang="zh-CN" sz="2000" dirty="0"/>
          </a:p>
          <a:p>
            <a:r>
              <a:rPr lang="zh-CN" altLang="en-US" sz="2000" dirty="0"/>
              <a:t>根据攻击目的，</a:t>
            </a:r>
            <a:r>
              <a:rPr lang="en-US" altLang="zh-CN" sz="2000" dirty="0"/>
              <a:t>ARP</a:t>
            </a:r>
            <a:r>
              <a:rPr lang="zh-CN" altLang="en-US" sz="2000" dirty="0"/>
              <a:t>攻击可以大致分为：</a:t>
            </a:r>
          </a:p>
          <a:p>
            <a:pPr marL="0" indent="0">
              <a:buNone/>
            </a:pPr>
            <a:r>
              <a:rPr lang="zh-CN" altLang="en-US" dirty="0"/>
              <a:t>   </a:t>
            </a:r>
            <a:r>
              <a:rPr lang="en-US" altLang="zh-CN" dirty="0"/>
              <a:t>1.</a:t>
            </a:r>
            <a:r>
              <a:rPr lang="zh-CN" altLang="en-US" sz="2000" dirty="0"/>
              <a:t>干扰（中断）通信</a:t>
            </a:r>
          </a:p>
          <a:p>
            <a:r>
              <a:rPr lang="en-US" altLang="zh-CN" sz="2000" dirty="0"/>
              <a:t> 2.</a:t>
            </a:r>
            <a:r>
              <a:rPr lang="zh-CN" altLang="en-US" sz="2000" dirty="0"/>
              <a:t>窃听秘密</a:t>
            </a:r>
          </a:p>
          <a:p>
            <a:endParaRPr lang="zh-CN" altLang="en-US" dirty="0"/>
          </a:p>
        </p:txBody>
      </p:sp>
      <p:sp>
        <p:nvSpPr>
          <p:cNvPr id="4" name="标题 1">
            <a:extLst>
              <a:ext uri="{FF2B5EF4-FFF2-40B4-BE49-F238E27FC236}">
                <a16:creationId xmlns:a16="http://schemas.microsoft.com/office/drawing/2014/main" id="{272FBC6F-5619-6583-098E-8C1D153F63AA}"/>
              </a:ext>
            </a:extLst>
          </p:cNvPr>
          <p:cNvSpPr>
            <a:spLocks noGrp="1"/>
          </p:cNvSpPr>
          <p:nvPr>
            <p:ph type="title"/>
          </p:nvPr>
        </p:nvSpPr>
        <p:spPr>
          <a:xfrm>
            <a:off x="1096963" y="287338"/>
            <a:ext cx="10058400" cy="1449387"/>
          </a:xfrm>
        </p:spPr>
        <p:txBody>
          <a:bodyPr/>
          <a:lstStyle/>
          <a:p>
            <a:pPr eaLnBrk="1" hangingPunct="1">
              <a:spcBef>
                <a:spcPct val="0"/>
              </a:spcBef>
              <a:buClrTx/>
              <a:buSzTx/>
              <a:buFontTx/>
              <a:buNone/>
            </a:pPr>
            <a:r>
              <a:rPr lang="en-US" altLang="zh-CN" sz="4800" dirty="0">
                <a:solidFill>
                  <a:schemeClr val="tx2"/>
                </a:solidFill>
              </a:rPr>
              <a:t>ARP</a:t>
            </a:r>
            <a:r>
              <a:rPr lang="zh-CN" altLang="en-US" sz="4800" dirty="0">
                <a:solidFill>
                  <a:schemeClr val="tx2"/>
                </a:solidFill>
              </a:rPr>
              <a:t>攻击</a:t>
            </a:r>
            <a:endParaRPr lang="zh-CN" altLang="zh-CN" sz="4800" dirty="0">
              <a:solidFill>
                <a:schemeClr val="tx2"/>
              </a:solidFill>
            </a:endParaRPr>
          </a:p>
        </p:txBody>
      </p:sp>
    </p:spTree>
    <p:extLst>
      <p:ext uri="{BB962C8B-B14F-4D97-AF65-F5344CB8AC3E}">
        <p14:creationId xmlns:p14="http://schemas.microsoft.com/office/powerpoint/2010/main" val="2637824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0A47E0-E972-F3E5-D32A-0DE4285EDAB7}"/>
              </a:ext>
            </a:extLst>
          </p:cNvPr>
          <p:cNvSpPr>
            <a:spLocks noGrp="1"/>
          </p:cNvSpPr>
          <p:nvPr>
            <p:ph idx="1"/>
          </p:nvPr>
        </p:nvSpPr>
        <p:spPr/>
        <p:txBody>
          <a:bodyPr/>
          <a:lstStyle/>
          <a:p>
            <a:pPr>
              <a:buFont typeface="Wingdings" panose="05000000000000000000" pitchFamily="2" charset="2"/>
              <a:buChar char="l"/>
            </a:pPr>
            <a:r>
              <a:rPr lang="zh-CN" altLang="en-US" sz="2000" dirty="0"/>
              <a:t>干扰（中断）通信</a:t>
            </a:r>
          </a:p>
          <a:p>
            <a:pPr marL="0" indent="0">
              <a:buNone/>
            </a:pPr>
            <a:r>
              <a:rPr lang="zh-CN" altLang="en-US" sz="2000" dirty="0">
                <a:latin typeface="+mn-ea"/>
                <a:ea typeface="+mn-ea"/>
              </a:rPr>
              <a:t>攻击者向目标主机或目标网络发送包含某个</a:t>
            </a:r>
            <a:r>
              <a:rPr lang="en-US" altLang="zh-CN" sz="2000" dirty="0">
                <a:latin typeface="+mn-ea"/>
                <a:ea typeface="+mn-ea"/>
              </a:rPr>
              <a:t>IP</a:t>
            </a:r>
            <a:r>
              <a:rPr lang="zh-CN" altLang="en-US" sz="2000" dirty="0">
                <a:latin typeface="+mn-ea"/>
                <a:ea typeface="+mn-ea"/>
              </a:rPr>
              <a:t>地址主机的虚假</a:t>
            </a:r>
            <a:r>
              <a:rPr lang="en-US" altLang="zh-CN" sz="2000" dirty="0">
                <a:latin typeface="+mn-ea"/>
                <a:ea typeface="+mn-ea"/>
              </a:rPr>
              <a:t>MAC</a:t>
            </a:r>
            <a:r>
              <a:rPr lang="zh-CN" altLang="en-US" sz="2000" dirty="0">
                <a:latin typeface="+mn-ea"/>
                <a:ea typeface="+mn-ea"/>
              </a:rPr>
              <a:t>地址</a:t>
            </a:r>
            <a:r>
              <a:rPr lang="en-US" altLang="zh-CN" sz="2000" dirty="0">
                <a:latin typeface="+mn-ea"/>
                <a:ea typeface="+mn-ea"/>
              </a:rPr>
              <a:t>ARP</a:t>
            </a:r>
            <a:r>
              <a:rPr lang="zh-CN" altLang="en-US" sz="2000" dirty="0">
                <a:latin typeface="+mn-ea"/>
                <a:ea typeface="+mn-ea"/>
              </a:rPr>
              <a:t>应答报文，从而阻止目标主机或目标网络与该</a:t>
            </a:r>
            <a:r>
              <a:rPr lang="en-US" altLang="zh-CN" sz="2000" dirty="0">
                <a:latin typeface="+mn-ea"/>
                <a:ea typeface="+mn-ea"/>
              </a:rPr>
              <a:t>IP</a:t>
            </a:r>
            <a:r>
              <a:rPr lang="zh-CN" altLang="en-US" sz="2000" dirty="0">
                <a:latin typeface="+mn-ea"/>
                <a:ea typeface="+mn-ea"/>
              </a:rPr>
              <a:t>地址的主机进行通信。</a:t>
            </a:r>
            <a:endParaRPr lang="en-US" altLang="zh-CN" sz="2000" dirty="0">
              <a:latin typeface="+mn-ea"/>
              <a:ea typeface="+mn-ea"/>
            </a:endParaRPr>
          </a:p>
          <a:p>
            <a:pPr>
              <a:buFont typeface="Wingdings" panose="05000000000000000000" pitchFamily="2" charset="2"/>
              <a:buChar char="n"/>
            </a:pPr>
            <a:r>
              <a:rPr lang="zh-CN" altLang="en-US" sz="2000" dirty="0"/>
              <a:t>阻止某个主机正常通信，可向其发送</a:t>
            </a:r>
            <a:r>
              <a:rPr lang="en-US" altLang="zh-CN" sz="2000" dirty="0"/>
              <a:t>ARP</a:t>
            </a:r>
            <a:r>
              <a:rPr lang="zh-CN" altLang="en-US" sz="2000" dirty="0"/>
              <a:t>回应报文，其中源</a:t>
            </a:r>
            <a:r>
              <a:rPr lang="en-US" altLang="zh-CN" sz="2000" dirty="0"/>
              <a:t>IP</a:t>
            </a:r>
            <a:r>
              <a:rPr lang="zh-CN" altLang="en-US" sz="2000" dirty="0"/>
              <a:t>地址为网关（或另一个主机）的</a:t>
            </a:r>
            <a:r>
              <a:rPr lang="en-US" altLang="zh-CN" sz="2000" dirty="0"/>
              <a:t>IP</a:t>
            </a:r>
            <a:r>
              <a:rPr lang="zh-CN" altLang="en-US" sz="2000" dirty="0"/>
              <a:t>，源</a:t>
            </a:r>
            <a:r>
              <a:rPr lang="en-US" altLang="zh-CN" sz="2000" dirty="0"/>
              <a:t>MAC</a:t>
            </a:r>
            <a:r>
              <a:rPr lang="zh-CN" altLang="en-US" sz="2000" dirty="0"/>
              <a:t>地址为一不存在地址；</a:t>
            </a:r>
          </a:p>
          <a:p>
            <a:pPr>
              <a:buFont typeface="Wingdings" panose="05000000000000000000" pitchFamily="2" charset="2"/>
              <a:buChar char="n"/>
            </a:pPr>
            <a:r>
              <a:rPr lang="zh-CN" altLang="en-US" sz="2000" dirty="0"/>
              <a:t>以广播方式发送</a:t>
            </a:r>
            <a:r>
              <a:rPr lang="en-US" altLang="zh-CN" sz="2000" dirty="0"/>
              <a:t>ARP</a:t>
            </a:r>
            <a:r>
              <a:rPr lang="zh-CN" altLang="en-US" sz="2000" dirty="0"/>
              <a:t>回应报文，冒充网关，阻止网络中的主机与真正的网关通信，即报文中的源</a:t>
            </a:r>
            <a:r>
              <a:rPr lang="en-US" altLang="zh-CN" sz="2000" dirty="0"/>
              <a:t>IP</a:t>
            </a:r>
            <a:r>
              <a:rPr lang="zh-CN" altLang="en-US" sz="2000" dirty="0"/>
              <a:t>地址为网关</a:t>
            </a:r>
            <a:r>
              <a:rPr lang="en-US" altLang="zh-CN" sz="2000" dirty="0"/>
              <a:t>IP</a:t>
            </a:r>
            <a:r>
              <a:rPr lang="zh-CN" altLang="en-US" sz="2000" dirty="0"/>
              <a:t>，源</a:t>
            </a:r>
            <a:r>
              <a:rPr lang="en-US" altLang="zh-CN" sz="2000" dirty="0"/>
              <a:t>MAC</a:t>
            </a:r>
            <a:r>
              <a:rPr lang="zh-CN" altLang="en-US" sz="2000" dirty="0"/>
              <a:t>地址为一不存在地址。</a:t>
            </a:r>
          </a:p>
          <a:p>
            <a:pPr>
              <a:buFont typeface="Wingdings" panose="05000000000000000000" pitchFamily="2" charset="2"/>
              <a:buChar char="n"/>
            </a:pPr>
            <a:r>
              <a:rPr lang="zh-CN" altLang="en-US" sz="2000" dirty="0"/>
              <a:t>向网关不断发送伪造</a:t>
            </a:r>
            <a:r>
              <a:rPr lang="en-US" altLang="zh-CN" sz="2000" dirty="0"/>
              <a:t>IP</a:t>
            </a:r>
            <a:r>
              <a:rPr lang="zh-CN" altLang="en-US" sz="2000" dirty="0"/>
              <a:t>地址的</a:t>
            </a:r>
            <a:r>
              <a:rPr lang="en-US" altLang="zh-CN" sz="2000" dirty="0"/>
              <a:t>ARP</a:t>
            </a:r>
            <a:r>
              <a:rPr lang="zh-CN" altLang="en-US" sz="2000" dirty="0"/>
              <a:t>请求和回应报文，一方面大量消耗网关</a:t>
            </a:r>
            <a:r>
              <a:rPr lang="en-US" altLang="zh-CN" sz="2000" dirty="0"/>
              <a:t>CPU</a:t>
            </a:r>
            <a:r>
              <a:rPr lang="zh-CN" altLang="en-US" sz="2000" dirty="0"/>
              <a:t>资源，另一方面致使网关不断更新自己的</a:t>
            </a:r>
            <a:r>
              <a:rPr lang="en-US" altLang="zh-CN" sz="2000" dirty="0"/>
              <a:t>ARP</a:t>
            </a:r>
            <a:r>
              <a:rPr lang="zh-CN" altLang="en-US" sz="2000" dirty="0"/>
              <a:t>表，导致网关</a:t>
            </a:r>
            <a:r>
              <a:rPr lang="en-US" altLang="zh-CN" sz="2000" dirty="0"/>
              <a:t>ARP</a:t>
            </a:r>
            <a:r>
              <a:rPr lang="zh-CN" altLang="en-US" sz="2000" dirty="0"/>
              <a:t>表溢出，真实主机的</a:t>
            </a:r>
            <a:r>
              <a:rPr lang="en-US" altLang="zh-CN" sz="2000" dirty="0"/>
              <a:t>IP-MAC</a:t>
            </a:r>
            <a:r>
              <a:rPr lang="zh-CN" altLang="en-US" sz="2000" dirty="0"/>
              <a:t>项被移除，网关无法与网络内主机通信。</a:t>
            </a:r>
          </a:p>
          <a:p>
            <a:pPr marL="0" indent="0">
              <a:buNone/>
            </a:pPr>
            <a:endParaRPr lang="zh-CN" altLang="en-US" sz="2000" dirty="0">
              <a:latin typeface="+mn-ea"/>
              <a:ea typeface="+mn-ea"/>
            </a:endParaRPr>
          </a:p>
          <a:p>
            <a:endParaRPr lang="zh-CN" altLang="en-US" dirty="0"/>
          </a:p>
        </p:txBody>
      </p:sp>
      <p:sp>
        <p:nvSpPr>
          <p:cNvPr id="4" name="标题 1">
            <a:extLst>
              <a:ext uri="{FF2B5EF4-FFF2-40B4-BE49-F238E27FC236}">
                <a16:creationId xmlns:a16="http://schemas.microsoft.com/office/drawing/2014/main" id="{D87049FC-36CD-1566-6338-29A41DD13AE9}"/>
              </a:ext>
            </a:extLst>
          </p:cNvPr>
          <p:cNvSpPr>
            <a:spLocks noGrp="1"/>
          </p:cNvSpPr>
          <p:nvPr>
            <p:ph type="title"/>
          </p:nvPr>
        </p:nvSpPr>
        <p:spPr>
          <a:xfrm>
            <a:off x="1096963" y="287338"/>
            <a:ext cx="10058400" cy="1449387"/>
          </a:xfrm>
        </p:spPr>
        <p:txBody>
          <a:bodyPr/>
          <a:lstStyle/>
          <a:p>
            <a:pPr eaLnBrk="1" hangingPunct="1">
              <a:spcBef>
                <a:spcPct val="0"/>
              </a:spcBef>
              <a:buClrTx/>
              <a:buSzTx/>
              <a:buFontTx/>
              <a:buNone/>
            </a:pPr>
            <a:r>
              <a:rPr lang="en-US" altLang="zh-CN" sz="4800" dirty="0">
                <a:solidFill>
                  <a:schemeClr val="tx2"/>
                </a:solidFill>
              </a:rPr>
              <a:t>ARP</a:t>
            </a:r>
            <a:r>
              <a:rPr lang="zh-CN" altLang="en-US" sz="4800" dirty="0">
                <a:solidFill>
                  <a:schemeClr val="tx2"/>
                </a:solidFill>
              </a:rPr>
              <a:t>攻击</a:t>
            </a:r>
            <a:endParaRPr lang="zh-CN" altLang="zh-CN" sz="4800" dirty="0">
              <a:solidFill>
                <a:schemeClr val="tx2"/>
              </a:solidFill>
            </a:endParaRPr>
          </a:p>
        </p:txBody>
      </p:sp>
    </p:spTree>
    <p:extLst>
      <p:ext uri="{BB962C8B-B14F-4D97-AF65-F5344CB8AC3E}">
        <p14:creationId xmlns:p14="http://schemas.microsoft.com/office/powerpoint/2010/main" val="896666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EA72C50-B70E-5D8A-EA91-CA00E8F9752F}"/>
              </a:ext>
            </a:extLst>
          </p:cNvPr>
          <p:cNvSpPr>
            <a:spLocks noGrp="1"/>
          </p:cNvSpPr>
          <p:nvPr>
            <p:ph type="title"/>
          </p:nvPr>
        </p:nvSpPr>
        <p:spPr>
          <a:xfrm>
            <a:off x="1096963" y="287338"/>
            <a:ext cx="10058400" cy="1449387"/>
          </a:xfrm>
        </p:spPr>
        <p:txBody>
          <a:bodyPr/>
          <a:lstStyle/>
          <a:p>
            <a:pPr eaLnBrk="1" hangingPunct="1">
              <a:spcBef>
                <a:spcPct val="0"/>
              </a:spcBef>
              <a:buClrTx/>
              <a:buSzTx/>
              <a:buFontTx/>
              <a:buNone/>
            </a:pPr>
            <a:r>
              <a:rPr lang="en-US" altLang="zh-CN" sz="4800" dirty="0">
                <a:solidFill>
                  <a:schemeClr val="tx2"/>
                </a:solidFill>
              </a:rPr>
              <a:t>ARP</a:t>
            </a:r>
            <a:r>
              <a:rPr lang="zh-CN" altLang="en-US" sz="4800" dirty="0">
                <a:solidFill>
                  <a:schemeClr val="tx2"/>
                </a:solidFill>
              </a:rPr>
              <a:t>攻击</a:t>
            </a:r>
            <a:endParaRPr lang="zh-CN" altLang="zh-CN" sz="4800" dirty="0">
              <a:solidFill>
                <a:schemeClr val="tx2"/>
              </a:solidFill>
            </a:endParaRPr>
          </a:p>
        </p:txBody>
      </p:sp>
      <p:pic>
        <p:nvPicPr>
          <p:cNvPr id="6" name="图片 6">
            <a:extLst>
              <a:ext uri="{FF2B5EF4-FFF2-40B4-BE49-F238E27FC236}">
                <a16:creationId xmlns:a16="http://schemas.microsoft.com/office/drawing/2014/main" id="{B9AF6781-0861-5933-6F10-4918C3DE04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8944" y="1810129"/>
            <a:ext cx="6854111" cy="4232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3264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2">
            <a:extLst>
              <a:ext uri="{FF2B5EF4-FFF2-40B4-BE49-F238E27FC236}">
                <a16:creationId xmlns:a16="http://schemas.microsoft.com/office/drawing/2014/main" id="{198C95C4-78AA-F3E1-50C3-FB943D92DE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3194" y="1896597"/>
            <a:ext cx="6789533" cy="4185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a:extLst>
              <a:ext uri="{FF2B5EF4-FFF2-40B4-BE49-F238E27FC236}">
                <a16:creationId xmlns:a16="http://schemas.microsoft.com/office/drawing/2014/main" id="{8E0915F5-0875-D50E-4375-E7E4E39A3BF0}"/>
              </a:ext>
            </a:extLst>
          </p:cNvPr>
          <p:cNvSpPr>
            <a:spLocks noGrp="1"/>
          </p:cNvSpPr>
          <p:nvPr>
            <p:ph type="title"/>
          </p:nvPr>
        </p:nvSpPr>
        <p:spPr>
          <a:xfrm>
            <a:off x="1096963" y="287338"/>
            <a:ext cx="10058400" cy="1449387"/>
          </a:xfrm>
        </p:spPr>
        <p:txBody>
          <a:bodyPr/>
          <a:lstStyle/>
          <a:p>
            <a:pPr eaLnBrk="1" hangingPunct="1">
              <a:spcBef>
                <a:spcPct val="0"/>
              </a:spcBef>
              <a:buClrTx/>
              <a:buSzTx/>
              <a:buFontTx/>
              <a:buNone/>
            </a:pPr>
            <a:r>
              <a:rPr lang="en-US" altLang="zh-CN" sz="4800" dirty="0">
                <a:solidFill>
                  <a:schemeClr val="tx2"/>
                </a:solidFill>
              </a:rPr>
              <a:t>ARP</a:t>
            </a:r>
            <a:r>
              <a:rPr lang="zh-CN" altLang="en-US" sz="4800" dirty="0">
                <a:solidFill>
                  <a:schemeClr val="tx2"/>
                </a:solidFill>
              </a:rPr>
              <a:t>攻击</a:t>
            </a:r>
            <a:endParaRPr lang="zh-CN" altLang="zh-CN" sz="4800" dirty="0">
              <a:solidFill>
                <a:schemeClr val="tx2"/>
              </a:solidFill>
            </a:endParaRPr>
          </a:p>
        </p:txBody>
      </p:sp>
    </p:spTree>
    <p:extLst>
      <p:ext uri="{BB962C8B-B14F-4D97-AF65-F5344CB8AC3E}">
        <p14:creationId xmlns:p14="http://schemas.microsoft.com/office/powerpoint/2010/main" val="950206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A776BC-6176-036D-E056-A846A3881AEA}"/>
              </a:ext>
            </a:extLst>
          </p:cNvPr>
          <p:cNvSpPr>
            <a:spLocks noGrp="1"/>
          </p:cNvSpPr>
          <p:nvPr>
            <p:ph type="title"/>
          </p:nvPr>
        </p:nvSpPr>
        <p:spPr/>
        <p:txBody>
          <a:bodyPr/>
          <a:lstStyle/>
          <a:p>
            <a:r>
              <a:rPr lang="en-US" altLang="zh-CN" sz="4800" dirty="0">
                <a:solidFill>
                  <a:schemeClr val="tx2"/>
                </a:solidFill>
              </a:rPr>
              <a:t>ARP</a:t>
            </a:r>
            <a:r>
              <a:rPr lang="zh-CN" altLang="en-US" sz="4800" dirty="0">
                <a:solidFill>
                  <a:schemeClr val="tx2"/>
                </a:solidFill>
              </a:rPr>
              <a:t>攻击</a:t>
            </a:r>
            <a:endParaRPr lang="zh-CN" altLang="en-US" dirty="0"/>
          </a:p>
        </p:txBody>
      </p:sp>
      <p:pic>
        <p:nvPicPr>
          <p:cNvPr id="4" name="图片 4">
            <a:extLst>
              <a:ext uri="{FF2B5EF4-FFF2-40B4-BE49-F238E27FC236}">
                <a16:creationId xmlns:a16="http://schemas.microsoft.com/office/drawing/2014/main" id="{D01FA9DF-4BF0-A307-6B50-817A5836E0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3884" y="1871430"/>
            <a:ext cx="7304232"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77901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5F882F7-8EED-727E-5E73-6DED3E547DA1}"/>
              </a:ext>
            </a:extLst>
          </p:cNvPr>
          <p:cNvSpPr>
            <a:spLocks noGrp="1"/>
          </p:cNvSpPr>
          <p:nvPr>
            <p:ph idx="1"/>
          </p:nvPr>
        </p:nvSpPr>
        <p:spPr/>
        <p:txBody>
          <a:bodyPr>
            <a:normAutofit lnSpcReduction="10000"/>
          </a:bodyPr>
          <a:lstStyle/>
          <a:p>
            <a:pPr>
              <a:buFont typeface="Wingdings" panose="05000000000000000000" pitchFamily="2" charset="2"/>
              <a:buChar char="l"/>
            </a:pPr>
            <a:r>
              <a:rPr lang="zh-CN" altLang="en-US" sz="2000" dirty="0"/>
              <a:t>窃听秘密</a:t>
            </a:r>
            <a:endParaRPr lang="en-US" altLang="zh-CN" sz="2000" dirty="0"/>
          </a:p>
          <a:p>
            <a:r>
              <a:rPr lang="zh-CN" altLang="en-US" sz="2000" dirty="0">
                <a:latin typeface="+mn-ea"/>
                <a:ea typeface="+mn-ea"/>
              </a:rPr>
              <a:t>攻击者向被窃听的通信双方发送包含攻击者自己</a:t>
            </a:r>
            <a:r>
              <a:rPr lang="en-US" altLang="zh-CN" sz="2000" dirty="0">
                <a:latin typeface="+mn-ea"/>
                <a:ea typeface="+mn-ea"/>
              </a:rPr>
              <a:t>MAC</a:t>
            </a:r>
            <a:r>
              <a:rPr lang="zh-CN" altLang="en-US" sz="2000" dirty="0">
                <a:latin typeface="+mn-ea"/>
                <a:ea typeface="+mn-ea"/>
              </a:rPr>
              <a:t>地址和通信对方主机</a:t>
            </a:r>
            <a:r>
              <a:rPr lang="en-US" altLang="zh-CN" sz="2000" dirty="0">
                <a:latin typeface="+mn-ea"/>
                <a:ea typeface="+mn-ea"/>
              </a:rPr>
              <a:t>IP</a:t>
            </a:r>
            <a:r>
              <a:rPr lang="zh-CN" altLang="en-US" sz="2000" dirty="0">
                <a:latin typeface="+mn-ea"/>
                <a:ea typeface="+mn-ea"/>
              </a:rPr>
              <a:t>地址的</a:t>
            </a:r>
            <a:r>
              <a:rPr lang="en-US" altLang="zh-CN" sz="2000" dirty="0">
                <a:latin typeface="+mn-ea"/>
                <a:ea typeface="+mn-ea"/>
              </a:rPr>
              <a:t>ARP</a:t>
            </a:r>
            <a:r>
              <a:rPr lang="zh-CN" altLang="en-US" sz="2000" dirty="0">
                <a:latin typeface="+mn-ea"/>
                <a:ea typeface="+mn-ea"/>
              </a:rPr>
              <a:t>应答报文，在被窃听通信双方之间充当中间人，截获并转发被窃听通信双方的通信报文。</a:t>
            </a:r>
            <a:endParaRPr lang="en-US" altLang="zh-CN" sz="2000" dirty="0">
              <a:latin typeface="+mn-ea"/>
              <a:ea typeface="+mn-ea"/>
            </a:endParaRPr>
          </a:p>
          <a:p>
            <a:r>
              <a:rPr lang="zh-CN" altLang="en-US" dirty="0">
                <a:latin typeface="+mn-ea"/>
              </a:rPr>
              <a:t>如果主机</a:t>
            </a:r>
            <a:r>
              <a:rPr lang="en-US" altLang="zh-CN" dirty="0">
                <a:latin typeface="+mn-ea"/>
              </a:rPr>
              <a:t>A</a:t>
            </a:r>
            <a:r>
              <a:rPr lang="zh-CN" altLang="en-US" dirty="0">
                <a:latin typeface="+mn-ea"/>
              </a:rPr>
              <a:t>和主机</a:t>
            </a:r>
            <a:r>
              <a:rPr lang="en-US" altLang="zh-CN" dirty="0">
                <a:latin typeface="+mn-ea"/>
              </a:rPr>
              <a:t>B</a:t>
            </a:r>
            <a:r>
              <a:rPr lang="zh-CN" altLang="en-US" dirty="0">
                <a:latin typeface="+mn-ea"/>
              </a:rPr>
              <a:t>为正常通信的主机，攻击者向主机发送</a:t>
            </a:r>
            <a:r>
              <a:rPr lang="en-US" altLang="zh-CN" dirty="0">
                <a:latin typeface="+mn-ea"/>
              </a:rPr>
              <a:t>ARP</a:t>
            </a:r>
            <a:r>
              <a:rPr lang="zh-CN" altLang="en-US" dirty="0">
                <a:latin typeface="+mn-ea"/>
              </a:rPr>
              <a:t>回应报文，宣称自己是主机</a:t>
            </a:r>
            <a:r>
              <a:rPr lang="en-US" altLang="zh-CN" dirty="0">
                <a:latin typeface="+mn-ea"/>
              </a:rPr>
              <a:t>B</a:t>
            </a:r>
            <a:r>
              <a:rPr lang="zh-CN" altLang="en-US" dirty="0">
                <a:latin typeface="+mn-ea"/>
              </a:rPr>
              <a:t>，即</a:t>
            </a:r>
            <a:r>
              <a:rPr lang="en-US" altLang="zh-CN" dirty="0">
                <a:latin typeface="+mn-ea"/>
              </a:rPr>
              <a:t>ARP</a:t>
            </a:r>
            <a:r>
              <a:rPr lang="zh-CN" altLang="en-US" dirty="0">
                <a:latin typeface="+mn-ea"/>
              </a:rPr>
              <a:t>回应报文中的源</a:t>
            </a:r>
            <a:r>
              <a:rPr lang="en-US" altLang="zh-CN" dirty="0">
                <a:latin typeface="+mn-ea"/>
              </a:rPr>
              <a:t>IP</a:t>
            </a:r>
            <a:r>
              <a:rPr lang="zh-CN" altLang="en-US" dirty="0">
                <a:latin typeface="+mn-ea"/>
              </a:rPr>
              <a:t>地址为主机</a:t>
            </a:r>
            <a:r>
              <a:rPr lang="en-US" altLang="zh-CN" dirty="0">
                <a:latin typeface="+mn-ea"/>
              </a:rPr>
              <a:t>B</a:t>
            </a:r>
            <a:r>
              <a:rPr lang="zh-CN" altLang="en-US" dirty="0">
                <a:latin typeface="+mn-ea"/>
              </a:rPr>
              <a:t>，源</a:t>
            </a:r>
            <a:r>
              <a:rPr lang="en-US" altLang="zh-CN" dirty="0">
                <a:latin typeface="+mn-ea"/>
              </a:rPr>
              <a:t>MAC</a:t>
            </a:r>
            <a:r>
              <a:rPr lang="zh-CN" altLang="en-US" dirty="0">
                <a:latin typeface="+mn-ea"/>
              </a:rPr>
              <a:t>地址为攻击者。同样地，攻击者也向主机</a:t>
            </a:r>
            <a:r>
              <a:rPr lang="en-US" altLang="zh-CN" dirty="0">
                <a:latin typeface="+mn-ea"/>
              </a:rPr>
              <a:t>B</a:t>
            </a:r>
            <a:r>
              <a:rPr lang="zh-CN" altLang="en-US" dirty="0">
                <a:latin typeface="+mn-ea"/>
              </a:rPr>
              <a:t>发送类似的</a:t>
            </a:r>
            <a:r>
              <a:rPr lang="en-US" altLang="zh-CN" dirty="0">
                <a:latin typeface="+mn-ea"/>
              </a:rPr>
              <a:t>ARP</a:t>
            </a:r>
            <a:r>
              <a:rPr lang="zh-CN" altLang="en-US" dirty="0">
                <a:latin typeface="+mn-ea"/>
              </a:rPr>
              <a:t>报文，宣称自己是主机</a:t>
            </a:r>
            <a:r>
              <a:rPr lang="en-US" altLang="zh-CN" dirty="0">
                <a:latin typeface="+mn-ea"/>
              </a:rPr>
              <a:t>A</a:t>
            </a:r>
            <a:r>
              <a:rPr lang="zh-CN" altLang="en-US" dirty="0">
                <a:latin typeface="+mn-ea"/>
              </a:rPr>
              <a:t>，即</a:t>
            </a:r>
            <a:r>
              <a:rPr lang="en-US" altLang="zh-CN" dirty="0">
                <a:latin typeface="+mn-ea"/>
              </a:rPr>
              <a:t>ARP</a:t>
            </a:r>
            <a:r>
              <a:rPr lang="zh-CN" altLang="en-US" dirty="0">
                <a:latin typeface="+mn-ea"/>
              </a:rPr>
              <a:t>回应报文中的源</a:t>
            </a:r>
            <a:r>
              <a:rPr lang="en-US" altLang="zh-CN" dirty="0">
                <a:latin typeface="+mn-ea"/>
              </a:rPr>
              <a:t>IP</a:t>
            </a:r>
            <a:r>
              <a:rPr lang="zh-CN" altLang="en-US" dirty="0">
                <a:latin typeface="+mn-ea"/>
              </a:rPr>
              <a:t>地址为主机</a:t>
            </a:r>
            <a:r>
              <a:rPr lang="en-US" altLang="zh-CN" dirty="0">
                <a:latin typeface="+mn-ea"/>
              </a:rPr>
              <a:t>A</a:t>
            </a:r>
            <a:r>
              <a:rPr lang="zh-CN" altLang="en-US" dirty="0">
                <a:latin typeface="+mn-ea"/>
              </a:rPr>
              <a:t>，源</a:t>
            </a:r>
            <a:r>
              <a:rPr lang="en-US" altLang="zh-CN" dirty="0">
                <a:latin typeface="+mn-ea"/>
              </a:rPr>
              <a:t>MAC</a:t>
            </a:r>
            <a:r>
              <a:rPr lang="zh-CN" altLang="en-US" dirty="0">
                <a:latin typeface="+mn-ea"/>
              </a:rPr>
              <a:t>地址为攻击者。</a:t>
            </a:r>
            <a:endParaRPr lang="en-US" altLang="zh-CN" dirty="0">
              <a:latin typeface="+mn-ea"/>
            </a:endParaRPr>
          </a:p>
          <a:p>
            <a:r>
              <a:rPr lang="zh-CN" altLang="en-US" dirty="0">
                <a:latin typeface="+mn-ea"/>
              </a:rPr>
              <a:t>主机</a:t>
            </a:r>
            <a:r>
              <a:rPr lang="en-US" altLang="zh-CN" dirty="0">
                <a:latin typeface="+mn-ea"/>
              </a:rPr>
              <a:t>A</a:t>
            </a:r>
            <a:r>
              <a:rPr lang="zh-CN" altLang="en-US" dirty="0">
                <a:latin typeface="+mn-ea"/>
              </a:rPr>
              <a:t>和主机</a:t>
            </a:r>
            <a:r>
              <a:rPr lang="en-US" altLang="zh-CN" dirty="0">
                <a:latin typeface="+mn-ea"/>
              </a:rPr>
              <a:t>B</a:t>
            </a:r>
            <a:r>
              <a:rPr lang="zh-CN" altLang="en-US" dirty="0">
                <a:latin typeface="+mn-ea"/>
              </a:rPr>
              <a:t>收到相应</a:t>
            </a:r>
            <a:r>
              <a:rPr lang="en-US" altLang="zh-CN" dirty="0">
                <a:latin typeface="+mn-ea"/>
              </a:rPr>
              <a:t>ARP</a:t>
            </a:r>
            <a:r>
              <a:rPr lang="zh-CN" altLang="en-US" dirty="0">
                <a:latin typeface="+mn-ea"/>
              </a:rPr>
              <a:t>回应报文后更新各自的</a:t>
            </a:r>
            <a:r>
              <a:rPr lang="en-US" altLang="zh-CN" dirty="0">
                <a:latin typeface="+mn-ea"/>
              </a:rPr>
              <a:t>ARP</a:t>
            </a:r>
            <a:r>
              <a:rPr lang="zh-CN" altLang="en-US" dirty="0">
                <a:latin typeface="+mn-ea"/>
              </a:rPr>
              <a:t>表。当主机</a:t>
            </a:r>
            <a:r>
              <a:rPr lang="en-US" altLang="zh-CN" dirty="0">
                <a:latin typeface="+mn-ea"/>
              </a:rPr>
              <a:t>A</a:t>
            </a:r>
            <a:r>
              <a:rPr lang="zh-CN" altLang="en-US" dirty="0">
                <a:latin typeface="+mn-ea"/>
              </a:rPr>
              <a:t>有报文向主机</a:t>
            </a:r>
            <a:r>
              <a:rPr lang="en-US" altLang="zh-CN" dirty="0">
                <a:latin typeface="+mn-ea"/>
              </a:rPr>
              <a:t>B</a:t>
            </a:r>
            <a:r>
              <a:rPr lang="zh-CN" altLang="en-US" dirty="0">
                <a:latin typeface="+mn-ea"/>
              </a:rPr>
              <a:t>发送时，实际上发送给了攻击者。同样地，主机</a:t>
            </a:r>
            <a:r>
              <a:rPr lang="en-US" altLang="zh-CN" dirty="0">
                <a:latin typeface="+mn-ea"/>
              </a:rPr>
              <a:t>B</a:t>
            </a:r>
            <a:r>
              <a:rPr lang="zh-CN" altLang="en-US" dirty="0">
                <a:latin typeface="+mn-ea"/>
              </a:rPr>
              <a:t>发送给主机</a:t>
            </a:r>
            <a:r>
              <a:rPr lang="en-US" altLang="zh-CN" dirty="0">
                <a:latin typeface="+mn-ea"/>
              </a:rPr>
              <a:t>A</a:t>
            </a:r>
            <a:r>
              <a:rPr lang="zh-CN" altLang="en-US" dirty="0">
                <a:latin typeface="+mn-ea"/>
              </a:rPr>
              <a:t>的报文也发送给了攻击者。因此，攻击者截获了主机</a:t>
            </a:r>
            <a:r>
              <a:rPr lang="en-US" altLang="zh-CN" dirty="0">
                <a:latin typeface="+mn-ea"/>
              </a:rPr>
              <a:t>A</a:t>
            </a:r>
            <a:r>
              <a:rPr lang="zh-CN" altLang="en-US" dirty="0">
                <a:latin typeface="+mn-ea"/>
              </a:rPr>
              <a:t>和主机</a:t>
            </a:r>
            <a:r>
              <a:rPr lang="en-US" altLang="zh-CN" dirty="0">
                <a:latin typeface="+mn-ea"/>
              </a:rPr>
              <a:t>B</a:t>
            </a:r>
            <a:r>
              <a:rPr lang="zh-CN" altLang="en-US" dirty="0">
                <a:latin typeface="+mn-ea"/>
              </a:rPr>
              <a:t>之间的通信信息。</a:t>
            </a:r>
            <a:endParaRPr lang="en-US" altLang="zh-CN" dirty="0">
              <a:latin typeface="+mn-ea"/>
            </a:endParaRPr>
          </a:p>
          <a:p>
            <a:r>
              <a:rPr lang="zh-CN" altLang="en-US" dirty="0">
                <a:latin typeface="+mn-ea"/>
              </a:rPr>
              <a:t>为了不让主机</a:t>
            </a:r>
            <a:r>
              <a:rPr lang="en-US" altLang="zh-CN" dirty="0">
                <a:latin typeface="+mn-ea"/>
              </a:rPr>
              <a:t>A</a:t>
            </a:r>
            <a:r>
              <a:rPr lang="zh-CN" altLang="en-US" dirty="0">
                <a:latin typeface="+mn-ea"/>
              </a:rPr>
              <a:t>和主机</a:t>
            </a:r>
            <a:r>
              <a:rPr lang="en-US" altLang="zh-CN" dirty="0">
                <a:latin typeface="+mn-ea"/>
              </a:rPr>
              <a:t>B</a:t>
            </a:r>
            <a:r>
              <a:rPr lang="zh-CN" altLang="en-US" dirty="0">
                <a:latin typeface="+mn-ea"/>
              </a:rPr>
              <a:t>发现通信被窃听，攻击者在截获主机</a:t>
            </a:r>
            <a:r>
              <a:rPr lang="en-US" altLang="zh-CN" dirty="0">
                <a:latin typeface="+mn-ea"/>
              </a:rPr>
              <a:t>A</a:t>
            </a:r>
            <a:r>
              <a:rPr lang="zh-CN" altLang="en-US" dirty="0">
                <a:latin typeface="+mn-ea"/>
              </a:rPr>
              <a:t>和主机</a:t>
            </a:r>
            <a:r>
              <a:rPr lang="en-US" altLang="zh-CN" dirty="0">
                <a:latin typeface="+mn-ea"/>
              </a:rPr>
              <a:t>B</a:t>
            </a:r>
            <a:r>
              <a:rPr lang="zh-CN" altLang="en-US" dirty="0">
                <a:latin typeface="+mn-ea"/>
              </a:rPr>
              <a:t>的报文后，还会将报文转发，使主机</a:t>
            </a:r>
            <a:r>
              <a:rPr lang="en-US" altLang="zh-CN" dirty="0">
                <a:latin typeface="+mn-ea"/>
              </a:rPr>
              <a:t>A</a:t>
            </a:r>
            <a:r>
              <a:rPr lang="zh-CN" altLang="en-US" dirty="0">
                <a:latin typeface="+mn-ea"/>
              </a:rPr>
              <a:t>和主机Ｂ依然能够收到报文。</a:t>
            </a:r>
          </a:p>
          <a:p>
            <a:endParaRPr lang="zh-CN" altLang="en-US" dirty="0">
              <a:latin typeface="+mn-ea"/>
            </a:endParaRPr>
          </a:p>
          <a:p>
            <a:endParaRPr lang="zh-CN" altLang="en-US" dirty="0">
              <a:latin typeface="+mn-ea"/>
            </a:endParaRPr>
          </a:p>
          <a:p>
            <a:endParaRPr lang="zh-CN" altLang="en-US" sz="2000" dirty="0">
              <a:latin typeface="+mn-ea"/>
              <a:ea typeface="+mn-ea"/>
            </a:endParaRPr>
          </a:p>
          <a:p>
            <a:endParaRPr lang="zh-CN" altLang="en-US" dirty="0"/>
          </a:p>
        </p:txBody>
      </p:sp>
      <p:sp>
        <p:nvSpPr>
          <p:cNvPr id="4" name="标题 1">
            <a:extLst>
              <a:ext uri="{FF2B5EF4-FFF2-40B4-BE49-F238E27FC236}">
                <a16:creationId xmlns:a16="http://schemas.microsoft.com/office/drawing/2014/main" id="{378A828D-9D99-7B6F-F4BE-CE05F5EFC56C}"/>
              </a:ext>
            </a:extLst>
          </p:cNvPr>
          <p:cNvSpPr>
            <a:spLocks noGrp="1"/>
          </p:cNvSpPr>
          <p:nvPr>
            <p:ph type="title"/>
          </p:nvPr>
        </p:nvSpPr>
        <p:spPr>
          <a:xfrm>
            <a:off x="1096963" y="287338"/>
            <a:ext cx="10058400" cy="1449387"/>
          </a:xfrm>
        </p:spPr>
        <p:txBody>
          <a:bodyPr/>
          <a:lstStyle/>
          <a:p>
            <a:pPr eaLnBrk="1" hangingPunct="1">
              <a:spcBef>
                <a:spcPct val="0"/>
              </a:spcBef>
              <a:buClrTx/>
              <a:buSzTx/>
              <a:buFontTx/>
              <a:buNone/>
            </a:pPr>
            <a:r>
              <a:rPr lang="en-US" altLang="zh-CN" sz="4800" dirty="0">
                <a:solidFill>
                  <a:schemeClr val="tx2"/>
                </a:solidFill>
              </a:rPr>
              <a:t>ARP</a:t>
            </a:r>
            <a:r>
              <a:rPr lang="zh-CN" altLang="en-US" sz="4800" dirty="0">
                <a:solidFill>
                  <a:schemeClr val="tx2"/>
                </a:solidFill>
              </a:rPr>
              <a:t>攻击</a:t>
            </a:r>
            <a:endParaRPr lang="zh-CN" altLang="zh-CN" sz="4800" dirty="0">
              <a:solidFill>
                <a:schemeClr val="tx2"/>
              </a:solidFill>
            </a:endParaRPr>
          </a:p>
        </p:txBody>
      </p:sp>
    </p:spTree>
    <p:extLst>
      <p:ext uri="{BB962C8B-B14F-4D97-AF65-F5344CB8AC3E}">
        <p14:creationId xmlns:p14="http://schemas.microsoft.com/office/powerpoint/2010/main" val="2153651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7D091C-0C80-52C6-A6A9-D58E1812B8EA}"/>
              </a:ext>
            </a:extLst>
          </p:cNvPr>
          <p:cNvSpPr>
            <a:spLocks noGrp="1"/>
          </p:cNvSpPr>
          <p:nvPr>
            <p:ph type="title"/>
          </p:nvPr>
        </p:nvSpPr>
        <p:spPr/>
        <p:txBody>
          <a:bodyPr/>
          <a:lstStyle/>
          <a:p>
            <a:r>
              <a:rPr lang="en-US" altLang="zh-CN" sz="4800" dirty="0">
                <a:solidFill>
                  <a:schemeClr val="tx2"/>
                </a:solidFill>
              </a:rPr>
              <a:t>ARP</a:t>
            </a:r>
            <a:r>
              <a:rPr lang="zh-CN" altLang="en-US" sz="4800" dirty="0">
                <a:solidFill>
                  <a:schemeClr val="tx2"/>
                </a:solidFill>
              </a:rPr>
              <a:t>攻击</a:t>
            </a:r>
            <a:endParaRPr lang="zh-CN" altLang="en-US" dirty="0"/>
          </a:p>
        </p:txBody>
      </p:sp>
      <p:pic>
        <p:nvPicPr>
          <p:cNvPr id="4" name="图片 2">
            <a:extLst>
              <a:ext uri="{FF2B5EF4-FFF2-40B4-BE49-F238E27FC236}">
                <a16:creationId xmlns:a16="http://schemas.microsoft.com/office/drawing/2014/main" id="{5CCB756C-7C77-1205-2F6E-CF7B7FFA2B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31826" y="1846263"/>
            <a:ext cx="6388674"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5637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E20C88-B636-7D00-FE39-EAF3677AEC88}"/>
              </a:ext>
            </a:extLst>
          </p:cNvPr>
          <p:cNvSpPr>
            <a:spLocks noGrp="1"/>
          </p:cNvSpPr>
          <p:nvPr>
            <p:ph type="title"/>
          </p:nvPr>
        </p:nvSpPr>
        <p:spPr/>
        <p:txBody>
          <a:bodyPr/>
          <a:lstStyle/>
          <a:p>
            <a:r>
              <a:rPr lang="en-US" altLang="zh-CN" sz="4800" dirty="0">
                <a:solidFill>
                  <a:schemeClr val="tx2"/>
                </a:solidFill>
              </a:rPr>
              <a:t>ARP</a:t>
            </a:r>
            <a:r>
              <a:rPr lang="zh-CN" altLang="en-US" sz="4800" dirty="0">
                <a:solidFill>
                  <a:schemeClr val="tx2"/>
                </a:solidFill>
              </a:rPr>
              <a:t>攻击</a:t>
            </a:r>
            <a:endParaRPr lang="zh-CN" altLang="en-US" dirty="0"/>
          </a:p>
        </p:txBody>
      </p:sp>
      <p:sp>
        <p:nvSpPr>
          <p:cNvPr id="3" name="内容占位符 2">
            <a:extLst>
              <a:ext uri="{FF2B5EF4-FFF2-40B4-BE49-F238E27FC236}">
                <a16:creationId xmlns:a16="http://schemas.microsoft.com/office/drawing/2014/main" id="{CFF1A17D-0D12-EDA3-A504-4763272B5F01}"/>
              </a:ext>
            </a:extLst>
          </p:cNvPr>
          <p:cNvSpPr>
            <a:spLocks noGrp="1"/>
          </p:cNvSpPr>
          <p:nvPr>
            <p:ph idx="1"/>
          </p:nvPr>
        </p:nvSpPr>
        <p:spPr/>
        <p:txBody>
          <a:bodyPr>
            <a:normAutofit/>
          </a:bodyPr>
          <a:lstStyle/>
          <a:p>
            <a:pPr>
              <a:buFont typeface="Wingdings" panose="05000000000000000000" pitchFamily="2" charset="2"/>
              <a:buChar char="l"/>
            </a:pPr>
            <a:r>
              <a:rPr lang="en-US" altLang="zh-CN" dirty="0">
                <a:latin typeface="+mn-ea"/>
              </a:rPr>
              <a:t>ARP</a:t>
            </a:r>
            <a:r>
              <a:rPr lang="zh-CN" altLang="en-US" dirty="0">
                <a:latin typeface="+mn-ea"/>
              </a:rPr>
              <a:t>欺骗的防范</a:t>
            </a:r>
            <a:endParaRPr lang="en-US" altLang="zh-CN" dirty="0">
              <a:latin typeface="+mn-ea"/>
            </a:endParaRPr>
          </a:p>
          <a:p>
            <a:pPr marL="0" indent="0">
              <a:buNone/>
            </a:pPr>
            <a:r>
              <a:rPr lang="en-US" altLang="zh-CN" dirty="0"/>
              <a:t>IP-MAC</a:t>
            </a:r>
            <a:r>
              <a:rPr lang="zh-CN" altLang="en-US" dirty="0"/>
              <a:t>绑定法：</a:t>
            </a:r>
            <a:r>
              <a:rPr lang="zh-CN" altLang="en-US" dirty="0">
                <a:latin typeface="+mn-ea"/>
              </a:rPr>
              <a:t>主机端，将</a:t>
            </a:r>
            <a:r>
              <a:rPr lang="en-US" altLang="zh-CN" dirty="0">
                <a:latin typeface="+mn-ea"/>
              </a:rPr>
              <a:t>ARP</a:t>
            </a:r>
            <a:r>
              <a:rPr lang="zh-CN" altLang="en-US" dirty="0">
                <a:latin typeface="+mn-ea"/>
              </a:rPr>
              <a:t>表中网关的</a:t>
            </a:r>
            <a:r>
              <a:rPr lang="en-US" altLang="zh-CN" dirty="0">
                <a:latin typeface="+mn-ea"/>
              </a:rPr>
              <a:t>IP-MAC</a:t>
            </a:r>
            <a:r>
              <a:rPr lang="zh-CN" altLang="en-US" dirty="0">
                <a:latin typeface="+mn-ea"/>
              </a:rPr>
              <a:t>绑定，防止被假冒网关欺骗。网关端，收集局域网内所有主机的</a:t>
            </a:r>
            <a:r>
              <a:rPr lang="en-US" altLang="zh-CN" dirty="0">
                <a:latin typeface="+mn-ea"/>
              </a:rPr>
              <a:t>MAC</a:t>
            </a:r>
            <a:r>
              <a:rPr lang="zh-CN" altLang="en-US" dirty="0">
                <a:latin typeface="+mn-ea"/>
              </a:rPr>
              <a:t>，并将主机的</a:t>
            </a:r>
            <a:r>
              <a:rPr lang="en-US" altLang="zh-CN" dirty="0">
                <a:latin typeface="+mn-ea"/>
              </a:rPr>
              <a:t>IP</a:t>
            </a:r>
            <a:r>
              <a:rPr lang="zh-CN" altLang="en-US" dirty="0">
                <a:latin typeface="+mn-ea"/>
              </a:rPr>
              <a:t>和</a:t>
            </a:r>
            <a:r>
              <a:rPr lang="en-US" altLang="zh-CN" dirty="0">
                <a:latin typeface="+mn-ea"/>
              </a:rPr>
              <a:t>MAC</a:t>
            </a:r>
            <a:r>
              <a:rPr lang="zh-CN" altLang="en-US" dirty="0">
                <a:latin typeface="+mn-ea"/>
              </a:rPr>
              <a:t>一一绑定，防止出现主机欺骗。</a:t>
            </a:r>
            <a:endParaRPr lang="en-US" altLang="zh-CN" dirty="0">
              <a:latin typeface="+mn-ea"/>
            </a:endParaRPr>
          </a:p>
          <a:p>
            <a:pPr marL="0" indent="0">
              <a:buNone/>
            </a:pPr>
            <a:r>
              <a:rPr lang="en-US" altLang="zh-CN" dirty="0"/>
              <a:t>ARP</a:t>
            </a:r>
            <a:r>
              <a:rPr lang="zh-CN" altLang="en-US" dirty="0"/>
              <a:t>防火墙法：</a:t>
            </a:r>
            <a:r>
              <a:rPr lang="en-US" altLang="zh-CN" dirty="0"/>
              <a:t>ARP</a:t>
            </a:r>
            <a:r>
              <a:rPr lang="zh-CN" altLang="en-US" dirty="0"/>
              <a:t>防火墙是在主机上完成网关</a:t>
            </a:r>
            <a:r>
              <a:rPr lang="en-US" altLang="zh-CN" dirty="0"/>
              <a:t>IP-MAC</a:t>
            </a:r>
            <a:r>
              <a:rPr lang="zh-CN" altLang="en-US" dirty="0"/>
              <a:t>的绑定和维护，拦截本机发出的虚假</a:t>
            </a:r>
            <a:r>
              <a:rPr lang="en-US" altLang="zh-CN" dirty="0"/>
              <a:t>ARP</a:t>
            </a:r>
            <a:r>
              <a:rPr lang="zh-CN" altLang="en-US" dirty="0"/>
              <a:t>报文，并且向网关报告本机正确的</a:t>
            </a:r>
            <a:r>
              <a:rPr lang="en-US" altLang="zh-CN" dirty="0"/>
              <a:t>IP</a:t>
            </a:r>
            <a:r>
              <a:rPr lang="zh-CN" altLang="en-US" dirty="0"/>
              <a:t>和</a:t>
            </a:r>
            <a:r>
              <a:rPr lang="en-US" altLang="zh-CN" dirty="0"/>
              <a:t>MAC</a:t>
            </a:r>
            <a:r>
              <a:rPr lang="zh-CN" altLang="en-US" dirty="0"/>
              <a:t>。</a:t>
            </a:r>
            <a:endParaRPr lang="en-US" altLang="zh-CN" dirty="0"/>
          </a:p>
          <a:p>
            <a:pPr marL="0" indent="0">
              <a:buNone/>
            </a:pPr>
            <a:r>
              <a:rPr lang="zh-CN" altLang="en-US" dirty="0"/>
              <a:t>交换机端口绑定法：交换机端口绑定是指在经过一段时间学习后关闭学习功能，从而防止假冒</a:t>
            </a:r>
            <a:r>
              <a:rPr lang="en-US" altLang="zh-CN" dirty="0"/>
              <a:t>MAC</a:t>
            </a:r>
            <a:r>
              <a:rPr lang="zh-CN" altLang="en-US" dirty="0"/>
              <a:t>占据</a:t>
            </a:r>
            <a:r>
              <a:rPr lang="en-US" altLang="zh-CN" dirty="0"/>
              <a:t>MAC</a:t>
            </a:r>
            <a:r>
              <a:rPr lang="zh-CN" altLang="en-US" dirty="0"/>
              <a:t>表。这种方法在一定程度上可以防止</a:t>
            </a:r>
            <a:r>
              <a:rPr lang="en-US" altLang="zh-CN" dirty="0"/>
              <a:t>ARP</a:t>
            </a:r>
            <a:r>
              <a:rPr lang="zh-CN" altLang="en-US" dirty="0"/>
              <a:t>的主机欺骗。</a:t>
            </a:r>
            <a:endParaRPr lang="en-US" altLang="zh-CN" dirty="0"/>
          </a:p>
          <a:p>
            <a:pPr marL="0" indent="0">
              <a:buNone/>
            </a:pPr>
            <a:r>
              <a:rPr lang="en-US" altLang="zh-CN" dirty="0"/>
              <a:t>VLAN</a:t>
            </a:r>
            <a:r>
              <a:rPr lang="zh-CN" altLang="en-US" dirty="0"/>
              <a:t>划分法：利用</a:t>
            </a:r>
            <a:r>
              <a:rPr lang="en-US" altLang="zh-CN" dirty="0"/>
              <a:t>VLAN</a:t>
            </a:r>
            <a:r>
              <a:rPr lang="zh-CN" altLang="en-US" dirty="0"/>
              <a:t>的划分防范</a:t>
            </a:r>
            <a:r>
              <a:rPr lang="en-US" altLang="zh-CN" dirty="0"/>
              <a:t>ARP</a:t>
            </a:r>
            <a:r>
              <a:rPr lang="zh-CN" altLang="en-US" dirty="0"/>
              <a:t>欺骗的原理是将</a:t>
            </a:r>
            <a:r>
              <a:rPr lang="en-US" altLang="zh-CN" dirty="0"/>
              <a:t>VLAN</a:t>
            </a:r>
            <a:r>
              <a:rPr lang="zh-CN" altLang="en-US" dirty="0"/>
              <a:t>划分的足够小，使得</a:t>
            </a:r>
            <a:r>
              <a:rPr lang="en-US" altLang="zh-CN" dirty="0"/>
              <a:t>ARP</a:t>
            </a:r>
            <a:r>
              <a:rPr lang="zh-CN" altLang="en-US" dirty="0"/>
              <a:t>广播报文只在一个很小的范围传播。即使出现了</a:t>
            </a:r>
            <a:r>
              <a:rPr lang="en-US" altLang="zh-CN" dirty="0"/>
              <a:t>ARP</a:t>
            </a:r>
            <a:r>
              <a:rPr lang="zh-CN" altLang="en-US" dirty="0"/>
              <a:t>攻击也不会影响到</a:t>
            </a:r>
            <a:r>
              <a:rPr lang="en-US" altLang="zh-CN" dirty="0"/>
              <a:t>VLAN</a:t>
            </a:r>
            <a:r>
              <a:rPr lang="zh-CN" altLang="en-US" dirty="0"/>
              <a:t>之外。</a:t>
            </a:r>
          </a:p>
          <a:p>
            <a:pPr marL="0" indent="0">
              <a:buNone/>
            </a:pPr>
            <a:endParaRPr lang="zh-CN" altLang="en-US" dirty="0"/>
          </a:p>
          <a:p>
            <a:pPr marL="0" indent="0">
              <a:buNone/>
            </a:pPr>
            <a:endParaRPr lang="zh-CN" altLang="en-US" dirty="0"/>
          </a:p>
          <a:p>
            <a:pPr marL="0" indent="0">
              <a:buNone/>
            </a:pPr>
            <a:endParaRPr lang="en-US" altLang="zh-CN" dirty="0">
              <a:latin typeface="+mn-ea"/>
            </a:endParaRPr>
          </a:p>
          <a:p>
            <a:pPr marL="0" indent="0">
              <a:buNone/>
            </a:pPr>
            <a:endParaRPr lang="zh-CN" altLang="en-US" dirty="0"/>
          </a:p>
          <a:p>
            <a:pPr>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32848715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24032157-EBE2-7BB3-FC29-940D29CC9EF0}"/>
              </a:ext>
            </a:extLst>
          </p:cNvPr>
          <p:cNvSpPr>
            <a:spLocks noGrp="1"/>
          </p:cNvSpPr>
          <p:nvPr>
            <p:ph type="title"/>
          </p:nvPr>
        </p:nvSpPr>
        <p:spPr/>
        <p:txBody>
          <a:bodyPr/>
          <a:lstStyle/>
          <a:p>
            <a:pPr eaLnBrk="1" hangingPunct="1">
              <a:spcBef>
                <a:spcPct val="0"/>
              </a:spcBef>
              <a:buClrTx/>
              <a:buSzTx/>
              <a:buFontTx/>
              <a:buNone/>
            </a:pPr>
            <a:r>
              <a:rPr lang="zh-CN" altLang="en-US" sz="4800" dirty="0">
                <a:solidFill>
                  <a:schemeClr val="tx2"/>
                </a:solidFill>
              </a:rPr>
              <a:t>实验环境搭建</a:t>
            </a:r>
            <a:endParaRPr lang="zh-CN" altLang="zh-CN" sz="4800" dirty="0">
              <a:solidFill>
                <a:schemeClr val="tx2"/>
              </a:solidFill>
            </a:endParaRPr>
          </a:p>
        </p:txBody>
      </p:sp>
      <p:sp>
        <p:nvSpPr>
          <p:cNvPr id="8" name="内容占位符 7">
            <a:extLst>
              <a:ext uri="{FF2B5EF4-FFF2-40B4-BE49-F238E27FC236}">
                <a16:creationId xmlns:a16="http://schemas.microsoft.com/office/drawing/2014/main" id="{90EA2D99-9F46-6373-7BB5-D8430FB40E83}"/>
              </a:ext>
            </a:extLst>
          </p:cNvPr>
          <p:cNvSpPr>
            <a:spLocks noGrp="1"/>
          </p:cNvSpPr>
          <p:nvPr>
            <p:ph idx="1"/>
          </p:nvPr>
        </p:nvSpPr>
        <p:spPr>
          <a:xfrm>
            <a:off x="1097279" y="1845734"/>
            <a:ext cx="10058399" cy="4474236"/>
          </a:xfrm>
        </p:spPr>
        <p:txBody>
          <a:bodyPr>
            <a:normAutofit/>
          </a:bodyPr>
          <a:lstStyle/>
          <a:p>
            <a:pPr marL="0" indent="0" eaLnBrk="1" hangingPunct="1">
              <a:buFont typeface="Wingdings" panose="05000000000000000000" pitchFamily="2" charset="2"/>
              <a:buNone/>
              <a:defRPr/>
            </a:pPr>
            <a:r>
              <a:rPr lang="zh-CN" altLang="en-US" sz="2000" dirty="0"/>
              <a:t>利用</a:t>
            </a:r>
            <a:r>
              <a:rPr lang="en-US" altLang="zh-CN" sz="2000" dirty="0"/>
              <a:t>VMware Workstation/Oracle VM VirtualBox</a:t>
            </a:r>
            <a:r>
              <a:rPr lang="zh-CN" altLang="en-US" sz="2000" dirty="0"/>
              <a:t>使用</a:t>
            </a:r>
            <a:r>
              <a:rPr lang="en-US" altLang="zh-CN" sz="2000" dirty="0"/>
              <a:t>NAT</a:t>
            </a:r>
            <a:r>
              <a:rPr lang="zh-CN" altLang="en-US" sz="2000" dirty="0"/>
              <a:t>网络连接方式，这样就搭建了一个局域网。</a:t>
            </a:r>
            <a:r>
              <a:rPr lang="en-US" altLang="zh-CN" sz="2000" dirty="0"/>
              <a:t>(MAC OS</a:t>
            </a:r>
            <a:r>
              <a:rPr lang="zh-CN" altLang="en-US" sz="2000" dirty="0"/>
              <a:t>系统下可使用</a:t>
            </a:r>
            <a:r>
              <a:rPr lang="en-US" altLang="zh-CN" dirty="0"/>
              <a:t>P</a:t>
            </a:r>
            <a:r>
              <a:rPr lang="en-US" altLang="zh-CN" sz="2000" dirty="0"/>
              <a:t>arallels Desktop)</a:t>
            </a:r>
            <a:r>
              <a:rPr lang="zh-CN" altLang="en-US" sz="2000" dirty="0"/>
              <a:t>，</a:t>
            </a:r>
            <a:r>
              <a:rPr lang="en-US" altLang="zh-CN" sz="2000" dirty="0" err="1"/>
              <a:t>ip</a:t>
            </a:r>
            <a:r>
              <a:rPr lang="zh-CN" altLang="en-US" sz="2000" dirty="0"/>
              <a:t>地址可设置为</a:t>
            </a:r>
            <a:r>
              <a:rPr lang="en-US" altLang="zh-CN" sz="2000" dirty="0" err="1"/>
              <a:t>dhcp</a:t>
            </a:r>
            <a:r>
              <a:rPr lang="zh-CN" altLang="en-US" sz="2000" dirty="0"/>
              <a:t>方式自动分配，也可以手动分配</a:t>
            </a:r>
            <a:r>
              <a:rPr lang="en-US" altLang="zh-CN" sz="2000" dirty="0" err="1"/>
              <a:t>ip</a:t>
            </a:r>
            <a:r>
              <a:rPr lang="zh-CN" altLang="en-US" sz="2000" dirty="0"/>
              <a:t>地址。</a:t>
            </a:r>
            <a:endParaRPr lang="en-US" altLang="zh-CN" dirty="0"/>
          </a:p>
          <a:p>
            <a:pPr marL="0" indent="0">
              <a:buNone/>
              <a:defRPr/>
            </a:pPr>
            <a:r>
              <a:rPr lang="zh-CN" altLang="en-US" sz="2000" dirty="0"/>
              <a:t>由于实验二中已经使用虚拟机进行</a:t>
            </a:r>
            <a:r>
              <a:rPr lang="en-US" altLang="zh-CN" sz="2000" dirty="0"/>
              <a:t>Socket</a:t>
            </a:r>
            <a:r>
              <a:rPr lang="zh-CN" altLang="en-US" sz="2000" dirty="0"/>
              <a:t>编程通讯，因此这里不再对虚拟网络的搭建做详细介绍，网络上的资料很多，有需要的同学请自行查询。</a:t>
            </a:r>
            <a:endParaRPr lang="en-US" altLang="zh-CN" sz="2000" dirty="0"/>
          </a:p>
          <a:p>
            <a:pPr marL="0" indent="0">
              <a:buNone/>
              <a:defRPr/>
            </a:pPr>
            <a:endParaRPr lang="en-US" altLang="zh-CN" sz="2000" dirty="0"/>
          </a:p>
          <a:p>
            <a:pPr marL="0" indent="0">
              <a:buNone/>
              <a:defRPr/>
            </a:pPr>
            <a:r>
              <a:rPr lang="zh-CN" altLang="en-US" sz="2000" dirty="0"/>
              <a:t>组网拓扑实例</a:t>
            </a:r>
            <a:endParaRPr lang="en-US" altLang="zh-CN" sz="2000" dirty="0"/>
          </a:p>
          <a:p>
            <a:pPr marL="0" indent="0">
              <a:buNone/>
              <a:defRPr/>
            </a:pPr>
            <a:endParaRPr lang="en-US" altLang="zh-CN" sz="2000" dirty="0"/>
          </a:p>
          <a:p>
            <a:pPr marL="0" indent="0" eaLnBrk="1" hangingPunct="1">
              <a:buFont typeface="Wingdings" panose="05000000000000000000" pitchFamily="2" charset="2"/>
              <a:buNone/>
              <a:defRPr/>
            </a:pPr>
            <a:endParaRPr lang="en-US" altLang="zh-CN" sz="2000" dirty="0"/>
          </a:p>
        </p:txBody>
      </p:sp>
      <p:pic>
        <p:nvPicPr>
          <p:cNvPr id="3" name="图片 2">
            <a:extLst>
              <a:ext uri="{FF2B5EF4-FFF2-40B4-BE49-F238E27FC236}">
                <a16:creationId xmlns:a16="http://schemas.microsoft.com/office/drawing/2014/main" id="{02410916-8573-D9C3-38A9-CF4586D3204F}"/>
              </a:ext>
            </a:extLst>
          </p:cNvPr>
          <p:cNvPicPr>
            <a:picLocks noChangeAspect="1"/>
          </p:cNvPicPr>
          <p:nvPr/>
        </p:nvPicPr>
        <p:blipFill>
          <a:blip r:embed="rId3"/>
          <a:stretch>
            <a:fillRect/>
          </a:stretch>
        </p:blipFill>
        <p:spPr>
          <a:xfrm>
            <a:off x="3116773" y="4099848"/>
            <a:ext cx="4424930" cy="2220121"/>
          </a:xfrm>
          <a:prstGeom prst="rect">
            <a:avLst/>
          </a:prstGeom>
        </p:spPr>
      </p:pic>
    </p:spTree>
    <p:extLst>
      <p:ext uri="{BB962C8B-B14F-4D97-AF65-F5344CB8AC3E}">
        <p14:creationId xmlns:p14="http://schemas.microsoft.com/office/powerpoint/2010/main" val="27823325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D640588-8ADA-4F18-8C81-01FA8411A9FE}"/>
              </a:ext>
            </a:extLst>
          </p:cNvPr>
          <p:cNvSpPr>
            <a:spLocks noGrp="1"/>
          </p:cNvSpPr>
          <p:nvPr>
            <p:ph type="title"/>
          </p:nvPr>
        </p:nvSpPr>
        <p:spPr/>
        <p:txBody>
          <a:bodyPr/>
          <a:lstStyle/>
          <a:p>
            <a:r>
              <a:rPr lang="zh-CN" altLang="en-US" sz="4800" dirty="0">
                <a:solidFill>
                  <a:schemeClr val="tx2"/>
                </a:solidFill>
              </a:rPr>
              <a:t>实验环境搭建</a:t>
            </a:r>
            <a:endParaRPr lang="zh-CN" altLang="en-US" dirty="0"/>
          </a:p>
        </p:txBody>
      </p:sp>
      <p:sp>
        <p:nvSpPr>
          <p:cNvPr id="4" name="内容占位符 7">
            <a:extLst>
              <a:ext uri="{FF2B5EF4-FFF2-40B4-BE49-F238E27FC236}">
                <a16:creationId xmlns:a16="http://schemas.microsoft.com/office/drawing/2014/main" id="{7137D993-84FC-3EA8-CE35-F20826D33461}"/>
              </a:ext>
            </a:extLst>
          </p:cNvPr>
          <p:cNvSpPr txBox="1">
            <a:spLocks/>
          </p:cNvSpPr>
          <p:nvPr/>
        </p:nvSpPr>
        <p:spPr>
          <a:xfrm>
            <a:off x="1097279" y="1845734"/>
            <a:ext cx="10058399" cy="4474236"/>
          </a:xfrm>
          <a:prstGeom prst="rect">
            <a:avLst/>
          </a:prstGeom>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eaLnBrk="1" hangingPunct="1">
              <a:buFont typeface="Wingdings" panose="05000000000000000000" pitchFamily="2" charset="2"/>
              <a:buChar char="l"/>
              <a:defRPr/>
            </a:pPr>
            <a:r>
              <a:rPr lang="zh-CN" altLang="en-US" sz="2000" dirty="0"/>
              <a:t>虚拟攻击机 </a:t>
            </a:r>
            <a:r>
              <a:rPr lang="en-US" altLang="zh-CN" sz="2000" dirty="0"/>
              <a:t>192.168.87.150</a:t>
            </a:r>
          </a:p>
          <a:p>
            <a:pPr marL="0" indent="0" eaLnBrk="1" hangingPunct="1">
              <a:buFont typeface="Wingdings" panose="05000000000000000000" pitchFamily="2" charset="2"/>
              <a:buNone/>
              <a:defRPr/>
            </a:pPr>
            <a:r>
              <a:rPr lang="zh-CN" altLang="en-US" sz="2000" dirty="0"/>
              <a:t>采用</a:t>
            </a:r>
            <a:r>
              <a:rPr lang="en-US" altLang="zh-CN" sz="2000" dirty="0"/>
              <a:t>Kali Linux</a:t>
            </a:r>
            <a:r>
              <a:rPr lang="zh-CN" altLang="en-US" sz="2000" dirty="0"/>
              <a:t>系统，科大开源镜像站中（</a:t>
            </a:r>
            <a:r>
              <a:rPr lang="en-US" altLang="zh-CN" sz="2000" dirty="0"/>
              <a:t>http://mirrors.ustc.edu.cn/</a:t>
            </a:r>
            <a:r>
              <a:rPr lang="zh-CN" altLang="en-US" sz="2000" dirty="0"/>
              <a:t>）有</a:t>
            </a:r>
            <a:r>
              <a:rPr lang="en-US" altLang="zh-CN" sz="2000" dirty="0"/>
              <a:t>Kali Linux</a:t>
            </a:r>
            <a:r>
              <a:rPr lang="zh-CN" altLang="en-US" sz="2000" dirty="0"/>
              <a:t>的系统镜像，可自行下载。</a:t>
            </a:r>
            <a:endParaRPr lang="en-US" altLang="zh-CN" sz="2000" dirty="0"/>
          </a:p>
          <a:p>
            <a:pPr marL="0" indent="0">
              <a:buNone/>
              <a:defRPr/>
            </a:pPr>
            <a:r>
              <a:rPr lang="en-US" altLang="zh-CN" sz="2000" dirty="0"/>
              <a:t>kali </a:t>
            </a:r>
            <a:r>
              <a:rPr lang="en-US" altLang="zh-CN" sz="2000" dirty="0" err="1"/>
              <a:t>linux</a:t>
            </a:r>
            <a:r>
              <a:rPr lang="zh-CN" altLang="en-US" sz="2000" dirty="0"/>
              <a:t>是一款免费的基于</a:t>
            </a:r>
            <a:r>
              <a:rPr lang="en-US" altLang="zh-CN" sz="2000" dirty="0"/>
              <a:t>Debian </a:t>
            </a:r>
            <a:r>
              <a:rPr lang="en-US" altLang="zh-CN" sz="2000" dirty="0" err="1"/>
              <a:t>linux</a:t>
            </a:r>
            <a:r>
              <a:rPr lang="zh-CN" altLang="en-US" sz="2000" dirty="0"/>
              <a:t>操作系统，同时也是是一个高级渗透测试和安全审计</a:t>
            </a:r>
            <a:r>
              <a:rPr lang="en-US" altLang="zh-CN" sz="2000" dirty="0"/>
              <a:t>Linux</a:t>
            </a:r>
            <a:r>
              <a:rPr lang="zh-CN" altLang="en-US" sz="2000" dirty="0"/>
              <a:t>发行版。作为使用者，可以简单的把它理解为，一个特殊的发行版，集成了精心挑选的渗透测试和安全审计的工具，供渗透测试和安全设计人员</a:t>
            </a:r>
            <a:r>
              <a:rPr lang="en-US" altLang="zh-CN" dirty="0"/>
              <a:t>Linux</a:t>
            </a:r>
            <a:r>
              <a:rPr lang="zh-CN" altLang="en-US" sz="2000" dirty="0"/>
              <a:t>使用。</a:t>
            </a:r>
            <a:r>
              <a:rPr lang="zh-CN" altLang="en-US" dirty="0"/>
              <a:t>注意某些程序需要用</a:t>
            </a:r>
            <a:r>
              <a:rPr lang="en-US" altLang="zh-CN" dirty="0"/>
              <a:t>apt-get</a:t>
            </a:r>
            <a:r>
              <a:rPr lang="zh-CN" altLang="en-US" dirty="0"/>
              <a:t>进行安装</a:t>
            </a:r>
            <a:endParaRPr lang="en-US" altLang="zh-CN" sz="2000" dirty="0"/>
          </a:p>
          <a:p>
            <a:pPr eaLnBrk="1" hangingPunct="1">
              <a:buFont typeface="Wingdings" panose="05000000000000000000" pitchFamily="2" charset="2"/>
              <a:buChar char="l"/>
              <a:defRPr/>
            </a:pPr>
            <a:r>
              <a:rPr lang="zh-CN" altLang="en-US" sz="2000" dirty="0"/>
              <a:t>虚拟</a:t>
            </a:r>
            <a:r>
              <a:rPr lang="zh-CN" altLang="en-US" dirty="0"/>
              <a:t>被攻击机</a:t>
            </a:r>
            <a:r>
              <a:rPr lang="en-US" altLang="zh-CN" sz="2000" dirty="0"/>
              <a:t> 192.168.87.132</a:t>
            </a:r>
          </a:p>
          <a:p>
            <a:pPr marL="0" indent="0" eaLnBrk="1" hangingPunct="1">
              <a:buFont typeface="Wingdings" panose="05000000000000000000" pitchFamily="2" charset="2"/>
              <a:buNone/>
              <a:defRPr/>
            </a:pPr>
            <a:r>
              <a:rPr lang="zh-CN" altLang="en-US" sz="2000" dirty="0"/>
              <a:t>演示实验中采用</a:t>
            </a:r>
            <a:r>
              <a:rPr lang="en-US" altLang="zh-CN" sz="2000" dirty="0"/>
              <a:t>Ubuntu 20.04</a:t>
            </a:r>
            <a:r>
              <a:rPr lang="zh-CN" altLang="en-US" sz="2000" dirty="0"/>
              <a:t>版本</a:t>
            </a:r>
            <a:r>
              <a:rPr lang="en-US" altLang="zh-CN" sz="2000" dirty="0"/>
              <a:t>(21.04</a:t>
            </a:r>
            <a:r>
              <a:rPr lang="zh-CN" altLang="en-US" sz="2000" dirty="0"/>
              <a:t>版本科大</a:t>
            </a:r>
            <a:r>
              <a:rPr lang="en-US" altLang="zh-CN" sz="2000" dirty="0"/>
              <a:t>apt</a:t>
            </a:r>
            <a:r>
              <a:rPr lang="zh-CN" altLang="en-US" sz="2000" dirty="0"/>
              <a:t>源出现问题请谨慎使用</a:t>
            </a:r>
            <a:r>
              <a:rPr lang="en-US" altLang="zh-CN" sz="2000" dirty="0"/>
              <a:t>)</a:t>
            </a:r>
            <a:r>
              <a:rPr lang="zh-CN" altLang="en-US" sz="2000" dirty="0"/>
              <a:t>。</a:t>
            </a:r>
            <a:r>
              <a:rPr lang="zh-CN" altLang="en-US" dirty="0"/>
              <a:t>注意某些程序需要用</a:t>
            </a:r>
            <a:r>
              <a:rPr lang="en-US" altLang="zh-CN" dirty="0"/>
              <a:t>apt-get</a:t>
            </a:r>
            <a:r>
              <a:rPr lang="zh-CN" altLang="en-US" dirty="0"/>
              <a:t>进行安装</a:t>
            </a:r>
            <a:endParaRPr lang="en-US" altLang="zh-CN" dirty="0"/>
          </a:p>
          <a:p>
            <a:pPr marL="0" indent="0">
              <a:buNone/>
              <a:defRPr/>
            </a:pPr>
            <a:r>
              <a:rPr lang="en-US" altLang="zh-CN" dirty="0" err="1"/>
              <a:t>s</a:t>
            </a:r>
            <a:r>
              <a:rPr lang="en-US" altLang="zh-CN" sz="2000" dirty="0" err="1"/>
              <a:t>udo</a:t>
            </a:r>
            <a:r>
              <a:rPr lang="en-US" altLang="zh-CN" sz="2000" dirty="0"/>
              <a:t> apt-get install net-tools  </a:t>
            </a:r>
            <a:r>
              <a:rPr lang="en-US" altLang="zh-CN" dirty="0" err="1"/>
              <a:t>s</a:t>
            </a:r>
            <a:r>
              <a:rPr lang="en-US" altLang="zh-CN" sz="2000" dirty="0" err="1"/>
              <a:t>udo</a:t>
            </a:r>
            <a:r>
              <a:rPr lang="en-US" altLang="zh-CN" sz="2000" dirty="0"/>
              <a:t> apt-get install </a:t>
            </a:r>
            <a:r>
              <a:rPr lang="en-US" altLang="zh-CN" sz="2000" dirty="0" err="1"/>
              <a:t>wireshark</a:t>
            </a:r>
            <a:endParaRPr lang="en-US" altLang="zh-CN" sz="2000" dirty="0"/>
          </a:p>
          <a:p>
            <a:pPr marL="0" indent="0" eaLnBrk="1" hangingPunct="1">
              <a:buFont typeface="Wingdings" panose="05000000000000000000" pitchFamily="2" charset="2"/>
              <a:buNone/>
              <a:defRPr/>
            </a:pPr>
            <a:r>
              <a:rPr lang="zh-CN" altLang="en-US" sz="2000" dirty="0"/>
              <a:t>注：以上系统版本可根据实际情况进行调整</a:t>
            </a:r>
            <a:endParaRPr lang="en-US" altLang="zh-CN" sz="2000" dirty="0"/>
          </a:p>
          <a:p>
            <a:pPr marL="0" indent="0" eaLnBrk="1" hangingPunct="1">
              <a:buFont typeface="Wingdings" panose="05000000000000000000" pitchFamily="2" charset="2"/>
              <a:buNone/>
              <a:defRPr/>
            </a:pPr>
            <a:endParaRPr lang="en-US" altLang="zh-CN" sz="2000" dirty="0"/>
          </a:p>
          <a:p>
            <a:pPr marL="0" indent="0">
              <a:buFont typeface="Calibri" panose="020F0502020204030204" pitchFamily="34" charset="0"/>
              <a:buNone/>
              <a:defRPr/>
            </a:pPr>
            <a:endParaRPr lang="en-US" altLang="zh-CN" dirty="0"/>
          </a:p>
          <a:p>
            <a:pPr marL="0" indent="0">
              <a:buFont typeface="Wingdings" panose="05000000000000000000" pitchFamily="2" charset="2"/>
              <a:buNone/>
              <a:defRPr/>
            </a:pPr>
            <a:endParaRPr lang="en-US" altLang="zh-CN" dirty="0"/>
          </a:p>
        </p:txBody>
      </p:sp>
    </p:spTree>
    <p:extLst>
      <p:ext uri="{BB962C8B-B14F-4D97-AF65-F5344CB8AC3E}">
        <p14:creationId xmlns:p14="http://schemas.microsoft.com/office/powerpoint/2010/main" val="4096499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B6EE34D-38C0-4761-AD55-D7EB0754D1AB}"/>
              </a:ext>
            </a:extLst>
          </p:cNvPr>
          <p:cNvSpPr>
            <a:spLocks noGrp="1"/>
          </p:cNvSpPr>
          <p:nvPr>
            <p:ph idx="1"/>
          </p:nvPr>
        </p:nvSpPr>
        <p:spPr/>
        <p:txBody>
          <a:bodyPr/>
          <a:lstStyle/>
          <a:p>
            <a:pPr>
              <a:buFont typeface="Wingdings" panose="05000000000000000000" pitchFamily="2" charset="2"/>
              <a:buChar char="l"/>
            </a:pPr>
            <a:r>
              <a:rPr lang="en-US" altLang="zh-CN" sz="2000" b="1" dirty="0"/>
              <a:t>ICMP</a:t>
            </a:r>
            <a:r>
              <a:rPr lang="zh-CN" altLang="en-US" sz="2000" b="1" dirty="0"/>
              <a:t>协议与</a:t>
            </a:r>
            <a:r>
              <a:rPr lang="en-US" altLang="zh-CN" sz="2000" b="1" dirty="0"/>
              <a:t>IP</a:t>
            </a:r>
            <a:r>
              <a:rPr lang="zh-CN" altLang="en-US" sz="2000" b="1" dirty="0"/>
              <a:t>协议的关系</a:t>
            </a:r>
            <a:endParaRPr lang="en-US" altLang="zh-CN" sz="2000" b="1" dirty="0"/>
          </a:p>
          <a:p>
            <a:pPr marL="0" indent="0">
              <a:buNone/>
            </a:pPr>
            <a:r>
              <a:rPr lang="en-US" altLang="zh-CN" sz="2000" dirty="0"/>
              <a:t>1.ICMP</a:t>
            </a:r>
            <a:r>
              <a:rPr lang="zh-CN" altLang="en-US" sz="2000" dirty="0"/>
              <a:t>协议与</a:t>
            </a:r>
            <a:r>
              <a:rPr lang="en-US" altLang="zh-CN" sz="2000" dirty="0"/>
              <a:t>IP</a:t>
            </a:r>
            <a:r>
              <a:rPr lang="zh-CN" altLang="en-US" sz="2000" dirty="0"/>
              <a:t>协议同层。需要使用</a:t>
            </a:r>
            <a:r>
              <a:rPr lang="en-US" altLang="zh-CN" sz="2000" dirty="0"/>
              <a:t>IP</a:t>
            </a:r>
            <a:r>
              <a:rPr lang="zh-CN" altLang="en-US" sz="2000" dirty="0"/>
              <a:t>协议对</a:t>
            </a:r>
            <a:r>
              <a:rPr lang="en-US" altLang="zh-CN" dirty="0"/>
              <a:t>ICMP</a:t>
            </a:r>
            <a:r>
              <a:rPr lang="zh-CN" altLang="en-US" dirty="0"/>
              <a:t>协议进行封装传输，</a:t>
            </a:r>
            <a:r>
              <a:rPr lang="en-US" altLang="zh-CN" dirty="0"/>
              <a:t>IP</a:t>
            </a:r>
            <a:r>
              <a:rPr lang="zh-CN" altLang="en-US" dirty="0"/>
              <a:t>首部“协议”字段指明为</a:t>
            </a:r>
            <a:r>
              <a:rPr lang="en-US" altLang="zh-CN" dirty="0"/>
              <a:t>ICMP</a:t>
            </a:r>
            <a:r>
              <a:rPr lang="zh-CN" altLang="en-US" dirty="0"/>
              <a:t>报文（</a:t>
            </a:r>
            <a:r>
              <a:rPr lang="en-US" altLang="zh-CN" dirty="0"/>
              <a:t>code</a:t>
            </a:r>
            <a:r>
              <a:rPr lang="zh-CN" altLang="en-US" dirty="0"/>
              <a:t>：</a:t>
            </a:r>
            <a:r>
              <a:rPr lang="en-US" altLang="zh-CN" dirty="0"/>
              <a:t>1</a:t>
            </a:r>
            <a:r>
              <a:rPr lang="zh-CN" altLang="en-US" dirty="0"/>
              <a:t>）</a:t>
            </a:r>
            <a:endParaRPr lang="en-US" altLang="zh-CN" sz="2000" dirty="0"/>
          </a:p>
          <a:p>
            <a:pPr marL="0" indent="0">
              <a:buNone/>
            </a:pPr>
            <a:r>
              <a:rPr lang="en-US" altLang="zh-CN" dirty="0"/>
              <a:t>2.</a:t>
            </a:r>
            <a:r>
              <a:rPr lang="zh-CN" altLang="en-US" dirty="0"/>
              <a:t>功能与</a:t>
            </a:r>
            <a:r>
              <a:rPr lang="en-US" altLang="zh-CN" dirty="0"/>
              <a:t>IP</a:t>
            </a:r>
            <a:r>
              <a:rPr lang="zh-CN" altLang="en-US" dirty="0"/>
              <a:t>协议不相互独立，是</a:t>
            </a:r>
            <a:r>
              <a:rPr lang="en-US" altLang="zh-CN" dirty="0"/>
              <a:t>IP</a:t>
            </a:r>
            <a:r>
              <a:rPr lang="zh-CN" altLang="en-US" dirty="0"/>
              <a:t>协议的补充，与</a:t>
            </a:r>
            <a:r>
              <a:rPr lang="en-US" altLang="zh-CN" dirty="0"/>
              <a:t>IP</a:t>
            </a:r>
            <a:r>
              <a:rPr lang="zh-CN" altLang="en-US" dirty="0"/>
              <a:t>协议不同，不是上层协议赖以存在的基础。</a:t>
            </a:r>
            <a:endParaRPr lang="en-US" altLang="zh-CN" dirty="0"/>
          </a:p>
          <a:p>
            <a:pPr marL="0" indent="0">
              <a:buNone/>
            </a:pPr>
            <a:endParaRPr lang="en-US" altLang="zh-CN" sz="2000" dirty="0"/>
          </a:p>
        </p:txBody>
      </p:sp>
      <p:sp>
        <p:nvSpPr>
          <p:cNvPr id="4" name="标题 1">
            <a:extLst>
              <a:ext uri="{FF2B5EF4-FFF2-40B4-BE49-F238E27FC236}">
                <a16:creationId xmlns:a16="http://schemas.microsoft.com/office/drawing/2014/main" id="{CEE57EB2-E0EB-FCC5-5EBF-D216DE39771D}"/>
              </a:ext>
            </a:extLst>
          </p:cNvPr>
          <p:cNvSpPr>
            <a:spLocks noGrp="1"/>
          </p:cNvSpPr>
          <p:nvPr>
            <p:ph type="title"/>
          </p:nvPr>
        </p:nvSpPr>
        <p:spPr>
          <a:xfrm>
            <a:off x="1096963" y="287338"/>
            <a:ext cx="10058400" cy="1449387"/>
          </a:xfrm>
        </p:spPr>
        <p:txBody>
          <a:bodyPr/>
          <a:lstStyle/>
          <a:p>
            <a:pPr eaLnBrk="1" hangingPunct="1">
              <a:spcBef>
                <a:spcPct val="0"/>
              </a:spcBef>
              <a:buClrTx/>
              <a:buSzTx/>
              <a:buFontTx/>
              <a:buNone/>
            </a:pPr>
            <a:r>
              <a:rPr lang="en-US" altLang="zh-CN" sz="4800" dirty="0">
                <a:solidFill>
                  <a:schemeClr val="tx2"/>
                </a:solidFill>
              </a:rPr>
              <a:t>ICMP</a:t>
            </a:r>
            <a:r>
              <a:rPr lang="zh-CN" altLang="en-US" sz="4800" dirty="0">
                <a:solidFill>
                  <a:schemeClr val="tx2"/>
                </a:solidFill>
              </a:rPr>
              <a:t>协议</a:t>
            </a:r>
            <a:endParaRPr lang="zh-CN" altLang="zh-CN" sz="4800" dirty="0">
              <a:solidFill>
                <a:schemeClr val="tx2"/>
              </a:solidFill>
            </a:endParaRPr>
          </a:p>
        </p:txBody>
      </p:sp>
      <p:pic>
        <p:nvPicPr>
          <p:cNvPr id="11" name="图片 10">
            <a:extLst>
              <a:ext uri="{FF2B5EF4-FFF2-40B4-BE49-F238E27FC236}">
                <a16:creationId xmlns:a16="http://schemas.microsoft.com/office/drawing/2014/main" id="{9936DE6A-CC27-C15E-7EDD-F391532AE37A}"/>
              </a:ext>
            </a:extLst>
          </p:cNvPr>
          <p:cNvPicPr>
            <a:picLocks noChangeAspect="1"/>
          </p:cNvPicPr>
          <p:nvPr/>
        </p:nvPicPr>
        <p:blipFill>
          <a:blip r:embed="rId2"/>
          <a:stretch>
            <a:fillRect/>
          </a:stretch>
        </p:blipFill>
        <p:spPr>
          <a:xfrm>
            <a:off x="2737608" y="3615048"/>
            <a:ext cx="6448338" cy="2059186"/>
          </a:xfrm>
          <a:prstGeom prst="rect">
            <a:avLst/>
          </a:prstGeom>
        </p:spPr>
      </p:pic>
    </p:spTree>
    <p:extLst>
      <p:ext uri="{BB962C8B-B14F-4D97-AF65-F5344CB8AC3E}">
        <p14:creationId xmlns:p14="http://schemas.microsoft.com/office/powerpoint/2010/main" val="30545905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CDBEFC8-074B-424E-B792-0C83DCD3D4F7}"/>
              </a:ext>
            </a:extLst>
          </p:cNvPr>
          <p:cNvPicPr>
            <a:picLocks noChangeAspect="1"/>
          </p:cNvPicPr>
          <p:nvPr/>
        </p:nvPicPr>
        <p:blipFill>
          <a:blip r:embed="rId2"/>
          <a:stretch>
            <a:fillRect/>
          </a:stretch>
        </p:blipFill>
        <p:spPr>
          <a:xfrm>
            <a:off x="1917234" y="1915836"/>
            <a:ext cx="6629400" cy="1600200"/>
          </a:xfrm>
          <a:prstGeom prst="rect">
            <a:avLst/>
          </a:prstGeom>
        </p:spPr>
      </p:pic>
      <p:sp>
        <p:nvSpPr>
          <p:cNvPr id="5" name="标题 2">
            <a:extLst>
              <a:ext uri="{FF2B5EF4-FFF2-40B4-BE49-F238E27FC236}">
                <a16:creationId xmlns:a16="http://schemas.microsoft.com/office/drawing/2014/main" id="{4B498EC8-28C3-532F-E008-893C807B990E}"/>
              </a:ext>
            </a:extLst>
          </p:cNvPr>
          <p:cNvSpPr>
            <a:spLocks noGrp="1"/>
          </p:cNvSpPr>
          <p:nvPr>
            <p:ph type="title"/>
          </p:nvPr>
        </p:nvSpPr>
        <p:spPr>
          <a:xfrm>
            <a:off x="1096963" y="287338"/>
            <a:ext cx="10058400" cy="1449387"/>
          </a:xfrm>
        </p:spPr>
        <p:txBody>
          <a:bodyPr/>
          <a:lstStyle/>
          <a:p>
            <a:r>
              <a:rPr lang="zh-CN" altLang="en-US" sz="4800" dirty="0">
                <a:solidFill>
                  <a:schemeClr val="tx2"/>
                </a:solidFill>
              </a:rPr>
              <a:t>实验环境搭建</a:t>
            </a:r>
            <a:endParaRPr lang="zh-CN" altLang="en-US" dirty="0"/>
          </a:p>
        </p:txBody>
      </p:sp>
      <p:sp>
        <p:nvSpPr>
          <p:cNvPr id="6" name="文本框 5">
            <a:extLst>
              <a:ext uri="{FF2B5EF4-FFF2-40B4-BE49-F238E27FC236}">
                <a16:creationId xmlns:a16="http://schemas.microsoft.com/office/drawing/2014/main" id="{EB537902-60D4-C527-5F16-73AEAE56139E}"/>
              </a:ext>
            </a:extLst>
          </p:cNvPr>
          <p:cNvSpPr txBox="1"/>
          <p:nvPr/>
        </p:nvSpPr>
        <p:spPr>
          <a:xfrm>
            <a:off x="8747723" y="2105637"/>
            <a:ext cx="1899879" cy="369332"/>
          </a:xfrm>
          <a:prstGeom prst="rect">
            <a:avLst/>
          </a:prstGeom>
          <a:noFill/>
        </p:spPr>
        <p:txBody>
          <a:bodyPr wrap="none" rtlCol="0">
            <a:spAutoFit/>
          </a:bodyPr>
          <a:lstStyle/>
          <a:p>
            <a:r>
              <a:rPr lang="en-US" altLang="zh-CN" dirty="0"/>
              <a:t>ens38</a:t>
            </a:r>
            <a:r>
              <a:rPr lang="zh-CN" altLang="en-US" dirty="0"/>
              <a:t>为网卡名称</a:t>
            </a:r>
          </a:p>
        </p:txBody>
      </p:sp>
      <p:pic>
        <p:nvPicPr>
          <p:cNvPr id="8" name="图片 7">
            <a:extLst>
              <a:ext uri="{FF2B5EF4-FFF2-40B4-BE49-F238E27FC236}">
                <a16:creationId xmlns:a16="http://schemas.microsoft.com/office/drawing/2014/main" id="{944F0B58-E599-5C79-4ACB-F6A0D41661E1}"/>
              </a:ext>
            </a:extLst>
          </p:cNvPr>
          <p:cNvPicPr>
            <a:picLocks noChangeAspect="1"/>
          </p:cNvPicPr>
          <p:nvPr/>
        </p:nvPicPr>
        <p:blipFill>
          <a:blip r:embed="rId3"/>
          <a:stretch>
            <a:fillRect/>
          </a:stretch>
        </p:blipFill>
        <p:spPr>
          <a:xfrm>
            <a:off x="2217271" y="3870908"/>
            <a:ext cx="6029325" cy="1733550"/>
          </a:xfrm>
          <a:prstGeom prst="rect">
            <a:avLst/>
          </a:prstGeom>
        </p:spPr>
      </p:pic>
    </p:spTree>
    <p:extLst>
      <p:ext uri="{BB962C8B-B14F-4D97-AF65-F5344CB8AC3E}">
        <p14:creationId xmlns:p14="http://schemas.microsoft.com/office/powerpoint/2010/main" val="29889237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F92CC9-0072-BF1F-0579-4085731B2AD1}"/>
              </a:ext>
            </a:extLst>
          </p:cNvPr>
          <p:cNvSpPr>
            <a:spLocks noGrp="1"/>
          </p:cNvSpPr>
          <p:nvPr>
            <p:ph type="title"/>
          </p:nvPr>
        </p:nvSpPr>
        <p:spPr>
          <a:xfrm>
            <a:off x="1096963" y="287338"/>
            <a:ext cx="10058400" cy="1449387"/>
          </a:xfrm>
        </p:spPr>
        <p:txBody>
          <a:bodyPr/>
          <a:lstStyle/>
          <a:p>
            <a:r>
              <a:rPr lang="zh-CN" altLang="en-US" sz="4800" dirty="0">
                <a:solidFill>
                  <a:schemeClr val="tx2"/>
                </a:solidFill>
              </a:rPr>
              <a:t>实验环境搭建</a:t>
            </a:r>
            <a:endParaRPr lang="zh-CN" altLang="en-US" dirty="0"/>
          </a:p>
        </p:txBody>
      </p:sp>
      <p:sp>
        <p:nvSpPr>
          <p:cNvPr id="4" name="内容占位符 7">
            <a:extLst>
              <a:ext uri="{FF2B5EF4-FFF2-40B4-BE49-F238E27FC236}">
                <a16:creationId xmlns:a16="http://schemas.microsoft.com/office/drawing/2014/main" id="{68E5F791-A470-5B01-A7E6-BF4FD735B5BF}"/>
              </a:ext>
            </a:extLst>
          </p:cNvPr>
          <p:cNvSpPr txBox="1">
            <a:spLocks/>
          </p:cNvSpPr>
          <p:nvPr/>
        </p:nvSpPr>
        <p:spPr>
          <a:xfrm>
            <a:off x="1097279" y="1845734"/>
            <a:ext cx="10058399" cy="4474236"/>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eaLnBrk="1" hangingPunct="1">
              <a:buNone/>
              <a:defRPr/>
            </a:pPr>
            <a:r>
              <a:rPr lang="zh-CN" altLang="en-US" sz="2000" dirty="0"/>
              <a:t>环境搭建完成后使用</a:t>
            </a:r>
            <a:r>
              <a:rPr lang="en-US" altLang="zh-CN" sz="2000" dirty="0"/>
              <a:t>ping</a:t>
            </a:r>
            <a:r>
              <a:rPr lang="zh-CN" altLang="en-US" sz="2000" dirty="0"/>
              <a:t>确保几个主机能够相互连通</a:t>
            </a:r>
            <a:endParaRPr lang="en-US" altLang="zh-CN" sz="2000" dirty="0"/>
          </a:p>
          <a:p>
            <a:pPr marL="0" indent="0" eaLnBrk="1" hangingPunct="1">
              <a:buFont typeface="Wingdings" panose="05000000000000000000" pitchFamily="2" charset="2"/>
              <a:buNone/>
              <a:defRPr/>
            </a:pPr>
            <a:endParaRPr lang="en-US" altLang="zh-CN" sz="2000" dirty="0"/>
          </a:p>
          <a:p>
            <a:pPr marL="0" indent="0">
              <a:buFont typeface="Calibri" panose="020F0502020204030204" pitchFamily="34" charset="0"/>
              <a:buNone/>
              <a:defRPr/>
            </a:pPr>
            <a:endParaRPr lang="en-US" altLang="zh-CN" dirty="0"/>
          </a:p>
          <a:p>
            <a:pPr marL="0" indent="0">
              <a:buFont typeface="Wingdings" panose="05000000000000000000" pitchFamily="2" charset="2"/>
              <a:buNone/>
              <a:defRPr/>
            </a:pPr>
            <a:endParaRPr lang="en-US" altLang="zh-CN" dirty="0"/>
          </a:p>
        </p:txBody>
      </p:sp>
      <p:pic>
        <p:nvPicPr>
          <p:cNvPr id="5" name="图片 10">
            <a:extLst>
              <a:ext uri="{FF2B5EF4-FFF2-40B4-BE49-F238E27FC236}">
                <a16:creationId xmlns:a16="http://schemas.microsoft.com/office/drawing/2014/main" id="{1F295B4E-D4BD-81C2-7E63-E925A4308B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7288" y="2390775"/>
            <a:ext cx="485775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a:extLst>
              <a:ext uri="{FF2B5EF4-FFF2-40B4-BE49-F238E27FC236}">
                <a16:creationId xmlns:a16="http://schemas.microsoft.com/office/drawing/2014/main" id="{053BD53A-A58C-43C2-0820-3FEB7BF66D5F}"/>
              </a:ext>
            </a:extLst>
          </p:cNvPr>
          <p:cNvPicPr>
            <a:picLocks noChangeAspect="1"/>
          </p:cNvPicPr>
          <p:nvPr/>
        </p:nvPicPr>
        <p:blipFill>
          <a:blip r:embed="rId3"/>
          <a:stretch>
            <a:fillRect/>
          </a:stretch>
        </p:blipFill>
        <p:spPr>
          <a:xfrm>
            <a:off x="3381375" y="3554757"/>
            <a:ext cx="5429250" cy="1295400"/>
          </a:xfrm>
          <a:prstGeom prst="rect">
            <a:avLst/>
          </a:prstGeom>
        </p:spPr>
      </p:pic>
    </p:spTree>
    <p:extLst>
      <p:ext uri="{BB962C8B-B14F-4D97-AF65-F5344CB8AC3E}">
        <p14:creationId xmlns:p14="http://schemas.microsoft.com/office/powerpoint/2010/main" val="41557002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70A594-D3CB-8C44-C7D0-BC9B1F142AC5}"/>
              </a:ext>
            </a:extLst>
          </p:cNvPr>
          <p:cNvSpPr>
            <a:spLocks noGrp="1"/>
          </p:cNvSpPr>
          <p:nvPr>
            <p:ph type="title"/>
          </p:nvPr>
        </p:nvSpPr>
        <p:spPr/>
        <p:txBody>
          <a:bodyPr/>
          <a:lstStyle/>
          <a:p>
            <a:r>
              <a:rPr lang="zh-CN" altLang="en-US" sz="4800" dirty="0">
                <a:solidFill>
                  <a:schemeClr val="tx2"/>
                </a:solidFill>
              </a:rPr>
              <a:t>实验环境搭建</a:t>
            </a:r>
            <a:endParaRPr lang="zh-CN" altLang="en-US" dirty="0"/>
          </a:p>
        </p:txBody>
      </p:sp>
      <p:sp>
        <p:nvSpPr>
          <p:cNvPr id="3" name="内容占位符 7">
            <a:extLst>
              <a:ext uri="{FF2B5EF4-FFF2-40B4-BE49-F238E27FC236}">
                <a16:creationId xmlns:a16="http://schemas.microsoft.com/office/drawing/2014/main" id="{E3742F07-4F22-4C69-BE06-6A3752C73670}"/>
              </a:ext>
            </a:extLst>
          </p:cNvPr>
          <p:cNvSpPr txBox="1">
            <a:spLocks/>
          </p:cNvSpPr>
          <p:nvPr/>
        </p:nvSpPr>
        <p:spPr>
          <a:xfrm>
            <a:off x="1097279" y="1845734"/>
            <a:ext cx="10058399" cy="4474236"/>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eaLnBrk="1" hangingPunct="1">
              <a:buNone/>
              <a:defRPr/>
            </a:pPr>
            <a:r>
              <a:rPr lang="zh-CN" altLang="en-US" sz="2000" dirty="0"/>
              <a:t>确定网关</a:t>
            </a:r>
            <a:r>
              <a:rPr lang="en-US" altLang="zh-CN" sz="2000" dirty="0"/>
              <a:t>IP</a:t>
            </a:r>
          </a:p>
          <a:p>
            <a:pPr marL="0" indent="0" eaLnBrk="1" hangingPunct="1">
              <a:buNone/>
              <a:defRPr/>
            </a:pPr>
            <a:r>
              <a:rPr lang="zh-CN" altLang="en-US" dirty="0"/>
              <a:t>任意一台虚拟机中打开有线设置查看网关，或使用</a:t>
            </a:r>
            <a:r>
              <a:rPr lang="en-US" altLang="zh-CN" dirty="0"/>
              <a:t>route –n</a:t>
            </a:r>
            <a:r>
              <a:rPr lang="zh-CN" altLang="en-US" dirty="0"/>
              <a:t>查看网关</a:t>
            </a:r>
            <a:r>
              <a:rPr lang="en-US" altLang="zh-CN" dirty="0"/>
              <a:t>IP</a:t>
            </a:r>
          </a:p>
          <a:p>
            <a:pPr marL="0" indent="0" eaLnBrk="1" hangingPunct="1">
              <a:buNone/>
              <a:defRPr/>
            </a:pPr>
            <a:endParaRPr lang="en-US" altLang="zh-CN" sz="2000" dirty="0"/>
          </a:p>
          <a:p>
            <a:pPr marL="0" indent="0" eaLnBrk="1" hangingPunct="1">
              <a:buNone/>
              <a:defRPr/>
            </a:pPr>
            <a:endParaRPr lang="en-US" altLang="zh-CN" dirty="0"/>
          </a:p>
          <a:p>
            <a:pPr marL="0" indent="0" eaLnBrk="1" hangingPunct="1">
              <a:buNone/>
              <a:defRPr/>
            </a:pPr>
            <a:endParaRPr lang="en-US" altLang="zh-CN" sz="2000" dirty="0"/>
          </a:p>
          <a:p>
            <a:pPr marL="0" indent="0" eaLnBrk="1" hangingPunct="1">
              <a:buNone/>
              <a:defRPr/>
            </a:pPr>
            <a:endParaRPr lang="en-US" altLang="zh-CN" dirty="0"/>
          </a:p>
          <a:p>
            <a:pPr marL="0" indent="0" eaLnBrk="1" hangingPunct="1">
              <a:buNone/>
              <a:defRPr/>
            </a:pPr>
            <a:endParaRPr lang="en-US" altLang="zh-CN" sz="2000" dirty="0"/>
          </a:p>
          <a:p>
            <a:pPr marL="0" indent="0" eaLnBrk="1" hangingPunct="1">
              <a:buNone/>
              <a:defRPr/>
            </a:pPr>
            <a:endParaRPr lang="en-US" altLang="zh-CN" dirty="0"/>
          </a:p>
          <a:p>
            <a:pPr marL="0" indent="0" eaLnBrk="1" hangingPunct="1">
              <a:buNone/>
              <a:defRPr/>
            </a:pPr>
            <a:r>
              <a:rPr lang="zh-CN" altLang="en-US" sz="2000" dirty="0"/>
              <a:t>其中</a:t>
            </a:r>
            <a:r>
              <a:rPr lang="zh-CN" altLang="en-US" dirty="0"/>
              <a:t>默认路由即为网关</a:t>
            </a:r>
            <a:r>
              <a:rPr lang="en-US" altLang="zh-CN" dirty="0"/>
              <a:t>IP:192.168.87.2</a:t>
            </a:r>
            <a:endParaRPr lang="en-US" altLang="zh-CN" sz="2000" dirty="0"/>
          </a:p>
          <a:p>
            <a:pPr marL="0" indent="0">
              <a:buFont typeface="Calibri" panose="020F0502020204030204" pitchFamily="34" charset="0"/>
              <a:buNone/>
              <a:defRPr/>
            </a:pPr>
            <a:endParaRPr lang="en-US" altLang="zh-CN" dirty="0"/>
          </a:p>
          <a:p>
            <a:pPr marL="0" indent="0">
              <a:buFont typeface="Wingdings" panose="05000000000000000000" pitchFamily="2" charset="2"/>
              <a:buNone/>
              <a:defRPr/>
            </a:pPr>
            <a:endParaRPr lang="en-US" altLang="zh-CN" dirty="0"/>
          </a:p>
        </p:txBody>
      </p:sp>
      <p:pic>
        <p:nvPicPr>
          <p:cNvPr id="6" name="图片 5">
            <a:extLst>
              <a:ext uri="{FF2B5EF4-FFF2-40B4-BE49-F238E27FC236}">
                <a16:creationId xmlns:a16="http://schemas.microsoft.com/office/drawing/2014/main" id="{B968A40A-5E2D-0BBA-AE4B-494DF662A0C6}"/>
              </a:ext>
            </a:extLst>
          </p:cNvPr>
          <p:cNvPicPr>
            <a:picLocks noChangeAspect="1"/>
          </p:cNvPicPr>
          <p:nvPr/>
        </p:nvPicPr>
        <p:blipFill>
          <a:blip r:embed="rId2"/>
          <a:stretch>
            <a:fillRect/>
          </a:stretch>
        </p:blipFill>
        <p:spPr>
          <a:xfrm>
            <a:off x="1036322" y="3154260"/>
            <a:ext cx="4412238" cy="1924487"/>
          </a:xfrm>
          <a:prstGeom prst="rect">
            <a:avLst/>
          </a:prstGeom>
        </p:spPr>
      </p:pic>
      <p:pic>
        <p:nvPicPr>
          <p:cNvPr id="8" name="图片 7">
            <a:extLst>
              <a:ext uri="{FF2B5EF4-FFF2-40B4-BE49-F238E27FC236}">
                <a16:creationId xmlns:a16="http://schemas.microsoft.com/office/drawing/2014/main" id="{CC92304D-0B6A-EF18-D381-A74F6BBF8F8D}"/>
              </a:ext>
            </a:extLst>
          </p:cNvPr>
          <p:cNvPicPr>
            <a:picLocks noChangeAspect="1"/>
          </p:cNvPicPr>
          <p:nvPr/>
        </p:nvPicPr>
        <p:blipFill>
          <a:blip r:embed="rId3"/>
          <a:stretch>
            <a:fillRect/>
          </a:stretch>
        </p:blipFill>
        <p:spPr>
          <a:xfrm>
            <a:off x="5664229" y="3154260"/>
            <a:ext cx="5029226" cy="710478"/>
          </a:xfrm>
          <a:prstGeom prst="rect">
            <a:avLst/>
          </a:prstGeom>
        </p:spPr>
      </p:pic>
    </p:spTree>
    <p:extLst>
      <p:ext uri="{BB962C8B-B14F-4D97-AF65-F5344CB8AC3E}">
        <p14:creationId xmlns:p14="http://schemas.microsoft.com/office/powerpoint/2010/main" val="4430306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BD16F527-428A-CDA1-1B51-3E6063AF5844}"/>
              </a:ext>
            </a:extLst>
          </p:cNvPr>
          <p:cNvSpPr>
            <a:spLocks noGrp="1"/>
          </p:cNvSpPr>
          <p:nvPr>
            <p:ph type="title"/>
          </p:nvPr>
        </p:nvSpPr>
        <p:spPr>
          <a:xfrm>
            <a:off x="1096963" y="287338"/>
            <a:ext cx="10058400" cy="1449387"/>
          </a:xfrm>
        </p:spPr>
        <p:txBody>
          <a:bodyPr/>
          <a:lstStyle/>
          <a:p>
            <a:r>
              <a:rPr lang="zh-CN" altLang="en-US" sz="4800" dirty="0">
                <a:solidFill>
                  <a:schemeClr val="tx2"/>
                </a:solidFill>
              </a:rPr>
              <a:t>实验环境搭建</a:t>
            </a:r>
            <a:endParaRPr lang="zh-CN" altLang="en-US" dirty="0"/>
          </a:p>
        </p:txBody>
      </p:sp>
      <p:sp>
        <p:nvSpPr>
          <p:cNvPr id="4" name="内容占位符 7">
            <a:extLst>
              <a:ext uri="{FF2B5EF4-FFF2-40B4-BE49-F238E27FC236}">
                <a16:creationId xmlns:a16="http://schemas.microsoft.com/office/drawing/2014/main" id="{FD8D3202-DCDD-6931-E396-950E6860C1DB}"/>
              </a:ext>
            </a:extLst>
          </p:cNvPr>
          <p:cNvSpPr txBox="1">
            <a:spLocks/>
          </p:cNvSpPr>
          <p:nvPr/>
        </p:nvSpPr>
        <p:spPr>
          <a:xfrm>
            <a:off x="1097279" y="1845734"/>
            <a:ext cx="10058399" cy="4474236"/>
          </a:xfrm>
          <a:prstGeom prst="rect">
            <a:avLst/>
          </a:prstGeom>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defRPr/>
            </a:pPr>
            <a:r>
              <a:rPr lang="zh-CN" altLang="en-US" dirty="0"/>
              <a:t>我们的实验环境假设是一台无安全机制的主机，因此我们需要关闭一些系统已定义好的防护措施</a:t>
            </a:r>
            <a:endParaRPr lang="en-US" altLang="zh-CN" dirty="0"/>
          </a:p>
          <a:p>
            <a:pPr marL="0" indent="0">
              <a:buFont typeface="Calibri" panose="020F0502020204030204" pitchFamily="34" charset="0"/>
              <a:buNone/>
              <a:defRPr/>
            </a:pPr>
            <a:r>
              <a:rPr lang="en-US" altLang="zh-CN" dirty="0"/>
              <a:t>1.Ubuntu</a:t>
            </a:r>
            <a:r>
              <a:rPr lang="zh-CN" altLang="en-US" dirty="0"/>
              <a:t>系统打开终端开启</a:t>
            </a:r>
            <a:r>
              <a:rPr lang="en-US" altLang="zh-CN" dirty="0"/>
              <a:t>root</a:t>
            </a:r>
            <a:r>
              <a:rPr lang="zh-CN" altLang="en-US" dirty="0"/>
              <a:t>账户 </a:t>
            </a:r>
            <a:r>
              <a:rPr lang="en-US" altLang="zh-CN" dirty="0"/>
              <a:t>:</a:t>
            </a:r>
            <a:r>
              <a:rPr lang="en-US" altLang="zh-CN" dirty="0" err="1"/>
              <a:t>sudo</a:t>
            </a:r>
            <a:r>
              <a:rPr lang="en-US" altLang="zh-CN" dirty="0"/>
              <a:t> passwd -u root</a:t>
            </a:r>
            <a:r>
              <a:rPr lang="zh-CN" altLang="en-US" dirty="0"/>
              <a:t>，输入当前用户的密码</a:t>
            </a:r>
            <a:endParaRPr lang="en-US" altLang="zh-CN" dirty="0"/>
          </a:p>
          <a:p>
            <a:pPr marL="0" indent="0">
              <a:buFont typeface="Calibri" panose="020F0502020204030204" pitchFamily="34" charset="0"/>
              <a:buNone/>
              <a:defRPr/>
            </a:pPr>
            <a:r>
              <a:rPr lang="en-US" altLang="zh-CN" dirty="0"/>
              <a:t>2.</a:t>
            </a:r>
            <a:r>
              <a:rPr lang="zh-CN" altLang="en-US" dirty="0"/>
              <a:t>为</a:t>
            </a:r>
            <a:r>
              <a:rPr lang="en-US" altLang="zh-CN" dirty="0"/>
              <a:t>root</a:t>
            </a:r>
            <a:r>
              <a:rPr lang="zh-CN" altLang="en-US" dirty="0"/>
              <a:t>账户设置密码：</a:t>
            </a:r>
            <a:r>
              <a:rPr lang="en-US" altLang="zh-CN" dirty="0" err="1"/>
              <a:t>sudo</a:t>
            </a:r>
            <a:r>
              <a:rPr lang="en-US" altLang="zh-CN" dirty="0"/>
              <a:t> passwd root</a:t>
            </a:r>
          </a:p>
          <a:p>
            <a:pPr marL="0" indent="0">
              <a:buFont typeface="Calibri" panose="020F0502020204030204" pitchFamily="34" charset="0"/>
              <a:buNone/>
              <a:defRPr/>
            </a:pPr>
            <a:r>
              <a:rPr lang="en-US" altLang="zh-CN" dirty="0"/>
              <a:t>3.</a:t>
            </a:r>
            <a:r>
              <a:rPr lang="zh-CN" altLang="en-US" dirty="0"/>
              <a:t>设置</a:t>
            </a:r>
            <a:r>
              <a:rPr lang="en-US" altLang="zh-CN" dirty="0"/>
              <a:t>root</a:t>
            </a:r>
            <a:r>
              <a:rPr lang="zh-CN" altLang="en-US" dirty="0"/>
              <a:t>密码，输入两次</a:t>
            </a:r>
            <a:endParaRPr lang="en-US" altLang="zh-CN" dirty="0"/>
          </a:p>
          <a:p>
            <a:pPr marL="0" indent="0">
              <a:buFont typeface="Calibri" panose="020F0502020204030204" pitchFamily="34" charset="0"/>
              <a:buNone/>
              <a:defRPr/>
            </a:pPr>
            <a:r>
              <a:rPr lang="en-US" altLang="zh-CN" dirty="0"/>
              <a:t>4.</a:t>
            </a:r>
            <a:r>
              <a:rPr lang="zh-CN" altLang="en-US" dirty="0"/>
              <a:t>切换到</a:t>
            </a:r>
            <a:r>
              <a:rPr lang="en-US" altLang="zh-CN" dirty="0"/>
              <a:t>root</a:t>
            </a:r>
            <a:r>
              <a:rPr lang="zh-CN" altLang="en-US" dirty="0"/>
              <a:t>账户下 </a:t>
            </a:r>
            <a:r>
              <a:rPr lang="en-US" altLang="zh-CN" dirty="0" err="1"/>
              <a:t>su</a:t>
            </a:r>
            <a:r>
              <a:rPr lang="en-US" altLang="zh-CN" dirty="0"/>
              <a:t> root</a:t>
            </a:r>
          </a:p>
          <a:p>
            <a:pPr marL="0" indent="0">
              <a:buFont typeface="Calibri" panose="020F0502020204030204" pitchFamily="34" charset="0"/>
              <a:buNone/>
              <a:defRPr/>
            </a:pPr>
            <a:r>
              <a:rPr lang="en-US" altLang="zh-CN" dirty="0"/>
              <a:t>5.</a:t>
            </a:r>
            <a:r>
              <a:rPr lang="zh-CN" altLang="en-US" dirty="0"/>
              <a:t>部分系统默认不接受</a:t>
            </a:r>
            <a:r>
              <a:rPr lang="en-US" altLang="zh-CN" dirty="0" err="1"/>
              <a:t>icmp</a:t>
            </a:r>
            <a:r>
              <a:rPr lang="zh-CN" altLang="en-US" dirty="0"/>
              <a:t>重定向报文，修改它</a:t>
            </a:r>
            <a:endParaRPr lang="en-US" altLang="zh-CN" dirty="0"/>
          </a:p>
          <a:p>
            <a:pPr marL="0" indent="0">
              <a:buFont typeface="Calibri" panose="020F0502020204030204" pitchFamily="34" charset="0"/>
              <a:buNone/>
              <a:defRPr/>
            </a:pPr>
            <a:r>
              <a:rPr lang="en-US" altLang="zh-CN" dirty="0"/>
              <a:t>  echo 1 &gt; /proc/sys/net/ipv4/conf/all/</a:t>
            </a:r>
            <a:r>
              <a:rPr lang="en-US" altLang="zh-CN" dirty="0" err="1"/>
              <a:t>accept_redirects</a:t>
            </a:r>
            <a:endParaRPr lang="en-US" altLang="zh-CN" dirty="0"/>
          </a:p>
          <a:p>
            <a:pPr marL="0" indent="0">
              <a:buFont typeface="Calibri" panose="020F0502020204030204" pitchFamily="34" charset="0"/>
              <a:buNone/>
              <a:defRPr/>
            </a:pPr>
            <a:r>
              <a:rPr lang="zh-CN" altLang="en-US" dirty="0"/>
              <a:t>当</a:t>
            </a:r>
            <a:r>
              <a:rPr lang="en-US" altLang="zh-CN" dirty="0"/>
              <a:t>cat /proc/sys/net/ipv4/conf/all/</a:t>
            </a:r>
            <a:r>
              <a:rPr lang="en-US" altLang="zh-CN" dirty="0" err="1"/>
              <a:t>accept_redirects</a:t>
            </a:r>
            <a:r>
              <a:rPr lang="zh-CN" altLang="en-US" dirty="0"/>
              <a:t>结果为</a:t>
            </a:r>
            <a:r>
              <a:rPr lang="en-US" altLang="zh-CN" dirty="0"/>
              <a:t>1</a:t>
            </a:r>
            <a:r>
              <a:rPr lang="zh-CN" altLang="en-US" dirty="0"/>
              <a:t>时表示系统接受</a:t>
            </a:r>
            <a:r>
              <a:rPr lang="en-US" altLang="zh-CN" dirty="0" err="1"/>
              <a:t>icmp</a:t>
            </a:r>
            <a:r>
              <a:rPr lang="zh-CN" altLang="en-US" dirty="0"/>
              <a:t>重定向报文</a:t>
            </a:r>
            <a:endParaRPr lang="en-US" altLang="zh-CN" dirty="0"/>
          </a:p>
          <a:p>
            <a:pPr marL="0" indent="0">
              <a:buFont typeface="Calibri" panose="020F0502020204030204" pitchFamily="34" charset="0"/>
              <a:buNone/>
              <a:defRPr/>
            </a:pPr>
            <a:r>
              <a:rPr lang="en-US" altLang="zh-CN" dirty="0"/>
              <a:t>6.</a:t>
            </a:r>
            <a:r>
              <a:rPr lang="zh-CN" altLang="en-US" dirty="0"/>
              <a:t>重启网卡</a:t>
            </a:r>
            <a:endParaRPr lang="en-US" altLang="zh-CN" dirty="0"/>
          </a:p>
          <a:p>
            <a:pPr marL="0" indent="0">
              <a:buFont typeface="Calibri" panose="020F0502020204030204" pitchFamily="34" charset="0"/>
              <a:buNone/>
              <a:defRPr/>
            </a:pPr>
            <a:r>
              <a:rPr lang="en-US" altLang="zh-CN" dirty="0"/>
              <a:t>7.ip route flush cache</a:t>
            </a:r>
          </a:p>
          <a:p>
            <a:pPr marL="0" indent="0">
              <a:buFont typeface="Calibri" panose="020F0502020204030204" pitchFamily="34" charset="0"/>
              <a:buNone/>
              <a:defRPr/>
            </a:pPr>
            <a:endParaRPr lang="en-US" altLang="zh-CN" dirty="0"/>
          </a:p>
          <a:p>
            <a:pPr marL="0" indent="0">
              <a:buFont typeface="Calibri" panose="020F0502020204030204" pitchFamily="34" charset="0"/>
              <a:buNone/>
              <a:defRPr/>
            </a:pPr>
            <a:endParaRPr lang="en-US" altLang="zh-CN" dirty="0"/>
          </a:p>
          <a:p>
            <a:pPr marL="0" indent="0">
              <a:buFont typeface="Calibri" panose="020F0502020204030204" pitchFamily="34" charset="0"/>
              <a:buNone/>
              <a:defRPr/>
            </a:pPr>
            <a:endParaRPr lang="en-US" altLang="zh-CN" dirty="0"/>
          </a:p>
          <a:p>
            <a:pPr marL="0" indent="0">
              <a:buFont typeface="Wingdings" panose="05000000000000000000" pitchFamily="2" charset="2"/>
              <a:buNone/>
              <a:defRPr/>
            </a:pPr>
            <a:endParaRPr lang="en-US" altLang="zh-CN" dirty="0"/>
          </a:p>
        </p:txBody>
      </p:sp>
      <p:pic>
        <p:nvPicPr>
          <p:cNvPr id="6" name="图片 5">
            <a:extLst>
              <a:ext uri="{FF2B5EF4-FFF2-40B4-BE49-F238E27FC236}">
                <a16:creationId xmlns:a16="http://schemas.microsoft.com/office/drawing/2014/main" id="{A5726867-F822-35D8-3404-01A1747EABCE}"/>
              </a:ext>
            </a:extLst>
          </p:cNvPr>
          <p:cNvPicPr>
            <a:picLocks noChangeAspect="1"/>
          </p:cNvPicPr>
          <p:nvPr/>
        </p:nvPicPr>
        <p:blipFill>
          <a:blip r:embed="rId2"/>
          <a:stretch>
            <a:fillRect/>
          </a:stretch>
        </p:blipFill>
        <p:spPr>
          <a:xfrm>
            <a:off x="6431429" y="3429000"/>
            <a:ext cx="2886075" cy="742950"/>
          </a:xfrm>
          <a:prstGeom prst="rect">
            <a:avLst/>
          </a:prstGeom>
        </p:spPr>
      </p:pic>
    </p:spTree>
    <p:extLst>
      <p:ext uri="{BB962C8B-B14F-4D97-AF65-F5344CB8AC3E}">
        <p14:creationId xmlns:p14="http://schemas.microsoft.com/office/powerpoint/2010/main" val="16544198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8AC20-4070-1E08-96C0-5DAE4B880DEC}"/>
              </a:ext>
            </a:extLst>
          </p:cNvPr>
          <p:cNvSpPr>
            <a:spLocks noGrp="1"/>
          </p:cNvSpPr>
          <p:nvPr>
            <p:ph type="title"/>
          </p:nvPr>
        </p:nvSpPr>
        <p:spPr/>
        <p:txBody>
          <a:bodyPr/>
          <a:lstStyle/>
          <a:p>
            <a:r>
              <a:rPr lang="zh-CN" altLang="en-US" dirty="0"/>
              <a:t>实验过程</a:t>
            </a:r>
            <a:r>
              <a:rPr lang="en-US" altLang="zh-CN" dirty="0"/>
              <a:t>(ICMP</a:t>
            </a:r>
            <a:r>
              <a:rPr lang="zh-CN" altLang="en-US" dirty="0"/>
              <a:t>重定向攻击</a:t>
            </a:r>
            <a:r>
              <a:rPr lang="en-US" altLang="zh-CN" dirty="0"/>
              <a:t>)</a:t>
            </a:r>
            <a:endParaRPr lang="zh-CN" altLang="en-US" dirty="0"/>
          </a:p>
        </p:txBody>
      </p:sp>
      <p:sp>
        <p:nvSpPr>
          <p:cNvPr id="3" name="文本框 2">
            <a:extLst>
              <a:ext uri="{FF2B5EF4-FFF2-40B4-BE49-F238E27FC236}">
                <a16:creationId xmlns:a16="http://schemas.microsoft.com/office/drawing/2014/main" id="{4AB47EAF-4E71-7C38-278A-665B89D908FA}"/>
              </a:ext>
            </a:extLst>
          </p:cNvPr>
          <p:cNvSpPr txBox="1"/>
          <p:nvPr/>
        </p:nvSpPr>
        <p:spPr>
          <a:xfrm>
            <a:off x="985421" y="1997476"/>
            <a:ext cx="10280342" cy="4247317"/>
          </a:xfrm>
          <a:prstGeom prst="rect">
            <a:avLst/>
          </a:prstGeom>
          <a:noFill/>
        </p:spPr>
        <p:txBody>
          <a:bodyPr wrap="square" rtlCol="0">
            <a:spAutoFit/>
          </a:bodyPr>
          <a:lstStyle/>
          <a:p>
            <a:r>
              <a:rPr lang="zh-CN" altLang="en-US" sz="1800" dirty="0"/>
              <a:t>目的：通过</a:t>
            </a:r>
            <a:r>
              <a:rPr lang="en-US" altLang="zh-CN" sz="1800" dirty="0"/>
              <a:t>kali</a:t>
            </a:r>
            <a:r>
              <a:rPr lang="zh-CN" altLang="en-US" sz="1800" dirty="0"/>
              <a:t>攻击机给</a:t>
            </a:r>
            <a:r>
              <a:rPr lang="en-US" altLang="zh-CN" sz="1800" dirty="0"/>
              <a:t>Ubuntu</a:t>
            </a:r>
            <a:r>
              <a:rPr lang="zh-CN" altLang="en-US" sz="1800" dirty="0"/>
              <a:t>（</a:t>
            </a:r>
            <a:r>
              <a:rPr lang="en-US" altLang="zh-CN" sz="1800" dirty="0"/>
              <a:t>192.168.87.132</a:t>
            </a:r>
            <a:r>
              <a:rPr lang="zh-CN" altLang="en-US" sz="1800" dirty="0"/>
              <a:t>）被攻击机发送</a:t>
            </a:r>
            <a:r>
              <a:rPr lang="en-US" altLang="zh-CN" sz="1800" dirty="0"/>
              <a:t>ICMP</a:t>
            </a:r>
            <a:r>
              <a:rPr lang="zh-CN" altLang="en-US" sz="1800" dirty="0"/>
              <a:t>重定向报文使被攻击机认（用户机）为原</a:t>
            </a:r>
            <a:r>
              <a:rPr lang="en-US" altLang="zh-CN" sz="1800" dirty="0"/>
              <a:t>192.168.87.2</a:t>
            </a:r>
            <a:r>
              <a:rPr lang="zh-CN" altLang="en-US" sz="1800" dirty="0"/>
              <a:t>的网关失效，数据包通过</a:t>
            </a:r>
            <a:r>
              <a:rPr lang="en-US" altLang="zh-CN" sz="1800" dirty="0"/>
              <a:t>192.168.87.150</a:t>
            </a:r>
            <a:r>
              <a:rPr lang="zh-CN" altLang="en-US" sz="1800" dirty="0"/>
              <a:t>来转发，由于没有在攻击机上做数据包转发，因此被攻击机网络中断。</a:t>
            </a:r>
          </a:p>
          <a:p>
            <a:pPr eaLnBrk="1" hangingPunct="1">
              <a:buFont typeface="Wingdings" panose="05000000000000000000" pitchFamily="2" charset="2"/>
              <a:buNone/>
            </a:pPr>
            <a:endParaRPr lang="en-US" altLang="zh-CN" sz="1800" dirty="0"/>
          </a:p>
          <a:p>
            <a:pPr eaLnBrk="1" hangingPunct="1">
              <a:buFont typeface="Wingdings" panose="05000000000000000000" pitchFamily="2" charset="2"/>
              <a:buNone/>
            </a:pPr>
            <a:r>
              <a:rPr lang="en-US" altLang="zh-CN" sz="1800" dirty="0" err="1"/>
              <a:t>sudo</a:t>
            </a:r>
            <a:r>
              <a:rPr lang="en-US" altLang="zh-CN" sz="1800" dirty="0"/>
              <a:t> </a:t>
            </a:r>
            <a:r>
              <a:rPr lang="en-US" altLang="zh-CN" sz="1800" dirty="0" err="1"/>
              <a:t>netwox</a:t>
            </a:r>
            <a:r>
              <a:rPr lang="en-US" altLang="zh-CN" sz="1800" dirty="0"/>
              <a:t> 86 -f "host 192.168.87.132" -g "192.168.87.150" -</a:t>
            </a:r>
            <a:r>
              <a:rPr lang="en-US" altLang="zh-CN" sz="1800" dirty="0" err="1"/>
              <a:t>i</a:t>
            </a:r>
            <a:r>
              <a:rPr lang="en-US" altLang="zh-CN" sz="1800" dirty="0"/>
              <a:t> "192.168.87.2“</a:t>
            </a:r>
          </a:p>
          <a:p>
            <a:pPr eaLnBrk="1" hangingPunct="1">
              <a:buFont typeface="Wingdings" panose="05000000000000000000" pitchFamily="2" charset="2"/>
              <a:buNone/>
            </a:pPr>
            <a:r>
              <a:rPr lang="en-US" altLang="zh-CN" sz="1800" dirty="0"/>
              <a:t># 86</a:t>
            </a:r>
            <a:r>
              <a:rPr lang="zh-CN" altLang="en-US" sz="1800" dirty="0"/>
              <a:t>：</a:t>
            </a:r>
            <a:r>
              <a:rPr lang="en-US" altLang="zh-CN" sz="1800" dirty="0"/>
              <a:t>Sniff and send ICMP4/ICMP6 redirect</a:t>
            </a:r>
            <a:r>
              <a:rPr lang="zh-CN" altLang="en-US" sz="1800" dirty="0"/>
              <a:t>，</a:t>
            </a:r>
            <a:r>
              <a:rPr lang="en-US" altLang="zh-CN" sz="1800" dirty="0"/>
              <a:t>host</a:t>
            </a:r>
            <a:r>
              <a:rPr lang="zh-CN" altLang="en-US" sz="1800" dirty="0"/>
              <a:t>为靶机</a:t>
            </a:r>
            <a:r>
              <a:rPr lang="en-US" altLang="zh-CN" sz="1800" dirty="0" err="1"/>
              <a:t>ip</a:t>
            </a:r>
            <a:r>
              <a:rPr lang="zh-CN" altLang="en-US" sz="1800" dirty="0"/>
              <a:t>，</a:t>
            </a:r>
            <a:r>
              <a:rPr lang="en-US" altLang="zh-CN" sz="1800" dirty="0"/>
              <a:t>-g</a:t>
            </a:r>
            <a:r>
              <a:rPr lang="zh-CN" altLang="en-US" sz="1800" dirty="0"/>
              <a:t>为重定向地址，</a:t>
            </a:r>
            <a:r>
              <a:rPr lang="en-US" altLang="zh-CN" sz="1800" dirty="0"/>
              <a:t>-</a:t>
            </a:r>
            <a:r>
              <a:rPr lang="en-US" altLang="zh-CN" sz="1800" dirty="0" err="1"/>
              <a:t>i</a:t>
            </a:r>
            <a:r>
              <a:rPr lang="zh-CN" altLang="en-US" sz="1800" dirty="0"/>
              <a:t>为原网关地址</a:t>
            </a:r>
            <a:endParaRPr lang="en-US" altLang="zh-CN" sz="1800" dirty="0"/>
          </a:p>
          <a:p>
            <a:r>
              <a:rPr lang="en-US" altLang="zh-CN" dirty="0" err="1"/>
              <a:t>Netwox</a:t>
            </a:r>
            <a:r>
              <a:rPr lang="zh-CN" altLang="en-US" dirty="0"/>
              <a:t>工具需要使用</a:t>
            </a:r>
            <a:r>
              <a:rPr lang="en-US" altLang="zh-CN" b="0" i="0" dirty="0" err="1">
                <a:solidFill>
                  <a:srgbClr val="333333"/>
                </a:solidFill>
                <a:effectLst/>
                <a:latin typeface="Arial" panose="020B0604020202020204" pitchFamily="34" charset="0"/>
              </a:rPr>
              <a:t>sudo</a:t>
            </a:r>
            <a:r>
              <a:rPr lang="en-US" altLang="zh-CN" b="0" i="0" dirty="0">
                <a:solidFill>
                  <a:srgbClr val="333333"/>
                </a:solidFill>
                <a:effectLst/>
                <a:latin typeface="Arial" panose="020B0604020202020204" pitchFamily="34" charset="0"/>
              </a:rPr>
              <a:t> apt-get insta</a:t>
            </a:r>
            <a:r>
              <a:rPr lang="en-US" altLang="zh-CN" dirty="0">
                <a:solidFill>
                  <a:srgbClr val="333333"/>
                </a:solidFill>
                <a:latin typeface="Arial" panose="020B0604020202020204" pitchFamily="34" charset="0"/>
              </a:rPr>
              <a:t>ll </a:t>
            </a:r>
            <a:r>
              <a:rPr lang="en-US" altLang="zh-CN" dirty="0" err="1">
                <a:solidFill>
                  <a:srgbClr val="333333"/>
                </a:solidFill>
                <a:latin typeface="Arial" panose="020B0604020202020204" pitchFamily="34" charset="0"/>
              </a:rPr>
              <a:t>netwox</a:t>
            </a:r>
            <a:r>
              <a:rPr lang="en-US" altLang="zh-CN"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进行安装</a:t>
            </a:r>
            <a:endParaRPr lang="en-US" altLang="zh-CN" dirty="0">
              <a:solidFill>
                <a:srgbClr val="333333"/>
              </a:solidFill>
              <a:latin typeface="Arial" panose="020B0604020202020204" pitchFamily="34" charset="0"/>
            </a:endParaRPr>
          </a:p>
          <a:p>
            <a:pPr eaLnBrk="1" hangingPunct="1">
              <a:buFont typeface="Wingdings" panose="05000000000000000000" pitchFamily="2" charset="2"/>
              <a:buNone/>
            </a:pPr>
            <a:endParaRPr lang="en-US" altLang="zh-CN" dirty="0"/>
          </a:p>
          <a:p>
            <a:pPr eaLnBrk="1" hangingPunct="1">
              <a:buFont typeface="Wingdings" panose="05000000000000000000" pitchFamily="2" charset="2"/>
              <a:buNone/>
            </a:pPr>
            <a:r>
              <a:rPr lang="zh-CN" altLang="en-US" sz="1800" dirty="0"/>
              <a:t>被攻击机上使用</a:t>
            </a:r>
            <a:r>
              <a:rPr lang="en-US" altLang="zh-CN" sz="1800" dirty="0" err="1"/>
              <a:t>wireshark</a:t>
            </a:r>
            <a:r>
              <a:rPr lang="zh-CN" altLang="en-US" dirty="0"/>
              <a:t>或</a:t>
            </a:r>
            <a:r>
              <a:rPr lang="en-US" altLang="zh-CN" dirty="0" err="1"/>
              <a:t>tcpdump</a:t>
            </a:r>
            <a:r>
              <a:rPr lang="zh-CN" altLang="en-US" sz="1800" dirty="0"/>
              <a:t>抓包，可以看到攻击方伪造网关身份发送的</a:t>
            </a:r>
            <a:r>
              <a:rPr lang="en-US" altLang="zh-CN" sz="1800" dirty="0" err="1"/>
              <a:t>icmp</a:t>
            </a:r>
            <a:r>
              <a:rPr lang="zh-CN" altLang="en-US" sz="1800" dirty="0"/>
              <a:t>重定向报文。此时被攻击机无法正常访问互联网</a:t>
            </a:r>
            <a:endParaRPr lang="en-US" altLang="zh-CN" sz="1800" dirty="0"/>
          </a:p>
          <a:p>
            <a:endParaRPr lang="en-US" altLang="zh-CN" dirty="0"/>
          </a:p>
          <a:p>
            <a:endParaRPr lang="en-US" altLang="zh-CN" dirty="0"/>
          </a:p>
          <a:p>
            <a:endParaRPr lang="en-US" altLang="zh-CN" dirty="0"/>
          </a:p>
          <a:p>
            <a:endParaRPr lang="en-US" altLang="zh-CN" dirty="0"/>
          </a:p>
          <a:p>
            <a:endParaRPr lang="zh-CN" altLang="en-US" dirty="0"/>
          </a:p>
        </p:txBody>
      </p:sp>
      <p:pic>
        <p:nvPicPr>
          <p:cNvPr id="6" name="图片 5">
            <a:extLst>
              <a:ext uri="{FF2B5EF4-FFF2-40B4-BE49-F238E27FC236}">
                <a16:creationId xmlns:a16="http://schemas.microsoft.com/office/drawing/2014/main" id="{C41CE9BA-B68B-480D-F497-512B3C42EC05}"/>
              </a:ext>
            </a:extLst>
          </p:cNvPr>
          <p:cNvPicPr>
            <a:picLocks noChangeAspect="1"/>
          </p:cNvPicPr>
          <p:nvPr/>
        </p:nvPicPr>
        <p:blipFill>
          <a:blip r:embed="rId2"/>
          <a:stretch>
            <a:fillRect/>
          </a:stretch>
        </p:blipFill>
        <p:spPr>
          <a:xfrm>
            <a:off x="859155" y="5037327"/>
            <a:ext cx="10296525" cy="742950"/>
          </a:xfrm>
          <a:prstGeom prst="rect">
            <a:avLst/>
          </a:prstGeom>
        </p:spPr>
      </p:pic>
    </p:spTree>
    <p:extLst>
      <p:ext uri="{BB962C8B-B14F-4D97-AF65-F5344CB8AC3E}">
        <p14:creationId xmlns:p14="http://schemas.microsoft.com/office/powerpoint/2010/main" val="2957985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0ECAA4C1-5455-7002-2039-D26C7A2F81AF}"/>
              </a:ext>
            </a:extLst>
          </p:cNvPr>
          <p:cNvSpPr>
            <a:spLocks noGrp="1"/>
          </p:cNvSpPr>
          <p:nvPr>
            <p:ph type="title"/>
          </p:nvPr>
        </p:nvSpPr>
        <p:spPr>
          <a:xfrm>
            <a:off x="1096963" y="287338"/>
            <a:ext cx="10058400" cy="1449387"/>
          </a:xfrm>
        </p:spPr>
        <p:txBody>
          <a:bodyPr/>
          <a:lstStyle/>
          <a:p>
            <a:r>
              <a:rPr lang="zh-CN" altLang="en-US" dirty="0"/>
              <a:t>实验过程</a:t>
            </a:r>
            <a:r>
              <a:rPr lang="en-US" altLang="zh-CN" dirty="0"/>
              <a:t>(ICMP</a:t>
            </a:r>
            <a:r>
              <a:rPr lang="zh-CN" altLang="en-US" dirty="0"/>
              <a:t>重定向攻击</a:t>
            </a:r>
            <a:r>
              <a:rPr lang="en-US" altLang="zh-CN" dirty="0"/>
              <a:t>)</a:t>
            </a:r>
            <a:endParaRPr lang="zh-CN" altLang="en-US" dirty="0"/>
          </a:p>
        </p:txBody>
      </p:sp>
      <p:sp>
        <p:nvSpPr>
          <p:cNvPr id="4" name="文本框 3">
            <a:extLst>
              <a:ext uri="{FF2B5EF4-FFF2-40B4-BE49-F238E27FC236}">
                <a16:creationId xmlns:a16="http://schemas.microsoft.com/office/drawing/2014/main" id="{F20F02D8-F1B5-3F20-F323-87494ED70B6E}"/>
              </a:ext>
            </a:extLst>
          </p:cNvPr>
          <p:cNvSpPr txBox="1"/>
          <p:nvPr/>
        </p:nvSpPr>
        <p:spPr>
          <a:xfrm>
            <a:off x="955829" y="1963920"/>
            <a:ext cx="10280342" cy="3416320"/>
          </a:xfrm>
          <a:prstGeom prst="rect">
            <a:avLst/>
          </a:prstGeom>
          <a:noFill/>
        </p:spPr>
        <p:txBody>
          <a:bodyPr wrap="square" rtlCol="0">
            <a:spAutoFit/>
          </a:bodyPr>
          <a:lstStyle/>
          <a:p>
            <a:r>
              <a:rPr lang="zh-CN" altLang="en-US" dirty="0"/>
              <a:t>被攻击前：</a:t>
            </a:r>
            <a:endParaRPr lang="en-US" altLang="zh-CN" dirty="0"/>
          </a:p>
          <a:p>
            <a:r>
              <a:rPr lang="zh-CN" altLang="en-US" dirty="0"/>
              <a:t>浏览器能够访问互联网</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ping </a:t>
            </a:r>
            <a:r>
              <a:rPr lang="en-US" altLang="zh-CN" dirty="0">
                <a:hlinkClick r:id="rId2"/>
              </a:rPr>
              <a:t>www.baidu.com</a:t>
            </a:r>
            <a:r>
              <a:rPr lang="en-US" altLang="zh-CN" dirty="0"/>
              <a:t> </a:t>
            </a:r>
            <a:r>
              <a:rPr lang="zh-CN" altLang="en-US" dirty="0"/>
              <a:t>正常</a:t>
            </a:r>
            <a:endParaRPr lang="en-US" altLang="zh-CN" dirty="0"/>
          </a:p>
          <a:p>
            <a:endParaRPr lang="en-US" altLang="zh-CN" dirty="0"/>
          </a:p>
          <a:p>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3DC9E7F3-1E61-214A-3859-1284DB21E11C}"/>
              </a:ext>
            </a:extLst>
          </p:cNvPr>
          <p:cNvPicPr>
            <a:picLocks noChangeAspect="1"/>
          </p:cNvPicPr>
          <p:nvPr/>
        </p:nvPicPr>
        <p:blipFill>
          <a:blip r:embed="rId3"/>
          <a:stretch>
            <a:fillRect/>
          </a:stretch>
        </p:blipFill>
        <p:spPr>
          <a:xfrm>
            <a:off x="4341872" y="1993362"/>
            <a:ext cx="5329424" cy="1675081"/>
          </a:xfrm>
          <a:prstGeom prst="rect">
            <a:avLst/>
          </a:prstGeom>
        </p:spPr>
      </p:pic>
      <p:pic>
        <p:nvPicPr>
          <p:cNvPr id="7" name="图片 6">
            <a:extLst>
              <a:ext uri="{FF2B5EF4-FFF2-40B4-BE49-F238E27FC236}">
                <a16:creationId xmlns:a16="http://schemas.microsoft.com/office/drawing/2014/main" id="{2706EC13-BD4A-2C72-4923-92119AB842C7}"/>
              </a:ext>
            </a:extLst>
          </p:cNvPr>
          <p:cNvPicPr>
            <a:picLocks noChangeAspect="1"/>
          </p:cNvPicPr>
          <p:nvPr/>
        </p:nvPicPr>
        <p:blipFill>
          <a:blip r:embed="rId4"/>
          <a:stretch>
            <a:fillRect/>
          </a:stretch>
        </p:blipFill>
        <p:spPr>
          <a:xfrm>
            <a:off x="2909887" y="4418115"/>
            <a:ext cx="6372225" cy="857250"/>
          </a:xfrm>
          <a:prstGeom prst="rect">
            <a:avLst/>
          </a:prstGeom>
        </p:spPr>
      </p:pic>
    </p:spTree>
    <p:extLst>
      <p:ext uri="{BB962C8B-B14F-4D97-AF65-F5344CB8AC3E}">
        <p14:creationId xmlns:p14="http://schemas.microsoft.com/office/powerpoint/2010/main" val="22204077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EC14D2EC-239A-DB45-5B6F-26776694AA39}"/>
              </a:ext>
            </a:extLst>
          </p:cNvPr>
          <p:cNvSpPr>
            <a:spLocks noGrp="1"/>
          </p:cNvSpPr>
          <p:nvPr>
            <p:ph type="title"/>
          </p:nvPr>
        </p:nvSpPr>
        <p:spPr>
          <a:xfrm>
            <a:off x="1096963" y="287338"/>
            <a:ext cx="10058400" cy="1449387"/>
          </a:xfrm>
        </p:spPr>
        <p:txBody>
          <a:bodyPr/>
          <a:lstStyle/>
          <a:p>
            <a:r>
              <a:rPr lang="zh-CN" altLang="en-US" dirty="0"/>
              <a:t>实验过程</a:t>
            </a:r>
            <a:r>
              <a:rPr lang="en-US" altLang="zh-CN" dirty="0"/>
              <a:t>(ICMP</a:t>
            </a:r>
            <a:r>
              <a:rPr lang="zh-CN" altLang="en-US" dirty="0"/>
              <a:t>重定向攻击</a:t>
            </a:r>
            <a:r>
              <a:rPr lang="en-US" altLang="zh-CN" dirty="0"/>
              <a:t>)</a:t>
            </a:r>
            <a:endParaRPr lang="zh-CN" altLang="en-US" dirty="0"/>
          </a:p>
        </p:txBody>
      </p:sp>
      <p:sp>
        <p:nvSpPr>
          <p:cNvPr id="6" name="文本框 5">
            <a:extLst>
              <a:ext uri="{FF2B5EF4-FFF2-40B4-BE49-F238E27FC236}">
                <a16:creationId xmlns:a16="http://schemas.microsoft.com/office/drawing/2014/main" id="{2A9EA1C8-DF89-D873-F1AB-1DA7B9A70FDA}"/>
              </a:ext>
            </a:extLst>
          </p:cNvPr>
          <p:cNvSpPr txBox="1"/>
          <p:nvPr/>
        </p:nvSpPr>
        <p:spPr>
          <a:xfrm>
            <a:off x="1400961" y="2038525"/>
            <a:ext cx="9328558" cy="4524315"/>
          </a:xfrm>
          <a:prstGeom prst="rect">
            <a:avLst/>
          </a:prstGeom>
          <a:noFill/>
        </p:spPr>
        <p:txBody>
          <a:bodyPr wrap="square" rtlCol="0">
            <a:spAutoFit/>
          </a:bodyPr>
          <a:lstStyle/>
          <a:p>
            <a:r>
              <a:rPr lang="zh-CN" altLang="en-US" dirty="0"/>
              <a:t>被攻击后</a:t>
            </a:r>
            <a:endParaRPr lang="en-US" altLang="zh-CN" dirty="0"/>
          </a:p>
          <a:p>
            <a:r>
              <a:rPr lang="en-US" altLang="zh-CN" dirty="0"/>
              <a:t>Ping</a:t>
            </a:r>
            <a:r>
              <a:rPr lang="zh-CN" altLang="en-US" dirty="0"/>
              <a:t>出现异常</a:t>
            </a:r>
            <a:endParaRPr lang="en-US" altLang="zh-CN" dirty="0"/>
          </a:p>
          <a:p>
            <a:endParaRPr lang="en-US" altLang="zh-CN" dirty="0"/>
          </a:p>
          <a:p>
            <a:endParaRPr lang="en-US" altLang="zh-CN" dirty="0"/>
          </a:p>
          <a:p>
            <a:endParaRPr lang="en-US" altLang="zh-CN" dirty="0"/>
          </a:p>
          <a:p>
            <a:endParaRPr lang="en-US" altLang="zh-CN" dirty="0"/>
          </a:p>
          <a:p>
            <a:r>
              <a:rPr lang="zh-CN" altLang="en-US" dirty="0"/>
              <a:t>浏览器访问互联网无法访问</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注意：攻击完成后使用命令</a:t>
            </a:r>
            <a:r>
              <a:rPr lang="en-US" altLang="zh-CN" dirty="0" err="1"/>
              <a:t>sudo</a:t>
            </a:r>
            <a:r>
              <a:rPr lang="en-US" altLang="zh-CN" dirty="0"/>
              <a:t> iptables –F </a:t>
            </a:r>
            <a:r>
              <a:rPr lang="zh-CN" altLang="en-US" dirty="0"/>
              <a:t>重置。</a:t>
            </a:r>
            <a:endParaRPr lang="en-US" altLang="zh-CN" dirty="0"/>
          </a:p>
          <a:p>
            <a:endParaRPr lang="zh-CN" altLang="en-US" dirty="0"/>
          </a:p>
        </p:txBody>
      </p:sp>
      <p:pic>
        <p:nvPicPr>
          <p:cNvPr id="8" name="图片 7">
            <a:extLst>
              <a:ext uri="{FF2B5EF4-FFF2-40B4-BE49-F238E27FC236}">
                <a16:creationId xmlns:a16="http://schemas.microsoft.com/office/drawing/2014/main" id="{AE2BDD5E-B482-073A-52F5-583AF3EAA486}"/>
              </a:ext>
            </a:extLst>
          </p:cNvPr>
          <p:cNvPicPr>
            <a:picLocks noChangeAspect="1"/>
          </p:cNvPicPr>
          <p:nvPr/>
        </p:nvPicPr>
        <p:blipFill>
          <a:blip r:embed="rId2"/>
          <a:stretch>
            <a:fillRect/>
          </a:stretch>
        </p:blipFill>
        <p:spPr>
          <a:xfrm>
            <a:off x="4267113" y="2038525"/>
            <a:ext cx="5665453" cy="1847809"/>
          </a:xfrm>
          <a:prstGeom prst="rect">
            <a:avLst/>
          </a:prstGeom>
        </p:spPr>
      </p:pic>
      <p:pic>
        <p:nvPicPr>
          <p:cNvPr id="10" name="图片 9">
            <a:extLst>
              <a:ext uri="{FF2B5EF4-FFF2-40B4-BE49-F238E27FC236}">
                <a16:creationId xmlns:a16="http://schemas.microsoft.com/office/drawing/2014/main" id="{9005375A-5E3F-404C-502F-025CF71186EB}"/>
              </a:ext>
            </a:extLst>
          </p:cNvPr>
          <p:cNvPicPr>
            <a:picLocks noChangeAspect="1"/>
          </p:cNvPicPr>
          <p:nvPr/>
        </p:nvPicPr>
        <p:blipFill>
          <a:blip r:embed="rId3"/>
          <a:stretch>
            <a:fillRect/>
          </a:stretch>
        </p:blipFill>
        <p:spPr>
          <a:xfrm>
            <a:off x="3749704" y="4070233"/>
            <a:ext cx="4457700" cy="1485900"/>
          </a:xfrm>
          <a:prstGeom prst="rect">
            <a:avLst/>
          </a:prstGeom>
        </p:spPr>
      </p:pic>
    </p:spTree>
    <p:extLst>
      <p:ext uri="{BB962C8B-B14F-4D97-AF65-F5344CB8AC3E}">
        <p14:creationId xmlns:p14="http://schemas.microsoft.com/office/powerpoint/2010/main" val="5240535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BB9540C-650D-2F7D-9F82-6B7817FA1CB6}"/>
              </a:ext>
            </a:extLst>
          </p:cNvPr>
          <p:cNvSpPr txBox="1"/>
          <p:nvPr/>
        </p:nvSpPr>
        <p:spPr>
          <a:xfrm>
            <a:off x="976542" y="1802165"/>
            <a:ext cx="10635449" cy="3970318"/>
          </a:xfrm>
          <a:prstGeom prst="rect">
            <a:avLst/>
          </a:prstGeom>
          <a:noFill/>
        </p:spPr>
        <p:txBody>
          <a:bodyPr wrap="square">
            <a:spAutoFit/>
          </a:bodyPr>
          <a:lstStyle/>
          <a:p>
            <a:pPr eaLnBrk="1" hangingPunct="1">
              <a:defRPr/>
            </a:pPr>
            <a:r>
              <a:rPr lang="zh-CN" altLang="en-US" sz="1800" dirty="0"/>
              <a:t>实验目标</a:t>
            </a:r>
            <a:endParaRPr lang="en-US" altLang="zh-CN" sz="1800" dirty="0"/>
          </a:p>
          <a:p>
            <a:pPr marL="0" indent="0" eaLnBrk="1" hangingPunct="1">
              <a:buFont typeface="Wingdings" panose="05000000000000000000" pitchFamily="2" charset="2"/>
              <a:buNone/>
              <a:defRPr/>
            </a:pPr>
            <a:r>
              <a:rPr lang="zh-CN" altLang="en-US" sz="1800" dirty="0"/>
              <a:t>使用</a:t>
            </a:r>
            <a:r>
              <a:rPr lang="en-US" altLang="zh-CN" sz="1800" dirty="0" err="1"/>
              <a:t>arp</a:t>
            </a:r>
            <a:r>
              <a:rPr lang="zh-CN" altLang="en-US" sz="1800" dirty="0"/>
              <a:t>欺骗将</a:t>
            </a:r>
            <a:r>
              <a:rPr lang="en-US" altLang="zh-CN" sz="1800" dirty="0"/>
              <a:t>192.168.87.150</a:t>
            </a:r>
            <a:r>
              <a:rPr lang="zh-CN" altLang="en-US" sz="1800" dirty="0"/>
              <a:t>（攻击机）冒充</a:t>
            </a:r>
            <a:r>
              <a:rPr lang="en-US" altLang="zh-CN" sz="1800" dirty="0"/>
              <a:t>192.168.87.2</a:t>
            </a:r>
            <a:r>
              <a:rPr lang="zh-CN" altLang="en-US" sz="1800" dirty="0"/>
              <a:t>（网关），这样就</a:t>
            </a:r>
            <a:r>
              <a:rPr lang="en-US" altLang="zh-CN" sz="1800" dirty="0"/>
              <a:t>192.168.87.132</a:t>
            </a:r>
            <a:r>
              <a:rPr lang="zh-CN" altLang="en-US" sz="1800" dirty="0"/>
              <a:t>的流量就会发到攻击机上而不会转发到网关，客户机自然就无法访问到外网。</a:t>
            </a:r>
            <a:endParaRPr lang="en-US" altLang="zh-CN" sz="1800" dirty="0"/>
          </a:p>
          <a:p>
            <a:pPr marL="0" indent="0" eaLnBrk="1" hangingPunct="1">
              <a:buFont typeface="Wingdings" panose="05000000000000000000" pitchFamily="2" charset="2"/>
              <a:buNone/>
              <a:defRPr/>
            </a:pPr>
            <a:r>
              <a:rPr lang="zh-CN" altLang="en-US" sz="1800" dirty="0"/>
              <a:t>使用命令</a:t>
            </a:r>
            <a:r>
              <a:rPr lang="en-US" altLang="zh-CN" sz="1800" dirty="0" err="1"/>
              <a:t>arpspoof</a:t>
            </a:r>
            <a:r>
              <a:rPr lang="en-US" altLang="zh-CN" sz="1800" dirty="0"/>
              <a:t> </a:t>
            </a:r>
            <a:endParaRPr lang="en-US" altLang="zh-CN" dirty="0"/>
          </a:p>
          <a:p>
            <a:pPr marL="0" indent="0" eaLnBrk="1" hangingPunct="1">
              <a:buFont typeface="Wingdings" panose="05000000000000000000" pitchFamily="2" charset="2"/>
              <a:buNone/>
              <a:defRPr/>
            </a:pPr>
            <a:r>
              <a:rPr lang="en-US" altLang="zh-CN" sz="1800" dirty="0"/>
              <a:t>(</a:t>
            </a:r>
            <a:r>
              <a:rPr lang="zh-CN" altLang="en-US" sz="1800" dirty="0"/>
              <a:t>没有</a:t>
            </a:r>
            <a:r>
              <a:rPr lang="en-US" altLang="zh-CN" sz="1800" dirty="0" err="1"/>
              <a:t>arpspoof</a:t>
            </a:r>
            <a:r>
              <a:rPr lang="zh-CN" altLang="en-US" sz="1800" dirty="0"/>
              <a:t>命令的情况使用</a:t>
            </a:r>
            <a:r>
              <a:rPr lang="en-US" altLang="zh-CN" sz="1800" dirty="0" err="1"/>
              <a:t>sudo</a:t>
            </a:r>
            <a:r>
              <a:rPr lang="en-US" altLang="zh-CN" sz="1800" dirty="0"/>
              <a:t> apt-get install </a:t>
            </a:r>
            <a:r>
              <a:rPr lang="en-US" altLang="zh-CN" sz="1800" dirty="0" err="1"/>
              <a:t>dsniff</a:t>
            </a:r>
            <a:r>
              <a:rPr lang="zh-CN" altLang="en-US" sz="1800" dirty="0"/>
              <a:t>安装</a:t>
            </a:r>
            <a:r>
              <a:rPr lang="en-US" altLang="zh-CN" sz="1800" dirty="0"/>
              <a:t>)</a:t>
            </a:r>
          </a:p>
          <a:p>
            <a:pPr marL="0" indent="0" eaLnBrk="1" hangingPunct="1">
              <a:buFont typeface="Wingdings" panose="05000000000000000000" pitchFamily="2" charset="2"/>
              <a:buNone/>
              <a:defRPr/>
            </a:pPr>
            <a:r>
              <a:rPr lang="en-US" altLang="zh-CN" sz="1800" dirty="0" err="1"/>
              <a:t>sudo</a:t>
            </a:r>
            <a:r>
              <a:rPr lang="en-US" altLang="zh-CN" sz="1800" dirty="0"/>
              <a:t> </a:t>
            </a:r>
            <a:r>
              <a:rPr lang="en-US" altLang="zh-CN" sz="1800" dirty="0" err="1"/>
              <a:t>arpspoof</a:t>
            </a:r>
            <a:r>
              <a:rPr lang="en-US" altLang="zh-CN" sz="1800" dirty="0"/>
              <a:t> -</a:t>
            </a:r>
            <a:r>
              <a:rPr lang="en-US" altLang="zh-CN" sz="1800" dirty="0" err="1"/>
              <a:t>i</a:t>
            </a:r>
            <a:r>
              <a:rPr lang="en-US" altLang="zh-CN" sz="1800" dirty="0"/>
              <a:t> eth0 -t 192.168.87.132 192.168.87.2</a:t>
            </a:r>
          </a:p>
          <a:p>
            <a:pPr marL="0" indent="0" eaLnBrk="1" hangingPunct="1">
              <a:buFont typeface="Wingdings" panose="05000000000000000000" pitchFamily="2" charset="2"/>
              <a:buNone/>
              <a:defRPr/>
            </a:pPr>
            <a:r>
              <a:rPr lang="zh-CN" altLang="en-US" dirty="0"/>
              <a:t>注意：</a:t>
            </a:r>
            <a:r>
              <a:rPr lang="en-US" altLang="zh-CN" dirty="0"/>
              <a:t>eth0</a:t>
            </a:r>
            <a:r>
              <a:rPr lang="zh-CN" altLang="en-US" dirty="0"/>
              <a:t>为</a:t>
            </a:r>
            <a:r>
              <a:rPr lang="en-US" altLang="zh-CN" dirty="0"/>
              <a:t>kali</a:t>
            </a:r>
            <a:r>
              <a:rPr lang="zh-CN" altLang="en-US" dirty="0"/>
              <a:t>攻击机的网卡名称</a:t>
            </a:r>
            <a:endParaRPr lang="en-US" altLang="zh-CN" dirty="0"/>
          </a:p>
          <a:p>
            <a:pPr marL="0" indent="0" eaLnBrk="1" hangingPunct="1">
              <a:buFont typeface="Wingdings" panose="05000000000000000000" pitchFamily="2" charset="2"/>
              <a:buNone/>
              <a:defRPr/>
            </a:pPr>
            <a:r>
              <a:rPr lang="en-US" altLang="zh-CN" dirty="0"/>
              <a:t>192.168.87.132</a:t>
            </a:r>
            <a:r>
              <a:rPr lang="zh-CN" altLang="en-US" dirty="0"/>
              <a:t>为被攻击机</a:t>
            </a:r>
            <a:r>
              <a:rPr lang="en-US" altLang="zh-CN" dirty="0"/>
              <a:t>IP</a:t>
            </a:r>
          </a:p>
          <a:p>
            <a:pPr marL="0" indent="0" eaLnBrk="1" hangingPunct="1">
              <a:buFont typeface="Wingdings" panose="05000000000000000000" pitchFamily="2" charset="2"/>
              <a:buNone/>
              <a:defRPr/>
            </a:pPr>
            <a:r>
              <a:rPr lang="en-US" altLang="zh-CN" dirty="0"/>
              <a:t>192.168.87.2</a:t>
            </a:r>
            <a:r>
              <a:rPr lang="zh-CN" altLang="en-US" dirty="0"/>
              <a:t>为要冒充的网关</a:t>
            </a:r>
            <a:r>
              <a:rPr lang="en-US" altLang="zh-CN" dirty="0"/>
              <a:t>IP</a:t>
            </a:r>
          </a:p>
          <a:p>
            <a:pPr marL="0" indent="0" eaLnBrk="1" hangingPunct="1">
              <a:buFont typeface="Wingdings" panose="05000000000000000000" pitchFamily="2" charset="2"/>
              <a:buNone/>
              <a:defRPr/>
            </a:pPr>
            <a:endParaRPr lang="en-US" altLang="zh-CN" dirty="0"/>
          </a:p>
          <a:p>
            <a:pPr marL="0" indent="0" eaLnBrk="1" hangingPunct="1">
              <a:buFont typeface="Wingdings" panose="05000000000000000000" pitchFamily="2" charset="2"/>
              <a:buNone/>
              <a:defRPr/>
            </a:pPr>
            <a:r>
              <a:rPr lang="zh-CN" altLang="en-US" dirty="0"/>
              <a:t>此时攻击机会不断向</a:t>
            </a:r>
            <a:r>
              <a:rPr lang="en-US" altLang="zh-CN" dirty="0"/>
              <a:t>192.168.87.132</a:t>
            </a:r>
            <a:r>
              <a:rPr lang="zh-CN" altLang="en-US" dirty="0"/>
              <a:t>发送伪造报文</a:t>
            </a:r>
            <a:endParaRPr lang="en-US" altLang="zh-CN" dirty="0"/>
          </a:p>
          <a:p>
            <a:pPr marL="0" indent="0" eaLnBrk="1" hangingPunct="1">
              <a:buFont typeface="Wingdings" panose="05000000000000000000" pitchFamily="2" charset="2"/>
              <a:buNone/>
              <a:defRPr/>
            </a:pPr>
            <a:r>
              <a:rPr lang="zh-CN" altLang="en-US" dirty="0"/>
              <a:t>宣告</a:t>
            </a:r>
            <a:r>
              <a:rPr lang="en-US" altLang="zh-CN" dirty="0"/>
              <a:t>192.168.87.2</a:t>
            </a:r>
            <a:r>
              <a:rPr lang="zh-CN" altLang="en-US" dirty="0"/>
              <a:t>（网关）的</a:t>
            </a:r>
            <a:r>
              <a:rPr lang="en-US" altLang="zh-CN" dirty="0"/>
              <a:t>mac</a:t>
            </a:r>
            <a:r>
              <a:rPr lang="zh-CN" altLang="en-US" dirty="0"/>
              <a:t>地址为</a:t>
            </a:r>
            <a:r>
              <a:rPr lang="en-US" altLang="zh-CN" dirty="0"/>
              <a:t>192.168.87.150</a:t>
            </a:r>
          </a:p>
          <a:p>
            <a:pPr marL="0" indent="0" eaLnBrk="1" hangingPunct="1">
              <a:buFont typeface="Wingdings" panose="05000000000000000000" pitchFamily="2" charset="2"/>
              <a:buNone/>
              <a:defRPr/>
            </a:pPr>
            <a:r>
              <a:rPr lang="zh-CN" altLang="en-US" dirty="0"/>
              <a:t>的</a:t>
            </a:r>
            <a:r>
              <a:rPr lang="en-US" altLang="zh-CN" dirty="0"/>
              <a:t>mac</a:t>
            </a:r>
            <a:r>
              <a:rPr lang="zh-CN" altLang="en-US" dirty="0"/>
              <a:t>地址</a:t>
            </a:r>
            <a:endParaRPr lang="en-US" altLang="zh-CN" dirty="0"/>
          </a:p>
          <a:p>
            <a:pPr marL="0" indent="0" eaLnBrk="1" hangingPunct="1">
              <a:buFont typeface="Wingdings" panose="05000000000000000000" pitchFamily="2" charset="2"/>
              <a:buNone/>
              <a:defRPr/>
            </a:pPr>
            <a:endParaRPr lang="en-US" altLang="zh-CN" sz="1800" dirty="0"/>
          </a:p>
        </p:txBody>
      </p:sp>
      <p:pic>
        <p:nvPicPr>
          <p:cNvPr id="10" name="图片 4">
            <a:extLst>
              <a:ext uri="{FF2B5EF4-FFF2-40B4-BE49-F238E27FC236}">
                <a16:creationId xmlns:a16="http://schemas.microsoft.com/office/drawing/2014/main" id="{FCE4C53B-B9FD-D943-87C6-02D447F57B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2966" y="3185719"/>
            <a:ext cx="4899025"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42EE6F24-D068-5E58-6F6B-56F21BDD740B}"/>
              </a:ext>
            </a:extLst>
          </p:cNvPr>
          <p:cNvSpPr txBox="1">
            <a:spLocks/>
          </p:cNvSpPr>
          <p:nvPr/>
        </p:nvSpPr>
        <p:spPr>
          <a:xfrm>
            <a:off x="1249680" y="439003"/>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zh-CN" altLang="en-US" dirty="0"/>
              <a:t>实验过程</a:t>
            </a:r>
            <a:r>
              <a:rPr lang="en-US" altLang="zh-CN" dirty="0"/>
              <a:t>(ARP</a:t>
            </a:r>
            <a:r>
              <a:rPr lang="zh-CN" altLang="en-US" dirty="0"/>
              <a:t>断网攻击</a:t>
            </a:r>
            <a:r>
              <a:rPr lang="en-US" altLang="zh-CN" dirty="0"/>
              <a:t>)</a:t>
            </a:r>
            <a:endParaRPr lang="zh-CN" altLang="en-US" dirty="0"/>
          </a:p>
        </p:txBody>
      </p:sp>
    </p:spTree>
    <p:extLst>
      <p:ext uri="{BB962C8B-B14F-4D97-AF65-F5344CB8AC3E}">
        <p14:creationId xmlns:p14="http://schemas.microsoft.com/office/powerpoint/2010/main" val="2972543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2C4549E-86B5-4B20-BB7E-7FAB19E86D45}"/>
              </a:ext>
            </a:extLst>
          </p:cNvPr>
          <p:cNvPicPr>
            <a:picLocks noChangeAspect="1"/>
          </p:cNvPicPr>
          <p:nvPr/>
        </p:nvPicPr>
        <p:blipFill>
          <a:blip r:embed="rId2"/>
          <a:stretch>
            <a:fillRect/>
          </a:stretch>
        </p:blipFill>
        <p:spPr>
          <a:xfrm>
            <a:off x="925513" y="2639167"/>
            <a:ext cx="10401300" cy="2905125"/>
          </a:xfrm>
          <a:prstGeom prst="rect">
            <a:avLst/>
          </a:prstGeom>
        </p:spPr>
      </p:pic>
      <p:sp>
        <p:nvSpPr>
          <p:cNvPr id="5" name="标题 1">
            <a:extLst>
              <a:ext uri="{FF2B5EF4-FFF2-40B4-BE49-F238E27FC236}">
                <a16:creationId xmlns:a16="http://schemas.microsoft.com/office/drawing/2014/main" id="{84B341E1-DEAD-EB11-2B90-2DA243D3F27D}"/>
              </a:ext>
            </a:extLst>
          </p:cNvPr>
          <p:cNvSpPr txBox="1">
            <a:spLocks noGrp="1"/>
          </p:cNvSpPr>
          <p:nvPr>
            <p:ph type="title"/>
          </p:nvPr>
        </p:nvSpPr>
        <p:spPr>
          <a:xfrm>
            <a:off x="1096963"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zh-CN" altLang="en-US" dirty="0"/>
              <a:t>实验过程</a:t>
            </a:r>
            <a:r>
              <a:rPr lang="en-US" altLang="zh-CN" dirty="0"/>
              <a:t>(ARP</a:t>
            </a:r>
            <a:r>
              <a:rPr lang="zh-CN" altLang="en-US" dirty="0"/>
              <a:t>断网攻击</a:t>
            </a:r>
            <a:r>
              <a:rPr lang="en-US" altLang="zh-CN" dirty="0"/>
              <a:t>)</a:t>
            </a:r>
            <a:endParaRPr lang="zh-CN" altLang="en-US" dirty="0"/>
          </a:p>
        </p:txBody>
      </p:sp>
      <p:sp>
        <p:nvSpPr>
          <p:cNvPr id="2" name="文本框 1">
            <a:extLst>
              <a:ext uri="{FF2B5EF4-FFF2-40B4-BE49-F238E27FC236}">
                <a16:creationId xmlns:a16="http://schemas.microsoft.com/office/drawing/2014/main" id="{B4B448CD-52D1-555E-56E3-DE3B2A961C81}"/>
              </a:ext>
            </a:extLst>
          </p:cNvPr>
          <p:cNvSpPr txBox="1"/>
          <p:nvPr/>
        </p:nvSpPr>
        <p:spPr>
          <a:xfrm>
            <a:off x="1493240" y="2003280"/>
            <a:ext cx="6703053" cy="369332"/>
          </a:xfrm>
          <a:prstGeom prst="rect">
            <a:avLst/>
          </a:prstGeom>
          <a:noFill/>
        </p:spPr>
        <p:txBody>
          <a:bodyPr wrap="none" rtlCol="0">
            <a:spAutoFit/>
          </a:bodyPr>
          <a:lstStyle/>
          <a:p>
            <a:r>
              <a:rPr lang="zh-CN" altLang="en-US" dirty="0"/>
              <a:t>被攻击机中使用</a:t>
            </a:r>
            <a:r>
              <a:rPr lang="en-US" altLang="zh-CN" dirty="0" err="1"/>
              <a:t>wireshark</a:t>
            </a:r>
            <a:r>
              <a:rPr lang="zh-CN" altLang="en-US" dirty="0"/>
              <a:t>抓取报文结果</a:t>
            </a:r>
            <a:r>
              <a:rPr lang="en-US" altLang="zh-CN" dirty="0"/>
              <a:t>(</a:t>
            </a:r>
            <a:r>
              <a:rPr lang="zh-CN" altLang="en-US" dirty="0"/>
              <a:t>或使用</a:t>
            </a:r>
            <a:r>
              <a:rPr lang="en-US" altLang="zh-CN" dirty="0" err="1"/>
              <a:t>tcpdump</a:t>
            </a:r>
            <a:r>
              <a:rPr lang="zh-CN" altLang="en-US" dirty="0"/>
              <a:t>抓取报文</a:t>
            </a:r>
            <a:r>
              <a:rPr lang="en-US" altLang="zh-CN" dirty="0"/>
              <a:t>)</a:t>
            </a:r>
            <a:endParaRPr lang="zh-CN" altLang="en-US" dirty="0"/>
          </a:p>
        </p:txBody>
      </p:sp>
    </p:spTree>
    <p:extLst>
      <p:ext uri="{BB962C8B-B14F-4D97-AF65-F5344CB8AC3E}">
        <p14:creationId xmlns:p14="http://schemas.microsoft.com/office/powerpoint/2010/main" val="12539212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367452-03FF-2C13-4BF4-C2C70EBC3D68}"/>
              </a:ext>
            </a:extLst>
          </p:cNvPr>
          <p:cNvSpPr txBox="1">
            <a:spLocks noChangeArrowheads="1"/>
          </p:cNvSpPr>
          <p:nvPr/>
        </p:nvSpPr>
        <p:spPr bwMode="auto">
          <a:xfrm>
            <a:off x="671120" y="1658369"/>
            <a:ext cx="10058399" cy="3962255"/>
          </a:xfrm>
          <a:prstGeom prst="rect">
            <a:avLst/>
          </a:prstGeom>
          <a:noFill/>
          <a:ln>
            <a:noFill/>
          </a:ln>
          <a:effectLst/>
        </p:spPr>
        <p:txBody>
          <a:bodyPr lIns="95791" tIns="47895" rIns="95791" bIns="47895"/>
          <a:lstStyle>
            <a:lvl1pPr marL="357188" indent="-357188" algn="l" defTabSz="957263" rtl="0" eaLnBrk="0" fontAlgn="base" hangingPunct="0">
              <a:spcBef>
                <a:spcPct val="20000"/>
              </a:spcBef>
              <a:spcAft>
                <a:spcPct val="0"/>
              </a:spcAft>
              <a:buClr>
                <a:schemeClr val="folHlink"/>
              </a:buClr>
              <a:buSzPct val="60000"/>
              <a:buFont typeface="Wingdings" panose="05000000000000000000" pitchFamily="2" charset="2"/>
              <a:buChar char="n"/>
              <a:defRPr sz="2700" kern="1200">
                <a:solidFill>
                  <a:schemeClr val="tx1"/>
                </a:solidFill>
                <a:latin typeface="+mn-lt"/>
                <a:ea typeface="+mn-ea"/>
                <a:cs typeface="+mn-cs"/>
              </a:defRPr>
            </a:lvl1pPr>
            <a:lvl2pPr marL="777875" indent="-298450" algn="l" defTabSz="957263" rtl="0" eaLnBrk="0" fontAlgn="base" hangingPunct="0">
              <a:spcBef>
                <a:spcPct val="20000"/>
              </a:spcBef>
              <a:spcAft>
                <a:spcPct val="0"/>
              </a:spcAft>
              <a:buClr>
                <a:srgbClr val="C00000"/>
              </a:buClr>
              <a:buSzPct val="55000"/>
              <a:buFont typeface="Wingdings" panose="05000000000000000000" pitchFamily="2" charset="2"/>
              <a:buChar char="n"/>
              <a:defRPr sz="2400" kern="1200">
                <a:solidFill>
                  <a:schemeClr val="tx1"/>
                </a:solidFill>
                <a:latin typeface="+mn-lt"/>
                <a:ea typeface="+mn-ea"/>
                <a:cs typeface="+mn-cs"/>
              </a:defRPr>
            </a:lvl2pPr>
            <a:lvl3pPr marL="1195388" indent="-236538" algn="l" defTabSz="957263" rtl="0" eaLnBrk="0" fontAlgn="base" hangingPunct="0">
              <a:spcBef>
                <a:spcPct val="20000"/>
              </a:spcBef>
              <a:spcAft>
                <a:spcPct val="0"/>
              </a:spcAft>
              <a:buClr>
                <a:srgbClr val="0000FF"/>
              </a:buClr>
              <a:buSzPct val="50000"/>
              <a:buFont typeface="Wingdings" panose="05000000000000000000" pitchFamily="2" charset="2"/>
              <a:buChar char="Ø"/>
              <a:defRPr sz="2100" kern="1200">
                <a:solidFill>
                  <a:schemeClr val="tx1"/>
                </a:solidFill>
                <a:latin typeface="+mn-lt"/>
                <a:ea typeface="+mn-ea"/>
                <a:cs typeface="+mn-cs"/>
              </a:defRPr>
            </a:lvl3pPr>
            <a:lvl4pPr marL="1674813" indent="-238125" algn="l" defTabSz="957263" rtl="0" eaLnBrk="0" fontAlgn="base" hangingPunct="0">
              <a:spcBef>
                <a:spcPct val="20000"/>
              </a:spcBef>
              <a:spcAft>
                <a:spcPct val="0"/>
              </a:spcAft>
              <a:buClr>
                <a:srgbClr val="C00000"/>
              </a:buClr>
              <a:buSzPct val="55000"/>
              <a:buFont typeface="Arial" panose="020B0604020202020204" pitchFamily="34" charset="0"/>
              <a:buChar char="•"/>
              <a:defRPr kern="1200">
                <a:solidFill>
                  <a:schemeClr val="tx1"/>
                </a:solidFill>
                <a:latin typeface="+mn-lt"/>
                <a:ea typeface="+mn-ea"/>
                <a:cs typeface="+mn-cs"/>
              </a:defRPr>
            </a:lvl4pPr>
            <a:lvl5pPr marL="2154238" indent="-238125" algn="l" defTabSz="957263" rtl="0" eaLnBrk="0" fontAlgn="base" hangingPunct="0">
              <a:spcBef>
                <a:spcPct val="20000"/>
              </a:spcBef>
              <a:spcAft>
                <a:spcPct val="0"/>
              </a:spcAft>
              <a:buClr>
                <a:srgbClr val="C00000"/>
              </a:buClr>
              <a:buSzPct val="5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Wingdings" panose="05000000000000000000" pitchFamily="2" charset="2"/>
              <a:buNone/>
              <a:defRPr/>
            </a:pPr>
            <a:r>
              <a:rPr lang="zh-CN" altLang="en-US" sz="2000" dirty="0"/>
              <a:t>攻击前的客户机的</a:t>
            </a:r>
            <a:r>
              <a:rPr lang="en-US" altLang="zh-CN" sz="2000" dirty="0" err="1"/>
              <a:t>arp</a:t>
            </a:r>
            <a:r>
              <a:rPr lang="zh-CN" altLang="en-US" sz="2000" dirty="0"/>
              <a:t>表</a:t>
            </a:r>
            <a:endParaRPr lang="en-US" altLang="zh-CN" sz="2000" dirty="0"/>
          </a:p>
          <a:p>
            <a:pPr marL="0" indent="0" eaLnBrk="1" hangingPunct="1">
              <a:buFont typeface="Wingdings" panose="05000000000000000000" pitchFamily="2" charset="2"/>
              <a:buNone/>
              <a:defRPr/>
            </a:pPr>
            <a:endParaRPr lang="en-US" altLang="zh-CN" sz="2000" dirty="0"/>
          </a:p>
          <a:p>
            <a:pPr marL="0" indent="0" eaLnBrk="1" hangingPunct="1">
              <a:buFont typeface="Wingdings" panose="05000000000000000000" pitchFamily="2" charset="2"/>
              <a:buNone/>
              <a:defRPr/>
            </a:pPr>
            <a:endParaRPr lang="en-US" altLang="zh-CN" sz="2000" dirty="0"/>
          </a:p>
          <a:p>
            <a:pPr marL="0" indent="0" eaLnBrk="1" hangingPunct="1">
              <a:buFont typeface="Wingdings" panose="05000000000000000000" pitchFamily="2" charset="2"/>
              <a:buNone/>
              <a:defRPr/>
            </a:pPr>
            <a:endParaRPr lang="en-US" altLang="zh-CN" sz="2000" dirty="0"/>
          </a:p>
          <a:p>
            <a:pPr marL="0" indent="0" eaLnBrk="1" hangingPunct="1">
              <a:buFont typeface="Wingdings" panose="05000000000000000000" pitchFamily="2" charset="2"/>
              <a:buNone/>
              <a:defRPr/>
            </a:pPr>
            <a:r>
              <a:rPr lang="zh-CN" altLang="en-US" sz="2000" dirty="0"/>
              <a:t>攻击后的</a:t>
            </a:r>
            <a:r>
              <a:rPr lang="en-US" altLang="zh-CN" sz="2000" dirty="0" err="1"/>
              <a:t>arp</a:t>
            </a:r>
            <a:r>
              <a:rPr lang="zh-CN" altLang="en-US" sz="2000" dirty="0"/>
              <a:t>表</a:t>
            </a:r>
            <a:endParaRPr lang="en-US" altLang="zh-CN" sz="2000" dirty="0"/>
          </a:p>
          <a:p>
            <a:pPr marL="0" indent="0" eaLnBrk="1" hangingPunct="1">
              <a:buFont typeface="Wingdings" panose="05000000000000000000" pitchFamily="2" charset="2"/>
              <a:buNone/>
              <a:defRPr/>
            </a:pPr>
            <a:endParaRPr lang="en-US" altLang="zh-CN" sz="2000" dirty="0"/>
          </a:p>
          <a:p>
            <a:pPr marL="0" indent="0" eaLnBrk="1" hangingPunct="1">
              <a:buFont typeface="Wingdings" panose="05000000000000000000" pitchFamily="2" charset="2"/>
              <a:buNone/>
              <a:defRPr/>
            </a:pPr>
            <a:endParaRPr lang="en-US" altLang="zh-CN" sz="2000" dirty="0"/>
          </a:p>
          <a:p>
            <a:pPr marL="0" indent="0" eaLnBrk="1" hangingPunct="1">
              <a:buFont typeface="Wingdings" panose="05000000000000000000" pitchFamily="2" charset="2"/>
              <a:buNone/>
              <a:defRPr/>
            </a:pPr>
            <a:endParaRPr lang="en-US" altLang="zh-CN" sz="2000" dirty="0"/>
          </a:p>
          <a:p>
            <a:pPr marL="0" indent="0" eaLnBrk="1" hangingPunct="1">
              <a:buFont typeface="Wingdings" panose="05000000000000000000" pitchFamily="2" charset="2"/>
              <a:buNone/>
              <a:defRPr/>
            </a:pPr>
            <a:endParaRPr lang="en-US" altLang="zh-CN" sz="2000" dirty="0"/>
          </a:p>
          <a:p>
            <a:pPr marL="0" indent="0" eaLnBrk="1" hangingPunct="1">
              <a:buFont typeface="Wingdings" panose="05000000000000000000" pitchFamily="2" charset="2"/>
              <a:buNone/>
              <a:defRPr/>
            </a:pPr>
            <a:r>
              <a:rPr lang="zh-CN" altLang="en-US" sz="2000" dirty="0"/>
              <a:t>此时可以打开网页查看是否能访问网页，停止</a:t>
            </a:r>
            <a:r>
              <a:rPr lang="en-US" altLang="zh-CN" sz="2000" dirty="0" err="1"/>
              <a:t>arp</a:t>
            </a:r>
            <a:r>
              <a:rPr lang="zh-CN" altLang="en-US" sz="2000" dirty="0"/>
              <a:t>后网页访问正常。</a:t>
            </a:r>
            <a:endParaRPr lang="en-US" altLang="zh-CN" sz="2000" dirty="0"/>
          </a:p>
        </p:txBody>
      </p:sp>
      <p:sp>
        <p:nvSpPr>
          <p:cNvPr id="6" name="标题 1">
            <a:extLst>
              <a:ext uri="{FF2B5EF4-FFF2-40B4-BE49-F238E27FC236}">
                <a16:creationId xmlns:a16="http://schemas.microsoft.com/office/drawing/2014/main" id="{4BAF2BA4-D432-F768-4253-09E1349D727C}"/>
              </a:ext>
            </a:extLst>
          </p:cNvPr>
          <p:cNvSpPr>
            <a:spLocks noGrp="1"/>
          </p:cNvSpPr>
          <p:nvPr>
            <p:ph type="title"/>
          </p:nvPr>
        </p:nvSpPr>
        <p:spPr>
          <a:xfrm>
            <a:off x="545284" y="287338"/>
            <a:ext cx="10610079" cy="1449387"/>
          </a:xfrm>
        </p:spPr>
        <p:txBody>
          <a:bodyPr/>
          <a:lstStyle/>
          <a:p>
            <a:r>
              <a:rPr lang="zh-CN" altLang="en-US" dirty="0"/>
              <a:t>实验过程</a:t>
            </a:r>
            <a:r>
              <a:rPr lang="en-US" altLang="zh-CN" dirty="0"/>
              <a:t>(ARP</a:t>
            </a:r>
            <a:r>
              <a:rPr lang="zh-CN" altLang="en-US" dirty="0"/>
              <a:t>断网攻击</a:t>
            </a:r>
            <a:r>
              <a:rPr lang="en-US" altLang="zh-CN" dirty="0"/>
              <a:t>)</a:t>
            </a:r>
            <a:endParaRPr lang="zh-CN" altLang="en-US" dirty="0"/>
          </a:p>
        </p:txBody>
      </p:sp>
      <p:pic>
        <p:nvPicPr>
          <p:cNvPr id="7" name="图片 6">
            <a:extLst>
              <a:ext uri="{FF2B5EF4-FFF2-40B4-BE49-F238E27FC236}">
                <a16:creationId xmlns:a16="http://schemas.microsoft.com/office/drawing/2014/main" id="{81C620C5-9002-46CD-6DF2-3A690F4B1F0C}"/>
              </a:ext>
            </a:extLst>
          </p:cNvPr>
          <p:cNvPicPr>
            <a:picLocks noChangeAspect="1"/>
          </p:cNvPicPr>
          <p:nvPr/>
        </p:nvPicPr>
        <p:blipFill>
          <a:blip r:embed="rId2"/>
          <a:stretch>
            <a:fillRect/>
          </a:stretch>
        </p:blipFill>
        <p:spPr>
          <a:xfrm>
            <a:off x="2273685" y="3763336"/>
            <a:ext cx="7153275" cy="723900"/>
          </a:xfrm>
          <a:prstGeom prst="rect">
            <a:avLst/>
          </a:prstGeom>
        </p:spPr>
      </p:pic>
      <p:pic>
        <p:nvPicPr>
          <p:cNvPr id="9" name="图片 8">
            <a:extLst>
              <a:ext uri="{FF2B5EF4-FFF2-40B4-BE49-F238E27FC236}">
                <a16:creationId xmlns:a16="http://schemas.microsoft.com/office/drawing/2014/main" id="{7F5A4B4D-7771-6337-3BBC-B617635BCD14}"/>
              </a:ext>
            </a:extLst>
          </p:cNvPr>
          <p:cNvPicPr>
            <a:picLocks noChangeAspect="1"/>
          </p:cNvPicPr>
          <p:nvPr/>
        </p:nvPicPr>
        <p:blipFill>
          <a:blip r:embed="rId3"/>
          <a:stretch>
            <a:fillRect/>
          </a:stretch>
        </p:blipFill>
        <p:spPr>
          <a:xfrm>
            <a:off x="2199881" y="2267998"/>
            <a:ext cx="7000875" cy="723900"/>
          </a:xfrm>
          <a:prstGeom prst="rect">
            <a:avLst/>
          </a:prstGeom>
        </p:spPr>
      </p:pic>
    </p:spTree>
    <p:extLst>
      <p:ext uri="{BB962C8B-B14F-4D97-AF65-F5344CB8AC3E}">
        <p14:creationId xmlns:p14="http://schemas.microsoft.com/office/powerpoint/2010/main" val="3235800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AA1A63-00B4-604F-9FAE-E35B95B11750}"/>
              </a:ext>
            </a:extLst>
          </p:cNvPr>
          <p:cNvSpPr>
            <a:spLocks noGrp="1"/>
          </p:cNvSpPr>
          <p:nvPr>
            <p:ph type="title"/>
          </p:nvPr>
        </p:nvSpPr>
        <p:spPr/>
        <p:txBody>
          <a:bodyPr/>
          <a:lstStyle/>
          <a:p>
            <a:r>
              <a:rPr lang="en-US" altLang="zh-CN" sz="4800" dirty="0">
                <a:solidFill>
                  <a:schemeClr val="tx2"/>
                </a:solidFill>
              </a:rPr>
              <a:t>ICMP</a:t>
            </a:r>
            <a:r>
              <a:rPr lang="zh-CN" altLang="en-US" sz="4800" dirty="0">
                <a:solidFill>
                  <a:schemeClr val="tx2"/>
                </a:solidFill>
              </a:rPr>
              <a:t>协议</a:t>
            </a:r>
            <a:endParaRPr lang="zh-CN" altLang="en-US" dirty="0"/>
          </a:p>
        </p:txBody>
      </p:sp>
      <p:sp>
        <p:nvSpPr>
          <p:cNvPr id="3" name="内容占位符 2">
            <a:extLst>
              <a:ext uri="{FF2B5EF4-FFF2-40B4-BE49-F238E27FC236}">
                <a16:creationId xmlns:a16="http://schemas.microsoft.com/office/drawing/2014/main" id="{A5D191ED-CB8C-989D-5968-7A06DF2EFCDF}"/>
              </a:ext>
            </a:extLst>
          </p:cNvPr>
          <p:cNvSpPr>
            <a:spLocks noGrp="1"/>
          </p:cNvSpPr>
          <p:nvPr>
            <p:ph idx="1"/>
          </p:nvPr>
        </p:nvSpPr>
        <p:spPr/>
        <p:txBody>
          <a:bodyPr/>
          <a:lstStyle/>
          <a:p>
            <a:pPr>
              <a:buFont typeface="Wingdings" panose="05000000000000000000" pitchFamily="2" charset="2"/>
              <a:buChar char="l"/>
            </a:pPr>
            <a:r>
              <a:rPr lang="en-US" altLang="zh-CN" sz="2000" b="1" dirty="0"/>
              <a:t>ICMP</a:t>
            </a:r>
            <a:r>
              <a:rPr lang="zh-CN" altLang="en-US" sz="2000" b="1" dirty="0"/>
              <a:t>协议报文格式</a:t>
            </a:r>
            <a:endParaRPr lang="en-US" altLang="zh-CN" sz="2000" b="1" dirty="0"/>
          </a:p>
          <a:p>
            <a:pPr>
              <a:buFont typeface="Wingdings" panose="05000000000000000000" pitchFamily="2" charset="2"/>
              <a:buChar char="l"/>
            </a:pPr>
            <a:endParaRPr lang="en-US" altLang="zh-CN" b="1" dirty="0"/>
          </a:p>
          <a:p>
            <a:pPr>
              <a:buFont typeface="Wingdings" panose="05000000000000000000" pitchFamily="2" charset="2"/>
              <a:buChar char="l"/>
            </a:pPr>
            <a:endParaRPr lang="en-US" altLang="zh-CN" sz="2000" b="1" dirty="0"/>
          </a:p>
          <a:p>
            <a:pPr marL="0" indent="0">
              <a:buNone/>
            </a:pPr>
            <a:endParaRPr lang="en-US" altLang="zh-CN" sz="2000" b="1" dirty="0"/>
          </a:p>
          <a:p>
            <a:pPr>
              <a:buFont typeface="Wingdings" panose="05000000000000000000" pitchFamily="2" charset="2"/>
              <a:buChar char="l"/>
            </a:pPr>
            <a:r>
              <a:rPr lang="zh-CN" altLang="en-US" sz="2000" b="1" dirty="0"/>
              <a:t>说明</a:t>
            </a:r>
            <a:endParaRPr lang="en-US" altLang="zh-CN" sz="2000" b="1" dirty="0"/>
          </a:p>
          <a:p>
            <a:pPr marL="0" indent="0">
              <a:buNone/>
            </a:pPr>
            <a:r>
              <a:rPr lang="zh-CN" altLang="en-US" b="0" i="0" dirty="0">
                <a:effectLst/>
                <a:latin typeface="-apple-system"/>
              </a:rPr>
              <a:t>类型</a:t>
            </a:r>
            <a:r>
              <a:rPr lang="en-US" altLang="zh-CN" b="0" i="0" dirty="0">
                <a:effectLst/>
                <a:latin typeface="-apple-system"/>
              </a:rPr>
              <a:t>(type)</a:t>
            </a:r>
            <a:r>
              <a:rPr lang="zh-CN" altLang="en-US" b="0" i="0" dirty="0">
                <a:effectLst/>
                <a:latin typeface="-apple-system"/>
              </a:rPr>
              <a:t>：占用了</a:t>
            </a:r>
            <a:r>
              <a:rPr lang="en-US" altLang="zh-CN" b="0" i="0" dirty="0">
                <a:effectLst/>
                <a:latin typeface="-apple-system"/>
              </a:rPr>
              <a:t>8 bit</a:t>
            </a:r>
            <a:r>
              <a:rPr lang="zh-CN" altLang="en-US" b="0" i="0" dirty="0">
                <a:effectLst/>
                <a:latin typeface="-apple-system"/>
              </a:rPr>
              <a:t>位    </a:t>
            </a:r>
            <a:r>
              <a:rPr lang="en-US" altLang="zh-CN" b="0" i="0" dirty="0">
                <a:effectLst/>
                <a:latin typeface="-apple-system"/>
              </a:rPr>
              <a:t>ICMP</a:t>
            </a:r>
            <a:r>
              <a:rPr lang="zh-CN" altLang="en-US" b="0" i="0" dirty="0">
                <a:effectLst/>
                <a:latin typeface="-apple-system"/>
              </a:rPr>
              <a:t>报文类型</a:t>
            </a:r>
            <a:endParaRPr lang="en-US" altLang="zh-CN" sz="2000" dirty="0"/>
          </a:p>
          <a:p>
            <a:pPr marL="0" indent="0">
              <a:buNone/>
            </a:pPr>
            <a:r>
              <a:rPr lang="zh-CN" altLang="en-US" b="0" i="0" dirty="0">
                <a:solidFill>
                  <a:srgbClr val="4D4D4D"/>
                </a:solidFill>
                <a:effectLst/>
                <a:latin typeface="-apple-system"/>
              </a:rPr>
              <a:t>代码</a:t>
            </a:r>
            <a:r>
              <a:rPr lang="en-US" altLang="zh-CN" b="0" i="0" dirty="0">
                <a:solidFill>
                  <a:srgbClr val="4D4D4D"/>
                </a:solidFill>
                <a:effectLst/>
                <a:latin typeface="-apple-system"/>
              </a:rPr>
              <a:t>(code)</a:t>
            </a:r>
            <a:r>
              <a:rPr lang="zh-CN" altLang="en-US" b="0" i="0" dirty="0">
                <a:solidFill>
                  <a:srgbClr val="4D4D4D"/>
                </a:solidFill>
                <a:effectLst/>
                <a:latin typeface="-apple-system"/>
              </a:rPr>
              <a:t>：占用了</a:t>
            </a:r>
            <a:r>
              <a:rPr lang="en-US" altLang="zh-CN" b="0" i="0" dirty="0">
                <a:solidFill>
                  <a:srgbClr val="4D4D4D"/>
                </a:solidFill>
                <a:effectLst/>
                <a:latin typeface="-apple-system"/>
              </a:rPr>
              <a:t>8 bit</a:t>
            </a:r>
            <a:r>
              <a:rPr lang="zh-CN" altLang="en-US" b="0" i="0" dirty="0">
                <a:solidFill>
                  <a:srgbClr val="4D4D4D"/>
                </a:solidFill>
                <a:effectLst/>
                <a:latin typeface="-apple-system"/>
              </a:rPr>
              <a:t>位 根据</a:t>
            </a:r>
            <a:r>
              <a:rPr lang="en-US" altLang="zh-CN" b="0" i="0" dirty="0">
                <a:solidFill>
                  <a:srgbClr val="4D4D4D"/>
                </a:solidFill>
                <a:effectLst/>
                <a:latin typeface="-apple-system"/>
              </a:rPr>
              <a:t>ICMP</a:t>
            </a:r>
            <a:r>
              <a:rPr lang="zh-CN" altLang="en-US" b="0" i="0" dirty="0">
                <a:solidFill>
                  <a:srgbClr val="4D4D4D"/>
                </a:solidFill>
                <a:effectLst/>
                <a:latin typeface="-apple-system"/>
              </a:rPr>
              <a:t>差错报文的类型，进一步分析错误的原因</a:t>
            </a:r>
            <a:endParaRPr lang="en-US" altLang="zh-CN" b="0" i="0" dirty="0">
              <a:solidFill>
                <a:srgbClr val="4D4D4D"/>
              </a:solidFill>
              <a:effectLst/>
              <a:latin typeface="-apple-system"/>
            </a:endParaRPr>
          </a:p>
          <a:p>
            <a:pPr marL="0" indent="0">
              <a:buNone/>
            </a:pPr>
            <a:r>
              <a:rPr lang="zh-CN" altLang="en-US" b="0" i="0" dirty="0">
                <a:solidFill>
                  <a:srgbClr val="4D4D4D"/>
                </a:solidFill>
                <a:effectLst/>
                <a:latin typeface="-apple-system"/>
              </a:rPr>
              <a:t>校验和</a:t>
            </a:r>
            <a:r>
              <a:rPr lang="en-US" altLang="zh-CN" b="0" i="0" dirty="0">
                <a:solidFill>
                  <a:srgbClr val="4D4D4D"/>
                </a:solidFill>
                <a:effectLst/>
                <a:latin typeface="-apple-system"/>
              </a:rPr>
              <a:t>(checksum)</a:t>
            </a:r>
            <a:r>
              <a:rPr lang="zh-CN" altLang="en-US" b="0" i="0" dirty="0">
                <a:solidFill>
                  <a:srgbClr val="4D4D4D"/>
                </a:solidFill>
                <a:effectLst/>
                <a:latin typeface="-apple-system"/>
              </a:rPr>
              <a:t>：占用了</a:t>
            </a:r>
            <a:r>
              <a:rPr lang="en-US" altLang="zh-CN" b="0" i="0" dirty="0">
                <a:solidFill>
                  <a:srgbClr val="4D4D4D"/>
                </a:solidFill>
                <a:effectLst/>
                <a:latin typeface="-apple-system"/>
              </a:rPr>
              <a:t>16 bit</a:t>
            </a:r>
            <a:r>
              <a:rPr lang="zh-CN" altLang="en-US" b="0" i="0" dirty="0">
                <a:solidFill>
                  <a:srgbClr val="4D4D4D"/>
                </a:solidFill>
                <a:effectLst/>
                <a:latin typeface="-apple-system"/>
              </a:rPr>
              <a:t>位</a:t>
            </a:r>
            <a:endParaRPr lang="en-US" altLang="zh-CN" b="0" i="0" dirty="0">
              <a:solidFill>
                <a:srgbClr val="4D4D4D"/>
              </a:solidFill>
              <a:effectLst/>
              <a:latin typeface="-apple-system"/>
            </a:endParaRPr>
          </a:p>
          <a:p>
            <a:pPr marL="0" indent="0">
              <a:buNone/>
            </a:pPr>
            <a:r>
              <a:rPr lang="zh-CN" altLang="en-US" dirty="0">
                <a:solidFill>
                  <a:srgbClr val="4D4D4D"/>
                </a:solidFill>
                <a:latin typeface="-apple-system"/>
              </a:rPr>
              <a:t>其他字段：占用</a:t>
            </a:r>
            <a:r>
              <a:rPr lang="en-US" altLang="zh-CN" dirty="0">
                <a:solidFill>
                  <a:srgbClr val="4D4D4D"/>
                </a:solidFill>
                <a:latin typeface="-apple-system"/>
              </a:rPr>
              <a:t>32</a:t>
            </a:r>
            <a:r>
              <a:rPr lang="zh-CN" altLang="en-US" dirty="0">
                <a:solidFill>
                  <a:srgbClr val="4D4D4D"/>
                </a:solidFill>
                <a:latin typeface="-apple-system"/>
              </a:rPr>
              <a:t>位，取决于报文类型</a:t>
            </a:r>
            <a:endParaRPr lang="en-US" altLang="zh-CN" b="0" i="0" dirty="0">
              <a:solidFill>
                <a:srgbClr val="4D4D4D"/>
              </a:solidFill>
              <a:effectLst/>
              <a:latin typeface="-apple-system"/>
            </a:endParaRPr>
          </a:p>
          <a:p>
            <a:pPr marL="0" indent="0">
              <a:buNone/>
            </a:pPr>
            <a:endParaRPr lang="en-US" altLang="zh-CN" sz="2000" dirty="0"/>
          </a:p>
          <a:p>
            <a:pPr marL="0" indent="0">
              <a:buNone/>
            </a:pPr>
            <a:endParaRPr lang="zh-CN" altLang="en-US" dirty="0"/>
          </a:p>
        </p:txBody>
      </p:sp>
      <p:pic>
        <p:nvPicPr>
          <p:cNvPr id="5" name="图片 4">
            <a:extLst>
              <a:ext uri="{FF2B5EF4-FFF2-40B4-BE49-F238E27FC236}">
                <a16:creationId xmlns:a16="http://schemas.microsoft.com/office/drawing/2014/main" id="{034444BB-4C41-072A-45B2-E6DD3D8D1F70}"/>
              </a:ext>
            </a:extLst>
          </p:cNvPr>
          <p:cNvPicPr>
            <a:picLocks noChangeAspect="1"/>
          </p:cNvPicPr>
          <p:nvPr/>
        </p:nvPicPr>
        <p:blipFill>
          <a:blip r:embed="rId2"/>
          <a:stretch>
            <a:fillRect/>
          </a:stretch>
        </p:blipFill>
        <p:spPr>
          <a:xfrm>
            <a:off x="2123638" y="2135960"/>
            <a:ext cx="6869360" cy="1625190"/>
          </a:xfrm>
          <a:prstGeom prst="rect">
            <a:avLst/>
          </a:prstGeom>
        </p:spPr>
      </p:pic>
    </p:spTree>
    <p:extLst>
      <p:ext uri="{BB962C8B-B14F-4D97-AF65-F5344CB8AC3E}">
        <p14:creationId xmlns:p14="http://schemas.microsoft.com/office/powerpoint/2010/main" val="20775193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B01-254C-5673-744B-D811B51EBC79}"/>
              </a:ext>
            </a:extLst>
          </p:cNvPr>
          <p:cNvSpPr>
            <a:spLocks noGrp="1"/>
          </p:cNvSpPr>
          <p:nvPr>
            <p:ph type="title"/>
          </p:nvPr>
        </p:nvSpPr>
        <p:spPr/>
        <p:txBody>
          <a:bodyPr/>
          <a:lstStyle/>
          <a:p>
            <a:r>
              <a:rPr lang="zh-CN" altLang="en-US" dirty="0"/>
              <a:t>实验内容</a:t>
            </a:r>
          </a:p>
        </p:txBody>
      </p:sp>
      <p:sp>
        <p:nvSpPr>
          <p:cNvPr id="3" name="内容占位符 2">
            <a:extLst>
              <a:ext uri="{FF2B5EF4-FFF2-40B4-BE49-F238E27FC236}">
                <a16:creationId xmlns:a16="http://schemas.microsoft.com/office/drawing/2014/main" id="{37046CC6-A89B-44B1-3739-8687E58F5C10}"/>
              </a:ext>
            </a:extLst>
          </p:cNvPr>
          <p:cNvSpPr>
            <a:spLocks noGrp="1"/>
          </p:cNvSpPr>
          <p:nvPr>
            <p:ph idx="1"/>
          </p:nvPr>
        </p:nvSpPr>
        <p:spPr>
          <a:xfrm>
            <a:off x="1097280" y="1845732"/>
            <a:ext cx="10227858" cy="5012268"/>
          </a:xfrm>
        </p:spPr>
        <p:txBody>
          <a:bodyPr>
            <a:normAutofit/>
          </a:bodyPr>
          <a:lstStyle/>
          <a:p>
            <a:pPr>
              <a:buFont typeface="Wingdings" panose="05000000000000000000" pitchFamily="2" charset="2"/>
              <a:buChar char="l"/>
            </a:pPr>
            <a:r>
              <a:rPr lang="zh-CN" altLang="en-US" dirty="0"/>
              <a:t>必做：</a:t>
            </a:r>
            <a:endParaRPr lang="en-US" altLang="zh-CN" dirty="0"/>
          </a:p>
          <a:p>
            <a:pPr marL="544068" lvl="1" indent="-342900">
              <a:buFont typeface="+mj-lt"/>
              <a:buAutoNum type="arabicPeriod"/>
            </a:pPr>
            <a:r>
              <a:rPr lang="zh-CN" altLang="en-US" dirty="0"/>
              <a:t>搭建攻击场景，并用</a:t>
            </a:r>
            <a:r>
              <a:rPr lang="zh-CN" altLang="en-US" b="1" dirty="0"/>
              <a:t>表格</a:t>
            </a:r>
            <a:r>
              <a:rPr lang="zh-CN" altLang="en-US" dirty="0"/>
              <a:t>的形式展示各台主机</a:t>
            </a:r>
            <a:r>
              <a:rPr lang="en-US" altLang="zh-CN" dirty="0"/>
              <a:t>IP</a:t>
            </a:r>
            <a:r>
              <a:rPr lang="zh-CN" altLang="en-US" dirty="0"/>
              <a:t>地址与操作系统版本，以网络</a:t>
            </a:r>
            <a:r>
              <a:rPr lang="zh-CN" altLang="en-US" b="1" dirty="0"/>
              <a:t>拓扑</a:t>
            </a:r>
            <a:r>
              <a:rPr lang="zh-CN" altLang="en-US" dirty="0"/>
              <a:t>图的形式展示攻击场景。</a:t>
            </a:r>
            <a:endParaRPr lang="en-US" altLang="zh-CN" dirty="0"/>
          </a:p>
          <a:p>
            <a:pPr marL="544068" lvl="1" indent="-342900">
              <a:buFont typeface="+mj-lt"/>
              <a:buAutoNum type="arabicPeriod"/>
            </a:pPr>
            <a:r>
              <a:rPr lang="zh-CN" altLang="en-US" b="1" dirty="0">
                <a:solidFill>
                  <a:schemeClr val="tx1"/>
                </a:solidFill>
              </a:rPr>
              <a:t>分别</a:t>
            </a:r>
            <a:r>
              <a:rPr lang="zh-CN" altLang="en-US" dirty="0"/>
              <a:t>完成</a:t>
            </a:r>
            <a:r>
              <a:rPr lang="en-US" altLang="zh-CN" b="1" dirty="0"/>
              <a:t>ICMP</a:t>
            </a:r>
            <a:r>
              <a:rPr lang="zh-CN" altLang="en-US" b="1" dirty="0"/>
              <a:t>重定向攻击</a:t>
            </a:r>
            <a:r>
              <a:rPr lang="zh-CN" altLang="en-US" dirty="0"/>
              <a:t>与</a:t>
            </a:r>
            <a:r>
              <a:rPr lang="en-US" altLang="zh-CN" b="1" dirty="0"/>
              <a:t>ARP</a:t>
            </a:r>
            <a:r>
              <a:rPr lang="zh-CN" altLang="en-US" b="1" dirty="0"/>
              <a:t>欺骗攻击</a:t>
            </a:r>
            <a:r>
              <a:rPr lang="zh-CN" altLang="en-US" dirty="0"/>
              <a:t>，在实验报告中</a:t>
            </a:r>
            <a:r>
              <a:rPr lang="zh-CN" altLang="en-US" b="1" dirty="0"/>
              <a:t>分别</a:t>
            </a:r>
            <a:r>
              <a:rPr lang="zh-CN" altLang="en-US" dirty="0"/>
              <a:t>展示攻击手段并以</a:t>
            </a:r>
            <a:r>
              <a:rPr lang="zh-CN" altLang="en-US" b="1" dirty="0">
                <a:solidFill>
                  <a:schemeClr val="tx1"/>
                </a:solidFill>
              </a:rPr>
              <a:t>截图</a:t>
            </a:r>
            <a:r>
              <a:rPr lang="zh-CN" altLang="en-US" dirty="0"/>
              <a:t>的形式</a:t>
            </a:r>
            <a:r>
              <a:rPr lang="zh-CN" altLang="en-US" b="1" dirty="0">
                <a:solidFill>
                  <a:schemeClr val="tx1"/>
                </a:solidFill>
              </a:rPr>
              <a:t>分别</a:t>
            </a:r>
            <a:r>
              <a:rPr lang="zh-CN" altLang="en-US" dirty="0"/>
              <a:t>展示两种攻击的结果（</a:t>
            </a:r>
            <a:r>
              <a:rPr lang="en-US" altLang="zh-CN" dirty="0"/>
              <a:t>ping</a:t>
            </a:r>
            <a:r>
              <a:rPr lang="zh-CN" altLang="en-US" dirty="0"/>
              <a:t>命令前后对比结果</a:t>
            </a:r>
            <a:r>
              <a:rPr lang="en-US" altLang="zh-CN" dirty="0"/>
              <a:t>/</a:t>
            </a:r>
            <a:r>
              <a:rPr lang="en-US" altLang="zh-CN" dirty="0" err="1"/>
              <a:t>arp</a:t>
            </a:r>
            <a:r>
              <a:rPr lang="zh-CN" altLang="en-US" dirty="0"/>
              <a:t>表前后对比结果、报文抓取结果、网页访问前后对比结果）并对关键内容辅以必要的解释 ；</a:t>
            </a:r>
            <a:endParaRPr lang="en-US" altLang="zh-CN" dirty="0"/>
          </a:p>
          <a:p>
            <a:pPr marL="91440" lvl="1" indent="-91440">
              <a:spcBef>
                <a:spcPts val="1200"/>
              </a:spcBef>
              <a:spcAft>
                <a:spcPts val="200"/>
              </a:spcAft>
              <a:buSzPct val="100000"/>
              <a:buFont typeface="Wingdings" panose="05000000000000000000" pitchFamily="2" charset="2"/>
              <a:buChar char="l"/>
            </a:pPr>
            <a:r>
              <a:rPr lang="zh-CN" altLang="en-US" sz="2000" dirty="0"/>
              <a:t>选做</a:t>
            </a:r>
            <a:endParaRPr lang="en-US" altLang="zh-CN" sz="2000" dirty="0"/>
          </a:p>
          <a:p>
            <a:pPr marL="0" lvl="1" indent="0">
              <a:spcBef>
                <a:spcPts val="1200"/>
              </a:spcBef>
              <a:spcAft>
                <a:spcPts val="200"/>
              </a:spcAft>
              <a:buSzPct val="100000"/>
              <a:buNone/>
            </a:pPr>
            <a:r>
              <a:rPr lang="en-US" altLang="zh-CN" sz="2000" dirty="0"/>
              <a:t>       </a:t>
            </a:r>
            <a:r>
              <a:rPr lang="zh-CN" altLang="en-US" dirty="0">
                <a:solidFill>
                  <a:schemeClr val="tx1"/>
                </a:solidFill>
              </a:rPr>
              <a:t>针对上述两种攻击进行系统加固（防御），展示系统加固（防御）手段，完成系统加固之后（防御）重复上述攻击并展示防御效果。</a:t>
            </a:r>
            <a:endParaRPr lang="en-US" altLang="zh-CN" dirty="0">
              <a:solidFill>
                <a:schemeClr val="tx1"/>
              </a:solidFill>
            </a:endParaRPr>
          </a:p>
          <a:p>
            <a:pPr lvl="1">
              <a:buFont typeface="Wingdings" panose="05000000000000000000" pitchFamily="2" charset="2"/>
              <a:buChar char="l"/>
            </a:pPr>
            <a:r>
              <a:rPr lang="zh-CN" altLang="en-US" sz="2000" b="1" dirty="0"/>
              <a:t>完成上述实验并提交</a:t>
            </a:r>
            <a:r>
              <a:rPr lang="zh-CN" altLang="en-US" sz="2000" b="1"/>
              <a:t>实验报告</a:t>
            </a:r>
            <a:endParaRPr lang="en-US" altLang="zh-CN" sz="2000" dirty="0"/>
          </a:p>
          <a:p>
            <a:pPr marL="201168" lvl="1" indent="0">
              <a:buNone/>
            </a:pPr>
            <a:r>
              <a:rPr lang="zh-CN" altLang="en-US" dirty="0"/>
              <a:t>评分标准：</a:t>
            </a:r>
            <a:endParaRPr lang="en-US" altLang="zh-CN" dirty="0"/>
          </a:p>
          <a:p>
            <a:pPr marL="201168" lvl="1" indent="0">
              <a:buNone/>
            </a:pPr>
            <a:r>
              <a:rPr lang="zh-CN" altLang="en-US" dirty="0"/>
              <a:t>环境搭建</a:t>
            </a:r>
            <a:r>
              <a:rPr lang="en-US" altLang="zh-CN" dirty="0"/>
              <a:t>2</a:t>
            </a:r>
            <a:r>
              <a:rPr lang="zh-CN" altLang="en-US" dirty="0"/>
              <a:t>分，两个实验共</a:t>
            </a:r>
            <a:r>
              <a:rPr lang="en-US" altLang="zh-CN" dirty="0"/>
              <a:t>2</a:t>
            </a:r>
            <a:r>
              <a:rPr lang="zh-CN" altLang="en-US" dirty="0"/>
              <a:t>分（</a:t>
            </a:r>
            <a:r>
              <a:rPr lang="en-US" altLang="zh-CN" dirty="0"/>
              <a:t>1</a:t>
            </a:r>
            <a:r>
              <a:rPr lang="zh-CN" altLang="en-US" dirty="0"/>
              <a:t>个</a:t>
            </a:r>
            <a:r>
              <a:rPr lang="en-US" altLang="zh-CN" dirty="0"/>
              <a:t>1</a:t>
            </a:r>
            <a:r>
              <a:rPr lang="zh-CN" altLang="en-US" dirty="0"/>
              <a:t>分），实验报告内容</a:t>
            </a:r>
            <a:r>
              <a:rPr lang="en-US" altLang="zh-CN" dirty="0"/>
              <a:t>/</a:t>
            </a:r>
            <a:r>
              <a:rPr lang="zh-CN" altLang="en-US" dirty="0"/>
              <a:t>选做</a:t>
            </a:r>
            <a:r>
              <a:rPr lang="en-US" altLang="zh-CN" dirty="0"/>
              <a:t>1</a:t>
            </a:r>
            <a:r>
              <a:rPr lang="zh-CN" altLang="en-US" dirty="0"/>
              <a:t>分。未做选做</a:t>
            </a:r>
            <a:r>
              <a:rPr lang="en-US" altLang="zh-CN" dirty="0"/>
              <a:t>4</a:t>
            </a:r>
            <a:r>
              <a:rPr lang="zh-CN" altLang="en-US" dirty="0"/>
              <a:t>分起步，剩下</a:t>
            </a:r>
            <a:r>
              <a:rPr lang="en-US" altLang="zh-CN" dirty="0"/>
              <a:t>1</a:t>
            </a:r>
            <a:r>
              <a:rPr lang="zh-CN" altLang="en-US" dirty="0"/>
              <a:t>分看实验报告内容（图表丰富度、文字、格式），做了选做直接</a:t>
            </a:r>
            <a:r>
              <a:rPr lang="en-US" altLang="zh-CN" dirty="0"/>
              <a:t>5</a:t>
            </a:r>
            <a:r>
              <a:rPr lang="zh-CN" altLang="en-US" dirty="0"/>
              <a:t>分，降低实验报告要求。</a:t>
            </a:r>
            <a:endParaRPr lang="en-US" altLang="zh-CN" dirty="0"/>
          </a:p>
        </p:txBody>
      </p:sp>
    </p:spTree>
    <p:extLst>
      <p:ext uri="{BB962C8B-B14F-4D97-AF65-F5344CB8AC3E}">
        <p14:creationId xmlns:p14="http://schemas.microsoft.com/office/powerpoint/2010/main" val="1010999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8D5973-2C5C-3A3C-F07B-50F8C5BF6F24}"/>
              </a:ext>
            </a:extLst>
          </p:cNvPr>
          <p:cNvSpPr>
            <a:spLocks noGrp="1"/>
          </p:cNvSpPr>
          <p:nvPr>
            <p:ph type="title"/>
          </p:nvPr>
        </p:nvSpPr>
        <p:spPr/>
        <p:txBody>
          <a:bodyPr/>
          <a:lstStyle/>
          <a:p>
            <a:r>
              <a:rPr lang="zh-CN" altLang="en-US" dirty="0"/>
              <a:t>实验要求</a:t>
            </a:r>
          </a:p>
        </p:txBody>
      </p:sp>
      <p:sp>
        <p:nvSpPr>
          <p:cNvPr id="3" name="内容占位符 2">
            <a:extLst>
              <a:ext uri="{FF2B5EF4-FFF2-40B4-BE49-F238E27FC236}">
                <a16:creationId xmlns:a16="http://schemas.microsoft.com/office/drawing/2014/main" id="{4307A92E-1ABE-D8F5-75C1-EB4418F1D3EF}"/>
              </a:ext>
            </a:extLst>
          </p:cNvPr>
          <p:cNvSpPr>
            <a:spLocks noGrp="1"/>
          </p:cNvSpPr>
          <p:nvPr>
            <p:ph idx="1"/>
          </p:nvPr>
        </p:nvSpPr>
        <p:spPr/>
        <p:txBody>
          <a:bodyPr>
            <a:normAutofit fontScale="92500" lnSpcReduction="20000"/>
          </a:bodyPr>
          <a:lstStyle/>
          <a:p>
            <a:r>
              <a:rPr lang="zh-CN" altLang="en-US" dirty="0">
                <a:solidFill>
                  <a:srgbClr val="FF0000"/>
                </a:solidFill>
              </a:rPr>
              <a:t>提交截止日期：</a:t>
            </a:r>
            <a:r>
              <a:rPr lang="en-US" altLang="zh-CN" dirty="0">
                <a:solidFill>
                  <a:srgbClr val="FF0000"/>
                </a:solidFill>
              </a:rPr>
              <a:t>12</a:t>
            </a:r>
            <a:r>
              <a:rPr lang="zh-CN" altLang="en-US" dirty="0">
                <a:solidFill>
                  <a:srgbClr val="FF0000"/>
                </a:solidFill>
              </a:rPr>
              <a:t>月</a:t>
            </a:r>
            <a:r>
              <a:rPr lang="en-US" altLang="zh-CN">
                <a:solidFill>
                  <a:srgbClr val="FF0000"/>
                </a:solidFill>
              </a:rPr>
              <a:t>30</a:t>
            </a:r>
            <a:r>
              <a:rPr lang="zh-CN" altLang="en-US">
                <a:solidFill>
                  <a:srgbClr val="FF0000"/>
                </a:solidFill>
              </a:rPr>
              <a:t>日</a:t>
            </a:r>
            <a:r>
              <a:rPr lang="zh-CN" altLang="en-US" dirty="0">
                <a:solidFill>
                  <a:srgbClr val="FF0000"/>
                </a:solidFill>
              </a:rPr>
              <a:t>（周五）</a:t>
            </a:r>
            <a:r>
              <a:rPr lang="en-US" altLang="zh-CN" dirty="0">
                <a:solidFill>
                  <a:srgbClr val="FF0000"/>
                </a:solidFill>
              </a:rPr>
              <a:t>23:59</a:t>
            </a:r>
            <a:endParaRPr lang="en-US" altLang="zh-CN" dirty="0"/>
          </a:p>
          <a:p>
            <a:r>
              <a:rPr lang="en-US" altLang="zh-CN" dirty="0"/>
              <a:t>DDL</a:t>
            </a:r>
            <a:r>
              <a:rPr lang="zh-CN" altLang="en-US" dirty="0"/>
              <a:t>一般为讲完实验课的三周后（如遇节假日顺延至节假日最后一天），除特殊情况（病假、缓修等）过期未交本次实验记</a:t>
            </a:r>
            <a:r>
              <a:rPr lang="en-US" altLang="zh-CN" dirty="0"/>
              <a:t>0</a:t>
            </a:r>
            <a:r>
              <a:rPr lang="zh-CN" altLang="en-US" dirty="0"/>
              <a:t>分。</a:t>
            </a:r>
            <a:endParaRPr lang="en-US" altLang="zh-CN" dirty="0"/>
          </a:p>
          <a:p>
            <a:endParaRPr lang="en-US" altLang="zh-CN" dirty="0"/>
          </a:p>
          <a:p>
            <a:r>
              <a:rPr lang="zh-CN" altLang="en-US" dirty="0"/>
              <a:t>注：实验报告命名规则：</a:t>
            </a:r>
          </a:p>
          <a:p>
            <a:r>
              <a:rPr lang="zh-CN" altLang="en-US" dirty="0"/>
              <a:t>     </a:t>
            </a:r>
            <a:r>
              <a:rPr lang="en-US" altLang="zh-CN" dirty="0"/>
              <a:t>PB********-</a:t>
            </a:r>
            <a:r>
              <a:rPr lang="zh-CN" altLang="en-US" dirty="0"/>
              <a:t>张三</a:t>
            </a:r>
            <a:r>
              <a:rPr lang="en-US" altLang="zh-CN" dirty="0"/>
              <a:t>-</a:t>
            </a:r>
            <a:r>
              <a:rPr lang="zh-CN" altLang="en-US" dirty="0"/>
              <a:t>实验五</a:t>
            </a:r>
            <a:r>
              <a:rPr lang="en-US" altLang="zh-CN" dirty="0"/>
              <a:t>.pdf (</a:t>
            </a:r>
            <a:r>
              <a:rPr lang="zh-CN" altLang="en-US" dirty="0"/>
              <a:t>或者</a:t>
            </a:r>
            <a:r>
              <a:rPr lang="en-US" altLang="zh-CN" dirty="0"/>
              <a:t>doc)</a:t>
            </a:r>
          </a:p>
          <a:p>
            <a:r>
              <a:rPr lang="zh-CN" altLang="en-US" dirty="0"/>
              <a:t>提交地址：请将文件发送到 </a:t>
            </a:r>
            <a:r>
              <a:rPr lang="en-US" altLang="zh-CN" dirty="0">
                <a:hlinkClick r:id="rId2"/>
              </a:rPr>
              <a:t>ustc_network2022@163.com</a:t>
            </a:r>
            <a:endParaRPr lang="en-US" altLang="zh-CN" dirty="0"/>
          </a:p>
          <a:p>
            <a:r>
              <a:rPr lang="zh-CN" altLang="en-US" dirty="0"/>
              <a:t>邮件主题命名规则：</a:t>
            </a:r>
            <a:endParaRPr lang="en-US" altLang="zh-CN" dirty="0"/>
          </a:p>
          <a:p>
            <a:r>
              <a:rPr lang="en-US" altLang="zh-CN" dirty="0"/>
              <a:t>     </a:t>
            </a:r>
            <a:r>
              <a:rPr lang="zh-CN" altLang="en-US" dirty="0"/>
              <a:t> </a:t>
            </a:r>
            <a:r>
              <a:rPr lang="en-US" altLang="zh-CN" dirty="0"/>
              <a:t>PB********-</a:t>
            </a:r>
            <a:r>
              <a:rPr lang="zh-CN" altLang="en-US" dirty="0"/>
              <a:t>张三</a:t>
            </a:r>
            <a:r>
              <a:rPr lang="en-US" altLang="zh-CN" dirty="0"/>
              <a:t>-</a:t>
            </a:r>
            <a:r>
              <a:rPr lang="zh-CN" altLang="en-US" dirty="0"/>
              <a:t>实验五</a:t>
            </a:r>
          </a:p>
          <a:p>
            <a:r>
              <a:rPr lang="zh-CN" altLang="en-US" dirty="0"/>
              <a:t>关于本次实验如有疑问、建议或意见可群内联系助教周韬略或者给张老师发邮件：</a:t>
            </a:r>
            <a:endParaRPr lang="en-US" altLang="zh-CN" dirty="0"/>
          </a:p>
          <a:p>
            <a:r>
              <a:rPr lang="en-US" altLang="zh-CN" dirty="0"/>
              <a:t>xinming@ustc.edu.cn</a:t>
            </a:r>
          </a:p>
          <a:p>
            <a:endParaRPr lang="en-US" altLang="zh-CN" dirty="0"/>
          </a:p>
          <a:p>
            <a:endParaRPr lang="zh-CN" altLang="en-US" dirty="0"/>
          </a:p>
        </p:txBody>
      </p:sp>
    </p:spTree>
    <p:extLst>
      <p:ext uri="{BB962C8B-B14F-4D97-AF65-F5344CB8AC3E}">
        <p14:creationId xmlns:p14="http://schemas.microsoft.com/office/powerpoint/2010/main" val="658869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F9DC3-89BE-4100-A6A6-BFE13320E44B}"/>
              </a:ext>
            </a:extLst>
          </p:cNvPr>
          <p:cNvSpPr>
            <a:spLocks noGrp="1"/>
          </p:cNvSpPr>
          <p:nvPr>
            <p:ph type="title"/>
          </p:nvPr>
        </p:nvSpPr>
        <p:spPr/>
        <p:txBody>
          <a:bodyPr/>
          <a:lstStyle/>
          <a:p>
            <a:r>
              <a:rPr lang="en-US" altLang="zh-CN" dirty="0"/>
              <a:t>FAQ</a:t>
            </a:r>
            <a:endParaRPr lang="zh-CN" altLang="en-US" dirty="0"/>
          </a:p>
        </p:txBody>
      </p:sp>
      <p:sp>
        <p:nvSpPr>
          <p:cNvPr id="3" name="内容占位符 2">
            <a:extLst>
              <a:ext uri="{FF2B5EF4-FFF2-40B4-BE49-F238E27FC236}">
                <a16:creationId xmlns:a16="http://schemas.microsoft.com/office/drawing/2014/main" id="{A432915A-0D17-D951-7400-63FBEF9B56B6}"/>
              </a:ext>
            </a:extLst>
          </p:cNvPr>
          <p:cNvSpPr>
            <a:spLocks noGrp="1"/>
          </p:cNvSpPr>
          <p:nvPr>
            <p:ph idx="1"/>
          </p:nvPr>
        </p:nvSpPr>
        <p:spPr>
          <a:xfrm>
            <a:off x="1097280" y="1845733"/>
            <a:ext cx="10351770" cy="4725664"/>
          </a:xfrm>
        </p:spPr>
        <p:txBody>
          <a:bodyPr>
            <a:normAutofit/>
          </a:bodyPr>
          <a:lstStyle/>
          <a:p>
            <a:pPr>
              <a:buFont typeface="Wingdings" panose="05000000000000000000" pitchFamily="2" charset="2"/>
              <a:buChar char="l"/>
            </a:pPr>
            <a:r>
              <a:rPr lang="zh-CN" altLang="en-US" b="1" dirty="0"/>
              <a:t>能不能不按照</a:t>
            </a:r>
            <a:r>
              <a:rPr lang="en-US" altLang="zh-CN" b="1" dirty="0"/>
              <a:t>PPT</a:t>
            </a:r>
            <a:r>
              <a:rPr lang="zh-CN" altLang="en-US" b="1" dirty="0"/>
              <a:t>的演示搭建实验环境、选择操作系统版本？</a:t>
            </a:r>
            <a:endParaRPr lang="en-US" altLang="zh-CN" b="1" dirty="0"/>
          </a:p>
          <a:p>
            <a:pPr marL="0" indent="0">
              <a:buNone/>
            </a:pPr>
            <a:r>
              <a:rPr lang="zh-CN" altLang="en-US" dirty="0"/>
              <a:t>   当然可以，只要能搭建起来攻击场景即可，也不一定要使用虚拟机，例如使用三台笔记本组成更为真实的局域网，只要能达到攻击效果即可。</a:t>
            </a:r>
            <a:endParaRPr lang="en-US" altLang="zh-CN" dirty="0"/>
          </a:p>
          <a:p>
            <a:pPr>
              <a:buFont typeface="Wingdings" panose="05000000000000000000" pitchFamily="2" charset="2"/>
              <a:buChar char="l"/>
            </a:pPr>
            <a:r>
              <a:rPr lang="zh-CN" altLang="en-US" b="1" dirty="0"/>
              <a:t>能不能不按照</a:t>
            </a:r>
            <a:r>
              <a:rPr lang="en-US" altLang="zh-CN" b="1" dirty="0"/>
              <a:t>PPT</a:t>
            </a:r>
            <a:r>
              <a:rPr lang="zh-CN" altLang="en-US" b="1" dirty="0"/>
              <a:t>介绍的方法进行攻击？</a:t>
            </a:r>
            <a:endParaRPr lang="en-US" altLang="zh-CN" b="1" dirty="0"/>
          </a:p>
          <a:p>
            <a:pPr marL="0" indent="0">
              <a:buNone/>
            </a:pPr>
            <a:r>
              <a:rPr lang="zh-CN" altLang="en-US" dirty="0"/>
              <a:t>当然可以，只要达到攻击效果即可。</a:t>
            </a:r>
            <a:endParaRPr lang="en-US" altLang="zh-CN" dirty="0"/>
          </a:p>
          <a:p>
            <a:pPr>
              <a:buFont typeface="Wingdings" panose="05000000000000000000" pitchFamily="2" charset="2"/>
              <a:buChar char="l"/>
            </a:pPr>
            <a:r>
              <a:rPr lang="en-US" altLang="zh-CN" dirty="0"/>
              <a:t>Ubuntu</a:t>
            </a:r>
            <a:r>
              <a:rPr lang="zh-CN" altLang="en-US" dirty="0"/>
              <a:t>系统与</a:t>
            </a:r>
            <a:r>
              <a:rPr lang="en-US" altLang="zh-CN" dirty="0"/>
              <a:t>Kali</a:t>
            </a:r>
            <a:r>
              <a:rPr lang="zh-CN" altLang="en-US" dirty="0"/>
              <a:t>系统</a:t>
            </a:r>
            <a:r>
              <a:rPr lang="en-US" altLang="zh-CN" dirty="0"/>
              <a:t>apt</a:t>
            </a:r>
            <a:r>
              <a:rPr lang="zh-CN" altLang="en-US" dirty="0"/>
              <a:t>源的相关问题</a:t>
            </a:r>
            <a:endParaRPr lang="en-US" altLang="zh-CN" dirty="0"/>
          </a:p>
          <a:p>
            <a:pPr marL="0" indent="0">
              <a:buNone/>
            </a:pPr>
            <a:r>
              <a:rPr lang="en-US" altLang="zh-CN" dirty="0">
                <a:hlinkClick r:id="rId2"/>
              </a:rPr>
              <a:t>http://mirrors.ustc.edu.cn/help/ubuntu.html</a:t>
            </a:r>
            <a:endParaRPr lang="en-US" altLang="zh-CN" dirty="0"/>
          </a:p>
          <a:p>
            <a:pPr marL="0" indent="0">
              <a:buNone/>
            </a:pPr>
            <a:r>
              <a:rPr lang="en-US" altLang="zh-CN" dirty="0">
                <a:hlinkClick r:id="rId3"/>
              </a:rPr>
              <a:t>http://mirrors.ustc.edu.cn/help/kali.html</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4002260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821CB-1FDC-AA4C-989E-FB7AD8C426EE}"/>
              </a:ext>
            </a:extLst>
          </p:cNvPr>
          <p:cNvSpPr>
            <a:spLocks noGrp="1"/>
          </p:cNvSpPr>
          <p:nvPr>
            <p:ph type="title"/>
          </p:nvPr>
        </p:nvSpPr>
        <p:spPr/>
        <p:txBody>
          <a:bodyPr/>
          <a:lstStyle/>
          <a:p>
            <a:r>
              <a:rPr lang="en-US" altLang="zh-CN" sz="4800" dirty="0">
                <a:solidFill>
                  <a:schemeClr val="tx2"/>
                </a:solidFill>
              </a:rPr>
              <a:t>ICMP</a:t>
            </a:r>
            <a:r>
              <a:rPr lang="zh-CN" altLang="en-US" sz="4800" dirty="0">
                <a:solidFill>
                  <a:schemeClr val="tx2"/>
                </a:solidFill>
              </a:rPr>
              <a:t>协议</a:t>
            </a:r>
            <a:endParaRPr lang="zh-CN" altLang="en-US" dirty="0"/>
          </a:p>
        </p:txBody>
      </p:sp>
      <p:sp>
        <p:nvSpPr>
          <p:cNvPr id="3" name="内容占位符 2">
            <a:extLst>
              <a:ext uri="{FF2B5EF4-FFF2-40B4-BE49-F238E27FC236}">
                <a16:creationId xmlns:a16="http://schemas.microsoft.com/office/drawing/2014/main" id="{77EA4FC7-69D0-879B-220F-FC1BE0193F2B}"/>
              </a:ext>
            </a:extLst>
          </p:cNvPr>
          <p:cNvSpPr>
            <a:spLocks noGrp="1"/>
          </p:cNvSpPr>
          <p:nvPr>
            <p:ph idx="1"/>
          </p:nvPr>
        </p:nvSpPr>
        <p:spPr>
          <a:xfrm>
            <a:off x="1097280" y="1845733"/>
            <a:ext cx="10058400" cy="4488159"/>
          </a:xfrm>
        </p:spPr>
        <p:txBody>
          <a:bodyPr>
            <a:normAutofit/>
          </a:bodyPr>
          <a:lstStyle/>
          <a:p>
            <a:pPr>
              <a:buFont typeface="Wingdings" panose="05000000000000000000" pitchFamily="2" charset="2"/>
              <a:buChar char="l"/>
            </a:pPr>
            <a:r>
              <a:rPr lang="zh-CN" altLang="en-US" dirty="0"/>
              <a:t>报文类型：</a:t>
            </a:r>
            <a:endParaRPr lang="en-US" altLang="zh-CN" dirty="0"/>
          </a:p>
          <a:p>
            <a:pPr lvl="1">
              <a:buFont typeface="Wingdings" panose="05000000000000000000" pitchFamily="2" charset="2"/>
              <a:buChar char="n"/>
            </a:pPr>
            <a:r>
              <a:rPr lang="zh-CN" altLang="en-US" dirty="0"/>
              <a:t>询问报文</a:t>
            </a:r>
            <a:endParaRPr lang="en-US" altLang="zh-CN" dirty="0"/>
          </a:p>
          <a:p>
            <a:pPr lvl="1">
              <a:buFont typeface="Wingdings" panose="05000000000000000000" pitchFamily="2" charset="2"/>
              <a:buChar char="n"/>
            </a:pPr>
            <a:r>
              <a:rPr lang="zh-CN" altLang="en-US" dirty="0"/>
              <a:t>差错报告报文</a:t>
            </a:r>
            <a:endParaRPr lang="en-US" altLang="zh-CN" dirty="0"/>
          </a:p>
          <a:p>
            <a:pPr marL="201168" lvl="1" indent="0">
              <a:buNone/>
            </a:pPr>
            <a:endParaRPr lang="en-US" altLang="zh-CN" dirty="0"/>
          </a:p>
        </p:txBody>
      </p:sp>
      <p:pic>
        <p:nvPicPr>
          <p:cNvPr id="5" name="图片 4">
            <a:extLst>
              <a:ext uri="{FF2B5EF4-FFF2-40B4-BE49-F238E27FC236}">
                <a16:creationId xmlns:a16="http://schemas.microsoft.com/office/drawing/2014/main" id="{A6D8DE0C-B001-4BE1-6782-400C49D985A8}"/>
              </a:ext>
            </a:extLst>
          </p:cNvPr>
          <p:cNvPicPr>
            <a:picLocks noChangeAspect="1"/>
          </p:cNvPicPr>
          <p:nvPr/>
        </p:nvPicPr>
        <p:blipFill>
          <a:blip r:embed="rId3"/>
          <a:stretch>
            <a:fillRect/>
          </a:stretch>
        </p:blipFill>
        <p:spPr>
          <a:xfrm>
            <a:off x="1202422" y="3130709"/>
            <a:ext cx="4267200" cy="2962275"/>
          </a:xfrm>
          <a:prstGeom prst="rect">
            <a:avLst/>
          </a:prstGeom>
        </p:spPr>
      </p:pic>
      <p:pic>
        <p:nvPicPr>
          <p:cNvPr id="6" name="图片 4">
            <a:extLst>
              <a:ext uri="{FF2B5EF4-FFF2-40B4-BE49-F238E27FC236}">
                <a16:creationId xmlns:a16="http://schemas.microsoft.com/office/drawing/2014/main" id="{21184008-7404-0381-8014-E350464C5F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2408" y="1918536"/>
            <a:ext cx="3659881" cy="4023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711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E06383-962D-90B5-3830-04EDE94FAC35}"/>
              </a:ext>
            </a:extLst>
          </p:cNvPr>
          <p:cNvSpPr>
            <a:spLocks noGrp="1"/>
          </p:cNvSpPr>
          <p:nvPr>
            <p:ph type="title"/>
          </p:nvPr>
        </p:nvSpPr>
        <p:spPr/>
        <p:txBody>
          <a:bodyPr/>
          <a:lstStyle/>
          <a:p>
            <a:r>
              <a:rPr lang="en-US" altLang="zh-CN" dirty="0"/>
              <a:t>ICMP</a:t>
            </a:r>
            <a:r>
              <a:rPr lang="zh-CN" altLang="en-US" dirty="0"/>
              <a:t>询问报文</a:t>
            </a:r>
          </a:p>
        </p:txBody>
      </p:sp>
      <p:sp>
        <p:nvSpPr>
          <p:cNvPr id="3" name="内容占位符 2">
            <a:extLst>
              <a:ext uri="{FF2B5EF4-FFF2-40B4-BE49-F238E27FC236}">
                <a16:creationId xmlns:a16="http://schemas.microsoft.com/office/drawing/2014/main" id="{5105B4B7-DFCB-8515-1ACB-3C6AE56991EC}"/>
              </a:ext>
            </a:extLst>
          </p:cNvPr>
          <p:cNvSpPr>
            <a:spLocks noGrp="1"/>
          </p:cNvSpPr>
          <p:nvPr>
            <p:ph idx="1"/>
          </p:nvPr>
        </p:nvSpPr>
        <p:spPr>
          <a:xfrm>
            <a:off x="1097280" y="1845733"/>
            <a:ext cx="10058400" cy="4599672"/>
          </a:xfrm>
        </p:spPr>
        <p:txBody>
          <a:bodyPr>
            <a:normAutofit/>
          </a:bodyPr>
          <a:lstStyle/>
          <a:p>
            <a:pPr>
              <a:buFont typeface="Wingdings" panose="05000000000000000000" pitchFamily="2" charset="2"/>
              <a:buChar char="l"/>
            </a:pPr>
            <a:r>
              <a:rPr lang="zh-CN" altLang="en-US" dirty="0"/>
              <a:t>检测可达性：回送请求与应答</a:t>
            </a:r>
            <a:r>
              <a:rPr lang="en-US" altLang="zh-CN" dirty="0"/>
              <a:t>(Echo &amp; Echo Reply)</a:t>
            </a:r>
          </a:p>
          <a:p>
            <a:pPr>
              <a:buFont typeface="Wingdings" panose="05000000000000000000" pitchFamily="2" charset="2"/>
              <a:buChar char="l"/>
            </a:pPr>
            <a:endParaRPr lang="en-US" altLang="zh-CN" dirty="0"/>
          </a:p>
          <a:p>
            <a:pPr marL="0" indent="0">
              <a:buNone/>
            </a:pPr>
            <a:endParaRPr lang="en-US" altLang="zh-CN" sz="1800" b="0" i="0" dirty="0">
              <a:solidFill>
                <a:schemeClr val="tx1"/>
              </a:solidFill>
              <a:effectLst/>
              <a:latin typeface="TT55o00"/>
            </a:endParaRPr>
          </a:p>
          <a:p>
            <a:pPr marL="0" indent="0">
              <a:buNone/>
            </a:pPr>
            <a:r>
              <a:rPr lang="zh-CN" altLang="en-US" sz="1800" b="0" i="0" dirty="0">
                <a:solidFill>
                  <a:schemeClr val="tx1"/>
                </a:solidFill>
                <a:effectLst/>
                <a:latin typeface="TT55o00"/>
              </a:rPr>
              <a:t>标识和序号功能：匹配请求和应答</a:t>
            </a:r>
            <a:br>
              <a:rPr lang="zh-CN" altLang="en-US" dirty="0">
                <a:solidFill>
                  <a:schemeClr val="tx1"/>
                </a:solidFill>
              </a:rPr>
            </a:br>
            <a:r>
              <a:rPr lang="zh-CN" altLang="en-US" dirty="0">
                <a:solidFill>
                  <a:schemeClr val="tx1"/>
                </a:solidFill>
              </a:rPr>
              <a:t>例：</a:t>
            </a:r>
            <a:r>
              <a:rPr lang="en-US" altLang="zh-CN" dirty="0">
                <a:solidFill>
                  <a:schemeClr val="tx1"/>
                </a:solidFill>
              </a:rPr>
              <a:t>ping</a:t>
            </a:r>
            <a:r>
              <a:rPr lang="zh-CN" altLang="en-US" dirty="0">
                <a:solidFill>
                  <a:schemeClr val="tx1"/>
                </a:solidFill>
              </a:rPr>
              <a:t>命令</a:t>
            </a:r>
            <a:endParaRPr lang="en-US" altLang="zh-CN" dirty="0">
              <a:solidFill>
                <a:schemeClr val="tx1"/>
              </a:solidFill>
            </a:endParaRPr>
          </a:p>
          <a:p>
            <a:pPr marL="0" indent="0">
              <a:buNone/>
            </a:pPr>
            <a:r>
              <a:rPr lang="zh-CN" altLang="en-US" dirty="0">
                <a:solidFill>
                  <a:schemeClr val="tx1"/>
                </a:solidFill>
              </a:rPr>
              <a:t>原理：基于</a:t>
            </a:r>
            <a:r>
              <a:rPr lang="en-US" altLang="zh-CN" dirty="0">
                <a:solidFill>
                  <a:schemeClr val="tx1"/>
                </a:solidFill>
              </a:rPr>
              <a:t>ICMP</a:t>
            </a:r>
            <a:r>
              <a:rPr lang="zh-CN" altLang="en-US" dirty="0">
                <a:solidFill>
                  <a:schemeClr val="tx1"/>
                </a:solidFill>
              </a:rPr>
              <a:t>回送请求与应答报文，使用 </a:t>
            </a:r>
            <a:r>
              <a:rPr lang="en-US" altLang="zh-CN" dirty="0">
                <a:solidFill>
                  <a:schemeClr val="tx1"/>
                </a:solidFill>
              </a:rPr>
              <a:t>ICMP </a:t>
            </a:r>
            <a:r>
              <a:rPr lang="zh-CN" altLang="en-US" dirty="0">
                <a:solidFill>
                  <a:schemeClr val="tx1"/>
                </a:solidFill>
              </a:rPr>
              <a:t>回送请求与回送回答报文。</a:t>
            </a:r>
            <a:endParaRPr lang="en-US" altLang="zh-CN" dirty="0">
              <a:solidFill>
                <a:schemeClr val="tx1"/>
              </a:solidFill>
            </a:endParaRPr>
          </a:p>
          <a:p>
            <a:pPr marL="0" indent="0">
              <a:buNone/>
            </a:pPr>
            <a:r>
              <a:rPr lang="zh-CN" altLang="en-US" dirty="0">
                <a:solidFill>
                  <a:schemeClr val="tx1"/>
                </a:solidFill>
              </a:rPr>
              <a:t>使用：</a:t>
            </a:r>
          </a:p>
          <a:p>
            <a:pPr marL="0" indent="0">
              <a:buNone/>
            </a:pPr>
            <a:r>
              <a:rPr lang="zh-CN" altLang="en-US" dirty="0">
                <a:solidFill>
                  <a:schemeClr val="tx1"/>
                </a:solidFill>
              </a:rPr>
              <a:t>可测试网络的可达性</a:t>
            </a:r>
          </a:p>
          <a:p>
            <a:pPr marL="0" indent="0">
              <a:buNone/>
            </a:pPr>
            <a:r>
              <a:rPr lang="zh-CN" altLang="en-US" dirty="0">
                <a:solidFill>
                  <a:schemeClr val="tx1"/>
                </a:solidFill>
              </a:rPr>
              <a:t>可查看记录路由选项</a:t>
            </a:r>
          </a:p>
          <a:p>
            <a:pPr marL="0" indent="0">
              <a:buNone/>
            </a:pPr>
            <a:r>
              <a:rPr lang="zh-CN" altLang="en-US" dirty="0">
                <a:solidFill>
                  <a:schemeClr val="tx1"/>
                </a:solidFill>
              </a:rPr>
              <a:t>可指定松散源路由和严格源路由</a:t>
            </a:r>
            <a:endParaRPr lang="en-US" altLang="zh-CN" dirty="0">
              <a:solidFill>
                <a:schemeClr val="tx1"/>
              </a:solidFill>
            </a:endParaRPr>
          </a:p>
        </p:txBody>
      </p:sp>
      <p:pic>
        <p:nvPicPr>
          <p:cNvPr id="5" name="图片 4">
            <a:extLst>
              <a:ext uri="{FF2B5EF4-FFF2-40B4-BE49-F238E27FC236}">
                <a16:creationId xmlns:a16="http://schemas.microsoft.com/office/drawing/2014/main" id="{2EA26CF5-A5B5-8D5F-97B9-C30FF1B4193F}"/>
              </a:ext>
            </a:extLst>
          </p:cNvPr>
          <p:cNvPicPr>
            <a:picLocks noChangeAspect="1"/>
          </p:cNvPicPr>
          <p:nvPr/>
        </p:nvPicPr>
        <p:blipFill>
          <a:blip r:embed="rId2"/>
          <a:stretch>
            <a:fillRect/>
          </a:stretch>
        </p:blipFill>
        <p:spPr>
          <a:xfrm>
            <a:off x="4675246" y="2176651"/>
            <a:ext cx="5970383" cy="1454602"/>
          </a:xfrm>
          <a:prstGeom prst="rect">
            <a:avLst/>
          </a:prstGeom>
        </p:spPr>
      </p:pic>
    </p:spTree>
    <p:extLst>
      <p:ext uri="{BB962C8B-B14F-4D97-AF65-F5344CB8AC3E}">
        <p14:creationId xmlns:p14="http://schemas.microsoft.com/office/powerpoint/2010/main" val="923191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76658-6695-F8ED-8840-4FCE85A00CFA}"/>
              </a:ext>
            </a:extLst>
          </p:cNvPr>
          <p:cNvSpPr>
            <a:spLocks noGrp="1"/>
          </p:cNvSpPr>
          <p:nvPr>
            <p:ph type="title"/>
          </p:nvPr>
        </p:nvSpPr>
        <p:spPr/>
        <p:txBody>
          <a:bodyPr/>
          <a:lstStyle/>
          <a:p>
            <a:r>
              <a:rPr lang="en-US" altLang="zh-CN" dirty="0"/>
              <a:t>ICMP</a:t>
            </a:r>
            <a:r>
              <a:rPr lang="zh-CN" altLang="en-US" dirty="0"/>
              <a:t>询问报文</a:t>
            </a:r>
          </a:p>
        </p:txBody>
      </p:sp>
      <p:sp>
        <p:nvSpPr>
          <p:cNvPr id="3" name="内容占位符 2">
            <a:extLst>
              <a:ext uri="{FF2B5EF4-FFF2-40B4-BE49-F238E27FC236}">
                <a16:creationId xmlns:a16="http://schemas.microsoft.com/office/drawing/2014/main" id="{5D9EC99B-1E94-5448-1D70-AE463CF969D8}"/>
              </a:ext>
            </a:extLst>
          </p:cNvPr>
          <p:cNvSpPr>
            <a:spLocks noGrp="1"/>
          </p:cNvSpPr>
          <p:nvPr>
            <p:ph idx="1"/>
          </p:nvPr>
        </p:nvSpPr>
        <p:spPr>
          <a:xfrm>
            <a:off x="1097279" y="1845734"/>
            <a:ext cx="10058399" cy="4023360"/>
          </a:xfrm>
        </p:spPr>
        <p:txBody>
          <a:bodyPr>
            <a:noAutofit/>
          </a:bodyPr>
          <a:lstStyle/>
          <a:p>
            <a:pPr>
              <a:buFont typeface="Wingdings" panose="05000000000000000000" pitchFamily="2" charset="2"/>
              <a:buChar char="l"/>
            </a:pPr>
            <a:r>
              <a:rPr lang="zh-CN" altLang="en-US" dirty="0"/>
              <a:t>用</a:t>
            </a:r>
            <a:r>
              <a:rPr lang="en-US" altLang="zh-CN" dirty="0"/>
              <a:t>ping</a:t>
            </a:r>
            <a:r>
              <a:rPr lang="zh-CN" altLang="en-US" dirty="0"/>
              <a:t>命令可以查看记录路由选项</a:t>
            </a:r>
            <a:endParaRPr lang="en-US" altLang="zh-CN" dirty="0"/>
          </a:p>
          <a:p>
            <a:pPr marL="0" indent="0">
              <a:buNone/>
            </a:pPr>
            <a:r>
              <a:rPr lang="en-US" altLang="zh-CN" sz="1800" b="1" i="0" dirty="0">
                <a:solidFill>
                  <a:srgbClr val="000000"/>
                </a:solidFill>
                <a:effectLst/>
                <a:latin typeface="Arial" panose="020B0604020202020204" pitchFamily="34" charset="0"/>
              </a:rPr>
              <a:t>UNIX</a:t>
            </a:r>
            <a:r>
              <a:rPr lang="zh-CN" altLang="en-US" sz="1800" b="0" i="0" dirty="0">
                <a:solidFill>
                  <a:srgbClr val="000000"/>
                </a:solidFill>
                <a:effectLst/>
                <a:latin typeface="TT55o00"/>
              </a:rPr>
              <a:t>：</a:t>
            </a:r>
            <a:r>
              <a:rPr lang="en-US" altLang="zh-CN" sz="1800" b="1" i="0" dirty="0">
                <a:solidFill>
                  <a:srgbClr val="000000"/>
                </a:solidFill>
                <a:effectLst/>
                <a:latin typeface="Arial" panose="020B0604020202020204" pitchFamily="34" charset="0"/>
              </a:rPr>
              <a:t>ping –R</a:t>
            </a:r>
            <a:r>
              <a:rPr lang="zh-CN" altLang="en-US" sz="1800" b="0" i="0" dirty="0">
                <a:solidFill>
                  <a:srgbClr val="000000"/>
                </a:solidFill>
                <a:effectLst/>
                <a:latin typeface="TT55o00"/>
              </a:rPr>
              <a:t>，</a:t>
            </a:r>
            <a:r>
              <a:rPr lang="en-US" altLang="zh-CN" sz="1800" b="1" i="0" dirty="0">
                <a:solidFill>
                  <a:srgbClr val="000000"/>
                </a:solidFill>
                <a:effectLst/>
                <a:latin typeface="Arial" panose="020B0604020202020204" pitchFamily="34" charset="0"/>
              </a:rPr>
              <a:t>Windows</a:t>
            </a:r>
            <a:r>
              <a:rPr lang="zh-CN" altLang="en-US" sz="1800" b="0" i="0" dirty="0">
                <a:solidFill>
                  <a:srgbClr val="000000"/>
                </a:solidFill>
                <a:effectLst/>
                <a:latin typeface="TT55o00"/>
              </a:rPr>
              <a:t>：</a:t>
            </a:r>
            <a:r>
              <a:rPr lang="en-US" altLang="zh-CN" sz="1800" b="1" i="0" dirty="0">
                <a:solidFill>
                  <a:srgbClr val="000000"/>
                </a:solidFill>
                <a:effectLst/>
                <a:latin typeface="Arial" panose="020B0604020202020204" pitchFamily="34" charset="0"/>
              </a:rPr>
              <a:t>ping –r</a:t>
            </a:r>
            <a:br>
              <a:rPr lang="en-US" altLang="zh-CN" sz="1800" b="1" i="0" dirty="0">
                <a:solidFill>
                  <a:srgbClr val="000000"/>
                </a:solidFill>
                <a:effectLst/>
                <a:latin typeface="Arial" panose="020B0604020202020204" pitchFamily="34" charset="0"/>
              </a:rPr>
            </a:br>
            <a:r>
              <a:rPr lang="zh-CN" altLang="en-US" sz="1800" b="0" i="0" dirty="0">
                <a:solidFill>
                  <a:srgbClr val="000000"/>
                </a:solidFill>
                <a:effectLst/>
                <a:latin typeface="TT55o00"/>
              </a:rPr>
              <a:t>处理过程：</a:t>
            </a:r>
            <a:r>
              <a:rPr lang="en-US" altLang="zh-CN" sz="1800" b="1" i="0" dirty="0">
                <a:solidFill>
                  <a:srgbClr val="000000"/>
                </a:solidFill>
                <a:effectLst/>
                <a:latin typeface="Arial" panose="020B0604020202020204" pitchFamily="34" charset="0"/>
              </a:rPr>
              <a:t>ping</a:t>
            </a:r>
            <a:r>
              <a:rPr lang="zh-CN" altLang="en-US" sz="1800" b="0" i="0" dirty="0">
                <a:solidFill>
                  <a:srgbClr val="000000"/>
                </a:solidFill>
                <a:effectLst/>
                <a:latin typeface="TT55o00"/>
              </a:rPr>
              <a:t>报文（</a:t>
            </a:r>
            <a:r>
              <a:rPr lang="en-US" altLang="zh-CN" sz="1800" b="1" i="0" dirty="0">
                <a:solidFill>
                  <a:srgbClr val="000000"/>
                </a:solidFill>
                <a:effectLst/>
                <a:latin typeface="Arial" panose="020B0604020202020204" pitchFamily="34" charset="0"/>
              </a:rPr>
              <a:t>ICMP Echo</a:t>
            </a:r>
            <a:r>
              <a:rPr lang="zh-CN" altLang="en-US" sz="1800" b="0" i="0" dirty="0">
                <a:solidFill>
                  <a:srgbClr val="000000"/>
                </a:solidFill>
                <a:effectLst/>
                <a:latin typeface="TT55o00"/>
              </a:rPr>
              <a:t>）封装在</a:t>
            </a:r>
            <a:r>
              <a:rPr lang="en-US" altLang="zh-CN" sz="1800" b="1" i="0" dirty="0">
                <a:solidFill>
                  <a:srgbClr val="000000"/>
                </a:solidFill>
                <a:effectLst/>
                <a:latin typeface="Arial" panose="020B0604020202020204" pitchFamily="34" charset="0"/>
              </a:rPr>
              <a:t>IP</a:t>
            </a:r>
            <a:r>
              <a:rPr lang="zh-CN" altLang="en-US" sz="1800" b="0" i="0" dirty="0">
                <a:solidFill>
                  <a:srgbClr val="000000"/>
                </a:solidFill>
                <a:effectLst/>
                <a:latin typeface="TT55o00"/>
              </a:rPr>
              <a:t>报文中，每个处理该</a:t>
            </a:r>
            <a:r>
              <a:rPr lang="en-US" altLang="zh-CN" sz="1800" b="1" i="0" dirty="0">
                <a:solidFill>
                  <a:srgbClr val="000000"/>
                </a:solidFill>
                <a:effectLst/>
                <a:latin typeface="Arial" panose="020B0604020202020204" pitchFamily="34" charset="0"/>
              </a:rPr>
              <a:t>IP</a:t>
            </a:r>
            <a:r>
              <a:rPr lang="zh-CN" altLang="en-US" sz="1800" b="0" i="0" dirty="0">
                <a:solidFill>
                  <a:srgbClr val="000000"/>
                </a:solidFill>
                <a:effectLst/>
                <a:latin typeface="TT55o00"/>
              </a:rPr>
              <a:t>报文的路由器都把自己的</a:t>
            </a:r>
            <a:r>
              <a:rPr lang="en-US" altLang="zh-CN" sz="1800" b="1" i="0" dirty="0">
                <a:solidFill>
                  <a:srgbClr val="000000"/>
                </a:solidFill>
                <a:effectLst/>
                <a:latin typeface="Arial" panose="020B0604020202020204" pitchFamily="34" charset="0"/>
              </a:rPr>
              <a:t>IP</a:t>
            </a:r>
            <a:r>
              <a:rPr lang="zh-CN" altLang="en-US" sz="1800" b="0" i="0" dirty="0">
                <a:solidFill>
                  <a:srgbClr val="000000"/>
                </a:solidFill>
                <a:effectLst/>
                <a:latin typeface="TT55o00"/>
              </a:rPr>
              <a:t>地址写到</a:t>
            </a:r>
            <a:r>
              <a:rPr lang="en-US" altLang="zh-CN" sz="1800" b="1" i="0" dirty="0">
                <a:solidFill>
                  <a:srgbClr val="000000"/>
                </a:solidFill>
                <a:effectLst/>
                <a:latin typeface="Arial" panose="020B0604020202020204" pitchFamily="34" charset="0"/>
              </a:rPr>
              <a:t>IP</a:t>
            </a:r>
            <a:r>
              <a:rPr lang="zh-CN" altLang="en-US" sz="1800" b="0" i="0" dirty="0">
                <a:solidFill>
                  <a:srgbClr val="000000"/>
                </a:solidFill>
                <a:effectLst/>
                <a:latin typeface="TT55o00"/>
              </a:rPr>
              <a:t>首部的选项中。这些地址被复制到封装回应报文（</a:t>
            </a:r>
            <a:r>
              <a:rPr lang="en-US" altLang="zh-CN" sz="1800" b="1" i="0" dirty="0">
                <a:solidFill>
                  <a:srgbClr val="000000"/>
                </a:solidFill>
                <a:effectLst/>
                <a:latin typeface="Arial" panose="020B0604020202020204" pitchFamily="34" charset="0"/>
              </a:rPr>
              <a:t>ICMP Echo Reply</a:t>
            </a:r>
            <a:r>
              <a:rPr lang="zh-CN" altLang="en-US" sz="1800" b="0" i="0" dirty="0">
                <a:solidFill>
                  <a:srgbClr val="000000"/>
                </a:solidFill>
                <a:effectLst/>
                <a:latin typeface="TT55o00"/>
              </a:rPr>
              <a:t>）的</a:t>
            </a:r>
            <a:r>
              <a:rPr lang="en-US" altLang="zh-CN" sz="1800" b="1" i="0" dirty="0">
                <a:solidFill>
                  <a:srgbClr val="000000"/>
                </a:solidFill>
                <a:effectLst/>
                <a:latin typeface="Arial" panose="020B0604020202020204" pitchFamily="34" charset="0"/>
              </a:rPr>
              <a:t>IP</a:t>
            </a:r>
            <a:r>
              <a:rPr lang="zh-CN" altLang="en-US" sz="1800" b="0" i="0" dirty="0">
                <a:solidFill>
                  <a:srgbClr val="000000"/>
                </a:solidFill>
                <a:effectLst/>
                <a:latin typeface="TT55o00"/>
              </a:rPr>
              <a:t>首部选项中，若选项中仍有空间，则返回路径上路由器的地址也被记录其中。</a:t>
            </a:r>
            <a:endParaRPr lang="en-US" altLang="zh-CN" sz="1800" dirty="0">
              <a:solidFill>
                <a:srgbClr val="000000"/>
              </a:solidFill>
              <a:latin typeface="TT55o00"/>
            </a:endParaRPr>
          </a:p>
          <a:p>
            <a:pPr>
              <a:buFont typeface="Wingdings" panose="05000000000000000000" pitchFamily="2" charset="2"/>
              <a:buChar char="l"/>
            </a:pPr>
            <a:r>
              <a:rPr lang="zh-CN" altLang="en-US" dirty="0"/>
              <a:t>获得子网掩码：地址掩码请求</a:t>
            </a:r>
            <a:r>
              <a:rPr lang="en-US" altLang="zh-CN" dirty="0"/>
              <a:t>/</a:t>
            </a:r>
            <a:r>
              <a:rPr lang="zh-CN" altLang="en-US" dirty="0"/>
              <a:t>应答报文</a:t>
            </a:r>
            <a:endParaRPr lang="en-US" altLang="zh-CN" dirty="0"/>
          </a:p>
          <a:p>
            <a:pPr marL="0" indent="0">
              <a:buNone/>
            </a:pPr>
            <a:r>
              <a:rPr lang="zh-CN" altLang="en-US" dirty="0"/>
              <a:t>应用：主机发往网关，请求地址掩码</a:t>
            </a:r>
            <a:endParaRPr lang="en-US" altLang="zh-CN" dirty="0"/>
          </a:p>
          <a:p>
            <a:pPr marL="0" indent="0">
              <a:buNone/>
            </a:pPr>
            <a:r>
              <a:rPr lang="zh-CN" altLang="en-US" sz="2000" dirty="0"/>
              <a:t>主机向局域网路由器发送地址掩码请求报文</a:t>
            </a:r>
          </a:p>
          <a:p>
            <a:pPr marL="0" indent="0">
              <a:buNone/>
            </a:pPr>
            <a:r>
              <a:rPr lang="zh-CN" altLang="en-US" sz="2000" dirty="0"/>
              <a:t>路由器向主机回送应答报文</a:t>
            </a:r>
          </a:p>
          <a:p>
            <a:pPr marL="0" indent="0">
              <a:buNone/>
            </a:pPr>
            <a:r>
              <a:rPr lang="zh-CN" altLang="en-US" sz="2000" dirty="0"/>
              <a:t>请求报文中，地址掩码字段为全</a:t>
            </a:r>
            <a:r>
              <a:rPr lang="en-US" altLang="zh-CN" sz="2000" dirty="0"/>
              <a:t>0</a:t>
            </a:r>
          </a:p>
          <a:p>
            <a:pPr marL="0" indent="0">
              <a:buNone/>
            </a:pPr>
            <a:r>
              <a:rPr lang="zh-CN" altLang="en-US" sz="2000" dirty="0"/>
              <a:t>应答报文中，地址掩码字段为真正的掩码</a:t>
            </a:r>
            <a:endParaRPr lang="en-US" altLang="zh-CN" sz="2000"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br>
              <a:rPr lang="zh-CN" altLang="en-US" dirty="0"/>
            </a:br>
            <a:endParaRPr lang="en-US" altLang="zh-CN" dirty="0"/>
          </a:p>
          <a:p>
            <a:pPr lvl="1">
              <a:buFont typeface="Wingdings" panose="05000000000000000000" pitchFamily="2" charset="2"/>
              <a:buChar char="l"/>
            </a:pPr>
            <a:endParaRPr lang="zh-CN" altLang="en-US" dirty="0"/>
          </a:p>
        </p:txBody>
      </p:sp>
      <p:pic>
        <p:nvPicPr>
          <p:cNvPr id="6" name="图片 5">
            <a:extLst>
              <a:ext uri="{FF2B5EF4-FFF2-40B4-BE49-F238E27FC236}">
                <a16:creationId xmlns:a16="http://schemas.microsoft.com/office/drawing/2014/main" id="{6E4C6CC0-02A0-F53F-EC92-EED25966D4D5}"/>
              </a:ext>
            </a:extLst>
          </p:cNvPr>
          <p:cNvPicPr>
            <a:picLocks noChangeAspect="1"/>
          </p:cNvPicPr>
          <p:nvPr/>
        </p:nvPicPr>
        <p:blipFill>
          <a:blip r:embed="rId3"/>
          <a:stretch>
            <a:fillRect/>
          </a:stretch>
        </p:blipFill>
        <p:spPr>
          <a:xfrm>
            <a:off x="6420674" y="3429000"/>
            <a:ext cx="4674047" cy="1580487"/>
          </a:xfrm>
          <a:prstGeom prst="rect">
            <a:avLst/>
          </a:prstGeom>
        </p:spPr>
      </p:pic>
    </p:spTree>
    <p:extLst>
      <p:ext uri="{BB962C8B-B14F-4D97-AF65-F5344CB8AC3E}">
        <p14:creationId xmlns:p14="http://schemas.microsoft.com/office/powerpoint/2010/main" val="2367389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AC7C89B-FACC-E982-0690-4379BD8DFB63}"/>
              </a:ext>
            </a:extLst>
          </p:cNvPr>
          <p:cNvSpPr>
            <a:spLocks noGrp="1"/>
          </p:cNvSpPr>
          <p:nvPr>
            <p:ph idx="1"/>
          </p:nvPr>
        </p:nvSpPr>
        <p:spPr/>
        <p:txBody>
          <a:bodyPr/>
          <a:lstStyle/>
          <a:p>
            <a:pPr>
              <a:buFont typeface="Wingdings" panose="05000000000000000000" pitchFamily="2" charset="2"/>
              <a:buChar char="l"/>
            </a:pPr>
            <a:r>
              <a:rPr lang="zh-CN" altLang="en-US" dirty="0"/>
              <a:t>获得子网掩码：</a:t>
            </a:r>
            <a:r>
              <a:rPr lang="zh-CN" altLang="en-US" sz="1800" b="0" i="0" dirty="0">
                <a:solidFill>
                  <a:srgbClr val="000000"/>
                </a:solidFill>
                <a:effectLst/>
                <a:latin typeface="TT5Do00"/>
              </a:rPr>
              <a:t>地址掩码请求</a:t>
            </a:r>
            <a:r>
              <a:rPr lang="en-US" altLang="zh-CN" sz="1800" b="1" i="0" dirty="0">
                <a:solidFill>
                  <a:srgbClr val="000000"/>
                </a:solidFill>
                <a:effectLst/>
                <a:latin typeface="TimesNewRoman"/>
              </a:rPr>
              <a:t>/</a:t>
            </a:r>
            <a:r>
              <a:rPr lang="zh-CN" altLang="en-US" sz="1800" b="0" i="0" dirty="0">
                <a:solidFill>
                  <a:srgbClr val="000000"/>
                </a:solidFill>
                <a:effectLst/>
                <a:latin typeface="TT5Do00"/>
              </a:rPr>
              <a:t>应答报文</a:t>
            </a:r>
            <a:r>
              <a:rPr lang="zh-CN" altLang="en-US" dirty="0"/>
              <a:t> </a:t>
            </a:r>
            <a:endParaRPr lang="en-US" altLang="zh-CN" dirty="0"/>
          </a:p>
          <a:p>
            <a:pPr marL="0" indent="0">
              <a:buNone/>
            </a:pPr>
            <a:br>
              <a:rPr lang="zh-CN" altLang="en-US" dirty="0"/>
            </a:br>
            <a:r>
              <a:rPr lang="zh-CN" altLang="en-US" dirty="0"/>
              <a:t>应用：主机发往网关，请求地址掩码</a:t>
            </a:r>
            <a:endParaRPr lang="en-US" altLang="zh-CN" dirty="0"/>
          </a:p>
          <a:p>
            <a:pPr marL="0" indent="0">
              <a:buNone/>
            </a:pPr>
            <a:r>
              <a:rPr lang="zh-CN" altLang="en-US" dirty="0"/>
              <a:t>主机向局域网路由器发送地址掩码请求报文</a:t>
            </a:r>
            <a:endParaRPr lang="en-US" altLang="zh-CN" dirty="0"/>
          </a:p>
          <a:p>
            <a:pPr marL="0" indent="0">
              <a:buNone/>
            </a:pPr>
            <a:r>
              <a:rPr lang="zh-CN" altLang="en-US" dirty="0"/>
              <a:t>路由器向主机回送应答报文</a:t>
            </a:r>
            <a:endParaRPr lang="en-US" altLang="zh-CN" dirty="0"/>
          </a:p>
          <a:p>
            <a:pPr marL="0" indent="0">
              <a:buNone/>
            </a:pPr>
            <a:r>
              <a:rPr lang="zh-CN" altLang="en-US" dirty="0"/>
              <a:t>请求报文中，地址掩码字段为全</a:t>
            </a:r>
            <a:r>
              <a:rPr lang="en-US" altLang="zh-CN" dirty="0"/>
              <a:t>0</a:t>
            </a:r>
          </a:p>
          <a:p>
            <a:pPr marL="0" indent="0">
              <a:buNone/>
            </a:pPr>
            <a:r>
              <a:rPr lang="zh-CN" altLang="en-US" dirty="0"/>
              <a:t>应答报文中，地址掩码字段为真正的掩码 </a:t>
            </a:r>
            <a:br>
              <a:rPr lang="zh-CN" altLang="en-US" dirty="0"/>
            </a:br>
            <a:endParaRPr lang="en-US" altLang="zh-CN" dirty="0"/>
          </a:p>
          <a:p>
            <a:pPr>
              <a:buFont typeface="Wingdings" panose="05000000000000000000" pitchFamily="2" charset="2"/>
              <a:buChar char="l"/>
            </a:pPr>
            <a:endParaRPr lang="zh-CN" altLang="en-US" dirty="0"/>
          </a:p>
        </p:txBody>
      </p:sp>
      <p:sp>
        <p:nvSpPr>
          <p:cNvPr id="4" name="标题 1">
            <a:extLst>
              <a:ext uri="{FF2B5EF4-FFF2-40B4-BE49-F238E27FC236}">
                <a16:creationId xmlns:a16="http://schemas.microsoft.com/office/drawing/2014/main" id="{8AFDB772-E51B-384C-4EAD-DF96CC3EF093}"/>
              </a:ext>
            </a:extLst>
          </p:cNvPr>
          <p:cNvSpPr>
            <a:spLocks noGrp="1"/>
          </p:cNvSpPr>
          <p:nvPr>
            <p:ph type="title"/>
          </p:nvPr>
        </p:nvSpPr>
        <p:spPr>
          <a:xfrm>
            <a:off x="1096963" y="287338"/>
            <a:ext cx="10058400" cy="1449387"/>
          </a:xfrm>
        </p:spPr>
        <p:txBody>
          <a:bodyPr/>
          <a:lstStyle/>
          <a:p>
            <a:r>
              <a:rPr lang="en-US" altLang="zh-CN" dirty="0"/>
              <a:t>ICMP</a:t>
            </a:r>
            <a:r>
              <a:rPr lang="zh-CN" altLang="en-US" dirty="0"/>
              <a:t>询问报文</a:t>
            </a:r>
          </a:p>
        </p:txBody>
      </p:sp>
      <p:pic>
        <p:nvPicPr>
          <p:cNvPr id="6" name="图片 5">
            <a:extLst>
              <a:ext uri="{FF2B5EF4-FFF2-40B4-BE49-F238E27FC236}">
                <a16:creationId xmlns:a16="http://schemas.microsoft.com/office/drawing/2014/main" id="{0113B67F-0697-0123-8AF7-0B4879837C99}"/>
              </a:ext>
            </a:extLst>
          </p:cNvPr>
          <p:cNvPicPr>
            <a:picLocks noChangeAspect="1"/>
          </p:cNvPicPr>
          <p:nvPr/>
        </p:nvPicPr>
        <p:blipFill>
          <a:blip r:embed="rId2"/>
          <a:stretch>
            <a:fillRect/>
          </a:stretch>
        </p:blipFill>
        <p:spPr>
          <a:xfrm>
            <a:off x="5853811" y="3356863"/>
            <a:ext cx="5819775" cy="2124075"/>
          </a:xfrm>
          <a:prstGeom prst="rect">
            <a:avLst/>
          </a:prstGeom>
        </p:spPr>
      </p:pic>
    </p:spTree>
    <p:extLst>
      <p:ext uri="{BB962C8B-B14F-4D97-AF65-F5344CB8AC3E}">
        <p14:creationId xmlns:p14="http://schemas.microsoft.com/office/powerpoint/2010/main" val="98652770"/>
      </p:ext>
    </p:extLst>
  </p:cSld>
  <p:clrMapOvr>
    <a:masterClrMapping/>
  </p:clrMapOvr>
</p:sld>
</file>

<file path=ppt/theme/theme1.xml><?xml version="1.0" encoding="utf-8"?>
<a:theme xmlns:a="http://schemas.openxmlformats.org/drawingml/2006/main" name="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4287</TotalTime>
  <Words>5823</Words>
  <Application>Microsoft Office PowerPoint</Application>
  <PresentationFormat>宽屏</PresentationFormat>
  <Paragraphs>495</Paragraphs>
  <Slides>52</Slides>
  <Notes>14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52</vt:i4>
      </vt:variant>
    </vt:vector>
  </HeadingPairs>
  <TitlesOfParts>
    <vt:vector size="64" baseType="lpstr">
      <vt:lpstr>-apple-system</vt:lpstr>
      <vt:lpstr>TimesNewRoman</vt:lpstr>
      <vt:lpstr>TT55o00</vt:lpstr>
      <vt:lpstr>TT5Do00</vt:lpstr>
      <vt:lpstr>等线</vt:lpstr>
      <vt:lpstr>宋体</vt:lpstr>
      <vt:lpstr>Arial</vt:lpstr>
      <vt:lpstr>Calibri</vt:lpstr>
      <vt:lpstr>Calibri Light</vt:lpstr>
      <vt:lpstr>Times New Roman</vt:lpstr>
      <vt:lpstr>Wingdings</vt:lpstr>
      <vt:lpstr>回顾</vt:lpstr>
      <vt:lpstr>局域网安全实验</vt:lpstr>
      <vt:lpstr>实验内容</vt:lpstr>
      <vt:lpstr>ICMP协议</vt:lpstr>
      <vt:lpstr>ICMP协议</vt:lpstr>
      <vt:lpstr>ICMP协议</vt:lpstr>
      <vt:lpstr>ICMP协议</vt:lpstr>
      <vt:lpstr>ICMP询问报文</vt:lpstr>
      <vt:lpstr>ICMP询问报文</vt:lpstr>
      <vt:lpstr>ICMP询问报文</vt:lpstr>
      <vt:lpstr>ICMP差错报告</vt:lpstr>
      <vt:lpstr>ICMP差错报告</vt:lpstr>
      <vt:lpstr>ICMP差错报告</vt:lpstr>
      <vt:lpstr>ICMP差错报告</vt:lpstr>
      <vt:lpstr>ICMP差错报告</vt:lpstr>
      <vt:lpstr>ICMP差错报告</vt:lpstr>
      <vt:lpstr>ICMP重定向攻击</vt:lpstr>
      <vt:lpstr>ICMP重定向攻击</vt:lpstr>
      <vt:lpstr>ICMP重定向攻击</vt:lpstr>
      <vt:lpstr>ICMP重定向攻击</vt:lpstr>
      <vt:lpstr>ARP攻击</vt:lpstr>
      <vt:lpstr>ARP攻击</vt:lpstr>
      <vt:lpstr>ARP攻击</vt:lpstr>
      <vt:lpstr>ARP攻击</vt:lpstr>
      <vt:lpstr>ARP攻击</vt:lpstr>
      <vt:lpstr>ARP攻击</vt:lpstr>
      <vt:lpstr>ARP攻击</vt:lpstr>
      <vt:lpstr>ARP攻击</vt:lpstr>
      <vt:lpstr>ARP攻击</vt:lpstr>
      <vt:lpstr>ARP攻击</vt:lpstr>
      <vt:lpstr>ARP攻击</vt:lpstr>
      <vt:lpstr>ARP攻击</vt:lpstr>
      <vt:lpstr>ARP攻击</vt:lpstr>
      <vt:lpstr>ARP攻击</vt:lpstr>
      <vt:lpstr>ARP攻击</vt:lpstr>
      <vt:lpstr>ARP攻击</vt:lpstr>
      <vt:lpstr>ARP攻击</vt:lpstr>
      <vt:lpstr>ARP攻击</vt:lpstr>
      <vt:lpstr>实验环境搭建</vt:lpstr>
      <vt:lpstr>实验环境搭建</vt:lpstr>
      <vt:lpstr>实验环境搭建</vt:lpstr>
      <vt:lpstr>实验环境搭建</vt:lpstr>
      <vt:lpstr>实验环境搭建</vt:lpstr>
      <vt:lpstr>实验环境搭建</vt:lpstr>
      <vt:lpstr>实验过程(ICMP重定向攻击)</vt:lpstr>
      <vt:lpstr>实验过程(ICMP重定向攻击)</vt:lpstr>
      <vt:lpstr>实验过程(ICMP重定向攻击)</vt:lpstr>
      <vt:lpstr>PowerPoint 演示文稿</vt:lpstr>
      <vt:lpstr>实验过程(ARP断网攻击)</vt:lpstr>
      <vt:lpstr>实验过程(ARP断网攻击)</vt:lpstr>
      <vt:lpstr>实验内容</vt:lpstr>
      <vt:lpstr>实验要求</vt:lpstr>
      <vt:lpstr>FAQ</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 晓晗</dc:creator>
  <cp:lastModifiedBy>周 韬略</cp:lastModifiedBy>
  <cp:revision>637</cp:revision>
  <dcterms:created xsi:type="dcterms:W3CDTF">2022-09-21T00:43:19Z</dcterms:created>
  <dcterms:modified xsi:type="dcterms:W3CDTF">2022-12-01T14:25:35Z</dcterms:modified>
</cp:coreProperties>
</file>