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27037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234968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5475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1547250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1330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2580591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2974733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67424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2973976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17D5E-55B9-4538-A4E5-F741C1E222AB}" type="datetimeFigureOut">
              <a:rPr lang="pl-PL" smtClean="0"/>
              <a:t>04.08.2021</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254774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917D5E-55B9-4538-A4E5-F741C1E222AB}" type="datetimeFigureOut">
              <a:rPr lang="pl-PL" smtClean="0"/>
              <a:t>04.08.2021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246006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917D5E-55B9-4538-A4E5-F741C1E222AB}" type="datetimeFigureOut">
              <a:rPr lang="pl-PL" smtClean="0"/>
              <a:t>04.08.2021</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133283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917D5E-55B9-4538-A4E5-F741C1E222AB}" type="datetimeFigureOut">
              <a:rPr lang="pl-PL" smtClean="0"/>
              <a:t>04.08.2021</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34991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17D5E-55B9-4538-A4E5-F741C1E222AB}" type="datetimeFigureOut">
              <a:rPr lang="pl-PL" smtClean="0"/>
              <a:t>04.08.2021</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378653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17D5E-55B9-4538-A4E5-F741C1E222AB}" type="datetimeFigureOut">
              <a:rPr lang="pl-PL" smtClean="0"/>
              <a:t>04.08.2021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47475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917D5E-55B9-4538-A4E5-F741C1E222AB}" type="datetimeFigureOut">
              <a:rPr lang="pl-PL" smtClean="0"/>
              <a:t>04.08.2021</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7198F930-DAF5-4559-A501-D9A106AC221E}" type="slidenum">
              <a:rPr lang="pl-PL" smtClean="0"/>
              <a:t>‹#›</a:t>
            </a:fld>
            <a:endParaRPr lang="pl-PL"/>
          </a:p>
        </p:txBody>
      </p:sp>
    </p:spTree>
    <p:extLst>
      <p:ext uri="{BB962C8B-B14F-4D97-AF65-F5344CB8AC3E}">
        <p14:creationId xmlns:p14="http://schemas.microsoft.com/office/powerpoint/2010/main" val="2942944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917D5E-55B9-4538-A4E5-F741C1E222AB}" type="datetimeFigureOut">
              <a:rPr lang="pl-PL" smtClean="0"/>
              <a:t>04.08.2021</a:t>
            </a:fld>
            <a:endParaRPr lang="pl-P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98F930-DAF5-4559-A501-D9A106AC221E}" type="slidenum">
              <a:rPr lang="pl-PL" smtClean="0"/>
              <a:t>‹#›</a:t>
            </a:fld>
            <a:endParaRPr lang="pl-PL"/>
          </a:p>
        </p:txBody>
      </p:sp>
    </p:spTree>
    <p:extLst>
      <p:ext uri="{BB962C8B-B14F-4D97-AF65-F5344CB8AC3E}">
        <p14:creationId xmlns:p14="http://schemas.microsoft.com/office/powerpoint/2010/main" val="29582116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F4B1-8804-47AF-9F25-109A17937AD1}"/>
              </a:ext>
            </a:extLst>
          </p:cNvPr>
          <p:cNvSpPr>
            <a:spLocks noGrp="1"/>
          </p:cNvSpPr>
          <p:nvPr>
            <p:ph type="ctrTitle"/>
          </p:nvPr>
        </p:nvSpPr>
        <p:spPr/>
        <p:txBody>
          <a:bodyPr>
            <a:normAutofit fontScale="90000"/>
          </a:bodyPr>
          <a:lstStyle/>
          <a:p>
            <a:r>
              <a:rPr lang="pl-PL" dirty="0"/>
              <a:t>Comparing Berlin and Amsterdam neighborhoods</a:t>
            </a:r>
          </a:p>
        </p:txBody>
      </p:sp>
      <p:sp>
        <p:nvSpPr>
          <p:cNvPr id="3" name="Subtitle 2">
            <a:extLst>
              <a:ext uri="{FF2B5EF4-FFF2-40B4-BE49-F238E27FC236}">
                <a16:creationId xmlns:a16="http://schemas.microsoft.com/office/drawing/2014/main" id="{DF2572B3-768D-4116-8BFB-FA99F14949D5}"/>
              </a:ext>
            </a:extLst>
          </p:cNvPr>
          <p:cNvSpPr>
            <a:spLocks noGrp="1"/>
          </p:cNvSpPr>
          <p:nvPr>
            <p:ph type="subTitle" idx="1"/>
          </p:nvPr>
        </p:nvSpPr>
        <p:spPr/>
        <p:txBody>
          <a:bodyPr/>
          <a:lstStyle/>
          <a:p>
            <a:r>
              <a:rPr lang="pl-PL" dirty="0"/>
              <a:t>By Krzysztof Zwolenik</a:t>
            </a:r>
          </a:p>
        </p:txBody>
      </p:sp>
    </p:spTree>
    <p:extLst>
      <p:ext uri="{BB962C8B-B14F-4D97-AF65-F5344CB8AC3E}">
        <p14:creationId xmlns:p14="http://schemas.microsoft.com/office/powerpoint/2010/main" val="286095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896E-0D1B-4355-AA37-D8F456AB7D3B}"/>
              </a:ext>
            </a:extLst>
          </p:cNvPr>
          <p:cNvSpPr>
            <a:spLocks noGrp="1"/>
          </p:cNvSpPr>
          <p:nvPr>
            <p:ph type="title"/>
          </p:nvPr>
        </p:nvSpPr>
        <p:spPr/>
        <p:txBody>
          <a:bodyPr/>
          <a:lstStyle/>
          <a:p>
            <a:r>
              <a:rPr lang="pl-PL" dirty="0"/>
              <a:t>Introduction</a:t>
            </a:r>
          </a:p>
        </p:txBody>
      </p:sp>
      <p:sp>
        <p:nvSpPr>
          <p:cNvPr id="3" name="Content Placeholder 2">
            <a:extLst>
              <a:ext uri="{FF2B5EF4-FFF2-40B4-BE49-F238E27FC236}">
                <a16:creationId xmlns:a16="http://schemas.microsoft.com/office/drawing/2014/main" id="{B3614DA2-D037-430B-9C22-835EE8A73EE6}"/>
              </a:ext>
            </a:extLst>
          </p:cNvPr>
          <p:cNvSpPr>
            <a:spLocks noGrp="1"/>
          </p:cNvSpPr>
          <p:nvPr>
            <p:ph idx="1"/>
          </p:nvPr>
        </p:nvSpPr>
        <p:spPr/>
        <p:txBody>
          <a:bodyPr/>
          <a:lstStyle/>
          <a:p>
            <a:pPr algn="l"/>
            <a:r>
              <a:rPr lang="en-US" b="0" i="0" dirty="0">
                <a:solidFill>
                  <a:srgbClr val="000000"/>
                </a:solidFill>
                <a:effectLst/>
                <a:latin typeface="Helvetica Neue"/>
              </a:rPr>
              <a:t>In this project I will compare </a:t>
            </a:r>
            <a:r>
              <a:rPr lang="en-US" b="0" i="0" dirty="0" err="1">
                <a:solidFill>
                  <a:srgbClr val="000000"/>
                </a:solidFill>
                <a:effectLst/>
                <a:latin typeface="Helvetica Neue"/>
              </a:rPr>
              <a:t>neiberhoods</a:t>
            </a:r>
            <a:r>
              <a:rPr lang="en-US" b="0" i="0" dirty="0">
                <a:solidFill>
                  <a:srgbClr val="000000"/>
                </a:solidFill>
                <a:effectLst/>
                <a:latin typeface="Helvetica Neue"/>
              </a:rPr>
              <a:t> of two big cities in Europe, Amsterdam and Berlin.</a:t>
            </a:r>
          </a:p>
          <a:p>
            <a:pPr algn="l"/>
            <a:r>
              <a:rPr lang="en-US" b="0" i="0" dirty="0">
                <a:solidFill>
                  <a:srgbClr val="000000"/>
                </a:solidFill>
                <a:effectLst/>
                <a:latin typeface="Helvetica Neue"/>
              </a:rPr>
              <a:t>My target audience are people that know one city pretty well and are wondering which neighborhood of the other city is most similar to the one they like.</a:t>
            </a:r>
          </a:p>
          <a:p>
            <a:pPr algn="l"/>
            <a:r>
              <a:rPr lang="en-US" b="0" i="0" dirty="0">
                <a:solidFill>
                  <a:srgbClr val="000000"/>
                </a:solidFill>
                <a:effectLst/>
                <a:latin typeface="Helvetica Neue"/>
              </a:rPr>
              <a:t>They could use this data to choose location of their hotel or apartment when visiting or moving to the other city.</a:t>
            </a:r>
          </a:p>
          <a:p>
            <a:pPr algn="l"/>
            <a:r>
              <a:rPr lang="en-US" b="0" i="0" dirty="0">
                <a:solidFill>
                  <a:srgbClr val="000000"/>
                </a:solidFill>
                <a:effectLst/>
                <a:latin typeface="Helvetica Neue"/>
              </a:rPr>
              <a:t>Criteria that I will take into the consideration are, Population density and venues nearby</a:t>
            </a:r>
          </a:p>
          <a:p>
            <a:endParaRPr lang="pl-PL" dirty="0"/>
          </a:p>
        </p:txBody>
      </p:sp>
    </p:spTree>
    <p:extLst>
      <p:ext uri="{BB962C8B-B14F-4D97-AF65-F5344CB8AC3E}">
        <p14:creationId xmlns:p14="http://schemas.microsoft.com/office/powerpoint/2010/main" val="429458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46C3-D2F8-496D-BADA-3F00F50C00DB}"/>
              </a:ext>
            </a:extLst>
          </p:cNvPr>
          <p:cNvSpPr>
            <a:spLocks noGrp="1"/>
          </p:cNvSpPr>
          <p:nvPr>
            <p:ph type="title"/>
          </p:nvPr>
        </p:nvSpPr>
        <p:spPr/>
        <p:txBody>
          <a:bodyPr/>
          <a:lstStyle/>
          <a:p>
            <a:r>
              <a:rPr lang="pl-PL" dirty="0"/>
              <a:t>Data Description</a:t>
            </a:r>
          </a:p>
        </p:txBody>
      </p:sp>
      <p:sp>
        <p:nvSpPr>
          <p:cNvPr id="3" name="Content Placeholder 2">
            <a:extLst>
              <a:ext uri="{FF2B5EF4-FFF2-40B4-BE49-F238E27FC236}">
                <a16:creationId xmlns:a16="http://schemas.microsoft.com/office/drawing/2014/main" id="{CDB10300-4733-47D2-AC97-BF7A1CA78FEF}"/>
              </a:ext>
            </a:extLst>
          </p:cNvPr>
          <p:cNvSpPr>
            <a:spLocks noGrp="1"/>
          </p:cNvSpPr>
          <p:nvPr>
            <p:ph idx="1"/>
          </p:nvPr>
        </p:nvSpPr>
        <p:spPr/>
        <p:txBody>
          <a:bodyPr>
            <a:normAutofit/>
          </a:bodyPr>
          <a:lstStyle/>
          <a:p>
            <a:pPr marL="0" indent="0" algn="l">
              <a:buNone/>
            </a:pPr>
            <a:r>
              <a:rPr lang="en-US" b="0" i="0" dirty="0">
                <a:solidFill>
                  <a:srgbClr val="000000"/>
                </a:solidFill>
                <a:effectLst/>
                <a:latin typeface="Helvetica Neue"/>
              </a:rPr>
              <a:t>The data that I have collected:</a:t>
            </a:r>
          </a:p>
          <a:p>
            <a:pPr algn="l">
              <a:buFont typeface="Arial" panose="020B0604020202020204" pitchFamily="34" charset="0"/>
              <a:buChar char="•"/>
            </a:pPr>
            <a:r>
              <a:rPr lang="en-US" b="0" i="0" dirty="0">
                <a:solidFill>
                  <a:srgbClr val="000000"/>
                </a:solidFill>
                <a:effectLst/>
                <a:latin typeface="Helvetica Neue"/>
              </a:rPr>
              <a:t>postal code</a:t>
            </a:r>
          </a:p>
          <a:p>
            <a:pPr algn="l">
              <a:buFont typeface="Arial" panose="020B0604020202020204" pitchFamily="34" charset="0"/>
              <a:buChar char="•"/>
            </a:pPr>
            <a:r>
              <a:rPr lang="en-US" b="0" i="0" dirty="0">
                <a:solidFill>
                  <a:srgbClr val="000000"/>
                </a:solidFill>
                <a:effectLst/>
                <a:latin typeface="Helvetica Neue"/>
              </a:rPr>
              <a:t>median age</a:t>
            </a:r>
          </a:p>
          <a:p>
            <a:pPr algn="l">
              <a:buFont typeface="Arial" panose="020B0604020202020204" pitchFamily="34" charset="0"/>
              <a:buChar char="•"/>
            </a:pPr>
            <a:r>
              <a:rPr lang="en-US" b="0" i="0" dirty="0">
                <a:solidFill>
                  <a:srgbClr val="000000"/>
                </a:solidFill>
                <a:effectLst/>
                <a:latin typeface="Helvetica Neue"/>
              </a:rPr>
              <a:t>neighborhood names</a:t>
            </a:r>
          </a:p>
          <a:p>
            <a:pPr algn="l">
              <a:buFont typeface="Arial" panose="020B0604020202020204" pitchFamily="34" charset="0"/>
              <a:buChar char="•"/>
            </a:pPr>
            <a:r>
              <a:rPr lang="en-US" b="0" i="0" dirty="0">
                <a:solidFill>
                  <a:srgbClr val="000000"/>
                </a:solidFill>
                <a:effectLst/>
                <a:latin typeface="Helvetica Neue"/>
              </a:rPr>
              <a:t>area</a:t>
            </a:r>
          </a:p>
          <a:p>
            <a:pPr algn="l">
              <a:buFont typeface="Arial" panose="020B0604020202020204" pitchFamily="34" charset="0"/>
              <a:buChar char="•"/>
            </a:pPr>
            <a:r>
              <a:rPr lang="en-US" b="0" i="0" dirty="0">
                <a:solidFill>
                  <a:srgbClr val="000000"/>
                </a:solidFill>
                <a:effectLst/>
                <a:latin typeface="Helvetica Neue"/>
              </a:rPr>
              <a:t>population</a:t>
            </a:r>
          </a:p>
          <a:p>
            <a:pPr algn="l">
              <a:buFont typeface="Arial" panose="020B0604020202020204" pitchFamily="34" charset="0"/>
              <a:buChar char="•"/>
            </a:pPr>
            <a:r>
              <a:rPr lang="en-US" b="0" i="0" dirty="0">
                <a:solidFill>
                  <a:srgbClr val="000000"/>
                </a:solidFill>
                <a:effectLst/>
                <a:latin typeface="Helvetica Neue"/>
              </a:rPr>
              <a:t>geo location</a:t>
            </a:r>
            <a:endParaRPr lang="pl-PL" b="0" i="0" dirty="0">
              <a:solidFill>
                <a:srgbClr val="000000"/>
              </a:solidFill>
              <a:effectLst/>
              <a:latin typeface="Helvetica Neue"/>
            </a:endParaRPr>
          </a:p>
          <a:p>
            <a:pPr algn="l">
              <a:buFont typeface="Arial" panose="020B0604020202020204" pitchFamily="34" charset="0"/>
              <a:buChar char="•"/>
            </a:pPr>
            <a:r>
              <a:rPr lang="pl-PL" dirty="0"/>
              <a:t>Nearby venues</a:t>
            </a:r>
            <a:br>
              <a:rPr lang="en-US" dirty="0"/>
            </a:br>
            <a:endParaRPr lang="pl-PL" dirty="0"/>
          </a:p>
        </p:txBody>
      </p:sp>
    </p:spTree>
    <p:extLst>
      <p:ext uri="{BB962C8B-B14F-4D97-AF65-F5344CB8AC3E}">
        <p14:creationId xmlns:p14="http://schemas.microsoft.com/office/powerpoint/2010/main" val="255869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26B4-FE92-458E-B21A-72BB37366F36}"/>
              </a:ext>
            </a:extLst>
          </p:cNvPr>
          <p:cNvSpPr>
            <a:spLocks noGrp="1"/>
          </p:cNvSpPr>
          <p:nvPr>
            <p:ph type="title"/>
          </p:nvPr>
        </p:nvSpPr>
        <p:spPr/>
        <p:txBody>
          <a:bodyPr/>
          <a:lstStyle/>
          <a:p>
            <a:r>
              <a:rPr lang="pl-PL"/>
              <a:t>Methodology</a:t>
            </a:r>
          </a:p>
        </p:txBody>
      </p:sp>
      <p:sp>
        <p:nvSpPr>
          <p:cNvPr id="3" name="Content Placeholder 2">
            <a:extLst>
              <a:ext uri="{FF2B5EF4-FFF2-40B4-BE49-F238E27FC236}">
                <a16:creationId xmlns:a16="http://schemas.microsoft.com/office/drawing/2014/main" id="{D5CFCEB4-3505-4352-AC25-7C28EB11F73A}"/>
              </a:ext>
            </a:extLst>
          </p:cNvPr>
          <p:cNvSpPr>
            <a:spLocks noGrp="1"/>
          </p:cNvSpPr>
          <p:nvPr>
            <p:ph idx="1"/>
          </p:nvPr>
        </p:nvSpPr>
        <p:spPr/>
        <p:txBody>
          <a:bodyPr/>
          <a:lstStyle/>
          <a:p>
            <a:pPr algn="l"/>
            <a:r>
              <a:rPr lang="en-US" dirty="0">
                <a:solidFill>
                  <a:srgbClr val="000000"/>
                </a:solidFill>
                <a:effectLst/>
              </a:rPr>
              <a:t>In the project I will use the postal codes areas of both cities and I will get nearby venues in the radius based on area size. The density field is calculated for each postal code to represent the area and population relationship. The </a:t>
            </a:r>
            <a:r>
              <a:rPr lang="en-US" dirty="0" err="1">
                <a:solidFill>
                  <a:srgbClr val="000000"/>
                </a:solidFill>
                <a:effectLst/>
              </a:rPr>
              <a:t>KMeans</a:t>
            </a:r>
            <a:r>
              <a:rPr lang="en-US" dirty="0">
                <a:solidFill>
                  <a:srgbClr val="000000"/>
                </a:solidFill>
                <a:effectLst/>
              </a:rPr>
              <a:t> algorithm is going to be used. I will calculate the score for various k values to get optimal k value. Because the clustering algorithm is unsupervised I will use map and top 10 venues for each cluster to determine properties of each cluster.</a:t>
            </a:r>
          </a:p>
          <a:p>
            <a:pPr marL="0" indent="0">
              <a:buNone/>
            </a:pPr>
            <a:br>
              <a:rPr lang="en-US" b="0" i="0" dirty="0">
                <a:solidFill>
                  <a:srgbClr val="000000"/>
                </a:solidFill>
                <a:effectLst/>
                <a:latin typeface="Helvetica Neue"/>
              </a:rPr>
            </a:br>
            <a:endParaRPr lang="pl-PL" dirty="0"/>
          </a:p>
        </p:txBody>
      </p:sp>
    </p:spTree>
    <p:extLst>
      <p:ext uri="{BB962C8B-B14F-4D97-AF65-F5344CB8AC3E}">
        <p14:creationId xmlns:p14="http://schemas.microsoft.com/office/powerpoint/2010/main" val="121606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C275-CE8B-45AF-8A78-35C86F15E3CE}"/>
              </a:ext>
            </a:extLst>
          </p:cNvPr>
          <p:cNvSpPr>
            <a:spLocks noGrp="1"/>
          </p:cNvSpPr>
          <p:nvPr>
            <p:ph type="title"/>
          </p:nvPr>
        </p:nvSpPr>
        <p:spPr/>
        <p:txBody>
          <a:bodyPr/>
          <a:lstStyle/>
          <a:p>
            <a:r>
              <a:rPr lang="pl-PL" dirty="0"/>
              <a:t>Results</a:t>
            </a:r>
          </a:p>
        </p:txBody>
      </p:sp>
      <p:sp>
        <p:nvSpPr>
          <p:cNvPr id="3" name="Content Placeholder 2">
            <a:extLst>
              <a:ext uri="{FF2B5EF4-FFF2-40B4-BE49-F238E27FC236}">
                <a16:creationId xmlns:a16="http://schemas.microsoft.com/office/drawing/2014/main" id="{B40382C1-BB5B-4EC2-B51C-B08A68618139}"/>
              </a:ext>
            </a:extLst>
          </p:cNvPr>
          <p:cNvSpPr>
            <a:spLocks noGrp="1"/>
          </p:cNvSpPr>
          <p:nvPr>
            <p:ph idx="1"/>
          </p:nvPr>
        </p:nvSpPr>
        <p:spPr/>
        <p:txBody>
          <a:bodyPr>
            <a:normAutofit fontScale="70000" lnSpcReduction="20000"/>
          </a:bodyPr>
          <a:lstStyle/>
          <a:p>
            <a:r>
              <a:rPr lang="en-US" b="0" i="0" dirty="0">
                <a:solidFill>
                  <a:srgbClr val="000000"/>
                </a:solidFill>
                <a:effectLst/>
                <a:latin typeface="Helvetica Neue"/>
              </a:rPr>
              <a:t>I make </a:t>
            </a:r>
            <a:r>
              <a:rPr lang="en-US" b="0" i="0" dirty="0" err="1">
                <a:solidFill>
                  <a:srgbClr val="000000"/>
                </a:solidFill>
                <a:effectLst/>
                <a:latin typeface="Helvetica Neue"/>
              </a:rPr>
              <a:t>visualisation</a:t>
            </a:r>
            <a:r>
              <a:rPr lang="en-US" b="0" i="0" dirty="0">
                <a:solidFill>
                  <a:srgbClr val="000000"/>
                </a:solidFill>
                <a:effectLst/>
                <a:latin typeface="Helvetica Neue"/>
              </a:rPr>
              <a:t> of the clusters. Both cities were divided in 4 clusters, they are arranged in a shape that is similar to ring or circle, that is expected of cities, further from the center the type of </a:t>
            </a:r>
            <a:r>
              <a:rPr lang="en-US" b="0" i="0" dirty="0" err="1">
                <a:solidFill>
                  <a:srgbClr val="000000"/>
                </a:solidFill>
                <a:effectLst/>
                <a:latin typeface="Helvetica Neue"/>
              </a:rPr>
              <a:t>neighberhood</a:t>
            </a:r>
            <a:r>
              <a:rPr lang="en-US" b="0" i="0" dirty="0">
                <a:solidFill>
                  <a:srgbClr val="000000"/>
                </a:solidFill>
                <a:effectLst/>
                <a:latin typeface="Helvetica Neue"/>
              </a:rPr>
              <a:t> changes the most. It's clearly visible that </a:t>
            </a:r>
            <a:r>
              <a:rPr lang="en-US" b="0" i="0" dirty="0" err="1">
                <a:solidFill>
                  <a:srgbClr val="000000"/>
                </a:solidFill>
                <a:effectLst/>
                <a:latin typeface="Helvetica Neue"/>
              </a:rPr>
              <a:t>cluser</a:t>
            </a:r>
            <a:r>
              <a:rPr lang="en-US" b="0" i="0" dirty="0">
                <a:solidFill>
                  <a:srgbClr val="000000"/>
                </a:solidFill>
                <a:effectLst/>
                <a:latin typeface="Helvetica Neue"/>
              </a:rPr>
              <a:t> 1 represents city </a:t>
            </a:r>
            <a:r>
              <a:rPr lang="en-US" b="0" i="0" dirty="0" err="1">
                <a:solidFill>
                  <a:srgbClr val="000000"/>
                </a:solidFill>
                <a:effectLst/>
                <a:latin typeface="Helvetica Neue"/>
              </a:rPr>
              <a:t>centre</a:t>
            </a:r>
            <a:r>
              <a:rPr lang="en-US" b="0" i="0" dirty="0">
                <a:solidFill>
                  <a:srgbClr val="000000"/>
                </a:solidFill>
                <a:effectLst/>
                <a:latin typeface="Helvetica Neue"/>
              </a:rPr>
              <a:t>, cluster 0 outer part of the city, cluster 2 and 3 also are located on the most outer part of the city, I need more data on the venues to distinguish them better.</a:t>
            </a:r>
            <a:endParaRPr lang="pl-PL" b="0" i="0" dirty="0">
              <a:solidFill>
                <a:srgbClr val="000000"/>
              </a:solidFill>
              <a:effectLst/>
              <a:latin typeface="Helvetica Neue"/>
            </a:endParaRPr>
          </a:p>
          <a:p>
            <a:pPr marL="0" indent="0" algn="l">
              <a:buNone/>
            </a:pPr>
            <a:r>
              <a:rPr lang="en-US" b="1" i="0" dirty="0">
                <a:solidFill>
                  <a:srgbClr val="000000"/>
                </a:solidFill>
                <a:effectLst/>
                <a:latin typeface="Helvetica Neue"/>
              </a:rPr>
              <a:t>Cluster 0</a:t>
            </a:r>
          </a:p>
          <a:p>
            <a:pPr algn="l"/>
            <a:r>
              <a:rPr lang="en-US" b="0" i="0" dirty="0">
                <a:solidFill>
                  <a:srgbClr val="000000"/>
                </a:solidFill>
                <a:effectLst/>
                <a:latin typeface="Helvetica Neue"/>
              </a:rPr>
              <a:t>Outer part of the city still close to center, this are still have plenty of food venues, but is characterized by more utility venues like supermarket and other stores, gyms.</a:t>
            </a:r>
          </a:p>
          <a:p>
            <a:pPr marL="0" indent="0" algn="l">
              <a:buNone/>
            </a:pPr>
            <a:r>
              <a:rPr lang="en-US" b="1" i="0" dirty="0">
                <a:solidFill>
                  <a:srgbClr val="000000"/>
                </a:solidFill>
                <a:effectLst/>
                <a:latin typeface="Helvetica Neue"/>
              </a:rPr>
              <a:t>Cluster 1</a:t>
            </a:r>
          </a:p>
          <a:p>
            <a:pPr algn="l"/>
            <a:r>
              <a:rPr lang="en-US" b="0" i="0" dirty="0">
                <a:solidFill>
                  <a:srgbClr val="000000"/>
                </a:solidFill>
                <a:effectLst/>
                <a:latin typeface="Helvetica Neue"/>
              </a:rPr>
              <a:t>This cluster is located in the city center, the area is full of cafes, restaurants, bars, generally its the center of entertainment. It's also densely packed area</a:t>
            </a:r>
            <a:r>
              <a:rPr lang="pl-PL" b="0" i="0" dirty="0">
                <a:solidFill>
                  <a:srgbClr val="000000"/>
                </a:solidFill>
                <a:effectLst/>
                <a:latin typeface="Helvetica Neue"/>
              </a:rPr>
              <a:t>. </a:t>
            </a:r>
            <a:r>
              <a:rPr lang="en-US" b="0" i="0" dirty="0">
                <a:solidFill>
                  <a:srgbClr val="000000"/>
                </a:solidFill>
                <a:effectLst/>
                <a:latin typeface="Helvetica Neue"/>
              </a:rPr>
              <a:t>Most outer part of the city</a:t>
            </a:r>
          </a:p>
          <a:p>
            <a:pPr marL="0" indent="0" algn="l">
              <a:buNone/>
            </a:pPr>
            <a:r>
              <a:rPr lang="en-US" b="1" i="0" dirty="0">
                <a:solidFill>
                  <a:srgbClr val="000000"/>
                </a:solidFill>
                <a:effectLst/>
                <a:latin typeface="Helvetica Neue"/>
              </a:rPr>
              <a:t>Cluster 2</a:t>
            </a:r>
          </a:p>
          <a:p>
            <a:pPr algn="l"/>
            <a:r>
              <a:rPr lang="en-US" b="0" i="0" dirty="0">
                <a:solidFill>
                  <a:srgbClr val="000000"/>
                </a:solidFill>
                <a:effectLst/>
                <a:latin typeface="Helvetica Neue"/>
              </a:rPr>
              <a:t>This cluster is dominated with supermarkets and other stores, bus and tram stops. There are way less restaurants, we can find also venues like warehouse stores. This cluster have similar population density to cluster 0. There are only two places in Amsterdam within this cluster.</a:t>
            </a:r>
          </a:p>
          <a:p>
            <a:pPr marL="0" indent="0" algn="l">
              <a:buNone/>
            </a:pPr>
            <a:r>
              <a:rPr lang="en-US" b="1" i="0" dirty="0">
                <a:solidFill>
                  <a:srgbClr val="000000"/>
                </a:solidFill>
                <a:effectLst/>
                <a:latin typeface="Helvetica Neue"/>
              </a:rPr>
              <a:t>Cluster 3</a:t>
            </a:r>
          </a:p>
          <a:p>
            <a:pPr algn="l"/>
            <a:r>
              <a:rPr lang="en-US" b="0" i="0" dirty="0">
                <a:solidFill>
                  <a:srgbClr val="000000"/>
                </a:solidFill>
                <a:effectLst/>
                <a:latin typeface="Helvetica Neue"/>
              </a:rPr>
              <a:t>This cluster is similar to above cluster but there are way less venues, there is presence of lakes. This </a:t>
            </a:r>
            <a:r>
              <a:rPr lang="en-US" b="0" i="0" dirty="0" err="1">
                <a:solidFill>
                  <a:srgbClr val="000000"/>
                </a:solidFill>
                <a:effectLst/>
                <a:latin typeface="Helvetica Neue"/>
              </a:rPr>
              <a:t>clus</a:t>
            </a:r>
            <a:r>
              <a:rPr lang="pl-PL" b="0" i="0" dirty="0">
                <a:solidFill>
                  <a:srgbClr val="000000"/>
                </a:solidFill>
                <a:effectLst/>
                <a:latin typeface="Helvetica Neue"/>
              </a:rPr>
              <a:t>t</a:t>
            </a:r>
            <a:r>
              <a:rPr lang="en-US" b="0" i="0" dirty="0">
                <a:solidFill>
                  <a:srgbClr val="000000"/>
                </a:solidFill>
                <a:effectLst/>
                <a:latin typeface="Helvetica Neue"/>
              </a:rPr>
              <a:t>er have the least dense population</a:t>
            </a:r>
          </a:p>
          <a:p>
            <a:endParaRPr lang="pl-PL" dirty="0"/>
          </a:p>
        </p:txBody>
      </p:sp>
    </p:spTree>
    <p:extLst>
      <p:ext uri="{BB962C8B-B14F-4D97-AF65-F5344CB8AC3E}">
        <p14:creationId xmlns:p14="http://schemas.microsoft.com/office/powerpoint/2010/main" val="4092453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1A87-956D-4A64-A3E2-421EB6C24BEE}"/>
              </a:ext>
            </a:extLst>
          </p:cNvPr>
          <p:cNvSpPr>
            <a:spLocks noGrp="1"/>
          </p:cNvSpPr>
          <p:nvPr>
            <p:ph type="title"/>
          </p:nvPr>
        </p:nvSpPr>
        <p:spPr/>
        <p:txBody>
          <a:bodyPr/>
          <a:lstStyle/>
          <a:p>
            <a:r>
              <a:rPr lang="pl-PL" dirty="0"/>
              <a:t>Result map</a:t>
            </a:r>
          </a:p>
        </p:txBody>
      </p:sp>
      <p:pic>
        <p:nvPicPr>
          <p:cNvPr id="5" name="Content Placeholder 4">
            <a:extLst>
              <a:ext uri="{FF2B5EF4-FFF2-40B4-BE49-F238E27FC236}">
                <a16:creationId xmlns:a16="http://schemas.microsoft.com/office/drawing/2014/main" id="{0DDB1713-811C-4EFF-8C31-8BBDE7FED93D}"/>
              </a:ext>
            </a:extLst>
          </p:cNvPr>
          <p:cNvPicPr>
            <a:picLocks noGrp="1" noChangeAspect="1"/>
          </p:cNvPicPr>
          <p:nvPr>
            <p:ph idx="1"/>
          </p:nvPr>
        </p:nvPicPr>
        <p:blipFill>
          <a:blip r:embed="rId2"/>
          <a:stretch>
            <a:fillRect/>
          </a:stretch>
        </p:blipFill>
        <p:spPr>
          <a:xfrm>
            <a:off x="1229087" y="2160588"/>
            <a:ext cx="7493863" cy="3881437"/>
          </a:xfrm>
        </p:spPr>
      </p:pic>
    </p:spTree>
    <p:extLst>
      <p:ext uri="{BB962C8B-B14F-4D97-AF65-F5344CB8AC3E}">
        <p14:creationId xmlns:p14="http://schemas.microsoft.com/office/powerpoint/2010/main" val="326894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63F1-0DD5-465B-87EF-0065E0031966}"/>
              </a:ext>
            </a:extLst>
          </p:cNvPr>
          <p:cNvSpPr>
            <a:spLocks noGrp="1"/>
          </p:cNvSpPr>
          <p:nvPr>
            <p:ph type="title"/>
          </p:nvPr>
        </p:nvSpPr>
        <p:spPr/>
        <p:txBody>
          <a:bodyPr/>
          <a:lstStyle/>
          <a:p>
            <a:r>
              <a:rPr lang="pl-PL" dirty="0"/>
              <a:t>Conclusion</a:t>
            </a:r>
          </a:p>
        </p:txBody>
      </p:sp>
      <p:sp>
        <p:nvSpPr>
          <p:cNvPr id="3" name="Content Placeholder 2">
            <a:extLst>
              <a:ext uri="{FF2B5EF4-FFF2-40B4-BE49-F238E27FC236}">
                <a16:creationId xmlns:a16="http://schemas.microsoft.com/office/drawing/2014/main" id="{CF56A8D5-A76F-4E1A-B0C1-A5E72E2D0898}"/>
              </a:ext>
            </a:extLst>
          </p:cNvPr>
          <p:cNvSpPr>
            <a:spLocks noGrp="1"/>
          </p:cNvSpPr>
          <p:nvPr>
            <p:ph idx="1"/>
          </p:nvPr>
        </p:nvSpPr>
        <p:spPr/>
        <p:txBody>
          <a:bodyPr/>
          <a:lstStyle/>
          <a:p>
            <a:pPr algn="l"/>
            <a:r>
              <a:rPr lang="en-US" dirty="0">
                <a:solidFill>
                  <a:srgbClr val="000000"/>
                </a:solidFill>
                <a:effectLst/>
              </a:rPr>
              <a:t>This project intention was to find if the two city share some similarities and if so, which part of the cities share these similarities. By clustering both cities as they were one entity I was able to find similar areas in both cities. </a:t>
            </a:r>
            <a:endParaRPr lang="pl-PL" dirty="0">
              <a:solidFill>
                <a:srgbClr val="000000"/>
              </a:solidFill>
              <a:effectLst/>
            </a:endParaRPr>
          </a:p>
          <a:p>
            <a:pPr algn="l"/>
            <a:r>
              <a:rPr lang="en-US" dirty="0">
                <a:solidFill>
                  <a:srgbClr val="000000"/>
                </a:solidFill>
                <a:effectLst/>
              </a:rPr>
              <a:t>Tourist could use the information to know which zones could be of their interest, people who would like to move from one city to the other could use this information the choose better where to get an apartment based on their preferences.</a:t>
            </a:r>
          </a:p>
          <a:p>
            <a:pPr marL="0" indent="0">
              <a:buNone/>
            </a:pPr>
            <a:endParaRPr lang="pl-PL" dirty="0"/>
          </a:p>
        </p:txBody>
      </p:sp>
    </p:spTree>
    <p:extLst>
      <p:ext uri="{BB962C8B-B14F-4D97-AF65-F5344CB8AC3E}">
        <p14:creationId xmlns:p14="http://schemas.microsoft.com/office/powerpoint/2010/main" val="2548399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TotalTime>
  <Words>557</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Helvetica Neue</vt:lpstr>
      <vt:lpstr>Trebuchet MS</vt:lpstr>
      <vt:lpstr>Wingdings 3</vt:lpstr>
      <vt:lpstr>Facet</vt:lpstr>
      <vt:lpstr>Comparing Berlin and Amsterdam neighborhoods</vt:lpstr>
      <vt:lpstr>Introduction</vt:lpstr>
      <vt:lpstr>Data Description</vt:lpstr>
      <vt:lpstr>Methodology</vt:lpstr>
      <vt:lpstr>Results</vt:lpstr>
      <vt:lpstr>Result 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Berlin and Amsterdam neighborhoods</dc:title>
  <dc:creator>Krzysztof Zwolenik</dc:creator>
  <cp:lastModifiedBy>Krzysztof Zwolenik</cp:lastModifiedBy>
  <cp:revision>1</cp:revision>
  <dcterms:created xsi:type="dcterms:W3CDTF">2021-08-05T00:39:17Z</dcterms:created>
  <dcterms:modified xsi:type="dcterms:W3CDTF">2021-08-05T00:49:40Z</dcterms:modified>
</cp:coreProperties>
</file>