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96" r:id="rId6"/>
    <p:sldId id="264" r:id="rId7"/>
    <p:sldId id="262" r:id="rId8"/>
    <p:sldId id="270" r:id="rId9"/>
    <p:sldId id="268" r:id="rId10"/>
    <p:sldId id="266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Nunito Light" pitchFamily="2" charset="-52"/>
      <p:regular r:id="rId15"/>
      <p: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7934A-4372-41D2-BFBA-0225CE9F98C2}">
  <a:tblStyle styleId="{9CF7934A-4372-41D2-BFBA-0225CE9F98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6D34EA-BD9F-48EE-9FDE-459EC7D36B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5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1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3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4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5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7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8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9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3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4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5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r="56111" b="41941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5" r:id="rId11"/>
    <p:sldLayoutId id="2147483668" r:id="rId12"/>
    <p:sldLayoutId id="2147483669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1006936" y="1302327"/>
            <a:ext cx="7199400" cy="21425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Стартап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Интерактивный тренажер ЕГЭ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2476500" y="1872449"/>
            <a:ext cx="4229100" cy="1660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Спасибо за внимание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Структура презентации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2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title" idx="3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04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 idx="4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02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5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05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6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7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06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динамики использования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0" name="Google Shape;330;p35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Целевая аудитория и источник заработка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Основные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функции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Технологии и инструменты, состав команды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3" name="Google Shape;333;p35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Цикл разработки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4" name="Google Shape;334;p35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Даты разработки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26496" t="1895" r="26496"/>
          <a:stretch/>
        </p:blipFill>
        <p:spPr>
          <a:xfrm>
            <a:off x="5643775" y="616526"/>
            <a:ext cx="2787000" cy="3987373"/>
          </a:xfrm>
          <a:prstGeom prst="round2DiagRect">
            <a:avLst>
              <a:gd name="adj1" fmla="val 50000"/>
              <a:gd name="adj2" fmla="val 0"/>
            </a:avLst>
          </a:prstGeom>
        </p:spPr>
      </p:pic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879479" y="745084"/>
            <a:ext cx="4294800" cy="917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динамики использования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2" name="Google Shape;342;p36"/>
          <p:cNvSpPr txBox="1">
            <a:spLocks noGrp="1"/>
          </p:cNvSpPr>
          <p:nvPr>
            <p:ph type="subTitle" idx="1"/>
          </p:nvPr>
        </p:nvSpPr>
        <p:spPr>
          <a:xfrm>
            <a:off x="706298" y="1551710"/>
            <a:ext cx="4294800" cy="3040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Самое большое количество людей за день, неделю и месяц соответственно: 6159,  14665 и 31917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С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амое большой количество посещений это последние два дня перед экзаменом, после чего идёт сильный спад в активности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Спад активных пользователей на новогоднюю неделю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Апрель самый активный в плане подготовки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марте приходят больше всего новых пользователей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>
            <a:spLocks noGrp="1"/>
          </p:cNvSpPr>
          <p:nvPr>
            <p:ph type="subTitle" idx="4"/>
          </p:nvPr>
        </p:nvSpPr>
        <p:spPr>
          <a:xfrm>
            <a:off x="633573" y="2999131"/>
            <a:ext cx="2248172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Учителя и репетиторы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Целевая аудитория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Возможность использования сервиса для организации тренировок и отслеживания прогресса учеников</a:t>
            </a:r>
            <a:endParaRPr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0" name="Google Shape;360;p38"/>
          <p:cNvSpPr txBox="1">
            <a:spLocks noGrp="1"/>
          </p:cNvSpPr>
          <p:nvPr>
            <p:ph type="subTitle" idx="2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Основной фокус на учеников старших классов, готовящихся к ЕГЭ</a:t>
            </a:r>
            <a:endParaRPr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3"/>
          </p:nvPr>
        </p:nvSpPr>
        <p:spPr>
          <a:xfrm>
            <a:off x="654353" y="1725336"/>
            <a:ext cx="2026502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Ученики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E8411-35C1-A8EA-CB80-178F88C1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Источник заработка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3C81365D-2982-D2DD-4210-0CFC504056E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1591" y="1565563"/>
            <a:ext cx="6103118" cy="24245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Продажа курсов внутри платформы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Платные пробники с реальным условиями и проверкой экспертами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 бесплатных пользователей наличие рекламы на сайте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0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>
            <a:spLocks noGrp="1"/>
          </p:cNvSpPr>
          <p:nvPr>
            <p:ph type="title"/>
          </p:nvPr>
        </p:nvSpPr>
        <p:spPr>
          <a:xfrm>
            <a:off x="720000" y="4702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Основные функции</a:t>
            </a:r>
          </a:p>
        </p:txBody>
      </p:sp>
      <p:sp>
        <p:nvSpPr>
          <p:cNvPr id="429" name="Google Shape;429;p41"/>
          <p:cNvSpPr txBox="1">
            <a:spLocks noGrp="1"/>
          </p:cNvSpPr>
          <p:nvPr>
            <p:ph type="subTitle" idx="1"/>
          </p:nvPr>
        </p:nvSpPr>
        <p:spPr>
          <a:xfrm>
            <a:off x="720075" y="169634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Описания и теория к заданиям текстовом видео, видеоматериалы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0" name="Google Shape;430;p41"/>
          <p:cNvSpPr txBox="1">
            <a:spLocks noGrp="1"/>
          </p:cNvSpPr>
          <p:nvPr>
            <p:ph type="subTitle" idx="2"/>
          </p:nvPr>
        </p:nvSpPr>
        <p:spPr>
          <a:xfrm>
            <a:off x="3393880" y="1481600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Предоставление задач с различным уровнем сложности.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Возможность прохождения пробных экзаменов в условиях, приближенных к реальному ЕГЭ.</a:t>
            </a:r>
          </a:p>
        </p:txBody>
      </p:sp>
      <p:sp>
        <p:nvSpPr>
          <p:cNvPr id="431" name="Google Shape;431;p41"/>
          <p:cNvSpPr txBox="1">
            <a:spLocks noGrp="1"/>
          </p:cNvSpPr>
          <p:nvPr>
            <p:ph type="subTitle" idx="3"/>
          </p:nvPr>
        </p:nvSpPr>
        <p:spPr>
          <a:xfrm>
            <a:off x="720075" y="3294643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Рекомендации задач на основе предыдущих результатов.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Создание персональных планов подготовки с учетом слабых мест.</a:t>
            </a:r>
          </a:p>
        </p:txBody>
      </p:sp>
      <p:sp>
        <p:nvSpPr>
          <p:cNvPr id="432" name="Google Shape;432;p41"/>
          <p:cNvSpPr txBox="1">
            <a:spLocks noGrp="1"/>
          </p:cNvSpPr>
          <p:nvPr>
            <p:ph type="subTitle" idx="4"/>
          </p:nvPr>
        </p:nvSpPr>
        <p:spPr>
          <a:xfrm>
            <a:off x="3393880" y="3294643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Мгновенная проверка задач с подробными объяснениями ошибок.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Возможность получения помощи от преподавателей.</a:t>
            </a:r>
          </a:p>
        </p:txBody>
      </p:sp>
      <p:sp>
        <p:nvSpPr>
          <p:cNvPr id="433" name="Google Shape;433;p41"/>
          <p:cNvSpPr txBox="1">
            <a:spLocks noGrp="1"/>
          </p:cNvSpPr>
          <p:nvPr>
            <p:ph type="subTitle" idx="7"/>
          </p:nvPr>
        </p:nvSpPr>
        <p:spPr>
          <a:xfrm>
            <a:off x="720075" y="1253836"/>
            <a:ext cx="2363100" cy="563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Наличие теоретического блока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4" name="Google Shape;434;p41"/>
          <p:cNvSpPr txBox="1">
            <a:spLocks noGrp="1"/>
          </p:cNvSpPr>
          <p:nvPr>
            <p:ph type="subTitle" idx="8"/>
          </p:nvPr>
        </p:nvSpPr>
        <p:spPr>
          <a:xfrm>
            <a:off x="3395380" y="1225568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Практика и Пробники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5" name="Google Shape;435;p41"/>
          <p:cNvSpPr txBox="1">
            <a:spLocks noGrp="1"/>
          </p:cNvSpPr>
          <p:nvPr>
            <p:ph type="subTitle" idx="9"/>
          </p:nvPr>
        </p:nvSpPr>
        <p:spPr>
          <a:xfrm>
            <a:off x="6067686" y="1225568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прогресса: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6" name="Google Shape;436;p41"/>
          <p:cNvSpPr txBox="1">
            <a:spLocks noGrp="1"/>
          </p:cNvSpPr>
          <p:nvPr>
            <p:ph type="subTitle" idx="5"/>
          </p:nvPr>
        </p:nvSpPr>
        <p:spPr>
          <a:xfrm>
            <a:off x="6067686" y="1481600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Ведение статистики по решенным задачам, использования подсказок, динамики улучшений.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Сравнение результатов с другими пользователями.</a:t>
            </a:r>
          </a:p>
        </p:txBody>
      </p:sp>
      <p:sp>
        <p:nvSpPr>
          <p:cNvPr id="437" name="Google Shape;437;p41"/>
          <p:cNvSpPr txBox="1">
            <a:spLocks noGrp="1"/>
          </p:cNvSpPr>
          <p:nvPr>
            <p:ph type="subTitle" idx="6"/>
          </p:nvPr>
        </p:nvSpPr>
        <p:spPr>
          <a:xfrm>
            <a:off x="6067686" y="3294643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Внедрение элементов геймификации (награды за выполнение задач, рейтинги).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8" name="Google Shape;438;p41"/>
          <p:cNvSpPr txBox="1">
            <a:spLocks noGrp="1"/>
          </p:cNvSpPr>
          <p:nvPr>
            <p:ph type="subTitle" idx="13"/>
          </p:nvPr>
        </p:nvSpPr>
        <p:spPr>
          <a:xfrm>
            <a:off x="720075" y="3000060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dirty="0">
                <a:solidFill>
                  <a:srgbClr val="202A41"/>
                </a:solidFill>
                <a:effectLst/>
                <a:latin typeface="Roboto" panose="02000000000000000000" pitchFamily="2" charset="0"/>
              </a:rPr>
              <a:t>Персонализация</a:t>
            </a:r>
            <a:endParaRPr sz="1600" dirty="0">
              <a:solidFill>
                <a:srgbClr val="202A4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9" name="Google Shape;439;p41"/>
          <p:cNvSpPr txBox="1">
            <a:spLocks noGrp="1"/>
          </p:cNvSpPr>
          <p:nvPr>
            <p:ph type="subTitle" idx="14"/>
          </p:nvPr>
        </p:nvSpPr>
        <p:spPr>
          <a:xfrm>
            <a:off x="3393880" y="3000065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Обратная связь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40" name="Google Shape;440;p41"/>
          <p:cNvSpPr txBox="1">
            <a:spLocks noGrp="1"/>
          </p:cNvSpPr>
          <p:nvPr>
            <p:ph type="subTitle" idx="15"/>
          </p:nvPr>
        </p:nvSpPr>
        <p:spPr>
          <a:xfrm>
            <a:off x="6067686" y="3000065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Геймификация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>
            <a:spLocks noGrp="1"/>
          </p:cNvSpPr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Технологии и инструменты, состав команды</a:t>
            </a:r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4"/>
          </p:nvPr>
        </p:nvSpPr>
        <p:spPr>
          <a:xfrm>
            <a:off x="709758" y="1629945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Технологии и инструменты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8" name="Google Shape;378;p39"/>
          <p:cNvSpPr txBox="1">
            <a:spLocks noGrp="1"/>
          </p:cNvSpPr>
          <p:nvPr>
            <p:ph type="subTitle" idx="1"/>
          </p:nvPr>
        </p:nvSpPr>
        <p:spPr>
          <a:xfrm>
            <a:off x="709750" y="2193254"/>
            <a:ext cx="363365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Фронтенд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для создания интуитивного интерфейса.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Бэкенд: С++ и Python (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Django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для обработки данных и бизнес-логики.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База данных: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PostgreSQL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/MySQL для хранения информации о пользователях и задачах.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Аналитика: Внедрение инструментов для отслеживания метрик, таких как Google Analytics или встроенные решения.</a:t>
            </a: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3"/>
          </p:nvPr>
        </p:nvSpPr>
        <p:spPr>
          <a:xfrm>
            <a:off x="4528675" y="2193254"/>
            <a:ext cx="3631651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Scientist / Аналитик данных (2-3 человека)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разработчик (2 человека)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разработчик (2 человека)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UX/UI дизайнер (1-2 человека)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DevOps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инженер (1 человек)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Менеджер проекта (1 человек)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QA-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инженер (1 человек)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Методист / Эксперт по предмету (2-3 человека)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Автор контента (1-2 человека)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Тестировщик контента (1 человек)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6"/>
          </p:nvPr>
        </p:nvSpPr>
        <p:spPr>
          <a:xfrm>
            <a:off x="4528685" y="1629945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писок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команды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Цикл разработки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8" name="Google Shape;488;p47"/>
          <p:cNvSpPr txBox="1"/>
          <p:nvPr/>
        </p:nvSpPr>
        <p:spPr>
          <a:xfrm flipH="1">
            <a:off x="712775" y="886692"/>
            <a:ext cx="2073900" cy="12895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rgbClr val="1919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Разработка и подготовка заданий, подсказок и вариантов, постоянное дополнение и обновление банка задач. Параллельно начало разработки теории к заданиям.</a:t>
            </a:r>
            <a:endParaRPr lang="en-US" sz="1050" dirty="0">
              <a:solidFill>
                <a:srgbClr val="19191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489" name="Google Shape;489;p47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Разработка базы данных и сайта.</a:t>
            </a:r>
            <a:endParaRPr sz="105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490" name="Google Shape;490;p47"/>
          <p:cNvSpPr txBox="1"/>
          <p:nvPr/>
        </p:nvSpPr>
        <p:spPr>
          <a:xfrm flipH="1">
            <a:off x="6356875" y="1011382"/>
            <a:ext cx="2073900" cy="11648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Разработка теоретического блока с текстовой информацией, профиля, сбора статистики по решенным задачам для каждого человека. Обновление сайта.</a:t>
            </a:r>
          </a:p>
        </p:txBody>
      </p:sp>
      <p:sp>
        <p:nvSpPr>
          <p:cNvPr id="491" name="Google Shape;491;p47"/>
          <p:cNvSpPr txBox="1"/>
          <p:nvPr/>
        </p:nvSpPr>
        <p:spPr>
          <a:xfrm flipH="1">
            <a:off x="712749" y="2545906"/>
            <a:ext cx="2073900" cy="11532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Разработка курсов и платформы для виртуального пробника с проверкой экспертов. Визуальное обновление сайта. Обновление сайта.  Закупка рекламы</a:t>
            </a:r>
            <a:endParaRPr sz="1050" dirty="0">
              <a:solidFill>
                <a:srgbClr val="19191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492" name="Google Shape;492;p47"/>
          <p:cNvSpPr txBox="1"/>
          <p:nvPr/>
        </p:nvSpPr>
        <p:spPr>
          <a:xfrm flipH="1">
            <a:off x="6356875" y="25459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Добавление элементов геймификации.</a:t>
            </a:r>
            <a:endParaRPr lang="en-US" sz="1050" dirty="0">
              <a:solidFill>
                <a:srgbClr val="19191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493" name="Google Shape;493;p47"/>
          <p:cNvSpPr txBox="1"/>
          <p:nvPr/>
        </p:nvSpPr>
        <p:spPr>
          <a:xfrm flipH="1">
            <a:off x="4946053" y="37598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Постоянные действия после полного цикла разработки</a:t>
            </a:r>
            <a:endParaRPr sz="105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494" name="Google Shape;494;p47"/>
          <p:cNvSpPr txBox="1"/>
          <p:nvPr/>
        </p:nvSpPr>
        <p:spPr>
          <a:xfrm flipH="1">
            <a:off x="2124025" y="37598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Добавление возможности создания вариантов для учителей на сайте. Обновление сайта</a:t>
            </a:r>
            <a:endParaRPr sz="1050" dirty="0">
              <a:solidFill>
                <a:srgbClr val="19191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495" name="Google Shape;495;p47"/>
          <p:cNvSpPr txBox="1"/>
          <p:nvPr/>
        </p:nvSpPr>
        <p:spPr>
          <a:xfrm flipH="1">
            <a:off x="3534813" y="2417618"/>
            <a:ext cx="2073900" cy="10945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/>
              </a:rPr>
              <a:t>Разработка системы генерации персональных рекомендаций и вариантов. Обновление сайта, введение скидок с ограниченным период действия. Закупка рекламы</a:t>
            </a:r>
            <a:endParaRPr lang="en-US" sz="1050" dirty="0">
              <a:solidFill>
                <a:srgbClr val="19191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cxnSp>
        <p:nvCxnSpPr>
          <p:cNvPr id="496" name="Google Shape;496;p47"/>
          <p:cNvCxnSpPr>
            <a:cxnSpLocks/>
            <a:stCxn id="488" idx="1"/>
            <a:endCxn id="489" idx="3"/>
          </p:cNvCxnSpPr>
          <p:nvPr/>
        </p:nvCxnSpPr>
        <p:spPr>
          <a:xfrm>
            <a:off x="2786675" y="1531453"/>
            <a:ext cx="748138" cy="2226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97" name="Google Shape;497;p47"/>
          <p:cNvCxnSpPr>
            <a:cxnSpLocks/>
            <a:stCxn id="489" idx="1"/>
            <a:endCxn id="490" idx="3"/>
          </p:cNvCxnSpPr>
          <p:nvPr/>
        </p:nvCxnSpPr>
        <p:spPr>
          <a:xfrm flipV="1">
            <a:off x="5608713" y="1593798"/>
            <a:ext cx="748162" cy="1603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98" name="Google Shape;498;p47"/>
          <p:cNvCxnSpPr>
            <a:cxnSpLocks/>
            <a:stCxn id="490" idx="2"/>
            <a:endCxn id="491" idx="0"/>
          </p:cNvCxnSpPr>
          <p:nvPr/>
        </p:nvCxnSpPr>
        <p:spPr>
          <a:xfrm rot="5400000">
            <a:off x="4386916" y="-461004"/>
            <a:ext cx="369693" cy="56441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99" name="Google Shape;499;p47"/>
          <p:cNvCxnSpPr>
            <a:cxnSpLocks/>
            <a:stCxn id="495" idx="1"/>
            <a:endCxn id="492" idx="3"/>
          </p:cNvCxnSpPr>
          <p:nvPr/>
        </p:nvCxnSpPr>
        <p:spPr>
          <a:xfrm>
            <a:off x="5608713" y="2964873"/>
            <a:ext cx="748162" cy="31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00" name="Google Shape;500;p47"/>
          <p:cNvCxnSpPr>
            <a:cxnSpLocks/>
            <a:stCxn id="491" idx="1"/>
            <a:endCxn id="495" idx="3"/>
          </p:cNvCxnSpPr>
          <p:nvPr/>
        </p:nvCxnSpPr>
        <p:spPr>
          <a:xfrm flipV="1">
            <a:off x="2786649" y="2964873"/>
            <a:ext cx="748164" cy="1576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01" name="Google Shape;501;p47"/>
          <p:cNvCxnSpPr>
            <a:stCxn id="492" idx="2"/>
            <a:endCxn id="494" idx="0"/>
          </p:cNvCxnSpPr>
          <p:nvPr/>
        </p:nvCxnSpPr>
        <p:spPr>
          <a:xfrm rot="5400000">
            <a:off x="5092525" y="1458413"/>
            <a:ext cx="369600" cy="42330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02" name="Google Shape;502;p47"/>
          <p:cNvCxnSpPr>
            <a:stCxn id="494" idx="1"/>
            <a:endCxn id="493" idx="3"/>
          </p:cNvCxnSpPr>
          <p:nvPr/>
        </p:nvCxnSpPr>
        <p:spPr>
          <a:xfrm>
            <a:off x="4197925" y="4181900"/>
            <a:ext cx="7482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Даты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B0E02-5A73-41D6-E874-CA953F705D11}"/>
              </a:ext>
            </a:extLst>
          </p:cNvPr>
          <p:cNvSpPr txBox="1"/>
          <p:nvPr/>
        </p:nvSpPr>
        <p:spPr>
          <a:xfrm>
            <a:off x="1000991" y="1495474"/>
            <a:ext cx="53305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Январь-февраль оформление документов и фирмы (как образовательного IT стартапа)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Начало разработки в феврале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Первый запуск после экзамена в июне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Июнь-сентябрь п. 3-4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Сентябрь-октябрь  п. 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Октябрь-ноябрь п. 6-7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Окончание цикла разработки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Начало поддержки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dustrial Preliminary Project by Slidesgo.pptx" id="{B8417549-A236-48DC-AFF1-D0820FFEE9AD}" vid="{E464482A-F909-4699-9FBF-5A1A15A524A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 Preliminary Project by Slidesgo</Template>
  <TotalTime>59</TotalTime>
  <Words>528</Words>
  <Application>Microsoft Office PowerPoint</Application>
  <PresentationFormat>Экран (16:9)</PresentationFormat>
  <Paragraphs>84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Courier New</vt:lpstr>
      <vt:lpstr>Arial</vt:lpstr>
      <vt:lpstr>Anaheim</vt:lpstr>
      <vt:lpstr>Roboto</vt:lpstr>
      <vt:lpstr>Nunito Light</vt:lpstr>
      <vt:lpstr>Poppins</vt:lpstr>
      <vt:lpstr>Industrial Preliminary Project by Slidesgo</vt:lpstr>
      <vt:lpstr>Стартап Интерактивный тренажер ЕГЭ</vt:lpstr>
      <vt:lpstr>Структура презентации</vt:lpstr>
      <vt:lpstr>Анализ динамики использования</vt:lpstr>
      <vt:lpstr>Целевая аудитория</vt:lpstr>
      <vt:lpstr> Источник заработка </vt:lpstr>
      <vt:lpstr>Основные функции</vt:lpstr>
      <vt:lpstr>Технологии и инструменты, состав команды</vt:lpstr>
      <vt:lpstr>Цикл разработки</vt:lpstr>
      <vt:lpstr>Даты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Геллерт</dc:creator>
  <cp:lastModifiedBy>Илья Геллерт</cp:lastModifiedBy>
  <cp:revision>1</cp:revision>
  <dcterms:created xsi:type="dcterms:W3CDTF">2024-08-15T10:21:59Z</dcterms:created>
  <dcterms:modified xsi:type="dcterms:W3CDTF">2024-08-15T11:21:26Z</dcterms:modified>
</cp:coreProperties>
</file>