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3" r:id="rId2"/>
    <p:sldId id="304" r:id="rId3"/>
    <p:sldId id="30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7" r:id="rId23"/>
    <p:sldId id="279" r:id="rId24"/>
    <p:sldId id="280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308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301" r:id="rId43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387984"/>
            <a:ext cx="83745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E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Old Standard TT"/>
                <a:cs typeface="Old Standard T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E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E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199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0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4571990" y="0"/>
                </a:lnTo>
                <a:lnTo>
                  <a:pt x="4571990" y="514348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4694" y="2264532"/>
            <a:ext cx="549461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E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8" y="1213898"/>
            <a:ext cx="4789170" cy="128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Old Standard TT"/>
                <a:cs typeface="Old Standard T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5.png"/><Relationship Id="rId5" Type="http://schemas.openxmlformats.org/officeDocument/2006/relationships/image" Target="../media/image19.jpg"/><Relationship Id="rId10" Type="http://schemas.openxmlformats.org/officeDocument/2006/relationships/image" Target="../media/image24.jpg"/><Relationship Id="rId4" Type="http://schemas.openxmlformats.org/officeDocument/2006/relationships/image" Target="../media/image18.png"/><Relationship Id="rId9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1000" y="1733550"/>
            <a:ext cx="8374551" cy="1107996"/>
          </a:xfrm>
        </p:spPr>
        <p:txBody>
          <a:bodyPr/>
          <a:lstStyle/>
          <a:p>
            <a:pPr algn="ctr"/>
            <a:r>
              <a:rPr lang="ru-RU" spc="-155" dirty="0"/>
              <a:t>Решающие </a:t>
            </a:r>
            <a:r>
              <a:rPr lang="ru-RU" spc="-135" dirty="0"/>
              <a:t>деревья </a:t>
            </a:r>
            <a:r>
              <a:rPr lang="ru-RU" spc="-45" dirty="0"/>
              <a:t>и  </a:t>
            </a:r>
            <a:r>
              <a:rPr lang="ru-RU" spc="-105" dirty="0"/>
              <a:t>композиции</a:t>
            </a:r>
            <a:r>
              <a:rPr lang="ru-RU" spc="-300" dirty="0"/>
              <a:t> </a:t>
            </a:r>
            <a:r>
              <a:rPr lang="ru-RU" spc="-125" dirty="0"/>
              <a:t>алгоритмов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57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48615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Обучение </a:t>
            </a:r>
            <a:r>
              <a:rPr sz="3000" b="0" spc="-20" dirty="0">
                <a:solidFill>
                  <a:srgbClr val="000000"/>
                </a:solidFill>
                <a:latin typeface="Old Standard TT"/>
                <a:cs typeface="Old Standard TT"/>
              </a:rPr>
              <a:t>решающего</a:t>
            </a:r>
            <a:r>
              <a:rPr sz="3000" b="0" spc="-80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дерева</a:t>
            </a:r>
            <a:endParaRPr sz="300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0969" y="1655013"/>
            <a:ext cx="4789170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latin typeface="Old Standard TT"/>
                <a:cs typeface="Old Standard TT"/>
              </a:rPr>
              <a:t>Находимся </a:t>
            </a:r>
            <a:r>
              <a:rPr sz="1800" dirty="0">
                <a:latin typeface="Old Standard TT"/>
                <a:cs typeface="Old Standard TT"/>
              </a:rPr>
              <a:t>в красной</a:t>
            </a:r>
            <a:r>
              <a:rPr sz="1800" spc="5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вершине</a:t>
            </a: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До красной вершины дошла часть</a:t>
            </a:r>
            <a:r>
              <a:rPr sz="1800" spc="-100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объектов  обучающей</a:t>
            </a:r>
            <a:r>
              <a:rPr sz="1800" spc="-5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выборки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467549" y="1793583"/>
            <a:ext cx="1499235" cy="1886585"/>
            <a:chOff x="6467549" y="1793583"/>
            <a:chExt cx="1499235" cy="1886585"/>
          </a:xfrm>
        </p:grpSpPr>
        <p:sp>
          <p:nvSpPr>
            <p:cNvPr id="5" name="object 5"/>
            <p:cNvSpPr/>
            <p:nvPr/>
          </p:nvSpPr>
          <p:spPr>
            <a:xfrm>
              <a:off x="7288947" y="1793583"/>
              <a:ext cx="183824" cy="1766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87523" y="2689682"/>
              <a:ext cx="183824" cy="176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9436" y="1940976"/>
              <a:ext cx="440055" cy="753745"/>
            </a:xfrm>
            <a:custGeom>
              <a:avLst/>
              <a:gdLst/>
              <a:ahLst/>
              <a:cxnLst/>
              <a:rect l="l" t="t" r="r" b="b"/>
              <a:pathLst>
                <a:path w="440054" h="753744">
                  <a:moveTo>
                    <a:pt x="439799" y="0"/>
                  </a:moveTo>
                  <a:lnTo>
                    <a:pt x="0" y="75359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67549" y="3503005"/>
              <a:ext cx="183824" cy="176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59511" y="2837069"/>
              <a:ext cx="595630" cy="671195"/>
            </a:xfrm>
            <a:custGeom>
              <a:avLst/>
              <a:gdLst/>
              <a:ahLst/>
              <a:cxnLst/>
              <a:rect l="l" t="t" r="r" b="b"/>
              <a:pathLst>
                <a:path w="595629" h="671195">
                  <a:moveTo>
                    <a:pt x="258299" y="0"/>
                  </a:moveTo>
                  <a:lnTo>
                    <a:pt x="0" y="670798"/>
                  </a:lnTo>
                </a:path>
                <a:path w="595629" h="671195">
                  <a:moveTo>
                    <a:pt x="381549" y="0"/>
                  </a:moveTo>
                  <a:lnTo>
                    <a:pt x="595448" y="6707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82671" y="2689682"/>
              <a:ext cx="183824" cy="176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42584" y="1940846"/>
              <a:ext cx="432434" cy="753745"/>
            </a:xfrm>
            <a:custGeom>
              <a:avLst/>
              <a:gdLst/>
              <a:ahLst/>
              <a:cxnLst/>
              <a:rect l="l" t="t" r="r" b="b"/>
              <a:pathLst>
                <a:path w="432434" h="753744">
                  <a:moveTo>
                    <a:pt x="0" y="0"/>
                  </a:moveTo>
                  <a:lnTo>
                    <a:pt x="431999" y="7535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88648" y="3503005"/>
              <a:ext cx="183824" cy="176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11736" y="1865121"/>
              <a:ext cx="373380" cy="578485"/>
            </a:xfrm>
            <a:custGeom>
              <a:avLst/>
              <a:gdLst/>
              <a:ahLst/>
              <a:cxnLst/>
              <a:rect l="l" t="t" r="r" b="b"/>
              <a:pathLst>
                <a:path w="373379" h="578485">
                  <a:moveTo>
                    <a:pt x="372849" y="0"/>
                  </a:moveTo>
                  <a:lnTo>
                    <a:pt x="339613" y="41637"/>
                  </a:lnTo>
                  <a:lnTo>
                    <a:pt x="306438" y="83616"/>
                  </a:lnTo>
                  <a:lnTo>
                    <a:pt x="273508" y="125987"/>
                  </a:lnTo>
                  <a:lnTo>
                    <a:pt x="241008" y="168799"/>
                  </a:lnTo>
                  <a:lnTo>
                    <a:pt x="209125" y="212100"/>
                  </a:lnTo>
                  <a:lnTo>
                    <a:pt x="178044" y="255942"/>
                  </a:lnTo>
                  <a:lnTo>
                    <a:pt x="147949" y="300371"/>
                  </a:lnTo>
                  <a:lnTo>
                    <a:pt x="122564" y="339771"/>
                  </a:lnTo>
                  <a:lnTo>
                    <a:pt x="98206" y="379691"/>
                  </a:lnTo>
                  <a:lnTo>
                    <a:pt x="75000" y="420167"/>
                  </a:lnTo>
                  <a:lnTo>
                    <a:pt x="53074" y="461231"/>
                  </a:lnTo>
                  <a:lnTo>
                    <a:pt x="32531" y="502914"/>
                  </a:lnTo>
                  <a:lnTo>
                    <a:pt x="13524" y="545253"/>
                  </a:lnTo>
                  <a:lnTo>
                    <a:pt x="4624" y="566678"/>
                  </a:lnTo>
                  <a:lnTo>
                    <a:pt x="3174" y="570263"/>
                  </a:lnTo>
                  <a:lnTo>
                    <a:pt x="1749" y="573856"/>
                  </a:lnTo>
                  <a:lnTo>
                    <a:pt x="324" y="577456"/>
                  </a:lnTo>
                  <a:lnTo>
                    <a:pt x="0" y="57828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96961" y="2438052"/>
              <a:ext cx="29845" cy="46355"/>
            </a:xfrm>
            <a:custGeom>
              <a:avLst/>
              <a:gdLst/>
              <a:ahLst/>
              <a:cxnLst/>
              <a:rect l="l" t="t" r="r" b="b"/>
              <a:pathLst>
                <a:path w="29845" h="46355">
                  <a:moveTo>
                    <a:pt x="74" y="45999"/>
                  </a:moveTo>
                  <a:lnTo>
                    <a:pt x="0" y="0"/>
                  </a:lnTo>
                  <a:lnTo>
                    <a:pt x="29574" y="10712"/>
                  </a:lnTo>
                  <a:lnTo>
                    <a:pt x="74" y="459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96961" y="2438052"/>
              <a:ext cx="29845" cy="46355"/>
            </a:xfrm>
            <a:custGeom>
              <a:avLst/>
              <a:gdLst/>
              <a:ahLst/>
              <a:cxnLst/>
              <a:rect l="l" t="t" r="r" b="b"/>
              <a:pathLst>
                <a:path w="29845" h="46355">
                  <a:moveTo>
                    <a:pt x="0" y="0"/>
                  </a:moveTo>
                  <a:lnTo>
                    <a:pt x="74" y="45999"/>
                  </a:lnTo>
                  <a:lnTo>
                    <a:pt x="29574" y="1071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53985" y="2803569"/>
              <a:ext cx="215265" cy="480695"/>
            </a:xfrm>
            <a:custGeom>
              <a:avLst/>
              <a:gdLst/>
              <a:ahLst/>
              <a:cxnLst/>
              <a:rect l="l" t="t" r="r" b="b"/>
              <a:pathLst>
                <a:path w="215265" h="480695">
                  <a:moveTo>
                    <a:pt x="0" y="0"/>
                  </a:moveTo>
                  <a:lnTo>
                    <a:pt x="26808" y="40686"/>
                  </a:lnTo>
                  <a:lnTo>
                    <a:pt x="53369" y="82265"/>
                  </a:lnTo>
                  <a:lnTo>
                    <a:pt x="79284" y="124693"/>
                  </a:lnTo>
                  <a:lnTo>
                    <a:pt x="104155" y="167925"/>
                  </a:lnTo>
                  <a:lnTo>
                    <a:pt x="127584" y="211917"/>
                  </a:lnTo>
                  <a:lnTo>
                    <a:pt x="149174" y="256624"/>
                  </a:lnTo>
                  <a:lnTo>
                    <a:pt x="177240" y="324952"/>
                  </a:lnTo>
                  <a:lnTo>
                    <a:pt x="198949" y="394649"/>
                  </a:lnTo>
                  <a:lnTo>
                    <a:pt x="210248" y="447738"/>
                  </a:lnTo>
                  <a:lnTo>
                    <a:pt x="214099" y="474524"/>
                  </a:lnTo>
                  <a:lnTo>
                    <a:pt x="214774" y="48052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53035" y="3283243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18099" y="44024"/>
                  </a:moveTo>
                  <a:lnTo>
                    <a:pt x="0" y="1724"/>
                  </a:lnTo>
                  <a:lnTo>
                    <a:pt x="31424" y="0"/>
                  </a:lnTo>
                  <a:lnTo>
                    <a:pt x="18099" y="440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53035" y="3283243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0" y="1724"/>
                  </a:moveTo>
                  <a:lnTo>
                    <a:pt x="18099" y="44024"/>
                  </a:lnTo>
                  <a:lnTo>
                    <a:pt x="31424" y="0"/>
                  </a:lnTo>
                  <a:lnTo>
                    <a:pt x="0" y="17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367672" y="1299747"/>
            <a:ext cx="41275" cy="322580"/>
            <a:chOff x="7367672" y="1299747"/>
            <a:chExt cx="41275" cy="322580"/>
          </a:xfrm>
        </p:grpSpPr>
        <p:sp>
          <p:nvSpPr>
            <p:cNvPr id="20" name="object 20"/>
            <p:cNvSpPr/>
            <p:nvPr/>
          </p:nvSpPr>
          <p:spPr>
            <a:xfrm>
              <a:off x="7388160" y="129974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0"/>
                  </a:moveTo>
                  <a:lnTo>
                    <a:pt x="0" y="27434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72435" y="157409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24" y="43224"/>
                  </a:moveTo>
                  <a:lnTo>
                    <a:pt x="0" y="0"/>
                  </a:lnTo>
                  <a:lnTo>
                    <a:pt x="31449" y="0"/>
                  </a:lnTo>
                  <a:lnTo>
                    <a:pt x="15724" y="43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72435" y="157409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24" y="43224"/>
                  </a:lnTo>
                  <a:lnTo>
                    <a:pt x="3144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351234" y="3451205"/>
            <a:ext cx="384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9:11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90835" y="1733717"/>
            <a:ext cx="5911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100:80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67488" y="2638524"/>
            <a:ext cx="487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70:20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70960" y="2638505"/>
            <a:ext cx="487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30:60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46353" y="3451205"/>
            <a:ext cx="384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61:9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1696" y="3407818"/>
            <a:ext cx="5535188" cy="16983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387984"/>
            <a:ext cx="6174787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Обучение </a:t>
            </a:r>
            <a:r>
              <a:rPr sz="3000" b="0" spc="-20" dirty="0">
                <a:solidFill>
                  <a:srgbClr val="000000"/>
                </a:solidFill>
                <a:latin typeface="Old Standard TT"/>
                <a:cs typeface="Old Standard TT"/>
              </a:rPr>
              <a:t>решающего</a:t>
            </a:r>
            <a:r>
              <a:rPr sz="3000" b="0" spc="-80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дерева</a:t>
            </a:r>
            <a:endParaRPr sz="3000" dirty="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-15" dirty="0"/>
              <a:t>Находимся </a:t>
            </a:r>
            <a:r>
              <a:rPr dirty="0"/>
              <a:t>в красной</a:t>
            </a:r>
            <a:r>
              <a:rPr spc="5" dirty="0"/>
              <a:t> </a:t>
            </a:r>
            <a:r>
              <a:rPr dirty="0"/>
              <a:t>вершине</a:t>
            </a: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/>
              <a:t>До красной вершины дошла часть</a:t>
            </a:r>
            <a:r>
              <a:rPr spc="-100" dirty="0"/>
              <a:t> </a:t>
            </a:r>
            <a:r>
              <a:rPr dirty="0"/>
              <a:t>объектов  обучающей</a:t>
            </a:r>
            <a:r>
              <a:rPr spc="-5" dirty="0"/>
              <a:t> </a:t>
            </a:r>
            <a:r>
              <a:rPr dirty="0"/>
              <a:t>выборки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-15" dirty="0"/>
              <a:t>Находим </a:t>
            </a:r>
            <a:r>
              <a:rPr dirty="0"/>
              <a:t>решающее правило так,</a:t>
            </a:r>
            <a:r>
              <a:rPr spc="-20" dirty="0"/>
              <a:t> </a:t>
            </a:r>
            <a:r>
              <a:rPr dirty="0"/>
              <a:t>чтобы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923" y="2471195"/>
            <a:ext cx="420751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latin typeface="Old Standard TT"/>
                <a:cs typeface="Old Standard TT"/>
              </a:rPr>
              <a:t>объекты, дошедшие до красной</a:t>
            </a:r>
            <a:r>
              <a:rPr sz="1800" spc="-100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вершины,  </a:t>
            </a:r>
            <a:r>
              <a:rPr sz="1800" spc="-10" dirty="0">
                <a:latin typeface="Old Standard TT"/>
                <a:cs typeface="Old Standard TT"/>
              </a:rPr>
              <a:t>хорошо </a:t>
            </a:r>
            <a:r>
              <a:rPr sz="1800" dirty="0">
                <a:latin typeface="Old Standard TT"/>
                <a:cs typeface="Old Standard TT"/>
              </a:rPr>
              <a:t>разделялись по </a:t>
            </a:r>
            <a:r>
              <a:rPr sz="1800" spc="-15" dirty="0">
                <a:latin typeface="Old Standard TT"/>
                <a:cs typeface="Old Standard TT"/>
              </a:rPr>
              <a:t>искомым</a:t>
            </a:r>
            <a:r>
              <a:rPr sz="1800" spc="-50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классам</a:t>
            </a:r>
            <a:endParaRPr sz="1800">
              <a:latin typeface="Old Standard TT"/>
              <a:cs typeface="Old Standard T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67549" y="1793583"/>
            <a:ext cx="1506220" cy="2606040"/>
            <a:chOff x="6467549" y="1793583"/>
            <a:chExt cx="1506220" cy="2606040"/>
          </a:xfrm>
        </p:grpSpPr>
        <p:sp>
          <p:nvSpPr>
            <p:cNvPr id="6" name="object 6"/>
            <p:cNvSpPr/>
            <p:nvPr/>
          </p:nvSpPr>
          <p:spPr>
            <a:xfrm>
              <a:off x="7288947" y="1793583"/>
              <a:ext cx="183824" cy="1766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87523" y="2689682"/>
              <a:ext cx="183824" cy="176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79436" y="1940976"/>
              <a:ext cx="440055" cy="753745"/>
            </a:xfrm>
            <a:custGeom>
              <a:avLst/>
              <a:gdLst/>
              <a:ahLst/>
              <a:cxnLst/>
              <a:rect l="l" t="t" r="r" b="b"/>
              <a:pathLst>
                <a:path w="440054" h="753744">
                  <a:moveTo>
                    <a:pt x="439799" y="0"/>
                  </a:moveTo>
                  <a:lnTo>
                    <a:pt x="0" y="75359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67549" y="3503005"/>
              <a:ext cx="183824" cy="176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59511" y="1940846"/>
              <a:ext cx="1315085" cy="1567180"/>
            </a:xfrm>
            <a:custGeom>
              <a:avLst/>
              <a:gdLst/>
              <a:ahLst/>
              <a:cxnLst/>
              <a:rect l="l" t="t" r="r" b="b"/>
              <a:pathLst>
                <a:path w="1315084" h="1567179">
                  <a:moveTo>
                    <a:pt x="258299" y="896223"/>
                  </a:moveTo>
                  <a:lnTo>
                    <a:pt x="0" y="1567021"/>
                  </a:lnTo>
                </a:path>
                <a:path w="1315084" h="1567179">
                  <a:moveTo>
                    <a:pt x="381549" y="896223"/>
                  </a:moveTo>
                  <a:lnTo>
                    <a:pt x="595448" y="1567021"/>
                  </a:lnTo>
                </a:path>
                <a:path w="1315084" h="1567179">
                  <a:moveTo>
                    <a:pt x="883073" y="0"/>
                  </a:moveTo>
                  <a:lnTo>
                    <a:pt x="1315072" y="7535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87523" y="4222379"/>
              <a:ext cx="183824" cy="176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79536" y="3650392"/>
              <a:ext cx="239395" cy="577215"/>
            </a:xfrm>
            <a:custGeom>
              <a:avLst/>
              <a:gdLst/>
              <a:ahLst/>
              <a:cxnLst/>
              <a:rect l="l" t="t" r="r" b="b"/>
              <a:pathLst>
                <a:path w="239395" h="577214">
                  <a:moveTo>
                    <a:pt x="239399" y="0"/>
                  </a:moveTo>
                  <a:lnTo>
                    <a:pt x="0" y="5765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75647" y="4222379"/>
              <a:ext cx="183824" cy="176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6760" y="3650542"/>
              <a:ext cx="250825" cy="577215"/>
            </a:xfrm>
            <a:custGeom>
              <a:avLst/>
              <a:gdLst/>
              <a:ahLst/>
              <a:cxnLst/>
              <a:rect l="l" t="t" r="r" b="b"/>
              <a:pathLst>
                <a:path w="250825" h="577214">
                  <a:moveTo>
                    <a:pt x="0" y="0"/>
                  </a:moveTo>
                  <a:lnTo>
                    <a:pt x="250799" y="5765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88648" y="3503005"/>
              <a:ext cx="183824" cy="1766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89896" y="2689682"/>
              <a:ext cx="183824" cy="176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11736" y="1865121"/>
              <a:ext cx="373380" cy="578485"/>
            </a:xfrm>
            <a:custGeom>
              <a:avLst/>
              <a:gdLst/>
              <a:ahLst/>
              <a:cxnLst/>
              <a:rect l="l" t="t" r="r" b="b"/>
              <a:pathLst>
                <a:path w="373379" h="578485">
                  <a:moveTo>
                    <a:pt x="372849" y="0"/>
                  </a:moveTo>
                  <a:lnTo>
                    <a:pt x="339613" y="41637"/>
                  </a:lnTo>
                  <a:lnTo>
                    <a:pt x="306438" y="83616"/>
                  </a:lnTo>
                  <a:lnTo>
                    <a:pt x="273508" y="125987"/>
                  </a:lnTo>
                  <a:lnTo>
                    <a:pt x="241008" y="168799"/>
                  </a:lnTo>
                  <a:lnTo>
                    <a:pt x="209125" y="212100"/>
                  </a:lnTo>
                  <a:lnTo>
                    <a:pt x="178044" y="255942"/>
                  </a:lnTo>
                  <a:lnTo>
                    <a:pt x="147949" y="300371"/>
                  </a:lnTo>
                  <a:lnTo>
                    <a:pt x="122564" y="339771"/>
                  </a:lnTo>
                  <a:lnTo>
                    <a:pt x="98206" y="379691"/>
                  </a:lnTo>
                  <a:lnTo>
                    <a:pt x="75000" y="420167"/>
                  </a:lnTo>
                  <a:lnTo>
                    <a:pt x="53074" y="461231"/>
                  </a:lnTo>
                  <a:lnTo>
                    <a:pt x="32531" y="502914"/>
                  </a:lnTo>
                  <a:lnTo>
                    <a:pt x="13524" y="545253"/>
                  </a:lnTo>
                  <a:lnTo>
                    <a:pt x="4624" y="566678"/>
                  </a:lnTo>
                  <a:lnTo>
                    <a:pt x="3174" y="570263"/>
                  </a:lnTo>
                  <a:lnTo>
                    <a:pt x="1749" y="573856"/>
                  </a:lnTo>
                  <a:lnTo>
                    <a:pt x="324" y="577456"/>
                  </a:lnTo>
                  <a:lnTo>
                    <a:pt x="0" y="57828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96961" y="2438052"/>
              <a:ext cx="29845" cy="46355"/>
            </a:xfrm>
            <a:custGeom>
              <a:avLst/>
              <a:gdLst/>
              <a:ahLst/>
              <a:cxnLst/>
              <a:rect l="l" t="t" r="r" b="b"/>
              <a:pathLst>
                <a:path w="29845" h="46355">
                  <a:moveTo>
                    <a:pt x="74" y="45999"/>
                  </a:moveTo>
                  <a:lnTo>
                    <a:pt x="0" y="0"/>
                  </a:lnTo>
                  <a:lnTo>
                    <a:pt x="29574" y="10712"/>
                  </a:lnTo>
                  <a:lnTo>
                    <a:pt x="74" y="459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96961" y="2438052"/>
              <a:ext cx="29845" cy="46355"/>
            </a:xfrm>
            <a:custGeom>
              <a:avLst/>
              <a:gdLst/>
              <a:ahLst/>
              <a:cxnLst/>
              <a:rect l="l" t="t" r="r" b="b"/>
              <a:pathLst>
                <a:path w="29845" h="46355">
                  <a:moveTo>
                    <a:pt x="0" y="0"/>
                  </a:moveTo>
                  <a:lnTo>
                    <a:pt x="74" y="45999"/>
                  </a:lnTo>
                  <a:lnTo>
                    <a:pt x="29574" y="1071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53985" y="2803569"/>
              <a:ext cx="215265" cy="480695"/>
            </a:xfrm>
            <a:custGeom>
              <a:avLst/>
              <a:gdLst/>
              <a:ahLst/>
              <a:cxnLst/>
              <a:rect l="l" t="t" r="r" b="b"/>
              <a:pathLst>
                <a:path w="215265" h="480695">
                  <a:moveTo>
                    <a:pt x="0" y="0"/>
                  </a:moveTo>
                  <a:lnTo>
                    <a:pt x="26808" y="40686"/>
                  </a:lnTo>
                  <a:lnTo>
                    <a:pt x="53369" y="82265"/>
                  </a:lnTo>
                  <a:lnTo>
                    <a:pt x="79284" y="124693"/>
                  </a:lnTo>
                  <a:lnTo>
                    <a:pt x="104155" y="167925"/>
                  </a:lnTo>
                  <a:lnTo>
                    <a:pt x="127584" y="211917"/>
                  </a:lnTo>
                  <a:lnTo>
                    <a:pt x="149174" y="256624"/>
                  </a:lnTo>
                  <a:lnTo>
                    <a:pt x="177240" y="324952"/>
                  </a:lnTo>
                  <a:lnTo>
                    <a:pt x="198949" y="394649"/>
                  </a:lnTo>
                  <a:lnTo>
                    <a:pt x="210248" y="447738"/>
                  </a:lnTo>
                  <a:lnTo>
                    <a:pt x="214099" y="474524"/>
                  </a:lnTo>
                  <a:lnTo>
                    <a:pt x="214774" y="48052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53035" y="3283243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18099" y="44024"/>
                  </a:moveTo>
                  <a:lnTo>
                    <a:pt x="0" y="1724"/>
                  </a:lnTo>
                  <a:lnTo>
                    <a:pt x="31424" y="0"/>
                  </a:lnTo>
                  <a:lnTo>
                    <a:pt x="18099" y="440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53035" y="3283243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0" y="1724"/>
                  </a:moveTo>
                  <a:lnTo>
                    <a:pt x="18099" y="44024"/>
                  </a:lnTo>
                  <a:lnTo>
                    <a:pt x="31424" y="0"/>
                  </a:lnTo>
                  <a:lnTo>
                    <a:pt x="0" y="17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76786" y="3726192"/>
              <a:ext cx="168275" cy="306705"/>
            </a:xfrm>
            <a:custGeom>
              <a:avLst/>
              <a:gdLst/>
              <a:ahLst/>
              <a:cxnLst/>
              <a:rect l="l" t="t" r="r" b="b"/>
              <a:pathLst>
                <a:path w="168275" h="306704">
                  <a:moveTo>
                    <a:pt x="168224" y="0"/>
                  </a:moveTo>
                  <a:lnTo>
                    <a:pt x="140891" y="43162"/>
                  </a:lnTo>
                  <a:lnTo>
                    <a:pt x="111824" y="86456"/>
                  </a:lnTo>
                  <a:lnTo>
                    <a:pt x="82682" y="130134"/>
                  </a:lnTo>
                  <a:lnTo>
                    <a:pt x="55124" y="174449"/>
                  </a:lnTo>
                  <a:lnTo>
                    <a:pt x="30803" y="219655"/>
                  </a:lnTo>
                  <a:lnTo>
                    <a:pt x="11374" y="266024"/>
                  </a:lnTo>
                  <a:lnTo>
                    <a:pt x="4024" y="289724"/>
                  </a:lnTo>
                  <a:lnTo>
                    <a:pt x="2949" y="293699"/>
                  </a:lnTo>
                  <a:lnTo>
                    <a:pt x="1949" y="297699"/>
                  </a:lnTo>
                  <a:lnTo>
                    <a:pt x="1024" y="301699"/>
                  </a:lnTo>
                  <a:lnTo>
                    <a:pt x="0" y="306424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61136" y="4030941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5">
                  <a:moveTo>
                    <a:pt x="10999" y="44649"/>
                  </a:moveTo>
                  <a:lnTo>
                    <a:pt x="0" y="0"/>
                  </a:lnTo>
                  <a:lnTo>
                    <a:pt x="31274" y="3374"/>
                  </a:lnTo>
                  <a:lnTo>
                    <a:pt x="10999" y="446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61136" y="4030941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5">
                  <a:moveTo>
                    <a:pt x="0" y="0"/>
                  </a:moveTo>
                  <a:lnTo>
                    <a:pt x="10999" y="44649"/>
                  </a:lnTo>
                  <a:lnTo>
                    <a:pt x="31274" y="33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80885" y="3704417"/>
              <a:ext cx="149860" cy="328295"/>
            </a:xfrm>
            <a:custGeom>
              <a:avLst/>
              <a:gdLst/>
              <a:ahLst/>
              <a:cxnLst/>
              <a:rect l="l" t="t" r="r" b="b"/>
              <a:pathLst>
                <a:path w="149859" h="328295">
                  <a:moveTo>
                    <a:pt x="0" y="0"/>
                  </a:moveTo>
                  <a:lnTo>
                    <a:pt x="17159" y="49298"/>
                  </a:lnTo>
                  <a:lnTo>
                    <a:pt x="41424" y="97593"/>
                  </a:lnTo>
                  <a:lnTo>
                    <a:pt x="69384" y="145223"/>
                  </a:lnTo>
                  <a:lnTo>
                    <a:pt x="97624" y="192524"/>
                  </a:lnTo>
                  <a:lnTo>
                    <a:pt x="110791" y="216142"/>
                  </a:lnTo>
                  <a:lnTo>
                    <a:pt x="133065" y="263564"/>
                  </a:lnTo>
                  <a:lnTo>
                    <a:pt x="145649" y="303449"/>
                  </a:lnTo>
                  <a:lnTo>
                    <a:pt x="149274" y="326624"/>
                  </a:lnTo>
                  <a:lnTo>
                    <a:pt x="149424" y="328024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14609" y="4031316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12574" y="44224"/>
                  </a:moveTo>
                  <a:lnTo>
                    <a:pt x="0" y="0"/>
                  </a:lnTo>
                  <a:lnTo>
                    <a:pt x="31374" y="2249"/>
                  </a:lnTo>
                  <a:lnTo>
                    <a:pt x="12574" y="442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14609" y="4031316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0" y="0"/>
                  </a:moveTo>
                  <a:lnTo>
                    <a:pt x="12574" y="44224"/>
                  </a:lnTo>
                  <a:lnTo>
                    <a:pt x="31374" y="22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367672" y="1299747"/>
            <a:ext cx="41275" cy="322580"/>
            <a:chOff x="7367672" y="1299747"/>
            <a:chExt cx="41275" cy="322580"/>
          </a:xfrm>
        </p:grpSpPr>
        <p:sp>
          <p:nvSpPr>
            <p:cNvPr id="30" name="object 30"/>
            <p:cNvSpPr/>
            <p:nvPr/>
          </p:nvSpPr>
          <p:spPr>
            <a:xfrm>
              <a:off x="7388160" y="129974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0"/>
                  </a:moveTo>
                  <a:lnTo>
                    <a:pt x="0" y="27434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72435" y="157409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24" y="43224"/>
                  </a:moveTo>
                  <a:lnTo>
                    <a:pt x="0" y="0"/>
                  </a:lnTo>
                  <a:lnTo>
                    <a:pt x="31449" y="0"/>
                  </a:lnTo>
                  <a:lnTo>
                    <a:pt x="15724" y="43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72435" y="157409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24" y="43224"/>
                  </a:lnTo>
                  <a:lnTo>
                    <a:pt x="3144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51234" y="3451205"/>
            <a:ext cx="384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9:11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90835" y="1733717"/>
            <a:ext cx="5911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100:80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67488" y="2638524"/>
            <a:ext cx="487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70:20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070960" y="2638505"/>
            <a:ext cx="487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30:60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46353" y="3451205"/>
            <a:ext cx="384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61:9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39466" y="4191677"/>
            <a:ext cx="281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8:5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46083" y="4191677"/>
            <a:ext cx="281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1:6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11696" y="3407818"/>
            <a:ext cx="5535188" cy="16983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387984"/>
            <a:ext cx="57477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Обучение </a:t>
            </a:r>
            <a:r>
              <a:rPr sz="3000" b="0" spc="-20" dirty="0">
                <a:solidFill>
                  <a:srgbClr val="000000"/>
                </a:solidFill>
                <a:latin typeface="Old Standard TT"/>
                <a:cs typeface="Old Standard TT"/>
              </a:rPr>
              <a:t>решающего</a:t>
            </a:r>
            <a:r>
              <a:rPr sz="3000" b="0" spc="-80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дерева</a:t>
            </a:r>
            <a:endParaRPr sz="3000" dirty="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-15" dirty="0"/>
              <a:t>Находимся </a:t>
            </a:r>
            <a:r>
              <a:rPr dirty="0"/>
              <a:t>в красной</a:t>
            </a:r>
            <a:r>
              <a:rPr spc="5" dirty="0"/>
              <a:t> </a:t>
            </a:r>
            <a:r>
              <a:rPr dirty="0"/>
              <a:t>вершине</a:t>
            </a: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/>
              <a:t>До красной вершины дошла часть</a:t>
            </a:r>
            <a:r>
              <a:rPr spc="-100" dirty="0"/>
              <a:t> </a:t>
            </a:r>
            <a:r>
              <a:rPr dirty="0"/>
              <a:t>объектов  обучающей</a:t>
            </a:r>
            <a:r>
              <a:rPr spc="-5" dirty="0"/>
              <a:t> </a:t>
            </a:r>
            <a:r>
              <a:rPr dirty="0"/>
              <a:t>выборки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-15" dirty="0"/>
              <a:t>Находим </a:t>
            </a:r>
            <a:r>
              <a:rPr dirty="0"/>
              <a:t>решающее правило так,</a:t>
            </a:r>
            <a:r>
              <a:rPr spc="-20" dirty="0"/>
              <a:t> </a:t>
            </a:r>
            <a:r>
              <a:rPr dirty="0"/>
              <a:t>чтобы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248" y="2471195"/>
            <a:ext cx="491236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343535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latin typeface="Old Standard TT"/>
                <a:cs typeface="Old Standard TT"/>
              </a:rPr>
              <a:t>объекты, дошедшие до красной</a:t>
            </a:r>
            <a:r>
              <a:rPr sz="1800" spc="-100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вершины,  </a:t>
            </a:r>
            <a:r>
              <a:rPr sz="1800" spc="-10" dirty="0">
                <a:latin typeface="Old Standard TT"/>
                <a:cs typeface="Old Standard TT"/>
              </a:rPr>
              <a:t>хорошо </a:t>
            </a:r>
            <a:r>
              <a:rPr sz="1800" dirty="0">
                <a:latin typeface="Old Standard TT"/>
                <a:cs typeface="Old Standard TT"/>
              </a:rPr>
              <a:t>разделялись по </a:t>
            </a:r>
            <a:r>
              <a:rPr sz="1800" spc="-15" dirty="0">
                <a:latin typeface="Old Standard TT"/>
                <a:cs typeface="Old Standard TT"/>
              </a:rPr>
              <a:t>искомым</a:t>
            </a:r>
            <a:r>
              <a:rPr sz="1800" spc="-50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классам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latin typeface="Old Standard TT"/>
                <a:cs typeface="Old Standard TT"/>
              </a:rPr>
              <a:t>Одна </a:t>
            </a:r>
            <a:r>
              <a:rPr sz="1800" dirty="0">
                <a:latin typeface="Old Standard TT"/>
                <a:cs typeface="Old Standard TT"/>
              </a:rPr>
              <a:t>из нижних вершин стала</a:t>
            </a:r>
            <a:r>
              <a:rPr sz="1800" spc="-50" dirty="0">
                <a:latin typeface="Old Standard TT"/>
                <a:cs typeface="Old Standard TT"/>
              </a:rPr>
              <a:t> </a:t>
            </a:r>
            <a:r>
              <a:rPr sz="1800" spc="-10" dirty="0">
                <a:latin typeface="Old Standard TT"/>
                <a:cs typeface="Old Standard TT"/>
              </a:rPr>
              <a:t>терминальной</a:t>
            </a:r>
            <a:endParaRPr sz="1800" dirty="0">
              <a:latin typeface="Old Standard TT"/>
              <a:cs typeface="Old Standard T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07082" y="637030"/>
            <a:ext cx="5911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100:80</a:t>
            </a:r>
            <a:endParaRPr sz="1400">
              <a:latin typeface="Old Standard TT"/>
              <a:cs typeface="Old Standard T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83796" y="696896"/>
            <a:ext cx="1499235" cy="2606040"/>
            <a:chOff x="6467549" y="1793583"/>
            <a:chExt cx="1499235" cy="2606040"/>
          </a:xfrm>
        </p:grpSpPr>
        <p:sp>
          <p:nvSpPr>
            <p:cNvPr id="7" name="object 7"/>
            <p:cNvSpPr/>
            <p:nvPr/>
          </p:nvSpPr>
          <p:spPr>
            <a:xfrm>
              <a:off x="7288947" y="1793583"/>
              <a:ext cx="183824" cy="1766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87523" y="2689682"/>
              <a:ext cx="183824" cy="176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79436" y="1940976"/>
              <a:ext cx="440055" cy="753745"/>
            </a:xfrm>
            <a:custGeom>
              <a:avLst/>
              <a:gdLst/>
              <a:ahLst/>
              <a:cxnLst/>
              <a:rect l="l" t="t" r="r" b="b"/>
              <a:pathLst>
                <a:path w="440054" h="753744">
                  <a:moveTo>
                    <a:pt x="439799" y="0"/>
                  </a:moveTo>
                  <a:lnTo>
                    <a:pt x="0" y="75359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67549" y="3503005"/>
              <a:ext cx="183824" cy="176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59511" y="2837069"/>
              <a:ext cx="595630" cy="671195"/>
            </a:xfrm>
            <a:custGeom>
              <a:avLst/>
              <a:gdLst/>
              <a:ahLst/>
              <a:cxnLst/>
              <a:rect l="l" t="t" r="r" b="b"/>
              <a:pathLst>
                <a:path w="595629" h="671195">
                  <a:moveTo>
                    <a:pt x="258299" y="0"/>
                  </a:moveTo>
                  <a:lnTo>
                    <a:pt x="0" y="670798"/>
                  </a:lnTo>
                </a:path>
                <a:path w="595629" h="671195">
                  <a:moveTo>
                    <a:pt x="381549" y="0"/>
                  </a:moveTo>
                  <a:lnTo>
                    <a:pt x="595448" y="6707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82671" y="2689682"/>
              <a:ext cx="183824" cy="176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42584" y="1940846"/>
              <a:ext cx="432434" cy="753745"/>
            </a:xfrm>
            <a:custGeom>
              <a:avLst/>
              <a:gdLst/>
              <a:ahLst/>
              <a:cxnLst/>
              <a:rect l="l" t="t" r="r" b="b"/>
              <a:pathLst>
                <a:path w="432434" h="753744">
                  <a:moveTo>
                    <a:pt x="0" y="0"/>
                  </a:moveTo>
                  <a:lnTo>
                    <a:pt x="431999" y="7535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87523" y="4222379"/>
              <a:ext cx="183824" cy="176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79536" y="3650392"/>
              <a:ext cx="239395" cy="577215"/>
            </a:xfrm>
            <a:custGeom>
              <a:avLst/>
              <a:gdLst/>
              <a:ahLst/>
              <a:cxnLst/>
              <a:rect l="l" t="t" r="r" b="b"/>
              <a:pathLst>
                <a:path w="239395" h="577214">
                  <a:moveTo>
                    <a:pt x="239399" y="0"/>
                  </a:moveTo>
                  <a:lnTo>
                    <a:pt x="0" y="5765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75647" y="4222379"/>
              <a:ext cx="183824" cy="1766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16760" y="3650542"/>
              <a:ext cx="250825" cy="577215"/>
            </a:xfrm>
            <a:custGeom>
              <a:avLst/>
              <a:gdLst/>
              <a:ahLst/>
              <a:cxnLst/>
              <a:rect l="l" t="t" r="r" b="b"/>
              <a:pathLst>
                <a:path w="250825" h="577214">
                  <a:moveTo>
                    <a:pt x="0" y="0"/>
                  </a:moveTo>
                  <a:lnTo>
                    <a:pt x="250799" y="5765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88648" y="3503005"/>
              <a:ext cx="183824" cy="176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67481" y="2354518"/>
            <a:ext cx="384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9:11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83735" y="1541837"/>
            <a:ext cx="487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70:20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87207" y="1541818"/>
            <a:ext cx="487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30:60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62600" y="2354518"/>
            <a:ext cx="384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59:8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55713" y="3094990"/>
            <a:ext cx="281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8:5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62330" y="3094990"/>
            <a:ext cx="281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1:6</a:t>
            </a:r>
            <a:endParaRPr sz="1400">
              <a:latin typeface="Old Standard TT"/>
              <a:cs typeface="Old Standard TT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 flipV="1">
            <a:off x="7259886" y="3409950"/>
            <a:ext cx="192405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61869" y="3988641"/>
            <a:ext cx="252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Терминальная вершина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387984"/>
            <a:ext cx="6174787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Обучение </a:t>
            </a:r>
            <a:r>
              <a:rPr sz="3000" b="0" spc="-20" dirty="0">
                <a:solidFill>
                  <a:srgbClr val="000000"/>
                </a:solidFill>
                <a:latin typeface="Old Standard TT"/>
                <a:cs typeface="Old Standard TT"/>
              </a:rPr>
              <a:t>решающего</a:t>
            </a:r>
            <a:r>
              <a:rPr sz="3000" b="0" spc="-80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дерева</a:t>
            </a:r>
            <a:endParaRPr sz="3000" dirty="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-15" dirty="0"/>
              <a:t>Находимся </a:t>
            </a:r>
            <a:r>
              <a:rPr dirty="0"/>
              <a:t>в красной</a:t>
            </a:r>
            <a:r>
              <a:rPr spc="5" dirty="0"/>
              <a:t> </a:t>
            </a:r>
            <a:r>
              <a:rPr dirty="0"/>
              <a:t>вершине</a:t>
            </a: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/>
              <a:t>До красной вершины дошла часть</a:t>
            </a:r>
            <a:r>
              <a:rPr spc="-100" dirty="0"/>
              <a:t> </a:t>
            </a:r>
            <a:r>
              <a:rPr dirty="0"/>
              <a:t>объектов  обучающей</a:t>
            </a:r>
            <a:r>
              <a:rPr spc="-5" dirty="0"/>
              <a:t> </a:t>
            </a:r>
            <a:r>
              <a:rPr dirty="0"/>
              <a:t>выборки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-15" dirty="0"/>
              <a:t>Находим </a:t>
            </a:r>
            <a:r>
              <a:rPr dirty="0"/>
              <a:t>решающее правило так,</a:t>
            </a:r>
            <a:r>
              <a:rPr spc="-20" dirty="0"/>
              <a:t> </a:t>
            </a:r>
            <a:r>
              <a:rPr dirty="0"/>
              <a:t>чтобы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248" y="2471195"/>
            <a:ext cx="491236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343535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latin typeface="Old Standard TT"/>
                <a:cs typeface="Old Standard TT"/>
              </a:rPr>
              <a:t>объекты, дошедшие до красной</a:t>
            </a:r>
            <a:r>
              <a:rPr sz="1800" spc="-100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вершины,  </a:t>
            </a:r>
            <a:r>
              <a:rPr sz="1800" spc="-10" dirty="0">
                <a:latin typeface="Old Standard TT"/>
                <a:cs typeface="Old Standard TT"/>
              </a:rPr>
              <a:t>хорошо </a:t>
            </a:r>
            <a:r>
              <a:rPr sz="1800" dirty="0">
                <a:latin typeface="Old Standard TT"/>
                <a:cs typeface="Old Standard TT"/>
              </a:rPr>
              <a:t>разделялись по </a:t>
            </a:r>
            <a:r>
              <a:rPr sz="1800" spc="-15" dirty="0">
                <a:latin typeface="Old Standard TT"/>
                <a:cs typeface="Old Standard TT"/>
              </a:rPr>
              <a:t>искомым</a:t>
            </a:r>
            <a:r>
              <a:rPr sz="1800" spc="-50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классам</a:t>
            </a:r>
            <a:endParaRPr sz="1800">
              <a:latin typeface="Old Standard TT"/>
              <a:cs typeface="Old Standard T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latin typeface="Old Standard TT"/>
                <a:cs typeface="Old Standard TT"/>
              </a:rPr>
              <a:t>Одна </a:t>
            </a:r>
            <a:r>
              <a:rPr sz="1800" dirty="0">
                <a:latin typeface="Old Standard TT"/>
                <a:cs typeface="Old Standard TT"/>
              </a:rPr>
              <a:t>из нижних вершин стала</a:t>
            </a:r>
            <a:r>
              <a:rPr sz="1800" spc="-50" dirty="0">
                <a:latin typeface="Old Standard TT"/>
                <a:cs typeface="Old Standard TT"/>
              </a:rPr>
              <a:t> </a:t>
            </a:r>
            <a:r>
              <a:rPr sz="1800" spc="-10" dirty="0">
                <a:latin typeface="Old Standard TT"/>
                <a:cs typeface="Old Standard TT"/>
              </a:rPr>
              <a:t>терминальной</a:t>
            </a:r>
            <a:endParaRPr sz="1800">
              <a:latin typeface="Old Standard TT"/>
              <a:cs typeface="Old Standard T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Повторяем с </a:t>
            </a:r>
            <a:r>
              <a:rPr sz="1800" spc="-25" dirty="0">
                <a:latin typeface="Old Standard TT"/>
                <a:cs typeface="Old Standard TT"/>
              </a:rPr>
              <a:t>другой</a:t>
            </a:r>
            <a:r>
              <a:rPr sz="1800" spc="-15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вершиной</a:t>
            </a:r>
            <a:endParaRPr sz="1800">
              <a:latin typeface="Old Standard TT"/>
              <a:cs typeface="Old Standard T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67549" y="1793583"/>
            <a:ext cx="1499235" cy="2606040"/>
            <a:chOff x="6467549" y="1793583"/>
            <a:chExt cx="1499235" cy="2606040"/>
          </a:xfrm>
        </p:grpSpPr>
        <p:sp>
          <p:nvSpPr>
            <p:cNvPr id="6" name="object 6"/>
            <p:cNvSpPr/>
            <p:nvPr/>
          </p:nvSpPr>
          <p:spPr>
            <a:xfrm>
              <a:off x="7288947" y="1793583"/>
              <a:ext cx="183824" cy="1766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87523" y="2689682"/>
              <a:ext cx="183824" cy="176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79436" y="1940976"/>
              <a:ext cx="440055" cy="753745"/>
            </a:xfrm>
            <a:custGeom>
              <a:avLst/>
              <a:gdLst/>
              <a:ahLst/>
              <a:cxnLst/>
              <a:rect l="l" t="t" r="r" b="b"/>
              <a:pathLst>
                <a:path w="440054" h="753744">
                  <a:moveTo>
                    <a:pt x="439799" y="0"/>
                  </a:moveTo>
                  <a:lnTo>
                    <a:pt x="0" y="75359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67549" y="3503005"/>
              <a:ext cx="183824" cy="176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59511" y="2837069"/>
              <a:ext cx="595630" cy="671195"/>
            </a:xfrm>
            <a:custGeom>
              <a:avLst/>
              <a:gdLst/>
              <a:ahLst/>
              <a:cxnLst/>
              <a:rect l="l" t="t" r="r" b="b"/>
              <a:pathLst>
                <a:path w="595629" h="671195">
                  <a:moveTo>
                    <a:pt x="258299" y="0"/>
                  </a:moveTo>
                  <a:lnTo>
                    <a:pt x="0" y="670798"/>
                  </a:lnTo>
                </a:path>
                <a:path w="595629" h="671195">
                  <a:moveTo>
                    <a:pt x="381549" y="0"/>
                  </a:moveTo>
                  <a:lnTo>
                    <a:pt x="595448" y="6707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82671" y="2689682"/>
              <a:ext cx="183824" cy="176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2584" y="1940846"/>
              <a:ext cx="432434" cy="753745"/>
            </a:xfrm>
            <a:custGeom>
              <a:avLst/>
              <a:gdLst/>
              <a:ahLst/>
              <a:cxnLst/>
              <a:rect l="l" t="t" r="r" b="b"/>
              <a:pathLst>
                <a:path w="432434" h="753744">
                  <a:moveTo>
                    <a:pt x="0" y="0"/>
                  </a:moveTo>
                  <a:lnTo>
                    <a:pt x="431999" y="7535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87523" y="4222379"/>
              <a:ext cx="183824" cy="1766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79536" y="3650392"/>
              <a:ext cx="239395" cy="577215"/>
            </a:xfrm>
            <a:custGeom>
              <a:avLst/>
              <a:gdLst/>
              <a:ahLst/>
              <a:cxnLst/>
              <a:rect l="l" t="t" r="r" b="b"/>
              <a:pathLst>
                <a:path w="239395" h="577214">
                  <a:moveTo>
                    <a:pt x="239399" y="0"/>
                  </a:moveTo>
                  <a:lnTo>
                    <a:pt x="0" y="5765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5647" y="4222379"/>
              <a:ext cx="183824" cy="1766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16760" y="3650542"/>
              <a:ext cx="250825" cy="577215"/>
            </a:xfrm>
            <a:custGeom>
              <a:avLst/>
              <a:gdLst/>
              <a:ahLst/>
              <a:cxnLst/>
              <a:rect l="l" t="t" r="r" b="b"/>
              <a:pathLst>
                <a:path w="250825" h="577214">
                  <a:moveTo>
                    <a:pt x="0" y="0"/>
                  </a:moveTo>
                  <a:lnTo>
                    <a:pt x="250799" y="5765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88648" y="3503005"/>
              <a:ext cx="183824" cy="176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51234" y="3451205"/>
            <a:ext cx="384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9:11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90835" y="1733717"/>
            <a:ext cx="5911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100:80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67488" y="2638524"/>
            <a:ext cx="487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70:20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70960" y="2638505"/>
            <a:ext cx="487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30:60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46353" y="3451205"/>
            <a:ext cx="384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59:8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39466" y="4191677"/>
            <a:ext cx="281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8:5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46083" y="4191677"/>
            <a:ext cx="281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1:6</a:t>
            </a:r>
            <a:endParaRPr sz="1400">
              <a:latin typeface="Old Standard TT"/>
              <a:cs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700698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Как выбрать критерий</a:t>
            </a:r>
            <a:r>
              <a:rPr sz="3000" b="0" spc="-100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ветвления?</a:t>
            </a:r>
            <a:endParaRPr sz="3000" dirty="0">
              <a:latin typeface="Old Standard TT"/>
              <a:cs typeface="Old Standard T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3673" y="1157097"/>
            <a:ext cx="5037455" cy="1963420"/>
            <a:chOff x="583673" y="1157097"/>
            <a:chExt cx="5037455" cy="1963420"/>
          </a:xfrm>
        </p:grpSpPr>
        <p:sp>
          <p:nvSpPr>
            <p:cNvPr id="4" name="object 4"/>
            <p:cNvSpPr/>
            <p:nvPr/>
          </p:nvSpPr>
          <p:spPr>
            <a:xfrm>
              <a:off x="583673" y="1574546"/>
              <a:ext cx="5037414" cy="15456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8983" y="1157097"/>
              <a:ext cx="1866783" cy="385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486824" y="1779609"/>
            <a:ext cx="1506220" cy="2606040"/>
            <a:chOff x="6486824" y="1779609"/>
            <a:chExt cx="1506220" cy="2606040"/>
          </a:xfrm>
        </p:grpSpPr>
        <p:sp>
          <p:nvSpPr>
            <p:cNvPr id="7" name="object 7"/>
            <p:cNvSpPr/>
            <p:nvPr/>
          </p:nvSpPr>
          <p:spPr>
            <a:xfrm>
              <a:off x="7308222" y="1779609"/>
              <a:ext cx="183824" cy="176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06798" y="2675707"/>
              <a:ext cx="183824" cy="1766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98711" y="1927001"/>
              <a:ext cx="440055" cy="753745"/>
            </a:xfrm>
            <a:custGeom>
              <a:avLst/>
              <a:gdLst/>
              <a:ahLst/>
              <a:cxnLst/>
              <a:rect l="l" t="t" r="r" b="b"/>
              <a:pathLst>
                <a:path w="440054" h="753744">
                  <a:moveTo>
                    <a:pt x="439799" y="0"/>
                  </a:moveTo>
                  <a:lnTo>
                    <a:pt x="0" y="75359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6824" y="3489030"/>
              <a:ext cx="183824" cy="1766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78786" y="1926871"/>
              <a:ext cx="1315085" cy="1567180"/>
            </a:xfrm>
            <a:custGeom>
              <a:avLst/>
              <a:gdLst/>
              <a:ahLst/>
              <a:cxnLst/>
              <a:rect l="l" t="t" r="r" b="b"/>
              <a:pathLst>
                <a:path w="1315084" h="1567179">
                  <a:moveTo>
                    <a:pt x="258299" y="896223"/>
                  </a:moveTo>
                  <a:lnTo>
                    <a:pt x="0" y="1567021"/>
                  </a:lnTo>
                </a:path>
                <a:path w="1315084" h="1567179">
                  <a:moveTo>
                    <a:pt x="381549" y="896223"/>
                  </a:moveTo>
                  <a:lnTo>
                    <a:pt x="595448" y="1567021"/>
                  </a:lnTo>
                </a:path>
                <a:path w="1315084" h="1567179">
                  <a:moveTo>
                    <a:pt x="883073" y="0"/>
                  </a:moveTo>
                  <a:lnTo>
                    <a:pt x="1315072" y="7535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06798" y="4208404"/>
              <a:ext cx="183824" cy="1766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8811" y="3636417"/>
              <a:ext cx="239395" cy="577215"/>
            </a:xfrm>
            <a:custGeom>
              <a:avLst/>
              <a:gdLst/>
              <a:ahLst/>
              <a:cxnLst/>
              <a:rect l="l" t="t" r="r" b="b"/>
              <a:pathLst>
                <a:path w="239395" h="577214">
                  <a:moveTo>
                    <a:pt x="239399" y="0"/>
                  </a:moveTo>
                  <a:lnTo>
                    <a:pt x="0" y="5765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94922" y="4208404"/>
              <a:ext cx="183824" cy="1766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36035" y="3636567"/>
              <a:ext cx="250825" cy="577215"/>
            </a:xfrm>
            <a:custGeom>
              <a:avLst/>
              <a:gdLst/>
              <a:ahLst/>
              <a:cxnLst/>
              <a:rect l="l" t="t" r="r" b="b"/>
              <a:pathLst>
                <a:path w="250825" h="577214">
                  <a:moveTo>
                    <a:pt x="0" y="0"/>
                  </a:moveTo>
                  <a:lnTo>
                    <a:pt x="250799" y="5765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07923" y="3489030"/>
              <a:ext cx="183824" cy="1766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09171" y="2675707"/>
              <a:ext cx="183824" cy="1766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31011" y="1851146"/>
              <a:ext cx="373380" cy="578485"/>
            </a:xfrm>
            <a:custGeom>
              <a:avLst/>
              <a:gdLst/>
              <a:ahLst/>
              <a:cxnLst/>
              <a:rect l="l" t="t" r="r" b="b"/>
              <a:pathLst>
                <a:path w="373379" h="578485">
                  <a:moveTo>
                    <a:pt x="372849" y="0"/>
                  </a:moveTo>
                  <a:lnTo>
                    <a:pt x="339613" y="41637"/>
                  </a:lnTo>
                  <a:lnTo>
                    <a:pt x="306438" y="83616"/>
                  </a:lnTo>
                  <a:lnTo>
                    <a:pt x="273508" y="125987"/>
                  </a:lnTo>
                  <a:lnTo>
                    <a:pt x="241008" y="168799"/>
                  </a:lnTo>
                  <a:lnTo>
                    <a:pt x="209125" y="212100"/>
                  </a:lnTo>
                  <a:lnTo>
                    <a:pt x="178044" y="255942"/>
                  </a:lnTo>
                  <a:lnTo>
                    <a:pt x="147949" y="300371"/>
                  </a:lnTo>
                  <a:lnTo>
                    <a:pt x="122564" y="339771"/>
                  </a:lnTo>
                  <a:lnTo>
                    <a:pt x="98206" y="379692"/>
                  </a:lnTo>
                  <a:lnTo>
                    <a:pt x="75000" y="420168"/>
                  </a:lnTo>
                  <a:lnTo>
                    <a:pt x="53074" y="461231"/>
                  </a:lnTo>
                  <a:lnTo>
                    <a:pt x="32531" y="502914"/>
                  </a:lnTo>
                  <a:lnTo>
                    <a:pt x="13524" y="545253"/>
                  </a:lnTo>
                  <a:lnTo>
                    <a:pt x="4624" y="566678"/>
                  </a:lnTo>
                  <a:lnTo>
                    <a:pt x="3174" y="570263"/>
                  </a:lnTo>
                  <a:lnTo>
                    <a:pt x="1749" y="573856"/>
                  </a:lnTo>
                  <a:lnTo>
                    <a:pt x="324" y="577456"/>
                  </a:lnTo>
                  <a:lnTo>
                    <a:pt x="0" y="57828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16236" y="2424077"/>
              <a:ext cx="29845" cy="46355"/>
            </a:xfrm>
            <a:custGeom>
              <a:avLst/>
              <a:gdLst/>
              <a:ahLst/>
              <a:cxnLst/>
              <a:rect l="l" t="t" r="r" b="b"/>
              <a:pathLst>
                <a:path w="29845" h="46355">
                  <a:moveTo>
                    <a:pt x="74" y="45999"/>
                  </a:moveTo>
                  <a:lnTo>
                    <a:pt x="0" y="0"/>
                  </a:lnTo>
                  <a:lnTo>
                    <a:pt x="29574" y="10712"/>
                  </a:lnTo>
                  <a:lnTo>
                    <a:pt x="74" y="459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6236" y="2424077"/>
              <a:ext cx="29845" cy="46355"/>
            </a:xfrm>
            <a:custGeom>
              <a:avLst/>
              <a:gdLst/>
              <a:ahLst/>
              <a:cxnLst/>
              <a:rect l="l" t="t" r="r" b="b"/>
              <a:pathLst>
                <a:path w="29845" h="46355">
                  <a:moveTo>
                    <a:pt x="0" y="0"/>
                  </a:moveTo>
                  <a:lnTo>
                    <a:pt x="74" y="45999"/>
                  </a:lnTo>
                  <a:lnTo>
                    <a:pt x="29574" y="1071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73260" y="2789594"/>
              <a:ext cx="215265" cy="480695"/>
            </a:xfrm>
            <a:custGeom>
              <a:avLst/>
              <a:gdLst/>
              <a:ahLst/>
              <a:cxnLst/>
              <a:rect l="l" t="t" r="r" b="b"/>
              <a:pathLst>
                <a:path w="215265" h="480695">
                  <a:moveTo>
                    <a:pt x="0" y="0"/>
                  </a:moveTo>
                  <a:lnTo>
                    <a:pt x="26808" y="40686"/>
                  </a:lnTo>
                  <a:lnTo>
                    <a:pt x="53369" y="82265"/>
                  </a:lnTo>
                  <a:lnTo>
                    <a:pt x="79284" y="124693"/>
                  </a:lnTo>
                  <a:lnTo>
                    <a:pt x="104155" y="167925"/>
                  </a:lnTo>
                  <a:lnTo>
                    <a:pt x="127584" y="211917"/>
                  </a:lnTo>
                  <a:lnTo>
                    <a:pt x="149174" y="256624"/>
                  </a:lnTo>
                  <a:lnTo>
                    <a:pt x="177240" y="324952"/>
                  </a:lnTo>
                  <a:lnTo>
                    <a:pt x="198949" y="394649"/>
                  </a:lnTo>
                  <a:lnTo>
                    <a:pt x="210248" y="447738"/>
                  </a:lnTo>
                  <a:lnTo>
                    <a:pt x="214099" y="474524"/>
                  </a:lnTo>
                  <a:lnTo>
                    <a:pt x="214774" y="48052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72310" y="3269268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18099" y="44024"/>
                  </a:moveTo>
                  <a:lnTo>
                    <a:pt x="0" y="1724"/>
                  </a:lnTo>
                  <a:lnTo>
                    <a:pt x="31424" y="0"/>
                  </a:lnTo>
                  <a:lnTo>
                    <a:pt x="18099" y="440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72310" y="3269268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0" y="1724"/>
                  </a:moveTo>
                  <a:lnTo>
                    <a:pt x="18099" y="44024"/>
                  </a:lnTo>
                  <a:lnTo>
                    <a:pt x="31424" y="0"/>
                  </a:lnTo>
                  <a:lnTo>
                    <a:pt x="0" y="17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96061" y="3712217"/>
              <a:ext cx="168275" cy="306705"/>
            </a:xfrm>
            <a:custGeom>
              <a:avLst/>
              <a:gdLst/>
              <a:ahLst/>
              <a:cxnLst/>
              <a:rect l="l" t="t" r="r" b="b"/>
              <a:pathLst>
                <a:path w="168275" h="306704">
                  <a:moveTo>
                    <a:pt x="168224" y="0"/>
                  </a:moveTo>
                  <a:lnTo>
                    <a:pt x="140891" y="43162"/>
                  </a:lnTo>
                  <a:lnTo>
                    <a:pt x="111824" y="86456"/>
                  </a:lnTo>
                  <a:lnTo>
                    <a:pt x="82682" y="130134"/>
                  </a:lnTo>
                  <a:lnTo>
                    <a:pt x="55124" y="174449"/>
                  </a:lnTo>
                  <a:lnTo>
                    <a:pt x="30803" y="219655"/>
                  </a:lnTo>
                  <a:lnTo>
                    <a:pt x="11374" y="266024"/>
                  </a:lnTo>
                  <a:lnTo>
                    <a:pt x="4024" y="289724"/>
                  </a:lnTo>
                  <a:lnTo>
                    <a:pt x="2949" y="293699"/>
                  </a:lnTo>
                  <a:lnTo>
                    <a:pt x="1949" y="297699"/>
                  </a:lnTo>
                  <a:lnTo>
                    <a:pt x="1024" y="301699"/>
                  </a:lnTo>
                  <a:lnTo>
                    <a:pt x="0" y="306424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80411" y="4016967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5">
                  <a:moveTo>
                    <a:pt x="10999" y="44649"/>
                  </a:moveTo>
                  <a:lnTo>
                    <a:pt x="0" y="0"/>
                  </a:lnTo>
                  <a:lnTo>
                    <a:pt x="31274" y="3374"/>
                  </a:lnTo>
                  <a:lnTo>
                    <a:pt x="10999" y="446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80411" y="4016967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5">
                  <a:moveTo>
                    <a:pt x="0" y="0"/>
                  </a:moveTo>
                  <a:lnTo>
                    <a:pt x="10999" y="44649"/>
                  </a:lnTo>
                  <a:lnTo>
                    <a:pt x="31274" y="33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00160" y="3690442"/>
              <a:ext cx="149860" cy="328295"/>
            </a:xfrm>
            <a:custGeom>
              <a:avLst/>
              <a:gdLst/>
              <a:ahLst/>
              <a:cxnLst/>
              <a:rect l="l" t="t" r="r" b="b"/>
              <a:pathLst>
                <a:path w="149859" h="328295">
                  <a:moveTo>
                    <a:pt x="0" y="0"/>
                  </a:moveTo>
                  <a:lnTo>
                    <a:pt x="17159" y="49298"/>
                  </a:lnTo>
                  <a:lnTo>
                    <a:pt x="41424" y="97593"/>
                  </a:lnTo>
                  <a:lnTo>
                    <a:pt x="69384" y="145223"/>
                  </a:lnTo>
                  <a:lnTo>
                    <a:pt x="97624" y="192524"/>
                  </a:lnTo>
                  <a:lnTo>
                    <a:pt x="110791" y="216142"/>
                  </a:lnTo>
                  <a:lnTo>
                    <a:pt x="133065" y="263564"/>
                  </a:lnTo>
                  <a:lnTo>
                    <a:pt x="145649" y="303449"/>
                  </a:lnTo>
                  <a:lnTo>
                    <a:pt x="149274" y="326624"/>
                  </a:lnTo>
                  <a:lnTo>
                    <a:pt x="149424" y="328024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33885" y="4017341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12574" y="44224"/>
                  </a:moveTo>
                  <a:lnTo>
                    <a:pt x="0" y="0"/>
                  </a:lnTo>
                  <a:lnTo>
                    <a:pt x="31374" y="2249"/>
                  </a:lnTo>
                  <a:lnTo>
                    <a:pt x="12574" y="442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33885" y="4017341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0" y="0"/>
                  </a:moveTo>
                  <a:lnTo>
                    <a:pt x="12574" y="44224"/>
                  </a:lnTo>
                  <a:lnTo>
                    <a:pt x="31374" y="22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386947" y="1285772"/>
            <a:ext cx="41275" cy="322580"/>
            <a:chOff x="7386947" y="1285772"/>
            <a:chExt cx="41275" cy="322580"/>
          </a:xfrm>
        </p:grpSpPr>
        <p:sp>
          <p:nvSpPr>
            <p:cNvPr id="31" name="object 31"/>
            <p:cNvSpPr/>
            <p:nvPr/>
          </p:nvSpPr>
          <p:spPr>
            <a:xfrm>
              <a:off x="7407435" y="128577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0"/>
                  </a:moveTo>
                  <a:lnTo>
                    <a:pt x="0" y="27434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91710" y="156012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24" y="43224"/>
                  </a:moveTo>
                  <a:lnTo>
                    <a:pt x="0" y="0"/>
                  </a:lnTo>
                  <a:lnTo>
                    <a:pt x="31449" y="0"/>
                  </a:lnTo>
                  <a:lnTo>
                    <a:pt x="15724" y="43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91710" y="156012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24" y="43224"/>
                  </a:lnTo>
                  <a:lnTo>
                    <a:pt x="3144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70512" y="3437232"/>
            <a:ext cx="384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9:11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10113" y="1719744"/>
            <a:ext cx="5911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100:80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86757" y="2624541"/>
            <a:ext cx="487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70:20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90230" y="2624531"/>
            <a:ext cx="487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30:60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65622" y="3437232"/>
            <a:ext cx="384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61:9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58735" y="4177703"/>
            <a:ext cx="281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8:5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65361" y="4177703"/>
            <a:ext cx="281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Old Standard TT"/>
                <a:cs typeface="Old Standard TT"/>
              </a:rPr>
              <a:t>1:6</a:t>
            </a:r>
            <a:endParaRPr sz="1400">
              <a:latin typeface="Old Standard TT"/>
              <a:cs typeface="Old Standard T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71885" y="3334543"/>
            <a:ext cx="1822596" cy="3850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28251" y="3974993"/>
            <a:ext cx="4127466" cy="5726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4097266" y="3334543"/>
            <a:ext cx="1571625" cy="385445"/>
            <a:chOff x="4097266" y="3334543"/>
            <a:chExt cx="1571625" cy="385445"/>
          </a:xfrm>
        </p:grpSpPr>
        <p:sp>
          <p:nvSpPr>
            <p:cNvPr id="44" name="object 44"/>
            <p:cNvSpPr/>
            <p:nvPr/>
          </p:nvSpPr>
          <p:spPr>
            <a:xfrm>
              <a:off x="4097266" y="3334543"/>
              <a:ext cx="1571521" cy="3850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70465" y="3391143"/>
              <a:ext cx="250674" cy="25284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52400" y="4758026"/>
            <a:ext cx="487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Доля объектов, попавшие в левую вершину на характеристику </a:t>
            </a:r>
            <a:r>
              <a:rPr lang="en-US" sz="1200" dirty="0" err="1" smtClean="0"/>
              <a:t>p</a:t>
            </a:r>
            <a:r>
              <a:rPr lang="en-US" sz="900" dirty="0" err="1" smtClean="0"/>
              <a:t>L</a:t>
            </a:r>
            <a:endParaRPr lang="ru-RU" sz="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61930"/>
            <a:ext cx="7086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Как выбрать критерий</a:t>
            </a:r>
            <a:r>
              <a:rPr sz="3000" b="0" spc="-100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ветвления?</a:t>
            </a:r>
            <a:endParaRPr sz="3000" dirty="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2156871"/>
            <a:ext cx="4516755" cy="230819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dirty="0">
                <a:latin typeface="Old Standard TT"/>
                <a:cs typeface="Old Standard TT"/>
              </a:rPr>
              <a:t>Возможные </a:t>
            </a:r>
            <a:r>
              <a:rPr sz="1800" spc="-10" dirty="0">
                <a:latin typeface="Old Standard TT"/>
                <a:cs typeface="Old Standard TT"/>
              </a:rPr>
              <a:t>функции </a:t>
            </a:r>
            <a:r>
              <a:rPr sz="1800" i="1" dirty="0">
                <a:latin typeface="Old Standard TT"/>
                <a:cs typeface="Old Standard TT"/>
              </a:rPr>
              <a:t>H</a:t>
            </a:r>
            <a:r>
              <a:rPr sz="1800" dirty="0">
                <a:latin typeface="Old Standard TT"/>
                <a:cs typeface="Old Standard TT"/>
              </a:rPr>
              <a:t>(</a:t>
            </a:r>
            <a:r>
              <a:rPr sz="1800" i="1" dirty="0">
                <a:latin typeface="Old Standard TT"/>
                <a:cs typeface="Old Standard TT"/>
              </a:rPr>
              <a:t>q</a:t>
            </a:r>
            <a:r>
              <a:rPr sz="1800" dirty="0">
                <a:latin typeface="Old Standard TT"/>
                <a:cs typeface="Old Standard TT"/>
              </a:rPr>
              <a:t>):</a:t>
            </a: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Old Standard TT"/>
                <a:cs typeface="Old Standard TT"/>
              </a:rPr>
              <a:t>Энтропия:</a:t>
            </a:r>
          </a:p>
          <a:p>
            <a:pPr>
              <a:lnSpc>
                <a:spcPct val="100000"/>
              </a:lnSpc>
              <a:buFont typeface="Arial"/>
              <a:buChar char="●"/>
            </a:pPr>
            <a:endParaRPr sz="2000" dirty="0">
              <a:latin typeface="Old Standard TT"/>
              <a:cs typeface="Old Standard TT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1550" dirty="0">
              <a:latin typeface="Old Standard TT"/>
              <a:cs typeface="Old Standard TT"/>
            </a:endParaRPr>
          </a:p>
          <a:p>
            <a:pPr marL="469900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Old Standard TT"/>
                <a:cs typeface="Old Standard TT"/>
              </a:rPr>
              <a:t>Индекс</a:t>
            </a:r>
            <a:r>
              <a:rPr sz="1800" spc="-100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Джини:</a:t>
            </a:r>
          </a:p>
          <a:p>
            <a:pPr>
              <a:lnSpc>
                <a:spcPct val="100000"/>
              </a:lnSpc>
            </a:pPr>
            <a:endParaRPr sz="2000" dirty="0">
              <a:latin typeface="Old Standard TT"/>
              <a:cs typeface="Old Standard T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00" dirty="0">
              <a:latin typeface="Old Standard TT"/>
              <a:cs typeface="Old Standard TT"/>
            </a:endParaRPr>
          </a:p>
          <a:p>
            <a:pPr marL="469265" marR="5080">
              <a:lnSpc>
                <a:spcPct val="114599"/>
              </a:lnSpc>
            </a:pPr>
            <a:endParaRPr lang="ru-RU" sz="1800" dirty="0" smtClean="0">
              <a:latin typeface="Old Standard TT"/>
              <a:cs typeface="Old Standard T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4524" y="1293097"/>
            <a:ext cx="4127466" cy="572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0023" y="2930769"/>
            <a:ext cx="4157741" cy="317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3323" y="3857492"/>
            <a:ext cx="1996970" cy="317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181600" y="1865795"/>
            <a:ext cx="3658870" cy="2221230"/>
            <a:chOff x="5098214" y="2602262"/>
            <a:chExt cx="3658870" cy="2221230"/>
          </a:xfrm>
        </p:grpSpPr>
        <p:sp>
          <p:nvSpPr>
            <p:cNvPr id="8" name="object 8"/>
            <p:cNvSpPr/>
            <p:nvPr/>
          </p:nvSpPr>
          <p:spPr>
            <a:xfrm>
              <a:off x="5150387" y="2602262"/>
              <a:ext cx="3606497" cy="22206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43014" y="2814119"/>
              <a:ext cx="186690" cy="1418590"/>
            </a:xfrm>
            <a:custGeom>
              <a:avLst/>
              <a:gdLst/>
              <a:ahLst/>
              <a:cxnLst/>
              <a:rect l="l" t="t" r="r" b="b"/>
              <a:pathLst>
                <a:path w="186689" h="1418589">
                  <a:moveTo>
                    <a:pt x="186599" y="1418397"/>
                  </a:moveTo>
                  <a:lnTo>
                    <a:pt x="0" y="1418397"/>
                  </a:lnTo>
                  <a:lnTo>
                    <a:pt x="0" y="0"/>
                  </a:lnTo>
                  <a:lnTo>
                    <a:pt x="186599" y="0"/>
                  </a:lnTo>
                  <a:lnTo>
                    <a:pt x="186599" y="14183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43014" y="2814119"/>
              <a:ext cx="186690" cy="1418590"/>
            </a:xfrm>
            <a:custGeom>
              <a:avLst/>
              <a:gdLst/>
              <a:ahLst/>
              <a:cxnLst/>
              <a:rect l="l" t="t" r="r" b="b"/>
              <a:pathLst>
                <a:path w="186689" h="1418589">
                  <a:moveTo>
                    <a:pt x="0" y="0"/>
                  </a:moveTo>
                  <a:lnTo>
                    <a:pt x="186599" y="0"/>
                  </a:lnTo>
                  <a:lnTo>
                    <a:pt x="186599" y="1418397"/>
                  </a:lnTo>
                  <a:lnTo>
                    <a:pt x="0" y="14183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98214" y="4083216"/>
              <a:ext cx="231399" cy="126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35564" y="2858919"/>
              <a:ext cx="186599" cy="1268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50489" y="3796392"/>
              <a:ext cx="186599" cy="1268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28089" y="3474793"/>
              <a:ext cx="231399" cy="1268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43014" y="3162843"/>
              <a:ext cx="186599" cy="1268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22536" y="3745542"/>
              <a:ext cx="162249" cy="11194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281"/>
            <a:ext cx="65303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5" dirty="0">
                <a:solidFill>
                  <a:srgbClr val="000000"/>
                </a:solidFill>
                <a:latin typeface="Old Standard TT"/>
                <a:cs typeface="Old Standard TT"/>
              </a:rPr>
              <a:t>Решающее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дерево для Ирисов</a:t>
            </a:r>
            <a:r>
              <a:rPr sz="3000" b="0" spc="-45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Фишера</a:t>
            </a:r>
            <a:endParaRPr sz="3000" dirty="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213898"/>
            <a:ext cx="747077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dirty="0">
                <a:latin typeface="Old Standard TT"/>
                <a:cs typeface="Old Standard TT"/>
              </a:rPr>
              <a:t>Задача Фишера о классификации ирисов на три</a:t>
            </a:r>
            <a:r>
              <a:rPr sz="1800" spc="-20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класса.</a:t>
            </a:r>
            <a:endParaRPr sz="1800">
              <a:latin typeface="Old Standard TT"/>
              <a:cs typeface="Old Standard T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Old Standard TT"/>
                <a:cs typeface="Old Standard TT"/>
              </a:rPr>
              <a:t>В выборке по 50 объектов </a:t>
            </a:r>
            <a:r>
              <a:rPr sz="1800" spc="-15" dirty="0">
                <a:latin typeface="Old Standard TT"/>
                <a:cs typeface="Old Standard TT"/>
              </a:rPr>
              <a:t>каждого </a:t>
            </a:r>
            <a:r>
              <a:rPr sz="1800" dirty="0">
                <a:latin typeface="Old Standard TT"/>
                <a:cs typeface="Old Standard TT"/>
              </a:rPr>
              <a:t>класса, у </a:t>
            </a:r>
            <a:r>
              <a:rPr sz="1800" spc="-15" dirty="0">
                <a:latin typeface="Old Standard TT"/>
                <a:cs typeface="Old Standard TT"/>
              </a:rPr>
              <a:t>каждого </a:t>
            </a:r>
            <a:r>
              <a:rPr sz="1800" dirty="0">
                <a:latin typeface="Old Standard TT"/>
                <a:cs typeface="Old Standard TT"/>
              </a:rPr>
              <a:t>объекта 4</a:t>
            </a:r>
            <a:r>
              <a:rPr sz="1800" spc="-50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признака</a:t>
            </a:r>
            <a:endParaRPr sz="1800">
              <a:latin typeface="Old Standard TT"/>
              <a:cs typeface="Old Standard T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7759" y="2067670"/>
            <a:ext cx="2559307" cy="2180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6791" y="2153383"/>
            <a:ext cx="2823466" cy="2009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4724" y="4294572"/>
            <a:ext cx="747775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Old Standard TT"/>
                <a:cs typeface="Old Standard TT"/>
              </a:rPr>
              <a:t>В осях двух самых информативных признаков два класса</a:t>
            </a:r>
            <a:r>
              <a:rPr sz="1800" spc="-90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разделились</a:t>
            </a:r>
            <a:r>
              <a:rPr sz="1800" spc="-10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без  ошибок, на третьем — три</a:t>
            </a:r>
            <a:r>
              <a:rPr sz="1800" spc="-10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ошибки.</a:t>
            </a:r>
            <a:endParaRPr sz="1800">
              <a:latin typeface="Old Standard TT"/>
              <a:cs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67780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Недообучение и</a:t>
            </a:r>
            <a:r>
              <a:rPr sz="3000" b="0" spc="-95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переобучение</a:t>
            </a:r>
            <a:endParaRPr sz="3000" dirty="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02995" y="1178772"/>
            <a:ext cx="4138016" cy="3820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5121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Недообучение и</a:t>
            </a:r>
            <a:r>
              <a:rPr sz="3000" b="0" spc="-95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переобучение</a:t>
            </a:r>
            <a:endParaRPr sz="3000">
              <a:latin typeface="Old Standard TT"/>
              <a:cs typeface="Old Standard T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9874" y="1387847"/>
            <a:ext cx="5542915" cy="2837180"/>
            <a:chOff x="159874" y="1387847"/>
            <a:chExt cx="5542915" cy="2837180"/>
          </a:xfrm>
        </p:grpSpPr>
        <p:sp>
          <p:nvSpPr>
            <p:cNvPr id="4" name="object 4"/>
            <p:cNvSpPr/>
            <p:nvPr/>
          </p:nvSpPr>
          <p:spPr>
            <a:xfrm>
              <a:off x="159874" y="1387847"/>
              <a:ext cx="2816219" cy="28371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76094" y="1433122"/>
              <a:ext cx="2726294" cy="2746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790313" y="1387847"/>
            <a:ext cx="2934919" cy="2746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8126" y="4337352"/>
            <a:ext cx="7715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depth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892" y="4337352"/>
            <a:ext cx="7715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depth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4413" y="4290879"/>
            <a:ext cx="869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depth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5146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Параметры </a:t>
            </a:r>
            <a:r>
              <a:rPr sz="3000" b="0" spc="-20" dirty="0">
                <a:solidFill>
                  <a:srgbClr val="000000"/>
                </a:solidFill>
                <a:latin typeface="Old Standard TT"/>
                <a:cs typeface="Old Standard TT"/>
              </a:rPr>
              <a:t>решающего</a:t>
            </a:r>
            <a:r>
              <a:rPr sz="3000" b="0" spc="-80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дерева</a:t>
            </a:r>
            <a:endParaRPr sz="3000" dirty="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962150"/>
            <a:ext cx="4227830" cy="109966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01955" indent="-389890">
              <a:lnSpc>
                <a:spcPct val="100000"/>
              </a:lnSpc>
              <a:spcBef>
                <a:spcPts val="495"/>
              </a:spcBef>
              <a:buSzPct val="116666"/>
              <a:buFont typeface="Arial"/>
              <a:buChar char="●"/>
              <a:tabLst>
                <a:tab pos="401955" algn="l"/>
                <a:tab pos="402590" algn="l"/>
              </a:tabLst>
            </a:pPr>
            <a:r>
              <a:rPr sz="1800" dirty="0">
                <a:latin typeface="Old Standard TT"/>
                <a:cs typeface="Old Standard TT"/>
              </a:rPr>
              <a:t>Критерий ветвления (‘gini’,</a:t>
            </a:r>
            <a:r>
              <a:rPr sz="1800" spc="-95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‘entropy’)</a:t>
            </a:r>
          </a:p>
          <a:p>
            <a:pPr marL="401955" indent="-389890">
              <a:lnSpc>
                <a:spcPct val="100000"/>
              </a:lnSpc>
              <a:spcBef>
                <a:spcPts val="765"/>
              </a:spcBef>
              <a:buSzPct val="116666"/>
              <a:buFont typeface="Arial"/>
              <a:buChar char="●"/>
              <a:tabLst>
                <a:tab pos="401955" algn="l"/>
                <a:tab pos="402590" algn="l"/>
              </a:tabLst>
            </a:pPr>
            <a:r>
              <a:rPr sz="1800" spc="-10" dirty="0">
                <a:latin typeface="Old Standard TT"/>
                <a:cs typeface="Old Standard TT"/>
              </a:rPr>
              <a:t>Максимальная</a:t>
            </a:r>
            <a:r>
              <a:rPr sz="1800" spc="-5" dirty="0">
                <a:latin typeface="Old Standard TT"/>
                <a:cs typeface="Old Standard TT"/>
              </a:rPr>
              <a:t> </a:t>
            </a:r>
            <a:r>
              <a:rPr sz="1800" spc="-10" dirty="0">
                <a:latin typeface="Old Standard TT"/>
                <a:cs typeface="Old Standard TT"/>
              </a:rPr>
              <a:t>глубина</a:t>
            </a:r>
            <a:endParaRPr sz="1800" dirty="0">
              <a:latin typeface="Old Standard TT"/>
              <a:cs typeface="Old Standard TT"/>
            </a:endParaRPr>
          </a:p>
          <a:p>
            <a:pPr marL="401955" indent="-389890">
              <a:lnSpc>
                <a:spcPct val="100000"/>
              </a:lnSpc>
              <a:spcBef>
                <a:spcPts val="765"/>
              </a:spcBef>
              <a:buSzPct val="116666"/>
              <a:buFont typeface="Arial"/>
              <a:buChar char="●"/>
              <a:tabLst>
                <a:tab pos="401955" algn="l"/>
                <a:tab pos="402590" algn="l"/>
              </a:tabLst>
            </a:pPr>
            <a:r>
              <a:rPr sz="1800" spc="-10" dirty="0">
                <a:latin typeface="Old Standard TT"/>
                <a:cs typeface="Old Standard TT"/>
              </a:rPr>
              <a:t>Минимальный </a:t>
            </a:r>
            <a:r>
              <a:rPr sz="1800" dirty="0" err="1">
                <a:latin typeface="Old Standard TT"/>
                <a:cs typeface="Old Standard TT"/>
              </a:rPr>
              <a:t>размер</a:t>
            </a:r>
            <a:r>
              <a:rPr sz="1800" dirty="0">
                <a:latin typeface="Old Standard TT"/>
                <a:cs typeface="Old Standard TT"/>
              </a:rPr>
              <a:t> </a:t>
            </a:r>
            <a:r>
              <a:rPr sz="1800" dirty="0" err="1" smtClean="0">
                <a:latin typeface="Old Standard TT"/>
                <a:cs typeface="Old Standard TT"/>
              </a:rPr>
              <a:t>листа</a:t>
            </a:r>
            <a:endParaRPr sz="1800" dirty="0">
              <a:latin typeface="Old Standard TT"/>
              <a:cs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7712" y="460786"/>
            <a:ext cx="5494610" cy="574039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План лекции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295400" y="1200150"/>
            <a:ext cx="3767775" cy="1167627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60" dirty="0">
                <a:solidFill>
                  <a:srgbClr val="424242"/>
                </a:solidFill>
                <a:latin typeface="Verdana"/>
                <a:cs typeface="Verdana"/>
              </a:rPr>
              <a:t>Решающие</a:t>
            </a:r>
            <a:r>
              <a:rPr sz="1800" spc="-17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Verdana"/>
                <a:cs typeface="Verdana"/>
              </a:rPr>
              <a:t>деревья</a:t>
            </a:r>
            <a:endParaRPr sz="1800" dirty="0">
              <a:latin typeface="Verdana"/>
              <a:cs typeface="Verdana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5" dirty="0">
                <a:solidFill>
                  <a:srgbClr val="424242"/>
                </a:solidFill>
                <a:latin typeface="Verdana"/>
                <a:cs typeface="Verdana"/>
              </a:rPr>
              <a:t>устройство</a:t>
            </a:r>
            <a:r>
              <a:rPr sz="1400" spc="-13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424242"/>
                </a:solidFill>
                <a:latin typeface="Verdana"/>
                <a:cs typeface="Verdana"/>
              </a:rPr>
              <a:t>дерева</a:t>
            </a:r>
            <a:endParaRPr sz="1400" dirty="0">
              <a:latin typeface="Verdana"/>
              <a:cs typeface="Verdana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0" dirty="0">
                <a:solidFill>
                  <a:srgbClr val="424242"/>
                </a:solidFill>
                <a:latin typeface="Verdana"/>
                <a:cs typeface="Verdana"/>
              </a:rPr>
              <a:t>анализ</a:t>
            </a:r>
            <a:endParaRPr sz="1400" dirty="0">
              <a:latin typeface="Verdana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60" dirty="0">
                <a:solidFill>
                  <a:srgbClr val="424242"/>
                </a:solidFill>
                <a:latin typeface="Verdana"/>
                <a:cs typeface="Verdana"/>
              </a:rPr>
              <a:t>Композиции</a:t>
            </a:r>
            <a:r>
              <a:rPr sz="1800" spc="-21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Verdana"/>
                <a:cs typeface="Verdana"/>
              </a:rPr>
              <a:t>алгоритмов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783343" y="2345875"/>
            <a:ext cx="1201882" cy="77072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70"/>
              </a:spcBef>
              <a:buFont typeface="Arial"/>
              <a:buChar char="○"/>
              <a:tabLst>
                <a:tab pos="347980" algn="l"/>
                <a:tab pos="349250" algn="l"/>
              </a:tabLst>
            </a:pPr>
            <a:r>
              <a:rPr sz="1400" spc="30" dirty="0">
                <a:solidFill>
                  <a:srgbClr val="424242"/>
                </a:solidFill>
                <a:latin typeface="Verdana"/>
                <a:cs typeface="Verdana"/>
              </a:rPr>
              <a:t>бэггинг</a:t>
            </a:r>
            <a:endParaRPr sz="1400" dirty="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347980" algn="l"/>
                <a:tab pos="349250" algn="l"/>
              </a:tabLst>
            </a:pPr>
            <a:r>
              <a:rPr sz="1400" spc="10" dirty="0">
                <a:solidFill>
                  <a:srgbClr val="424242"/>
                </a:solidFill>
                <a:latin typeface="Verdana"/>
                <a:cs typeface="Verdana"/>
              </a:rPr>
              <a:t>стекинг</a:t>
            </a:r>
            <a:endParaRPr sz="1400" dirty="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347980" algn="l"/>
                <a:tab pos="349250" algn="l"/>
              </a:tabLst>
            </a:pPr>
            <a:r>
              <a:rPr sz="1400" spc="40" dirty="0">
                <a:solidFill>
                  <a:srgbClr val="424242"/>
                </a:solidFill>
                <a:latin typeface="Verdana"/>
                <a:cs typeface="Verdana"/>
              </a:rPr>
              <a:t>б</a:t>
            </a:r>
            <a:r>
              <a:rPr sz="1400" spc="-70" dirty="0">
                <a:solidFill>
                  <a:srgbClr val="424242"/>
                </a:solidFill>
                <a:latin typeface="Verdana"/>
                <a:cs typeface="Verdana"/>
              </a:rPr>
              <a:t>у</a:t>
            </a:r>
            <a:r>
              <a:rPr sz="1400" spc="25" dirty="0">
                <a:solidFill>
                  <a:srgbClr val="424242"/>
                </a:solidFill>
                <a:latin typeface="Verdana"/>
                <a:cs typeface="Verdana"/>
              </a:rPr>
              <a:t>с</a:t>
            </a:r>
            <a:r>
              <a:rPr sz="1400" spc="20" dirty="0">
                <a:solidFill>
                  <a:srgbClr val="424242"/>
                </a:solidFill>
                <a:latin typeface="Verdana"/>
                <a:cs typeface="Verdana"/>
              </a:rPr>
              <a:t>тинг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295400" y="3067034"/>
            <a:ext cx="3886200" cy="85215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424242"/>
                </a:solidFill>
                <a:latin typeface="Verdana"/>
                <a:cs typeface="Verdana"/>
              </a:rPr>
              <a:t>Градиентный</a:t>
            </a:r>
            <a:r>
              <a:rPr sz="1800" spc="-1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Verdana"/>
                <a:cs typeface="Verdana"/>
              </a:rPr>
              <a:t>бустинг</a:t>
            </a:r>
            <a:endParaRPr sz="1800" dirty="0">
              <a:latin typeface="Verdana"/>
              <a:cs typeface="Verdana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424242"/>
                </a:solidFill>
                <a:latin typeface="Verdana"/>
                <a:cs typeface="Verdana"/>
              </a:rPr>
              <a:t>алгоритм</a:t>
            </a:r>
            <a:r>
              <a:rPr sz="1400" spc="-13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424242"/>
                </a:solidFill>
                <a:latin typeface="Verdana"/>
                <a:cs typeface="Verdana"/>
              </a:rPr>
              <a:t>обучения</a:t>
            </a:r>
            <a:endParaRPr sz="1400" dirty="0">
              <a:latin typeface="Verdana"/>
              <a:cs typeface="Verdana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424242"/>
                </a:solidFill>
                <a:latin typeface="Verdana"/>
                <a:cs typeface="Verdana"/>
              </a:rPr>
              <a:t>преимущества </a:t>
            </a:r>
            <a:r>
              <a:rPr sz="1400" spc="65" dirty="0">
                <a:solidFill>
                  <a:srgbClr val="424242"/>
                </a:solidFill>
                <a:latin typeface="Verdana"/>
                <a:cs typeface="Verdana"/>
              </a:rPr>
              <a:t>и</a:t>
            </a:r>
            <a:r>
              <a:rPr sz="1400" spc="-31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424242"/>
                </a:solidFill>
                <a:latin typeface="Verdana"/>
                <a:cs typeface="Verdana"/>
              </a:rPr>
              <a:t>недостатки</a:t>
            </a:r>
            <a:endParaRPr sz="1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5779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5467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5" dirty="0">
                <a:solidFill>
                  <a:srgbClr val="000000"/>
                </a:solidFill>
                <a:latin typeface="Old Standard TT"/>
                <a:cs typeface="Old Standard TT"/>
              </a:rPr>
              <a:t>Решающее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дерево для</a:t>
            </a:r>
            <a:r>
              <a:rPr sz="3000" b="0" spc="-45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регрессии</a:t>
            </a:r>
            <a:endParaRPr sz="300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8" y="1393044"/>
            <a:ext cx="7913370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В листах дерева вместо классов объектов </a:t>
            </a:r>
            <a:r>
              <a:rPr sz="1800" spc="-15" dirty="0">
                <a:latin typeface="Old Standard TT"/>
                <a:cs typeface="Old Standard TT"/>
              </a:rPr>
              <a:t>находятся </a:t>
            </a:r>
            <a:r>
              <a:rPr sz="1800" spc="-10" dirty="0">
                <a:latin typeface="Old Standard TT"/>
                <a:cs typeface="Old Standard TT"/>
              </a:rPr>
              <a:t>действительные</a:t>
            </a:r>
            <a:r>
              <a:rPr sz="1800" dirty="0">
                <a:latin typeface="Old Standard TT"/>
                <a:cs typeface="Old Standard TT"/>
              </a:rPr>
              <a:t> числа</a:t>
            </a:r>
            <a:endParaRPr sz="1800">
              <a:latin typeface="Old Standard TT"/>
              <a:cs typeface="Old Standard TT"/>
            </a:endParaRPr>
          </a:p>
          <a:p>
            <a:pPr marL="379095" marR="62865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Количество ответов </a:t>
            </a:r>
            <a:r>
              <a:rPr sz="1800" spc="-15" dirty="0">
                <a:latin typeface="Old Standard TT"/>
                <a:cs typeface="Old Standard TT"/>
              </a:rPr>
              <a:t>решающего </a:t>
            </a:r>
            <a:r>
              <a:rPr sz="1800" dirty="0">
                <a:latin typeface="Old Standard TT"/>
                <a:cs typeface="Old Standard TT"/>
              </a:rPr>
              <a:t>дерева ограничено количеством</a:t>
            </a:r>
            <a:r>
              <a:rPr sz="1800" spc="-45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листовых  вершин</a:t>
            </a:r>
            <a:endParaRPr sz="1800">
              <a:latin typeface="Old Standard TT"/>
              <a:cs typeface="Old Standard T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999" y="2379834"/>
            <a:ext cx="3377712" cy="2634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61950"/>
            <a:ext cx="63970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5" dirty="0">
                <a:solidFill>
                  <a:srgbClr val="000000"/>
                </a:solidFill>
                <a:latin typeface="Old Standard TT"/>
                <a:cs typeface="Old Standard TT"/>
              </a:rPr>
              <a:t>Резюме: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решающее</a:t>
            </a:r>
            <a:r>
              <a:rPr sz="3000" b="0" spc="-65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дерево</a:t>
            </a:r>
            <a:endParaRPr sz="3000" dirty="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209580"/>
            <a:ext cx="5374005" cy="33591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900" spc="-5" dirty="0">
                <a:solidFill>
                  <a:srgbClr val="38751C"/>
                </a:solidFill>
                <a:latin typeface="Old Standard TT"/>
                <a:cs typeface="Old Standard TT"/>
              </a:rPr>
              <a:t>Преимущества</a:t>
            </a:r>
            <a:r>
              <a:rPr sz="1900" spc="-5" dirty="0">
                <a:solidFill>
                  <a:srgbClr val="38751C"/>
                </a:solidFill>
                <a:latin typeface="Arial"/>
                <a:cs typeface="Arial"/>
              </a:rPr>
              <a:t>:</a:t>
            </a:r>
            <a:endParaRPr sz="1900" dirty="0">
              <a:latin typeface="Arial"/>
              <a:cs typeface="Arial"/>
            </a:endParaRPr>
          </a:p>
          <a:p>
            <a:pPr marL="469900" indent="-374650">
              <a:lnSpc>
                <a:spcPct val="100000"/>
              </a:lnSpc>
              <a:spcBef>
                <a:spcPts val="34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900" dirty="0">
                <a:latin typeface="Old Standard TT"/>
                <a:cs typeface="Old Standard TT"/>
              </a:rPr>
              <a:t>простая идея и </a:t>
            </a:r>
            <a:r>
              <a:rPr sz="1900" spc="-15" dirty="0">
                <a:latin typeface="Old Standard TT"/>
                <a:cs typeface="Old Standard TT"/>
              </a:rPr>
              <a:t>алгоритм </a:t>
            </a:r>
            <a:r>
              <a:rPr sz="1900" dirty="0">
                <a:latin typeface="Old Standard TT"/>
                <a:cs typeface="Old Standard TT"/>
              </a:rPr>
              <a:t>обучения</a:t>
            </a:r>
          </a:p>
          <a:p>
            <a:pPr marL="469900" indent="-374650">
              <a:lnSpc>
                <a:spcPct val="100000"/>
              </a:lnSpc>
              <a:spcBef>
                <a:spcPts val="34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900" spc="-10" dirty="0">
                <a:latin typeface="Old Standard TT"/>
                <a:cs typeface="Old Standard TT"/>
              </a:rPr>
              <a:t>интерпретируемое</a:t>
            </a:r>
            <a:endParaRPr sz="1900" dirty="0">
              <a:latin typeface="Old Standard TT"/>
              <a:cs typeface="Old Standard TT"/>
            </a:endParaRPr>
          </a:p>
          <a:p>
            <a:pPr marL="469900" indent="-374650">
              <a:lnSpc>
                <a:spcPct val="100000"/>
              </a:lnSpc>
              <a:spcBef>
                <a:spcPts val="34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900" dirty="0">
                <a:latin typeface="Old Standard TT"/>
                <a:cs typeface="Old Standard TT"/>
              </a:rPr>
              <a:t>возможна</a:t>
            </a:r>
            <a:r>
              <a:rPr sz="1900" spc="-5" dirty="0">
                <a:latin typeface="Old Standard TT"/>
                <a:cs typeface="Old Standard TT"/>
              </a:rPr>
              <a:t> </a:t>
            </a:r>
            <a:r>
              <a:rPr sz="1900" spc="-10" dirty="0">
                <a:latin typeface="Old Standard TT"/>
                <a:cs typeface="Old Standard TT"/>
              </a:rPr>
              <a:t>регуляризация</a:t>
            </a:r>
            <a:endParaRPr sz="1900" dirty="0">
              <a:latin typeface="Old Standard TT"/>
              <a:cs typeface="Old Standard TT"/>
            </a:endParaRPr>
          </a:p>
          <a:p>
            <a:pPr marL="469900" indent="-374650">
              <a:lnSpc>
                <a:spcPct val="100000"/>
              </a:lnSpc>
              <a:spcBef>
                <a:spcPts val="34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900" dirty="0">
                <a:latin typeface="Old Standard TT"/>
                <a:cs typeface="Old Standard TT"/>
              </a:rPr>
              <a:t>обработка пропущенных</a:t>
            </a:r>
            <a:r>
              <a:rPr sz="1900" spc="-10" dirty="0">
                <a:latin typeface="Old Standard TT"/>
                <a:cs typeface="Old Standard TT"/>
              </a:rPr>
              <a:t> </a:t>
            </a:r>
            <a:r>
              <a:rPr sz="1900" dirty="0">
                <a:latin typeface="Old Standard TT"/>
                <a:cs typeface="Old Standard TT"/>
              </a:rPr>
              <a:t>значений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●"/>
            </a:pPr>
            <a:endParaRPr sz="2000" dirty="0">
              <a:latin typeface="Old Standard TT"/>
              <a:cs typeface="Old Standard TT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990000"/>
                </a:solidFill>
                <a:latin typeface="Old Standard TT"/>
                <a:cs typeface="Old Standard TT"/>
              </a:rPr>
              <a:t>Недостатки</a:t>
            </a:r>
            <a:r>
              <a:rPr sz="1900" spc="-5" dirty="0">
                <a:solidFill>
                  <a:srgbClr val="38751C"/>
                </a:solidFill>
                <a:latin typeface="Old Standard TT"/>
                <a:cs typeface="Old Standard TT"/>
              </a:rPr>
              <a:t>:</a:t>
            </a:r>
            <a:endParaRPr sz="1900" dirty="0">
              <a:latin typeface="Old Standard TT"/>
              <a:cs typeface="Old Standard TT"/>
            </a:endParaRPr>
          </a:p>
          <a:p>
            <a:pPr marL="469900" indent="-374650">
              <a:lnSpc>
                <a:spcPct val="100000"/>
              </a:lnSpc>
              <a:spcBef>
                <a:spcPts val="34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900" dirty="0">
                <a:latin typeface="Old Standard TT"/>
                <a:cs typeface="Old Standard TT"/>
              </a:rPr>
              <a:t>переобучается</a:t>
            </a:r>
          </a:p>
          <a:p>
            <a:pPr marL="469900" indent="-374650">
              <a:lnSpc>
                <a:spcPct val="100000"/>
              </a:lnSpc>
              <a:spcBef>
                <a:spcPts val="34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900" dirty="0">
                <a:latin typeface="Old Standard TT"/>
                <a:cs typeface="Old Standard TT"/>
              </a:rPr>
              <a:t>проблемы с</a:t>
            </a:r>
            <a:r>
              <a:rPr sz="1900" spc="-10" dirty="0">
                <a:latin typeface="Old Standard TT"/>
                <a:cs typeface="Old Standard TT"/>
              </a:rPr>
              <a:t> </a:t>
            </a:r>
            <a:r>
              <a:rPr sz="1900" dirty="0">
                <a:latin typeface="Old Standard TT"/>
                <a:cs typeface="Old Standard TT"/>
              </a:rPr>
              <a:t>регрессией</a:t>
            </a:r>
          </a:p>
          <a:p>
            <a:pPr marL="469900" indent="-374650">
              <a:lnSpc>
                <a:spcPct val="100000"/>
              </a:lnSpc>
              <a:spcBef>
                <a:spcPts val="34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900" spc="-20" dirty="0">
                <a:latin typeface="Old Standard TT"/>
                <a:cs typeface="Old Standard TT"/>
              </a:rPr>
              <a:t>сильно </a:t>
            </a:r>
            <a:r>
              <a:rPr sz="1900" dirty="0">
                <a:latin typeface="Old Standard TT"/>
                <a:cs typeface="Old Standard TT"/>
              </a:rPr>
              <a:t>меняется в зависимости от</a:t>
            </a:r>
            <a:r>
              <a:rPr sz="1900" spc="-60" dirty="0">
                <a:latin typeface="Old Standard TT"/>
                <a:cs typeface="Old Standard TT"/>
              </a:rPr>
              <a:t> </a:t>
            </a:r>
            <a:r>
              <a:rPr sz="1900" dirty="0">
                <a:latin typeface="Old Standard TT"/>
                <a:cs typeface="Old Standard TT"/>
              </a:rPr>
              <a:t>параметров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1000" y="1733550"/>
            <a:ext cx="8374551" cy="553998"/>
          </a:xfrm>
        </p:spPr>
        <p:txBody>
          <a:bodyPr/>
          <a:lstStyle/>
          <a:p>
            <a:pPr algn="ctr"/>
            <a:r>
              <a:rPr lang="ru-RU" dirty="0" smtClean="0"/>
              <a:t>Композиции алгоритмов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4304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75400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0" dirty="0">
                <a:solidFill>
                  <a:srgbClr val="000000"/>
                </a:solidFill>
                <a:latin typeface="Old Standard TT"/>
                <a:cs typeface="Old Standard TT"/>
              </a:rPr>
              <a:t>Алгоритмы машинного</a:t>
            </a:r>
            <a:r>
              <a:rPr sz="3000" b="0" spc="-40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обучения</a:t>
            </a:r>
            <a:endParaRPr sz="3000" dirty="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504950"/>
            <a:ext cx="4255770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69900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latin typeface="Old Standard TT"/>
                <a:cs typeface="Old Standard TT"/>
              </a:rPr>
              <a:t>Метод </a:t>
            </a:r>
            <a:r>
              <a:rPr sz="1800" dirty="0">
                <a:latin typeface="Old Standard TT"/>
                <a:cs typeface="Old Standard TT"/>
              </a:rPr>
              <a:t>ближайших</a:t>
            </a:r>
            <a:r>
              <a:rPr sz="1800" spc="-5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соседей</a:t>
            </a: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Old Standard TT"/>
                <a:cs typeface="Old Standard TT"/>
              </a:rPr>
              <a:t>Линейные</a:t>
            </a:r>
            <a:r>
              <a:rPr sz="1800" spc="-5" dirty="0">
                <a:latin typeface="Old Standard TT"/>
                <a:cs typeface="Old Standard TT"/>
              </a:rPr>
              <a:t> </a:t>
            </a:r>
            <a:r>
              <a:rPr sz="1800" spc="-15" dirty="0">
                <a:latin typeface="Old Standard TT"/>
                <a:cs typeface="Old Standard TT"/>
              </a:rPr>
              <a:t>алгоритмы</a:t>
            </a:r>
            <a:endParaRPr sz="1800" dirty="0">
              <a:latin typeface="Old Standard TT"/>
              <a:cs typeface="Old Standard T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latin typeface="Old Standard TT"/>
                <a:cs typeface="Old Standard TT"/>
              </a:rPr>
              <a:t>Решающее</a:t>
            </a:r>
            <a:r>
              <a:rPr sz="1800" spc="-5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дерево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latin typeface="Old Standard TT"/>
              <a:cs typeface="Old Standard T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Old Standard TT"/>
                <a:cs typeface="Old Standard TT"/>
              </a:rPr>
              <a:t>Идея: построение композиции</a:t>
            </a:r>
            <a:r>
              <a:rPr sz="1800" spc="-90" dirty="0">
                <a:latin typeface="Old Standard TT"/>
                <a:cs typeface="Old Standard TT"/>
              </a:rPr>
              <a:t> </a:t>
            </a:r>
            <a:r>
              <a:rPr sz="1800" spc="-10" dirty="0">
                <a:latin typeface="Old Standard TT"/>
                <a:cs typeface="Old Standard TT"/>
              </a:rPr>
              <a:t>алгоритмов</a:t>
            </a:r>
            <a:endParaRPr sz="1800" dirty="0">
              <a:latin typeface="Old Standard TT"/>
              <a:cs typeface="Old Standard T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51016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Принцип</a:t>
            </a:r>
            <a:r>
              <a:rPr sz="3000" b="0" spc="-90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Кондорсе</a:t>
            </a:r>
            <a:endParaRPr sz="3000" dirty="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352550"/>
            <a:ext cx="7890509" cy="3522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2233295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  <a:tab pos="2586990" algn="l"/>
              </a:tabLst>
            </a:pPr>
            <a:r>
              <a:rPr sz="1800" dirty="0">
                <a:latin typeface="Old Standard TT"/>
                <a:cs typeface="Old Standard TT"/>
              </a:rPr>
              <a:t>Если вероятность </a:t>
            </a:r>
            <a:r>
              <a:rPr sz="1800" spc="-20" dirty="0">
                <a:latin typeface="Old Standard TT"/>
                <a:cs typeface="Old Standard TT"/>
              </a:rPr>
              <a:t>правильного </a:t>
            </a:r>
            <a:r>
              <a:rPr sz="1800" dirty="0">
                <a:latin typeface="Old Standard TT"/>
                <a:cs typeface="Old Standard TT"/>
              </a:rPr>
              <a:t>решения члена  жюри </a:t>
            </a:r>
            <a:r>
              <a:rPr sz="1800" spc="-20" dirty="0">
                <a:latin typeface="Old Standard TT"/>
                <a:cs typeface="Old Standard TT"/>
              </a:rPr>
              <a:t>больше</a:t>
            </a:r>
            <a:r>
              <a:rPr sz="1800" spc="10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0.5,</a:t>
            </a:r>
            <a:r>
              <a:rPr sz="1800" spc="5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то	вероятность </a:t>
            </a:r>
            <a:r>
              <a:rPr sz="1800" spc="-20" dirty="0">
                <a:latin typeface="Old Standard TT"/>
                <a:cs typeface="Old Standard TT"/>
              </a:rPr>
              <a:t>правильного  </a:t>
            </a:r>
            <a:r>
              <a:rPr sz="1800" dirty="0">
                <a:latin typeface="Old Standard TT"/>
                <a:cs typeface="Old Standard TT"/>
              </a:rPr>
              <a:t>решения присяжных в целом возрастает с  увеличением количества членов жюри и стремится</a:t>
            </a:r>
            <a:r>
              <a:rPr sz="1800" spc="-100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к  единице.</a:t>
            </a:r>
          </a:p>
          <a:p>
            <a:pPr marL="379095" marR="229870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Если же вероятность быть </a:t>
            </a:r>
            <a:r>
              <a:rPr sz="1800" spc="-20" dirty="0">
                <a:latin typeface="Old Standard TT"/>
                <a:cs typeface="Old Standard TT"/>
              </a:rPr>
              <a:t>правым меньше </a:t>
            </a:r>
            <a:r>
              <a:rPr sz="1800" dirty="0">
                <a:latin typeface="Old Standard TT"/>
                <a:cs typeface="Old Standard TT"/>
              </a:rPr>
              <a:t>0.5, то  вероятность принятия </a:t>
            </a:r>
            <a:r>
              <a:rPr sz="1800" spc="-20" dirty="0">
                <a:latin typeface="Old Standard TT"/>
                <a:cs typeface="Old Standard TT"/>
              </a:rPr>
              <a:t>правильного </a:t>
            </a:r>
            <a:r>
              <a:rPr sz="1800" dirty="0">
                <a:latin typeface="Old Standard TT"/>
                <a:cs typeface="Old Standard TT"/>
              </a:rPr>
              <a:t>решения  </a:t>
            </a:r>
            <a:r>
              <a:rPr sz="1800" spc="-10" dirty="0">
                <a:latin typeface="Old Standard TT"/>
                <a:cs typeface="Old Standard TT"/>
              </a:rPr>
              <a:t>присяжными </a:t>
            </a:r>
            <a:r>
              <a:rPr sz="1800" dirty="0">
                <a:latin typeface="Old Standard TT"/>
                <a:cs typeface="Old Standard TT"/>
              </a:rPr>
              <a:t>монотонно </a:t>
            </a:r>
            <a:r>
              <a:rPr sz="1800" spc="-10" dirty="0">
                <a:latin typeface="Old Standard TT"/>
                <a:cs typeface="Old Standard TT"/>
              </a:rPr>
              <a:t>уменьшается </a:t>
            </a:r>
            <a:r>
              <a:rPr sz="1800" dirty="0">
                <a:latin typeface="Old Standard TT"/>
                <a:cs typeface="Old Standard TT"/>
              </a:rPr>
              <a:t>и стремится</a:t>
            </a:r>
            <a:r>
              <a:rPr sz="1800" spc="-60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к  </a:t>
            </a:r>
            <a:r>
              <a:rPr sz="1800" spc="-25" dirty="0">
                <a:latin typeface="Old Standard TT"/>
                <a:cs typeface="Old Standard TT"/>
              </a:rPr>
              <a:t>нулю </a:t>
            </a:r>
            <a:r>
              <a:rPr sz="1800" dirty="0">
                <a:latin typeface="Old Standard TT"/>
                <a:cs typeface="Old Standard TT"/>
              </a:rPr>
              <a:t>с увеличением количества</a:t>
            </a:r>
            <a:r>
              <a:rPr sz="1800" spc="-5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присяжных.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Old Standard TT"/>
              <a:cs typeface="Old Standard TT"/>
            </a:endParaRPr>
          </a:p>
          <a:p>
            <a:pPr marR="5080" algn="r">
              <a:lnSpc>
                <a:spcPct val="100000"/>
              </a:lnSpc>
            </a:pPr>
            <a:r>
              <a:rPr sz="1400" dirty="0">
                <a:latin typeface="Old Standard TT"/>
                <a:cs typeface="Old Standard TT"/>
              </a:rPr>
              <a:t>принцип Кондорсе,</a:t>
            </a:r>
            <a:r>
              <a:rPr sz="1400" spc="-100" dirty="0">
                <a:latin typeface="Old Standard TT"/>
                <a:cs typeface="Old Standard TT"/>
              </a:rPr>
              <a:t> </a:t>
            </a:r>
            <a:r>
              <a:rPr sz="1400" dirty="0">
                <a:latin typeface="Old Standard TT"/>
                <a:cs typeface="Old Standard TT"/>
              </a:rPr>
              <a:t>1784</a:t>
            </a:r>
          </a:p>
        </p:txBody>
      </p:sp>
      <p:sp>
        <p:nvSpPr>
          <p:cNvPr id="4" name="object 4"/>
          <p:cNvSpPr/>
          <p:nvPr/>
        </p:nvSpPr>
        <p:spPr>
          <a:xfrm>
            <a:off x="6604213" y="1807525"/>
            <a:ext cx="1819696" cy="2612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54064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Эксперимент</a:t>
            </a:r>
            <a:r>
              <a:rPr sz="3000" b="0" spc="-60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spc="-25" dirty="0">
                <a:solidFill>
                  <a:srgbClr val="000000"/>
                </a:solidFill>
                <a:latin typeface="Old Standard TT"/>
                <a:cs typeface="Old Standard TT"/>
              </a:rPr>
              <a:t>Гальтона</a:t>
            </a:r>
            <a:endParaRPr sz="3000" dirty="0">
              <a:latin typeface="Old Standard TT"/>
              <a:cs typeface="Old Standard T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998" y="1502200"/>
            <a:ext cx="7873602" cy="1287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3175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Собралось около 800 человек, которые  попытались </a:t>
            </a:r>
            <a:r>
              <a:rPr sz="1800" spc="-10" dirty="0">
                <a:latin typeface="Old Standard TT"/>
                <a:cs typeface="Old Standard TT"/>
              </a:rPr>
              <a:t>угадать </a:t>
            </a:r>
            <a:r>
              <a:rPr sz="1800" dirty="0">
                <a:latin typeface="Old Standard TT"/>
                <a:cs typeface="Old Standard TT"/>
              </a:rPr>
              <a:t>вес </a:t>
            </a:r>
            <a:r>
              <a:rPr sz="1800" spc="-25" dirty="0">
                <a:latin typeface="Old Standard TT"/>
                <a:cs typeface="Old Standard TT"/>
              </a:rPr>
              <a:t>быка </a:t>
            </a:r>
            <a:r>
              <a:rPr sz="1800" dirty="0">
                <a:latin typeface="Old Standard TT"/>
                <a:cs typeface="Old Standard TT"/>
              </a:rPr>
              <a:t>на ярмарке.</a:t>
            </a:r>
            <a:r>
              <a:rPr sz="1800" spc="-40" dirty="0">
                <a:latin typeface="Old Standard TT"/>
                <a:cs typeface="Old Standard TT"/>
              </a:rPr>
              <a:t> </a:t>
            </a:r>
            <a:r>
              <a:rPr sz="1800" spc="-35" dirty="0">
                <a:latin typeface="Old Standard TT"/>
                <a:cs typeface="Old Standard TT"/>
              </a:rPr>
              <a:t>Бык  </a:t>
            </a:r>
            <a:r>
              <a:rPr sz="1800" dirty="0">
                <a:latin typeface="Old Standard TT"/>
                <a:cs typeface="Old Standard TT"/>
              </a:rPr>
              <a:t>весил 1198</a:t>
            </a:r>
            <a:r>
              <a:rPr sz="1800" spc="-5" dirty="0">
                <a:latin typeface="Old Standard TT"/>
                <a:cs typeface="Old Standard TT"/>
              </a:rPr>
              <a:t> </a:t>
            </a:r>
            <a:r>
              <a:rPr sz="1800" spc="-10" dirty="0">
                <a:latin typeface="Old Standard TT"/>
                <a:cs typeface="Old Standard TT"/>
              </a:rPr>
              <a:t>фунтов.</a:t>
            </a:r>
            <a:endParaRPr sz="1800" dirty="0">
              <a:latin typeface="Old Standard TT"/>
              <a:cs typeface="Old Standard TT"/>
            </a:endParaRPr>
          </a:p>
          <a:p>
            <a:pPr marL="379095" marR="448309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Ни </a:t>
            </a:r>
            <a:r>
              <a:rPr sz="1800" spc="-15" dirty="0">
                <a:latin typeface="Old Standard TT"/>
                <a:cs typeface="Old Standard TT"/>
              </a:rPr>
              <a:t>один </a:t>
            </a:r>
            <a:r>
              <a:rPr sz="1800" dirty="0">
                <a:latin typeface="Old Standard TT"/>
                <a:cs typeface="Old Standard TT"/>
              </a:rPr>
              <a:t>крестьянин не </a:t>
            </a:r>
            <a:r>
              <a:rPr sz="1800" spc="-10" dirty="0">
                <a:latin typeface="Old Standard TT"/>
                <a:cs typeface="Old Standard TT"/>
              </a:rPr>
              <a:t>угадал </a:t>
            </a:r>
            <a:r>
              <a:rPr sz="1800" dirty="0">
                <a:latin typeface="Old Standard TT"/>
                <a:cs typeface="Old Standard TT"/>
              </a:rPr>
              <a:t>точный</a:t>
            </a:r>
            <a:r>
              <a:rPr sz="1800" spc="-65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вес  </a:t>
            </a:r>
            <a:r>
              <a:rPr sz="1800" spc="-25" dirty="0">
                <a:latin typeface="Old Standard TT"/>
                <a:cs typeface="Old Standard TT"/>
              </a:rPr>
              <a:t>быка</a:t>
            </a:r>
            <a:endParaRPr sz="1800" dirty="0">
              <a:latin typeface="Old Standard TT"/>
              <a:cs typeface="Old Standard TT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Среднее предсказание оказалось </a:t>
            </a:r>
            <a:r>
              <a:rPr sz="1800" spc="-20" dirty="0">
                <a:latin typeface="Old Standard TT"/>
                <a:cs typeface="Old Standard TT"/>
              </a:rPr>
              <a:t>равным</a:t>
            </a:r>
            <a:r>
              <a:rPr sz="1800" spc="-75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1197  </a:t>
            </a:r>
            <a:r>
              <a:rPr sz="1800" spc="-10" dirty="0">
                <a:latin typeface="Old Standard TT"/>
                <a:cs typeface="Old Standard TT"/>
              </a:rPr>
              <a:t>фунтов.</a:t>
            </a:r>
            <a:endParaRPr sz="1800" dirty="0">
              <a:latin typeface="Old Standard TT"/>
              <a:cs typeface="Old Standard T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235" y="450517"/>
            <a:ext cx="6553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0" dirty="0">
                <a:solidFill>
                  <a:srgbClr val="000000"/>
                </a:solidFill>
                <a:latin typeface="Old Standard TT"/>
                <a:cs typeface="Old Standard TT"/>
              </a:rPr>
              <a:t>Метод простого</a:t>
            </a:r>
            <a:r>
              <a:rPr sz="3000" b="0" spc="-55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spc="-15" dirty="0">
                <a:solidFill>
                  <a:srgbClr val="000000"/>
                </a:solidFill>
                <a:latin typeface="Old Standard TT"/>
                <a:cs typeface="Old Standard TT"/>
              </a:rPr>
              <a:t>голосования</a:t>
            </a:r>
            <a:endParaRPr sz="3000" dirty="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8" y="1246455"/>
            <a:ext cx="8208645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1025" indent="-183896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1851025" algn="l"/>
                <a:tab pos="1851660" algn="l"/>
              </a:tabLst>
            </a:pPr>
            <a:r>
              <a:rPr sz="1800" dirty="0">
                <a:latin typeface="Old Standard TT"/>
                <a:cs typeface="Old Standard TT"/>
              </a:rPr>
              <a:t>— </a:t>
            </a:r>
            <a:r>
              <a:rPr sz="1800" spc="-15" dirty="0">
                <a:latin typeface="Old Standard TT"/>
                <a:cs typeface="Old Standard TT"/>
              </a:rPr>
              <a:t>несколько </a:t>
            </a:r>
            <a:r>
              <a:rPr sz="1800" dirty="0">
                <a:latin typeface="Old Standard TT"/>
                <a:cs typeface="Old Standard TT"/>
              </a:rPr>
              <a:t>обученных</a:t>
            </a:r>
            <a:r>
              <a:rPr sz="1800" spc="10" dirty="0">
                <a:latin typeface="Old Standard TT"/>
                <a:cs typeface="Old Standard TT"/>
              </a:rPr>
              <a:t> </a:t>
            </a:r>
            <a:r>
              <a:rPr sz="1800" spc="-15" dirty="0">
                <a:latin typeface="Old Standard TT"/>
                <a:cs typeface="Old Standard TT"/>
              </a:rPr>
              <a:t>алгортмов</a:t>
            </a:r>
            <a:endParaRPr sz="1800" dirty="0">
              <a:latin typeface="Old Standard TT"/>
              <a:cs typeface="Old Standard TT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Классификация: относим </a:t>
            </a:r>
            <a:r>
              <a:rPr sz="1800" i="1" dirty="0">
                <a:latin typeface="Old Standard TT"/>
                <a:cs typeface="Old Standard TT"/>
              </a:rPr>
              <a:t>x </a:t>
            </a:r>
            <a:r>
              <a:rPr sz="1800" dirty="0">
                <a:latin typeface="Old Standard TT"/>
                <a:cs typeface="Old Standard TT"/>
              </a:rPr>
              <a:t>к классу, за который </a:t>
            </a:r>
            <a:r>
              <a:rPr sz="1800" spc="-10" dirty="0">
                <a:latin typeface="Old Standard TT"/>
                <a:cs typeface="Old Standard TT"/>
              </a:rPr>
              <a:t>проголосовало</a:t>
            </a:r>
            <a:r>
              <a:rPr sz="1800" spc="-75" dirty="0">
                <a:latin typeface="Old Standard TT"/>
                <a:cs typeface="Old Standard TT"/>
              </a:rPr>
              <a:t> </a:t>
            </a:r>
            <a:r>
              <a:rPr sz="1800" i="1" dirty="0">
                <a:latin typeface="Old Standard TT"/>
                <a:cs typeface="Old Standard TT"/>
              </a:rPr>
              <a:t>большинство</a:t>
            </a:r>
            <a:endParaRPr sz="1800" dirty="0">
              <a:latin typeface="Old Standard TT"/>
              <a:cs typeface="Old Standard TT"/>
            </a:endParaRPr>
          </a:p>
          <a:p>
            <a:pPr marL="37909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Old Standard TT"/>
                <a:cs typeface="Old Standard TT"/>
              </a:rPr>
              <a:t>из</a:t>
            </a: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latin typeface="Old Standard TT"/>
                <a:cs typeface="Old Standard TT"/>
              </a:rPr>
              <a:t>Регрессия: </a:t>
            </a:r>
            <a:r>
              <a:rPr sz="1800" dirty="0">
                <a:latin typeface="Old Standard TT"/>
                <a:cs typeface="Old Standard TT"/>
              </a:rPr>
              <a:t>ответом является среднее значение</a:t>
            </a:r>
          </a:p>
        </p:txBody>
      </p:sp>
      <p:sp>
        <p:nvSpPr>
          <p:cNvPr id="4" name="object 4"/>
          <p:cNvSpPr/>
          <p:nvPr/>
        </p:nvSpPr>
        <p:spPr>
          <a:xfrm>
            <a:off x="900363" y="1348464"/>
            <a:ext cx="1383747" cy="200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5400" y="2103751"/>
            <a:ext cx="2259270" cy="271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9800" y="2358856"/>
            <a:ext cx="2259270" cy="271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2506053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Бутстреп</a:t>
            </a:r>
            <a:endParaRPr sz="3000" dirty="0">
              <a:latin typeface="Old Standard TT"/>
              <a:cs typeface="Old Standard T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4297" y="1643781"/>
            <a:ext cx="5895975" cy="2626360"/>
            <a:chOff x="1334297" y="1643781"/>
            <a:chExt cx="5895975" cy="2626360"/>
          </a:xfrm>
        </p:grpSpPr>
        <p:sp>
          <p:nvSpPr>
            <p:cNvPr id="4" name="object 4"/>
            <p:cNvSpPr/>
            <p:nvPr/>
          </p:nvSpPr>
          <p:spPr>
            <a:xfrm>
              <a:off x="1532218" y="1674097"/>
              <a:ext cx="5697587" cy="25955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9059" y="1648544"/>
              <a:ext cx="1791970" cy="294640"/>
            </a:xfrm>
            <a:custGeom>
              <a:avLst/>
              <a:gdLst/>
              <a:ahLst/>
              <a:cxnLst/>
              <a:rect l="l" t="t" r="r" b="b"/>
              <a:pathLst>
                <a:path w="1791970" h="294639">
                  <a:moveTo>
                    <a:pt x="1791483" y="294129"/>
                  </a:moveTo>
                  <a:lnTo>
                    <a:pt x="0" y="294129"/>
                  </a:lnTo>
                  <a:lnTo>
                    <a:pt x="0" y="0"/>
                  </a:lnTo>
                  <a:lnTo>
                    <a:pt x="1791483" y="0"/>
                  </a:lnTo>
                  <a:lnTo>
                    <a:pt x="1791483" y="2941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9059" y="1648544"/>
              <a:ext cx="1791970" cy="294640"/>
            </a:xfrm>
            <a:custGeom>
              <a:avLst/>
              <a:gdLst/>
              <a:ahLst/>
              <a:cxnLst/>
              <a:rect l="l" t="t" r="r" b="b"/>
              <a:pathLst>
                <a:path w="1791970" h="294639">
                  <a:moveTo>
                    <a:pt x="0" y="0"/>
                  </a:moveTo>
                  <a:lnTo>
                    <a:pt x="1791483" y="0"/>
                  </a:lnTo>
                  <a:lnTo>
                    <a:pt x="1791483" y="294129"/>
                  </a:lnTo>
                  <a:lnTo>
                    <a:pt x="0" y="29412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76962" y="1701630"/>
            <a:ext cx="13138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изначальная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выборка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69379" y="1643781"/>
            <a:ext cx="1801495" cy="304165"/>
            <a:chOff x="3769379" y="1643781"/>
            <a:chExt cx="1801495" cy="304165"/>
          </a:xfrm>
        </p:grpSpPr>
        <p:sp>
          <p:nvSpPr>
            <p:cNvPr id="9" name="object 9"/>
            <p:cNvSpPr/>
            <p:nvPr/>
          </p:nvSpPr>
          <p:spPr>
            <a:xfrm>
              <a:off x="3774142" y="1648544"/>
              <a:ext cx="1791970" cy="294640"/>
            </a:xfrm>
            <a:custGeom>
              <a:avLst/>
              <a:gdLst/>
              <a:ahLst/>
              <a:cxnLst/>
              <a:rect l="l" t="t" r="r" b="b"/>
              <a:pathLst>
                <a:path w="1791970" h="294639">
                  <a:moveTo>
                    <a:pt x="1791496" y="294129"/>
                  </a:moveTo>
                  <a:lnTo>
                    <a:pt x="0" y="294129"/>
                  </a:lnTo>
                  <a:lnTo>
                    <a:pt x="0" y="0"/>
                  </a:lnTo>
                  <a:lnTo>
                    <a:pt x="1791496" y="0"/>
                  </a:lnTo>
                  <a:lnTo>
                    <a:pt x="1791496" y="2941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4142" y="1648544"/>
              <a:ext cx="1791970" cy="294640"/>
            </a:xfrm>
            <a:custGeom>
              <a:avLst/>
              <a:gdLst/>
              <a:ahLst/>
              <a:cxnLst/>
              <a:rect l="l" t="t" r="r" b="b"/>
              <a:pathLst>
                <a:path w="1791970" h="294639">
                  <a:moveTo>
                    <a:pt x="0" y="0"/>
                  </a:moveTo>
                  <a:lnTo>
                    <a:pt x="1791496" y="0"/>
                  </a:lnTo>
                  <a:lnTo>
                    <a:pt x="1791496" y="294129"/>
                  </a:lnTo>
                  <a:lnTo>
                    <a:pt x="0" y="29412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13200" y="1701630"/>
            <a:ext cx="13138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бутстрепные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выборки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32025" y="1640519"/>
            <a:ext cx="1801495" cy="304165"/>
            <a:chOff x="5932025" y="1640519"/>
            <a:chExt cx="1801495" cy="304165"/>
          </a:xfrm>
        </p:grpSpPr>
        <p:sp>
          <p:nvSpPr>
            <p:cNvPr id="13" name="object 13"/>
            <p:cNvSpPr/>
            <p:nvPr/>
          </p:nvSpPr>
          <p:spPr>
            <a:xfrm>
              <a:off x="5936788" y="1645281"/>
              <a:ext cx="1791970" cy="294640"/>
            </a:xfrm>
            <a:custGeom>
              <a:avLst/>
              <a:gdLst/>
              <a:ahLst/>
              <a:cxnLst/>
              <a:rect l="l" t="t" r="r" b="b"/>
              <a:pathLst>
                <a:path w="1791970" h="294639">
                  <a:moveTo>
                    <a:pt x="1791471" y="294126"/>
                  </a:moveTo>
                  <a:lnTo>
                    <a:pt x="0" y="294126"/>
                  </a:lnTo>
                  <a:lnTo>
                    <a:pt x="0" y="0"/>
                  </a:lnTo>
                  <a:lnTo>
                    <a:pt x="1791471" y="0"/>
                  </a:lnTo>
                  <a:lnTo>
                    <a:pt x="1791471" y="2941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36788" y="1645281"/>
              <a:ext cx="1791970" cy="294640"/>
            </a:xfrm>
            <a:custGeom>
              <a:avLst/>
              <a:gdLst/>
              <a:ahLst/>
              <a:cxnLst/>
              <a:rect l="l" t="t" r="r" b="b"/>
              <a:pathLst>
                <a:path w="1791970" h="294639">
                  <a:moveTo>
                    <a:pt x="0" y="0"/>
                  </a:moveTo>
                  <a:lnTo>
                    <a:pt x="1791471" y="0"/>
                  </a:lnTo>
                  <a:lnTo>
                    <a:pt x="1791471" y="294126"/>
                  </a:lnTo>
                  <a:lnTo>
                    <a:pt x="0" y="29412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01341" y="1698362"/>
            <a:ext cx="6629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алгоритмы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08700" y="2556682"/>
            <a:ext cx="1801495" cy="1536065"/>
            <a:chOff x="6008700" y="2556682"/>
            <a:chExt cx="1801495" cy="1536065"/>
          </a:xfrm>
        </p:grpSpPr>
        <p:sp>
          <p:nvSpPr>
            <p:cNvPr id="17" name="object 17"/>
            <p:cNvSpPr/>
            <p:nvPr/>
          </p:nvSpPr>
          <p:spPr>
            <a:xfrm>
              <a:off x="6013462" y="2561444"/>
              <a:ext cx="1791970" cy="294640"/>
            </a:xfrm>
            <a:custGeom>
              <a:avLst/>
              <a:gdLst/>
              <a:ahLst/>
              <a:cxnLst/>
              <a:rect l="l" t="t" r="r" b="b"/>
              <a:pathLst>
                <a:path w="1791970" h="294639">
                  <a:moveTo>
                    <a:pt x="1791471" y="294124"/>
                  </a:moveTo>
                  <a:lnTo>
                    <a:pt x="0" y="294124"/>
                  </a:lnTo>
                  <a:lnTo>
                    <a:pt x="0" y="0"/>
                  </a:lnTo>
                  <a:lnTo>
                    <a:pt x="1791471" y="0"/>
                  </a:lnTo>
                  <a:lnTo>
                    <a:pt x="1791471" y="294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13462" y="2561444"/>
              <a:ext cx="1791970" cy="294640"/>
            </a:xfrm>
            <a:custGeom>
              <a:avLst/>
              <a:gdLst/>
              <a:ahLst/>
              <a:cxnLst/>
              <a:rect l="l" t="t" r="r" b="b"/>
              <a:pathLst>
                <a:path w="1791970" h="294639">
                  <a:moveTo>
                    <a:pt x="0" y="0"/>
                  </a:moveTo>
                  <a:lnTo>
                    <a:pt x="1791471" y="0"/>
                  </a:lnTo>
                  <a:lnTo>
                    <a:pt x="1791471" y="294124"/>
                  </a:lnTo>
                  <a:lnTo>
                    <a:pt x="0" y="2941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13462" y="3177443"/>
              <a:ext cx="1791970" cy="294640"/>
            </a:xfrm>
            <a:custGeom>
              <a:avLst/>
              <a:gdLst/>
              <a:ahLst/>
              <a:cxnLst/>
              <a:rect l="l" t="t" r="r" b="b"/>
              <a:pathLst>
                <a:path w="1791970" h="294639">
                  <a:moveTo>
                    <a:pt x="1791471" y="294124"/>
                  </a:moveTo>
                  <a:lnTo>
                    <a:pt x="0" y="294124"/>
                  </a:lnTo>
                  <a:lnTo>
                    <a:pt x="0" y="0"/>
                  </a:lnTo>
                  <a:lnTo>
                    <a:pt x="1791471" y="0"/>
                  </a:lnTo>
                  <a:lnTo>
                    <a:pt x="1791471" y="294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13462" y="3177443"/>
              <a:ext cx="1791970" cy="294640"/>
            </a:xfrm>
            <a:custGeom>
              <a:avLst/>
              <a:gdLst/>
              <a:ahLst/>
              <a:cxnLst/>
              <a:rect l="l" t="t" r="r" b="b"/>
              <a:pathLst>
                <a:path w="1791970" h="294639">
                  <a:moveTo>
                    <a:pt x="0" y="0"/>
                  </a:moveTo>
                  <a:lnTo>
                    <a:pt x="1791471" y="0"/>
                  </a:lnTo>
                  <a:lnTo>
                    <a:pt x="1791471" y="294124"/>
                  </a:lnTo>
                  <a:lnTo>
                    <a:pt x="0" y="2941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13462" y="3793467"/>
              <a:ext cx="1791970" cy="294640"/>
            </a:xfrm>
            <a:custGeom>
              <a:avLst/>
              <a:gdLst/>
              <a:ahLst/>
              <a:cxnLst/>
              <a:rect l="l" t="t" r="r" b="b"/>
              <a:pathLst>
                <a:path w="1791970" h="294639">
                  <a:moveTo>
                    <a:pt x="1791471" y="294124"/>
                  </a:moveTo>
                  <a:lnTo>
                    <a:pt x="0" y="294124"/>
                  </a:lnTo>
                  <a:lnTo>
                    <a:pt x="0" y="0"/>
                  </a:lnTo>
                  <a:lnTo>
                    <a:pt x="1791471" y="0"/>
                  </a:lnTo>
                  <a:lnTo>
                    <a:pt x="1791471" y="294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13462" y="3793467"/>
              <a:ext cx="1791970" cy="294640"/>
            </a:xfrm>
            <a:custGeom>
              <a:avLst/>
              <a:gdLst/>
              <a:ahLst/>
              <a:cxnLst/>
              <a:rect l="l" t="t" r="r" b="b"/>
              <a:pathLst>
                <a:path w="1791970" h="294639">
                  <a:moveTo>
                    <a:pt x="0" y="0"/>
                  </a:moveTo>
                  <a:lnTo>
                    <a:pt x="1791471" y="0"/>
                  </a:lnTo>
                  <a:lnTo>
                    <a:pt x="1791471" y="294124"/>
                  </a:lnTo>
                  <a:lnTo>
                    <a:pt x="0" y="2941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763343" y="2583925"/>
            <a:ext cx="292100" cy="147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Arial"/>
                <a:cs typeface="Arial"/>
              </a:rPr>
              <a:t>a</a:t>
            </a:r>
            <a:r>
              <a:rPr sz="1350" spc="7" baseline="-30864" dirty="0">
                <a:latin typeface="Arial"/>
                <a:cs typeface="Arial"/>
              </a:rPr>
              <a:t>1</a:t>
            </a:r>
            <a:endParaRPr sz="1350" baseline="-30864">
              <a:latin typeface="Arial"/>
              <a:cs typeface="Arial"/>
            </a:endParaRPr>
          </a:p>
          <a:p>
            <a:pPr marL="63500" marR="55880">
              <a:lnSpc>
                <a:spcPct val="288700"/>
              </a:lnSpc>
            </a:pPr>
            <a:r>
              <a:rPr sz="1400" spc="-5" dirty="0">
                <a:latin typeface="Arial"/>
                <a:cs typeface="Arial"/>
              </a:rPr>
              <a:t>a</a:t>
            </a:r>
            <a:r>
              <a:rPr sz="1350" spc="15" baseline="-30864" dirty="0">
                <a:latin typeface="Arial"/>
                <a:cs typeface="Arial"/>
              </a:rPr>
              <a:t>2 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350" spc="22" baseline="-30864" dirty="0">
                <a:latin typeface="Arial"/>
                <a:cs typeface="Arial"/>
              </a:rPr>
              <a:t>3</a:t>
            </a:r>
            <a:endParaRPr sz="1350" baseline="-3086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1377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Бэггинг</a:t>
            </a:r>
            <a:endParaRPr sz="300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70098" y="1685709"/>
            <a:ext cx="3808541" cy="2369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5898" y="1437230"/>
            <a:ext cx="4086860" cy="25095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36550">
              <a:lnSpc>
                <a:spcPct val="100699"/>
              </a:lnSpc>
              <a:spcBef>
                <a:spcPts val="85"/>
              </a:spcBef>
              <a:buSzPct val="77777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Бэггинг (bagging: bootstrap  aggregation) — принцип</a:t>
            </a:r>
            <a:r>
              <a:rPr sz="1800" spc="-100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построения  композиции, основанный на</a:t>
            </a:r>
            <a:r>
              <a:rPr sz="1800" spc="-100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простом  </a:t>
            </a:r>
            <a:r>
              <a:rPr sz="1800" spc="-10" dirty="0">
                <a:latin typeface="Old Standard TT"/>
                <a:cs typeface="Old Standard TT"/>
              </a:rPr>
              <a:t>голосовании</a:t>
            </a:r>
            <a:endParaRPr sz="1800">
              <a:latin typeface="Old Standard TT"/>
              <a:cs typeface="Old Standard TT"/>
            </a:endParaRPr>
          </a:p>
          <a:p>
            <a:pPr marL="379095" indent="-336550">
              <a:lnSpc>
                <a:spcPct val="100000"/>
              </a:lnSpc>
              <a:spcBef>
                <a:spcPts val="15"/>
              </a:spcBef>
              <a:buSzPct val="77777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100</a:t>
            </a:r>
            <a:r>
              <a:rPr sz="1800" spc="-5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деревьев</a:t>
            </a:r>
            <a:endParaRPr sz="1800">
              <a:latin typeface="Old Standard TT"/>
              <a:cs typeface="Old Standard TT"/>
            </a:endParaRPr>
          </a:p>
          <a:p>
            <a:pPr marL="379095" marR="205740" indent="-336550">
              <a:lnSpc>
                <a:spcPct val="100699"/>
              </a:lnSpc>
              <a:buSzPct val="77777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Бутстрепная выборка для</a:t>
            </a:r>
            <a:r>
              <a:rPr sz="1800" spc="-90" dirty="0">
                <a:latin typeface="Old Standard TT"/>
                <a:cs typeface="Old Standard TT"/>
              </a:rPr>
              <a:t> </a:t>
            </a:r>
            <a:r>
              <a:rPr sz="1800" spc="-15" dirty="0">
                <a:latin typeface="Old Standard TT"/>
                <a:cs typeface="Old Standard TT"/>
              </a:rPr>
              <a:t>каждого  </a:t>
            </a:r>
            <a:r>
              <a:rPr sz="1800" dirty="0">
                <a:latin typeface="Old Standard TT"/>
                <a:cs typeface="Old Standard TT"/>
              </a:rPr>
              <a:t>дерева</a:t>
            </a:r>
            <a:endParaRPr sz="1800">
              <a:latin typeface="Old Standard TT"/>
              <a:cs typeface="Old Standard TT"/>
            </a:endParaRPr>
          </a:p>
          <a:p>
            <a:pPr marL="379095" marR="316865" indent="-367030">
              <a:lnSpc>
                <a:spcPct val="1006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latin typeface="Old Standard TT"/>
                <a:cs typeface="Old Standard TT"/>
              </a:rPr>
              <a:t>Финальное </a:t>
            </a:r>
            <a:r>
              <a:rPr sz="1800" dirty="0">
                <a:latin typeface="Old Standard TT"/>
                <a:cs typeface="Old Standard TT"/>
              </a:rPr>
              <a:t>решение</a:t>
            </a:r>
            <a:r>
              <a:rPr sz="1800" spc="-45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принимается  </a:t>
            </a:r>
            <a:r>
              <a:rPr sz="1800" spc="-15" dirty="0">
                <a:latin typeface="Old Standard TT"/>
                <a:cs typeface="Old Standard TT"/>
              </a:rPr>
              <a:t>простым</a:t>
            </a:r>
            <a:r>
              <a:rPr sz="1800" spc="-5" dirty="0">
                <a:latin typeface="Old Standard TT"/>
                <a:cs typeface="Old Standard TT"/>
              </a:rPr>
              <a:t> </a:t>
            </a:r>
            <a:r>
              <a:rPr sz="1800" spc="-10" dirty="0">
                <a:latin typeface="Old Standard TT"/>
                <a:cs typeface="Old Standard TT"/>
              </a:rPr>
              <a:t>голосованием</a:t>
            </a:r>
            <a:endParaRPr sz="1800">
              <a:latin typeface="Old Standard TT"/>
              <a:cs typeface="Old Standard T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42950"/>
            <a:ext cx="72352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Cлучайный лес и решающее</a:t>
            </a:r>
            <a:r>
              <a:rPr sz="3000" b="0" spc="-100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дерево</a:t>
            </a:r>
            <a:endParaRPr sz="3000" dirty="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897" y="1609646"/>
            <a:ext cx="2855264" cy="2788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64239" y="1477971"/>
            <a:ext cx="2855264" cy="2788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1000" y="1733550"/>
            <a:ext cx="8374551" cy="553998"/>
          </a:xfrm>
        </p:spPr>
        <p:txBody>
          <a:bodyPr/>
          <a:lstStyle/>
          <a:p>
            <a:pPr algn="ctr"/>
            <a:r>
              <a:rPr lang="ru-RU" spc="-155" dirty="0"/>
              <a:t>Решающие </a:t>
            </a:r>
            <a:r>
              <a:rPr lang="ru-RU" spc="-135" dirty="0" smtClean="0"/>
              <a:t>деревья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548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884" y="666750"/>
            <a:ext cx="64732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Недостатки </a:t>
            </a:r>
            <a:r>
              <a:rPr sz="3000" b="0" spc="-20" dirty="0">
                <a:solidFill>
                  <a:srgbClr val="000000"/>
                </a:solidFill>
                <a:latin typeface="Old Standard TT"/>
                <a:cs typeface="Old Standard TT"/>
              </a:rPr>
              <a:t>случайного</a:t>
            </a:r>
            <a:r>
              <a:rPr sz="3000" b="0" spc="-60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леса</a:t>
            </a:r>
            <a:endParaRPr sz="3000" dirty="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581150"/>
            <a:ext cx="6125845" cy="1263807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Слишком </a:t>
            </a:r>
            <a:r>
              <a:rPr sz="1800" spc="-20" dirty="0">
                <a:latin typeface="Old Standard TT"/>
                <a:cs typeface="Old Standard TT"/>
              </a:rPr>
              <a:t>долгое </a:t>
            </a:r>
            <a:r>
              <a:rPr sz="1800" dirty="0">
                <a:latin typeface="Old Standard TT"/>
                <a:cs typeface="Old Standard TT"/>
              </a:rPr>
              <a:t>и </a:t>
            </a:r>
            <a:r>
              <a:rPr sz="1800" dirty="0" err="1">
                <a:latin typeface="Old Standard TT"/>
                <a:cs typeface="Old Standard TT"/>
              </a:rPr>
              <a:t>громоздкое</a:t>
            </a:r>
            <a:r>
              <a:rPr sz="1800" spc="5" dirty="0">
                <a:latin typeface="Old Standard TT"/>
                <a:cs typeface="Old Standard TT"/>
              </a:rPr>
              <a:t> </a:t>
            </a:r>
            <a:r>
              <a:rPr sz="1800" spc="-10" dirty="0" err="1" smtClean="0">
                <a:latin typeface="Old Standard TT"/>
                <a:cs typeface="Old Standard TT"/>
              </a:rPr>
              <a:t>вычисление</a:t>
            </a:r>
            <a:endParaRPr lang="ru-RU" dirty="0">
              <a:latin typeface="Old Standard TT"/>
              <a:cs typeface="Old Standard TT"/>
            </a:endParaRPr>
          </a:p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ru-RU" sz="1800" spc="-45" dirty="0" smtClean="0">
                <a:latin typeface="Old Standard TT"/>
                <a:cs typeface="Old Standard TT"/>
              </a:rPr>
              <a:t>Тяжело </a:t>
            </a:r>
            <a:r>
              <a:rPr lang="ru-RU" sz="1800" spc="-45" dirty="0" err="1" smtClean="0">
                <a:latin typeface="Old Standard TT"/>
                <a:cs typeface="Old Standard TT"/>
              </a:rPr>
              <a:t>интепретировать</a:t>
            </a:r>
            <a:r>
              <a:rPr lang="ru-RU" sz="1800" spc="-45" dirty="0" smtClean="0">
                <a:latin typeface="Old Standard TT"/>
                <a:cs typeface="Old Standard TT"/>
              </a:rPr>
              <a:t> </a:t>
            </a:r>
          </a:p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45" dirty="0" err="1" smtClean="0">
                <a:latin typeface="Old Standard TT"/>
                <a:cs typeface="Old Standard TT"/>
              </a:rPr>
              <a:t>Тем</a:t>
            </a:r>
            <a:r>
              <a:rPr sz="1800" spc="-45" dirty="0" smtClean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не менее, </a:t>
            </a:r>
            <a:r>
              <a:rPr sz="1800" spc="-10" dirty="0">
                <a:latin typeface="Old Standard TT"/>
                <a:cs typeface="Old Standard TT"/>
              </a:rPr>
              <a:t>вычисления </a:t>
            </a:r>
            <a:r>
              <a:rPr sz="1800" dirty="0">
                <a:latin typeface="Old Standard TT"/>
                <a:cs typeface="Old Standard TT"/>
              </a:rPr>
              <a:t>можно </a:t>
            </a:r>
            <a:r>
              <a:rPr sz="1800" spc="-10" dirty="0">
                <a:latin typeface="Old Standard TT"/>
                <a:cs typeface="Old Standard TT"/>
              </a:rPr>
              <a:t>проводить</a:t>
            </a:r>
            <a:r>
              <a:rPr sz="1800" spc="25" dirty="0">
                <a:latin typeface="Old Standard TT"/>
                <a:cs typeface="Old Standard TT"/>
              </a:rPr>
              <a:t> </a:t>
            </a:r>
            <a:r>
              <a:rPr sz="1800" spc="-10" dirty="0">
                <a:latin typeface="Old Standard TT"/>
                <a:cs typeface="Old Standard TT"/>
              </a:rPr>
              <a:t>параллельно</a:t>
            </a:r>
            <a:endParaRPr sz="1800" dirty="0">
              <a:latin typeface="Old Standard TT"/>
              <a:cs typeface="Old Standard T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14071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Стекинг</a:t>
            </a:r>
            <a:endParaRPr sz="3000">
              <a:latin typeface="Old Standard TT"/>
              <a:cs typeface="Old Standard T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20883" y="1567584"/>
            <a:ext cx="1217295" cy="519430"/>
            <a:chOff x="2120883" y="1567584"/>
            <a:chExt cx="1217295" cy="519430"/>
          </a:xfrm>
        </p:grpSpPr>
        <p:sp>
          <p:nvSpPr>
            <p:cNvPr id="4" name="object 4"/>
            <p:cNvSpPr/>
            <p:nvPr/>
          </p:nvSpPr>
          <p:spPr>
            <a:xfrm>
              <a:off x="2125645" y="1572346"/>
              <a:ext cx="1207770" cy="509905"/>
            </a:xfrm>
            <a:custGeom>
              <a:avLst/>
              <a:gdLst/>
              <a:ahLst/>
              <a:cxnLst/>
              <a:rect l="l" t="t" r="r" b="b"/>
              <a:pathLst>
                <a:path w="1207770" h="509905">
                  <a:moveTo>
                    <a:pt x="1122247" y="509698"/>
                  </a:moveTo>
                  <a:lnTo>
                    <a:pt x="84952" y="509698"/>
                  </a:lnTo>
                  <a:lnTo>
                    <a:pt x="51885" y="503022"/>
                  </a:lnTo>
                  <a:lnTo>
                    <a:pt x="24882" y="484816"/>
                  </a:lnTo>
                  <a:lnTo>
                    <a:pt x="6676" y="457813"/>
                  </a:lnTo>
                  <a:lnTo>
                    <a:pt x="0" y="424746"/>
                  </a:lnTo>
                  <a:lnTo>
                    <a:pt x="0" y="84952"/>
                  </a:lnTo>
                  <a:lnTo>
                    <a:pt x="6676" y="51885"/>
                  </a:lnTo>
                  <a:lnTo>
                    <a:pt x="24882" y="24882"/>
                  </a:lnTo>
                  <a:lnTo>
                    <a:pt x="51885" y="6676"/>
                  </a:lnTo>
                  <a:lnTo>
                    <a:pt x="84952" y="0"/>
                  </a:lnTo>
                  <a:lnTo>
                    <a:pt x="1122247" y="0"/>
                  </a:lnTo>
                  <a:lnTo>
                    <a:pt x="1169374" y="14273"/>
                  </a:lnTo>
                  <a:lnTo>
                    <a:pt x="1200731" y="52441"/>
                  </a:lnTo>
                  <a:lnTo>
                    <a:pt x="1207197" y="84952"/>
                  </a:lnTo>
                  <a:lnTo>
                    <a:pt x="1207197" y="424746"/>
                  </a:lnTo>
                  <a:lnTo>
                    <a:pt x="1200522" y="457813"/>
                  </a:lnTo>
                  <a:lnTo>
                    <a:pt x="1182319" y="484816"/>
                  </a:lnTo>
                  <a:lnTo>
                    <a:pt x="1155317" y="503022"/>
                  </a:lnTo>
                  <a:lnTo>
                    <a:pt x="1122247" y="5096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5645" y="1572346"/>
              <a:ext cx="1207770" cy="509905"/>
            </a:xfrm>
            <a:custGeom>
              <a:avLst/>
              <a:gdLst/>
              <a:ahLst/>
              <a:cxnLst/>
              <a:rect l="l" t="t" r="r" b="b"/>
              <a:pathLst>
                <a:path w="1207770" h="509905">
                  <a:moveTo>
                    <a:pt x="0" y="84952"/>
                  </a:moveTo>
                  <a:lnTo>
                    <a:pt x="6676" y="51885"/>
                  </a:lnTo>
                  <a:lnTo>
                    <a:pt x="24882" y="24882"/>
                  </a:lnTo>
                  <a:lnTo>
                    <a:pt x="51885" y="6676"/>
                  </a:lnTo>
                  <a:lnTo>
                    <a:pt x="84952" y="0"/>
                  </a:lnTo>
                  <a:lnTo>
                    <a:pt x="1122247" y="0"/>
                  </a:lnTo>
                  <a:lnTo>
                    <a:pt x="1169374" y="14273"/>
                  </a:lnTo>
                  <a:lnTo>
                    <a:pt x="1200731" y="52441"/>
                  </a:lnTo>
                  <a:lnTo>
                    <a:pt x="1207197" y="84952"/>
                  </a:lnTo>
                  <a:lnTo>
                    <a:pt x="1207197" y="424746"/>
                  </a:lnTo>
                  <a:lnTo>
                    <a:pt x="1200522" y="457813"/>
                  </a:lnTo>
                  <a:lnTo>
                    <a:pt x="1182319" y="484816"/>
                  </a:lnTo>
                  <a:lnTo>
                    <a:pt x="1155317" y="503022"/>
                  </a:lnTo>
                  <a:lnTo>
                    <a:pt x="1122247" y="509698"/>
                  </a:lnTo>
                  <a:lnTo>
                    <a:pt x="84952" y="509698"/>
                  </a:lnTo>
                  <a:lnTo>
                    <a:pt x="51885" y="503022"/>
                  </a:lnTo>
                  <a:lnTo>
                    <a:pt x="24882" y="484816"/>
                  </a:lnTo>
                  <a:lnTo>
                    <a:pt x="6676" y="457813"/>
                  </a:lnTo>
                  <a:lnTo>
                    <a:pt x="0" y="424746"/>
                  </a:lnTo>
                  <a:lnTo>
                    <a:pt x="0" y="849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67134" y="170260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20883" y="2271082"/>
            <a:ext cx="1217295" cy="519430"/>
            <a:chOff x="2120883" y="2271082"/>
            <a:chExt cx="1217295" cy="519430"/>
          </a:xfrm>
        </p:grpSpPr>
        <p:sp>
          <p:nvSpPr>
            <p:cNvPr id="8" name="object 8"/>
            <p:cNvSpPr/>
            <p:nvPr/>
          </p:nvSpPr>
          <p:spPr>
            <a:xfrm>
              <a:off x="2125645" y="2275845"/>
              <a:ext cx="1207770" cy="509905"/>
            </a:xfrm>
            <a:custGeom>
              <a:avLst/>
              <a:gdLst/>
              <a:ahLst/>
              <a:cxnLst/>
              <a:rect l="l" t="t" r="r" b="b"/>
              <a:pathLst>
                <a:path w="1207770" h="509905">
                  <a:moveTo>
                    <a:pt x="1122247" y="509698"/>
                  </a:moveTo>
                  <a:lnTo>
                    <a:pt x="84952" y="509698"/>
                  </a:lnTo>
                  <a:lnTo>
                    <a:pt x="51885" y="503024"/>
                  </a:lnTo>
                  <a:lnTo>
                    <a:pt x="24882" y="484820"/>
                  </a:lnTo>
                  <a:lnTo>
                    <a:pt x="6676" y="457818"/>
                  </a:lnTo>
                  <a:lnTo>
                    <a:pt x="0" y="424749"/>
                  </a:lnTo>
                  <a:lnTo>
                    <a:pt x="0" y="84952"/>
                  </a:lnTo>
                  <a:lnTo>
                    <a:pt x="6676" y="51885"/>
                  </a:lnTo>
                  <a:lnTo>
                    <a:pt x="24882" y="24882"/>
                  </a:lnTo>
                  <a:lnTo>
                    <a:pt x="51885" y="6676"/>
                  </a:lnTo>
                  <a:lnTo>
                    <a:pt x="84952" y="0"/>
                  </a:lnTo>
                  <a:lnTo>
                    <a:pt x="1122247" y="0"/>
                  </a:lnTo>
                  <a:lnTo>
                    <a:pt x="1169374" y="14273"/>
                  </a:lnTo>
                  <a:lnTo>
                    <a:pt x="1200731" y="52441"/>
                  </a:lnTo>
                  <a:lnTo>
                    <a:pt x="1207197" y="84952"/>
                  </a:lnTo>
                  <a:lnTo>
                    <a:pt x="1207197" y="424749"/>
                  </a:lnTo>
                  <a:lnTo>
                    <a:pt x="1200522" y="457818"/>
                  </a:lnTo>
                  <a:lnTo>
                    <a:pt x="1182319" y="484820"/>
                  </a:lnTo>
                  <a:lnTo>
                    <a:pt x="1155317" y="503024"/>
                  </a:lnTo>
                  <a:lnTo>
                    <a:pt x="1122247" y="5096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5645" y="2275845"/>
              <a:ext cx="1207770" cy="509905"/>
            </a:xfrm>
            <a:custGeom>
              <a:avLst/>
              <a:gdLst/>
              <a:ahLst/>
              <a:cxnLst/>
              <a:rect l="l" t="t" r="r" b="b"/>
              <a:pathLst>
                <a:path w="1207770" h="509905">
                  <a:moveTo>
                    <a:pt x="0" y="84952"/>
                  </a:moveTo>
                  <a:lnTo>
                    <a:pt x="6676" y="51885"/>
                  </a:lnTo>
                  <a:lnTo>
                    <a:pt x="24882" y="24882"/>
                  </a:lnTo>
                  <a:lnTo>
                    <a:pt x="51885" y="6676"/>
                  </a:lnTo>
                  <a:lnTo>
                    <a:pt x="84952" y="0"/>
                  </a:lnTo>
                  <a:lnTo>
                    <a:pt x="1122247" y="0"/>
                  </a:lnTo>
                  <a:lnTo>
                    <a:pt x="1169374" y="14273"/>
                  </a:lnTo>
                  <a:lnTo>
                    <a:pt x="1200731" y="52441"/>
                  </a:lnTo>
                  <a:lnTo>
                    <a:pt x="1207197" y="84952"/>
                  </a:lnTo>
                  <a:lnTo>
                    <a:pt x="1207197" y="424749"/>
                  </a:lnTo>
                  <a:lnTo>
                    <a:pt x="1200522" y="457818"/>
                  </a:lnTo>
                  <a:lnTo>
                    <a:pt x="1182319" y="484820"/>
                  </a:lnTo>
                  <a:lnTo>
                    <a:pt x="1155317" y="503024"/>
                  </a:lnTo>
                  <a:lnTo>
                    <a:pt x="1122247" y="509698"/>
                  </a:lnTo>
                  <a:lnTo>
                    <a:pt x="84952" y="509698"/>
                  </a:lnTo>
                  <a:lnTo>
                    <a:pt x="51885" y="503024"/>
                  </a:lnTo>
                  <a:lnTo>
                    <a:pt x="24882" y="484820"/>
                  </a:lnTo>
                  <a:lnTo>
                    <a:pt x="6676" y="457818"/>
                  </a:lnTo>
                  <a:lnTo>
                    <a:pt x="0" y="424749"/>
                  </a:lnTo>
                  <a:lnTo>
                    <a:pt x="0" y="849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67134" y="2406111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20883" y="2974581"/>
            <a:ext cx="1217295" cy="519430"/>
            <a:chOff x="2120883" y="2974581"/>
            <a:chExt cx="1217295" cy="519430"/>
          </a:xfrm>
        </p:grpSpPr>
        <p:sp>
          <p:nvSpPr>
            <p:cNvPr id="12" name="object 12"/>
            <p:cNvSpPr/>
            <p:nvPr/>
          </p:nvSpPr>
          <p:spPr>
            <a:xfrm>
              <a:off x="2125645" y="2979343"/>
              <a:ext cx="1207770" cy="509905"/>
            </a:xfrm>
            <a:custGeom>
              <a:avLst/>
              <a:gdLst/>
              <a:ahLst/>
              <a:cxnLst/>
              <a:rect l="l" t="t" r="r" b="b"/>
              <a:pathLst>
                <a:path w="1207770" h="509904">
                  <a:moveTo>
                    <a:pt x="1122247" y="509698"/>
                  </a:moveTo>
                  <a:lnTo>
                    <a:pt x="84952" y="509698"/>
                  </a:lnTo>
                  <a:lnTo>
                    <a:pt x="51885" y="503024"/>
                  </a:lnTo>
                  <a:lnTo>
                    <a:pt x="24882" y="484820"/>
                  </a:lnTo>
                  <a:lnTo>
                    <a:pt x="6676" y="457818"/>
                  </a:lnTo>
                  <a:lnTo>
                    <a:pt x="0" y="424749"/>
                  </a:lnTo>
                  <a:lnTo>
                    <a:pt x="0" y="84949"/>
                  </a:lnTo>
                  <a:lnTo>
                    <a:pt x="6676" y="51879"/>
                  </a:lnTo>
                  <a:lnTo>
                    <a:pt x="24882" y="24878"/>
                  </a:lnTo>
                  <a:lnTo>
                    <a:pt x="51885" y="6674"/>
                  </a:lnTo>
                  <a:lnTo>
                    <a:pt x="84952" y="0"/>
                  </a:lnTo>
                  <a:lnTo>
                    <a:pt x="1122247" y="0"/>
                  </a:lnTo>
                  <a:lnTo>
                    <a:pt x="1169374" y="14269"/>
                  </a:lnTo>
                  <a:lnTo>
                    <a:pt x="1200731" y="52446"/>
                  </a:lnTo>
                  <a:lnTo>
                    <a:pt x="1207197" y="84949"/>
                  </a:lnTo>
                  <a:lnTo>
                    <a:pt x="1207197" y="424749"/>
                  </a:lnTo>
                  <a:lnTo>
                    <a:pt x="1200522" y="457818"/>
                  </a:lnTo>
                  <a:lnTo>
                    <a:pt x="1182319" y="484820"/>
                  </a:lnTo>
                  <a:lnTo>
                    <a:pt x="1155317" y="503024"/>
                  </a:lnTo>
                  <a:lnTo>
                    <a:pt x="1122247" y="5096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25645" y="2979343"/>
              <a:ext cx="1207770" cy="509905"/>
            </a:xfrm>
            <a:custGeom>
              <a:avLst/>
              <a:gdLst/>
              <a:ahLst/>
              <a:cxnLst/>
              <a:rect l="l" t="t" r="r" b="b"/>
              <a:pathLst>
                <a:path w="1207770" h="509904">
                  <a:moveTo>
                    <a:pt x="0" y="84949"/>
                  </a:moveTo>
                  <a:lnTo>
                    <a:pt x="6676" y="51879"/>
                  </a:lnTo>
                  <a:lnTo>
                    <a:pt x="24882" y="24878"/>
                  </a:lnTo>
                  <a:lnTo>
                    <a:pt x="51885" y="6674"/>
                  </a:lnTo>
                  <a:lnTo>
                    <a:pt x="84952" y="0"/>
                  </a:lnTo>
                  <a:lnTo>
                    <a:pt x="1122247" y="0"/>
                  </a:lnTo>
                  <a:lnTo>
                    <a:pt x="1169374" y="14269"/>
                  </a:lnTo>
                  <a:lnTo>
                    <a:pt x="1200731" y="52446"/>
                  </a:lnTo>
                  <a:lnTo>
                    <a:pt x="1207197" y="84949"/>
                  </a:lnTo>
                  <a:lnTo>
                    <a:pt x="1207197" y="424749"/>
                  </a:lnTo>
                  <a:lnTo>
                    <a:pt x="1200522" y="457818"/>
                  </a:lnTo>
                  <a:lnTo>
                    <a:pt x="1182319" y="484820"/>
                  </a:lnTo>
                  <a:lnTo>
                    <a:pt x="1155317" y="503024"/>
                  </a:lnTo>
                  <a:lnTo>
                    <a:pt x="1122247" y="509698"/>
                  </a:lnTo>
                  <a:lnTo>
                    <a:pt x="84952" y="509698"/>
                  </a:lnTo>
                  <a:lnTo>
                    <a:pt x="51885" y="503024"/>
                  </a:lnTo>
                  <a:lnTo>
                    <a:pt x="24882" y="484820"/>
                  </a:lnTo>
                  <a:lnTo>
                    <a:pt x="6676" y="457818"/>
                  </a:lnTo>
                  <a:lnTo>
                    <a:pt x="0" y="424749"/>
                  </a:lnTo>
                  <a:lnTo>
                    <a:pt x="0" y="849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72123" y="3109607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28080" y="1822433"/>
            <a:ext cx="2301240" cy="1431925"/>
            <a:chOff x="3328080" y="1822433"/>
            <a:chExt cx="2301240" cy="1431925"/>
          </a:xfrm>
        </p:grpSpPr>
        <p:sp>
          <p:nvSpPr>
            <p:cNvPr id="16" name="object 16"/>
            <p:cNvSpPr/>
            <p:nvPr/>
          </p:nvSpPr>
          <p:spPr>
            <a:xfrm>
              <a:off x="3332843" y="1827196"/>
              <a:ext cx="728345" cy="673100"/>
            </a:xfrm>
            <a:custGeom>
              <a:avLst/>
              <a:gdLst/>
              <a:ahLst/>
              <a:cxnLst/>
              <a:rect l="l" t="t" r="r" b="b"/>
              <a:pathLst>
                <a:path w="728345" h="673100">
                  <a:moveTo>
                    <a:pt x="0" y="0"/>
                  </a:moveTo>
                  <a:lnTo>
                    <a:pt x="49586" y="4055"/>
                  </a:lnTo>
                  <a:lnTo>
                    <a:pt x="94885" y="15714"/>
                  </a:lnTo>
                  <a:lnTo>
                    <a:pt x="136326" y="34216"/>
                  </a:lnTo>
                  <a:lnTo>
                    <a:pt x="174337" y="58801"/>
                  </a:lnTo>
                  <a:lnTo>
                    <a:pt x="209348" y="88709"/>
                  </a:lnTo>
                  <a:lnTo>
                    <a:pt x="241786" y="123179"/>
                  </a:lnTo>
                  <a:lnTo>
                    <a:pt x="272081" y="161451"/>
                  </a:lnTo>
                  <a:lnTo>
                    <a:pt x="300661" y="202764"/>
                  </a:lnTo>
                  <a:lnTo>
                    <a:pt x="327955" y="246358"/>
                  </a:lnTo>
                  <a:lnTo>
                    <a:pt x="354391" y="291473"/>
                  </a:lnTo>
                  <a:lnTo>
                    <a:pt x="380399" y="337349"/>
                  </a:lnTo>
                  <a:lnTo>
                    <a:pt x="404229" y="379420"/>
                  </a:lnTo>
                  <a:lnTo>
                    <a:pt x="428389" y="420905"/>
                  </a:lnTo>
                  <a:lnTo>
                    <a:pt x="453211" y="461219"/>
                  </a:lnTo>
                  <a:lnTo>
                    <a:pt x="479024" y="499776"/>
                  </a:lnTo>
                  <a:lnTo>
                    <a:pt x="506160" y="535990"/>
                  </a:lnTo>
                  <a:lnTo>
                    <a:pt x="534948" y="569276"/>
                  </a:lnTo>
                  <a:lnTo>
                    <a:pt x="581930" y="612434"/>
                  </a:lnTo>
                  <a:lnTo>
                    <a:pt x="634498" y="645708"/>
                  </a:lnTo>
                  <a:lnTo>
                    <a:pt x="678243" y="662988"/>
                  </a:lnTo>
                  <a:lnTo>
                    <a:pt x="717911" y="671690"/>
                  </a:lnTo>
                  <a:lnTo>
                    <a:pt x="726223" y="672763"/>
                  </a:lnTo>
                  <a:lnTo>
                    <a:pt x="728198" y="67297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49792" y="2488907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89">
                  <a:moveTo>
                    <a:pt x="0" y="21387"/>
                  </a:moveTo>
                  <a:lnTo>
                    <a:pt x="11249" y="11262"/>
                  </a:lnTo>
                  <a:lnTo>
                    <a:pt x="1124" y="0"/>
                  </a:lnTo>
                  <a:lnTo>
                    <a:pt x="29949" y="12262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49792" y="2488907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89">
                  <a:moveTo>
                    <a:pt x="11249" y="11262"/>
                  </a:moveTo>
                  <a:lnTo>
                    <a:pt x="0" y="21387"/>
                  </a:lnTo>
                  <a:lnTo>
                    <a:pt x="29949" y="12262"/>
                  </a:lnTo>
                  <a:lnTo>
                    <a:pt x="1124" y="0"/>
                  </a:lnTo>
                  <a:lnTo>
                    <a:pt x="11249" y="1126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32843" y="2634669"/>
              <a:ext cx="702310" cy="614680"/>
            </a:xfrm>
            <a:custGeom>
              <a:avLst/>
              <a:gdLst/>
              <a:ahLst/>
              <a:cxnLst/>
              <a:rect l="l" t="t" r="r" b="b"/>
              <a:pathLst>
                <a:path w="702310" h="614680">
                  <a:moveTo>
                    <a:pt x="0" y="614498"/>
                  </a:moveTo>
                  <a:lnTo>
                    <a:pt x="47885" y="610795"/>
                  </a:lnTo>
                  <a:lnTo>
                    <a:pt x="91631" y="600147"/>
                  </a:lnTo>
                  <a:lnTo>
                    <a:pt x="131651" y="583249"/>
                  </a:lnTo>
                  <a:lnTo>
                    <a:pt x="168360" y="560795"/>
                  </a:lnTo>
                  <a:lnTo>
                    <a:pt x="202170" y="533480"/>
                  </a:lnTo>
                  <a:lnTo>
                    <a:pt x="233496" y="501999"/>
                  </a:lnTo>
                  <a:lnTo>
                    <a:pt x="262752" y="467046"/>
                  </a:lnTo>
                  <a:lnTo>
                    <a:pt x="290352" y="429315"/>
                  </a:lnTo>
                  <a:lnTo>
                    <a:pt x="316708" y="389500"/>
                  </a:lnTo>
                  <a:lnTo>
                    <a:pt x="342236" y="348297"/>
                  </a:lnTo>
                  <a:lnTo>
                    <a:pt x="367349" y="306399"/>
                  </a:lnTo>
                  <a:lnTo>
                    <a:pt x="394995" y="260338"/>
                  </a:lnTo>
                  <a:lnTo>
                    <a:pt x="423191" y="215201"/>
                  </a:lnTo>
                  <a:lnTo>
                    <a:pt x="452487" y="171912"/>
                  </a:lnTo>
                  <a:lnTo>
                    <a:pt x="483431" y="131395"/>
                  </a:lnTo>
                  <a:lnTo>
                    <a:pt x="516573" y="94574"/>
                  </a:lnTo>
                  <a:lnTo>
                    <a:pt x="561958" y="55165"/>
                  </a:lnTo>
                  <a:lnTo>
                    <a:pt x="612723" y="24774"/>
                  </a:lnTo>
                  <a:lnTo>
                    <a:pt x="654977" y="8993"/>
                  </a:lnTo>
                  <a:lnTo>
                    <a:pt x="693288" y="1048"/>
                  </a:lnTo>
                  <a:lnTo>
                    <a:pt x="701323" y="74"/>
                  </a:lnTo>
                  <a:lnTo>
                    <a:pt x="702098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3692" y="2624519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89">
                  <a:moveTo>
                    <a:pt x="1099" y="21399"/>
                  </a:moveTo>
                  <a:lnTo>
                    <a:pt x="11249" y="10149"/>
                  </a:lnTo>
                  <a:lnTo>
                    <a:pt x="0" y="0"/>
                  </a:lnTo>
                  <a:lnTo>
                    <a:pt x="29949" y="9174"/>
                  </a:lnTo>
                  <a:lnTo>
                    <a:pt x="1099" y="213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3692" y="2624519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89">
                  <a:moveTo>
                    <a:pt x="11249" y="10149"/>
                  </a:moveTo>
                  <a:lnTo>
                    <a:pt x="1099" y="21399"/>
                  </a:lnTo>
                  <a:lnTo>
                    <a:pt x="29949" y="9174"/>
                  </a:lnTo>
                  <a:lnTo>
                    <a:pt x="0" y="0"/>
                  </a:lnTo>
                  <a:lnTo>
                    <a:pt x="11249" y="101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32843" y="2530694"/>
              <a:ext cx="711200" cy="14604"/>
            </a:xfrm>
            <a:custGeom>
              <a:avLst/>
              <a:gdLst/>
              <a:ahLst/>
              <a:cxnLst/>
              <a:rect l="l" t="t" r="r" b="b"/>
              <a:pathLst>
                <a:path w="711200" h="14605">
                  <a:moveTo>
                    <a:pt x="0" y="0"/>
                  </a:moveTo>
                  <a:lnTo>
                    <a:pt x="710773" y="1404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32692" y="253381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4"/>
                  </a:moveTo>
                  <a:lnTo>
                    <a:pt x="10924" y="10924"/>
                  </a:lnTo>
                  <a:lnTo>
                    <a:pt x="424" y="0"/>
                  </a:lnTo>
                  <a:lnTo>
                    <a:pt x="29624" y="11299"/>
                  </a:lnTo>
                  <a:lnTo>
                    <a:pt x="0" y="214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32692" y="253381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924" y="10924"/>
                  </a:moveTo>
                  <a:lnTo>
                    <a:pt x="0" y="21424"/>
                  </a:lnTo>
                  <a:lnTo>
                    <a:pt x="29624" y="11299"/>
                  </a:lnTo>
                  <a:lnTo>
                    <a:pt x="424" y="0"/>
                  </a:lnTo>
                  <a:lnTo>
                    <a:pt x="10924" y="109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67541" y="2143120"/>
              <a:ext cx="1557020" cy="936625"/>
            </a:xfrm>
            <a:custGeom>
              <a:avLst/>
              <a:gdLst/>
              <a:ahLst/>
              <a:cxnLst/>
              <a:rect l="l" t="t" r="r" b="b"/>
              <a:pathLst>
                <a:path w="1557020" h="936625">
                  <a:moveTo>
                    <a:pt x="1400997" y="935998"/>
                  </a:moveTo>
                  <a:lnTo>
                    <a:pt x="155999" y="935998"/>
                  </a:lnTo>
                  <a:lnTo>
                    <a:pt x="106694" y="928044"/>
                  </a:lnTo>
                  <a:lnTo>
                    <a:pt x="63871" y="905897"/>
                  </a:lnTo>
                  <a:lnTo>
                    <a:pt x="30100" y="872127"/>
                  </a:lnTo>
                  <a:lnTo>
                    <a:pt x="7953" y="829303"/>
                  </a:lnTo>
                  <a:lnTo>
                    <a:pt x="0" y="779998"/>
                  </a:lnTo>
                  <a:lnTo>
                    <a:pt x="0" y="156002"/>
                  </a:lnTo>
                  <a:lnTo>
                    <a:pt x="7953" y="106693"/>
                  </a:lnTo>
                  <a:lnTo>
                    <a:pt x="30100" y="63869"/>
                  </a:lnTo>
                  <a:lnTo>
                    <a:pt x="63871" y="30099"/>
                  </a:lnTo>
                  <a:lnTo>
                    <a:pt x="106694" y="7953"/>
                  </a:lnTo>
                  <a:lnTo>
                    <a:pt x="155999" y="0"/>
                  </a:lnTo>
                  <a:lnTo>
                    <a:pt x="1400997" y="0"/>
                  </a:lnTo>
                  <a:lnTo>
                    <a:pt x="1460693" y="11874"/>
                  </a:lnTo>
                  <a:lnTo>
                    <a:pt x="1511296" y="45692"/>
                  </a:lnTo>
                  <a:lnTo>
                    <a:pt x="1545125" y="96302"/>
                  </a:lnTo>
                  <a:lnTo>
                    <a:pt x="1556996" y="156002"/>
                  </a:lnTo>
                  <a:lnTo>
                    <a:pt x="1556996" y="779998"/>
                  </a:lnTo>
                  <a:lnTo>
                    <a:pt x="1549043" y="829303"/>
                  </a:lnTo>
                  <a:lnTo>
                    <a:pt x="1526896" y="872127"/>
                  </a:lnTo>
                  <a:lnTo>
                    <a:pt x="1493125" y="905897"/>
                  </a:lnTo>
                  <a:lnTo>
                    <a:pt x="1450302" y="928044"/>
                  </a:lnTo>
                  <a:lnTo>
                    <a:pt x="1400997" y="9359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7541" y="2143120"/>
              <a:ext cx="1557020" cy="936625"/>
            </a:xfrm>
            <a:custGeom>
              <a:avLst/>
              <a:gdLst/>
              <a:ahLst/>
              <a:cxnLst/>
              <a:rect l="l" t="t" r="r" b="b"/>
              <a:pathLst>
                <a:path w="1557020" h="936625">
                  <a:moveTo>
                    <a:pt x="0" y="156002"/>
                  </a:moveTo>
                  <a:lnTo>
                    <a:pt x="7953" y="106693"/>
                  </a:lnTo>
                  <a:lnTo>
                    <a:pt x="30100" y="63869"/>
                  </a:lnTo>
                  <a:lnTo>
                    <a:pt x="63871" y="30099"/>
                  </a:lnTo>
                  <a:lnTo>
                    <a:pt x="106694" y="7953"/>
                  </a:lnTo>
                  <a:lnTo>
                    <a:pt x="155999" y="0"/>
                  </a:lnTo>
                  <a:lnTo>
                    <a:pt x="1400997" y="0"/>
                  </a:lnTo>
                  <a:lnTo>
                    <a:pt x="1460693" y="11874"/>
                  </a:lnTo>
                  <a:lnTo>
                    <a:pt x="1511296" y="45692"/>
                  </a:lnTo>
                  <a:lnTo>
                    <a:pt x="1545125" y="96302"/>
                  </a:lnTo>
                  <a:lnTo>
                    <a:pt x="1556996" y="156002"/>
                  </a:lnTo>
                  <a:lnTo>
                    <a:pt x="1556996" y="779998"/>
                  </a:lnTo>
                  <a:lnTo>
                    <a:pt x="1549043" y="829303"/>
                  </a:lnTo>
                  <a:lnTo>
                    <a:pt x="1526896" y="872127"/>
                  </a:lnTo>
                  <a:lnTo>
                    <a:pt x="1493125" y="905897"/>
                  </a:lnTo>
                  <a:lnTo>
                    <a:pt x="1450302" y="928044"/>
                  </a:lnTo>
                  <a:lnTo>
                    <a:pt x="1400997" y="935998"/>
                  </a:lnTo>
                  <a:lnTo>
                    <a:pt x="155999" y="935998"/>
                  </a:lnTo>
                  <a:lnTo>
                    <a:pt x="106694" y="928044"/>
                  </a:lnTo>
                  <a:lnTo>
                    <a:pt x="63871" y="905897"/>
                  </a:lnTo>
                  <a:lnTo>
                    <a:pt x="30100" y="872127"/>
                  </a:lnTo>
                  <a:lnTo>
                    <a:pt x="7953" y="829303"/>
                  </a:lnTo>
                  <a:lnTo>
                    <a:pt x="0" y="779998"/>
                  </a:lnTo>
                  <a:lnTo>
                    <a:pt x="0" y="15600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07523" y="2486532"/>
            <a:ext cx="677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m(a,b,c)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619776" y="2271257"/>
            <a:ext cx="1680845" cy="684530"/>
            <a:chOff x="5619776" y="2271257"/>
            <a:chExt cx="1680845" cy="684530"/>
          </a:xfrm>
        </p:grpSpPr>
        <p:sp>
          <p:nvSpPr>
            <p:cNvPr id="29" name="object 29"/>
            <p:cNvSpPr/>
            <p:nvPr/>
          </p:nvSpPr>
          <p:spPr>
            <a:xfrm>
              <a:off x="5624538" y="2611119"/>
              <a:ext cx="407034" cy="4445"/>
            </a:xfrm>
            <a:custGeom>
              <a:avLst/>
              <a:gdLst/>
              <a:ahLst/>
              <a:cxnLst/>
              <a:rect l="l" t="t" r="r" b="b"/>
              <a:pathLst>
                <a:path w="407035" h="4444">
                  <a:moveTo>
                    <a:pt x="0" y="0"/>
                  </a:moveTo>
                  <a:lnTo>
                    <a:pt x="406649" y="394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31038" y="259934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299" y="0"/>
                  </a:lnTo>
                  <a:lnTo>
                    <a:pt x="43374" y="16149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31038" y="259934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374" y="16149"/>
                  </a:lnTo>
                  <a:lnTo>
                    <a:pt x="299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88337" y="2276020"/>
              <a:ext cx="1207770" cy="675005"/>
            </a:xfrm>
            <a:custGeom>
              <a:avLst/>
              <a:gdLst/>
              <a:ahLst/>
              <a:cxnLst/>
              <a:rect l="l" t="t" r="r" b="b"/>
              <a:pathLst>
                <a:path w="1207770" h="675005">
                  <a:moveTo>
                    <a:pt x="1094747" y="674698"/>
                  </a:moveTo>
                  <a:lnTo>
                    <a:pt x="112449" y="674698"/>
                  </a:lnTo>
                  <a:lnTo>
                    <a:pt x="68681" y="665861"/>
                  </a:lnTo>
                  <a:lnTo>
                    <a:pt x="32937" y="641761"/>
                  </a:lnTo>
                  <a:lnTo>
                    <a:pt x="8837" y="606017"/>
                  </a:lnTo>
                  <a:lnTo>
                    <a:pt x="0" y="562248"/>
                  </a:lnTo>
                  <a:lnTo>
                    <a:pt x="0" y="112452"/>
                  </a:lnTo>
                  <a:lnTo>
                    <a:pt x="8837" y="68681"/>
                  </a:lnTo>
                  <a:lnTo>
                    <a:pt x="32937" y="32936"/>
                  </a:lnTo>
                  <a:lnTo>
                    <a:pt x="68681" y="8837"/>
                  </a:lnTo>
                  <a:lnTo>
                    <a:pt x="112449" y="0"/>
                  </a:lnTo>
                  <a:lnTo>
                    <a:pt x="1094747" y="0"/>
                  </a:lnTo>
                  <a:lnTo>
                    <a:pt x="1137782" y="8559"/>
                  </a:lnTo>
                  <a:lnTo>
                    <a:pt x="1174272" y="32937"/>
                  </a:lnTo>
                  <a:lnTo>
                    <a:pt x="1198638" y="69418"/>
                  </a:lnTo>
                  <a:lnTo>
                    <a:pt x="1207197" y="112452"/>
                  </a:lnTo>
                  <a:lnTo>
                    <a:pt x="1207197" y="562248"/>
                  </a:lnTo>
                  <a:lnTo>
                    <a:pt x="1198360" y="606017"/>
                  </a:lnTo>
                  <a:lnTo>
                    <a:pt x="1174260" y="641761"/>
                  </a:lnTo>
                  <a:lnTo>
                    <a:pt x="1138516" y="665861"/>
                  </a:lnTo>
                  <a:lnTo>
                    <a:pt x="1094747" y="6746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88337" y="2276020"/>
              <a:ext cx="1207770" cy="675005"/>
            </a:xfrm>
            <a:custGeom>
              <a:avLst/>
              <a:gdLst/>
              <a:ahLst/>
              <a:cxnLst/>
              <a:rect l="l" t="t" r="r" b="b"/>
              <a:pathLst>
                <a:path w="1207770" h="675005">
                  <a:moveTo>
                    <a:pt x="0" y="112452"/>
                  </a:moveTo>
                  <a:lnTo>
                    <a:pt x="8837" y="68681"/>
                  </a:lnTo>
                  <a:lnTo>
                    <a:pt x="32937" y="32936"/>
                  </a:lnTo>
                  <a:lnTo>
                    <a:pt x="68681" y="8837"/>
                  </a:lnTo>
                  <a:lnTo>
                    <a:pt x="112449" y="0"/>
                  </a:lnTo>
                  <a:lnTo>
                    <a:pt x="1094747" y="0"/>
                  </a:lnTo>
                  <a:lnTo>
                    <a:pt x="1137782" y="8559"/>
                  </a:lnTo>
                  <a:lnTo>
                    <a:pt x="1174272" y="32937"/>
                  </a:lnTo>
                  <a:lnTo>
                    <a:pt x="1198638" y="69418"/>
                  </a:lnTo>
                  <a:lnTo>
                    <a:pt x="1207197" y="112452"/>
                  </a:lnTo>
                  <a:lnTo>
                    <a:pt x="1207197" y="562248"/>
                  </a:lnTo>
                  <a:lnTo>
                    <a:pt x="1198360" y="606017"/>
                  </a:lnTo>
                  <a:lnTo>
                    <a:pt x="1174260" y="641761"/>
                  </a:lnTo>
                  <a:lnTo>
                    <a:pt x="1138516" y="665861"/>
                  </a:lnTo>
                  <a:lnTo>
                    <a:pt x="1094747" y="674698"/>
                  </a:lnTo>
                  <a:lnTo>
                    <a:pt x="112449" y="674698"/>
                  </a:lnTo>
                  <a:lnTo>
                    <a:pt x="68681" y="665861"/>
                  </a:lnTo>
                  <a:lnTo>
                    <a:pt x="32937" y="641761"/>
                  </a:lnTo>
                  <a:lnTo>
                    <a:pt x="8837" y="606017"/>
                  </a:lnTo>
                  <a:lnTo>
                    <a:pt x="0" y="562248"/>
                  </a:lnTo>
                  <a:lnTo>
                    <a:pt x="0" y="1124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247874" y="2384011"/>
            <a:ext cx="88900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09550">
              <a:lnSpc>
                <a:spcPts val="1650"/>
              </a:lnSpc>
              <a:spcBef>
                <a:spcPts val="180"/>
              </a:spcBef>
            </a:pPr>
            <a:r>
              <a:rPr sz="1400" spc="-20" dirty="0">
                <a:latin typeface="Arial"/>
                <a:cs typeface="Arial"/>
              </a:rPr>
              <a:t>ответ  </a:t>
            </a:r>
            <a:r>
              <a:rPr sz="1400" spc="-5" dirty="0">
                <a:latin typeface="Arial"/>
                <a:cs typeface="Arial"/>
              </a:rPr>
              <a:t>ал</a:t>
            </a:r>
            <a:r>
              <a:rPr sz="1400" spc="-30" dirty="0">
                <a:latin typeface="Arial"/>
                <a:cs typeface="Arial"/>
              </a:rPr>
              <a:t>г</a:t>
            </a:r>
            <a:r>
              <a:rPr sz="1400" spc="-5" dirty="0">
                <a:latin typeface="Arial"/>
                <a:cs typeface="Arial"/>
              </a:rPr>
              <a:t>оритма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14052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5" dirty="0">
                <a:solidFill>
                  <a:srgbClr val="000000"/>
                </a:solidFill>
                <a:latin typeface="Old Standard TT"/>
                <a:cs typeface="Old Standard TT"/>
              </a:rPr>
              <a:t>Бустинг</a:t>
            </a:r>
            <a:endParaRPr sz="300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8" y="1213898"/>
            <a:ext cx="8144509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Строим </a:t>
            </a:r>
            <a:r>
              <a:rPr sz="1800" spc="-15" dirty="0">
                <a:latin typeface="Old Standard TT"/>
                <a:cs typeface="Old Standard TT"/>
              </a:rPr>
              <a:t>алгоритмы</a:t>
            </a:r>
            <a:r>
              <a:rPr sz="1800" spc="-5" dirty="0">
                <a:latin typeface="Old Standard TT"/>
                <a:cs typeface="Old Standard TT"/>
              </a:rPr>
              <a:t> </a:t>
            </a:r>
            <a:r>
              <a:rPr sz="1800" spc="-10" dirty="0">
                <a:latin typeface="Old Standard TT"/>
                <a:cs typeface="Old Standard TT"/>
              </a:rPr>
              <a:t>последовательно</a:t>
            </a:r>
            <a:endParaRPr sz="1800">
              <a:latin typeface="Old Standard TT"/>
              <a:cs typeface="Old Standard T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Каждый следующий </a:t>
            </a:r>
            <a:r>
              <a:rPr sz="1800" spc="-15" dirty="0">
                <a:latin typeface="Old Standard TT"/>
                <a:cs typeface="Old Standard TT"/>
              </a:rPr>
              <a:t>алгоритм компенсирует </a:t>
            </a:r>
            <a:r>
              <a:rPr sz="1800" dirty="0">
                <a:latin typeface="Old Standard TT"/>
                <a:cs typeface="Old Standard TT"/>
              </a:rPr>
              <a:t>ошибку всех</a:t>
            </a:r>
            <a:r>
              <a:rPr sz="1800" spc="20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предыдущих</a:t>
            </a:r>
            <a:endParaRPr sz="1800">
              <a:latin typeface="Old Standard TT"/>
              <a:cs typeface="Old Standard T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Принимаем решение </a:t>
            </a:r>
            <a:r>
              <a:rPr sz="1800" spc="-10" dirty="0">
                <a:latin typeface="Old Standard TT"/>
                <a:cs typeface="Old Standard TT"/>
              </a:rPr>
              <a:t>взвешенным</a:t>
            </a:r>
            <a:r>
              <a:rPr sz="1800" spc="-5" dirty="0">
                <a:latin typeface="Old Standard TT"/>
                <a:cs typeface="Old Standard TT"/>
              </a:rPr>
              <a:t> </a:t>
            </a:r>
            <a:r>
              <a:rPr sz="1800" spc="-10" dirty="0">
                <a:latin typeface="Old Standard TT"/>
                <a:cs typeface="Old Standard TT"/>
              </a:rPr>
              <a:t>голосованием:</a:t>
            </a:r>
            <a:endParaRPr sz="1800">
              <a:latin typeface="Old Standard TT"/>
              <a:cs typeface="Old Standard TT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000">
              <a:latin typeface="Old Standard TT"/>
              <a:cs typeface="Old Standard TT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1550">
              <a:latin typeface="Old Standard TT"/>
              <a:cs typeface="Old Standard TT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latin typeface="Old Standard TT"/>
                <a:cs typeface="Old Standard TT"/>
              </a:rPr>
              <a:t>Сильный </a:t>
            </a:r>
            <a:r>
              <a:rPr sz="1800" spc="-10" dirty="0">
                <a:latin typeface="Old Standard TT"/>
                <a:cs typeface="Old Standard TT"/>
              </a:rPr>
              <a:t>метод </a:t>
            </a:r>
            <a:r>
              <a:rPr sz="1800" spc="-20" dirty="0">
                <a:latin typeface="Old Standard TT"/>
                <a:cs typeface="Old Standard TT"/>
              </a:rPr>
              <a:t>бустинга </a:t>
            </a:r>
            <a:r>
              <a:rPr sz="1800" dirty="0">
                <a:latin typeface="Old Standard TT"/>
                <a:cs typeface="Old Standard TT"/>
              </a:rPr>
              <a:t>— градиентный </a:t>
            </a:r>
            <a:r>
              <a:rPr sz="1800" spc="-15" dirty="0">
                <a:latin typeface="Old Standard TT"/>
                <a:cs typeface="Old Standard TT"/>
              </a:rPr>
              <a:t>бустинг </a:t>
            </a:r>
            <a:r>
              <a:rPr sz="1800" dirty="0">
                <a:latin typeface="Old Standard TT"/>
                <a:cs typeface="Old Standard TT"/>
              </a:rPr>
              <a:t>над решающими</a:t>
            </a:r>
            <a:r>
              <a:rPr sz="1800" spc="5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деревьями</a:t>
            </a:r>
            <a:endParaRPr sz="1800">
              <a:latin typeface="Old Standard TT"/>
              <a:cs typeface="Old Standard T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0532" y="2346445"/>
            <a:ext cx="4322916" cy="286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22822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70" dirty="0">
                <a:solidFill>
                  <a:srgbClr val="000000"/>
                </a:solidFill>
                <a:latin typeface="Old Standard TT"/>
                <a:cs typeface="Old Standard TT"/>
              </a:rPr>
              <a:t>Р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езюме</a:t>
            </a:r>
            <a:endParaRPr sz="3000" dirty="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8" y="1213898"/>
            <a:ext cx="7585709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Бэггинг, стекинг и </a:t>
            </a:r>
            <a:r>
              <a:rPr sz="1800" spc="-15" dirty="0">
                <a:latin typeface="Old Standard TT"/>
                <a:cs typeface="Old Standard TT"/>
              </a:rPr>
              <a:t>бустинг </a:t>
            </a:r>
            <a:r>
              <a:rPr sz="1800" dirty="0">
                <a:latin typeface="Old Standard TT"/>
                <a:cs typeface="Old Standard TT"/>
              </a:rPr>
              <a:t>используют принцип</a:t>
            </a:r>
            <a:r>
              <a:rPr sz="1800" spc="-10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композиции</a:t>
            </a:r>
            <a:endParaRPr sz="1800">
              <a:latin typeface="Old Standard TT"/>
              <a:cs typeface="Old Standard T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Бэггинг принимает решение </a:t>
            </a:r>
            <a:r>
              <a:rPr sz="1800" spc="-15" dirty="0">
                <a:latin typeface="Old Standard TT"/>
                <a:cs typeface="Old Standard TT"/>
              </a:rPr>
              <a:t>простым</a:t>
            </a:r>
            <a:r>
              <a:rPr sz="1800" spc="-10" dirty="0">
                <a:latin typeface="Old Standard TT"/>
                <a:cs typeface="Old Standard TT"/>
              </a:rPr>
              <a:t> голосованием</a:t>
            </a:r>
            <a:endParaRPr sz="1800">
              <a:latin typeface="Old Standard TT"/>
              <a:cs typeface="Old Standard T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Стекинг обучает </a:t>
            </a:r>
            <a:r>
              <a:rPr sz="1800" spc="-10" dirty="0">
                <a:latin typeface="Old Standard TT"/>
                <a:cs typeface="Old Standard TT"/>
              </a:rPr>
              <a:t>метаалгоритм </a:t>
            </a:r>
            <a:r>
              <a:rPr sz="1800" dirty="0">
                <a:latin typeface="Old Standard TT"/>
                <a:cs typeface="Old Standard TT"/>
              </a:rPr>
              <a:t>над </a:t>
            </a:r>
            <a:r>
              <a:rPr sz="1800" spc="-10" dirty="0">
                <a:latin typeface="Old Standard TT"/>
                <a:cs typeface="Old Standard TT"/>
              </a:rPr>
              <a:t>разноплановыми</a:t>
            </a:r>
            <a:r>
              <a:rPr sz="1800" dirty="0">
                <a:latin typeface="Old Standard TT"/>
                <a:cs typeface="Old Standard TT"/>
              </a:rPr>
              <a:t> </a:t>
            </a:r>
            <a:r>
              <a:rPr sz="1800" spc="-10" dirty="0">
                <a:latin typeface="Old Standard TT"/>
                <a:cs typeface="Old Standard TT"/>
              </a:rPr>
              <a:t>алгоритмами</a:t>
            </a:r>
            <a:endParaRPr sz="1800">
              <a:latin typeface="Old Standard TT"/>
              <a:cs typeface="Old Standard T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latin typeface="Old Standard TT"/>
                <a:cs typeface="Old Standard TT"/>
              </a:rPr>
              <a:t>Бустинг </a:t>
            </a:r>
            <a:r>
              <a:rPr sz="1800" dirty="0">
                <a:latin typeface="Old Standard TT"/>
                <a:cs typeface="Old Standard TT"/>
              </a:rPr>
              <a:t>строит базовые </a:t>
            </a:r>
            <a:r>
              <a:rPr sz="1800" spc="-10" dirty="0">
                <a:latin typeface="Old Standard TT"/>
                <a:cs typeface="Old Standard TT"/>
              </a:rPr>
              <a:t>модели, </a:t>
            </a:r>
            <a:r>
              <a:rPr sz="1800" spc="-5" dirty="0">
                <a:latin typeface="Old Standard TT"/>
                <a:cs typeface="Old Standard TT"/>
              </a:rPr>
              <a:t>компенсирующие </a:t>
            </a:r>
            <a:r>
              <a:rPr sz="1800" dirty="0">
                <a:latin typeface="Old Standard TT"/>
                <a:cs typeface="Old Standard TT"/>
              </a:rPr>
              <a:t>ошибки</a:t>
            </a:r>
            <a:r>
              <a:rPr sz="1800" spc="-5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предыдущих</a:t>
            </a:r>
            <a:endParaRPr sz="1800">
              <a:latin typeface="Old Standard TT"/>
              <a:cs typeface="Old Standard T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1000" y="1733550"/>
            <a:ext cx="8374551" cy="553998"/>
          </a:xfrm>
        </p:spPr>
        <p:txBody>
          <a:bodyPr/>
          <a:lstStyle/>
          <a:p>
            <a:pPr algn="ctr"/>
            <a:r>
              <a:rPr lang="ru-RU" dirty="0" smtClean="0"/>
              <a:t>Градиентный </a:t>
            </a:r>
            <a:r>
              <a:rPr lang="ru-RU" dirty="0" err="1" smtClean="0"/>
              <a:t>бустинг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560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36849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Градиентный</a:t>
            </a:r>
            <a:r>
              <a:rPr sz="3000" b="0" spc="-65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spc="-25" dirty="0">
                <a:solidFill>
                  <a:srgbClr val="000000"/>
                </a:solidFill>
                <a:latin typeface="Old Standard TT"/>
                <a:cs typeface="Old Standard TT"/>
              </a:rPr>
              <a:t>бустинг</a:t>
            </a:r>
            <a:endParaRPr sz="300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383207"/>
            <a:ext cx="715645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4445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latin typeface="Old Standard TT"/>
                <a:cs typeface="Old Standard TT"/>
              </a:rPr>
              <a:t>Градиентный </a:t>
            </a:r>
            <a:r>
              <a:rPr sz="1800" spc="-15" dirty="0">
                <a:latin typeface="Old Standard TT"/>
                <a:cs typeface="Old Standard TT"/>
              </a:rPr>
              <a:t>бустинг </a:t>
            </a:r>
            <a:r>
              <a:rPr sz="1800" dirty="0">
                <a:latin typeface="Old Standard TT"/>
                <a:cs typeface="Old Standard TT"/>
              </a:rPr>
              <a:t>— эффективный способ</a:t>
            </a:r>
            <a:r>
              <a:rPr sz="1800" spc="-65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построения  композиции решающих</a:t>
            </a:r>
            <a:r>
              <a:rPr sz="1800" spc="-5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деревьев</a:t>
            </a: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Old Standard TT"/>
                <a:cs typeface="Old Standard TT"/>
              </a:rPr>
              <a:t>Деревья строятся</a:t>
            </a:r>
            <a:r>
              <a:rPr sz="1800" spc="-5" dirty="0">
                <a:latin typeface="Old Standard TT"/>
                <a:cs typeface="Old Standard TT"/>
              </a:rPr>
              <a:t> </a:t>
            </a:r>
            <a:r>
              <a:rPr sz="1800" spc="-10" dirty="0">
                <a:latin typeface="Old Standard TT"/>
                <a:cs typeface="Old Standard TT"/>
              </a:rPr>
              <a:t>последовательно</a:t>
            </a:r>
            <a:endParaRPr sz="1800" dirty="0">
              <a:latin typeface="Old Standard TT"/>
              <a:cs typeface="Old Standard TT"/>
            </a:endParaRPr>
          </a:p>
          <a:p>
            <a:pPr marL="469265" marR="5080" indent="-367030">
              <a:lnSpc>
                <a:spcPct val="1145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Old Standard TT"/>
                <a:cs typeface="Old Standard TT"/>
              </a:rPr>
              <a:t>Каждое следующее дерево стремится компенсировать ошибку</a:t>
            </a:r>
            <a:r>
              <a:rPr sz="1800" spc="-100" dirty="0">
                <a:latin typeface="Old Standard TT"/>
                <a:cs typeface="Old Standard TT"/>
              </a:rPr>
              <a:t> </a:t>
            </a:r>
            <a:r>
              <a:rPr sz="1800" spc="-20" dirty="0">
                <a:latin typeface="Old Standard TT"/>
                <a:cs typeface="Old Standard TT"/>
              </a:rPr>
              <a:t>уже  </a:t>
            </a:r>
            <a:r>
              <a:rPr sz="1800" dirty="0">
                <a:latin typeface="Old Standard TT"/>
                <a:cs typeface="Old Standard TT"/>
              </a:rPr>
              <a:t>построенных</a:t>
            </a: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latin typeface="Old Standard TT"/>
                <a:cs typeface="Old Standard TT"/>
              </a:rPr>
              <a:t>Решение </a:t>
            </a:r>
            <a:r>
              <a:rPr sz="1800" dirty="0">
                <a:latin typeface="Old Standard TT"/>
                <a:cs typeface="Old Standard TT"/>
              </a:rPr>
              <a:t>затем принимается </a:t>
            </a:r>
            <a:r>
              <a:rPr sz="1800" spc="-10" dirty="0">
                <a:latin typeface="Old Standard TT"/>
                <a:cs typeface="Old Standard TT"/>
              </a:rPr>
              <a:t>взвешенным</a:t>
            </a:r>
            <a:r>
              <a:rPr sz="1800" dirty="0">
                <a:latin typeface="Old Standard TT"/>
                <a:cs typeface="Old Standard TT"/>
              </a:rPr>
              <a:t> </a:t>
            </a:r>
            <a:r>
              <a:rPr sz="1800" spc="-10" dirty="0">
                <a:latin typeface="Old Standard TT"/>
                <a:cs typeface="Old Standard TT"/>
              </a:rPr>
              <a:t>голосованием:</a:t>
            </a:r>
            <a:endParaRPr sz="1800" dirty="0">
              <a:latin typeface="Old Standard TT"/>
              <a:cs typeface="Old Standard T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3663980"/>
            <a:ext cx="4322916" cy="286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71590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Напоминание: градиентный</a:t>
            </a:r>
            <a:r>
              <a:rPr sz="3000" b="0" spc="-90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spc="-30" dirty="0">
                <a:solidFill>
                  <a:srgbClr val="000000"/>
                </a:solidFill>
                <a:latin typeface="Old Standard TT"/>
                <a:cs typeface="Old Standard TT"/>
              </a:rPr>
              <a:t>спуск</a:t>
            </a:r>
            <a:endParaRPr sz="3000" dirty="0">
              <a:latin typeface="Old Standard TT"/>
              <a:cs typeface="Old Standard TT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42" y="1200150"/>
            <a:ext cx="8413859" cy="330342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44158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Постановка</a:t>
            </a:r>
            <a:r>
              <a:rPr sz="3000" b="0" spc="-90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задачи</a:t>
            </a:r>
            <a:endParaRPr sz="3000" dirty="0">
              <a:latin typeface="Old Standard TT"/>
              <a:cs typeface="Old Standard TT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70584"/>
            <a:ext cx="8856440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387984"/>
            <a:ext cx="61617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Построение</a:t>
            </a:r>
            <a:r>
              <a:rPr sz="3000" b="0" spc="-90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композиции</a:t>
            </a:r>
            <a:endParaRPr sz="3000" dirty="0">
              <a:latin typeface="Old Standard TT"/>
              <a:cs typeface="Old Standard TT"/>
            </a:endParaRP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71550"/>
            <a:ext cx="7861685" cy="377570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66256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Построение </a:t>
            </a:r>
            <a:r>
              <a:rPr sz="3000" b="0" spc="-20" dirty="0">
                <a:solidFill>
                  <a:srgbClr val="000000"/>
                </a:solidFill>
                <a:latin typeface="Old Standard TT"/>
                <a:cs typeface="Old Standard TT"/>
              </a:rPr>
              <a:t>очередного</a:t>
            </a:r>
            <a:r>
              <a:rPr sz="3000" b="0" spc="-60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дерева</a:t>
            </a:r>
            <a:endParaRPr sz="3000" dirty="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253903"/>
            <a:ext cx="2128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Old Standard TT"/>
                <a:cs typeface="Old Standard TT"/>
              </a:rPr>
              <a:t>Для одного</a:t>
            </a:r>
            <a:r>
              <a:rPr sz="1800" i="1" spc="-60" dirty="0">
                <a:latin typeface="Old Standard TT"/>
                <a:cs typeface="Old Standard TT"/>
              </a:rPr>
              <a:t> </a:t>
            </a:r>
            <a:r>
              <a:rPr sz="1800" i="1" spc="-5" dirty="0">
                <a:latin typeface="Old Standard TT"/>
                <a:cs typeface="Old Standard TT"/>
              </a:rPr>
              <a:t>объекта</a:t>
            </a:r>
            <a:r>
              <a:rPr sz="1800" spc="-5" dirty="0">
                <a:latin typeface="Old Standard TT"/>
                <a:cs typeface="Old Standard TT"/>
              </a:rPr>
              <a:t>:</a:t>
            </a:r>
            <a:endParaRPr sz="1800">
              <a:latin typeface="Old Standard TT"/>
              <a:cs typeface="Old Standard T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2785520"/>
            <a:ext cx="815975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i="1" dirty="0">
                <a:latin typeface="Old Standard TT"/>
                <a:cs typeface="Old Standard TT"/>
              </a:rPr>
              <a:t>Для нескольких </a:t>
            </a:r>
            <a:r>
              <a:rPr sz="1800" i="1" spc="-5" dirty="0">
                <a:latin typeface="Old Standard TT"/>
                <a:cs typeface="Old Standard TT"/>
              </a:rPr>
              <a:t>объектов</a:t>
            </a:r>
            <a:r>
              <a:rPr sz="1800" spc="-5" dirty="0">
                <a:latin typeface="Old Standard TT"/>
                <a:cs typeface="Old Standard TT"/>
              </a:rPr>
              <a:t>: </a:t>
            </a:r>
            <a:r>
              <a:rPr sz="1800" dirty="0">
                <a:latin typeface="Old Standard TT"/>
                <a:cs typeface="Old Standard TT"/>
              </a:rPr>
              <a:t>решаем новую задачу </a:t>
            </a:r>
            <a:r>
              <a:rPr sz="1800" spc="-15" dirty="0">
                <a:latin typeface="Old Standard TT"/>
                <a:cs typeface="Old Standard TT"/>
              </a:rPr>
              <a:t>машинного </a:t>
            </a:r>
            <a:r>
              <a:rPr sz="1800" dirty="0">
                <a:latin typeface="Old Standard TT"/>
                <a:cs typeface="Old Standard TT"/>
              </a:rPr>
              <a:t>обучения, </a:t>
            </a:r>
            <a:r>
              <a:rPr sz="1800" spc="-25" dirty="0">
                <a:latin typeface="Old Standard TT"/>
                <a:cs typeface="Old Standard TT"/>
              </a:rPr>
              <a:t>где </a:t>
            </a:r>
            <a:r>
              <a:rPr sz="1800" i="1" dirty="0">
                <a:latin typeface="Old Standard TT"/>
                <a:cs typeface="Old Standard TT"/>
              </a:rPr>
              <a:t>k+</a:t>
            </a:r>
            <a:r>
              <a:rPr sz="1800" dirty="0">
                <a:latin typeface="Old Standard TT"/>
                <a:cs typeface="Old Standard TT"/>
              </a:rPr>
              <a:t>1-  ое дерево “настраивается” по направлению </a:t>
            </a:r>
            <a:r>
              <a:rPr sz="1800" i="1" dirty="0">
                <a:latin typeface="Old Standard TT"/>
                <a:cs typeface="Old Standard TT"/>
              </a:rPr>
              <a:t>антиградиента функции</a:t>
            </a:r>
            <a:r>
              <a:rPr sz="1800" i="1" spc="-75" dirty="0">
                <a:latin typeface="Old Standard TT"/>
                <a:cs typeface="Old Standard TT"/>
              </a:rPr>
              <a:t> </a:t>
            </a:r>
            <a:r>
              <a:rPr sz="1800" i="1" dirty="0">
                <a:latin typeface="Old Standard TT"/>
                <a:cs typeface="Old Standard TT"/>
              </a:rPr>
              <a:t>потерь</a:t>
            </a:r>
            <a:endParaRPr sz="1800">
              <a:latin typeface="Old Standard TT"/>
              <a:cs typeface="Old Standard T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Old Standard TT"/>
              <a:cs typeface="Old Standard T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Old Standard TT"/>
                <a:cs typeface="Old Standard TT"/>
              </a:rPr>
              <a:t>Константа в </a:t>
            </a:r>
            <a:r>
              <a:rPr sz="1800" spc="-25" dirty="0">
                <a:latin typeface="Old Standard TT"/>
                <a:cs typeface="Old Standard TT"/>
              </a:rPr>
              <a:t>бустинге </a:t>
            </a:r>
            <a:r>
              <a:rPr sz="1800" dirty="0">
                <a:latin typeface="Old Standard TT"/>
                <a:cs typeface="Old Standard TT"/>
              </a:rPr>
              <a:t>выбирается так же, как и в градиентном</a:t>
            </a:r>
            <a:r>
              <a:rPr sz="1800" spc="-5" dirty="0">
                <a:latin typeface="Old Standard TT"/>
                <a:cs typeface="Old Standard TT"/>
              </a:rPr>
              <a:t> </a:t>
            </a:r>
            <a:r>
              <a:rPr sz="1800" spc="-15" dirty="0">
                <a:latin typeface="Old Standard TT"/>
                <a:cs typeface="Old Standard TT"/>
              </a:rPr>
              <a:t>спуске</a:t>
            </a:r>
            <a:endParaRPr sz="1800">
              <a:latin typeface="Old Standard TT"/>
              <a:cs typeface="Old Standard T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57869" y="1770046"/>
            <a:ext cx="4429760" cy="635000"/>
            <a:chOff x="2957869" y="1770046"/>
            <a:chExt cx="4429760" cy="635000"/>
          </a:xfrm>
        </p:grpSpPr>
        <p:sp>
          <p:nvSpPr>
            <p:cNvPr id="6" name="object 6"/>
            <p:cNvSpPr/>
            <p:nvPr/>
          </p:nvSpPr>
          <p:spPr>
            <a:xfrm>
              <a:off x="3444918" y="2257895"/>
              <a:ext cx="3937635" cy="142240"/>
            </a:xfrm>
            <a:custGeom>
              <a:avLst/>
              <a:gdLst/>
              <a:ahLst/>
              <a:cxnLst/>
              <a:rect l="l" t="t" r="r" b="b"/>
              <a:pathLst>
                <a:path w="3937634" h="142239">
                  <a:moveTo>
                    <a:pt x="3937492" y="0"/>
                  </a:moveTo>
                  <a:lnTo>
                    <a:pt x="3931915" y="27617"/>
                  </a:lnTo>
                  <a:lnTo>
                    <a:pt x="3916707" y="50169"/>
                  </a:lnTo>
                  <a:lnTo>
                    <a:pt x="3894155" y="65374"/>
                  </a:lnTo>
                  <a:lnTo>
                    <a:pt x="3866542" y="70949"/>
                  </a:lnTo>
                  <a:lnTo>
                    <a:pt x="2039695" y="70949"/>
                  </a:lnTo>
                  <a:lnTo>
                    <a:pt x="2012083" y="76525"/>
                  </a:lnTo>
                  <a:lnTo>
                    <a:pt x="1989530" y="91730"/>
                  </a:lnTo>
                  <a:lnTo>
                    <a:pt x="1974322" y="114282"/>
                  </a:lnTo>
                  <a:lnTo>
                    <a:pt x="1968746" y="141899"/>
                  </a:lnTo>
                  <a:lnTo>
                    <a:pt x="1963169" y="114282"/>
                  </a:lnTo>
                  <a:lnTo>
                    <a:pt x="1947961" y="91730"/>
                  </a:lnTo>
                  <a:lnTo>
                    <a:pt x="1925409" y="76525"/>
                  </a:lnTo>
                  <a:lnTo>
                    <a:pt x="1897796" y="70949"/>
                  </a:lnTo>
                  <a:lnTo>
                    <a:pt x="70949" y="70949"/>
                  </a:lnTo>
                  <a:lnTo>
                    <a:pt x="43337" y="65374"/>
                  </a:lnTo>
                  <a:lnTo>
                    <a:pt x="20784" y="50169"/>
                  </a:lnTo>
                  <a:lnTo>
                    <a:pt x="5576" y="27617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57869" y="1770046"/>
              <a:ext cx="4406581" cy="4512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95188" y="2070945"/>
              <a:ext cx="49530" cy="149860"/>
            </a:xfrm>
            <a:custGeom>
              <a:avLst/>
              <a:gdLst/>
              <a:ahLst/>
              <a:cxnLst/>
              <a:rect l="l" t="t" r="r" b="b"/>
              <a:pathLst>
                <a:path w="49529" h="149860">
                  <a:moveTo>
                    <a:pt x="49199" y="149399"/>
                  </a:moveTo>
                  <a:lnTo>
                    <a:pt x="0" y="149399"/>
                  </a:lnTo>
                  <a:lnTo>
                    <a:pt x="0" y="0"/>
                  </a:lnTo>
                  <a:lnTo>
                    <a:pt x="49199" y="0"/>
                  </a:lnTo>
                  <a:lnTo>
                    <a:pt x="49199" y="149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95188" y="2070945"/>
              <a:ext cx="49530" cy="149860"/>
            </a:xfrm>
            <a:custGeom>
              <a:avLst/>
              <a:gdLst/>
              <a:ahLst/>
              <a:cxnLst/>
              <a:rect l="l" t="t" r="r" b="b"/>
              <a:pathLst>
                <a:path w="49529" h="149860">
                  <a:moveTo>
                    <a:pt x="0" y="0"/>
                  </a:moveTo>
                  <a:lnTo>
                    <a:pt x="49199" y="0"/>
                  </a:lnTo>
                  <a:lnTo>
                    <a:pt x="49199" y="149399"/>
                  </a:lnTo>
                  <a:lnTo>
                    <a:pt x="0" y="149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80785" y="2070945"/>
              <a:ext cx="49530" cy="149860"/>
            </a:xfrm>
            <a:custGeom>
              <a:avLst/>
              <a:gdLst/>
              <a:ahLst/>
              <a:cxnLst/>
              <a:rect l="l" t="t" r="r" b="b"/>
              <a:pathLst>
                <a:path w="49529" h="149860">
                  <a:moveTo>
                    <a:pt x="49199" y="149399"/>
                  </a:moveTo>
                  <a:lnTo>
                    <a:pt x="0" y="149399"/>
                  </a:lnTo>
                  <a:lnTo>
                    <a:pt x="0" y="0"/>
                  </a:lnTo>
                  <a:lnTo>
                    <a:pt x="49199" y="0"/>
                  </a:lnTo>
                  <a:lnTo>
                    <a:pt x="49199" y="149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80785" y="2070945"/>
              <a:ext cx="49530" cy="149860"/>
            </a:xfrm>
            <a:custGeom>
              <a:avLst/>
              <a:gdLst/>
              <a:ahLst/>
              <a:cxnLst/>
              <a:rect l="l" t="t" r="r" b="b"/>
              <a:pathLst>
                <a:path w="49529" h="149860">
                  <a:moveTo>
                    <a:pt x="0" y="0"/>
                  </a:moveTo>
                  <a:lnTo>
                    <a:pt x="49199" y="0"/>
                  </a:lnTo>
                  <a:lnTo>
                    <a:pt x="49199" y="149399"/>
                  </a:lnTo>
                  <a:lnTo>
                    <a:pt x="0" y="149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02738" y="1930746"/>
              <a:ext cx="49049" cy="203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88335" y="1930746"/>
              <a:ext cx="49049" cy="203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95077" y="2519249"/>
            <a:ext cx="2237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Verdana"/>
                <a:cs typeface="Verdana"/>
              </a:rPr>
              <a:t>новая </a:t>
            </a:r>
            <a:r>
              <a:rPr sz="1200" spc="10" dirty="0">
                <a:latin typeface="Verdana"/>
                <a:cs typeface="Verdana"/>
              </a:rPr>
              <a:t>целевая</a:t>
            </a:r>
            <a:r>
              <a:rPr sz="1200" spc="-254" dirty="0">
                <a:latin typeface="Verdana"/>
                <a:cs typeface="Verdana"/>
              </a:rPr>
              <a:t> </a:t>
            </a:r>
            <a:r>
              <a:rPr sz="1200" spc="35" dirty="0">
                <a:latin typeface="Verdana"/>
                <a:cs typeface="Verdana"/>
              </a:rPr>
              <a:t>переменная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79528" y="1770046"/>
            <a:ext cx="1128615" cy="410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5513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0" dirty="0">
                <a:solidFill>
                  <a:srgbClr val="000000"/>
                </a:solidFill>
                <a:latin typeface="Old Standard TT"/>
                <a:cs typeface="Old Standard TT"/>
              </a:rPr>
              <a:t>Алгоритмы машинного</a:t>
            </a:r>
            <a:r>
              <a:rPr sz="3000" b="0" spc="-40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обучения</a:t>
            </a:r>
            <a:endParaRPr sz="300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809750"/>
            <a:ext cx="4081145" cy="1561324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69900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latin typeface="Old Standard TT"/>
                <a:cs typeface="Old Standard TT"/>
              </a:rPr>
              <a:t>Алгоритм </a:t>
            </a:r>
            <a:r>
              <a:rPr sz="1800" dirty="0">
                <a:latin typeface="Old Standard TT"/>
                <a:cs typeface="Old Standard TT"/>
              </a:rPr>
              <a:t>ближайших соседей</a:t>
            </a: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dirty="0" err="1">
                <a:latin typeface="Old Standard TT"/>
                <a:cs typeface="Old Standard TT"/>
              </a:rPr>
              <a:t>Линейные</a:t>
            </a:r>
            <a:r>
              <a:rPr sz="1800" spc="-5" dirty="0">
                <a:latin typeface="Old Standard TT"/>
                <a:cs typeface="Old Standard TT"/>
              </a:rPr>
              <a:t> </a:t>
            </a:r>
            <a:r>
              <a:rPr sz="1800" spc="-15" dirty="0" err="1" smtClean="0">
                <a:latin typeface="Old Standard TT"/>
                <a:cs typeface="Old Standard TT"/>
              </a:rPr>
              <a:t>алгоритмы</a:t>
            </a:r>
            <a:endParaRPr lang="en-US" sz="1800" spc="-15" dirty="0" smtClean="0">
              <a:latin typeface="Old Standard TT"/>
              <a:cs typeface="Old Standard T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US" spc="-15" dirty="0" smtClean="0">
                <a:latin typeface="Old Standard TT"/>
                <a:cs typeface="Old Standard TT"/>
              </a:rPr>
              <a:t>SVM</a:t>
            </a: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ru-RU" sz="1800" dirty="0" smtClean="0">
                <a:latin typeface="Old Standard TT"/>
                <a:cs typeface="Old Standard TT"/>
              </a:rPr>
              <a:t>Наивный </a:t>
            </a:r>
            <a:r>
              <a:rPr lang="ru-RU" sz="1800" dirty="0" err="1" smtClean="0">
                <a:latin typeface="Old Standard TT"/>
                <a:cs typeface="Old Standard TT"/>
              </a:rPr>
              <a:t>Баес</a:t>
            </a:r>
            <a:endParaRPr sz="1800" dirty="0">
              <a:latin typeface="Old Standard TT"/>
              <a:cs typeface="Old Standard T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latin typeface="Old Standard TT"/>
              <a:cs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6745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Градиентный </a:t>
            </a:r>
            <a:r>
              <a:rPr sz="3000" b="0" spc="-25" dirty="0">
                <a:solidFill>
                  <a:srgbClr val="000000"/>
                </a:solidFill>
                <a:latin typeface="Old Standard TT"/>
                <a:cs typeface="Old Standard TT"/>
              </a:rPr>
              <a:t>бустинг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для</a:t>
            </a:r>
            <a:r>
              <a:rPr sz="3000" b="0" spc="-45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MSE</a:t>
            </a:r>
            <a:endParaRPr sz="3000" dirty="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275601"/>
            <a:ext cx="4173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Old Standard TT"/>
                <a:cs typeface="Old Standard TT"/>
              </a:rPr>
              <a:t>Антиградиент </a:t>
            </a:r>
            <a:r>
              <a:rPr sz="1800" spc="-10" dirty="0">
                <a:latin typeface="Old Standard TT"/>
                <a:cs typeface="Old Standard TT"/>
              </a:rPr>
              <a:t>функции </a:t>
            </a:r>
            <a:r>
              <a:rPr sz="1800" dirty="0">
                <a:latin typeface="Old Standard TT"/>
                <a:cs typeface="Old Standard TT"/>
              </a:rPr>
              <a:t>потерь для</a:t>
            </a:r>
            <a:r>
              <a:rPr sz="1800" spc="-65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MSE:</a:t>
            </a:r>
            <a:endParaRPr sz="1800">
              <a:latin typeface="Old Standard TT"/>
              <a:cs typeface="Old Standard T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3435867"/>
            <a:ext cx="7407909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15" dirty="0">
                <a:latin typeface="Old Standard TT"/>
                <a:cs typeface="Old Standard TT"/>
              </a:rPr>
              <a:t>Вывод</a:t>
            </a:r>
            <a:r>
              <a:rPr sz="1800" spc="-15" dirty="0">
                <a:latin typeface="Old Standard TT"/>
                <a:cs typeface="Old Standard TT"/>
              </a:rPr>
              <a:t>. </a:t>
            </a:r>
            <a:r>
              <a:rPr sz="1800" dirty="0">
                <a:latin typeface="Old Standard TT"/>
                <a:cs typeface="Old Standard TT"/>
              </a:rPr>
              <a:t>В случае MSE </a:t>
            </a:r>
            <a:r>
              <a:rPr sz="1800" spc="-15" dirty="0">
                <a:latin typeface="Old Standard TT"/>
                <a:cs typeface="Old Standard TT"/>
              </a:rPr>
              <a:t>алгоритм </a:t>
            </a:r>
            <a:r>
              <a:rPr sz="1800" spc="-10" dirty="0">
                <a:latin typeface="Old Standard TT"/>
                <a:cs typeface="Old Standard TT"/>
              </a:rPr>
              <a:t>градиентного </a:t>
            </a:r>
            <a:r>
              <a:rPr sz="1800" spc="-20" dirty="0">
                <a:latin typeface="Old Standard TT"/>
                <a:cs typeface="Old Standard TT"/>
              </a:rPr>
              <a:t>бустинга </a:t>
            </a:r>
            <a:r>
              <a:rPr sz="1800" dirty="0">
                <a:latin typeface="Old Standard TT"/>
                <a:cs typeface="Old Standard TT"/>
              </a:rPr>
              <a:t>настраивается</a:t>
            </a:r>
            <a:r>
              <a:rPr sz="1800" spc="35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на</a:t>
            </a:r>
            <a:endParaRPr sz="1800">
              <a:latin typeface="Old Standard TT"/>
              <a:cs typeface="Old Standard T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i="1" dirty="0">
                <a:latin typeface="Old Standard TT"/>
                <a:cs typeface="Old Standard TT"/>
              </a:rPr>
              <a:t>разность ответа и текущего</a:t>
            </a:r>
            <a:r>
              <a:rPr sz="1800" i="1" spc="-5" dirty="0">
                <a:latin typeface="Old Standard TT"/>
                <a:cs typeface="Old Standard TT"/>
              </a:rPr>
              <a:t> приближения</a:t>
            </a:r>
            <a:r>
              <a:rPr sz="1800" spc="-5" dirty="0">
                <a:latin typeface="Old Standard TT"/>
                <a:cs typeface="Old Standard TT"/>
              </a:rPr>
              <a:t>:</a:t>
            </a:r>
            <a:endParaRPr sz="1800">
              <a:latin typeface="Old Standard TT"/>
              <a:cs typeface="Old Standard T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71935" y="1825308"/>
            <a:ext cx="7143115" cy="1485900"/>
            <a:chOff x="971935" y="1825308"/>
            <a:chExt cx="7143115" cy="1485900"/>
          </a:xfrm>
        </p:grpSpPr>
        <p:sp>
          <p:nvSpPr>
            <p:cNvPr id="6" name="object 6"/>
            <p:cNvSpPr/>
            <p:nvPr/>
          </p:nvSpPr>
          <p:spPr>
            <a:xfrm>
              <a:off x="971935" y="1825308"/>
              <a:ext cx="7142954" cy="14857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17767" y="2095245"/>
              <a:ext cx="77470" cy="168910"/>
            </a:xfrm>
            <a:custGeom>
              <a:avLst/>
              <a:gdLst/>
              <a:ahLst/>
              <a:cxnLst/>
              <a:rect l="l" t="t" r="r" b="b"/>
              <a:pathLst>
                <a:path w="77470" h="168910">
                  <a:moveTo>
                    <a:pt x="77099" y="168299"/>
                  </a:moveTo>
                  <a:lnTo>
                    <a:pt x="0" y="168299"/>
                  </a:lnTo>
                  <a:lnTo>
                    <a:pt x="0" y="0"/>
                  </a:lnTo>
                  <a:lnTo>
                    <a:pt x="77099" y="0"/>
                  </a:lnTo>
                  <a:lnTo>
                    <a:pt x="77099" y="168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17767" y="2095245"/>
              <a:ext cx="229870" cy="321310"/>
            </a:xfrm>
            <a:custGeom>
              <a:avLst/>
              <a:gdLst/>
              <a:ahLst/>
              <a:cxnLst/>
              <a:rect l="l" t="t" r="r" b="b"/>
              <a:pathLst>
                <a:path w="229870" h="321310">
                  <a:moveTo>
                    <a:pt x="0" y="0"/>
                  </a:moveTo>
                  <a:lnTo>
                    <a:pt x="77099" y="0"/>
                  </a:lnTo>
                  <a:lnTo>
                    <a:pt x="77099" y="168299"/>
                  </a:lnTo>
                  <a:lnTo>
                    <a:pt x="0" y="168299"/>
                  </a:lnTo>
                  <a:lnTo>
                    <a:pt x="0" y="0"/>
                  </a:lnTo>
                  <a:close/>
                </a:path>
                <a:path w="229870" h="321310">
                  <a:moveTo>
                    <a:pt x="152399" y="152399"/>
                  </a:moveTo>
                  <a:lnTo>
                    <a:pt x="229499" y="152399"/>
                  </a:lnTo>
                  <a:lnTo>
                    <a:pt x="229499" y="320699"/>
                  </a:lnTo>
                  <a:lnTo>
                    <a:pt x="152399" y="320699"/>
                  </a:lnTo>
                  <a:lnTo>
                    <a:pt x="152399" y="15239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3364" y="2095245"/>
              <a:ext cx="77470" cy="168910"/>
            </a:xfrm>
            <a:custGeom>
              <a:avLst/>
              <a:gdLst/>
              <a:ahLst/>
              <a:cxnLst/>
              <a:rect l="l" t="t" r="r" b="b"/>
              <a:pathLst>
                <a:path w="77470" h="168910">
                  <a:moveTo>
                    <a:pt x="77099" y="168299"/>
                  </a:moveTo>
                  <a:lnTo>
                    <a:pt x="0" y="168299"/>
                  </a:lnTo>
                  <a:lnTo>
                    <a:pt x="0" y="0"/>
                  </a:lnTo>
                  <a:lnTo>
                    <a:pt x="77099" y="0"/>
                  </a:lnTo>
                  <a:lnTo>
                    <a:pt x="77099" y="168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03364" y="2095245"/>
              <a:ext cx="77470" cy="168910"/>
            </a:xfrm>
            <a:custGeom>
              <a:avLst/>
              <a:gdLst/>
              <a:ahLst/>
              <a:cxnLst/>
              <a:rect l="l" t="t" r="r" b="b"/>
              <a:pathLst>
                <a:path w="77470" h="168910">
                  <a:moveTo>
                    <a:pt x="0" y="0"/>
                  </a:moveTo>
                  <a:lnTo>
                    <a:pt x="77099" y="0"/>
                  </a:lnTo>
                  <a:lnTo>
                    <a:pt x="77099" y="168299"/>
                  </a:lnTo>
                  <a:lnTo>
                    <a:pt x="0" y="168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79564" y="2628644"/>
              <a:ext cx="77470" cy="168910"/>
            </a:xfrm>
            <a:custGeom>
              <a:avLst/>
              <a:gdLst/>
              <a:ahLst/>
              <a:cxnLst/>
              <a:rect l="l" t="t" r="r" b="b"/>
              <a:pathLst>
                <a:path w="77470" h="168910">
                  <a:moveTo>
                    <a:pt x="77099" y="168299"/>
                  </a:moveTo>
                  <a:lnTo>
                    <a:pt x="0" y="168299"/>
                  </a:lnTo>
                  <a:lnTo>
                    <a:pt x="0" y="0"/>
                  </a:lnTo>
                  <a:lnTo>
                    <a:pt x="77099" y="0"/>
                  </a:lnTo>
                  <a:lnTo>
                    <a:pt x="77099" y="168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79564" y="2628644"/>
              <a:ext cx="77470" cy="168910"/>
            </a:xfrm>
            <a:custGeom>
              <a:avLst/>
              <a:gdLst/>
              <a:ahLst/>
              <a:cxnLst/>
              <a:rect l="l" t="t" r="r" b="b"/>
              <a:pathLst>
                <a:path w="77470" h="168910">
                  <a:moveTo>
                    <a:pt x="0" y="0"/>
                  </a:moveTo>
                  <a:lnTo>
                    <a:pt x="77099" y="0"/>
                  </a:lnTo>
                  <a:lnTo>
                    <a:pt x="77099" y="168299"/>
                  </a:lnTo>
                  <a:lnTo>
                    <a:pt x="0" y="168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72187" y="2628644"/>
              <a:ext cx="77470" cy="168910"/>
            </a:xfrm>
            <a:custGeom>
              <a:avLst/>
              <a:gdLst/>
              <a:ahLst/>
              <a:cxnLst/>
              <a:rect l="l" t="t" r="r" b="b"/>
              <a:pathLst>
                <a:path w="77470" h="168910">
                  <a:moveTo>
                    <a:pt x="77099" y="168299"/>
                  </a:moveTo>
                  <a:lnTo>
                    <a:pt x="0" y="168299"/>
                  </a:lnTo>
                  <a:lnTo>
                    <a:pt x="0" y="0"/>
                  </a:lnTo>
                  <a:lnTo>
                    <a:pt x="77099" y="0"/>
                  </a:lnTo>
                  <a:lnTo>
                    <a:pt x="77099" y="168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72187" y="2628644"/>
              <a:ext cx="77470" cy="168910"/>
            </a:xfrm>
            <a:custGeom>
              <a:avLst/>
              <a:gdLst/>
              <a:ahLst/>
              <a:cxnLst/>
              <a:rect l="l" t="t" r="r" b="b"/>
              <a:pathLst>
                <a:path w="77470" h="168910">
                  <a:moveTo>
                    <a:pt x="0" y="0"/>
                  </a:moveTo>
                  <a:lnTo>
                    <a:pt x="77099" y="0"/>
                  </a:lnTo>
                  <a:lnTo>
                    <a:pt x="77099" y="168299"/>
                  </a:lnTo>
                  <a:lnTo>
                    <a:pt x="0" y="168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03364" y="3085843"/>
              <a:ext cx="77470" cy="168910"/>
            </a:xfrm>
            <a:custGeom>
              <a:avLst/>
              <a:gdLst/>
              <a:ahLst/>
              <a:cxnLst/>
              <a:rect l="l" t="t" r="r" b="b"/>
              <a:pathLst>
                <a:path w="77470" h="168910">
                  <a:moveTo>
                    <a:pt x="77099" y="168299"/>
                  </a:moveTo>
                  <a:lnTo>
                    <a:pt x="0" y="168299"/>
                  </a:lnTo>
                  <a:lnTo>
                    <a:pt x="0" y="0"/>
                  </a:lnTo>
                  <a:lnTo>
                    <a:pt x="77099" y="0"/>
                  </a:lnTo>
                  <a:lnTo>
                    <a:pt x="77099" y="168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03364" y="3085843"/>
              <a:ext cx="77470" cy="168910"/>
            </a:xfrm>
            <a:custGeom>
              <a:avLst/>
              <a:gdLst/>
              <a:ahLst/>
              <a:cxnLst/>
              <a:rect l="l" t="t" r="r" b="b"/>
              <a:pathLst>
                <a:path w="77470" h="168910">
                  <a:moveTo>
                    <a:pt x="0" y="0"/>
                  </a:moveTo>
                  <a:lnTo>
                    <a:pt x="77099" y="0"/>
                  </a:lnTo>
                  <a:lnTo>
                    <a:pt x="77099" y="168299"/>
                  </a:lnTo>
                  <a:lnTo>
                    <a:pt x="0" y="168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89360" y="3085843"/>
              <a:ext cx="77470" cy="168910"/>
            </a:xfrm>
            <a:custGeom>
              <a:avLst/>
              <a:gdLst/>
              <a:ahLst/>
              <a:cxnLst/>
              <a:rect l="l" t="t" r="r" b="b"/>
              <a:pathLst>
                <a:path w="77470" h="168910">
                  <a:moveTo>
                    <a:pt x="77099" y="168299"/>
                  </a:moveTo>
                  <a:lnTo>
                    <a:pt x="0" y="168299"/>
                  </a:lnTo>
                  <a:lnTo>
                    <a:pt x="0" y="0"/>
                  </a:lnTo>
                  <a:lnTo>
                    <a:pt x="77099" y="0"/>
                  </a:lnTo>
                  <a:lnTo>
                    <a:pt x="77099" y="168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89360" y="3085843"/>
              <a:ext cx="77470" cy="168910"/>
            </a:xfrm>
            <a:custGeom>
              <a:avLst/>
              <a:gdLst/>
              <a:ahLst/>
              <a:cxnLst/>
              <a:rect l="l" t="t" r="r" b="b"/>
              <a:pathLst>
                <a:path w="77470" h="168910">
                  <a:moveTo>
                    <a:pt x="0" y="0"/>
                  </a:moveTo>
                  <a:lnTo>
                    <a:pt x="77099" y="0"/>
                  </a:lnTo>
                  <a:lnTo>
                    <a:pt x="77099" y="168299"/>
                  </a:lnTo>
                  <a:lnTo>
                    <a:pt x="0" y="168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34417" y="1976221"/>
              <a:ext cx="70074" cy="207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20039" y="1976221"/>
              <a:ext cx="70074" cy="207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96239" y="2502620"/>
              <a:ext cx="70074" cy="207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88862" y="2489480"/>
              <a:ext cx="70074" cy="207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96567" y="2352945"/>
              <a:ext cx="77099" cy="2285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32565" y="2886344"/>
              <a:ext cx="77099" cy="2285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18560" y="2886344"/>
              <a:ext cx="77099" cy="2285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73558" y="2873219"/>
              <a:ext cx="77099" cy="2285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1926628" y="4314816"/>
            <a:ext cx="1128615" cy="410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3200594" y="4354966"/>
            <a:ext cx="3971290" cy="359410"/>
            <a:chOff x="3200594" y="4354966"/>
            <a:chExt cx="3971290" cy="359410"/>
          </a:xfrm>
        </p:grpSpPr>
        <p:sp>
          <p:nvSpPr>
            <p:cNvPr id="29" name="object 29"/>
            <p:cNvSpPr/>
            <p:nvPr/>
          </p:nvSpPr>
          <p:spPr>
            <a:xfrm>
              <a:off x="3200594" y="4393370"/>
              <a:ext cx="3971121" cy="316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20765" y="4354966"/>
              <a:ext cx="70074" cy="207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49536" y="4361966"/>
              <a:ext cx="70099" cy="207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60035" y="4382991"/>
              <a:ext cx="70099" cy="207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03915" y="4562690"/>
              <a:ext cx="70485" cy="146685"/>
            </a:xfrm>
            <a:custGeom>
              <a:avLst/>
              <a:gdLst/>
              <a:ahLst/>
              <a:cxnLst/>
              <a:rect l="l" t="t" r="r" b="b"/>
              <a:pathLst>
                <a:path w="70485" h="146685">
                  <a:moveTo>
                    <a:pt x="70199" y="146399"/>
                  </a:moveTo>
                  <a:lnTo>
                    <a:pt x="0" y="146399"/>
                  </a:lnTo>
                  <a:lnTo>
                    <a:pt x="0" y="0"/>
                  </a:lnTo>
                  <a:lnTo>
                    <a:pt x="70199" y="0"/>
                  </a:lnTo>
                  <a:lnTo>
                    <a:pt x="70199" y="146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03915" y="4562690"/>
              <a:ext cx="70485" cy="146685"/>
            </a:xfrm>
            <a:custGeom>
              <a:avLst/>
              <a:gdLst/>
              <a:ahLst/>
              <a:cxnLst/>
              <a:rect l="l" t="t" r="r" b="b"/>
              <a:pathLst>
                <a:path w="70485" h="146685">
                  <a:moveTo>
                    <a:pt x="0" y="0"/>
                  </a:moveTo>
                  <a:lnTo>
                    <a:pt x="70199" y="0"/>
                  </a:lnTo>
                  <a:lnTo>
                    <a:pt x="70199" y="146399"/>
                  </a:lnTo>
                  <a:lnTo>
                    <a:pt x="0" y="14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32712" y="4562690"/>
              <a:ext cx="70485" cy="146685"/>
            </a:xfrm>
            <a:custGeom>
              <a:avLst/>
              <a:gdLst/>
              <a:ahLst/>
              <a:cxnLst/>
              <a:rect l="l" t="t" r="r" b="b"/>
              <a:pathLst>
                <a:path w="70484" h="146685">
                  <a:moveTo>
                    <a:pt x="70199" y="146399"/>
                  </a:moveTo>
                  <a:lnTo>
                    <a:pt x="0" y="146399"/>
                  </a:lnTo>
                  <a:lnTo>
                    <a:pt x="0" y="0"/>
                  </a:lnTo>
                  <a:lnTo>
                    <a:pt x="70199" y="0"/>
                  </a:lnTo>
                  <a:lnTo>
                    <a:pt x="70199" y="146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32712" y="4562690"/>
              <a:ext cx="70485" cy="146685"/>
            </a:xfrm>
            <a:custGeom>
              <a:avLst/>
              <a:gdLst/>
              <a:ahLst/>
              <a:cxnLst/>
              <a:rect l="l" t="t" r="r" b="b"/>
              <a:pathLst>
                <a:path w="70484" h="146685">
                  <a:moveTo>
                    <a:pt x="0" y="0"/>
                  </a:moveTo>
                  <a:lnTo>
                    <a:pt x="70199" y="0"/>
                  </a:lnTo>
                  <a:lnTo>
                    <a:pt x="70199" y="146399"/>
                  </a:lnTo>
                  <a:lnTo>
                    <a:pt x="0" y="14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69304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0" dirty="0">
                <a:solidFill>
                  <a:srgbClr val="000000"/>
                </a:solidFill>
                <a:latin typeface="Old Standard TT"/>
                <a:cs typeface="Old Standard TT"/>
              </a:rPr>
              <a:t>Бустинг: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качество от</a:t>
            </a:r>
            <a:r>
              <a:rPr sz="3000" b="0" spc="-65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итерации</a:t>
            </a:r>
            <a:endParaRPr sz="3000" dirty="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7570" y="1409493"/>
            <a:ext cx="8016114" cy="2650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80521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0" dirty="0">
                <a:solidFill>
                  <a:srgbClr val="000000"/>
                </a:solidFill>
                <a:latin typeface="Old Standard TT"/>
                <a:cs typeface="Old Standard TT"/>
              </a:rPr>
              <a:t>Бустинг: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преимущества и</a:t>
            </a:r>
            <a:r>
              <a:rPr sz="3000" b="0" spc="-65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недостатки</a:t>
            </a:r>
            <a:endParaRPr sz="3000" dirty="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8" y="1207754"/>
            <a:ext cx="7961630" cy="34315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59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Преимущества:</a:t>
            </a:r>
          </a:p>
          <a:p>
            <a:pPr marL="836294" lvl="1" indent="-351790">
              <a:lnSpc>
                <a:spcPct val="100000"/>
              </a:lnSpc>
              <a:spcBef>
                <a:spcPts val="32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600" dirty="0">
                <a:latin typeface="Old Standard TT"/>
                <a:cs typeface="Old Standard TT"/>
              </a:rPr>
              <a:t>Позволяет очень точно восстанавливать искомую</a:t>
            </a:r>
            <a:r>
              <a:rPr sz="1600" spc="-10" dirty="0">
                <a:latin typeface="Old Standard TT"/>
                <a:cs typeface="Old Standard TT"/>
              </a:rPr>
              <a:t> функцию</a:t>
            </a:r>
            <a:endParaRPr sz="1600" dirty="0">
              <a:latin typeface="Old Standard TT"/>
              <a:cs typeface="Old Standard TT"/>
            </a:endParaRPr>
          </a:p>
          <a:p>
            <a:pPr marL="836294" lvl="1" indent="-351790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600" dirty="0">
                <a:latin typeface="Old Standard TT"/>
                <a:cs typeface="Old Standard TT"/>
              </a:rPr>
              <a:t>Почти не</a:t>
            </a:r>
            <a:r>
              <a:rPr sz="1600" spc="-5" dirty="0">
                <a:latin typeface="Old Standard TT"/>
                <a:cs typeface="Old Standard TT"/>
              </a:rPr>
              <a:t> </a:t>
            </a:r>
            <a:r>
              <a:rPr sz="1600" dirty="0">
                <a:latin typeface="Old Standard TT"/>
                <a:cs typeface="Old Standard TT"/>
              </a:rPr>
              <a:t>переобучается</a:t>
            </a:r>
          </a:p>
          <a:p>
            <a:pPr marL="836294" marR="43815" lvl="1" indent="-351790">
              <a:lnSpc>
                <a:spcPct val="1133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600" dirty="0">
                <a:latin typeface="Old Standard TT"/>
                <a:cs typeface="Old Standard TT"/>
              </a:rPr>
              <a:t>По сравнению со </a:t>
            </a:r>
            <a:r>
              <a:rPr sz="1600" spc="-10" dirty="0">
                <a:latin typeface="Old Standard TT"/>
                <a:cs typeface="Old Standard TT"/>
              </a:rPr>
              <a:t>случайным </a:t>
            </a:r>
            <a:r>
              <a:rPr sz="1600" dirty="0">
                <a:latin typeface="Old Standard TT"/>
                <a:cs typeface="Old Standard TT"/>
              </a:rPr>
              <a:t>лесом, способен компенсировать</a:t>
            </a:r>
            <a:r>
              <a:rPr sz="1600" spc="-85" dirty="0">
                <a:latin typeface="Old Standard TT"/>
                <a:cs typeface="Old Standard TT"/>
              </a:rPr>
              <a:t> </a:t>
            </a:r>
            <a:r>
              <a:rPr sz="1600" dirty="0">
                <a:latin typeface="Old Standard TT"/>
                <a:cs typeface="Old Standard TT"/>
              </a:rPr>
              <a:t>систематическую  ошибку </a:t>
            </a:r>
            <a:r>
              <a:rPr sz="1600" spc="-15" dirty="0">
                <a:latin typeface="Old Standard TT"/>
                <a:cs typeface="Old Standard TT"/>
              </a:rPr>
              <a:t>каждого </a:t>
            </a:r>
            <a:r>
              <a:rPr sz="1600" dirty="0">
                <a:latin typeface="Old Standard TT"/>
                <a:cs typeface="Old Standard TT"/>
              </a:rPr>
              <a:t>из базовых </a:t>
            </a:r>
            <a:r>
              <a:rPr sz="1600" spc="-10" dirty="0">
                <a:latin typeface="Old Standard TT"/>
                <a:cs typeface="Old Standard TT"/>
              </a:rPr>
              <a:t>алгоритмов, </a:t>
            </a:r>
            <a:r>
              <a:rPr sz="1600" dirty="0">
                <a:latin typeface="Old Standard TT"/>
                <a:cs typeface="Old Standard TT"/>
              </a:rPr>
              <a:t>а не накапливает</a:t>
            </a:r>
            <a:r>
              <a:rPr sz="1600" spc="10" dirty="0">
                <a:latin typeface="Old Standard TT"/>
                <a:cs typeface="Old Standard TT"/>
              </a:rPr>
              <a:t> </a:t>
            </a:r>
            <a:r>
              <a:rPr sz="1600" dirty="0">
                <a:latin typeface="Old Standard TT"/>
                <a:cs typeface="Old Standard TT"/>
              </a:rPr>
              <a:t>их</a:t>
            </a:r>
          </a:p>
          <a:p>
            <a:pPr marL="836294" marR="5080" lvl="1" indent="-351790">
              <a:lnSpc>
                <a:spcPct val="1133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600" dirty="0">
                <a:latin typeface="Old Standard TT"/>
                <a:cs typeface="Old Standard TT"/>
              </a:rPr>
              <a:t>Работает с </a:t>
            </a:r>
            <a:r>
              <a:rPr sz="1600" spc="-10" dirty="0">
                <a:latin typeface="Old Standard TT"/>
                <a:cs typeface="Old Standard TT"/>
              </a:rPr>
              <a:t>произвольной </a:t>
            </a:r>
            <a:r>
              <a:rPr sz="1600" spc="-5" dirty="0">
                <a:latin typeface="Old Standard TT"/>
                <a:cs typeface="Old Standard TT"/>
              </a:rPr>
              <a:t>функцией </a:t>
            </a:r>
            <a:r>
              <a:rPr sz="1600" dirty="0">
                <a:latin typeface="Old Standard TT"/>
                <a:cs typeface="Old Standard TT"/>
              </a:rPr>
              <a:t>потерь в задаче классификации,</a:t>
            </a:r>
            <a:r>
              <a:rPr sz="1600" spc="-50" dirty="0">
                <a:latin typeface="Old Standard TT"/>
                <a:cs typeface="Old Standard TT"/>
              </a:rPr>
              <a:t> </a:t>
            </a:r>
            <a:r>
              <a:rPr sz="1600" dirty="0">
                <a:latin typeface="Old Standard TT"/>
                <a:cs typeface="Old Standard TT"/>
              </a:rPr>
              <a:t>регрессии,  ранжирования,</a:t>
            </a:r>
            <a:r>
              <a:rPr sz="1600" spc="-5" dirty="0">
                <a:latin typeface="Old Standard TT"/>
                <a:cs typeface="Old Standard TT"/>
              </a:rPr>
              <a:t> </a:t>
            </a:r>
            <a:r>
              <a:rPr sz="1600" dirty="0">
                <a:latin typeface="Old Standard TT"/>
                <a:cs typeface="Old Standard TT"/>
              </a:rPr>
              <a:t>...</a:t>
            </a:r>
          </a:p>
          <a:p>
            <a:pPr marL="379095" indent="-367030">
              <a:lnSpc>
                <a:spcPct val="100000"/>
              </a:lnSpc>
              <a:spcBef>
                <a:spcPts val="24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Недостатки:</a:t>
            </a:r>
          </a:p>
          <a:p>
            <a:pPr marL="836294" lvl="1" indent="-351790">
              <a:lnSpc>
                <a:spcPct val="100000"/>
              </a:lnSpc>
              <a:spcBef>
                <a:spcPts val="32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600" dirty="0">
                <a:latin typeface="Old Standard TT"/>
                <a:cs typeface="Old Standard TT"/>
              </a:rPr>
              <a:t>Медленный</a:t>
            </a:r>
          </a:p>
          <a:p>
            <a:pPr marL="836294" lvl="1" indent="-351790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600" spc="-20" dirty="0">
                <a:latin typeface="Old Standard TT"/>
                <a:cs typeface="Old Standard TT"/>
              </a:rPr>
              <a:t>Плохо</a:t>
            </a:r>
            <a:r>
              <a:rPr sz="1600" spc="-5" dirty="0">
                <a:latin typeface="Old Standard TT"/>
                <a:cs typeface="Old Standard TT"/>
              </a:rPr>
              <a:t> </a:t>
            </a:r>
            <a:r>
              <a:rPr sz="1600" spc="-10" dirty="0">
                <a:latin typeface="Old Standard TT"/>
                <a:cs typeface="Old Standard TT"/>
              </a:rPr>
              <a:t>интерпретируемый</a:t>
            </a:r>
            <a:endParaRPr sz="1600" dirty="0">
              <a:latin typeface="Old Standard TT"/>
              <a:cs typeface="Old Standard TT"/>
            </a:endParaRPr>
          </a:p>
          <a:p>
            <a:pPr marL="836294" lvl="1" indent="-351790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600" dirty="0">
                <a:latin typeface="Old Standard TT"/>
                <a:cs typeface="Old Standard TT"/>
              </a:rPr>
              <a:t>Переобучение на выбросах при избыточном количестве</a:t>
            </a:r>
            <a:r>
              <a:rPr sz="1600" spc="-25" dirty="0">
                <a:latin typeface="Old Standard TT"/>
                <a:cs typeface="Old Standard TT"/>
              </a:rPr>
              <a:t> </a:t>
            </a:r>
            <a:r>
              <a:rPr sz="1600" spc="-10" dirty="0">
                <a:latin typeface="Old Standard TT"/>
                <a:cs typeface="Old Standard TT"/>
              </a:rPr>
              <a:t>алгоритмов</a:t>
            </a:r>
            <a:endParaRPr sz="1600" dirty="0">
              <a:latin typeface="Old Standard TT"/>
              <a:cs typeface="Old Standard TT"/>
            </a:endParaRPr>
          </a:p>
          <a:p>
            <a:pPr marL="836294" lvl="1" indent="-351790">
              <a:lnSpc>
                <a:spcPct val="100000"/>
              </a:lnSpc>
              <a:spcBef>
                <a:spcPts val="254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600" spc="-10" dirty="0">
                <a:latin typeface="Old Standard TT"/>
                <a:cs typeface="Old Standard TT"/>
              </a:rPr>
              <a:t>Нужна </a:t>
            </a:r>
            <a:r>
              <a:rPr sz="1600" spc="-15" dirty="0">
                <a:latin typeface="Old Standard TT"/>
                <a:cs typeface="Old Standard TT"/>
              </a:rPr>
              <a:t>довольно большая </a:t>
            </a:r>
            <a:r>
              <a:rPr sz="1600" dirty="0">
                <a:latin typeface="Old Standard TT"/>
                <a:cs typeface="Old Standard TT"/>
              </a:rPr>
              <a:t>обучающая</a:t>
            </a:r>
            <a:r>
              <a:rPr sz="1600" spc="35" dirty="0">
                <a:latin typeface="Old Standard TT"/>
                <a:cs typeface="Old Standard TT"/>
              </a:rPr>
              <a:t> </a:t>
            </a:r>
            <a:r>
              <a:rPr sz="1600" dirty="0">
                <a:latin typeface="Old Standard TT"/>
                <a:cs typeface="Old Standard TT"/>
              </a:rPr>
              <a:t>выборка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47561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Примеры решающих</a:t>
            </a:r>
            <a:r>
              <a:rPr sz="3000" b="0" spc="-95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правил</a:t>
            </a:r>
            <a:endParaRPr sz="300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809750"/>
            <a:ext cx="818451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457834" indent="-367030">
              <a:lnSpc>
                <a:spcPct val="114599"/>
              </a:lnSpc>
              <a:spcBef>
                <a:spcPts val="100"/>
              </a:spcBef>
              <a:buClr>
                <a:srgbClr val="595959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Если в анкете указан домашний телефон и зарплата клиента &gt; $1000</a:t>
            </a:r>
            <a:r>
              <a:rPr sz="1800" spc="-100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и  размер кредита &lt; $3000, то кредит</a:t>
            </a:r>
            <a:r>
              <a:rPr sz="1800" spc="-15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выдать</a:t>
            </a:r>
          </a:p>
          <a:p>
            <a:pPr marL="379095" marR="5080" indent="-367030">
              <a:lnSpc>
                <a:spcPct val="114599"/>
              </a:lnSpc>
              <a:buClr>
                <a:srgbClr val="595959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Если возраст пациента &gt; 60 и пациент ранее перенёс инфаркт, то</a:t>
            </a:r>
            <a:r>
              <a:rPr sz="1800" spc="-100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операцию  не</a:t>
            </a:r>
            <a:r>
              <a:rPr sz="1800" spc="-5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делать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387984"/>
            <a:ext cx="54064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Old Standard TT"/>
                <a:cs typeface="Old Standard TT"/>
              </a:rPr>
              <a:t>Логические</a:t>
            </a:r>
            <a:r>
              <a:rPr sz="3000" spc="-75" dirty="0">
                <a:latin typeface="Old Standard TT"/>
                <a:cs typeface="Old Standard TT"/>
              </a:rPr>
              <a:t> </a:t>
            </a:r>
            <a:r>
              <a:rPr sz="3000" spc="-20" dirty="0">
                <a:latin typeface="Old Standard TT"/>
                <a:cs typeface="Old Standard TT"/>
              </a:rPr>
              <a:t>алгоритмы</a:t>
            </a:r>
            <a:endParaRPr sz="3000" dirty="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733550"/>
            <a:ext cx="808228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latin typeface="Old Standard TT"/>
                <a:cs typeface="Old Standard TT"/>
              </a:rPr>
              <a:t>Логический </a:t>
            </a:r>
            <a:r>
              <a:rPr sz="1800" spc="-15" dirty="0">
                <a:latin typeface="Old Standard TT"/>
                <a:cs typeface="Old Standard TT"/>
              </a:rPr>
              <a:t>алгоритм </a:t>
            </a:r>
            <a:r>
              <a:rPr sz="1800" dirty="0">
                <a:latin typeface="Old Standard TT"/>
                <a:cs typeface="Old Standard TT"/>
              </a:rPr>
              <a:t>— </a:t>
            </a:r>
            <a:r>
              <a:rPr sz="1800" spc="-15" dirty="0">
                <a:latin typeface="Old Standard TT"/>
                <a:cs typeface="Old Standard TT"/>
              </a:rPr>
              <a:t>алгоритм, </a:t>
            </a:r>
            <a:r>
              <a:rPr sz="1800" dirty="0">
                <a:latin typeface="Old Standard TT"/>
                <a:cs typeface="Old Standard TT"/>
              </a:rPr>
              <a:t>использующий логические закономерности в  данных.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90550"/>
            <a:ext cx="45682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5" dirty="0">
                <a:solidFill>
                  <a:srgbClr val="000000"/>
                </a:solidFill>
                <a:latin typeface="Old Standard TT"/>
                <a:cs typeface="Old Standard TT"/>
              </a:rPr>
              <a:t>Решающие</a:t>
            </a:r>
            <a:r>
              <a:rPr sz="3000" b="0" spc="-65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деревья</a:t>
            </a:r>
            <a:endParaRPr sz="3000" dirty="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733550"/>
            <a:ext cx="8024495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В каждой вершине дерева </a:t>
            </a:r>
            <a:r>
              <a:rPr sz="1800" spc="-15" dirty="0">
                <a:latin typeface="Old Standard TT"/>
                <a:cs typeface="Old Standard TT"/>
              </a:rPr>
              <a:t>находится</a:t>
            </a:r>
            <a:r>
              <a:rPr sz="1800" spc="-10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вопрос</a:t>
            </a: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В зависимости от ответа на вопрос, </a:t>
            </a:r>
            <a:r>
              <a:rPr sz="1800" spc="-15" dirty="0">
                <a:latin typeface="Old Standard TT"/>
                <a:cs typeface="Old Standard TT"/>
              </a:rPr>
              <a:t>алгоритм </a:t>
            </a:r>
            <a:r>
              <a:rPr sz="1800" dirty="0">
                <a:latin typeface="Old Standard TT"/>
                <a:cs typeface="Old Standard TT"/>
              </a:rPr>
              <a:t>направляется в </a:t>
            </a:r>
            <a:r>
              <a:rPr sz="1800" spc="-10" dirty="0">
                <a:latin typeface="Old Standard TT"/>
                <a:cs typeface="Old Standard TT"/>
              </a:rPr>
              <a:t>нужную</a:t>
            </a:r>
            <a:r>
              <a:rPr sz="1800" spc="-60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ветвь  дерева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Old Standard TT"/>
                <a:cs typeface="Old Standard TT"/>
              </a:rPr>
              <a:t>Листы дерева соответствуют решению</a:t>
            </a:r>
            <a:r>
              <a:rPr sz="1800" spc="-10" dirty="0">
                <a:latin typeface="Old Standard TT"/>
                <a:cs typeface="Old Standard TT"/>
              </a:rPr>
              <a:t> </a:t>
            </a:r>
            <a:r>
              <a:rPr sz="1800" spc="-15" dirty="0">
                <a:latin typeface="Old Standard TT"/>
                <a:cs typeface="Old Standard TT"/>
              </a:rPr>
              <a:t>алгоритма</a:t>
            </a:r>
            <a:endParaRPr sz="1800" dirty="0">
              <a:latin typeface="Old Standard TT"/>
              <a:cs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3239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5" dirty="0">
                <a:solidFill>
                  <a:srgbClr val="000000"/>
                </a:solidFill>
                <a:latin typeface="Old Standard TT"/>
                <a:cs typeface="Old Standard TT"/>
              </a:rPr>
              <a:t>Решающие</a:t>
            </a:r>
            <a:r>
              <a:rPr sz="3000" b="0" spc="-65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деревья</a:t>
            </a:r>
            <a:endParaRPr sz="300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2221" y="1171597"/>
            <a:ext cx="5408814" cy="36589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984"/>
            <a:ext cx="48615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Обучение </a:t>
            </a:r>
            <a:r>
              <a:rPr sz="3000" b="0" spc="-20" dirty="0">
                <a:solidFill>
                  <a:srgbClr val="000000"/>
                </a:solidFill>
                <a:latin typeface="Old Standard TT"/>
                <a:cs typeface="Old Standard TT"/>
              </a:rPr>
              <a:t>решающего</a:t>
            </a:r>
            <a:r>
              <a:rPr sz="3000" b="0" spc="-80" dirty="0">
                <a:solidFill>
                  <a:srgbClr val="000000"/>
                </a:solidFill>
                <a:latin typeface="Old Standard TT"/>
                <a:cs typeface="Old Standard TT"/>
              </a:rPr>
              <a:t> </a:t>
            </a:r>
            <a:r>
              <a:rPr sz="3000" b="0" dirty="0">
                <a:solidFill>
                  <a:srgbClr val="000000"/>
                </a:solidFill>
                <a:latin typeface="Old Standard TT"/>
                <a:cs typeface="Old Standard TT"/>
              </a:rPr>
              <a:t>дерева</a:t>
            </a:r>
            <a:endParaRPr sz="3000">
              <a:latin typeface="Old Standard TT"/>
              <a:cs typeface="Old Standard T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670487"/>
            <a:ext cx="3461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latin typeface="Old Standard TT"/>
                <a:cs typeface="Old Standard TT"/>
              </a:rPr>
              <a:t>Находимся </a:t>
            </a:r>
            <a:r>
              <a:rPr sz="1800" dirty="0">
                <a:latin typeface="Old Standard TT"/>
                <a:cs typeface="Old Standard TT"/>
              </a:rPr>
              <a:t>в красной</a:t>
            </a:r>
            <a:r>
              <a:rPr sz="1800" spc="-45" dirty="0">
                <a:latin typeface="Old Standard TT"/>
                <a:cs typeface="Old Standard TT"/>
              </a:rPr>
              <a:t> </a:t>
            </a:r>
            <a:r>
              <a:rPr sz="1800" dirty="0">
                <a:latin typeface="Old Standard TT"/>
                <a:cs typeface="Old Standard TT"/>
              </a:rPr>
              <a:t>вершине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467549" y="1793583"/>
            <a:ext cx="1499235" cy="1886585"/>
            <a:chOff x="6467549" y="1793583"/>
            <a:chExt cx="1499235" cy="1886585"/>
          </a:xfrm>
        </p:grpSpPr>
        <p:sp>
          <p:nvSpPr>
            <p:cNvPr id="5" name="object 5"/>
            <p:cNvSpPr/>
            <p:nvPr/>
          </p:nvSpPr>
          <p:spPr>
            <a:xfrm>
              <a:off x="7288947" y="1793583"/>
              <a:ext cx="183824" cy="1766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87523" y="2689682"/>
              <a:ext cx="183824" cy="176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9436" y="1940976"/>
              <a:ext cx="440055" cy="753745"/>
            </a:xfrm>
            <a:custGeom>
              <a:avLst/>
              <a:gdLst/>
              <a:ahLst/>
              <a:cxnLst/>
              <a:rect l="l" t="t" r="r" b="b"/>
              <a:pathLst>
                <a:path w="440054" h="753744">
                  <a:moveTo>
                    <a:pt x="439799" y="0"/>
                  </a:moveTo>
                  <a:lnTo>
                    <a:pt x="0" y="75359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67549" y="3503005"/>
              <a:ext cx="183824" cy="176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59511" y="2837069"/>
              <a:ext cx="595630" cy="671195"/>
            </a:xfrm>
            <a:custGeom>
              <a:avLst/>
              <a:gdLst/>
              <a:ahLst/>
              <a:cxnLst/>
              <a:rect l="l" t="t" r="r" b="b"/>
              <a:pathLst>
                <a:path w="595629" h="671195">
                  <a:moveTo>
                    <a:pt x="258299" y="0"/>
                  </a:moveTo>
                  <a:lnTo>
                    <a:pt x="0" y="670798"/>
                  </a:lnTo>
                </a:path>
                <a:path w="595629" h="671195">
                  <a:moveTo>
                    <a:pt x="381549" y="0"/>
                  </a:moveTo>
                  <a:lnTo>
                    <a:pt x="595448" y="6707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82671" y="2689682"/>
              <a:ext cx="183824" cy="176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42584" y="1940846"/>
              <a:ext cx="432434" cy="753745"/>
            </a:xfrm>
            <a:custGeom>
              <a:avLst/>
              <a:gdLst/>
              <a:ahLst/>
              <a:cxnLst/>
              <a:rect l="l" t="t" r="r" b="b"/>
              <a:pathLst>
                <a:path w="432434" h="753744">
                  <a:moveTo>
                    <a:pt x="0" y="0"/>
                  </a:moveTo>
                  <a:lnTo>
                    <a:pt x="431999" y="7535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88648" y="3503005"/>
              <a:ext cx="183824" cy="176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835</Words>
  <Application>Microsoft Office PowerPoint</Application>
  <PresentationFormat>Экран (16:9)</PresentationFormat>
  <Paragraphs>207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Arial</vt:lpstr>
      <vt:lpstr>Calibri</vt:lpstr>
      <vt:lpstr>Old Standard TT</vt:lpstr>
      <vt:lpstr>Verdana</vt:lpstr>
      <vt:lpstr>Office Theme</vt:lpstr>
      <vt:lpstr>Решающие деревья и  композиции алгоритмов</vt:lpstr>
      <vt:lpstr>План лекции</vt:lpstr>
      <vt:lpstr>Решающие деревья</vt:lpstr>
      <vt:lpstr>Алгоритмы машинного обучения</vt:lpstr>
      <vt:lpstr>Примеры решающих правил</vt:lpstr>
      <vt:lpstr>Презентация PowerPoint</vt:lpstr>
      <vt:lpstr>Решающие деревья</vt:lpstr>
      <vt:lpstr>Решающие деревья</vt:lpstr>
      <vt:lpstr>Обучение решающего дерева</vt:lpstr>
      <vt:lpstr>Обучение решающего дерева</vt:lpstr>
      <vt:lpstr>Обучение решающего дерева</vt:lpstr>
      <vt:lpstr>Обучение решающего дерева</vt:lpstr>
      <vt:lpstr>Обучение решающего дерева</vt:lpstr>
      <vt:lpstr>Как выбрать критерий ветвления?</vt:lpstr>
      <vt:lpstr>Как выбрать критерий ветвления?</vt:lpstr>
      <vt:lpstr>Решающее дерево для Ирисов Фишера</vt:lpstr>
      <vt:lpstr>Недообучение и переобучение</vt:lpstr>
      <vt:lpstr>Недообучение и переобучение</vt:lpstr>
      <vt:lpstr>Параметры решающего дерева</vt:lpstr>
      <vt:lpstr>Решающее дерево для регрессии</vt:lpstr>
      <vt:lpstr>Резюме: решающее дерево</vt:lpstr>
      <vt:lpstr>Композиции алгоритмов</vt:lpstr>
      <vt:lpstr>Алгоритмы машинного обучения</vt:lpstr>
      <vt:lpstr>Принцип Кондорсе</vt:lpstr>
      <vt:lpstr>Эксперимент Гальтона</vt:lpstr>
      <vt:lpstr>Метод простого голосования</vt:lpstr>
      <vt:lpstr>Бутстреп</vt:lpstr>
      <vt:lpstr>Бэггинг</vt:lpstr>
      <vt:lpstr>Cлучайный лес и решающее дерево</vt:lpstr>
      <vt:lpstr>Недостатки случайного леса</vt:lpstr>
      <vt:lpstr>Стекинг</vt:lpstr>
      <vt:lpstr>Бустинг</vt:lpstr>
      <vt:lpstr>Резюме</vt:lpstr>
      <vt:lpstr>Градиентный бустинг</vt:lpstr>
      <vt:lpstr>Градиентный бустинг</vt:lpstr>
      <vt:lpstr>Напоминание: градиентный спуск</vt:lpstr>
      <vt:lpstr>Постановка задачи</vt:lpstr>
      <vt:lpstr>Построение композиции</vt:lpstr>
      <vt:lpstr>Построение очередного дерева</vt:lpstr>
      <vt:lpstr>Градиентный бустинг для MSE</vt:lpstr>
      <vt:lpstr>Бустинг: качество от итерации</vt:lpstr>
      <vt:lpstr>Бустинг: преимущества и недостатки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Решающие деревья и  композиции алгоритмов</dc:title>
  <dc:creator>admin</dc:creator>
  <cp:lastModifiedBy>Anastasiya Burmakova</cp:lastModifiedBy>
  <cp:revision>17</cp:revision>
  <dcterms:created xsi:type="dcterms:W3CDTF">2022-04-28T13:58:05Z</dcterms:created>
  <dcterms:modified xsi:type="dcterms:W3CDTF">2022-04-29T13:42:33Z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2022-04-28T00:00:00Z</vt:filetime>
  </property>
</Properties>
</file>