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76" r:id="rId5"/>
    <p:sldId id="277" r:id="rId6"/>
    <p:sldId id="278" r:id="rId7"/>
    <p:sldId id="279" r:id="rId8"/>
    <p:sldId id="259" r:id="rId9"/>
    <p:sldId id="283" r:id="rId10"/>
    <p:sldId id="285" r:id="rId11"/>
    <p:sldId id="284" r:id="rId12"/>
    <p:sldId id="260" r:id="rId13"/>
    <p:sldId id="264" r:id="rId14"/>
    <p:sldId id="265" r:id="rId15"/>
    <p:sldId id="266" r:id="rId16"/>
    <p:sldId id="267" r:id="rId17"/>
    <p:sldId id="268" r:id="rId18"/>
    <p:sldId id="286" r:id="rId19"/>
    <p:sldId id="269" r:id="rId20"/>
    <p:sldId id="287" r:id="rId21"/>
    <p:sldId id="270" r:id="rId22"/>
    <p:sldId id="288" r:id="rId23"/>
    <p:sldId id="271" r:id="rId24"/>
    <p:sldId id="289" r:id="rId25"/>
    <p:sldId id="272" r:id="rId26"/>
    <p:sldId id="280" r:id="rId27"/>
    <p:sldId id="275" r:id="rId28"/>
    <p:sldId id="273" r:id="rId29"/>
    <p:sldId id="274" r:id="rId30"/>
    <p:sldId id="261" r:id="rId3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39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B5BA6A-64EF-4AC1-821D-3CB4FA5F2C5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B525A4-0F76-495F-8003-CAB5195717C1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71A41A-60F8-4E3B-8F17-A20F2E91AD8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B09CC17-6EDC-484B-85EF-2E1255573EF4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D45372-CFC2-4556-8C6A-622A9F31E2F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986BDA-7221-4223-BDF7-C29BB791DAB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415506-D28E-46B9-AE1C-E17987FB2EF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CA20B3-80C7-469B-A08F-C233032947F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8FCA19-9763-404A-AF3E-597227AF388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AFD0D1-9047-4AC9-AF3F-A576F7244E4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CA9665-32EE-465A-B7F1-64DA172EA16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E7B806-6075-453F-A4D6-50D4B2E6B64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56A0319-2C94-4A01-874A-E6E105486632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shu.kirov.r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Domain Name System</a:t>
            </a:r>
            <a:r>
              <a:rPr lang="ru-RU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DNS</a:t>
            </a:r>
            <a:r>
              <a:rPr lang="ru-RU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</a:t>
            </a:r>
            <a:endParaRPr lang="ru-RU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5EF2DBC-4EBE-4AAD-9101-62584B5E0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7558"/>
            <a:ext cx="9144000" cy="306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3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9424048-8AFC-439C-8F81-D9F3C7EB9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85725"/>
            <a:ext cx="771525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23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ru-RU" sz="2800" b="1" i="1"/>
              <a:t>Записи о ресурсах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23850" y="908050"/>
            <a:ext cx="8496300" cy="167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ru-RU">
                <a:latin typeface="Times New Roman" pitchFamily="18" charset="0"/>
              </a:rPr>
              <a:t>База данных DNS-сервера содержит записи о ресурсах (resource record), в которых содержится информация, необходимая для разрешения доменных имен и правильного функционирования службы DNS. Существует более 20 типов записей о ресурсах, приведем самые важные: </a:t>
            </a:r>
          </a:p>
          <a:p>
            <a:pPr algn="just"/>
            <a:endParaRPr lang="ru-RU">
              <a:latin typeface="Times New Roman" pitchFamily="18" charset="0"/>
            </a:endParaRPr>
          </a:p>
          <a:p>
            <a:pPr algn="just"/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6305" name="Group 16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955346"/>
              </p:ext>
            </p:extLst>
          </p:nvPr>
        </p:nvGraphicFramePr>
        <p:xfrm>
          <a:off x="457200" y="2205038"/>
          <a:ext cx="8291513" cy="4572000"/>
        </p:xfrm>
        <a:graphic>
          <a:graphicData uri="http://schemas.openxmlformats.org/drawingml/2006/table">
            <a:tbl>
              <a:tblPr/>
              <a:tblGrid>
                <a:gridCol w="145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Тип ресурсной записи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Функция записи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Описание испоьзования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Host Address 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Адрес хоста, или узла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Отображает имя узла на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IP</a:t>
                      </a: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-адрес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(например, для домена </a:t>
                      </a:r>
                      <a:r>
                        <a:rPr kumimoji="0" lang="en-US" sz="12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microsoft</a:t>
                      </a:r>
                      <a:r>
                        <a:rPr kumimoji="0" lang="ru-RU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</a:t>
                      </a: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узлу с именем </a:t>
                      </a: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www</a:t>
                      </a:r>
                      <a:r>
                        <a:rPr kumimoji="0" lang="ru-RU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kumimoji="0" lang="en-US" sz="12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microsoft</a:t>
                      </a:r>
                      <a:r>
                        <a:rPr kumimoji="0" lang="ru-RU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сопоставляется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IP</a:t>
                      </a: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-адрес с помощью такой записи: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www</a:t>
                      </a: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A</a:t>
                      </a: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207.46.199.60)</a:t>
                      </a: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CNAME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Canonical Name (alias)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Какноническое имя (псевдоним)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Отображает одно имя на другое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MX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Mail Exchanger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Обмен почтой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Управляет маршрутизация почтовых сообщений для протокола 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SMTP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NS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 Server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Сервер имен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Указывает на серверы 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DNS</a:t>
                      </a: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ответственные за конкретный домен и его поддомены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PTR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Pointer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Указатель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Используется для обратного разрешения 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IP</a:t>
                      </a: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-адресов в имена узлов в домене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</a:t>
                      </a:r>
                      <a:r>
                        <a:rPr kumimoji="0" lang="ru-RU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addr</a:t>
                      </a:r>
                      <a:r>
                        <a:rPr kumimoji="0" lang="ru-RU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arpa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SOA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Start of Authority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Начальная запись зоны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Используется для указания основного сервера для данной зоны и описания свойств зоны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SRV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Service Locator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Указатель на службу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Используется для поиска серверов, на которых функционируют определенные службы (например, контроллеры доменов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Active Directory </a:t>
                      </a: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или серверы глобального каталога)</a:t>
                      </a: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285720" y="214290"/>
            <a:ext cx="857256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Запись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SOA</a:t>
            </a:r>
            <a:r>
              <a:rPr kumimoji="0" 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: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 </a:t>
            </a:r>
            <a:r>
              <a:rPr kumimoji="0" lang="ru-RU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имя домена зоны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ru-RU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почтовый адрес администратора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ru-RU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порядок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– число, увеличивается при изменении зоны; </a:t>
            </a:r>
            <a:r>
              <a:rPr kumimoji="0" lang="ru-RU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период обновления 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(для вторичных серверов); </a:t>
            </a:r>
            <a:r>
              <a:rPr kumimoji="0" lang="ru-RU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задержка перед следующей попыткой обновления 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(после неудачной попытки);</a:t>
            </a:r>
            <a:r>
              <a:rPr kumimoji="0" lang="ru-RU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 интервал времени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, через который сервер утратит статус ответственного после обновления;  </a:t>
            </a:r>
            <a:r>
              <a:rPr kumimoji="0" lang="ru-RU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минимальное время жизни 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показывает другим (кэширующим) серверам, как долго они могут пользоваться данными данного сервера. </a:t>
            </a:r>
            <a:endParaRPr kumimoji="0" 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28596" y="2571744"/>
            <a:ext cx="778674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gudzondns.com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. IN SOA </a:t>
            </a:r>
            <a:r>
              <a:rPr kumimoji="0" lang="ru-RU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subdomain.gudzondns.com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. </a:t>
            </a:r>
            <a:r>
              <a:rPr kumimoji="0" lang="ru-RU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hostmaster.gudzondns.com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. ( 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1998111201 ; </a:t>
            </a:r>
            <a:r>
              <a:rPr kumimoji="0" lang="ru-RU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Serial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10800 ; </a:t>
            </a:r>
            <a:r>
              <a:rPr kumimoji="0" lang="ru-RU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Refresh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3600 ; </a:t>
            </a:r>
            <a:r>
              <a:rPr kumimoji="0" lang="ru-RU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Retry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3600000 ; </a:t>
            </a:r>
            <a:r>
              <a:rPr kumimoji="0" lang="ru-RU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Expire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86400 ); </a:t>
            </a:r>
            <a:r>
              <a:rPr kumimoji="0" lang="ru-RU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Minimum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3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28596" y="4214818"/>
            <a:ext cx="857256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Запись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A (AAAA)</a:t>
            </a:r>
            <a:r>
              <a:rPr kumimoji="0" 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: 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связывает доменное имя  и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ip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-адрес. Если создать несколько записей с одним и тем же доменным именем но разными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ip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-адресами, то это позволяет </a:t>
            </a:r>
            <a:r>
              <a:rPr kumimoji="0" lang="ru-RU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равномерно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 распределить нагрузку между несколькими хостами (</a:t>
            </a:r>
            <a:r>
              <a:rPr kumimoji="0" lang="ru-RU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карусель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). Сервер выбирает </a:t>
            </a:r>
            <a:r>
              <a:rPr kumimoji="0" lang="ru-RU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ближайший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ip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-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адрес к клиенту. </a:t>
            </a:r>
            <a:endParaRPr kumimoji="0" 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71472" y="6143644"/>
            <a:ext cx="44237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info.test.ru. 86400 A 194.85.61.44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214282" y="60402"/>
            <a:ext cx="88222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Запись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CNAME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: позволяет одному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ip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-адресу сопоставить несколько доменных имен. </a:t>
            </a:r>
            <a:endParaRPr kumimoji="0" 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285720" y="642918"/>
            <a:ext cx="45720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ftp.test.ru. CNAME arhive.test.ru.</a:t>
            </a:r>
            <a:endParaRPr kumimoji="0" lang="ru-RU" sz="1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gopher.test.ru. CNAME arhive.test.ru.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14282" y="1500174"/>
            <a:ext cx="842968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Запись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MX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: связывает имя почтового домена с именем хоста, содержащего почтовый сервер. Можно указать несколько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MX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-записей с указанием приоритета. </a:t>
            </a:r>
            <a:endParaRPr kumimoji="0" 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85720" y="2571744"/>
            <a:ext cx="316535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test.ru. MX 10 relay2.test.ru.</a:t>
            </a:r>
            <a:endParaRPr kumimoji="0" lang="ru-RU" sz="1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test.ru. MX 20 relay3.test.ru.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357158" y="3357562"/>
            <a:ext cx="75850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sz="2000" b="1" dirty="0">
                <a:latin typeface="Arial" pitchFamily="34" charset="0"/>
                <a:ea typeface="Calibri" pitchFamily="34" charset="0"/>
                <a:cs typeface="Arial" pitchFamily="34" charset="0"/>
              </a:rPr>
              <a:t>З</a:t>
            </a:r>
            <a:r>
              <a:rPr kumimoji="0" 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апись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PTR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: запись обратная записи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A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(зона обратного просмотра).</a:t>
            </a:r>
            <a:endParaRPr kumimoji="0" 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357158" y="3857628"/>
            <a:ext cx="30115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42 PTR www.mydomain.ru.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357158" y="4429132"/>
            <a:ext cx="79961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Запись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NS</a:t>
            </a:r>
            <a:r>
              <a:rPr kumimoji="0" 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: 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определяет полномочный сервер имен </a:t>
            </a:r>
            <a:r>
              <a:rPr kumimoji="0" 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субдомена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. Связывает имя </a:t>
            </a:r>
            <a:r>
              <a:rPr kumimoji="0" 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субдомена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с именем полномочного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dns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-сервера.</a:t>
            </a:r>
            <a:endParaRPr kumimoji="0" 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428596" y="5214950"/>
            <a:ext cx="25066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test.ru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. NS ns3.test.ru.</a:t>
            </a:r>
            <a:endParaRPr kumimoji="0" lang="ru-RU" sz="1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test.ru. NS ns4.test.ru.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357158" y="642918"/>
            <a:ext cx="821537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Запись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SRV</a:t>
            </a:r>
            <a:r>
              <a:rPr kumimoji="0" 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: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 отражают порядок и доступность служб в конкретной зоне. Определяет сетевой протокол (_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kerberos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, _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ldap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, _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gc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, _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kpasswd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) , порт,  доменное имя хоста.</a:t>
            </a:r>
            <a:endParaRPr kumimoji="0" 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428596" y="1857364"/>
            <a:ext cx="54328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_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foobar._tcp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SRV 0 1 9 old-slow-box.example.com.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4062" t="27187" r="25000" b="30625"/>
          <a:stretch>
            <a:fillRect/>
          </a:stretch>
        </p:blipFill>
        <p:spPr bwMode="auto">
          <a:xfrm>
            <a:off x="0" y="1071546"/>
            <a:ext cx="9080524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928926" y="500042"/>
            <a:ext cx="3186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Формат пакета </a:t>
            </a:r>
            <a:r>
              <a:rPr lang="en-US" sz="2400" b="1" dirty="0"/>
              <a:t>DNS</a:t>
            </a:r>
            <a:endParaRPr lang="ru-RU" sz="24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1052736"/>
            <a:ext cx="842968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/>
              <a:t>ID</a:t>
            </a:r>
            <a:r>
              <a:rPr lang="en-US" sz="2000" dirty="0"/>
              <a:t> – </a:t>
            </a:r>
            <a:r>
              <a:rPr lang="ru-RU" sz="2000" dirty="0"/>
              <a:t>двухбайтовое поле. Так как обмен данными между клиентом и сервером носит диалоговый характер и отдельное логическое соединение для разрешения каждого имени не устанавливается ,  то   клиенту, пославшему  DNS  запрос необходимо   идентифицировать,   какой   именно   из   полученных  DNS  ответов   соответствует посланному запросу, с помощью поля  ID  эта задача легко решается: клиент, передавая  DNS запрос серверу заполняет поле  ID  неким уникальным идентификатором транзакции, сервер, генерируя DNS ответ клиенту, помещает в это поле то значение идентификатора, которое указал клиент в  DNS  запросе. Подобным образом  DHCP  клиент идентифицирует  DHCP ответы посланные в ответ на его запросы (впрочем в случае с  DHCP  ситуация сложнее – там почти  все пакеты посылаются  широковещательно).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6E4879A-D04E-42FC-BDB3-A08BBDE1489D}"/>
              </a:ext>
            </a:extLst>
          </p:cNvPr>
          <p:cNvSpPr/>
          <p:nvPr/>
        </p:nvSpPr>
        <p:spPr>
          <a:xfrm>
            <a:off x="285720" y="5085184"/>
            <a:ext cx="84296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Первый бит второго слова заголовка называется </a:t>
            </a:r>
            <a:r>
              <a:rPr lang="ru-RU" sz="2000" b="1" dirty="0"/>
              <a:t>QR</a:t>
            </a:r>
            <a:r>
              <a:rPr lang="ru-RU" sz="2000" dirty="0"/>
              <a:t> и этот бит служит для идентификации того, является ли данный пакет запросом (Q, </a:t>
            </a:r>
            <a:r>
              <a:rPr lang="ru-RU" sz="2000" dirty="0" err="1"/>
              <a:t>Query</a:t>
            </a:r>
            <a:r>
              <a:rPr lang="ru-RU" sz="2000" dirty="0"/>
              <a:t>, значение бита QR = 0) или пакетом ответом (R, </a:t>
            </a:r>
            <a:r>
              <a:rPr lang="ru-RU" sz="2000" dirty="0" err="1"/>
              <a:t>Response</a:t>
            </a:r>
            <a:r>
              <a:rPr lang="ru-RU" sz="2000" dirty="0"/>
              <a:t>, значение бита QR = 1).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882804-66FF-415C-97CA-83B4860FF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14062" t="27187" r="25000" b="30625"/>
          <a:stretch>
            <a:fillRect/>
          </a:stretch>
        </p:blipFill>
        <p:spPr bwMode="auto">
          <a:xfrm>
            <a:off x="0" y="1071546"/>
            <a:ext cx="9080524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2B2A13-2A5B-4639-9425-83B6F6D9ADEB}"/>
              </a:ext>
            </a:extLst>
          </p:cNvPr>
          <p:cNvSpPr txBox="1"/>
          <p:nvPr/>
        </p:nvSpPr>
        <p:spPr>
          <a:xfrm>
            <a:off x="2928926" y="500042"/>
            <a:ext cx="3186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Формат пакета </a:t>
            </a:r>
            <a:r>
              <a:rPr lang="en-US" sz="2400" b="1" dirty="0"/>
              <a:t>DNS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557311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4437112"/>
            <a:ext cx="864399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 С помощью поля </a:t>
            </a:r>
            <a:r>
              <a:rPr lang="ru-RU" sz="2000" b="1" dirty="0"/>
              <a:t>OPCODE</a:t>
            </a:r>
            <a:r>
              <a:rPr lang="ru-RU" sz="2000" dirty="0"/>
              <a:t> клиент может указать ТИП  запроса, который он выполняет к серверу DNS. </a:t>
            </a:r>
            <a:endParaRPr lang="en-US" sz="2000" dirty="0"/>
          </a:p>
          <a:p>
            <a:endParaRPr lang="en-US" sz="2000" dirty="0"/>
          </a:p>
          <a:p>
            <a:r>
              <a:rPr lang="ru-RU" sz="2000" dirty="0"/>
              <a:t>0 — стандартный запрос,</a:t>
            </a:r>
          </a:p>
          <a:p>
            <a:r>
              <a:rPr lang="ru-RU" sz="2000" dirty="0"/>
              <a:t>1 — инверсный запрос,</a:t>
            </a:r>
          </a:p>
          <a:p>
            <a:r>
              <a:rPr lang="ru-RU" sz="2000" dirty="0"/>
              <a:t>2 — запрос статуса сервера.</a:t>
            </a:r>
          </a:p>
          <a:p>
            <a:r>
              <a:rPr lang="ru-RU" sz="2000" dirty="0"/>
              <a:t>3-15 – зарезервированы на будущее.</a:t>
            </a:r>
          </a:p>
          <a:p>
            <a:pPr algn="just"/>
            <a:endParaRPr lang="ru-RU" sz="2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CA4E9CC-7519-4AA9-9924-EB6E7FEAF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14062" t="27187" r="25000" b="30625"/>
          <a:stretch>
            <a:fillRect/>
          </a:stretch>
        </p:blipFill>
        <p:spPr bwMode="auto">
          <a:xfrm>
            <a:off x="45964" y="540507"/>
            <a:ext cx="9080524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81266C-CF4D-435E-8797-7587C983D682}"/>
              </a:ext>
            </a:extLst>
          </p:cNvPr>
          <p:cNvSpPr txBox="1"/>
          <p:nvPr/>
        </p:nvSpPr>
        <p:spPr>
          <a:xfrm>
            <a:off x="2974890" y="-30997"/>
            <a:ext cx="3186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Формат пакета </a:t>
            </a:r>
            <a:r>
              <a:rPr lang="en-US" sz="2400" b="1" dirty="0"/>
              <a:t>DNS</a:t>
            </a:r>
            <a:endParaRPr lang="ru-RU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260350"/>
            <a:ext cx="8424862" cy="433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39750" y="5589588"/>
            <a:ext cx="8135938" cy="110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sz="1600" b="1">
                <a:latin typeface="Times New Roman" pitchFamily="18" charset="0"/>
                <a:hlinkClick r:id="rId3"/>
              </a:rPr>
              <a:t>www.vshu.kirov.ru</a:t>
            </a:r>
            <a:r>
              <a:rPr lang="ru-RU" sz="1600" b="1">
                <a:latin typeface="Times New Roman" pitchFamily="18" charset="0"/>
              </a:rPr>
              <a:t>.</a:t>
            </a:r>
          </a:p>
          <a:p>
            <a:pPr algn="ctr"/>
            <a:endParaRPr lang="ru-RU" sz="1600">
              <a:latin typeface="Times New Roman" pitchFamily="18" charset="0"/>
            </a:endParaRPr>
          </a:p>
          <a:p>
            <a:r>
              <a:rPr lang="ru-RU" sz="1600">
                <a:latin typeface="Times New Roman" pitchFamily="18" charset="0"/>
              </a:rPr>
              <a:t>В этой записи www – имя хоста, vshu.kirov.ru. – DNS-суффикс. Точку в конце FQDN обычно можно опускать.</a:t>
            </a:r>
            <a:r>
              <a:rPr lang="ru-RU">
                <a:latin typeface="Times New Roman" pitchFamily="18" charset="0"/>
              </a:rPr>
              <a:t> 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874838" y="4738688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ru-RU" sz="1600" dirty="0">
                <a:latin typeface="Times New Roman" pitchFamily="18" charset="0"/>
              </a:rPr>
              <a:t>Рис. 1. Фрагмент пространства доменных имен Интернета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D264A11-4A77-473A-9AC6-AA3A33F6B2E0}"/>
              </a:ext>
            </a:extLst>
          </p:cNvPr>
          <p:cNvSpPr/>
          <p:nvPr/>
        </p:nvSpPr>
        <p:spPr>
          <a:xfrm>
            <a:off x="179512" y="3991073"/>
            <a:ext cx="85725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Однобитное поле </a:t>
            </a:r>
            <a:r>
              <a:rPr lang="ru-RU" sz="2000" b="1" dirty="0"/>
              <a:t>АА</a:t>
            </a:r>
            <a:r>
              <a:rPr lang="ru-RU" sz="2000" dirty="0"/>
              <a:t>. Данное поле имеет смысл только в пакетах, являющихся DNS ответами и не имеет смысла в запросах, и указывает, что ответ, сообщаемый сервером является авторитетным (</a:t>
            </a:r>
            <a:r>
              <a:rPr lang="ru-RU" sz="2000" dirty="0" err="1"/>
              <a:t>Authority</a:t>
            </a:r>
            <a:r>
              <a:rPr lang="ru-RU" sz="2000" dirty="0"/>
              <a:t> </a:t>
            </a:r>
            <a:r>
              <a:rPr lang="ru-RU" sz="2000" dirty="0" err="1"/>
              <a:t>Answer</a:t>
            </a:r>
            <a:r>
              <a:rPr lang="ru-RU" sz="2000" dirty="0"/>
              <a:t>). В том случае, если в пакете ответе установлен данный флаг это означает, что сервер, сгенерировавший   ответ   является   хранителем   базы   данных  DNS,   из   которой   получена </a:t>
            </a:r>
          </a:p>
          <a:p>
            <a:pPr algn="just"/>
            <a:r>
              <a:rPr lang="ru-RU" sz="2000" dirty="0"/>
              <a:t>соответствующая информация, в том же случае, когда данный бит не установлен в DNS ответе, это   означает,   что   сервер,   пославший   этот   ответ   извлек   информацию из своего </a:t>
            </a:r>
            <a:r>
              <a:rPr lang="ru-RU" sz="2000" dirty="0" err="1"/>
              <a:t>кэша</a:t>
            </a:r>
            <a:r>
              <a:rPr lang="ru-RU" sz="2000" dirty="0"/>
              <a:t> разрешенных имен.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A33F2B-82BD-46FB-8959-79A21A10B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14062" t="27187" r="25000" b="30625"/>
          <a:stretch>
            <a:fillRect/>
          </a:stretch>
        </p:blipFill>
        <p:spPr bwMode="auto">
          <a:xfrm>
            <a:off x="309886" y="456113"/>
            <a:ext cx="8311811" cy="3596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4292E4-AC29-41A5-98B4-EAA4B9A1940C}"/>
              </a:ext>
            </a:extLst>
          </p:cNvPr>
          <p:cNvSpPr txBox="1"/>
          <p:nvPr/>
        </p:nvSpPr>
        <p:spPr>
          <a:xfrm>
            <a:off x="2947165" y="116632"/>
            <a:ext cx="3186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Формат пакета </a:t>
            </a:r>
            <a:r>
              <a:rPr lang="en-US" sz="2400" b="1" dirty="0"/>
              <a:t>DNS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400308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62FDE34-C949-46D4-82DB-0192F98BAAA4}"/>
              </a:ext>
            </a:extLst>
          </p:cNvPr>
          <p:cNvSpPr/>
          <p:nvPr/>
        </p:nvSpPr>
        <p:spPr>
          <a:xfrm>
            <a:off x="323528" y="4581128"/>
            <a:ext cx="86439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Однобитное поле </a:t>
            </a:r>
            <a:r>
              <a:rPr lang="en-US" sz="2000" b="1" dirty="0"/>
              <a:t>TC. </a:t>
            </a:r>
            <a:r>
              <a:rPr lang="ru-RU" sz="2000" dirty="0"/>
              <a:t>Данный флаг устанавливается в пакете ответе   в том случае, если сервер не смог поместить всю необходимую информацию в пакет из-за существующих ограничений на длину UDP  дейтаграммы. В таком случае сервер просто урезает (</a:t>
            </a:r>
            <a:r>
              <a:rPr lang="ru-RU" sz="2000" dirty="0" err="1"/>
              <a:t>TranCation</a:t>
            </a:r>
            <a:r>
              <a:rPr lang="ru-RU" sz="2000" dirty="0"/>
              <a:t>) сообщение, оставляя в пакете столько байт, сколько удалось разместить и устанавливает в заголовке пакета флаг TC.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F2174F2-1AC4-4B87-86D0-33AC8E296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14062" t="27187" r="25000" b="30625"/>
          <a:stretch>
            <a:fillRect/>
          </a:stretch>
        </p:blipFill>
        <p:spPr bwMode="auto">
          <a:xfrm>
            <a:off x="309886" y="456113"/>
            <a:ext cx="8311811" cy="3596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F23131-7A2B-4E7D-80A3-FA7DB8C1F84B}"/>
              </a:ext>
            </a:extLst>
          </p:cNvPr>
          <p:cNvSpPr txBox="1"/>
          <p:nvPr/>
        </p:nvSpPr>
        <p:spPr>
          <a:xfrm>
            <a:off x="2947165" y="116632"/>
            <a:ext cx="3186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Формат пакета </a:t>
            </a:r>
            <a:r>
              <a:rPr lang="en-US" sz="2400" b="1" dirty="0"/>
              <a:t>DNS</a:t>
            </a:r>
            <a:endParaRPr lang="ru-RU" sz="24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AEA8A54-00EA-420F-8B79-C9C5DF4DB22D}"/>
              </a:ext>
            </a:extLst>
          </p:cNvPr>
          <p:cNvSpPr/>
          <p:nvPr/>
        </p:nvSpPr>
        <p:spPr>
          <a:xfrm>
            <a:off x="107504" y="4077072"/>
            <a:ext cx="85725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Однобитное поле заголовка  DNS  – флаг  </a:t>
            </a:r>
            <a:r>
              <a:rPr lang="ru-RU" sz="2000" b="1" dirty="0"/>
              <a:t>RD</a:t>
            </a:r>
            <a:r>
              <a:rPr lang="ru-RU" sz="2000" dirty="0"/>
              <a:t>  (</a:t>
            </a:r>
            <a:r>
              <a:rPr lang="ru-RU" sz="2000" dirty="0" err="1"/>
              <a:t>Recursion</a:t>
            </a:r>
            <a:r>
              <a:rPr lang="ru-RU" sz="2000" dirty="0"/>
              <a:t>  </a:t>
            </a:r>
            <a:r>
              <a:rPr lang="ru-RU" sz="2000" dirty="0" err="1"/>
              <a:t>Desired</a:t>
            </a:r>
            <a:r>
              <a:rPr lang="ru-RU" sz="2000" dirty="0"/>
              <a:t>  – Желательна Рекурсия). Этот флаг может быть установлен в DNS запросе и скопирован в DNS ответ, если такой  флаг  установлен  в  DNS  запросе  это  означает,  что   клиент просит  сервер  не сообщать   ему  промежуточных ответов, т.е. серверов имен, к которым клиент мог бы обратиться, а вместо этого клиент просит сервер самостоятельно окончательно разрешить искомое имя и сообщить клиенту только окончательный ответ на переданный запрос.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165D5A-64F4-48C8-88A9-B59602865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14062" t="27187" r="25000" b="30625"/>
          <a:stretch>
            <a:fillRect/>
          </a:stretch>
        </p:blipFill>
        <p:spPr bwMode="auto">
          <a:xfrm>
            <a:off x="309886" y="456113"/>
            <a:ext cx="8311811" cy="3596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066FD0-E300-4317-B6A7-D282EDBEF6AC}"/>
              </a:ext>
            </a:extLst>
          </p:cNvPr>
          <p:cNvSpPr txBox="1"/>
          <p:nvPr/>
        </p:nvSpPr>
        <p:spPr>
          <a:xfrm>
            <a:off x="2947165" y="116632"/>
            <a:ext cx="3186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Формат пакета </a:t>
            </a:r>
            <a:r>
              <a:rPr lang="en-US" sz="2400" b="1" dirty="0"/>
              <a:t>DNS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139260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EC968FD-BFE1-4573-88D6-57D036F142E4}"/>
              </a:ext>
            </a:extLst>
          </p:cNvPr>
          <p:cNvSpPr/>
          <p:nvPr/>
        </p:nvSpPr>
        <p:spPr>
          <a:xfrm>
            <a:off x="285720" y="4581128"/>
            <a:ext cx="85725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Однобитное поле заголовка  </a:t>
            </a:r>
            <a:r>
              <a:rPr lang="en-US" sz="2000" dirty="0"/>
              <a:t>DNS  – </a:t>
            </a:r>
            <a:r>
              <a:rPr lang="ru-RU" sz="2000" dirty="0"/>
              <a:t>флаг  </a:t>
            </a:r>
            <a:r>
              <a:rPr lang="en-US" sz="2000" b="1" dirty="0"/>
              <a:t>R</a:t>
            </a:r>
            <a:r>
              <a:rPr lang="ru-RU" sz="2000" b="1" dirty="0"/>
              <a:t>А</a:t>
            </a:r>
            <a:r>
              <a:rPr lang="ru-RU" sz="2000" dirty="0"/>
              <a:t> (</a:t>
            </a:r>
            <a:r>
              <a:rPr lang="en-US" sz="2000" dirty="0"/>
              <a:t>Recursion  Available  – </a:t>
            </a:r>
            <a:r>
              <a:rPr lang="ru-RU" sz="2000" dirty="0"/>
              <a:t>Рекурсия  Доступна). Данный флаг устанавливается только в DNS ответах и служит для того, чтобы сервер мог  сообщить клиенту, поддерживает ли он (сервер) рекурсивное обслуживание: если сервер не  поддерживает   рекурсию,   он   не   устанавливает   данный   флаг   (RA  =   0),   если   же   рекурсия  поддерживается, то RA = 1.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0BBBD62-09A8-42AC-86FF-F6C94EE9E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14062" t="27187" r="25000" b="30625"/>
          <a:stretch>
            <a:fillRect/>
          </a:stretch>
        </p:blipFill>
        <p:spPr bwMode="auto">
          <a:xfrm>
            <a:off x="309886" y="456113"/>
            <a:ext cx="8311811" cy="3596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2C455F-E5A5-4D51-B0D5-6046386780B6}"/>
              </a:ext>
            </a:extLst>
          </p:cNvPr>
          <p:cNvSpPr txBox="1"/>
          <p:nvPr/>
        </p:nvSpPr>
        <p:spPr>
          <a:xfrm>
            <a:off x="2947165" y="116632"/>
            <a:ext cx="3186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Формат пакета </a:t>
            </a:r>
            <a:r>
              <a:rPr lang="en-US" sz="2400" b="1" dirty="0"/>
              <a:t>DNS</a:t>
            </a:r>
            <a:endParaRPr lang="ru-RU" sz="24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D788FC1-FEDF-4761-B4CE-EAA5AB6E38CB}"/>
              </a:ext>
            </a:extLst>
          </p:cNvPr>
          <p:cNvSpPr/>
          <p:nvPr/>
        </p:nvSpPr>
        <p:spPr>
          <a:xfrm>
            <a:off x="143793" y="5068906"/>
            <a:ext cx="85725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Наконец последнее поле второго двухбайтового слова заголовка DNS называется </a:t>
            </a:r>
            <a:r>
              <a:rPr lang="ru-RU" sz="2000" b="1" dirty="0"/>
              <a:t>RCODE</a:t>
            </a:r>
            <a:r>
              <a:rPr lang="ru-RU" sz="2000" dirty="0"/>
              <a:t> (</a:t>
            </a:r>
            <a:r>
              <a:rPr lang="ru-RU" sz="2000" dirty="0" err="1"/>
              <a:t>Response</a:t>
            </a:r>
            <a:r>
              <a:rPr lang="ru-RU" sz="2000" dirty="0"/>
              <a:t> </a:t>
            </a:r>
            <a:r>
              <a:rPr lang="ru-RU" sz="2000" dirty="0" err="1"/>
              <a:t>Code</a:t>
            </a:r>
            <a:r>
              <a:rPr lang="ru-RU" sz="2000" dirty="0"/>
              <a:t>, Код ответа) и служит для уведомления клиента о том, успешно или с ошибкой  выполнен   сервером   запрос,   так   же   в   случае   ошибки   с   помощью   данного   поля   можно  детализировать причину ошибки.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C697BB6-41A7-4635-BEBC-EA8FDA92AB1B}"/>
              </a:ext>
            </a:extLst>
          </p:cNvPr>
          <p:cNvSpPr/>
          <p:nvPr/>
        </p:nvSpPr>
        <p:spPr>
          <a:xfrm>
            <a:off x="176668" y="4005064"/>
            <a:ext cx="85011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Следующие три бита заголовка DNS не зарезервированы для дальнейшего применения, не  используются и должны быть равны нулю во всех запросах и ответах.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93AF6CA-3139-4712-9AD0-0B6013D11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14062" t="27187" r="25000" b="30625"/>
          <a:stretch>
            <a:fillRect/>
          </a:stretch>
        </p:blipFill>
        <p:spPr bwMode="auto">
          <a:xfrm>
            <a:off x="309886" y="456113"/>
            <a:ext cx="8311811" cy="3596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317013-6DD4-41CC-8770-500CD539D057}"/>
              </a:ext>
            </a:extLst>
          </p:cNvPr>
          <p:cNvSpPr txBox="1"/>
          <p:nvPr/>
        </p:nvSpPr>
        <p:spPr>
          <a:xfrm>
            <a:off x="2947165" y="116632"/>
            <a:ext cx="3186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Формат пакета </a:t>
            </a:r>
            <a:r>
              <a:rPr lang="en-US" sz="2400" b="1" dirty="0"/>
              <a:t>DNS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569366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E2222E4-301B-43B2-BCFE-37A3AA55D93E}"/>
              </a:ext>
            </a:extLst>
          </p:cNvPr>
          <p:cNvSpPr/>
          <p:nvPr/>
        </p:nvSpPr>
        <p:spPr>
          <a:xfrm>
            <a:off x="285720" y="2071678"/>
            <a:ext cx="842968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Значения поля </a:t>
            </a:r>
            <a:r>
              <a:rPr lang="ru-RU" sz="2000" b="1" u="sng" dirty="0"/>
              <a:t>RCODE</a:t>
            </a:r>
            <a:r>
              <a:rPr lang="ru-RU" sz="2000" dirty="0"/>
              <a:t>, описанные в RFC1035.</a:t>
            </a:r>
          </a:p>
          <a:p>
            <a:pPr algn="just"/>
            <a:r>
              <a:rPr lang="ru-RU" sz="2000" dirty="0"/>
              <a:t>• RCODE  = 0. Такое значение поля  RCODE  сообщает клиенту, что запрос выполнен БЕЗ ошибок, такое значение имеют нормальные успешные DNS ответы.</a:t>
            </a:r>
          </a:p>
          <a:p>
            <a:pPr algn="just"/>
            <a:r>
              <a:rPr lang="ru-RU" sz="2000" dirty="0"/>
              <a:t>• RCODE = 1. Такое значение поля RCODE означает ошибку разрешения имен и эта ошибка связана с тем, что  DNS сервер не смог понять формата запроса клиента. Такая ошибка обычно возникает при отправке некорректно форматированных запросов и не должна появляться при нормальных коммуникациях. </a:t>
            </a:r>
          </a:p>
          <a:p>
            <a:pPr algn="just"/>
            <a:r>
              <a:rPr lang="ru-RU" sz="2000" dirty="0"/>
              <a:t>• RCODE = 2. Такое значение поля RCODE означает ошибку, связанную с работой сервера имен   –   сервер   возвращает   такое   сообщение,   сигнализируя   о   некоторых   внутренних неисправностях</a:t>
            </a:r>
          </a:p>
          <a:p>
            <a:endParaRPr lang="ru-RU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79E8201-5F7D-4D10-ACD3-77CC762CDD42}"/>
              </a:ext>
            </a:extLst>
          </p:cNvPr>
          <p:cNvSpPr/>
          <p:nvPr/>
        </p:nvSpPr>
        <p:spPr>
          <a:xfrm>
            <a:off x="214282" y="357166"/>
            <a:ext cx="857256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• RCODE = 3. Такое значение поля RCODE означает, что имени, которое попросил разрешить клиент не существует, например, в искомом домене не существует узла с нужным именем или в родительском домене не существует дочернего домена с нужным именем. Такое сообщения об ошибке означает, что система  DNS  работает нормально, просто искомого имени в системе DNS не существует. Очень важно отметить, что такой код ошибки может возвращать только авторитетный север имен, но не кэширующий сервер. </a:t>
            </a:r>
          </a:p>
          <a:p>
            <a:pPr algn="just"/>
            <a:r>
              <a:rPr lang="ru-RU" sz="2000" dirty="0"/>
              <a:t>• RCODE = 4. Такое значение поля RCODE означает, что сервер не может выполнить запрос данного типа (напомним, что тип запроса определяется полем OPCODE в заголовке DNS запроса).</a:t>
            </a:r>
          </a:p>
          <a:p>
            <a:pPr algn="just"/>
            <a:r>
              <a:rPr lang="ru-RU" sz="2000" dirty="0"/>
              <a:t>• RCODE  = 5. Такое значение поля  RCODE  означает, что сервер не может удовлетворить запрос клиента в силу некоторых настроек политик безопасности, например, клиенту с данным  IP  адресом не должна быть предоставлена затребованная информация. </a:t>
            </a:r>
          </a:p>
        </p:txBody>
      </p:sp>
    </p:spTree>
    <p:extLst>
      <p:ext uri="{BB962C8B-B14F-4D97-AF65-F5344CB8AC3E}">
        <p14:creationId xmlns:p14="http://schemas.microsoft.com/office/powerpoint/2010/main" val="3185391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4509120"/>
            <a:ext cx="85725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Четыре   слова   состоят   из   четырех   двухбайтовых   счетчиков,   каждый   из   которых  показывает, КОЛИЧЕСТВО записей известного формата в каждой секции  DNS  пакета. Счетчик  </a:t>
            </a:r>
            <a:r>
              <a:rPr lang="en-US" sz="2000" dirty="0"/>
              <a:t>QDCOUNT  </a:t>
            </a:r>
            <a:r>
              <a:rPr lang="ru-RU" sz="2000" dirty="0"/>
              <a:t>показывает количество записей в  </a:t>
            </a:r>
            <a:r>
              <a:rPr lang="en-US" sz="2000" dirty="0"/>
              <a:t>Question  Section, </a:t>
            </a:r>
            <a:r>
              <a:rPr lang="ru-RU" sz="2000" dirty="0"/>
              <a:t>счетчик </a:t>
            </a:r>
            <a:r>
              <a:rPr lang="en-US" sz="2000" dirty="0"/>
              <a:t>ANCOUNT – </a:t>
            </a:r>
            <a:r>
              <a:rPr lang="ru-RU" sz="2000" dirty="0"/>
              <a:t>количество записей в </a:t>
            </a:r>
            <a:r>
              <a:rPr lang="en-US" sz="2000" dirty="0"/>
              <a:t>Answer Section, </a:t>
            </a:r>
            <a:r>
              <a:rPr lang="ru-RU" sz="2000" dirty="0"/>
              <a:t>счетчик </a:t>
            </a:r>
            <a:r>
              <a:rPr lang="en-US" sz="2000" dirty="0"/>
              <a:t>NSCOUNT – </a:t>
            </a:r>
            <a:r>
              <a:rPr lang="ru-RU" sz="2000" dirty="0"/>
              <a:t>количество записей  в </a:t>
            </a:r>
            <a:r>
              <a:rPr lang="en-US" sz="2000" dirty="0"/>
              <a:t>Authority Section </a:t>
            </a:r>
            <a:r>
              <a:rPr lang="ru-RU" sz="2000" dirty="0"/>
              <a:t>и наконец счетчик </a:t>
            </a:r>
            <a:r>
              <a:rPr lang="en-US" sz="2000" dirty="0"/>
              <a:t>ARCOUNT – </a:t>
            </a:r>
            <a:r>
              <a:rPr lang="ru-RU" sz="2000" dirty="0"/>
              <a:t>количество записей в </a:t>
            </a:r>
            <a:r>
              <a:rPr lang="en-US" sz="2000" dirty="0"/>
              <a:t>Additional Record Section. </a:t>
            </a:r>
            <a:endParaRPr lang="ru-RU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794B0D-0842-44E0-8303-15D95C058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14062" t="27187" r="25000" b="30625"/>
          <a:stretch>
            <a:fillRect/>
          </a:stretch>
        </p:blipFill>
        <p:spPr bwMode="auto">
          <a:xfrm>
            <a:off x="309886" y="456113"/>
            <a:ext cx="8311811" cy="3596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FE406A-5418-42F6-8A54-1C856502D28D}"/>
              </a:ext>
            </a:extLst>
          </p:cNvPr>
          <p:cNvSpPr txBox="1"/>
          <p:nvPr/>
        </p:nvSpPr>
        <p:spPr>
          <a:xfrm>
            <a:off x="2947165" y="116632"/>
            <a:ext cx="3186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Формат пакета </a:t>
            </a:r>
            <a:r>
              <a:rPr lang="en-US" sz="2400" b="1" dirty="0"/>
              <a:t>DNS</a:t>
            </a:r>
            <a:endParaRPr lang="ru-RU" sz="24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1214422"/>
            <a:ext cx="850112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2000" dirty="0"/>
              <a:t> </a:t>
            </a:r>
            <a:r>
              <a:rPr lang="ru-RU" sz="2000" b="1" dirty="0"/>
              <a:t>Секция DNS запросов </a:t>
            </a:r>
            <a:r>
              <a:rPr lang="ru-RU" sz="2000" dirty="0"/>
              <a:t>(</a:t>
            </a:r>
            <a:r>
              <a:rPr lang="ru-RU" sz="2000" b="1" dirty="0" err="1"/>
              <a:t>Question</a:t>
            </a:r>
            <a:r>
              <a:rPr lang="ru-RU" sz="2000" b="1" dirty="0"/>
              <a:t> </a:t>
            </a:r>
            <a:r>
              <a:rPr lang="ru-RU" sz="2000" b="1" dirty="0" err="1"/>
              <a:t>Section</a:t>
            </a:r>
            <a:r>
              <a:rPr lang="ru-RU" sz="2000" dirty="0"/>
              <a:t>). В данной секции DNS клиент передает запросы  DNS серверу, сообщая, для какого имени DNS необходимо разрешить запись DNS и какого  типа эта запись. Данная секция заполняется клиентом, сервер, генерируя ответ, так же включает   в  DNS  ответ  и  содержимое  секции  запросов  из  соответствующего  запроса клиента.</a:t>
            </a:r>
            <a:endParaRPr lang="en-US" sz="2000" dirty="0"/>
          </a:p>
          <a:p>
            <a:pPr algn="just">
              <a:buFont typeface="Arial" pitchFamily="34" charset="0"/>
              <a:buChar char="•"/>
            </a:pPr>
            <a:endParaRPr lang="ru-RU" sz="2000" dirty="0"/>
          </a:p>
          <a:p>
            <a:pPr algn="just"/>
            <a:r>
              <a:rPr lang="ru-RU" sz="2000" dirty="0"/>
              <a:t>• </a:t>
            </a:r>
            <a:r>
              <a:rPr lang="ru-RU" sz="2000" b="1" dirty="0"/>
              <a:t>Секция DNS ответов (</a:t>
            </a:r>
            <a:r>
              <a:rPr lang="ru-RU" sz="2000" b="1" dirty="0" err="1"/>
              <a:t>Answer</a:t>
            </a:r>
            <a:r>
              <a:rPr lang="ru-RU" sz="2000" b="1" dirty="0"/>
              <a:t> </a:t>
            </a:r>
            <a:r>
              <a:rPr lang="ru-RU" sz="2000" b="1" dirty="0" err="1"/>
              <a:t>Section</a:t>
            </a:r>
            <a:r>
              <a:rPr lang="ru-RU" sz="2000" b="1" dirty="0"/>
              <a:t>)</a:t>
            </a:r>
            <a:r>
              <a:rPr lang="ru-RU" sz="2000" dirty="0"/>
              <a:t>. В данной секции DNS сервер сообщает клиенту ответ (или несколько ответов) на запрос клиента. Данная секция содержит непосредственное значение запрошенного значения в базе данных DNS, например, в том случае, если клиент разыскивал запись типа А, то в данной секции будут расположены сведения об IP адресе искомого узла, если клиент искал запись типа NS, то в данной секции будут расположены сведения об ИМЕНИ авторитетного сервера имен и т.д.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214290"/>
            <a:ext cx="857259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2000" b="1" dirty="0"/>
              <a:t>Секция сведений об авторитетных DNS серверах (</a:t>
            </a:r>
            <a:r>
              <a:rPr lang="ru-RU" sz="2000" b="1" dirty="0" err="1"/>
              <a:t>Authority</a:t>
            </a:r>
            <a:r>
              <a:rPr lang="ru-RU" sz="2000" b="1" dirty="0"/>
              <a:t> </a:t>
            </a:r>
            <a:r>
              <a:rPr lang="ru-RU" sz="2000" b="1" dirty="0" err="1"/>
              <a:t>Section</a:t>
            </a:r>
            <a:r>
              <a:rPr lang="ru-RU" sz="2000" b="1" dirty="0"/>
              <a:t>). </a:t>
            </a:r>
            <a:r>
              <a:rPr lang="ru-RU" sz="2000" dirty="0"/>
              <a:t>Данную секцию так же как и предыдущую заполняет ТОЛЬКО сервер в своих ответах и эта секция содержит, точнее, может  содержать  сведения  о том,  с помощью  каких   авторитетных  серверов получена та информацию, которая включена в секцию  DNS  ответов. В том же случае, когда   сервер  отвечает  на  запрос   клиента   итерационно,  секция  DNS  ответов  (</a:t>
            </a:r>
            <a:r>
              <a:rPr lang="ru-RU" sz="2000" dirty="0" err="1"/>
              <a:t>Answer</a:t>
            </a:r>
            <a:r>
              <a:rPr lang="ru-RU" sz="2000" dirty="0"/>
              <a:t> </a:t>
            </a:r>
            <a:r>
              <a:rPr lang="ru-RU" sz="2000" dirty="0" err="1"/>
              <a:t>Section</a:t>
            </a:r>
            <a:r>
              <a:rPr lang="ru-RU" sz="2000" dirty="0"/>
              <a:t>) НЕ может быть заполнена, но в таких DNS ответах сервер заполняет именно </a:t>
            </a:r>
            <a:r>
              <a:rPr lang="ru-RU" sz="2000" dirty="0" err="1"/>
              <a:t>Authority</a:t>
            </a:r>
            <a:r>
              <a:rPr lang="ru-RU" sz="2000" dirty="0"/>
              <a:t> </a:t>
            </a:r>
            <a:r>
              <a:rPr lang="ru-RU" sz="2000" dirty="0" err="1"/>
              <a:t>Section</a:t>
            </a:r>
            <a:r>
              <a:rPr lang="ru-RU" sz="2000" dirty="0"/>
              <a:t>, вписывая туда сведения о тех авторитетных серверах, к которым клиент может обратиться за дальнейшим поиском информации. </a:t>
            </a:r>
          </a:p>
          <a:p>
            <a:pPr algn="just">
              <a:buFont typeface="Arial" pitchFamily="34" charset="0"/>
              <a:buChar char="•"/>
            </a:pPr>
            <a:r>
              <a:rPr lang="ru-RU" sz="2000" b="1" dirty="0"/>
              <a:t>Секция дополнительной информации (</a:t>
            </a:r>
            <a:r>
              <a:rPr lang="ru-RU" sz="2000" b="1" dirty="0" err="1"/>
              <a:t>Additional</a:t>
            </a:r>
            <a:r>
              <a:rPr lang="ru-RU" sz="2000" b="1" dirty="0"/>
              <a:t> </a:t>
            </a:r>
            <a:r>
              <a:rPr lang="ru-RU" sz="2000" b="1" dirty="0" err="1"/>
              <a:t>Record</a:t>
            </a:r>
            <a:r>
              <a:rPr lang="ru-RU" sz="2000" b="1" dirty="0"/>
              <a:t> </a:t>
            </a:r>
            <a:r>
              <a:rPr lang="ru-RU" sz="2000" b="1" dirty="0" err="1"/>
              <a:t>Section</a:t>
            </a:r>
            <a:r>
              <a:rPr lang="ru-RU" sz="2000" b="1" dirty="0"/>
              <a:t>)</a:t>
            </a:r>
            <a:r>
              <a:rPr lang="ru-RU" sz="2000" dirty="0"/>
              <a:t>. Упрощенно можно сформулировать так: в  </a:t>
            </a:r>
            <a:r>
              <a:rPr lang="ru-RU" sz="2000" dirty="0" err="1"/>
              <a:t>Additional</a:t>
            </a:r>
            <a:r>
              <a:rPr lang="ru-RU" sz="2000" dirty="0"/>
              <a:t>  </a:t>
            </a:r>
            <a:r>
              <a:rPr lang="ru-RU" sz="2000" dirty="0" err="1"/>
              <a:t>Record</a:t>
            </a:r>
            <a:r>
              <a:rPr lang="ru-RU" sz="2000" dirty="0"/>
              <a:t>  </a:t>
            </a:r>
            <a:r>
              <a:rPr lang="ru-RU" sz="2000" dirty="0" err="1"/>
              <a:t>Section</a:t>
            </a:r>
            <a:r>
              <a:rPr lang="ru-RU" sz="2000" dirty="0"/>
              <a:t> сервера имен могут сообщать известные им IP адреса серверов имен, чьи ИМЕНА были сообщены в </a:t>
            </a:r>
            <a:r>
              <a:rPr lang="ru-RU" sz="2000" dirty="0" err="1"/>
              <a:t>Authority</a:t>
            </a:r>
            <a:r>
              <a:rPr lang="ru-RU" sz="2000" dirty="0"/>
              <a:t> </a:t>
            </a:r>
            <a:r>
              <a:rPr lang="ru-RU" sz="2000" dirty="0" err="1"/>
              <a:t>Section</a:t>
            </a:r>
            <a:r>
              <a:rPr lang="ru-RU" sz="2000" dirty="0"/>
              <a:t>.  Отметим, что без этой секции можно обойтись – клиент, разрешив имя домена в некоторое имя узла может послать ВТОРОЙ запрос, разыскивая теперь уже запись типа А для имени, выясненного на предыдущем шаге, однако использование секции дополнительных записей позволяет уменьшить сетевой трафик и ускорить разрешение имен.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201DFD6-DC1F-48CD-9FA8-C60CE34AC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6883"/>
            <a:ext cx="9144000" cy="53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733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ru-RU" sz="2800" b="1" i="1"/>
              <a:t>Утилита NSLOOKUP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23850" y="1052513"/>
            <a:ext cx="8496300" cy="537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ru-RU">
                <a:latin typeface="Times New Roman" pitchFamily="18" charset="0"/>
              </a:rPr>
              <a:t>Утилита  nslookup  используется  для  проверки  способности DNS-серверов выполнять разрешение имен. </a:t>
            </a:r>
          </a:p>
          <a:p>
            <a:endParaRPr lang="ru-RU">
              <a:latin typeface="Times New Roman" pitchFamily="18" charset="0"/>
            </a:endParaRPr>
          </a:p>
          <a:p>
            <a:endParaRPr lang="ru-RU">
              <a:latin typeface="Times New Roman" pitchFamily="18" charset="0"/>
            </a:endParaRPr>
          </a:p>
          <a:p>
            <a:r>
              <a:rPr lang="ru-RU" u="sng">
                <a:latin typeface="Times New Roman" pitchFamily="18" charset="0"/>
              </a:rPr>
              <a:t>Утилита может работать в двух режимах</a:t>
            </a:r>
            <a:r>
              <a:rPr lang="ru-RU">
                <a:latin typeface="Times New Roman" pitchFamily="18" charset="0"/>
              </a:rPr>
              <a:t>: </a:t>
            </a:r>
          </a:p>
          <a:p>
            <a:r>
              <a:rPr lang="ru-RU" sz="1600">
                <a:latin typeface="Times New Roman" pitchFamily="18" charset="0"/>
              </a:rPr>
              <a:t>  режим  командной  строки – обычный  режим  запуска  утилит командной строки. Утилита nslookup выполняется в этом режиме, если указан какой-либо ключ; </a:t>
            </a:r>
          </a:p>
          <a:p>
            <a:pPr>
              <a:buFont typeface="Wingdings" pitchFamily="2" charset="2"/>
              <a:buChar char="Ø"/>
            </a:pPr>
            <a:r>
              <a:rPr lang="ru-RU" sz="1600">
                <a:latin typeface="Times New Roman" pitchFamily="18" charset="0"/>
              </a:rPr>
              <a:t>  интерактивный режим – в этом режиме возможен ввод команд и ключей утилиты без повторения ввода имени утилиты. </a:t>
            </a:r>
          </a:p>
          <a:p>
            <a:endParaRPr lang="ru-RU" sz="1600">
              <a:latin typeface="Times New Roman" pitchFamily="18" charset="0"/>
            </a:endParaRPr>
          </a:p>
          <a:p>
            <a:r>
              <a:rPr lang="ru-RU" sz="1600" u="sng">
                <a:latin typeface="Times New Roman" pitchFamily="18" charset="0"/>
              </a:rPr>
              <a:t>Команды утилиты nslookup:</a:t>
            </a:r>
            <a:r>
              <a:rPr lang="ru-RU" sz="1600">
                <a:latin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ru-RU" sz="1600">
                <a:latin typeface="Times New Roman" pitchFamily="18" charset="0"/>
              </a:rPr>
              <a:t>  help или ? – вывод справки о командах и параметрах утилиты; </a:t>
            </a:r>
          </a:p>
          <a:p>
            <a:pPr>
              <a:buFont typeface="Wingdings" pitchFamily="2" charset="2"/>
              <a:buChar char="Ø"/>
            </a:pPr>
            <a:r>
              <a:rPr lang="ru-RU" sz="1600">
                <a:latin typeface="Times New Roman" pitchFamily="18" charset="0"/>
              </a:rPr>
              <a:t>  set – установка параметров работы утилиты; </a:t>
            </a:r>
          </a:p>
          <a:p>
            <a:pPr>
              <a:buFont typeface="Wingdings" pitchFamily="2" charset="2"/>
              <a:buChar char="Ø"/>
            </a:pPr>
            <a:r>
              <a:rPr lang="ru-RU" sz="1600">
                <a:latin typeface="Times New Roman" pitchFamily="18" charset="0"/>
              </a:rPr>
              <a:t>  server &lt;имя&gt; – установка сервера по умолчанию (Default Server), используемого  утилитой,  с  помощью  текущего  сервера  по умолчанию; </a:t>
            </a:r>
          </a:p>
          <a:p>
            <a:pPr>
              <a:buFont typeface="Wingdings" pitchFamily="2" charset="2"/>
              <a:buChar char="Ø"/>
            </a:pPr>
            <a:r>
              <a:rPr lang="ru-RU" sz="1600">
                <a:latin typeface="Times New Roman" pitchFamily="18" charset="0"/>
              </a:rPr>
              <a:t>  lserver &lt;имя&gt; – установка  сервера  по  умолчанию  утилиты  с помощью первоначального; </a:t>
            </a:r>
          </a:p>
          <a:p>
            <a:pPr>
              <a:buFont typeface="Wingdings" pitchFamily="2" charset="2"/>
              <a:buChar char="Ø"/>
            </a:pPr>
            <a:r>
              <a:rPr lang="ru-RU" sz="1600">
                <a:latin typeface="Times New Roman" pitchFamily="18" charset="0"/>
              </a:rPr>
              <a:t>  root – установка  сервера  по  умолчанию  утилиты  на  корневой сервер; </a:t>
            </a:r>
          </a:p>
          <a:p>
            <a:pPr>
              <a:buFont typeface="Wingdings" pitchFamily="2" charset="2"/>
              <a:buChar char="Ø"/>
            </a:pPr>
            <a:r>
              <a:rPr lang="ru-RU" sz="1600">
                <a:latin typeface="Times New Roman" pitchFamily="18" charset="0"/>
              </a:rPr>
              <a:t>  ls &lt;домен&gt; – вывод информации о соответствии доменных имен IP-адресам для заданного домена; </a:t>
            </a:r>
          </a:p>
          <a:p>
            <a:pPr>
              <a:buFont typeface="Wingdings" pitchFamily="2" charset="2"/>
              <a:buChar char="Ø"/>
            </a:pPr>
            <a:r>
              <a:rPr lang="ru-RU" sz="1600">
                <a:latin typeface="Times New Roman" pitchFamily="18" charset="0"/>
              </a:rPr>
              <a:t>  exit – выход из интерактивного режима.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5EE3517-2D01-4665-953F-2D5DB7B0E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85" y="980728"/>
            <a:ext cx="82677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85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8847F4A-C631-450C-AF0D-26363E161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1700212"/>
            <a:ext cx="63912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63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NS, веб-сервер, почтовый сервер">
            <a:extLst>
              <a:ext uri="{FF2B5EF4-FFF2-40B4-BE49-F238E27FC236}">
                <a16:creationId xmlns:a16="http://schemas.microsoft.com/office/drawing/2014/main" id="{A343B92A-0CB3-4DFE-ADBA-B9F45FC42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1200150"/>
            <a:ext cx="9096375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994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53E2630-154A-4AFE-9962-CBAA34B33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" y="1243012"/>
            <a:ext cx="91154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60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1220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071546"/>
            <a:ext cx="7561262" cy="5280025"/>
          </a:xfrm>
          <a:prstGeom prst="rect">
            <a:avLst/>
          </a:prstGeom>
          <a:noFill/>
        </p:spPr>
      </p:pic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428596" y="357166"/>
            <a:ext cx="5111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Процесс обработки рекурсивного DNS-запроса</a:t>
            </a:r>
            <a:endParaRPr lang="ru-RU" sz="16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09779FC-3708-4E70-93F2-C97072311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17479"/>
      </p:ext>
    </p:extLst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2053</Words>
  <Application>Microsoft Office PowerPoint</Application>
  <PresentationFormat>Экран (4:3)</PresentationFormat>
  <Paragraphs>116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Arial Unicode MS</vt:lpstr>
      <vt:lpstr>Arial</vt:lpstr>
      <vt:lpstr>Calibri</vt:lpstr>
      <vt:lpstr>Times New Roman</vt:lpstr>
      <vt:lpstr>Wingdings</vt:lpstr>
      <vt:lpstr>Оформление по умолчанию</vt:lpstr>
      <vt:lpstr>Domain Name System (DNS)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Записи о ресурсах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Утилита NSLOOKUP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Имена в TCP/IP</dc:title>
  <dc:creator>DmitriM</dc:creator>
  <cp:lastModifiedBy>admin</cp:lastModifiedBy>
  <cp:revision>24</cp:revision>
  <dcterms:created xsi:type="dcterms:W3CDTF">2010-09-26T19:37:01Z</dcterms:created>
  <dcterms:modified xsi:type="dcterms:W3CDTF">2021-11-10T07:42:26Z</dcterms:modified>
</cp:coreProperties>
</file>