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1" r:id="rId7"/>
    <p:sldId id="262" r:id="rId8"/>
    <p:sldId id="264" r:id="rId9"/>
    <p:sldId id="265" r:id="rId10"/>
    <p:sldId id="263" r:id="rId11"/>
    <p:sldId id="260" r:id="rId12"/>
    <p:sldId id="266" r:id="rId13"/>
    <p:sldId id="267" r:id="rId14"/>
    <p:sldId id="275" r:id="rId15"/>
    <p:sldId id="269" r:id="rId16"/>
    <p:sldId id="270" r:id="rId17"/>
    <p:sldId id="271" r:id="rId18"/>
    <p:sldId id="274" r:id="rId19"/>
    <p:sldId id="273" r:id="rId20"/>
    <p:sldId id="272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44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8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D494-06A5-4593-AD4E-85278BAB8018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5B6C-0345-4451-84AC-6C1A4727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6583" y="1697129"/>
            <a:ext cx="9144000" cy="2387600"/>
          </a:xfrm>
        </p:spPr>
        <p:txBody>
          <a:bodyPr/>
          <a:lstStyle/>
          <a:p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00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86" y="398280"/>
            <a:ext cx="8562975" cy="1323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2134280"/>
            <a:ext cx="1003935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1086" y="5509264"/>
            <a:ext cx="813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</a:t>
            </a:r>
            <a:r>
              <a:rPr lang="ru-RU" dirty="0" smtClean="0"/>
              <a:t>слово «деньги», </a:t>
            </a:r>
            <a:r>
              <a:rPr lang="en-US" dirty="0" smtClean="0"/>
              <a:t>X</a:t>
            </a:r>
            <a:r>
              <a:rPr lang="ru-RU" dirty="0" smtClean="0"/>
              <a:t>2</a:t>
            </a:r>
            <a:r>
              <a:rPr lang="en-US" dirty="0" smtClean="0"/>
              <a:t>=</a:t>
            </a:r>
            <a:r>
              <a:rPr lang="ru-RU" dirty="0" smtClean="0"/>
              <a:t>слово «приз»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94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3556"/>
          <a:stretch/>
        </p:blipFill>
        <p:spPr>
          <a:xfrm>
            <a:off x="949374" y="150365"/>
            <a:ext cx="10401708" cy="3617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2925" y="3985914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зависит от метки класса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5255623" y="3768696"/>
            <a:ext cx="683624" cy="23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74" y="5464220"/>
            <a:ext cx="9457230" cy="13937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1" y="2911534"/>
            <a:ext cx="4928682" cy="8571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8018" y="4572464"/>
            <a:ext cx="1019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узнать спам/не спам. Чтобы это узнать надо записать выражения </a:t>
            </a:r>
            <a:r>
              <a:rPr lang="en-US" dirty="0" smtClean="0"/>
              <a:t>p(y=</a:t>
            </a:r>
            <a:r>
              <a:rPr lang="en-US" dirty="0" err="1" smtClean="0"/>
              <a:t>c|x</a:t>
            </a:r>
            <a:r>
              <a:rPr lang="en-US" dirty="0" smtClean="0"/>
              <a:t>) </a:t>
            </a:r>
            <a:r>
              <a:rPr lang="ru-RU" dirty="0" smtClean="0"/>
              <a:t>для каждого из случаев(спам (с=0) и не спам (с=1)), соответственно посмотреть чему равно выр</a:t>
            </a:r>
            <a:r>
              <a:rPr lang="ru-RU" dirty="0"/>
              <a:t>а</a:t>
            </a:r>
            <a:r>
              <a:rPr lang="ru-RU" dirty="0" smtClean="0"/>
              <a:t>жение </a:t>
            </a:r>
            <a:r>
              <a:rPr lang="en-US" dirty="0" smtClean="0"/>
              <a:t>p</a:t>
            </a:r>
            <a:r>
              <a:rPr lang="ru-RU" dirty="0" smtClean="0"/>
              <a:t> (</a:t>
            </a:r>
            <a:r>
              <a:rPr lang="en-US" dirty="0" err="1" smtClean="0"/>
              <a:t>x|y</a:t>
            </a:r>
            <a:r>
              <a:rPr lang="en-US" dirty="0" smtClean="0"/>
              <a:t>)p(y). </a:t>
            </a:r>
            <a:r>
              <a:rPr lang="ru-RU" dirty="0" smtClean="0"/>
              <a:t>Для того С для которого значение </a:t>
            </a:r>
            <a:r>
              <a:rPr lang="en-US" dirty="0" smtClean="0"/>
              <a:t>p</a:t>
            </a:r>
            <a:r>
              <a:rPr lang="ru-RU" dirty="0" smtClean="0"/>
              <a:t> (</a:t>
            </a:r>
            <a:r>
              <a:rPr lang="en-US" dirty="0" err="1" smtClean="0"/>
              <a:t>x|y</a:t>
            </a:r>
            <a:r>
              <a:rPr lang="en-US" dirty="0" smtClean="0"/>
              <a:t>)p(y)</a:t>
            </a:r>
            <a:r>
              <a:rPr lang="ru-RU" dirty="0" smtClean="0"/>
              <a:t> окажется большим – тот вариант будет верным.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66" y="596809"/>
            <a:ext cx="9669749" cy="502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5876" y="1584961"/>
            <a:ext cx="176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mask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242560" y="1954293"/>
            <a:ext cx="487680" cy="18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6549" y="275777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пронаблюдать метку х при условии спам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423955" y="2978331"/>
            <a:ext cx="1393371" cy="20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6769" y="322217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Будем факторизовать по всем компонентам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7654834" y="2917371"/>
            <a:ext cx="149787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2309"/>
          <a:stretch/>
        </p:blipFill>
        <p:spPr>
          <a:xfrm>
            <a:off x="739401" y="356932"/>
            <a:ext cx="9720420" cy="2398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9817" y="2745484"/>
            <a:ext cx="261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Предположим, что к нам пришло письмо из категории спам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87" y="3958590"/>
            <a:ext cx="7228523" cy="1714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434149" y="4397829"/>
            <a:ext cx="687977" cy="4180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191084" y="4160283"/>
            <a:ext cx="455041" cy="4180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37977" y="4369287"/>
            <a:ext cx="235212" cy="4180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699861" y="4160281"/>
            <a:ext cx="748937" cy="4180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2"/>
          </p:cNvCxnSpPr>
          <p:nvPr/>
        </p:nvCxnSpPr>
        <p:spPr>
          <a:xfrm flipH="1">
            <a:off x="5599611" y="3668814"/>
            <a:ext cx="225779" cy="70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882" y="3362839"/>
            <a:ext cx="448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Какова будет вероятность, что мы пронаблюдаем в письме слово из словаря под номером </a:t>
            </a:r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445765" y="3992548"/>
            <a:ext cx="676991" cy="33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58257" y="2451082"/>
            <a:ext cx="180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это слово встречалось, то индикаторная ф-</a:t>
            </a:r>
            <a:r>
              <a:rPr lang="ru-RU" dirty="0" err="1" smtClean="0"/>
              <a:t>ция</a:t>
            </a:r>
            <a:r>
              <a:rPr lang="ru-RU" dirty="0" smtClean="0"/>
              <a:t> = 1(</a:t>
            </a:r>
            <a:r>
              <a:rPr lang="en-US" dirty="0" err="1" smtClean="0"/>
              <a:t>xj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7554685" y="3658698"/>
            <a:ext cx="304800" cy="4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23713" y="2402834"/>
            <a:ext cx="2280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это слово не встречалось, то индикаторная ф-</a:t>
            </a:r>
            <a:r>
              <a:rPr lang="ru-RU" dirty="0" err="1" smtClean="0"/>
              <a:t>ция</a:t>
            </a:r>
            <a:r>
              <a:rPr lang="ru-RU" dirty="0" smtClean="0"/>
              <a:t> = 1 -</a:t>
            </a:r>
            <a:r>
              <a:rPr lang="en-US" dirty="0" smtClean="0"/>
              <a:t> </a:t>
            </a:r>
            <a:r>
              <a:rPr lang="en-US" dirty="0" err="1" smtClean="0"/>
              <a:t>xj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9293224" y="3658698"/>
            <a:ext cx="390786" cy="4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191084" y="4920343"/>
            <a:ext cx="58567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4149" y="6015140"/>
            <a:ext cx="34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того, что это слово вст</a:t>
            </a:r>
            <a:r>
              <a:rPr lang="ru-RU" dirty="0"/>
              <a:t>р</a:t>
            </a:r>
            <a:r>
              <a:rPr lang="ru-RU" dirty="0" smtClean="0"/>
              <a:t>ечалось будет равно </a:t>
            </a:r>
            <a:r>
              <a:rPr lang="en-US" dirty="0" err="1" smtClean="0"/>
              <a:t>Teta</a:t>
            </a:r>
            <a:r>
              <a:rPr lang="en-US" dirty="0" smtClean="0"/>
              <a:t> </a:t>
            </a:r>
            <a:r>
              <a:rPr lang="en-US" dirty="0" err="1" smtClean="0"/>
              <a:t>jc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8973867" y="4634651"/>
            <a:ext cx="559822" cy="50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67812" y="5067660"/>
            <a:ext cx="3429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того, что это слово не встречалось будет равно </a:t>
            </a:r>
          </a:p>
          <a:p>
            <a:r>
              <a:rPr lang="ru-RU" dirty="0" smtClean="0"/>
              <a:t>1-</a:t>
            </a:r>
            <a:r>
              <a:rPr lang="en-US" dirty="0" err="1" smtClean="0"/>
              <a:t>Teta</a:t>
            </a:r>
            <a:r>
              <a:rPr lang="en-US" dirty="0" smtClean="0"/>
              <a:t> </a:t>
            </a:r>
            <a:r>
              <a:rPr lang="en-US" dirty="0" err="1" smtClean="0"/>
              <a:t>jc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7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1059315"/>
            <a:ext cx="8481661" cy="42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3" y="1231990"/>
            <a:ext cx="8377647" cy="51909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814560" y="2542903"/>
            <a:ext cx="374469" cy="57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27314" y="217714"/>
            <a:ext cx="10566490" cy="853439"/>
          </a:xfrm>
        </p:spPr>
        <p:txBody>
          <a:bodyPr/>
          <a:lstStyle/>
          <a:p>
            <a:r>
              <a:rPr lang="ru-RU" dirty="0" smtClean="0"/>
              <a:t>Модельный пример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08" y="4535672"/>
            <a:ext cx="5410200" cy="10763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655627" y="4897895"/>
            <a:ext cx="740229" cy="7536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endCxn id="8" idx="0"/>
          </p:cNvCxnSpPr>
          <p:nvPr/>
        </p:nvCxnSpPr>
        <p:spPr>
          <a:xfrm flipH="1">
            <a:off x="10025742" y="4436340"/>
            <a:ext cx="370114" cy="4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91660" y="408832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Априорная вероятность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70" y="5720748"/>
            <a:ext cx="5629275" cy="8763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655627" y="6422924"/>
            <a:ext cx="263436" cy="1741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2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41" y="370249"/>
            <a:ext cx="9804175" cy="58825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26926" y="4815840"/>
            <a:ext cx="322217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08" y="1992770"/>
            <a:ext cx="541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27314" y="217714"/>
            <a:ext cx="10566490" cy="853439"/>
          </a:xfrm>
        </p:spPr>
        <p:txBody>
          <a:bodyPr/>
          <a:lstStyle/>
          <a:p>
            <a:r>
              <a:rPr lang="ru-RU" dirty="0" smtClean="0"/>
              <a:t>Построение модели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35" y="1184910"/>
            <a:ext cx="10086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80" y="1323567"/>
            <a:ext cx="10144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1304244"/>
            <a:ext cx="10248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Наивный байесовский классификатор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84143"/>
            <a:ext cx="10515600" cy="3392820"/>
          </a:xfrm>
        </p:spPr>
        <p:txBody>
          <a:bodyPr/>
          <a:lstStyle/>
          <a:p>
            <a:r>
              <a:rPr lang="ru-RU" dirty="0" smtClean="0"/>
              <a:t>Постановка задачи и приемы работы с текстом в машинном обучении.</a:t>
            </a:r>
          </a:p>
          <a:p>
            <a:r>
              <a:rPr lang="ru-RU" dirty="0" smtClean="0"/>
              <a:t>Принципы работы </a:t>
            </a:r>
            <a:r>
              <a:rPr lang="ru-RU" dirty="0" smtClean="0"/>
              <a:t>Наивного байесовского классификатора.</a:t>
            </a:r>
          </a:p>
          <a:p>
            <a:r>
              <a:rPr lang="ru-RU" dirty="0" smtClean="0"/>
              <a:t>Построение и тренировка модели, измерение качества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7" y="452030"/>
            <a:ext cx="100965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160" y="100701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6600" dirty="0" smtClean="0">
                <a:latin typeface="Poppins Light" charset="0"/>
                <a:ea typeface="Poppins Light" charset="0"/>
                <a:cs typeface="Poppins Light" charset="0"/>
              </a:rPr>
              <a:t>Gaussian</a:t>
            </a:r>
            <a:endParaRPr lang="ru-RU" sz="6600" dirty="0" smtClean="0">
              <a:latin typeface="Poppins Light" charset="0"/>
              <a:ea typeface="Poppins Light" charset="0"/>
              <a:cs typeface="Poppins Light" charset="0"/>
            </a:endParaRPr>
          </a:p>
          <a:p>
            <a:pPr marL="1944886" lvl="1" indent="-857250" algn="just">
              <a:lnSpc>
                <a:spcPct val="100000"/>
              </a:lnSpc>
            </a:pPr>
            <a:r>
              <a:rPr lang="ru-RU" sz="4800" dirty="0" smtClean="0">
                <a:latin typeface="Poppins Light" charset="0"/>
                <a:ea typeface="Poppins Light" charset="0"/>
                <a:cs typeface="Poppins Light" charset="0"/>
              </a:rPr>
              <a:t>используется в случае непрерывных признаков;</a:t>
            </a:r>
          </a:p>
          <a:p>
            <a:pPr marL="1944886" lvl="1" indent="-857250" algn="just">
              <a:lnSpc>
                <a:spcPct val="100000"/>
              </a:lnSpc>
            </a:pPr>
            <a:r>
              <a:rPr lang="ru-RU" sz="4800" dirty="0" smtClean="0"/>
              <a:t>значения признаков имеют нормальное распределение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6600" dirty="0" smtClean="0">
              <a:latin typeface="Poppins Light" charset="0"/>
              <a:ea typeface="Poppins Light" charset="0"/>
              <a:cs typeface="Poppins Light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6600" dirty="0" smtClean="0">
                <a:latin typeface="Poppins Light" charset="0"/>
                <a:ea typeface="Poppins Light" charset="0"/>
                <a:cs typeface="Poppins Light" charset="0"/>
              </a:rPr>
              <a:t>Multinomial</a:t>
            </a:r>
            <a:endParaRPr lang="ru-RU" sz="6600" dirty="0" smtClean="0">
              <a:latin typeface="Poppins Light" charset="0"/>
              <a:ea typeface="Poppins Light" charset="0"/>
              <a:cs typeface="Poppins Light" charset="0"/>
            </a:endParaRPr>
          </a:p>
          <a:p>
            <a:pPr marL="1944886" lvl="1" indent="-857250" algn="just">
              <a:lnSpc>
                <a:spcPct val="100000"/>
              </a:lnSpc>
            </a:pPr>
            <a:r>
              <a:rPr lang="ru-RU" sz="4800" dirty="0" smtClean="0">
                <a:latin typeface="Poppins Light" charset="0"/>
                <a:ea typeface="Poppins Light" charset="0"/>
                <a:cs typeface="Poppins Light" charset="0"/>
              </a:rPr>
              <a:t>используется в случае дискретных признаков;</a:t>
            </a:r>
          </a:p>
          <a:p>
            <a:pPr marL="1944886" lvl="1" indent="-857250" algn="just">
              <a:lnSpc>
                <a:spcPct val="100000"/>
              </a:lnSpc>
            </a:pPr>
            <a:r>
              <a:rPr lang="ru-RU" sz="4800" dirty="0" smtClean="0">
                <a:latin typeface="Poppins Light" charset="0"/>
                <a:ea typeface="Poppins Light" charset="0"/>
                <a:cs typeface="Poppins Light" charset="0"/>
              </a:rPr>
              <a:t>Например, в задаче классификации текстов признаки могут показывать, сколько раз каждое слово встречается в данном тексте</a:t>
            </a:r>
            <a:endParaRPr lang="ru-RU" sz="4800" dirty="0"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5" y="665398"/>
            <a:ext cx="11102181" cy="5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0627"/>
          <a:stretch/>
        </p:blipFill>
        <p:spPr>
          <a:xfrm>
            <a:off x="710027" y="2264229"/>
            <a:ext cx="11089126" cy="193395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Сложность работы с текстом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04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работы с текстом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788909"/>
            <a:ext cx="9958669" cy="36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1" y="1684218"/>
            <a:ext cx="10901914" cy="29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348230"/>
            <a:ext cx="10963737" cy="36505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6" y="3998793"/>
            <a:ext cx="11372747" cy="25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3146971"/>
            <a:ext cx="10717822" cy="2429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4" y="951497"/>
            <a:ext cx="10407329" cy="22793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22126" y="1785257"/>
            <a:ext cx="200297" cy="627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6368142" y="1785257"/>
            <a:ext cx="764178" cy="9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132320" y="1670411"/>
            <a:ext cx="348343" cy="42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086601" y="1515291"/>
            <a:ext cx="286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– если слово встречалось, </a:t>
            </a:r>
          </a:p>
          <a:p>
            <a:r>
              <a:rPr lang="ru-RU" dirty="0" smtClean="0"/>
              <a:t>0 - если не встречалось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87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b="42626"/>
          <a:stretch/>
        </p:blipFill>
        <p:spPr>
          <a:xfrm>
            <a:off x="1525804" y="1295886"/>
            <a:ext cx="8810344" cy="2180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14651" y="654202"/>
            <a:ext cx="21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Условная переменная значения А примет значение </a:t>
            </a:r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362994" y="1832816"/>
            <a:ext cx="757645" cy="47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7038702" y="555785"/>
            <a:ext cx="311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Условная вероятность события В при условии </a:t>
            </a:r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7228114" y="1254367"/>
            <a:ext cx="914401" cy="77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634" y="5450000"/>
            <a:ext cx="5649811" cy="88443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25483" y="3412922"/>
            <a:ext cx="215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Какова вероятность принадлежности переменой у с признаками х1 и х2 классу с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3274423" y="4890250"/>
            <a:ext cx="539931" cy="848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42996" y="3529053"/>
            <a:ext cx="21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пронаблюдать признаки х1 и х2 в объекте класса с 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5930976" y="4773134"/>
            <a:ext cx="574327" cy="676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51790" y="4006956"/>
            <a:ext cx="268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Априорную вероятность наблюдения класса с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142516" y="4720662"/>
            <a:ext cx="319096" cy="68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49239" y="5164652"/>
            <a:ext cx="215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Вероятность наблюдения признаков х1 и х2 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7651790" y="5892216"/>
            <a:ext cx="1797450" cy="31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00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305</Words>
  <Application>Microsoft Office PowerPoint</Application>
  <PresentationFormat>Широкоэкранный</PresentationFormat>
  <Paragraphs>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Poppins Light</vt:lpstr>
      <vt:lpstr>Тема Office</vt:lpstr>
      <vt:lpstr>Наивный байесовский классификатор</vt:lpstr>
      <vt:lpstr>Наивный байесовский классификатор</vt:lpstr>
      <vt:lpstr>Презентация PowerPoint</vt:lpstr>
      <vt:lpstr>Сложность работы с текстом 1</vt:lpstr>
      <vt:lpstr>Сложность работы с текстом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Модельный пример</vt:lpstr>
      <vt:lpstr>Презентация PowerPoint</vt:lpstr>
      <vt:lpstr>Построение модели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Наивный байесовский классификатор</dc:title>
  <dc:creator>admin</dc:creator>
  <cp:lastModifiedBy>admin</cp:lastModifiedBy>
  <cp:revision>31</cp:revision>
  <dcterms:created xsi:type="dcterms:W3CDTF">2021-03-25T10:02:58Z</dcterms:created>
  <dcterms:modified xsi:type="dcterms:W3CDTF">2021-03-25T13:43:38Z</dcterms:modified>
</cp:coreProperties>
</file>