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63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343117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640FF9-E67B-4CC0-856C-FCFD4D3B0658}" type="datetimeFigureOut">
              <a:rPr lang="ru-RU" smtClean="0"/>
              <a:t>24.02.2016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28879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1753175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2978100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399034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1276377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4251168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2112566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209555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301636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640FF9-E67B-4CC0-856C-FCFD4D3B0658}" type="datetimeFigureOut">
              <a:rPr lang="ru-RU" smtClean="0"/>
              <a:t>24.02.2016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11449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3640FF9-E67B-4CC0-856C-FCFD4D3B0658}" type="datetimeFigureOut">
              <a:rPr lang="ru-RU" smtClean="0"/>
              <a:t>24.02.2016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83277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640FF9-E67B-4CC0-856C-FCFD4D3B0658}" type="datetimeFigureOut">
              <a:rPr lang="ru-RU" smtClean="0"/>
              <a:t>24.02.2016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266301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640FF9-E67B-4CC0-856C-FCFD4D3B0658}" type="datetimeFigureOut">
              <a:rPr lang="ru-RU" smtClean="0"/>
              <a:t>24.02.2016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192614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40FF9-E67B-4CC0-856C-FCFD4D3B0658}" type="datetimeFigureOut">
              <a:rPr lang="ru-RU" smtClean="0"/>
              <a:t>24.02.2016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375054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640FF9-E67B-4CC0-856C-FCFD4D3B0658}" type="datetimeFigureOut">
              <a:rPr lang="ru-RU" smtClean="0"/>
              <a:t>24.02.2016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210506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640FF9-E67B-4CC0-856C-FCFD4D3B0658}" type="datetimeFigureOut">
              <a:rPr lang="ru-RU" smtClean="0"/>
              <a:t>24.02.2016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74153BC-4C3F-4C9A-8FFA-BCA74AD94512}" type="slidenum">
              <a:rPr lang="ru-RU" smtClean="0"/>
              <a:t>‹#›</a:t>
            </a:fld>
            <a:endParaRPr lang="ru-RU"/>
          </a:p>
        </p:txBody>
      </p:sp>
    </p:spTree>
    <p:extLst>
      <p:ext uri="{BB962C8B-B14F-4D97-AF65-F5344CB8AC3E}">
        <p14:creationId xmlns:p14="http://schemas.microsoft.com/office/powerpoint/2010/main" val="204778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640FF9-E67B-4CC0-856C-FCFD4D3B0658}" type="datetimeFigureOut">
              <a:rPr lang="ru-RU" smtClean="0"/>
              <a:t>24.02.2016</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4153BC-4C3F-4C9A-8FFA-BCA74AD94512}" type="slidenum">
              <a:rPr lang="ru-RU" smtClean="0"/>
              <a:t>‹#›</a:t>
            </a:fld>
            <a:endParaRPr lang="ru-RU"/>
          </a:p>
        </p:txBody>
      </p:sp>
    </p:spTree>
    <p:extLst>
      <p:ext uri="{BB962C8B-B14F-4D97-AF65-F5344CB8AC3E}">
        <p14:creationId xmlns:p14="http://schemas.microsoft.com/office/powerpoint/2010/main" val="33552808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a:t>A</a:t>
            </a:r>
            <a:r>
              <a:rPr lang="en-US" b="1" dirty="0"/>
              <a:t>JAX</a:t>
            </a:r>
            <a:r>
              <a:rPr lang="ru-RU" b="1" dirty="0"/>
              <a:t> и XML: </a:t>
            </a:r>
            <a:br>
              <a:rPr lang="ru-RU" b="1" dirty="0"/>
            </a:br>
            <a:r>
              <a:rPr lang="ru-RU" b="1" dirty="0"/>
              <a:t>Работа с таблицами в A</a:t>
            </a:r>
            <a:r>
              <a:rPr lang="en-US" b="1" dirty="0"/>
              <a:t>JAX</a:t>
            </a:r>
            <a:r>
              <a:rPr lang="ru-RU" b="1" dirty="0"/>
              <a:t/>
            </a:r>
            <a:br>
              <a:rPr lang="ru-RU" b="1" dirty="0"/>
            </a:br>
            <a:endParaRPr lang="ru-RU" dirty="0"/>
          </a:p>
        </p:txBody>
      </p:sp>
      <p:sp>
        <p:nvSpPr>
          <p:cNvPr id="3" name="Подзаголовок 2"/>
          <p:cNvSpPr>
            <a:spLocks noGrp="1"/>
          </p:cNvSpPr>
          <p:nvPr>
            <p:ph type="subTitle" idx="1"/>
          </p:nvPr>
        </p:nvSpPr>
        <p:spPr/>
        <p:txBody>
          <a:bodyPr>
            <a:normAutofit fontScale="85000" lnSpcReduction="20000"/>
          </a:bodyPr>
          <a:lstStyle/>
          <a:p>
            <a:pPr algn="r"/>
            <a:endParaRPr lang="ru-RU" dirty="0"/>
          </a:p>
          <a:p>
            <a:pPr algn="r"/>
            <a:endParaRPr lang="ru-RU" dirty="0"/>
          </a:p>
          <a:p>
            <a:pPr algn="r"/>
            <a:endParaRPr lang="ru-RU" dirty="0"/>
          </a:p>
          <a:p>
            <a:pPr algn="r"/>
            <a:r>
              <a:rPr lang="ru-RU" dirty="0" smtClean="0"/>
              <a:t>Подготовил: </a:t>
            </a:r>
            <a:r>
              <a:rPr lang="ru-RU" dirty="0"/>
              <a:t>Вавилов В.В. </a:t>
            </a:r>
            <a:r>
              <a:rPr lang="ru-RU" dirty="0" smtClean="0"/>
              <a:t>.</a:t>
            </a:r>
            <a:endParaRPr lang="ru-RU" dirty="0"/>
          </a:p>
        </p:txBody>
      </p:sp>
    </p:spTree>
    <p:extLst>
      <p:ext uri="{BB962C8B-B14F-4D97-AF65-F5344CB8AC3E}">
        <p14:creationId xmlns:p14="http://schemas.microsoft.com/office/powerpoint/2010/main" val="2629102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7"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Заголовок 1"/>
          <p:cNvSpPr>
            <a:spLocks noGrp="1"/>
          </p:cNvSpPr>
          <p:nvPr>
            <p:ph type="title"/>
          </p:nvPr>
        </p:nvSpPr>
        <p:spPr>
          <a:xfrm>
            <a:off x="1484312" y="685800"/>
            <a:ext cx="2812385" cy="1752599"/>
          </a:xfrm>
        </p:spPr>
        <p:txBody>
          <a:bodyPr>
            <a:normAutofit/>
          </a:bodyPr>
          <a:lstStyle/>
          <a:p>
            <a:pPr>
              <a:lnSpc>
                <a:spcPct val="90000"/>
              </a:lnSpc>
            </a:pPr>
            <a:r>
              <a:rPr lang="ru-RU" sz="2700" dirty="0"/>
              <a:t>Пример формата XML, использующегося в этом примере</a:t>
            </a:r>
          </a:p>
        </p:txBody>
      </p:sp>
      <p:sp>
        <p:nvSpPr>
          <p:cNvPr id="5" name="Объект 4"/>
          <p:cNvSpPr>
            <a:spLocks noGrp="1"/>
          </p:cNvSpPr>
          <p:nvPr>
            <p:ph idx="1"/>
          </p:nvPr>
        </p:nvSpPr>
        <p:spPr>
          <a:xfrm>
            <a:off x="1484310" y="2666999"/>
            <a:ext cx="2812387" cy="3124201"/>
          </a:xfrm>
        </p:spPr>
        <p:txBody>
          <a:bodyPr>
            <a:normAutofit/>
          </a:bodyPr>
          <a:lstStyle/>
          <a:p>
            <a:endParaRPr lang="ru-RU" sz="1800"/>
          </a:p>
        </p:txBody>
      </p:sp>
      <p:sp>
        <p:nvSpPr>
          <p:cNvPr id="33" name="Rounded Rectangle 3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p:cNvPicPr>
            <a:picLocks noChangeAspect="1"/>
          </p:cNvPicPr>
          <p:nvPr/>
        </p:nvPicPr>
        <p:blipFill>
          <a:blip r:embed="rId2"/>
          <a:stretch>
            <a:fillRect/>
          </a:stretch>
        </p:blipFill>
        <p:spPr>
          <a:xfrm>
            <a:off x="5295190" y="1011765"/>
            <a:ext cx="5529383" cy="4546708"/>
          </a:xfrm>
          <a:prstGeom prst="rect">
            <a:avLst/>
          </a:prstGeom>
        </p:spPr>
      </p:pic>
    </p:spTree>
    <p:extLst>
      <p:ext uri="{BB962C8B-B14F-4D97-AF65-F5344CB8AC3E}">
        <p14:creationId xmlns:p14="http://schemas.microsoft.com/office/powerpoint/2010/main" val="3680242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Заголовок 1"/>
          <p:cNvSpPr>
            <a:spLocks noGrp="1"/>
          </p:cNvSpPr>
          <p:nvPr>
            <p:ph type="title"/>
          </p:nvPr>
        </p:nvSpPr>
        <p:spPr>
          <a:xfrm>
            <a:off x="1484312" y="685800"/>
            <a:ext cx="2812385" cy="1752599"/>
          </a:xfrm>
        </p:spPr>
        <p:txBody>
          <a:bodyPr>
            <a:noAutofit/>
          </a:bodyPr>
          <a:lstStyle/>
          <a:p>
            <a:pPr fontAlgn="base">
              <a:lnSpc>
                <a:spcPct val="90000"/>
              </a:lnSpc>
            </a:pPr>
            <a:r>
              <a:rPr lang="ru-RU" sz="3000" b="1" dirty="0"/>
              <a:t>Скрытые таблицы с разбиением на страницы</a:t>
            </a:r>
          </a:p>
        </p:txBody>
      </p:sp>
      <p:sp>
        <p:nvSpPr>
          <p:cNvPr id="18" name="Content Placeholder 17"/>
          <p:cNvSpPr>
            <a:spLocks noGrp="1"/>
          </p:cNvSpPr>
          <p:nvPr>
            <p:ph idx="1"/>
          </p:nvPr>
        </p:nvSpPr>
        <p:spPr>
          <a:xfrm>
            <a:off x="1484310" y="2666999"/>
            <a:ext cx="2812387" cy="3124201"/>
          </a:xfrm>
        </p:spPr>
        <p:txBody>
          <a:bodyPr>
            <a:normAutofit/>
          </a:bodyPr>
          <a:lstStyle/>
          <a:p>
            <a:pPr marL="0" indent="0" algn="ctr">
              <a:buNone/>
            </a:pPr>
            <a:r>
              <a:rPr lang="en-US" sz="3600" b="1" dirty="0"/>
              <a:t>To be continued</a:t>
            </a:r>
          </a:p>
        </p:txBody>
      </p:sp>
      <p:sp>
        <p:nvSpPr>
          <p:cNvPr id="26" name="Rounded Rectangle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6"/>
          <p:cNvPicPr>
            <a:picLocks noChangeAspect="1"/>
          </p:cNvPicPr>
          <p:nvPr/>
        </p:nvPicPr>
        <p:blipFill>
          <a:blip r:embed="rId2"/>
          <a:stretch>
            <a:fillRect/>
          </a:stretch>
        </p:blipFill>
        <p:spPr>
          <a:xfrm>
            <a:off x="4941202" y="1374928"/>
            <a:ext cx="6237359" cy="3820382"/>
          </a:xfrm>
          <a:prstGeom prst="rect">
            <a:avLst/>
          </a:prstGeom>
        </p:spPr>
      </p:pic>
    </p:spTree>
    <p:extLst>
      <p:ext uri="{BB962C8B-B14F-4D97-AF65-F5344CB8AC3E}">
        <p14:creationId xmlns:p14="http://schemas.microsoft.com/office/powerpoint/2010/main" val="1409416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Заголовок 1"/>
          <p:cNvSpPr>
            <a:spLocks noGrp="1"/>
          </p:cNvSpPr>
          <p:nvPr>
            <p:ph type="title"/>
          </p:nvPr>
        </p:nvSpPr>
        <p:spPr>
          <a:xfrm>
            <a:off x="1484312" y="685800"/>
            <a:ext cx="2812385" cy="1752599"/>
          </a:xfrm>
        </p:spPr>
        <p:txBody>
          <a:bodyPr>
            <a:normAutofit fontScale="90000"/>
          </a:bodyPr>
          <a:lstStyle/>
          <a:p>
            <a:r>
              <a:rPr lang="ru-RU" sz="3200" b="1" dirty="0"/>
              <a:t>Скрытые таблицы с разбиением на страницы</a:t>
            </a:r>
            <a:endParaRPr lang="ru-RU" sz="3200" dirty="0"/>
          </a:p>
        </p:txBody>
      </p:sp>
      <p:sp>
        <p:nvSpPr>
          <p:cNvPr id="18" name="Content Placeholder 17"/>
          <p:cNvSpPr>
            <a:spLocks noGrp="1"/>
          </p:cNvSpPr>
          <p:nvPr>
            <p:ph idx="1"/>
          </p:nvPr>
        </p:nvSpPr>
        <p:spPr>
          <a:xfrm>
            <a:off x="1484310" y="2666999"/>
            <a:ext cx="2812387" cy="3124201"/>
          </a:xfrm>
        </p:spPr>
        <p:txBody>
          <a:bodyPr>
            <a:normAutofit/>
          </a:bodyPr>
          <a:lstStyle/>
          <a:p>
            <a:endParaRPr lang="en-US" sz="1800" dirty="0"/>
          </a:p>
        </p:txBody>
      </p:sp>
      <p:sp>
        <p:nvSpPr>
          <p:cNvPr id="26" name="Rounded Rectangle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6"/>
          <p:cNvPicPr>
            <a:picLocks noChangeAspect="1"/>
          </p:cNvPicPr>
          <p:nvPr/>
        </p:nvPicPr>
        <p:blipFill>
          <a:blip r:embed="rId2"/>
          <a:stretch>
            <a:fillRect/>
          </a:stretch>
        </p:blipFill>
        <p:spPr>
          <a:xfrm>
            <a:off x="4941202" y="1218925"/>
            <a:ext cx="6237359" cy="4132388"/>
          </a:xfrm>
          <a:prstGeom prst="rect">
            <a:avLst/>
          </a:prstGeom>
        </p:spPr>
      </p:pic>
    </p:spTree>
    <p:extLst>
      <p:ext uri="{BB962C8B-B14F-4D97-AF65-F5344CB8AC3E}">
        <p14:creationId xmlns:p14="http://schemas.microsoft.com/office/powerpoint/2010/main" val="4096771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807869"/>
            <a:ext cx="10018713" cy="4983332"/>
          </a:xfrm>
        </p:spPr>
        <p:txBody>
          <a:bodyPr/>
          <a:lstStyle/>
          <a:p>
            <a:r>
              <a:rPr lang="ru-RU" dirty="0"/>
              <a:t>В данном примере используется код на PHP для создания набора тегов &lt;</a:t>
            </a:r>
            <a:r>
              <a:rPr lang="ru-RU" dirty="0" err="1"/>
              <a:t>div</a:t>
            </a:r>
            <a:r>
              <a:rPr lang="ru-RU" dirty="0"/>
              <a:t>&gt;, по одному на каждую страницу в таблице. Первый тег отображается по умолчанию, а остальные скрываются. Функция </a:t>
            </a:r>
            <a:r>
              <a:rPr lang="ru-RU" dirty="0" err="1"/>
              <a:t>updateTable</a:t>
            </a:r>
            <a:r>
              <a:rPr lang="ru-RU" dirty="0"/>
              <a:t> показывает и скрывает различные порции страницы в зависимости от выбранной страницы.</a:t>
            </a:r>
          </a:p>
          <a:p>
            <a:r>
              <a:rPr lang="ru-RU" dirty="0"/>
              <a:t>Обратите внимание, что в примере по-прежнему используется библиотека Prototype.js, хотя поддержка </a:t>
            </a:r>
            <a:r>
              <a:rPr lang="ru-RU" dirty="0" err="1"/>
              <a:t>Ajax</a:t>
            </a:r>
            <a:r>
              <a:rPr lang="ru-RU" dirty="0"/>
              <a:t> не требуется. С ее помощью легче управлять элементам &lt;</a:t>
            </a:r>
            <a:r>
              <a:rPr lang="ru-RU" dirty="0" err="1"/>
              <a:t>div</a:t>
            </a:r>
            <a:r>
              <a:rPr lang="ru-RU" dirty="0"/>
              <a:t>&gt; через предоставляемые ею методы $(),</a:t>
            </a:r>
            <a:r>
              <a:rPr lang="ru-RU" dirty="0" err="1"/>
              <a:t>show</a:t>
            </a:r>
            <a:r>
              <a:rPr lang="ru-RU" dirty="0"/>
              <a:t> и </a:t>
            </a:r>
            <a:r>
              <a:rPr lang="ru-RU" dirty="0" err="1"/>
              <a:t>hide</a:t>
            </a:r>
            <a:r>
              <a:rPr lang="ru-RU" dirty="0"/>
              <a:t>.</a:t>
            </a:r>
          </a:p>
        </p:txBody>
      </p:sp>
    </p:spTree>
    <p:extLst>
      <p:ext uri="{BB962C8B-B14F-4D97-AF65-F5344CB8AC3E}">
        <p14:creationId xmlns:p14="http://schemas.microsoft.com/office/powerpoint/2010/main" val="2592798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be-BY" b="1" smtClean="0"/>
              <a:t>Слайдеры</a:t>
            </a:r>
            <a:endParaRPr lang="ru-RU" dirty="0"/>
          </a:p>
        </p:txBody>
      </p:sp>
      <p:sp>
        <p:nvSpPr>
          <p:cNvPr id="3" name="Объект 2"/>
          <p:cNvSpPr>
            <a:spLocks noGrp="1"/>
          </p:cNvSpPr>
          <p:nvPr>
            <p:ph idx="1"/>
          </p:nvPr>
        </p:nvSpPr>
        <p:spPr/>
        <p:txBody>
          <a:bodyPr/>
          <a:lstStyle/>
          <a:p>
            <a:r>
              <a:rPr lang="ru-RU" dirty="0"/>
              <a:t>Для реализации эффекта сдвига страниц потребуется несколько дополнительных библиотек. Первой из них будет </a:t>
            </a:r>
            <a:r>
              <a:rPr lang="ru-RU" dirty="0" err="1"/>
              <a:t>Scriptaculous</a:t>
            </a:r>
            <a:r>
              <a:rPr lang="ru-RU" dirty="0"/>
              <a:t> – библиотека, реализованная на основе Prototype.js. Она предоставляет средства реализации эффектов, используемых </a:t>
            </a:r>
            <a:r>
              <a:rPr lang="ru-RU" dirty="0" err="1"/>
              <a:t>глайдерами</a:t>
            </a:r>
            <a:r>
              <a:rPr lang="ru-RU" dirty="0"/>
              <a:t>. Кроме нее будет также использоваться библиотека </a:t>
            </a:r>
            <a:r>
              <a:rPr lang="ru-RU" dirty="0" err="1"/>
              <a:t>Glider</a:t>
            </a:r>
            <a:r>
              <a:rPr lang="ru-RU" dirty="0"/>
              <a:t>.</a:t>
            </a:r>
          </a:p>
        </p:txBody>
      </p:sp>
    </p:spTree>
    <p:extLst>
      <p:ext uri="{BB962C8B-B14F-4D97-AF65-F5344CB8AC3E}">
        <p14:creationId xmlns:p14="http://schemas.microsoft.com/office/powerpoint/2010/main" val="860072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Заголовок 1"/>
          <p:cNvSpPr>
            <a:spLocks noGrp="1"/>
          </p:cNvSpPr>
          <p:nvPr>
            <p:ph type="title"/>
          </p:nvPr>
        </p:nvSpPr>
        <p:spPr>
          <a:xfrm>
            <a:off x="1484312" y="685800"/>
            <a:ext cx="2812385" cy="1752599"/>
          </a:xfrm>
        </p:spPr>
        <p:txBody>
          <a:bodyPr>
            <a:normAutofit/>
          </a:bodyPr>
          <a:lstStyle/>
          <a:p>
            <a:r>
              <a:rPr lang="ru-RU" sz="3200" dirty="0"/>
              <a:t>Пример </a:t>
            </a:r>
            <a:r>
              <a:rPr lang="ru-RU" sz="3200" dirty="0" err="1"/>
              <a:t>глайдера</a:t>
            </a:r>
            <a:endParaRPr lang="ru-RU" sz="3200" dirty="0"/>
          </a:p>
        </p:txBody>
      </p:sp>
      <p:sp>
        <p:nvSpPr>
          <p:cNvPr id="18" name="Content Placeholder 17"/>
          <p:cNvSpPr>
            <a:spLocks noGrp="1"/>
          </p:cNvSpPr>
          <p:nvPr>
            <p:ph idx="1"/>
          </p:nvPr>
        </p:nvSpPr>
        <p:spPr>
          <a:xfrm>
            <a:off x="1484310" y="2666999"/>
            <a:ext cx="2812387" cy="3124201"/>
          </a:xfrm>
        </p:spPr>
        <p:txBody>
          <a:bodyPr>
            <a:normAutofit/>
          </a:bodyPr>
          <a:lstStyle/>
          <a:p>
            <a:endParaRPr lang="en-US" sz="1800"/>
          </a:p>
        </p:txBody>
      </p:sp>
      <p:sp>
        <p:nvSpPr>
          <p:cNvPr id="26" name="Rounded Rectangle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6"/>
          <p:cNvPicPr>
            <a:picLocks noChangeAspect="1"/>
          </p:cNvPicPr>
          <p:nvPr/>
        </p:nvPicPr>
        <p:blipFill>
          <a:blip r:embed="rId2"/>
          <a:stretch>
            <a:fillRect/>
          </a:stretch>
        </p:blipFill>
        <p:spPr>
          <a:xfrm>
            <a:off x="4941202" y="1355936"/>
            <a:ext cx="6237359" cy="3858366"/>
          </a:xfrm>
          <a:prstGeom prst="rect">
            <a:avLst/>
          </a:prstGeom>
        </p:spPr>
      </p:pic>
    </p:spTree>
    <p:extLst>
      <p:ext uri="{BB962C8B-B14F-4D97-AF65-F5344CB8AC3E}">
        <p14:creationId xmlns:p14="http://schemas.microsoft.com/office/powerpoint/2010/main" val="2134019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1003177"/>
            <a:ext cx="10018713" cy="4788023"/>
          </a:xfrm>
        </p:spPr>
        <p:txBody>
          <a:bodyPr/>
          <a:lstStyle/>
          <a:p>
            <a:r>
              <a:rPr lang="ru-RU" dirty="0"/>
              <a:t>В начале страницы подключаются несколько скриптовых библиотек. Затем следует элемент &lt;</a:t>
            </a:r>
            <a:r>
              <a:rPr lang="ru-RU" dirty="0" err="1"/>
              <a:t>div</a:t>
            </a:r>
            <a:r>
              <a:rPr lang="ru-RU" dirty="0"/>
              <a:t>&gt; </a:t>
            </a:r>
            <a:r>
              <a:rPr lang="ru-RU" dirty="0" err="1"/>
              <a:t>глайдера</a:t>
            </a:r>
            <a:r>
              <a:rPr lang="ru-RU" dirty="0"/>
              <a:t>, который содержит &lt;</a:t>
            </a:r>
            <a:r>
              <a:rPr lang="ru-RU" dirty="0" err="1"/>
              <a:t>div</a:t>
            </a:r>
            <a:r>
              <a:rPr lang="ru-RU" dirty="0"/>
              <a:t>&gt; с идентификатором </a:t>
            </a:r>
            <a:r>
              <a:rPr lang="ru-RU" dirty="0" err="1"/>
              <a:t>controls</a:t>
            </a:r>
            <a:r>
              <a:rPr lang="ru-RU" dirty="0"/>
              <a:t> со ссылками на каждую закладку, а также другой &lt;</a:t>
            </a:r>
            <a:r>
              <a:rPr lang="ru-RU" dirty="0" err="1"/>
              <a:t>div</a:t>
            </a:r>
            <a:r>
              <a:rPr lang="ru-RU" dirty="0"/>
              <a:t>&gt; с идентификатором </a:t>
            </a:r>
            <a:r>
              <a:rPr lang="ru-RU" dirty="0" err="1"/>
              <a:t>scroller</a:t>
            </a:r>
            <a:r>
              <a:rPr lang="ru-RU" dirty="0"/>
              <a:t>, в котором находится содержимое каждой закладки. Скрипт в нижней части страницы создает объект </a:t>
            </a:r>
            <a:r>
              <a:rPr lang="ru-RU" dirty="0" err="1"/>
              <a:t>Glider</a:t>
            </a:r>
            <a:r>
              <a:rPr lang="ru-RU" dirty="0"/>
              <a:t> с ID, равным идентификатору элемента &lt;</a:t>
            </a:r>
            <a:r>
              <a:rPr lang="ru-RU" dirty="0" err="1"/>
              <a:t>div</a:t>
            </a:r>
            <a:r>
              <a:rPr lang="ru-RU" dirty="0"/>
              <a:t>&gt; </a:t>
            </a:r>
            <a:r>
              <a:rPr lang="ru-RU" dirty="0" err="1"/>
              <a:t>глайдера</a:t>
            </a:r>
            <a:endParaRPr lang="ru-RU" dirty="0"/>
          </a:p>
        </p:txBody>
      </p:sp>
    </p:spTree>
    <p:extLst>
      <p:ext uri="{BB962C8B-B14F-4D97-AF65-F5344CB8AC3E}">
        <p14:creationId xmlns:p14="http://schemas.microsoft.com/office/powerpoint/2010/main" val="4041747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Заключение</a:t>
            </a:r>
          </a:p>
        </p:txBody>
      </p:sp>
      <p:sp>
        <p:nvSpPr>
          <p:cNvPr id="3" name="Объект 2"/>
          <p:cNvSpPr>
            <a:spLocks noGrp="1"/>
          </p:cNvSpPr>
          <p:nvPr>
            <p:ph idx="1"/>
          </p:nvPr>
        </p:nvSpPr>
        <p:spPr/>
        <p:txBody>
          <a:bodyPr/>
          <a:lstStyle/>
          <a:p>
            <a:r>
              <a:rPr lang="ru-RU" smtClean="0"/>
              <a:t>Мно</a:t>
            </a:r>
            <a:r>
              <a:rPr lang="ru-RU"/>
              <a:t>й</a:t>
            </a:r>
            <a:r>
              <a:rPr lang="ru-RU" smtClean="0"/>
              <a:t> </a:t>
            </a:r>
            <a:r>
              <a:rPr lang="ru-RU" dirty="0"/>
              <a:t>было показано лишь несколько типов интерфейсных элементов, которые можно создавать при помощи </a:t>
            </a:r>
            <a:r>
              <a:rPr lang="ru-RU" dirty="0" err="1"/>
              <a:t>Ajax</a:t>
            </a:r>
            <a:r>
              <a:rPr lang="ru-RU" dirty="0"/>
              <a:t>, PHP и библиотеки Prototype.js. Надеюсь, некоторые из этих идей вы сможете применить в своих </a:t>
            </a:r>
            <a:r>
              <a:rPr lang="ru-RU" dirty="0" err="1"/>
              <a:t>Web</a:t>
            </a:r>
            <a:r>
              <a:rPr lang="ru-RU" dirty="0"/>
              <a:t>-приложениях. Они достаточно просты, причем Prototype.js действительно делает работу с </a:t>
            </a:r>
            <a:r>
              <a:rPr lang="ru-RU" dirty="0" err="1"/>
              <a:t>Ajax</a:t>
            </a:r>
            <a:r>
              <a:rPr lang="ru-RU" dirty="0"/>
              <a:t> тривиальной. </a:t>
            </a:r>
          </a:p>
        </p:txBody>
      </p:sp>
    </p:spTree>
    <p:extLst>
      <p:ext uri="{BB962C8B-B14F-4D97-AF65-F5344CB8AC3E}">
        <p14:creationId xmlns:p14="http://schemas.microsoft.com/office/powerpoint/2010/main" val="848497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Заголовок 1"/>
          <p:cNvSpPr>
            <a:spLocks noGrp="1"/>
          </p:cNvSpPr>
          <p:nvPr>
            <p:ph type="title"/>
          </p:nvPr>
        </p:nvSpPr>
        <p:spPr>
          <a:xfrm>
            <a:off x="1484312" y="685800"/>
            <a:ext cx="2812385" cy="1752599"/>
          </a:xfrm>
        </p:spPr>
        <p:txBody>
          <a:bodyPr>
            <a:normAutofit/>
          </a:bodyPr>
          <a:lstStyle/>
          <a:p>
            <a:r>
              <a:rPr lang="ru-RU" sz="3200"/>
              <a:t>Спасибо за внимание</a:t>
            </a:r>
          </a:p>
        </p:txBody>
      </p:sp>
      <p:sp>
        <p:nvSpPr>
          <p:cNvPr id="18" name="Content Placeholder 17"/>
          <p:cNvSpPr>
            <a:spLocks noGrp="1"/>
          </p:cNvSpPr>
          <p:nvPr>
            <p:ph idx="1"/>
          </p:nvPr>
        </p:nvSpPr>
        <p:spPr>
          <a:xfrm>
            <a:off x="1484310" y="2666999"/>
            <a:ext cx="2812387" cy="1042989"/>
          </a:xfrm>
        </p:spPr>
        <p:txBody>
          <a:bodyPr>
            <a:normAutofit/>
          </a:bodyPr>
          <a:lstStyle/>
          <a:p>
            <a:pPr marL="0" indent="0">
              <a:buNone/>
            </a:pPr>
            <a:endParaRPr lang="en-US" sz="1800" dirty="0"/>
          </a:p>
        </p:txBody>
      </p:sp>
      <p:sp>
        <p:nvSpPr>
          <p:cNvPr id="26" name="Rounded Rectangle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6"/>
          <p:cNvPicPr>
            <a:picLocks noChangeAspect="1"/>
          </p:cNvPicPr>
          <p:nvPr/>
        </p:nvPicPr>
        <p:blipFill>
          <a:blip r:embed="rId2"/>
          <a:stretch>
            <a:fillRect/>
          </a:stretch>
        </p:blipFill>
        <p:spPr>
          <a:xfrm>
            <a:off x="4941202" y="1031873"/>
            <a:ext cx="6237359" cy="4506491"/>
          </a:xfrm>
          <a:prstGeom prst="rect">
            <a:avLst/>
          </a:prstGeom>
        </p:spPr>
      </p:pic>
    </p:spTree>
    <p:extLst>
      <p:ext uri="{BB962C8B-B14F-4D97-AF65-F5344CB8AC3E}">
        <p14:creationId xmlns:p14="http://schemas.microsoft.com/office/powerpoint/2010/main" val="3205560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Введение</a:t>
            </a:r>
          </a:p>
        </p:txBody>
      </p:sp>
      <p:sp>
        <p:nvSpPr>
          <p:cNvPr id="3" name="Объект 2"/>
          <p:cNvSpPr>
            <a:spLocks noGrp="1"/>
          </p:cNvSpPr>
          <p:nvPr>
            <p:ph idx="1"/>
          </p:nvPr>
        </p:nvSpPr>
        <p:spPr/>
        <p:txBody>
          <a:bodyPr/>
          <a:lstStyle/>
          <a:p>
            <a:r>
              <a:rPr lang="ru-RU" dirty="0"/>
              <a:t>Одной из сильных сторон технологии </a:t>
            </a:r>
            <a:r>
              <a:rPr lang="ru-RU" dirty="0" err="1"/>
              <a:t>Ajax</a:t>
            </a:r>
            <a:r>
              <a:rPr lang="ru-RU" dirty="0"/>
              <a:t> (</a:t>
            </a:r>
            <a:r>
              <a:rPr lang="ru-RU" dirty="0" err="1"/>
              <a:t>Asynchronous</a:t>
            </a:r>
            <a:r>
              <a:rPr lang="ru-RU" dirty="0"/>
              <a:t> JavaScript™ + XML) является динамическое отображение данных, полученных от сервера. Сейчас мы рассмотрим как описываются несколько методик для динамического представления данных при помощи таблиц, закладок и </a:t>
            </a:r>
            <a:r>
              <a:rPr lang="ru-RU" dirty="0" err="1"/>
              <a:t>глайдеров</a:t>
            </a:r>
            <a:r>
              <a:rPr lang="ru-RU" dirty="0"/>
              <a:t>.</a:t>
            </a:r>
          </a:p>
        </p:txBody>
      </p:sp>
    </p:spTree>
    <p:extLst>
      <p:ext uri="{BB962C8B-B14F-4D97-AF65-F5344CB8AC3E}">
        <p14:creationId xmlns:p14="http://schemas.microsoft.com/office/powerpoint/2010/main" val="4109316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Окна с закладками</a:t>
            </a:r>
            <a:endParaRPr lang="ru-RU" dirty="0"/>
          </a:p>
        </p:txBody>
      </p:sp>
      <p:sp>
        <p:nvSpPr>
          <p:cNvPr id="3" name="Объект 2"/>
          <p:cNvSpPr>
            <a:spLocks noGrp="1"/>
          </p:cNvSpPr>
          <p:nvPr>
            <p:ph idx="1"/>
          </p:nvPr>
        </p:nvSpPr>
        <p:spPr/>
        <p:txBody>
          <a:bodyPr/>
          <a:lstStyle/>
          <a:p>
            <a:r>
              <a:rPr lang="ru-RU" dirty="0"/>
              <a:t>Закладки (</a:t>
            </a:r>
            <a:r>
              <a:rPr lang="ru-RU" dirty="0" err="1"/>
              <a:t>tabs</a:t>
            </a:r>
            <a:r>
              <a:rPr lang="ru-RU" dirty="0"/>
              <a:t>) предоставляют простейший способ того, как можно уместить множество данных на небольшой области экрана. </a:t>
            </a:r>
            <a:r>
              <a:rPr lang="ru-RU" dirty="0" err="1"/>
              <a:t>Prototype</a:t>
            </a:r>
            <a:r>
              <a:rPr lang="ru-RU" dirty="0"/>
              <a:t> – великолепная JavaScript-библиотека – до предела упрощает создание DHTML-окон с закладками и поддержкой </a:t>
            </a:r>
            <a:r>
              <a:rPr lang="ru-RU" dirty="0" err="1"/>
              <a:t>Ajax</a:t>
            </a:r>
            <a:r>
              <a:rPr lang="ru-RU" dirty="0"/>
              <a:t>.</a:t>
            </a:r>
          </a:p>
        </p:txBody>
      </p:sp>
    </p:spTree>
    <p:extLst>
      <p:ext uri="{BB962C8B-B14F-4D97-AF65-F5344CB8AC3E}">
        <p14:creationId xmlns:p14="http://schemas.microsoft.com/office/powerpoint/2010/main" val="2860829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Заголовок 1"/>
          <p:cNvSpPr>
            <a:spLocks noGrp="1"/>
          </p:cNvSpPr>
          <p:nvPr>
            <p:ph type="title"/>
          </p:nvPr>
        </p:nvSpPr>
        <p:spPr>
          <a:xfrm>
            <a:off x="1484312" y="685800"/>
            <a:ext cx="2812385" cy="1752599"/>
          </a:xfrm>
        </p:spPr>
        <p:txBody>
          <a:bodyPr>
            <a:normAutofit/>
          </a:bodyPr>
          <a:lstStyle/>
          <a:p>
            <a:r>
              <a:rPr lang="ru-RU" b="1" dirty="0"/>
              <a:t>Листинг 1</a:t>
            </a:r>
            <a:endParaRPr lang="ru-RU" sz="3200" dirty="0"/>
          </a:p>
        </p:txBody>
      </p:sp>
      <p:sp>
        <p:nvSpPr>
          <p:cNvPr id="18" name="Content Placeholder 17"/>
          <p:cNvSpPr>
            <a:spLocks noGrp="1"/>
          </p:cNvSpPr>
          <p:nvPr>
            <p:ph idx="1"/>
          </p:nvPr>
        </p:nvSpPr>
        <p:spPr>
          <a:xfrm>
            <a:off x="1484310" y="2666999"/>
            <a:ext cx="2812387" cy="3124201"/>
          </a:xfrm>
        </p:spPr>
        <p:txBody>
          <a:bodyPr>
            <a:normAutofit/>
          </a:bodyPr>
          <a:lstStyle/>
          <a:p>
            <a:r>
              <a:rPr lang="ru-RU" sz="1800" dirty="0"/>
              <a:t>Пример кода работы с </a:t>
            </a:r>
            <a:r>
              <a:rPr lang="en-US" dirty="0"/>
              <a:t>Prototype.js</a:t>
            </a:r>
            <a:endParaRPr lang="en-US" sz="1800" dirty="0"/>
          </a:p>
        </p:txBody>
      </p:sp>
      <p:sp>
        <p:nvSpPr>
          <p:cNvPr id="26" name="Rounded Rectangle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6"/>
          <p:cNvPicPr>
            <a:picLocks noChangeAspect="1"/>
          </p:cNvPicPr>
          <p:nvPr/>
        </p:nvPicPr>
        <p:blipFill>
          <a:blip r:embed="rId2"/>
          <a:stretch>
            <a:fillRect/>
          </a:stretch>
        </p:blipFill>
        <p:spPr>
          <a:xfrm>
            <a:off x="4941202" y="1300994"/>
            <a:ext cx="6237359" cy="3968250"/>
          </a:xfrm>
          <a:prstGeom prst="rect">
            <a:avLst/>
          </a:prstGeom>
        </p:spPr>
      </p:pic>
    </p:spTree>
    <p:extLst>
      <p:ext uri="{BB962C8B-B14F-4D97-AF65-F5344CB8AC3E}">
        <p14:creationId xmlns:p14="http://schemas.microsoft.com/office/powerpoint/2010/main" val="1620276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Описание Листинга 1.</a:t>
            </a:r>
          </a:p>
        </p:txBody>
      </p:sp>
      <p:sp>
        <p:nvSpPr>
          <p:cNvPr id="3" name="Объект 2"/>
          <p:cNvSpPr>
            <a:spLocks noGrp="1"/>
          </p:cNvSpPr>
          <p:nvPr>
            <p:ph idx="1"/>
          </p:nvPr>
        </p:nvSpPr>
        <p:spPr/>
        <p:txBody>
          <a:bodyPr/>
          <a:lstStyle/>
          <a:p>
            <a:r>
              <a:rPr lang="ru-RU" dirty="0"/>
              <a:t>В начале файла помещена ссылка на библиотеку Prototype.js, которая берет на себя всю работу с </a:t>
            </a:r>
            <a:r>
              <a:rPr lang="ru-RU" dirty="0" err="1"/>
              <a:t>Ajax</a:t>
            </a:r>
            <a:r>
              <a:rPr lang="ru-RU" dirty="0"/>
              <a:t>. Затем следует набор ссылок на различные страницы, причем нажатие на каждую ссылку приводит к вызову функции </a:t>
            </a:r>
            <a:r>
              <a:rPr lang="ru-RU" dirty="0" err="1"/>
              <a:t>loadTab</a:t>
            </a:r>
            <a:r>
              <a:rPr lang="ru-RU" dirty="0"/>
              <a:t> для обновления области, в которую загружается видимое содержимое. Эта область представляет собой элемент &lt;</a:t>
            </a:r>
            <a:r>
              <a:rPr lang="ru-RU" dirty="0" err="1"/>
              <a:t>div</a:t>
            </a:r>
            <a:r>
              <a:rPr lang="ru-RU" dirty="0"/>
              <a:t>&gt; с идентификатором </a:t>
            </a:r>
            <a:r>
              <a:rPr lang="ru-RU" dirty="0" err="1"/>
              <a:t>content</a:t>
            </a:r>
            <a:r>
              <a:rPr lang="ru-RU" dirty="0"/>
              <a:t>. Функция </a:t>
            </a:r>
            <a:r>
              <a:rPr lang="ru-RU" dirty="0" err="1"/>
              <a:t>loadTab</a:t>
            </a:r>
            <a:r>
              <a:rPr lang="ru-RU" dirty="0"/>
              <a:t> вызывает метод </a:t>
            </a:r>
            <a:r>
              <a:rPr lang="ru-RU" dirty="0" err="1"/>
              <a:t>Ajax.Updater</a:t>
            </a:r>
            <a:r>
              <a:rPr lang="ru-RU" dirty="0"/>
              <a:t> для загрузки указанного документа HTML внутрь этого элемента</a:t>
            </a:r>
          </a:p>
        </p:txBody>
      </p:sp>
    </p:spTree>
    <p:extLst>
      <p:ext uri="{BB962C8B-B14F-4D97-AF65-F5344CB8AC3E}">
        <p14:creationId xmlns:p14="http://schemas.microsoft.com/office/powerpoint/2010/main" val="2130783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941033"/>
            <a:ext cx="10018713" cy="4850167"/>
          </a:xfrm>
        </p:spPr>
        <p:txBody>
          <a:bodyPr/>
          <a:lstStyle/>
          <a:p>
            <a:r>
              <a:rPr lang="ru-RU" dirty="0"/>
              <a:t>Того же эффекта можно добиться при помощи скрытых элементов &lt;</a:t>
            </a:r>
            <a:r>
              <a:rPr lang="ru-RU" dirty="0" err="1"/>
              <a:t>div</a:t>
            </a:r>
            <a:r>
              <a:rPr lang="ru-RU" dirty="0"/>
              <a:t>&gt; с предварительно загруженным содержимым, управляя их видимостью. Преимуществом подхода на основе </a:t>
            </a:r>
            <a:r>
              <a:rPr lang="ru-RU" dirty="0" err="1"/>
              <a:t>Ajax</a:t>
            </a:r>
            <a:r>
              <a:rPr lang="ru-RU" dirty="0"/>
              <a:t> является то, что содержимое закладок загружается только по мере необходимости. Таким образом снижается время на загрузку страницы, причем если пользователь решит не просматривать закладку, то ее содержимое не будет загружено вовсе.</a:t>
            </a:r>
          </a:p>
        </p:txBody>
      </p:sp>
    </p:spTree>
    <p:extLst>
      <p:ext uri="{BB962C8B-B14F-4D97-AF65-F5344CB8AC3E}">
        <p14:creationId xmlns:p14="http://schemas.microsoft.com/office/powerpoint/2010/main" val="826435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Основы работы с таблицами в </a:t>
            </a:r>
            <a:r>
              <a:rPr lang="ru-RU" b="1" dirty="0" err="1"/>
              <a:t>Ajax</a:t>
            </a:r>
            <a:endParaRPr lang="ru-RU" dirty="0"/>
          </a:p>
        </p:txBody>
      </p:sp>
      <p:sp>
        <p:nvSpPr>
          <p:cNvPr id="3" name="Объект 2"/>
          <p:cNvSpPr>
            <a:spLocks noGrp="1"/>
          </p:cNvSpPr>
          <p:nvPr>
            <p:ph idx="1"/>
          </p:nvPr>
        </p:nvSpPr>
        <p:spPr/>
        <p:txBody>
          <a:bodyPr/>
          <a:lstStyle/>
          <a:p>
            <a:r>
              <a:rPr lang="ru-RU" dirty="0"/>
              <a:t>Вначале мы рассмотрим пример создания таблицы с отправкой XML-запроса на сервер при помощи </a:t>
            </a:r>
            <a:r>
              <a:rPr lang="ru-RU" dirty="0" err="1"/>
              <a:t>Ajax</a:t>
            </a:r>
            <a:r>
              <a:rPr lang="ru-RU" dirty="0"/>
              <a:t>. У этого метода есть два преимущества. Во-первых, он позволяет загружать данные по мере необходимости и обновлять их по месту, что улучшает восприятие пользовательского интерфейса. Во-вторых, для работы этого метода требуется источник XML-данных, который будет полезен не только в случае </a:t>
            </a:r>
            <a:r>
              <a:rPr lang="ru-RU" dirty="0" err="1"/>
              <a:t>Ajax</a:t>
            </a:r>
            <a:r>
              <a:rPr lang="ru-RU" dirty="0"/>
              <a:t>, но и при использовании любого клиентского кода, ожидающего данные в формате XML.</a:t>
            </a:r>
          </a:p>
        </p:txBody>
      </p:sp>
    </p:spTree>
    <p:extLst>
      <p:ext uri="{BB962C8B-B14F-4D97-AF65-F5344CB8AC3E}">
        <p14:creationId xmlns:p14="http://schemas.microsoft.com/office/powerpoint/2010/main" val="4062160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Заголовок 1"/>
          <p:cNvSpPr>
            <a:spLocks noGrp="1"/>
          </p:cNvSpPr>
          <p:nvPr>
            <p:ph type="title"/>
          </p:nvPr>
        </p:nvSpPr>
        <p:spPr>
          <a:xfrm>
            <a:off x="1484312" y="685800"/>
            <a:ext cx="2812385" cy="1752599"/>
          </a:xfrm>
        </p:spPr>
        <p:txBody>
          <a:bodyPr>
            <a:noAutofit/>
          </a:bodyPr>
          <a:lstStyle/>
          <a:p>
            <a:pPr>
              <a:lnSpc>
                <a:spcPct val="90000"/>
              </a:lnSpc>
            </a:pPr>
            <a:r>
              <a:rPr lang="ru-RU" sz="3000"/>
              <a:t>Код примера создания таблицы из XML-данных </a:t>
            </a:r>
          </a:p>
        </p:txBody>
      </p:sp>
      <p:sp>
        <p:nvSpPr>
          <p:cNvPr id="18" name="Content Placeholder 17"/>
          <p:cNvSpPr>
            <a:spLocks noGrp="1"/>
          </p:cNvSpPr>
          <p:nvPr>
            <p:ph idx="1"/>
          </p:nvPr>
        </p:nvSpPr>
        <p:spPr>
          <a:xfrm>
            <a:off x="1484310" y="2666999"/>
            <a:ext cx="2812387" cy="3124201"/>
          </a:xfrm>
        </p:spPr>
        <p:txBody>
          <a:bodyPr>
            <a:normAutofit/>
          </a:bodyPr>
          <a:lstStyle/>
          <a:p>
            <a:endParaRPr lang="en-US" sz="1800"/>
          </a:p>
        </p:txBody>
      </p:sp>
      <p:sp>
        <p:nvSpPr>
          <p:cNvPr id="26" name="Rounded Rectangle 2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6"/>
          <p:cNvPicPr>
            <a:picLocks noChangeAspect="1"/>
          </p:cNvPicPr>
          <p:nvPr/>
        </p:nvPicPr>
        <p:blipFill>
          <a:blip r:embed="rId2"/>
          <a:stretch>
            <a:fillRect/>
          </a:stretch>
        </p:blipFill>
        <p:spPr>
          <a:xfrm>
            <a:off x="5253272" y="1011765"/>
            <a:ext cx="5613219" cy="4546708"/>
          </a:xfrm>
          <a:prstGeom prst="rect">
            <a:avLst/>
          </a:prstGeom>
        </p:spPr>
      </p:pic>
    </p:spTree>
    <p:extLst>
      <p:ext uri="{BB962C8B-B14F-4D97-AF65-F5344CB8AC3E}">
        <p14:creationId xmlns:p14="http://schemas.microsoft.com/office/powerpoint/2010/main" val="122023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84310" y="932155"/>
            <a:ext cx="10018713" cy="4859045"/>
          </a:xfrm>
        </p:spPr>
        <p:txBody>
          <a:bodyPr/>
          <a:lstStyle/>
          <a:p>
            <a:r>
              <a:rPr lang="ru-RU" dirty="0"/>
              <a:t>Обработчик события </a:t>
            </a:r>
            <a:r>
              <a:rPr lang="ru-RU" dirty="0" err="1"/>
              <a:t>onSuccess</a:t>
            </a:r>
            <a:r>
              <a:rPr lang="ru-RU" dirty="0"/>
              <a:t> при вызове </a:t>
            </a:r>
            <a:r>
              <a:rPr lang="ru-RU" dirty="0" err="1"/>
              <a:t>Ajax.Request</a:t>
            </a:r>
            <a:r>
              <a:rPr lang="ru-RU" dirty="0"/>
              <a:t> разбирает XML-данные, сначала выбирая элементы, описывающие книги. Затем выбираются значения вложенных тегов </a:t>
            </a:r>
            <a:r>
              <a:rPr lang="ru-RU" dirty="0" err="1"/>
              <a:t>author</a:t>
            </a:r>
            <a:r>
              <a:rPr lang="ru-RU" dirty="0"/>
              <a:t>, </a:t>
            </a:r>
            <a:r>
              <a:rPr lang="ru-RU" dirty="0" err="1"/>
              <a:t>title</a:t>
            </a:r>
            <a:r>
              <a:rPr lang="ru-RU" dirty="0"/>
              <a:t> и </a:t>
            </a:r>
            <a:r>
              <a:rPr lang="ru-RU" dirty="0" err="1"/>
              <a:t>publisher</a:t>
            </a:r>
            <a:r>
              <a:rPr lang="ru-RU" dirty="0"/>
              <a:t>. Наконец, обработчик добавляет данные в таблицу, вызывая методы </a:t>
            </a:r>
            <a:r>
              <a:rPr lang="ru-RU" dirty="0" err="1"/>
              <a:t>insertRow</a:t>
            </a:r>
            <a:r>
              <a:rPr lang="ru-RU" dirty="0"/>
              <a:t> и </a:t>
            </a:r>
            <a:r>
              <a:rPr lang="ru-RU" dirty="0" err="1"/>
              <a:t>insertCell</a:t>
            </a:r>
            <a:r>
              <a:rPr lang="ru-RU" dirty="0"/>
              <a:t> для каждой книги.</a:t>
            </a:r>
          </a:p>
        </p:txBody>
      </p:sp>
    </p:spTree>
    <p:extLst>
      <p:ext uri="{BB962C8B-B14F-4D97-AF65-F5344CB8AC3E}">
        <p14:creationId xmlns:p14="http://schemas.microsoft.com/office/powerpoint/2010/main" val="2034090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89</TotalTime>
  <Words>630</Words>
  <Application>Microsoft Office PowerPoint</Application>
  <PresentationFormat>Произвольный</PresentationFormat>
  <Paragraphs>31</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Параллакс</vt:lpstr>
      <vt:lpstr>AJAX и XML:  Работа с таблицами в AJAX </vt:lpstr>
      <vt:lpstr>Введение</vt:lpstr>
      <vt:lpstr>Окна с закладками</vt:lpstr>
      <vt:lpstr>Листинг 1</vt:lpstr>
      <vt:lpstr>Описание Листинга 1.</vt:lpstr>
      <vt:lpstr>Презентация PowerPoint</vt:lpstr>
      <vt:lpstr>Основы работы с таблицами в Ajax</vt:lpstr>
      <vt:lpstr>Код примера создания таблицы из XML-данных </vt:lpstr>
      <vt:lpstr>Презентация PowerPoint</vt:lpstr>
      <vt:lpstr>Пример формата XML, использующегося в этом примере</vt:lpstr>
      <vt:lpstr>Скрытые таблицы с разбиением на страницы</vt:lpstr>
      <vt:lpstr>Скрытые таблицы с разбиением на страницы</vt:lpstr>
      <vt:lpstr>Презентация PowerPoint</vt:lpstr>
      <vt:lpstr>Слайдеры</vt:lpstr>
      <vt:lpstr>Пример глайдера</vt:lpstr>
      <vt:lpstr>Презентация PowerPoint</vt:lpstr>
      <vt:lpstr>Заключение</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и XML:  Работа с таблицами в AJAX </dc:title>
  <dc:creator>alocvm</dc:creator>
  <cp:lastModifiedBy>Admin</cp:lastModifiedBy>
  <cp:revision>14</cp:revision>
  <dcterms:created xsi:type="dcterms:W3CDTF">2016-02-23T17:01:59Z</dcterms:created>
  <dcterms:modified xsi:type="dcterms:W3CDTF">2016-02-24T10:20:56Z</dcterms:modified>
</cp:coreProperties>
</file>