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anose="020B0604020202020204" charset="0"/>
      <p:regular r:id="rId16"/>
    </p:embeddedFont>
    <p:embeddedFont>
      <p:font typeface="DM Sans Bold" panose="020B0604020202020204" charset="0"/>
      <p:regular r:id="rId17"/>
    </p:embeddedFont>
    <p:embeddedFont>
      <p:font typeface="Montserrat Classic Bold" panose="020B0604020202020204" charset="0"/>
      <p:regular r:id="rId18"/>
    </p:embeddedFont>
    <p:embeddedFont>
      <p:font typeface="Montserrat Light" panose="00000400000000000000" pitchFamily="2" charset="-52"/>
      <p:regular r:id="rId19"/>
      <p:italic r:id="rId20"/>
    </p:embeddedFont>
    <p:embeddedFont>
      <p:font typeface="Oswald" panose="00000500000000000000" pitchFamily="2" charset="-52"/>
      <p:regular r:id="rId21"/>
      <p:bold r:id="rId22"/>
    </p:embeddedFont>
    <p:embeddedFont>
      <p:font typeface="Oswald Bold" panose="00000800000000000000" charset="-5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4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3751882" y="534401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00400" y="-3789683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159455" y="3202251"/>
            <a:ext cx="9892198" cy="4208864"/>
            <a:chOff x="0" y="0"/>
            <a:chExt cx="191034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0344" cy="812800"/>
            </a:xfrm>
            <a:custGeom>
              <a:avLst/>
              <a:gdLst/>
              <a:ahLst/>
              <a:cxnLst/>
              <a:rect l="l" t="t" r="r" b="b"/>
              <a:pathLst>
                <a:path w="1910344" h="812800">
                  <a:moveTo>
                    <a:pt x="0" y="0"/>
                  </a:moveTo>
                  <a:lnTo>
                    <a:pt x="1910344" y="0"/>
                  </a:lnTo>
                  <a:lnTo>
                    <a:pt x="191034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910344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59455" y="4871989"/>
            <a:ext cx="9892198" cy="2203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8"/>
              </a:lnSpc>
            </a:pPr>
            <a:r>
              <a:rPr lang="en-US" sz="7800" b="1" spc="76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ОТ АРТЕМИЯ ЛЕБЕДЕВА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59455" y="3116526"/>
            <a:ext cx="9892198" cy="1741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8"/>
              </a:lnSpc>
            </a:pPr>
            <a:r>
              <a:rPr lang="en-US" sz="5063" b="1" spc="1083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РЕКОМЕНДАЦИИ ПО ПРОЕКТИРОВАНИЮ ПИ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 dirty="0">
                <a:solidFill>
                  <a:srgbClr val="231F20"/>
                </a:solidFill>
                <a:latin typeface="Oswald" panose="00000500000000000000" pitchFamily="2" charset="-52"/>
                <a:ea typeface="Montserrat Classic Bold"/>
                <a:cs typeface="Montserrat Classic Bold"/>
                <a:sym typeface="Montserrat Classic Bold"/>
              </a:rPr>
              <a:t>ТОРГОНСКИЙ</a:t>
            </a:r>
            <a:r>
              <a:rPr lang="en-US" sz="2653" b="1" spc="140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  <a:r>
              <a:rPr lang="en-US" sz="2653" b="1" spc="140" dirty="0">
                <a:solidFill>
                  <a:srgbClr val="231F20"/>
                </a:solidFill>
                <a:latin typeface="Oswald" panose="00000500000000000000" pitchFamily="2" charset="-52"/>
                <a:ea typeface="Montserrat Classic Bold"/>
                <a:cs typeface="Montserrat Classic Bold"/>
                <a:sym typeface="Montserrat Classic Bold"/>
              </a:rPr>
              <a:t>ФЕДОР</a:t>
            </a:r>
            <a:r>
              <a:rPr lang="en-US" sz="2653" b="1" spc="140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93660" y="1538248"/>
            <a:ext cx="1865640" cy="28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4"/>
              </a:lnSpc>
              <a:spcBef>
                <a:spcPct val="0"/>
              </a:spcBef>
            </a:pPr>
            <a:r>
              <a:rPr lang="en-US" sz="1735" b="1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27.10.2024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328035" y="6816090"/>
            <a:ext cx="189548" cy="189548"/>
            <a:chOff x="0" y="0"/>
            <a:chExt cx="252730" cy="252730"/>
          </a:xfrm>
        </p:grpSpPr>
        <p:sp>
          <p:nvSpPr>
            <p:cNvPr id="14" name="Freeform 14"/>
            <p:cNvSpPr/>
            <p:nvPr/>
          </p:nvSpPr>
          <p:spPr>
            <a:xfrm>
              <a:off x="49530" y="49530"/>
              <a:ext cx="149860" cy="153670"/>
            </a:xfrm>
            <a:custGeom>
              <a:avLst/>
              <a:gdLst/>
              <a:ahLst/>
              <a:cxnLst/>
              <a:rect l="l" t="t" r="r" b="b"/>
              <a:pathLst>
                <a:path w="149860" h="153670">
                  <a:moveTo>
                    <a:pt x="149860" y="53340"/>
                  </a:moveTo>
                  <a:cubicBezTo>
                    <a:pt x="146050" y="106680"/>
                    <a:pt x="124460" y="135890"/>
                    <a:pt x="107950" y="144780"/>
                  </a:cubicBezTo>
                  <a:cubicBezTo>
                    <a:pt x="96520" y="152400"/>
                    <a:pt x="85090" y="153670"/>
                    <a:pt x="72390" y="152400"/>
                  </a:cubicBezTo>
                  <a:cubicBezTo>
                    <a:pt x="54610" y="148590"/>
                    <a:pt x="22860" y="129540"/>
                    <a:pt x="11430" y="115570"/>
                  </a:cubicBezTo>
                  <a:cubicBezTo>
                    <a:pt x="3810" y="10414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2F4F5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8047330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ИСТОЧНИКИ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4862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4" y="61387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07430" y="3333137"/>
            <a:ext cx="746600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"КОВОДСТВО" АРТЕМИЯ ЛЕБЕДЕВА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07430" y="4591326"/>
            <a:ext cx="7752135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ОБЩИЕ UX/UI ПРИНЦИПЫ И ПРАКТИКИ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6110186"/>
            <a:ext cx="10651870" cy="85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ВЕБ-РЕСУРСЫ И БЛОГИ ПО UX/UI ДИЗАЙНУ — ТАКИЕ КАК СТАТЬИ НА MEDIUM, SMASHING MAGAZINE И A LIST APART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898666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СОДЕРЖАНИЕ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ВВЕДЕНИЕ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879227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ПРИНЦИПЫ ПРОЕКТИРОВАНИЯ ИНТЕРФЕЙСОВ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8387608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УДОБСТВО ИСПОЛЬЗОВАНИЯ И ПРОСТОТА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ВИЗУАЛЬНАЯ ИЕРАРХИЯ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ЦВЕТОВАЯ ГАММА И КОНТРАСТ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ТЕСТИРОВАНИЕ ИНТЕРФЕЙСОВ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 Bold" panose="020B0604020202020204" charset="-52"/>
                <a:ea typeface="DM Sans"/>
                <a:cs typeface="DM Sans"/>
                <a:sym typeface="DM Sans"/>
              </a:rPr>
              <a:t>ЗАКЛЮЧЕНИЕ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37991" y="2725994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b="1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ВВЕДЕНИЕ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37991" y="449202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Артемий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Лебедев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—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один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из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самых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известных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дизайнеров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в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России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,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предлагающий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уникальный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подход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к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проектированию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интерфейсов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22677" y="6325411"/>
            <a:ext cx="11154778" cy="239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3"/>
              </a:lnSpc>
            </a:pP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Интерфейс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—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ключевая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часть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взаимодействия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с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пользователем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, и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правильное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его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проектирование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делает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приложение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или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сайт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удобным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и </a:t>
            </a:r>
            <a:r>
              <a:rPr lang="en-US" sz="2698" spc="26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эффективным</a:t>
            </a:r>
            <a:r>
              <a:rPr lang="en-US" sz="2698" spc="26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3999"/>
              </a:lnSpc>
            </a:pPr>
            <a:endParaRPr lang="en-US" sz="2698" spc="264" dirty="0">
              <a:solidFill>
                <a:srgbClr val="F5FFF5"/>
              </a:solidFill>
              <a:latin typeface="Oswald" panose="00000500000000000000" pitchFamily="2" charset="-52"/>
              <a:ea typeface="DM Sans"/>
              <a:cs typeface="DM Sans"/>
              <a:sym typeface="DM Sans"/>
            </a:endParaRPr>
          </a:p>
          <a:p>
            <a:pPr algn="l">
              <a:lnSpc>
                <a:spcPts val="3999"/>
              </a:lnSpc>
            </a:pPr>
            <a:endParaRPr lang="en-US" sz="2698" spc="264" dirty="0">
              <a:solidFill>
                <a:srgbClr val="F5FFF5"/>
              </a:solidFill>
              <a:latin typeface="Oswald" panose="00000500000000000000" pitchFamily="2" charset="-52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54164" y="7947159"/>
            <a:ext cx="11121600" cy="149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В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презентации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рассматриваются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рекомендации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Лебедева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по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созданию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простых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,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удобных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и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визуально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привлекательных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</a:t>
            </a:r>
            <a:r>
              <a:rPr lang="en-US" sz="2898" spc="284" dirty="0" err="1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интерфейсов</a:t>
            </a:r>
            <a:r>
              <a:rPr lang="en-US" sz="2898" spc="284" dirty="0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8488832" y="3785316"/>
            <a:ext cx="1337778" cy="1465693"/>
          </a:xfrm>
          <a:custGeom>
            <a:avLst/>
            <a:gdLst/>
            <a:ahLst/>
            <a:cxnLst/>
            <a:rect l="l" t="t" r="r" b="b"/>
            <a:pathLst>
              <a:path w="1337778" h="1465693">
                <a:moveTo>
                  <a:pt x="0" y="0"/>
                </a:moveTo>
                <a:lnTo>
                  <a:pt x="1337778" y="0"/>
                </a:lnTo>
                <a:lnTo>
                  <a:pt x="1337778" y="1465692"/>
                </a:lnTo>
                <a:lnTo>
                  <a:pt x="0" y="14656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-232248" y="694659"/>
            <a:ext cx="19225078" cy="249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80"/>
              </a:lnSpc>
              <a:spcBef>
                <a:spcPct val="0"/>
              </a:spcBef>
            </a:pPr>
            <a:r>
              <a:rPr lang="en-US" sz="7232" b="1" spc="70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ПРИНЦИПЫ ПРОЕКТИРОВАНИЯ ИНТЕРФЕЙСОВ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74589" y="5615179"/>
            <a:ext cx="3542623" cy="165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922" spc="18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пользователь должен понимать, как использовать интерфейс, без инструкции.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72688" y="5615179"/>
            <a:ext cx="3542623" cy="165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922" spc="18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не перегружайте интерфейс лишними элементами. Каждый элемент должен нести пользу.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78209" y="5615179"/>
            <a:ext cx="3542623" cy="165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922" spc="18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не перегружайте интерфейс лишними элементами. Каждый элемент должен нести пользу.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58454" y="7781814"/>
            <a:ext cx="3140785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ИНТУИТИВНОСТЬ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664176" y="7515114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ПРОСТОТА И МИНИМАЛИЗМ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475037" y="7515114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ПРОСТОТА И МИНИМАЛИЗМ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60093" y="6895603"/>
            <a:ext cx="2932415" cy="1694222"/>
            <a:chOff x="0" y="0"/>
            <a:chExt cx="1075555" cy="6214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555" cy="621409"/>
            </a:xfrm>
            <a:custGeom>
              <a:avLst/>
              <a:gdLst/>
              <a:ahLst/>
              <a:cxnLst/>
              <a:rect l="l" t="t" r="r" b="b"/>
              <a:pathLst>
                <a:path w="1075555" h="621409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39566"/>
                  </a:lnTo>
                  <a:cubicBezTo>
                    <a:pt x="1075555" y="561272"/>
                    <a:pt x="1066932" y="582089"/>
                    <a:pt x="1051584" y="597438"/>
                  </a:cubicBezTo>
                  <a:cubicBezTo>
                    <a:pt x="1036235" y="612786"/>
                    <a:pt x="1015418" y="621409"/>
                    <a:pt x="993712" y="621409"/>
                  </a:cubicBezTo>
                  <a:lnTo>
                    <a:pt x="81844" y="621409"/>
                  </a:lnTo>
                  <a:cubicBezTo>
                    <a:pt x="36643" y="621409"/>
                    <a:pt x="0" y="584767"/>
                    <a:pt x="0" y="539566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075555" cy="64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070732" y="7742714"/>
            <a:ext cx="2932415" cy="1655952"/>
            <a:chOff x="0" y="0"/>
            <a:chExt cx="1075555" cy="6073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5555" cy="607372"/>
            </a:xfrm>
            <a:custGeom>
              <a:avLst/>
              <a:gdLst/>
              <a:ahLst/>
              <a:cxnLst/>
              <a:rect l="l" t="t" r="r" b="b"/>
              <a:pathLst>
                <a:path w="1075555" h="607372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25529"/>
                  </a:lnTo>
                  <a:cubicBezTo>
                    <a:pt x="1075555" y="547235"/>
                    <a:pt x="1066932" y="568052"/>
                    <a:pt x="1051584" y="583401"/>
                  </a:cubicBezTo>
                  <a:cubicBezTo>
                    <a:pt x="1036235" y="598750"/>
                    <a:pt x="1015418" y="607372"/>
                    <a:pt x="993712" y="607372"/>
                  </a:cubicBezTo>
                  <a:lnTo>
                    <a:pt x="81844" y="607372"/>
                  </a:lnTo>
                  <a:cubicBezTo>
                    <a:pt x="60137" y="607372"/>
                    <a:pt x="39320" y="598750"/>
                    <a:pt x="23971" y="583401"/>
                  </a:cubicBezTo>
                  <a:cubicBezTo>
                    <a:pt x="8623" y="568052"/>
                    <a:pt x="0" y="547235"/>
                    <a:pt x="0" y="525529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1075555" cy="626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046312" y="2246543"/>
            <a:ext cx="2932415" cy="3801357"/>
            <a:chOff x="0" y="0"/>
            <a:chExt cx="1075555" cy="13942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75555" cy="1394267"/>
            </a:xfrm>
            <a:custGeom>
              <a:avLst/>
              <a:gdLst/>
              <a:ahLst/>
              <a:cxnLst/>
              <a:rect l="l" t="t" r="r" b="b"/>
              <a:pathLst>
                <a:path w="1075555" h="1394267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1312424"/>
                  </a:lnTo>
                  <a:cubicBezTo>
                    <a:pt x="1075555" y="1334130"/>
                    <a:pt x="1066932" y="1354947"/>
                    <a:pt x="1051584" y="1370296"/>
                  </a:cubicBezTo>
                  <a:cubicBezTo>
                    <a:pt x="1036235" y="1385644"/>
                    <a:pt x="1015418" y="1394267"/>
                    <a:pt x="993712" y="1394267"/>
                  </a:cubicBezTo>
                  <a:lnTo>
                    <a:pt x="81844" y="1394267"/>
                  </a:lnTo>
                  <a:cubicBezTo>
                    <a:pt x="36643" y="1394267"/>
                    <a:pt x="0" y="1357625"/>
                    <a:pt x="0" y="1312424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1075555" cy="1413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046312" y="6157334"/>
            <a:ext cx="2932415" cy="1251531"/>
            <a:chOff x="0" y="0"/>
            <a:chExt cx="1075555" cy="4590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75555" cy="459039"/>
            </a:xfrm>
            <a:custGeom>
              <a:avLst/>
              <a:gdLst/>
              <a:ahLst/>
              <a:cxnLst/>
              <a:rect l="l" t="t" r="r" b="b"/>
              <a:pathLst>
                <a:path w="1075555" h="459039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77195"/>
                  </a:lnTo>
                  <a:cubicBezTo>
                    <a:pt x="1075555" y="398901"/>
                    <a:pt x="1066932" y="419718"/>
                    <a:pt x="1051584" y="435067"/>
                  </a:cubicBezTo>
                  <a:cubicBezTo>
                    <a:pt x="1036235" y="450416"/>
                    <a:pt x="1015418" y="459039"/>
                    <a:pt x="993712" y="459039"/>
                  </a:cubicBezTo>
                  <a:lnTo>
                    <a:pt x="81844" y="459039"/>
                  </a:lnTo>
                  <a:cubicBezTo>
                    <a:pt x="36643" y="459039"/>
                    <a:pt x="0" y="422396"/>
                    <a:pt x="0" y="377195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1075555" cy="478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1885381">
            <a:off x="12158125" y="790877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5"/>
                </a:lnTo>
                <a:lnTo>
                  <a:pt x="0" y="501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436865" y="617107"/>
            <a:ext cx="12307810" cy="2169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38"/>
              </a:lnSpc>
              <a:spcBef>
                <a:spcPct val="0"/>
              </a:spcBef>
            </a:pPr>
            <a:r>
              <a:rPr lang="en-US" sz="6332" b="1" spc="62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УДОБСТВО ИСПОЛЬЗОВАНИЯ И ПРОСТОТА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448009" y="7065345"/>
            <a:ext cx="2556583" cy="1405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СОКРАЩЕНИЕ КОЛИЧЕСТВА ШАГОВ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97424" y="4679418"/>
            <a:ext cx="2657754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2"/>
              </a:lnSpc>
            </a:pP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для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выполнения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задачи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требуется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слишком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много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шагов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это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может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вызвать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раздражение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у </a:t>
            </a:r>
            <a:r>
              <a:rPr lang="en-US" sz="1751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пользователя</a:t>
            </a:r>
            <a:r>
              <a:rPr lang="en-US" sz="1751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58648" y="7912457"/>
            <a:ext cx="2556583" cy="1405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ОПТИМИЗАЦИЯ ПОЛЬЗОВАТЕЛЬСКОГО ПУТИ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280843" y="5459981"/>
            <a:ext cx="2534389" cy="2022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Лебедев рекомендует искать наилучшие пути для минимизации действий, таких как клики, прокрутка и переходы между экранами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151367" y="6342838"/>
            <a:ext cx="2744499" cy="931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ФОКУС НА ИНТУИТИВНОСТЬ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51367" y="2394391"/>
            <a:ext cx="2744499" cy="323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 интерфейсе должно быть минимум инструкций — дизайн обязан говорить сам за себя. Лебедев утверждает, что интерфейс должен быть настолько понятным, чтобы пользователь мог его освоить даже без пояснений.</a:t>
            </a:r>
          </a:p>
        </p:txBody>
      </p:sp>
      <p:sp>
        <p:nvSpPr>
          <p:cNvPr id="31" name="Freeform 31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092935" y="2818384"/>
            <a:ext cx="8187907" cy="1397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0"/>
              </a:lnSpc>
            </a:pP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Лебедев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подчеркивает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что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каждый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элемент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интерфейса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должен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быть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функционально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значимым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избавляясь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лишних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элементов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и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отвлекающих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деталей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Это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помогает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пользователю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достигать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своих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целей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без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986" dirty="0" err="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усилий</a:t>
            </a:r>
            <a:r>
              <a:rPr lang="en-US" sz="1986" dirty="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758822"/>
            <a:ext cx="1400485" cy="7246026"/>
            <a:chOff x="0" y="0"/>
            <a:chExt cx="368852" cy="19084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908418"/>
            </a:xfrm>
            <a:custGeom>
              <a:avLst/>
              <a:gdLst/>
              <a:ahLst/>
              <a:cxnLst/>
              <a:rect l="l" t="t" r="r" b="b"/>
              <a:pathLst>
                <a:path w="368852" h="1908418">
                  <a:moveTo>
                    <a:pt x="0" y="0"/>
                  </a:moveTo>
                  <a:lnTo>
                    <a:pt x="368852" y="0"/>
                  </a:lnTo>
                  <a:lnTo>
                    <a:pt x="368852" y="1908418"/>
                  </a:lnTo>
                  <a:lnTo>
                    <a:pt x="0" y="190841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9274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23590" y="65511"/>
            <a:ext cx="9440819" cy="2483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1"/>
              </a:lnSpc>
            </a:pPr>
            <a:r>
              <a:rPr lang="en-US" sz="7182" b="1" spc="70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ВИЗУАЛЬНАЯ ИЕРАРХИЯ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63316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4" y="617476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50954" y="760296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892492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3025711"/>
            <a:ext cx="10533347" cy="82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424" b="1" spc="237">
                <a:solidFill>
                  <a:srgbClr val="231F20"/>
                </a:solidFill>
                <a:latin typeface="Oswald" panose="00000500000000000000" pitchFamily="2" charset="-52"/>
                <a:ea typeface="DM Sans Bold"/>
                <a:cs typeface="DM Sans Bold"/>
                <a:sym typeface="DM Sans Bold"/>
              </a:rPr>
              <a:t>КЛЮЧЕВЫЕ ЭЛЕМЕНТЫ НА ВИДНЫХ МЕСТАХ:</a:t>
            </a:r>
            <a:r>
              <a:rPr lang="en-US" sz="2424" spc="23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ОСНОВНЫЕ КНОПКИ И ФУНКЦИИ — ВСЕГДА В ЦЕНТРЕ ВНИМАНИЯ.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4300061"/>
            <a:ext cx="12326075" cy="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424" b="1" spc="237">
                <a:solidFill>
                  <a:srgbClr val="231F20"/>
                </a:solidFill>
                <a:latin typeface="Oswald" panose="00000500000000000000" pitchFamily="2" charset="-52"/>
                <a:ea typeface="DM Sans Bold"/>
                <a:cs typeface="DM Sans Bold"/>
                <a:sym typeface="DM Sans Bold"/>
              </a:rPr>
              <a:t>ТИПОГРАФИКА И РАЗМЕР:</a:t>
            </a:r>
            <a:r>
              <a:rPr lang="en-US" sz="2424" spc="23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ВАЖНЫЕ ЭЛЕМЕНТЫ ВЫДЕЛЯЮТСЯ КРУПНЫМ ШРИФТОМ И ЖИРНЫМ НАЧЕРТАНИЕМ ДЛЯ ЛУЧШЕЙ ЧИТАЕМОСТИ.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5841663"/>
            <a:ext cx="11680570" cy="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45"/>
              </a:lnSpc>
              <a:spcBef>
                <a:spcPct val="0"/>
              </a:spcBef>
            </a:pPr>
            <a:r>
              <a:rPr lang="en-US" sz="2424" b="1" spc="237">
                <a:solidFill>
                  <a:srgbClr val="231F20"/>
                </a:solidFill>
                <a:latin typeface="Oswald" panose="00000500000000000000" pitchFamily="2" charset="-52"/>
                <a:ea typeface="DM Sans Bold"/>
                <a:cs typeface="DM Sans Bold"/>
                <a:sym typeface="DM Sans Bold"/>
              </a:rPr>
              <a:t>КОНТРАСТ И ЦВЕТ:</a:t>
            </a:r>
            <a:r>
              <a:rPr lang="en-US" sz="2424" spc="23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ЯРКИЕ ЦВЕТА АКЦЕНТИРУЮТ ВНИМАНИЕ, ПРИГЛУШЁННЫЕ — ДЛЯ ФОНА И ВТОРОСТЕПЕННОЙ ИНФОРМАЦИИ.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7488936"/>
            <a:ext cx="11680570" cy="82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45"/>
              </a:lnSpc>
              <a:spcBef>
                <a:spcPct val="0"/>
              </a:spcBef>
            </a:pPr>
            <a:r>
              <a:rPr lang="en-US" sz="2424" b="1" spc="237">
                <a:solidFill>
                  <a:srgbClr val="231F20"/>
                </a:solidFill>
                <a:latin typeface="Oswald" panose="00000500000000000000" pitchFamily="2" charset="-52"/>
                <a:ea typeface="DM Sans Bold"/>
                <a:cs typeface="DM Sans Bold"/>
                <a:sym typeface="DM Sans Bold"/>
              </a:rPr>
              <a:t>ЗОНЫ И БЛОКИ:</a:t>
            </a:r>
            <a:r>
              <a:rPr lang="en-US" sz="2424" spc="23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 РАЗДЕЛЕНИЕ ИНФОРМАЦИИ НА БЛОКИ ПОМОГАЕТ ПОЛЬЗОВАТЕЛЮ БЫСТРО ОРИЕНТИРОВАТЬСЯ.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8896350"/>
            <a:ext cx="11010788" cy="82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45"/>
              </a:lnSpc>
              <a:spcBef>
                <a:spcPct val="0"/>
              </a:spcBef>
            </a:pPr>
            <a:r>
              <a:rPr lang="en-US" sz="2424" b="1" spc="237">
                <a:solidFill>
                  <a:srgbClr val="231F20"/>
                </a:solidFill>
                <a:latin typeface="Oswald" panose="00000500000000000000" pitchFamily="2" charset="-52"/>
                <a:ea typeface="DM Sans Bold"/>
                <a:cs typeface="DM Sans Bold"/>
                <a:sym typeface="DM Sans Bold"/>
              </a:rPr>
              <a:t>НАПРАВЛЕНИЕ ВЗГЛЯДА</a:t>
            </a:r>
            <a:r>
              <a:rPr lang="en-US" sz="2424" spc="23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: ЛОГИЧНАЯ КОМПОНОВКА СОЗДАЁТ ПОНЯТНЫЙ ПУТЬ ДЛЯ ГЛАЗА ПОЛЬЗОВАТЕЛЯ.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b="1" spc="29">
                  <a:solidFill>
                    <a:srgbClr val="FFFFFF"/>
                  </a:solidFill>
                  <a:latin typeface="Oswald Bold" panose="00000800000000000000" charset="-52"/>
                  <a:ea typeface="DM Sans Bold"/>
                  <a:cs typeface="DM Sans Bold"/>
                  <a:sym typeface="DM Sans Bold"/>
                </a:rPr>
                <a:t>Подбор цвета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9260" y="82987"/>
            <a:ext cx="13676390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ЦВЕТОВАЯ ГАММА И КОНТРАСТ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140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Цветовая палитра должна быть приятной глазу и не отвлекать от главного контента.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757921" y="3206190"/>
            <a:ext cx="5016795" cy="647719"/>
            <a:chOff x="0" y="0"/>
            <a:chExt cx="1321296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21296" cy="170593"/>
            </a:xfrm>
            <a:custGeom>
              <a:avLst/>
              <a:gdLst/>
              <a:ahLst/>
              <a:cxnLst/>
              <a:rect l="l" t="t" r="r" b="b"/>
              <a:pathLst>
                <a:path w="1321296" h="170593">
                  <a:moveTo>
                    <a:pt x="0" y="0"/>
                  </a:moveTo>
                  <a:lnTo>
                    <a:pt x="1321296" y="0"/>
                  </a:lnTo>
                  <a:lnTo>
                    <a:pt x="1321296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321296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b="1" spc="29">
                  <a:solidFill>
                    <a:srgbClr val="FFFFFF"/>
                  </a:solidFill>
                  <a:latin typeface="Oswald Bold" panose="00000800000000000000" charset="-52"/>
                  <a:ea typeface="DM Sans Bold"/>
                  <a:cs typeface="DM Sans Bold"/>
                  <a:sym typeface="DM Sans Bold"/>
                </a:rPr>
                <a:t>Контраст для удобства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68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Высокий контраст между текстом и фоном улучшает читаемость, особенно для важной информации.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796341" y="3197496"/>
            <a:ext cx="4767958" cy="647719"/>
            <a:chOff x="0" y="0"/>
            <a:chExt cx="1255758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55758" cy="170593"/>
            </a:xfrm>
            <a:custGeom>
              <a:avLst/>
              <a:gdLst/>
              <a:ahLst/>
              <a:cxnLst/>
              <a:rect l="l" t="t" r="r" b="b"/>
              <a:pathLst>
                <a:path w="1255758" h="170593">
                  <a:moveTo>
                    <a:pt x="0" y="0"/>
                  </a:moveTo>
                  <a:lnTo>
                    <a:pt x="1255758" y="0"/>
                  </a:lnTo>
                  <a:lnTo>
                    <a:pt x="1255758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1255758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b="1" spc="29">
                  <a:solidFill>
                    <a:srgbClr val="FFFFFF"/>
                  </a:solidFill>
                  <a:latin typeface="Oswald Bold" panose="00000800000000000000" charset="-52"/>
                  <a:ea typeface="DM Sans Bold"/>
                  <a:cs typeface="DM Sans Bold"/>
                  <a:sym typeface="DM Sans Bold"/>
                </a:rPr>
                <a:t>Акценты для действия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104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Используйте яркие цвета для кнопок и ссылок, чтобы они привлекали внимание.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755777" y="1275105"/>
            <a:ext cx="13022124" cy="177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Цвета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должны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быть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подобраны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так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чтобы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интерфейс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был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не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только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красивым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но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и </a:t>
            </a:r>
            <a:r>
              <a:rPr lang="en-US" sz="2010" spc="197" dirty="0" err="1">
                <a:solidFill>
                  <a:srgbClr val="231F20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удобным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для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восприятия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  <a:p>
            <a:pPr algn="l">
              <a:lnSpc>
                <a:spcPts val="2774"/>
              </a:lnSpc>
            </a:pP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Лебедев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подчеркивает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важность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контраста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для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удобочитаемости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  <a:p>
            <a:pPr algn="l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Примеры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удачных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цветовых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сочетаний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в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интерфейсах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черный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текст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на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b="1" spc="197" dirty="0" err="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белом</a:t>
            </a:r>
            <a:r>
              <a:rPr lang="en-US" sz="2010" b="1" spc="197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10" b="1" spc="197" dirty="0" err="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фоне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774"/>
              </a:lnSpc>
              <a:spcBef>
                <a:spcPct val="0"/>
              </a:spcBef>
            </a:pPr>
            <a:endParaRPr lang="en-US" sz="2010" spc="19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764979" y="2714855"/>
            <a:ext cx="3291840" cy="4114800"/>
          </a:xfrm>
          <a:custGeom>
            <a:avLst/>
            <a:gdLst/>
            <a:ahLst/>
            <a:cxnLst/>
            <a:rect l="l" t="t" r="r" b="b"/>
            <a:pathLst>
              <a:path w="3291840" h="411480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60201" y="7179716"/>
            <a:ext cx="2572606" cy="2338227"/>
          </a:xfrm>
          <a:custGeom>
            <a:avLst/>
            <a:gdLst/>
            <a:ahLst/>
            <a:cxnLst/>
            <a:rect l="l" t="t" r="r" b="b"/>
            <a:pathLst>
              <a:path w="2572606" h="2338227">
                <a:moveTo>
                  <a:pt x="0" y="0"/>
                </a:moveTo>
                <a:lnTo>
                  <a:pt x="2572606" y="0"/>
                </a:lnTo>
                <a:lnTo>
                  <a:pt x="2572606" y="2338227"/>
                </a:lnTo>
                <a:lnTo>
                  <a:pt x="0" y="2338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720102" y="3395119"/>
            <a:ext cx="8519932" cy="23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18"/>
              </a:lnSpc>
            </a:pPr>
            <a:r>
              <a:rPr lang="en-US" sz="6824" b="1" spc="66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ТЕСТИРОВАНИЕ ИНТЕРФЕЙСОВ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7059" y="6273706"/>
            <a:ext cx="8313080" cy="271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6746" lvl="1" indent="-258373" algn="l">
              <a:lnSpc>
                <a:spcPts val="3302"/>
              </a:lnSpc>
              <a:buFont typeface="Arial"/>
              <a:buChar char="•"/>
            </a:pPr>
            <a:r>
              <a:rPr lang="en-US" sz="2393" spc="234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Тестирование помогает понять, как реальные пользователи взаимодействуют с интерфейсом.</a:t>
            </a:r>
          </a:p>
          <a:p>
            <a:pPr marL="516746" lvl="1" indent="-258373" algn="l">
              <a:lnSpc>
                <a:spcPts val="3302"/>
              </a:lnSpc>
              <a:buFont typeface="Arial"/>
              <a:buChar char="•"/>
            </a:pPr>
            <a:r>
              <a:rPr lang="en-US" sz="2393" spc="234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Лебедев советует всегда тестировать на нескольких типах пользователей, чтобы выявить слабые места интерфейса.</a:t>
            </a:r>
          </a:p>
          <a:p>
            <a:pPr marL="516746" lvl="1" indent="-258373" algn="l">
              <a:lnSpc>
                <a:spcPts val="3302"/>
              </a:lnSpc>
              <a:buFont typeface="Arial"/>
              <a:buChar char="•"/>
            </a:pPr>
            <a:r>
              <a:rPr lang="en-US" sz="2393" spc="234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Пример: тестирование сайта с разными аудиториями.</a:t>
            </a:r>
          </a:p>
          <a:p>
            <a:pPr algn="l">
              <a:lnSpc>
                <a:spcPts val="1095"/>
              </a:lnSpc>
            </a:pPr>
            <a:endParaRPr lang="en-US" sz="2393" spc="234">
              <a:solidFill>
                <a:srgbClr val="F5FFF5"/>
              </a:solidFill>
              <a:latin typeface="Oswald" panose="00000500000000000000" pitchFamily="2" charset="-52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69405" y="2168344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b="1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ЗАКЛЮЧЕНИЕ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40877" y="3823236"/>
            <a:ext cx="10951206" cy="295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108" lvl="1" indent="-302054" algn="l">
              <a:lnSpc>
                <a:spcPts val="3861"/>
              </a:lnSpc>
              <a:buFont typeface="Arial"/>
              <a:buChar char="•"/>
            </a:pPr>
            <a:r>
              <a:rPr lang="en-US" sz="2798" spc="274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Соблюдение рекомендаций Лебедева по проектированию интерфейсов помогает создать продукт, который будет не только красивым, но и удобным в использовании.</a:t>
            </a:r>
          </a:p>
          <a:p>
            <a:pPr marL="604108" lvl="1" indent="-302054" algn="l">
              <a:lnSpc>
                <a:spcPts val="3861"/>
              </a:lnSpc>
              <a:buFont typeface="Arial"/>
              <a:buChar char="•"/>
            </a:pPr>
            <a:r>
              <a:rPr lang="en-US" sz="2798" spc="274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Внимание к деталям, удобство и тестирование — основные аспекты успешного интерфейса.</a:t>
            </a:r>
          </a:p>
          <a:p>
            <a:pPr algn="l">
              <a:lnSpc>
                <a:spcPts val="3861"/>
              </a:lnSpc>
            </a:pPr>
            <a:endParaRPr lang="en-US" sz="2798" spc="274">
              <a:solidFill>
                <a:srgbClr val="F5FFF5"/>
              </a:solidFill>
              <a:latin typeface="Oswald" panose="00000500000000000000" pitchFamily="2" charset="-52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821" y="6906582"/>
            <a:ext cx="10951206" cy="2270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sz="2598" spc="254">
                <a:solidFill>
                  <a:srgbClr val="F5FFF5"/>
                </a:solidFill>
                <a:latin typeface="Oswald" panose="00000500000000000000" pitchFamily="2" charset="-52"/>
                <a:ea typeface="DM Sans"/>
                <a:cs typeface="DM Sans"/>
                <a:sym typeface="DM Sans"/>
              </a:rPr>
              <a:t>Так же хочу обратить внимание на "Ководство" Артемия Лебедева, это серия публикаций, в которых Лебедев делится советами по дизайну интерфейсов, фокусируясь на минимализме, цветах, визуальной иерархии, и удобстве использования. Это собрание его мыслей о том, как сделать интерфейсы простыми и интуитивными.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577</Words>
  <Application>Microsoft Office PowerPoint</Application>
  <PresentationFormat>Произвольный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DM Sans</vt:lpstr>
      <vt:lpstr>DM Sans Bold</vt:lpstr>
      <vt:lpstr>Montserrat Light</vt:lpstr>
      <vt:lpstr>Calibri</vt:lpstr>
      <vt:lpstr>Oswald Bold</vt:lpstr>
      <vt:lpstr>Montserrat Classic Bold</vt:lpstr>
      <vt:lpstr>Oswald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Fedor Torgonsky</dc:creator>
  <cp:lastModifiedBy>fedortorgonsky@gmail.com</cp:lastModifiedBy>
  <cp:revision>5</cp:revision>
  <dcterms:created xsi:type="dcterms:W3CDTF">2006-08-16T00:00:00Z</dcterms:created>
  <dcterms:modified xsi:type="dcterms:W3CDTF">2024-10-29T06:25:34Z</dcterms:modified>
  <dc:identifier>DAGUwqpXEcE</dc:identifier>
</cp:coreProperties>
</file>