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7"/>
  </p:notesMasterIdLst>
  <p:sldIdLst>
    <p:sldId id="274" r:id="rId2"/>
    <p:sldId id="256" r:id="rId3"/>
    <p:sldId id="257" r:id="rId4"/>
    <p:sldId id="258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2" r:id="rId16"/>
  </p:sldIdLst>
  <p:sldSz cx="10080625" cy="7559675"/>
  <p:notesSz cx="7559675" cy="10691813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656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7618D7AB-F032-4E24-ACAC-C871D6E3DBC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570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2985BA-26E2-4894-AB21-611C711CCFB6}" type="slidenum">
              <a:rPr lang="en-GB"/>
              <a:pPr/>
              <a:t>2</a:t>
            </a:fld>
            <a:endParaRPr lang="en-GB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9FA8DE-257F-4077-8A3C-B8D49BCEFA04}" type="slidenum">
              <a:rPr lang="en-GB"/>
              <a:pPr/>
              <a:t>3</a:t>
            </a:fld>
            <a:endParaRPr lang="en-GB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1A577F-F22D-44B1-8AC0-8C6BCD068CA9}" type="slidenum">
              <a:rPr lang="en-GB"/>
              <a:pPr/>
              <a:t>4</a:t>
            </a:fld>
            <a:endParaRPr lang="en-GB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09072" cy="757834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988E-B42A-4421-BFF7-1F0D79B0D38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04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AACA-0002-4131-AC6C-4710B06911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16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AACA-0002-4131-AC6C-4710B06911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2656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AACA-0002-4131-AC6C-4710B06911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475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AACA-0002-4131-AC6C-4710B06911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253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AACA-0002-4131-AC6C-4710B06911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56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AB49-4FB3-4E86-910B-4D4721F8A40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941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6347-2A99-42BE-B6C4-AF54A2CDCB8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215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1C49FD28-08E4-479B-A528-6FC109166C9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672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B223-19F5-4AEC-B012-81F568A889E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49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7E3-223D-4D32-85B9-8951F6925C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20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8F8-1997-4F10-BE04-12309B5885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67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106E-4A06-4603-A16C-D69A9501D0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2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FD971-E39B-46D2-90E4-A99BCDE8BA6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41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EFD3-A9FA-41D0-B601-B3F5918B26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57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EAE-FE21-47A6-BBD1-D7BAFB617B9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96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E01A-F0D3-48C0-B53A-12139237D8A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2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09073" cy="757834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fld id="{4F5CAACA-0002-4131-AC6C-4710B06911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72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513" y="2650553"/>
            <a:ext cx="8077200" cy="1814743"/>
          </a:xfrm>
        </p:spPr>
        <p:txBody>
          <a:bodyPr/>
          <a:lstStyle/>
          <a:p>
            <a:r>
              <a:rPr lang="en-US" sz="6000">
                <a:effectLst>
                  <a:glow>
                    <a:schemeClr val="accent1">
                      <a:alpha val="7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  <a:reflection stA="0" endPos="91000" dir="5400000" sy="-100000" algn="bl" rotWithShape="0"/>
                </a:effectLst>
              </a:rPr>
              <a:t>Apache Hadoop HBase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312" y="6446837"/>
            <a:ext cx="3352800" cy="914400"/>
          </a:xfrm>
        </p:spPr>
        <p:txBody>
          <a:bodyPr/>
          <a:lstStyle/>
          <a:p>
            <a:r>
              <a:rPr lang="en-US" sz="1800" smtClean="0">
                <a:effectLst>
                  <a:glow>
                    <a:schemeClr val="accent1">
                      <a:alpha val="7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  <a:reflection stA="0" endPos="91000" dir="5400000" sy="-100000" algn="bl" rotWithShape="0"/>
                </a:effectLst>
              </a:rPr>
              <a:t>LAXMI RAMCHANDRA SHEJWAL</a:t>
            </a:r>
            <a:endParaRPr lang="en-IN"/>
          </a:p>
          <a:p>
            <a:r>
              <a:rPr lang="en-US" sz="1800" smtClean="0">
                <a:effectLst>
                  <a:glow>
                    <a:schemeClr val="accent1">
                      <a:alpha val="7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  <a:reflection stA="0" endPos="91000" dir="5400000" sy="-100000" algn="bl" rotWithShape="0"/>
                </a:effectLst>
              </a:rPr>
              <a:t>ROLL </a:t>
            </a:r>
            <a:r>
              <a:rPr lang="en-US" sz="1800">
                <a:effectLst>
                  <a:glow>
                    <a:schemeClr val="accent1">
                      <a:alpha val="7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  <a:reflection stA="0" endPos="91000" dir="5400000" sy="-100000" algn="bl" rotWithShape="0"/>
                </a:effectLst>
              </a:rPr>
              <a:t>NO : 17</a:t>
            </a:r>
            <a:endParaRPr lang="en-US" sz="1800" smtClean="0">
              <a:effectLst>
                <a:glow>
                  <a:schemeClr val="accent1">
                    <a:alpha val="7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  <a:reflection stA="0" endPos="9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016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Lato"/>
                <a:ea typeface="Lato"/>
                <a:cs typeface="Lato"/>
                <a:sym typeface="Lato"/>
              </a:rPr>
              <a:t>REGION SERVER</a:t>
            </a:r>
            <a:br>
              <a:rPr lang="en-IN" b="1">
                <a:latin typeface="Lato"/>
                <a:ea typeface="Lato"/>
                <a:cs typeface="Lato"/>
                <a:sym typeface="Lato"/>
              </a:rPr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sz="2000">
                <a:latin typeface="Lato"/>
                <a:ea typeface="Lato"/>
                <a:cs typeface="Lato"/>
                <a:sym typeface="Lato"/>
              </a:rPr>
              <a:t>The Region Servers are the main working nodes. It handles the Read, write, modify requests from the clients.The Region Servers runs on every node in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Hadoop </a:t>
            </a:r>
            <a:r>
              <a:rPr lang="en" sz="2000" smtClean="0">
                <a:latin typeface="Lato"/>
                <a:ea typeface="Lato"/>
                <a:cs typeface="Lato"/>
                <a:sym typeface="Lato"/>
              </a:rPr>
              <a:t>Cluster</a:t>
            </a:r>
          </a:p>
          <a:p>
            <a:r>
              <a:rPr lang="en-US" sz="2000">
                <a:latin typeface="Lato"/>
                <a:ea typeface="Lato"/>
                <a:cs typeface="Lato"/>
                <a:sym typeface="Lato"/>
              </a:rPr>
              <a:t>It has read cache called Block Cache, read data are stored in the read cache, and when the cache is full, recently used data is removed</a:t>
            </a:r>
          </a:p>
          <a:p>
            <a:r>
              <a:rPr lang="en" sz="2000">
                <a:latin typeface="Lato"/>
                <a:ea typeface="Lato"/>
                <a:cs typeface="Lato"/>
                <a:sym typeface="Lato"/>
              </a:rPr>
              <a:t>Another cache is present here called MemStore. It is the write cache. It stored new data that is not yet stored in the disks. Each Column-Family has different write cache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in </a:t>
            </a:r>
            <a:r>
              <a:rPr lang="en" sz="2000" smtClean="0">
                <a:latin typeface="Lato"/>
                <a:ea typeface="Lato"/>
                <a:cs typeface="Lato"/>
                <a:sym typeface="Lato"/>
              </a:rPr>
              <a:t>it</a:t>
            </a:r>
          </a:p>
          <a:p>
            <a:r>
              <a:rPr lang="en-US" sz="2000">
                <a:latin typeface="Lato"/>
                <a:ea typeface="Lato"/>
                <a:cs typeface="Lato"/>
                <a:sym typeface="Lato"/>
              </a:rPr>
              <a:t>It has the actual storage file called HFile. It stores the actual data on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-US" sz="2000" smtClean="0">
                <a:latin typeface="Lato"/>
                <a:ea typeface="Lato"/>
                <a:cs typeface="Lato"/>
                <a:sym typeface="Lato"/>
              </a:rPr>
              <a:t>disk</a:t>
            </a:r>
            <a:endParaRPr lang="en" sz="2000" smtClean="0">
              <a:latin typeface="Lato"/>
              <a:ea typeface="Lato"/>
              <a:cs typeface="Lato"/>
              <a:sym typeface="Lato"/>
            </a:endParaRPr>
          </a:p>
          <a:p>
            <a:endParaRPr lang="en">
              <a:latin typeface="Lato"/>
              <a:sym typeface="Lato"/>
            </a:endParaRPr>
          </a:p>
          <a:p>
            <a:pPr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1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>
                <a:latin typeface="Lato"/>
                <a:ea typeface="Lato"/>
                <a:cs typeface="Lato"/>
                <a:sym typeface="Lato"/>
              </a:rPr>
              <a:t>ZOOKEEPER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sz="2000">
                <a:latin typeface="Lato"/>
                <a:ea typeface="Lato"/>
                <a:cs typeface="Lato"/>
                <a:sym typeface="Lato"/>
              </a:rPr>
              <a:t>This is an Open-Source server which enables the reliable distributed coordination. Zookeeper is a centralized service that maintains the configuration information. It also maintains distributed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synchronization </a:t>
            </a:r>
            <a:r>
              <a:rPr lang="en" sz="2000" smtClean="0">
                <a:latin typeface="Lato"/>
                <a:ea typeface="Lato"/>
                <a:cs typeface="Lato"/>
                <a:sym typeface="Lato"/>
              </a:rPr>
              <a:t>etc</a:t>
            </a:r>
          </a:p>
          <a:p>
            <a:r>
              <a:rPr lang="en-US" sz="2000">
                <a:latin typeface="Lato"/>
                <a:ea typeface="Lato"/>
                <a:cs typeface="Lato"/>
                <a:sym typeface="Lato"/>
              </a:rPr>
              <a:t>Zookeeper service keeps track on all region servers in HBase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3371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Applications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68300">
              <a:spcBef>
                <a:spcPts val="0"/>
              </a:spcBef>
              <a:buSzPts val="22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Processing huge data (in PB/TB usually).</a:t>
            </a:r>
          </a:p>
          <a:p>
            <a:pPr marL="457200" lvl="0" indent="-368300">
              <a:spcBef>
                <a:spcPts val="0"/>
              </a:spcBef>
              <a:buSzPts val="22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High Throughput for random Read &amp; Write</a:t>
            </a:r>
          </a:p>
          <a:p>
            <a:pPr marL="457200" lvl="0" indent="-368300">
              <a:spcBef>
                <a:spcPts val="0"/>
              </a:spcBef>
              <a:buSzPts val="22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Companies such as Facebook, Twitter, Yahoo, and Adobe use Hbase internally.</a:t>
            </a:r>
          </a:p>
          <a:p>
            <a:pPr marL="457200" lvl="0" indent="-368300">
              <a:spcBef>
                <a:spcPts val="0"/>
              </a:spcBef>
              <a:buSzPts val="22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Hbase is used in medical to store genome sequences</a:t>
            </a:r>
          </a:p>
          <a:p>
            <a:pPr marL="457200" lvl="0" indent="-368300">
              <a:spcBef>
                <a:spcPts val="0"/>
              </a:spcBef>
              <a:buSzPts val="22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It is used in sports to store data for better prediction and analytics</a:t>
            </a:r>
          </a:p>
          <a:p>
            <a:pPr marL="457200" lvl="0" indent="-368300">
              <a:spcBef>
                <a:spcPts val="0"/>
              </a:spcBef>
              <a:buSzPts val="22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Hbase is also used in ecommerce to store billions of data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0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Advantages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9250">
              <a:spcBef>
                <a:spcPts val="0"/>
              </a:spcBef>
              <a:buSzPts val="19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Random and consistent Reads/Writes access in high volume request</a:t>
            </a:r>
          </a:p>
          <a:p>
            <a:pPr marL="457200" lvl="0" indent="-349250">
              <a:spcBef>
                <a:spcPts val="0"/>
              </a:spcBef>
              <a:buSzPts val="19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Auto failover and reliability</a:t>
            </a:r>
          </a:p>
          <a:p>
            <a:pPr marL="457200" lvl="0" indent="-349250">
              <a:spcBef>
                <a:spcPts val="0"/>
              </a:spcBef>
              <a:buSzPts val="19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Flexible, column-based multidimensional map structure</a:t>
            </a:r>
          </a:p>
          <a:p>
            <a:pPr marL="457200" lvl="0" indent="-349250">
              <a:spcBef>
                <a:spcPts val="0"/>
              </a:spcBef>
              <a:buSzPts val="19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Columns can be added and removed dynamically</a:t>
            </a:r>
          </a:p>
          <a:p>
            <a:pPr marL="457200" lvl="0" indent="-349250">
              <a:spcBef>
                <a:spcPts val="0"/>
              </a:spcBef>
              <a:buSzPts val="19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Hbase provide java API’s</a:t>
            </a:r>
          </a:p>
          <a:p>
            <a:pPr marL="457200" lvl="0" indent="-349250">
              <a:spcBef>
                <a:spcPts val="0"/>
              </a:spcBef>
              <a:buSzPts val="19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Auto Partitioning and sharding</a:t>
            </a:r>
          </a:p>
          <a:p>
            <a:pPr marL="457200" lvl="0" indent="-349250">
              <a:spcBef>
                <a:spcPts val="0"/>
              </a:spcBef>
              <a:buSzPts val="19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Low latency access to data</a:t>
            </a:r>
          </a:p>
          <a:p>
            <a:pPr marL="457200" lvl="0" indent="-349250">
              <a:spcBef>
                <a:spcPts val="0"/>
              </a:spcBef>
              <a:buSzPts val="19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HBase allows data compression and is ideal for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sparse </a:t>
            </a:r>
            <a:r>
              <a:rPr lang="en-US" sz="2000" smtClean="0">
                <a:latin typeface="Lato"/>
                <a:ea typeface="Lato"/>
                <a:cs typeface="Lato"/>
                <a:sym typeface="Lato"/>
              </a:rPr>
              <a:t>data</a:t>
            </a:r>
            <a:endParaRPr lang="en-US" sz="200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1503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Disadvantages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9250">
              <a:spcBef>
                <a:spcPts val="0"/>
              </a:spcBef>
              <a:buSzPts val="19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When only one HMaster is used, there is a possibility of failure</a:t>
            </a:r>
          </a:p>
          <a:p>
            <a:pPr marL="457200" lvl="0" indent="-349250">
              <a:spcBef>
                <a:spcPts val="0"/>
              </a:spcBef>
              <a:buSzPts val="19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There is no support for transactions</a:t>
            </a:r>
          </a:p>
          <a:p>
            <a:pPr marL="457200" lvl="0" indent="-349250">
              <a:spcBef>
                <a:spcPts val="0"/>
              </a:spcBef>
              <a:buSzPts val="19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Sorted only on keys</a:t>
            </a:r>
          </a:p>
          <a:p>
            <a:pPr marL="457200" lvl="0" indent="-349250">
              <a:spcBef>
                <a:spcPts val="0"/>
              </a:spcBef>
              <a:buSzPts val="19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There is no support for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sql </a:t>
            </a:r>
            <a:r>
              <a:rPr lang="en-US" sz="2000" smtClean="0">
                <a:latin typeface="Lato"/>
                <a:ea typeface="Lato"/>
                <a:cs typeface="Lato"/>
                <a:sym typeface="Lato"/>
              </a:rPr>
              <a:t>structures</a:t>
            </a:r>
          </a:p>
          <a:p>
            <a:pPr marL="457200" indent="-349250">
              <a:spcBef>
                <a:spcPts val="0"/>
              </a:spcBef>
              <a:buSzPts val="1900"/>
              <a:buFont typeface="Lato"/>
              <a:buChar char="●"/>
            </a:pPr>
            <a:r>
              <a:rPr lang="en-US" sz="2000">
                <a:solidFill>
                  <a:schemeClr val="dk2"/>
                </a:solidFill>
              </a:rPr>
              <a:t>Some of the traditional models features cannot supported by Hbase</a:t>
            </a:r>
          </a:p>
          <a:p>
            <a:pPr marL="457200" lvl="0" indent="-349250">
              <a:spcBef>
                <a:spcPts val="0"/>
              </a:spcBef>
              <a:buSzPts val="1900"/>
              <a:buFont typeface="Lato"/>
              <a:buChar char="●"/>
            </a:pPr>
            <a:endParaRPr lang="en-US" sz="2000">
              <a:latin typeface="Lato"/>
              <a:ea typeface="Lato"/>
              <a:cs typeface="Lato"/>
              <a:sym typeface="Lato"/>
            </a:endParaRPr>
          </a:p>
          <a:p>
            <a:pPr marL="457200" lvl="0" indent="-355600">
              <a:spcBef>
                <a:spcPts val="0"/>
              </a:spcBef>
              <a:buClr>
                <a:schemeClr val="dk2"/>
              </a:buClr>
              <a:buSzPts val="2000"/>
              <a:buFont typeface="Lato"/>
              <a:buChar char="●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1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3322637"/>
            <a:ext cx="7873471" cy="1600200"/>
          </a:xfrm>
        </p:spPr>
        <p:txBody>
          <a:bodyPr/>
          <a:lstStyle/>
          <a:p>
            <a:r>
              <a:rPr lang="en">
                <a:solidFill>
                  <a:srgbClr val="4C1130"/>
                </a:solidFill>
              </a:rPr>
              <a:t>THANK YOU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05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7334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/>
              <a:t>Apache Hadoop HBase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39863"/>
            <a:ext cx="3600450" cy="5227637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/>
              <a:t> What is it ?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/>
              <a:t> Why use it 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/>
              <a:t> Architecture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/>
              <a:t> </a:t>
            </a:r>
            <a:r>
              <a:rPr lang="en-GB" sz="2400" smtClean="0"/>
              <a:t>Components</a:t>
            </a:r>
            <a:endParaRPr lang="en-GB" sz="240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/>
              <a:t> </a:t>
            </a:r>
            <a:r>
              <a:rPr lang="en-GB" sz="2400" smtClean="0"/>
              <a:t>Application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 smtClean="0"/>
              <a:t>Advantages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 smtClean="0"/>
              <a:t>Disadvantages</a:t>
            </a:r>
            <a:endParaRPr lang="en-GB" sz="240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12" y="1189037"/>
            <a:ext cx="5410200" cy="403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7334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/>
              <a:t>Hbase – What is it ?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39863" y="1439863"/>
            <a:ext cx="8640762" cy="5227637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A Hadoop Data Store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A noSQL store for big data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It is Open Source, written in Java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It is a distributed database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Automatic sharding, table data spread over cluster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Automatic region server fail over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7334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/>
              <a:t>Hbase – Why / When use it ?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39863" y="1439863"/>
            <a:ext cx="8640762" cy="5227637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Data in billions of rows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Complex data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High volume of  I/O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High level of data nodes, 5 +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No need for extra RDBMS functions i.e. transactions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1036638"/>
            <a:ext cx="8567738" cy="838200"/>
          </a:xfrm>
        </p:spPr>
        <p:txBody>
          <a:bodyPr/>
          <a:lstStyle/>
          <a:p>
            <a:r>
              <a:rPr lang="en-US" sz="2000" smtClean="0"/>
              <a:t>Where DOES HBASE SIT IN RELATION TO HADOOP ?</a:t>
            </a:r>
            <a:endParaRPr lang="en-IN" sz="20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274638"/>
            <a:ext cx="8567738" cy="609599"/>
          </a:xfrm>
        </p:spPr>
        <p:txBody>
          <a:bodyPr/>
          <a:lstStyle/>
          <a:p>
            <a:r>
              <a:rPr lang="en-US" smtClean="0"/>
              <a:t>              </a:t>
            </a:r>
            <a:r>
              <a:rPr lang="en-US" sz="2800" smtClean="0"/>
              <a:t> </a:t>
            </a:r>
            <a:r>
              <a:rPr lang="en-US" sz="3200" smtClean="0"/>
              <a:t>Hbase Architecture </a:t>
            </a:r>
            <a:endParaRPr lang="en-IN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53" y="2027239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1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HBase – Architecture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HBASE is a data store </a:t>
            </a:r>
          </a:p>
          <a:p>
            <a:r>
              <a:rPr lang="en-US" smtClean="0"/>
              <a:t>Uses Handoop for distributed storage</a:t>
            </a:r>
          </a:p>
          <a:p>
            <a:r>
              <a:rPr lang="en-US" smtClean="0"/>
              <a:t>Data stored across region servers</a:t>
            </a:r>
          </a:p>
          <a:p>
            <a:r>
              <a:rPr lang="en-US" smtClean="0"/>
              <a:t>Region server data spread across HDFS data nodes</a:t>
            </a:r>
          </a:p>
          <a:p>
            <a:r>
              <a:rPr lang="en-US" smtClean="0"/>
              <a:t>A write ahead log (WAL) is used to record changes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97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Features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317">
              <a:spcBef>
                <a:spcPts val="0"/>
              </a:spcBef>
              <a:buSzPct val="100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HBase is linearly scalable.</a:t>
            </a:r>
          </a:p>
          <a:p>
            <a:pPr marL="457200" lvl="0" indent="-381317">
              <a:spcBef>
                <a:spcPts val="0"/>
              </a:spcBef>
              <a:buSzPct val="100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It has automatic failure support.</a:t>
            </a:r>
          </a:p>
          <a:p>
            <a:pPr marL="457200" lvl="0" indent="-381317">
              <a:spcBef>
                <a:spcPts val="0"/>
              </a:spcBef>
              <a:buSzPct val="100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It provides consistent read and writes.</a:t>
            </a:r>
          </a:p>
          <a:p>
            <a:pPr marL="457200" lvl="0" indent="-381317">
              <a:spcBef>
                <a:spcPts val="0"/>
              </a:spcBef>
              <a:buSzPct val="100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It integrates with Hadoop, both as a source and a destination.</a:t>
            </a:r>
          </a:p>
          <a:p>
            <a:pPr marL="457200" lvl="0" indent="-381317">
              <a:spcBef>
                <a:spcPts val="0"/>
              </a:spcBef>
              <a:buSzPct val="100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Build to overcome drawbacks of HDFS as it allows fast random read and writes in an optimized way</a:t>
            </a:r>
          </a:p>
          <a:p>
            <a:pPr marL="457200" lvl="0" indent="-381317">
              <a:spcBef>
                <a:spcPts val="0"/>
              </a:spcBef>
              <a:buSzPct val="100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It has easy java API for client. </a:t>
            </a:r>
          </a:p>
          <a:p>
            <a:pPr marL="457200" lvl="0" indent="-381317">
              <a:spcBef>
                <a:spcPts val="0"/>
              </a:spcBef>
              <a:buSzPct val="100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It provides data replication across clusters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</a:t>
            </a:r>
            <a:endParaRPr lang="en-IN"/>
          </a:p>
        </p:txBody>
      </p:sp>
      <p:pic>
        <p:nvPicPr>
          <p:cNvPr id="4" name="Google Shape;99;p17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tretch/>
        </p:blipFill>
        <p:spPr>
          <a:xfrm>
            <a:off x="671513" y="2547841"/>
            <a:ext cx="6997700" cy="3945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54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Components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HMaster</a:t>
            </a:r>
          </a:p>
          <a:p>
            <a: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"/>
              <a:buChar char="●"/>
            </a:pPr>
            <a:r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HMaster in HBase is a process which helps to assign the regions to region servers. It balances the loads by assigning the regions.</a:t>
            </a:r>
          </a:p>
          <a:p>
            <a: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"/>
              <a:buChar char="●"/>
            </a:pPr>
            <a:r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HMaster manages the Hadoop clusters.</a:t>
            </a:r>
          </a:p>
          <a:p>
            <a: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"/>
              <a:buChar char="●"/>
            </a:pPr>
            <a:r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Helps to create, modify and  delete tables in the database.</a:t>
            </a:r>
          </a:p>
          <a:p>
            <a: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"/>
              <a:buChar char="●"/>
            </a:pPr>
            <a:r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 also cares about different tasks when the client wants to change the schema or metadata</a:t>
            </a:r>
          </a:p>
          <a:p>
            <a:pPr>
              <a:buNone/>
            </a:pPr>
            <a:endParaRPr lang="en-IN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20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CD67A6C-1DEF-437D-8F74-25AD5A20CF29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4185370"/>
  <p:tag name="ISPRING_RESOURCE_PATHS_HASH_PRESENTER" val="1a91eab11ead2d3208089980777777413fc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610</Words>
  <Application>Microsoft Office PowerPoint</Application>
  <PresentationFormat>Custom</PresentationFormat>
  <Paragraphs>81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Lato</vt:lpstr>
      <vt:lpstr>Times New Roman</vt:lpstr>
      <vt:lpstr>Trebuchet MS</vt:lpstr>
      <vt:lpstr>Wingdings 3</vt:lpstr>
      <vt:lpstr>Facet</vt:lpstr>
      <vt:lpstr>Apache Hadoop HBase</vt:lpstr>
      <vt:lpstr>Apache Hadoop HBase</vt:lpstr>
      <vt:lpstr>Hbase – What is it ?</vt:lpstr>
      <vt:lpstr>Hbase – Why / When use it ?</vt:lpstr>
      <vt:lpstr>Where DOES HBASE SIT IN RELATION TO HADOOP ?</vt:lpstr>
      <vt:lpstr>HBase – Architecture </vt:lpstr>
      <vt:lpstr>Features</vt:lpstr>
      <vt:lpstr>Architecture</vt:lpstr>
      <vt:lpstr>Components</vt:lpstr>
      <vt:lpstr>REGION SERVER </vt:lpstr>
      <vt:lpstr>ZOOKEEPER</vt:lpstr>
      <vt:lpstr>Applications</vt:lpstr>
      <vt:lpstr>Advantages</vt:lpstr>
      <vt:lpstr>Disadvantages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4185370</dc:title>
  <dc:creator>Akshay</dc:creator>
  <cp:lastModifiedBy>Akshay</cp:lastModifiedBy>
  <cp:revision>17</cp:revision>
  <dcterms:modified xsi:type="dcterms:W3CDTF">2022-03-18T15:12:19Z</dcterms:modified>
</cp:coreProperties>
</file>