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3" r:id="rId5"/>
    <p:sldId id="260" r:id="rId6"/>
    <p:sldId id="264" r:id="rId7"/>
  </p:sldIdLst>
  <p:sldSz cx="9144000" cy="5143500" type="screen16x9"/>
  <p:notesSz cx="6858000" cy="9144000"/>
  <p:embeddedFontLst>
    <p:embeddedFont>
      <p:font typeface="Oswald" panose="020B0604020202020204" charset="-52"/>
      <p:regular r:id="rId9"/>
      <p:bold r:id="rId10"/>
    </p:embeddedFont>
    <p:embeddedFont>
      <p:font typeface="Average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B989B7-61F6-4006-9E81-3C2F0A67A295}">
  <a:tblStyle styleId="{E7B989B7-61F6-4006-9E81-3C2F0A67A2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68" autoAdjust="0"/>
  </p:normalViewPr>
  <p:slideViewPr>
    <p:cSldViewPr snapToGrid="0">
      <p:cViewPr>
        <p:scale>
          <a:sx n="87" d="100"/>
          <a:sy n="87" d="100"/>
        </p:scale>
        <p:origin x="-1330" y="-3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5893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Часто ли с вами бывает, что вас обманули в магазине? Сегодня в магазине килограмм мяса стоит 350 рублей, а завтра 370. Я как покупатель заинтересован в покупке товаров по незавышенной цене.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Это формирует </a:t>
            </a:r>
            <a:r>
              <a:rPr lang="ru-RU" dirty="0"/>
              <a:t>следующие проблемы</a:t>
            </a:r>
            <a:r>
              <a:rPr lang="en-US" dirty="0"/>
              <a:t>: </a:t>
            </a:r>
            <a:endParaRPr lang="ru-RU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ru-RU" dirty="0"/>
              <a:t>Чрезмерный бумагооборот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  <a:tabLst/>
              <a:defRPr/>
            </a:pPr>
            <a:r>
              <a:rPr lang="ru-RU" b="1" dirty="0">
                <a:solidFill>
                  <a:srgbClr val="FF0000"/>
                </a:solidFill>
              </a:rPr>
              <a:t>Превышение количества  населения к </a:t>
            </a:r>
            <a:r>
              <a:rPr lang="ru-RU" b="1" dirty="0" err="1">
                <a:solidFill>
                  <a:srgbClr val="FF0000"/>
                </a:solidFill>
              </a:rPr>
              <a:t>обьемам</a:t>
            </a:r>
            <a:r>
              <a:rPr lang="ru-RU" b="1" dirty="0">
                <a:solidFill>
                  <a:srgbClr val="FF0000"/>
                </a:solidFill>
              </a:rPr>
              <a:t> обслуживания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  <a:tabLst/>
              <a:defRPr/>
            </a:pPr>
            <a:r>
              <a:rPr lang="ru-RU" b="1" dirty="0">
                <a:solidFill>
                  <a:srgbClr val="FF0000"/>
                </a:solidFill>
              </a:rPr>
              <a:t>Не возможность лечения в других поликлиниках не по прописке.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ru-RU" b="1" dirty="0">
                <a:solidFill>
                  <a:srgbClr val="FF0000"/>
                </a:solidFill>
              </a:rPr>
              <a:t>Децентрализация мед режима талонов.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ru-RU" b="1" dirty="0">
                <a:solidFill>
                  <a:srgbClr val="FF0000"/>
                </a:solidFill>
              </a:rPr>
              <a:t>Отсутствие эффективной коммуникации между врачами.</a:t>
            </a:r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b15a0e2d_4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b15a0e2d_4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Данная статистики отображает среднее количество потраченного времени пациентами на время ожидания приема у врача. Исходя из этих данных можно сделать вывод, что мы далеки от идеала. Каждый врач около половины времени приема тратит на работу с бумажными ресурсами – не рационально используют время.  Очередь в регистратуре для  заказа мед карты к врачу.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b15a0e2d_4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b15a0e2d_4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Данная статистики отображает среднее количество потраченного времени пациентами на время ожидания приема у врача. Исходя из этих данных можно сделать вывод, что мы далеки от идеала. Каждый врач около половины времени приема тратит на работу с бумажными ресурсами – не рационально используют время.  Очередь в регистратуре для  заказа мед карты к врачу.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b15a0e2d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b15a0e2d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/>
              <a:t>Создание гибкой системы для работы с данными врачам.</a:t>
            </a:r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b15a0e2d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b15a0e2d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/>
              <a:t>Создание гибкой системы для работы с данными врачам.</a:t>
            </a:r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97730" y="1149996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Blockchain</a:t>
            </a:r>
            <a:r>
              <a:rPr lang="en-US" dirty="0" smtClean="0"/>
              <a:t> ALL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906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Проблемы современной медицинской системы: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2"/>
          <a:stretch/>
        </p:blipFill>
        <p:spPr>
          <a:xfrm>
            <a:off x="3358661" y="1382655"/>
            <a:ext cx="2453054" cy="20287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8"/>
          <a:stretch/>
        </p:blipFill>
        <p:spPr>
          <a:xfrm>
            <a:off x="6079880" y="1382654"/>
            <a:ext cx="2760785" cy="20287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6" y="1382655"/>
            <a:ext cx="2760785" cy="20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8936" y="3705886"/>
            <a:ext cx="8695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Человеческий       2. Бюрократия      3. Мизантропия</a:t>
            </a:r>
          </a:p>
          <a:p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фактор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="" xmlns:a16="http://schemas.microsoft.com/office/drawing/2014/main" id="{C0C048A7-99C2-4D9A-9401-C289A645C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79583"/>
              </p:ext>
            </p:extLst>
          </p:nvPr>
        </p:nvGraphicFramePr>
        <p:xfrm>
          <a:off x="219807" y="1180303"/>
          <a:ext cx="3886201" cy="3752182"/>
        </p:xfrm>
        <a:graphic>
          <a:graphicData uri="http://schemas.openxmlformats.org/drawingml/2006/table">
            <a:tbl>
              <a:tblPr firstRow="1" bandRow="1">
                <a:tableStyleId>{E7B989B7-61F6-4006-9E81-3C2F0A67A295}</a:tableStyleId>
              </a:tblPr>
              <a:tblGrid>
                <a:gridCol w="1055077">
                  <a:extLst>
                    <a:ext uri="{9D8B030D-6E8A-4147-A177-3AD203B41FA5}">
                      <a16:colId xmlns="" xmlns:a16="http://schemas.microsoft.com/office/drawing/2014/main" val="1876663029"/>
                    </a:ext>
                  </a:extLst>
                </a:gridCol>
                <a:gridCol w="870438">
                  <a:extLst>
                    <a:ext uri="{9D8B030D-6E8A-4147-A177-3AD203B41FA5}">
                      <a16:colId xmlns="" xmlns:a16="http://schemas.microsoft.com/office/drawing/2014/main" val="3569841113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4007703914"/>
                    </a:ext>
                  </a:extLst>
                </a:gridCol>
                <a:gridCol w="931986">
                  <a:extLst>
                    <a:ext uri="{9D8B030D-6E8A-4147-A177-3AD203B41FA5}">
                      <a16:colId xmlns="" xmlns:a16="http://schemas.microsoft.com/office/drawing/2014/main" val="1645289192"/>
                    </a:ext>
                  </a:extLst>
                </a:gridCol>
              </a:tblGrid>
              <a:tr h="55357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Поликлиники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Больницы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Мед центры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1832416"/>
                  </a:ext>
                </a:extLst>
              </a:tr>
              <a:tr h="553571">
                <a:tc>
                  <a:txBody>
                    <a:bodyPr/>
                    <a:lstStyle/>
                    <a:p>
                      <a:r>
                        <a:rPr lang="ru-RU" dirty="0"/>
                        <a:t>Более 3 часов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8.0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28.3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10.8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7179498"/>
                  </a:ext>
                </a:extLst>
              </a:tr>
              <a:tr h="325630">
                <a:tc>
                  <a:txBody>
                    <a:bodyPr/>
                    <a:lstStyle/>
                    <a:p>
                      <a:r>
                        <a:rPr lang="ru-RU" dirty="0"/>
                        <a:t>2-3 часа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24.4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12.8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2277306"/>
                  </a:ext>
                </a:extLst>
              </a:tr>
              <a:tr h="325630">
                <a:tc>
                  <a:txBody>
                    <a:bodyPr/>
                    <a:lstStyle/>
                    <a:p>
                      <a:r>
                        <a:rPr lang="ru-RU" dirty="0"/>
                        <a:t>1-2 часа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33.9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28.7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7990405"/>
                  </a:ext>
                </a:extLst>
              </a:tr>
              <a:tr h="553571">
                <a:tc>
                  <a:txBody>
                    <a:bodyPr/>
                    <a:lstStyle/>
                    <a:p>
                      <a:r>
                        <a:rPr lang="ru-RU" dirty="0"/>
                        <a:t>30-60 минут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9.4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25.6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0126152"/>
                  </a:ext>
                </a:extLst>
              </a:tr>
              <a:tr h="701655">
                <a:tc>
                  <a:txBody>
                    <a:bodyPr/>
                    <a:lstStyle/>
                    <a:p>
                      <a:r>
                        <a:rPr lang="ru-RU" dirty="0"/>
                        <a:t>Менее 30 минут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3.9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22.1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591502"/>
                  </a:ext>
                </a:extLst>
              </a:tr>
              <a:tr h="738554">
                <a:tc>
                  <a:txBody>
                    <a:bodyPr/>
                    <a:lstStyle/>
                    <a:p>
                      <a:r>
                        <a:rPr lang="ru-RU" dirty="0"/>
                        <a:t>Среднее время ожидания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542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68513" y="237391"/>
            <a:ext cx="272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4. Очереди</a:t>
            </a:r>
            <a:endParaRPr lang="ru-RU" sz="3600" dirty="0">
              <a:ln w="1016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71589"/>
              </p:ext>
            </p:extLst>
          </p:nvPr>
        </p:nvGraphicFramePr>
        <p:xfrm>
          <a:off x="4293577" y="1190382"/>
          <a:ext cx="4516315" cy="3744727"/>
        </p:xfrm>
        <a:graphic>
          <a:graphicData uri="http://schemas.openxmlformats.org/drawingml/2006/table">
            <a:tbl>
              <a:tblPr firstRow="1" bandRow="1">
                <a:tableStyleId>{E7B989B7-61F6-4006-9E81-3C2F0A67A295}</a:tableStyleId>
              </a:tblPr>
              <a:tblGrid>
                <a:gridCol w="3048000"/>
                <a:gridCol w="1468315"/>
              </a:tblGrid>
              <a:tr h="550495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Время</a:t>
                      </a:r>
                      <a:r>
                        <a:rPr lang="ru-RU" sz="1600" b="1" baseline="0" dirty="0" smtClean="0"/>
                        <a:t> в поликлинике </a:t>
                      </a:r>
                      <a:endParaRPr lang="ru-RU" sz="16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 ч</a:t>
                      </a:r>
                      <a:r>
                        <a:rPr lang="ru-RU" b="1" baseline="0" dirty="0" smtClean="0"/>
                        <a:t> 13мин</a:t>
                      </a:r>
                      <a:endParaRPr lang="ru-RU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237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Очередь</a:t>
                      </a:r>
                      <a:r>
                        <a:rPr lang="ru-RU" baseline="0" dirty="0" smtClean="0"/>
                        <a:t> за талоном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7:15-7:47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(32 </a:t>
                      </a:r>
                      <a:r>
                        <a:rPr lang="ru-RU" baseline="0" dirty="0" smtClean="0"/>
                        <a:t>мин)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237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Очередь в регистратуру</a:t>
                      </a:r>
                    </a:p>
                    <a:p>
                      <a:pPr algn="ctr"/>
                      <a:r>
                        <a:rPr lang="ru-RU" dirty="0" smtClean="0"/>
                        <a:t>(поиск карты)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7:53-8:01</a:t>
                      </a:r>
                    </a:p>
                    <a:p>
                      <a:pPr algn="ctr"/>
                      <a:r>
                        <a:rPr lang="ru-RU" dirty="0" smtClean="0"/>
                        <a:t>(8 мин)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237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Очередь к специалисту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8:03-9:26</a:t>
                      </a:r>
                    </a:p>
                    <a:p>
                      <a:pPr algn="ctr"/>
                      <a:r>
                        <a:rPr lang="ru-RU" dirty="0" smtClean="0"/>
                        <a:t>(1</a:t>
                      </a:r>
                      <a:r>
                        <a:rPr lang="ru-RU" baseline="0" dirty="0" smtClean="0"/>
                        <a:t> час 23мин) 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237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Время у специалиста,</a:t>
                      </a:r>
                      <a:r>
                        <a:rPr lang="ru-RU" baseline="0" dirty="0" smtClean="0"/>
                        <a:t> когда у тебя нет талона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 мин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237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Человек,</a:t>
                      </a:r>
                      <a:r>
                        <a:rPr lang="ru-RU" baseline="0" dirty="0" smtClean="0"/>
                        <a:t> которым не досталось талона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237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Потерянных карт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64" y="0"/>
            <a:ext cx="3291036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84" y="0"/>
            <a:ext cx="3268980" cy="4343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4218"/>
            <a:ext cx="2583984" cy="17692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84" y="4356588"/>
            <a:ext cx="3268980" cy="8001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1941"/>
            <a:ext cx="2583984" cy="1512277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 flipH="1" flipV="1">
            <a:off x="6567854" y="3006969"/>
            <a:ext cx="589084" cy="367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3292" y="351691"/>
            <a:ext cx="2198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26.01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1402864" y="271747"/>
            <a:ext cx="17632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Решение: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28" y="2802662"/>
            <a:ext cx="3441642" cy="222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28" y="218993"/>
            <a:ext cx="3441642" cy="241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79" y="1151777"/>
            <a:ext cx="450215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7395" y="1163582"/>
            <a:ext cx="26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+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9601" y="3653459"/>
            <a:ext cx="26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+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879" y="1135031"/>
            <a:ext cx="9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MVP</a:t>
            </a:r>
            <a:endParaRPr lang="ru-RU" sz="2400" b="1" i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8101" y="1009693"/>
            <a:ext cx="185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HELP (1972)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3879" y="2369782"/>
            <a:ext cx="1562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EMR (1967)</a:t>
            </a:r>
          </a:p>
          <a:p>
            <a:r>
              <a:rPr lang="en-US" b="1" dirty="0" err="1" smtClean="0"/>
              <a:t>MedRec</a:t>
            </a:r>
            <a:r>
              <a:rPr lang="en-US" b="1" dirty="0" smtClean="0"/>
              <a:t> (2014)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85323" y="198840"/>
            <a:ext cx="8520600" cy="572700"/>
          </a:xfrm>
        </p:spPr>
        <p:txBody>
          <a:bodyPr/>
          <a:lstStyle/>
          <a:p>
            <a:r>
              <a:rPr lang="ru-RU" dirty="0" smtClean="0"/>
              <a:t>Реализация: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5" y="1189436"/>
            <a:ext cx="5426860" cy="332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38" y="1189436"/>
            <a:ext cx="3115554" cy="33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339</Words>
  <Application>Microsoft Office PowerPoint</Application>
  <PresentationFormat>Экран (16:9)</PresentationFormat>
  <Paragraphs>73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Oswald</vt:lpstr>
      <vt:lpstr>Average</vt:lpstr>
      <vt:lpstr>Slate</vt:lpstr>
      <vt:lpstr>Blockchain ALL</vt:lpstr>
      <vt:lpstr>Проблемы современной медицинской системы:</vt:lpstr>
      <vt:lpstr>Презентация PowerPoint</vt:lpstr>
      <vt:lpstr>Презентация PowerPoint</vt:lpstr>
      <vt:lpstr>Решение: </vt:lpstr>
      <vt:lpstr>Реализация: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Цены в магазинах</dc:title>
  <dc:creator>Артур Сакольчик</dc:creator>
  <cp:lastModifiedBy>lenovo</cp:lastModifiedBy>
  <cp:revision>30</cp:revision>
  <dcterms:modified xsi:type="dcterms:W3CDTF">2022-01-26T17:55:47Z</dcterms:modified>
</cp:coreProperties>
</file>