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44" r:id="rId2"/>
    <p:sldId id="1254" r:id="rId3"/>
    <p:sldId id="1278" r:id="rId4"/>
    <p:sldId id="1280" r:id="rId5"/>
    <p:sldId id="513" r:id="rId6"/>
    <p:sldId id="515" r:id="rId7"/>
    <p:sldId id="1281" r:id="rId8"/>
    <p:sldId id="1282" r:id="rId9"/>
    <p:sldId id="1279" r:id="rId10"/>
    <p:sldId id="514" r:id="rId11"/>
    <p:sldId id="524" r:id="rId12"/>
    <p:sldId id="1251" r:id="rId13"/>
    <p:sldId id="1252" r:id="rId14"/>
    <p:sldId id="1253" r:id="rId15"/>
    <p:sldId id="1255" r:id="rId16"/>
    <p:sldId id="1274" r:id="rId17"/>
    <p:sldId id="1260" r:id="rId18"/>
    <p:sldId id="1262" r:id="rId19"/>
    <p:sldId id="1261" r:id="rId20"/>
    <p:sldId id="1264" r:id="rId21"/>
    <p:sldId id="1265" r:id="rId22"/>
    <p:sldId id="1263" r:id="rId23"/>
    <p:sldId id="1266" r:id="rId24"/>
    <p:sldId id="1267" r:id="rId25"/>
    <p:sldId id="1283" r:id="rId26"/>
    <p:sldId id="1275" r:id="rId27"/>
    <p:sldId id="1273" r:id="rId28"/>
    <p:sldId id="1276" r:id="rId29"/>
    <p:sldId id="1269" r:id="rId30"/>
    <p:sldId id="1268" r:id="rId31"/>
    <p:sldId id="1271" r:id="rId32"/>
    <p:sldId id="1272" r:id="rId33"/>
    <p:sldId id="1284" r:id="rId34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1" autoAdjust="0"/>
    <p:restoredTop sz="92857" autoAdjust="0"/>
  </p:normalViewPr>
  <p:slideViewPr>
    <p:cSldViewPr snapToGrid="0" snapToObjects="1">
      <p:cViewPr varScale="1">
        <p:scale>
          <a:sx n="94" d="100"/>
          <a:sy n="94" d="100"/>
        </p:scale>
        <p:origin x="10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1048768" y="2658830"/>
            <a:ext cx="7772400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Tx/>
              <a:buChar char="-"/>
            </a:pPr>
            <a:r>
              <a:rPr lang="en-GB" sz="2600" dirty="0"/>
              <a:t>Caches</a:t>
            </a:r>
          </a:p>
          <a:p>
            <a:pPr marL="457200" indent="-457200">
              <a:buFontTx/>
              <a:buChar char="-"/>
            </a:pPr>
            <a:r>
              <a:rPr lang="en-GB" sz="2600" dirty="0"/>
              <a:t>Virtual Memory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4D0CE1-E4E3-40D3-9806-DE2B8A58B426}"/>
              </a:ext>
            </a:extLst>
          </p:cNvPr>
          <p:cNvSpPr txBox="1"/>
          <p:nvPr/>
        </p:nvSpPr>
        <p:spPr>
          <a:xfrm>
            <a:off x="212887" y="6210820"/>
            <a:ext cx="869743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800" spc="-7" baseline="24305" dirty="0">
                <a:latin typeface="Trebuchet MS"/>
                <a:cs typeface="Trebuchet MS"/>
              </a:rPr>
              <a:t>Some of the slides are based on other courses around the world: University of Edinburgh, NTNU, etc.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73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Cache replacement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B0971-5102-4C90-89B8-B60226648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4760"/>
            <a:ext cx="8507413" cy="487172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What to do when we run out of cache space</a:t>
            </a:r>
          </a:p>
          <a:p>
            <a:pPr lvl="1"/>
            <a:r>
              <a:rPr lang="en-US" altLang="en-US" sz="2600" dirty="0">
                <a:latin typeface="+mj-lt"/>
                <a:sym typeface="Symbol" panose="05050102010706020507" pitchFamily="18" charset="2"/>
              </a:rPr>
              <a:t>Need to evict a block to make space for the new one</a:t>
            </a:r>
          </a:p>
          <a:p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Which block to evict?</a:t>
            </a:r>
          </a:p>
          <a:p>
            <a:pPr lvl="1"/>
            <a:r>
              <a:rPr lang="en-US" altLang="en-US" sz="2600" dirty="0">
                <a:latin typeface="+mj-lt"/>
                <a:sym typeface="Symbol" panose="05050102010706020507" pitchFamily="18" charset="2"/>
              </a:rPr>
              <a:t>The block which is not going to be used soon</a:t>
            </a:r>
          </a:p>
          <a:p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en-US" sz="2600" dirty="0">
                <a:latin typeface="+mj-lt"/>
                <a:sym typeface="Symbol" panose="05050102010706020507" pitchFamily="18" charset="2"/>
              </a:rPr>
              <a:t>Random</a:t>
            </a:r>
          </a:p>
          <a:p>
            <a:pPr lvl="1"/>
            <a:r>
              <a:rPr lang="en-US" altLang="en-US" sz="2600" dirty="0">
                <a:latin typeface="+mj-lt"/>
                <a:sym typeface="Symbol" panose="05050102010706020507" pitchFamily="18" charset="2"/>
              </a:rPr>
              <a:t>LRU (Least Recently Used)</a:t>
            </a:r>
          </a:p>
          <a:p>
            <a:pPr lvl="1"/>
            <a:r>
              <a:rPr lang="en-US" altLang="en-US" sz="2600" dirty="0">
                <a:latin typeface="+mj-lt"/>
                <a:sym typeface="Symbol" panose="05050102010706020507" pitchFamily="18" charset="2"/>
              </a:rPr>
              <a:t>FIFO (First In First Out)</a:t>
            </a:r>
          </a:p>
          <a:p>
            <a:pPr lvl="1"/>
            <a:r>
              <a:rPr lang="sv-SE" altLang="en-US" sz="2600" dirty="0">
                <a:latin typeface="+mj-lt"/>
                <a:sym typeface="Symbol" panose="05050102010706020507" pitchFamily="18" charset="2"/>
              </a:rPr>
              <a:t>….</a:t>
            </a:r>
            <a:endParaRPr lang="en-US" altLang="en-US" sz="2600" dirty="0">
              <a:latin typeface="+mj-lt"/>
              <a:sym typeface="Symbol" panose="05050102010706020507" pitchFamily="18" charset="2"/>
            </a:endParaRPr>
          </a:p>
          <a:p>
            <a:pPr marL="507766" lvl="1" indent="0">
              <a:buNone/>
            </a:pPr>
            <a:endParaRPr lang="en-US" altLang="en-US" dirty="0">
              <a:latin typeface="+mj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96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Cache replacement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B0971-5102-4C90-89B8-B60226648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4760"/>
            <a:ext cx="8507413" cy="427228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Least Recently Used (LRU) </a:t>
            </a:r>
          </a:p>
          <a:p>
            <a:pPr lvl="1"/>
            <a:r>
              <a:rPr lang="en-US" altLang="en-US" sz="2600" dirty="0">
                <a:latin typeface="+mj-lt"/>
                <a:sym typeface="Symbol" panose="05050102010706020507" pitchFamily="18" charset="2"/>
              </a:rPr>
              <a:t>Evict the cache block that hasn’t been accessed longest</a:t>
            </a:r>
            <a:endParaRPr lang="en-GB" altLang="en-US" sz="2600" dirty="0">
              <a:latin typeface="+mj-lt"/>
              <a:sym typeface="Symbol" panose="05050102010706020507" pitchFamily="18" charset="2"/>
            </a:endParaRPr>
          </a:p>
          <a:p>
            <a:pPr lvl="1"/>
            <a:r>
              <a:rPr lang="en-GB" altLang="en-US" sz="2600" dirty="0">
                <a:latin typeface="+mj-lt"/>
                <a:sym typeface="Symbol" panose="05050102010706020507" pitchFamily="18" charset="2"/>
              </a:rPr>
              <a:t>Relies on past behaviour as a predictor of the future</a:t>
            </a:r>
          </a:p>
          <a:p>
            <a:pPr lvl="1"/>
            <a:r>
              <a:rPr lang="en-GB" altLang="en-US" sz="2600" dirty="0">
                <a:latin typeface="+mj-lt"/>
                <a:sym typeface="Symbol" panose="05050102010706020507" pitchFamily="18" charset="2"/>
              </a:rPr>
              <a:t>Complex implementation</a:t>
            </a:r>
          </a:p>
          <a:p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FIFO – replace in same order as filled</a:t>
            </a:r>
          </a:p>
          <a:p>
            <a:pPr lvl="1"/>
            <a:r>
              <a:rPr lang="en-GB" altLang="en-US" sz="2600" dirty="0">
                <a:latin typeface="+mj-lt"/>
                <a:sym typeface="Symbol" panose="05050102010706020507" pitchFamily="18" charset="2"/>
              </a:rPr>
              <a:t>Simpler to implement</a:t>
            </a:r>
          </a:p>
          <a:p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Example: </a:t>
            </a:r>
          </a:p>
          <a:p>
            <a:pPr lvl="1"/>
            <a:r>
              <a:rPr lang="en-GB" altLang="en-US" sz="2600" dirty="0">
                <a:latin typeface="+mj-lt"/>
                <a:sym typeface="Symbol" panose="05050102010706020507" pitchFamily="18" charset="2"/>
              </a:rPr>
              <a:t>address references: 0 2 6 0 7 8</a:t>
            </a:r>
          </a:p>
          <a:p>
            <a:pPr lvl="1"/>
            <a:r>
              <a:rPr lang="en-GB" altLang="en-US" sz="2600" dirty="0">
                <a:latin typeface="+mj-lt"/>
                <a:sym typeface="Symbol" panose="05050102010706020507" pitchFamily="18" charset="2"/>
              </a:rPr>
              <a:t>Cache with 4 blocks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B694C5B-4E85-4824-BB0B-510320F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4286250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0</a:t>
            </a:r>
            <a:endParaRPr lang="en-US" altLang="en-US" sz="2400" b="1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790DCF0-1F16-4E5C-AED5-C30AF6A3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4760913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2</a:t>
            </a:r>
            <a:endParaRPr lang="en-US" altLang="en-US" sz="2400" b="1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F5051E4-6D63-435B-AA7C-91DC92B0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5235575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6</a:t>
            </a:r>
            <a:endParaRPr lang="en-US" altLang="en-US" sz="2400" b="1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842175A-E534-4F51-B87B-23A8E0A8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5683250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7</a:t>
            </a:r>
            <a:endParaRPr lang="en-US" altLang="en-US" sz="2400" b="1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EB9391FB-3D1B-4476-9C96-E7B99A94D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4757738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8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189BAA3E-4745-4240-922C-0596D3E1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4286250"/>
            <a:ext cx="304800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0</a:t>
            </a:r>
            <a:endParaRPr lang="en-US" altLang="en-US" sz="2400" b="1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0884C50-6CF8-4432-AD69-71FE072DD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4284663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0</a:t>
            </a:r>
            <a:endParaRPr lang="en-US" altLang="en-US" sz="2400" b="1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8843A4EE-E2AC-4921-85E2-44986242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4759325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2</a:t>
            </a:r>
            <a:endParaRPr lang="en-US" altLang="en-US" sz="2400" b="1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B705A32-0132-4BEF-8BBD-A709C3908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5233988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6</a:t>
            </a:r>
            <a:endParaRPr lang="en-US" altLang="en-US" sz="2400" b="1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4B98FDC-8901-45D0-9EFF-ACCDCB717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5681663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7</a:t>
            </a:r>
            <a:endParaRPr lang="en-US" altLang="en-US" sz="2400" b="1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566A0A65-DA49-4491-BDEC-43FC7EC3F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4284663"/>
            <a:ext cx="304800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/>
              <a:t>0</a:t>
            </a:r>
            <a:endParaRPr lang="en-US" altLang="en-US" sz="2400" b="1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7635B5-8DFB-4947-9726-BAD3C8C7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3575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800"/>
              <a:t>LRU</a:t>
            </a:r>
            <a:endParaRPr lang="en-US" altLang="en-US" sz="2800"/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879FEA8A-3D52-4CF7-BD42-FCD1D7A07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35671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800"/>
              <a:t>FIFO</a:t>
            </a:r>
            <a:endParaRPr lang="en-US" altLang="en-US" sz="280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8AFD4442-7B73-454C-AE6B-61970861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4283075"/>
            <a:ext cx="3048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8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Writing to caches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85" y="1200040"/>
            <a:ext cx="8306375" cy="54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When to write the modified data to memory?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Write-back: When the block is evicted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Write-through: While writing to cache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Write-back: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Pro: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Consolidate multiple writes to the same block</a:t>
            </a:r>
          </a:p>
          <a:p>
            <a:pPr marL="1142601" marR="0" lvl="2" indent="-2285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Saves bandwidth and energy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Con: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Need to track dirty (modified) blocks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Write-through: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Pro: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Simpler implementation and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coherence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.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Con: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Slow, bandwidth intensive</a:t>
            </a:r>
          </a:p>
        </p:txBody>
      </p:sp>
    </p:spTree>
    <p:extLst>
      <p:ext uri="{BB962C8B-B14F-4D97-AF65-F5344CB8AC3E}">
        <p14:creationId xmlns:p14="http://schemas.microsoft.com/office/powerpoint/2010/main" val="9643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Write-through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627C7F-01E8-4B91-BE1E-A1A6AF07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45" y="1261001"/>
            <a:ext cx="8306375" cy="492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Always write to memory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Write is as slow as write to memory (not cache)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C798E7-F346-4C71-BDE4-9D1E6505D9B1}"/>
              </a:ext>
            </a:extLst>
          </p:cNvPr>
          <p:cNvSpPr txBox="1">
            <a:spLocks/>
          </p:cNvSpPr>
          <p:nvPr/>
        </p:nvSpPr>
        <p:spPr>
          <a:xfrm>
            <a:off x="7086600" y="6055360"/>
            <a:ext cx="1905000" cy="4572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nb-NO"/>
            </a:defPPr>
            <a:lvl1pPr marL="0" algn="l" defTabSz="609585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1pPr>
            <a:lvl2pPr marL="742691" indent="-285650" algn="l" defTabSz="609585" rtl="0" eaLnBrk="1" latinLnBrk="0" hangingPunct="1">
              <a:spcBef>
                <a:spcPct val="20000"/>
              </a:spcBef>
              <a:buChar char="–"/>
              <a:defRPr sz="27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2pPr>
            <a:lvl3pPr marL="1142601" indent="-228520" algn="l" defTabSz="609585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3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3pPr>
            <a:lvl4pPr marL="1599642" indent="-228520" algn="l" defTabSz="609585" rtl="0" eaLnBrk="1" latinLnBrk="0" hangingPunct="1">
              <a:spcBef>
                <a:spcPct val="20000"/>
              </a:spcBef>
              <a:buChar char="–"/>
              <a:defRPr sz="19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4pPr>
            <a:lvl5pPr marL="2056682" indent="-228520" algn="l" defTabSz="609585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w"/>
              <a:defRPr sz="19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5pPr>
            <a:lvl6pPr marL="2513723" indent="-228520" algn="l" defTabSz="609585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6pPr>
            <a:lvl7pPr marL="2970763" indent="-228520" algn="l" defTabSz="609585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7pPr>
            <a:lvl8pPr marL="3427803" indent="-228520" algn="l" defTabSz="609585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8pPr>
            <a:lvl9pPr marL="3884844" indent="-228520" algn="l" defTabSz="609585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 kern="1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91408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6015471-6007-4CC9-9687-6A5D2DE1B31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MS PGothic" panose="020B0600070205080204" pitchFamily="34" charset="-128"/>
                <a:cs typeface="+mn-cs"/>
              </a:rPr>
              <a:pPr marL="0" marR="0" lvl="0" indent="0" algn="l" defTabSz="914081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CA4575-5DD4-4C74-B8A0-6E84F95AFF5F}"/>
              </a:ext>
            </a:extLst>
          </p:cNvPr>
          <p:cNvGrpSpPr/>
          <p:nvPr/>
        </p:nvGrpSpPr>
        <p:grpSpPr>
          <a:xfrm>
            <a:off x="4058154" y="2379901"/>
            <a:ext cx="3911357" cy="1602549"/>
            <a:chOff x="4320288" y="922468"/>
            <a:chExt cx="4345273" cy="1780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644388-7A60-4A25-A94F-21403B621B1D}"/>
                </a:ext>
              </a:extLst>
            </p:cNvPr>
            <p:cNvGrpSpPr/>
            <p:nvPr/>
          </p:nvGrpSpPr>
          <p:grpSpPr>
            <a:xfrm>
              <a:off x="4968360" y="924086"/>
              <a:ext cx="1728192" cy="1778714"/>
              <a:chOff x="3854114" y="1301333"/>
              <a:chExt cx="1728192" cy="177871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73ACD6-0822-4BB5-AA30-7AD437821149}"/>
                  </a:ext>
                </a:extLst>
              </p:cNvPr>
              <p:cNvSpPr txBox="1"/>
              <p:nvPr/>
            </p:nvSpPr>
            <p:spPr>
              <a:xfrm>
                <a:off x="3926122" y="1301333"/>
                <a:ext cx="1584176" cy="34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A87499-3BEB-454F-A674-AF8384C7CF85}"/>
                  </a:ext>
                </a:extLst>
              </p:cNvPr>
              <p:cNvSpPr/>
              <p:nvPr/>
            </p:nvSpPr>
            <p:spPr>
              <a:xfrm>
                <a:off x="3854114" y="1639887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7E802DF-84BC-4CA7-B9B3-0F08DD7B866F}"/>
                  </a:ext>
                </a:extLst>
              </p:cNvPr>
              <p:cNvSpPr/>
              <p:nvPr/>
            </p:nvSpPr>
            <p:spPr>
              <a:xfrm>
                <a:off x="3854114" y="1927919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7AD231-4F87-40CF-A702-B84F5CB1A16B}"/>
                  </a:ext>
                </a:extLst>
              </p:cNvPr>
              <p:cNvSpPr/>
              <p:nvPr/>
            </p:nvSpPr>
            <p:spPr>
              <a:xfrm>
                <a:off x="3854114" y="2215951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E60866-76E4-465A-8A2A-63448FCE0F57}"/>
                  </a:ext>
                </a:extLst>
              </p:cNvPr>
              <p:cNvSpPr/>
              <p:nvPr/>
            </p:nvSpPr>
            <p:spPr>
              <a:xfrm>
                <a:off x="3854114" y="2503983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2119F46-D4FE-499F-8157-2FA7570B6EA0}"/>
                  </a:ext>
                </a:extLst>
              </p:cNvPr>
              <p:cNvSpPr/>
              <p:nvPr/>
            </p:nvSpPr>
            <p:spPr>
              <a:xfrm>
                <a:off x="3854114" y="2792015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6EC133-AEBB-4C6F-82D1-FD284ACF37CF}"/>
                </a:ext>
              </a:extLst>
            </p:cNvPr>
            <p:cNvGrpSpPr/>
            <p:nvPr/>
          </p:nvGrpSpPr>
          <p:grpSpPr>
            <a:xfrm>
              <a:off x="6684617" y="922468"/>
              <a:ext cx="1728192" cy="1778714"/>
              <a:chOff x="3854114" y="1301333"/>
              <a:chExt cx="1728192" cy="177871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7FD86B-2DF4-4184-8FB2-D6F093519AC4}"/>
                  </a:ext>
                </a:extLst>
              </p:cNvPr>
              <p:cNvSpPr txBox="1"/>
              <p:nvPr/>
            </p:nvSpPr>
            <p:spPr>
              <a:xfrm>
                <a:off x="3926122" y="1301333"/>
                <a:ext cx="1584176" cy="34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54178E-D914-4C77-A9C1-6CC332A2ECF2}"/>
                  </a:ext>
                </a:extLst>
              </p:cNvPr>
              <p:cNvSpPr/>
              <p:nvPr/>
            </p:nvSpPr>
            <p:spPr>
              <a:xfrm>
                <a:off x="3854114" y="1639887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D13C8E-3A94-4F59-8DD1-A3B9B76ED052}"/>
                  </a:ext>
                </a:extLst>
              </p:cNvPr>
              <p:cNvSpPr/>
              <p:nvPr/>
            </p:nvSpPr>
            <p:spPr>
              <a:xfrm>
                <a:off x="3854114" y="1927919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F803F8-5EE9-4197-9C57-1BD75A76ACC2}"/>
                  </a:ext>
                </a:extLst>
              </p:cNvPr>
              <p:cNvSpPr/>
              <p:nvPr/>
            </p:nvSpPr>
            <p:spPr>
              <a:xfrm>
                <a:off x="3854114" y="2215951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228A60E-7C8A-403C-BC79-F4448C1E0557}"/>
                  </a:ext>
                </a:extLst>
              </p:cNvPr>
              <p:cNvSpPr/>
              <p:nvPr/>
            </p:nvSpPr>
            <p:spPr>
              <a:xfrm>
                <a:off x="3854114" y="2503983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E0D2A1-02D0-41A8-980D-43522E1F7C5E}"/>
                  </a:ext>
                </a:extLst>
              </p:cNvPr>
              <p:cNvSpPr/>
              <p:nvPr/>
            </p:nvSpPr>
            <p:spPr>
              <a:xfrm>
                <a:off x="3854114" y="2792015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E85DEB-6AD2-47B0-97A6-DACE0FCF3820}"/>
                </a:ext>
              </a:extLst>
            </p:cNvPr>
            <p:cNvGrpSpPr/>
            <p:nvPr/>
          </p:nvGrpSpPr>
          <p:grpSpPr>
            <a:xfrm>
              <a:off x="8313905" y="922468"/>
              <a:ext cx="351656" cy="1778714"/>
              <a:chOff x="5483402" y="1301333"/>
              <a:chExt cx="351656" cy="17787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618C9F5-EED9-4A63-803D-F44101722A32}"/>
                  </a:ext>
                </a:extLst>
              </p:cNvPr>
              <p:cNvGrpSpPr/>
              <p:nvPr/>
            </p:nvGrpSpPr>
            <p:grpSpPr>
              <a:xfrm>
                <a:off x="5584500" y="1639887"/>
                <a:ext cx="210619" cy="1440160"/>
                <a:chOff x="9038690" y="1254120"/>
                <a:chExt cx="210619" cy="144016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A15259-3424-41A5-85D2-382B2B68E28E}"/>
                    </a:ext>
                  </a:extLst>
                </p:cNvPr>
                <p:cNvSpPr/>
                <p:nvPr/>
              </p:nvSpPr>
              <p:spPr>
                <a:xfrm>
                  <a:off x="9038690" y="2406248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90A4910-870D-4851-B6CC-A9A5BD1E059C}"/>
                    </a:ext>
                  </a:extLst>
                </p:cNvPr>
                <p:cNvSpPr/>
                <p:nvPr/>
              </p:nvSpPr>
              <p:spPr>
                <a:xfrm>
                  <a:off x="9038690" y="2118216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77619-3C6E-4E3D-8957-054BDED0849F}"/>
                    </a:ext>
                  </a:extLst>
                </p:cNvPr>
                <p:cNvSpPr/>
                <p:nvPr/>
              </p:nvSpPr>
              <p:spPr>
                <a:xfrm>
                  <a:off x="9038690" y="1830184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FA0D99A-4841-4339-BEED-C5A4B2CCE148}"/>
                    </a:ext>
                  </a:extLst>
                </p:cNvPr>
                <p:cNvSpPr/>
                <p:nvPr/>
              </p:nvSpPr>
              <p:spPr>
                <a:xfrm>
                  <a:off x="9038690" y="1542152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9D7E624-3B6A-400C-91EF-924EB0AEC02E}"/>
                    </a:ext>
                  </a:extLst>
                </p:cNvPr>
                <p:cNvSpPr/>
                <p:nvPr/>
              </p:nvSpPr>
              <p:spPr>
                <a:xfrm>
                  <a:off x="9038690" y="1254120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648E36-A2F2-48B7-B477-9E48BD4A871C}"/>
                  </a:ext>
                </a:extLst>
              </p:cNvPr>
              <p:cNvSpPr txBox="1"/>
              <p:nvPr/>
            </p:nvSpPr>
            <p:spPr>
              <a:xfrm>
                <a:off x="5483402" y="1301333"/>
                <a:ext cx="351656" cy="34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784105-6FA2-4E5B-8762-A91FD4E597EE}"/>
                </a:ext>
              </a:extLst>
            </p:cNvPr>
            <p:cNvGrpSpPr/>
            <p:nvPr/>
          </p:nvGrpSpPr>
          <p:grpSpPr>
            <a:xfrm>
              <a:off x="4320288" y="922468"/>
              <a:ext cx="648072" cy="1778714"/>
              <a:chOff x="3206042" y="1301333"/>
              <a:chExt cx="648072" cy="177871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B58BF-1B2E-481B-9F6C-5948653570A1}"/>
                  </a:ext>
                </a:extLst>
              </p:cNvPr>
              <p:cNvSpPr/>
              <p:nvPr/>
            </p:nvSpPr>
            <p:spPr>
              <a:xfrm>
                <a:off x="3206042" y="1639887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0F193B-853B-46BF-B211-3CBFCD2EB7AD}"/>
                  </a:ext>
                </a:extLst>
              </p:cNvPr>
              <p:cNvSpPr/>
              <p:nvPr/>
            </p:nvSpPr>
            <p:spPr>
              <a:xfrm>
                <a:off x="3206042" y="1927919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169B60-062C-4F17-99AC-34FE061972E4}"/>
                  </a:ext>
                </a:extLst>
              </p:cNvPr>
              <p:cNvSpPr/>
              <p:nvPr/>
            </p:nvSpPr>
            <p:spPr>
              <a:xfrm>
                <a:off x="3206042" y="2215951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0E1F96-9744-4536-BE37-063486677FE9}"/>
                  </a:ext>
                </a:extLst>
              </p:cNvPr>
              <p:cNvSpPr/>
              <p:nvPr/>
            </p:nvSpPr>
            <p:spPr>
              <a:xfrm>
                <a:off x="3206042" y="2503983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2C68FC-FFB1-4F52-9DF4-62BD760F520D}"/>
                  </a:ext>
                </a:extLst>
              </p:cNvPr>
              <p:cNvSpPr/>
              <p:nvPr/>
            </p:nvSpPr>
            <p:spPr>
              <a:xfrm>
                <a:off x="3206042" y="2792015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5FC3F-5039-4B7E-AD97-865FE79748D3}"/>
                  </a:ext>
                </a:extLst>
              </p:cNvPr>
              <p:cNvSpPr txBox="1"/>
              <p:nvPr/>
            </p:nvSpPr>
            <p:spPr>
              <a:xfrm>
                <a:off x="3277626" y="1301333"/>
                <a:ext cx="506114" cy="348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Tag</a:t>
                </a: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0BA9047-05AF-4849-AC60-7F2077078F6C}"/>
              </a:ext>
            </a:extLst>
          </p:cNvPr>
          <p:cNvSpPr/>
          <p:nvPr/>
        </p:nvSpPr>
        <p:spPr>
          <a:xfrm>
            <a:off x="5007679" y="4577477"/>
            <a:ext cx="2645291" cy="1841186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2309" tIns="41154" rIns="82309" bIns="411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0x00 000000 32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0x04 000100 20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0x08 001000 16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0x0c 001100 00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0x10 010000 03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0x14 010100 00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06F131-2B41-4163-912B-F79CFD433FF3}"/>
              </a:ext>
            </a:extLst>
          </p:cNvPr>
          <p:cNvSpPr/>
          <p:nvPr/>
        </p:nvSpPr>
        <p:spPr>
          <a:xfrm>
            <a:off x="3026151" y="3087780"/>
            <a:ext cx="592225" cy="48209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F52061-C656-47FC-B61E-E3488CEA8ADE}"/>
              </a:ext>
            </a:extLst>
          </p:cNvPr>
          <p:cNvSpPr/>
          <p:nvPr/>
        </p:nvSpPr>
        <p:spPr>
          <a:xfrm>
            <a:off x="2010574" y="2461404"/>
            <a:ext cx="1606815" cy="369332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 24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/>
              </a:rPr>
              <a:t>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108259-9962-4E5D-ABAE-29704ED68537}"/>
              </a:ext>
            </a:extLst>
          </p:cNvPr>
          <p:cNvGrpSpPr/>
          <p:nvPr/>
        </p:nvGrpSpPr>
        <p:grpSpPr>
          <a:xfrm>
            <a:off x="3618376" y="2827410"/>
            <a:ext cx="439778" cy="1037077"/>
            <a:chOff x="5157917" y="1419622"/>
            <a:chExt cx="710227" cy="115212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3EC1FD-A9FB-421E-83F7-5C65D32CFE6B}"/>
                </a:ext>
              </a:extLst>
            </p:cNvPr>
            <p:cNvCxnSpPr/>
            <p:nvPr/>
          </p:nvCxnSpPr>
          <p:spPr>
            <a:xfrm flipV="1">
              <a:off x="5157917" y="1419622"/>
              <a:ext cx="710227" cy="55582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A1F3DDB-3B81-44F2-8BB8-D37B9F7749C7}"/>
                </a:ext>
              </a:extLst>
            </p:cNvPr>
            <p:cNvCxnSpPr/>
            <p:nvPr/>
          </p:nvCxnSpPr>
          <p:spPr>
            <a:xfrm flipV="1">
              <a:off x="5157917" y="1707654"/>
              <a:ext cx="710227" cy="26779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58D2CC-778D-4EBF-8E1D-12166BDF5094}"/>
                </a:ext>
              </a:extLst>
            </p:cNvPr>
            <p:cNvCxnSpPr/>
            <p:nvPr/>
          </p:nvCxnSpPr>
          <p:spPr>
            <a:xfrm>
              <a:off x="5157917" y="1975445"/>
              <a:ext cx="710227" cy="2024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B0E51D-FBD9-4EB7-9FA3-B54B007C8D2F}"/>
                </a:ext>
              </a:extLst>
            </p:cNvPr>
            <p:cNvCxnSpPr/>
            <p:nvPr/>
          </p:nvCxnSpPr>
          <p:spPr>
            <a:xfrm>
              <a:off x="5157917" y="1975445"/>
              <a:ext cx="710227" cy="30827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39512B-FCEF-48A5-97FE-CCB89F382505}"/>
                </a:ext>
              </a:extLst>
            </p:cNvPr>
            <p:cNvCxnSpPr/>
            <p:nvPr/>
          </p:nvCxnSpPr>
          <p:spPr>
            <a:xfrm>
              <a:off x="5157917" y="1975445"/>
              <a:ext cx="710227" cy="59630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8D81E8-B0FB-4DCF-8540-47377A8D75AF}"/>
              </a:ext>
            </a:extLst>
          </p:cNvPr>
          <p:cNvGrpSpPr/>
          <p:nvPr/>
        </p:nvGrpSpPr>
        <p:grpSpPr>
          <a:xfrm>
            <a:off x="4058154" y="2686106"/>
            <a:ext cx="3875406" cy="260726"/>
            <a:chOff x="4472688" y="1413422"/>
            <a:chExt cx="4305334" cy="28965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3B3F3E-32C8-4418-9B2D-26D99301997D}"/>
                </a:ext>
              </a:extLst>
            </p:cNvPr>
            <p:cNvSpPr/>
            <p:nvPr/>
          </p:nvSpPr>
          <p:spPr>
            <a:xfrm>
              <a:off x="4472688" y="1413422"/>
              <a:ext cx="648072" cy="288032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0065D2-A636-4DBD-9068-D23E2433CC33}"/>
                </a:ext>
              </a:extLst>
            </p:cNvPr>
            <p:cNvSpPr/>
            <p:nvPr/>
          </p:nvSpPr>
          <p:spPr>
            <a:xfrm>
              <a:off x="5120760" y="1415040"/>
              <a:ext cx="1728192" cy="288032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73EAFA-46A1-4BBC-9CC9-241A4963F316}"/>
                </a:ext>
              </a:extLst>
            </p:cNvPr>
            <p:cNvSpPr/>
            <p:nvPr/>
          </p:nvSpPr>
          <p:spPr>
            <a:xfrm>
              <a:off x="6837017" y="1413422"/>
              <a:ext cx="1728192" cy="288032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5D8B20-F713-418C-A955-16963DDD51E5}"/>
                </a:ext>
              </a:extLst>
            </p:cNvPr>
            <p:cNvSpPr/>
            <p:nvPr/>
          </p:nvSpPr>
          <p:spPr>
            <a:xfrm>
              <a:off x="8567403" y="1413422"/>
              <a:ext cx="210619" cy="288032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</a:t>
              </a:r>
            </a:p>
          </p:txBody>
        </p:sp>
      </p:grpSp>
      <p:sp>
        <p:nvSpPr>
          <p:cNvPr id="52" name="Freeform 98">
            <a:extLst>
              <a:ext uri="{FF2B5EF4-FFF2-40B4-BE49-F238E27FC236}">
                <a16:creationId xmlns:a16="http://schemas.microsoft.com/office/drawing/2014/main" id="{04618EFC-6703-4E3E-8DC6-B5661EAD1F09}"/>
              </a:ext>
            </a:extLst>
          </p:cNvPr>
          <p:cNvSpPr/>
          <p:nvPr/>
        </p:nvSpPr>
        <p:spPr>
          <a:xfrm>
            <a:off x="3344928" y="3560621"/>
            <a:ext cx="3219947" cy="1603704"/>
          </a:xfrm>
          <a:custGeom>
            <a:avLst/>
            <a:gdLst>
              <a:gd name="connsiteX0" fmla="*/ 7839 w 3504334"/>
              <a:gd name="connsiteY0" fmla="*/ 0 h 1638394"/>
              <a:gd name="connsiteX1" fmla="*/ 0 w 3504334"/>
              <a:gd name="connsiteY1" fmla="*/ 807438 h 1638394"/>
              <a:gd name="connsiteX2" fmla="*/ 3371060 w 3504334"/>
              <a:gd name="connsiteY2" fmla="*/ 791760 h 1638394"/>
              <a:gd name="connsiteX3" fmla="*/ 3504334 w 3504334"/>
              <a:gd name="connsiteY3" fmla="*/ 1638394 h 16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4334" h="1638394">
                <a:moveTo>
                  <a:pt x="7839" y="0"/>
                </a:moveTo>
                <a:lnTo>
                  <a:pt x="0" y="807438"/>
                </a:lnTo>
                <a:lnTo>
                  <a:pt x="3371060" y="791760"/>
                </a:lnTo>
                <a:lnTo>
                  <a:pt x="3504334" y="1638394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649FB5-3E90-4FEC-8574-EA1DD21C2BB9}"/>
              </a:ext>
            </a:extLst>
          </p:cNvPr>
          <p:cNvSpPr txBox="1"/>
          <p:nvPr/>
        </p:nvSpPr>
        <p:spPr>
          <a:xfrm>
            <a:off x="6377779" y="5174485"/>
            <a:ext cx="343931" cy="138346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857DFD-EB40-4825-925C-D4A83336D8F9}"/>
              </a:ext>
            </a:extLst>
          </p:cNvPr>
          <p:cNvSpPr txBox="1"/>
          <p:nvPr/>
        </p:nvSpPr>
        <p:spPr>
          <a:xfrm>
            <a:off x="4706327" y="2722955"/>
            <a:ext cx="343931" cy="198808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24</a:t>
            </a:r>
            <a:endParaRPr kumimoji="0" lang="en-US" sz="1440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5" name="Freeform 101">
            <a:extLst>
              <a:ext uri="{FF2B5EF4-FFF2-40B4-BE49-F238E27FC236}">
                <a16:creationId xmlns:a16="http://schemas.microsoft.com/office/drawing/2014/main" id="{F637EEEB-A1A3-44E7-88A4-9E659F75FC9D}"/>
              </a:ext>
            </a:extLst>
          </p:cNvPr>
          <p:cNvSpPr/>
          <p:nvPr/>
        </p:nvSpPr>
        <p:spPr>
          <a:xfrm>
            <a:off x="3618375" y="2921762"/>
            <a:ext cx="1087952" cy="405998"/>
          </a:xfrm>
          <a:custGeom>
            <a:avLst/>
            <a:gdLst>
              <a:gd name="connsiteX0" fmla="*/ 0 w 2022636"/>
              <a:gd name="connsiteY0" fmla="*/ 501709 h 501709"/>
              <a:gd name="connsiteX1" fmla="*/ 2022636 w 2022636"/>
              <a:gd name="connsiteY1" fmla="*/ 0 h 50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2636" h="501709">
                <a:moveTo>
                  <a:pt x="0" y="501709"/>
                </a:moveTo>
                <a:lnTo>
                  <a:pt x="2022636" y="0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2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Write-back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C4EF6-5E97-496D-B3A0-C341F46B3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85" y="1250840"/>
            <a:ext cx="8306375" cy="54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Write only to cache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Write happens at the speed of 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sv-SE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316F4-69D7-4DB1-A7B3-F8D237324115}"/>
              </a:ext>
            </a:extLst>
          </p:cNvPr>
          <p:cNvGrpSpPr/>
          <p:nvPr/>
        </p:nvGrpSpPr>
        <p:grpSpPr>
          <a:xfrm>
            <a:off x="4405244" y="2560371"/>
            <a:ext cx="3911357" cy="1602549"/>
            <a:chOff x="4320288" y="922468"/>
            <a:chExt cx="4345273" cy="1780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7175B1-460C-4D74-897A-932EEFFD2DDE}"/>
                </a:ext>
              </a:extLst>
            </p:cNvPr>
            <p:cNvGrpSpPr/>
            <p:nvPr/>
          </p:nvGrpSpPr>
          <p:grpSpPr>
            <a:xfrm>
              <a:off x="4968360" y="924086"/>
              <a:ext cx="1728192" cy="1778714"/>
              <a:chOff x="3854114" y="1301333"/>
              <a:chExt cx="1728192" cy="177871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94B36-41EB-4F48-A1DA-EDFE49E94634}"/>
                  </a:ext>
                </a:extLst>
              </p:cNvPr>
              <p:cNvSpPr txBox="1"/>
              <p:nvPr/>
            </p:nvSpPr>
            <p:spPr>
              <a:xfrm>
                <a:off x="3926122" y="1301333"/>
                <a:ext cx="1584176" cy="34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FF8820-672C-4527-A611-B76E29BEBF59}"/>
                  </a:ext>
                </a:extLst>
              </p:cNvPr>
              <p:cNvSpPr/>
              <p:nvPr/>
            </p:nvSpPr>
            <p:spPr>
              <a:xfrm>
                <a:off x="3854114" y="1639887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32C99B4-31D9-4437-87BB-CFE6637D4BFB}"/>
                  </a:ext>
                </a:extLst>
              </p:cNvPr>
              <p:cNvSpPr/>
              <p:nvPr/>
            </p:nvSpPr>
            <p:spPr>
              <a:xfrm>
                <a:off x="3854114" y="1927919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8ADC545-822F-4407-B843-1C799B2CC3D1}"/>
                  </a:ext>
                </a:extLst>
              </p:cNvPr>
              <p:cNvSpPr/>
              <p:nvPr/>
            </p:nvSpPr>
            <p:spPr>
              <a:xfrm>
                <a:off x="3854114" y="2215951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309E952-622D-4BF2-90F1-2B9F52AD6F61}"/>
                  </a:ext>
                </a:extLst>
              </p:cNvPr>
              <p:cNvSpPr/>
              <p:nvPr/>
            </p:nvSpPr>
            <p:spPr>
              <a:xfrm>
                <a:off x="3854114" y="2503983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4C809B6-9212-446B-8DFA-D71C9404E6F6}"/>
                  </a:ext>
                </a:extLst>
              </p:cNvPr>
              <p:cNvSpPr/>
              <p:nvPr/>
            </p:nvSpPr>
            <p:spPr>
              <a:xfrm>
                <a:off x="3854114" y="2792015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A98219-9AE8-4016-AFCE-5BC292FB1B9D}"/>
                </a:ext>
              </a:extLst>
            </p:cNvPr>
            <p:cNvGrpSpPr/>
            <p:nvPr/>
          </p:nvGrpSpPr>
          <p:grpSpPr>
            <a:xfrm>
              <a:off x="6684617" y="922468"/>
              <a:ext cx="1728192" cy="1778714"/>
              <a:chOff x="3854114" y="1301333"/>
              <a:chExt cx="1728192" cy="177871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03C17F-8E90-4664-9CF1-09058C248CB4}"/>
                  </a:ext>
                </a:extLst>
              </p:cNvPr>
              <p:cNvSpPr txBox="1"/>
              <p:nvPr/>
            </p:nvSpPr>
            <p:spPr>
              <a:xfrm>
                <a:off x="3926122" y="1301333"/>
                <a:ext cx="1584176" cy="34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BA1FF7C-1EA9-431E-BC6E-1FD938677020}"/>
                  </a:ext>
                </a:extLst>
              </p:cNvPr>
              <p:cNvSpPr/>
              <p:nvPr/>
            </p:nvSpPr>
            <p:spPr>
              <a:xfrm>
                <a:off x="3854114" y="1639887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937518-904C-47F1-8934-2E14D8032870}"/>
                  </a:ext>
                </a:extLst>
              </p:cNvPr>
              <p:cNvSpPr/>
              <p:nvPr/>
            </p:nvSpPr>
            <p:spPr>
              <a:xfrm>
                <a:off x="3854114" y="1927919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non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5BC443-E535-478E-9AFF-04BEFD26A917}"/>
                  </a:ext>
                </a:extLst>
              </p:cNvPr>
              <p:cNvSpPr/>
              <p:nvPr/>
            </p:nvSpPr>
            <p:spPr>
              <a:xfrm>
                <a:off x="3854114" y="2215951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B8D9A9-4635-4D1A-93C6-E739E5AC11F4}"/>
                  </a:ext>
                </a:extLst>
              </p:cNvPr>
              <p:cNvSpPr/>
              <p:nvPr/>
            </p:nvSpPr>
            <p:spPr>
              <a:xfrm>
                <a:off x="3854114" y="2503983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43FC8A-E985-43BD-804D-8344EE6812B5}"/>
                  </a:ext>
                </a:extLst>
              </p:cNvPr>
              <p:cNvSpPr/>
              <p:nvPr/>
            </p:nvSpPr>
            <p:spPr>
              <a:xfrm>
                <a:off x="3854114" y="2792015"/>
                <a:ext cx="1728192" cy="288032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C5E4F1E-3765-46D7-AEFD-13C237B3A08E}"/>
                </a:ext>
              </a:extLst>
            </p:cNvPr>
            <p:cNvGrpSpPr/>
            <p:nvPr/>
          </p:nvGrpSpPr>
          <p:grpSpPr>
            <a:xfrm>
              <a:off x="8313905" y="922468"/>
              <a:ext cx="351656" cy="1778714"/>
              <a:chOff x="5483402" y="1301333"/>
              <a:chExt cx="351656" cy="17787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5568038-0B71-4023-83B8-2B0D7C8FF53A}"/>
                  </a:ext>
                </a:extLst>
              </p:cNvPr>
              <p:cNvGrpSpPr/>
              <p:nvPr/>
            </p:nvGrpSpPr>
            <p:grpSpPr>
              <a:xfrm>
                <a:off x="5584500" y="1639887"/>
                <a:ext cx="210619" cy="1440160"/>
                <a:chOff x="9038690" y="1254120"/>
                <a:chExt cx="210619" cy="144016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AD5ABF6-E60B-4C7B-BC39-A50E3A91B14F}"/>
                    </a:ext>
                  </a:extLst>
                </p:cNvPr>
                <p:cNvSpPr/>
                <p:nvPr/>
              </p:nvSpPr>
              <p:spPr>
                <a:xfrm>
                  <a:off x="9038690" y="2406248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884292-F3E6-4DB2-BCAC-4A682A1DA0D3}"/>
                    </a:ext>
                  </a:extLst>
                </p:cNvPr>
                <p:cNvSpPr/>
                <p:nvPr/>
              </p:nvSpPr>
              <p:spPr>
                <a:xfrm>
                  <a:off x="9038690" y="2118216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94EE584-4E58-4EA9-B912-6F8E686E6AA1}"/>
                    </a:ext>
                  </a:extLst>
                </p:cNvPr>
                <p:cNvSpPr/>
                <p:nvPr/>
              </p:nvSpPr>
              <p:spPr>
                <a:xfrm>
                  <a:off x="9038690" y="1830184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3827450-FB4B-493F-ACC8-E91E23B35489}"/>
                    </a:ext>
                  </a:extLst>
                </p:cNvPr>
                <p:cNvSpPr/>
                <p:nvPr/>
              </p:nvSpPr>
              <p:spPr>
                <a:xfrm>
                  <a:off x="9038690" y="1542152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0691E95-B088-42E4-A7C3-9FDFEA509BAE}"/>
                    </a:ext>
                  </a:extLst>
                </p:cNvPr>
                <p:cNvSpPr/>
                <p:nvPr/>
              </p:nvSpPr>
              <p:spPr>
                <a:xfrm>
                  <a:off x="9038690" y="1254120"/>
                  <a:ext cx="210619" cy="288032"/>
                </a:xfrm>
                <a:prstGeom prst="rect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115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6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nsolas"/>
                      <a:ea typeface="+mn-ea"/>
                      <a:cs typeface="Consolas"/>
                    </a:rPr>
                    <a:t>0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12ADD5-DBF9-40B5-BB81-BDECCA5331D8}"/>
                  </a:ext>
                </a:extLst>
              </p:cNvPr>
              <p:cNvSpPr txBox="1"/>
              <p:nvPr/>
            </p:nvSpPr>
            <p:spPr>
              <a:xfrm>
                <a:off x="5483402" y="1301333"/>
                <a:ext cx="351656" cy="34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CB8A86-3EFA-449E-85C4-87998D716193}"/>
                </a:ext>
              </a:extLst>
            </p:cNvPr>
            <p:cNvGrpSpPr/>
            <p:nvPr/>
          </p:nvGrpSpPr>
          <p:grpSpPr>
            <a:xfrm>
              <a:off x="4320288" y="922468"/>
              <a:ext cx="648072" cy="1778714"/>
              <a:chOff x="3206042" y="1301333"/>
              <a:chExt cx="648072" cy="177871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E547ED-AB98-4871-81E1-7A9E8A5D600B}"/>
                  </a:ext>
                </a:extLst>
              </p:cNvPr>
              <p:cNvSpPr/>
              <p:nvPr/>
            </p:nvSpPr>
            <p:spPr>
              <a:xfrm>
                <a:off x="3206042" y="1639887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B2EBDC-42F8-46A7-A979-7D91FEF080A0}"/>
                  </a:ext>
                </a:extLst>
              </p:cNvPr>
              <p:cNvSpPr/>
              <p:nvPr/>
            </p:nvSpPr>
            <p:spPr>
              <a:xfrm>
                <a:off x="3206042" y="1927919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21AA5C-2D2B-49B1-9322-9FEF9BB2C443}"/>
                  </a:ext>
                </a:extLst>
              </p:cNvPr>
              <p:cNvSpPr/>
              <p:nvPr/>
            </p:nvSpPr>
            <p:spPr>
              <a:xfrm>
                <a:off x="3206042" y="2215951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BC94D3-E22B-4812-8BCD-EA1EF56850B2}"/>
                  </a:ext>
                </a:extLst>
              </p:cNvPr>
              <p:cNvSpPr/>
              <p:nvPr/>
            </p:nvSpPr>
            <p:spPr>
              <a:xfrm>
                <a:off x="3206042" y="2503983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8E9CDB-5251-4F64-8A08-58E8F851C49E}"/>
                  </a:ext>
                </a:extLst>
              </p:cNvPr>
              <p:cNvSpPr/>
              <p:nvPr/>
            </p:nvSpPr>
            <p:spPr>
              <a:xfrm>
                <a:off x="3206042" y="2792015"/>
                <a:ext cx="648072" cy="288032"/>
              </a:xfrm>
              <a:prstGeom prst="rect">
                <a:avLst/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7A284-2616-427C-AA7A-CFC420353304}"/>
                  </a:ext>
                </a:extLst>
              </p:cNvPr>
              <p:cNvSpPr txBox="1"/>
              <p:nvPr/>
            </p:nvSpPr>
            <p:spPr>
              <a:xfrm>
                <a:off x="3277626" y="1301333"/>
                <a:ext cx="506114" cy="348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Tag</a:t>
                </a: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19A49-2BBF-437B-92D8-CE39CA25A8FE}"/>
              </a:ext>
            </a:extLst>
          </p:cNvPr>
          <p:cNvSpPr/>
          <p:nvPr/>
        </p:nvSpPr>
        <p:spPr>
          <a:xfrm>
            <a:off x="5354769" y="4757948"/>
            <a:ext cx="2645292" cy="1686092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2309" tIns="41154" rIns="82309" bIns="411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0x00 000000 32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0x04 000100 20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0x08 001000 16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0x0c 001100 00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0x10 010000 03</a:t>
            </a:r>
          </a:p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AA4D29-D2E4-4ACB-8363-1CB11BBBE646}"/>
              </a:ext>
            </a:extLst>
          </p:cNvPr>
          <p:cNvSpPr/>
          <p:nvPr/>
        </p:nvSpPr>
        <p:spPr>
          <a:xfrm>
            <a:off x="3373241" y="3268250"/>
            <a:ext cx="592225" cy="482099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BAF5C4-20C4-4153-B17B-3EF561BAD073}"/>
              </a:ext>
            </a:extLst>
          </p:cNvPr>
          <p:cNvSpPr/>
          <p:nvPr/>
        </p:nvSpPr>
        <p:spPr>
          <a:xfrm>
            <a:off x="2598939" y="2428424"/>
            <a:ext cx="1620957" cy="369332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 24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/>
              </a:rPr>
              <a:t>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A591F2-3C08-4BED-8B9C-BFC1251D515F}"/>
              </a:ext>
            </a:extLst>
          </p:cNvPr>
          <p:cNvGrpSpPr/>
          <p:nvPr/>
        </p:nvGrpSpPr>
        <p:grpSpPr>
          <a:xfrm>
            <a:off x="3965465" y="3007880"/>
            <a:ext cx="439778" cy="1037077"/>
            <a:chOff x="5157917" y="1419622"/>
            <a:chExt cx="710227" cy="115212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A6F9A3-AF78-4D43-97D0-418240DE48F6}"/>
                </a:ext>
              </a:extLst>
            </p:cNvPr>
            <p:cNvCxnSpPr/>
            <p:nvPr/>
          </p:nvCxnSpPr>
          <p:spPr>
            <a:xfrm flipV="1">
              <a:off x="5157917" y="1419622"/>
              <a:ext cx="710227" cy="55582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1A8476-4C5F-4571-82D5-F400CF6D7917}"/>
                </a:ext>
              </a:extLst>
            </p:cNvPr>
            <p:cNvCxnSpPr/>
            <p:nvPr/>
          </p:nvCxnSpPr>
          <p:spPr>
            <a:xfrm flipV="1">
              <a:off x="5157917" y="1707654"/>
              <a:ext cx="710227" cy="26779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2AD0265-871B-4517-A656-3CF3C460F978}"/>
                </a:ext>
              </a:extLst>
            </p:cNvPr>
            <p:cNvCxnSpPr/>
            <p:nvPr/>
          </p:nvCxnSpPr>
          <p:spPr>
            <a:xfrm>
              <a:off x="5157917" y="1975445"/>
              <a:ext cx="710227" cy="2024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8DF48-0E29-437F-8AED-C37D4F7BF75B}"/>
                </a:ext>
              </a:extLst>
            </p:cNvPr>
            <p:cNvCxnSpPr/>
            <p:nvPr/>
          </p:nvCxnSpPr>
          <p:spPr>
            <a:xfrm>
              <a:off x="5157917" y="1975445"/>
              <a:ext cx="710227" cy="30827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6C4996-A356-4B2A-870E-F03D2849ABB3}"/>
                </a:ext>
              </a:extLst>
            </p:cNvPr>
            <p:cNvCxnSpPr/>
            <p:nvPr/>
          </p:nvCxnSpPr>
          <p:spPr>
            <a:xfrm>
              <a:off x="5157917" y="1975445"/>
              <a:ext cx="710227" cy="59630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15F9B2-524F-4CA2-A134-6FCD8C74AF75}"/>
              </a:ext>
            </a:extLst>
          </p:cNvPr>
          <p:cNvGrpSpPr/>
          <p:nvPr/>
        </p:nvGrpSpPr>
        <p:grpSpPr>
          <a:xfrm>
            <a:off x="4405244" y="2866576"/>
            <a:ext cx="3875406" cy="260726"/>
            <a:chOff x="4472688" y="1413422"/>
            <a:chExt cx="4305334" cy="28965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B2749B-07E4-4249-8593-B8E4414D57EC}"/>
                </a:ext>
              </a:extLst>
            </p:cNvPr>
            <p:cNvSpPr/>
            <p:nvPr/>
          </p:nvSpPr>
          <p:spPr>
            <a:xfrm>
              <a:off x="4472688" y="1413422"/>
              <a:ext cx="648072" cy="288032"/>
            </a:xfrm>
            <a:prstGeom prst="rect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3C8FEA-4E9C-42BF-8525-E8E67A2D94EA}"/>
                </a:ext>
              </a:extLst>
            </p:cNvPr>
            <p:cNvSpPr/>
            <p:nvPr/>
          </p:nvSpPr>
          <p:spPr>
            <a:xfrm>
              <a:off x="5120760" y="1415040"/>
              <a:ext cx="1728192" cy="288032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8C1335-FA1B-4822-8F4C-E9EC1F34ECE6}"/>
                </a:ext>
              </a:extLst>
            </p:cNvPr>
            <p:cNvSpPr/>
            <p:nvPr/>
          </p:nvSpPr>
          <p:spPr>
            <a:xfrm>
              <a:off x="6837017" y="1413422"/>
              <a:ext cx="1728192" cy="288032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62BDF5-D49E-4B89-AF2A-276EDA47C36E}"/>
                </a:ext>
              </a:extLst>
            </p:cNvPr>
            <p:cNvSpPr/>
            <p:nvPr/>
          </p:nvSpPr>
          <p:spPr>
            <a:xfrm>
              <a:off x="8567403" y="1413422"/>
              <a:ext cx="210619" cy="288032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6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93C2A1-8482-4BEA-994D-1859BAB27BAD}"/>
              </a:ext>
            </a:extLst>
          </p:cNvPr>
          <p:cNvSpPr txBox="1"/>
          <p:nvPr/>
        </p:nvSpPr>
        <p:spPr>
          <a:xfrm>
            <a:off x="5053417" y="2903425"/>
            <a:ext cx="343931" cy="198808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noAutofit/>
          </a:bodyPr>
          <a:lstStyle/>
          <a:p>
            <a:pPr marL="0" marR="0" lvl="0" indent="0" algn="l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24</a:t>
            </a:r>
            <a:endParaRPr kumimoji="0" lang="en-US" sz="1440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3" name="Freeform 146">
            <a:extLst>
              <a:ext uri="{FF2B5EF4-FFF2-40B4-BE49-F238E27FC236}">
                <a16:creationId xmlns:a16="http://schemas.microsoft.com/office/drawing/2014/main" id="{4C9DDB55-038D-432C-9323-B90DC54032C6}"/>
              </a:ext>
            </a:extLst>
          </p:cNvPr>
          <p:cNvSpPr/>
          <p:nvPr/>
        </p:nvSpPr>
        <p:spPr>
          <a:xfrm>
            <a:off x="3965465" y="3102232"/>
            <a:ext cx="1159085" cy="405998"/>
          </a:xfrm>
          <a:custGeom>
            <a:avLst/>
            <a:gdLst>
              <a:gd name="connsiteX0" fmla="*/ 0 w 2022636"/>
              <a:gd name="connsiteY0" fmla="*/ 501709 h 501709"/>
              <a:gd name="connsiteX1" fmla="*/ 2022636 w 2022636"/>
              <a:gd name="connsiteY1" fmla="*/ 0 h 50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2636" h="501709">
                <a:moveTo>
                  <a:pt x="0" y="501709"/>
                </a:moveTo>
                <a:lnTo>
                  <a:pt x="2022636" y="0"/>
                </a:ln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13222F-0EA9-4045-B0D2-869F5F1A1DEC}"/>
              </a:ext>
            </a:extLst>
          </p:cNvPr>
          <p:cNvGrpSpPr/>
          <p:nvPr/>
        </p:nvGrpSpPr>
        <p:grpSpPr>
          <a:xfrm>
            <a:off x="8192137" y="2559466"/>
            <a:ext cx="316540" cy="1601093"/>
            <a:chOff x="5483402" y="1301333"/>
            <a:chExt cx="351656" cy="177871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6A79B1-8317-4087-BA7D-990C81F12390}"/>
                </a:ext>
              </a:extLst>
            </p:cNvPr>
            <p:cNvGrpSpPr/>
            <p:nvPr/>
          </p:nvGrpSpPr>
          <p:grpSpPr>
            <a:xfrm>
              <a:off x="5584500" y="1639887"/>
              <a:ext cx="210619" cy="1440160"/>
              <a:chOff x="9038690" y="1254120"/>
              <a:chExt cx="210619" cy="144016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E332C47-66D3-4D2C-9F42-B95C9FA1A201}"/>
                  </a:ext>
                </a:extLst>
              </p:cNvPr>
              <p:cNvSpPr/>
              <p:nvPr/>
            </p:nvSpPr>
            <p:spPr>
              <a:xfrm>
                <a:off x="9038690" y="2406248"/>
                <a:ext cx="210619" cy="288032"/>
              </a:xfrm>
              <a:prstGeom prst="rect">
                <a:avLst/>
              </a:prstGeom>
              <a:solidFill>
                <a:srgbClr val="8064A2"/>
              </a:solidFill>
              <a:ln w="25400" cap="flat" cmpd="sng" algn="ctr">
                <a:solidFill>
                  <a:srgbClr val="8064A2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+mn-ea"/>
                    <a:cs typeface="Consolas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2A5E187-DEA4-4269-9EBC-7D9A7CAA7B35}"/>
                  </a:ext>
                </a:extLst>
              </p:cNvPr>
              <p:cNvSpPr/>
              <p:nvPr/>
            </p:nvSpPr>
            <p:spPr>
              <a:xfrm>
                <a:off x="9038690" y="2118216"/>
                <a:ext cx="210619" cy="288032"/>
              </a:xfrm>
              <a:prstGeom prst="rect">
                <a:avLst/>
              </a:prstGeom>
              <a:solidFill>
                <a:srgbClr val="8064A2"/>
              </a:solidFill>
              <a:ln w="25400" cap="flat" cmpd="sng" algn="ctr">
                <a:solidFill>
                  <a:srgbClr val="8064A2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+mn-ea"/>
                    <a:cs typeface="Consolas"/>
                  </a:rPr>
                  <a:t>0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F6A545-39D0-462C-94B9-43E11D23AA76}"/>
                  </a:ext>
                </a:extLst>
              </p:cNvPr>
              <p:cNvSpPr/>
              <p:nvPr/>
            </p:nvSpPr>
            <p:spPr>
              <a:xfrm>
                <a:off x="9038690" y="1830184"/>
                <a:ext cx="210619" cy="288032"/>
              </a:xfrm>
              <a:prstGeom prst="rect">
                <a:avLst/>
              </a:prstGeom>
              <a:solidFill>
                <a:srgbClr val="8064A2"/>
              </a:solidFill>
              <a:ln w="25400" cap="flat" cmpd="sng" algn="ctr">
                <a:solidFill>
                  <a:srgbClr val="8064A2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+mn-ea"/>
                    <a:cs typeface="Consolas"/>
                  </a:rPr>
                  <a:t>0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AA55642-96CE-440F-8286-F121985C39F5}"/>
                  </a:ext>
                </a:extLst>
              </p:cNvPr>
              <p:cNvSpPr/>
              <p:nvPr/>
            </p:nvSpPr>
            <p:spPr>
              <a:xfrm>
                <a:off x="9038690" y="1542152"/>
                <a:ext cx="210619" cy="288032"/>
              </a:xfrm>
              <a:prstGeom prst="rect">
                <a:avLst/>
              </a:prstGeom>
              <a:solidFill>
                <a:srgbClr val="8064A2"/>
              </a:solidFill>
              <a:ln w="25400" cap="flat" cmpd="sng" algn="ctr">
                <a:solidFill>
                  <a:srgbClr val="8064A2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+mn-ea"/>
                    <a:cs typeface="Consolas"/>
                  </a:rPr>
                  <a:t>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87183B0-5C97-4493-BEB0-AD6AC4CFF4CB}"/>
                  </a:ext>
                </a:extLst>
              </p:cNvPr>
              <p:cNvSpPr/>
              <p:nvPr/>
            </p:nvSpPr>
            <p:spPr>
              <a:xfrm>
                <a:off x="9038690" y="1254120"/>
                <a:ext cx="210619" cy="288032"/>
              </a:xfrm>
              <a:prstGeom prst="rect">
                <a:avLst/>
              </a:prstGeom>
              <a:solidFill>
                <a:srgbClr val="8064A2"/>
              </a:solidFill>
              <a:ln w="25400" cap="flat" cmpd="sng" algn="ctr">
                <a:solidFill>
                  <a:srgbClr val="8064A2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115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+mn-ea"/>
                    <a:cs typeface="Consolas"/>
                  </a:rPr>
                  <a:t>1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3198DD-D548-4D80-97DD-6DD8775DC38E}"/>
                </a:ext>
              </a:extLst>
            </p:cNvPr>
            <p:cNvSpPr txBox="1"/>
            <p:nvPr/>
          </p:nvSpPr>
          <p:spPr>
            <a:xfrm>
              <a:off x="5483402" y="1301333"/>
              <a:ext cx="351656" cy="348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11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4AA97A-7C82-491E-A220-EF5A05BB4E86}"/>
              </a:ext>
            </a:extLst>
          </p:cNvPr>
          <p:cNvGrpSpPr/>
          <p:nvPr/>
        </p:nvGrpSpPr>
        <p:grpSpPr>
          <a:xfrm>
            <a:off x="3148114" y="3011041"/>
            <a:ext cx="3789948" cy="2415496"/>
            <a:chOff x="3114734" y="2184027"/>
            <a:chExt cx="4210395" cy="268346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9D5FDA7-4E80-4522-9439-27C978301593}"/>
                </a:ext>
              </a:extLst>
            </p:cNvPr>
            <p:cNvCxnSpPr/>
            <p:nvPr/>
          </p:nvCxnSpPr>
          <p:spPr>
            <a:xfrm>
              <a:off x="3143616" y="3271921"/>
              <a:ext cx="4181513" cy="1595571"/>
            </a:xfrm>
            <a:prstGeom prst="straightConnector1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  <a:tailEnd type="arrow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DD46908-ED11-4874-B1D5-588A136718D0}"/>
                </a:ext>
              </a:extLst>
            </p:cNvPr>
            <p:cNvCxnSpPr/>
            <p:nvPr/>
          </p:nvCxnSpPr>
          <p:spPr>
            <a:xfrm flipV="1">
              <a:off x="3114734" y="2184027"/>
              <a:ext cx="2194481" cy="998133"/>
            </a:xfrm>
            <a:prstGeom prst="straightConnector1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  <a:tailEnd type="arrow"/>
            </a:ln>
            <a:effectLst/>
          </p:spPr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B06DC4-739A-4EE8-B5F9-2386A7FC7A50}"/>
              </a:ext>
            </a:extLst>
          </p:cNvPr>
          <p:cNvCxnSpPr/>
          <p:nvPr/>
        </p:nvCxnSpPr>
        <p:spPr>
          <a:xfrm>
            <a:off x="5573478" y="3102233"/>
            <a:ext cx="0" cy="1655715"/>
          </a:xfrm>
          <a:prstGeom prst="straightConnector1">
            <a:avLst/>
          </a:prstGeom>
          <a:noFill/>
          <a:ln w="38100" cap="flat" cmpd="sng" algn="ctr">
            <a:solidFill>
              <a:srgbClr val="8064A2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54B82DE8-19AB-4F2A-8AC6-7CF626FA9CC8}"/>
              </a:ext>
            </a:extLst>
          </p:cNvPr>
          <p:cNvSpPr txBox="1">
            <a:spLocks/>
          </p:cNvSpPr>
          <p:nvPr/>
        </p:nvSpPr>
        <p:spPr>
          <a:xfrm>
            <a:off x="264110" y="3267149"/>
            <a:ext cx="3691111" cy="3061016"/>
          </a:xfrm>
          <a:prstGeom prst="rect">
            <a:avLst/>
          </a:prstGeom>
        </p:spPr>
        <p:txBody>
          <a:bodyPr>
            <a:normAutofit/>
          </a:bodyPr>
          <a:lstStyle>
            <a:lvl1pPr marL="380825" indent="-380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554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825120" indent="-31735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11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269416" indent="-25388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65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777182" indent="-25388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2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284948" indent="-25388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22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792715" indent="-25388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22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300481" indent="-25388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22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808247" indent="-25388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22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316014" indent="-25388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22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823051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342781" marR="0" lvl="0" indent="-342781" algn="l" defTabSz="823051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60" b="1" i="0" u="none" strike="noStrike" kern="0" cap="none" spc="0" normalizeH="0" baseline="0" noProof="0" dirty="0">
                <a:ln>
                  <a:noFill/>
                </a:ln>
                <a:solidFill>
                  <a:srgbClr val="D7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Note: the cache and memory are now not the same!</a:t>
            </a:r>
          </a:p>
          <a:p>
            <a:pPr marL="342781" marR="0" lvl="0" indent="-342781" algn="l" defTabSz="823051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6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When we evict a line we need to know if it is different from the DRAM to </a:t>
            </a:r>
            <a:r>
              <a:rPr kumimoji="0" lang="en-US" sz="216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</a:srgbClr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write it back</a:t>
            </a:r>
          </a:p>
        </p:txBody>
      </p:sp>
      <p:sp>
        <p:nvSpPr>
          <p:cNvPr id="67" name="Rectangular Callout 156">
            <a:extLst>
              <a:ext uri="{FF2B5EF4-FFF2-40B4-BE49-F238E27FC236}">
                <a16:creationId xmlns:a16="http://schemas.microsoft.com/office/drawing/2014/main" id="{E34A26A9-4DDC-4656-A485-E42199C54448}"/>
              </a:ext>
            </a:extLst>
          </p:cNvPr>
          <p:cNvSpPr/>
          <p:nvPr/>
        </p:nvSpPr>
        <p:spPr>
          <a:xfrm>
            <a:off x="5952036" y="177445"/>
            <a:ext cx="2493491" cy="1883875"/>
          </a:xfrm>
          <a:prstGeom prst="wedgeRectCallout">
            <a:avLst>
              <a:gd name="adj1" fmla="val 46766"/>
              <a:gd name="adj2" fmla="val 97142"/>
            </a:avLst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2309" tIns="41154" rIns="82309" bIns="411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Dirty bit keeps track of whether the cache block has been written.</a:t>
            </a:r>
          </a:p>
          <a:p>
            <a:pPr marL="0" marR="0" lvl="0" indent="0" algn="ctr" defTabSz="411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it is dirty, we need to write it back to DRAM when we evict it.</a:t>
            </a:r>
          </a:p>
        </p:txBody>
      </p:sp>
    </p:spTree>
    <p:extLst>
      <p:ext uri="{BB962C8B-B14F-4D97-AF65-F5344CB8AC3E}">
        <p14:creationId xmlns:p14="http://schemas.microsoft.com/office/powerpoint/2010/main" val="12578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Cache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B64F0-F6D3-48A6-864E-9AF136152ADC}"/>
              </a:ext>
            </a:extLst>
          </p:cNvPr>
          <p:cNvSpPr txBox="1"/>
          <p:nvPr/>
        </p:nvSpPr>
        <p:spPr>
          <a:xfrm>
            <a:off x="226305" y="1481645"/>
            <a:ext cx="8653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AMAT = (hit rate * hit-time) + (miss rate * miss-latency)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A74E3-E64A-4E90-8870-0B753DC0ED44}"/>
              </a:ext>
            </a:extLst>
          </p:cNvPr>
          <p:cNvGrpSpPr/>
          <p:nvPr/>
        </p:nvGrpSpPr>
        <p:grpSpPr>
          <a:xfrm>
            <a:off x="196740" y="2354105"/>
            <a:ext cx="5037076" cy="830997"/>
            <a:chOff x="154984" y="4179973"/>
            <a:chExt cx="387797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18D0CE-8F3B-4CCD-9E58-6970DDA80936}"/>
                </a:ext>
              </a:extLst>
            </p:cNvPr>
            <p:cNvSpPr txBox="1"/>
            <p:nvPr/>
          </p:nvSpPr>
          <p:spPr>
            <a:xfrm>
              <a:off x="154984" y="4179973"/>
              <a:ext cx="1945962" cy="8309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Garamond (Body)"/>
                  <a:ea typeface="+mn-ea"/>
                  <a:cs typeface="+mn-cs"/>
                </a:rPr>
                <a:t>Hit time = 1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Garamond (Body)"/>
                  <a:ea typeface="+mn-ea"/>
                  <a:cs typeface="+mn-cs"/>
                </a:rPr>
                <a:t>Miss latency =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7AB46-87D6-4AA0-93AD-03CC0CEDCE9D}"/>
                </a:ext>
              </a:extLst>
            </p:cNvPr>
            <p:cNvSpPr txBox="1"/>
            <p:nvPr/>
          </p:nvSpPr>
          <p:spPr>
            <a:xfrm>
              <a:off x="2100945" y="4180241"/>
              <a:ext cx="632924" cy="385296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2DEF9B-2C35-4222-ABE6-5AFD599A9CC0}"/>
                </a:ext>
              </a:extLst>
            </p:cNvPr>
            <p:cNvSpPr txBox="1"/>
            <p:nvPr/>
          </p:nvSpPr>
          <p:spPr>
            <a:xfrm>
              <a:off x="2100945" y="4577112"/>
              <a:ext cx="1932011" cy="433858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solidFill>
                <a:srgbClr val="8064A2">
                  <a:shade val="50000"/>
                </a:srgbClr>
              </a:solidFill>
              <a:prstDash val="solid"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BEF516-78E7-4749-9A0E-3BD6FCF3AF10}"/>
              </a:ext>
            </a:extLst>
          </p:cNvPr>
          <p:cNvSpPr txBox="1"/>
          <p:nvPr/>
        </p:nvSpPr>
        <p:spPr>
          <a:xfrm>
            <a:off x="488147" y="5415829"/>
            <a:ext cx="8472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Miss rate = 2/6 = 33%;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hit rate = 4/6 = 66%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AMAT = (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0.66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)*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1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+ (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0.33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)*(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4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 = 2.0 cycles per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7DB4A-2691-4CBA-A2F0-030665F740FC}"/>
              </a:ext>
            </a:extLst>
          </p:cNvPr>
          <p:cNvSpPr txBox="1"/>
          <p:nvPr/>
        </p:nvSpPr>
        <p:spPr>
          <a:xfrm>
            <a:off x="326150" y="4543918"/>
            <a:ext cx="884132" cy="43385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83DDF-6C2A-478A-9A4A-24C675E0900B}"/>
              </a:ext>
            </a:extLst>
          </p:cNvPr>
          <p:cNvSpPr txBox="1"/>
          <p:nvPr/>
        </p:nvSpPr>
        <p:spPr>
          <a:xfrm>
            <a:off x="1213198" y="4543918"/>
            <a:ext cx="2509478" cy="43385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0182C-B12B-4B94-A665-EE0210C93A37}"/>
              </a:ext>
            </a:extLst>
          </p:cNvPr>
          <p:cNvSpPr txBox="1"/>
          <p:nvPr/>
        </p:nvSpPr>
        <p:spPr>
          <a:xfrm>
            <a:off x="3722676" y="4543918"/>
            <a:ext cx="884132" cy="43385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DD65B-A49B-488B-88A0-0AF8FA196F48}"/>
              </a:ext>
            </a:extLst>
          </p:cNvPr>
          <p:cNvSpPr txBox="1"/>
          <p:nvPr/>
        </p:nvSpPr>
        <p:spPr>
          <a:xfrm>
            <a:off x="5483065" y="4543918"/>
            <a:ext cx="2509478" cy="43385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9B57D-0287-4911-907C-0F03F289412A}"/>
              </a:ext>
            </a:extLst>
          </p:cNvPr>
          <p:cNvSpPr txBox="1"/>
          <p:nvPr/>
        </p:nvSpPr>
        <p:spPr>
          <a:xfrm>
            <a:off x="7990445" y="4543917"/>
            <a:ext cx="868672" cy="424019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975149-986C-492B-BA34-5F1979B875E8}"/>
              </a:ext>
            </a:extLst>
          </p:cNvPr>
          <p:cNvGrpSpPr/>
          <p:nvPr/>
        </p:nvGrpSpPr>
        <p:grpSpPr>
          <a:xfrm>
            <a:off x="326150" y="3553505"/>
            <a:ext cx="864907" cy="976099"/>
            <a:chOff x="790859" y="2716707"/>
            <a:chExt cx="486061" cy="6384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37CA9A-93B2-49CF-A6D2-58154D7EA7B4}"/>
                </a:ext>
              </a:extLst>
            </p:cNvPr>
            <p:cNvSpPr txBox="1"/>
            <p:nvPr/>
          </p:nvSpPr>
          <p:spPr>
            <a:xfrm>
              <a:off x="790859" y="2716707"/>
              <a:ext cx="486061" cy="270029"/>
            </a:xfrm>
            <a:prstGeom prst="rect">
              <a:avLst/>
            </a:prstGeom>
            <a:noFill/>
            <a:ln w="12700" cmpd="sng">
              <a:solidFill>
                <a:sysClr val="windowText" lastClr="00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own Arrow 46">
              <a:extLst>
                <a:ext uri="{FF2B5EF4-FFF2-40B4-BE49-F238E27FC236}">
                  <a16:creationId xmlns:a16="http://schemas.microsoft.com/office/drawing/2014/main" id="{08A59DE3-9072-42EF-8415-0E1C907419EB}"/>
                </a:ext>
              </a:extLst>
            </p:cNvPr>
            <p:cNvSpPr/>
            <p:nvPr/>
          </p:nvSpPr>
          <p:spPr>
            <a:xfrm>
              <a:off x="939813" y="2986736"/>
              <a:ext cx="188152" cy="368403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B1C3E-F6F2-483A-A79A-84FFC870D364}"/>
              </a:ext>
            </a:extLst>
          </p:cNvPr>
          <p:cNvGrpSpPr/>
          <p:nvPr/>
        </p:nvGrpSpPr>
        <p:grpSpPr>
          <a:xfrm>
            <a:off x="1191056" y="3551870"/>
            <a:ext cx="864907" cy="976099"/>
            <a:chOff x="790859" y="2716707"/>
            <a:chExt cx="486061" cy="6384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60D670-94A2-4817-B1A9-D71E1E6622D9}"/>
                </a:ext>
              </a:extLst>
            </p:cNvPr>
            <p:cNvSpPr txBox="1"/>
            <p:nvPr/>
          </p:nvSpPr>
          <p:spPr>
            <a:xfrm>
              <a:off x="790859" y="2716707"/>
              <a:ext cx="486061" cy="270029"/>
            </a:xfrm>
            <a:prstGeom prst="rect">
              <a:avLst/>
            </a:prstGeom>
            <a:noFill/>
            <a:ln w="12700" cmpd="sng">
              <a:solidFill>
                <a:sysClr val="windowText" lastClr="00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Down Arrow 49">
              <a:extLst>
                <a:ext uri="{FF2B5EF4-FFF2-40B4-BE49-F238E27FC236}">
                  <a16:creationId xmlns:a16="http://schemas.microsoft.com/office/drawing/2014/main" id="{34A16827-9D4C-4697-BD3F-8887EBB836DE}"/>
                </a:ext>
              </a:extLst>
            </p:cNvPr>
            <p:cNvSpPr/>
            <p:nvPr/>
          </p:nvSpPr>
          <p:spPr>
            <a:xfrm>
              <a:off x="939813" y="2986736"/>
              <a:ext cx="188152" cy="368403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484D58-42AE-4387-B2AB-25DEB539A317}"/>
              </a:ext>
            </a:extLst>
          </p:cNvPr>
          <p:cNvGrpSpPr/>
          <p:nvPr/>
        </p:nvGrpSpPr>
        <p:grpSpPr>
          <a:xfrm>
            <a:off x="3722676" y="3566534"/>
            <a:ext cx="864907" cy="976099"/>
            <a:chOff x="790859" y="2716707"/>
            <a:chExt cx="486061" cy="6384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32C6F6-9160-4CF3-AE30-FC1B5A1FED33}"/>
                </a:ext>
              </a:extLst>
            </p:cNvPr>
            <p:cNvSpPr txBox="1"/>
            <p:nvPr/>
          </p:nvSpPr>
          <p:spPr>
            <a:xfrm>
              <a:off x="790859" y="2716707"/>
              <a:ext cx="486061" cy="270029"/>
            </a:xfrm>
            <a:prstGeom prst="rect">
              <a:avLst/>
            </a:prstGeom>
            <a:noFill/>
            <a:ln w="12700" cmpd="sng">
              <a:solidFill>
                <a:sysClr val="windowText" lastClr="00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Down Arrow 52">
              <a:extLst>
                <a:ext uri="{FF2B5EF4-FFF2-40B4-BE49-F238E27FC236}">
                  <a16:creationId xmlns:a16="http://schemas.microsoft.com/office/drawing/2014/main" id="{284B8FC3-04DB-4B15-8429-50F99E8EA4B7}"/>
                </a:ext>
              </a:extLst>
            </p:cNvPr>
            <p:cNvSpPr/>
            <p:nvPr/>
          </p:nvSpPr>
          <p:spPr>
            <a:xfrm>
              <a:off x="939813" y="2986736"/>
              <a:ext cx="188152" cy="368403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CBD61-9B1A-46FC-874B-586A83A41DA3}"/>
              </a:ext>
            </a:extLst>
          </p:cNvPr>
          <p:cNvGrpSpPr/>
          <p:nvPr/>
        </p:nvGrpSpPr>
        <p:grpSpPr>
          <a:xfrm>
            <a:off x="4585502" y="3555410"/>
            <a:ext cx="864907" cy="976099"/>
            <a:chOff x="790859" y="2716707"/>
            <a:chExt cx="486061" cy="6384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F2D9ED-3CC4-4938-8D43-3F09A2768373}"/>
                </a:ext>
              </a:extLst>
            </p:cNvPr>
            <p:cNvSpPr txBox="1"/>
            <p:nvPr/>
          </p:nvSpPr>
          <p:spPr>
            <a:xfrm>
              <a:off x="790859" y="2716707"/>
              <a:ext cx="486061" cy="270029"/>
            </a:xfrm>
            <a:prstGeom prst="rect">
              <a:avLst/>
            </a:prstGeom>
            <a:noFill/>
            <a:ln w="12700" cmpd="sng">
              <a:solidFill>
                <a:sysClr val="windowText" lastClr="00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own Arrow 55">
              <a:extLst>
                <a:ext uri="{FF2B5EF4-FFF2-40B4-BE49-F238E27FC236}">
                  <a16:creationId xmlns:a16="http://schemas.microsoft.com/office/drawing/2014/main" id="{AD033C7C-8BA9-42C1-A68D-F1C49C31A878}"/>
                </a:ext>
              </a:extLst>
            </p:cNvPr>
            <p:cNvSpPr/>
            <p:nvPr/>
          </p:nvSpPr>
          <p:spPr>
            <a:xfrm>
              <a:off x="939813" y="2986736"/>
              <a:ext cx="188152" cy="368403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D6788-42E4-42B5-8176-8C4A42F56467}"/>
              </a:ext>
            </a:extLst>
          </p:cNvPr>
          <p:cNvGrpSpPr/>
          <p:nvPr/>
        </p:nvGrpSpPr>
        <p:grpSpPr>
          <a:xfrm>
            <a:off x="5468402" y="3561614"/>
            <a:ext cx="864907" cy="976099"/>
            <a:chOff x="790859" y="2716707"/>
            <a:chExt cx="486061" cy="6384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A88C5-F474-4482-929F-1E61A99E0E26}"/>
                </a:ext>
              </a:extLst>
            </p:cNvPr>
            <p:cNvSpPr txBox="1"/>
            <p:nvPr/>
          </p:nvSpPr>
          <p:spPr>
            <a:xfrm>
              <a:off x="790859" y="2716707"/>
              <a:ext cx="486061" cy="270029"/>
            </a:xfrm>
            <a:prstGeom prst="rect">
              <a:avLst/>
            </a:prstGeom>
            <a:noFill/>
            <a:ln w="12700" cmpd="sng">
              <a:solidFill>
                <a:sysClr val="windowText" lastClr="00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Down Arrow 58">
              <a:extLst>
                <a:ext uri="{FF2B5EF4-FFF2-40B4-BE49-F238E27FC236}">
                  <a16:creationId xmlns:a16="http://schemas.microsoft.com/office/drawing/2014/main" id="{3622AB17-7C0D-4D82-90B7-CDBA682F6CCA}"/>
                </a:ext>
              </a:extLst>
            </p:cNvPr>
            <p:cNvSpPr/>
            <p:nvPr/>
          </p:nvSpPr>
          <p:spPr>
            <a:xfrm>
              <a:off x="939813" y="2986736"/>
              <a:ext cx="188152" cy="368403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45A3A7-AEF9-43CB-BBF3-834A5948AA9F}"/>
              </a:ext>
            </a:extLst>
          </p:cNvPr>
          <p:cNvGrpSpPr/>
          <p:nvPr/>
        </p:nvGrpSpPr>
        <p:grpSpPr>
          <a:xfrm>
            <a:off x="7980795" y="3530760"/>
            <a:ext cx="864907" cy="976099"/>
            <a:chOff x="790859" y="2716707"/>
            <a:chExt cx="486061" cy="6384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B5F605-9289-4B97-BE33-19BB7C0F1E9F}"/>
                </a:ext>
              </a:extLst>
            </p:cNvPr>
            <p:cNvSpPr txBox="1"/>
            <p:nvPr/>
          </p:nvSpPr>
          <p:spPr>
            <a:xfrm>
              <a:off x="790859" y="2716707"/>
              <a:ext cx="486061" cy="270029"/>
            </a:xfrm>
            <a:prstGeom prst="rect">
              <a:avLst/>
            </a:prstGeom>
            <a:noFill/>
            <a:ln w="12700" cmpd="sng">
              <a:solidFill>
                <a:sysClr val="windowText" lastClr="000000"/>
              </a:solidFill>
            </a:ln>
          </p:spPr>
          <p:txBody>
            <a:bodyPr wrap="non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Down Arrow 61">
              <a:extLst>
                <a:ext uri="{FF2B5EF4-FFF2-40B4-BE49-F238E27FC236}">
                  <a16:creationId xmlns:a16="http://schemas.microsoft.com/office/drawing/2014/main" id="{85FC7AA8-E69B-4198-9199-45C25D26D0F5}"/>
                </a:ext>
              </a:extLst>
            </p:cNvPr>
            <p:cNvSpPr/>
            <p:nvPr/>
          </p:nvSpPr>
          <p:spPr>
            <a:xfrm>
              <a:off x="939813" y="2986736"/>
              <a:ext cx="188152" cy="368403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F94E360-14BC-45D6-9018-0727220FA085}"/>
              </a:ext>
            </a:extLst>
          </p:cNvPr>
          <p:cNvSpPr txBox="1"/>
          <p:nvPr/>
        </p:nvSpPr>
        <p:spPr>
          <a:xfrm>
            <a:off x="4593919" y="4545653"/>
            <a:ext cx="884132" cy="43385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2231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Cache hierarchy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6C4EF6-5E97-496D-B3A0-C341F46B3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85" y="1220360"/>
            <a:ext cx="8306375" cy="54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Multiple level caches to balance capacity and access latency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Typically caches at all levels are made of SRAM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Cache closest to processor is small but fast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Caches further away from processor are increasingly bigger but slower</a:t>
            </a:r>
          </a:p>
          <a:p>
            <a:pPr marL="74281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Garamond" panose="02020404030301010803" pitchFamily="18" charset="0"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As size of SRAM grows, its access latency also increases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sv-SE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B42A659B-0BC6-4218-9A6C-1755CA41B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196" y="4764147"/>
            <a:ext cx="1051560" cy="1117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CPU</a:t>
            </a: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9D75ED0A-2C3F-41BA-80C4-085C710FA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764" y="4992747"/>
            <a:ext cx="955964" cy="66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L1 cache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A99BC6F1-19D8-497B-86E5-08413AEB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58" y="4642227"/>
            <a:ext cx="1049020" cy="13563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L2 cache</a:t>
            </a:r>
          </a:p>
        </p:txBody>
      </p:sp>
      <p:sp>
        <p:nvSpPr>
          <p:cNvPr id="71" name="Line 7">
            <a:extLst>
              <a:ext uri="{FF2B5EF4-FFF2-40B4-BE49-F238E27FC236}">
                <a16:creationId xmlns:a16="http://schemas.microsoft.com/office/drawing/2014/main" id="{365DCFC8-5BF8-4DB4-ABCB-A20A4A737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7756" y="5322947"/>
            <a:ext cx="6470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66CB9197-D834-4AEA-9EA7-BC15842EF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90" y="5322947"/>
            <a:ext cx="6470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922D7569-EF06-4877-85A4-07E73C112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1178" y="5322054"/>
            <a:ext cx="64700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7D98AE7-AA12-4A27-A10F-6245AEF1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186" y="4257042"/>
            <a:ext cx="1617394" cy="20827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Last level cache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(LLC)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CA6D9-BF48-4E4D-AAAA-166832FBDB7B}"/>
              </a:ext>
            </a:extLst>
          </p:cNvPr>
          <p:cNvSpPr txBox="1"/>
          <p:nvPr/>
        </p:nvSpPr>
        <p:spPr>
          <a:xfrm>
            <a:off x="2770676" y="6022349"/>
            <a:ext cx="104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1-4 cycles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725F61-EAF0-4B62-90E6-3847C6AE24F8}"/>
              </a:ext>
            </a:extLst>
          </p:cNvPr>
          <p:cNvSpPr txBox="1"/>
          <p:nvPr/>
        </p:nvSpPr>
        <p:spPr>
          <a:xfrm>
            <a:off x="4406436" y="6022349"/>
            <a:ext cx="104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~10 cycles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2A69E3-A497-43A1-94F7-DEDBCACA09B9}"/>
              </a:ext>
            </a:extLst>
          </p:cNvPr>
          <p:cNvSpPr txBox="1"/>
          <p:nvPr/>
        </p:nvSpPr>
        <p:spPr>
          <a:xfrm>
            <a:off x="6382372" y="6062244"/>
            <a:ext cx="1257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30-60 cycles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Virtual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DCECD-4705-478D-9849-34168FF9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" y="1186143"/>
            <a:ext cx="9130550" cy="5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Motivation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3" y="1200040"/>
            <a:ext cx="8875059" cy="54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Virtual memory addresses two main issues</a:t>
            </a: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Capacity: how to relieve programmers from dealing with limited main memory capacity?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To allow physical memory to be smaller than the program’s address space (e.g. 32bit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MS PGothic" panose="020B0600070205080204" pitchFamily="34" charset="-128"/>
                <a:cs typeface="Wingdings"/>
              </a:rPr>
              <a:t>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 </a:t>
            </a:r>
            <a:r>
              <a:rPr kumimoji="0" lang="en-GB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Times New Roman"/>
              </a:rPr>
              <a:t>4GB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)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To a</a:t>
            </a:r>
            <a:r>
              <a:rPr kumimoji="0" lang="en-US" alt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llow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multiple programs to share limited physical memory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Safety: how to enable safe and efficient sharing of memory among multiple programs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To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revent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user programs to access memory used by OS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To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control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the access by one user program to the memory of other user programs</a:t>
            </a:r>
          </a:p>
        </p:txBody>
      </p:sp>
    </p:spTree>
    <p:extLst>
      <p:ext uri="{BB962C8B-B14F-4D97-AF65-F5344CB8AC3E}">
        <p14:creationId xmlns:p14="http://schemas.microsoft.com/office/powerpoint/2010/main" val="30772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Virtual memory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200040"/>
            <a:ext cx="8821271" cy="52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Idea: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make each program think that it owns the entire memory.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Times New Roman"/>
              </a:rPr>
              <a:t>Virtual address space: 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addresses visible to the programmer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E.g. PC, load/store addresses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sym typeface="Symbol" panose="05050102010706020507" pitchFamily="18" charset="2"/>
              </a:rPr>
              <a:t>Physical address space: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sym typeface="Symbol" panose="05050102010706020507" pitchFamily="18" charset="2"/>
              </a:rPr>
              <a:t> actual main memory addresses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Addresses used to access cache/ memory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Addres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s translation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Virtual address are translated on-the-fly to physical addresses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The translation is done jointly by hardware and OS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Parts of virtual address space not used recently is store on disk, not in memory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03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Cache organizations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B27E7-890F-4CB5-B41B-504B7758A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1" y="1198642"/>
            <a:ext cx="851407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Direct mapped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A block can be placed only by one location in the cache</a:t>
            </a: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Fully associative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latin typeface="Garamond"/>
              </a:rPr>
              <a:t>A block can be placed anywhere in the cache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n-way set associative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 block can be placed at one of the predetermined </a:t>
            </a:r>
            <a:r>
              <a:rPr lang="en-US" altLang="en-US" sz="2600" b="1" kern="0" dirty="0">
                <a:solidFill>
                  <a:srgbClr val="000000"/>
                </a:solidFill>
                <a:latin typeface="Garamond"/>
              </a:rPr>
              <a:t>n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locations in the cache</a:t>
            </a:r>
          </a:p>
        </p:txBody>
      </p:sp>
    </p:spTree>
    <p:extLst>
      <p:ext uri="{BB962C8B-B14F-4D97-AF65-F5344CB8AC3E}">
        <p14:creationId xmlns:p14="http://schemas.microsoft.com/office/powerpoint/2010/main" val="12430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Address Translation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200041"/>
            <a:ext cx="8821271" cy="520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Two styles of address translation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Paging</a:t>
            </a:r>
            <a:r>
              <a:rPr kumimoji="0" lang="sv-SE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: Basic translation units are </a:t>
            </a:r>
            <a:r>
              <a:rPr kumimoji="0" lang="sv-SE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fixed size</a:t>
            </a:r>
            <a:r>
              <a:rPr kumimoji="0" lang="sv-SE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 memory regions, called </a:t>
            </a:r>
            <a:r>
              <a:rPr kumimoji="0" lang="sv-SE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pages</a:t>
            </a:r>
            <a:r>
              <a:rPr kumimoji="0" lang="sv-SE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.</a:t>
            </a: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cs typeface="+mn-cs"/>
              <a:sym typeface="Symbol" panose="05050102010706020507" pitchFamily="18" charset="2"/>
            </a:endParaRP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Segmentation: Basic translation units are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variable size 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memory regions, called </a:t>
            </a:r>
            <a:r>
              <a:rPr kumimoji="0" lang="en-US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segments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We will focus on paging as it is used more commonly</a:t>
            </a:r>
          </a:p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99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Paging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253828"/>
            <a:ext cx="8821271" cy="52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cache line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 or 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block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 of virtual memory is called a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page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“page” or “virtual page” for virtual memory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“page frame” or “physical page” for physical memory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Typical page sizes are 4-8 KB (MB or GB in servers)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Large enough for efficient disk use and to keep translation tables (aka page tables) small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Translation is done through per program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page tables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Different programs can use same virtual address</a:t>
            </a:r>
          </a:p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35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628151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Virtual to physical mapping for 1 program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200040"/>
            <a:ext cx="8821271" cy="52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84BBADB-A348-478A-84ED-EAC6C1D29E7A}"/>
              </a:ext>
            </a:extLst>
          </p:cNvPr>
          <p:cNvSpPr txBox="1"/>
          <p:nvPr/>
        </p:nvSpPr>
        <p:spPr>
          <a:xfrm>
            <a:off x="1402714" y="1195070"/>
            <a:ext cx="285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Space (4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GB)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C2C97EC-2B73-4D24-9DCD-4DD86C75D7E4}"/>
              </a:ext>
            </a:extLst>
          </p:cNvPr>
          <p:cNvSpPr txBox="1"/>
          <p:nvPr/>
        </p:nvSpPr>
        <p:spPr>
          <a:xfrm>
            <a:off x="1602739" y="15506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8BEE5A5-E1AB-4B7A-BECA-8C900ECF0B9A}"/>
              </a:ext>
            </a:extLst>
          </p:cNvPr>
          <p:cNvSpPr txBox="1"/>
          <p:nvPr/>
        </p:nvSpPr>
        <p:spPr>
          <a:xfrm>
            <a:off x="1297939" y="505587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1800" b="1" i="0" u="none" strike="noStrike" kern="1200" cap="none" spc="-67" normalizeH="0" baseline="2546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1800" b="1" i="0" u="none" strike="noStrike" kern="1200" cap="none" spc="-60" normalizeH="0" baseline="2546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1800" b="1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4426512-411A-4FD4-9F0F-8F2047339D33}"/>
              </a:ext>
            </a:extLst>
          </p:cNvPr>
          <p:cNvSpPr txBox="1"/>
          <p:nvPr/>
        </p:nvSpPr>
        <p:spPr>
          <a:xfrm>
            <a:off x="1418589" y="2121852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1" i="0" u="none" strike="noStrike" kern="1200" cap="none" spc="-89" normalizeH="0" baseline="-1697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12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A81DEF4-D4FC-4E7D-908A-F5CC916D61C9}"/>
              </a:ext>
            </a:extLst>
          </p:cNvPr>
          <p:cNvSpPr txBox="1"/>
          <p:nvPr/>
        </p:nvSpPr>
        <p:spPr>
          <a:xfrm>
            <a:off x="5641340" y="1252220"/>
            <a:ext cx="240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Physical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Memory </a:t>
            </a:r>
            <a:r>
              <a:rPr kumimoji="0" sz="18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GB)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3E143CB3-82FA-4314-A871-FC55067E15D1}"/>
              </a:ext>
            </a:extLst>
          </p:cNvPr>
          <p:cNvGraphicFramePr>
            <a:graphicFrameLocks noGrp="1"/>
          </p:cNvGraphicFramePr>
          <p:nvPr/>
        </p:nvGraphicFramePr>
        <p:xfrm>
          <a:off x="1819275" y="1660525"/>
          <a:ext cx="1295400" cy="357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84800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DA642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5BF81372-B073-4ADA-BD24-97ADD23997A2}"/>
              </a:ext>
            </a:extLst>
          </p:cNvPr>
          <p:cNvGraphicFramePr>
            <a:graphicFrameLocks noGrp="1"/>
          </p:cNvGraphicFramePr>
          <p:nvPr/>
        </p:nvGraphicFramePr>
        <p:xfrm>
          <a:off x="5857875" y="1666875"/>
          <a:ext cx="1295400" cy="228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4800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DA642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0">
            <a:extLst>
              <a:ext uri="{FF2B5EF4-FFF2-40B4-BE49-F238E27FC236}">
                <a16:creationId xmlns:a16="http://schemas.microsoft.com/office/drawing/2014/main" id="{BAE130BD-2F71-4B51-8F13-653BA0B9A7E2}"/>
              </a:ext>
            </a:extLst>
          </p:cNvPr>
          <p:cNvSpPr/>
          <p:nvPr/>
        </p:nvSpPr>
        <p:spPr>
          <a:xfrm>
            <a:off x="5867400" y="5105400"/>
            <a:ext cx="1295400" cy="1214755"/>
          </a:xfrm>
          <a:custGeom>
            <a:avLst/>
            <a:gdLst/>
            <a:ahLst/>
            <a:cxnLst/>
            <a:rect l="l" t="t" r="r" b="b"/>
            <a:pathLst>
              <a:path w="1295400" h="1214754">
                <a:moveTo>
                  <a:pt x="1295398" y="151804"/>
                </a:moveTo>
                <a:lnTo>
                  <a:pt x="1262378" y="199787"/>
                </a:lnTo>
                <a:lnTo>
                  <a:pt x="1206967" y="228423"/>
                </a:lnTo>
                <a:lnTo>
                  <a:pt x="1170429" y="241459"/>
                </a:lnTo>
                <a:lnTo>
                  <a:pt x="1128528" y="253515"/>
                </a:lnTo>
                <a:lnTo>
                  <a:pt x="1081660" y="264499"/>
                </a:lnTo>
                <a:lnTo>
                  <a:pt x="1030220" y="274320"/>
                </a:lnTo>
                <a:lnTo>
                  <a:pt x="974603" y="282884"/>
                </a:lnTo>
                <a:lnTo>
                  <a:pt x="915205" y="290098"/>
                </a:lnTo>
                <a:lnTo>
                  <a:pt x="852420" y="295870"/>
                </a:lnTo>
                <a:lnTo>
                  <a:pt x="786644" y="300108"/>
                </a:lnTo>
                <a:lnTo>
                  <a:pt x="718272" y="302718"/>
                </a:lnTo>
                <a:lnTo>
                  <a:pt x="647699" y="303609"/>
                </a:lnTo>
                <a:lnTo>
                  <a:pt x="577125" y="302718"/>
                </a:lnTo>
                <a:lnTo>
                  <a:pt x="508752" y="300108"/>
                </a:lnTo>
                <a:lnTo>
                  <a:pt x="442976" y="295870"/>
                </a:lnTo>
                <a:lnTo>
                  <a:pt x="380191" y="290098"/>
                </a:lnTo>
                <a:lnTo>
                  <a:pt x="320793" y="282884"/>
                </a:lnTo>
                <a:lnTo>
                  <a:pt x="265176" y="274320"/>
                </a:lnTo>
                <a:lnTo>
                  <a:pt x="213736" y="264499"/>
                </a:lnTo>
                <a:lnTo>
                  <a:pt x="166868" y="253515"/>
                </a:lnTo>
                <a:lnTo>
                  <a:pt x="124968" y="241459"/>
                </a:lnTo>
                <a:lnTo>
                  <a:pt x="88429" y="228423"/>
                </a:lnTo>
                <a:lnTo>
                  <a:pt x="33020" y="199787"/>
                </a:lnTo>
                <a:lnTo>
                  <a:pt x="3800" y="168345"/>
                </a:lnTo>
                <a:lnTo>
                  <a:pt x="0" y="151804"/>
                </a:lnTo>
                <a:lnTo>
                  <a:pt x="3800" y="135264"/>
                </a:lnTo>
                <a:lnTo>
                  <a:pt x="33020" y="103822"/>
                </a:lnTo>
                <a:lnTo>
                  <a:pt x="88429" y="75186"/>
                </a:lnTo>
                <a:lnTo>
                  <a:pt x="124968" y="62150"/>
                </a:lnTo>
                <a:lnTo>
                  <a:pt x="166868" y="50094"/>
                </a:lnTo>
                <a:lnTo>
                  <a:pt x="213736" y="39110"/>
                </a:lnTo>
                <a:lnTo>
                  <a:pt x="265176" y="29289"/>
                </a:lnTo>
                <a:lnTo>
                  <a:pt x="320793" y="20725"/>
                </a:lnTo>
                <a:lnTo>
                  <a:pt x="380191" y="13511"/>
                </a:lnTo>
                <a:lnTo>
                  <a:pt x="442976" y="7739"/>
                </a:lnTo>
                <a:lnTo>
                  <a:pt x="508752" y="3501"/>
                </a:lnTo>
                <a:lnTo>
                  <a:pt x="577125" y="890"/>
                </a:lnTo>
                <a:lnTo>
                  <a:pt x="647699" y="0"/>
                </a:lnTo>
                <a:lnTo>
                  <a:pt x="718272" y="890"/>
                </a:lnTo>
                <a:lnTo>
                  <a:pt x="786644" y="3501"/>
                </a:lnTo>
                <a:lnTo>
                  <a:pt x="852420" y="7739"/>
                </a:lnTo>
                <a:lnTo>
                  <a:pt x="915205" y="13511"/>
                </a:lnTo>
                <a:lnTo>
                  <a:pt x="974603" y="20725"/>
                </a:lnTo>
                <a:lnTo>
                  <a:pt x="1030220" y="29289"/>
                </a:lnTo>
                <a:lnTo>
                  <a:pt x="1081660" y="39110"/>
                </a:lnTo>
                <a:lnTo>
                  <a:pt x="1128528" y="50094"/>
                </a:lnTo>
                <a:lnTo>
                  <a:pt x="1170429" y="62150"/>
                </a:lnTo>
                <a:lnTo>
                  <a:pt x="1206967" y="75186"/>
                </a:lnTo>
                <a:lnTo>
                  <a:pt x="1262378" y="103822"/>
                </a:lnTo>
                <a:lnTo>
                  <a:pt x="1291598" y="135264"/>
                </a:lnTo>
                <a:lnTo>
                  <a:pt x="1295398" y="151804"/>
                </a:lnTo>
                <a:lnTo>
                  <a:pt x="1295398" y="1062629"/>
                </a:lnTo>
                <a:lnTo>
                  <a:pt x="1262378" y="1110611"/>
                </a:lnTo>
                <a:lnTo>
                  <a:pt x="1206967" y="1139249"/>
                </a:lnTo>
                <a:lnTo>
                  <a:pt x="1170429" y="1152285"/>
                </a:lnTo>
                <a:lnTo>
                  <a:pt x="1128528" y="1164341"/>
                </a:lnTo>
                <a:lnTo>
                  <a:pt x="1081660" y="1175326"/>
                </a:lnTo>
                <a:lnTo>
                  <a:pt x="1030220" y="1185147"/>
                </a:lnTo>
                <a:lnTo>
                  <a:pt x="974603" y="1193712"/>
                </a:lnTo>
                <a:lnTo>
                  <a:pt x="915205" y="1200926"/>
                </a:lnTo>
                <a:lnTo>
                  <a:pt x="852420" y="1206699"/>
                </a:lnTo>
                <a:lnTo>
                  <a:pt x="786644" y="1210937"/>
                </a:lnTo>
                <a:lnTo>
                  <a:pt x="718272" y="1213548"/>
                </a:lnTo>
                <a:lnTo>
                  <a:pt x="647699" y="1214439"/>
                </a:lnTo>
                <a:lnTo>
                  <a:pt x="577125" y="1213548"/>
                </a:lnTo>
                <a:lnTo>
                  <a:pt x="508752" y="1210937"/>
                </a:lnTo>
                <a:lnTo>
                  <a:pt x="442976" y="1206699"/>
                </a:lnTo>
                <a:lnTo>
                  <a:pt x="380191" y="1200926"/>
                </a:lnTo>
                <a:lnTo>
                  <a:pt x="320793" y="1193712"/>
                </a:lnTo>
                <a:lnTo>
                  <a:pt x="265176" y="1185147"/>
                </a:lnTo>
                <a:lnTo>
                  <a:pt x="213736" y="1175326"/>
                </a:lnTo>
                <a:lnTo>
                  <a:pt x="166868" y="1164341"/>
                </a:lnTo>
                <a:lnTo>
                  <a:pt x="124968" y="1152285"/>
                </a:lnTo>
                <a:lnTo>
                  <a:pt x="88429" y="1139249"/>
                </a:lnTo>
                <a:lnTo>
                  <a:pt x="33020" y="1110611"/>
                </a:lnTo>
                <a:lnTo>
                  <a:pt x="3800" y="1079170"/>
                </a:lnTo>
                <a:lnTo>
                  <a:pt x="0" y="1062629"/>
                </a:lnTo>
                <a:lnTo>
                  <a:pt x="0" y="151804"/>
                </a:lnTo>
                <a:lnTo>
                  <a:pt x="1295398" y="15180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B82BFF0-BF86-4311-8D77-0C439560FD2D}"/>
              </a:ext>
            </a:extLst>
          </p:cNvPr>
          <p:cNvSpPr txBox="1"/>
          <p:nvPr/>
        </p:nvSpPr>
        <p:spPr>
          <a:xfrm>
            <a:off x="5867400" y="5562600"/>
            <a:ext cx="1295400" cy="457200"/>
          </a:xfrm>
          <a:prstGeom prst="rect">
            <a:avLst/>
          </a:prstGeom>
          <a:solidFill>
            <a:srgbClr val="0433FF">
              <a:alpha val="50199"/>
            </a:srgbClr>
          </a:solidFill>
          <a:ln w="12699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0" marR="11430" lvl="0" indent="0" algn="ctr" defTabSz="609585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83837EC-E087-495D-9D66-7673644929CF}"/>
              </a:ext>
            </a:extLst>
          </p:cNvPr>
          <p:cNvSpPr txBox="1"/>
          <p:nvPr/>
        </p:nvSpPr>
        <p:spPr>
          <a:xfrm>
            <a:off x="7317740" y="5595620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</a:t>
            </a:r>
            <a:r>
              <a:rPr kumimoji="0" sz="18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2894AA71-E34C-4BC9-9B99-FCB3568947A8}"/>
              </a:ext>
            </a:extLst>
          </p:cNvPr>
          <p:cNvSpPr txBox="1"/>
          <p:nvPr/>
        </p:nvSpPr>
        <p:spPr>
          <a:xfrm>
            <a:off x="5641340" y="155702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085989B-91AF-43D8-96AD-9A11D42EAAB1}"/>
              </a:ext>
            </a:extLst>
          </p:cNvPr>
          <p:cNvSpPr/>
          <p:nvPr/>
        </p:nvSpPr>
        <p:spPr>
          <a:xfrm>
            <a:off x="3498735" y="2920377"/>
            <a:ext cx="1974214" cy="605155"/>
          </a:xfrm>
          <a:custGeom>
            <a:avLst/>
            <a:gdLst/>
            <a:ahLst/>
            <a:cxnLst/>
            <a:rect l="l" t="t" r="r" b="b"/>
            <a:pathLst>
              <a:path w="1974214" h="605154">
                <a:moveTo>
                  <a:pt x="1445488" y="0"/>
                </a:moveTo>
                <a:lnTo>
                  <a:pt x="1465529" y="119786"/>
                </a:lnTo>
                <a:lnTo>
                  <a:pt x="0" y="364997"/>
                </a:lnTo>
                <a:lnTo>
                  <a:pt x="264299" y="443903"/>
                </a:lnTo>
                <a:lnTo>
                  <a:pt x="40081" y="604545"/>
                </a:lnTo>
                <a:lnTo>
                  <a:pt x="1505610" y="359346"/>
                </a:lnTo>
                <a:lnTo>
                  <a:pt x="1692815" y="359346"/>
                </a:lnTo>
                <a:lnTo>
                  <a:pt x="1974075" y="157822"/>
                </a:lnTo>
                <a:lnTo>
                  <a:pt x="1445488" y="0"/>
                </a:lnTo>
                <a:close/>
              </a:path>
              <a:path w="1974214" h="605154">
                <a:moveTo>
                  <a:pt x="1692815" y="359346"/>
                </a:moveTo>
                <a:lnTo>
                  <a:pt x="1505610" y="359346"/>
                </a:lnTo>
                <a:lnTo>
                  <a:pt x="1525651" y="479120"/>
                </a:lnTo>
                <a:lnTo>
                  <a:pt x="1692815" y="359346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2340365-CDFC-4580-8AEC-038AC66C6446}"/>
              </a:ext>
            </a:extLst>
          </p:cNvPr>
          <p:cNvSpPr/>
          <p:nvPr/>
        </p:nvSpPr>
        <p:spPr>
          <a:xfrm>
            <a:off x="3498736" y="2920380"/>
            <a:ext cx="1974214" cy="605155"/>
          </a:xfrm>
          <a:custGeom>
            <a:avLst/>
            <a:gdLst/>
            <a:ahLst/>
            <a:cxnLst/>
            <a:rect l="l" t="t" r="r" b="b"/>
            <a:pathLst>
              <a:path w="1974214" h="605154">
                <a:moveTo>
                  <a:pt x="0" y="364987"/>
                </a:moveTo>
                <a:lnTo>
                  <a:pt x="1465528" y="119778"/>
                </a:lnTo>
                <a:lnTo>
                  <a:pt x="1445486" y="0"/>
                </a:lnTo>
                <a:lnTo>
                  <a:pt x="1974078" y="157821"/>
                </a:lnTo>
                <a:lnTo>
                  <a:pt x="1525651" y="479114"/>
                </a:lnTo>
                <a:lnTo>
                  <a:pt x="1505610" y="359335"/>
                </a:lnTo>
                <a:lnTo>
                  <a:pt x="40082" y="604544"/>
                </a:lnTo>
                <a:lnTo>
                  <a:pt x="264296" y="443898"/>
                </a:lnTo>
                <a:lnTo>
                  <a:pt x="0" y="3649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5D93287C-2F16-4E97-80FA-8554928A1CD9}"/>
              </a:ext>
            </a:extLst>
          </p:cNvPr>
          <p:cNvSpPr txBox="1"/>
          <p:nvPr/>
        </p:nvSpPr>
        <p:spPr>
          <a:xfrm>
            <a:off x="3660140" y="2447607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Hardware/OS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BCF6212-C4AD-4D19-AA13-89FB8AA902AA}"/>
              </a:ext>
            </a:extLst>
          </p:cNvPr>
          <p:cNvSpPr/>
          <p:nvPr/>
        </p:nvSpPr>
        <p:spPr>
          <a:xfrm>
            <a:off x="3707752" y="5121681"/>
            <a:ext cx="1678305" cy="701040"/>
          </a:xfrm>
          <a:custGeom>
            <a:avLst/>
            <a:gdLst/>
            <a:ahLst/>
            <a:cxnLst/>
            <a:rect l="l" t="t" r="r" b="b"/>
            <a:pathLst>
              <a:path w="1678304" h="701039">
                <a:moveTo>
                  <a:pt x="66370" y="0"/>
                </a:moveTo>
                <a:lnTo>
                  <a:pt x="238760" y="175221"/>
                </a:lnTo>
                <a:lnTo>
                  <a:pt x="0" y="233641"/>
                </a:lnTo>
                <a:lnTo>
                  <a:pt x="1233500" y="584055"/>
                </a:lnTo>
                <a:lnTo>
                  <a:pt x="1200315" y="700877"/>
                </a:lnTo>
                <a:lnTo>
                  <a:pt x="1677847" y="584037"/>
                </a:lnTo>
                <a:lnTo>
                  <a:pt x="1447997" y="350418"/>
                </a:lnTo>
                <a:lnTo>
                  <a:pt x="1299870" y="350418"/>
                </a:lnTo>
                <a:lnTo>
                  <a:pt x="66370" y="0"/>
                </a:lnTo>
                <a:close/>
              </a:path>
              <a:path w="1678304" h="701039">
                <a:moveTo>
                  <a:pt x="1333055" y="233591"/>
                </a:moveTo>
                <a:lnTo>
                  <a:pt x="1299870" y="350418"/>
                </a:lnTo>
                <a:lnTo>
                  <a:pt x="1447997" y="350418"/>
                </a:lnTo>
                <a:lnTo>
                  <a:pt x="1333055" y="233591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D44FBE4-88C3-425D-AF39-19A495390EED}"/>
              </a:ext>
            </a:extLst>
          </p:cNvPr>
          <p:cNvSpPr/>
          <p:nvPr/>
        </p:nvSpPr>
        <p:spPr>
          <a:xfrm>
            <a:off x="3707748" y="5121688"/>
            <a:ext cx="1678305" cy="701040"/>
          </a:xfrm>
          <a:custGeom>
            <a:avLst/>
            <a:gdLst/>
            <a:ahLst/>
            <a:cxnLst/>
            <a:rect l="l" t="t" r="r" b="b"/>
            <a:pathLst>
              <a:path w="1678304" h="701039">
                <a:moveTo>
                  <a:pt x="66372" y="0"/>
                </a:moveTo>
                <a:lnTo>
                  <a:pt x="1299876" y="350409"/>
                </a:lnTo>
                <a:lnTo>
                  <a:pt x="1333062" y="233588"/>
                </a:lnTo>
                <a:lnTo>
                  <a:pt x="1677851" y="584033"/>
                </a:lnTo>
                <a:lnTo>
                  <a:pt x="1200317" y="700874"/>
                </a:lnTo>
                <a:lnTo>
                  <a:pt x="1233503" y="584052"/>
                </a:lnTo>
                <a:lnTo>
                  <a:pt x="0" y="233642"/>
                </a:lnTo>
                <a:lnTo>
                  <a:pt x="238768" y="175222"/>
                </a:lnTo>
                <a:lnTo>
                  <a:pt x="663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0490216F-078C-4821-9D49-A90331756129}"/>
              </a:ext>
            </a:extLst>
          </p:cNvPr>
          <p:cNvSpPr txBox="1"/>
          <p:nvPr/>
        </p:nvSpPr>
        <p:spPr>
          <a:xfrm>
            <a:off x="4218940" y="3766820"/>
            <a:ext cx="19291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1800" b="1" i="0" u="none" strike="noStrike" kern="1200" cap="none" spc="-97" normalizeH="0" baseline="2546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18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l" defTabSz="609585" rtl="0" eaLnBrk="1" fontAlgn="auto" latinLnBrk="0" hangingPunct="1">
              <a:lnSpc>
                <a:spcPts val="2100"/>
              </a:lnSpc>
              <a:spcBef>
                <a:spcPts val="1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 </a:t>
            </a:r>
            <a:r>
              <a:rPr kumimoji="0" sz="18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Memory 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Manager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D139F1-70DA-468D-AACF-17168B1F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1252220"/>
            <a:ext cx="2520950" cy="318097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34C0A-8118-4A51-AB5E-EED7DA27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684" y="3854511"/>
            <a:ext cx="18274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Cache for disk</a:t>
            </a:r>
          </a:p>
        </p:txBody>
      </p:sp>
    </p:spTree>
    <p:extLst>
      <p:ext uri="{BB962C8B-B14F-4D97-AF65-F5344CB8AC3E}">
        <p14:creationId xmlns:p14="http://schemas.microsoft.com/office/powerpoint/2010/main" val="38966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Page address translation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200040"/>
            <a:ext cx="4813599" cy="52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Page offsets not translated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sym typeface="Symbol" panose="05050102010706020507" pitchFamily="18" charset="2"/>
              </a:rPr>
              <a:t>Page number is translated via 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/>
                <a:ea typeface="MS PGothic" panose="020B0600070205080204" pitchFamily="34" charset="-128"/>
                <a:sym typeface="Symbol" panose="05050102010706020507" pitchFamily="18" charset="2"/>
              </a:rPr>
              <a:t>page table</a:t>
            </a:r>
          </a:p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8E783150-829B-40D1-A05F-F8ED73920BBB}"/>
              </a:ext>
            </a:extLst>
          </p:cNvPr>
          <p:cNvSpPr txBox="1"/>
          <p:nvPr/>
        </p:nvSpPr>
        <p:spPr>
          <a:xfrm>
            <a:off x="5847668" y="1280086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Example: 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1KB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8E5E83C6-3E84-47B7-9C72-310D67CBC035}"/>
              </a:ext>
            </a:extLst>
          </p:cNvPr>
          <p:cNvSpPr/>
          <p:nvPr/>
        </p:nvSpPr>
        <p:spPr>
          <a:xfrm>
            <a:off x="5325035" y="2758323"/>
            <a:ext cx="2819400" cy="228600"/>
          </a:xfrm>
          <a:custGeom>
            <a:avLst/>
            <a:gdLst/>
            <a:ahLst/>
            <a:cxnLst/>
            <a:rect l="l" t="t" r="r" b="b"/>
            <a:pathLst>
              <a:path w="2819400" h="228600">
                <a:moveTo>
                  <a:pt x="0" y="0"/>
                </a:moveTo>
                <a:lnTo>
                  <a:pt x="2819397" y="0"/>
                </a:lnTo>
                <a:lnTo>
                  <a:pt x="281939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35841EAD-BC19-4873-A932-0A1942012228}"/>
              </a:ext>
            </a:extLst>
          </p:cNvPr>
          <p:cNvSpPr/>
          <p:nvPr/>
        </p:nvSpPr>
        <p:spPr>
          <a:xfrm>
            <a:off x="7153835" y="275832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3CEB362-7684-4E40-B1A3-5F025694F4CB}"/>
              </a:ext>
            </a:extLst>
          </p:cNvPr>
          <p:cNvSpPr txBox="1"/>
          <p:nvPr/>
        </p:nvSpPr>
        <p:spPr>
          <a:xfrm>
            <a:off x="5632375" y="2254357"/>
            <a:ext cx="2190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" marR="5080" lvl="0" indent="-544830" algn="l" defTabSz="609585" rtl="0" eaLnBrk="1" fontAlgn="auto" latinLnBrk="0" hangingPunct="1">
              <a:lnSpc>
                <a:spcPct val="138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15795" algn="l"/>
              </a:tabLst>
              <a:defRPr/>
            </a:pP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</a:t>
            </a: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address: 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 </a:t>
            </a:r>
            <a:r>
              <a:rPr kumimoji="0" sz="18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	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6AA28B36-05EE-4354-82B2-A2E255FCB04A}"/>
              </a:ext>
            </a:extLst>
          </p:cNvPr>
          <p:cNvSpPr/>
          <p:nvPr/>
        </p:nvSpPr>
        <p:spPr>
          <a:xfrm>
            <a:off x="5325035" y="306312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1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4FA99C7-E270-40A9-8F5D-AD368AD72F7D}"/>
              </a:ext>
            </a:extLst>
          </p:cNvPr>
          <p:cNvSpPr/>
          <p:nvPr/>
        </p:nvSpPr>
        <p:spPr>
          <a:xfrm>
            <a:off x="7077635" y="306312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0F33FA7-85D9-430F-9B24-A35E79678698}"/>
              </a:ext>
            </a:extLst>
          </p:cNvPr>
          <p:cNvSpPr/>
          <p:nvPr/>
        </p:nvSpPr>
        <p:spPr>
          <a:xfrm>
            <a:off x="7153835" y="306312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97DBF22B-6E37-4C66-A8EA-D0A18D48F7C9}"/>
              </a:ext>
            </a:extLst>
          </p:cNvPr>
          <p:cNvSpPr/>
          <p:nvPr/>
        </p:nvSpPr>
        <p:spPr>
          <a:xfrm>
            <a:off x="8144435" y="306312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037060C0-8F88-43F1-9BE3-B8D26C64E8AC}"/>
              </a:ext>
            </a:extLst>
          </p:cNvPr>
          <p:cNvSpPr/>
          <p:nvPr/>
        </p:nvSpPr>
        <p:spPr>
          <a:xfrm>
            <a:off x="5325035" y="3139323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DA2308E-17C3-4480-8B6F-906739F0E208}"/>
              </a:ext>
            </a:extLst>
          </p:cNvPr>
          <p:cNvSpPr/>
          <p:nvPr/>
        </p:nvSpPr>
        <p:spPr>
          <a:xfrm>
            <a:off x="7153835" y="313932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FB12E231-974E-4842-9AD1-B936067AB7C7}"/>
              </a:ext>
            </a:extLst>
          </p:cNvPr>
          <p:cNvSpPr txBox="1"/>
          <p:nvPr/>
        </p:nvSpPr>
        <p:spPr>
          <a:xfrm>
            <a:off x="5149775" y="3172343"/>
            <a:ext cx="186563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715" lvl="0" indent="0" algn="ctr" defTabSz="609585" rtl="0" eaLnBrk="1" fontAlgn="auto" latinLnBrk="0" hangingPunct="1">
              <a:lnSpc>
                <a:spcPts val="191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60958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(22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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4M 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pages)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6CCAEE45-CC0C-412D-B651-18747F0519E2}"/>
              </a:ext>
            </a:extLst>
          </p:cNvPr>
          <p:cNvSpPr txBox="1"/>
          <p:nvPr/>
        </p:nvSpPr>
        <p:spPr>
          <a:xfrm>
            <a:off x="7143675" y="3172343"/>
            <a:ext cx="137160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203200" algn="l" defTabSz="609585" rtl="0" eaLnBrk="1" fontAlgn="auto" latinLnBrk="0" hangingPunct="1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offset  </a:t>
            </a:r>
            <a:r>
              <a:rPr kumimoji="0" sz="16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(10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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1KB)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DFF56F3D-B8AA-429A-B082-D9643D65D93F}"/>
              </a:ext>
            </a:extLst>
          </p:cNvPr>
          <p:cNvSpPr/>
          <p:nvPr/>
        </p:nvSpPr>
        <p:spPr>
          <a:xfrm>
            <a:off x="5782235" y="5472948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0"/>
                </a:moveTo>
                <a:lnTo>
                  <a:pt x="2362198" y="0"/>
                </a:lnTo>
                <a:lnTo>
                  <a:pt x="23621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30A2850E-C2A4-414C-9D7D-BB7671F20359}"/>
              </a:ext>
            </a:extLst>
          </p:cNvPr>
          <p:cNvSpPr/>
          <p:nvPr/>
        </p:nvSpPr>
        <p:spPr>
          <a:xfrm>
            <a:off x="7153835" y="54729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FA4A90AB-D0BC-4260-A3D2-6F87C553DAF2}"/>
              </a:ext>
            </a:extLst>
          </p:cNvPr>
          <p:cNvSpPr txBox="1"/>
          <p:nvPr/>
        </p:nvSpPr>
        <p:spPr>
          <a:xfrm>
            <a:off x="5781600" y="5323088"/>
            <a:ext cx="2360295" cy="10541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44525" marR="0" lvl="0" indent="0" algn="l" defTabSz="609585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6570" algn="l"/>
              </a:tabLst>
              <a:defRPr/>
            </a:pP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	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5080" lvl="0" indent="-25400" algn="l" defTabSz="609585" rtl="0" eaLnBrk="1" fontAlgn="auto" latinLnBrk="0" hangingPunct="1">
              <a:lnSpc>
                <a:spcPts val="21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physical </a:t>
            </a: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address: 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 </a:t>
            </a:r>
            <a:r>
              <a:rPr kumimoji="0" sz="18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(1GB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main</a:t>
            </a:r>
            <a:r>
              <a:rPr kumimoji="0" sz="1800" b="1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memory)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11095185-34B6-4886-BDE8-A9953CCB78FD}"/>
              </a:ext>
            </a:extLst>
          </p:cNvPr>
          <p:cNvSpPr/>
          <p:nvPr/>
        </p:nvSpPr>
        <p:spPr>
          <a:xfrm>
            <a:off x="7627498" y="2958348"/>
            <a:ext cx="1211580" cy="2419350"/>
          </a:xfrm>
          <a:custGeom>
            <a:avLst/>
            <a:gdLst/>
            <a:ahLst/>
            <a:cxnLst/>
            <a:rect l="l" t="t" r="r" b="b"/>
            <a:pathLst>
              <a:path w="1211579" h="2419350">
                <a:moveTo>
                  <a:pt x="550273" y="0"/>
                </a:moveTo>
                <a:lnTo>
                  <a:pt x="688386" y="59531"/>
                </a:lnTo>
                <a:lnTo>
                  <a:pt x="820942" y="122237"/>
                </a:lnTo>
                <a:lnTo>
                  <a:pt x="942386" y="190499"/>
                </a:lnTo>
                <a:lnTo>
                  <a:pt x="997946" y="227805"/>
                </a:lnTo>
                <a:lnTo>
                  <a:pt x="1047956" y="268287"/>
                </a:lnTo>
                <a:lnTo>
                  <a:pt x="1093196" y="311149"/>
                </a:lnTo>
                <a:lnTo>
                  <a:pt x="1132095" y="357187"/>
                </a:lnTo>
                <a:lnTo>
                  <a:pt x="1163845" y="406399"/>
                </a:lnTo>
                <a:lnTo>
                  <a:pt x="1188445" y="460374"/>
                </a:lnTo>
                <a:lnTo>
                  <a:pt x="1204325" y="518318"/>
                </a:lnTo>
                <a:lnTo>
                  <a:pt x="1211465" y="581024"/>
                </a:lnTo>
                <a:lnTo>
                  <a:pt x="1209875" y="649287"/>
                </a:lnTo>
                <a:lnTo>
                  <a:pt x="1197175" y="722312"/>
                </a:lnTo>
                <a:lnTo>
                  <a:pt x="1174165" y="801687"/>
                </a:lnTo>
                <a:lnTo>
                  <a:pt x="1140825" y="885824"/>
                </a:lnTo>
                <a:lnTo>
                  <a:pt x="1097966" y="975518"/>
                </a:lnTo>
                <a:lnTo>
                  <a:pt x="1046366" y="1069969"/>
                </a:lnTo>
                <a:lnTo>
                  <a:pt x="986836" y="1168399"/>
                </a:lnTo>
                <a:lnTo>
                  <a:pt x="919367" y="1271588"/>
                </a:lnTo>
                <a:lnTo>
                  <a:pt x="844755" y="1377948"/>
                </a:lnTo>
                <a:lnTo>
                  <a:pt x="764586" y="1487488"/>
                </a:lnTo>
                <a:lnTo>
                  <a:pt x="678861" y="1599408"/>
                </a:lnTo>
                <a:lnTo>
                  <a:pt x="588373" y="1714498"/>
                </a:lnTo>
                <a:lnTo>
                  <a:pt x="396286" y="1951038"/>
                </a:lnTo>
                <a:lnTo>
                  <a:pt x="192292" y="2193128"/>
                </a:lnTo>
                <a:lnTo>
                  <a:pt x="0" y="241905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6F1F2EE-AED8-45BF-AC09-0FEC073A21E6}"/>
              </a:ext>
            </a:extLst>
          </p:cNvPr>
          <p:cNvSpPr/>
          <p:nvPr/>
        </p:nvSpPr>
        <p:spPr>
          <a:xfrm>
            <a:off x="7611035" y="5341604"/>
            <a:ext cx="52705" cy="55244"/>
          </a:xfrm>
          <a:custGeom>
            <a:avLst/>
            <a:gdLst/>
            <a:ahLst/>
            <a:cxnLst/>
            <a:rect l="l" t="t" r="r" b="b"/>
            <a:pathLst>
              <a:path w="52704" h="55245">
                <a:moveTo>
                  <a:pt x="13576" y="0"/>
                </a:moveTo>
                <a:lnTo>
                  <a:pt x="0" y="55143"/>
                </a:lnTo>
                <a:lnTo>
                  <a:pt x="52273" y="32918"/>
                </a:lnTo>
                <a:lnTo>
                  <a:pt x="13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5D183728-03C9-4119-AB23-BC9927850782}"/>
              </a:ext>
            </a:extLst>
          </p:cNvPr>
          <p:cNvSpPr/>
          <p:nvPr/>
        </p:nvSpPr>
        <p:spPr>
          <a:xfrm>
            <a:off x="957822" y="3355223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0"/>
                </a:moveTo>
                <a:lnTo>
                  <a:pt x="2362198" y="0"/>
                </a:lnTo>
                <a:lnTo>
                  <a:pt x="23621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AB07CD66-8447-4C16-990B-469512AB7973}"/>
              </a:ext>
            </a:extLst>
          </p:cNvPr>
          <p:cNvSpPr/>
          <p:nvPr/>
        </p:nvSpPr>
        <p:spPr>
          <a:xfrm>
            <a:off x="1902385" y="457442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33242BFF-814F-4F07-801D-5624CE4B5797}"/>
              </a:ext>
            </a:extLst>
          </p:cNvPr>
          <p:cNvSpPr/>
          <p:nvPr/>
        </p:nvSpPr>
        <p:spPr>
          <a:xfrm>
            <a:off x="3243822" y="457442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DBCADAC2-0BED-40F8-80BC-FEEF71C3007F}"/>
              </a:ext>
            </a:extLst>
          </p:cNvPr>
          <p:cNvSpPr/>
          <p:nvPr/>
        </p:nvSpPr>
        <p:spPr>
          <a:xfrm>
            <a:off x="1899210" y="4574423"/>
            <a:ext cx="1344930" cy="3175"/>
          </a:xfrm>
          <a:custGeom>
            <a:avLst/>
            <a:gdLst/>
            <a:ahLst/>
            <a:cxnLst/>
            <a:rect l="l" t="t" r="r" b="b"/>
            <a:pathLst>
              <a:path w="1344930" h="3175">
                <a:moveTo>
                  <a:pt x="0" y="3175"/>
                </a:moveTo>
                <a:lnTo>
                  <a:pt x="13446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50DA3E05-D20A-4504-ADB2-CE7357DED76B}"/>
              </a:ext>
            </a:extLst>
          </p:cNvPr>
          <p:cNvSpPr/>
          <p:nvPr/>
        </p:nvSpPr>
        <p:spPr>
          <a:xfrm>
            <a:off x="533259" y="3494176"/>
            <a:ext cx="755015" cy="678180"/>
          </a:xfrm>
          <a:custGeom>
            <a:avLst/>
            <a:gdLst/>
            <a:ahLst/>
            <a:cxnLst/>
            <a:rect l="l" t="t" r="r" b="b"/>
            <a:pathLst>
              <a:path w="755015" h="678180">
                <a:moveTo>
                  <a:pt x="321468" y="0"/>
                </a:moveTo>
                <a:lnTo>
                  <a:pt x="250824" y="42862"/>
                </a:lnTo>
                <a:lnTo>
                  <a:pt x="182562" y="85724"/>
                </a:lnTo>
                <a:lnTo>
                  <a:pt x="121443" y="128587"/>
                </a:lnTo>
                <a:lnTo>
                  <a:pt x="69056" y="171449"/>
                </a:lnTo>
                <a:lnTo>
                  <a:pt x="29368" y="214312"/>
                </a:lnTo>
                <a:lnTo>
                  <a:pt x="5556" y="257174"/>
                </a:lnTo>
                <a:lnTo>
                  <a:pt x="0" y="278605"/>
                </a:lnTo>
                <a:lnTo>
                  <a:pt x="0" y="300037"/>
                </a:lnTo>
                <a:lnTo>
                  <a:pt x="16668" y="342899"/>
                </a:lnTo>
                <a:lnTo>
                  <a:pt x="57149" y="385762"/>
                </a:lnTo>
                <a:lnTo>
                  <a:pt x="119856" y="428624"/>
                </a:lnTo>
                <a:lnTo>
                  <a:pt x="200818" y="471487"/>
                </a:lnTo>
                <a:lnTo>
                  <a:pt x="297656" y="514349"/>
                </a:lnTo>
                <a:lnTo>
                  <a:pt x="407193" y="557212"/>
                </a:lnTo>
                <a:lnTo>
                  <a:pt x="525462" y="600074"/>
                </a:lnTo>
                <a:lnTo>
                  <a:pt x="650874" y="642937"/>
                </a:lnTo>
                <a:lnTo>
                  <a:pt x="754586" y="6777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id="{8E84A41F-088C-4F97-859C-ED8998CA454E}"/>
              </a:ext>
            </a:extLst>
          </p:cNvPr>
          <p:cNvSpPr/>
          <p:nvPr/>
        </p:nvSpPr>
        <p:spPr>
          <a:xfrm>
            <a:off x="1282583" y="4153189"/>
            <a:ext cx="56515" cy="48260"/>
          </a:xfrm>
          <a:custGeom>
            <a:avLst/>
            <a:gdLst/>
            <a:ahLst/>
            <a:cxnLst/>
            <a:rect l="l" t="t" r="r" b="b"/>
            <a:pathLst>
              <a:path w="56515" h="48260">
                <a:moveTo>
                  <a:pt x="16153" y="0"/>
                </a:moveTo>
                <a:lnTo>
                  <a:pt x="0" y="48158"/>
                </a:lnTo>
                <a:lnTo>
                  <a:pt x="56239" y="40233"/>
                </a:lnTo>
                <a:lnTo>
                  <a:pt x="16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32EB8C0E-525A-45AB-A545-B0E7BFB71658}"/>
              </a:ext>
            </a:extLst>
          </p:cNvPr>
          <p:cNvSpPr txBox="1"/>
          <p:nvPr/>
        </p:nvSpPr>
        <p:spPr>
          <a:xfrm>
            <a:off x="4236962" y="3540643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C32E4C9E-54BB-41D0-9EDF-EF7F97D9E832}"/>
              </a:ext>
            </a:extLst>
          </p:cNvPr>
          <p:cNvSpPr/>
          <p:nvPr/>
        </p:nvSpPr>
        <p:spPr>
          <a:xfrm>
            <a:off x="3396222" y="3369510"/>
            <a:ext cx="820419" cy="196850"/>
          </a:xfrm>
          <a:custGeom>
            <a:avLst/>
            <a:gdLst/>
            <a:ahLst/>
            <a:cxnLst/>
            <a:rect l="l" t="t" r="r" b="b"/>
            <a:pathLst>
              <a:path w="820420" h="196850">
                <a:moveTo>
                  <a:pt x="0" y="18256"/>
                </a:moveTo>
                <a:lnTo>
                  <a:pt x="146843" y="7143"/>
                </a:lnTo>
                <a:lnTo>
                  <a:pt x="288130" y="0"/>
                </a:lnTo>
                <a:lnTo>
                  <a:pt x="419099" y="2381"/>
                </a:lnTo>
                <a:lnTo>
                  <a:pt x="478630" y="7937"/>
                </a:lnTo>
                <a:lnTo>
                  <a:pt x="533399" y="18256"/>
                </a:lnTo>
                <a:lnTo>
                  <a:pt x="583405" y="32543"/>
                </a:lnTo>
                <a:lnTo>
                  <a:pt x="628649" y="50799"/>
                </a:lnTo>
                <a:lnTo>
                  <a:pt x="707230" y="97631"/>
                </a:lnTo>
                <a:lnTo>
                  <a:pt x="775493" y="153987"/>
                </a:lnTo>
                <a:lnTo>
                  <a:pt x="819894" y="19670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E8797AEC-AD5B-4D62-8B30-F59D9BEAE6BC}"/>
              </a:ext>
            </a:extLst>
          </p:cNvPr>
          <p:cNvSpPr/>
          <p:nvPr/>
        </p:nvSpPr>
        <p:spPr>
          <a:xfrm>
            <a:off x="4180206" y="3530305"/>
            <a:ext cx="54610" cy="53975"/>
          </a:xfrm>
          <a:custGeom>
            <a:avLst/>
            <a:gdLst/>
            <a:ahLst/>
            <a:cxnLst/>
            <a:rect l="l" t="t" r="r" b="b"/>
            <a:pathLst>
              <a:path w="54610" h="53975">
                <a:moveTo>
                  <a:pt x="35217" y="0"/>
                </a:moveTo>
                <a:lnTo>
                  <a:pt x="0" y="36601"/>
                </a:lnTo>
                <a:lnTo>
                  <a:pt x="54216" y="53517"/>
                </a:lnTo>
                <a:lnTo>
                  <a:pt x="35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E928762F-E629-4B16-A48F-176BEB503CC2}"/>
              </a:ext>
            </a:extLst>
          </p:cNvPr>
          <p:cNvSpPr/>
          <p:nvPr/>
        </p:nvSpPr>
        <p:spPr>
          <a:xfrm>
            <a:off x="3497231" y="3888623"/>
            <a:ext cx="894080" cy="909319"/>
          </a:xfrm>
          <a:custGeom>
            <a:avLst/>
            <a:gdLst/>
            <a:ahLst/>
            <a:cxnLst/>
            <a:rect l="l" t="t" r="r" b="b"/>
            <a:pathLst>
              <a:path w="894079" h="909320">
                <a:moveTo>
                  <a:pt x="813390" y="0"/>
                </a:moveTo>
                <a:lnTo>
                  <a:pt x="838789" y="85724"/>
                </a:lnTo>
                <a:lnTo>
                  <a:pt x="862602" y="170655"/>
                </a:lnTo>
                <a:lnTo>
                  <a:pt x="880858" y="253205"/>
                </a:lnTo>
                <a:lnTo>
                  <a:pt x="891970" y="333374"/>
                </a:lnTo>
                <a:lnTo>
                  <a:pt x="893558" y="410368"/>
                </a:lnTo>
                <a:lnTo>
                  <a:pt x="882445" y="482599"/>
                </a:lnTo>
                <a:lnTo>
                  <a:pt x="856252" y="549274"/>
                </a:lnTo>
                <a:lnTo>
                  <a:pt x="813390" y="609599"/>
                </a:lnTo>
                <a:lnTo>
                  <a:pt x="784815" y="637380"/>
                </a:lnTo>
                <a:lnTo>
                  <a:pt x="751478" y="663574"/>
                </a:lnTo>
                <a:lnTo>
                  <a:pt x="672896" y="711199"/>
                </a:lnTo>
                <a:lnTo>
                  <a:pt x="579234" y="753268"/>
                </a:lnTo>
                <a:lnTo>
                  <a:pt x="472871" y="790574"/>
                </a:lnTo>
                <a:lnTo>
                  <a:pt x="356984" y="824705"/>
                </a:lnTo>
                <a:lnTo>
                  <a:pt x="233953" y="856455"/>
                </a:lnTo>
                <a:lnTo>
                  <a:pt x="105365" y="885824"/>
                </a:lnTo>
                <a:lnTo>
                  <a:pt x="0" y="90895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1" name="object 31">
            <a:extLst>
              <a:ext uri="{FF2B5EF4-FFF2-40B4-BE49-F238E27FC236}">
                <a16:creationId xmlns:a16="http://schemas.microsoft.com/office/drawing/2014/main" id="{521C0935-1E1A-47C9-966E-598CA05A04BF}"/>
              </a:ext>
            </a:extLst>
          </p:cNvPr>
          <p:cNvSpPr/>
          <p:nvPr/>
        </p:nvSpPr>
        <p:spPr>
          <a:xfrm>
            <a:off x="3472422" y="4767323"/>
            <a:ext cx="55244" cy="50165"/>
          </a:xfrm>
          <a:custGeom>
            <a:avLst/>
            <a:gdLst/>
            <a:ahLst/>
            <a:cxnLst/>
            <a:rect l="l" t="t" r="r" b="b"/>
            <a:pathLst>
              <a:path w="55245" h="50164">
                <a:moveTo>
                  <a:pt x="44170" y="0"/>
                </a:moveTo>
                <a:lnTo>
                  <a:pt x="0" y="35699"/>
                </a:lnTo>
                <a:lnTo>
                  <a:pt x="55067" y="49618"/>
                </a:lnTo>
                <a:lnTo>
                  <a:pt x="44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2" name="object 32">
            <a:extLst>
              <a:ext uri="{FF2B5EF4-FFF2-40B4-BE49-F238E27FC236}">
                <a16:creationId xmlns:a16="http://schemas.microsoft.com/office/drawing/2014/main" id="{95354871-4A8A-4A23-83B1-5589E9535328}"/>
              </a:ext>
            </a:extLst>
          </p:cNvPr>
          <p:cNvSpPr/>
          <p:nvPr/>
        </p:nvSpPr>
        <p:spPr>
          <a:xfrm>
            <a:off x="3472422" y="4765716"/>
            <a:ext cx="2950845" cy="633730"/>
          </a:xfrm>
          <a:custGeom>
            <a:avLst/>
            <a:gdLst/>
            <a:ahLst/>
            <a:cxnLst/>
            <a:rect l="l" t="t" r="r" b="b"/>
            <a:pathLst>
              <a:path w="2950845" h="633729">
                <a:moveTo>
                  <a:pt x="0" y="113506"/>
                </a:moveTo>
                <a:lnTo>
                  <a:pt x="441324" y="53975"/>
                </a:lnTo>
                <a:lnTo>
                  <a:pt x="659605" y="29368"/>
                </a:lnTo>
                <a:lnTo>
                  <a:pt x="873918" y="11112"/>
                </a:lnTo>
                <a:lnTo>
                  <a:pt x="1084259" y="793"/>
                </a:lnTo>
                <a:lnTo>
                  <a:pt x="1288259" y="0"/>
                </a:lnTo>
                <a:lnTo>
                  <a:pt x="1486688" y="11906"/>
                </a:lnTo>
                <a:lnTo>
                  <a:pt x="1676398" y="37306"/>
                </a:lnTo>
                <a:lnTo>
                  <a:pt x="1858168" y="78581"/>
                </a:lnTo>
                <a:lnTo>
                  <a:pt x="2031208" y="133350"/>
                </a:lnTo>
                <a:lnTo>
                  <a:pt x="2198688" y="200818"/>
                </a:lnTo>
                <a:lnTo>
                  <a:pt x="2359818" y="277811"/>
                </a:lnTo>
                <a:lnTo>
                  <a:pt x="2516978" y="362743"/>
                </a:lnTo>
                <a:lnTo>
                  <a:pt x="2670178" y="454024"/>
                </a:lnTo>
                <a:lnTo>
                  <a:pt x="2950397" y="63322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object 33">
            <a:extLst>
              <a:ext uri="{FF2B5EF4-FFF2-40B4-BE49-F238E27FC236}">
                <a16:creationId xmlns:a16="http://schemas.microsoft.com/office/drawing/2014/main" id="{08C6B98B-0BF5-42D6-A550-DFF030B371B6}"/>
              </a:ext>
            </a:extLst>
          </p:cNvPr>
          <p:cNvSpPr/>
          <p:nvPr/>
        </p:nvSpPr>
        <p:spPr>
          <a:xfrm>
            <a:off x="6387745" y="5363855"/>
            <a:ext cx="56515" cy="48895"/>
          </a:xfrm>
          <a:custGeom>
            <a:avLst/>
            <a:gdLst/>
            <a:ahLst/>
            <a:cxnLst/>
            <a:rect l="l" t="t" r="r" b="b"/>
            <a:pathLst>
              <a:path w="56514" h="48895">
                <a:moveTo>
                  <a:pt x="27368" y="0"/>
                </a:moveTo>
                <a:lnTo>
                  <a:pt x="0" y="42799"/>
                </a:lnTo>
                <a:lnTo>
                  <a:pt x="56476" y="48768"/>
                </a:lnTo>
                <a:lnTo>
                  <a:pt x="27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E778B92B-DC4F-44EC-839D-733DD8EF057B}"/>
              </a:ext>
            </a:extLst>
          </p:cNvPr>
          <p:cNvSpPr txBox="1"/>
          <p:nvPr/>
        </p:nvSpPr>
        <p:spPr>
          <a:xfrm>
            <a:off x="469825" y="3021530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table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(physical)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35">
            <a:extLst>
              <a:ext uri="{FF2B5EF4-FFF2-40B4-BE49-F238E27FC236}">
                <a16:creationId xmlns:a16="http://schemas.microsoft.com/office/drawing/2014/main" id="{5AD80938-9A6A-4079-8862-3E29EF864761}"/>
              </a:ext>
            </a:extLst>
          </p:cNvPr>
          <p:cNvSpPr/>
          <p:nvPr/>
        </p:nvSpPr>
        <p:spPr>
          <a:xfrm>
            <a:off x="4392386" y="2974223"/>
            <a:ext cx="833119" cy="661035"/>
          </a:xfrm>
          <a:custGeom>
            <a:avLst/>
            <a:gdLst/>
            <a:ahLst/>
            <a:cxnLst/>
            <a:rect l="l" t="t" r="r" b="b"/>
            <a:pathLst>
              <a:path w="833120" h="661035">
                <a:moveTo>
                  <a:pt x="832635" y="0"/>
                </a:moveTo>
                <a:lnTo>
                  <a:pt x="658010" y="15874"/>
                </a:lnTo>
                <a:lnTo>
                  <a:pt x="492117" y="40481"/>
                </a:lnTo>
                <a:lnTo>
                  <a:pt x="415123" y="58737"/>
                </a:lnTo>
                <a:lnTo>
                  <a:pt x="344479" y="83343"/>
                </a:lnTo>
                <a:lnTo>
                  <a:pt x="279392" y="113505"/>
                </a:lnTo>
                <a:lnTo>
                  <a:pt x="223036" y="152399"/>
                </a:lnTo>
                <a:lnTo>
                  <a:pt x="174617" y="199230"/>
                </a:lnTo>
                <a:lnTo>
                  <a:pt x="134930" y="254793"/>
                </a:lnTo>
                <a:lnTo>
                  <a:pt x="100799" y="315912"/>
                </a:lnTo>
                <a:lnTo>
                  <a:pt x="73017" y="383380"/>
                </a:lnTo>
                <a:lnTo>
                  <a:pt x="29361" y="530224"/>
                </a:lnTo>
                <a:lnTo>
                  <a:pt x="0" y="6610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6A0F3A3E-093E-4B73-A52B-66632DF0BC42}"/>
              </a:ext>
            </a:extLst>
          </p:cNvPr>
          <p:cNvSpPr/>
          <p:nvPr/>
        </p:nvSpPr>
        <p:spPr>
          <a:xfrm>
            <a:off x="4366337" y="3577333"/>
            <a:ext cx="74930" cy="83185"/>
          </a:xfrm>
          <a:custGeom>
            <a:avLst/>
            <a:gdLst/>
            <a:ahLst/>
            <a:cxnLst/>
            <a:rect l="l" t="t" r="r" b="b"/>
            <a:pathLst>
              <a:path w="74929" h="83185">
                <a:moveTo>
                  <a:pt x="0" y="0"/>
                </a:moveTo>
                <a:lnTo>
                  <a:pt x="20485" y="82689"/>
                </a:lnTo>
                <a:lnTo>
                  <a:pt x="74345" y="166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object 39">
            <a:extLst>
              <a:ext uri="{FF2B5EF4-FFF2-40B4-BE49-F238E27FC236}">
                <a16:creationId xmlns:a16="http://schemas.microsoft.com/office/drawing/2014/main" id="{EBF34856-8709-4A73-9F40-58276F44A6DD}"/>
              </a:ext>
            </a:extLst>
          </p:cNvPr>
          <p:cNvSpPr txBox="1"/>
          <p:nvPr/>
        </p:nvSpPr>
        <p:spPr>
          <a:xfrm>
            <a:off x="282500" y="4640780"/>
            <a:ext cx="109156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lvl="0" indent="0" algn="l" defTabSz="609585" rtl="0" eaLnBrk="1" fontAlgn="auto" latinLnBrk="0" hangingPunct="1">
              <a:lnSpc>
                <a:spcPts val="21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 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table 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entry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(PTE)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62" name="object 40">
            <a:extLst>
              <a:ext uri="{FF2B5EF4-FFF2-40B4-BE49-F238E27FC236}">
                <a16:creationId xmlns:a16="http://schemas.microsoft.com/office/drawing/2014/main" id="{DE8D7902-409F-4E58-B8D2-AD25B7482FB4}"/>
              </a:ext>
            </a:extLst>
          </p:cNvPr>
          <p:cNvGraphicFramePr>
            <a:graphicFrameLocks noGrp="1"/>
          </p:cNvGraphicFramePr>
          <p:nvPr/>
        </p:nvGraphicFramePr>
        <p:xfrm>
          <a:off x="1407085" y="4185485"/>
          <a:ext cx="1904363" cy="152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765">
                <a:tc gridSpan="7"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frame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lang="sv-SE" sz="16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spc="-30" dirty="0" err="1">
                          <a:latin typeface="Times New Roman"/>
                          <a:cs typeface="Times New Roman"/>
                        </a:rPr>
                        <a:t>ber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415">
                <a:tc gridSpan="7">
                  <a:txBody>
                    <a:bodyPr/>
                    <a:lstStyle/>
                    <a:p>
                      <a:pPr marL="149860" marR="1329690" indent="-88900">
                        <a:lnSpc>
                          <a:spcPct val="781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tu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38ECC8-9095-4E76-8D72-25C0E8ADA649}"/>
              </a:ext>
            </a:extLst>
          </p:cNvPr>
          <p:cNvSpPr txBox="1"/>
          <p:nvPr/>
        </p:nvSpPr>
        <p:spPr>
          <a:xfrm>
            <a:off x="-13452" y="5909285"/>
            <a:ext cx="603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Page table is stored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160039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What </a:t>
            </a:r>
            <a:r>
              <a:rPr kumimoji="0" lang="en-GB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is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the </a:t>
            </a:r>
            <a:r>
              <a:rPr kumimoji="0" lang="en-GB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size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of </a:t>
            </a:r>
            <a:r>
              <a:rPr kumimoji="0" lang="en-GB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the </a:t>
            </a:r>
            <a:r>
              <a:rPr kumimoji="0" lang="en-GB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page </a:t>
            </a:r>
            <a:r>
              <a:rPr kumimoji="0" lang="en-GB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table </a:t>
            </a:r>
            <a:r>
              <a:rPr kumimoji="0" lang="en-GB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given </a:t>
            </a:r>
            <a:r>
              <a:rPr kumimoji="0" lang="en-GB" sz="2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a </a:t>
            </a:r>
            <a:r>
              <a:rPr kumimoji="0" lang="en-GB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32-bit </a:t>
            </a:r>
            <a:r>
              <a:rPr kumimoji="0" lang="en-GB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virtual </a:t>
            </a:r>
            <a:r>
              <a:rPr kumimoji="0" lang="en-GB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address </a:t>
            </a:r>
            <a:r>
              <a:rPr kumimoji="0" lang="en-GB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space, </a:t>
            </a:r>
            <a:r>
              <a:rPr kumimoji="0" lang="en-GB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4 </a:t>
            </a:r>
            <a:r>
              <a:rPr kumimoji="0" lang="en-GB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KB </a:t>
            </a:r>
            <a:r>
              <a:rPr kumimoji="0" lang="en-GB" sz="2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physical </a:t>
            </a:r>
            <a:r>
              <a:rPr kumimoji="0" lang="en-GB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pages, </a:t>
            </a:r>
            <a:r>
              <a:rPr kumimoji="0" lang="en-GB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and </a:t>
            </a:r>
            <a:r>
              <a:rPr kumimoji="0" lang="en-GB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1 </a:t>
            </a:r>
            <a:r>
              <a:rPr kumimoji="0" lang="en-GB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GB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of </a:t>
            </a:r>
            <a:r>
              <a:rPr kumimoji="0" lang="en-GB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main</a:t>
            </a:r>
            <a:r>
              <a:rPr kumimoji="0" lang="en-GB" sz="28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 </a:t>
            </a:r>
            <a:r>
              <a:rPr kumimoji="0" lang="en-GB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memory?</a:t>
            </a:r>
          </a:p>
          <a:p>
            <a:pPr marL="0" marR="5080" lvl="0" indent="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Page offset: 12-bits</a:t>
            </a:r>
          </a:p>
          <a:p>
            <a:pPr marL="0" marR="5080" lvl="0" indent="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Virtual page number: 32-12 = 20-bits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MS PGothic" panose="020B0600070205080204" pitchFamily="34" charset="-128"/>
                <a:cs typeface="Wingdings"/>
              </a:rPr>
              <a:t>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 </a:t>
            </a:r>
            <a:r>
              <a:rPr kumimoji="0" lang="en-GB" sz="24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1M page table entries</a:t>
            </a:r>
            <a:endParaRPr kumimoji="0" lang="sv-SE" sz="2400" b="0" i="0" u="none" strike="noStrike" kern="1200" cap="none" spc="-9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MS PGothic" panose="020B0600070205080204" pitchFamily="34" charset="-128"/>
              <a:cs typeface="Times New Roman"/>
            </a:endParaRPr>
          </a:p>
          <a:p>
            <a:pPr marL="0" marR="5080" lvl="0" indent="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Status bits: 6-bits</a:t>
            </a:r>
          </a:p>
          <a:p>
            <a:pPr marL="0" marR="5080" lvl="0" indent="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Physical page number: 30-12 = 18-bits</a:t>
            </a:r>
          </a:p>
          <a:p>
            <a:pPr marL="0" marR="5080" lvl="0" indent="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Page table entry size: 18+6 = </a:t>
            </a: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24-bits</a:t>
            </a:r>
          </a:p>
          <a:p>
            <a:pPr marL="0" marR="5080" lvl="0" indent="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Page table size: 24Mbits = </a:t>
            </a:r>
            <a:r>
              <a:rPr kumimoji="0" lang="sv-SE" sz="2400" b="0" i="0" u="none" strike="noStrike" kern="1200" cap="none" spc="-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Times New Roman"/>
              </a:rPr>
              <a:t>3MB</a:t>
            </a:r>
            <a:endParaRPr kumimoji="0" lang="en-GB" sz="2400" b="0" i="0" u="none" strike="noStrike" kern="1200" cap="none" spc="-9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MS PGothic" panose="020B0600070205080204" pitchFamily="34" charset="-128"/>
              <a:cs typeface="Times New Roman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Practice problem</a:t>
            </a:r>
          </a:p>
        </p:txBody>
      </p:sp>
      <p:sp>
        <p:nvSpPr>
          <p:cNvPr id="4" name="object 37">
            <a:extLst>
              <a:ext uri="{FF2B5EF4-FFF2-40B4-BE49-F238E27FC236}">
                <a16:creationId xmlns:a16="http://schemas.microsoft.com/office/drawing/2014/main" id="{7E438B7A-72F8-4653-9F16-F20120D72BBE}"/>
              </a:ext>
            </a:extLst>
          </p:cNvPr>
          <p:cNvSpPr/>
          <p:nvPr/>
        </p:nvSpPr>
        <p:spPr>
          <a:xfrm>
            <a:off x="5005107" y="3191056"/>
            <a:ext cx="3031453" cy="1228543"/>
          </a:xfrm>
          <a:custGeom>
            <a:avLst/>
            <a:gdLst/>
            <a:ahLst/>
            <a:cxnLst/>
            <a:rect l="l" t="t" r="r" b="b"/>
            <a:pathLst>
              <a:path w="2173604" h="622300">
                <a:moveTo>
                  <a:pt x="0" y="311149"/>
                </a:moveTo>
                <a:lnTo>
                  <a:pt x="9150" y="270586"/>
                </a:lnTo>
                <a:lnTo>
                  <a:pt x="35836" y="231601"/>
                </a:lnTo>
                <a:lnTo>
                  <a:pt x="78913" y="194520"/>
                </a:lnTo>
                <a:lnTo>
                  <a:pt x="137236" y="159674"/>
                </a:lnTo>
                <a:lnTo>
                  <a:pt x="171756" y="143190"/>
                </a:lnTo>
                <a:lnTo>
                  <a:pt x="209658" y="127388"/>
                </a:lnTo>
                <a:lnTo>
                  <a:pt x="250799" y="112309"/>
                </a:lnTo>
                <a:lnTo>
                  <a:pt x="295035" y="97992"/>
                </a:lnTo>
                <a:lnTo>
                  <a:pt x="342224" y="84480"/>
                </a:lnTo>
                <a:lnTo>
                  <a:pt x="392221" y="71814"/>
                </a:lnTo>
                <a:lnTo>
                  <a:pt x="444884" y="60033"/>
                </a:lnTo>
                <a:lnTo>
                  <a:pt x="500070" y="49180"/>
                </a:lnTo>
                <a:lnTo>
                  <a:pt x="557636" y="39296"/>
                </a:lnTo>
                <a:lnTo>
                  <a:pt x="617438" y="30421"/>
                </a:lnTo>
                <a:lnTo>
                  <a:pt x="679333" y="22596"/>
                </a:lnTo>
                <a:lnTo>
                  <a:pt x="743177" y="15862"/>
                </a:lnTo>
                <a:lnTo>
                  <a:pt x="808829" y="10261"/>
                </a:lnTo>
                <a:lnTo>
                  <a:pt x="876144" y="5833"/>
                </a:lnTo>
                <a:lnTo>
                  <a:pt x="944979" y="2620"/>
                </a:lnTo>
                <a:lnTo>
                  <a:pt x="1015192" y="661"/>
                </a:lnTo>
                <a:lnTo>
                  <a:pt x="1086639" y="0"/>
                </a:lnTo>
                <a:lnTo>
                  <a:pt x="1158086" y="661"/>
                </a:lnTo>
                <a:lnTo>
                  <a:pt x="1228300" y="2620"/>
                </a:lnTo>
                <a:lnTo>
                  <a:pt x="1297136" y="5833"/>
                </a:lnTo>
                <a:lnTo>
                  <a:pt x="1364452" y="10261"/>
                </a:lnTo>
                <a:lnTo>
                  <a:pt x="1430104" y="15862"/>
                </a:lnTo>
                <a:lnTo>
                  <a:pt x="1493949" y="22596"/>
                </a:lnTo>
                <a:lnTo>
                  <a:pt x="1555845" y="30421"/>
                </a:lnTo>
                <a:lnTo>
                  <a:pt x="1615647" y="39296"/>
                </a:lnTo>
                <a:lnTo>
                  <a:pt x="1673213" y="49180"/>
                </a:lnTo>
                <a:lnTo>
                  <a:pt x="1728400" y="60033"/>
                </a:lnTo>
                <a:lnTo>
                  <a:pt x="1781063" y="71814"/>
                </a:lnTo>
                <a:lnTo>
                  <a:pt x="1831061" y="84480"/>
                </a:lnTo>
                <a:lnTo>
                  <a:pt x="1878250" y="97992"/>
                </a:lnTo>
                <a:lnTo>
                  <a:pt x="1922487" y="112309"/>
                </a:lnTo>
                <a:lnTo>
                  <a:pt x="1963628" y="127388"/>
                </a:lnTo>
                <a:lnTo>
                  <a:pt x="2001530" y="143190"/>
                </a:lnTo>
                <a:lnTo>
                  <a:pt x="2036051" y="159674"/>
                </a:lnTo>
                <a:lnTo>
                  <a:pt x="2094374" y="194520"/>
                </a:lnTo>
                <a:lnTo>
                  <a:pt x="2137451" y="231601"/>
                </a:lnTo>
                <a:lnTo>
                  <a:pt x="2164138" y="270586"/>
                </a:lnTo>
                <a:lnTo>
                  <a:pt x="2173288" y="311149"/>
                </a:lnTo>
                <a:lnTo>
                  <a:pt x="2170977" y="331607"/>
                </a:lnTo>
                <a:lnTo>
                  <a:pt x="2152915" y="371423"/>
                </a:lnTo>
                <a:lnTo>
                  <a:pt x="2117890" y="409497"/>
                </a:lnTo>
                <a:lnTo>
                  <a:pt x="2067046" y="445501"/>
                </a:lnTo>
                <a:lnTo>
                  <a:pt x="2001530" y="479108"/>
                </a:lnTo>
                <a:lnTo>
                  <a:pt x="1963628" y="494910"/>
                </a:lnTo>
                <a:lnTo>
                  <a:pt x="1922487" y="509990"/>
                </a:lnTo>
                <a:lnTo>
                  <a:pt x="1878250" y="524306"/>
                </a:lnTo>
                <a:lnTo>
                  <a:pt x="1831061" y="537818"/>
                </a:lnTo>
                <a:lnTo>
                  <a:pt x="1781063" y="550485"/>
                </a:lnTo>
                <a:lnTo>
                  <a:pt x="1728400" y="562265"/>
                </a:lnTo>
                <a:lnTo>
                  <a:pt x="1673213" y="573118"/>
                </a:lnTo>
                <a:lnTo>
                  <a:pt x="1615647" y="583003"/>
                </a:lnTo>
                <a:lnTo>
                  <a:pt x="1555845" y="591878"/>
                </a:lnTo>
                <a:lnTo>
                  <a:pt x="1493949" y="599703"/>
                </a:lnTo>
                <a:lnTo>
                  <a:pt x="1430104" y="606436"/>
                </a:lnTo>
                <a:lnTo>
                  <a:pt x="1364452" y="612038"/>
                </a:lnTo>
                <a:lnTo>
                  <a:pt x="1297136" y="616465"/>
                </a:lnTo>
                <a:lnTo>
                  <a:pt x="1228300" y="619679"/>
                </a:lnTo>
                <a:lnTo>
                  <a:pt x="1158086" y="621637"/>
                </a:lnTo>
                <a:lnTo>
                  <a:pt x="1086639" y="622299"/>
                </a:lnTo>
                <a:lnTo>
                  <a:pt x="1015192" y="621637"/>
                </a:lnTo>
                <a:lnTo>
                  <a:pt x="944979" y="619679"/>
                </a:lnTo>
                <a:lnTo>
                  <a:pt x="876144" y="616465"/>
                </a:lnTo>
                <a:lnTo>
                  <a:pt x="808829" y="612038"/>
                </a:lnTo>
                <a:lnTo>
                  <a:pt x="743177" y="606436"/>
                </a:lnTo>
                <a:lnTo>
                  <a:pt x="679333" y="599703"/>
                </a:lnTo>
                <a:lnTo>
                  <a:pt x="617438" y="591878"/>
                </a:lnTo>
                <a:lnTo>
                  <a:pt x="557636" y="583003"/>
                </a:lnTo>
                <a:lnTo>
                  <a:pt x="500070" y="573118"/>
                </a:lnTo>
                <a:lnTo>
                  <a:pt x="444884" y="562265"/>
                </a:lnTo>
                <a:lnTo>
                  <a:pt x="392221" y="550485"/>
                </a:lnTo>
                <a:lnTo>
                  <a:pt x="342224" y="537818"/>
                </a:lnTo>
                <a:lnTo>
                  <a:pt x="295035" y="524306"/>
                </a:lnTo>
                <a:lnTo>
                  <a:pt x="250799" y="509990"/>
                </a:lnTo>
                <a:lnTo>
                  <a:pt x="209658" y="494910"/>
                </a:lnTo>
                <a:lnTo>
                  <a:pt x="171756" y="479108"/>
                </a:lnTo>
                <a:lnTo>
                  <a:pt x="137236" y="462625"/>
                </a:lnTo>
                <a:lnTo>
                  <a:pt x="78913" y="427778"/>
                </a:lnTo>
                <a:lnTo>
                  <a:pt x="35836" y="390698"/>
                </a:lnTo>
                <a:lnTo>
                  <a:pt x="9150" y="351712"/>
                </a:lnTo>
                <a:lnTo>
                  <a:pt x="0" y="311149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BBD8F-8E2A-411F-BBF8-63666E214340}"/>
              </a:ext>
            </a:extLst>
          </p:cNvPr>
          <p:cNvSpPr txBox="1"/>
          <p:nvPr/>
        </p:nvSpPr>
        <p:spPr>
          <a:xfrm>
            <a:off x="5575142" y="4419599"/>
            <a:ext cx="334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Do all applications use all of these entries?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1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>
            <a:extLst>
              <a:ext uri="{FF2B5EF4-FFF2-40B4-BE49-F238E27FC236}">
                <a16:creationId xmlns:a16="http://schemas.microsoft.com/office/drawing/2014/main" id="{AE3C0BB1-79AA-4F08-B10B-A4FA461D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16248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-9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Page</a:t>
            </a:r>
            <a:r>
              <a:rPr kumimoji="0" lang="en-US" sz="28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 table size: </a:t>
            </a:r>
          </a:p>
          <a:p>
            <a:pPr marL="468313" marR="5080" lvl="1" indent="0" algn="just">
              <a:lnSpc>
                <a:spcPts val="3800"/>
              </a:lnSpc>
              <a:spcBef>
                <a:spcPts val="260"/>
              </a:spcBef>
              <a:buClr>
                <a:srgbClr val="C0504D"/>
              </a:buClr>
              <a:buNone/>
              <a:defRPr/>
            </a:pPr>
            <a:r>
              <a:rPr kumimoji="0" lang="en-US" sz="26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    3MB</a:t>
            </a:r>
            <a:endParaRPr kumimoji="0" lang="en-US" sz="2600" b="0" i="0" u="none" strike="noStrike" kern="1200" cap="none" spc="-9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cs typeface="Times New Roman"/>
            </a:endParaRPr>
          </a:p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-9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Each</a:t>
            </a:r>
            <a:r>
              <a:rPr kumimoji="0" lang="en-US" sz="28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 application requires its own page table</a:t>
            </a:r>
            <a:endParaRPr kumimoji="0" lang="en-US" sz="2800" b="0" i="0" u="none" strike="noStrike" kern="1200" cap="none" spc="-9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cs typeface="Times New Roman"/>
            </a:endParaRPr>
          </a:p>
          <a:p>
            <a:pPr marL="758825" marR="5080" lvl="1" indent="-358775" algn="just">
              <a:lnSpc>
                <a:spcPts val="3800"/>
              </a:lnSpc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600" spc="-90" dirty="0">
                <a:solidFill>
                  <a:prstClr val="black"/>
                </a:solidFill>
                <a:cs typeface="Times New Roman"/>
              </a:rPr>
              <a:t>100 concurrently executing applications would require 300MB for page tables</a:t>
            </a:r>
          </a:p>
          <a:p>
            <a:pPr marL="758825" marR="5080" lvl="1" indent="-358775" algn="just">
              <a:lnSpc>
                <a:spcPts val="3800"/>
              </a:lnSpc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600" spc="-90" dirty="0">
                <a:solidFill>
                  <a:prstClr val="black"/>
                </a:solidFill>
                <a:cs typeface="Times New Roman"/>
              </a:rPr>
              <a:t>1/3 of physical memory (300MB of 1GB) is used up for page tables only</a:t>
            </a:r>
          </a:p>
          <a:p>
            <a:pPr marL="358775" marR="5080" indent="-358775" algn="just">
              <a:lnSpc>
                <a:spcPts val="3800"/>
              </a:lnSpc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800" spc="-90" dirty="0">
                <a:solidFill>
                  <a:prstClr val="black"/>
                </a:solidFill>
                <a:cs typeface="Times New Roman"/>
              </a:rPr>
              <a:t>Waste of space if an application uses only a fraction of its virtual address space</a:t>
            </a:r>
          </a:p>
          <a:p>
            <a:pPr marL="400050" marR="5080" lvl="1" indent="0" algn="just">
              <a:lnSpc>
                <a:spcPts val="3800"/>
              </a:lnSpc>
              <a:spcBef>
                <a:spcPts val="260"/>
              </a:spcBef>
              <a:buClr>
                <a:srgbClr val="C0504D"/>
              </a:buClr>
              <a:buNone/>
              <a:defRPr/>
            </a:pPr>
            <a:r>
              <a:rPr lang="en-US" sz="2400" b="1" spc="-90" dirty="0">
                <a:solidFill>
                  <a:srgbClr val="C00000"/>
                </a:solidFill>
                <a:cs typeface="Times New Roman"/>
              </a:rPr>
              <a:t>One level page table reserves space for all possible virtual pages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Problem with one level page tables</a:t>
            </a:r>
          </a:p>
        </p:txBody>
      </p:sp>
    </p:spTree>
    <p:extLst>
      <p:ext uri="{BB962C8B-B14F-4D97-AF65-F5344CB8AC3E}">
        <p14:creationId xmlns:p14="http://schemas.microsoft.com/office/powerpoint/2010/main" val="28971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>
            <a:extLst>
              <a:ext uri="{FF2B5EF4-FFF2-40B4-BE49-F238E27FC236}">
                <a16:creationId xmlns:a16="http://schemas.microsoft.com/office/drawing/2014/main" id="{AE3C0BB1-79AA-4F08-B10B-A4FA461D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16248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-9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The last level tables hold the physical page number</a:t>
            </a:r>
          </a:p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600" spc="-90" dirty="0">
                <a:solidFill>
                  <a:prstClr val="black"/>
                </a:solidFill>
                <a:latin typeface="Garamond" panose="02020404030301010803"/>
                <a:cs typeface="Times New Roman"/>
              </a:rPr>
              <a:t>A table at any other level holds pointer to tables at the next level.</a:t>
            </a:r>
            <a:endParaRPr kumimoji="0" lang="en-US" sz="2600" b="0" i="0" u="none" strike="noStrike" kern="1200" cap="none" spc="-9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cs typeface="Times New Roman"/>
            </a:endParaRPr>
          </a:p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600" b="1" i="0" u="none" strike="noStrike" kern="1200" cap="none" spc="-90" normalizeH="0" baseline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Advantage</a:t>
            </a:r>
            <a:r>
              <a:rPr kumimoji="0" lang="en-US" sz="2600" b="0" i="0" u="none" strike="noStrike" kern="1200" cap="none" spc="-9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: tables are inserted only if the corresponding part of the address space is in use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Multi-level page tables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2475FEFE-6F46-4067-A366-6AE28E6C4269}"/>
              </a:ext>
            </a:extLst>
          </p:cNvPr>
          <p:cNvGrpSpPr>
            <a:grpSpLocks/>
          </p:cNvGrpSpPr>
          <p:nvPr/>
        </p:nvGrpSpPr>
        <p:grpSpPr bwMode="auto">
          <a:xfrm>
            <a:off x="2565400" y="3855720"/>
            <a:ext cx="1143000" cy="1447800"/>
            <a:chOff x="2544" y="1776"/>
            <a:chExt cx="720" cy="91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EE86C9C-045D-4A93-A2B4-749DA62D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784495-05F8-4C76-9CCB-07D4979F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EBB70-3EC5-4645-A813-A9C8119E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9E3C99AD-CC1C-4F51-BAF4-9B396CCA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05AA27-0C60-4732-8651-B5BFB6953A6F}"/>
              </a:ext>
            </a:extLst>
          </p:cNvPr>
          <p:cNvGrpSpPr>
            <a:grpSpLocks/>
          </p:cNvGrpSpPr>
          <p:nvPr/>
        </p:nvGrpSpPr>
        <p:grpSpPr bwMode="auto">
          <a:xfrm>
            <a:off x="4394200" y="3124200"/>
            <a:ext cx="1143000" cy="1447800"/>
            <a:chOff x="2544" y="1776"/>
            <a:chExt cx="720" cy="9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D168B9-57F4-48E7-9854-02EA2D37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41E3C6-0B44-49E0-9BCD-435A4643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BA8ED0-13E5-4DC9-A9D8-9522100A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3DC610-E072-4E97-9968-DE9FCF8C6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7FDC3A-CBDD-4F62-87A3-0E68F59F586C}"/>
              </a:ext>
            </a:extLst>
          </p:cNvPr>
          <p:cNvGrpSpPr>
            <a:grpSpLocks/>
          </p:cNvGrpSpPr>
          <p:nvPr/>
        </p:nvGrpSpPr>
        <p:grpSpPr bwMode="auto">
          <a:xfrm>
            <a:off x="4394200" y="4846320"/>
            <a:ext cx="1143000" cy="1447800"/>
            <a:chOff x="2544" y="1776"/>
            <a:chExt cx="720" cy="9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35E0D5-201D-4AF1-B149-8AED01F1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BB23BB-38CF-4630-95FA-BC5AF074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176DDB-2A42-4FF6-8C26-785540D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12F9DD-9BE9-4CEB-A42F-D31238CF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25" name="Line 29">
            <a:extLst>
              <a:ext uri="{FF2B5EF4-FFF2-40B4-BE49-F238E27FC236}">
                <a16:creationId xmlns:a16="http://schemas.microsoft.com/office/drawing/2014/main" id="{45CBE89E-1C1D-403F-97A9-6725A88F7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3308870"/>
            <a:ext cx="685800" cy="77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EDCA8C0F-5756-4ADC-B835-FDBE1BD7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46532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566381B4-9321-4646-BB44-3AD9868CB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09372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Physical 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page</a:t>
            </a:r>
          </a:p>
        </p:txBody>
      </p:sp>
      <p:sp>
        <p:nvSpPr>
          <p:cNvPr id="4" name="Line 31">
            <a:extLst>
              <a:ext uri="{FF2B5EF4-FFF2-40B4-BE49-F238E27FC236}">
                <a16:creationId xmlns:a16="http://schemas.microsoft.com/office/drawing/2014/main" id="{F29F78EC-43E9-45F4-9C2E-D6A942E42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332232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9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>
            <a:extLst>
              <a:ext uri="{FF2B5EF4-FFF2-40B4-BE49-F238E27FC236}">
                <a16:creationId xmlns:a16="http://schemas.microsoft.com/office/drawing/2014/main" id="{AE3C0BB1-79AA-4F08-B10B-A4FA461D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16248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marR="5080" lvl="0" indent="-342900" algn="just" defTabSz="609585" rtl="0" eaLnBrk="0" fontAlgn="base" latinLnBrk="0" hangingPunct="0">
              <a:lnSpc>
                <a:spcPts val="3800"/>
              </a:lnSpc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2600" b="0" i="0" u="none" strike="noStrike" kern="1200" cap="none" spc="-9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MS PGothic" panose="020B0600070205080204" pitchFamily="34" charset="-128"/>
              <a:cs typeface="Times New Roman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Storage</a:t>
            </a:r>
            <a:r>
              <a:rPr kumimoji="0" lang="en-US" altLang="en-US" sz="4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 cost for t</a:t>
            </a: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wo level page table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2475FEFE-6F46-4067-A366-6AE28E6C4269}"/>
              </a:ext>
            </a:extLst>
          </p:cNvPr>
          <p:cNvGrpSpPr>
            <a:grpSpLocks/>
          </p:cNvGrpSpPr>
          <p:nvPr/>
        </p:nvGrpSpPr>
        <p:grpSpPr bwMode="auto">
          <a:xfrm>
            <a:off x="5091782" y="3789732"/>
            <a:ext cx="1143000" cy="1447800"/>
            <a:chOff x="2544" y="1776"/>
            <a:chExt cx="720" cy="91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EE86C9C-045D-4A93-A2B4-749DA62D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784495-05F8-4C76-9CCB-07D4979F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6EBB70-3EC5-4645-A813-A9C8119E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9E3C99AD-CC1C-4F51-BAF4-9B396CCA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05AA27-0C60-4732-8651-B5BFB6953A6F}"/>
              </a:ext>
            </a:extLst>
          </p:cNvPr>
          <p:cNvGrpSpPr>
            <a:grpSpLocks/>
          </p:cNvGrpSpPr>
          <p:nvPr/>
        </p:nvGrpSpPr>
        <p:grpSpPr bwMode="auto">
          <a:xfrm>
            <a:off x="6920582" y="3058212"/>
            <a:ext cx="1143000" cy="1447800"/>
            <a:chOff x="2544" y="1776"/>
            <a:chExt cx="720" cy="9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D168B9-57F4-48E7-9854-02EA2D37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41E3C6-0B44-49E0-9BCD-435A4643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BA8ED0-13E5-4DC9-A9D8-9522100A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3DC610-E072-4E97-9968-DE9FCF8C6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7FDC3A-CBDD-4F62-87A3-0E68F59F586C}"/>
              </a:ext>
            </a:extLst>
          </p:cNvPr>
          <p:cNvGrpSpPr>
            <a:grpSpLocks/>
          </p:cNvGrpSpPr>
          <p:nvPr/>
        </p:nvGrpSpPr>
        <p:grpSpPr bwMode="auto">
          <a:xfrm>
            <a:off x="6920582" y="4780332"/>
            <a:ext cx="1143000" cy="1447800"/>
            <a:chOff x="2544" y="1776"/>
            <a:chExt cx="720" cy="9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35E0D5-201D-4AF1-B149-8AED01F1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BB23BB-38CF-4630-95FA-BC5AF074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176DDB-2A42-4FF6-8C26-785540D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12F9DD-9BE9-4CEB-A42F-D31238CF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25" name="Line 29">
            <a:extLst>
              <a:ext uri="{FF2B5EF4-FFF2-40B4-BE49-F238E27FC236}">
                <a16:creationId xmlns:a16="http://schemas.microsoft.com/office/drawing/2014/main" id="{45CBE89E-1C1D-403F-97A9-6725A88F7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4782" y="3242882"/>
            <a:ext cx="685800" cy="77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EDCA8C0F-5756-4ADC-B835-FDBE1BD7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782" y="439933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A2D375F3-6F75-4225-8F14-B7FB369895E6}"/>
              </a:ext>
            </a:extLst>
          </p:cNvPr>
          <p:cNvSpPr/>
          <p:nvPr/>
        </p:nvSpPr>
        <p:spPr>
          <a:xfrm>
            <a:off x="5362742" y="1846282"/>
            <a:ext cx="2819400" cy="228600"/>
          </a:xfrm>
          <a:custGeom>
            <a:avLst/>
            <a:gdLst/>
            <a:ahLst/>
            <a:cxnLst/>
            <a:rect l="l" t="t" r="r" b="b"/>
            <a:pathLst>
              <a:path w="2819400" h="228600">
                <a:moveTo>
                  <a:pt x="0" y="0"/>
                </a:moveTo>
                <a:lnTo>
                  <a:pt x="2819397" y="0"/>
                </a:lnTo>
                <a:lnTo>
                  <a:pt x="281939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1ED32AEC-CDD5-4C24-A395-11975B1EC2BE}"/>
              </a:ext>
            </a:extLst>
          </p:cNvPr>
          <p:cNvSpPr/>
          <p:nvPr/>
        </p:nvSpPr>
        <p:spPr>
          <a:xfrm>
            <a:off x="7191542" y="184628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EDA5DD24-CBF0-419F-9652-97525F20149E}"/>
              </a:ext>
            </a:extLst>
          </p:cNvPr>
          <p:cNvSpPr txBox="1"/>
          <p:nvPr/>
        </p:nvSpPr>
        <p:spPr>
          <a:xfrm>
            <a:off x="5670082" y="1150886"/>
            <a:ext cx="2190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" marR="5080" lvl="0" indent="-544830" algn="l" defTabSz="609585" rtl="0" eaLnBrk="1" fontAlgn="auto" latinLnBrk="0" hangingPunct="1">
              <a:lnSpc>
                <a:spcPct val="138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15795" algn="l"/>
              </a:tabLst>
              <a:defRPr/>
            </a:pP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</a:t>
            </a: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address: 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 </a:t>
            </a:r>
            <a:r>
              <a:rPr kumimoji="0" sz="18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	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1B0CACD9-39CC-40E5-A814-A14A2B517B1C}"/>
              </a:ext>
            </a:extLst>
          </p:cNvPr>
          <p:cNvSpPr/>
          <p:nvPr/>
        </p:nvSpPr>
        <p:spPr>
          <a:xfrm>
            <a:off x="5362742" y="215108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1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A2840A0D-BD0A-41D6-9824-89A1674CF8F4}"/>
              </a:ext>
            </a:extLst>
          </p:cNvPr>
          <p:cNvSpPr/>
          <p:nvPr/>
        </p:nvSpPr>
        <p:spPr>
          <a:xfrm>
            <a:off x="6193565" y="215108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BE09AA3E-C84A-40A1-AB0E-F61825187961}"/>
              </a:ext>
            </a:extLst>
          </p:cNvPr>
          <p:cNvSpPr/>
          <p:nvPr/>
        </p:nvSpPr>
        <p:spPr>
          <a:xfrm>
            <a:off x="7191542" y="215108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C5C2AC12-31B9-4358-BC13-33C343E06073}"/>
              </a:ext>
            </a:extLst>
          </p:cNvPr>
          <p:cNvSpPr/>
          <p:nvPr/>
        </p:nvSpPr>
        <p:spPr>
          <a:xfrm>
            <a:off x="8182142" y="215108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252108CB-04C6-406E-8A79-5E14544D74D4}"/>
              </a:ext>
            </a:extLst>
          </p:cNvPr>
          <p:cNvSpPr/>
          <p:nvPr/>
        </p:nvSpPr>
        <p:spPr>
          <a:xfrm>
            <a:off x="5362742" y="2227281"/>
            <a:ext cx="833115" cy="45719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65396FCE-3722-4E0F-A13A-1B3E4B546CFF}"/>
              </a:ext>
            </a:extLst>
          </p:cNvPr>
          <p:cNvSpPr/>
          <p:nvPr/>
        </p:nvSpPr>
        <p:spPr>
          <a:xfrm>
            <a:off x="7191542" y="222728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B4EF5714-2069-4034-8930-53FC114B7CCD}"/>
              </a:ext>
            </a:extLst>
          </p:cNvPr>
          <p:cNvSpPr/>
          <p:nvPr/>
        </p:nvSpPr>
        <p:spPr>
          <a:xfrm>
            <a:off x="6252564" y="215599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1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E728BA2F-6113-4507-B493-4C9018A1F7E3}"/>
              </a:ext>
            </a:extLst>
          </p:cNvPr>
          <p:cNvSpPr/>
          <p:nvPr/>
        </p:nvSpPr>
        <p:spPr>
          <a:xfrm>
            <a:off x="7083387" y="215599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1D64AE6F-5D61-4FEA-8D3F-FC3AE2217D41}"/>
              </a:ext>
            </a:extLst>
          </p:cNvPr>
          <p:cNvSpPr/>
          <p:nvPr/>
        </p:nvSpPr>
        <p:spPr>
          <a:xfrm>
            <a:off x="6252564" y="2232197"/>
            <a:ext cx="833115" cy="45719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A444A8-4BDE-4373-B38B-917DD0A76616}"/>
              </a:ext>
            </a:extLst>
          </p:cNvPr>
          <p:cNvSpPr txBox="1"/>
          <p:nvPr/>
        </p:nvSpPr>
        <p:spPr>
          <a:xfrm>
            <a:off x="5472488" y="2182054"/>
            <a:ext cx="67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 bit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6E338B-C1C3-4198-A059-A4F208376E32}"/>
              </a:ext>
            </a:extLst>
          </p:cNvPr>
          <p:cNvSpPr txBox="1"/>
          <p:nvPr/>
        </p:nvSpPr>
        <p:spPr>
          <a:xfrm>
            <a:off x="6406520" y="2186358"/>
            <a:ext cx="67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 bit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3B2ED9-015C-450F-8EEC-569D97C9E9B3}"/>
              </a:ext>
            </a:extLst>
          </p:cNvPr>
          <p:cNvSpPr txBox="1"/>
          <p:nvPr/>
        </p:nvSpPr>
        <p:spPr>
          <a:xfrm>
            <a:off x="7421477" y="2185500"/>
            <a:ext cx="67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 bit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061BA9-9BA2-480C-8FD4-14CC882A4578}"/>
              </a:ext>
            </a:extLst>
          </p:cNvPr>
          <p:cNvSpPr txBox="1"/>
          <p:nvPr/>
        </p:nvSpPr>
        <p:spPr>
          <a:xfrm>
            <a:off x="5132961" y="3458093"/>
            <a:ext cx="115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1024-entries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B5ED4A-0373-4D0D-AB3B-01B76771D860}"/>
              </a:ext>
            </a:extLst>
          </p:cNvPr>
          <p:cNvSpPr txBox="1"/>
          <p:nvPr/>
        </p:nvSpPr>
        <p:spPr>
          <a:xfrm>
            <a:off x="6908881" y="2791728"/>
            <a:ext cx="115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1024-entries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36A7A9-2D4C-4E3B-BF91-9CEB0DDDFF0F}"/>
              </a:ext>
            </a:extLst>
          </p:cNvPr>
          <p:cNvSpPr txBox="1"/>
          <p:nvPr/>
        </p:nvSpPr>
        <p:spPr>
          <a:xfrm>
            <a:off x="6917186" y="4537256"/>
            <a:ext cx="115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1024-entries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E3137343-A54F-4C8A-B962-1992D97A0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" y="1320800"/>
            <a:ext cx="4438505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marR="5080" lvl="0" indent="-342900" algn="just" defTabSz="609585" rtl="0" eaLnBrk="0" fontAlgn="base" latinLnBrk="0" hangingPunct="0">
              <a:spcBef>
                <a:spcPts val="26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-9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Storage</a:t>
            </a:r>
            <a:r>
              <a:rPr kumimoji="0" lang="en-US" sz="24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 per table:</a:t>
            </a:r>
          </a:p>
          <a:p>
            <a:pPr marL="631825" marR="5080" lvl="1" indent="-342900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000" spc="-90" dirty="0">
                <a:solidFill>
                  <a:prstClr val="black"/>
                </a:solidFill>
                <a:cs typeface="Times New Roman"/>
              </a:rPr>
              <a:t>3KB (</a:t>
            </a:r>
            <a:r>
              <a:rPr lang="en-US" sz="2200" spc="-90" dirty="0">
                <a:solidFill>
                  <a:prstClr val="black"/>
                </a:solidFill>
                <a:latin typeface="Garamond" panose="02020404030301010803"/>
                <a:cs typeface="Times New Roman"/>
              </a:rPr>
              <a:t>1K entries, 3B/entry)</a:t>
            </a:r>
          </a:p>
          <a:p>
            <a:pPr marL="231775" marR="5080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400" spc="-90" dirty="0">
                <a:solidFill>
                  <a:prstClr val="black"/>
                </a:solidFill>
                <a:latin typeface="Garamond" panose="02020404030301010803"/>
                <a:cs typeface="Times New Roman"/>
              </a:rPr>
              <a:t>Covering full address space</a:t>
            </a:r>
          </a:p>
          <a:p>
            <a:pPr marL="631825" marR="5080" lvl="1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kumimoji="0" lang="en-US" sz="20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1025 table (1 at 1</a:t>
            </a:r>
            <a:r>
              <a:rPr kumimoji="0" lang="en-US" sz="2000" b="0" i="0" u="none" strike="noStrike" kern="1200" cap="none" spc="-90" normalizeH="0" baseline="3000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st</a:t>
            </a:r>
            <a:r>
              <a:rPr kumimoji="0" lang="en-US" sz="20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 level, 1024 at 2</a:t>
            </a:r>
            <a:r>
              <a:rPr kumimoji="0" lang="en-US" sz="2000" b="0" i="0" u="none" strike="noStrike" kern="1200" cap="none" spc="-90" normalizeH="0" baseline="3000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nd</a:t>
            </a:r>
            <a:r>
              <a:rPr kumimoji="0" lang="en-US" sz="20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 level)</a:t>
            </a:r>
          </a:p>
          <a:p>
            <a:pPr marL="631825" marR="5080" lvl="1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000" spc="-90" dirty="0">
                <a:solidFill>
                  <a:prstClr val="black"/>
                </a:solidFill>
                <a:latin typeface="Garamond" panose="02020404030301010803"/>
                <a:cs typeface="Times New Roman"/>
              </a:rPr>
              <a:t>Storage: 3.003MB (1025*3KB)</a:t>
            </a:r>
          </a:p>
          <a:p>
            <a:pPr marL="1031875" marR="5080" lvl="2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kumimoji="0" lang="en-US" sz="18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Slightly higher than single level page table</a:t>
            </a:r>
          </a:p>
          <a:p>
            <a:pPr marL="231775" marR="5080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400" spc="-90" dirty="0">
                <a:solidFill>
                  <a:prstClr val="black"/>
                </a:solidFill>
                <a:latin typeface="Garamond" panose="02020404030301010803"/>
                <a:cs typeface="Times New Roman"/>
              </a:rPr>
              <a:t>Covering smaller address space </a:t>
            </a:r>
          </a:p>
          <a:p>
            <a:pPr marL="631825" marR="5080" lvl="1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kumimoji="0" lang="en-US" sz="2000" b="0" i="0" u="none" strike="noStrike" kern="1200" cap="none" spc="-9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0x00000000 to 0x003FFFFF (4MB)</a:t>
            </a:r>
          </a:p>
          <a:p>
            <a:pPr marL="1031875" marR="5080" lvl="2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1800" spc="-90" dirty="0">
                <a:solidFill>
                  <a:prstClr val="black"/>
                </a:solidFill>
                <a:latin typeface="Garamond" panose="02020404030301010803"/>
                <a:cs typeface="Times New Roman"/>
              </a:rPr>
              <a:t>Needs only 2 tables (1 at each level)</a:t>
            </a:r>
          </a:p>
          <a:p>
            <a:pPr marL="1031875" marR="5080" lvl="2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kumimoji="0" lang="en-US" sz="1800" b="1" i="0" u="none" strike="noStrike" kern="1200" cap="none" spc="-90" normalizeH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Garamond" panose="02020404030301010803"/>
                <a:cs typeface="Times New Roman"/>
              </a:rPr>
              <a:t>Storage: 6KB</a:t>
            </a:r>
          </a:p>
          <a:p>
            <a:pPr marL="631825" marR="5080" lvl="1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2000" spc="-90" dirty="0">
                <a:solidFill>
                  <a:prstClr val="black"/>
                </a:solidFill>
                <a:cs typeface="Times New Roman"/>
              </a:rPr>
              <a:t>0x00000000 to 0x7FFFFFFF (2GB)</a:t>
            </a:r>
          </a:p>
          <a:p>
            <a:pPr marL="1031875" marR="5080" lvl="2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1800" spc="-90" dirty="0">
                <a:solidFill>
                  <a:prstClr val="black"/>
                </a:solidFill>
                <a:cs typeface="Times New Roman"/>
              </a:rPr>
              <a:t>Needs 513 tables (512 at 2</a:t>
            </a:r>
            <a:r>
              <a:rPr lang="en-US" sz="1800" spc="-90" baseline="30000" dirty="0">
                <a:solidFill>
                  <a:prstClr val="black"/>
                </a:solidFill>
                <a:cs typeface="Times New Roman"/>
              </a:rPr>
              <a:t>nd</a:t>
            </a:r>
            <a:r>
              <a:rPr lang="en-US" sz="1800" spc="-90" dirty="0">
                <a:solidFill>
                  <a:prstClr val="black"/>
                </a:solidFill>
                <a:cs typeface="Times New Roman"/>
              </a:rPr>
              <a:t> level)</a:t>
            </a:r>
          </a:p>
          <a:p>
            <a:pPr marL="1031875" marR="5080" lvl="2" algn="just">
              <a:spcBef>
                <a:spcPts val="260"/>
              </a:spcBef>
              <a:buClr>
                <a:srgbClr val="C0504D"/>
              </a:buClr>
              <a:defRPr/>
            </a:pPr>
            <a:r>
              <a:rPr lang="en-US" sz="1800" b="1" spc="-90" dirty="0">
                <a:solidFill>
                  <a:schemeClr val="accent3">
                    <a:lumMod val="50000"/>
                  </a:schemeClr>
                </a:solidFill>
                <a:cs typeface="Times New Roman"/>
              </a:rPr>
              <a:t>Storage: 513*3KB = 1.503MB</a:t>
            </a:r>
            <a:endParaRPr kumimoji="0" lang="en-US" sz="2000" b="0" i="0" u="none" strike="noStrike" kern="1200" cap="none" spc="-9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cs typeface="Times New Roman"/>
            </a:endParaRPr>
          </a:p>
        </p:txBody>
      </p:sp>
      <p:sp>
        <p:nvSpPr>
          <p:cNvPr id="2" name="Line 30">
            <a:extLst>
              <a:ext uri="{FF2B5EF4-FFF2-40B4-BE49-F238E27FC236}">
                <a16:creationId xmlns:a16="http://schemas.microsoft.com/office/drawing/2014/main" id="{89968830-D298-4CD7-9614-8ACD160E3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4782" y="4694067"/>
            <a:ext cx="674099" cy="1613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Line 30">
            <a:extLst>
              <a:ext uri="{FF2B5EF4-FFF2-40B4-BE49-F238E27FC236}">
                <a16:creationId xmlns:a16="http://schemas.microsoft.com/office/drawing/2014/main" id="{AD2FC54D-19AE-437D-8E63-A7932872A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348" y="5055788"/>
            <a:ext cx="528629" cy="143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Line 29">
            <a:extLst>
              <a:ext uri="{FF2B5EF4-FFF2-40B4-BE49-F238E27FC236}">
                <a16:creationId xmlns:a16="http://schemas.microsoft.com/office/drawing/2014/main" id="{D6C34F36-C393-4772-9D1E-4DA6DDED3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0082" y="2590121"/>
            <a:ext cx="108550" cy="88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Line 29">
            <a:extLst>
              <a:ext uri="{FF2B5EF4-FFF2-40B4-BE49-F238E27FC236}">
                <a16:creationId xmlns:a16="http://schemas.microsoft.com/office/drawing/2014/main" id="{0ACC3586-A118-47C9-B9AD-35B0AE86E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745" y="2524912"/>
            <a:ext cx="125683" cy="361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D9799C4-762C-4BF0-85B9-1240181AA453}"/>
              </a:ext>
            </a:extLst>
          </p:cNvPr>
          <p:cNvCxnSpPr>
            <a:cxnSpLocks/>
          </p:cNvCxnSpPr>
          <p:nvPr/>
        </p:nvCxnSpPr>
        <p:spPr>
          <a:xfrm>
            <a:off x="2339742" y="4201212"/>
            <a:ext cx="309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E4F264-2A93-4FCF-BC5A-A6176656F6C0}"/>
              </a:ext>
            </a:extLst>
          </p:cNvPr>
          <p:cNvCxnSpPr>
            <a:cxnSpLocks/>
          </p:cNvCxnSpPr>
          <p:nvPr/>
        </p:nvCxnSpPr>
        <p:spPr>
          <a:xfrm>
            <a:off x="993280" y="4201212"/>
            <a:ext cx="309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3D8AD0-D9AE-4DE5-9323-4D0754591550}"/>
              </a:ext>
            </a:extLst>
          </p:cNvPr>
          <p:cNvSpPr txBox="1"/>
          <p:nvPr/>
        </p:nvSpPr>
        <p:spPr>
          <a:xfrm>
            <a:off x="282018" y="5952643"/>
            <a:ext cx="863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Page table storage varies with virtual address space actually used.</a:t>
            </a:r>
          </a:p>
        </p:txBody>
      </p:sp>
    </p:spTree>
    <p:extLst>
      <p:ext uri="{BB962C8B-B14F-4D97-AF65-F5344CB8AC3E}">
        <p14:creationId xmlns:p14="http://schemas.microsoft.com/office/powerpoint/2010/main" val="14110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7" grpId="1"/>
      <p:bldP spid="2" grpId="0" animBg="1"/>
      <p:bldP spid="2" grpId="1" animBg="1"/>
      <p:bldP spid="3" grpId="0" animBg="1"/>
      <p:bldP spid="3" grpId="1" animBg="1"/>
      <p:bldP spid="67" grpId="0" animBg="1"/>
      <p:bldP spid="68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268941" y="203200"/>
            <a:ext cx="860611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Address translation with 2-level page table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8E5E83C6-3E84-47B7-9C72-310D67CBC035}"/>
              </a:ext>
            </a:extLst>
          </p:cNvPr>
          <p:cNvSpPr/>
          <p:nvPr/>
        </p:nvSpPr>
        <p:spPr>
          <a:xfrm>
            <a:off x="5325035" y="2072524"/>
            <a:ext cx="2819400" cy="228600"/>
          </a:xfrm>
          <a:custGeom>
            <a:avLst/>
            <a:gdLst/>
            <a:ahLst/>
            <a:cxnLst/>
            <a:rect l="l" t="t" r="r" b="b"/>
            <a:pathLst>
              <a:path w="2819400" h="228600">
                <a:moveTo>
                  <a:pt x="0" y="0"/>
                </a:moveTo>
                <a:lnTo>
                  <a:pt x="2819397" y="0"/>
                </a:lnTo>
                <a:lnTo>
                  <a:pt x="281939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35841EAD-BC19-4873-A932-0A1942012228}"/>
              </a:ext>
            </a:extLst>
          </p:cNvPr>
          <p:cNvSpPr/>
          <p:nvPr/>
        </p:nvSpPr>
        <p:spPr>
          <a:xfrm>
            <a:off x="7153835" y="207252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3CEB362-7684-4E40-B1A3-5F025694F4CB}"/>
              </a:ext>
            </a:extLst>
          </p:cNvPr>
          <p:cNvSpPr txBox="1"/>
          <p:nvPr/>
        </p:nvSpPr>
        <p:spPr>
          <a:xfrm>
            <a:off x="5632375" y="1377128"/>
            <a:ext cx="2190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" marR="5080" lvl="0" indent="-544830" algn="l" defTabSz="609585" rtl="0" eaLnBrk="1" fontAlgn="auto" latinLnBrk="0" hangingPunct="1">
              <a:lnSpc>
                <a:spcPct val="138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15795" algn="l"/>
              </a:tabLst>
              <a:defRPr/>
            </a:pP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virtual </a:t>
            </a: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address: 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 </a:t>
            </a:r>
            <a:r>
              <a:rPr kumimoji="0" sz="18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	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6AA28B36-05EE-4354-82B2-A2E255FCB04A}"/>
              </a:ext>
            </a:extLst>
          </p:cNvPr>
          <p:cNvSpPr/>
          <p:nvPr/>
        </p:nvSpPr>
        <p:spPr>
          <a:xfrm>
            <a:off x="5325035" y="237732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1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4FA99C7-E270-40A9-8F5D-AD368AD72F7D}"/>
              </a:ext>
            </a:extLst>
          </p:cNvPr>
          <p:cNvSpPr/>
          <p:nvPr/>
        </p:nvSpPr>
        <p:spPr>
          <a:xfrm>
            <a:off x="6155858" y="237732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E0F33FA7-85D9-430F-9B24-A35E79678698}"/>
              </a:ext>
            </a:extLst>
          </p:cNvPr>
          <p:cNvSpPr/>
          <p:nvPr/>
        </p:nvSpPr>
        <p:spPr>
          <a:xfrm>
            <a:off x="7153835" y="237732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97DBF22B-6E37-4C66-A8EA-D0A18D48F7C9}"/>
              </a:ext>
            </a:extLst>
          </p:cNvPr>
          <p:cNvSpPr/>
          <p:nvPr/>
        </p:nvSpPr>
        <p:spPr>
          <a:xfrm>
            <a:off x="8144435" y="237732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037060C0-8F88-43F1-9BE3-B8D26C64E8AC}"/>
              </a:ext>
            </a:extLst>
          </p:cNvPr>
          <p:cNvSpPr/>
          <p:nvPr/>
        </p:nvSpPr>
        <p:spPr>
          <a:xfrm>
            <a:off x="5325035" y="2453523"/>
            <a:ext cx="833115" cy="45719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DA2308E-17C3-4480-8B6F-906739F0E208}"/>
              </a:ext>
            </a:extLst>
          </p:cNvPr>
          <p:cNvSpPr/>
          <p:nvPr/>
        </p:nvSpPr>
        <p:spPr>
          <a:xfrm>
            <a:off x="7153835" y="245352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DFF56F3D-B8AA-429A-B082-D9643D65D93F}"/>
              </a:ext>
            </a:extLst>
          </p:cNvPr>
          <p:cNvSpPr/>
          <p:nvPr/>
        </p:nvSpPr>
        <p:spPr>
          <a:xfrm>
            <a:off x="5782235" y="5472948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0"/>
                </a:moveTo>
                <a:lnTo>
                  <a:pt x="2362198" y="0"/>
                </a:lnTo>
                <a:lnTo>
                  <a:pt x="23621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30A2850E-C2A4-414C-9D7D-BB7671F20359}"/>
              </a:ext>
            </a:extLst>
          </p:cNvPr>
          <p:cNvSpPr/>
          <p:nvPr/>
        </p:nvSpPr>
        <p:spPr>
          <a:xfrm>
            <a:off x="7153835" y="547294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FA4A90AB-D0BC-4260-A3D2-6F87C553DAF2}"/>
              </a:ext>
            </a:extLst>
          </p:cNvPr>
          <p:cNvSpPr txBox="1"/>
          <p:nvPr/>
        </p:nvSpPr>
        <p:spPr>
          <a:xfrm>
            <a:off x="5781600" y="5323088"/>
            <a:ext cx="2360295" cy="10541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44525" marR="0" lvl="0" indent="0" algn="l" defTabSz="609585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6570" algn="l"/>
              </a:tabLst>
              <a:defRPr/>
            </a:pP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	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5080" lvl="0" indent="-25400" algn="l" defTabSz="609585" rtl="0" eaLnBrk="1" fontAlgn="auto" latinLnBrk="0" hangingPunct="1">
              <a:lnSpc>
                <a:spcPts val="21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physical </a:t>
            </a: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address: 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bits  </a:t>
            </a:r>
            <a:r>
              <a:rPr kumimoji="0" sz="18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(1GB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main</a:t>
            </a:r>
            <a:r>
              <a:rPr kumimoji="0" sz="1800" b="1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memory)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11095185-34B6-4886-BDE8-A9953CCB78FD}"/>
              </a:ext>
            </a:extLst>
          </p:cNvPr>
          <p:cNvSpPr/>
          <p:nvPr/>
        </p:nvSpPr>
        <p:spPr>
          <a:xfrm>
            <a:off x="7627498" y="2183044"/>
            <a:ext cx="1211580" cy="3194654"/>
          </a:xfrm>
          <a:custGeom>
            <a:avLst/>
            <a:gdLst/>
            <a:ahLst/>
            <a:cxnLst/>
            <a:rect l="l" t="t" r="r" b="b"/>
            <a:pathLst>
              <a:path w="1211579" h="2419350">
                <a:moveTo>
                  <a:pt x="550273" y="0"/>
                </a:moveTo>
                <a:lnTo>
                  <a:pt x="688386" y="59531"/>
                </a:lnTo>
                <a:lnTo>
                  <a:pt x="820942" y="122237"/>
                </a:lnTo>
                <a:lnTo>
                  <a:pt x="942386" y="190499"/>
                </a:lnTo>
                <a:lnTo>
                  <a:pt x="997946" y="227805"/>
                </a:lnTo>
                <a:lnTo>
                  <a:pt x="1047956" y="268287"/>
                </a:lnTo>
                <a:lnTo>
                  <a:pt x="1093196" y="311149"/>
                </a:lnTo>
                <a:lnTo>
                  <a:pt x="1132095" y="357187"/>
                </a:lnTo>
                <a:lnTo>
                  <a:pt x="1163845" y="406399"/>
                </a:lnTo>
                <a:lnTo>
                  <a:pt x="1188445" y="460374"/>
                </a:lnTo>
                <a:lnTo>
                  <a:pt x="1204325" y="518318"/>
                </a:lnTo>
                <a:lnTo>
                  <a:pt x="1211465" y="581024"/>
                </a:lnTo>
                <a:lnTo>
                  <a:pt x="1209875" y="649287"/>
                </a:lnTo>
                <a:lnTo>
                  <a:pt x="1197175" y="722312"/>
                </a:lnTo>
                <a:lnTo>
                  <a:pt x="1174165" y="801687"/>
                </a:lnTo>
                <a:lnTo>
                  <a:pt x="1140825" y="885824"/>
                </a:lnTo>
                <a:lnTo>
                  <a:pt x="1097966" y="975518"/>
                </a:lnTo>
                <a:lnTo>
                  <a:pt x="1046366" y="1069969"/>
                </a:lnTo>
                <a:lnTo>
                  <a:pt x="986836" y="1168399"/>
                </a:lnTo>
                <a:lnTo>
                  <a:pt x="919367" y="1271588"/>
                </a:lnTo>
                <a:lnTo>
                  <a:pt x="844755" y="1377948"/>
                </a:lnTo>
                <a:lnTo>
                  <a:pt x="764586" y="1487488"/>
                </a:lnTo>
                <a:lnTo>
                  <a:pt x="678861" y="1599408"/>
                </a:lnTo>
                <a:lnTo>
                  <a:pt x="588373" y="1714498"/>
                </a:lnTo>
                <a:lnTo>
                  <a:pt x="396286" y="1951038"/>
                </a:lnTo>
                <a:lnTo>
                  <a:pt x="192292" y="2193128"/>
                </a:lnTo>
                <a:lnTo>
                  <a:pt x="0" y="241905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6F1F2EE-AED8-45BF-AC09-0FEC073A21E6}"/>
              </a:ext>
            </a:extLst>
          </p:cNvPr>
          <p:cNvSpPr/>
          <p:nvPr/>
        </p:nvSpPr>
        <p:spPr>
          <a:xfrm>
            <a:off x="7611035" y="5341604"/>
            <a:ext cx="52705" cy="55244"/>
          </a:xfrm>
          <a:custGeom>
            <a:avLst/>
            <a:gdLst/>
            <a:ahLst/>
            <a:cxnLst/>
            <a:rect l="l" t="t" r="r" b="b"/>
            <a:pathLst>
              <a:path w="52704" h="55245">
                <a:moveTo>
                  <a:pt x="13576" y="0"/>
                </a:moveTo>
                <a:lnTo>
                  <a:pt x="0" y="55143"/>
                </a:lnTo>
                <a:lnTo>
                  <a:pt x="52273" y="32918"/>
                </a:lnTo>
                <a:lnTo>
                  <a:pt x="13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5D183728-03C9-4119-AB23-BC9927850782}"/>
              </a:ext>
            </a:extLst>
          </p:cNvPr>
          <p:cNvSpPr/>
          <p:nvPr/>
        </p:nvSpPr>
        <p:spPr>
          <a:xfrm>
            <a:off x="957822" y="1814016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0"/>
                </a:moveTo>
                <a:lnTo>
                  <a:pt x="2362198" y="0"/>
                </a:lnTo>
                <a:lnTo>
                  <a:pt x="23621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32EB8C0E-525A-45AB-A545-B0E7BFB71658}"/>
              </a:ext>
            </a:extLst>
          </p:cNvPr>
          <p:cNvSpPr txBox="1"/>
          <p:nvPr/>
        </p:nvSpPr>
        <p:spPr>
          <a:xfrm>
            <a:off x="957822" y="2674456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E778B92B-DC4F-44EC-839D-733DD8EF057B}"/>
              </a:ext>
            </a:extLst>
          </p:cNvPr>
          <p:cNvSpPr txBox="1"/>
          <p:nvPr/>
        </p:nvSpPr>
        <p:spPr>
          <a:xfrm>
            <a:off x="469825" y="1480323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page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table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address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(physical)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2D4B762E-C0C6-490B-95F8-DEA7250521E9}"/>
              </a:ext>
            </a:extLst>
          </p:cNvPr>
          <p:cNvSpPr/>
          <p:nvPr/>
        </p:nvSpPr>
        <p:spPr>
          <a:xfrm>
            <a:off x="6214857" y="238224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1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44DC6390-7CE4-441D-8889-377E99A2B222}"/>
              </a:ext>
            </a:extLst>
          </p:cNvPr>
          <p:cNvSpPr/>
          <p:nvPr/>
        </p:nvSpPr>
        <p:spPr>
          <a:xfrm>
            <a:off x="7045680" y="238224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9474521A-943B-49E5-B55F-2C3C844E793D}"/>
              </a:ext>
            </a:extLst>
          </p:cNvPr>
          <p:cNvSpPr/>
          <p:nvPr/>
        </p:nvSpPr>
        <p:spPr>
          <a:xfrm>
            <a:off x="6214857" y="2458439"/>
            <a:ext cx="833115" cy="45719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5BB09-391B-4BD0-AAC1-125A92BFFCFD}"/>
              </a:ext>
            </a:extLst>
          </p:cNvPr>
          <p:cNvSpPr txBox="1"/>
          <p:nvPr/>
        </p:nvSpPr>
        <p:spPr>
          <a:xfrm>
            <a:off x="5434781" y="2408296"/>
            <a:ext cx="67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E8A87-C806-4A14-9452-62577CD0E460}"/>
              </a:ext>
            </a:extLst>
          </p:cNvPr>
          <p:cNvSpPr txBox="1"/>
          <p:nvPr/>
        </p:nvSpPr>
        <p:spPr>
          <a:xfrm>
            <a:off x="6368813" y="2412600"/>
            <a:ext cx="67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 bit</a:t>
            </a:r>
          </a:p>
        </p:txBody>
      </p:sp>
      <p:grpSp>
        <p:nvGrpSpPr>
          <p:cNvPr id="61" name="Group 12">
            <a:extLst>
              <a:ext uri="{FF2B5EF4-FFF2-40B4-BE49-F238E27FC236}">
                <a16:creationId xmlns:a16="http://schemas.microsoft.com/office/drawing/2014/main" id="{3F0706C8-BFB2-473D-9863-5EF758CB7E11}"/>
              </a:ext>
            </a:extLst>
          </p:cNvPr>
          <p:cNvGrpSpPr>
            <a:grpSpLocks/>
          </p:cNvGrpSpPr>
          <p:nvPr/>
        </p:nvGrpSpPr>
        <p:grpSpPr bwMode="auto">
          <a:xfrm>
            <a:off x="825089" y="3796728"/>
            <a:ext cx="1143000" cy="1447800"/>
            <a:chOff x="2544" y="1776"/>
            <a:chExt cx="720" cy="912"/>
          </a:xfrm>
        </p:grpSpPr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D4CCFA1A-57A0-4494-B55B-292B4E48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C8E87A-7005-48A3-97D1-A40740B7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F50A35F-8D29-41BF-8840-32C7A489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B5B826F4-B30F-47C1-8B0E-83E11F96A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8A9C7A-D87E-4DDE-B309-12886D8B457C}"/>
              </a:ext>
            </a:extLst>
          </p:cNvPr>
          <p:cNvGrpSpPr>
            <a:grpSpLocks/>
          </p:cNvGrpSpPr>
          <p:nvPr/>
        </p:nvGrpSpPr>
        <p:grpSpPr bwMode="auto">
          <a:xfrm>
            <a:off x="2653889" y="3065208"/>
            <a:ext cx="1143000" cy="1447800"/>
            <a:chOff x="2544" y="1776"/>
            <a:chExt cx="720" cy="9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D05961D-879F-4FB3-BE95-E47AF04BC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C7806F-C3D5-445E-A79A-152F6926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BCE2F86-9238-4971-9AAD-3F3D2D5DB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604A17C-9AC5-4D35-BEC0-2843A250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4DA5A88-C2C1-4630-A893-1CF3FBBA98BE}"/>
              </a:ext>
            </a:extLst>
          </p:cNvPr>
          <p:cNvGrpSpPr>
            <a:grpSpLocks/>
          </p:cNvGrpSpPr>
          <p:nvPr/>
        </p:nvGrpSpPr>
        <p:grpSpPr bwMode="auto">
          <a:xfrm>
            <a:off x="2652954" y="4929388"/>
            <a:ext cx="1143000" cy="1447800"/>
            <a:chOff x="2544" y="1776"/>
            <a:chExt cx="720" cy="91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6CD46-FA9B-42A5-A223-533593CD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127373-42D2-491F-BCB1-31EE7706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E1FCC89-A537-464E-AA0D-29D162E8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72F724-0118-4919-B5A9-E6CF473BE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76"/>
              <a:ext cx="72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78" name="Line 30">
            <a:extLst>
              <a:ext uri="{FF2B5EF4-FFF2-40B4-BE49-F238E27FC236}">
                <a16:creationId xmlns:a16="http://schemas.microsoft.com/office/drawing/2014/main" id="{3CD511E1-B10E-4253-AB91-68B10A3E0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089" y="4406328"/>
            <a:ext cx="307735" cy="239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EE214-B3CF-4115-BB41-FCFF8C6E0B90}"/>
              </a:ext>
            </a:extLst>
          </p:cNvPr>
          <p:cNvSpPr txBox="1"/>
          <p:nvPr/>
        </p:nvSpPr>
        <p:spPr>
          <a:xfrm>
            <a:off x="7383770" y="2411742"/>
            <a:ext cx="67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 bit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B00DEB7-CFBE-409D-BD0C-21FF1ED5E6D9}"/>
              </a:ext>
            </a:extLst>
          </p:cNvPr>
          <p:cNvSpPr/>
          <p:nvPr/>
        </p:nvSpPr>
        <p:spPr bwMode="auto">
          <a:xfrm flipH="1">
            <a:off x="303564" y="1928998"/>
            <a:ext cx="1361261" cy="895318"/>
          </a:xfrm>
          <a:custGeom>
            <a:avLst/>
            <a:gdLst>
              <a:gd name="connsiteX0" fmla="*/ 0 w 1978654"/>
              <a:gd name="connsiteY0" fmla="*/ 0 h 2705878"/>
              <a:gd name="connsiteX1" fmla="*/ 447870 w 1978654"/>
              <a:gd name="connsiteY1" fmla="*/ 671804 h 2705878"/>
              <a:gd name="connsiteX2" fmla="*/ 1866123 w 1978654"/>
              <a:gd name="connsiteY2" fmla="*/ 709127 h 2705878"/>
              <a:gd name="connsiteX3" fmla="*/ 1810139 w 1978654"/>
              <a:gd name="connsiteY3" fmla="*/ 1287625 h 2705878"/>
              <a:gd name="connsiteX4" fmla="*/ 1175657 w 1978654"/>
              <a:gd name="connsiteY4" fmla="*/ 2705878 h 2705878"/>
              <a:gd name="connsiteX0" fmla="*/ 0 w 1904909"/>
              <a:gd name="connsiteY0" fmla="*/ 0 h 2705878"/>
              <a:gd name="connsiteX1" fmla="*/ 1459154 w 1904909"/>
              <a:gd name="connsiteY1" fmla="*/ 479502 h 2705878"/>
              <a:gd name="connsiteX2" fmla="*/ 1866123 w 1904909"/>
              <a:gd name="connsiteY2" fmla="*/ 709127 h 2705878"/>
              <a:gd name="connsiteX3" fmla="*/ 1810139 w 1904909"/>
              <a:gd name="connsiteY3" fmla="*/ 1287625 h 2705878"/>
              <a:gd name="connsiteX4" fmla="*/ 1175657 w 1904909"/>
              <a:gd name="connsiteY4" fmla="*/ 2705878 h 270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909" h="2705878">
                <a:moveTo>
                  <a:pt x="0" y="0"/>
                </a:moveTo>
                <a:cubicBezTo>
                  <a:pt x="68425" y="276808"/>
                  <a:pt x="1148134" y="361314"/>
                  <a:pt x="1459154" y="479502"/>
                </a:cubicBezTo>
                <a:cubicBezTo>
                  <a:pt x="1770174" y="597690"/>
                  <a:pt x="1807626" y="574440"/>
                  <a:pt x="1866123" y="709127"/>
                </a:cubicBezTo>
                <a:cubicBezTo>
                  <a:pt x="1924621" y="843814"/>
                  <a:pt x="1925217" y="954833"/>
                  <a:pt x="1810139" y="1287625"/>
                </a:cubicBezTo>
                <a:cubicBezTo>
                  <a:pt x="1695061" y="1620417"/>
                  <a:pt x="1175657" y="2705878"/>
                  <a:pt x="1175657" y="270587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34C927CF-ABB1-457E-902B-937A254BAE75}"/>
              </a:ext>
            </a:extLst>
          </p:cNvPr>
          <p:cNvSpPr/>
          <p:nvPr/>
        </p:nvSpPr>
        <p:spPr bwMode="auto">
          <a:xfrm>
            <a:off x="1241486" y="2351368"/>
            <a:ext cx="4487981" cy="482652"/>
          </a:xfrm>
          <a:custGeom>
            <a:avLst/>
            <a:gdLst>
              <a:gd name="connsiteX0" fmla="*/ 3628597 w 3726229"/>
              <a:gd name="connsiteY0" fmla="*/ 0 h 2705877"/>
              <a:gd name="connsiteX1" fmla="*/ 3591274 w 3726229"/>
              <a:gd name="connsiteY1" fmla="*/ 634481 h 2705877"/>
              <a:gd name="connsiteX2" fmla="*/ 2322311 w 3726229"/>
              <a:gd name="connsiteY2" fmla="*/ 1231641 h 2705877"/>
              <a:gd name="connsiteX3" fmla="*/ 138948 w 3726229"/>
              <a:gd name="connsiteY3" fmla="*/ 1287624 h 2705877"/>
              <a:gd name="connsiteX4" fmla="*/ 213593 w 3726229"/>
              <a:gd name="connsiteY4" fmla="*/ 2705877 h 2705877"/>
              <a:gd name="connsiteX0" fmla="*/ 3652270 w 3749902"/>
              <a:gd name="connsiteY0" fmla="*/ 0 h 2705877"/>
              <a:gd name="connsiteX1" fmla="*/ 3614947 w 3749902"/>
              <a:gd name="connsiteY1" fmla="*/ 634481 h 2705877"/>
              <a:gd name="connsiteX2" fmla="*/ 2345984 w 3749902"/>
              <a:gd name="connsiteY2" fmla="*/ 1231641 h 2705877"/>
              <a:gd name="connsiteX3" fmla="*/ 133124 w 3749902"/>
              <a:gd name="connsiteY3" fmla="*/ 365850 h 2705877"/>
              <a:gd name="connsiteX4" fmla="*/ 237266 w 3749902"/>
              <a:gd name="connsiteY4" fmla="*/ 2705877 h 2705877"/>
              <a:gd name="connsiteX0" fmla="*/ 4344153 w 4441785"/>
              <a:gd name="connsiteY0" fmla="*/ 0 h 1234839"/>
              <a:gd name="connsiteX1" fmla="*/ 4306830 w 4441785"/>
              <a:gd name="connsiteY1" fmla="*/ 634481 h 1234839"/>
              <a:gd name="connsiteX2" fmla="*/ 3037867 w 4441785"/>
              <a:gd name="connsiteY2" fmla="*/ 1231641 h 1234839"/>
              <a:gd name="connsiteX3" fmla="*/ 825007 w 4441785"/>
              <a:gd name="connsiteY3" fmla="*/ 365850 h 1234839"/>
              <a:gd name="connsiteX4" fmla="*/ 0 w 4441785"/>
              <a:gd name="connsiteY4" fmla="*/ 405129 h 1234839"/>
              <a:gd name="connsiteX0" fmla="*/ 4344153 w 4441785"/>
              <a:gd name="connsiteY0" fmla="*/ 0 h 1242254"/>
              <a:gd name="connsiteX1" fmla="*/ 4306830 w 4441785"/>
              <a:gd name="connsiteY1" fmla="*/ 634481 h 1242254"/>
              <a:gd name="connsiteX2" fmla="*/ 3037867 w 4441785"/>
              <a:gd name="connsiteY2" fmla="*/ 1231641 h 1242254"/>
              <a:gd name="connsiteX3" fmla="*/ 773387 w 4441785"/>
              <a:gd name="connsiteY3" fmla="*/ 107754 h 1242254"/>
              <a:gd name="connsiteX4" fmla="*/ 0 w 4441785"/>
              <a:gd name="connsiteY4" fmla="*/ 405129 h 1242254"/>
              <a:gd name="connsiteX0" fmla="*/ 4344153 w 4465575"/>
              <a:gd name="connsiteY0" fmla="*/ 0 h 636711"/>
              <a:gd name="connsiteX1" fmla="*/ 4306830 w 4465575"/>
              <a:gd name="connsiteY1" fmla="*/ 634481 h 636711"/>
              <a:gd name="connsiteX2" fmla="*/ 2691279 w 4465575"/>
              <a:gd name="connsiteY2" fmla="*/ 206629 h 636711"/>
              <a:gd name="connsiteX3" fmla="*/ 773387 w 4465575"/>
              <a:gd name="connsiteY3" fmla="*/ 107754 h 636711"/>
              <a:gd name="connsiteX4" fmla="*/ 0 w 4465575"/>
              <a:gd name="connsiteY4" fmla="*/ 405129 h 636711"/>
              <a:gd name="connsiteX0" fmla="*/ 4344153 w 4356083"/>
              <a:gd name="connsiteY0" fmla="*/ 0 h 405129"/>
              <a:gd name="connsiteX1" fmla="*/ 3716895 w 4356083"/>
              <a:gd name="connsiteY1" fmla="*/ 302642 h 405129"/>
              <a:gd name="connsiteX2" fmla="*/ 2691279 w 4356083"/>
              <a:gd name="connsiteY2" fmla="*/ 206629 h 405129"/>
              <a:gd name="connsiteX3" fmla="*/ 773387 w 4356083"/>
              <a:gd name="connsiteY3" fmla="*/ 107754 h 405129"/>
              <a:gd name="connsiteX4" fmla="*/ 0 w 4356083"/>
              <a:gd name="connsiteY4" fmla="*/ 405129 h 405129"/>
              <a:gd name="connsiteX0" fmla="*/ 4344153 w 4356136"/>
              <a:gd name="connsiteY0" fmla="*/ 0 h 405129"/>
              <a:gd name="connsiteX1" fmla="*/ 3716895 w 4356136"/>
              <a:gd name="connsiteY1" fmla="*/ 302642 h 405129"/>
              <a:gd name="connsiteX2" fmla="*/ 2676964 w 4356136"/>
              <a:gd name="connsiteY2" fmla="*/ 256147 h 405129"/>
              <a:gd name="connsiteX3" fmla="*/ 773387 w 4356136"/>
              <a:gd name="connsiteY3" fmla="*/ 107754 h 405129"/>
              <a:gd name="connsiteX4" fmla="*/ 0 w 4356136"/>
              <a:gd name="connsiteY4" fmla="*/ 405129 h 405129"/>
              <a:gd name="connsiteX0" fmla="*/ 4344153 w 4356136"/>
              <a:gd name="connsiteY0" fmla="*/ 0 h 405129"/>
              <a:gd name="connsiteX1" fmla="*/ 3716895 w 4356136"/>
              <a:gd name="connsiteY1" fmla="*/ 302642 h 405129"/>
              <a:gd name="connsiteX2" fmla="*/ 2676964 w 4356136"/>
              <a:gd name="connsiteY2" fmla="*/ 256147 h 405129"/>
              <a:gd name="connsiteX3" fmla="*/ 773387 w 4356136"/>
              <a:gd name="connsiteY3" fmla="*/ 107754 h 405129"/>
              <a:gd name="connsiteX4" fmla="*/ 0 w 4356136"/>
              <a:gd name="connsiteY4" fmla="*/ 405129 h 40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136" h="405129">
                <a:moveTo>
                  <a:pt x="4344153" y="0"/>
                </a:moveTo>
                <a:cubicBezTo>
                  <a:pt x="4434348" y="214604"/>
                  <a:pt x="3994760" y="259951"/>
                  <a:pt x="3716895" y="302642"/>
                </a:cubicBezTo>
                <a:cubicBezTo>
                  <a:pt x="3439030" y="345333"/>
                  <a:pt x="3174706" y="344336"/>
                  <a:pt x="2676964" y="256147"/>
                </a:cubicBezTo>
                <a:cubicBezTo>
                  <a:pt x="2179222" y="167958"/>
                  <a:pt x="1124840" y="-137952"/>
                  <a:pt x="773387" y="107754"/>
                </a:cubicBezTo>
                <a:cubicBezTo>
                  <a:pt x="421934" y="353460"/>
                  <a:pt x="0" y="405129"/>
                  <a:pt x="0" y="40512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Freeform 51">
            <a:extLst>
              <a:ext uri="{FF2B5EF4-FFF2-40B4-BE49-F238E27FC236}">
                <a16:creationId xmlns:a16="http://schemas.microsoft.com/office/drawing/2014/main" id="{22AE3EAC-5CB3-4ABE-8879-76EC1BE26767}"/>
              </a:ext>
            </a:extLst>
          </p:cNvPr>
          <p:cNvSpPr/>
          <p:nvPr/>
        </p:nvSpPr>
        <p:spPr bwMode="auto">
          <a:xfrm flipH="1">
            <a:off x="517354" y="2974176"/>
            <a:ext cx="601203" cy="1432152"/>
          </a:xfrm>
          <a:custGeom>
            <a:avLst/>
            <a:gdLst>
              <a:gd name="connsiteX0" fmla="*/ 164152 w 1222131"/>
              <a:gd name="connsiteY0" fmla="*/ 0 h 2501462"/>
              <a:gd name="connsiteX1" fmla="*/ 80069 w 1222131"/>
              <a:gd name="connsiteY1" fmla="*/ 609600 h 2501462"/>
              <a:gd name="connsiteX2" fmla="*/ 1162635 w 1222131"/>
              <a:gd name="connsiteY2" fmla="*/ 1229710 h 2501462"/>
              <a:gd name="connsiteX3" fmla="*/ 1089062 w 1222131"/>
              <a:gd name="connsiteY3" fmla="*/ 2501462 h 2501462"/>
              <a:gd name="connsiteX0" fmla="*/ 164152 w 1186767"/>
              <a:gd name="connsiteY0" fmla="*/ 0 h 2501462"/>
              <a:gd name="connsiteX1" fmla="*/ 80069 w 1186767"/>
              <a:gd name="connsiteY1" fmla="*/ 609600 h 2501462"/>
              <a:gd name="connsiteX2" fmla="*/ 1162635 w 1186767"/>
              <a:gd name="connsiteY2" fmla="*/ 1229710 h 2501462"/>
              <a:gd name="connsiteX3" fmla="*/ 565026 w 1186767"/>
              <a:gd name="connsiteY3" fmla="*/ 2501462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767" h="2501462">
                <a:moveTo>
                  <a:pt x="164152" y="0"/>
                </a:moveTo>
                <a:cubicBezTo>
                  <a:pt x="38903" y="202324"/>
                  <a:pt x="-86345" y="404648"/>
                  <a:pt x="80069" y="609600"/>
                </a:cubicBezTo>
                <a:cubicBezTo>
                  <a:pt x="246483" y="814552"/>
                  <a:pt x="994470" y="914400"/>
                  <a:pt x="1162635" y="1229710"/>
                </a:cubicBezTo>
                <a:cubicBezTo>
                  <a:pt x="1330800" y="1545020"/>
                  <a:pt x="565026" y="2501462"/>
                  <a:pt x="565026" y="250146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54548687-CBD1-41D6-B844-8AF2F14702C9}"/>
              </a:ext>
            </a:extLst>
          </p:cNvPr>
          <p:cNvSpPr/>
          <p:nvPr/>
        </p:nvSpPr>
        <p:spPr bwMode="auto">
          <a:xfrm>
            <a:off x="2514357" y="2613940"/>
            <a:ext cx="4355658" cy="2155857"/>
          </a:xfrm>
          <a:custGeom>
            <a:avLst/>
            <a:gdLst>
              <a:gd name="connsiteX0" fmla="*/ 3628597 w 3726229"/>
              <a:gd name="connsiteY0" fmla="*/ 0 h 2705877"/>
              <a:gd name="connsiteX1" fmla="*/ 3591274 w 3726229"/>
              <a:gd name="connsiteY1" fmla="*/ 634481 h 2705877"/>
              <a:gd name="connsiteX2" fmla="*/ 2322311 w 3726229"/>
              <a:gd name="connsiteY2" fmla="*/ 1231641 h 2705877"/>
              <a:gd name="connsiteX3" fmla="*/ 138948 w 3726229"/>
              <a:gd name="connsiteY3" fmla="*/ 1287624 h 2705877"/>
              <a:gd name="connsiteX4" fmla="*/ 213593 w 3726229"/>
              <a:gd name="connsiteY4" fmla="*/ 2705877 h 2705877"/>
              <a:gd name="connsiteX0" fmla="*/ 4300244 w 4397876"/>
              <a:gd name="connsiteY0" fmla="*/ 0 h 2705877"/>
              <a:gd name="connsiteX1" fmla="*/ 4262921 w 4397876"/>
              <a:gd name="connsiteY1" fmla="*/ 634481 h 2705877"/>
              <a:gd name="connsiteX2" fmla="*/ 2993958 w 4397876"/>
              <a:gd name="connsiteY2" fmla="*/ 1231641 h 2705877"/>
              <a:gd name="connsiteX3" fmla="*/ 65801 w 4397876"/>
              <a:gd name="connsiteY3" fmla="*/ 1921804 h 2705877"/>
              <a:gd name="connsiteX4" fmla="*/ 885240 w 4397876"/>
              <a:gd name="connsiteY4" fmla="*/ 2705877 h 2705877"/>
              <a:gd name="connsiteX0" fmla="*/ 4300244 w 4422181"/>
              <a:gd name="connsiteY0" fmla="*/ 0 h 2705877"/>
              <a:gd name="connsiteX1" fmla="*/ 4262921 w 4422181"/>
              <a:gd name="connsiteY1" fmla="*/ 634481 h 2705877"/>
              <a:gd name="connsiteX2" fmla="*/ 2639997 w 4422181"/>
              <a:gd name="connsiteY2" fmla="*/ 1836325 h 2705877"/>
              <a:gd name="connsiteX3" fmla="*/ 65801 w 4422181"/>
              <a:gd name="connsiteY3" fmla="*/ 1921804 h 2705877"/>
              <a:gd name="connsiteX4" fmla="*/ 885240 w 4422181"/>
              <a:gd name="connsiteY4" fmla="*/ 2705877 h 2705877"/>
              <a:gd name="connsiteX0" fmla="*/ 4279170 w 4401107"/>
              <a:gd name="connsiteY0" fmla="*/ 0 h 2705877"/>
              <a:gd name="connsiteX1" fmla="*/ 4241847 w 4401107"/>
              <a:gd name="connsiteY1" fmla="*/ 634481 h 2705877"/>
              <a:gd name="connsiteX2" fmla="*/ 2618923 w 4401107"/>
              <a:gd name="connsiteY2" fmla="*/ 1836325 h 2705877"/>
              <a:gd name="connsiteX3" fmla="*/ 66850 w 4401107"/>
              <a:gd name="connsiteY3" fmla="*/ 2238894 h 2705877"/>
              <a:gd name="connsiteX4" fmla="*/ 864166 w 4401107"/>
              <a:gd name="connsiteY4" fmla="*/ 2705877 h 2705877"/>
              <a:gd name="connsiteX0" fmla="*/ 4279170 w 4399563"/>
              <a:gd name="connsiteY0" fmla="*/ 0 h 2705877"/>
              <a:gd name="connsiteX1" fmla="*/ 4241847 w 4399563"/>
              <a:gd name="connsiteY1" fmla="*/ 634481 h 2705877"/>
              <a:gd name="connsiteX2" fmla="*/ 2641045 w 4399563"/>
              <a:gd name="connsiteY2" fmla="*/ 1954312 h 2705877"/>
              <a:gd name="connsiteX3" fmla="*/ 66850 w 4399563"/>
              <a:gd name="connsiteY3" fmla="*/ 2238894 h 2705877"/>
              <a:gd name="connsiteX4" fmla="*/ 864166 w 4399563"/>
              <a:gd name="connsiteY4" fmla="*/ 2705877 h 2705877"/>
              <a:gd name="connsiteX0" fmla="*/ 4394978 w 4515371"/>
              <a:gd name="connsiteY0" fmla="*/ 0 h 2309782"/>
              <a:gd name="connsiteX1" fmla="*/ 4357655 w 4515371"/>
              <a:gd name="connsiteY1" fmla="*/ 634481 h 2309782"/>
              <a:gd name="connsiteX2" fmla="*/ 2756853 w 4515371"/>
              <a:gd name="connsiteY2" fmla="*/ 1954312 h 2309782"/>
              <a:gd name="connsiteX3" fmla="*/ 182658 w 4515371"/>
              <a:gd name="connsiteY3" fmla="*/ 2238894 h 2309782"/>
              <a:gd name="connsiteX4" fmla="*/ 95071 w 4515371"/>
              <a:gd name="connsiteY4" fmla="*/ 2012703 h 2309782"/>
              <a:gd name="connsiteX0" fmla="*/ 4299907 w 4420300"/>
              <a:gd name="connsiteY0" fmla="*/ 0 h 2232606"/>
              <a:gd name="connsiteX1" fmla="*/ 4262584 w 4420300"/>
              <a:gd name="connsiteY1" fmla="*/ 634481 h 2232606"/>
              <a:gd name="connsiteX2" fmla="*/ 2661782 w 4420300"/>
              <a:gd name="connsiteY2" fmla="*/ 1954312 h 2232606"/>
              <a:gd name="connsiteX3" fmla="*/ 1591922 w 4420300"/>
              <a:gd name="connsiteY3" fmla="*/ 2150403 h 2232606"/>
              <a:gd name="connsiteX4" fmla="*/ 0 w 4420300"/>
              <a:gd name="connsiteY4" fmla="*/ 2012703 h 2232606"/>
              <a:gd name="connsiteX0" fmla="*/ 4299907 w 4420300"/>
              <a:gd name="connsiteY0" fmla="*/ 0 h 2232606"/>
              <a:gd name="connsiteX1" fmla="*/ 4262584 w 4420300"/>
              <a:gd name="connsiteY1" fmla="*/ 634481 h 2232606"/>
              <a:gd name="connsiteX2" fmla="*/ 2661782 w 4420300"/>
              <a:gd name="connsiteY2" fmla="*/ 1954312 h 2232606"/>
              <a:gd name="connsiteX3" fmla="*/ 1591922 w 4420300"/>
              <a:gd name="connsiteY3" fmla="*/ 2150403 h 2232606"/>
              <a:gd name="connsiteX4" fmla="*/ 0 w 4420300"/>
              <a:gd name="connsiteY4" fmla="*/ 2012703 h 2232606"/>
              <a:gd name="connsiteX0" fmla="*/ 4299907 w 4420300"/>
              <a:gd name="connsiteY0" fmla="*/ 0 h 2290187"/>
              <a:gd name="connsiteX1" fmla="*/ 4262584 w 4420300"/>
              <a:gd name="connsiteY1" fmla="*/ 634481 h 2290187"/>
              <a:gd name="connsiteX2" fmla="*/ 2661782 w 4420300"/>
              <a:gd name="connsiteY2" fmla="*/ 1954312 h 2290187"/>
              <a:gd name="connsiteX3" fmla="*/ 1621419 w 4420300"/>
              <a:gd name="connsiteY3" fmla="*/ 2216771 h 2290187"/>
              <a:gd name="connsiteX4" fmla="*/ 0 w 4420300"/>
              <a:gd name="connsiteY4" fmla="*/ 2012703 h 2290187"/>
              <a:gd name="connsiteX0" fmla="*/ 4299907 w 4420300"/>
              <a:gd name="connsiteY0" fmla="*/ 0 h 2219728"/>
              <a:gd name="connsiteX1" fmla="*/ 4262584 w 4420300"/>
              <a:gd name="connsiteY1" fmla="*/ 634481 h 2219728"/>
              <a:gd name="connsiteX2" fmla="*/ 2661782 w 4420300"/>
              <a:gd name="connsiteY2" fmla="*/ 1954312 h 2219728"/>
              <a:gd name="connsiteX3" fmla="*/ 1621419 w 4420300"/>
              <a:gd name="connsiteY3" fmla="*/ 2216771 h 2219728"/>
              <a:gd name="connsiteX4" fmla="*/ 0 w 4420300"/>
              <a:gd name="connsiteY4" fmla="*/ 2012703 h 2219728"/>
              <a:gd name="connsiteX0" fmla="*/ 4299907 w 4420300"/>
              <a:gd name="connsiteY0" fmla="*/ 0 h 2219728"/>
              <a:gd name="connsiteX1" fmla="*/ 4262584 w 4420300"/>
              <a:gd name="connsiteY1" fmla="*/ 634481 h 2219728"/>
              <a:gd name="connsiteX2" fmla="*/ 2661782 w 4420300"/>
              <a:gd name="connsiteY2" fmla="*/ 1954312 h 2219728"/>
              <a:gd name="connsiteX3" fmla="*/ 1621419 w 4420300"/>
              <a:gd name="connsiteY3" fmla="*/ 2216771 h 2219728"/>
              <a:gd name="connsiteX4" fmla="*/ 0 w 4420300"/>
              <a:gd name="connsiteY4" fmla="*/ 2012703 h 2219728"/>
              <a:gd name="connsiteX0" fmla="*/ 4299907 w 4355658"/>
              <a:gd name="connsiteY0" fmla="*/ 0 h 2219728"/>
              <a:gd name="connsiteX1" fmla="*/ 4262584 w 4355658"/>
              <a:gd name="connsiteY1" fmla="*/ 634481 h 2219728"/>
              <a:gd name="connsiteX2" fmla="*/ 2661782 w 4355658"/>
              <a:gd name="connsiteY2" fmla="*/ 1954312 h 2219728"/>
              <a:gd name="connsiteX3" fmla="*/ 1621419 w 4355658"/>
              <a:gd name="connsiteY3" fmla="*/ 2216771 h 2219728"/>
              <a:gd name="connsiteX4" fmla="*/ 0 w 4355658"/>
              <a:gd name="connsiteY4" fmla="*/ 2012703 h 2219728"/>
              <a:gd name="connsiteX0" fmla="*/ 4299907 w 4355658"/>
              <a:gd name="connsiteY0" fmla="*/ 0 h 2219728"/>
              <a:gd name="connsiteX1" fmla="*/ 4262584 w 4355658"/>
              <a:gd name="connsiteY1" fmla="*/ 634481 h 2219728"/>
              <a:gd name="connsiteX2" fmla="*/ 2661782 w 4355658"/>
              <a:gd name="connsiteY2" fmla="*/ 1954312 h 2219728"/>
              <a:gd name="connsiteX3" fmla="*/ 1621419 w 4355658"/>
              <a:gd name="connsiteY3" fmla="*/ 2216771 h 2219728"/>
              <a:gd name="connsiteX4" fmla="*/ 0 w 4355658"/>
              <a:gd name="connsiteY4" fmla="*/ 2012703 h 2219728"/>
              <a:gd name="connsiteX0" fmla="*/ 4299907 w 4355658"/>
              <a:gd name="connsiteY0" fmla="*/ 0 h 2219728"/>
              <a:gd name="connsiteX1" fmla="*/ 4262584 w 4355658"/>
              <a:gd name="connsiteY1" fmla="*/ 634481 h 2219728"/>
              <a:gd name="connsiteX2" fmla="*/ 2661782 w 4355658"/>
              <a:gd name="connsiteY2" fmla="*/ 1954312 h 2219728"/>
              <a:gd name="connsiteX3" fmla="*/ 1621419 w 4355658"/>
              <a:gd name="connsiteY3" fmla="*/ 2216771 h 2219728"/>
              <a:gd name="connsiteX4" fmla="*/ 0 w 4355658"/>
              <a:gd name="connsiteY4" fmla="*/ 2012703 h 2219728"/>
              <a:gd name="connsiteX0" fmla="*/ 4299907 w 4355658"/>
              <a:gd name="connsiteY0" fmla="*/ 0 h 2122178"/>
              <a:gd name="connsiteX1" fmla="*/ 4262584 w 4355658"/>
              <a:gd name="connsiteY1" fmla="*/ 634481 h 2122178"/>
              <a:gd name="connsiteX2" fmla="*/ 2661782 w 4355658"/>
              <a:gd name="connsiteY2" fmla="*/ 1954312 h 2122178"/>
              <a:gd name="connsiteX3" fmla="*/ 1569800 w 4355658"/>
              <a:gd name="connsiteY3" fmla="*/ 2122178 h 2122178"/>
              <a:gd name="connsiteX4" fmla="*/ 0 w 4355658"/>
              <a:gd name="connsiteY4" fmla="*/ 2012703 h 2122178"/>
              <a:gd name="connsiteX0" fmla="*/ 4299907 w 4355658"/>
              <a:gd name="connsiteY0" fmla="*/ 0 h 2127242"/>
              <a:gd name="connsiteX1" fmla="*/ 4262584 w 4355658"/>
              <a:gd name="connsiteY1" fmla="*/ 634481 h 2127242"/>
              <a:gd name="connsiteX2" fmla="*/ 2661782 w 4355658"/>
              <a:gd name="connsiteY2" fmla="*/ 1954312 h 2127242"/>
              <a:gd name="connsiteX3" fmla="*/ 1569800 w 4355658"/>
              <a:gd name="connsiteY3" fmla="*/ 2122178 h 2127242"/>
              <a:gd name="connsiteX4" fmla="*/ 0 w 4355658"/>
              <a:gd name="connsiteY4" fmla="*/ 2012703 h 212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5658" h="2127242">
                <a:moveTo>
                  <a:pt x="4299907" y="0"/>
                </a:moveTo>
                <a:cubicBezTo>
                  <a:pt x="4390102" y="214604"/>
                  <a:pt x="4365998" y="294208"/>
                  <a:pt x="4262584" y="634481"/>
                </a:cubicBezTo>
                <a:cubicBezTo>
                  <a:pt x="4159170" y="974754"/>
                  <a:pt x="3110579" y="1706363"/>
                  <a:pt x="2661782" y="1954312"/>
                </a:cubicBezTo>
                <a:cubicBezTo>
                  <a:pt x="2212985" y="2202262"/>
                  <a:pt x="2061363" y="2105366"/>
                  <a:pt x="1569800" y="2122178"/>
                </a:cubicBezTo>
                <a:lnTo>
                  <a:pt x="0" y="201270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77ABE31D-2087-4CBA-BCFE-DC4DDDE79351}"/>
              </a:ext>
            </a:extLst>
          </p:cNvPr>
          <p:cNvSpPr txBox="1"/>
          <p:nvPr/>
        </p:nvSpPr>
        <p:spPr>
          <a:xfrm>
            <a:off x="2329220" y="4526035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Freeform 51">
            <a:extLst>
              <a:ext uri="{FF2B5EF4-FFF2-40B4-BE49-F238E27FC236}">
                <a16:creationId xmlns:a16="http://schemas.microsoft.com/office/drawing/2014/main" id="{4DD599F5-99C2-459F-8541-5876A13BE124}"/>
              </a:ext>
            </a:extLst>
          </p:cNvPr>
          <p:cNvSpPr/>
          <p:nvPr/>
        </p:nvSpPr>
        <p:spPr bwMode="auto">
          <a:xfrm flipH="1">
            <a:off x="1863783" y="4863528"/>
            <a:ext cx="744004" cy="1365784"/>
          </a:xfrm>
          <a:custGeom>
            <a:avLst/>
            <a:gdLst>
              <a:gd name="connsiteX0" fmla="*/ 164152 w 1222131"/>
              <a:gd name="connsiteY0" fmla="*/ 0 h 2501462"/>
              <a:gd name="connsiteX1" fmla="*/ 80069 w 1222131"/>
              <a:gd name="connsiteY1" fmla="*/ 609600 h 2501462"/>
              <a:gd name="connsiteX2" fmla="*/ 1162635 w 1222131"/>
              <a:gd name="connsiteY2" fmla="*/ 1229710 h 2501462"/>
              <a:gd name="connsiteX3" fmla="*/ 1089062 w 1222131"/>
              <a:gd name="connsiteY3" fmla="*/ 2501462 h 2501462"/>
              <a:gd name="connsiteX0" fmla="*/ 164152 w 1186767"/>
              <a:gd name="connsiteY0" fmla="*/ 0 h 2501462"/>
              <a:gd name="connsiteX1" fmla="*/ 80069 w 1186767"/>
              <a:gd name="connsiteY1" fmla="*/ 609600 h 2501462"/>
              <a:gd name="connsiteX2" fmla="*/ 1162635 w 1186767"/>
              <a:gd name="connsiteY2" fmla="*/ 1229710 h 2501462"/>
              <a:gd name="connsiteX3" fmla="*/ 565026 w 1186767"/>
              <a:gd name="connsiteY3" fmla="*/ 2501462 h 2501462"/>
              <a:gd name="connsiteX0" fmla="*/ 457962 w 1468654"/>
              <a:gd name="connsiteY0" fmla="*/ 0 h 2385541"/>
              <a:gd name="connsiteX1" fmla="*/ 373879 w 1468654"/>
              <a:gd name="connsiteY1" fmla="*/ 609600 h 2385541"/>
              <a:gd name="connsiteX2" fmla="*/ 1456445 w 1468654"/>
              <a:gd name="connsiteY2" fmla="*/ 1229710 h 2385541"/>
              <a:gd name="connsiteX3" fmla="*/ 0 w 1468654"/>
              <a:gd name="connsiteY3" fmla="*/ 2385541 h 238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654" h="2385541">
                <a:moveTo>
                  <a:pt x="457962" y="0"/>
                </a:moveTo>
                <a:cubicBezTo>
                  <a:pt x="332713" y="202324"/>
                  <a:pt x="207465" y="404648"/>
                  <a:pt x="373879" y="609600"/>
                </a:cubicBezTo>
                <a:cubicBezTo>
                  <a:pt x="540293" y="814552"/>
                  <a:pt x="1288280" y="914400"/>
                  <a:pt x="1456445" y="1229710"/>
                </a:cubicBezTo>
                <a:cubicBezTo>
                  <a:pt x="1624610" y="1545020"/>
                  <a:pt x="0" y="2385541"/>
                  <a:pt x="0" y="23855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1BDB16A9-EB79-4738-9AD2-41BF9D8A4A81}"/>
              </a:ext>
            </a:extLst>
          </p:cNvPr>
          <p:cNvSpPr/>
          <p:nvPr/>
        </p:nvSpPr>
        <p:spPr bwMode="auto">
          <a:xfrm flipV="1">
            <a:off x="3771237" y="5260029"/>
            <a:ext cx="2712203" cy="1031599"/>
          </a:xfrm>
          <a:custGeom>
            <a:avLst/>
            <a:gdLst>
              <a:gd name="connsiteX0" fmla="*/ 256 w 4954849"/>
              <a:gd name="connsiteY0" fmla="*/ 0 h 2537927"/>
              <a:gd name="connsiteX1" fmla="*/ 224191 w 4954849"/>
              <a:gd name="connsiteY1" fmla="*/ 597159 h 2537927"/>
              <a:gd name="connsiteX2" fmla="*/ 1362525 w 4954849"/>
              <a:gd name="connsiteY2" fmla="*/ 1250302 h 2537927"/>
              <a:gd name="connsiteX3" fmla="*/ 4553595 w 4954849"/>
              <a:gd name="connsiteY3" fmla="*/ 1250302 h 2537927"/>
              <a:gd name="connsiteX4" fmla="*/ 4908158 w 4954849"/>
              <a:gd name="connsiteY4" fmla="*/ 2537927 h 2537927"/>
              <a:gd name="connsiteX0" fmla="*/ 256 w 5278770"/>
              <a:gd name="connsiteY0" fmla="*/ 0 h 1320172"/>
              <a:gd name="connsiteX1" fmla="*/ 224191 w 5278770"/>
              <a:gd name="connsiteY1" fmla="*/ 597159 h 1320172"/>
              <a:gd name="connsiteX2" fmla="*/ 1362525 w 5278770"/>
              <a:gd name="connsiteY2" fmla="*/ 1250302 h 1320172"/>
              <a:gd name="connsiteX3" fmla="*/ 4553595 w 5278770"/>
              <a:gd name="connsiteY3" fmla="*/ 1250302 h 1320172"/>
              <a:gd name="connsiteX4" fmla="*/ 5278770 w 5278770"/>
              <a:gd name="connsiteY4" fmla="*/ 1116666 h 1320172"/>
              <a:gd name="connsiteX0" fmla="*/ 256 w 5278770"/>
              <a:gd name="connsiteY0" fmla="*/ 0 h 1375924"/>
              <a:gd name="connsiteX1" fmla="*/ 224191 w 5278770"/>
              <a:gd name="connsiteY1" fmla="*/ 597159 h 1375924"/>
              <a:gd name="connsiteX2" fmla="*/ 1362525 w 5278770"/>
              <a:gd name="connsiteY2" fmla="*/ 1250302 h 1375924"/>
              <a:gd name="connsiteX3" fmla="*/ 4553595 w 5278770"/>
              <a:gd name="connsiteY3" fmla="*/ 1250302 h 1375924"/>
              <a:gd name="connsiteX4" fmla="*/ 5278770 w 5278770"/>
              <a:gd name="connsiteY4" fmla="*/ 1116666 h 1375924"/>
              <a:gd name="connsiteX0" fmla="*/ 256 w 5278770"/>
              <a:gd name="connsiteY0" fmla="*/ 0 h 1375924"/>
              <a:gd name="connsiteX1" fmla="*/ 224191 w 5278770"/>
              <a:gd name="connsiteY1" fmla="*/ 597159 h 1375924"/>
              <a:gd name="connsiteX2" fmla="*/ 1362525 w 5278770"/>
              <a:gd name="connsiteY2" fmla="*/ 1250302 h 1375924"/>
              <a:gd name="connsiteX3" fmla="*/ 4553595 w 5278770"/>
              <a:gd name="connsiteY3" fmla="*/ 1250302 h 1375924"/>
              <a:gd name="connsiteX4" fmla="*/ 5278770 w 5278770"/>
              <a:gd name="connsiteY4" fmla="*/ 1116666 h 1375924"/>
              <a:gd name="connsiteX0" fmla="*/ 256 w 4868451"/>
              <a:gd name="connsiteY0" fmla="*/ 0 h 1375924"/>
              <a:gd name="connsiteX1" fmla="*/ 224191 w 4868451"/>
              <a:gd name="connsiteY1" fmla="*/ 597159 h 1375924"/>
              <a:gd name="connsiteX2" fmla="*/ 1362525 w 4868451"/>
              <a:gd name="connsiteY2" fmla="*/ 1250302 h 1375924"/>
              <a:gd name="connsiteX3" fmla="*/ 4553595 w 4868451"/>
              <a:gd name="connsiteY3" fmla="*/ 1250302 h 1375924"/>
              <a:gd name="connsiteX4" fmla="*/ 4868451 w 4868451"/>
              <a:gd name="connsiteY4" fmla="*/ 1087858 h 1375924"/>
              <a:gd name="connsiteX0" fmla="*/ 1 w 4868196"/>
              <a:gd name="connsiteY0" fmla="*/ 0 h 1400595"/>
              <a:gd name="connsiteX1" fmla="*/ 1150465 w 4868196"/>
              <a:gd name="connsiteY1" fmla="*/ 155416 h 1400595"/>
              <a:gd name="connsiteX2" fmla="*/ 1362270 w 4868196"/>
              <a:gd name="connsiteY2" fmla="*/ 1250302 h 1400595"/>
              <a:gd name="connsiteX3" fmla="*/ 4553340 w 4868196"/>
              <a:gd name="connsiteY3" fmla="*/ 1250302 h 1400595"/>
              <a:gd name="connsiteX4" fmla="*/ 4868196 w 4868196"/>
              <a:gd name="connsiteY4" fmla="*/ 1087858 h 1400595"/>
              <a:gd name="connsiteX0" fmla="*/ -1 w 4868194"/>
              <a:gd name="connsiteY0" fmla="*/ 0 h 1400595"/>
              <a:gd name="connsiteX1" fmla="*/ 1150463 w 4868194"/>
              <a:gd name="connsiteY1" fmla="*/ 155416 h 1400595"/>
              <a:gd name="connsiteX2" fmla="*/ 1362268 w 4868194"/>
              <a:gd name="connsiteY2" fmla="*/ 1250302 h 1400595"/>
              <a:gd name="connsiteX3" fmla="*/ 4553338 w 4868194"/>
              <a:gd name="connsiteY3" fmla="*/ 1250302 h 1400595"/>
              <a:gd name="connsiteX4" fmla="*/ 4868194 w 4868194"/>
              <a:gd name="connsiteY4" fmla="*/ 1087858 h 1400595"/>
              <a:gd name="connsiteX0" fmla="*/ 1 w 4868196"/>
              <a:gd name="connsiteY0" fmla="*/ 0 h 1343409"/>
              <a:gd name="connsiteX1" fmla="*/ 1150465 w 4868196"/>
              <a:gd name="connsiteY1" fmla="*/ 155416 h 1343409"/>
              <a:gd name="connsiteX2" fmla="*/ 1878477 w 4868196"/>
              <a:gd name="connsiteY2" fmla="*/ 1077447 h 1343409"/>
              <a:gd name="connsiteX3" fmla="*/ 4553340 w 4868196"/>
              <a:gd name="connsiteY3" fmla="*/ 1250302 h 1343409"/>
              <a:gd name="connsiteX4" fmla="*/ 4868196 w 4868196"/>
              <a:gd name="connsiteY4" fmla="*/ 1087858 h 134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8196" h="1343409">
                <a:moveTo>
                  <a:pt x="1" y="0"/>
                </a:moveTo>
                <a:cubicBezTo>
                  <a:pt x="395527" y="50340"/>
                  <a:pt x="837386" y="-24159"/>
                  <a:pt x="1150465" y="155416"/>
                </a:cubicBezTo>
                <a:cubicBezTo>
                  <a:pt x="1463544" y="334991"/>
                  <a:pt x="1311331" y="894966"/>
                  <a:pt x="1878477" y="1077447"/>
                </a:cubicBezTo>
                <a:cubicBezTo>
                  <a:pt x="2445623" y="1259928"/>
                  <a:pt x="3909457" y="1467839"/>
                  <a:pt x="4553340" y="1250302"/>
                </a:cubicBezTo>
                <a:lnTo>
                  <a:pt x="4868196" y="1087858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Line 30">
            <a:extLst>
              <a:ext uri="{FF2B5EF4-FFF2-40B4-BE49-F238E27FC236}">
                <a16:creationId xmlns:a16="http://schemas.microsoft.com/office/drawing/2014/main" id="{BB010F3B-B44C-4A72-BE74-FEBD8A847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5427" y="3210417"/>
            <a:ext cx="677528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67D7B359-0D1B-49DC-B35C-4B753A028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249" y="4344538"/>
            <a:ext cx="679639" cy="7806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2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39" grpId="0" animBg="1"/>
      <p:bldP spid="47" grpId="0"/>
      <p:bldP spid="54" grpId="0"/>
      <p:bldP spid="40" grpId="0" animBg="1"/>
      <p:bldP spid="41" grpId="0" animBg="1"/>
      <p:bldP spid="57" grpId="0" animBg="1"/>
      <p:bldP spid="3" grpId="0"/>
      <p:bldP spid="4" grpId="0"/>
      <p:bldP spid="78" grpId="0" animBg="1"/>
      <p:bldP spid="5" grpId="0"/>
      <p:bldP spid="7" grpId="0" animBg="1"/>
      <p:bldP spid="8" grpId="0" animBg="1"/>
      <p:bldP spid="9" grpId="0" animBg="1"/>
      <p:bldP spid="11" grpId="0" animBg="1"/>
      <p:bldP spid="89" grpId="0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Fast page table access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95" y="1253828"/>
            <a:ext cx="8986517" cy="52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Problem: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page table access adds to memory access latency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Two memory accesses per load/store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(for single level page table)</a:t>
            </a:r>
          </a:p>
          <a:p>
            <a:pPr marL="1142601" marR="0" lvl="2" indent="-2285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one to get page table entry, one for actual load/store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Page table is in main memory, though data may be in cache</a:t>
            </a:r>
          </a:p>
          <a:p>
            <a:pPr marL="342781" marR="0" lvl="0" indent="-34278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Solution: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 Translation Lookaside Buffer (TLB)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TLB is cache (typically 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fully associative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) for page table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Small fast table located close to processor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Captures most translations due to principle of locality</a:t>
            </a:r>
          </a:p>
          <a:p>
            <a:pPr marL="742691" marR="0" lvl="1" indent="-285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TLB miss: translation not in TLB. Access page table and save the translation in TLB</a:t>
            </a:r>
          </a:p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3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:a16="http://schemas.microsoft.com/office/drawing/2014/main" id="{5189FD12-FCC6-4508-91D8-99F598B47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61" y="1224339"/>
            <a:ext cx="826727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buClr>
                <a:srgbClr val="D70000"/>
              </a:buClr>
              <a:defRPr/>
            </a:pPr>
            <a:r>
              <a:rPr kumimoji="0" lang="en-GB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Cache hit/miss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Problem with Direct Mapped Caches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C06C4E-B199-4B6B-8E91-55995FDB7FEF}"/>
              </a:ext>
            </a:extLst>
          </p:cNvPr>
          <p:cNvGraphicFramePr>
            <a:graphicFrameLocks noGrp="1"/>
          </p:cNvGraphicFramePr>
          <p:nvPr/>
        </p:nvGraphicFramePr>
        <p:xfrm>
          <a:off x="6831291" y="1528974"/>
          <a:ext cx="1652833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283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0148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5428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7655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6213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7316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2415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301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20D0B-45BD-4D9A-A10E-C1ADC167D81B}"/>
              </a:ext>
            </a:extLst>
          </p:cNvPr>
          <p:cNvCxnSpPr/>
          <p:nvPr/>
        </p:nvCxnSpPr>
        <p:spPr>
          <a:xfrm flipV="1">
            <a:off x="6831291" y="115949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CB3ABE-0DD2-4C32-8494-7CDF7B7EC89C}"/>
              </a:ext>
            </a:extLst>
          </p:cNvPr>
          <p:cNvCxnSpPr/>
          <p:nvPr/>
        </p:nvCxnSpPr>
        <p:spPr>
          <a:xfrm flipV="1">
            <a:off x="8463700" y="1161064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608637-28D0-4261-8E90-BDAB5E911CB6}"/>
              </a:ext>
            </a:extLst>
          </p:cNvPr>
          <p:cNvSpPr txBox="1"/>
          <p:nvPr/>
        </p:nvSpPr>
        <p:spPr>
          <a:xfrm>
            <a:off x="7231940" y="1111518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CB993-9B58-4696-9F82-BFE9C1BE84A7}"/>
              </a:ext>
            </a:extLst>
          </p:cNvPr>
          <p:cNvCxnSpPr/>
          <p:nvPr/>
        </p:nvCxnSpPr>
        <p:spPr>
          <a:xfrm>
            <a:off x="7993930" y="1296184"/>
            <a:ext cx="469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A27238-C9FD-4A02-82E5-D66EB79777F8}"/>
              </a:ext>
            </a:extLst>
          </p:cNvPr>
          <p:cNvCxnSpPr>
            <a:stCxn id="8" idx="1"/>
          </p:cNvCxnSpPr>
          <p:nvPr/>
        </p:nvCxnSpPr>
        <p:spPr>
          <a:xfrm flipH="1">
            <a:off x="6831291" y="1296184"/>
            <a:ext cx="400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2ED60-BB96-4C62-BD0A-8ACE4B7BF1BA}"/>
              </a:ext>
            </a:extLst>
          </p:cNvPr>
          <p:cNvSpPr txBox="1"/>
          <p:nvPr/>
        </p:nvSpPr>
        <p:spPr>
          <a:xfrm>
            <a:off x="6249974" y="153269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65124-79A2-420E-A431-8C47334280A5}"/>
              </a:ext>
            </a:extLst>
          </p:cNvPr>
          <p:cNvSpPr txBox="1"/>
          <p:nvPr/>
        </p:nvSpPr>
        <p:spPr>
          <a:xfrm>
            <a:off x="6249973" y="1892601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EC9DC-98C8-45F2-BCBE-808B4BEFEB52}"/>
              </a:ext>
            </a:extLst>
          </p:cNvPr>
          <p:cNvSpPr txBox="1"/>
          <p:nvPr/>
        </p:nvSpPr>
        <p:spPr>
          <a:xfrm>
            <a:off x="6251543" y="2242965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CC827-45E0-41C9-A356-970B5BF2C604}"/>
              </a:ext>
            </a:extLst>
          </p:cNvPr>
          <p:cNvSpPr txBox="1"/>
          <p:nvPr/>
        </p:nvSpPr>
        <p:spPr>
          <a:xfrm>
            <a:off x="6251543" y="263203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AEC8F-A169-4DDC-9DED-F8F25F485F8D}"/>
              </a:ext>
            </a:extLst>
          </p:cNvPr>
          <p:cNvSpPr txBox="1"/>
          <p:nvPr/>
        </p:nvSpPr>
        <p:spPr>
          <a:xfrm>
            <a:off x="6251543" y="5198039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1111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6F125-7592-4F26-B1FB-BFBDF4301C8A}"/>
              </a:ext>
            </a:extLst>
          </p:cNvPr>
          <p:cNvCxnSpPr/>
          <p:nvPr/>
        </p:nvCxnSpPr>
        <p:spPr>
          <a:xfrm>
            <a:off x="8578391" y="1532696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17DA3-F624-4E0E-9E36-5E2BB70738D3}"/>
              </a:ext>
            </a:extLst>
          </p:cNvPr>
          <p:cNvCxnSpPr/>
          <p:nvPr/>
        </p:nvCxnSpPr>
        <p:spPr>
          <a:xfrm>
            <a:off x="8579961" y="5540664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3AB013-B156-4BCB-82EE-1CA306718B54}"/>
              </a:ext>
            </a:extLst>
          </p:cNvPr>
          <p:cNvSpPr txBox="1"/>
          <p:nvPr/>
        </p:nvSpPr>
        <p:spPr>
          <a:xfrm rot="16200000">
            <a:off x="8061359" y="2897423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16-entries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5E4394-465F-414C-8767-BCB4B7534973}"/>
              </a:ext>
            </a:extLst>
          </p:cNvPr>
          <p:cNvCxnSpPr>
            <a:stCxn id="27" idx="3"/>
          </p:cNvCxnSpPr>
          <p:nvPr/>
        </p:nvCxnSpPr>
        <p:spPr>
          <a:xfrm flipV="1">
            <a:off x="8776355" y="1532697"/>
            <a:ext cx="0" cy="88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1068DE-BC7B-4806-9233-9BD6F5393C85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8776355" y="3843251"/>
            <a:ext cx="0" cy="1709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9953BB-EDFA-47B2-8A75-0E4EF1AFE882}"/>
              </a:ext>
            </a:extLst>
          </p:cNvPr>
          <p:cNvSpPr txBox="1"/>
          <p:nvPr/>
        </p:nvSpPr>
        <p:spPr>
          <a:xfrm>
            <a:off x="7110911" y="5476078"/>
            <a:ext cx="15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Memory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4DC2FD-BE95-4AC4-B739-2B9779E541F1}"/>
              </a:ext>
            </a:extLst>
          </p:cNvPr>
          <p:cNvSpPr txBox="1"/>
          <p:nvPr/>
        </p:nvSpPr>
        <p:spPr>
          <a:xfrm>
            <a:off x="603324" y="2077267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550F2-4457-427D-A691-B5E4C4BC3DF4}"/>
              </a:ext>
            </a:extLst>
          </p:cNvPr>
          <p:cNvSpPr txBox="1"/>
          <p:nvPr/>
        </p:nvSpPr>
        <p:spPr>
          <a:xfrm>
            <a:off x="6251543" y="301659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12B0B-08A4-404F-A1EA-BEDE414A269B}"/>
              </a:ext>
            </a:extLst>
          </p:cNvPr>
          <p:cNvSpPr txBox="1"/>
          <p:nvPr/>
        </p:nvSpPr>
        <p:spPr>
          <a:xfrm>
            <a:off x="6243686" y="334810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83C79-2650-4382-B932-890856E7C9D9}"/>
              </a:ext>
            </a:extLst>
          </p:cNvPr>
          <p:cNvSpPr txBox="1"/>
          <p:nvPr/>
        </p:nvSpPr>
        <p:spPr>
          <a:xfrm>
            <a:off x="807569" y="247138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7AB44-5EDB-4D66-A158-FC978A9C80CE}"/>
              </a:ext>
            </a:extLst>
          </p:cNvPr>
          <p:cNvCxnSpPr>
            <a:cxnSpLocks/>
          </p:cNvCxnSpPr>
          <p:nvPr/>
        </p:nvCxnSpPr>
        <p:spPr>
          <a:xfrm>
            <a:off x="1179917" y="2854546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D14E566-FA26-4335-AAA1-46106C7DCFDF}"/>
              </a:ext>
            </a:extLst>
          </p:cNvPr>
          <p:cNvSpPr/>
          <p:nvPr/>
        </p:nvSpPr>
        <p:spPr>
          <a:xfrm>
            <a:off x="6235971" y="1551121"/>
            <a:ext cx="571620" cy="35091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51D767-59AC-45F1-838F-20C3FD522BCD}"/>
              </a:ext>
            </a:extLst>
          </p:cNvPr>
          <p:cNvSpPr/>
          <p:nvPr/>
        </p:nvSpPr>
        <p:spPr>
          <a:xfrm>
            <a:off x="6255743" y="3014527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6E57BC-1A2F-47A3-B99C-93BA2528ABA9}"/>
              </a:ext>
            </a:extLst>
          </p:cNvPr>
          <p:cNvSpPr txBox="1"/>
          <p:nvPr/>
        </p:nvSpPr>
        <p:spPr>
          <a:xfrm>
            <a:off x="6243686" y="371511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D4CCC0-473B-4090-A47A-31CAFDFEA29A}"/>
              </a:ext>
            </a:extLst>
          </p:cNvPr>
          <p:cNvSpPr txBox="1"/>
          <p:nvPr/>
        </p:nvSpPr>
        <p:spPr>
          <a:xfrm>
            <a:off x="6243686" y="4084448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3E41D9-5FB4-4807-836E-62846AE97ACE}"/>
              </a:ext>
            </a:extLst>
          </p:cNvPr>
          <p:cNvSpPr txBox="1"/>
          <p:nvPr/>
        </p:nvSpPr>
        <p:spPr>
          <a:xfrm rot="5400000">
            <a:off x="6356781" y="4898055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22D875-25B8-47C7-80AC-0C6D684B2D21}"/>
              </a:ext>
            </a:extLst>
          </p:cNvPr>
          <p:cNvSpPr txBox="1"/>
          <p:nvPr/>
        </p:nvSpPr>
        <p:spPr>
          <a:xfrm>
            <a:off x="6254681" y="444424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1000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69624D-E10D-4CFF-8279-C865853747EF}"/>
              </a:ext>
            </a:extLst>
          </p:cNvPr>
          <p:cNvCxnSpPr>
            <a:cxnSpLocks/>
          </p:cNvCxnSpPr>
          <p:nvPr/>
        </p:nvCxnSpPr>
        <p:spPr>
          <a:xfrm>
            <a:off x="901974" y="2859601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2">
            <a:extLst>
              <a:ext uri="{FF2B5EF4-FFF2-40B4-BE49-F238E27FC236}">
                <a16:creationId xmlns:a16="http://schemas.microsoft.com/office/drawing/2014/main" id="{A04C53A3-3579-4342-9514-2F208E9436A1}"/>
              </a:ext>
            </a:extLst>
          </p:cNvPr>
          <p:cNvGraphicFramePr>
            <a:graphicFrameLocks noGrp="1"/>
          </p:cNvGraphicFramePr>
          <p:nvPr/>
        </p:nvGraphicFramePr>
        <p:xfrm>
          <a:off x="3267128" y="3170895"/>
          <a:ext cx="116661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1B755B3-1515-4D55-82D7-AF276D9CB7FD}"/>
              </a:ext>
            </a:extLst>
          </p:cNvPr>
          <p:cNvCxnSpPr>
            <a:cxnSpLocks/>
          </p:cNvCxnSpPr>
          <p:nvPr/>
        </p:nvCxnSpPr>
        <p:spPr>
          <a:xfrm flipH="1" flipV="1">
            <a:off x="3261683" y="2533574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4ECE8C-CC95-458F-9B85-6450657EDBF2}"/>
              </a:ext>
            </a:extLst>
          </p:cNvPr>
          <p:cNvCxnSpPr/>
          <p:nvPr/>
        </p:nvCxnSpPr>
        <p:spPr>
          <a:xfrm flipV="1">
            <a:off x="4403893" y="2804473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E5E16123-360E-4C95-9789-37261B0DA000}"/>
              </a:ext>
            </a:extLst>
          </p:cNvPr>
          <p:cNvGraphicFramePr>
            <a:graphicFrameLocks noGrp="1"/>
          </p:cNvGraphicFramePr>
          <p:nvPr/>
        </p:nvGraphicFramePr>
        <p:xfrm>
          <a:off x="2708693" y="3170895"/>
          <a:ext cx="55445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391659A-C26C-41DE-BC18-08AA9280B977}"/>
              </a:ext>
            </a:extLst>
          </p:cNvPr>
          <p:cNvSpPr txBox="1"/>
          <p:nvPr/>
        </p:nvSpPr>
        <p:spPr>
          <a:xfrm>
            <a:off x="2740850" y="2756239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0344C4EF-00FA-40D3-BAE3-B412F408940D}"/>
              </a:ext>
            </a:extLst>
          </p:cNvPr>
          <p:cNvGraphicFramePr>
            <a:graphicFrameLocks noGrp="1"/>
          </p:cNvGraphicFramePr>
          <p:nvPr/>
        </p:nvGraphicFramePr>
        <p:xfrm>
          <a:off x="2421579" y="3170895"/>
          <a:ext cx="287113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F3578211-A6A6-4D90-B073-51E86E0BB303}"/>
              </a:ext>
            </a:extLst>
          </p:cNvPr>
          <p:cNvSpPr txBox="1"/>
          <p:nvPr/>
        </p:nvSpPr>
        <p:spPr>
          <a:xfrm rot="16200000">
            <a:off x="2251824" y="2673747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34B7C-8A76-4902-8D5F-FBEF6741AF88}"/>
              </a:ext>
            </a:extLst>
          </p:cNvPr>
          <p:cNvSpPr txBox="1"/>
          <p:nvPr/>
        </p:nvSpPr>
        <p:spPr>
          <a:xfrm>
            <a:off x="3436085" y="2754927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E84491-74CE-4A4D-BCBD-08002AE50FDE}"/>
              </a:ext>
            </a:extLst>
          </p:cNvPr>
          <p:cNvCxnSpPr/>
          <p:nvPr/>
        </p:nvCxnSpPr>
        <p:spPr>
          <a:xfrm flipV="1">
            <a:off x="2708639" y="2806042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2C0DA7-12F9-4ADF-8A5F-FC16321A84C8}"/>
              </a:ext>
            </a:extLst>
          </p:cNvPr>
          <p:cNvCxnSpPr>
            <a:cxnSpLocks/>
          </p:cNvCxnSpPr>
          <p:nvPr/>
        </p:nvCxnSpPr>
        <p:spPr>
          <a:xfrm>
            <a:off x="4122661" y="2939593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FDCD20-0388-402D-BF6A-5A4B3EC09D8B}"/>
              </a:ext>
            </a:extLst>
          </p:cNvPr>
          <p:cNvCxnSpPr>
            <a:cxnSpLocks/>
          </p:cNvCxnSpPr>
          <p:nvPr/>
        </p:nvCxnSpPr>
        <p:spPr>
          <a:xfrm flipH="1">
            <a:off x="3261683" y="2939593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2">
            <a:extLst>
              <a:ext uri="{FF2B5EF4-FFF2-40B4-BE49-F238E27FC236}">
                <a16:creationId xmlns:a16="http://schemas.microsoft.com/office/drawing/2014/main" id="{19DDDAAB-BC00-4518-98C7-8654FDC399B7}"/>
              </a:ext>
            </a:extLst>
          </p:cNvPr>
          <p:cNvGraphicFramePr>
            <a:graphicFrameLocks noGrp="1"/>
          </p:cNvGraphicFramePr>
          <p:nvPr/>
        </p:nvGraphicFramePr>
        <p:xfrm>
          <a:off x="4437622" y="3172465"/>
          <a:ext cx="116661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344C902-3263-47FE-832E-67FA3C45706C}"/>
              </a:ext>
            </a:extLst>
          </p:cNvPr>
          <p:cNvCxnSpPr>
            <a:cxnSpLocks/>
          </p:cNvCxnSpPr>
          <p:nvPr/>
        </p:nvCxnSpPr>
        <p:spPr>
          <a:xfrm flipV="1">
            <a:off x="5591668" y="2533574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64268D3-0240-4120-9EE7-A473E8241CD2}"/>
              </a:ext>
            </a:extLst>
          </p:cNvPr>
          <p:cNvSpPr txBox="1"/>
          <p:nvPr/>
        </p:nvSpPr>
        <p:spPr>
          <a:xfrm>
            <a:off x="4597150" y="2756497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5F962A-2366-40A3-86BF-0EE7C2E54A99}"/>
              </a:ext>
            </a:extLst>
          </p:cNvPr>
          <p:cNvCxnSpPr>
            <a:cxnSpLocks/>
          </p:cNvCxnSpPr>
          <p:nvPr/>
        </p:nvCxnSpPr>
        <p:spPr>
          <a:xfrm>
            <a:off x="5283727" y="2941163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62FAD8-EB0D-4D3F-92EF-BD03E86FB177}"/>
              </a:ext>
            </a:extLst>
          </p:cNvPr>
          <p:cNvCxnSpPr>
            <a:cxnSpLocks/>
          </p:cNvCxnSpPr>
          <p:nvPr/>
        </p:nvCxnSpPr>
        <p:spPr>
          <a:xfrm flipH="1">
            <a:off x="4403895" y="2941163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E6BCF6-6110-4EE3-9BD7-B299F47FC9F7}"/>
              </a:ext>
            </a:extLst>
          </p:cNvPr>
          <p:cNvSpPr txBox="1"/>
          <p:nvPr/>
        </p:nvSpPr>
        <p:spPr>
          <a:xfrm>
            <a:off x="4091273" y="2485214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1C0B59-4EA7-4FD6-857E-2882E9E7A3C2}"/>
              </a:ext>
            </a:extLst>
          </p:cNvPr>
          <p:cNvCxnSpPr>
            <a:cxnSpLocks/>
          </p:cNvCxnSpPr>
          <p:nvPr/>
        </p:nvCxnSpPr>
        <p:spPr>
          <a:xfrm flipH="1">
            <a:off x="3271106" y="2669880"/>
            <a:ext cx="78007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665B08-5FD8-4804-966B-C2BD1354D5B5}"/>
              </a:ext>
            </a:extLst>
          </p:cNvPr>
          <p:cNvCxnSpPr>
            <a:cxnSpLocks/>
          </p:cNvCxnSpPr>
          <p:nvPr/>
        </p:nvCxnSpPr>
        <p:spPr>
          <a:xfrm>
            <a:off x="4780924" y="2669880"/>
            <a:ext cx="8225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D2EDD6-BD61-467D-8EE7-5E14254719A7}"/>
              </a:ext>
            </a:extLst>
          </p:cNvPr>
          <p:cNvSpPr txBox="1"/>
          <p:nvPr/>
        </p:nvSpPr>
        <p:spPr>
          <a:xfrm>
            <a:off x="3403044" y="3964143"/>
            <a:ext cx="102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Cache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C67DEE-9E01-4E5D-8D52-FCA1BB71015F}"/>
              </a:ext>
            </a:extLst>
          </p:cNvPr>
          <p:cNvCxnSpPr>
            <a:cxnSpLocks/>
          </p:cNvCxnSpPr>
          <p:nvPr/>
        </p:nvCxnSpPr>
        <p:spPr>
          <a:xfrm>
            <a:off x="1341744" y="2856116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A8F9F-FD99-404E-AB60-E5E0BB5F9478}"/>
              </a:ext>
            </a:extLst>
          </p:cNvPr>
          <p:cNvSpPr txBox="1"/>
          <p:nvPr/>
        </p:nvSpPr>
        <p:spPr>
          <a:xfrm>
            <a:off x="2421578" y="3170895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45BBF4-D68B-4C46-AABD-EFDB7232D301}"/>
              </a:ext>
            </a:extLst>
          </p:cNvPr>
          <p:cNvSpPr txBox="1"/>
          <p:nvPr/>
        </p:nvSpPr>
        <p:spPr>
          <a:xfrm>
            <a:off x="2166498" y="3213773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D796D4-F6E7-4AE7-B786-5E841109CC89}"/>
              </a:ext>
            </a:extLst>
          </p:cNvPr>
          <p:cNvSpPr txBox="1"/>
          <p:nvPr/>
        </p:nvSpPr>
        <p:spPr>
          <a:xfrm>
            <a:off x="2166498" y="3558094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5F86E89-B2EA-4876-B58F-FBD0C075E102}"/>
              </a:ext>
            </a:extLst>
          </p:cNvPr>
          <p:cNvSpPr txBox="1"/>
          <p:nvPr/>
        </p:nvSpPr>
        <p:spPr>
          <a:xfrm>
            <a:off x="818567" y="282174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CE3D71-8C7B-46B4-AE3D-A1988D84067B}"/>
              </a:ext>
            </a:extLst>
          </p:cNvPr>
          <p:cNvCxnSpPr>
            <a:cxnSpLocks/>
          </p:cNvCxnSpPr>
          <p:nvPr/>
        </p:nvCxnSpPr>
        <p:spPr>
          <a:xfrm>
            <a:off x="1190915" y="320491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64909DE-BC83-49F2-A988-213A5606C086}"/>
              </a:ext>
            </a:extLst>
          </p:cNvPr>
          <p:cNvCxnSpPr>
            <a:cxnSpLocks/>
          </p:cNvCxnSpPr>
          <p:nvPr/>
        </p:nvCxnSpPr>
        <p:spPr>
          <a:xfrm>
            <a:off x="912972" y="3209967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3694001-BF49-4B82-B621-C6A114D3E567}"/>
              </a:ext>
            </a:extLst>
          </p:cNvPr>
          <p:cNvCxnSpPr>
            <a:cxnSpLocks/>
          </p:cNvCxnSpPr>
          <p:nvPr/>
        </p:nvCxnSpPr>
        <p:spPr>
          <a:xfrm>
            <a:off x="1352742" y="320648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C8179F4-3136-4C8D-B64C-5207F436D618}"/>
              </a:ext>
            </a:extLst>
          </p:cNvPr>
          <p:cNvSpPr txBox="1"/>
          <p:nvPr/>
        </p:nvSpPr>
        <p:spPr>
          <a:xfrm>
            <a:off x="820137" y="3172110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9D7696-4492-4A67-9884-8DD9196A56D4}"/>
              </a:ext>
            </a:extLst>
          </p:cNvPr>
          <p:cNvCxnSpPr>
            <a:cxnSpLocks/>
          </p:cNvCxnSpPr>
          <p:nvPr/>
        </p:nvCxnSpPr>
        <p:spPr>
          <a:xfrm>
            <a:off x="1192485" y="355527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CE308C-975D-43AB-9233-8F71115A4C40}"/>
              </a:ext>
            </a:extLst>
          </p:cNvPr>
          <p:cNvCxnSpPr>
            <a:cxnSpLocks/>
          </p:cNvCxnSpPr>
          <p:nvPr/>
        </p:nvCxnSpPr>
        <p:spPr>
          <a:xfrm>
            <a:off x="914542" y="3560329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70AC-3A71-409C-8DE8-151A7B3B04EB}"/>
              </a:ext>
            </a:extLst>
          </p:cNvPr>
          <p:cNvCxnSpPr>
            <a:cxnSpLocks/>
          </p:cNvCxnSpPr>
          <p:nvPr/>
        </p:nvCxnSpPr>
        <p:spPr>
          <a:xfrm>
            <a:off x="1354312" y="355684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12DC0-9307-49FA-9E35-DC2A75FFF7DF}"/>
              </a:ext>
            </a:extLst>
          </p:cNvPr>
          <p:cNvSpPr txBox="1"/>
          <p:nvPr/>
        </p:nvSpPr>
        <p:spPr>
          <a:xfrm>
            <a:off x="831134" y="351304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11896CB-4CCE-490E-AA47-F47D0AF71496}"/>
              </a:ext>
            </a:extLst>
          </p:cNvPr>
          <p:cNvCxnSpPr>
            <a:cxnSpLocks/>
          </p:cNvCxnSpPr>
          <p:nvPr/>
        </p:nvCxnSpPr>
        <p:spPr>
          <a:xfrm>
            <a:off x="1203482" y="389621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B0623A9-7BF9-4D7F-9673-A7B2D617BACF}"/>
              </a:ext>
            </a:extLst>
          </p:cNvPr>
          <p:cNvCxnSpPr>
            <a:cxnSpLocks/>
          </p:cNvCxnSpPr>
          <p:nvPr/>
        </p:nvCxnSpPr>
        <p:spPr>
          <a:xfrm>
            <a:off x="925539" y="3901267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6B5960C-A9B5-4D62-BD64-E8948DBEE910}"/>
              </a:ext>
            </a:extLst>
          </p:cNvPr>
          <p:cNvCxnSpPr>
            <a:cxnSpLocks/>
          </p:cNvCxnSpPr>
          <p:nvPr/>
        </p:nvCxnSpPr>
        <p:spPr>
          <a:xfrm>
            <a:off x="1365309" y="389778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C1A7900-6E17-4FC7-BE86-A95C7B456326}"/>
              </a:ext>
            </a:extLst>
          </p:cNvPr>
          <p:cNvSpPr txBox="1"/>
          <p:nvPr/>
        </p:nvSpPr>
        <p:spPr>
          <a:xfrm>
            <a:off x="823277" y="3844560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E67A99A-B5E0-49B5-ABA7-48304BF4CC45}"/>
              </a:ext>
            </a:extLst>
          </p:cNvPr>
          <p:cNvCxnSpPr>
            <a:cxnSpLocks/>
          </p:cNvCxnSpPr>
          <p:nvPr/>
        </p:nvCxnSpPr>
        <p:spPr>
          <a:xfrm>
            <a:off x="1195625" y="422772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3D0BAD1-8BD0-44C1-B826-2090570B7CF7}"/>
              </a:ext>
            </a:extLst>
          </p:cNvPr>
          <p:cNvCxnSpPr>
            <a:cxnSpLocks/>
          </p:cNvCxnSpPr>
          <p:nvPr/>
        </p:nvCxnSpPr>
        <p:spPr>
          <a:xfrm>
            <a:off x="917682" y="4232779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EDDD91-4C12-4913-B031-ED6A5C5EA2AD}"/>
              </a:ext>
            </a:extLst>
          </p:cNvPr>
          <p:cNvCxnSpPr>
            <a:cxnSpLocks/>
          </p:cNvCxnSpPr>
          <p:nvPr/>
        </p:nvCxnSpPr>
        <p:spPr>
          <a:xfrm>
            <a:off x="1357452" y="422929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7DF8F32-DA2B-470E-ABA0-23916A132851}"/>
              </a:ext>
            </a:extLst>
          </p:cNvPr>
          <p:cNvSpPr txBox="1"/>
          <p:nvPr/>
        </p:nvSpPr>
        <p:spPr>
          <a:xfrm>
            <a:off x="824846" y="417607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8BD74-D293-4507-B4B8-34F1D6BED95F}"/>
              </a:ext>
            </a:extLst>
          </p:cNvPr>
          <p:cNvCxnSpPr>
            <a:cxnSpLocks/>
          </p:cNvCxnSpPr>
          <p:nvPr/>
        </p:nvCxnSpPr>
        <p:spPr>
          <a:xfrm>
            <a:off x="1197194" y="4559236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5F322F1-EE5D-4D5D-B177-88BEF12D7E7D}"/>
              </a:ext>
            </a:extLst>
          </p:cNvPr>
          <p:cNvCxnSpPr>
            <a:cxnSpLocks/>
          </p:cNvCxnSpPr>
          <p:nvPr/>
        </p:nvCxnSpPr>
        <p:spPr>
          <a:xfrm>
            <a:off x="919251" y="4564291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6F7F786-CDE4-4A0A-929E-C6AC3B9818D5}"/>
              </a:ext>
            </a:extLst>
          </p:cNvPr>
          <p:cNvCxnSpPr>
            <a:cxnSpLocks/>
          </p:cNvCxnSpPr>
          <p:nvPr/>
        </p:nvCxnSpPr>
        <p:spPr>
          <a:xfrm>
            <a:off x="1359021" y="4560806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472394-5729-4D19-AF99-454459D0D6EF}"/>
              </a:ext>
            </a:extLst>
          </p:cNvPr>
          <p:cNvSpPr/>
          <p:nvPr/>
        </p:nvSpPr>
        <p:spPr>
          <a:xfrm>
            <a:off x="795781" y="2560532"/>
            <a:ext cx="823993" cy="35091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F63EC-2F85-443F-90BE-B26116CFDF33}"/>
              </a:ext>
            </a:extLst>
          </p:cNvPr>
          <p:cNvSpPr txBox="1"/>
          <p:nvPr/>
        </p:nvSpPr>
        <p:spPr>
          <a:xfrm>
            <a:off x="2425454" y="3166097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A47A36-BC51-4724-9BBA-7D46C65F85E7}"/>
              </a:ext>
            </a:extLst>
          </p:cNvPr>
          <p:cNvSpPr txBox="1"/>
          <p:nvPr/>
        </p:nvSpPr>
        <p:spPr>
          <a:xfrm>
            <a:off x="122662" y="2556442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0F593-2C01-4E7F-8198-103D3CD1960F}"/>
              </a:ext>
            </a:extLst>
          </p:cNvPr>
          <p:cNvSpPr txBox="1"/>
          <p:nvPr/>
        </p:nvSpPr>
        <p:spPr>
          <a:xfrm>
            <a:off x="2771383" y="3166097"/>
            <a:ext cx="40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18DCF99-6823-454D-8AAD-0D2AFD4B5490}"/>
              </a:ext>
            </a:extLst>
          </p:cNvPr>
          <p:cNvSpPr txBox="1"/>
          <p:nvPr/>
        </p:nvSpPr>
        <p:spPr>
          <a:xfrm>
            <a:off x="124135" y="2867124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FC9C034-D593-4CA1-ABFD-8B0F2BF37D32}"/>
              </a:ext>
            </a:extLst>
          </p:cNvPr>
          <p:cNvSpPr txBox="1"/>
          <p:nvPr/>
        </p:nvSpPr>
        <p:spPr>
          <a:xfrm>
            <a:off x="2775307" y="3166097"/>
            <a:ext cx="40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C62A7A5-7D80-4B85-8D69-8A0856B974E5}"/>
              </a:ext>
            </a:extLst>
          </p:cNvPr>
          <p:cNvSpPr txBox="1"/>
          <p:nvPr/>
        </p:nvSpPr>
        <p:spPr>
          <a:xfrm>
            <a:off x="116515" y="3187164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752A72-E359-4532-B412-036CD5EE203C}"/>
              </a:ext>
            </a:extLst>
          </p:cNvPr>
          <p:cNvSpPr txBox="1"/>
          <p:nvPr/>
        </p:nvSpPr>
        <p:spPr>
          <a:xfrm>
            <a:off x="2771383" y="3161299"/>
            <a:ext cx="44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A0F8E-89F2-4557-AE8D-C51CB4427534}"/>
              </a:ext>
            </a:extLst>
          </p:cNvPr>
          <p:cNvSpPr txBox="1"/>
          <p:nvPr/>
        </p:nvSpPr>
        <p:spPr>
          <a:xfrm>
            <a:off x="109250" y="3565818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E54B6049-4E5A-462C-9DC5-2DFA6DF3C1C5}"/>
              </a:ext>
            </a:extLst>
          </p:cNvPr>
          <p:cNvSpPr/>
          <p:nvPr/>
        </p:nvSpPr>
        <p:spPr>
          <a:xfrm>
            <a:off x="80547" y="2585574"/>
            <a:ext cx="670921" cy="205216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929585-32AD-480B-97D8-9F5BA1BB18E9}"/>
              </a:ext>
            </a:extLst>
          </p:cNvPr>
          <p:cNvSpPr txBox="1"/>
          <p:nvPr/>
        </p:nvSpPr>
        <p:spPr>
          <a:xfrm>
            <a:off x="109353" y="3853187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D6F2245-916E-478E-8AF0-F70431EF3A77}"/>
              </a:ext>
            </a:extLst>
          </p:cNvPr>
          <p:cNvSpPr txBox="1"/>
          <p:nvPr/>
        </p:nvSpPr>
        <p:spPr>
          <a:xfrm>
            <a:off x="119578" y="4175084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68F62D-2B25-4095-96A0-7828A0E448B1}"/>
              </a:ext>
            </a:extLst>
          </p:cNvPr>
          <p:cNvSpPr/>
          <p:nvPr/>
        </p:nvSpPr>
        <p:spPr>
          <a:xfrm>
            <a:off x="238831" y="4689390"/>
            <a:ext cx="6100620" cy="17320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GB" sz="2200" dirty="0"/>
              <a:t>An access evicts the data brought in by the previous access</a:t>
            </a:r>
          </a:p>
          <a:p>
            <a:pPr marL="342900" indent="-342900">
              <a:buFontTx/>
              <a:buChar char="-"/>
            </a:pPr>
            <a:r>
              <a:rPr lang="en-GB" sz="2200" dirty="0"/>
              <a:t>All accesses compete for the same cache location</a:t>
            </a:r>
          </a:p>
          <a:p>
            <a:pPr marL="342900" indent="-342900">
              <a:buFontTx/>
              <a:buChar char="-"/>
            </a:pPr>
            <a:r>
              <a:rPr lang="en-GB" sz="2200" dirty="0"/>
              <a:t>All other locations are empty</a:t>
            </a:r>
          </a:p>
        </p:txBody>
      </p:sp>
    </p:spTree>
    <p:extLst>
      <p:ext uri="{BB962C8B-B14F-4D97-AF65-F5344CB8AC3E}">
        <p14:creationId xmlns:p14="http://schemas.microsoft.com/office/powerpoint/2010/main" val="123531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00034 0.052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5394 L 0.00087 0.1037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0718 L -0.00034 0.15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 animBg="1"/>
      <p:bldP spid="42" grpId="1" animBg="1"/>
      <p:bldP spid="42" grpId="2" animBg="1"/>
      <p:bldP spid="42" grpId="3" animBg="1"/>
      <p:bldP spid="44" grpId="0"/>
      <p:bldP spid="45" grpId="0"/>
      <p:bldP spid="46" grpId="0"/>
      <p:bldP spid="46" grpId="1"/>
      <p:bldP spid="144" grpId="0"/>
      <p:bldP spid="145" grpId="0"/>
      <p:bldP spid="145" grpId="1"/>
      <p:bldP spid="146" grpId="0"/>
      <p:bldP spid="48" grpId="0"/>
      <p:bldP spid="148" grpId="0"/>
      <p:bldP spid="149" grpId="0" animBg="1"/>
      <p:bldP spid="150" grpId="0"/>
      <p:bldP spid="151" grpId="0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TLB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FA8401-0948-4021-8539-1718903F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2" y="1253828"/>
            <a:ext cx="3660172" cy="529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81" indent="-34278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199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691" indent="-285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2601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3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9964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6682" indent="-22852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1999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372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076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7803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4844" indent="-22852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1999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7131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TLB status bits</a:t>
            </a:r>
          </a:p>
          <a:p>
            <a:pPr marL="514331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V (valid) bit</a:t>
            </a:r>
          </a:p>
          <a:p>
            <a:pPr marL="514331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D (dirty) bit indicates whether page has been modified</a:t>
            </a:r>
          </a:p>
          <a:p>
            <a:pPr marL="514331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R, W, X permission bits. Checked on every memory access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0910881-FD08-4FD5-B6CF-484FDC2D3E3A}"/>
              </a:ext>
            </a:extLst>
          </p:cNvPr>
          <p:cNvSpPr txBox="1"/>
          <p:nvPr/>
        </p:nvSpPr>
        <p:spPr>
          <a:xfrm>
            <a:off x="4856162" y="1671637"/>
            <a:ext cx="1485900" cy="314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6205" marR="0" lvl="0" indent="0" algn="l" defTabSz="609585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Virtual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B18F0BD-D43A-4666-AB1D-7AC4EC380B2A}"/>
              </a:ext>
            </a:extLst>
          </p:cNvPr>
          <p:cNvSpPr txBox="1"/>
          <p:nvPr/>
        </p:nvSpPr>
        <p:spPr>
          <a:xfrm>
            <a:off x="6342061" y="1671637"/>
            <a:ext cx="1056640" cy="3143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05740" marR="0" lvl="0" indent="0" algn="l" defTabSz="609585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PageOffset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BF80BB8-CF24-498D-9954-426C50B35946}"/>
              </a:ext>
            </a:extLst>
          </p:cNvPr>
          <p:cNvSpPr txBox="1"/>
          <p:nvPr/>
        </p:nvSpPr>
        <p:spPr>
          <a:xfrm>
            <a:off x="4844415" y="1479232"/>
            <a:ext cx="2588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2540" algn="l"/>
                <a:tab pos="2510790" algn="l"/>
              </a:tabLst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 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0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ACF3B2E-C6F2-4D5F-9ABA-523FB1171D3D}"/>
              </a:ext>
            </a:extLst>
          </p:cNvPr>
          <p:cNvSpPr txBox="1"/>
          <p:nvPr/>
        </p:nvSpPr>
        <p:spPr>
          <a:xfrm>
            <a:off x="7544752" y="1525270"/>
            <a:ext cx="66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Virtual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461EAFC-FFDD-4B99-8187-A534164871FE}"/>
              </a:ext>
            </a:extLst>
          </p:cNvPr>
          <p:cNvSpPr txBox="1"/>
          <p:nvPr/>
        </p:nvSpPr>
        <p:spPr>
          <a:xfrm>
            <a:off x="7544752" y="1791970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74FFB8F-D93B-4394-8913-B64D47C517D6}"/>
              </a:ext>
            </a:extLst>
          </p:cNvPr>
          <p:cNvSpPr txBox="1"/>
          <p:nvPr/>
        </p:nvSpPr>
        <p:spPr>
          <a:xfrm>
            <a:off x="6611302" y="2632874"/>
            <a:ext cx="1776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Number</a:t>
            </a:r>
            <a:r>
              <a:rPr kumimoji="0" sz="10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(PPN)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1E0825A-5221-4826-9D43-EEA49611241E}"/>
              </a:ext>
            </a:extLst>
          </p:cNvPr>
          <p:cNvSpPr txBox="1"/>
          <p:nvPr/>
        </p:nvSpPr>
        <p:spPr>
          <a:xfrm>
            <a:off x="5750877" y="2638425"/>
            <a:ext cx="2419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0826817-8093-41BD-BBC3-FB8086BCE0E4}"/>
              </a:ext>
            </a:extLst>
          </p:cNvPr>
          <p:cNvSpPr txBox="1"/>
          <p:nvPr/>
        </p:nvSpPr>
        <p:spPr>
          <a:xfrm>
            <a:off x="4252912" y="2640012"/>
            <a:ext cx="831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 D R W</a:t>
            </a:r>
            <a:r>
              <a:rPr kumimoji="0" sz="1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FE8A48E3-6E0D-448B-9EC9-24D44D9B8609}"/>
              </a:ext>
            </a:extLst>
          </p:cNvPr>
          <p:cNvSpPr/>
          <p:nvPr/>
        </p:nvSpPr>
        <p:spPr>
          <a:xfrm>
            <a:off x="6611937" y="2841625"/>
            <a:ext cx="1573530" cy="314325"/>
          </a:xfrm>
          <a:custGeom>
            <a:avLst/>
            <a:gdLst/>
            <a:ahLst/>
            <a:cxnLst/>
            <a:rect l="l" t="t" r="r" b="b"/>
            <a:pathLst>
              <a:path w="1573529" h="314325">
                <a:moveTo>
                  <a:pt x="0" y="0"/>
                </a:moveTo>
                <a:lnTo>
                  <a:pt x="1573208" y="0"/>
                </a:lnTo>
                <a:lnTo>
                  <a:pt x="157320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E16B37E-A68D-4F8D-84BB-D2830981DF9D}"/>
              </a:ext>
            </a:extLst>
          </p:cNvPr>
          <p:cNvSpPr/>
          <p:nvPr/>
        </p:nvSpPr>
        <p:spPr>
          <a:xfrm>
            <a:off x="4225925" y="284162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E7C66C9-898A-49A0-916D-960375AECFE4}"/>
              </a:ext>
            </a:extLst>
          </p:cNvPr>
          <p:cNvSpPr/>
          <p:nvPr/>
        </p:nvSpPr>
        <p:spPr>
          <a:xfrm>
            <a:off x="5126037" y="2841625"/>
            <a:ext cx="1485900" cy="314325"/>
          </a:xfrm>
          <a:custGeom>
            <a:avLst/>
            <a:gdLst/>
            <a:ahLst/>
            <a:cxnLst/>
            <a:rect l="l" t="t" r="r" b="b"/>
            <a:pathLst>
              <a:path w="1485900" h="314325">
                <a:moveTo>
                  <a:pt x="0" y="0"/>
                </a:moveTo>
                <a:lnTo>
                  <a:pt x="1485898" y="0"/>
                </a:lnTo>
                <a:lnTo>
                  <a:pt x="148589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4BA9078-E6A3-4E28-BB74-0506C3074F9B}"/>
              </a:ext>
            </a:extLst>
          </p:cNvPr>
          <p:cNvSpPr/>
          <p:nvPr/>
        </p:nvSpPr>
        <p:spPr>
          <a:xfrm>
            <a:off x="4406900" y="2841625"/>
            <a:ext cx="179705" cy="314325"/>
          </a:xfrm>
          <a:custGeom>
            <a:avLst/>
            <a:gdLst/>
            <a:ahLst/>
            <a:cxnLst/>
            <a:rect l="l" t="t" r="r" b="b"/>
            <a:pathLst>
              <a:path w="179704" h="314325">
                <a:moveTo>
                  <a:pt x="0" y="0"/>
                </a:moveTo>
                <a:lnTo>
                  <a:pt x="179387" y="0"/>
                </a:lnTo>
                <a:lnTo>
                  <a:pt x="179387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60CECFFC-05D1-4A09-83B8-844C1BD3D386}"/>
              </a:ext>
            </a:extLst>
          </p:cNvPr>
          <p:cNvSpPr/>
          <p:nvPr/>
        </p:nvSpPr>
        <p:spPr>
          <a:xfrm>
            <a:off x="4586287" y="284321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49B425A-1337-40B1-B8A8-A3F1A673FE9F}"/>
              </a:ext>
            </a:extLst>
          </p:cNvPr>
          <p:cNvSpPr/>
          <p:nvPr/>
        </p:nvSpPr>
        <p:spPr>
          <a:xfrm>
            <a:off x="4767262" y="284321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C68C87B-8E84-45B5-AFAD-32289C293C6E}"/>
              </a:ext>
            </a:extLst>
          </p:cNvPr>
          <p:cNvSpPr/>
          <p:nvPr/>
        </p:nvSpPr>
        <p:spPr>
          <a:xfrm>
            <a:off x="4946650" y="284162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AD8DC10-866B-45FC-9870-64CED5F66B2C}"/>
              </a:ext>
            </a:extLst>
          </p:cNvPr>
          <p:cNvSpPr/>
          <p:nvPr/>
        </p:nvSpPr>
        <p:spPr>
          <a:xfrm>
            <a:off x="5260974" y="2889250"/>
            <a:ext cx="269875" cy="225425"/>
          </a:xfrm>
          <a:custGeom>
            <a:avLst/>
            <a:gdLst/>
            <a:ahLst/>
            <a:cxnLst/>
            <a:rect l="l" t="t" r="r" b="b"/>
            <a:pathLst>
              <a:path w="269875" h="225425">
                <a:moveTo>
                  <a:pt x="0" y="112712"/>
                </a:moveTo>
                <a:lnTo>
                  <a:pt x="10604" y="68839"/>
                </a:lnTo>
                <a:lnTo>
                  <a:pt x="39522" y="33012"/>
                </a:lnTo>
                <a:lnTo>
                  <a:pt x="82414" y="8857"/>
                </a:lnTo>
                <a:lnTo>
                  <a:pt x="134938" y="0"/>
                </a:lnTo>
                <a:lnTo>
                  <a:pt x="187461" y="8857"/>
                </a:lnTo>
                <a:lnTo>
                  <a:pt x="230353" y="33012"/>
                </a:lnTo>
                <a:lnTo>
                  <a:pt x="259271" y="68839"/>
                </a:lnTo>
                <a:lnTo>
                  <a:pt x="269875" y="112712"/>
                </a:lnTo>
                <a:lnTo>
                  <a:pt x="259271" y="156585"/>
                </a:lnTo>
                <a:lnTo>
                  <a:pt x="230353" y="192413"/>
                </a:lnTo>
                <a:lnTo>
                  <a:pt x="187461" y="216568"/>
                </a:lnTo>
                <a:lnTo>
                  <a:pt x="134938" y="225425"/>
                </a:lnTo>
                <a:lnTo>
                  <a:pt x="82414" y="216568"/>
                </a:lnTo>
                <a:lnTo>
                  <a:pt x="39522" y="192413"/>
                </a:lnTo>
                <a:lnTo>
                  <a:pt x="10604" y="156585"/>
                </a:lnTo>
                <a:lnTo>
                  <a:pt x="0" y="112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390BF01-EDB9-4C38-869A-47588C2148E6}"/>
              </a:ext>
            </a:extLst>
          </p:cNvPr>
          <p:cNvSpPr txBox="1"/>
          <p:nvPr/>
        </p:nvSpPr>
        <p:spPr>
          <a:xfrm>
            <a:off x="5339715" y="2884170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AB15961-A87F-4BDB-95C0-2413ACF26414}"/>
              </a:ext>
            </a:extLst>
          </p:cNvPr>
          <p:cNvSpPr/>
          <p:nvPr/>
        </p:nvSpPr>
        <p:spPr>
          <a:xfrm>
            <a:off x="5556249" y="297656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53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4FC6223-A48E-49D1-AE87-9AD309E8FDA9}"/>
              </a:ext>
            </a:extLst>
          </p:cNvPr>
          <p:cNvSpPr/>
          <p:nvPr/>
        </p:nvSpPr>
        <p:spPr>
          <a:xfrm>
            <a:off x="5530850" y="29384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A6CA26F-66E3-4500-AE01-E6B4F021D3E6}"/>
              </a:ext>
            </a:extLst>
          </p:cNvPr>
          <p:cNvSpPr/>
          <p:nvPr/>
        </p:nvSpPr>
        <p:spPr>
          <a:xfrm>
            <a:off x="6611937" y="3155950"/>
            <a:ext cx="1573530" cy="314325"/>
          </a:xfrm>
          <a:custGeom>
            <a:avLst/>
            <a:gdLst/>
            <a:ahLst/>
            <a:cxnLst/>
            <a:rect l="l" t="t" r="r" b="b"/>
            <a:pathLst>
              <a:path w="1573529" h="314325">
                <a:moveTo>
                  <a:pt x="0" y="0"/>
                </a:moveTo>
                <a:lnTo>
                  <a:pt x="1573208" y="0"/>
                </a:lnTo>
                <a:lnTo>
                  <a:pt x="157320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4BDB66C3-CF58-4933-B680-B20CA05E14E8}"/>
              </a:ext>
            </a:extLst>
          </p:cNvPr>
          <p:cNvSpPr/>
          <p:nvPr/>
        </p:nvSpPr>
        <p:spPr>
          <a:xfrm>
            <a:off x="4225925" y="3155950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79A8D3A1-5E67-4E4F-99C8-B3BC38349A3A}"/>
              </a:ext>
            </a:extLst>
          </p:cNvPr>
          <p:cNvSpPr/>
          <p:nvPr/>
        </p:nvSpPr>
        <p:spPr>
          <a:xfrm>
            <a:off x="5126037" y="3155950"/>
            <a:ext cx="1485900" cy="314325"/>
          </a:xfrm>
          <a:custGeom>
            <a:avLst/>
            <a:gdLst/>
            <a:ahLst/>
            <a:cxnLst/>
            <a:rect l="l" t="t" r="r" b="b"/>
            <a:pathLst>
              <a:path w="1485900" h="314325">
                <a:moveTo>
                  <a:pt x="0" y="0"/>
                </a:moveTo>
                <a:lnTo>
                  <a:pt x="1485898" y="0"/>
                </a:lnTo>
                <a:lnTo>
                  <a:pt x="148589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6DE11D2A-F31E-4DF7-BBDB-AFC34F600821}"/>
              </a:ext>
            </a:extLst>
          </p:cNvPr>
          <p:cNvSpPr/>
          <p:nvPr/>
        </p:nvSpPr>
        <p:spPr>
          <a:xfrm>
            <a:off x="4406900" y="3155950"/>
            <a:ext cx="179705" cy="314325"/>
          </a:xfrm>
          <a:custGeom>
            <a:avLst/>
            <a:gdLst/>
            <a:ahLst/>
            <a:cxnLst/>
            <a:rect l="l" t="t" r="r" b="b"/>
            <a:pathLst>
              <a:path w="179704" h="314325">
                <a:moveTo>
                  <a:pt x="0" y="0"/>
                </a:moveTo>
                <a:lnTo>
                  <a:pt x="179387" y="0"/>
                </a:lnTo>
                <a:lnTo>
                  <a:pt x="179387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45FDC6DD-60DD-44E8-BC37-1E753516284A}"/>
              </a:ext>
            </a:extLst>
          </p:cNvPr>
          <p:cNvSpPr/>
          <p:nvPr/>
        </p:nvSpPr>
        <p:spPr>
          <a:xfrm>
            <a:off x="4586287" y="3157537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A9FA3E7-E4EE-48BD-84C6-8507AF84CB81}"/>
              </a:ext>
            </a:extLst>
          </p:cNvPr>
          <p:cNvSpPr/>
          <p:nvPr/>
        </p:nvSpPr>
        <p:spPr>
          <a:xfrm>
            <a:off x="4767262" y="3157537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2C5367B-26A0-457B-952F-3A275EBC2883}"/>
              </a:ext>
            </a:extLst>
          </p:cNvPr>
          <p:cNvSpPr/>
          <p:nvPr/>
        </p:nvSpPr>
        <p:spPr>
          <a:xfrm>
            <a:off x="4946650" y="3155950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0FEB1BC7-2758-4965-9A9C-6F013B6B7769}"/>
              </a:ext>
            </a:extLst>
          </p:cNvPr>
          <p:cNvSpPr/>
          <p:nvPr/>
        </p:nvSpPr>
        <p:spPr>
          <a:xfrm>
            <a:off x="5260974" y="3203575"/>
            <a:ext cx="269875" cy="225425"/>
          </a:xfrm>
          <a:custGeom>
            <a:avLst/>
            <a:gdLst/>
            <a:ahLst/>
            <a:cxnLst/>
            <a:rect l="l" t="t" r="r" b="b"/>
            <a:pathLst>
              <a:path w="269875" h="225425">
                <a:moveTo>
                  <a:pt x="0" y="112712"/>
                </a:moveTo>
                <a:lnTo>
                  <a:pt x="10604" y="68839"/>
                </a:lnTo>
                <a:lnTo>
                  <a:pt x="39522" y="33012"/>
                </a:lnTo>
                <a:lnTo>
                  <a:pt x="82414" y="8857"/>
                </a:lnTo>
                <a:lnTo>
                  <a:pt x="134938" y="0"/>
                </a:lnTo>
                <a:lnTo>
                  <a:pt x="187461" y="8857"/>
                </a:lnTo>
                <a:lnTo>
                  <a:pt x="230353" y="33012"/>
                </a:lnTo>
                <a:lnTo>
                  <a:pt x="259271" y="68839"/>
                </a:lnTo>
                <a:lnTo>
                  <a:pt x="269875" y="112712"/>
                </a:lnTo>
                <a:lnTo>
                  <a:pt x="259271" y="156585"/>
                </a:lnTo>
                <a:lnTo>
                  <a:pt x="230353" y="192413"/>
                </a:lnTo>
                <a:lnTo>
                  <a:pt x="187461" y="216568"/>
                </a:lnTo>
                <a:lnTo>
                  <a:pt x="134938" y="225425"/>
                </a:lnTo>
                <a:lnTo>
                  <a:pt x="82414" y="216568"/>
                </a:lnTo>
                <a:lnTo>
                  <a:pt x="39522" y="192413"/>
                </a:lnTo>
                <a:lnTo>
                  <a:pt x="10604" y="156585"/>
                </a:lnTo>
                <a:lnTo>
                  <a:pt x="0" y="112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61D851C-7735-46A1-8460-E67A9A9FD948}"/>
              </a:ext>
            </a:extLst>
          </p:cNvPr>
          <p:cNvSpPr txBox="1"/>
          <p:nvPr/>
        </p:nvSpPr>
        <p:spPr>
          <a:xfrm>
            <a:off x="5339715" y="3198495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8B933D3D-A1DB-46BF-9C6C-97B5CC0FE4FF}"/>
              </a:ext>
            </a:extLst>
          </p:cNvPr>
          <p:cNvSpPr/>
          <p:nvPr/>
        </p:nvSpPr>
        <p:spPr>
          <a:xfrm>
            <a:off x="5556249" y="329088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53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ED93F2F-3208-4535-B40E-B6F924C1B1DE}"/>
              </a:ext>
            </a:extLst>
          </p:cNvPr>
          <p:cNvSpPr/>
          <p:nvPr/>
        </p:nvSpPr>
        <p:spPr>
          <a:xfrm>
            <a:off x="5530850" y="325278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43136FF7-B4A8-4729-84E5-8751BA50C3EF}"/>
              </a:ext>
            </a:extLst>
          </p:cNvPr>
          <p:cNvSpPr/>
          <p:nvPr/>
        </p:nvSpPr>
        <p:spPr>
          <a:xfrm>
            <a:off x="6611937" y="3786187"/>
            <a:ext cx="1573530" cy="314325"/>
          </a:xfrm>
          <a:custGeom>
            <a:avLst/>
            <a:gdLst/>
            <a:ahLst/>
            <a:cxnLst/>
            <a:rect l="l" t="t" r="r" b="b"/>
            <a:pathLst>
              <a:path w="1573529" h="314325">
                <a:moveTo>
                  <a:pt x="0" y="0"/>
                </a:moveTo>
                <a:lnTo>
                  <a:pt x="1573208" y="0"/>
                </a:lnTo>
                <a:lnTo>
                  <a:pt x="157320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AA444E21-EC05-4A32-99D2-CECF9EE832E5}"/>
              </a:ext>
            </a:extLst>
          </p:cNvPr>
          <p:cNvSpPr/>
          <p:nvPr/>
        </p:nvSpPr>
        <p:spPr>
          <a:xfrm>
            <a:off x="4225925" y="3786187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208161B-98B5-4713-987A-B457B9B6AF6D}"/>
              </a:ext>
            </a:extLst>
          </p:cNvPr>
          <p:cNvSpPr/>
          <p:nvPr/>
        </p:nvSpPr>
        <p:spPr>
          <a:xfrm>
            <a:off x="5126037" y="3786187"/>
            <a:ext cx="1485900" cy="314325"/>
          </a:xfrm>
          <a:custGeom>
            <a:avLst/>
            <a:gdLst/>
            <a:ahLst/>
            <a:cxnLst/>
            <a:rect l="l" t="t" r="r" b="b"/>
            <a:pathLst>
              <a:path w="1485900" h="314325">
                <a:moveTo>
                  <a:pt x="0" y="0"/>
                </a:moveTo>
                <a:lnTo>
                  <a:pt x="1485898" y="0"/>
                </a:lnTo>
                <a:lnTo>
                  <a:pt x="148589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C41FFB68-1CCC-4647-81A6-7C08313652B0}"/>
              </a:ext>
            </a:extLst>
          </p:cNvPr>
          <p:cNvSpPr/>
          <p:nvPr/>
        </p:nvSpPr>
        <p:spPr>
          <a:xfrm>
            <a:off x="4406900" y="3786187"/>
            <a:ext cx="179705" cy="314325"/>
          </a:xfrm>
          <a:custGeom>
            <a:avLst/>
            <a:gdLst/>
            <a:ahLst/>
            <a:cxnLst/>
            <a:rect l="l" t="t" r="r" b="b"/>
            <a:pathLst>
              <a:path w="179704" h="314325">
                <a:moveTo>
                  <a:pt x="0" y="0"/>
                </a:moveTo>
                <a:lnTo>
                  <a:pt x="179387" y="0"/>
                </a:lnTo>
                <a:lnTo>
                  <a:pt x="179387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362A152-6C1D-417C-94CC-BE2CCEAEBE27}"/>
              </a:ext>
            </a:extLst>
          </p:cNvPr>
          <p:cNvSpPr/>
          <p:nvPr/>
        </p:nvSpPr>
        <p:spPr>
          <a:xfrm>
            <a:off x="4586287" y="378777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E5A89C65-1CB0-479E-A137-FB3BA3761FC1}"/>
              </a:ext>
            </a:extLst>
          </p:cNvPr>
          <p:cNvSpPr/>
          <p:nvPr/>
        </p:nvSpPr>
        <p:spPr>
          <a:xfrm>
            <a:off x="4767262" y="378777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A39D42A3-EA52-45D5-BBF3-B99BF07B0D3E}"/>
              </a:ext>
            </a:extLst>
          </p:cNvPr>
          <p:cNvSpPr/>
          <p:nvPr/>
        </p:nvSpPr>
        <p:spPr>
          <a:xfrm>
            <a:off x="4946650" y="3786187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0778C54B-1A0F-44FB-8576-39FF4B17AF7E}"/>
              </a:ext>
            </a:extLst>
          </p:cNvPr>
          <p:cNvSpPr/>
          <p:nvPr/>
        </p:nvSpPr>
        <p:spPr>
          <a:xfrm>
            <a:off x="5260974" y="3833812"/>
            <a:ext cx="269875" cy="225425"/>
          </a:xfrm>
          <a:custGeom>
            <a:avLst/>
            <a:gdLst/>
            <a:ahLst/>
            <a:cxnLst/>
            <a:rect l="l" t="t" r="r" b="b"/>
            <a:pathLst>
              <a:path w="269875" h="225425">
                <a:moveTo>
                  <a:pt x="0" y="112712"/>
                </a:moveTo>
                <a:lnTo>
                  <a:pt x="10604" y="68839"/>
                </a:lnTo>
                <a:lnTo>
                  <a:pt x="39522" y="33012"/>
                </a:lnTo>
                <a:lnTo>
                  <a:pt x="82414" y="8857"/>
                </a:lnTo>
                <a:lnTo>
                  <a:pt x="134938" y="0"/>
                </a:lnTo>
                <a:lnTo>
                  <a:pt x="187461" y="8857"/>
                </a:lnTo>
                <a:lnTo>
                  <a:pt x="230353" y="33012"/>
                </a:lnTo>
                <a:lnTo>
                  <a:pt x="259271" y="68839"/>
                </a:lnTo>
                <a:lnTo>
                  <a:pt x="269875" y="112712"/>
                </a:lnTo>
                <a:lnTo>
                  <a:pt x="259271" y="156585"/>
                </a:lnTo>
                <a:lnTo>
                  <a:pt x="230353" y="192413"/>
                </a:lnTo>
                <a:lnTo>
                  <a:pt x="187461" y="216568"/>
                </a:lnTo>
                <a:lnTo>
                  <a:pt x="134938" y="225425"/>
                </a:lnTo>
                <a:lnTo>
                  <a:pt x="82414" y="216568"/>
                </a:lnTo>
                <a:lnTo>
                  <a:pt x="39522" y="192413"/>
                </a:lnTo>
                <a:lnTo>
                  <a:pt x="10604" y="156585"/>
                </a:lnTo>
                <a:lnTo>
                  <a:pt x="0" y="112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0D14E137-C364-4124-9DC2-7ECDD4E948CD}"/>
              </a:ext>
            </a:extLst>
          </p:cNvPr>
          <p:cNvSpPr txBox="1"/>
          <p:nvPr/>
        </p:nvSpPr>
        <p:spPr>
          <a:xfrm>
            <a:off x="5339715" y="3828732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CEDDE0E2-A268-4FA3-80A3-0812824368AF}"/>
              </a:ext>
            </a:extLst>
          </p:cNvPr>
          <p:cNvSpPr/>
          <p:nvPr/>
        </p:nvSpPr>
        <p:spPr>
          <a:xfrm>
            <a:off x="5556249" y="392112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53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1546897-6613-4752-AB08-00482A1986AD}"/>
              </a:ext>
            </a:extLst>
          </p:cNvPr>
          <p:cNvSpPr/>
          <p:nvPr/>
        </p:nvSpPr>
        <p:spPr>
          <a:xfrm>
            <a:off x="5530850" y="38830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EC405222-D5D0-4236-8E8D-367F67CA8D38}"/>
              </a:ext>
            </a:extLst>
          </p:cNvPr>
          <p:cNvSpPr/>
          <p:nvPr/>
        </p:nvSpPr>
        <p:spPr>
          <a:xfrm>
            <a:off x="6611937" y="4100512"/>
            <a:ext cx="1573530" cy="314325"/>
          </a:xfrm>
          <a:custGeom>
            <a:avLst/>
            <a:gdLst/>
            <a:ahLst/>
            <a:cxnLst/>
            <a:rect l="l" t="t" r="r" b="b"/>
            <a:pathLst>
              <a:path w="1573529" h="314325">
                <a:moveTo>
                  <a:pt x="0" y="0"/>
                </a:moveTo>
                <a:lnTo>
                  <a:pt x="1573208" y="0"/>
                </a:lnTo>
                <a:lnTo>
                  <a:pt x="157320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D56165E0-AC88-4C22-B71B-4A20BB68D555}"/>
              </a:ext>
            </a:extLst>
          </p:cNvPr>
          <p:cNvSpPr/>
          <p:nvPr/>
        </p:nvSpPr>
        <p:spPr>
          <a:xfrm>
            <a:off x="4225925" y="410051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5BC2372B-4637-4AC2-B15B-3F5A5DFA6DA1}"/>
              </a:ext>
            </a:extLst>
          </p:cNvPr>
          <p:cNvSpPr/>
          <p:nvPr/>
        </p:nvSpPr>
        <p:spPr>
          <a:xfrm>
            <a:off x="5126037" y="4100512"/>
            <a:ext cx="1485900" cy="314325"/>
          </a:xfrm>
          <a:custGeom>
            <a:avLst/>
            <a:gdLst/>
            <a:ahLst/>
            <a:cxnLst/>
            <a:rect l="l" t="t" r="r" b="b"/>
            <a:pathLst>
              <a:path w="1485900" h="314325">
                <a:moveTo>
                  <a:pt x="0" y="0"/>
                </a:moveTo>
                <a:lnTo>
                  <a:pt x="1485898" y="0"/>
                </a:lnTo>
                <a:lnTo>
                  <a:pt x="148589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DDBB9FF2-EACD-4706-904D-1D88437E50CE}"/>
              </a:ext>
            </a:extLst>
          </p:cNvPr>
          <p:cNvSpPr/>
          <p:nvPr/>
        </p:nvSpPr>
        <p:spPr>
          <a:xfrm>
            <a:off x="4406900" y="4100512"/>
            <a:ext cx="179705" cy="314325"/>
          </a:xfrm>
          <a:custGeom>
            <a:avLst/>
            <a:gdLst/>
            <a:ahLst/>
            <a:cxnLst/>
            <a:rect l="l" t="t" r="r" b="b"/>
            <a:pathLst>
              <a:path w="179704" h="314325">
                <a:moveTo>
                  <a:pt x="0" y="0"/>
                </a:moveTo>
                <a:lnTo>
                  <a:pt x="179387" y="0"/>
                </a:lnTo>
                <a:lnTo>
                  <a:pt x="179387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B4E5A3AF-7537-4015-AEBC-591AA0111157}"/>
              </a:ext>
            </a:extLst>
          </p:cNvPr>
          <p:cNvSpPr/>
          <p:nvPr/>
        </p:nvSpPr>
        <p:spPr>
          <a:xfrm>
            <a:off x="4586287" y="4102100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B50CFAAA-636E-41A0-A42B-DD4CCF3A67C4}"/>
              </a:ext>
            </a:extLst>
          </p:cNvPr>
          <p:cNvSpPr/>
          <p:nvPr/>
        </p:nvSpPr>
        <p:spPr>
          <a:xfrm>
            <a:off x="4767262" y="4102100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67A2F6DE-BF1A-49DC-B65B-CCF64AC4C023}"/>
              </a:ext>
            </a:extLst>
          </p:cNvPr>
          <p:cNvSpPr/>
          <p:nvPr/>
        </p:nvSpPr>
        <p:spPr>
          <a:xfrm>
            <a:off x="4946650" y="410051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11BE4121-A0D5-42EC-8346-6CF1209684D1}"/>
              </a:ext>
            </a:extLst>
          </p:cNvPr>
          <p:cNvSpPr/>
          <p:nvPr/>
        </p:nvSpPr>
        <p:spPr>
          <a:xfrm>
            <a:off x="5260974" y="4148137"/>
            <a:ext cx="269875" cy="225425"/>
          </a:xfrm>
          <a:custGeom>
            <a:avLst/>
            <a:gdLst/>
            <a:ahLst/>
            <a:cxnLst/>
            <a:rect l="l" t="t" r="r" b="b"/>
            <a:pathLst>
              <a:path w="269875" h="225425">
                <a:moveTo>
                  <a:pt x="0" y="112712"/>
                </a:moveTo>
                <a:lnTo>
                  <a:pt x="10604" y="68839"/>
                </a:lnTo>
                <a:lnTo>
                  <a:pt x="39522" y="33012"/>
                </a:lnTo>
                <a:lnTo>
                  <a:pt x="82414" y="8857"/>
                </a:lnTo>
                <a:lnTo>
                  <a:pt x="134938" y="0"/>
                </a:lnTo>
                <a:lnTo>
                  <a:pt x="187461" y="8857"/>
                </a:lnTo>
                <a:lnTo>
                  <a:pt x="230353" y="33012"/>
                </a:lnTo>
                <a:lnTo>
                  <a:pt x="259271" y="68839"/>
                </a:lnTo>
                <a:lnTo>
                  <a:pt x="269875" y="112712"/>
                </a:lnTo>
                <a:lnTo>
                  <a:pt x="259271" y="156585"/>
                </a:lnTo>
                <a:lnTo>
                  <a:pt x="230353" y="192412"/>
                </a:lnTo>
                <a:lnTo>
                  <a:pt x="187461" y="216568"/>
                </a:lnTo>
                <a:lnTo>
                  <a:pt x="134938" y="225425"/>
                </a:lnTo>
                <a:lnTo>
                  <a:pt x="82414" y="216568"/>
                </a:lnTo>
                <a:lnTo>
                  <a:pt x="39522" y="192412"/>
                </a:lnTo>
                <a:lnTo>
                  <a:pt x="10604" y="156585"/>
                </a:lnTo>
                <a:lnTo>
                  <a:pt x="0" y="112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2F0B4245-ADFD-49CD-AE9A-6DD2D63C93FB}"/>
              </a:ext>
            </a:extLst>
          </p:cNvPr>
          <p:cNvSpPr txBox="1"/>
          <p:nvPr/>
        </p:nvSpPr>
        <p:spPr>
          <a:xfrm>
            <a:off x="5339715" y="4143057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CEBB0071-1B39-408F-93F7-DD950EF10AC8}"/>
              </a:ext>
            </a:extLst>
          </p:cNvPr>
          <p:cNvSpPr/>
          <p:nvPr/>
        </p:nvSpPr>
        <p:spPr>
          <a:xfrm>
            <a:off x="5556249" y="423545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53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75A4BB85-DEC9-4FCC-A754-214D7CC1A5D8}"/>
              </a:ext>
            </a:extLst>
          </p:cNvPr>
          <p:cNvSpPr/>
          <p:nvPr/>
        </p:nvSpPr>
        <p:spPr>
          <a:xfrm>
            <a:off x="5530850" y="41973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8ED74453-0B6A-432D-95CE-092E775958F9}"/>
              </a:ext>
            </a:extLst>
          </p:cNvPr>
          <p:cNvSpPr/>
          <p:nvPr/>
        </p:nvSpPr>
        <p:spPr>
          <a:xfrm>
            <a:off x="6611937" y="3470275"/>
            <a:ext cx="1573530" cy="314325"/>
          </a:xfrm>
          <a:custGeom>
            <a:avLst/>
            <a:gdLst/>
            <a:ahLst/>
            <a:cxnLst/>
            <a:rect l="l" t="t" r="r" b="b"/>
            <a:pathLst>
              <a:path w="1573529" h="314325">
                <a:moveTo>
                  <a:pt x="0" y="314325"/>
                </a:moveTo>
                <a:lnTo>
                  <a:pt x="1573212" y="314325"/>
                </a:lnTo>
                <a:lnTo>
                  <a:pt x="1573212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521A942E-B4AE-4697-B97D-26062086F242}"/>
              </a:ext>
            </a:extLst>
          </p:cNvPr>
          <p:cNvSpPr/>
          <p:nvPr/>
        </p:nvSpPr>
        <p:spPr>
          <a:xfrm>
            <a:off x="6611937" y="3470275"/>
            <a:ext cx="1573530" cy="314325"/>
          </a:xfrm>
          <a:custGeom>
            <a:avLst/>
            <a:gdLst/>
            <a:ahLst/>
            <a:cxnLst/>
            <a:rect l="l" t="t" r="r" b="b"/>
            <a:pathLst>
              <a:path w="1573529" h="314325">
                <a:moveTo>
                  <a:pt x="0" y="0"/>
                </a:moveTo>
                <a:lnTo>
                  <a:pt x="1573208" y="0"/>
                </a:lnTo>
                <a:lnTo>
                  <a:pt x="157320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D1A097F1-EC7A-4B79-ACB2-8918F5A10139}"/>
              </a:ext>
            </a:extLst>
          </p:cNvPr>
          <p:cNvSpPr/>
          <p:nvPr/>
        </p:nvSpPr>
        <p:spPr>
          <a:xfrm>
            <a:off x="4225925" y="347027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314325"/>
                </a:moveTo>
                <a:lnTo>
                  <a:pt x="180975" y="314325"/>
                </a:lnTo>
                <a:lnTo>
                  <a:pt x="18097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24956D0E-58A3-434F-82A6-3BC93B3E8505}"/>
              </a:ext>
            </a:extLst>
          </p:cNvPr>
          <p:cNvSpPr/>
          <p:nvPr/>
        </p:nvSpPr>
        <p:spPr>
          <a:xfrm>
            <a:off x="4225925" y="347027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FC3408F3-6A3F-4E94-9288-B00ADE4C31EE}"/>
              </a:ext>
            </a:extLst>
          </p:cNvPr>
          <p:cNvSpPr/>
          <p:nvPr/>
        </p:nvSpPr>
        <p:spPr>
          <a:xfrm>
            <a:off x="5126037" y="3470275"/>
            <a:ext cx="1485900" cy="314325"/>
          </a:xfrm>
          <a:custGeom>
            <a:avLst/>
            <a:gdLst/>
            <a:ahLst/>
            <a:cxnLst/>
            <a:rect l="l" t="t" r="r" b="b"/>
            <a:pathLst>
              <a:path w="1485900" h="314325">
                <a:moveTo>
                  <a:pt x="0" y="314325"/>
                </a:moveTo>
                <a:lnTo>
                  <a:pt x="1485900" y="314325"/>
                </a:lnTo>
                <a:lnTo>
                  <a:pt x="14859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07B7D8FF-A9FC-48D0-9AFF-E8E50D913F45}"/>
              </a:ext>
            </a:extLst>
          </p:cNvPr>
          <p:cNvSpPr/>
          <p:nvPr/>
        </p:nvSpPr>
        <p:spPr>
          <a:xfrm>
            <a:off x="5126037" y="3470275"/>
            <a:ext cx="1485900" cy="314325"/>
          </a:xfrm>
          <a:custGeom>
            <a:avLst/>
            <a:gdLst/>
            <a:ahLst/>
            <a:cxnLst/>
            <a:rect l="l" t="t" r="r" b="b"/>
            <a:pathLst>
              <a:path w="1485900" h="314325">
                <a:moveTo>
                  <a:pt x="0" y="0"/>
                </a:moveTo>
                <a:lnTo>
                  <a:pt x="1485898" y="0"/>
                </a:lnTo>
                <a:lnTo>
                  <a:pt x="1485898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B000592E-981D-4230-AF17-D7DEEDCB9EF2}"/>
              </a:ext>
            </a:extLst>
          </p:cNvPr>
          <p:cNvSpPr/>
          <p:nvPr/>
        </p:nvSpPr>
        <p:spPr>
          <a:xfrm>
            <a:off x="4406900" y="3470275"/>
            <a:ext cx="179705" cy="314325"/>
          </a:xfrm>
          <a:custGeom>
            <a:avLst/>
            <a:gdLst/>
            <a:ahLst/>
            <a:cxnLst/>
            <a:rect l="l" t="t" r="r" b="b"/>
            <a:pathLst>
              <a:path w="179704" h="314325">
                <a:moveTo>
                  <a:pt x="0" y="314325"/>
                </a:moveTo>
                <a:lnTo>
                  <a:pt x="179387" y="314325"/>
                </a:lnTo>
                <a:lnTo>
                  <a:pt x="179387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6731C051-DDCD-4394-A59E-CBC3185A36DD}"/>
              </a:ext>
            </a:extLst>
          </p:cNvPr>
          <p:cNvSpPr/>
          <p:nvPr/>
        </p:nvSpPr>
        <p:spPr>
          <a:xfrm>
            <a:off x="4406900" y="3470275"/>
            <a:ext cx="179705" cy="314325"/>
          </a:xfrm>
          <a:custGeom>
            <a:avLst/>
            <a:gdLst/>
            <a:ahLst/>
            <a:cxnLst/>
            <a:rect l="l" t="t" r="r" b="b"/>
            <a:pathLst>
              <a:path w="179704" h="314325">
                <a:moveTo>
                  <a:pt x="0" y="0"/>
                </a:moveTo>
                <a:lnTo>
                  <a:pt x="179387" y="0"/>
                </a:lnTo>
                <a:lnTo>
                  <a:pt x="179387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F1CC6337-601E-4149-A14A-A8D53AC5B162}"/>
              </a:ext>
            </a:extLst>
          </p:cNvPr>
          <p:cNvSpPr/>
          <p:nvPr/>
        </p:nvSpPr>
        <p:spPr>
          <a:xfrm>
            <a:off x="4586287" y="347186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314325"/>
                </a:moveTo>
                <a:lnTo>
                  <a:pt x="180975" y="314325"/>
                </a:lnTo>
                <a:lnTo>
                  <a:pt x="18097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5F8EDA76-5F77-4C34-8F24-87596786D9DE}"/>
              </a:ext>
            </a:extLst>
          </p:cNvPr>
          <p:cNvSpPr/>
          <p:nvPr/>
        </p:nvSpPr>
        <p:spPr>
          <a:xfrm>
            <a:off x="4586287" y="347186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65B20510-018F-4072-A9C5-E1A20AD42FDC}"/>
              </a:ext>
            </a:extLst>
          </p:cNvPr>
          <p:cNvSpPr/>
          <p:nvPr/>
        </p:nvSpPr>
        <p:spPr>
          <a:xfrm>
            <a:off x="4767262" y="347186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314325"/>
                </a:moveTo>
                <a:lnTo>
                  <a:pt x="180975" y="314325"/>
                </a:lnTo>
                <a:lnTo>
                  <a:pt x="18097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A1A3DAD9-5868-4FEF-A215-390DC77EEB6B}"/>
              </a:ext>
            </a:extLst>
          </p:cNvPr>
          <p:cNvSpPr/>
          <p:nvPr/>
        </p:nvSpPr>
        <p:spPr>
          <a:xfrm>
            <a:off x="4767262" y="3471862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10E3B281-14D8-434B-9656-4B22A195DB77}"/>
              </a:ext>
            </a:extLst>
          </p:cNvPr>
          <p:cNvSpPr/>
          <p:nvPr/>
        </p:nvSpPr>
        <p:spPr>
          <a:xfrm>
            <a:off x="4946650" y="347027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314325"/>
                </a:moveTo>
                <a:lnTo>
                  <a:pt x="180975" y="314325"/>
                </a:lnTo>
                <a:lnTo>
                  <a:pt x="18097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C4C88879-EA38-41CD-BDEA-8BDF9ED51DC4}"/>
              </a:ext>
            </a:extLst>
          </p:cNvPr>
          <p:cNvSpPr/>
          <p:nvPr/>
        </p:nvSpPr>
        <p:spPr>
          <a:xfrm>
            <a:off x="4946650" y="3470275"/>
            <a:ext cx="180975" cy="314325"/>
          </a:xfrm>
          <a:custGeom>
            <a:avLst/>
            <a:gdLst/>
            <a:ahLst/>
            <a:cxnLst/>
            <a:rect l="l" t="t" r="r" b="b"/>
            <a:pathLst>
              <a:path w="180975" h="314325">
                <a:moveTo>
                  <a:pt x="0" y="0"/>
                </a:moveTo>
                <a:lnTo>
                  <a:pt x="180974" y="0"/>
                </a:lnTo>
                <a:lnTo>
                  <a:pt x="18097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3AC84FC-49C3-4AA3-85D5-1C9F79F889D9}"/>
              </a:ext>
            </a:extLst>
          </p:cNvPr>
          <p:cNvSpPr/>
          <p:nvPr/>
        </p:nvSpPr>
        <p:spPr>
          <a:xfrm>
            <a:off x="5260975" y="3517900"/>
            <a:ext cx="269875" cy="225425"/>
          </a:xfrm>
          <a:custGeom>
            <a:avLst/>
            <a:gdLst/>
            <a:ahLst/>
            <a:cxnLst/>
            <a:rect l="l" t="t" r="r" b="b"/>
            <a:pathLst>
              <a:path w="269875" h="225425">
                <a:moveTo>
                  <a:pt x="134937" y="0"/>
                </a:moveTo>
                <a:lnTo>
                  <a:pt x="82413" y="8858"/>
                </a:lnTo>
                <a:lnTo>
                  <a:pt x="39522" y="33015"/>
                </a:lnTo>
                <a:lnTo>
                  <a:pt x="10604" y="68842"/>
                </a:lnTo>
                <a:lnTo>
                  <a:pt x="0" y="112712"/>
                </a:lnTo>
                <a:lnTo>
                  <a:pt x="10604" y="156587"/>
                </a:lnTo>
                <a:lnTo>
                  <a:pt x="39522" y="192414"/>
                </a:lnTo>
                <a:lnTo>
                  <a:pt x="82413" y="216568"/>
                </a:lnTo>
                <a:lnTo>
                  <a:pt x="134937" y="225425"/>
                </a:lnTo>
                <a:lnTo>
                  <a:pt x="187461" y="216568"/>
                </a:lnTo>
                <a:lnTo>
                  <a:pt x="230352" y="192414"/>
                </a:lnTo>
                <a:lnTo>
                  <a:pt x="259270" y="156587"/>
                </a:lnTo>
                <a:lnTo>
                  <a:pt x="269875" y="112712"/>
                </a:lnTo>
                <a:lnTo>
                  <a:pt x="259270" y="68842"/>
                </a:lnTo>
                <a:lnTo>
                  <a:pt x="230352" y="33015"/>
                </a:lnTo>
                <a:lnTo>
                  <a:pt x="187461" y="8858"/>
                </a:lnTo>
                <a:lnTo>
                  <a:pt x="134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CF5C1467-C15C-4725-8447-4A4CD65EDD8B}"/>
              </a:ext>
            </a:extLst>
          </p:cNvPr>
          <p:cNvSpPr/>
          <p:nvPr/>
        </p:nvSpPr>
        <p:spPr>
          <a:xfrm>
            <a:off x="5260974" y="3517900"/>
            <a:ext cx="269875" cy="225425"/>
          </a:xfrm>
          <a:custGeom>
            <a:avLst/>
            <a:gdLst/>
            <a:ahLst/>
            <a:cxnLst/>
            <a:rect l="l" t="t" r="r" b="b"/>
            <a:pathLst>
              <a:path w="269875" h="225425">
                <a:moveTo>
                  <a:pt x="0" y="112712"/>
                </a:moveTo>
                <a:lnTo>
                  <a:pt x="10604" y="68839"/>
                </a:lnTo>
                <a:lnTo>
                  <a:pt x="39522" y="33012"/>
                </a:lnTo>
                <a:lnTo>
                  <a:pt x="82414" y="8857"/>
                </a:lnTo>
                <a:lnTo>
                  <a:pt x="134938" y="0"/>
                </a:lnTo>
                <a:lnTo>
                  <a:pt x="187461" y="8857"/>
                </a:lnTo>
                <a:lnTo>
                  <a:pt x="230353" y="33012"/>
                </a:lnTo>
                <a:lnTo>
                  <a:pt x="259271" y="68839"/>
                </a:lnTo>
                <a:lnTo>
                  <a:pt x="269875" y="112712"/>
                </a:lnTo>
                <a:lnTo>
                  <a:pt x="259271" y="156585"/>
                </a:lnTo>
                <a:lnTo>
                  <a:pt x="230353" y="192412"/>
                </a:lnTo>
                <a:lnTo>
                  <a:pt x="187461" y="216568"/>
                </a:lnTo>
                <a:lnTo>
                  <a:pt x="134938" y="225425"/>
                </a:lnTo>
                <a:lnTo>
                  <a:pt x="82414" y="216568"/>
                </a:lnTo>
                <a:lnTo>
                  <a:pt x="39522" y="192412"/>
                </a:lnTo>
                <a:lnTo>
                  <a:pt x="10604" y="156585"/>
                </a:lnTo>
                <a:lnTo>
                  <a:pt x="0" y="1127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B8EF0796-E7C0-43B0-8994-2657D963DDFB}"/>
              </a:ext>
            </a:extLst>
          </p:cNvPr>
          <p:cNvSpPr/>
          <p:nvPr/>
        </p:nvSpPr>
        <p:spPr>
          <a:xfrm>
            <a:off x="5556249" y="360521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10953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36A4E147-1966-4F3F-99E5-68BD08DF21EF}"/>
              </a:ext>
            </a:extLst>
          </p:cNvPr>
          <p:cNvSpPr/>
          <p:nvPr/>
        </p:nvSpPr>
        <p:spPr>
          <a:xfrm>
            <a:off x="5530850" y="35671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2CF5FA74-3206-4A71-8AAB-E3004DD26E95}"/>
              </a:ext>
            </a:extLst>
          </p:cNvPr>
          <p:cNvSpPr txBox="1"/>
          <p:nvPr/>
        </p:nvSpPr>
        <p:spPr>
          <a:xfrm>
            <a:off x="5339715" y="3512820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430D9A6A-F387-4561-B782-71849E9E36A3}"/>
              </a:ext>
            </a:extLst>
          </p:cNvPr>
          <p:cNvSpPr/>
          <p:nvPr/>
        </p:nvSpPr>
        <p:spPr>
          <a:xfrm>
            <a:off x="5665787" y="1985969"/>
            <a:ext cx="0" cy="2251075"/>
          </a:xfrm>
          <a:custGeom>
            <a:avLst/>
            <a:gdLst/>
            <a:ahLst/>
            <a:cxnLst/>
            <a:rect l="l" t="t" r="r" b="b"/>
            <a:pathLst>
              <a:path h="2251075">
                <a:moveTo>
                  <a:pt x="0" y="2251068"/>
                </a:moveTo>
                <a:lnTo>
                  <a:pt x="1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EFC49777-CF52-4DCE-940B-F8303F98AA18}"/>
              </a:ext>
            </a:extLst>
          </p:cNvPr>
          <p:cNvSpPr/>
          <p:nvPr/>
        </p:nvSpPr>
        <p:spPr>
          <a:xfrm>
            <a:off x="4295775" y="3651250"/>
            <a:ext cx="0" cy="965200"/>
          </a:xfrm>
          <a:custGeom>
            <a:avLst/>
            <a:gdLst/>
            <a:ahLst/>
            <a:cxnLst/>
            <a:rect l="l" t="t" r="r" b="b"/>
            <a:pathLst>
              <a:path h="965200">
                <a:moveTo>
                  <a:pt x="0" y="0"/>
                </a:moveTo>
                <a:lnTo>
                  <a:pt x="0" y="965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7E97F1AA-EC21-4B53-9D50-B10F218DF9E4}"/>
              </a:ext>
            </a:extLst>
          </p:cNvPr>
          <p:cNvSpPr/>
          <p:nvPr/>
        </p:nvSpPr>
        <p:spPr>
          <a:xfrm>
            <a:off x="4257675" y="45656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2C3A2FC6-8BC3-4A59-B434-34E3D6CC51C0}"/>
              </a:ext>
            </a:extLst>
          </p:cNvPr>
          <p:cNvSpPr txBox="1"/>
          <p:nvPr/>
        </p:nvSpPr>
        <p:spPr>
          <a:xfrm>
            <a:off x="4185602" y="4719320"/>
            <a:ext cx="462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TLB</a:t>
            </a:r>
            <a:r>
              <a:rPr kumimoji="0" sz="10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6B8C3D9E-8B10-4311-BE11-BCBD7547FD65}"/>
              </a:ext>
            </a:extLst>
          </p:cNvPr>
          <p:cNvSpPr txBox="1"/>
          <p:nvPr/>
        </p:nvSpPr>
        <p:spPr>
          <a:xfrm>
            <a:off x="6456362" y="5002212"/>
            <a:ext cx="1532255" cy="3143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03505" marR="0" lvl="0" indent="0" algn="l" defTabSz="609585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E0EE688B-22E2-4010-BB10-980357C68E6A}"/>
              </a:ext>
            </a:extLst>
          </p:cNvPr>
          <p:cNvSpPr/>
          <p:nvPr/>
        </p:nvSpPr>
        <p:spPr>
          <a:xfrm>
            <a:off x="7988300" y="5002212"/>
            <a:ext cx="1079500" cy="314325"/>
          </a:xfrm>
          <a:custGeom>
            <a:avLst/>
            <a:gdLst/>
            <a:ahLst/>
            <a:cxnLst/>
            <a:rect l="l" t="t" r="r" b="b"/>
            <a:pathLst>
              <a:path w="1079500" h="314325">
                <a:moveTo>
                  <a:pt x="0" y="314325"/>
                </a:moveTo>
                <a:lnTo>
                  <a:pt x="1079500" y="314325"/>
                </a:lnTo>
                <a:lnTo>
                  <a:pt x="10795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82E66598-0911-427A-81A5-C236118020B6}"/>
              </a:ext>
            </a:extLst>
          </p:cNvPr>
          <p:cNvSpPr txBox="1"/>
          <p:nvPr/>
        </p:nvSpPr>
        <p:spPr>
          <a:xfrm>
            <a:off x="7988300" y="5002212"/>
            <a:ext cx="1079500" cy="3143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05740" marR="0" lvl="0" indent="0" algn="l" defTabSz="609585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PageOffset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2DED1B9E-312D-41D6-A3CF-8BDEEEF019DF}"/>
              </a:ext>
            </a:extLst>
          </p:cNvPr>
          <p:cNvSpPr txBox="1"/>
          <p:nvPr/>
        </p:nvSpPr>
        <p:spPr>
          <a:xfrm>
            <a:off x="6490652" y="4809807"/>
            <a:ext cx="2575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609585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2540" algn="l"/>
                <a:tab pos="2498090" algn="l"/>
              </a:tabLst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 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0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B930EDB0-9002-4661-A20F-77C9AE4AF0FB}"/>
              </a:ext>
            </a:extLst>
          </p:cNvPr>
          <p:cNvSpPr txBox="1"/>
          <p:nvPr/>
        </p:nvSpPr>
        <p:spPr>
          <a:xfrm>
            <a:off x="5400040" y="4809807"/>
            <a:ext cx="87693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lvl="0" indent="0" algn="l" defTabSz="609585" rtl="0" eaLnBrk="1" fontAlgn="auto" latinLnBrk="0" hangingPunct="1">
              <a:lnSpc>
                <a:spcPts val="21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 Address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3AC366C9-49B9-44B5-A190-D3C479612BCB}"/>
              </a:ext>
            </a:extLst>
          </p:cNvPr>
          <p:cNvSpPr/>
          <p:nvPr/>
        </p:nvSpPr>
        <p:spPr>
          <a:xfrm>
            <a:off x="7375525" y="3651253"/>
            <a:ext cx="0" cy="1281430"/>
          </a:xfrm>
          <a:custGeom>
            <a:avLst/>
            <a:gdLst/>
            <a:ahLst/>
            <a:cxnLst/>
            <a:rect l="l" t="t" r="r" b="b"/>
            <a:pathLst>
              <a:path h="1281429">
                <a:moveTo>
                  <a:pt x="0" y="1281109"/>
                </a:moveTo>
                <a:lnTo>
                  <a:pt x="0" y="0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013AF455-3053-487F-B7FE-D24DAC6A2E82}"/>
              </a:ext>
            </a:extLst>
          </p:cNvPr>
          <p:cNvSpPr/>
          <p:nvPr/>
        </p:nvSpPr>
        <p:spPr>
          <a:xfrm>
            <a:off x="7337425" y="4881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E8774BF8-F8B0-4941-97C5-62A7DA2F1FFD}"/>
              </a:ext>
            </a:extLst>
          </p:cNvPr>
          <p:cNvSpPr/>
          <p:nvPr/>
        </p:nvSpPr>
        <p:spPr>
          <a:xfrm>
            <a:off x="7337425" y="3613150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24DB2BD6-191C-48E8-9AB3-38AB736052A3}"/>
              </a:ext>
            </a:extLst>
          </p:cNvPr>
          <p:cNvSpPr/>
          <p:nvPr/>
        </p:nvSpPr>
        <p:spPr>
          <a:xfrm>
            <a:off x="6880225" y="1985962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5911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99593D92-A347-46A4-B303-8E22D9366CDB}"/>
              </a:ext>
            </a:extLst>
          </p:cNvPr>
          <p:cNvSpPr/>
          <p:nvPr/>
        </p:nvSpPr>
        <p:spPr>
          <a:xfrm>
            <a:off x="6880225" y="23018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18" y="1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F20C70FD-0C33-4C18-9709-40EA405F5038}"/>
              </a:ext>
            </a:extLst>
          </p:cNvPr>
          <p:cNvSpPr/>
          <p:nvPr/>
        </p:nvSpPr>
        <p:spPr>
          <a:xfrm>
            <a:off x="8680450" y="2301875"/>
            <a:ext cx="0" cy="2675255"/>
          </a:xfrm>
          <a:custGeom>
            <a:avLst/>
            <a:gdLst/>
            <a:ahLst/>
            <a:cxnLst/>
            <a:rect l="l" t="t" r="r" b="b"/>
            <a:pathLst>
              <a:path h="2675254">
                <a:moveTo>
                  <a:pt x="0" y="0"/>
                </a:moveTo>
                <a:lnTo>
                  <a:pt x="0" y="2674937"/>
                </a:lnTo>
              </a:path>
            </a:pathLst>
          </a:custGeom>
          <a:ln w="1904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223C65BB-613B-4953-BD3A-FDA536D7AECF}"/>
              </a:ext>
            </a:extLst>
          </p:cNvPr>
          <p:cNvSpPr/>
          <p:nvPr/>
        </p:nvSpPr>
        <p:spPr>
          <a:xfrm>
            <a:off x="8642350" y="49260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4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Integrating TLB with cache</a:t>
            </a:r>
          </a:p>
        </p:txBody>
      </p:sp>
      <p:sp>
        <p:nvSpPr>
          <p:cNvPr id="94" name="object 4">
            <a:extLst>
              <a:ext uri="{FF2B5EF4-FFF2-40B4-BE49-F238E27FC236}">
                <a16:creationId xmlns:a16="http://schemas.microsoft.com/office/drawing/2014/main" id="{EEA2503F-7F05-46CB-8CB8-8900BF512F49}"/>
              </a:ext>
            </a:extLst>
          </p:cNvPr>
          <p:cNvSpPr/>
          <p:nvPr/>
        </p:nvSpPr>
        <p:spPr>
          <a:xfrm>
            <a:off x="1830387" y="1241425"/>
            <a:ext cx="5338762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42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Virtual memory: full picture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4D0C19B-C942-4EBA-B58A-76D319E11954}"/>
              </a:ext>
            </a:extLst>
          </p:cNvPr>
          <p:cNvSpPr/>
          <p:nvPr/>
        </p:nvSpPr>
        <p:spPr>
          <a:xfrm>
            <a:off x="1116012" y="1341437"/>
            <a:ext cx="6923087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786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1" y="1198642"/>
            <a:ext cx="905255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Want to learn more</a:t>
            </a:r>
          </a:p>
          <a:p>
            <a:pPr marL="742950" marR="0" lvl="1" indent="-285750" algn="l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Computer Organization and Design, Patterson &amp; Hennessy</a:t>
            </a:r>
          </a:p>
          <a:p>
            <a:pPr marL="342900" marR="0" lvl="0" indent="-342900" algn="l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Advanced courses</a:t>
            </a:r>
          </a:p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TDT4255-Computer Design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 and 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TDT4260-Computer Architecture</a:t>
            </a:r>
          </a:p>
          <a:p>
            <a:pPr marL="342900" marR="0" lvl="0" indent="-342900" algn="l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For projects and thesis opportunities, check out</a:t>
            </a:r>
          </a:p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Computer Architecture Laboratory</a:t>
            </a:r>
          </a:p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n-cs"/>
              </a:rPr>
              <a:t>https://www.ntnu.edu/idi/lab/cal</a:t>
            </a:r>
          </a:p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ts val="9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cs typeface="+mj-cs"/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5513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Fully Associative Caches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C06C4E-B199-4B6B-8E91-55995FDB7FEF}"/>
              </a:ext>
            </a:extLst>
          </p:cNvPr>
          <p:cNvGraphicFramePr>
            <a:graphicFrameLocks noGrp="1"/>
          </p:cNvGraphicFramePr>
          <p:nvPr/>
        </p:nvGraphicFramePr>
        <p:xfrm>
          <a:off x="6831291" y="1528974"/>
          <a:ext cx="1652833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283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0148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5428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7655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6213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73163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62861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2415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301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20D0B-45BD-4D9A-A10E-C1ADC167D81B}"/>
              </a:ext>
            </a:extLst>
          </p:cNvPr>
          <p:cNvCxnSpPr/>
          <p:nvPr/>
        </p:nvCxnSpPr>
        <p:spPr>
          <a:xfrm flipV="1">
            <a:off x="6831291" y="115949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CB3ABE-0DD2-4C32-8494-7CDF7B7EC89C}"/>
              </a:ext>
            </a:extLst>
          </p:cNvPr>
          <p:cNvCxnSpPr/>
          <p:nvPr/>
        </p:nvCxnSpPr>
        <p:spPr>
          <a:xfrm flipV="1">
            <a:off x="8463700" y="1161064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608637-28D0-4261-8E90-BDAB5E911CB6}"/>
              </a:ext>
            </a:extLst>
          </p:cNvPr>
          <p:cNvSpPr txBox="1"/>
          <p:nvPr/>
        </p:nvSpPr>
        <p:spPr>
          <a:xfrm>
            <a:off x="7231940" y="1111518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CB993-9B58-4696-9F82-BFE9C1BE84A7}"/>
              </a:ext>
            </a:extLst>
          </p:cNvPr>
          <p:cNvCxnSpPr/>
          <p:nvPr/>
        </p:nvCxnSpPr>
        <p:spPr>
          <a:xfrm>
            <a:off x="7993930" y="1296184"/>
            <a:ext cx="469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A27238-C9FD-4A02-82E5-D66EB79777F8}"/>
              </a:ext>
            </a:extLst>
          </p:cNvPr>
          <p:cNvCxnSpPr>
            <a:stCxn id="8" idx="1"/>
          </p:cNvCxnSpPr>
          <p:nvPr/>
        </p:nvCxnSpPr>
        <p:spPr>
          <a:xfrm flipH="1">
            <a:off x="6831291" y="1296184"/>
            <a:ext cx="400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2ED60-BB96-4C62-BD0A-8ACE4B7BF1BA}"/>
              </a:ext>
            </a:extLst>
          </p:cNvPr>
          <p:cNvSpPr txBox="1"/>
          <p:nvPr/>
        </p:nvSpPr>
        <p:spPr>
          <a:xfrm>
            <a:off x="6249974" y="153269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65124-79A2-420E-A431-8C47334280A5}"/>
              </a:ext>
            </a:extLst>
          </p:cNvPr>
          <p:cNvSpPr txBox="1"/>
          <p:nvPr/>
        </p:nvSpPr>
        <p:spPr>
          <a:xfrm>
            <a:off x="6249973" y="1892601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EC9DC-98C8-45F2-BCBE-808B4BEFEB52}"/>
              </a:ext>
            </a:extLst>
          </p:cNvPr>
          <p:cNvSpPr txBox="1"/>
          <p:nvPr/>
        </p:nvSpPr>
        <p:spPr>
          <a:xfrm>
            <a:off x="6251543" y="2242965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CC827-45E0-41C9-A356-970B5BF2C604}"/>
              </a:ext>
            </a:extLst>
          </p:cNvPr>
          <p:cNvSpPr txBox="1"/>
          <p:nvPr/>
        </p:nvSpPr>
        <p:spPr>
          <a:xfrm>
            <a:off x="6251543" y="263203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AEC8F-A169-4DDC-9DED-F8F25F485F8D}"/>
              </a:ext>
            </a:extLst>
          </p:cNvPr>
          <p:cNvSpPr txBox="1"/>
          <p:nvPr/>
        </p:nvSpPr>
        <p:spPr>
          <a:xfrm>
            <a:off x="6251543" y="5198039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1111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6F125-7592-4F26-B1FB-BFBDF4301C8A}"/>
              </a:ext>
            </a:extLst>
          </p:cNvPr>
          <p:cNvCxnSpPr/>
          <p:nvPr/>
        </p:nvCxnSpPr>
        <p:spPr>
          <a:xfrm>
            <a:off x="8578391" y="1532696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17DA3-F624-4E0E-9E36-5E2BB70738D3}"/>
              </a:ext>
            </a:extLst>
          </p:cNvPr>
          <p:cNvCxnSpPr/>
          <p:nvPr/>
        </p:nvCxnSpPr>
        <p:spPr>
          <a:xfrm>
            <a:off x="8579961" y="5540664"/>
            <a:ext cx="3959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3AB013-B156-4BCB-82EE-1CA306718B54}"/>
              </a:ext>
            </a:extLst>
          </p:cNvPr>
          <p:cNvSpPr txBox="1"/>
          <p:nvPr/>
        </p:nvSpPr>
        <p:spPr>
          <a:xfrm rot="16200000">
            <a:off x="8061359" y="2897423"/>
            <a:ext cx="142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16-entries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5E4394-465F-414C-8767-BCB4B7534973}"/>
              </a:ext>
            </a:extLst>
          </p:cNvPr>
          <p:cNvCxnSpPr>
            <a:stCxn id="27" idx="3"/>
          </p:cNvCxnSpPr>
          <p:nvPr/>
        </p:nvCxnSpPr>
        <p:spPr>
          <a:xfrm flipV="1">
            <a:off x="8776355" y="1532697"/>
            <a:ext cx="0" cy="88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1068DE-BC7B-4806-9233-9BD6F5393C85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8776355" y="3843251"/>
            <a:ext cx="0" cy="1709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9953BB-EDFA-47B2-8A75-0E4EF1AFE882}"/>
              </a:ext>
            </a:extLst>
          </p:cNvPr>
          <p:cNvSpPr txBox="1"/>
          <p:nvPr/>
        </p:nvSpPr>
        <p:spPr>
          <a:xfrm>
            <a:off x="7110911" y="5476078"/>
            <a:ext cx="15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Memory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4DC2FD-BE95-4AC4-B739-2B9779E541F1}"/>
              </a:ext>
            </a:extLst>
          </p:cNvPr>
          <p:cNvSpPr txBox="1"/>
          <p:nvPr/>
        </p:nvSpPr>
        <p:spPr>
          <a:xfrm>
            <a:off x="603324" y="2077267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550F2-4457-427D-A691-B5E4C4BC3DF4}"/>
              </a:ext>
            </a:extLst>
          </p:cNvPr>
          <p:cNvSpPr txBox="1"/>
          <p:nvPr/>
        </p:nvSpPr>
        <p:spPr>
          <a:xfrm>
            <a:off x="6251543" y="301659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12B0B-08A4-404F-A1EA-BEDE414A269B}"/>
              </a:ext>
            </a:extLst>
          </p:cNvPr>
          <p:cNvSpPr txBox="1"/>
          <p:nvPr/>
        </p:nvSpPr>
        <p:spPr>
          <a:xfrm>
            <a:off x="6243686" y="3348107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83C79-2650-4382-B932-890856E7C9D9}"/>
              </a:ext>
            </a:extLst>
          </p:cNvPr>
          <p:cNvSpPr txBox="1"/>
          <p:nvPr/>
        </p:nvSpPr>
        <p:spPr>
          <a:xfrm>
            <a:off x="807569" y="247138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7AB44-5EDB-4D66-A158-FC978A9C80CE}"/>
              </a:ext>
            </a:extLst>
          </p:cNvPr>
          <p:cNvCxnSpPr>
            <a:cxnSpLocks/>
          </p:cNvCxnSpPr>
          <p:nvPr/>
        </p:nvCxnSpPr>
        <p:spPr>
          <a:xfrm>
            <a:off x="1179917" y="2854546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D14E566-FA26-4335-AAA1-46106C7DCFDF}"/>
              </a:ext>
            </a:extLst>
          </p:cNvPr>
          <p:cNvSpPr/>
          <p:nvPr/>
        </p:nvSpPr>
        <p:spPr>
          <a:xfrm>
            <a:off x="6235971" y="1551121"/>
            <a:ext cx="571620" cy="35091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51D767-59AC-45F1-838F-20C3FD522BCD}"/>
              </a:ext>
            </a:extLst>
          </p:cNvPr>
          <p:cNvSpPr/>
          <p:nvPr/>
        </p:nvSpPr>
        <p:spPr>
          <a:xfrm>
            <a:off x="6255743" y="3014527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6E57BC-1A2F-47A3-B99C-93BA2528ABA9}"/>
              </a:ext>
            </a:extLst>
          </p:cNvPr>
          <p:cNvSpPr txBox="1"/>
          <p:nvPr/>
        </p:nvSpPr>
        <p:spPr>
          <a:xfrm>
            <a:off x="6243686" y="3715116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D4CCC0-473B-4090-A47A-31CAFDFEA29A}"/>
              </a:ext>
            </a:extLst>
          </p:cNvPr>
          <p:cNvSpPr txBox="1"/>
          <p:nvPr/>
        </p:nvSpPr>
        <p:spPr>
          <a:xfrm>
            <a:off x="6243686" y="4084448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3E41D9-5FB4-4807-836E-62846AE97ACE}"/>
              </a:ext>
            </a:extLst>
          </p:cNvPr>
          <p:cNvSpPr txBox="1"/>
          <p:nvPr/>
        </p:nvSpPr>
        <p:spPr>
          <a:xfrm rot="5400000">
            <a:off x="6356781" y="4898055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22D875-25B8-47C7-80AC-0C6D684B2D21}"/>
              </a:ext>
            </a:extLst>
          </p:cNvPr>
          <p:cNvSpPr txBox="1"/>
          <p:nvPr/>
        </p:nvSpPr>
        <p:spPr>
          <a:xfrm>
            <a:off x="6254681" y="4444242"/>
            <a:ext cx="88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1000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69624D-E10D-4CFF-8279-C865853747EF}"/>
              </a:ext>
            </a:extLst>
          </p:cNvPr>
          <p:cNvCxnSpPr>
            <a:cxnSpLocks/>
          </p:cNvCxnSpPr>
          <p:nvPr/>
        </p:nvCxnSpPr>
        <p:spPr>
          <a:xfrm>
            <a:off x="901974" y="2859601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2">
            <a:extLst>
              <a:ext uri="{FF2B5EF4-FFF2-40B4-BE49-F238E27FC236}">
                <a16:creationId xmlns:a16="http://schemas.microsoft.com/office/drawing/2014/main" id="{A04C53A3-3579-4342-9514-2F208E9436A1}"/>
              </a:ext>
            </a:extLst>
          </p:cNvPr>
          <p:cNvGraphicFramePr>
            <a:graphicFrameLocks noGrp="1"/>
          </p:cNvGraphicFramePr>
          <p:nvPr/>
        </p:nvGraphicFramePr>
        <p:xfrm>
          <a:off x="3267128" y="3170895"/>
          <a:ext cx="116661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1B755B3-1515-4D55-82D7-AF276D9CB7FD}"/>
              </a:ext>
            </a:extLst>
          </p:cNvPr>
          <p:cNvCxnSpPr>
            <a:cxnSpLocks/>
          </p:cNvCxnSpPr>
          <p:nvPr/>
        </p:nvCxnSpPr>
        <p:spPr>
          <a:xfrm flipH="1" flipV="1">
            <a:off x="3261683" y="2533574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4ECE8C-CC95-458F-9B85-6450657EDBF2}"/>
              </a:ext>
            </a:extLst>
          </p:cNvPr>
          <p:cNvCxnSpPr/>
          <p:nvPr/>
        </p:nvCxnSpPr>
        <p:spPr>
          <a:xfrm flipV="1">
            <a:off x="4403893" y="2804473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E5E16123-360E-4C95-9789-37261B0DA000}"/>
              </a:ext>
            </a:extLst>
          </p:cNvPr>
          <p:cNvGraphicFramePr>
            <a:graphicFrameLocks noGrp="1"/>
          </p:cNvGraphicFramePr>
          <p:nvPr/>
        </p:nvGraphicFramePr>
        <p:xfrm>
          <a:off x="2708693" y="3170895"/>
          <a:ext cx="55445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391659A-C26C-41DE-BC18-08AA9280B977}"/>
              </a:ext>
            </a:extLst>
          </p:cNvPr>
          <p:cNvSpPr txBox="1"/>
          <p:nvPr/>
        </p:nvSpPr>
        <p:spPr>
          <a:xfrm>
            <a:off x="2740850" y="2756239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0344C4EF-00FA-40D3-BAE3-B412F408940D}"/>
              </a:ext>
            </a:extLst>
          </p:cNvPr>
          <p:cNvGraphicFramePr>
            <a:graphicFrameLocks noGrp="1"/>
          </p:cNvGraphicFramePr>
          <p:nvPr/>
        </p:nvGraphicFramePr>
        <p:xfrm>
          <a:off x="2421579" y="3170895"/>
          <a:ext cx="287113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F3578211-A6A6-4D90-B073-51E86E0BB303}"/>
              </a:ext>
            </a:extLst>
          </p:cNvPr>
          <p:cNvSpPr txBox="1"/>
          <p:nvPr/>
        </p:nvSpPr>
        <p:spPr>
          <a:xfrm rot="16200000">
            <a:off x="2251824" y="2673747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34B7C-8A76-4902-8D5F-FBEF6741AF88}"/>
              </a:ext>
            </a:extLst>
          </p:cNvPr>
          <p:cNvSpPr txBox="1"/>
          <p:nvPr/>
        </p:nvSpPr>
        <p:spPr>
          <a:xfrm>
            <a:off x="3436085" y="2754927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E84491-74CE-4A4D-BCBD-08002AE50FDE}"/>
              </a:ext>
            </a:extLst>
          </p:cNvPr>
          <p:cNvCxnSpPr/>
          <p:nvPr/>
        </p:nvCxnSpPr>
        <p:spPr>
          <a:xfrm flipV="1">
            <a:off x="2708639" y="2806042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2C0DA7-12F9-4ADF-8A5F-FC16321A84C8}"/>
              </a:ext>
            </a:extLst>
          </p:cNvPr>
          <p:cNvCxnSpPr>
            <a:cxnSpLocks/>
          </p:cNvCxnSpPr>
          <p:nvPr/>
        </p:nvCxnSpPr>
        <p:spPr>
          <a:xfrm>
            <a:off x="4122661" y="2939593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FDCD20-0388-402D-BF6A-5A4B3EC09D8B}"/>
              </a:ext>
            </a:extLst>
          </p:cNvPr>
          <p:cNvCxnSpPr>
            <a:cxnSpLocks/>
          </p:cNvCxnSpPr>
          <p:nvPr/>
        </p:nvCxnSpPr>
        <p:spPr>
          <a:xfrm flipH="1">
            <a:off x="3261683" y="2939593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2">
            <a:extLst>
              <a:ext uri="{FF2B5EF4-FFF2-40B4-BE49-F238E27FC236}">
                <a16:creationId xmlns:a16="http://schemas.microsoft.com/office/drawing/2014/main" id="{19DDDAAB-BC00-4518-98C7-8654FDC399B7}"/>
              </a:ext>
            </a:extLst>
          </p:cNvPr>
          <p:cNvGraphicFramePr>
            <a:graphicFrameLocks noGrp="1"/>
          </p:cNvGraphicFramePr>
          <p:nvPr/>
        </p:nvGraphicFramePr>
        <p:xfrm>
          <a:off x="4437622" y="3172465"/>
          <a:ext cx="1166618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661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</a:tbl>
          </a:graphicData>
        </a:graphic>
      </p:graphicFrame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344C902-3263-47FE-832E-67FA3C45706C}"/>
              </a:ext>
            </a:extLst>
          </p:cNvPr>
          <p:cNvCxnSpPr>
            <a:cxnSpLocks/>
          </p:cNvCxnSpPr>
          <p:nvPr/>
        </p:nvCxnSpPr>
        <p:spPr>
          <a:xfrm flipV="1">
            <a:off x="5591668" y="2533574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64268D3-0240-4120-9EE7-A473E8241CD2}"/>
              </a:ext>
            </a:extLst>
          </p:cNvPr>
          <p:cNvSpPr txBox="1"/>
          <p:nvPr/>
        </p:nvSpPr>
        <p:spPr>
          <a:xfrm>
            <a:off x="4597150" y="2756497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5F962A-2366-40A3-86BF-0EE7C2E54A99}"/>
              </a:ext>
            </a:extLst>
          </p:cNvPr>
          <p:cNvCxnSpPr>
            <a:cxnSpLocks/>
          </p:cNvCxnSpPr>
          <p:nvPr/>
        </p:nvCxnSpPr>
        <p:spPr>
          <a:xfrm>
            <a:off x="5283727" y="2941163"/>
            <a:ext cx="30323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362FAD8-EB0D-4D3F-92EF-BD03E86FB177}"/>
              </a:ext>
            </a:extLst>
          </p:cNvPr>
          <p:cNvCxnSpPr>
            <a:cxnSpLocks/>
          </p:cNvCxnSpPr>
          <p:nvPr/>
        </p:nvCxnSpPr>
        <p:spPr>
          <a:xfrm flipH="1">
            <a:off x="4403895" y="2941163"/>
            <a:ext cx="22153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E6BCF6-6110-4EE3-9BD7-B299F47FC9F7}"/>
              </a:ext>
            </a:extLst>
          </p:cNvPr>
          <p:cNvSpPr txBox="1"/>
          <p:nvPr/>
        </p:nvSpPr>
        <p:spPr>
          <a:xfrm>
            <a:off x="4091273" y="2485214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1C0B59-4EA7-4FD6-857E-2882E9E7A3C2}"/>
              </a:ext>
            </a:extLst>
          </p:cNvPr>
          <p:cNvCxnSpPr>
            <a:cxnSpLocks/>
          </p:cNvCxnSpPr>
          <p:nvPr/>
        </p:nvCxnSpPr>
        <p:spPr>
          <a:xfrm flipH="1">
            <a:off x="3271106" y="2669880"/>
            <a:ext cx="78007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665B08-5FD8-4804-966B-C2BD1354D5B5}"/>
              </a:ext>
            </a:extLst>
          </p:cNvPr>
          <p:cNvCxnSpPr>
            <a:cxnSpLocks/>
          </p:cNvCxnSpPr>
          <p:nvPr/>
        </p:nvCxnSpPr>
        <p:spPr>
          <a:xfrm>
            <a:off x="4780924" y="2669880"/>
            <a:ext cx="82253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C67DEE-9E01-4E5D-8D52-FCA1BB71015F}"/>
              </a:ext>
            </a:extLst>
          </p:cNvPr>
          <p:cNvCxnSpPr>
            <a:cxnSpLocks/>
          </p:cNvCxnSpPr>
          <p:nvPr/>
        </p:nvCxnSpPr>
        <p:spPr>
          <a:xfrm>
            <a:off x="1341744" y="2856116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A8F9F-FD99-404E-AB60-E5E0BB5F9478}"/>
              </a:ext>
            </a:extLst>
          </p:cNvPr>
          <p:cNvSpPr txBox="1"/>
          <p:nvPr/>
        </p:nvSpPr>
        <p:spPr>
          <a:xfrm>
            <a:off x="2421578" y="3170895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5F86E89-B2EA-4876-B58F-FBD0C075E102}"/>
              </a:ext>
            </a:extLst>
          </p:cNvPr>
          <p:cNvSpPr txBox="1"/>
          <p:nvPr/>
        </p:nvSpPr>
        <p:spPr>
          <a:xfrm>
            <a:off x="818567" y="282174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9CE3D71-8C7B-46B4-AE3D-A1988D84067B}"/>
              </a:ext>
            </a:extLst>
          </p:cNvPr>
          <p:cNvCxnSpPr>
            <a:cxnSpLocks/>
          </p:cNvCxnSpPr>
          <p:nvPr/>
        </p:nvCxnSpPr>
        <p:spPr>
          <a:xfrm>
            <a:off x="1190915" y="320491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64909DE-BC83-49F2-A988-213A5606C086}"/>
              </a:ext>
            </a:extLst>
          </p:cNvPr>
          <p:cNvCxnSpPr>
            <a:cxnSpLocks/>
          </p:cNvCxnSpPr>
          <p:nvPr/>
        </p:nvCxnSpPr>
        <p:spPr>
          <a:xfrm>
            <a:off x="912972" y="3209967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3694001-BF49-4B82-B621-C6A114D3E567}"/>
              </a:ext>
            </a:extLst>
          </p:cNvPr>
          <p:cNvCxnSpPr>
            <a:cxnSpLocks/>
          </p:cNvCxnSpPr>
          <p:nvPr/>
        </p:nvCxnSpPr>
        <p:spPr>
          <a:xfrm>
            <a:off x="1352742" y="320648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C8179F4-3136-4C8D-B64C-5207F436D618}"/>
              </a:ext>
            </a:extLst>
          </p:cNvPr>
          <p:cNvSpPr txBox="1"/>
          <p:nvPr/>
        </p:nvSpPr>
        <p:spPr>
          <a:xfrm>
            <a:off x="820137" y="3172110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9D7696-4492-4A67-9884-8DD9196A56D4}"/>
              </a:ext>
            </a:extLst>
          </p:cNvPr>
          <p:cNvCxnSpPr>
            <a:cxnSpLocks/>
          </p:cNvCxnSpPr>
          <p:nvPr/>
        </p:nvCxnSpPr>
        <p:spPr>
          <a:xfrm>
            <a:off x="1192485" y="355527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CE308C-975D-43AB-9233-8F71115A4C40}"/>
              </a:ext>
            </a:extLst>
          </p:cNvPr>
          <p:cNvCxnSpPr>
            <a:cxnSpLocks/>
          </p:cNvCxnSpPr>
          <p:nvPr/>
        </p:nvCxnSpPr>
        <p:spPr>
          <a:xfrm>
            <a:off x="914542" y="3560329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6370AC-3A71-409C-8DE8-151A7B3B04EB}"/>
              </a:ext>
            </a:extLst>
          </p:cNvPr>
          <p:cNvCxnSpPr>
            <a:cxnSpLocks/>
          </p:cNvCxnSpPr>
          <p:nvPr/>
        </p:nvCxnSpPr>
        <p:spPr>
          <a:xfrm>
            <a:off x="1354312" y="355684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12DC0-9307-49FA-9E35-DC2A75FFF7DF}"/>
              </a:ext>
            </a:extLst>
          </p:cNvPr>
          <p:cNvSpPr txBox="1"/>
          <p:nvPr/>
        </p:nvSpPr>
        <p:spPr>
          <a:xfrm>
            <a:off x="831134" y="351304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11896CB-4CCE-490E-AA47-F47D0AF71496}"/>
              </a:ext>
            </a:extLst>
          </p:cNvPr>
          <p:cNvCxnSpPr>
            <a:cxnSpLocks/>
          </p:cNvCxnSpPr>
          <p:nvPr/>
        </p:nvCxnSpPr>
        <p:spPr>
          <a:xfrm>
            <a:off x="1203482" y="389621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B0623A9-7BF9-4D7F-9673-A7B2D617BACF}"/>
              </a:ext>
            </a:extLst>
          </p:cNvPr>
          <p:cNvCxnSpPr>
            <a:cxnSpLocks/>
          </p:cNvCxnSpPr>
          <p:nvPr/>
        </p:nvCxnSpPr>
        <p:spPr>
          <a:xfrm>
            <a:off x="925539" y="3901267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6B5960C-A9B5-4D62-BD64-E8948DBEE910}"/>
              </a:ext>
            </a:extLst>
          </p:cNvPr>
          <p:cNvCxnSpPr>
            <a:cxnSpLocks/>
          </p:cNvCxnSpPr>
          <p:nvPr/>
        </p:nvCxnSpPr>
        <p:spPr>
          <a:xfrm>
            <a:off x="1365309" y="3897782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472394-5729-4D19-AF99-454459D0D6EF}"/>
              </a:ext>
            </a:extLst>
          </p:cNvPr>
          <p:cNvSpPr/>
          <p:nvPr/>
        </p:nvSpPr>
        <p:spPr>
          <a:xfrm>
            <a:off x="795781" y="2560532"/>
            <a:ext cx="823993" cy="35091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F63EC-2F85-443F-90BE-B26116CFDF33}"/>
              </a:ext>
            </a:extLst>
          </p:cNvPr>
          <p:cNvSpPr txBox="1"/>
          <p:nvPr/>
        </p:nvSpPr>
        <p:spPr>
          <a:xfrm>
            <a:off x="2425454" y="3166097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A47A36-BC51-4724-9BBA-7D46C65F85E7}"/>
              </a:ext>
            </a:extLst>
          </p:cNvPr>
          <p:cNvSpPr txBox="1"/>
          <p:nvPr/>
        </p:nvSpPr>
        <p:spPr>
          <a:xfrm>
            <a:off x="122662" y="2556442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0F593-2C01-4E7F-8198-103D3CD1960F}"/>
              </a:ext>
            </a:extLst>
          </p:cNvPr>
          <p:cNvSpPr txBox="1"/>
          <p:nvPr/>
        </p:nvSpPr>
        <p:spPr>
          <a:xfrm>
            <a:off x="2771383" y="3166097"/>
            <a:ext cx="40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18DCF99-6823-454D-8AAD-0D2AFD4B5490}"/>
              </a:ext>
            </a:extLst>
          </p:cNvPr>
          <p:cNvSpPr txBox="1"/>
          <p:nvPr/>
        </p:nvSpPr>
        <p:spPr>
          <a:xfrm>
            <a:off x="124135" y="2867124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FC9C034-D593-4CA1-ABFD-8B0F2BF37D32}"/>
              </a:ext>
            </a:extLst>
          </p:cNvPr>
          <p:cNvSpPr txBox="1"/>
          <p:nvPr/>
        </p:nvSpPr>
        <p:spPr>
          <a:xfrm>
            <a:off x="2775307" y="3524317"/>
            <a:ext cx="40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C62A7A5-7D80-4B85-8D69-8A0856B974E5}"/>
              </a:ext>
            </a:extLst>
          </p:cNvPr>
          <p:cNvSpPr txBox="1"/>
          <p:nvPr/>
        </p:nvSpPr>
        <p:spPr>
          <a:xfrm>
            <a:off x="116515" y="3187164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Hit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A0F8E-89F2-4557-AE8D-C51CB4427534}"/>
              </a:ext>
            </a:extLst>
          </p:cNvPr>
          <p:cNvSpPr txBox="1"/>
          <p:nvPr/>
        </p:nvSpPr>
        <p:spPr>
          <a:xfrm>
            <a:off x="109250" y="3565818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Hit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969AD1-2300-4A03-BDC3-55D481104577}"/>
              </a:ext>
            </a:extLst>
          </p:cNvPr>
          <p:cNvSpPr txBox="1"/>
          <p:nvPr/>
        </p:nvSpPr>
        <p:spPr>
          <a:xfrm>
            <a:off x="2422125" y="3525798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203D8-8668-4EB0-9D11-CDCE2A035CD5}"/>
              </a:ext>
            </a:extLst>
          </p:cNvPr>
          <p:cNvSpPr txBox="1"/>
          <p:nvPr/>
        </p:nvSpPr>
        <p:spPr>
          <a:xfrm>
            <a:off x="2422125" y="3523231"/>
            <a:ext cx="3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55982-CB76-4995-8144-EDEBC92A84C5}"/>
              </a:ext>
            </a:extLst>
          </p:cNvPr>
          <p:cNvSpPr txBox="1"/>
          <p:nvPr/>
        </p:nvSpPr>
        <p:spPr>
          <a:xfrm>
            <a:off x="829224" y="3859801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0010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7159AF-7405-4F47-BD03-332503B5D4DE}"/>
              </a:ext>
            </a:extLst>
          </p:cNvPr>
          <p:cNvCxnSpPr>
            <a:cxnSpLocks/>
          </p:cNvCxnSpPr>
          <p:nvPr/>
        </p:nvCxnSpPr>
        <p:spPr>
          <a:xfrm>
            <a:off x="1214477" y="4237151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9FF7B92-C315-48A1-AD57-88369B201140}"/>
              </a:ext>
            </a:extLst>
          </p:cNvPr>
          <p:cNvCxnSpPr>
            <a:cxnSpLocks/>
          </p:cNvCxnSpPr>
          <p:nvPr/>
        </p:nvCxnSpPr>
        <p:spPr>
          <a:xfrm>
            <a:off x="936534" y="4232779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C81C006-7CF4-4039-B3A6-B19550FAA8AA}"/>
              </a:ext>
            </a:extLst>
          </p:cNvPr>
          <p:cNvCxnSpPr>
            <a:cxnSpLocks/>
          </p:cNvCxnSpPr>
          <p:nvPr/>
        </p:nvCxnSpPr>
        <p:spPr>
          <a:xfrm>
            <a:off x="1376304" y="4229294"/>
            <a:ext cx="139836" cy="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0DECE0-8186-4FB8-9081-D2FE04F5A6CF}"/>
              </a:ext>
            </a:extLst>
          </p:cNvPr>
          <p:cNvSpPr/>
          <p:nvPr/>
        </p:nvSpPr>
        <p:spPr>
          <a:xfrm>
            <a:off x="6256993" y="2243138"/>
            <a:ext cx="571620" cy="3605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594589-01EC-49AB-BF66-59154DD3BC73}"/>
              </a:ext>
            </a:extLst>
          </p:cNvPr>
          <p:cNvSpPr txBox="1"/>
          <p:nvPr/>
        </p:nvSpPr>
        <p:spPr>
          <a:xfrm>
            <a:off x="111308" y="3916180"/>
            <a:ext cx="71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Hit?</a:t>
            </a: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337C783-8083-4387-9A61-537F3E31DE19}"/>
              </a:ext>
            </a:extLst>
          </p:cNvPr>
          <p:cNvSpPr/>
          <p:nvPr/>
        </p:nvSpPr>
        <p:spPr>
          <a:xfrm rot="16200000">
            <a:off x="4223893" y="2948515"/>
            <a:ext cx="391595" cy="2343954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069FCC9-6FDD-425C-ACD8-60E52961A6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5687" y="2855743"/>
            <a:ext cx="5176" cy="2926269"/>
          </a:xfrm>
          <a:prstGeom prst="curvedConnector3">
            <a:avLst>
              <a:gd name="adj1" fmla="val -2317625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CB0A0B-CC1A-474D-ABED-EDCFBBBDB8D0}"/>
              </a:ext>
            </a:extLst>
          </p:cNvPr>
          <p:cNvCxnSpPr/>
          <p:nvPr/>
        </p:nvCxnSpPr>
        <p:spPr>
          <a:xfrm>
            <a:off x="1300898" y="4297218"/>
            <a:ext cx="386499" cy="1409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AA9CFE-C90C-4F1F-94BF-0655A4BC5FF0}"/>
              </a:ext>
            </a:extLst>
          </p:cNvPr>
          <p:cNvSpPr txBox="1"/>
          <p:nvPr/>
        </p:nvSpPr>
        <p:spPr>
          <a:xfrm>
            <a:off x="1056651" y="5706910"/>
            <a:ext cx="331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C00000"/>
                </a:solidFill>
              </a:rPr>
              <a:t>Q: </a:t>
            </a:r>
            <a:r>
              <a:rPr lang="en-GB" sz="2200" dirty="0"/>
              <a:t>What do we use it for?</a:t>
            </a:r>
          </a:p>
          <a:p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A: </a:t>
            </a:r>
            <a:r>
              <a:rPr lang="en-GB" sz="2200" dirty="0"/>
              <a:t>Use it as part of the tag.</a:t>
            </a:r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EFDE9BA5-6711-4FB5-A07A-1ABE4D7240C2}"/>
              </a:ext>
            </a:extLst>
          </p:cNvPr>
          <p:cNvSpPr/>
          <p:nvPr/>
        </p:nvSpPr>
        <p:spPr bwMode="auto">
          <a:xfrm rot="13467075" flipH="1">
            <a:off x="1405388" y="3472578"/>
            <a:ext cx="1459337" cy="1579371"/>
          </a:xfrm>
          <a:custGeom>
            <a:avLst/>
            <a:gdLst>
              <a:gd name="connsiteX0" fmla="*/ 0 w 1978654"/>
              <a:gd name="connsiteY0" fmla="*/ 0 h 2705878"/>
              <a:gd name="connsiteX1" fmla="*/ 447870 w 1978654"/>
              <a:gd name="connsiteY1" fmla="*/ 671804 h 2705878"/>
              <a:gd name="connsiteX2" fmla="*/ 1866123 w 1978654"/>
              <a:gd name="connsiteY2" fmla="*/ 709127 h 2705878"/>
              <a:gd name="connsiteX3" fmla="*/ 1810139 w 1978654"/>
              <a:gd name="connsiteY3" fmla="*/ 1287625 h 2705878"/>
              <a:gd name="connsiteX4" fmla="*/ 1175657 w 1978654"/>
              <a:gd name="connsiteY4" fmla="*/ 2705878 h 2705878"/>
              <a:gd name="connsiteX0" fmla="*/ 0 w 1904909"/>
              <a:gd name="connsiteY0" fmla="*/ 0 h 2705878"/>
              <a:gd name="connsiteX1" fmla="*/ 1459154 w 1904909"/>
              <a:gd name="connsiteY1" fmla="*/ 479502 h 2705878"/>
              <a:gd name="connsiteX2" fmla="*/ 1866123 w 1904909"/>
              <a:gd name="connsiteY2" fmla="*/ 709127 h 2705878"/>
              <a:gd name="connsiteX3" fmla="*/ 1810139 w 1904909"/>
              <a:gd name="connsiteY3" fmla="*/ 1287625 h 2705878"/>
              <a:gd name="connsiteX4" fmla="*/ 1175657 w 1904909"/>
              <a:gd name="connsiteY4" fmla="*/ 2705878 h 2705878"/>
              <a:gd name="connsiteX0" fmla="*/ 0 w 1904909"/>
              <a:gd name="connsiteY0" fmla="*/ 0 h 4651233"/>
              <a:gd name="connsiteX1" fmla="*/ 1459154 w 1904909"/>
              <a:gd name="connsiteY1" fmla="*/ 479502 h 4651233"/>
              <a:gd name="connsiteX2" fmla="*/ 1866123 w 1904909"/>
              <a:gd name="connsiteY2" fmla="*/ 709127 h 4651233"/>
              <a:gd name="connsiteX3" fmla="*/ 1810139 w 1904909"/>
              <a:gd name="connsiteY3" fmla="*/ 1287625 h 4651233"/>
              <a:gd name="connsiteX4" fmla="*/ 1604058 w 1904909"/>
              <a:gd name="connsiteY4" fmla="*/ 4651232 h 4651233"/>
              <a:gd name="connsiteX0" fmla="*/ 0 w 2068875"/>
              <a:gd name="connsiteY0" fmla="*/ 0 h 4651233"/>
              <a:gd name="connsiteX1" fmla="*/ 1459154 w 2068875"/>
              <a:gd name="connsiteY1" fmla="*/ 479502 h 4651233"/>
              <a:gd name="connsiteX2" fmla="*/ 1866123 w 2068875"/>
              <a:gd name="connsiteY2" fmla="*/ 709127 h 4651233"/>
              <a:gd name="connsiteX3" fmla="*/ 2032444 w 2068875"/>
              <a:gd name="connsiteY3" fmla="*/ 3035775 h 4651233"/>
              <a:gd name="connsiteX4" fmla="*/ 1604058 w 2068875"/>
              <a:gd name="connsiteY4" fmla="*/ 4651232 h 4651233"/>
              <a:gd name="connsiteX0" fmla="*/ 0 w 2068713"/>
              <a:gd name="connsiteY0" fmla="*/ 0 h 4651233"/>
              <a:gd name="connsiteX1" fmla="*/ 1467497 w 2068713"/>
              <a:gd name="connsiteY1" fmla="*/ 257719 h 4651233"/>
              <a:gd name="connsiteX2" fmla="*/ 1866123 w 2068713"/>
              <a:gd name="connsiteY2" fmla="*/ 709127 h 4651233"/>
              <a:gd name="connsiteX3" fmla="*/ 2032444 w 2068713"/>
              <a:gd name="connsiteY3" fmla="*/ 3035775 h 4651233"/>
              <a:gd name="connsiteX4" fmla="*/ 1604058 w 2068713"/>
              <a:gd name="connsiteY4" fmla="*/ 4651232 h 4651233"/>
              <a:gd name="connsiteX0" fmla="*/ 0 w 2037918"/>
              <a:gd name="connsiteY0" fmla="*/ 0 h 4651233"/>
              <a:gd name="connsiteX1" fmla="*/ 1467497 w 2037918"/>
              <a:gd name="connsiteY1" fmla="*/ 257719 h 4651233"/>
              <a:gd name="connsiteX2" fmla="*/ 1866123 w 2037918"/>
              <a:gd name="connsiteY2" fmla="*/ 709127 h 4651233"/>
              <a:gd name="connsiteX3" fmla="*/ 2032444 w 2037918"/>
              <a:gd name="connsiteY3" fmla="*/ 3035775 h 4651233"/>
              <a:gd name="connsiteX4" fmla="*/ 1604058 w 2037918"/>
              <a:gd name="connsiteY4" fmla="*/ 4651232 h 4651233"/>
              <a:gd name="connsiteX0" fmla="*/ 0 w 2037919"/>
              <a:gd name="connsiteY0" fmla="*/ 0 h 4651233"/>
              <a:gd name="connsiteX1" fmla="*/ 1467497 w 2037919"/>
              <a:gd name="connsiteY1" fmla="*/ 257719 h 4651233"/>
              <a:gd name="connsiteX2" fmla="*/ 1866123 w 2037919"/>
              <a:gd name="connsiteY2" fmla="*/ 709127 h 4651233"/>
              <a:gd name="connsiteX3" fmla="*/ 2032444 w 2037919"/>
              <a:gd name="connsiteY3" fmla="*/ 3035775 h 4651233"/>
              <a:gd name="connsiteX4" fmla="*/ 1604058 w 2037919"/>
              <a:gd name="connsiteY4" fmla="*/ 4651232 h 4651233"/>
              <a:gd name="connsiteX0" fmla="*/ 0 w 2042153"/>
              <a:gd name="connsiteY0" fmla="*/ 0 h 4651233"/>
              <a:gd name="connsiteX1" fmla="*/ 1467497 w 2042153"/>
              <a:gd name="connsiteY1" fmla="*/ 257719 h 4651233"/>
              <a:gd name="connsiteX2" fmla="*/ 1866123 w 2042153"/>
              <a:gd name="connsiteY2" fmla="*/ 709127 h 4651233"/>
              <a:gd name="connsiteX3" fmla="*/ 2032444 w 2042153"/>
              <a:gd name="connsiteY3" fmla="*/ 3035775 h 4651233"/>
              <a:gd name="connsiteX4" fmla="*/ 1604058 w 2042153"/>
              <a:gd name="connsiteY4" fmla="*/ 4651232 h 4651233"/>
              <a:gd name="connsiteX0" fmla="*/ 0 w 2042153"/>
              <a:gd name="connsiteY0" fmla="*/ 0 h 4773260"/>
              <a:gd name="connsiteX1" fmla="*/ 1467497 w 2042153"/>
              <a:gd name="connsiteY1" fmla="*/ 257719 h 4773260"/>
              <a:gd name="connsiteX2" fmla="*/ 1866123 w 2042153"/>
              <a:gd name="connsiteY2" fmla="*/ 709127 h 4773260"/>
              <a:gd name="connsiteX3" fmla="*/ 2032444 w 2042153"/>
              <a:gd name="connsiteY3" fmla="*/ 3035775 h 4773260"/>
              <a:gd name="connsiteX4" fmla="*/ 1548629 w 2042153"/>
              <a:gd name="connsiteY4" fmla="*/ 4773260 h 477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2153" h="4773260">
                <a:moveTo>
                  <a:pt x="0" y="0"/>
                </a:moveTo>
                <a:cubicBezTo>
                  <a:pt x="68425" y="276808"/>
                  <a:pt x="1156477" y="139531"/>
                  <a:pt x="1467497" y="257719"/>
                </a:cubicBezTo>
                <a:cubicBezTo>
                  <a:pt x="1778517" y="375907"/>
                  <a:pt x="1706941" y="307902"/>
                  <a:pt x="1866123" y="709127"/>
                </a:cubicBezTo>
                <a:cubicBezTo>
                  <a:pt x="2025305" y="1110352"/>
                  <a:pt x="2062949" y="2563710"/>
                  <a:pt x="2032444" y="3035775"/>
                </a:cubicBezTo>
                <a:cubicBezTo>
                  <a:pt x="2030368" y="3607990"/>
                  <a:pt x="1548629" y="4773260"/>
                  <a:pt x="1548629" y="477326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E0221978-1F83-4E5F-A827-4B378FE98A55}"/>
              </a:ext>
            </a:extLst>
          </p:cNvPr>
          <p:cNvSpPr/>
          <p:nvPr/>
        </p:nvSpPr>
        <p:spPr>
          <a:xfrm>
            <a:off x="367644" y="4955085"/>
            <a:ext cx="6100620" cy="7379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/>
              <a:t>Index bits in Direct Mapped cache become part of tag in Fully Associative cache.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105FF2-6DEF-4D91-A207-3A4F1CBEBA0A}"/>
              </a:ext>
            </a:extLst>
          </p:cNvPr>
          <p:cNvSpPr txBox="1"/>
          <p:nvPr/>
        </p:nvSpPr>
        <p:spPr>
          <a:xfrm>
            <a:off x="2711847" y="3167653"/>
            <a:ext cx="57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74FB26-CFF7-4BE3-BE8A-43EDE213D273}"/>
              </a:ext>
            </a:extLst>
          </p:cNvPr>
          <p:cNvSpPr txBox="1"/>
          <p:nvPr/>
        </p:nvSpPr>
        <p:spPr>
          <a:xfrm>
            <a:off x="2724053" y="3526880"/>
            <a:ext cx="57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010</a:t>
            </a:r>
          </a:p>
        </p:txBody>
      </p:sp>
    </p:spTree>
    <p:extLst>
      <p:ext uri="{BB962C8B-B14F-4D97-AF65-F5344CB8AC3E}">
        <p14:creationId xmlns:p14="http://schemas.microsoft.com/office/powerpoint/2010/main" val="65686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00034 0.052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5394 L 0.00087 0.1037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0718 L -0.00034 0.15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 animBg="1"/>
      <p:bldP spid="42" grpId="1" animBg="1"/>
      <p:bldP spid="42" grpId="2" animBg="1"/>
      <p:bldP spid="42" grpId="3" animBg="1"/>
      <p:bldP spid="44" grpId="0"/>
      <p:bldP spid="45" grpId="0"/>
      <p:bldP spid="46" grpId="0"/>
      <p:bldP spid="46" grpId="1"/>
      <p:bldP spid="144" grpId="0"/>
      <p:bldP spid="145" grpId="0"/>
      <p:bldP spid="145" grpId="1"/>
      <p:bldP spid="146" grpId="0"/>
      <p:bldP spid="148" grpId="0"/>
      <p:bldP spid="91" grpId="0"/>
      <p:bldP spid="3" grpId="0"/>
      <p:bldP spid="5" grpId="0"/>
      <p:bldP spid="6" grpId="0" animBg="1"/>
      <p:bldP spid="139" grpId="0"/>
      <p:bldP spid="140" grpId="0" animBg="1"/>
      <p:bldP spid="140" grpId="1" animBg="1"/>
      <p:bldP spid="28" grpId="0"/>
      <p:bldP spid="28" grpId="1" uiExpand="1" build="allAtOnce"/>
      <p:bldP spid="143" grpId="0" animBg="1"/>
      <p:bldP spid="143" grpId="1" animBg="1"/>
      <p:bldP spid="147" grpId="0" animBg="1"/>
      <p:bldP spid="95" grpId="0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Fully-associative caches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A64840A-DDF6-489B-AB43-593F2B34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4209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/>
              <a:t>tag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823638-DF9E-4FD2-AF72-B43A04D6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2881313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4CFFFE-E486-4BB7-BD0A-32019DD1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881313"/>
            <a:ext cx="1752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4236368-E687-4269-BCF0-AA9981A4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4209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/>
              <a:t>data block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F6912FE-BB1A-402A-904D-0B1A8A18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2881313"/>
            <a:ext cx="30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18106DC-771A-4FD2-BF08-CFCF36980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420938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/>
              <a:t>valid 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7E2B098B-942B-4F32-ACC9-BA6527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3257550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7FB2497-9C4F-4C70-BCB3-E50A033A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257550"/>
            <a:ext cx="1752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32E2DC0-2426-40F2-B86B-126C35C3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3257550"/>
            <a:ext cx="30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6B8B159-497D-4B7C-A325-476FBAE2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3638550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02B64DF-AC0D-4828-8E29-25BF0190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638550"/>
            <a:ext cx="1752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3E7C0376-04CB-434B-B32F-A6CD533D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3638550"/>
            <a:ext cx="30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042DDDD-55C6-43E0-A286-5CD5C96F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4487863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5289853-9EB0-4578-A451-F0DD2061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487863"/>
            <a:ext cx="1752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17AE74BC-0726-45D4-BDED-A2A29BE1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4487863"/>
            <a:ext cx="30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CA8B9F3-60C8-412F-9EE4-C84D7B27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4868863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DE5C8716-9B25-4E3F-A4CA-E4867126C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868863"/>
            <a:ext cx="17526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291F07D-F5A0-4E69-B4E9-9B3A7E25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4868863"/>
            <a:ext cx="30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DF94C920-3020-4051-8321-8BDFE78C4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4259263"/>
            <a:ext cx="1905000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Text Box 37">
            <a:extLst>
              <a:ext uri="{FF2B5EF4-FFF2-40B4-BE49-F238E27FC236}">
                <a16:creationId xmlns:a16="http://schemas.microsoft.com/office/drawing/2014/main" id="{3F0D8B15-120A-4919-8B83-45DCB943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7732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/>
              <a:t>tag</a:t>
            </a: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C86F825E-6E9B-48F3-9647-4D9D8338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3450"/>
            <a:ext cx="2522538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3DEF3F72-1304-44C3-9C9A-140127D41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7526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/>
              <a:t>byte offset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724FFA16-A779-4C58-A9B6-0B6BE2E7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3450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29" name="Text Box 46">
            <a:extLst>
              <a:ext uri="{FF2B5EF4-FFF2-40B4-BE49-F238E27FC236}">
                <a16:creationId xmlns:a16="http://schemas.microsoft.com/office/drawing/2014/main" id="{AE61A6FE-C8AF-49AD-8583-68AE6D3A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16038"/>
            <a:ext cx="261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b="1"/>
              <a:t>requested address:</a:t>
            </a:r>
          </a:p>
        </p:txBody>
      </p:sp>
      <p:sp>
        <p:nvSpPr>
          <p:cNvPr id="30" name="AutoShape 48">
            <a:extLst>
              <a:ext uri="{FF2B5EF4-FFF2-40B4-BE49-F238E27FC236}">
                <a16:creationId xmlns:a16="http://schemas.microsoft.com/office/drawing/2014/main" id="{9368C5EC-3528-4024-BDC5-D941D05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205038"/>
            <a:ext cx="3429000" cy="3429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31" name="Text Box 49">
            <a:extLst>
              <a:ext uri="{FF2B5EF4-FFF2-40B4-BE49-F238E27FC236}">
                <a16:creationId xmlns:a16="http://schemas.microsoft.com/office/drawing/2014/main" id="{B7FA7521-55B7-4ED6-86A5-976E4AB49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4467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400" b="1"/>
              <a:t>Cache</a:t>
            </a:r>
          </a:p>
        </p:txBody>
      </p:sp>
      <p:sp>
        <p:nvSpPr>
          <p:cNvPr id="32" name="Text Box 43">
            <a:extLst>
              <a:ext uri="{FF2B5EF4-FFF2-40B4-BE49-F238E27FC236}">
                <a16:creationId xmlns:a16="http://schemas.microsoft.com/office/drawing/2014/main" id="{B8205D24-9D69-4A0F-BCD6-5877AAB5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38163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ＭＳ Ｐゴシック" charset="0"/>
              </a:rPr>
              <a:t>Correct cache block identified by matching tags</a:t>
            </a:r>
          </a:p>
          <a:p>
            <a:pPr>
              <a:spcBef>
                <a:spcPct val="50000"/>
              </a:spcBef>
              <a:defRPr/>
            </a:pPr>
            <a:r>
              <a:rPr lang="en-GB" sz="2400" dirty="0">
                <a:solidFill>
                  <a:srgbClr val="000000"/>
                </a:solidFill>
                <a:latin typeface="+mn-lt"/>
                <a:ea typeface="ＭＳ Ｐゴシック" charset="0"/>
              </a:rPr>
              <a:t>Address tag can potentially match tag of </a:t>
            </a:r>
            <a:r>
              <a:rPr lang="en-GB" sz="2400" i="1" dirty="0">
                <a:solidFill>
                  <a:srgbClr val="000000"/>
                </a:solidFill>
                <a:latin typeface="+mn-lt"/>
                <a:ea typeface="ＭＳ Ｐゴシック" charset="0"/>
              </a:rPr>
              <a:t>any</a:t>
            </a:r>
            <a:r>
              <a:rPr lang="en-GB" sz="2400" dirty="0">
                <a:solidFill>
                  <a:srgbClr val="000000"/>
                </a:solidFill>
                <a:latin typeface="+mn-lt"/>
                <a:ea typeface="ＭＳ Ｐゴシック" charset="0"/>
              </a:rPr>
              <a:t> cache block</a:t>
            </a:r>
          </a:p>
          <a:p>
            <a:pPr>
              <a:spcBef>
                <a:spcPct val="50000"/>
              </a:spcBef>
              <a:defRPr/>
            </a:pPr>
            <a:r>
              <a:rPr lang="en-GB" dirty="0">
                <a:solidFill>
                  <a:srgbClr val="000000"/>
                </a:solidFill>
                <a:ea typeface="ＭＳ Ｐゴシック" charset="0"/>
              </a:rPr>
              <a:t>Byte offset selects word/byte within block</a:t>
            </a:r>
          </a:p>
        </p:txBody>
      </p:sp>
      <p:sp>
        <p:nvSpPr>
          <p:cNvPr id="2" name="Left Brace 1"/>
          <p:cNvSpPr/>
          <p:nvPr/>
        </p:nvSpPr>
        <p:spPr>
          <a:xfrm>
            <a:off x="4823929" y="2822712"/>
            <a:ext cx="415925" cy="2486785"/>
          </a:xfrm>
          <a:prstGeom prst="leftBrace">
            <a:avLst>
              <a:gd name="adj1" fmla="val 115942"/>
              <a:gd name="adj2" fmla="val 507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0389" y="2393709"/>
            <a:ext cx="2823540" cy="159188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77558" y="2317337"/>
            <a:ext cx="2993404" cy="151171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Set Associative Caches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7168C5E-1E91-40DD-ACDB-44A9E85DA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808037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Problems with other cache organizations:</a:t>
            </a:r>
          </a:p>
          <a:p>
            <a:pPr lvl="1" defTabSz="914400">
              <a:spcBef>
                <a:spcPts val="1275"/>
              </a:spcBef>
              <a:buClr>
                <a:srgbClr val="D70000"/>
              </a:buClr>
              <a:defRPr/>
            </a:pPr>
            <a:r>
              <a:rPr lang="en-GB" altLang="en-US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In a </a:t>
            </a:r>
            <a:r>
              <a:rPr lang="en-GB" altLang="en-US" sz="2400" kern="0" dirty="0">
                <a:solidFill>
                  <a:srgbClr val="C00000"/>
                </a:solidFill>
                <a:sym typeface="Symbol" panose="05050102010706020507" pitchFamily="18" charset="2"/>
              </a:rPr>
              <a:t>direct-mapped</a:t>
            </a:r>
            <a:r>
              <a:rPr lang="en-GB" altLang="en-US" sz="2400" b="1" kern="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cache, several addresses might compete for a few cache location while the other locations remain unused, thus lowering cache hit rate.</a:t>
            </a:r>
          </a:p>
          <a:p>
            <a:pPr lvl="1" defTabSz="914400">
              <a:spcBef>
                <a:spcPts val="1275"/>
              </a:spcBef>
              <a:buClr>
                <a:srgbClr val="D70000"/>
              </a:buClr>
              <a:defRPr/>
            </a:pPr>
            <a:r>
              <a:rPr lang="en-GB" altLang="en-US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In a </a:t>
            </a:r>
            <a:r>
              <a:rPr lang="en-GB" altLang="en-US" sz="2400" kern="0" dirty="0">
                <a:solidFill>
                  <a:srgbClr val="C00000"/>
                </a:solidFill>
                <a:sym typeface="Symbol" panose="05050102010706020507" pitchFamily="18" charset="2"/>
              </a:rPr>
              <a:t>fully-associative</a:t>
            </a:r>
            <a:r>
              <a:rPr lang="en-GB" altLang="en-US" sz="2400" kern="0" dirty="0">
                <a:solidFill>
                  <a:srgbClr val="000000"/>
                </a:solidFill>
                <a:sym typeface="Symbol" panose="05050102010706020507" pitchFamily="18" charset="2"/>
              </a:rPr>
              <a:t> cache, search for matching tags is either very slow, or requires a very expensive memory type called Content Addressable Memory (CAM)</a:t>
            </a:r>
            <a:endParaRPr kumimoji="0" lang="en-GB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75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altLang="en-US" sz="2800" kern="0" dirty="0">
                <a:solidFill>
                  <a:srgbClr val="000000"/>
                </a:solidFill>
                <a:latin typeface="Garamond"/>
                <a:sym typeface="Symbol" panose="05050102010706020507" pitchFamily="18" charset="2"/>
              </a:rPr>
              <a:t>Set associative cache offer a compromise between direct mapped and fully associative caches</a:t>
            </a:r>
            <a:r>
              <a:rPr kumimoji="0" lang="en-GB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5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Set Associative Caches</a:t>
            </a:r>
          </a:p>
        </p:txBody>
      </p:sp>
      <p:graphicFrame>
        <p:nvGraphicFramePr>
          <p:cNvPr id="61" name="Table 2">
            <a:extLst>
              <a:ext uri="{FF2B5EF4-FFF2-40B4-BE49-F238E27FC236}">
                <a16:creationId xmlns:a16="http://schemas.microsoft.com/office/drawing/2014/main" id="{53ACE7F6-6181-4FA6-8A51-857664969F40}"/>
              </a:ext>
            </a:extLst>
          </p:cNvPr>
          <p:cNvGraphicFramePr>
            <a:graphicFrameLocks noGrp="1"/>
          </p:cNvGraphicFramePr>
          <p:nvPr/>
        </p:nvGraphicFramePr>
        <p:xfrm>
          <a:off x="2192454" y="2303631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CD36D-230F-4C22-BD9E-CA47B1A55500}"/>
              </a:ext>
            </a:extLst>
          </p:cNvPr>
          <p:cNvCxnSpPr>
            <a:cxnSpLocks/>
          </p:cNvCxnSpPr>
          <p:nvPr/>
        </p:nvCxnSpPr>
        <p:spPr>
          <a:xfrm flipH="1" flipV="1">
            <a:off x="2187009" y="1666310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D92A35-C69E-458B-BBF0-46DD035C1E52}"/>
              </a:ext>
            </a:extLst>
          </p:cNvPr>
          <p:cNvCxnSpPr/>
          <p:nvPr/>
        </p:nvCxnSpPr>
        <p:spPr>
          <a:xfrm flipV="1">
            <a:off x="3040126" y="1935640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45AEE26-766F-4467-AC23-520EEE42C24A}"/>
              </a:ext>
            </a:extLst>
          </p:cNvPr>
          <p:cNvSpPr txBox="1"/>
          <p:nvPr/>
        </p:nvSpPr>
        <p:spPr>
          <a:xfrm>
            <a:off x="99360" y="122959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3CEAF-028F-46FF-AA31-A79C87E86955}"/>
              </a:ext>
            </a:extLst>
          </p:cNvPr>
          <p:cNvSpPr txBox="1"/>
          <p:nvPr/>
        </p:nvSpPr>
        <p:spPr>
          <a:xfrm>
            <a:off x="215237" y="1501990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AE58ED-B333-4691-B1A1-D9AD1952AA2A}"/>
              </a:ext>
            </a:extLst>
          </p:cNvPr>
          <p:cNvCxnSpPr>
            <a:cxnSpLocks/>
          </p:cNvCxnSpPr>
          <p:nvPr/>
        </p:nvCxnSpPr>
        <p:spPr>
          <a:xfrm>
            <a:off x="609730" y="1898067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15B55582-6FAB-4CEA-8B68-DE5A1BD0E30A}"/>
              </a:ext>
            </a:extLst>
          </p:cNvPr>
          <p:cNvGraphicFramePr>
            <a:graphicFrameLocks noGrp="1"/>
          </p:cNvGraphicFramePr>
          <p:nvPr/>
        </p:nvGraphicFramePr>
        <p:xfrm>
          <a:off x="1634019" y="2303631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5735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294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926668DF-D463-4AAF-B52A-7C16E6DAF9F9}"/>
              </a:ext>
            </a:extLst>
          </p:cNvPr>
          <p:cNvSpPr txBox="1"/>
          <p:nvPr/>
        </p:nvSpPr>
        <p:spPr>
          <a:xfrm>
            <a:off x="1666176" y="1888975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F91F45-0F1F-4892-8468-5D9C8132DA74}"/>
              </a:ext>
            </a:extLst>
          </p:cNvPr>
          <p:cNvCxnSpPr>
            <a:cxnSpLocks/>
          </p:cNvCxnSpPr>
          <p:nvPr/>
        </p:nvCxnSpPr>
        <p:spPr>
          <a:xfrm>
            <a:off x="309642" y="1890209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E7906852-BFA1-4A2C-AE74-9BA4B530E175}"/>
              </a:ext>
            </a:extLst>
          </p:cNvPr>
          <p:cNvGraphicFramePr>
            <a:graphicFrameLocks noGrp="1"/>
          </p:cNvGraphicFramePr>
          <p:nvPr/>
        </p:nvGraphicFramePr>
        <p:xfrm>
          <a:off x="1346905" y="2303631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27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6887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EC2026A4-E5DD-4A6C-9BAB-706883B8AB6D}"/>
              </a:ext>
            </a:extLst>
          </p:cNvPr>
          <p:cNvSpPr txBox="1"/>
          <p:nvPr/>
        </p:nvSpPr>
        <p:spPr>
          <a:xfrm rot="16200000">
            <a:off x="1177150" y="1806483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3B2E84-0644-4B83-8462-E2DB2AA52649}"/>
              </a:ext>
            </a:extLst>
          </p:cNvPr>
          <p:cNvSpPr txBox="1"/>
          <p:nvPr/>
        </p:nvSpPr>
        <p:spPr>
          <a:xfrm>
            <a:off x="2247873" y="1887663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94D0E6-A00B-4301-904C-3629675C872D}"/>
              </a:ext>
            </a:extLst>
          </p:cNvPr>
          <p:cNvCxnSpPr>
            <a:cxnSpLocks/>
          </p:cNvCxnSpPr>
          <p:nvPr/>
        </p:nvCxnSpPr>
        <p:spPr>
          <a:xfrm flipV="1">
            <a:off x="3875761" y="1666310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7ED982-1B53-473D-B31C-CA00BB84D84B}"/>
              </a:ext>
            </a:extLst>
          </p:cNvPr>
          <p:cNvSpPr txBox="1"/>
          <p:nvPr/>
        </p:nvSpPr>
        <p:spPr>
          <a:xfrm>
            <a:off x="3087260" y="1909256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53F89-97C7-4658-ABAC-239FE1C27B80}"/>
              </a:ext>
            </a:extLst>
          </p:cNvPr>
          <p:cNvSpPr txBox="1"/>
          <p:nvPr/>
        </p:nvSpPr>
        <p:spPr>
          <a:xfrm>
            <a:off x="2693738" y="1626594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07512E-2DF0-4397-B9D7-977EEF77F0DD}"/>
              </a:ext>
            </a:extLst>
          </p:cNvPr>
          <p:cNvCxnSpPr>
            <a:cxnSpLocks/>
          </p:cNvCxnSpPr>
          <p:nvPr/>
        </p:nvCxnSpPr>
        <p:spPr>
          <a:xfrm flipH="1">
            <a:off x="2196433" y="1802616"/>
            <a:ext cx="41907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B275A2-9036-41A9-8E08-979D3829192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83389" y="1811260"/>
            <a:ext cx="49081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D880E5-6A86-4BCF-BE23-B216AF99A8C0}"/>
              </a:ext>
            </a:extLst>
          </p:cNvPr>
          <p:cNvCxnSpPr>
            <a:cxnSpLocks/>
          </p:cNvCxnSpPr>
          <p:nvPr/>
        </p:nvCxnSpPr>
        <p:spPr>
          <a:xfrm>
            <a:off x="903531" y="1894586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BF4E0DEC-1770-423B-B4E0-311592E0AC00}"/>
              </a:ext>
            </a:extLst>
          </p:cNvPr>
          <p:cNvSpPr/>
          <p:nvPr/>
        </p:nvSpPr>
        <p:spPr>
          <a:xfrm>
            <a:off x="787785" y="2311487"/>
            <a:ext cx="287113" cy="1455184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5C74251B-E9DC-4A0D-B81A-74C6B514509D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227343" y="2478637"/>
            <a:ext cx="1049536" cy="71348"/>
          </a:xfrm>
          <a:prstGeom prst="curved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4E6138BF-189A-4EDD-B225-BA13F89FB9F8}"/>
              </a:ext>
            </a:extLst>
          </p:cNvPr>
          <p:cNvGraphicFramePr>
            <a:graphicFrameLocks noGrp="1"/>
          </p:cNvGraphicFramePr>
          <p:nvPr/>
        </p:nvGraphicFramePr>
        <p:xfrm>
          <a:off x="3028092" y="2303631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18C8BBC-B4FD-41BF-89B3-FC92499D7989}"/>
              </a:ext>
            </a:extLst>
          </p:cNvPr>
          <p:cNvCxnSpPr>
            <a:cxnSpLocks/>
          </p:cNvCxnSpPr>
          <p:nvPr/>
        </p:nvCxnSpPr>
        <p:spPr>
          <a:xfrm flipH="1" flipV="1">
            <a:off x="1624065" y="1688311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DDDB07-6CA8-40B6-B624-7157933DC245}"/>
              </a:ext>
            </a:extLst>
          </p:cNvPr>
          <p:cNvSpPr txBox="1"/>
          <p:nvPr/>
        </p:nvSpPr>
        <p:spPr>
          <a:xfrm>
            <a:off x="1325178" y="3881683"/>
            <a:ext cx="285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 Mapped Cache</a:t>
            </a:r>
          </a:p>
        </p:txBody>
      </p:sp>
      <p:graphicFrame>
        <p:nvGraphicFramePr>
          <p:cNvPr id="89" name="Table 2">
            <a:extLst>
              <a:ext uri="{FF2B5EF4-FFF2-40B4-BE49-F238E27FC236}">
                <a16:creationId xmlns:a16="http://schemas.microsoft.com/office/drawing/2014/main" id="{AD8BB8A1-0204-4BD2-9A41-1A2F3E57CC21}"/>
              </a:ext>
            </a:extLst>
          </p:cNvPr>
          <p:cNvGraphicFramePr>
            <a:graphicFrameLocks noGrp="1"/>
          </p:cNvGraphicFramePr>
          <p:nvPr/>
        </p:nvGraphicFramePr>
        <p:xfrm>
          <a:off x="6483221" y="2295777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0200F0-1583-4AEE-8B8B-ECB37BF62B62}"/>
              </a:ext>
            </a:extLst>
          </p:cNvPr>
          <p:cNvCxnSpPr>
            <a:cxnSpLocks/>
          </p:cNvCxnSpPr>
          <p:nvPr/>
        </p:nvCxnSpPr>
        <p:spPr>
          <a:xfrm flipH="1" flipV="1">
            <a:off x="6477776" y="1658456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2A4C70A-5709-4C5C-BD16-5F49972A9CBE}"/>
              </a:ext>
            </a:extLst>
          </p:cNvPr>
          <p:cNvCxnSpPr/>
          <p:nvPr/>
        </p:nvCxnSpPr>
        <p:spPr>
          <a:xfrm flipV="1">
            <a:off x="7330893" y="1927786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95300C1-1669-4F6E-9BCD-636F2A9D9AAC}"/>
              </a:ext>
            </a:extLst>
          </p:cNvPr>
          <p:cNvSpPr txBox="1"/>
          <p:nvPr/>
        </p:nvSpPr>
        <p:spPr>
          <a:xfrm>
            <a:off x="4390127" y="1221744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280BFC-F3AD-4142-90C2-7E6CB5BA534A}"/>
              </a:ext>
            </a:extLst>
          </p:cNvPr>
          <p:cNvSpPr txBox="1"/>
          <p:nvPr/>
        </p:nvSpPr>
        <p:spPr>
          <a:xfrm>
            <a:off x="4506004" y="1494136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</a:t>
            </a: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89670F80-4CB3-46AA-841D-E9E027420EF1}"/>
              </a:ext>
            </a:extLst>
          </p:cNvPr>
          <p:cNvGraphicFramePr>
            <a:graphicFrameLocks noGrp="1"/>
          </p:cNvGraphicFramePr>
          <p:nvPr/>
        </p:nvGraphicFramePr>
        <p:xfrm>
          <a:off x="5924786" y="2295777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5735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294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68352CE1-AAC0-4DD7-9A68-E292313F60EF}"/>
              </a:ext>
            </a:extLst>
          </p:cNvPr>
          <p:cNvSpPr txBox="1"/>
          <p:nvPr/>
        </p:nvSpPr>
        <p:spPr>
          <a:xfrm>
            <a:off x="5956943" y="1881121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30355C4-DF4C-44B1-ABC0-A21AD40196FC}"/>
              </a:ext>
            </a:extLst>
          </p:cNvPr>
          <p:cNvCxnSpPr>
            <a:cxnSpLocks/>
          </p:cNvCxnSpPr>
          <p:nvPr/>
        </p:nvCxnSpPr>
        <p:spPr>
          <a:xfrm flipV="1">
            <a:off x="4600409" y="1879809"/>
            <a:ext cx="413434" cy="2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B3395ECB-C2C5-46B3-9E24-56CBDF05C607}"/>
              </a:ext>
            </a:extLst>
          </p:cNvPr>
          <p:cNvGraphicFramePr>
            <a:graphicFrameLocks noGrp="1"/>
          </p:cNvGraphicFramePr>
          <p:nvPr/>
        </p:nvGraphicFramePr>
        <p:xfrm>
          <a:off x="5637672" y="2295777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27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68872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220DD288-6CF7-4CE4-AC86-FEAE591A1BDB}"/>
              </a:ext>
            </a:extLst>
          </p:cNvPr>
          <p:cNvSpPr txBox="1"/>
          <p:nvPr/>
        </p:nvSpPr>
        <p:spPr>
          <a:xfrm rot="16200000">
            <a:off x="5467917" y="1798629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34D0F5-B32B-4AE8-A0AA-F0E18100DE18}"/>
              </a:ext>
            </a:extLst>
          </p:cNvPr>
          <p:cNvSpPr txBox="1"/>
          <p:nvPr/>
        </p:nvSpPr>
        <p:spPr>
          <a:xfrm>
            <a:off x="6538640" y="1879809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277E3D-AED3-4A6E-A469-57A1924E5E9C}"/>
              </a:ext>
            </a:extLst>
          </p:cNvPr>
          <p:cNvCxnSpPr>
            <a:cxnSpLocks/>
          </p:cNvCxnSpPr>
          <p:nvPr/>
        </p:nvCxnSpPr>
        <p:spPr>
          <a:xfrm flipV="1">
            <a:off x="8166528" y="1658456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D38C16A-41B0-47AE-87F4-9CEA60F52D5A}"/>
              </a:ext>
            </a:extLst>
          </p:cNvPr>
          <p:cNvSpPr txBox="1"/>
          <p:nvPr/>
        </p:nvSpPr>
        <p:spPr>
          <a:xfrm>
            <a:off x="7378027" y="1901402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3629F8-8CD7-4276-A357-B7E2429CD79C}"/>
              </a:ext>
            </a:extLst>
          </p:cNvPr>
          <p:cNvSpPr txBox="1"/>
          <p:nvPr/>
        </p:nvSpPr>
        <p:spPr>
          <a:xfrm>
            <a:off x="6984505" y="1618740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AE7E42-95E3-494D-A51E-32C5CD03A168}"/>
              </a:ext>
            </a:extLst>
          </p:cNvPr>
          <p:cNvCxnSpPr>
            <a:cxnSpLocks/>
          </p:cNvCxnSpPr>
          <p:nvPr/>
        </p:nvCxnSpPr>
        <p:spPr>
          <a:xfrm flipH="1">
            <a:off x="6487200" y="1794762"/>
            <a:ext cx="41907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2407503-EA62-40B7-87CB-9A22019B3A8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7674156" y="1803406"/>
            <a:ext cx="49081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C57121-D0B0-47F1-A523-37292D0E0534}"/>
              </a:ext>
            </a:extLst>
          </p:cNvPr>
          <p:cNvCxnSpPr>
            <a:cxnSpLocks/>
          </p:cNvCxnSpPr>
          <p:nvPr/>
        </p:nvCxnSpPr>
        <p:spPr>
          <a:xfrm>
            <a:off x="5194298" y="1886732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9F9F7C1D-B658-40F1-A896-39BC86144148}"/>
              </a:ext>
            </a:extLst>
          </p:cNvPr>
          <p:cNvSpPr/>
          <p:nvPr/>
        </p:nvSpPr>
        <p:spPr>
          <a:xfrm>
            <a:off x="5219956" y="2303633"/>
            <a:ext cx="287113" cy="1455184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FFFE7E6E-C721-4EB5-97C4-79DCF15416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7444" y="2459285"/>
            <a:ext cx="1022609" cy="121270"/>
          </a:xfrm>
          <a:prstGeom prst="curved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2">
            <a:extLst>
              <a:ext uri="{FF2B5EF4-FFF2-40B4-BE49-F238E27FC236}">
                <a16:creationId xmlns:a16="http://schemas.microsoft.com/office/drawing/2014/main" id="{B073F855-57EE-4BC9-B085-69DED911FF48}"/>
              </a:ext>
            </a:extLst>
          </p:cNvPr>
          <p:cNvGraphicFramePr>
            <a:graphicFrameLocks noGrp="1"/>
          </p:cNvGraphicFramePr>
          <p:nvPr/>
        </p:nvGraphicFramePr>
        <p:xfrm>
          <a:off x="7318859" y="2295777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634E0B-A06E-4832-AFAD-B7E06DA6B97A}"/>
              </a:ext>
            </a:extLst>
          </p:cNvPr>
          <p:cNvCxnSpPr>
            <a:cxnSpLocks/>
          </p:cNvCxnSpPr>
          <p:nvPr/>
        </p:nvCxnSpPr>
        <p:spPr>
          <a:xfrm flipH="1" flipV="1">
            <a:off x="5914832" y="1680457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46E3F9-3BB8-47AE-8AC5-F4F56283A0DD}"/>
              </a:ext>
            </a:extLst>
          </p:cNvPr>
          <p:cNvSpPr/>
          <p:nvPr/>
        </p:nvSpPr>
        <p:spPr>
          <a:xfrm>
            <a:off x="5583466" y="2258307"/>
            <a:ext cx="2657102" cy="807041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186D05-8978-411A-99F8-DDB8103D6C10}"/>
              </a:ext>
            </a:extLst>
          </p:cNvPr>
          <p:cNvSpPr/>
          <p:nvPr/>
        </p:nvSpPr>
        <p:spPr>
          <a:xfrm>
            <a:off x="5587809" y="3051714"/>
            <a:ext cx="2657102" cy="75242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0D3BD-4185-41EF-8104-73636C63B59C}"/>
              </a:ext>
            </a:extLst>
          </p:cNvPr>
          <p:cNvSpPr txBox="1"/>
          <p:nvPr/>
        </p:nvSpPr>
        <p:spPr>
          <a:xfrm>
            <a:off x="962555" y="2311487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251CE-E942-4FBF-91CA-5F64A75BDC46}"/>
              </a:ext>
            </a:extLst>
          </p:cNvPr>
          <p:cNvSpPr txBox="1"/>
          <p:nvPr/>
        </p:nvSpPr>
        <p:spPr>
          <a:xfrm>
            <a:off x="962555" y="2660201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999F4-AFA9-4878-99C0-5EC68E7B5141}"/>
              </a:ext>
            </a:extLst>
          </p:cNvPr>
          <p:cNvSpPr txBox="1"/>
          <p:nvPr/>
        </p:nvSpPr>
        <p:spPr>
          <a:xfrm>
            <a:off x="955614" y="2996558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938D3-09FD-4126-81FD-2D8C2CEDA0AA}"/>
              </a:ext>
            </a:extLst>
          </p:cNvPr>
          <p:cNvSpPr txBox="1"/>
          <p:nvPr/>
        </p:nvSpPr>
        <p:spPr>
          <a:xfrm>
            <a:off x="957762" y="3335784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11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211D86-6BF0-4FBB-AAA6-51F0231B295C}"/>
              </a:ext>
            </a:extLst>
          </p:cNvPr>
          <p:cNvSpPr/>
          <p:nvPr/>
        </p:nvSpPr>
        <p:spPr>
          <a:xfrm>
            <a:off x="432054" y="5285141"/>
            <a:ext cx="4068571" cy="7379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/>
              <a:t>Index bits pick one cache block for tag comparison.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DD649-E178-4AAE-83B6-76FAD9B5475D}"/>
              </a:ext>
            </a:extLst>
          </p:cNvPr>
          <p:cNvSpPr/>
          <p:nvPr/>
        </p:nvSpPr>
        <p:spPr>
          <a:xfrm>
            <a:off x="1259741" y="2223166"/>
            <a:ext cx="2657102" cy="51329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A8EE730-D237-4A03-BBEF-D8BFC093D68B}"/>
              </a:ext>
            </a:extLst>
          </p:cNvPr>
          <p:cNvSpPr/>
          <p:nvPr/>
        </p:nvSpPr>
        <p:spPr>
          <a:xfrm>
            <a:off x="4829833" y="5034160"/>
            <a:ext cx="4068571" cy="1432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/>
              <a:t>Index bits pick </a:t>
            </a:r>
            <a:r>
              <a:rPr lang="en-GB" sz="2200" b="1" dirty="0"/>
              <a:t>n</a:t>
            </a:r>
            <a:r>
              <a:rPr lang="en-GB" sz="2200" dirty="0"/>
              <a:t> cache blocks (one set) for tag comparison, where n is called the number of ways in the cache.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E84B455-0E3A-492E-A672-38EC833B09F3}"/>
              </a:ext>
            </a:extLst>
          </p:cNvPr>
          <p:cNvCxnSpPr>
            <a:cxnSpLocks/>
          </p:cNvCxnSpPr>
          <p:nvPr/>
        </p:nvCxnSpPr>
        <p:spPr>
          <a:xfrm>
            <a:off x="5045038" y="1888302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B80A1-B2DF-4F64-880A-30B051901D33}"/>
              </a:ext>
            </a:extLst>
          </p:cNvPr>
          <p:cNvSpPr txBox="1"/>
          <p:nvPr/>
        </p:nvSpPr>
        <p:spPr>
          <a:xfrm>
            <a:off x="5324979" y="2434156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B5FA-6950-44AD-89B9-A14436335F61}"/>
              </a:ext>
            </a:extLst>
          </p:cNvPr>
          <p:cNvSpPr txBox="1"/>
          <p:nvPr/>
        </p:nvSpPr>
        <p:spPr>
          <a:xfrm>
            <a:off x="5326968" y="3197890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B62BE-A9A0-48C4-AC47-B261DBFF1C68}"/>
              </a:ext>
            </a:extLst>
          </p:cNvPr>
          <p:cNvSpPr txBox="1"/>
          <p:nvPr/>
        </p:nvSpPr>
        <p:spPr>
          <a:xfrm>
            <a:off x="8234206" y="2410081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11881-2F4C-4FBD-8CCC-3B2A291121FC}"/>
              </a:ext>
            </a:extLst>
          </p:cNvPr>
          <p:cNvSpPr txBox="1"/>
          <p:nvPr/>
        </p:nvSpPr>
        <p:spPr>
          <a:xfrm>
            <a:off x="8243318" y="3109235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853E8-22F0-4780-8816-2E580B481EF2}"/>
              </a:ext>
            </a:extLst>
          </p:cNvPr>
          <p:cNvSpPr txBox="1"/>
          <p:nvPr/>
        </p:nvSpPr>
        <p:spPr>
          <a:xfrm>
            <a:off x="3916843" y="2250453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DEEBA2-2EB9-4A65-8440-773E075D9EFB}"/>
              </a:ext>
            </a:extLst>
          </p:cNvPr>
          <p:cNvSpPr txBox="1"/>
          <p:nvPr/>
        </p:nvSpPr>
        <p:spPr>
          <a:xfrm>
            <a:off x="5058750" y="3924205"/>
            <a:ext cx="354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2-way Set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782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5" grpId="0"/>
      <p:bldP spid="114" grpId="0"/>
      <p:bldP spid="121" grpId="0"/>
      <p:bldP spid="122" grpId="0"/>
      <p:bldP spid="124" grpId="0"/>
      <p:bldP spid="125" grpId="0"/>
      <p:bldP spid="129" grpId="0" animBg="1"/>
      <p:bldP spid="19" grpId="0" animBg="1"/>
      <p:bldP spid="21" grpId="0" animBg="1"/>
      <p:bldP spid="62" grpId="0" animBg="1"/>
      <p:bldP spid="7" grpId="0" animBg="1"/>
      <p:bldP spid="65" grpId="0" animBg="1"/>
      <p:bldP spid="11" grpId="0"/>
      <p:bldP spid="13" grpId="0"/>
      <p:bldP spid="14" grpId="0"/>
      <p:bldP spid="15" grpId="0"/>
      <p:bldP spid="1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Set Associative Caches</a:t>
            </a:r>
          </a:p>
        </p:txBody>
      </p:sp>
      <p:graphicFrame>
        <p:nvGraphicFramePr>
          <p:cNvPr id="61" name="Table 2">
            <a:extLst>
              <a:ext uri="{FF2B5EF4-FFF2-40B4-BE49-F238E27FC236}">
                <a16:creationId xmlns:a16="http://schemas.microsoft.com/office/drawing/2014/main" id="{53ACE7F6-6181-4FA6-8A51-857664969F40}"/>
              </a:ext>
            </a:extLst>
          </p:cNvPr>
          <p:cNvGraphicFramePr>
            <a:graphicFrameLocks noGrp="1"/>
          </p:cNvGraphicFramePr>
          <p:nvPr/>
        </p:nvGraphicFramePr>
        <p:xfrm>
          <a:off x="2192454" y="2303631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CD36D-230F-4C22-BD9E-CA47B1A55500}"/>
              </a:ext>
            </a:extLst>
          </p:cNvPr>
          <p:cNvCxnSpPr>
            <a:cxnSpLocks/>
          </p:cNvCxnSpPr>
          <p:nvPr/>
        </p:nvCxnSpPr>
        <p:spPr>
          <a:xfrm flipH="1" flipV="1">
            <a:off x="2187009" y="1666310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D92A35-C69E-458B-BBF0-46DD035C1E52}"/>
              </a:ext>
            </a:extLst>
          </p:cNvPr>
          <p:cNvCxnSpPr/>
          <p:nvPr/>
        </p:nvCxnSpPr>
        <p:spPr>
          <a:xfrm flipV="1">
            <a:off x="3040126" y="1935640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0F3CEAF-028F-46FF-AA31-A79C87E86955}"/>
              </a:ext>
            </a:extLst>
          </p:cNvPr>
          <p:cNvSpPr txBox="1"/>
          <p:nvPr/>
        </p:nvSpPr>
        <p:spPr>
          <a:xfrm>
            <a:off x="215237" y="1501990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AE58ED-B333-4691-B1A1-D9AD1952AA2A}"/>
              </a:ext>
            </a:extLst>
          </p:cNvPr>
          <p:cNvCxnSpPr>
            <a:cxnSpLocks/>
          </p:cNvCxnSpPr>
          <p:nvPr/>
        </p:nvCxnSpPr>
        <p:spPr>
          <a:xfrm>
            <a:off x="609730" y="1898067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15B55582-6FAB-4CEA-8B68-DE5A1BD0E30A}"/>
              </a:ext>
            </a:extLst>
          </p:cNvPr>
          <p:cNvGraphicFramePr>
            <a:graphicFrameLocks noGrp="1"/>
          </p:cNvGraphicFramePr>
          <p:nvPr/>
        </p:nvGraphicFramePr>
        <p:xfrm>
          <a:off x="1634019" y="2303631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5735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294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926668DF-D463-4AAF-B52A-7C16E6DAF9F9}"/>
              </a:ext>
            </a:extLst>
          </p:cNvPr>
          <p:cNvSpPr txBox="1"/>
          <p:nvPr/>
        </p:nvSpPr>
        <p:spPr>
          <a:xfrm>
            <a:off x="1666176" y="1888975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F91F45-0F1F-4892-8468-5D9C8132DA74}"/>
              </a:ext>
            </a:extLst>
          </p:cNvPr>
          <p:cNvCxnSpPr>
            <a:cxnSpLocks/>
          </p:cNvCxnSpPr>
          <p:nvPr/>
        </p:nvCxnSpPr>
        <p:spPr>
          <a:xfrm>
            <a:off x="309642" y="1890209"/>
            <a:ext cx="240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E7906852-BFA1-4A2C-AE74-9BA4B530E175}"/>
              </a:ext>
            </a:extLst>
          </p:cNvPr>
          <p:cNvGraphicFramePr>
            <a:graphicFrameLocks noGrp="1"/>
          </p:cNvGraphicFramePr>
          <p:nvPr/>
        </p:nvGraphicFramePr>
        <p:xfrm>
          <a:off x="1346905" y="2303631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27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6887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EC2026A4-E5DD-4A6C-9BAB-706883B8AB6D}"/>
              </a:ext>
            </a:extLst>
          </p:cNvPr>
          <p:cNvSpPr txBox="1"/>
          <p:nvPr/>
        </p:nvSpPr>
        <p:spPr>
          <a:xfrm rot="16200000">
            <a:off x="1177150" y="1806483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3B2E84-0644-4B83-8462-E2DB2AA52649}"/>
              </a:ext>
            </a:extLst>
          </p:cNvPr>
          <p:cNvSpPr txBox="1"/>
          <p:nvPr/>
        </p:nvSpPr>
        <p:spPr>
          <a:xfrm>
            <a:off x="2247873" y="1887663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94D0E6-A00B-4301-904C-3629675C872D}"/>
              </a:ext>
            </a:extLst>
          </p:cNvPr>
          <p:cNvCxnSpPr>
            <a:cxnSpLocks/>
          </p:cNvCxnSpPr>
          <p:nvPr/>
        </p:nvCxnSpPr>
        <p:spPr>
          <a:xfrm flipV="1">
            <a:off x="3875761" y="1666310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7ED982-1B53-473D-B31C-CA00BB84D84B}"/>
              </a:ext>
            </a:extLst>
          </p:cNvPr>
          <p:cNvSpPr txBox="1"/>
          <p:nvPr/>
        </p:nvSpPr>
        <p:spPr>
          <a:xfrm>
            <a:off x="3087260" y="1909256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53F89-97C7-4658-ABAC-239FE1C27B80}"/>
              </a:ext>
            </a:extLst>
          </p:cNvPr>
          <p:cNvSpPr txBox="1"/>
          <p:nvPr/>
        </p:nvSpPr>
        <p:spPr>
          <a:xfrm>
            <a:off x="2693738" y="1626594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07512E-2DF0-4397-B9D7-977EEF77F0DD}"/>
              </a:ext>
            </a:extLst>
          </p:cNvPr>
          <p:cNvCxnSpPr>
            <a:cxnSpLocks/>
          </p:cNvCxnSpPr>
          <p:nvPr/>
        </p:nvCxnSpPr>
        <p:spPr>
          <a:xfrm flipH="1">
            <a:off x="2196433" y="1802616"/>
            <a:ext cx="41907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B275A2-9036-41A9-8E08-979D3829192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83389" y="1811260"/>
            <a:ext cx="49081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D880E5-6A86-4BCF-BE23-B216AF99A8C0}"/>
              </a:ext>
            </a:extLst>
          </p:cNvPr>
          <p:cNvCxnSpPr>
            <a:cxnSpLocks/>
          </p:cNvCxnSpPr>
          <p:nvPr/>
        </p:nvCxnSpPr>
        <p:spPr>
          <a:xfrm>
            <a:off x="903531" y="1894586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BF4E0DEC-1770-423B-B4E0-311592E0AC00}"/>
              </a:ext>
            </a:extLst>
          </p:cNvPr>
          <p:cNvSpPr/>
          <p:nvPr/>
        </p:nvSpPr>
        <p:spPr>
          <a:xfrm>
            <a:off x="787785" y="2311487"/>
            <a:ext cx="287113" cy="1455184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5C74251B-E9DC-4A0D-B81A-74C6B514509D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227343" y="2478637"/>
            <a:ext cx="1049536" cy="71348"/>
          </a:xfrm>
          <a:prstGeom prst="curved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4E6138BF-189A-4EDD-B225-BA13F89FB9F8}"/>
              </a:ext>
            </a:extLst>
          </p:cNvPr>
          <p:cNvGraphicFramePr>
            <a:graphicFrameLocks noGrp="1"/>
          </p:cNvGraphicFramePr>
          <p:nvPr/>
        </p:nvGraphicFramePr>
        <p:xfrm>
          <a:off x="3028092" y="2303631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18C8BBC-B4FD-41BF-89B3-FC92499D7989}"/>
              </a:ext>
            </a:extLst>
          </p:cNvPr>
          <p:cNvCxnSpPr>
            <a:cxnSpLocks/>
          </p:cNvCxnSpPr>
          <p:nvPr/>
        </p:nvCxnSpPr>
        <p:spPr>
          <a:xfrm flipH="1" flipV="1">
            <a:off x="1624065" y="1688311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DDDB07-6CA8-40B6-B624-7157933DC245}"/>
              </a:ext>
            </a:extLst>
          </p:cNvPr>
          <p:cNvSpPr txBox="1"/>
          <p:nvPr/>
        </p:nvSpPr>
        <p:spPr>
          <a:xfrm>
            <a:off x="1325178" y="3881683"/>
            <a:ext cx="285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 Mapped Cache</a:t>
            </a:r>
          </a:p>
        </p:txBody>
      </p:sp>
      <p:graphicFrame>
        <p:nvGraphicFramePr>
          <p:cNvPr id="89" name="Table 2">
            <a:extLst>
              <a:ext uri="{FF2B5EF4-FFF2-40B4-BE49-F238E27FC236}">
                <a16:creationId xmlns:a16="http://schemas.microsoft.com/office/drawing/2014/main" id="{AD8BB8A1-0204-4BD2-9A41-1A2F3E57CC21}"/>
              </a:ext>
            </a:extLst>
          </p:cNvPr>
          <p:cNvGraphicFramePr>
            <a:graphicFrameLocks noGrp="1"/>
          </p:cNvGraphicFramePr>
          <p:nvPr/>
        </p:nvGraphicFramePr>
        <p:xfrm>
          <a:off x="6483221" y="2295777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0200F0-1583-4AEE-8B8B-ECB37BF62B62}"/>
              </a:ext>
            </a:extLst>
          </p:cNvPr>
          <p:cNvCxnSpPr>
            <a:cxnSpLocks/>
          </p:cNvCxnSpPr>
          <p:nvPr/>
        </p:nvCxnSpPr>
        <p:spPr>
          <a:xfrm flipH="1" flipV="1">
            <a:off x="6477776" y="1658456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2A4C70A-5709-4C5C-BD16-5F49972A9CBE}"/>
              </a:ext>
            </a:extLst>
          </p:cNvPr>
          <p:cNvCxnSpPr/>
          <p:nvPr/>
        </p:nvCxnSpPr>
        <p:spPr>
          <a:xfrm flipV="1">
            <a:off x="7330893" y="1927786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2280BFC-F3AD-4142-90C2-7E6CB5BA534A}"/>
              </a:ext>
            </a:extLst>
          </p:cNvPr>
          <p:cNvSpPr txBox="1"/>
          <p:nvPr/>
        </p:nvSpPr>
        <p:spPr>
          <a:xfrm>
            <a:off x="4506004" y="1494136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</a:t>
            </a: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89670F80-4CB3-46AA-841D-E9E027420EF1}"/>
              </a:ext>
            </a:extLst>
          </p:cNvPr>
          <p:cNvGraphicFramePr>
            <a:graphicFrameLocks noGrp="1"/>
          </p:cNvGraphicFramePr>
          <p:nvPr/>
        </p:nvGraphicFramePr>
        <p:xfrm>
          <a:off x="5924786" y="2295777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5735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294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68352CE1-AAC0-4DD7-9A68-E292313F60EF}"/>
              </a:ext>
            </a:extLst>
          </p:cNvPr>
          <p:cNvSpPr txBox="1"/>
          <p:nvPr/>
        </p:nvSpPr>
        <p:spPr>
          <a:xfrm>
            <a:off x="5956943" y="1881121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30355C4-DF4C-44B1-ABC0-A21AD40196FC}"/>
              </a:ext>
            </a:extLst>
          </p:cNvPr>
          <p:cNvCxnSpPr>
            <a:cxnSpLocks/>
          </p:cNvCxnSpPr>
          <p:nvPr/>
        </p:nvCxnSpPr>
        <p:spPr>
          <a:xfrm flipV="1">
            <a:off x="4600409" y="1879809"/>
            <a:ext cx="413434" cy="2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B3395ECB-C2C5-46B3-9E24-56CBDF05C607}"/>
              </a:ext>
            </a:extLst>
          </p:cNvPr>
          <p:cNvGraphicFramePr>
            <a:graphicFrameLocks noGrp="1"/>
          </p:cNvGraphicFramePr>
          <p:nvPr/>
        </p:nvGraphicFramePr>
        <p:xfrm>
          <a:off x="5637672" y="2295777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27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68872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220DD288-6CF7-4CE4-AC86-FEAE591A1BDB}"/>
              </a:ext>
            </a:extLst>
          </p:cNvPr>
          <p:cNvSpPr txBox="1"/>
          <p:nvPr/>
        </p:nvSpPr>
        <p:spPr>
          <a:xfrm rot="16200000">
            <a:off x="5467917" y="1798629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34D0F5-B32B-4AE8-A0AA-F0E18100DE18}"/>
              </a:ext>
            </a:extLst>
          </p:cNvPr>
          <p:cNvSpPr txBox="1"/>
          <p:nvPr/>
        </p:nvSpPr>
        <p:spPr>
          <a:xfrm>
            <a:off x="6538640" y="1879809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277E3D-AED3-4A6E-A469-57A1924E5E9C}"/>
              </a:ext>
            </a:extLst>
          </p:cNvPr>
          <p:cNvCxnSpPr>
            <a:cxnSpLocks/>
          </p:cNvCxnSpPr>
          <p:nvPr/>
        </p:nvCxnSpPr>
        <p:spPr>
          <a:xfrm flipV="1">
            <a:off x="8166528" y="1658456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D38C16A-41B0-47AE-87F4-9CEA60F52D5A}"/>
              </a:ext>
            </a:extLst>
          </p:cNvPr>
          <p:cNvSpPr txBox="1"/>
          <p:nvPr/>
        </p:nvSpPr>
        <p:spPr>
          <a:xfrm>
            <a:off x="7378027" y="1901402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3629F8-8CD7-4276-A357-B7E2429CD79C}"/>
              </a:ext>
            </a:extLst>
          </p:cNvPr>
          <p:cNvSpPr txBox="1"/>
          <p:nvPr/>
        </p:nvSpPr>
        <p:spPr>
          <a:xfrm>
            <a:off x="6984505" y="1618740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AE7E42-95E3-494D-A51E-32C5CD03A168}"/>
              </a:ext>
            </a:extLst>
          </p:cNvPr>
          <p:cNvCxnSpPr>
            <a:cxnSpLocks/>
          </p:cNvCxnSpPr>
          <p:nvPr/>
        </p:nvCxnSpPr>
        <p:spPr>
          <a:xfrm flipH="1">
            <a:off x="6487200" y="1794762"/>
            <a:ext cx="41907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2407503-EA62-40B7-87CB-9A22019B3A8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7674156" y="1803406"/>
            <a:ext cx="49081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C57121-D0B0-47F1-A523-37292D0E0534}"/>
              </a:ext>
            </a:extLst>
          </p:cNvPr>
          <p:cNvCxnSpPr>
            <a:cxnSpLocks/>
          </p:cNvCxnSpPr>
          <p:nvPr/>
        </p:nvCxnSpPr>
        <p:spPr>
          <a:xfrm>
            <a:off x="5194298" y="1886732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9F9F7C1D-B658-40F1-A896-39BC86144148}"/>
              </a:ext>
            </a:extLst>
          </p:cNvPr>
          <p:cNvSpPr/>
          <p:nvPr/>
        </p:nvSpPr>
        <p:spPr>
          <a:xfrm>
            <a:off x="5219956" y="2303633"/>
            <a:ext cx="287113" cy="1455184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FFFE7E6E-C721-4EB5-97C4-79DCF15416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7444" y="2459285"/>
            <a:ext cx="1022609" cy="121270"/>
          </a:xfrm>
          <a:prstGeom prst="curved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2">
            <a:extLst>
              <a:ext uri="{FF2B5EF4-FFF2-40B4-BE49-F238E27FC236}">
                <a16:creationId xmlns:a16="http://schemas.microsoft.com/office/drawing/2014/main" id="{B073F855-57EE-4BC9-B085-69DED911FF48}"/>
              </a:ext>
            </a:extLst>
          </p:cNvPr>
          <p:cNvGraphicFramePr>
            <a:graphicFrameLocks noGrp="1"/>
          </p:cNvGraphicFramePr>
          <p:nvPr/>
        </p:nvGraphicFramePr>
        <p:xfrm>
          <a:off x="7318859" y="2295777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634E0B-A06E-4832-AFAD-B7E06DA6B97A}"/>
              </a:ext>
            </a:extLst>
          </p:cNvPr>
          <p:cNvCxnSpPr>
            <a:cxnSpLocks/>
          </p:cNvCxnSpPr>
          <p:nvPr/>
        </p:nvCxnSpPr>
        <p:spPr>
          <a:xfrm flipH="1" flipV="1">
            <a:off x="5914832" y="1680457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46E3F9-3BB8-47AE-8AC5-F4F56283A0DD}"/>
              </a:ext>
            </a:extLst>
          </p:cNvPr>
          <p:cNvSpPr/>
          <p:nvPr/>
        </p:nvSpPr>
        <p:spPr>
          <a:xfrm>
            <a:off x="5583466" y="2258307"/>
            <a:ext cx="2657102" cy="807041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186D05-8978-411A-99F8-DDB8103D6C10}"/>
              </a:ext>
            </a:extLst>
          </p:cNvPr>
          <p:cNvSpPr/>
          <p:nvPr/>
        </p:nvSpPr>
        <p:spPr>
          <a:xfrm>
            <a:off x="5587809" y="3051714"/>
            <a:ext cx="2657102" cy="75242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0D3BD-4185-41EF-8104-73636C63B59C}"/>
              </a:ext>
            </a:extLst>
          </p:cNvPr>
          <p:cNvSpPr txBox="1"/>
          <p:nvPr/>
        </p:nvSpPr>
        <p:spPr>
          <a:xfrm>
            <a:off x="962555" y="2311487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251CE-E942-4FBF-91CA-5F64A75BDC46}"/>
              </a:ext>
            </a:extLst>
          </p:cNvPr>
          <p:cNvSpPr txBox="1"/>
          <p:nvPr/>
        </p:nvSpPr>
        <p:spPr>
          <a:xfrm>
            <a:off x="962555" y="2660201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999F4-AFA9-4878-99C0-5EC68E7B5141}"/>
              </a:ext>
            </a:extLst>
          </p:cNvPr>
          <p:cNvSpPr txBox="1"/>
          <p:nvPr/>
        </p:nvSpPr>
        <p:spPr>
          <a:xfrm>
            <a:off x="955614" y="2996558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938D3-09FD-4126-81FD-2D8C2CEDA0AA}"/>
              </a:ext>
            </a:extLst>
          </p:cNvPr>
          <p:cNvSpPr txBox="1"/>
          <p:nvPr/>
        </p:nvSpPr>
        <p:spPr>
          <a:xfrm>
            <a:off x="957762" y="3335784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DD649-E178-4AAE-83B6-76FAD9B5475D}"/>
              </a:ext>
            </a:extLst>
          </p:cNvPr>
          <p:cNvSpPr/>
          <p:nvPr/>
        </p:nvSpPr>
        <p:spPr>
          <a:xfrm>
            <a:off x="1259741" y="2223166"/>
            <a:ext cx="2657102" cy="51329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E84B455-0E3A-492E-A672-38EC833B09F3}"/>
              </a:ext>
            </a:extLst>
          </p:cNvPr>
          <p:cNvCxnSpPr>
            <a:cxnSpLocks/>
          </p:cNvCxnSpPr>
          <p:nvPr/>
        </p:nvCxnSpPr>
        <p:spPr>
          <a:xfrm>
            <a:off x="5045038" y="1888302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BB80A1-B2DF-4F64-880A-30B051901D33}"/>
              </a:ext>
            </a:extLst>
          </p:cNvPr>
          <p:cNvSpPr txBox="1"/>
          <p:nvPr/>
        </p:nvSpPr>
        <p:spPr>
          <a:xfrm>
            <a:off x="5324979" y="2434156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B5FA-6950-44AD-89B9-A14436335F61}"/>
              </a:ext>
            </a:extLst>
          </p:cNvPr>
          <p:cNvSpPr txBox="1"/>
          <p:nvPr/>
        </p:nvSpPr>
        <p:spPr>
          <a:xfrm>
            <a:off x="5326968" y="3197890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B62BE-A9A0-48C4-AC47-B261DBFF1C68}"/>
              </a:ext>
            </a:extLst>
          </p:cNvPr>
          <p:cNvSpPr txBox="1"/>
          <p:nvPr/>
        </p:nvSpPr>
        <p:spPr>
          <a:xfrm>
            <a:off x="8234206" y="2410081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11881-2F4C-4FBD-8CCC-3B2A291121FC}"/>
              </a:ext>
            </a:extLst>
          </p:cNvPr>
          <p:cNvSpPr txBox="1"/>
          <p:nvPr/>
        </p:nvSpPr>
        <p:spPr>
          <a:xfrm>
            <a:off x="8243318" y="3109235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853E8-22F0-4780-8816-2E580B481EF2}"/>
              </a:ext>
            </a:extLst>
          </p:cNvPr>
          <p:cNvSpPr txBox="1"/>
          <p:nvPr/>
        </p:nvSpPr>
        <p:spPr>
          <a:xfrm>
            <a:off x="3916843" y="2250453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graphicFrame>
        <p:nvGraphicFramePr>
          <p:cNvPr id="64" name="Table 2">
            <a:extLst>
              <a:ext uri="{FF2B5EF4-FFF2-40B4-BE49-F238E27FC236}">
                <a16:creationId xmlns:a16="http://schemas.microsoft.com/office/drawing/2014/main" id="{3368846C-AE46-4E1F-B45C-B9B9D9D76955}"/>
              </a:ext>
            </a:extLst>
          </p:cNvPr>
          <p:cNvGraphicFramePr>
            <a:graphicFrameLocks noGrp="1"/>
          </p:cNvGraphicFramePr>
          <p:nvPr/>
        </p:nvGraphicFramePr>
        <p:xfrm>
          <a:off x="4363759" y="4918050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D88013-3D08-4677-B971-686578232324}"/>
              </a:ext>
            </a:extLst>
          </p:cNvPr>
          <p:cNvCxnSpPr>
            <a:cxnSpLocks/>
          </p:cNvCxnSpPr>
          <p:nvPr/>
        </p:nvCxnSpPr>
        <p:spPr>
          <a:xfrm flipH="1" flipV="1">
            <a:off x="4358314" y="4280729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F64ABC-E622-44CB-988B-80519CAD0050}"/>
              </a:ext>
            </a:extLst>
          </p:cNvPr>
          <p:cNvCxnSpPr/>
          <p:nvPr/>
        </p:nvCxnSpPr>
        <p:spPr>
          <a:xfrm flipV="1">
            <a:off x="5211431" y="4550059"/>
            <a:ext cx="0" cy="2733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BC0258-B1AE-45F6-820E-2BDB789B4A57}"/>
              </a:ext>
            </a:extLst>
          </p:cNvPr>
          <p:cNvSpPr txBox="1"/>
          <p:nvPr/>
        </p:nvSpPr>
        <p:spPr>
          <a:xfrm>
            <a:off x="1158304" y="4946949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41F19D-2DDF-4966-80B7-3062E0618C52}"/>
              </a:ext>
            </a:extLst>
          </p:cNvPr>
          <p:cNvSpPr txBox="1"/>
          <p:nvPr/>
        </p:nvSpPr>
        <p:spPr>
          <a:xfrm>
            <a:off x="1274182" y="5228772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61CE162-5B0C-4B87-9E94-449D76B3813F}"/>
              </a:ext>
            </a:extLst>
          </p:cNvPr>
          <p:cNvGraphicFramePr>
            <a:graphicFrameLocks noGrp="1"/>
          </p:cNvGraphicFramePr>
          <p:nvPr/>
        </p:nvGraphicFramePr>
        <p:xfrm>
          <a:off x="3805324" y="4918050"/>
          <a:ext cx="554458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4458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5735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294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C7C33F9-89EA-4A0B-9F8E-A7EF74FD9FCF}"/>
              </a:ext>
            </a:extLst>
          </p:cNvPr>
          <p:cNvSpPr txBox="1"/>
          <p:nvPr/>
        </p:nvSpPr>
        <p:spPr>
          <a:xfrm>
            <a:off x="3837481" y="4503394"/>
            <a:ext cx="5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Tag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AF1A5C8-00B2-40D1-A07A-A4D024FA96AD}"/>
              </a:ext>
            </a:extLst>
          </p:cNvPr>
          <p:cNvCxnSpPr>
            <a:cxnSpLocks/>
          </p:cNvCxnSpPr>
          <p:nvPr/>
        </p:nvCxnSpPr>
        <p:spPr>
          <a:xfrm flipV="1">
            <a:off x="1359157" y="5605020"/>
            <a:ext cx="413434" cy="2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F9B6466-6531-4B0D-A013-F957C3EF1FB8}"/>
              </a:ext>
            </a:extLst>
          </p:cNvPr>
          <p:cNvGraphicFramePr>
            <a:graphicFrameLocks noGrp="1"/>
          </p:cNvGraphicFramePr>
          <p:nvPr/>
        </p:nvGraphicFramePr>
        <p:xfrm>
          <a:off x="3518210" y="4918050"/>
          <a:ext cx="287113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7113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728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274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6887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B99CC1EC-4330-4075-88E7-2AED72386901}"/>
              </a:ext>
            </a:extLst>
          </p:cNvPr>
          <p:cNvSpPr txBox="1"/>
          <p:nvPr/>
        </p:nvSpPr>
        <p:spPr>
          <a:xfrm rot="16200000">
            <a:off x="3348455" y="4420902"/>
            <a:ext cx="66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Valid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2272A5-7887-40C6-90E0-6D26688931C5}"/>
              </a:ext>
            </a:extLst>
          </p:cNvPr>
          <p:cNvSpPr txBox="1"/>
          <p:nvPr/>
        </p:nvSpPr>
        <p:spPr>
          <a:xfrm>
            <a:off x="4419178" y="4502082"/>
            <a:ext cx="9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FB697C-F1FE-4722-9B83-BAF2860291C6}"/>
              </a:ext>
            </a:extLst>
          </p:cNvPr>
          <p:cNvCxnSpPr>
            <a:cxnSpLocks/>
          </p:cNvCxnSpPr>
          <p:nvPr/>
        </p:nvCxnSpPr>
        <p:spPr>
          <a:xfrm flipV="1">
            <a:off x="6047066" y="4280729"/>
            <a:ext cx="0" cy="5442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EF271D8-47A4-4092-83BD-B4F15AF98B12}"/>
              </a:ext>
            </a:extLst>
          </p:cNvPr>
          <p:cNvSpPr txBox="1"/>
          <p:nvPr/>
        </p:nvSpPr>
        <p:spPr>
          <a:xfrm>
            <a:off x="5258565" y="4523675"/>
            <a:ext cx="8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1-byte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E3B77-4572-43A4-8809-9F0537E02CE8}"/>
              </a:ext>
            </a:extLst>
          </p:cNvPr>
          <p:cNvSpPr txBox="1"/>
          <p:nvPr/>
        </p:nvSpPr>
        <p:spPr>
          <a:xfrm>
            <a:off x="4865043" y="4241013"/>
            <a:ext cx="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D651F8-2A26-4FB6-9FD1-F655E493F817}"/>
              </a:ext>
            </a:extLst>
          </p:cNvPr>
          <p:cNvCxnSpPr>
            <a:cxnSpLocks/>
          </p:cNvCxnSpPr>
          <p:nvPr/>
        </p:nvCxnSpPr>
        <p:spPr>
          <a:xfrm flipH="1">
            <a:off x="4367738" y="4417035"/>
            <a:ext cx="41907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7FF3E24-D08C-4614-9EE6-28D96DFB96F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554694" y="4425679"/>
            <a:ext cx="49081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EFDC1FF-2C9B-4E12-BE6C-96E04A7E420D}"/>
              </a:ext>
            </a:extLst>
          </p:cNvPr>
          <p:cNvCxnSpPr>
            <a:cxnSpLocks/>
          </p:cNvCxnSpPr>
          <p:nvPr/>
        </p:nvCxnSpPr>
        <p:spPr>
          <a:xfrm>
            <a:off x="1953046" y="5611943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F9C8C66A-443E-4D92-989D-A675B77C7B15}"/>
              </a:ext>
            </a:extLst>
          </p:cNvPr>
          <p:cNvSpPr/>
          <p:nvPr/>
        </p:nvSpPr>
        <p:spPr>
          <a:xfrm>
            <a:off x="3100494" y="4925906"/>
            <a:ext cx="287113" cy="1455184"/>
          </a:xfrm>
          <a:prstGeom prst="leftBrace">
            <a:avLst>
              <a:gd name="adj1" fmla="val 82475"/>
              <a:gd name="adj2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E2369D3E-BB8F-4F80-900E-18212F046EBD}"/>
              </a:ext>
            </a:extLst>
          </p:cNvPr>
          <p:cNvCxnSpPr>
            <a:cxnSpLocks/>
          </p:cNvCxnSpPr>
          <p:nvPr/>
        </p:nvCxnSpPr>
        <p:spPr>
          <a:xfrm flipV="1">
            <a:off x="1803786" y="5653497"/>
            <a:ext cx="1306136" cy="20490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75A5A71-1829-4AB8-B80E-ED813B9F7EE2}"/>
              </a:ext>
            </a:extLst>
          </p:cNvPr>
          <p:cNvGraphicFramePr>
            <a:graphicFrameLocks noGrp="1"/>
          </p:cNvGraphicFramePr>
          <p:nvPr/>
        </p:nvGraphicFramePr>
        <p:xfrm>
          <a:off x="5199397" y="4918050"/>
          <a:ext cx="846110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110">
                  <a:extLst>
                    <a:ext uri="{9D8B030D-6E8A-4147-A177-3AD203B41FA5}">
                      <a16:colId xmlns:a16="http://schemas.microsoft.com/office/drawing/2014/main" val="3597508548"/>
                    </a:ext>
                  </a:extLst>
                </a:gridCol>
              </a:tblGrid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23806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32895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72019"/>
                  </a:ext>
                </a:extLst>
              </a:tr>
              <a:tr h="29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5300"/>
                  </a:ext>
                </a:extLst>
              </a:tr>
            </a:tbl>
          </a:graphicData>
        </a:graphic>
      </p:graphicFrame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04A17D-0727-4792-ADC5-889DC10DDD48}"/>
              </a:ext>
            </a:extLst>
          </p:cNvPr>
          <p:cNvCxnSpPr>
            <a:cxnSpLocks/>
          </p:cNvCxnSpPr>
          <p:nvPr/>
        </p:nvCxnSpPr>
        <p:spPr>
          <a:xfrm flipH="1" flipV="1">
            <a:off x="3795370" y="4302730"/>
            <a:ext cx="9423" cy="5427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79DF1FF-4FCB-4DB6-8D04-24AC10F7DAE8}"/>
              </a:ext>
            </a:extLst>
          </p:cNvPr>
          <p:cNvSpPr/>
          <p:nvPr/>
        </p:nvSpPr>
        <p:spPr>
          <a:xfrm>
            <a:off x="3464004" y="4880580"/>
            <a:ext cx="2657102" cy="807041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A123C29-3671-49AC-B546-E8CD292898E3}"/>
              </a:ext>
            </a:extLst>
          </p:cNvPr>
          <p:cNvSpPr/>
          <p:nvPr/>
        </p:nvSpPr>
        <p:spPr>
          <a:xfrm>
            <a:off x="3468347" y="5673987"/>
            <a:ext cx="2657102" cy="75242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5434B8C-7232-4111-8B78-C3CB3814C84D}"/>
              </a:ext>
            </a:extLst>
          </p:cNvPr>
          <p:cNvCxnSpPr>
            <a:cxnSpLocks/>
          </p:cNvCxnSpPr>
          <p:nvPr/>
        </p:nvCxnSpPr>
        <p:spPr>
          <a:xfrm>
            <a:off x="1803786" y="5613513"/>
            <a:ext cx="972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4B42588-618F-421D-8B46-8B653DE71056}"/>
              </a:ext>
            </a:extLst>
          </p:cNvPr>
          <p:cNvSpPr txBox="1"/>
          <p:nvPr/>
        </p:nvSpPr>
        <p:spPr>
          <a:xfrm>
            <a:off x="3205517" y="5056429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7F4C43-8A5C-4A7D-9C01-BE4933373114}"/>
              </a:ext>
            </a:extLst>
          </p:cNvPr>
          <p:cNvSpPr txBox="1"/>
          <p:nvPr/>
        </p:nvSpPr>
        <p:spPr>
          <a:xfrm>
            <a:off x="3207506" y="5820163"/>
            <a:ext cx="47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257565-D759-40BD-8184-E8369A22571C}"/>
              </a:ext>
            </a:extLst>
          </p:cNvPr>
          <p:cNvSpPr txBox="1"/>
          <p:nvPr/>
        </p:nvSpPr>
        <p:spPr>
          <a:xfrm>
            <a:off x="6114744" y="5032354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7877092-7414-46A4-8679-437DC4D40CC7}"/>
              </a:ext>
            </a:extLst>
          </p:cNvPr>
          <p:cNvSpPr txBox="1"/>
          <p:nvPr/>
        </p:nvSpPr>
        <p:spPr>
          <a:xfrm>
            <a:off x="6123856" y="5731508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ADB714-E0B2-4D97-BF64-BE01F1ED008B}"/>
              </a:ext>
            </a:extLst>
          </p:cNvPr>
          <p:cNvSpPr txBox="1"/>
          <p:nvPr/>
        </p:nvSpPr>
        <p:spPr>
          <a:xfrm>
            <a:off x="99360" y="1229598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228EF2-7215-4667-9224-1B82D6F124F1}"/>
              </a:ext>
            </a:extLst>
          </p:cNvPr>
          <p:cNvSpPr txBox="1"/>
          <p:nvPr/>
        </p:nvSpPr>
        <p:spPr>
          <a:xfrm>
            <a:off x="4390127" y="1221744"/>
            <a:ext cx="132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51246F5-4E0D-4AA5-A1F9-9C32267EAE4F}"/>
              </a:ext>
            </a:extLst>
          </p:cNvPr>
          <p:cNvSpPr txBox="1"/>
          <p:nvPr/>
        </p:nvSpPr>
        <p:spPr>
          <a:xfrm>
            <a:off x="5155193" y="3883985"/>
            <a:ext cx="354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2-way Set Associative Cache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615510C7-53C7-4427-B1D0-5FCF79998BC2}"/>
              </a:ext>
            </a:extLst>
          </p:cNvPr>
          <p:cNvSpPr/>
          <p:nvPr/>
        </p:nvSpPr>
        <p:spPr>
          <a:xfrm>
            <a:off x="3464834" y="4844445"/>
            <a:ext cx="2657102" cy="1634146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A16C65-D7F9-4F44-A432-A343CECBFB32}"/>
              </a:ext>
            </a:extLst>
          </p:cNvPr>
          <p:cNvSpPr txBox="1"/>
          <p:nvPr/>
        </p:nvSpPr>
        <p:spPr>
          <a:xfrm>
            <a:off x="6125449" y="5358261"/>
            <a:ext cx="66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51535-59E7-4CEC-BE02-5ECC2B9232CA}"/>
              </a:ext>
            </a:extLst>
          </p:cNvPr>
          <p:cNvSpPr txBox="1"/>
          <p:nvPr/>
        </p:nvSpPr>
        <p:spPr>
          <a:xfrm>
            <a:off x="160101" y="5956363"/>
            <a:ext cx="306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Fully Associative Cache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2FACB06-81F7-454A-9B83-84EE7A6D9388}"/>
              </a:ext>
            </a:extLst>
          </p:cNvPr>
          <p:cNvCxnSpPr>
            <a:cxnSpLocks/>
          </p:cNvCxnSpPr>
          <p:nvPr/>
        </p:nvCxnSpPr>
        <p:spPr>
          <a:xfrm>
            <a:off x="1372493" y="5604275"/>
            <a:ext cx="538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1" grpId="0"/>
      <p:bldP spid="83" grpId="0"/>
      <p:bldP spid="90" grpId="0"/>
      <p:bldP spid="93" grpId="0"/>
      <p:bldP spid="99" grpId="0"/>
      <p:bldP spid="103" grpId="0"/>
      <p:bldP spid="108" grpId="0" animBg="1"/>
      <p:bldP spid="115" grpId="0" animBg="1"/>
      <p:bldP spid="115" grpId="1" animBg="1"/>
      <p:bldP spid="117" grpId="0" animBg="1"/>
      <p:bldP spid="117" grpId="1" animBg="1"/>
      <p:bldP spid="120" grpId="0"/>
      <p:bldP spid="120" grpId="1"/>
      <p:bldP spid="134" grpId="0"/>
      <p:bldP spid="134" grpId="1"/>
      <p:bldP spid="135" grpId="0"/>
      <p:bldP spid="135" grpId="1"/>
      <p:bldP spid="136" grpId="0"/>
      <p:bldP spid="136" grpId="1"/>
      <p:bldP spid="141" grpId="0" animBg="1"/>
      <p:bldP spid="14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79922"/>
            <a:ext cx="9143999" cy="526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Block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(or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line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): the unit of data stored in the cache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Typically in the ranges of 32-128 bytes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Set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: A group of blocks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</a:rPr>
              <a:t>Way</a:t>
            </a:r>
            <a:r>
              <a:rPr lang="en-US" altLang="en-US" sz="2800" kern="0" dirty="0">
                <a:solidFill>
                  <a:srgbClr val="000000"/>
                </a:solidFill>
              </a:rPr>
              <a:t>: A block in a set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Number of ways defines number of blocks in a set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E.g. a 4-way set associative cache has 4 blocks in each set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2 to 32 ways are common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Fully associative cache: #ways = #blocks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3000" kern="0" dirty="0">
                <a:solidFill>
                  <a:srgbClr val="000000"/>
                </a:solidFill>
              </a:rPr>
              <a:t>Caveat: “Index” bits in address do not select a cache </a:t>
            </a:r>
            <a:r>
              <a:rPr lang="en-US" altLang="en-US" sz="3000" i="1" kern="0" dirty="0">
                <a:solidFill>
                  <a:srgbClr val="000000"/>
                </a:solidFill>
              </a:rPr>
              <a:t>block</a:t>
            </a:r>
            <a:r>
              <a:rPr lang="en-US" altLang="en-US" sz="3000" kern="0" dirty="0">
                <a:solidFill>
                  <a:srgbClr val="000000"/>
                </a:solidFill>
              </a:rPr>
              <a:t>, rather a cache </a:t>
            </a:r>
            <a:r>
              <a:rPr lang="en-US" altLang="en-US" sz="3000" i="1" kern="0" dirty="0">
                <a:solidFill>
                  <a:srgbClr val="000000"/>
                </a:solidFill>
              </a:rPr>
              <a:t>set</a:t>
            </a:r>
            <a:r>
              <a:rPr lang="en-US" altLang="en-US" sz="3000" kern="0" dirty="0">
                <a:solidFill>
                  <a:srgbClr val="000000"/>
                </a:solidFill>
              </a:rPr>
              <a:t>.</a:t>
            </a:r>
            <a:endParaRPr lang="en-US" altLang="en-US" sz="30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More cache terminology</a:t>
            </a:r>
          </a:p>
        </p:txBody>
      </p:sp>
    </p:spTree>
    <p:extLst>
      <p:ext uri="{BB962C8B-B14F-4D97-AF65-F5344CB8AC3E}">
        <p14:creationId xmlns:p14="http://schemas.microsoft.com/office/powerpoint/2010/main" val="36709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32858</TotalTime>
  <Words>2090</Words>
  <Application>Microsoft Office PowerPoint</Application>
  <PresentationFormat>Affichage à l'écran (4:3)</PresentationFormat>
  <Paragraphs>513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Consolas</vt:lpstr>
      <vt:lpstr>Garamond</vt:lpstr>
      <vt:lpstr>Garamond (Body)</vt:lpstr>
      <vt:lpstr>Garamond (Headings)</vt:lpstr>
      <vt:lpstr>Symbol</vt:lpstr>
      <vt:lpstr>Times</vt:lpstr>
      <vt:lpstr>Times New Roman</vt:lpstr>
      <vt:lpstr>Trebuchet MS</vt:lpstr>
      <vt:lpstr>Wingdings</vt:lpstr>
      <vt:lpstr>Office-tema</vt:lpstr>
      <vt:lpstr>TDT4258: Low-Level Programming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Louka Chapus</cp:lastModifiedBy>
  <cp:revision>1404</cp:revision>
  <cp:lastPrinted>2018-01-12T07:10:10Z</cp:lastPrinted>
  <dcterms:created xsi:type="dcterms:W3CDTF">2013-06-10T16:56:09Z</dcterms:created>
  <dcterms:modified xsi:type="dcterms:W3CDTF">2023-09-19T09:31:53Z</dcterms:modified>
</cp:coreProperties>
</file>