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1277" r:id="rId2"/>
    <p:sldId id="490" r:id="rId3"/>
    <p:sldId id="491" r:id="rId4"/>
    <p:sldId id="575" r:id="rId5"/>
    <p:sldId id="576" r:id="rId6"/>
    <p:sldId id="580" r:id="rId7"/>
    <p:sldId id="578" r:id="rId8"/>
    <p:sldId id="589" r:id="rId9"/>
    <p:sldId id="590" r:id="rId10"/>
    <p:sldId id="591" r:id="rId11"/>
    <p:sldId id="1278" r:id="rId12"/>
    <p:sldId id="1279" r:id="rId13"/>
    <p:sldId id="1280" r:id="rId14"/>
    <p:sldId id="1281" r:id="rId15"/>
    <p:sldId id="1282" r:id="rId16"/>
    <p:sldId id="1283" r:id="rId17"/>
    <p:sldId id="1284" r:id="rId18"/>
    <p:sldId id="1285" r:id="rId19"/>
    <p:sldId id="1286" r:id="rId20"/>
    <p:sldId id="1287" r:id="rId21"/>
    <p:sldId id="1288" r:id="rId22"/>
    <p:sldId id="582" r:id="rId23"/>
    <p:sldId id="584" r:id="rId24"/>
    <p:sldId id="1289" r:id="rId25"/>
    <p:sldId id="1290" r:id="rId26"/>
    <p:sldId id="1291" r:id="rId27"/>
    <p:sldId id="586" r:id="rId28"/>
    <p:sldId id="1292" r:id="rId29"/>
    <p:sldId id="1293" r:id="rId30"/>
    <p:sldId id="1294" r:id="rId31"/>
    <p:sldId id="594" r:id="rId32"/>
    <p:sldId id="1295" r:id="rId33"/>
    <p:sldId id="1296" r:id="rId34"/>
    <p:sldId id="592" r:id="rId35"/>
    <p:sldId id="593" r:id="rId36"/>
    <p:sldId id="596" r:id="rId37"/>
    <p:sldId id="1297" r:id="rId38"/>
    <p:sldId id="595" r:id="rId39"/>
    <p:sldId id="1298" r:id="rId40"/>
    <p:sldId id="577" r:id="rId41"/>
    <p:sldId id="615" r:id="rId42"/>
    <p:sldId id="616" r:id="rId43"/>
    <p:sldId id="613" r:id="rId44"/>
  </p:sldIdLst>
  <p:sldSz cx="9144000" cy="6858000" type="screen4x3"/>
  <p:notesSz cx="6858000" cy="9144000"/>
  <p:defaultTextStyle>
    <a:defPPr>
      <a:defRPr lang="nb-NO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DEE9"/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1" autoAdjust="0"/>
    <p:restoredTop sz="92857" autoAdjust="0"/>
  </p:normalViewPr>
  <p:slideViewPr>
    <p:cSldViewPr snapToGrid="0" snapToObjects="1">
      <p:cViewPr varScale="1">
        <p:scale>
          <a:sx n="102" d="100"/>
          <a:sy n="102" d="100"/>
        </p:scale>
        <p:origin x="18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42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F7F4-3A36-5441-949A-00933CBC777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04824-D2D1-C74A-A3A7-4E9D2FD3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4824-D2D1-C74A-A3A7-4E9D2FD37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22"/>
            <a:ext cx="7772400" cy="901095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5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1346"/>
            <a:ext cx="8229600" cy="1143000"/>
          </a:xfrm>
        </p:spPr>
        <p:txBody>
          <a:bodyPr/>
          <a:lstStyle>
            <a:lvl1pPr>
              <a:defRPr b="0" i="0" baseline="0">
                <a:latin typeface="Garamond (Headings)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91845"/>
            <a:ext cx="8229600" cy="5055791"/>
          </a:xfrm>
        </p:spPr>
        <p:txBody>
          <a:bodyPr/>
          <a:lstStyle>
            <a:lvl1pPr marL="342882" indent="-342882">
              <a:buClr>
                <a:srgbClr val="C00000"/>
              </a:buClr>
              <a:buFont typeface="Wingdings" panose="05000000000000000000" pitchFamily="2" charset="2"/>
              <a:buChar char="§"/>
              <a:defRPr baseline="0">
                <a:latin typeface="Garamond (Body)"/>
              </a:defRPr>
            </a:lvl1pPr>
            <a:lvl2pPr>
              <a:buClrTx/>
              <a:defRPr baseline="0">
                <a:latin typeface="Garamond (Body)"/>
              </a:defRPr>
            </a:lvl2pPr>
            <a:lvl3pPr>
              <a:defRPr baseline="0">
                <a:latin typeface="Garamond (Body)"/>
              </a:defRPr>
            </a:lvl3pPr>
            <a:lvl4pPr>
              <a:defRPr baseline="0">
                <a:latin typeface="Garamond (Body)"/>
              </a:defRPr>
            </a:lvl4pPr>
            <a:lvl5pPr>
              <a:defRPr baseline="0">
                <a:latin typeface="Garamond (Body)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8F9E928-342C-4754-A509-1EF789E3C784}"/>
              </a:ext>
            </a:extLst>
          </p:cNvPr>
          <p:cNvSpPr/>
          <p:nvPr userDrawn="1"/>
        </p:nvSpPr>
        <p:spPr>
          <a:xfrm>
            <a:off x="462260" y="1141544"/>
            <a:ext cx="81900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4792" y="0"/>
                </a:lnTo>
              </a:path>
            </a:pathLst>
          </a:custGeom>
          <a:ln w="4419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539"/>
            <a:ext cx="9144000" cy="34992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537639" y="6497539"/>
            <a:ext cx="373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>
                <a:solidFill>
                  <a:schemeClr val="bg1"/>
                </a:solidFill>
              </a:rPr>
              <a:t>TDT4258 – Low Level Programming</a:t>
            </a: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457178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53294" y="1619631"/>
            <a:ext cx="8240543" cy="675821"/>
          </a:xfrm>
        </p:spPr>
        <p:txBody>
          <a:bodyPr>
            <a:noAutofit/>
          </a:bodyPr>
          <a:lstStyle/>
          <a:p>
            <a:pPr algn="ctr"/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TDT4258: </a:t>
            </a:r>
            <a:r>
              <a:rPr lang="en-GB" sz="3800" dirty="0">
                <a:solidFill>
                  <a:schemeClr val="bg1">
                    <a:lumMod val="50000"/>
                  </a:schemeClr>
                </a:solidFill>
              </a:rPr>
              <a:t>Low-Level Programming</a:t>
            </a:r>
            <a:br>
              <a:rPr lang="en-GB" sz="3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Bilde 5" descr="tekst_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3" y="835352"/>
            <a:ext cx="274413" cy="4765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5770" y="2234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ittel 1"/>
          <p:cNvSpPr txBox="1">
            <a:spLocks/>
          </p:cNvSpPr>
          <p:nvPr/>
        </p:nvSpPr>
        <p:spPr>
          <a:xfrm>
            <a:off x="1048768" y="2658830"/>
            <a:ext cx="7772400" cy="8540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>
              <a:buFontTx/>
              <a:buChar char="-"/>
            </a:pPr>
            <a:r>
              <a:rPr lang="en-GB" sz="2600" dirty="0"/>
              <a:t>Introduction to C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2E0332-A980-45B7-9291-87B08B336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8" y="3901192"/>
            <a:ext cx="7772400" cy="22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Rakesh Kumar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Computer Architecture Lab</a:t>
            </a:r>
          </a:p>
          <a:p>
            <a:pPr lvl="0" defTabSz="914400" eaLnBrk="1" hangingPunct="1">
              <a:buClr>
                <a:srgbClr val="D70000"/>
              </a:buClr>
            </a:pPr>
            <a:r>
              <a:rPr lang="en-GB" altLang="en-US" kern="0" dirty="0">
                <a:solidFill>
                  <a:srgbClr val="000000"/>
                </a:solidFill>
                <a:latin typeface="Garamond"/>
              </a:rPr>
              <a:t>Department of Computer Science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F4D0CE1-E4E3-40D3-9806-DE2B8A58B426}"/>
              </a:ext>
            </a:extLst>
          </p:cNvPr>
          <p:cNvSpPr txBox="1"/>
          <p:nvPr/>
        </p:nvSpPr>
        <p:spPr>
          <a:xfrm>
            <a:off x="212887" y="6210820"/>
            <a:ext cx="8697433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1800" spc="-7" baseline="24305" dirty="0">
                <a:latin typeface="Trebuchet MS"/>
                <a:cs typeface="Trebuchet MS"/>
              </a:rPr>
              <a:t>Some of the slides are based on other courses around the world: Stanford, University of Edinburgh, etc.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8347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2E919771-9085-4017-89D4-209A4F57E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Pointers as function arguments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BDE6A49C-E006-4EC4-942E-18F48B314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In Java</a:t>
            </a:r>
          </a:p>
          <a:p>
            <a:pPr lvl="1" eaLnBrk="1" hangingPunct="1">
              <a:spcBef>
                <a:spcPct val="10000"/>
              </a:spcBef>
            </a:pPr>
            <a:r>
              <a:rPr lang="en-GB" altLang="en-US" sz="2600" dirty="0">
                <a:latin typeface="+mj-lt"/>
              </a:rPr>
              <a:t>an argument with primitive type is passed by value (function gets copy of value)</a:t>
            </a:r>
          </a:p>
          <a:p>
            <a:pPr lvl="1" eaLnBrk="1" hangingPunct="1">
              <a:spcBef>
                <a:spcPct val="10000"/>
              </a:spcBef>
            </a:pPr>
            <a:r>
              <a:rPr lang="en-GB" altLang="en-US" sz="2600" dirty="0">
                <a:latin typeface="+mj-lt"/>
              </a:rPr>
              <a:t>an argument with class type is passed by reference (function gets reference to value)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In C</a:t>
            </a:r>
          </a:p>
          <a:p>
            <a:pPr lvl="1" eaLnBrk="1" hangingPunct="1">
              <a:spcBef>
                <a:spcPct val="10000"/>
              </a:spcBef>
            </a:pPr>
            <a:r>
              <a:rPr lang="en-GB" altLang="en-US" sz="2600" dirty="0">
                <a:latin typeface="+mj-lt"/>
              </a:rPr>
              <a:t>Most arguments passed by value</a:t>
            </a:r>
          </a:p>
          <a:p>
            <a:pPr lvl="1" eaLnBrk="1" hangingPunct="1">
              <a:spcBef>
                <a:spcPct val="10000"/>
              </a:spcBef>
            </a:pPr>
            <a:r>
              <a:rPr lang="en-GB" altLang="en-US" sz="2600" dirty="0">
                <a:latin typeface="+mj-lt"/>
              </a:rPr>
              <a:t>To get effect of `pass by reference’, use an argument with a pointer type</a:t>
            </a:r>
          </a:p>
        </p:txBody>
      </p:sp>
    </p:spTree>
    <p:extLst>
      <p:ext uri="{BB962C8B-B14F-4D97-AF65-F5344CB8AC3E}">
        <p14:creationId xmlns:p14="http://schemas.microsoft.com/office/powerpoint/2010/main" val="238699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Data Types: Another Look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short (16-bits)</a:t>
            </a:r>
          </a:p>
          <a:p>
            <a:pPr lvl="1">
              <a:spcBef>
                <a:spcPct val="10000"/>
              </a:spcBef>
            </a:pPr>
            <a:r>
              <a:rPr lang="en-GB" altLang="en-US" sz="2400" dirty="0">
                <a:latin typeface="+mj-lt"/>
              </a:rPr>
              <a:t>2</a:t>
            </a:r>
            <a:r>
              <a:rPr lang="en-GB" altLang="en-US" sz="2400" baseline="30000" dirty="0">
                <a:latin typeface="+mj-lt"/>
              </a:rPr>
              <a:t>16</a:t>
            </a:r>
            <a:r>
              <a:rPr lang="en-GB" altLang="en-US" sz="2400" dirty="0">
                <a:latin typeface="+mj-lt"/>
              </a:rPr>
              <a:t> bit combinations</a:t>
            </a:r>
          </a:p>
          <a:p>
            <a:pPr lvl="2">
              <a:spcBef>
                <a:spcPct val="10000"/>
              </a:spcBef>
            </a:pPr>
            <a:r>
              <a:rPr lang="en-GB" altLang="en-US" sz="2200" dirty="0">
                <a:latin typeface="+mj-lt"/>
              </a:rPr>
              <a:t>Potentially from 0 to </a:t>
            </a:r>
            <a:r>
              <a:rPr lang="en-GB" altLang="en-US" sz="2000" dirty="0"/>
              <a:t>2</a:t>
            </a:r>
            <a:r>
              <a:rPr lang="en-GB" altLang="en-US" sz="2000" baseline="30000" dirty="0"/>
              <a:t>16</a:t>
            </a:r>
            <a:r>
              <a:rPr lang="en-GB" altLang="en-US" sz="2000" dirty="0"/>
              <a:t>-1 </a:t>
            </a:r>
            <a:r>
              <a:rPr lang="en-GB" altLang="en-US" sz="2200" dirty="0">
                <a:latin typeface="+mj-lt"/>
              </a:rPr>
              <a:t>(0x0000 to 0xFFFF) </a:t>
            </a:r>
          </a:p>
          <a:p>
            <a:pPr lvl="1">
              <a:spcBef>
                <a:spcPct val="10000"/>
              </a:spcBef>
            </a:pPr>
            <a:r>
              <a:rPr lang="en-GB" altLang="en-US" sz="2400" i="1" dirty="0">
                <a:latin typeface="+mj-lt"/>
              </a:rPr>
              <a:t>short</a:t>
            </a:r>
            <a:r>
              <a:rPr lang="en-GB" altLang="en-US" sz="2400" dirty="0">
                <a:latin typeface="+mj-lt"/>
              </a:rPr>
              <a:t> represents signed numbers:</a:t>
            </a:r>
          </a:p>
          <a:p>
            <a:pPr lvl="2">
              <a:spcBef>
                <a:spcPct val="10000"/>
              </a:spcBef>
            </a:pPr>
            <a:r>
              <a:rPr lang="en-GB" altLang="en-US" sz="2200" dirty="0">
                <a:latin typeface="+mj-lt"/>
              </a:rPr>
              <a:t>From -2</a:t>
            </a:r>
            <a:r>
              <a:rPr lang="en-GB" altLang="en-US" sz="2200" baseline="30000" dirty="0">
                <a:latin typeface="+mj-lt"/>
              </a:rPr>
              <a:t>15</a:t>
            </a:r>
            <a:r>
              <a:rPr lang="en-GB" altLang="en-US" sz="2200" dirty="0">
                <a:latin typeface="+mj-lt"/>
              </a:rPr>
              <a:t> to 2</a:t>
            </a:r>
            <a:r>
              <a:rPr lang="en-GB" altLang="en-US" sz="2200" baseline="30000" dirty="0">
                <a:latin typeface="+mj-lt"/>
              </a:rPr>
              <a:t>15</a:t>
            </a:r>
            <a:r>
              <a:rPr lang="en-GB" altLang="en-US" sz="2200" dirty="0">
                <a:latin typeface="+mj-lt"/>
              </a:rPr>
              <a:t>-1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int (32-bits):</a:t>
            </a:r>
          </a:p>
          <a:p>
            <a:pPr lvl="1">
              <a:spcBef>
                <a:spcPct val="10000"/>
              </a:spcBef>
            </a:pPr>
            <a:r>
              <a:rPr lang="en-GB" altLang="en-US" sz="2400" dirty="0"/>
              <a:t>2</a:t>
            </a:r>
            <a:r>
              <a:rPr lang="en-GB" altLang="en-US" sz="2400" baseline="30000" dirty="0"/>
              <a:t>32</a:t>
            </a:r>
            <a:r>
              <a:rPr lang="en-GB" altLang="en-US" sz="2400" dirty="0"/>
              <a:t> bit combinations</a:t>
            </a:r>
          </a:p>
          <a:p>
            <a:pPr lvl="2">
              <a:spcBef>
                <a:spcPct val="10000"/>
              </a:spcBef>
            </a:pPr>
            <a:r>
              <a:rPr lang="en-GB" altLang="en-US" sz="2200" dirty="0"/>
              <a:t>Potentially from 0 to </a:t>
            </a:r>
            <a:r>
              <a:rPr lang="en-GB" altLang="en-US" sz="2000" dirty="0"/>
              <a:t>2</a:t>
            </a:r>
            <a:r>
              <a:rPr lang="en-GB" altLang="en-US" sz="2000" baseline="30000" dirty="0"/>
              <a:t>32</a:t>
            </a:r>
            <a:r>
              <a:rPr lang="en-GB" altLang="en-US" sz="2000" dirty="0"/>
              <a:t>-1 </a:t>
            </a:r>
            <a:r>
              <a:rPr lang="en-GB" altLang="en-US" sz="2200" dirty="0"/>
              <a:t>(0x00000000 to 0xFFFFFFFF) </a:t>
            </a:r>
          </a:p>
          <a:p>
            <a:pPr lvl="1">
              <a:spcBef>
                <a:spcPct val="10000"/>
              </a:spcBef>
            </a:pPr>
            <a:r>
              <a:rPr lang="en-GB" altLang="en-US" sz="2400" i="1" dirty="0"/>
              <a:t>int</a:t>
            </a:r>
            <a:r>
              <a:rPr lang="en-GB" altLang="en-US" sz="2400" dirty="0"/>
              <a:t> represents signed numbers:</a:t>
            </a:r>
          </a:p>
          <a:p>
            <a:pPr lvl="2">
              <a:spcBef>
                <a:spcPct val="10000"/>
              </a:spcBef>
            </a:pPr>
            <a:r>
              <a:rPr lang="en-GB" altLang="en-US" sz="2200" dirty="0"/>
              <a:t>From -2</a:t>
            </a:r>
            <a:r>
              <a:rPr lang="en-GB" altLang="en-US" sz="2200" baseline="30000" dirty="0"/>
              <a:t>31</a:t>
            </a:r>
            <a:r>
              <a:rPr lang="en-GB" altLang="en-US" sz="2200" dirty="0"/>
              <a:t> to 2</a:t>
            </a:r>
            <a:r>
              <a:rPr lang="en-GB" altLang="en-US" sz="2200" baseline="30000" dirty="0"/>
              <a:t>31</a:t>
            </a:r>
            <a:r>
              <a:rPr lang="en-GB" altLang="en-US" sz="2200" dirty="0"/>
              <a:t>-1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B1C545-CBC2-497E-9073-08C9203EB7E3}"/>
              </a:ext>
            </a:extLst>
          </p:cNvPr>
          <p:cNvCxnSpPr/>
          <p:nvPr/>
        </p:nvCxnSpPr>
        <p:spPr>
          <a:xfrm flipH="1">
            <a:off x="1687397" y="2384981"/>
            <a:ext cx="50621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F24470-75BE-4A07-8D9B-3F62A50543A1}"/>
              </a:ext>
            </a:extLst>
          </p:cNvPr>
          <p:cNvCxnSpPr>
            <a:cxnSpLocks/>
          </p:cNvCxnSpPr>
          <p:nvPr/>
        </p:nvCxnSpPr>
        <p:spPr>
          <a:xfrm flipH="1">
            <a:off x="1687397" y="4403889"/>
            <a:ext cx="62405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Memory Mapping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short a;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a = 65; (2</a:t>
            </a:r>
            <a:r>
              <a:rPr lang="en-GB" altLang="en-US" sz="2800" baseline="30000" dirty="0"/>
              <a:t>6</a:t>
            </a:r>
            <a:r>
              <a:rPr lang="en-GB" altLang="en-US" sz="2800" dirty="0"/>
              <a:t>+2</a:t>
            </a:r>
            <a:r>
              <a:rPr lang="en-GB" altLang="en-US" sz="2800" baseline="30000" dirty="0"/>
              <a:t>0</a:t>
            </a:r>
            <a:r>
              <a:rPr lang="en-GB" altLang="en-US" sz="2800" dirty="0"/>
              <a:t>)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b;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b = a;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5872899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7202078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B81473-AC92-4B9F-8D2C-406EC296C87A}"/>
              </a:ext>
            </a:extLst>
          </p:cNvPr>
          <p:cNvCxnSpPr/>
          <p:nvPr/>
        </p:nvCxnSpPr>
        <p:spPr>
          <a:xfrm flipV="1">
            <a:off x="5872899" y="1904217"/>
            <a:ext cx="0" cy="320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4C35B-28BE-42FB-9712-C872C6D74C0C}"/>
              </a:ext>
            </a:extLst>
          </p:cNvPr>
          <p:cNvCxnSpPr/>
          <p:nvPr/>
        </p:nvCxnSpPr>
        <p:spPr>
          <a:xfrm flipV="1">
            <a:off x="7203649" y="1905788"/>
            <a:ext cx="0" cy="320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79B714-FD45-4E68-B8C1-015B5080C2EE}"/>
              </a:ext>
            </a:extLst>
          </p:cNvPr>
          <p:cNvCxnSpPr/>
          <p:nvPr/>
        </p:nvCxnSpPr>
        <p:spPr>
          <a:xfrm flipV="1">
            <a:off x="8524972" y="1907358"/>
            <a:ext cx="0" cy="320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092189-8BB5-4769-B428-397D1FB4D070}"/>
              </a:ext>
            </a:extLst>
          </p:cNvPr>
          <p:cNvSpPr txBox="1"/>
          <p:nvPr/>
        </p:nvSpPr>
        <p:spPr>
          <a:xfrm>
            <a:off x="6099143" y="1859830"/>
            <a:ext cx="876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1-byte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B4D4B-401F-4E7D-A2B5-56D5C167B8C5}"/>
              </a:ext>
            </a:extLst>
          </p:cNvPr>
          <p:cNvSpPr txBox="1"/>
          <p:nvPr/>
        </p:nvSpPr>
        <p:spPr>
          <a:xfrm>
            <a:off x="7418896" y="1859830"/>
            <a:ext cx="876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1-byte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271F90-A2E2-43B8-924C-CD08B26A6287}"/>
              </a:ext>
            </a:extLst>
          </p:cNvPr>
          <p:cNvCxnSpPr>
            <a:cxnSpLocks/>
          </p:cNvCxnSpPr>
          <p:nvPr/>
        </p:nvCxnSpPr>
        <p:spPr>
          <a:xfrm>
            <a:off x="6933390" y="2084451"/>
            <a:ext cx="253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6653A3-7111-4413-9305-9D0171B846FF}"/>
              </a:ext>
            </a:extLst>
          </p:cNvPr>
          <p:cNvCxnSpPr>
            <a:cxnSpLocks/>
          </p:cNvCxnSpPr>
          <p:nvPr/>
        </p:nvCxnSpPr>
        <p:spPr>
          <a:xfrm flipH="1">
            <a:off x="5874755" y="2083353"/>
            <a:ext cx="30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3EE641-734C-4E9E-8E9E-76D80A1BE5F1}"/>
              </a:ext>
            </a:extLst>
          </p:cNvPr>
          <p:cNvCxnSpPr>
            <a:cxnSpLocks/>
          </p:cNvCxnSpPr>
          <p:nvPr/>
        </p:nvCxnSpPr>
        <p:spPr>
          <a:xfrm>
            <a:off x="8262479" y="2080202"/>
            <a:ext cx="253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B52DF9-7A0E-42A7-9435-9D270892EEBC}"/>
              </a:ext>
            </a:extLst>
          </p:cNvPr>
          <p:cNvCxnSpPr>
            <a:cxnSpLocks/>
          </p:cNvCxnSpPr>
          <p:nvPr/>
        </p:nvCxnSpPr>
        <p:spPr>
          <a:xfrm flipH="1">
            <a:off x="7214773" y="2082747"/>
            <a:ext cx="30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656471-B74A-4E0A-9574-506873C0E940}"/>
              </a:ext>
            </a:extLst>
          </p:cNvPr>
          <p:cNvSpPr txBox="1"/>
          <p:nvPr/>
        </p:nvSpPr>
        <p:spPr>
          <a:xfrm>
            <a:off x="7242140" y="2229566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E799B-5679-41E7-919C-03853CECD2D9}"/>
              </a:ext>
            </a:extLst>
          </p:cNvPr>
          <p:cNvSpPr txBox="1"/>
          <p:nvPr/>
        </p:nvSpPr>
        <p:spPr>
          <a:xfrm>
            <a:off x="5894108" y="2225451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4FAAE-ACB7-46FB-82D7-4CA5B2D1FE55}"/>
              </a:ext>
            </a:extLst>
          </p:cNvPr>
          <p:cNvSpPr/>
          <p:nvPr/>
        </p:nvSpPr>
        <p:spPr>
          <a:xfrm>
            <a:off x="5874468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85CDC-69E9-4090-86C9-4453632B5116}"/>
              </a:ext>
            </a:extLst>
          </p:cNvPr>
          <p:cNvSpPr/>
          <p:nvPr/>
        </p:nvSpPr>
        <p:spPr>
          <a:xfrm>
            <a:off x="7203647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DC4DD9-B7AD-4DF6-A232-B96EEFE479DC}"/>
              </a:ext>
            </a:extLst>
          </p:cNvPr>
          <p:cNvSpPr/>
          <p:nvPr/>
        </p:nvSpPr>
        <p:spPr>
          <a:xfrm>
            <a:off x="3217224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9A50C9-0A0C-42A0-AEF2-580FE5B2A960}"/>
              </a:ext>
            </a:extLst>
          </p:cNvPr>
          <p:cNvSpPr/>
          <p:nvPr/>
        </p:nvSpPr>
        <p:spPr>
          <a:xfrm>
            <a:off x="4546403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7232D-3A7A-4B34-9E4C-16EF020C034A}"/>
              </a:ext>
            </a:extLst>
          </p:cNvPr>
          <p:cNvSpPr txBox="1"/>
          <p:nvPr/>
        </p:nvSpPr>
        <p:spPr>
          <a:xfrm>
            <a:off x="7252747" y="4115374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0C087A-ED9F-4FDC-9036-0D4DD63F73BD}"/>
              </a:ext>
            </a:extLst>
          </p:cNvPr>
          <p:cNvSpPr txBox="1"/>
          <p:nvPr/>
        </p:nvSpPr>
        <p:spPr>
          <a:xfrm>
            <a:off x="5904715" y="4111259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AC4F1F-00A4-4E4E-8E8E-D3206D0A6302}"/>
              </a:ext>
            </a:extLst>
          </p:cNvPr>
          <p:cNvSpPr txBox="1"/>
          <p:nvPr/>
        </p:nvSpPr>
        <p:spPr>
          <a:xfrm>
            <a:off x="4539203" y="4115374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0740E3-20CD-4C34-B473-705CD6D2339B}"/>
              </a:ext>
            </a:extLst>
          </p:cNvPr>
          <p:cNvSpPr txBox="1"/>
          <p:nvPr/>
        </p:nvSpPr>
        <p:spPr>
          <a:xfrm>
            <a:off x="3239876" y="4107515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654EA5-E92E-45BA-BBF2-AFF671E97F9B}"/>
              </a:ext>
            </a:extLst>
          </p:cNvPr>
          <p:cNvCxnSpPr/>
          <p:nvPr/>
        </p:nvCxnSpPr>
        <p:spPr>
          <a:xfrm flipV="1">
            <a:off x="6052008" y="2667788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88" name="TextBox 37887">
            <a:extLst>
              <a:ext uri="{FF2B5EF4-FFF2-40B4-BE49-F238E27FC236}">
                <a16:creationId xmlns:a16="http://schemas.microsoft.com/office/drawing/2014/main" id="{47DEE633-FDA7-4A49-94D7-F3AB20CADAB7}"/>
              </a:ext>
            </a:extLst>
          </p:cNvPr>
          <p:cNvSpPr txBox="1"/>
          <p:nvPr/>
        </p:nvSpPr>
        <p:spPr>
          <a:xfrm>
            <a:off x="4628561" y="2903191"/>
            <a:ext cx="284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Sign bit</a:t>
            </a:r>
          </a:p>
          <a:p>
            <a:pPr algn="ctr"/>
            <a:r>
              <a:rPr lang="en-GB" dirty="0"/>
              <a:t>0: positive number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93AB5A-30C7-4F46-B2FF-B0E2809FC462}"/>
              </a:ext>
            </a:extLst>
          </p:cNvPr>
          <p:cNvCxnSpPr/>
          <p:nvPr/>
        </p:nvCxnSpPr>
        <p:spPr>
          <a:xfrm flipV="1">
            <a:off x="3395220" y="4569180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1" name="TextBox 37890">
            <a:extLst>
              <a:ext uri="{FF2B5EF4-FFF2-40B4-BE49-F238E27FC236}">
                <a16:creationId xmlns:a16="http://schemas.microsoft.com/office/drawing/2014/main" id="{A7981226-1B98-454B-A08C-8FF7501A17E8}"/>
              </a:ext>
            </a:extLst>
          </p:cNvPr>
          <p:cNvSpPr txBox="1"/>
          <p:nvPr/>
        </p:nvSpPr>
        <p:spPr>
          <a:xfrm>
            <a:off x="1971773" y="4814380"/>
            <a:ext cx="284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Sign bit</a:t>
            </a:r>
          </a:p>
          <a:p>
            <a:pPr algn="ctr"/>
            <a:r>
              <a:rPr lang="en-GB" dirty="0"/>
              <a:t>0: positive number</a:t>
            </a:r>
          </a:p>
        </p:txBody>
      </p:sp>
    </p:spTree>
    <p:extLst>
      <p:ext uri="{BB962C8B-B14F-4D97-AF65-F5344CB8AC3E}">
        <p14:creationId xmlns:p14="http://schemas.microsoft.com/office/powerpoint/2010/main" val="3871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  <p:bldP spid="21" grpId="0"/>
      <p:bldP spid="22" grpId="0"/>
      <p:bldP spid="28" grpId="0" animBg="1"/>
      <p:bldP spid="29" grpId="0" animBg="1"/>
      <p:bldP spid="41" grpId="0" animBg="1"/>
      <p:bldP spid="42" grpId="0" animBg="1"/>
      <p:bldP spid="52" grpId="0"/>
      <p:bldP spid="53" grpId="0"/>
      <p:bldP spid="54" grpId="0"/>
      <p:bldP spid="55" grpId="0"/>
      <p:bldP spid="37888" grpId="0"/>
      <p:bldP spid="378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Memory Mapping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6"/>
            <a:ext cx="3747155" cy="1809574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short a;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a = -65; 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5872899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7202078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56471-B74A-4E0A-9574-506873C0E940}"/>
              </a:ext>
            </a:extLst>
          </p:cNvPr>
          <p:cNvSpPr txBox="1"/>
          <p:nvPr/>
        </p:nvSpPr>
        <p:spPr>
          <a:xfrm>
            <a:off x="7242140" y="2229566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E799B-5679-41E7-919C-03853CECD2D9}"/>
              </a:ext>
            </a:extLst>
          </p:cNvPr>
          <p:cNvSpPr txBox="1"/>
          <p:nvPr/>
        </p:nvSpPr>
        <p:spPr>
          <a:xfrm>
            <a:off x="5894108" y="2225451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7AEC30-3777-464A-980A-AEB18D0A2083}"/>
              </a:ext>
            </a:extLst>
          </p:cNvPr>
          <p:cNvSpPr txBox="1"/>
          <p:nvPr/>
        </p:nvSpPr>
        <p:spPr>
          <a:xfrm>
            <a:off x="5891753" y="2224254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10000000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E1FEE-7511-49D6-9358-E67856B12E85}"/>
              </a:ext>
            </a:extLst>
          </p:cNvPr>
          <p:cNvSpPr txBox="1"/>
          <p:nvPr/>
        </p:nvSpPr>
        <p:spPr>
          <a:xfrm>
            <a:off x="4835950" y="2870587"/>
            <a:ext cx="430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not the common approach.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88E3C6A-F1F7-412A-9370-91114FA80D5C}"/>
              </a:ext>
            </a:extLst>
          </p:cNvPr>
          <p:cNvSpPr txBox="1">
            <a:spLocks noChangeArrowheads="1"/>
          </p:cNvSpPr>
          <p:nvPr/>
        </p:nvSpPr>
        <p:spPr>
          <a:xfrm>
            <a:off x="372361" y="3624483"/>
            <a:ext cx="3747155" cy="18095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GB" altLang="en-US" sz="2200" dirty="0"/>
          </a:p>
          <a:p>
            <a:pPr marL="0" inden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800" dirty="0"/>
              <a:t>Two’s complement: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GB" altLang="en-US" sz="2800" dirty="0"/>
              <a:t>Flip all the bits</a:t>
            </a:r>
          </a:p>
          <a:p>
            <a:pPr>
              <a:spcBef>
                <a:spcPct val="10000"/>
              </a:spcBef>
              <a:buFontTx/>
              <a:buChar char="-"/>
            </a:pPr>
            <a:r>
              <a:rPr lang="en-GB" altLang="en-US" sz="2800" dirty="0"/>
              <a:t>Add one</a:t>
            </a:r>
          </a:p>
          <a:p>
            <a:pPr marL="0" indent="0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GB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72D0A0-9F9B-4E46-BF55-9EC78EA7902D}"/>
              </a:ext>
            </a:extLst>
          </p:cNvPr>
          <p:cNvSpPr txBox="1"/>
          <p:nvPr/>
        </p:nvSpPr>
        <p:spPr>
          <a:xfrm>
            <a:off x="7100741" y="4037057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963D3-A432-4B79-ADB8-D4D7BFA9981F}"/>
              </a:ext>
            </a:extLst>
          </p:cNvPr>
          <p:cNvSpPr txBox="1"/>
          <p:nvPr/>
        </p:nvSpPr>
        <p:spPr>
          <a:xfrm>
            <a:off x="5750354" y="4031745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52D924-7A3B-4C70-9185-21BB688275E9}"/>
              </a:ext>
            </a:extLst>
          </p:cNvPr>
          <p:cNvSpPr txBox="1"/>
          <p:nvPr/>
        </p:nvSpPr>
        <p:spPr>
          <a:xfrm>
            <a:off x="7103096" y="4420289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10111110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36391D-1D58-4A93-884F-BED35DBA30E9}"/>
              </a:ext>
            </a:extLst>
          </p:cNvPr>
          <p:cNvSpPr txBox="1"/>
          <p:nvPr/>
        </p:nvSpPr>
        <p:spPr>
          <a:xfrm>
            <a:off x="5752709" y="4414977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11111111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8560F8-6DA3-4EAA-ABBD-247F7C98F857}"/>
              </a:ext>
            </a:extLst>
          </p:cNvPr>
          <p:cNvSpPr txBox="1"/>
          <p:nvPr/>
        </p:nvSpPr>
        <p:spPr>
          <a:xfrm>
            <a:off x="7104664" y="4789508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10111111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68D413-D76F-4CF4-9FB4-5DBA41E5E234}"/>
              </a:ext>
            </a:extLst>
          </p:cNvPr>
          <p:cNvSpPr txBox="1"/>
          <p:nvPr/>
        </p:nvSpPr>
        <p:spPr>
          <a:xfrm>
            <a:off x="5754277" y="4784196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11111111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8BAE28-DD9E-45AA-B109-EE0ABCBE025D}"/>
              </a:ext>
            </a:extLst>
          </p:cNvPr>
          <p:cNvSpPr txBox="1"/>
          <p:nvPr/>
        </p:nvSpPr>
        <p:spPr>
          <a:xfrm>
            <a:off x="7242140" y="2227465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10111111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F2C1CF-7D74-4C71-83EF-24138B73063E}"/>
              </a:ext>
            </a:extLst>
          </p:cNvPr>
          <p:cNvSpPr txBox="1"/>
          <p:nvPr/>
        </p:nvSpPr>
        <p:spPr>
          <a:xfrm>
            <a:off x="5891753" y="2222153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11111111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B6A03B-B33F-4728-9E84-50C3F2736F84}"/>
              </a:ext>
            </a:extLst>
          </p:cNvPr>
          <p:cNvCxnSpPr/>
          <p:nvPr/>
        </p:nvCxnSpPr>
        <p:spPr>
          <a:xfrm flipV="1">
            <a:off x="6052008" y="2667788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19CDEE-A150-454A-871E-8BC56682F9DF}"/>
              </a:ext>
            </a:extLst>
          </p:cNvPr>
          <p:cNvSpPr txBox="1"/>
          <p:nvPr/>
        </p:nvSpPr>
        <p:spPr>
          <a:xfrm>
            <a:off x="4628561" y="2903191"/>
            <a:ext cx="284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Sign bit</a:t>
            </a:r>
          </a:p>
          <a:p>
            <a:pPr algn="ctr"/>
            <a:r>
              <a:rPr lang="en-GB" dirty="0"/>
              <a:t>1: 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21740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2" grpId="2"/>
      <p:bldP spid="25" grpId="0"/>
      <p:bldP spid="25" grpId="1"/>
      <p:bldP spid="4" grpId="0"/>
      <p:bldP spid="4" grpId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Memory Mapping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short a;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a = -65; 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b;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b = a;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5872899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7202078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56471-B74A-4E0A-9574-506873C0E940}"/>
              </a:ext>
            </a:extLst>
          </p:cNvPr>
          <p:cNvSpPr txBox="1"/>
          <p:nvPr/>
        </p:nvSpPr>
        <p:spPr>
          <a:xfrm>
            <a:off x="7242140" y="2229566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10111111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E799B-5679-41E7-919C-03853CECD2D9}"/>
              </a:ext>
            </a:extLst>
          </p:cNvPr>
          <p:cNvSpPr txBox="1"/>
          <p:nvPr/>
        </p:nvSpPr>
        <p:spPr>
          <a:xfrm>
            <a:off x="5894109" y="2225451"/>
            <a:ext cx="132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11111111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4FAAE-ACB7-46FB-82D7-4CA5B2D1FE55}"/>
              </a:ext>
            </a:extLst>
          </p:cNvPr>
          <p:cNvSpPr/>
          <p:nvPr/>
        </p:nvSpPr>
        <p:spPr>
          <a:xfrm>
            <a:off x="5874468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85CDC-69E9-4090-86C9-4453632B5116}"/>
              </a:ext>
            </a:extLst>
          </p:cNvPr>
          <p:cNvSpPr/>
          <p:nvPr/>
        </p:nvSpPr>
        <p:spPr>
          <a:xfrm>
            <a:off x="7203647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DC4DD9-B7AD-4DF6-A232-B96EEFE479DC}"/>
              </a:ext>
            </a:extLst>
          </p:cNvPr>
          <p:cNvSpPr/>
          <p:nvPr/>
        </p:nvSpPr>
        <p:spPr>
          <a:xfrm>
            <a:off x="3217224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9A50C9-0A0C-42A0-AEF2-580FE5B2A960}"/>
              </a:ext>
            </a:extLst>
          </p:cNvPr>
          <p:cNvSpPr/>
          <p:nvPr/>
        </p:nvSpPr>
        <p:spPr>
          <a:xfrm>
            <a:off x="4546403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7232D-3A7A-4B34-9E4C-16EF020C034A}"/>
              </a:ext>
            </a:extLst>
          </p:cNvPr>
          <p:cNvSpPr txBox="1"/>
          <p:nvPr/>
        </p:nvSpPr>
        <p:spPr>
          <a:xfrm>
            <a:off x="7252747" y="4115374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10111111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0C087A-ED9F-4FDC-9036-0D4DD63F73BD}"/>
              </a:ext>
            </a:extLst>
          </p:cNvPr>
          <p:cNvSpPr txBox="1"/>
          <p:nvPr/>
        </p:nvSpPr>
        <p:spPr>
          <a:xfrm>
            <a:off x="5904715" y="4111259"/>
            <a:ext cx="133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11111111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59C51D-ACB2-4E53-B4B9-025C47DBF1AC}"/>
              </a:ext>
            </a:extLst>
          </p:cNvPr>
          <p:cNvSpPr txBox="1"/>
          <p:nvPr/>
        </p:nvSpPr>
        <p:spPr>
          <a:xfrm>
            <a:off x="3229070" y="4112830"/>
            <a:ext cx="133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11111111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C00019-2EEB-4F9D-BD29-11D1B71FD3E0}"/>
              </a:ext>
            </a:extLst>
          </p:cNvPr>
          <p:cNvSpPr txBox="1"/>
          <p:nvPr/>
        </p:nvSpPr>
        <p:spPr>
          <a:xfrm>
            <a:off x="4550395" y="4114398"/>
            <a:ext cx="133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11111111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6AAE71D-01F0-4143-9FEE-B8A27A0533CE}"/>
              </a:ext>
            </a:extLst>
          </p:cNvPr>
          <p:cNvSpPr/>
          <p:nvPr/>
        </p:nvSpPr>
        <p:spPr>
          <a:xfrm>
            <a:off x="5907984" y="4206166"/>
            <a:ext cx="292888" cy="282331"/>
          </a:xfrm>
          <a:prstGeom prst="flowChartConnector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35CBAAE-68E9-4D03-A3F8-EC8631BF18AE}"/>
              </a:ext>
            </a:extLst>
          </p:cNvPr>
          <p:cNvSpPr/>
          <p:nvPr/>
        </p:nvSpPr>
        <p:spPr>
          <a:xfrm>
            <a:off x="3281020" y="4195776"/>
            <a:ext cx="2540134" cy="28233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1B5DBA-07ED-493F-9531-C0BF49508C3E}"/>
              </a:ext>
            </a:extLst>
          </p:cNvPr>
          <p:cNvSpPr txBox="1"/>
          <p:nvPr/>
        </p:nvSpPr>
        <p:spPr>
          <a:xfrm>
            <a:off x="4025246" y="5134508"/>
            <a:ext cx="232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7275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30" grpId="0"/>
      <p:bldP spid="31" grpId="0"/>
      <p:bldP spid="4" grpId="0" animBg="1"/>
      <p:bldP spid="20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Memory Mapping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short a;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a = 65; (2</a:t>
            </a:r>
            <a:r>
              <a:rPr lang="en-GB" altLang="en-US" sz="2800" baseline="30000" dirty="0"/>
              <a:t>6</a:t>
            </a:r>
            <a:r>
              <a:rPr lang="en-GB" altLang="en-US" sz="2800" dirty="0"/>
              <a:t>+2</a:t>
            </a:r>
            <a:r>
              <a:rPr lang="en-GB" altLang="en-US" sz="2800" baseline="30000" dirty="0"/>
              <a:t>0</a:t>
            </a:r>
            <a:r>
              <a:rPr lang="en-GB" altLang="en-US" sz="2800" dirty="0"/>
              <a:t>)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b;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b = a;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5872899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7202078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B81473-AC92-4B9F-8D2C-406EC296C87A}"/>
              </a:ext>
            </a:extLst>
          </p:cNvPr>
          <p:cNvCxnSpPr/>
          <p:nvPr/>
        </p:nvCxnSpPr>
        <p:spPr>
          <a:xfrm flipV="1">
            <a:off x="5872899" y="1904217"/>
            <a:ext cx="0" cy="320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4C35B-28BE-42FB-9712-C872C6D74C0C}"/>
              </a:ext>
            </a:extLst>
          </p:cNvPr>
          <p:cNvCxnSpPr/>
          <p:nvPr/>
        </p:nvCxnSpPr>
        <p:spPr>
          <a:xfrm flipV="1">
            <a:off x="7203649" y="1905788"/>
            <a:ext cx="0" cy="320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79B714-FD45-4E68-B8C1-015B5080C2EE}"/>
              </a:ext>
            </a:extLst>
          </p:cNvPr>
          <p:cNvCxnSpPr/>
          <p:nvPr/>
        </p:nvCxnSpPr>
        <p:spPr>
          <a:xfrm flipV="1">
            <a:off x="8524972" y="1907358"/>
            <a:ext cx="0" cy="320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092189-8BB5-4769-B428-397D1FB4D070}"/>
              </a:ext>
            </a:extLst>
          </p:cNvPr>
          <p:cNvSpPr txBox="1"/>
          <p:nvPr/>
        </p:nvSpPr>
        <p:spPr>
          <a:xfrm>
            <a:off x="6099143" y="1859830"/>
            <a:ext cx="876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1-byte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B4D4B-401F-4E7D-A2B5-56D5C167B8C5}"/>
              </a:ext>
            </a:extLst>
          </p:cNvPr>
          <p:cNvSpPr txBox="1"/>
          <p:nvPr/>
        </p:nvSpPr>
        <p:spPr>
          <a:xfrm>
            <a:off x="7418896" y="1859830"/>
            <a:ext cx="876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1-byte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271F90-A2E2-43B8-924C-CD08B26A6287}"/>
              </a:ext>
            </a:extLst>
          </p:cNvPr>
          <p:cNvCxnSpPr>
            <a:cxnSpLocks/>
          </p:cNvCxnSpPr>
          <p:nvPr/>
        </p:nvCxnSpPr>
        <p:spPr>
          <a:xfrm>
            <a:off x="6933390" y="2084451"/>
            <a:ext cx="253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6653A3-7111-4413-9305-9D0171B846FF}"/>
              </a:ext>
            </a:extLst>
          </p:cNvPr>
          <p:cNvCxnSpPr>
            <a:cxnSpLocks/>
          </p:cNvCxnSpPr>
          <p:nvPr/>
        </p:nvCxnSpPr>
        <p:spPr>
          <a:xfrm flipH="1">
            <a:off x="5874755" y="2083353"/>
            <a:ext cx="30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3EE641-734C-4E9E-8E9E-76D80A1BE5F1}"/>
              </a:ext>
            </a:extLst>
          </p:cNvPr>
          <p:cNvCxnSpPr>
            <a:cxnSpLocks/>
          </p:cNvCxnSpPr>
          <p:nvPr/>
        </p:nvCxnSpPr>
        <p:spPr>
          <a:xfrm>
            <a:off x="8262479" y="2080202"/>
            <a:ext cx="253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B52DF9-7A0E-42A7-9435-9D270892EEBC}"/>
              </a:ext>
            </a:extLst>
          </p:cNvPr>
          <p:cNvCxnSpPr>
            <a:cxnSpLocks/>
          </p:cNvCxnSpPr>
          <p:nvPr/>
        </p:nvCxnSpPr>
        <p:spPr>
          <a:xfrm flipH="1">
            <a:off x="7214773" y="2082747"/>
            <a:ext cx="30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656471-B74A-4E0A-9574-506873C0E940}"/>
              </a:ext>
            </a:extLst>
          </p:cNvPr>
          <p:cNvSpPr txBox="1"/>
          <p:nvPr/>
        </p:nvSpPr>
        <p:spPr>
          <a:xfrm>
            <a:off x="7242140" y="2229566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E799B-5679-41E7-919C-03853CECD2D9}"/>
              </a:ext>
            </a:extLst>
          </p:cNvPr>
          <p:cNvSpPr txBox="1"/>
          <p:nvPr/>
        </p:nvSpPr>
        <p:spPr>
          <a:xfrm>
            <a:off x="5894108" y="2225451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4FAAE-ACB7-46FB-82D7-4CA5B2D1FE55}"/>
              </a:ext>
            </a:extLst>
          </p:cNvPr>
          <p:cNvSpPr/>
          <p:nvPr/>
        </p:nvSpPr>
        <p:spPr>
          <a:xfrm>
            <a:off x="5874468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85CDC-69E9-4090-86C9-4453632B5116}"/>
              </a:ext>
            </a:extLst>
          </p:cNvPr>
          <p:cNvSpPr/>
          <p:nvPr/>
        </p:nvSpPr>
        <p:spPr>
          <a:xfrm>
            <a:off x="7203647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DC4DD9-B7AD-4DF6-A232-B96EEFE479DC}"/>
              </a:ext>
            </a:extLst>
          </p:cNvPr>
          <p:cNvSpPr/>
          <p:nvPr/>
        </p:nvSpPr>
        <p:spPr>
          <a:xfrm>
            <a:off x="3217224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9A50C9-0A0C-42A0-AEF2-580FE5B2A960}"/>
              </a:ext>
            </a:extLst>
          </p:cNvPr>
          <p:cNvSpPr/>
          <p:nvPr/>
        </p:nvSpPr>
        <p:spPr>
          <a:xfrm>
            <a:off x="4546403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7232D-3A7A-4B34-9E4C-16EF020C034A}"/>
              </a:ext>
            </a:extLst>
          </p:cNvPr>
          <p:cNvSpPr txBox="1"/>
          <p:nvPr/>
        </p:nvSpPr>
        <p:spPr>
          <a:xfrm>
            <a:off x="7252747" y="4115374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0C087A-ED9F-4FDC-9036-0D4DD63F73BD}"/>
              </a:ext>
            </a:extLst>
          </p:cNvPr>
          <p:cNvSpPr txBox="1"/>
          <p:nvPr/>
        </p:nvSpPr>
        <p:spPr>
          <a:xfrm>
            <a:off x="5904715" y="4111259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AC4F1F-00A4-4E4E-8E8E-D3206D0A6302}"/>
              </a:ext>
            </a:extLst>
          </p:cNvPr>
          <p:cNvSpPr txBox="1"/>
          <p:nvPr/>
        </p:nvSpPr>
        <p:spPr>
          <a:xfrm>
            <a:off x="4539203" y="4115374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0740E3-20CD-4C34-B473-705CD6D2339B}"/>
              </a:ext>
            </a:extLst>
          </p:cNvPr>
          <p:cNvSpPr txBox="1"/>
          <p:nvPr/>
        </p:nvSpPr>
        <p:spPr>
          <a:xfrm>
            <a:off x="3239876" y="4107515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654EA5-E92E-45BA-BBF2-AFF671E97F9B}"/>
              </a:ext>
            </a:extLst>
          </p:cNvPr>
          <p:cNvCxnSpPr/>
          <p:nvPr/>
        </p:nvCxnSpPr>
        <p:spPr>
          <a:xfrm flipV="1">
            <a:off x="6052008" y="2667788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88" name="TextBox 37887">
            <a:extLst>
              <a:ext uri="{FF2B5EF4-FFF2-40B4-BE49-F238E27FC236}">
                <a16:creationId xmlns:a16="http://schemas.microsoft.com/office/drawing/2014/main" id="{47DEE633-FDA7-4A49-94D7-F3AB20CADAB7}"/>
              </a:ext>
            </a:extLst>
          </p:cNvPr>
          <p:cNvSpPr txBox="1"/>
          <p:nvPr/>
        </p:nvSpPr>
        <p:spPr>
          <a:xfrm>
            <a:off x="4628561" y="2903191"/>
            <a:ext cx="284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Sign bit</a:t>
            </a:r>
          </a:p>
          <a:p>
            <a:pPr algn="ctr"/>
            <a:r>
              <a:rPr lang="en-GB" dirty="0"/>
              <a:t>0: positive number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93AB5A-30C7-4F46-B2FF-B0E2809FC462}"/>
              </a:ext>
            </a:extLst>
          </p:cNvPr>
          <p:cNvCxnSpPr/>
          <p:nvPr/>
        </p:nvCxnSpPr>
        <p:spPr>
          <a:xfrm flipV="1">
            <a:off x="3395220" y="4569180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1" name="TextBox 37890">
            <a:extLst>
              <a:ext uri="{FF2B5EF4-FFF2-40B4-BE49-F238E27FC236}">
                <a16:creationId xmlns:a16="http://schemas.microsoft.com/office/drawing/2014/main" id="{A7981226-1B98-454B-A08C-8FF7501A17E8}"/>
              </a:ext>
            </a:extLst>
          </p:cNvPr>
          <p:cNvSpPr txBox="1"/>
          <p:nvPr/>
        </p:nvSpPr>
        <p:spPr>
          <a:xfrm>
            <a:off x="1971773" y="4814380"/>
            <a:ext cx="284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Sign bit</a:t>
            </a:r>
          </a:p>
          <a:p>
            <a:pPr algn="ctr"/>
            <a:r>
              <a:rPr lang="en-GB" dirty="0"/>
              <a:t>0: positive number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DA665E18-9947-4C99-9D1E-537650382DA6}"/>
              </a:ext>
            </a:extLst>
          </p:cNvPr>
          <p:cNvSpPr/>
          <p:nvPr/>
        </p:nvSpPr>
        <p:spPr>
          <a:xfrm>
            <a:off x="5907984" y="4206166"/>
            <a:ext cx="292888" cy="282331"/>
          </a:xfrm>
          <a:prstGeom prst="flowChartConnector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0357009-6A5F-4CF6-B6BD-3C91102A4A43}"/>
              </a:ext>
            </a:extLst>
          </p:cNvPr>
          <p:cNvSpPr/>
          <p:nvPr/>
        </p:nvSpPr>
        <p:spPr>
          <a:xfrm>
            <a:off x="3281020" y="4195776"/>
            <a:ext cx="2540134" cy="28233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Memory Mapping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a;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a = 65; (2</a:t>
            </a:r>
            <a:r>
              <a:rPr lang="en-GB" altLang="en-US" sz="2800" baseline="30000" dirty="0"/>
              <a:t>6</a:t>
            </a:r>
            <a:r>
              <a:rPr lang="en-GB" altLang="en-US" sz="2800" dirty="0"/>
              <a:t>+2</a:t>
            </a:r>
            <a:r>
              <a:rPr lang="en-GB" altLang="en-US" sz="2800" baseline="30000" dirty="0"/>
              <a:t>0</a:t>
            </a:r>
            <a:r>
              <a:rPr lang="en-GB" altLang="en-US" sz="2800" dirty="0"/>
              <a:t>)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short b;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b = a;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5872899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7202078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56471-B74A-4E0A-9574-506873C0E940}"/>
              </a:ext>
            </a:extLst>
          </p:cNvPr>
          <p:cNvSpPr txBox="1"/>
          <p:nvPr/>
        </p:nvSpPr>
        <p:spPr>
          <a:xfrm>
            <a:off x="7242140" y="2229566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E799B-5679-41E7-919C-03853CECD2D9}"/>
              </a:ext>
            </a:extLst>
          </p:cNvPr>
          <p:cNvSpPr txBox="1"/>
          <p:nvPr/>
        </p:nvSpPr>
        <p:spPr>
          <a:xfrm>
            <a:off x="5894108" y="2225451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4FAAE-ACB7-46FB-82D7-4CA5B2D1FE55}"/>
              </a:ext>
            </a:extLst>
          </p:cNvPr>
          <p:cNvSpPr/>
          <p:nvPr/>
        </p:nvSpPr>
        <p:spPr>
          <a:xfrm>
            <a:off x="5874468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85CDC-69E9-4090-86C9-4453632B5116}"/>
              </a:ext>
            </a:extLst>
          </p:cNvPr>
          <p:cNvSpPr/>
          <p:nvPr/>
        </p:nvSpPr>
        <p:spPr>
          <a:xfrm>
            <a:off x="7203647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DC4DD9-B7AD-4DF6-A232-B96EEFE479DC}"/>
              </a:ext>
            </a:extLst>
          </p:cNvPr>
          <p:cNvSpPr/>
          <p:nvPr/>
        </p:nvSpPr>
        <p:spPr>
          <a:xfrm>
            <a:off x="3217224" y="2292285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9A50C9-0A0C-42A0-AEF2-580FE5B2A960}"/>
              </a:ext>
            </a:extLst>
          </p:cNvPr>
          <p:cNvSpPr/>
          <p:nvPr/>
        </p:nvSpPr>
        <p:spPr>
          <a:xfrm>
            <a:off x="4546403" y="2292285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7232D-3A7A-4B34-9E4C-16EF020C034A}"/>
              </a:ext>
            </a:extLst>
          </p:cNvPr>
          <p:cNvSpPr txBox="1"/>
          <p:nvPr/>
        </p:nvSpPr>
        <p:spPr>
          <a:xfrm>
            <a:off x="7252747" y="4115374"/>
            <a:ext cx="143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0C087A-ED9F-4FDC-9036-0D4DD63F73BD}"/>
              </a:ext>
            </a:extLst>
          </p:cNvPr>
          <p:cNvSpPr txBox="1"/>
          <p:nvPr/>
        </p:nvSpPr>
        <p:spPr>
          <a:xfrm>
            <a:off x="5904716" y="4111259"/>
            <a:ext cx="134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AC4F1F-00A4-4E4E-8E8E-D3206D0A6302}"/>
              </a:ext>
            </a:extLst>
          </p:cNvPr>
          <p:cNvSpPr txBox="1"/>
          <p:nvPr/>
        </p:nvSpPr>
        <p:spPr>
          <a:xfrm>
            <a:off x="4539203" y="2239442"/>
            <a:ext cx="14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0740E3-20CD-4C34-B473-705CD6D2339B}"/>
              </a:ext>
            </a:extLst>
          </p:cNvPr>
          <p:cNvSpPr txBox="1"/>
          <p:nvPr/>
        </p:nvSpPr>
        <p:spPr>
          <a:xfrm>
            <a:off x="3239876" y="2231583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</p:spTree>
    <p:extLst>
      <p:ext uri="{BB962C8B-B14F-4D97-AF65-F5344CB8AC3E}">
        <p14:creationId xmlns:p14="http://schemas.microsoft.com/office/powerpoint/2010/main" val="34119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8" grpId="0" animBg="1"/>
      <p:bldP spid="29" grpId="0" animBg="1"/>
      <p:bldP spid="52" grpId="0"/>
      <p:bldP spid="53" grpId="0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Memory Mapping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a;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/>
              <a:t>a = 524353; 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/>
              <a:t>      (2</a:t>
            </a:r>
            <a:r>
              <a:rPr lang="en-GB" altLang="en-US" sz="2800" baseline="30000" dirty="0"/>
              <a:t>19</a:t>
            </a:r>
            <a:r>
              <a:rPr lang="en-GB" altLang="en-US" sz="2800" dirty="0"/>
              <a:t>+2</a:t>
            </a:r>
            <a:r>
              <a:rPr lang="en-GB" altLang="en-US" sz="2800" baseline="30000" dirty="0"/>
              <a:t>6</a:t>
            </a:r>
            <a:r>
              <a:rPr lang="en-GB" altLang="en-US" sz="2800" dirty="0"/>
              <a:t>+2</a:t>
            </a:r>
            <a:r>
              <a:rPr lang="en-GB" altLang="en-US" sz="2800" baseline="30000" dirty="0"/>
              <a:t>0</a:t>
            </a:r>
            <a:r>
              <a:rPr lang="en-GB" altLang="en-US" sz="2800" dirty="0"/>
              <a:t>)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short b;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b = a;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5872899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7202078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56471-B74A-4E0A-9574-506873C0E940}"/>
              </a:ext>
            </a:extLst>
          </p:cNvPr>
          <p:cNvSpPr txBox="1"/>
          <p:nvPr/>
        </p:nvSpPr>
        <p:spPr>
          <a:xfrm>
            <a:off x="7242140" y="2229566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E799B-5679-41E7-919C-03853CECD2D9}"/>
              </a:ext>
            </a:extLst>
          </p:cNvPr>
          <p:cNvSpPr txBox="1"/>
          <p:nvPr/>
        </p:nvSpPr>
        <p:spPr>
          <a:xfrm>
            <a:off x="5894108" y="2225451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4FAAE-ACB7-46FB-82D7-4CA5B2D1FE55}"/>
              </a:ext>
            </a:extLst>
          </p:cNvPr>
          <p:cNvSpPr/>
          <p:nvPr/>
        </p:nvSpPr>
        <p:spPr>
          <a:xfrm>
            <a:off x="5874468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85CDC-69E9-4090-86C9-4453632B5116}"/>
              </a:ext>
            </a:extLst>
          </p:cNvPr>
          <p:cNvSpPr/>
          <p:nvPr/>
        </p:nvSpPr>
        <p:spPr>
          <a:xfrm>
            <a:off x="7203647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DC4DD9-B7AD-4DF6-A232-B96EEFE479DC}"/>
              </a:ext>
            </a:extLst>
          </p:cNvPr>
          <p:cNvSpPr/>
          <p:nvPr/>
        </p:nvSpPr>
        <p:spPr>
          <a:xfrm>
            <a:off x="3217224" y="2292285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9A50C9-0A0C-42A0-AEF2-580FE5B2A960}"/>
              </a:ext>
            </a:extLst>
          </p:cNvPr>
          <p:cNvSpPr/>
          <p:nvPr/>
        </p:nvSpPr>
        <p:spPr>
          <a:xfrm>
            <a:off x="4546403" y="2292285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7232D-3A7A-4B34-9E4C-16EF020C034A}"/>
              </a:ext>
            </a:extLst>
          </p:cNvPr>
          <p:cNvSpPr txBox="1"/>
          <p:nvPr/>
        </p:nvSpPr>
        <p:spPr>
          <a:xfrm>
            <a:off x="7252747" y="4115374"/>
            <a:ext cx="143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0C087A-ED9F-4FDC-9036-0D4DD63F73BD}"/>
              </a:ext>
            </a:extLst>
          </p:cNvPr>
          <p:cNvSpPr txBox="1"/>
          <p:nvPr/>
        </p:nvSpPr>
        <p:spPr>
          <a:xfrm>
            <a:off x="5904716" y="4111259"/>
            <a:ext cx="134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AC4F1F-00A4-4E4E-8E8E-D3206D0A6302}"/>
              </a:ext>
            </a:extLst>
          </p:cNvPr>
          <p:cNvSpPr txBox="1"/>
          <p:nvPr/>
        </p:nvSpPr>
        <p:spPr>
          <a:xfrm>
            <a:off x="4539203" y="2239442"/>
            <a:ext cx="14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00001000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0740E3-20CD-4C34-B473-705CD6D2339B}"/>
              </a:ext>
            </a:extLst>
          </p:cNvPr>
          <p:cNvSpPr txBox="1"/>
          <p:nvPr/>
        </p:nvSpPr>
        <p:spPr>
          <a:xfrm>
            <a:off x="3239876" y="2231583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0E871-7E8D-41DB-B2CA-092F908C31ED}"/>
              </a:ext>
            </a:extLst>
          </p:cNvPr>
          <p:cNvSpPr txBox="1"/>
          <p:nvPr/>
        </p:nvSpPr>
        <p:spPr>
          <a:xfrm>
            <a:off x="1923068" y="5250730"/>
            <a:ext cx="660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does not try to place the maximum number accommodable in 16-bits.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A196AB3B-EAF2-4EF6-9324-9D28888977CD}"/>
              </a:ext>
            </a:extLst>
          </p:cNvPr>
          <p:cNvSpPr/>
          <p:nvPr/>
        </p:nvSpPr>
        <p:spPr>
          <a:xfrm rot="2742245">
            <a:off x="3912125" y="2878045"/>
            <a:ext cx="1225485" cy="1274194"/>
          </a:xfrm>
          <a:prstGeom prst="plus">
            <a:avLst>
              <a:gd name="adj" fmla="val 39615"/>
            </a:avLst>
          </a:prstGeom>
          <a:gradFill>
            <a:gsLst>
              <a:gs pos="0">
                <a:schemeClr val="accent2"/>
              </a:gs>
              <a:gs pos="100000">
                <a:schemeClr val="accent2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4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8" grpId="0" animBg="1"/>
      <p:bldP spid="29" grpId="0" animBg="1"/>
      <p:bldP spid="52" grpId="0"/>
      <p:bldP spid="53" grpId="0"/>
      <p:bldP spid="54" grpId="0"/>
      <p:bldP spid="55" grpId="0"/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Memory Mapping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a;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/>
              <a:t>a = 32833; 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/>
              <a:t>      (2</a:t>
            </a:r>
            <a:r>
              <a:rPr lang="en-GB" altLang="en-US" sz="2800" baseline="30000" dirty="0"/>
              <a:t>15</a:t>
            </a:r>
            <a:r>
              <a:rPr lang="en-GB" altLang="en-US" sz="2800" dirty="0"/>
              <a:t>+2</a:t>
            </a:r>
            <a:r>
              <a:rPr lang="en-GB" altLang="en-US" sz="2800" baseline="30000" dirty="0"/>
              <a:t>6</a:t>
            </a:r>
            <a:r>
              <a:rPr lang="en-GB" altLang="en-US" sz="2800" dirty="0"/>
              <a:t>+2</a:t>
            </a:r>
            <a:r>
              <a:rPr lang="en-GB" altLang="en-US" sz="2800" baseline="30000" dirty="0"/>
              <a:t>0</a:t>
            </a:r>
            <a:r>
              <a:rPr lang="en-GB" altLang="en-US" sz="2800" dirty="0"/>
              <a:t>)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/>
              <a:t>short </a:t>
            </a:r>
            <a:r>
              <a:rPr lang="en-GB" altLang="en-US" sz="2800" dirty="0"/>
              <a:t>b;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b = a;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5872899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7202078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56471-B74A-4E0A-9574-506873C0E940}"/>
              </a:ext>
            </a:extLst>
          </p:cNvPr>
          <p:cNvSpPr txBox="1"/>
          <p:nvPr/>
        </p:nvSpPr>
        <p:spPr>
          <a:xfrm>
            <a:off x="7242140" y="2229566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E799B-5679-41E7-919C-03853CECD2D9}"/>
              </a:ext>
            </a:extLst>
          </p:cNvPr>
          <p:cNvSpPr txBox="1"/>
          <p:nvPr/>
        </p:nvSpPr>
        <p:spPr>
          <a:xfrm>
            <a:off x="5894108" y="2225451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10000000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4FAAE-ACB7-46FB-82D7-4CA5B2D1FE55}"/>
              </a:ext>
            </a:extLst>
          </p:cNvPr>
          <p:cNvSpPr/>
          <p:nvPr/>
        </p:nvSpPr>
        <p:spPr>
          <a:xfrm>
            <a:off x="5874468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85CDC-69E9-4090-86C9-4453632B5116}"/>
              </a:ext>
            </a:extLst>
          </p:cNvPr>
          <p:cNvSpPr/>
          <p:nvPr/>
        </p:nvSpPr>
        <p:spPr>
          <a:xfrm>
            <a:off x="7203647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DC4DD9-B7AD-4DF6-A232-B96EEFE479DC}"/>
              </a:ext>
            </a:extLst>
          </p:cNvPr>
          <p:cNvSpPr/>
          <p:nvPr/>
        </p:nvSpPr>
        <p:spPr>
          <a:xfrm>
            <a:off x="3217224" y="2292285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9A50C9-0A0C-42A0-AEF2-580FE5B2A960}"/>
              </a:ext>
            </a:extLst>
          </p:cNvPr>
          <p:cNvSpPr/>
          <p:nvPr/>
        </p:nvSpPr>
        <p:spPr>
          <a:xfrm>
            <a:off x="4546403" y="2292285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7232D-3A7A-4B34-9E4C-16EF020C034A}"/>
              </a:ext>
            </a:extLst>
          </p:cNvPr>
          <p:cNvSpPr txBox="1"/>
          <p:nvPr/>
        </p:nvSpPr>
        <p:spPr>
          <a:xfrm>
            <a:off x="7252747" y="4115374"/>
            <a:ext cx="143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0C087A-ED9F-4FDC-9036-0D4DD63F73BD}"/>
              </a:ext>
            </a:extLst>
          </p:cNvPr>
          <p:cNvSpPr txBox="1"/>
          <p:nvPr/>
        </p:nvSpPr>
        <p:spPr>
          <a:xfrm>
            <a:off x="5904716" y="4111259"/>
            <a:ext cx="134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10000000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AC4F1F-00A4-4E4E-8E8E-D3206D0A6302}"/>
              </a:ext>
            </a:extLst>
          </p:cNvPr>
          <p:cNvSpPr txBox="1"/>
          <p:nvPr/>
        </p:nvSpPr>
        <p:spPr>
          <a:xfrm>
            <a:off x="4539203" y="2239442"/>
            <a:ext cx="148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0740E3-20CD-4C34-B473-705CD6D2339B}"/>
              </a:ext>
            </a:extLst>
          </p:cNvPr>
          <p:cNvSpPr txBox="1"/>
          <p:nvPr/>
        </p:nvSpPr>
        <p:spPr>
          <a:xfrm>
            <a:off x="3239876" y="2231583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0E871-7E8D-41DB-B2CA-092F908C31ED}"/>
              </a:ext>
            </a:extLst>
          </p:cNvPr>
          <p:cNvSpPr txBox="1"/>
          <p:nvPr/>
        </p:nvSpPr>
        <p:spPr>
          <a:xfrm>
            <a:off x="3762472" y="5241303"/>
            <a:ext cx="196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Home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87A9F-5FC4-47A9-947A-08142A0E788F}"/>
              </a:ext>
            </a:extLst>
          </p:cNvPr>
          <p:cNvSpPr txBox="1"/>
          <p:nvPr/>
        </p:nvSpPr>
        <p:spPr>
          <a:xfrm>
            <a:off x="3864989" y="3429000"/>
            <a:ext cx="492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Does the number becomes negative?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573CEC00-55B8-4158-B669-DA000496DF2E}"/>
              </a:ext>
            </a:extLst>
          </p:cNvPr>
          <p:cNvSpPr/>
          <p:nvPr/>
        </p:nvSpPr>
        <p:spPr>
          <a:xfrm>
            <a:off x="5907984" y="4206166"/>
            <a:ext cx="292888" cy="282331"/>
          </a:xfrm>
          <a:prstGeom prst="flowChartConnector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11FE7ED-94CF-4FCA-9BFD-9C53A8A00A5F}"/>
              </a:ext>
            </a:extLst>
          </p:cNvPr>
          <p:cNvSpPr/>
          <p:nvPr/>
        </p:nvSpPr>
        <p:spPr>
          <a:xfrm>
            <a:off x="3251656" y="2329108"/>
            <a:ext cx="292888" cy="282331"/>
          </a:xfrm>
          <a:prstGeom prst="flowChartConnector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52" grpId="0"/>
      <p:bldP spid="53" grpId="0"/>
      <p:bldP spid="4" grpId="0"/>
      <p:bldP spid="6" grpId="0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Pointers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short a;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short *p;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p = &amp;a;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a = 8;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*p = 65; 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5872899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7202078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56471-B74A-4E0A-9574-506873C0E940}"/>
              </a:ext>
            </a:extLst>
          </p:cNvPr>
          <p:cNvSpPr txBox="1"/>
          <p:nvPr/>
        </p:nvSpPr>
        <p:spPr>
          <a:xfrm>
            <a:off x="7242140" y="2229566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E799B-5679-41E7-919C-03853CECD2D9}"/>
              </a:ext>
            </a:extLst>
          </p:cNvPr>
          <p:cNvSpPr txBox="1"/>
          <p:nvPr/>
        </p:nvSpPr>
        <p:spPr>
          <a:xfrm>
            <a:off x="5894108" y="2225451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8D52D1-0AEE-439A-944E-D62FECC5385D}"/>
              </a:ext>
            </a:extLst>
          </p:cNvPr>
          <p:cNvSpPr/>
          <p:nvPr/>
        </p:nvSpPr>
        <p:spPr>
          <a:xfrm>
            <a:off x="5872899" y="4279774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F5FF6-38F6-48FB-A7F6-E9054BC4EB32}"/>
              </a:ext>
            </a:extLst>
          </p:cNvPr>
          <p:cNvSpPr/>
          <p:nvPr/>
        </p:nvSpPr>
        <p:spPr>
          <a:xfrm>
            <a:off x="7202078" y="4279774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0647A-CB8C-4B21-88D0-ACC8E146554D}"/>
              </a:ext>
            </a:extLst>
          </p:cNvPr>
          <p:cNvSpPr/>
          <p:nvPr/>
        </p:nvSpPr>
        <p:spPr>
          <a:xfrm>
            <a:off x="3217224" y="4281342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81C6B0-5B72-4675-8901-D03FF178C0FA}"/>
              </a:ext>
            </a:extLst>
          </p:cNvPr>
          <p:cNvSpPr/>
          <p:nvPr/>
        </p:nvSpPr>
        <p:spPr>
          <a:xfrm>
            <a:off x="4546403" y="4281342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272EA65-C1DD-45B4-83B2-0858045588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29703" y="3029183"/>
            <a:ext cx="1442297" cy="6567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B958D1-5D5F-46FE-9FB8-AE38C2A8E3BC}"/>
              </a:ext>
            </a:extLst>
          </p:cNvPr>
          <p:cNvSpPr txBox="1"/>
          <p:nvPr/>
        </p:nvSpPr>
        <p:spPr>
          <a:xfrm>
            <a:off x="5501257" y="2253732"/>
            <a:ext cx="34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A2211-6322-4498-A0D1-3FFDC56A7F64}"/>
              </a:ext>
            </a:extLst>
          </p:cNvPr>
          <p:cNvSpPr txBox="1"/>
          <p:nvPr/>
        </p:nvSpPr>
        <p:spPr>
          <a:xfrm>
            <a:off x="2871804" y="4218623"/>
            <a:ext cx="34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E1E85B-DC1A-4F1B-B320-C0041986DBA7}"/>
              </a:ext>
            </a:extLst>
          </p:cNvPr>
          <p:cNvSpPr txBox="1"/>
          <p:nvPr/>
        </p:nvSpPr>
        <p:spPr>
          <a:xfrm>
            <a:off x="7244494" y="2230164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01000001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AF37D-2018-41DC-BE15-C50AAD4D538D}"/>
              </a:ext>
            </a:extLst>
          </p:cNvPr>
          <p:cNvSpPr txBox="1"/>
          <p:nvPr/>
        </p:nvSpPr>
        <p:spPr>
          <a:xfrm>
            <a:off x="245097" y="5152229"/>
            <a:ext cx="881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Q: </a:t>
            </a:r>
            <a:r>
              <a:rPr lang="en-GB" sz="2300" dirty="0"/>
              <a:t>If all pointers are 32-bit wide, why do we need to declare their datatype?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FCDFB-BD2D-4EC1-89E0-A66C3D12BFD7}"/>
              </a:ext>
            </a:extLst>
          </p:cNvPr>
          <p:cNvSpPr txBox="1"/>
          <p:nvPr/>
        </p:nvSpPr>
        <p:spPr>
          <a:xfrm>
            <a:off x="237238" y="5596860"/>
            <a:ext cx="881406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A: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300" dirty="0"/>
              <a:t>The datatype provides the size (or type) of the variable the pointer points to.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D185CB-DBF3-493B-9B39-F04BA2766C52}"/>
              </a:ext>
            </a:extLst>
          </p:cNvPr>
          <p:cNvCxnSpPr/>
          <p:nvPr/>
        </p:nvCxnSpPr>
        <p:spPr>
          <a:xfrm flipV="1">
            <a:off x="5872899" y="1904217"/>
            <a:ext cx="0" cy="320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6D555C-A221-4391-B0E6-29A29A4EA3AD}"/>
              </a:ext>
            </a:extLst>
          </p:cNvPr>
          <p:cNvCxnSpPr/>
          <p:nvPr/>
        </p:nvCxnSpPr>
        <p:spPr>
          <a:xfrm flipV="1">
            <a:off x="7203649" y="1905788"/>
            <a:ext cx="0" cy="320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542D0D-49B4-4F83-B55E-7E60AA805586}"/>
              </a:ext>
            </a:extLst>
          </p:cNvPr>
          <p:cNvCxnSpPr/>
          <p:nvPr/>
        </p:nvCxnSpPr>
        <p:spPr>
          <a:xfrm flipV="1">
            <a:off x="8524972" y="1907358"/>
            <a:ext cx="0" cy="320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7CFF01-31D5-494A-A45F-1B1F9848812A}"/>
              </a:ext>
            </a:extLst>
          </p:cNvPr>
          <p:cNvCxnSpPr>
            <a:cxnSpLocks/>
          </p:cNvCxnSpPr>
          <p:nvPr/>
        </p:nvCxnSpPr>
        <p:spPr>
          <a:xfrm>
            <a:off x="6933390" y="2084451"/>
            <a:ext cx="253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C1BB44-E592-454F-BE64-6E55ED53994A}"/>
              </a:ext>
            </a:extLst>
          </p:cNvPr>
          <p:cNvCxnSpPr>
            <a:cxnSpLocks/>
          </p:cNvCxnSpPr>
          <p:nvPr/>
        </p:nvCxnSpPr>
        <p:spPr>
          <a:xfrm flipH="1">
            <a:off x="5874755" y="2083353"/>
            <a:ext cx="30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045FF5-2CF4-42AC-BD65-86EA6C6605F1}"/>
              </a:ext>
            </a:extLst>
          </p:cNvPr>
          <p:cNvCxnSpPr>
            <a:cxnSpLocks/>
          </p:cNvCxnSpPr>
          <p:nvPr/>
        </p:nvCxnSpPr>
        <p:spPr>
          <a:xfrm>
            <a:off x="8262479" y="2080202"/>
            <a:ext cx="253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D9286D-6FCE-406B-B807-410BC4C43724}"/>
              </a:ext>
            </a:extLst>
          </p:cNvPr>
          <p:cNvCxnSpPr>
            <a:cxnSpLocks/>
          </p:cNvCxnSpPr>
          <p:nvPr/>
        </p:nvCxnSpPr>
        <p:spPr>
          <a:xfrm flipH="1">
            <a:off x="7214773" y="2082747"/>
            <a:ext cx="30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6EDC47-5CFC-4040-822C-2F8E77D34F64}"/>
              </a:ext>
            </a:extLst>
          </p:cNvPr>
          <p:cNvSpPr txBox="1"/>
          <p:nvPr/>
        </p:nvSpPr>
        <p:spPr>
          <a:xfrm>
            <a:off x="6099143" y="1859830"/>
            <a:ext cx="876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1-byte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46DE50-A78D-47A2-9203-4A28320240D2}"/>
              </a:ext>
            </a:extLst>
          </p:cNvPr>
          <p:cNvSpPr txBox="1"/>
          <p:nvPr/>
        </p:nvSpPr>
        <p:spPr>
          <a:xfrm>
            <a:off x="7418896" y="1859830"/>
            <a:ext cx="876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1-byte</a:t>
            </a:r>
          </a:p>
        </p:txBody>
      </p:sp>
    </p:spTree>
    <p:extLst>
      <p:ext uri="{BB962C8B-B14F-4D97-AF65-F5344CB8AC3E}">
        <p14:creationId xmlns:p14="http://schemas.microsoft.com/office/powerpoint/2010/main" val="4035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1" grpId="0"/>
      <p:bldP spid="21" grpId="1"/>
      <p:bldP spid="22" grpId="0"/>
      <p:bldP spid="30" grpId="0" animBg="1"/>
      <p:bldP spid="31" grpId="0" animBg="1"/>
      <p:bldP spid="33" grpId="0" animBg="1"/>
      <p:bldP spid="34" grpId="0" animBg="1"/>
      <p:bldP spid="14" grpId="0"/>
      <p:bldP spid="16" grpId="0"/>
      <p:bldP spid="44" grpId="0"/>
      <p:bldP spid="4" grpId="0"/>
      <p:bldP spid="17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D395365-519F-4BFC-9C4D-0C4D74A6A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+mj-lt"/>
              </a:rPr>
              <a:t>Intro to C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C3A5217-6E1E-49EE-8635-E35AEBEB13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52699"/>
            <a:ext cx="8229600" cy="5055791"/>
          </a:xfrm>
        </p:spPr>
        <p:txBody>
          <a:bodyPr>
            <a:normAutofit/>
          </a:bodyPr>
          <a:lstStyle/>
          <a:p>
            <a:r>
              <a:rPr lang="en-GB" altLang="en-US" sz="2600" dirty="0">
                <a:latin typeface="+mj-lt"/>
              </a:rPr>
              <a:t>C is both a high and a low-level language</a:t>
            </a:r>
          </a:p>
          <a:p>
            <a:r>
              <a:rPr lang="en-GB" altLang="en-US" sz="2600" dirty="0">
                <a:latin typeface="+mj-lt"/>
              </a:rPr>
              <a:t>Fast!</a:t>
            </a:r>
          </a:p>
        </p:txBody>
      </p:sp>
      <p:pic>
        <p:nvPicPr>
          <p:cNvPr id="4" name="Picture 5" descr="plb-lang.png">
            <a:extLst>
              <a:ext uri="{FF2B5EF4-FFF2-40B4-BE49-F238E27FC236}">
                <a16:creationId xmlns:a16="http://schemas.microsoft.com/office/drawing/2014/main" id="{7B9BEBEB-F60F-453B-8FED-D64B529F5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93361"/>
            <a:ext cx="7453312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E7EAAA-2088-4445-B0CA-B2EA5EA93062}"/>
              </a:ext>
            </a:extLst>
          </p:cNvPr>
          <p:cNvSpPr txBox="1"/>
          <p:nvPr/>
        </p:nvSpPr>
        <p:spPr>
          <a:xfrm>
            <a:off x="3851275" y="6485973"/>
            <a:ext cx="525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ＭＳ Ｐゴシック" charset="0"/>
                <a:cs typeface="ＭＳ Ｐゴシック" charset="0"/>
              </a:rPr>
              <a:t>Source: http://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ＭＳ Ｐゴシック" charset="0"/>
                <a:cs typeface="ＭＳ Ｐゴシック" charset="0"/>
              </a:rPr>
              <a:t>attractivechaos.github.io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Garamond" charset="0"/>
                <a:ea typeface="ＭＳ Ｐゴシック" charset="0"/>
                <a:cs typeface="ＭＳ Ｐゴシック" charset="0"/>
              </a:rPr>
              <a:t>plb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aramond" charset="0"/>
                <a:ea typeface="ＭＳ Ｐゴシック" charset="0"/>
                <a:cs typeface="ＭＳ Ｐゴシック" charset="0"/>
              </a:rPr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FF1CB5-74CF-401A-AB94-880922BD4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98186"/>
            <a:ext cx="1441450" cy="5032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5FEDC1-2109-4ED1-94E3-00ABA43C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639586"/>
            <a:ext cx="1655763" cy="1555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606113-DE40-4785-ADA7-22465CD57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49123"/>
            <a:ext cx="1800225" cy="36036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14485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Casting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a;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a = 4;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short b;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b = *(short*)&amp;a; 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5872899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7202078" y="229071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56471-B74A-4E0A-9574-506873C0E940}"/>
              </a:ext>
            </a:extLst>
          </p:cNvPr>
          <p:cNvSpPr txBox="1"/>
          <p:nvPr/>
        </p:nvSpPr>
        <p:spPr>
          <a:xfrm>
            <a:off x="7242140" y="2229566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E799B-5679-41E7-919C-03853CECD2D9}"/>
              </a:ext>
            </a:extLst>
          </p:cNvPr>
          <p:cNvSpPr txBox="1"/>
          <p:nvPr/>
        </p:nvSpPr>
        <p:spPr>
          <a:xfrm>
            <a:off x="5894108" y="2225451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8D52D1-0AEE-439A-944E-D62FECC5385D}"/>
              </a:ext>
            </a:extLst>
          </p:cNvPr>
          <p:cNvSpPr/>
          <p:nvPr/>
        </p:nvSpPr>
        <p:spPr>
          <a:xfrm>
            <a:off x="5872899" y="4279774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F5FF6-38F6-48FB-A7F6-E9054BC4EB32}"/>
              </a:ext>
            </a:extLst>
          </p:cNvPr>
          <p:cNvSpPr/>
          <p:nvPr/>
        </p:nvSpPr>
        <p:spPr>
          <a:xfrm>
            <a:off x="7202078" y="4279774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958D1-5D5F-46FE-9FB8-AE38C2A8E3BC}"/>
              </a:ext>
            </a:extLst>
          </p:cNvPr>
          <p:cNvSpPr txBox="1"/>
          <p:nvPr/>
        </p:nvSpPr>
        <p:spPr>
          <a:xfrm>
            <a:off x="2890889" y="2289742"/>
            <a:ext cx="34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A2211-6322-4498-A0D1-3FFDC56A7F64}"/>
              </a:ext>
            </a:extLst>
          </p:cNvPr>
          <p:cNvSpPr txBox="1"/>
          <p:nvPr/>
        </p:nvSpPr>
        <p:spPr>
          <a:xfrm>
            <a:off x="5524107" y="4284612"/>
            <a:ext cx="34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4FB65-4D56-4E88-B6B4-89C3ECE7EA53}"/>
              </a:ext>
            </a:extLst>
          </p:cNvPr>
          <p:cNvSpPr/>
          <p:nvPr/>
        </p:nvSpPr>
        <p:spPr>
          <a:xfrm>
            <a:off x="3216112" y="2292289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477C9-FE27-4C5C-8388-9FD5428D50F7}"/>
              </a:ext>
            </a:extLst>
          </p:cNvPr>
          <p:cNvSpPr/>
          <p:nvPr/>
        </p:nvSpPr>
        <p:spPr>
          <a:xfrm>
            <a:off x="4545291" y="2292289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08581-BC7D-49DC-B21A-1D7FDFE510D5}"/>
              </a:ext>
            </a:extLst>
          </p:cNvPr>
          <p:cNvSpPr txBox="1"/>
          <p:nvPr/>
        </p:nvSpPr>
        <p:spPr>
          <a:xfrm>
            <a:off x="4585353" y="2231138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0D31B-E323-45FC-A565-5CDDD66E4EA7}"/>
              </a:ext>
            </a:extLst>
          </p:cNvPr>
          <p:cNvSpPr txBox="1"/>
          <p:nvPr/>
        </p:nvSpPr>
        <p:spPr>
          <a:xfrm>
            <a:off x="3237321" y="2227023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D4EE1A5-32FB-469F-BB83-B1CE55EC7C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32289" y="2723434"/>
            <a:ext cx="1021169" cy="8471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B76C88-502D-4706-88B6-882845B174FC}"/>
              </a:ext>
            </a:extLst>
          </p:cNvPr>
          <p:cNvCxnSpPr>
            <a:cxnSpLocks/>
          </p:cNvCxnSpPr>
          <p:nvPr/>
        </p:nvCxnSpPr>
        <p:spPr>
          <a:xfrm>
            <a:off x="2394407" y="4076105"/>
            <a:ext cx="44934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FFBB56-09E9-48FD-908D-BF4EB7A172E9}"/>
              </a:ext>
            </a:extLst>
          </p:cNvPr>
          <p:cNvSpPr txBox="1"/>
          <p:nvPr/>
        </p:nvSpPr>
        <p:spPr>
          <a:xfrm>
            <a:off x="3636210" y="3623866"/>
            <a:ext cx="847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(int*)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B2DED9-7DFB-4CFB-AD58-C4C3BDDA8789}"/>
              </a:ext>
            </a:extLst>
          </p:cNvPr>
          <p:cNvSpPr/>
          <p:nvPr/>
        </p:nvSpPr>
        <p:spPr>
          <a:xfrm>
            <a:off x="3216112" y="2225451"/>
            <a:ext cx="5390560" cy="467352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DCF7D3-EA1B-4210-BA0A-75C4086055E1}"/>
              </a:ext>
            </a:extLst>
          </p:cNvPr>
          <p:cNvSpPr/>
          <p:nvPr/>
        </p:nvSpPr>
        <p:spPr>
          <a:xfrm>
            <a:off x="3198828" y="2226966"/>
            <a:ext cx="2705493" cy="467352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32B59E-8D8C-4259-A776-CAD3448B0435}"/>
              </a:ext>
            </a:extLst>
          </p:cNvPr>
          <p:cNvSpPr txBox="1"/>
          <p:nvPr/>
        </p:nvSpPr>
        <p:spPr>
          <a:xfrm>
            <a:off x="3637780" y="3623866"/>
            <a:ext cx="127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(short*)</a:t>
            </a:r>
            <a:endParaRPr lang="en-GB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E2D0D3-ED9C-4040-8A36-A136A02A27E8}"/>
              </a:ext>
            </a:extLst>
          </p:cNvPr>
          <p:cNvCxnSpPr>
            <a:cxnSpLocks/>
          </p:cNvCxnSpPr>
          <p:nvPr/>
        </p:nvCxnSpPr>
        <p:spPr>
          <a:xfrm>
            <a:off x="1300898" y="4072379"/>
            <a:ext cx="1102936" cy="37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50C986-F1E9-4A65-9D59-DD52392418B5}"/>
              </a:ext>
            </a:extLst>
          </p:cNvPr>
          <p:cNvCxnSpPr>
            <a:cxnSpLocks/>
          </p:cNvCxnSpPr>
          <p:nvPr/>
        </p:nvCxnSpPr>
        <p:spPr>
          <a:xfrm>
            <a:off x="1131216" y="4072461"/>
            <a:ext cx="1696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2D95DF3-96D6-47DA-A7A1-C4363B684822}"/>
              </a:ext>
            </a:extLst>
          </p:cNvPr>
          <p:cNvSpPr/>
          <p:nvPr/>
        </p:nvSpPr>
        <p:spPr>
          <a:xfrm>
            <a:off x="3199217" y="2230047"/>
            <a:ext cx="2705493" cy="467352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5E3E23-172E-41DC-92BC-BC69ACD686A3}"/>
              </a:ext>
            </a:extLst>
          </p:cNvPr>
          <p:cNvCxnSpPr>
            <a:cxnSpLocks/>
          </p:cNvCxnSpPr>
          <p:nvPr/>
        </p:nvCxnSpPr>
        <p:spPr>
          <a:xfrm>
            <a:off x="552450" y="4072379"/>
            <a:ext cx="66360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894" name="Straight Arrow Connector 37893">
            <a:extLst>
              <a:ext uri="{FF2B5EF4-FFF2-40B4-BE49-F238E27FC236}">
                <a16:creationId xmlns:a16="http://schemas.microsoft.com/office/drawing/2014/main" id="{50847CB1-D1BD-4D71-99C1-D560E751539C}"/>
              </a:ext>
            </a:extLst>
          </p:cNvPr>
          <p:cNvCxnSpPr>
            <a:stCxn id="43" idx="2"/>
          </p:cNvCxnSpPr>
          <p:nvPr/>
        </p:nvCxnSpPr>
        <p:spPr>
          <a:xfrm>
            <a:off x="4551964" y="2697399"/>
            <a:ext cx="2650114" cy="158237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9B1954-613B-4463-A01F-A1C5D882C6BD}"/>
              </a:ext>
            </a:extLst>
          </p:cNvPr>
          <p:cNvSpPr txBox="1"/>
          <p:nvPr/>
        </p:nvSpPr>
        <p:spPr>
          <a:xfrm>
            <a:off x="7235073" y="4217910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7018B7-A43D-40C7-AA65-58C5255B2212}"/>
              </a:ext>
            </a:extLst>
          </p:cNvPr>
          <p:cNvSpPr txBox="1"/>
          <p:nvPr/>
        </p:nvSpPr>
        <p:spPr>
          <a:xfrm>
            <a:off x="5887041" y="4232845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C28984-80E9-4EA1-A858-AB177E34C2D1}"/>
              </a:ext>
            </a:extLst>
          </p:cNvPr>
          <p:cNvSpPr txBox="1"/>
          <p:nvPr/>
        </p:nvSpPr>
        <p:spPr>
          <a:xfrm>
            <a:off x="237238" y="5596860"/>
            <a:ext cx="881406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en-GB" dirty="0"/>
              <a:t>This is different from what would have happened with “b = a;”</a:t>
            </a:r>
          </a:p>
          <a:p>
            <a:pPr marL="358775" indent="-358775"/>
            <a:r>
              <a:rPr lang="en-GB" sz="2300" dirty="0"/>
              <a:t>We never evaluated the value of “a”, rather only its address.</a:t>
            </a:r>
          </a:p>
        </p:txBody>
      </p:sp>
    </p:spTree>
    <p:extLst>
      <p:ext uri="{BB962C8B-B14F-4D97-AF65-F5344CB8AC3E}">
        <p14:creationId xmlns:p14="http://schemas.microsoft.com/office/powerpoint/2010/main" val="36212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0" grpId="0" animBg="1"/>
      <p:bldP spid="31" grpId="0" animBg="1"/>
      <p:bldP spid="16" grpId="0"/>
      <p:bldP spid="8" grpId="0"/>
      <p:bldP spid="9" grpId="0"/>
      <p:bldP spid="13" grpId="0"/>
      <p:bldP spid="13" grpId="1"/>
      <p:bldP spid="15" grpId="0" animBg="1"/>
      <p:bldP spid="15" grpId="1" animBg="1"/>
      <p:bldP spid="19" grpId="0" animBg="1"/>
      <p:bldP spid="19" grpId="1" animBg="1"/>
      <p:bldP spid="25" grpId="0"/>
      <p:bldP spid="43" grpId="0" animBg="1"/>
      <p:bldP spid="4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Casting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short a;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a = 4; 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b;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b = *(int *)&amp;a;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3510699" y="2014492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4839878" y="2014492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56471-B74A-4E0A-9574-506873C0E940}"/>
              </a:ext>
            </a:extLst>
          </p:cNvPr>
          <p:cNvSpPr txBox="1"/>
          <p:nvPr/>
        </p:nvSpPr>
        <p:spPr>
          <a:xfrm>
            <a:off x="4879940" y="1953341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E799B-5679-41E7-919C-03853CECD2D9}"/>
              </a:ext>
            </a:extLst>
          </p:cNvPr>
          <p:cNvSpPr txBox="1"/>
          <p:nvPr/>
        </p:nvSpPr>
        <p:spPr>
          <a:xfrm>
            <a:off x="3531909" y="1949226"/>
            <a:ext cx="132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4FAAE-ACB7-46FB-82D7-4CA5B2D1FE55}"/>
              </a:ext>
            </a:extLst>
          </p:cNvPr>
          <p:cNvSpPr/>
          <p:nvPr/>
        </p:nvSpPr>
        <p:spPr>
          <a:xfrm>
            <a:off x="6169743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85CDC-69E9-4090-86C9-4453632B5116}"/>
              </a:ext>
            </a:extLst>
          </p:cNvPr>
          <p:cNvSpPr/>
          <p:nvPr/>
        </p:nvSpPr>
        <p:spPr>
          <a:xfrm>
            <a:off x="7498922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DC4DD9-B7AD-4DF6-A232-B96EEFE479DC}"/>
              </a:ext>
            </a:extLst>
          </p:cNvPr>
          <p:cNvSpPr/>
          <p:nvPr/>
        </p:nvSpPr>
        <p:spPr>
          <a:xfrm>
            <a:off x="3512499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9A50C9-0A0C-42A0-AEF2-580FE5B2A960}"/>
              </a:ext>
            </a:extLst>
          </p:cNvPr>
          <p:cNvSpPr/>
          <p:nvPr/>
        </p:nvSpPr>
        <p:spPr>
          <a:xfrm>
            <a:off x="4841678" y="416822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0F26AB-8863-44C8-A274-9CA07648C4E4}"/>
              </a:ext>
            </a:extLst>
          </p:cNvPr>
          <p:cNvCxnSpPr>
            <a:cxnSpLocks/>
          </p:cNvCxnSpPr>
          <p:nvPr/>
        </p:nvCxnSpPr>
        <p:spPr>
          <a:xfrm>
            <a:off x="2118182" y="4476155"/>
            <a:ext cx="44934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2B8249-6C3E-43ED-BE45-73C185965755}"/>
              </a:ext>
            </a:extLst>
          </p:cNvPr>
          <p:cNvCxnSpPr>
            <a:cxnSpLocks/>
          </p:cNvCxnSpPr>
          <p:nvPr/>
        </p:nvCxnSpPr>
        <p:spPr>
          <a:xfrm>
            <a:off x="1300898" y="4472429"/>
            <a:ext cx="1102936" cy="37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08EEC7-E639-4F97-906E-A59B4828CBBB}"/>
              </a:ext>
            </a:extLst>
          </p:cNvPr>
          <p:cNvCxnSpPr>
            <a:cxnSpLocks/>
          </p:cNvCxnSpPr>
          <p:nvPr/>
        </p:nvCxnSpPr>
        <p:spPr>
          <a:xfrm>
            <a:off x="1131216" y="4472511"/>
            <a:ext cx="1696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45F5A6-FC18-4CE7-B38B-0A8329E4DB44}"/>
              </a:ext>
            </a:extLst>
          </p:cNvPr>
          <p:cNvCxnSpPr>
            <a:cxnSpLocks/>
          </p:cNvCxnSpPr>
          <p:nvPr/>
        </p:nvCxnSpPr>
        <p:spPr>
          <a:xfrm>
            <a:off x="552450" y="4472429"/>
            <a:ext cx="66360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ABC720D-D730-406A-93C5-ED4830EC10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25499" y="2440857"/>
            <a:ext cx="1021169" cy="8471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54BB9F-9328-4E09-AB46-F3555CD1EF84}"/>
              </a:ext>
            </a:extLst>
          </p:cNvPr>
          <p:cNvSpPr txBox="1"/>
          <p:nvPr/>
        </p:nvSpPr>
        <p:spPr>
          <a:xfrm>
            <a:off x="3895628" y="3309959"/>
            <a:ext cx="127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(short*)</a:t>
            </a:r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73526BA-4574-46C3-A657-FFD1C9D6159A}"/>
              </a:ext>
            </a:extLst>
          </p:cNvPr>
          <p:cNvSpPr/>
          <p:nvPr/>
        </p:nvSpPr>
        <p:spPr>
          <a:xfrm>
            <a:off x="3473777" y="1940767"/>
            <a:ext cx="2774623" cy="467352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CA163A3-2D8E-432B-A4EB-7176C541D13C}"/>
              </a:ext>
            </a:extLst>
          </p:cNvPr>
          <p:cNvSpPr/>
          <p:nvPr/>
        </p:nvSpPr>
        <p:spPr>
          <a:xfrm>
            <a:off x="3475577" y="1933880"/>
            <a:ext cx="5390560" cy="467352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DC1A04-AFB1-4E07-B8E9-0426CD191039}"/>
              </a:ext>
            </a:extLst>
          </p:cNvPr>
          <p:cNvSpPr txBox="1"/>
          <p:nvPr/>
        </p:nvSpPr>
        <p:spPr>
          <a:xfrm>
            <a:off x="3890720" y="3307321"/>
            <a:ext cx="127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(int*)</a:t>
            </a:r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828F547-A753-4AE1-ADA9-EB3C4366A376}"/>
              </a:ext>
            </a:extLst>
          </p:cNvPr>
          <p:cNvSpPr/>
          <p:nvPr/>
        </p:nvSpPr>
        <p:spPr>
          <a:xfrm>
            <a:off x="3473777" y="1938081"/>
            <a:ext cx="5390560" cy="467352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FCEBD5-5076-4441-8230-9B3B493DC4B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169057" y="2405433"/>
            <a:ext cx="0" cy="17627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EB8950-9A83-4615-98EB-99B9C60031BE}"/>
              </a:ext>
            </a:extLst>
          </p:cNvPr>
          <p:cNvSpPr txBox="1"/>
          <p:nvPr/>
        </p:nvSpPr>
        <p:spPr>
          <a:xfrm>
            <a:off x="4879940" y="4119722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A5C86-8A9E-4844-A820-B039A618ECB0}"/>
              </a:ext>
            </a:extLst>
          </p:cNvPr>
          <p:cNvSpPr txBox="1"/>
          <p:nvPr/>
        </p:nvSpPr>
        <p:spPr>
          <a:xfrm>
            <a:off x="3531909" y="4115607"/>
            <a:ext cx="132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0BDFE-765D-4A36-8A53-D5DCADCC26CA}"/>
              </a:ext>
            </a:extLst>
          </p:cNvPr>
          <p:cNvSpPr txBox="1"/>
          <p:nvPr/>
        </p:nvSpPr>
        <p:spPr>
          <a:xfrm>
            <a:off x="7498922" y="4072097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xxxxxxxx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4D8F5-8F9E-42A9-AB35-5847C7B8559C}"/>
              </a:ext>
            </a:extLst>
          </p:cNvPr>
          <p:cNvSpPr txBox="1"/>
          <p:nvPr/>
        </p:nvSpPr>
        <p:spPr>
          <a:xfrm>
            <a:off x="6150891" y="4067982"/>
            <a:ext cx="132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xxxxxxxx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38F1A-1925-42EE-B865-AF2411DDDDBD}"/>
              </a:ext>
            </a:extLst>
          </p:cNvPr>
          <p:cNvSpPr txBox="1"/>
          <p:nvPr/>
        </p:nvSpPr>
        <p:spPr>
          <a:xfrm>
            <a:off x="7576988" y="1928743"/>
            <a:ext cx="163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xxxxxxxx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3B0994-59BC-4F44-8E06-5949C0FC05B4}"/>
              </a:ext>
            </a:extLst>
          </p:cNvPr>
          <p:cNvSpPr txBox="1"/>
          <p:nvPr/>
        </p:nvSpPr>
        <p:spPr>
          <a:xfrm>
            <a:off x="6228957" y="1924628"/>
            <a:ext cx="132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xxxxxxxx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93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/>
      <p:bldP spid="3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FB41F11-1948-46BD-AA7A-4442CEE1E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Composite </a:t>
            </a:r>
            <a:r>
              <a:rPr lang="en-GB" altLang="en-US" sz="4000">
                <a:latin typeface="+mj-lt"/>
              </a:rPr>
              <a:t>data types </a:t>
            </a:r>
            <a:r>
              <a:rPr lang="en-GB" altLang="en-US" sz="4000" dirty="0">
                <a:latin typeface="+mj-lt"/>
              </a:rPr>
              <a:t>- struct</a:t>
            </a:r>
            <a:endParaRPr lang="en-US" altLang="en-US" sz="4000" dirty="0">
              <a:latin typeface="+mj-lt"/>
            </a:endParaRP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E6A3AA4A-2F8E-4BA6-A35A-EE4D66195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Structures are like objects, but their types have no methods, unlike classes:</a:t>
            </a:r>
          </a:p>
          <a:p>
            <a:pPr eaLnBrk="1" hangingPunct="1">
              <a:spcBef>
                <a:spcPct val="10000"/>
              </a:spcBef>
            </a:pPr>
            <a:endParaRPr lang="en-GB" altLang="en-US" sz="1600" dirty="0">
              <a:latin typeface="+mj-lt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600" dirty="0">
                <a:latin typeface="+mj-lt"/>
              </a:rPr>
              <a:t>struct point 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600" dirty="0">
                <a:latin typeface="+mj-lt"/>
              </a:rPr>
              <a:t>    </a:t>
            </a:r>
            <a:r>
              <a:rPr lang="en-GB" altLang="en-US" sz="2600" dirty="0" err="1">
                <a:latin typeface="+mj-lt"/>
              </a:rPr>
              <a:t>int</a:t>
            </a:r>
            <a:r>
              <a:rPr lang="en-GB" altLang="en-US" sz="2600" dirty="0">
                <a:latin typeface="+mj-lt"/>
              </a:rPr>
              <a:t> x, y;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600" dirty="0">
                <a:latin typeface="+mj-lt"/>
              </a:rPr>
              <a:t>    // can include other structs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600" dirty="0">
                <a:latin typeface="+mj-lt"/>
              </a:rPr>
              <a:t>} p1;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600" dirty="0">
                <a:latin typeface="+mj-lt"/>
              </a:rPr>
              <a:t>struct point p2;</a:t>
            </a:r>
          </a:p>
          <a:p>
            <a:pPr eaLnBrk="1" hangingPunct="1">
              <a:spcBef>
                <a:spcPts val="1588"/>
              </a:spcBef>
            </a:pPr>
            <a:r>
              <a:rPr lang="en-GB" altLang="en-US" sz="2800" dirty="0">
                <a:latin typeface="+mj-lt"/>
              </a:rPr>
              <a:t>Members accessed using “.” operator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600" dirty="0">
                <a:latin typeface="+mj-lt"/>
              </a:rPr>
              <a:t>p1.x = 2; </a:t>
            </a:r>
          </a:p>
        </p:txBody>
      </p:sp>
    </p:spTree>
    <p:extLst>
      <p:ext uri="{BB962C8B-B14F-4D97-AF65-F5344CB8AC3E}">
        <p14:creationId xmlns:p14="http://schemas.microsoft.com/office/powerpoint/2010/main" val="18679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8060DD09-FBB9-48B1-94B8-ADD204A6B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Structures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0724" name="Text Box 15">
            <a:extLst>
              <a:ext uri="{FF2B5EF4-FFF2-40B4-BE49-F238E27FC236}">
                <a16:creationId xmlns:a16="http://schemas.microsoft.com/office/drawing/2014/main" id="{F3355C1A-8507-4DAB-BDEB-C99C15226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95400"/>
            <a:ext cx="27813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struct point {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  int x;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  int y;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} p1;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5" name="Text Box 17">
            <a:extLst>
              <a:ext uri="{FF2B5EF4-FFF2-40B4-BE49-F238E27FC236}">
                <a16:creationId xmlns:a16="http://schemas.microsoft.com/office/drawing/2014/main" id="{619E9D80-29E0-43D7-BB9A-4B1041CF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20272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endParaRPr lang="en-US" altLang="en-US" sz="24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6" name="Rectangle 18">
            <a:extLst>
              <a:ext uri="{FF2B5EF4-FFF2-40B4-BE49-F238E27FC236}">
                <a16:creationId xmlns:a16="http://schemas.microsoft.com/office/drawing/2014/main" id="{F8FD2E90-79DE-4CF7-B987-58C48927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2027238"/>
            <a:ext cx="1828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7" name="Rectangle 19">
            <a:extLst>
              <a:ext uri="{FF2B5EF4-FFF2-40B4-BE49-F238E27FC236}">
                <a16:creationId xmlns:a16="http://schemas.microsoft.com/office/drawing/2014/main" id="{B52F7F15-744A-4AB9-BA7A-6A787A19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1341438"/>
            <a:ext cx="18288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8" name="Text Box 20">
            <a:extLst>
              <a:ext uri="{FF2B5EF4-FFF2-40B4-BE49-F238E27FC236}">
                <a16:creationId xmlns:a16="http://schemas.microsoft.com/office/drawing/2014/main" id="{1337F503-F6BE-4CA0-84F8-A39E213FF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088" y="2255838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p1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9" name="Text Box 21">
            <a:extLst>
              <a:ext uri="{FF2B5EF4-FFF2-40B4-BE49-F238E27FC236}">
                <a16:creationId xmlns:a16="http://schemas.microsoft.com/office/drawing/2014/main" id="{62EA7336-A1CF-485B-B48E-F6AA0EF1D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24844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y</a:t>
            </a:r>
            <a:endParaRPr lang="en-US" altLang="en-US" sz="24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30" name="Rectangle 22">
            <a:extLst>
              <a:ext uri="{FF2B5EF4-FFF2-40B4-BE49-F238E27FC236}">
                <a16:creationId xmlns:a16="http://schemas.microsoft.com/office/drawing/2014/main" id="{18692085-3AD3-40BD-9289-DBB7BD23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2484438"/>
            <a:ext cx="1828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31" name="AutoShape 23">
            <a:extLst>
              <a:ext uri="{FF2B5EF4-FFF2-40B4-BE49-F238E27FC236}">
                <a16:creationId xmlns:a16="http://schemas.microsoft.com/office/drawing/2014/main" id="{DE93F4C7-B650-4228-ACEB-ED9950A04A59}"/>
              </a:ext>
            </a:extLst>
          </p:cNvPr>
          <p:cNvSpPr>
            <a:spLocks/>
          </p:cNvSpPr>
          <p:nvPr/>
        </p:nvSpPr>
        <p:spPr bwMode="auto">
          <a:xfrm>
            <a:off x="7964488" y="2103438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32" name="Text Box 25">
            <a:extLst>
              <a:ext uri="{FF2B5EF4-FFF2-40B4-BE49-F238E27FC236}">
                <a16:creationId xmlns:a16="http://schemas.microsoft.com/office/drawing/2014/main" id="{E7603BDB-9848-4FC3-BFD7-3E377F2B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225" y="3541167"/>
            <a:ext cx="3521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sizeof</a:t>
            </a:r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(point) </a:t>
            </a:r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= 8</a:t>
            </a:r>
          </a:p>
        </p:txBody>
      </p:sp>
      <p:sp>
        <p:nvSpPr>
          <p:cNvPr id="30733" name="Text Box 20">
            <a:extLst>
              <a:ext uri="{FF2B5EF4-FFF2-40B4-BE49-F238E27FC236}">
                <a16:creationId xmlns:a16="http://schemas.microsoft.com/office/drawing/2014/main" id="{EAC4FF8D-F58F-4E8B-95AC-CEB28D73B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793875"/>
            <a:ext cx="995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p1</a:t>
            </a:r>
            <a:r>
              <a:rPr lang="en-GB" altLang="en-US" sz="1800" b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25B0236-8A47-4C6F-BC99-F27F3E281A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883843"/>
            <a:ext cx="8229600" cy="246379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struct point *p2 = &amp;p1;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p1.x = 10; 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/>
              <a:t>p2</a:t>
            </a:r>
            <a:r>
              <a:rPr lang="en-GB" altLang="en-US" sz="3200" dirty="0"/>
              <a:t>-</a:t>
            </a:r>
            <a:r>
              <a:rPr lang="en-GB" altLang="en-US" sz="2000" dirty="0"/>
              <a:t>&gt;</a:t>
            </a:r>
            <a:r>
              <a:rPr lang="en-GB" altLang="en-US" sz="2800" dirty="0"/>
              <a:t>x</a:t>
            </a:r>
            <a:r>
              <a:rPr lang="en-US" altLang="en-US" sz="2800" dirty="0">
                <a:solidFill>
                  <a:srgbClr val="666666"/>
                </a:solidFill>
              </a:rPr>
              <a:t> </a:t>
            </a:r>
            <a:r>
              <a:rPr lang="en-US" altLang="en-US" sz="2800" dirty="0"/>
              <a:t>= 20; 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/>
              <a:t>p2</a:t>
            </a:r>
            <a:r>
              <a:rPr lang="en-GB" altLang="en-US" sz="3200" dirty="0"/>
              <a:t>-</a:t>
            </a:r>
            <a:r>
              <a:rPr lang="en-GB" altLang="en-US" sz="2000" dirty="0"/>
              <a:t>&gt;</a:t>
            </a:r>
            <a:r>
              <a:rPr lang="en-GB" altLang="en-US" sz="2800" dirty="0"/>
              <a:t>y</a:t>
            </a:r>
            <a:r>
              <a:rPr lang="en-US" altLang="en-US" sz="2800" dirty="0">
                <a:solidFill>
                  <a:srgbClr val="666666"/>
                </a:solidFill>
              </a:rPr>
              <a:t> </a:t>
            </a:r>
            <a:r>
              <a:rPr lang="en-US" altLang="en-US" sz="2800" dirty="0"/>
              <a:t>= 30; </a:t>
            </a:r>
          </a:p>
          <a:p>
            <a:pPr marL="0" indent="0">
              <a:spcBef>
                <a:spcPct val="10000"/>
              </a:spcBef>
              <a:buNone/>
            </a:pPr>
            <a:endParaRPr lang="en-US" altLang="en-US" sz="2800" dirty="0"/>
          </a:p>
          <a:p>
            <a:pPr marL="0" indent="0">
              <a:spcBef>
                <a:spcPct val="10000"/>
              </a:spcBef>
              <a:buNone/>
            </a:pPr>
            <a:r>
              <a:rPr lang="en-US" altLang="en-US" sz="2600" dirty="0"/>
              <a:t>Notice that pointers use a different operator to access members.</a:t>
            </a:r>
            <a:endParaRPr lang="en-GB" altLang="en-US" sz="2600" dirty="0"/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6B9AC4AD-7152-40BF-A33D-0953DE334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203241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10</a:t>
            </a:r>
          </a:p>
        </p:txBody>
      </p:sp>
      <p:sp>
        <p:nvSpPr>
          <p:cNvPr id="3" name="Text Box 21">
            <a:extLst>
              <a:ext uri="{FF2B5EF4-FFF2-40B4-BE49-F238E27FC236}">
                <a16:creationId xmlns:a16="http://schemas.microsoft.com/office/drawing/2014/main" id="{77E2F654-8040-4A28-A8A1-8BA700858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2028161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D45F40BB-D636-4A45-8498-D3338CDD2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8205" y="248483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30</a:t>
            </a:r>
            <a:endParaRPr lang="en-US" altLang="en-US" sz="24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7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9" grpId="0"/>
      <p:bldP spid="30732" grpId="0"/>
      <p:bldP spid="2" grpId="0"/>
      <p:bldP spid="2" grpId="1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8060DD09-FBB9-48B1-94B8-ADD204A6B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Structures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0724" name="Text Box 15">
            <a:extLst>
              <a:ext uri="{FF2B5EF4-FFF2-40B4-BE49-F238E27FC236}">
                <a16:creationId xmlns:a16="http://schemas.microsoft.com/office/drawing/2014/main" id="{F3355C1A-8507-4DAB-BDEB-C99C15226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95400"/>
            <a:ext cx="27813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struct point {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  int x;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  int y;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} p1;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5" name="Text Box 17">
            <a:extLst>
              <a:ext uri="{FF2B5EF4-FFF2-40B4-BE49-F238E27FC236}">
                <a16:creationId xmlns:a16="http://schemas.microsoft.com/office/drawing/2014/main" id="{619E9D80-29E0-43D7-BB9A-4B1041CF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20272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x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6" name="Rectangle 18">
            <a:extLst>
              <a:ext uri="{FF2B5EF4-FFF2-40B4-BE49-F238E27FC236}">
                <a16:creationId xmlns:a16="http://schemas.microsoft.com/office/drawing/2014/main" id="{F8FD2E90-79DE-4CF7-B987-58C48927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2027238"/>
            <a:ext cx="1828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7" name="Rectangle 19">
            <a:extLst>
              <a:ext uri="{FF2B5EF4-FFF2-40B4-BE49-F238E27FC236}">
                <a16:creationId xmlns:a16="http://schemas.microsoft.com/office/drawing/2014/main" id="{B52F7F15-744A-4AB9-BA7A-6A787A19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1341438"/>
            <a:ext cx="18288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8" name="Text Box 20">
            <a:extLst>
              <a:ext uri="{FF2B5EF4-FFF2-40B4-BE49-F238E27FC236}">
                <a16:creationId xmlns:a16="http://schemas.microsoft.com/office/drawing/2014/main" id="{1337F503-F6BE-4CA0-84F8-A39E213FF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088" y="2255838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p1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9" name="Text Box 21">
            <a:extLst>
              <a:ext uri="{FF2B5EF4-FFF2-40B4-BE49-F238E27FC236}">
                <a16:creationId xmlns:a16="http://schemas.microsoft.com/office/drawing/2014/main" id="{62EA7336-A1CF-485B-B48E-F6AA0EF1D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24844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y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30" name="Rectangle 22">
            <a:extLst>
              <a:ext uri="{FF2B5EF4-FFF2-40B4-BE49-F238E27FC236}">
                <a16:creationId xmlns:a16="http://schemas.microsoft.com/office/drawing/2014/main" id="{18692085-3AD3-40BD-9289-DBB7BD23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2484438"/>
            <a:ext cx="1828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31" name="AutoShape 23">
            <a:extLst>
              <a:ext uri="{FF2B5EF4-FFF2-40B4-BE49-F238E27FC236}">
                <a16:creationId xmlns:a16="http://schemas.microsoft.com/office/drawing/2014/main" id="{DE93F4C7-B650-4228-ACEB-ED9950A04A59}"/>
              </a:ext>
            </a:extLst>
          </p:cNvPr>
          <p:cNvSpPr>
            <a:spLocks/>
          </p:cNvSpPr>
          <p:nvPr/>
        </p:nvSpPr>
        <p:spPr bwMode="auto">
          <a:xfrm>
            <a:off x="7964488" y="2103438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33" name="Text Box 20">
            <a:extLst>
              <a:ext uri="{FF2B5EF4-FFF2-40B4-BE49-F238E27FC236}">
                <a16:creationId xmlns:a16="http://schemas.microsoft.com/office/drawing/2014/main" id="{EAC4FF8D-F58F-4E8B-95AC-CEB28D73B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793875"/>
            <a:ext cx="995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p1</a:t>
            </a:r>
            <a:r>
              <a:rPr lang="en-GB" altLang="en-US" sz="1800" b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34" name="TextBox 1">
            <a:extLst>
              <a:ext uri="{FF2B5EF4-FFF2-40B4-BE49-F238E27FC236}">
                <a16:creationId xmlns:a16="http://schemas.microsoft.com/office/drawing/2014/main" id="{C854A194-48B1-4A47-8B27-180DC277B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59288"/>
            <a:ext cx="8424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0000"/>
                </a:solidFill>
              </a:rPr>
              <a:t>What does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p1.y </a:t>
            </a:r>
            <a:r>
              <a:rPr lang="en-US" altLang="en-US" dirty="0">
                <a:solidFill>
                  <a:srgbClr val="FF0000"/>
                </a:solidFill>
              </a:rPr>
              <a:t>translate into in assembly?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512C2-7BFD-4A0B-B1A5-9C938F44D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" y="5278108"/>
            <a:ext cx="8424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r0, [r1, #4]  ;</a:t>
            </a:r>
            <a:r>
              <a:rPr lang="en-US" altLang="en-US" sz="2400" dirty="0">
                <a:solidFill>
                  <a:schemeClr val="tx1"/>
                </a:solidFill>
              </a:rPr>
              <a:t> r1 points to the starting </a:t>
            </a:r>
            <a:r>
              <a:rPr lang="en-US" altLang="en-US" sz="2400" dirty="0" err="1">
                <a:solidFill>
                  <a:schemeClr val="tx1"/>
                </a:solidFill>
              </a:rPr>
              <a:t>addr</a:t>
            </a:r>
            <a:r>
              <a:rPr lang="en-US" altLang="en-US" sz="2400" dirty="0">
                <a:solidFill>
                  <a:schemeClr val="tx1"/>
                </a:solidFill>
              </a:rPr>
              <a:t> of p1</a:t>
            </a: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F8F8F06F-C0CB-4830-A0F0-96F9B2AF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225" y="3541167"/>
            <a:ext cx="3521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sizeof</a:t>
            </a:r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(point) </a:t>
            </a:r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171171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8060DD09-FBB9-48B1-94B8-ADD204A6B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Casting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0724" name="Text Box 15">
            <a:extLst>
              <a:ext uri="{FF2B5EF4-FFF2-40B4-BE49-F238E27FC236}">
                <a16:creationId xmlns:a16="http://schemas.microsoft.com/office/drawing/2014/main" id="{F3355C1A-8507-4DAB-BDEB-C99C15226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95400"/>
            <a:ext cx="27813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struct point {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  int x;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  int y;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} p1;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5" name="Text Box 17">
            <a:extLst>
              <a:ext uri="{FF2B5EF4-FFF2-40B4-BE49-F238E27FC236}">
                <a16:creationId xmlns:a16="http://schemas.microsoft.com/office/drawing/2014/main" id="{619E9D80-29E0-43D7-BB9A-4B1041CF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20272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10</a:t>
            </a:r>
            <a:endParaRPr lang="en-US" altLang="en-US" sz="24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6" name="Rectangle 18">
            <a:extLst>
              <a:ext uri="{FF2B5EF4-FFF2-40B4-BE49-F238E27FC236}">
                <a16:creationId xmlns:a16="http://schemas.microsoft.com/office/drawing/2014/main" id="{F8FD2E90-79DE-4CF7-B987-58C48927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2027238"/>
            <a:ext cx="1828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7" name="Rectangle 19">
            <a:extLst>
              <a:ext uri="{FF2B5EF4-FFF2-40B4-BE49-F238E27FC236}">
                <a16:creationId xmlns:a16="http://schemas.microsoft.com/office/drawing/2014/main" id="{B52F7F15-744A-4AB9-BA7A-6A787A19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1341438"/>
            <a:ext cx="18288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8" name="Text Box 20">
            <a:extLst>
              <a:ext uri="{FF2B5EF4-FFF2-40B4-BE49-F238E27FC236}">
                <a16:creationId xmlns:a16="http://schemas.microsoft.com/office/drawing/2014/main" id="{1337F503-F6BE-4CA0-84F8-A39E213FF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612" y="2255838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p1</a:t>
            </a:r>
            <a:endParaRPr lang="en-US" altLang="en-US" sz="24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9" name="Text Box 21">
            <a:extLst>
              <a:ext uri="{FF2B5EF4-FFF2-40B4-BE49-F238E27FC236}">
                <a16:creationId xmlns:a16="http://schemas.microsoft.com/office/drawing/2014/main" id="{62EA7336-A1CF-485B-B48E-F6AA0EF1D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24844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</a:p>
        </p:txBody>
      </p:sp>
      <p:sp>
        <p:nvSpPr>
          <p:cNvPr id="30730" name="Rectangle 22">
            <a:extLst>
              <a:ext uri="{FF2B5EF4-FFF2-40B4-BE49-F238E27FC236}">
                <a16:creationId xmlns:a16="http://schemas.microsoft.com/office/drawing/2014/main" id="{18692085-3AD3-40BD-9289-DBB7BD23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2484438"/>
            <a:ext cx="1828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31" name="AutoShape 23">
            <a:extLst>
              <a:ext uri="{FF2B5EF4-FFF2-40B4-BE49-F238E27FC236}">
                <a16:creationId xmlns:a16="http://schemas.microsoft.com/office/drawing/2014/main" id="{DE93F4C7-B650-4228-ACEB-ED9950A04A59}"/>
              </a:ext>
            </a:extLst>
          </p:cNvPr>
          <p:cNvSpPr>
            <a:spLocks/>
          </p:cNvSpPr>
          <p:nvPr/>
        </p:nvSpPr>
        <p:spPr bwMode="auto">
          <a:xfrm>
            <a:off x="8369840" y="2103438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33" name="Text Box 20">
            <a:extLst>
              <a:ext uri="{FF2B5EF4-FFF2-40B4-BE49-F238E27FC236}">
                <a16:creationId xmlns:a16="http://schemas.microsoft.com/office/drawing/2014/main" id="{EAC4FF8D-F58F-4E8B-95AC-CEB28D73B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793875"/>
            <a:ext cx="995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p1</a:t>
            </a:r>
            <a:r>
              <a:rPr lang="en-GB" altLang="en-US" sz="1800" b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25B0236-8A47-4C6F-BC99-F27F3E281A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883843"/>
            <a:ext cx="8229600" cy="2463793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p1.x = 10;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p1.y = 20;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/>
              <a:t>((point *)&amp;(p1.y))</a:t>
            </a:r>
            <a:r>
              <a:rPr lang="en-GB" altLang="en-US" sz="3200" dirty="0"/>
              <a:t> -</a:t>
            </a:r>
            <a:r>
              <a:rPr lang="en-GB" altLang="en-US" sz="2000" dirty="0"/>
              <a:t>&gt;</a:t>
            </a:r>
            <a:r>
              <a:rPr lang="en-GB" altLang="en-US" sz="2800" dirty="0"/>
              <a:t>x</a:t>
            </a:r>
            <a:r>
              <a:rPr lang="en-US" altLang="en-US" sz="2800" dirty="0">
                <a:solidFill>
                  <a:srgbClr val="666666"/>
                </a:solidFill>
              </a:rPr>
              <a:t> </a:t>
            </a:r>
            <a:r>
              <a:rPr lang="en-US" altLang="en-US" sz="2800" dirty="0"/>
              <a:t>= 30;</a:t>
            </a:r>
            <a:endParaRPr lang="en-GB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DB721-D58C-4358-986D-472E2610A133}"/>
              </a:ext>
            </a:extLst>
          </p:cNvPr>
          <p:cNvSpPr txBox="1"/>
          <p:nvPr/>
        </p:nvSpPr>
        <p:spPr>
          <a:xfrm>
            <a:off x="7878467" y="2027238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432CF-8BB7-479B-92D1-AC0E8312D8AA}"/>
              </a:ext>
            </a:extLst>
          </p:cNvPr>
          <p:cNvSpPr txBox="1"/>
          <p:nvPr/>
        </p:nvSpPr>
        <p:spPr>
          <a:xfrm>
            <a:off x="7878467" y="2435315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375ED7-8308-49AA-8C84-2CFFBA6E96F6}"/>
              </a:ext>
            </a:extLst>
          </p:cNvPr>
          <p:cNvSpPr/>
          <p:nvPr/>
        </p:nvSpPr>
        <p:spPr>
          <a:xfrm>
            <a:off x="2858566" y="4977353"/>
            <a:ext cx="79118" cy="38649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32C4A5-A776-4EF4-83D7-EA09B80CF0BC}"/>
              </a:ext>
            </a:extLst>
          </p:cNvPr>
          <p:cNvSpPr/>
          <p:nvPr/>
        </p:nvSpPr>
        <p:spPr>
          <a:xfrm>
            <a:off x="672737" y="4977352"/>
            <a:ext cx="1142998" cy="38649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7B7887-9471-4364-8452-0CEAA2AE6667}"/>
              </a:ext>
            </a:extLst>
          </p:cNvPr>
          <p:cNvSpPr/>
          <p:nvPr/>
        </p:nvSpPr>
        <p:spPr>
          <a:xfrm>
            <a:off x="545374" y="4977351"/>
            <a:ext cx="115020" cy="38649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6F9E01-5E10-41B4-9BA4-5507087A8096}"/>
              </a:ext>
            </a:extLst>
          </p:cNvPr>
          <p:cNvSpPr/>
          <p:nvPr/>
        </p:nvSpPr>
        <p:spPr>
          <a:xfrm>
            <a:off x="3069010" y="4977353"/>
            <a:ext cx="500415" cy="38649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ECB223-7B10-4114-BDA2-5EE9EE7963CB}"/>
              </a:ext>
            </a:extLst>
          </p:cNvPr>
          <p:cNvSpPr/>
          <p:nvPr/>
        </p:nvSpPr>
        <p:spPr>
          <a:xfrm>
            <a:off x="3595511" y="4977350"/>
            <a:ext cx="816233" cy="38649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DBDFA29-7275-4D35-B666-5F879517271F}"/>
              </a:ext>
            </a:extLst>
          </p:cNvPr>
          <p:cNvCxnSpPr>
            <a:cxnSpLocks/>
          </p:cNvCxnSpPr>
          <p:nvPr/>
        </p:nvCxnSpPr>
        <p:spPr>
          <a:xfrm flipV="1">
            <a:off x="4572000" y="2488904"/>
            <a:ext cx="1439863" cy="650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9037EB-DA3B-4BB0-809E-E32402B30210}"/>
              </a:ext>
            </a:extLst>
          </p:cNvPr>
          <p:cNvSpPr txBox="1"/>
          <p:nvPr/>
        </p:nvSpPr>
        <p:spPr>
          <a:xfrm>
            <a:off x="3774650" y="2910527"/>
            <a:ext cx="87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(int*)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3CCB372-815F-478A-BE96-D0D5167A8B1F}"/>
              </a:ext>
            </a:extLst>
          </p:cNvPr>
          <p:cNvSpPr/>
          <p:nvPr/>
        </p:nvSpPr>
        <p:spPr>
          <a:xfrm>
            <a:off x="6011863" y="2439054"/>
            <a:ext cx="1944359" cy="544529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76E591-4039-4DB3-9478-419E086355A6}"/>
              </a:ext>
            </a:extLst>
          </p:cNvPr>
          <p:cNvSpPr txBox="1"/>
          <p:nvPr/>
        </p:nvSpPr>
        <p:spPr>
          <a:xfrm>
            <a:off x="3455195" y="2910527"/>
            <a:ext cx="129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</a:t>
            </a:r>
            <a:r>
              <a:rPr lang="en-GB" altLang="en-US" dirty="0"/>
              <a:t>point</a:t>
            </a:r>
            <a:r>
              <a:rPr lang="en-GB" altLang="en-US" sz="2400" dirty="0"/>
              <a:t>*)</a:t>
            </a:r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F483BF5-096A-4638-A91E-EA8FE4EA0E10}"/>
              </a:ext>
            </a:extLst>
          </p:cNvPr>
          <p:cNvSpPr/>
          <p:nvPr/>
        </p:nvSpPr>
        <p:spPr>
          <a:xfrm>
            <a:off x="6011863" y="2440774"/>
            <a:ext cx="1944359" cy="1141280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E86E1-893B-4282-8769-4B9639C3F8FE}"/>
              </a:ext>
            </a:extLst>
          </p:cNvPr>
          <p:cNvSpPr txBox="1"/>
          <p:nvPr/>
        </p:nvSpPr>
        <p:spPr>
          <a:xfrm>
            <a:off x="7615687" y="2500216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08F39-B86F-425A-81EA-5628D7FA2877}"/>
              </a:ext>
            </a:extLst>
          </p:cNvPr>
          <p:cNvSpPr txBox="1"/>
          <p:nvPr/>
        </p:nvSpPr>
        <p:spPr>
          <a:xfrm>
            <a:off x="7607469" y="2994896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D5EBA02-E411-4E7B-8904-E5F2AB1DB961}"/>
              </a:ext>
            </a:extLst>
          </p:cNvPr>
          <p:cNvSpPr/>
          <p:nvPr/>
        </p:nvSpPr>
        <p:spPr>
          <a:xfrm>
            <a:off x="6051023" y="2481738"/>
            <a:ext cx="1827444" cy="428789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B9502FA5-E49B-4A5C-B8E0-BADA6FC11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679" y="2479966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23906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34" grpId="0"/>
      <p:bldP spid="34" grpId="1"/>
      <p:bldP spid="35" grpId="0" animBg="1"/>
      <p:bldP spid="35" grpId="1" animBg="1"/>
      <p:bldP spid="36" grpId="0"/>
      <p:bldP spid="37" grpId="0" animBg="1"/>
      <p:bldP spid="37" grpId="1" animBg="1"/>
      <p:bldP spid="16" grpId="0"/>
      <p:bldP spid="16" grpId="1"/>
      <p:bldP spid="17" grpId="0"/>
      <p:bldP spid="17" grpId="1"/>
      <p:bldP spid="43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8060DD09-FBB9-48B1-94B8-ADD204A6B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Casting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0724" name="Text Box 15">
            <a:extLst>
              <a:ext uri="{FF2B5EF4-FFF2-40B4-BE49-F238E27FC236}">
                <a16:creationId xmlns:a16="http://schemas.microsoft.com/office/drawing/2014/main" id="{F3355C1A-8507-4DAB-BDEB-C99C15226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95400"/>
            <a:ext cx="27813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struct point {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  int x;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  int y;</a:t>
            </a:r>
          </a:p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} p1;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5" name="Text Box 17">
            <a:extLst>
              <a:ext uri="{FF2B5EF4-FFF2-40B4-BE49-F238E27FC236}">
                <a16:creationId xmlns:a16="http://schemas.microsoft.com/office/drawing/2014/main" id="{619E9D80-29E0-43D7-BB9A-4B1041CFB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20272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10</a:t>
            </a:r>
            <a:endParaRPr lang="en-US" altLang="en-US" sz="24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6" name="Rectangle 18">
            <a:extLst>
              <a:ext uri="{FF2B5EF4-FFF2-40B4-BE49-F238E27FC236}">
                <a16:creationId xmlns:a16="http://schemas.microsoft.com/office/drawing/2014/main" id="{F8FD2E90-79DE-4CF7-B987-58C48927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2027238"/>
            <a:ext cx="1828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7" name="Rectangle 19">
            <a:extLst>
              <a:ext uri="{FF2B5EF4-FFF2-40B4-BE49-F238E27FC236}">
                <a16:creationId xmlns:a16="http://schemas.microsoft.com/office/drawing/2014/main" id="{B52F7F15-744A-4AB9-BA7A-6A787A19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1341438"/>
            <a:ext cx="18288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8" name="Text Box 20">
            <a:extLst>
              <a:ext uri="{FF2B5EF4-FFF2-40B4-BE49-F238E27FC236}">
                <a16:creationId xmlns:a16="http://schemas.microsoft.com/office/drawing/2014/main" id="{1337F503-F6BE-4CA0-84F8-A39E213FF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612" y="2255838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p1</a:t>
            </a:r>
            <a:endParaRPr lang="en-US" altLang="en-US" sz="24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9" name="Text Box 21">
            <a:extLst>
              <a:ext uri="{FF2B5EF4-FFF2-40B4-BE49-F238E27FC236}">
                <a16:creationId xmlns:a16="http://schemas.microsoft.com/office/drawing/2014/main" id="{62EA7336-A1CF-485B-B48E-F6AA0EF1D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252214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30</a:t>
            </a:r>
          </a:p>
        </p:txBody>
      </p:sp>
      <p:sp>
        <p:nvSpPr>
          <p:cNvPr id="30730" name="Rectangle 22">
            <a:extLst>
              <a:ext uri="{FF2B5EF4-FFF2-40B4-BE49-F238E27FC236}">
                <a16:creationId xmlns:a16="http://schemas.microsoft.com/office/drawing/2014/main" id="{18692085-3AD3-40BD-9289-DBB7BD23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2484438"/>
            <a:ext cx="1828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31" name="AutoShape 23">
            <a:extLst>
              <a:ext uri="{FF2B5EF4-FFF2-40B4-BE49-F238E27FC236}">
                <a16:creationId xmlns:a16="http://schemas.microsoft.com/office/drawing/2014/main" id="{DE93F4C7-B650-4228-ACEB-ED9950A04A59}"/>
              </a:ext>
            </a:extLst>
          </p:cNvPr>
          <p:cNvSpPr>
            <a:spLocks/>
          </p:cNvSpPr>
          <p:nvPr/>
        </p:nvSpPr>
        <p:spPr bwMode="auto">
          <a:xfrm>
            <a:off x="8369840" y="2103438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33" name="Text Box 20">
            <a:extLst>
              <a:ext uri="{FF2B5EF4-FFF2-40B4-BE49-F238E27FC236}">
                <a16:creationId xmlns:a16="http://schemas.microsoft.com/office/drawing/2014/main" id="{EAC4FF8D-F58F-4E8B-95AC-CEB28D73B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793875"/>
            <a:ext cx="995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</a:rPr>
              <a:t>p1</a:t>
            </a:r>
            <a:r>
              <a:rPr lang="en-GB" altLang="en-US" sz="1800" b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400" b="0">
                <a:solidFill>
                  <a:schemeClr val="tx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 </a:t>
            </a:r>
            <a:endParaRPr lang="en-US" altLang="en-US" sz="24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25B0236-8A47-4C6F-BC99-F27F3E281A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883843"/>
            <a:ext cx="8229600" cy="2463793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p1.x = 10;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p1.y = 20;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/>
              <a:t>((point *)&amp;(p1.y))</a:t>
            </a:r>
            <a:r>
              <a:rPr lang="en-GB" altLang="en-US" sz="3200" dirty="0"/>
              <a:t> -</a:t>
            </a:r>
            <a:r>
              <a:rPr lang="en-GB" altLang="en-US" sz="2000" dirty="0"/>
              <a:t>&gt;</a:t>
            </a:r>
            <a:r>
              <a:rPr lang="en-GB" altLang="en-US" sz="2800" dirty="0"/>
              <a:t>x</a:t>
            </a:r>
            <a:r>
              <a:rPr lang="en-US" altLang="en-US" sz="2800" dirty="0">
                <a:solidFill>
                  <a:srgbClr val="666666"/>
                </a:solidFill>
              </a:rPr>
              <a:t> </a:t>
            </a:r>
            <a:r>
              <a:rPr lang="en-US" altLang="en-US" sz="2800" dirty="0"/>
              <a:t>= 30;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/>
              <a:t>((point *)&amp;(p1.y))</a:t>
            </a:r>
            <a:r>
              <a:rPr lang="en-GB" altLang="en-US" sz="3200" dirty="0"/>
              <a:t> -</a:t>
            </a:r>
            <a:r>
              <a:rPr lang="en-GB" altLang="en-US" sz="2000" dirty="0"/>
              <a:t>&gt;</a:t>
            </a:r>
            <a:r>
              <a:rPr lang="en-GB" altLang="en-US" sz="2800" dirty="0"/>
              <a:t>y</a:t>
            </a:r>
            <a:r>
              <a:rPr lang="en-US" altLang="en-US" sz="2800" dirty="0">
                <a:solidFill>
                  <a:srgbClr val="666666"/>
                </a:solidFill>
              </a:rPr>
              <a:t> </a:t>
            </a:r>
            <a:r>
              <a:rPr lang="en-US" altLang="en-US" sz="2800" dirty="0"/>
              <a:t>= 40;</a:t>
            </a:r>
            <a:endParaRPr lang="en-GB" altLang="en-US" sz="2800" dirty="0"/>
          </a:p>
          <a:p>
            <a:pPr marL="0" indent="0">
              <a:spcBef>
                <a:spcPct val="10000"/>
              </a:spcBef>
              <a:buNone/>
            </a:pPr>
            <a:endParaRPr lang="en-GB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DB721-D58C-4358-986D-472E2610A133}"/>
              </a:ext>
            </a:extLst>
          </p:cNvPr>
          <p:cNvSpPr txBox="1"/>
          <p:nvPr/>
        </p:nvSpPr>
        <p:spPr>
          <a:xfrm>
            <a:off x="7878467" y="2027238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432CF-8BB7-479B-92D1-AC0E8312D8AA}"/>
              </a:ext>
            </a:extLst>
          </p:cNvPr>
          <p:cNvSpPr txBox="1"/>
          <p:nvPr/>
        </p:nvSpPr>
        <p:spPr>
          <a:xfrm>
            <a:off x="7878467" y="2435315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DBDFA29-7275-4D35-B666-5F879517271F}"/>
              </a:ext>
            </a:extLst>
          </p:cNvPr>
          <p:cNvCxnSpPr>
            <a:cxnSpLocks/>
          </p:cNvCxnSpPr>
          <p:nvPr/>
        </p:nvCxnSpPr>
        <p:spPr>
          <a:xfrm flipV="1">
            <a:off x="4572000" y="2488904"/>
            <a:ext cx="1439863" cy="650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76E591-4039-4DB3-9478-419E086355A6}"/>
              </a:ext>
            </a:extLst>
          </p:cNvPr>
          <p:cNvSpPr txBox="1"/>
          <p:nvPr/>
        </p:nvSpPr>
        <p:spPr>
          <a:xfrm>
            <a:off x="3455195" y="2910530"/>
            <a:ext cx="129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</a:t>
            </a:r>
            <a:r>
              <a:rPr lang="en-GB" altLang="en-US" dirty="0"/>
              <a:t>point</a:t>
            </a:r>
            <a:r>
              <a:rPr lang="en-GB" altLang="en-US" sz="2400" dirty="0"/>
              <a:t>*)</a:t>
            </a:r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F483BF5-096A-4638-A91E-EA8FE4EA0E10}"/>
              </a:ext>
            </a:extLst>
          </p:cNvPr>
          <p:cNvSpPr/>
          <p:nvPr/>
        </p:nvSpPr>
        <p:spPr>
          <a:xfrm>
            <a:off x="6011863" y="2440774"/>
            <a:ext cx="1944359" cy="1141280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E86E1-893B-4282-8769-4B9639C3F8FE}"/>
              </a:ext>
            </a:extLst>
          </p:cNvPr>
          <p:cNvSpPr txBox="1"/>
          <p:nvPr/>
        </p:nvSpPr>
        <p:spPr>
          <a:xfrm>
            <a:off x="7615687" y="2500216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08F39-B86F-425A-81EA-5628D7FA2877}"/>
              </a:ext>
            </a:extLst>
          </p:cNvPr>
          <p:cNvSpPr txBox="1"/>
          <p:nvPr/>
        </p:nvSpPr>
        <p:spPr>
          <a:xfrm>
            <a:off x="7607469" y="2994896"/>
            <a:ext cx="30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3E5195-A5CB-4712-BA73-B58E90EE9487}"/>
              </a:ext>
            </a:extLst>
          </p:cNvPr>
          <p:cNvSpPr/>
          <p:nvPr/>
        </p:nvSpPr>
        <p:spPr>
          <a:xfrm>
            <a:off x="3069010" y="5514685"/>
            <a:ext cx="500415" cy="38649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FF2DB3-3D9F-480A-BD82-EECBBD12D3BB}"/>
              </a:ext>
            </a:extLst>
          </p:cNvPr>
          <p:cNvSpPr/>
          <p:nvPr/>
        </p:nvSpPr>
        <p:spPr>
          <a:xfrm>
            <a:off x="3595511" y="5514682"/>
            <a:ext cx="816233" cy="38649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6EDCF30-86F0-440F-A415-DD3FF3BA418E}"/>
              </a:ext>
            </a:extLst>
          </p:cNvPr>
          <p:cNvSpPr/>
          <p:nvPr/>
        </p:nvSpPr>
        <p:spPr>
          <a:xfrm>
            <a:off x="6051023" y="2961881"/>
            <a:ext cx="1827444" cy="500139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6009E71A-CE4F-4AB8-8B5A-0CA76D7B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3007343"/>
            <a:ext cx="184963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GB" altLang="en-US" sz="2400" b="0" dirty="0">
                <a:solidFill>
                  <a:schemeClr val="tx1"/>
                </a:solidFill>
                <a:latin typeface="Lucida Console" panose="020B0609040504020204" pitchFamily="49" charset="0"/>
              </a:rPr>
              <a:t>40</a:t>
            </a:r>
            <a:endParaRPr lang="en-US" altLang="en-US" sz="24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16" grpId="0"/>
      <p:bldP spid="17" grpId="0"/>
      <p:bldP spid="29" grpId="0" animBg="1"/>
      <p:bldP spid="30" grpId="0" animBg="1"/>
      <p:bldP spid="32" grpId="0" animBg="1"/>
      <p:bldP spid="32" grpId="1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D62F2FD2-536F-47E1-97B4-ED39149BA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Arrays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1EA64218-4238-4F34-BC73-B4BFAD68D5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Syntax of C arrays similar to Java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As in Java, C arrays have fixed size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Example declarations of array: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altLang="en-US" sz="2400" dirty="0" err="1">
                <a:latin typeface="+mj-lt"/>
              </a:rPr>
              <a:t>int</a:t>
            </a:r>
            <a:r>
              <a:rPr lang="en-GB" altLang="en-US" sz="2400" dirty="0">
                <a:latin typeface="+mj-lt"/>
              </a:rPr>
              <a:t> m[] = {5, 8, 10};  // size fixed to 3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altLang="en-US" sz="2400" dirty="0" err="1">
                <a:latin typeface="+mj-lt"/>
              </a:rPr>
              <a:t>int</a:t>
            </a:r>
            <a:r>
              <a:rPr lang="en-GB" altLang="en-US" sz="2400" dirty="0">
                <a:latin typeface="+mj-lt"/>
              </a:rPr>
              <a:t> n[2][10]; // two-dimensional array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            //  with 2 rows and 10 cols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point p[4]; // array of 4 structs</a:t>
            </a:r>
            <a:endParaRPr lang="en-GB" altLang="en-US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C arrays have no knowledge of their length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en-US" sz="2600" dirty="0">
                <a:latin typeface="+mj-lt"/>
              </a:rPr>
              <a:t>No checking that indexes are within bounds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In C, close relationship between arrays and pointers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en-US" sz="2400" dirty="0">
                <a:latin typeface="+mj-lt"/>
              </a:rPr>
              <a:t>Pointers commonly used to pass arrays between functions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endParaRPr lang="en-GB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087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Arrays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</a:t>
            </a:r>
            <a:r>
              <a:rPr lang="en-GB" altLang="en-US" sz="2800" dirty="0" err="1"/>
              <a:t>arr</a:t>
            </a:r>
            <a:r>
              <a:rPr lang="en-GB" altLang="en-US" sz="2800" dirty="0"/>
              <a:t>[6];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 err="1"/>
              <a:t>arr</a:t>
            </a:r>
            <a:r>
              <a:rPr lang="en-GB" altLang="en-US" sz="2800" dirty="0"/>
              <a:t>[0] = 4;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 err="1"/>
              <a:t>arr</a:t>
            </a:r>
            <a:r>
              <a:rPr lang="en-GB" altLang="en-US" sz="2800" dirty="0"/>
              <a:t>[5] = 40;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 err="1"/>
              <a:t>arr</a:t>
            </a:r>
            <a:r>
              <a:rPr lang="en-GB" altLang="en-US" sz="2800" dirty="0"/>
              <a:t>[6] = 20;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 err="1"/>
              <a:t>arr</a:t>
            </a:r>
            <a:r>
              <a:rPr lang="en-GB" altLang="en-US" sz="2800" dirty="0"/>
              <a:t>[10] = 30;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 err="1"/>
              <a:t>arr</a:t>
            </a:r>
            <a:r>
              <a:rPr lang="en-GB" altLang="en-US" sz="2800" dirty="0"/>
              <a:t>[-3] = 10;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6740164" y="246080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6740165" y="2121032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3269CA-BF97-473C-B99F-FDBEEE28F8CB}"/>
              </a:ext>
            </a:extLst>
          </p:cNvPr>
          <p:cNvSpPr/>
          <p:nvPr/>
        </p:nvSpPr>
        <p:spPr>
          <a:xfrm>
            <a:off x="6740163" y="3141918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6A619-C6DC-460C-BBCD-C8B5161D415E}"/>
              </a:ext>
            </a:extLst>
          </p:cNvPr>
          <p:cNvSpPr/>
          <p:nvPr/>
        </p:nvSpPr>
        <p:spPr>
          <a:xfrm>
            <a:off x="6740164" y="280214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1D099-FD42-4A73-ABA8-2E96410FE762}"/>
              </a:ext>
            </a:extLst>
          </p:cNvPr>
          <p:cNvSpPr/>
          <p:nvPr/>
        </p:nvSpPr>
        <p:spPr>
          <a:xfrm>
            <a:off x="6741736" y="3819831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62FBE-7EB6-4453-A08D-6683CBA7006F}"/>
              </a:ext>
            </a:extLst>
          </p:cNvPr>
          <p:cNvSpPr/>
          <p:nvPr/>
        </p:nvSpPr>
        <p:spPr>
          <a:xfrm>
            <a:off x="6741737" y="3480060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E10D52-689F-4543-8886-441623F48682}"/>
              </a:ext>
            </a:extLst>
          </p:cNvPr>
          <p:cNvCxnSpPr/>
          <p:nvPr/>
        </p:nvCxnSpPr>
        <p:spPr>
          <a:xfrm flipV="1">
            <a:off x="6746449" y="1753388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B54F45-BE67-4324-93A1-DC87462DFEEC}"/>
              </a:ext>
            </a:extLst>
          </p:cNvPr>
          <p:cNvCxnSpPr/>
          <p:nvPr/>
        </p:nvCxnSpPr>
        <p:spPr>
          <a:xfrm flipV="1">
            <a:off x="8058347" y="1754956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4DA55E-5C70-40B1-9F13-A40230F2AC4B}"/>
              </a:ext>
            </a:extLst>
          </p:cNvPr>
          <p:cNvSpPr txBox="1"/>
          <p:nvPr/>
        </p:nvSpPr>
        <p:spPr>
          <a:xfrm>
            <a:off x="6978981" y="1717719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4-bytes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4E26A4-BFFC-4657-B7F9-74182028AC9B}"/>
              </a:ext>
            </a:extLst>
          </p:cNvPr>
          <p:cNvCxnSpPr>
            <a:cxnSpLocks/>
          </p:cNvCxnSpPr>
          <p:nvPr/>
        </p:nvCxnSpPr>
        <p:spPr>
          <a:xfrm>
            <a:off x="7750405" y="1890076"/>
            <a:ext cx="30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6334B4-D008-4692-B5F0-9E8E203D9F49}"/>
              </a:ext>
            </a:extLst>
          </p:cNvPr>
          <p:cNvCxnSpPr>
            <a:cxnSpLocks/>
          </p:cNvCxnSpPr>
          <p:nvPr/>
        </p:nvCxnSpPr>
        <p:spPr>
          <a:xfrm flipH="1">
            <a:off x="6746450" y="1890076"/>
            <a:ext cx="248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08E07-34C5-4883-9223-33E550A67E24}"/>
              </a:ext>
            </a:extLst>
          </p:cNvPr>
          <p:cNvSpPr txBox="1"/>
          <p:nvPr/>
        </p:nvSpPr>
        <p:spPr>
          <a:xfrm>
            <a:off x="7263333" y="2084397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744FE3-DF9E-4F8E-813F-946DCFE2C67A}"/>
              </a:ext>
            </a:extLst>
          </p:cNvPr>
          <p:cNvSpPr txBox="1"/>
          <p:nvPr/>
        </p:nvSpPr>
        <p:spPr>
          <a:xfrm>
            <a:off x="8058347" y="2087051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BD26A8-7802-4702-B660-57C47AF5910F}"/>
              </a:ext>
            </a:extLst>
          </p:cNvPr>
          <p:cNvSpPr txBox="1"/>
          <p:nvPr/>
        </p:nvSpPr>
        <p:spPr>
          <a:xfrm>
            <a:off x="8070916" y="2414429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E5F03D-1C7F-4D08-BF39-4078088105DA}"/>
              </a:ext>
            </a:extLst>
          </p:cNvPr>
          <p:cNvSpPr txBox="1"/>
          <p:nvPr/>
        </p:nvSpPr>
        <p:spPr>
          <a:xfrm>
            <a:off x="8070916" y="3793067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[5]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BEC671-1A5E-49D5-A4D4-72F86D71E5BF}"/>
              </a:ext>
            </a:extLst>
          </p:cNvPr>
          <p:cNvSpPr txBox="1"/>
          <p:nvPr/>
        </p:nvSpPr>
        <p:spPr>
          <a:xfrm>
            <a:off x="7197344" y="3791796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40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FBD07-5703-478B-8DB7-CE09C5111422}"/>
              </a:ext>
            </a:extLst>
          </p:cNvPr>
          <p:cNvSpPr/>
          <p:nvPr/>
        </p:nvSpPr>
        <p:spPr>
          <a:xfrm>
            <a:off x="6741737" y="4159668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DDDB4A-D7D8-4A4E-8326-781205839966}"/>
              </a:ext>
            </a:extLst>
          </p:cNvPr>
          <p:cNvSpPr txBox="1"/>
          <p:nvPr/>
        </p:nvSpPr>
        <p:spPr>
          <a:xfrm>
            <a:off x="7198913" y="4142163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38D23D-2753-43C0-9F80-3A936454308E}"/>
              </a:ext>
            </a:extLst>
          </p:cNvPr>
          <p:cNvSpPr/>
          <p:nvPr/>
        </p:nvSpPr>
        <p:spPr>
          <a:xfrm>
            <a:off x="6748010" y="5504568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E1B421-79A9-483C-9085-2E43440483AD}"/>
              </a:ext>
            </a:extLst>
          </p:cNvPr>
          <p:cNvSpPr txBox="1"/>
          <p:nvPr/>
        </p:nvSpPr>
        <p:spPr>
          <a:xfrm>
            <a:off x="7198913" y="5491082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30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FCC6A7-5269-4795-BD99-393D68B73BB0}"/>
              </a:ext>
            </a:extLst>
          </p:cNvPr>
          <p:cNvSpPr/>
          <p:nvPr/>
        </p:nvSpPr>
        <p:spPr>
          <a:xfrm>
            <a:off x="6751157" y="1199658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A216C0-FC53-4EE0-A968-3B13EB2009EB}"/>
              </a:ext>
            </a:extLst>
          </p:cNvPr>
          <p:cNvSpPr txBox="1"/>
          <p:nvPr/>
        </p:nvSpPr>
        <p:spPr>
          <a:xfrm>
            <a:off x="7158078" y="1175015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985A1EA4-542E-4CC7-A79F-2258F4DACDBF}"/>
              </a:ext>
            </a:extLst>
          </p:cNvPr>
          <p:cNvCxnSpPr>
            <a:cxnSpLocks/>
          </p:cNvCxnSpPr>
          <p:nvPr/>
        </p:nvCxnSpPr>
        <p:spPr>
          <a:xfrm rot="10800000">
            <a:off x="1687399" y="1938501"/>
            <a:ext cx="1442301" cy="522302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9" name="Oval 37898">
            <a:extLst>
              <a:ext uri="{FF2B5EF4-FFF2-40B4-BE49-F238E27FC236}">
                <a16:creationId xmlns:a16="http://schemas.microsoft.com/office/drawing/2014/main" id="{B17928A1-3289-43CD-A7FF-C1D7736850FB}"/>
              </a:ext>
            </a:extLst>
          </p:cNvPr>
          <p:cNvSpPr/>
          <p:nvPr/>
        </p:nvSpPr>
        <p:spPr>
          <a:xfrm>
            <a:off x="1282044" y="1641114"/>
            <a:ext cx="584463" cy="630747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00" name="TextBox 37899">
            <a:extLst>
              <a:ext uri="{FF2B5EF4-FFF2-40B4-BE49-F238E27FC236}">
                <a16:creationId xmlns:a16="http://schemas.microsoft.com/office/drawing/2014/main" id="{DF962E10-0E35-4A58-B014-F282272BB33F}"/>
              </a:ext>
            </a:extLst>
          </p:cNvPr>
          <p:cNvSpPr txBox="1"/>
          <p:nvPr/>
        </p:nvSpPr>
        <p:spPr>
          <a:xfrm>
            <a:off x="3184690" y="2271861"/>
            <a:ext cx="326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do we need the size?</a:t>
            </a:r>
          </a:p>
        </p:txBody>
      </p:sp>
    </p:spTree>
    <p:extLst>
      <p:ext uri="{BB962C8B-B14F-4D97-AF65-F5344CB8AC3E}">
        <p14:creationId xmlns:p14="http://schemas.microsoft.com/office/powerpoint/2010/main" val="4597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 animBg="1"/>
      <p:bldP spid="11" grpId="0" animBg="1"/>
      <p:bldP spid="41" grpId="0"/>
      <p:bldP spid="20" grpId="0"/>
      <p:bldP spid="23" grpId="0"/>
      <p:bldP spid="24" grpId="0"/>
      <p:bldP spid="27" grpId="0"/>
      <p:bldP spid="28" grpId="0"/>
      <p:bldP spid="56" grpId="0" animBg="1"/>
      <p:bldP spid="57" grpId="0"/>
      <p:bldP spid="62" grpId="0" animBg="1"/>
      <p:bldP spid="63" grpId="0"/>
      <p:bldP spid="65" grpId="0" animBg="1"/>
      <p:bldP spid="66" grpId="0"/>
      <p:bldP spid="37899" grpId="0" animBg="1"/>
      <p:bldP spid="379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Arrays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</a:t>
            </a:r>
            <a:r>
              <a:rPr lang="en-GB" altLang="en-US" sz="2800" dirty="0" err="1"/>
              <a:t>arr</a:t>
            </a:r>
            <a:r>
              <a:rPr lang="en-GB" altLang="en-US" sz="2800" dirty="0"/>
              <a:t>[6];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 err="1"/>
              <a:t>arr</a:t>
            </a:r>
            <a:r>
              <a:rPr lang="en-GB" altLang="en-US" sz="2800" dirty="0"/>
              <a:t>[0] = 4;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 err="1"/>
              <a:t>arr</a:t>
            </a:r>
            <a:r>
              <a:rPr lang="en-GB" altLang="en-US" sz="2800" dirty="0"/>
              <a:t>[5] = 40;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 err="1"/>
              <a:t>arr</a:t>
            </a:r>
            <a:r>
              <a:rPr lang="en-GB" altLang="en-US" sz="2800" dirty="0"/>
              <a:t>[6] = 20;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 err="1"/>
              <a:t>arr</a:t>
            </a:r>
            <a:r>
              <a:rPr lang="en-GB" altLang="en-US" sz="2800" dirty="0"/>
              <a:t>[10] = 30;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 err="1"/>
              <a:t>arr</a:t>
            </a:r>
            <a:r>
              <a:rPr lang="en-GB" altLang="en-US" sz="2800" dirty="0"/>
              <a:t>[-3] = 10;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6740164" y="246080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6740165" y="2121032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3269CA-BF97-473C-B99F-FDBEEE28F8CB}"/>
              </a:ext>
            </a:extLst>
          </p:cNvPr>
          <p:cNvSpPr/>
          <p:nvPr/>
        </p:nvSpPr>
        <p:spPr>
          <a:xfrm>
            <a:off x="6740163" y="3141918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6A619-C6DC-460C-BBCD-C8B5161D415E}"/>
              </a:ext>
            </a:extLst>
          </p:cNvPr>
          <p:cNvSpPr/>
          <p:nvPr/>
        </p:nvSpPr>
        <p:spPr>
          <a:xfrm>
            <a:off x="6740164" y="280214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1D099-FD42-4A73-ABA8-2E96410FE762}"/>
              </a:ext>
            </a:extLst>
          </p:cNvPr>
          <p:cNvSpPr/>
          <p:nvPr/>
        </p:nvSpPr>
        <p:spPr>
          <a:xfrm>
            <a:off x="6741736" y="3819831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62FBE-7EB6-4453-A08D-6683CBA7006F}"/>
              </a:ext>
            </a:extLst>
          </p:cNvPr>
          <p:cNvSpPr/>
          <p:nvPr/>
        </p:nvSpPr>
        <p:spPr>
          <a:xfrm>
            <a:off x="6741737" y="3480060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E10D52-689F-4543-8886-441623F48682}"/>
              </a:ext>
            </a:extLst>
          </p:cNvPr>
          <p:cNvCxnSpPr/>
          <p:nvPr/>
        </p:nvCxnSpPr>
        <p:spPr>
          <a:xfrm flipV="1">
            <a:off x="6746449" y="1753388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B54F45-BE67-4324-93A1-DC87462DFEEC}"/>
              </a:ext>
            </a:extLst>
          </p:cNvPr>
          <p:cNvCxnSpPr/>
          <p:nvPr/>
        </p:nvCxnSpPr>
        <p:spPr>
          <a:xfrm flipV="1">
            <a:off x="8058347" y="1754956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4DA55E-5C70-40B1-9F13-A40230F2AC4B}"/>
              </a:ext>
            </a:extLst>
          </p:cNvPr>
          <p:cNvSpPr txBox="1"/>
          <p:nvPr/>
        </p:nvSpPr>
        <p:spPr>
          <a:xfrm>
            <a:off x="6978981" y="1717719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4-bytes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4E26A4-BFFC-4657-B7F9-74182028AC9B}"/>
              </a:ext>
            </a:extLst>
          </p:cNvPr>
          <p:cNvCxnSpPr>
            <a:cxnSpLocks/>
          </p:cNvCxnSpPr>
          <p:nvPr/>
        </p:nvCxnSpPr>
        <p:spPr>
          <a:xfrm>
            <a:off x="7750405" y="1890076"/>
            <a:ext cx="30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6334B4-D008-4692-B5F0-9E8E203D9F49}"/>
              </a:ext>
            </a:extLst>
          </p:cNvPr>
          <p:cNvCxnSpPr>
            <a:cxnSpLocks/>
          </p:cNvCxnSpPr>
          <p:nvPr/>
        </p:nvCxnSpPr>
        <p:spPr>
          <a:xfrm flipH="1">
            <a:off x="6746450" y="1890076"/>
            <a:ext cx="248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08E07-34C5-4883-9223-33E550A67E24}"/>
              </a:ext>
            </a:extLst>
          </p:cNvPr>
          <p:cNvSpPr txBox="1"/>
          <p:nvPr/>
        </p:nvSpPr>
        <p:spPr>
          <a:xfrm>
            <a:off x="7263333" y="2084397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744FE3-DF9E-4F8E-813F-946DCFE2C67A}"/>
              </a:ext>
            </a:extLst>
          </p:cNvPr>
          <p:cNvSpPr txBox="1"/>
          <p:nvPr/>
        </p:nvSpPr>
        <p:spPr>
          <a:xfrm>
            <a:off x="8058347" y="2087051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BD26A8-7802-4702-B660-57C47AF5910F}"/>
              </a:ext>
            </a:extLst>
          </p:cNvPr>
          <p:cNvSpPr txBox="1"/>
          <p:nvPr/>
        </p:nvSpPr>
        <p:spPr>
          <a:xfrm>
            <a:off x="8070916" y="2414429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E5F03D-1C7F-4D08-BF39-4078088105DA}"/>
              </a:ext>
            </a:extLst>
          </p:cNvPr>
          <p:cNvSpPr txBox="1"/>
          <p:nvPr/>
        </p:nvSpPr>
        <p:spPr>
          <a:xfrm>
            <a:off x="8070916" y="3793067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[5]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BEC671-1A5E-49D5-A4D4-72F86D71E5BF}"/>
              </a:ext>
            </a:extLst>
          </p:cNvPr>
          <p:cNvSpPr txBox="1"/>
          <p:nvPr/>
        </p:nvSpPr>
        <p:spPr>
          <a:xfrm>
            <a:off x="7197344" y="3791796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40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8FBD07-5703-478B-8DB7-CE09C5111422}"/>
              </a:ext>
            </a:extLst>
          </p:cNvPr>
          <p:cNvSpPr/>
          <p:nvPr/>
        </p:nvSpPr>
        <p:spPr>
          <a:xfrm>
            <a:off x="6741737" y="4159668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DDDB4A-D7D8-4A4E-8326-781205839966}"/>
              </a:ext>
            </a:extLst>
          </p:cNvPr>
          <p:cNvSpPr txBox="1"/>
          <p:nvPr/>
        </p:nvSpPr>
        <p:spPr>
          <a:xfrm>
            <a:off x="7198913" y="4142163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38D23D-2753-43C0-9F80-3A936454308E}"/>
              </a:ext>
            </a:extLst>
          </p:cNvPr>
          <p:cNvSpPr/>
          <p:nvPr/>
        </p:nvSpPr>
        <p:spPr>
          <a:xfrm>
            <a:off x="6748010" y="5504568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E1B421-79A9-483C-9085-2E43440483AD}"/>
              </a:ext>
            </a:extLst>
          </p:cNvPr>
          <p:cNvSpPr txBox="1"/>
          <p:nvPr/>
        </p:nvSpPr>
        <p:spPr>
          <a:xfrm>
            <a:off x="7198913" y="5491082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30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FCC6A7-5269-4795-BD99-393D68B73BB0}"/>
              </a:ext>
            </a:extLst>
          </p:cNvPr>
          <p:cNvSpPr/>
          <p:nvPr/>
        </p:nvSpPr>
        <p:spPr>
          <a:xfrm>
            <a:off x="6751157" y="1199658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A216C0-FC53-4EE0-A968-3B13EB2009EB}"/>
              </a:ext>
            </a:extLst>
          </p:cNvPr>
          <p:cNvSpPr txBox="1"/>
          <p:nvPr/>
        </p:nvSpPr>
        <p:spPr>
          <a:xfrm>
            <a:off x="7158078" y="1175015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3C24C2-E7D3-4142-94C6-8D15FC76188D}"/>
              </a:ext>
            </a:extLst>
          </p:cNvPr>
          <p:cNvSpPr txBox="1"/>
          <p:nvPr/>
        </p:nvSpPr>
        <p:spPr>
          <a:xfrm>
            <a:off x="2494943" y="4096138"/>
            <a:ext cx="30605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        </a:t>
            </a:r>
            <a:r>
              <a:rPr lang="en-GB" sz="2800" b="0" i="0" dirty="0" err="1">
                <a:solidFill>
                  <a:srgbClr val="222222"/>
                </a:solidFill>
                <a:effectLst/>
                <a:latin typeface="Garamond (Body)"/>
              </a:rPr>
              <a:t>arr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 ≡ &amp;</a:t>
            </a:r>
            <a:r>
              <a:rPr lang="en-GB" sz="2800" b="0" i="0" dirty="0" err="1">
                <a:solidFill>
                  <a:srgbClr val="222222"/>
                </a:solidFill>
                <a:effectLst/>
                <a:latin typeface="Garamond (Body)"/>
              </a:rPr>
              <a:t>arr</a:t>
            </a:r>
            <a:r>
              <a:rPr lang="en-GB" sz="2800" dirty="0">
                <a:solidFill>
                  <a:srgbClr val="222222"/>
                </a:solidFill>
                <a:latin typeface="Garamond (Body)"/>
              </a:rPr>
              <a:t>[0]</a:t>
            </a:r>
          </a:p>
          <a:p>
            <a:pPr algn="r"/>
            <a:r>
              <a:rPr lang="en-GB" sz="2800" dirty="0">
                <a:solidFill>
                  <a:srgbClr val="222222"/>
                </a:solidFill>
                <a:latin typeface="Garamond (Body)"/>
              </a:rPr>
              <a:t> </a:t>
            </a:r>
            <a:r>
              <a:rPr lang="en-GB" sz="2800" dirty="0" err="1">
                <a:solidFill>
                  <a:srgbClr val="222222"/>
                </a:solidFill>
                <a:latin typeface="Garamond (Body)"/>
              </a:rPr>
              <a:t>arr</a:t>
            </a:r>
            <a:r>
              <a:rPr lang="en-GB" sz="2800" dirty="0">
                <a:solidFill>
                  <a:srgbClr val="222222"/>
                </a:solidFill>
                <a:latin typeface="Garamond (Body)"/>
              </a:rPr>
              <a:t> + n 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≡ &amp;</a:t>
            </a:r>
            <a:r>
              <a:rPr lang="en-GB" sz="2800" b="0" i="0" dirty="0" err="1">
                <a:solidFill>
                  <a:srgbClr val="222222"/>
                </a:solidFill>
                <a:effectLst/>
                <a:latin typeface="Garamond (Body)"/>
              </a:rPr>
              <a:t>arr</a:t>
            </a:r>
            <a:r>
              <a:rPr lang="en-GB" sz="2800" dirty="0">
                <a:solidFill>
                  <a:srgbClr val="222222"/>
                </a:solidFill>
                <a:latin typeface="Garamond (Body)"/>
              </a:rPr>
              <a:t>[n]</a:t>
            </a:r>
          </a:p>
          <a:p>
            <a:pPr algn="r"/>
            <a:r>
              <a:rPr lang="en-GB" sz="2800" dirty="0">
                <a:solidFill>
                  <a:srgbClr val="222222"/>
                </a:solidFill>
                <a:latin typeface="Garamond (Body)"/>
              </a:rPr>
              <a:t>*</a:t>
            </a:r>
            <a:r>
              <a:rPr lang="en-GB" sz="2800" dirty="0" err="1">
                <a:solidFill>
                  <a:srgbClr val="222222"/>
                </a:solidFill>
                <a:latin typeface="Garamond (Body)"/>
              </a:rPr>
              <a:t>arr</a:t>
            </a:r>
            <a:r>
              <a:rPr lang="en-GB" sz="2800" dirty="0">
                <a:solidFill>
                  <a:srgbClr val="222222"/>
                </a:solidFill>
                <a:latin typeface="Garamond (Body)"/>
              </a:rPr>
              <a:t> 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≡    </a:t>
            </a:r>
            <a:r>
              <a:rPr lang="en-GB" sz="2800" b="0" i="0" dirty="0" err="1">
                <a:solidFill>
                  <a:srgbClr val="222222"/>
                </a:solidFill>
                <a:effectLst/>
                <a:latin typeface="Garamond (Body)"/>
              </a:rPr>
              <a:t>arr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[0]</a:t>
            </a:r>
          </a:p>
          <a:p>
            <a:pPr algn="r"/>
            <a:r>
              <a:rPr lang="en-GB" sz="2800" dirty="0">
                <a:solidFill>
                  <a:srgbClr val="222222"/>
                </a:solidFill>
                <a:latin typeface="Garamond (Body)"/>
              </a:rPr>
              <a:t>*(</a:t>
            </a:r>
            <a:r>
              <a:rPr lang="en-GB" sz="2800" dirty="0" err="1">
                <a:solidFill>
                  <a:srgbClr val="222222"/>
                </a:solidFill>
                <a:latin typeface="Garamond (Body)"/>
              </a:rPr>
              <a:t>arr</a:t>
            </a:r>
            <a:r>
              <a:rPr lang="en-GB" sz="2800" dirty="0">
                <a:solidFill>
                  <a:srgbClr val="222222"/>
                </a:solidFill>
                <a:latin typeface="Garamond (Body)"/>
              </a:rPr>
              <a:t> + n) 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≡    </a:t>
            </a:r>
            <a:r>
              <a:rPr lang="en-GB" sz="2800" b="0" i="0" dirty="0" err="1">
                <a:solidFill>
                  <a:srgbClr val="222222"/>
                </a:solidFill>
                <a:effectLst/>
                <a:latin typeface="Garamond (Body)"/>
              </a:rPr>
              <a:t>arr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[n]</a:t>
            </a:r>
            <a:endParaRPr lang="en-GB" sz="2800" dirty="0">
              <a:latin typeface="Garamond (Body)"/>
            </a:endParaRPr>
          </a:p>
        </p:txBody>
      </p:sp>
      <p:sp>
        <p:nvSpPr>
          <p:cNvPr id="37888" name="Rectangle: Rounded Corners 37887">
            <a:extLst>
              <a:ext uri="{FF2B5EF4-FFF2-40B4-BE49-F238E27FC236}">
                <a16:creationId xmlns:a16="http://schemas.microsoft.com/office/drawing/2014/main" id="{B577C3E7-E19B-45D3-96DF-A65BECA1CB62}"/>
              </a:ext>
            </a:extLst>
          </p:cNvPr>
          <p:cNvSpPr/>
          <p:nvPr/>
        </p:nvSpPr>
        <p:spPr>
          <a:xfrm>
            <a:off x="2494943" y="3819831"/>
            <a:ext cx="3747155" cy="252780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F34DCC-8441-4437-8528-9FAA3832BD15}"/>
              </a:ext>
            </a:extLst>
          </p:cNvPr>
          <p:cNvSpPr/>
          <p:nvPr/>
        </p:nvSpPr>
        <p:spPr>
          <a:xfrm>
            <a:off x="3445990" y="4497599"/>
            <a:ext cx="658762" cy="630747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AEA5F3B-B388-45E0-9CEC-88671A912010}"/>
              </a:ext>
            </a:extLst>
          </p:cNvPr>
          <p:cNvCxnSpPr>
            <a:cxnSpLocks/>
          </p:cNvCxnSpPr>
          <p:nvPr/>
        </p:nvCxnSpPr>
        <p:spPr>
          <a:xfrm rot="5400000">
            <a:off x="3347204" y="3363173"/>
            <a:ext cx="1749310" cy="790718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244F9D-1C40-475F-B4E4-180813AED98B}"/>
              </a:ext>
            </a:extLst>
          </p:cNvPr>
          <p:cNvSpPr txBox="1"/>
          <p:nvPr/>
        </p:nvSpPr>
        <p:spPr>
          <a:xfrm>
            <a:off x="3524054" y="2464194"/>
            <a:ext cx="244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18665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" grpId="0" animBg="1"/>
      <p:bldP spid="29" grpId="0" animBg="1"/>
      <p:bldP spid="29" grpId="1" animBg="1"/>
      <p:bldP spid="31" grpId="0"/>
      <p:bldP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0B85B4D-C396-48A0-93CE-0200D389C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latin typeface="+mj-lt"/>
              </a:rPr>
              <a:t>Outline</a:t>
            </a:r>
            <a:endParaRPr lang="en-US" altLang="en-US" sz="3600" dirty="0">
              <a:latin typeface="+mj-lt"/>
            </a:endParaRP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0F7CE4F9-A0C2-4BB7-8004-7C9DB1A99A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</a:rPr>
              <a:t>Procedural vs Object-oriented languages</a:t>
            </a:r>
          </a:p>
          <a:p>
            <a:pPr eaLnBrk="1" hangingPunct="1"/>
            <a:r>
              <a:rPr lang="en-GB" altLang="en-US" sz="2800" dirty="0">
                <a:latin typeface="+mj-lt"/>
              </a:rPr>
              <a:t>Data types and composite data structures</a:t>
            </a:r>
          </a:p>
          <a:p>
            <a:pPr eaLnBrk="1" hangingPunct="1"/>
            <a:r>
              <a:rPr lang="en-GB" altLang="en-US" sz="2800" dirty="0">
                <a:latin typeface="+mj-lt"/>
              </a:rPr>
              <a:t>Arrays and strings</a:t>
            </a:r>
          </a:p>
          <a:p>
            <a:pPr eaLnBrk="1" hangingPunct="1"/>
            <a:r>
              <a:rPr lang="en-GB" altLang="en-US" sz="2800" dirty="0">
                <a:latin typeface="+mj-lt"/>
              </a:rPr>
              <a:t>Pointers</a:t>
            </a:r>
          </a:p>
          <a:p>
            <a:pPr eaLnBrk="1" hangingPunct="1"/>
            <a:r>
              <a:rPr lang="en-GB" altLang="en-US" sz="2800" dirty="0">
                <a:latin typeface="+mj-lt"/>
              </a:rPr>
              <a:t>Other issues</a:t>
            </a:r>
          </a:p>
          <a:p>
            <a:pPr lvl="1" eaLnBrk="1" hangingPunct="1"/>
            <a:r>
              <a:rPr lang="en-GB" altLang="en-US" sz="2600" dirty="0">
                <a:latin typeface="+mj-lt"/>
              </a:rPr>
              <a:t>Memory regions</a:t>
            </a:r>
          </a:p>
          <a:p>
            <a:pPr lvl="1" eaLnBrk="1" hangingPunct="1"/>
            <a:r>
              <a:rPr lang="en-GB" altLang="en-US" sz="2600" dirty="0">
                <a:latin typeface="+mj-lt"/>
              </a:rPr>
              <a:t>C </a:t>
            </a:r>
            <a:r>
              <a:rPr lang="en-GB" altLang="en-US" sz="2600" dirty="0" err="1">
                <a:latin typeface="+mj-lt"/>
              </a:rPr>
              <a:t>Preprocessor</a:t>
            </a:r>
            <a:endParaRPr lang="en-GB" altLang="en-US" sz="2600" dirty="0">
              <a:latin typeface="+mj-lt"/>
            </a:endParaRPr>
          </a:p>
          <a:p>
            <a:pPr lvl="1" eaLnBrk="1" hangingPunct="1"/>
            <a:r>
              <a:rPr lang="en-GB" altLang="en-US" sz="2600" dirty="0">
                <a:latin typeface="+mj-lt"/>
              </a:rPr>
              <a:t>Portability </a:t>
            </a:r>
          </a:p>
        </p:txBody>
      </p:sp>
    </p:spTree>
    <p:extLst>
      <p:ext uri="{BB962C8B-B14F-4D97-AF65-F5344CB8AC3E}">
        <p14:creationId xmlns:p14="http://schemas.microsoft.com/office/powerpoint/2010/main" val="3979648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Arrays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3747155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</a:t>
            </a:r>
            <a:r>
              <a:rPr lang="en-GB" altLang="en-US" sz="2800" dirty="0" err="1"/>
              <a:t>arr</a:t>
            </a:r>
            <a:r>
              <a:rPr lang="en-GB" altLang="en-US" sz="2800" dirty="0"/>
              <a:t>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 err="1"/>
              <a:t>arr</a:t>
            </a:r>
            <a:r>
              <a:rPr lang="en-GB" altLang="en-US" sz="2800" dirty="0"/>
              <a:t> = 4;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/>
              <a:t>(&amp;</a:t>
            </a:r>
            <a:r>
              <a:rPr lang="en-GB" altLang="en-US" sz="2800" dirty="0" err="1"/>
              <a:t>arr</a:t>
            </a:r>
            <a:r>
              <a:rPr lang="en-GB" altLang="en-US" sz="2800" dirty="0"/>
              <a:t>)[2] = 40;</a:t>
            </a:r>
          </a:p>
          <a:p>
            <a:pPr marL="0" indent="0">
              <a:spcBef>
                <a:spcPct val="10000"/>
              </a:spcBef>
              <a:buNone/>
            </a:pPr>
            <a:r>
              <a:rPr lang="en-GB" altLang="en-US" sz="2800" dirty="0"/>
              <a:t>((point*)(&amp;</a:t>
            </a:r>
            <a:r>
              <a:rPr lang="en-GB" altLang="en-US" sz="2800" dirty="0" err="1"/>
              <a:t>arr</a:t>
            </a:r>
            <a:r>
              <a:rPr lang="en-GB" altLang="en-US" sz="2800" dirty="0"/>
              <a:t>))[1].y = 20;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6740164" y="246080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6740165" y="2121032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3269CA-BF97-473C-B99F-FDBEEE28F8CB}"/>
              </a:ext>
            </a:extLst>
          </p:cNvPr>
          <p:cNvSpPr/>
          <p:nvPr/>
        </p:nvSpPr>
        <p:spPr>
          <a:xfrm>
            <a:off x="6740163" y="3141918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6A619-C6DC-460C-BBCD-C8B5161D415E}"/>
              </a:ext>
            </a:extLst>
          </p:cNvPr>
          <p:cNvSpPr/>
          <p:nvPr/>
        </p:nvSpPr>
        <p:spPr>
          <a:xfrm>
            <a:off x="6740164" y="280214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1D099-FD42-4A73-ABA8-2E96410FE762}"/>
              </a:ext>
            </a:extLst>
          </p:cNvPr>
          <p:cNvSpPr/>
          <p:nvPr/>
        </p:nvSpPr>
        <p:spPr>
          <a:xfrm>
            <a:off x="6741736" y="3819831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62FBE-7EB6-4453-A08D-6683CBA7006F}"/>
              </a:ext>
            </a:extLst>
          </p:cNvPr>
          <p:cNvSpPr/>
          <p:nvPr/>
        </p:nvSpPr>
        <p:spPr>
          <a:xfrm>
            <a:off x="6741737" y="3480060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E10D52-689F-4543-8886-441623F48682}"/>
              </a:ext>
            </a:extLst>
          </p:cNvPr>
          <p:cNvCxnSpPr/>
          <p:nvPr/>
        </p:nvCxnSpPr>
        <p:spPr>
          <a:xfrm flipV="1">
            <a:off x="6746449" y="1753388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B54F45-BE67-4324-93A1-DC87462DFEEC}"/>
              </a:ext>
            </a:extLst>
          </p:cNvPr>
          <p:cNvCxnSpPr/>
          <p:nvPr/>
        </p:nvCxnSpPr>
        <p:spPr>
          <a:xfrm flipV="1">
            <a:off x="8058347" y="1754956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4DA55E-5C70-40B1-9F13-A40230F2AC4B}"/>
              </a:ext>
            </a:extLst>
          </p:cNvPr>
          <p:cNvSpPr txBox="1"/>
          <p:nvPr/>
        </p:nvSpPr>
        <p:spPr>
          <a:xfrm>
            <a:off x="6978981" y="1717719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4-bytes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4E26A4-BFFC-4657-B7F9-74182028AC9B}"/>
              </a:ext>
            </a:extLst>
          </p:cNvPr>
          <p:cNvCxnSpPr>
            <a:cxnSpLocks/>
          </p:cNvCxnSpPr>
          <p:nvPr/>
        </p:nvCxnSpPr>
        <p:spPr>
          <a:xfrm>
            <a:off x="7750405" y="1890076"/>
            <a:ext cx="30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6334B4-D008-4692-B5F0-9E8E203D9F49}"/>
              </a:ext>
            </a:extLst>
          </p:cNvPr>
          <p:cNvCxnSpPr>
            <a:cxnSpLocks/>
          </p:cNvCxnSpPr>
          <p:nvPr/>
        </p:nvCxnSpPr>
        <p:spPr>
          <a:xfrm flipH="1">
            <a:off x="6746450" y="1890076"/>
            <a:ext cx="248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08E07-34C5-4883-9223-33E550A67E24}"/>
              </a:ext>
            </a:extLst>
          </p:cNvPr>
          <p:cNvSpPr txBox="1"/>
          <p:nvPr/>
        </p:nvSpPr>
        <p:spPr>
          <a:xfrm>
            <a:off x="7263333" y="2084397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744FE3-DF9E-4F8E-813F-946DCFE2C67A}"/>
              </a:ext>
            </a:extLst>
          </p:cNvPr>
          <p:cNvSpPr txBox="1"/>
          <p:nvPr/>
        </p:nvSpPr>
        <p:spPr>
          <a:xfrm>
            <a:off x="8058347" y="2087051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endParaRPr lang="en-GB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BEC671-1A5E-49D5-A4D4-72F86D71E5BF}"/>
              </a:ext>
            </a:extLst>
          </p:cNvPr>
          <p:cNvSpPr txBox="1"/>
          <p:nvPr/>
        </p:nvSpPr>
        <p:spPr>
          <a:xfrm>
            <a:off x="7197344" y="2764289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40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FCC6A7-5269-4795-BD99-393D68B73BB0}"/>
              </a:ext>
            </a:extLst>
          </p:cNvPr>
          <p:cNvSpPr/>
          <p:nvPr/>
        </p:nvSpPr>
        <p:spPr>
          <a:xfrm>
            <a:off x="6741736" y="2795020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3C24C2-E7D3-4142-94C6-8D15FC76188D}"/>
              </a:ext>
            </a:extLst>
          </p:cNvPr>
          <p:cNvSpPr txBox="1"/>
          <p:nvPr/>
        </p:nvSpPr>
        <p:spPr>
          <a:xfrm>
            <a:off x="2494943" y="4096138"/>
            <a:ext cx="30605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        </a:t>
            </a:r>
            <a:r>
              <a:rPr lang="en-GB" sz="2800" b="0" i="0" dirty="0" err="1">
                <a:solidFill>
                  <a:srgbClr val="222222"/>
                </a:solidFill>
                <a:effectLst/>
                <a:latin typeface="Garamond (Body)"/>
              </a:rPr>
              <a:t>arr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 ≡ &amp;</a:t>
            </a:r>
            <a:r>
              <a:rPr lang="en-GB" sz="2800" b="0" i="0" dirty="0" err="1">
                <a:solidFill>
                  <a:srgbClr val="222222"/>
                </a:solidFill>
                <a:effectLst/>
                <a:latin typeface="Garamond (Body)"/>
              </a:rPr>
              <a:t>arr</a:t>
            </a:r>
            <a:r>
              <a:rPr lang="en-GB" sz="2800" dirty="0">
                <a:solidFill>
                  <a:srgbClr val="222222"/>
                </a:solidFill>
                <a:latin typeface="Garamond (Body)"/>
              </a:rPr>
              <a:t>[0]</a:t>
            </a:r>
          </a:p>
          <a:p>
            <a:pPr algn="r"/>
            <a:r>
              <a:rPr lang="en-GB" sz="2800" dirty="0">
                <a:solidFill>
                  <a:srgbClr val="222222"/>
                </a:solidFill>
                <a:latin typeface="Garamond (Body)"/>
              </a:rPr>
              <a:t> </a:t>
            </a:r>
            <a:r>
              <a:rPr lang="en-GB" sz="2800" dirty="0" err="1">
                <a:solidFill>
                  <a:srgbClr val="222222"/>
                </a:solidFill>
                <a:latin typeface="Garamond (Body)"/>
              </a:rPr>
              <a:t>arr</a:t>
            </a:r>
            <a:r>
              <a:rPr lang="en-GB" sz="2800" dirty="0">
                <a:solidFill>
                  <a:srgbClr val="222222"/>
                </a:solidFill>
                <a:latin typeface="Garamond (Body)"/>
              </a:rPr>
              <a:t> + n 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≡ &amp;</a:t>
            </a:r>
            <a:r>
              <a:rPr lang="en-GB" sz="2800" b="0" i="0" dirty="0" err="1">
                <a:solidFill>
                  <a:srgbClr val="222222"/>
                </a:solidFill>
                <a:effectLst/>
                <a:latin typeface="Garamond (Body)"/>
              </a:rPr>
              <a:t>arr</a:t>
            </a:r>
            <a:r>
              <a:rPr lang="en-GB" sz="2800" dirty="0">
                <a:solidFill>
                  <a:srgbClr val="222222"/>
                </a:solidFill>
                <a:latin typeface="Garamond (Body)"/>
              </a:rPr>
              <a:t>[n]</a:t>
            </a:r>
          </a:p>
          <a:p>
            <a:pPr algn="r"/>
            <a:r>
              <a:rPr lang="en-GB" sz="2800" dirty="0">
                <a:solidFill>
                  <a:srgbClr val="222222"/>
                </a:solidFill>
                <a:latin typeface="Garamond (Body)"/>
              </a:rPr>
              <a:t>*</a:t>
            </a:r>
            <a:r>
              <a:rPr lang="en-GB" sz="2800" dirty="0" err="1">
                <a:solidFill>
                  <a:srgbClr val="222222"/>
                </a:solidFill>
                <a:latin typeface="Garamond (Body)"/>
              </a:rPr>
              <a:t>arr</a:t>
            </a:r>
            <a:r>
              <a:rPr lang="en-GB" sz="2800" dirty="0">
                <a:solidFill>
                  <a:srgbClr val="222222"/>
                </a:solidFill>
                <a:latin typeface="Garamond (Body)"/>
              </a:rPr>
              <a:t> 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≡    </a:t>
            </a:r>
            <a:r>
              <a:rPr lang="en-GB" sz="2800" b="0" i="0" dirty="0" err="1">
                <a:solidFill>
                  <a:srgbClr val="222222"/>
                </a:solidFill>
                <a:effectLst/>
                <a:latin typeface="Garamond (Body)"/>
              </a:rPr>
              <a:t>arr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[0]</a:t>
            </a:r>
          </a:p>
          <a:p>
            <a:pPr algn="r"/>
            <a:r>
              <a:rPr lang="en-GB" sz="2800" dirty="0">
                <a:solidFill>
                  <a:srgbClr val="222222"/>
                </a:solidFill>
                <a:latin typeface="Garamond (Body)"/>
              </a:rPr>
              <a:t>*(</a:t>
            </a:r>
            <a:r>
              <a:rPr lang="en-GB" sz="2800" dirty="0" err="1">
                <a:solidFill>
                  <a:srgbClr val="222222"/>
                </a:solidFill>
                <a:latin typeface="Garamond (Body)"/>
              </a:rPr>
              <a:t>arr</a:t>
            </a:r>
            <a:r>
              <a:rPr lang="en-GB" sz="2800" dirty="0">
                <a:solidFill>
                  <a:srgbClr val="222222"/>
                </a:solidFill>
                <a:latin typeface="Garamond (Body)"/>
              </a:rPr>
              <a:t> + n) 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≡    </a:t>
            </a:r>
            <a:r>
              <a:rPr lang="en-GB" sz="2800" b="0" i="0" dirty="0" err="1">
                <a:solidFill>
                  <a:srgbClr val="222222"/>
                </a:solidFill>
                <a:effectLst/>
                <a:latin typeface="Garamond (Body)"/>
              </a:rPr>
              <a:t>arr</a:t>
            </a:r>
            <a:r>
              <a:rPr lang="en-GB" sz="2800" b="0" i="0" dirty="0">
                <a:solidFill>
                  <a:srgbClr val="222222"/>
                </a:solidFill>
                <a:effectLst/>
                <a:latin typeface="Garamond (Body)"/>
              </a:rPr>
              <a:t>[n]</a:t>
            </a:r>
            <a:endParaRPr lang="en-GB" sz="2800" dirty="0">
              <a:latin typeface="Garamond (Body)"/>
            </a:endParaRPr>
          </a:p>
        </p:txBody>
      </p:sp>
      <p:sp>
        <p:nvSpPr>
          <p:cNvPr id="37888" name="Rectangle: Rounded Corners 37887">
            <a:extLst>
              <a:ext uri="{FF2B5EF4-FFF2-40B4-BE49-F238E27FC236}">
                <a16:creationId xmlns:a16="http://schemas.microsoft.com/office/drawing/2014/main" id="{B577C3E7-E19B-45D3-96DF-A65BECA1CB62}"/>
              </a:ext>
            </a:extLst>
          </p:cNvPr>
          <p:cNvSpPr/>
          <p:nvPr/>
        </p:nvSpPr>
        <p:spPr>
          <a:xfrm>
            <a:off x="2494943" y="3819831"/>
            <a:ext cx="3747155" cy="252780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6AD16D-6660-47DC-9612-F6D801AF6009}"/>
              </a:ext>
            </a:extLst>
          </p:cNvPr>
          <p:cNvCxnSpPr>
            <a:cxnSpLocks/>
          </p:cNvCxnSpPr>
          <p:nvPr/>
        </p:nvCxnSpPr>
        <p:spPr>
          <a:xfrm>
            <a:off x="1779309" y="3646016"/>
            <a:ext cx="7847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68414A2-BF6B-48EE-B2F4-854FEAE4ED11}"/>
              </a:ext>
            </a:extLst>
          </p:cNvPr>
          <p:cNvCxnSpPr>
            <a:cxnSpLocks/>
          </p:cNvCxnSpPr>
          <p:nvPr/>
        </p:nvCxnSpPr>
        <p:spPr>
          <a:xfrm flipV="1">
            <a:off x="5555509" y="2121033"/>
            <a:ext cx="1142066" cy="4320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280299-C297-48F0-8E87-F59A79E8E531}"/>
              </a:ext>
            </a:extLst>
          </p:cNvPr>
          <p:cNvSpPr txBox="1"/>
          <p:nvPr/>
        </p:nvSpPr>
        <p:spPr>
          <a:xfrm>
            <a:off x="4808436" y="2302624"/>
            <a:ext cx="89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</a:t>
            </a:r>
            <a:r>
              <a:rPr lang="en-GB" altLang="en-US" dirty="0"/>
              <a:t>int</a:t>
            </a:r>
            <a:r>
              <a:rPr lang="en-GB" altLang="en-US" sz="2400" dirty="0"/>
              <a:t>*)</a:t>
            </a:r>
            <a:endParaRPr lang="en-GB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046098-9EDB-4D13-910B-4AAC0285EEC1}"/>
              </a:ext>
            </a:extLst>
          </p:cNvPr>
          <p:cNvCxnSpPr>
            <a:cxnSpLocks/>
          </p:cNvCxnSpPr>
          <p:nvPr/>
        </p:nvCxnSpPr>
        <p:spPr>
          <a:xfrm>
            <a:off x="763571" y="3646016"/>
            <a:ext cx="101573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A4D77E-856C-4301-A34D-A51631DD4754}"/>
              </a:ext>
            </a:extLst>
          </p:cNvPr>
          <p:cNvSpPr/>
          <p:nvPr/>
        </p:nvSpPr>
        <p:spPr>
          <a:xfrm>
            <a:off x="6722076" y="2093003"/>
            <a:ext cx="1367694" cy="391503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FF6713-32CB-4306-881A-6F88DBB582D1}"/>
              </a:ext>
            </a:extLst>
          </p:cNvPr>
          <p:cNvSpPr txBox="1"/>
          <p:nvPr/>
        </p:nvSpPr>
        <p:spPr>
          <a:xfrm>
            <a:off x="4504397" y="2306152"/>
            <a:ext cx="114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(po</a:t>
            </a:r>
            <a:r>
              <a:rPr lang="en-GB" altLang="en-US" dirty="0"/>
              <a:t>int</a:t>
            </a:r>
            <a:r>
              <a:rPr lang="en-GB" altLang="en-US" sz="2400" dirty="0"/>
              <a:t>*)</a:t>
            </a:r>
            <a:endParaRPr lang="en-GB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08528EE-E613-40B7-9F97-3D7FF24F82C6}"/>
              </a:ext>
            </a:extLst>
          </p:cNvPr>
          <p:cNvSpPr/>
          <p:nvPr/>
        </p:nvSpPr>
        <p:spPr>
          <a:xfrm>
            <a:off x="6730736" y="2077209"/>
            <a:ext cx="1367694" cy="749047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B8B70D-484E-4032-A710-C272424E8671}"/>
              </a:ext>
            </a:extLst>
          </p:cNvPr>
          <p:cNvCxnSpPr>
            <a:cxnSpLocks/>
          </p:cNvCxnSpPr>
          <p:nvPr/>
        </p:nvCxnSpPr>
        <p:spPr>
          <a:xfrm>
            <a:off x="2564091" y="3645429"/>
            <a:ext cx="480767" cy="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AAB757-CD25-47BF-AB5E-B879F17F03AA}"/>
              </a:ext>
            </a:extLst>
          </p:cNvPr>
          <p:cNvCxnSpPr>
            <a:cxnSpLocks/>
          </p:cNvCxnSpPr>
          <p:nvPr/>
        </p:nvCxnSpPr>
        <p:spPr>
          <a:xfrm>
            <a:off x="3044858" y="3644841"/>
            <a:ext cx="29772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5A82C72-C5DA-4AB0-804D-B4A16D43A74E}"/>
              </a:ext>
            </a:extLst>
          </p:cNvPr>
          <p:cNvSpPr/>
          <p:nvPr/>
        </p:nvSpPr>
        <p:spPr>
          <a:xfrm>
            <a:off x="6743306" y="3142919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901" name="TextBox 37900">
            <a:extLst>
              <a:ext uri="{FF2B5EF4-FFF2-40B4-BE49-F238E27FC236}">
                <a16:creationId xmlns:a16="http://schemas.microsoft.com/office/drawing/2014/main" id="{793DD507-EA66-4164-80CA-09DA6E2D51CF}"/>
              </a:ext>
            </a:extLst>
          </p:cNvPr>
          <p:cNvSpPr txBox="1"/>
          <p:nvPr/>
        </p:nvSpPr>
        <p:spPr>
          <a:xfrm>
            <a:off x="7206771" y="3113231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A17BE1E-A891-4240-AC50-FF630876E380}"/>
              </a:ext>
            </a:extLst>
          </p:cNvPr>
          <p:cNvCxnSpPr>
            <a:cxnSpLocks/>
          </p:cNvCxnSpPr>
          <p:nvPr/>
        </p:nvCxnSpPr>
        <p:spPr>
          <a:xfrm>
            <a:off x="3336295" y="3644255"/>
            <a:ext cx="7643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6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0.0988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0.00035 0.0951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74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0052 0.1006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5" grpId="0" animBg="1"/>
      <p:bldP spid="65" grpId="1" animBg="1"/>
      <p:bldP spid="40" grpId="0"/>
      <p:bldP spid="40" grpId="1"/>
      <p:bldP spid="45" grpId="0" animBg="1"/>
      <p:bldP spid="45" grpId="1" animBg="1"/>
      <p:bldP spid="46" grpId="0"/>
      <p:bldP spid="46" grpId="1"/>
      <p:bldP spid="46" grpId="2"/>
      <p:bldP spid="47" grpId="0" animBg="1"/>
      <p:bldP spid="47" grpId="1" animBg="1"/>
      <p:bldP spid="47" grpId="2" animBg="1"/>
      <p:bldP spid="69" grpId="0" animBg="1"/>
      <p:bldP spid="379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A2DD6DB1-D1E1-466D-B2B4-3213C0AB1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More pointer arithmetic</a:t>
            </a:r>
            <a:endParaRPr lang="en-US" altLang="en-US" sz="4000" dirty="0">
              <a:latin typeface="+mj-lt"/>
            </a:endParaRP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0B59D8A1-3C0E-40A0-816C-895651A006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800" dirty="0">
                <a:latin typeface="+mj-lt"/>
              </a:rPr>
              <a:t>Common expressions: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400" dirty="0">
                <a:latin typeface="+mj-lt"/>
              </a:rPr>
              <a:t>*p++ </a:t>
            </a:r>
            <a:r>
              <a:rPr lang="en-GB" altLang="en-US" sz="2800" dirty="0">
                <a:latin typeface="+mj-lt"/>
              </a:rPr>
              <a:t>use value pointed by </a:t>
            </a:r>
            <a:r>
              <a:rPr lang="en-GB" altLang="en-US" sz="2400" dirty="0">
                <a:latin typeface="+mj-lt"/>
              </a:rPr>
              <a:t>p</a:t>
            </a:r>
            <a:r>
              <a:rPr lang="en-GB" altLang="en-US" sz="2800" dirty="0">
                <a:latin typeface="+mj-lt"/>
              </a:rPr>
              <a:t>, make </a:t>
            </a:r>
            <a:r>
              <a:rPr lang="en-GB" altLang="en-US" sz="2400" dirty="0">
                <a:latin typeface="+mj-lt"/>
              </a:rPr>
              <a:t>p</a:t>
            </a:r>
            <a:r>
              <a:rPr lang="en-GB" altLang="en-US" sz="2800" dirty="0">
                <a:latin typeface="+mj-lt"/>
              </a:rPr>
              <a:t> point to next element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400" dirty="0">
                <a:latin typeface="+mj-lt"/>
              </a:rPr>
              <a:t>*++p </a:t>
            </a:r>
            <a:r>
              <a:rPr lang="en-GB" altLang="en-US" sz="2800" dirty="0">
                <a:latin typeface="+mj-lt"/>
              </a:rPr>
              <a:t>as above, but increment </a:t>
            </a:r>
            <a:r>
              <a:rPr lang="en-GB" altLang="en-US" sz="2400" dirty="0">
                <a:latin typeface="+mj-lt"/>
              </a:rPr>
              <a:t>p</a:t>
            </a:r>
            <a:r>
              <a:rPr lang="en-GB" altLang="en-US" sz="2800" dirty="0">
                <a:latin typeface="+mj-lt"/>
              </a:rPr>
              <a:t> first </a:t>
            </a:r>
            <a:endParaRPr lang="en-GB" altLang="en-US" sz="2400" dirty="0">
              <a:latin typeface="+mj-lt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400" dirty="0">
                <a:latin typeface="+mj-lt"/>
              </a:rPr>
              <a:t>(*p)++ </a:t>
            </a:r>
            <a:r>
              <a:rPr lang="en-GB" altLang="en-US" sz="2800" dirty="0">
                <a:latin typeface="+mj-lt"/>
              </a:rPr>
              <a:t>increment value pointed by </a:t>
            </a:r>
            <a:r>
              <a:rPr lang="en-GB" altLang="en-US" sz="2400" dirty="0">
                <a:latin typeface="+mj-lt"/>
              </a:rPr>
              <a:t>p</a:t>
            </a:r>
            <a:r>
              <a:rPr lang="en-GB" altLang="en-US" sz="2800" dirty="0">
                <a:latin typeface="+mj-lt"/>
              </a:rPr>
              <a:t>, </a:t>
            </a:r>
            <a:r>
              <a:rPr lang="en-GB" altLang="en-US" sz="2400" dirty="0">
                <a:latin typeface="+mj-lt"/>
              </a:rPr>
              <a:t>p</a:t>
            </a:r>
            <a:r>
              <a:rPr lang="en-GB" altLang="en-US" sz="2800" dirty="0">
                <a:latin typeface="+mj-lt"/>
              </a:rPr>
              <a:t> is unchanged</a:t>
            </a:r>
            <a:endParaRPr lang="en-GB" altLang="en-US" sz="2400" dirty="0">
              <a:latin typeface="+mj-lt"/>
            </a:endParaRP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Special value NULL used to show that a pointer is not pointing to anything</a:t>
            </a:r>
          </a:p>
          <a:p>
            <a:pPr lvl="1" eaLnBrk="1" hangingPunct="1">
              <a:spcBef>
                <a:spcPct val="10000"/>
              </a:spcBef>
            </a:pPr>
            <a:r>
              <a:rPr lang="en-GB" altLang="en-US" sz="2600" dirty="0">
                <a:latin typeface="+mj-lt"/>
              </a:rPr>
              <a:t>NULL is typically 0, so statements like</a:t>
            </a:r>
            <a:r>
              <a:rPr lang="en-GB" altLang="en-US" dirty="0">
                <a:latin typeface="+mj-lt"/>
              </a:rPr>
              <a:t> </a:t>
            </a:r>
            <a:r>
              <a:rPr lang="en-GB" altLang="en-US" sz="2400" dirty="0">
                <a:latin typeface="+mj-lt"/>
              </a:rPr>
              <a:t>if (!p)</a:t>
            </a:r>
            <a:r>
              <a:rPr lang="en-GB" altLang="en-US" sz="2600" dirty="0">
                <a:latin typeface="+mj-lt"/>
              </a:rPr>
              <a:t> are common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Dereferencing a NULL pointer is a very common cause of C program crashes</a:t>
            </a:r>
          </a:p>
        </p:txBody>
      </p:sp>
    </p:spTree>
    <p:extLst>
      <p:ext uri="{BB962C8B-B14F-4D97-AF65-F5344CB8AC3E}">
        <p14:creationId xmlns:p14="http://schemas.microsoft.com/office/powerpoint/2010/main" val="22420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Practice Problem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91845"/>
            <a:ext cx="5924747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</a:t>
            </a:r>
            <a:r>
              <a:rPr lang="en-GB" altLang="en-US" sz="2800" dirty="0" err="1"/>
              <a:t>arr</a:t>
            </a:r>
            <a:r>
              <a:rPr lang="en-GB" altLang="en-US" sz="2800" dirty="0"/>
              <a:t>[6];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((short*)(((char *)(&amp;</a:t>
            </a:r>
            <a:r>
              <a:rPr lang="en-GB" altLang="en-US" sz="2800" dirty="0" err="1"/>
              <a:t>arr</a:t>
            </a:r>
            <a:r>
              <a:rPr lang="en-GB" altLang="en-US" sz="2800" dirty="0"/>
              <a:t>[2]))+8))[2] = 10;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>
                <a:solidFill>
                  <a:srgbClr val="C00000"/>
                </a:solidFill>
              </a:rPr>
              <a:t>Which memory location will be updated?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6740164" y="246080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6740165" y="2121032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3269CA-BF97-473C-B99F-FDBEEE28F8CB}"/>
              </a:ext>
            </a:extLst>
          </p:cNvPr>
          <p:cNvSpPr/>
          <p:nvPr/>
        </p:nvSpPr>
        <p:spPr>
          <a:xfrm>
            <a:off x="6740163" y="3141918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6A619-C6DC-460C-BBCD-C8B5161D415E}"/>
              </a:ext>
            </a:extLst>
          </p:cNvPr>
          <p:cNvSpPr/>
          <p:nvPr/>
        </p:nvSpPr>
        <p:spPr>
          <a:xfrm>
            <a:off x="6740164" y="280214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1D099-FD42-4A73-ABA8-2E96410FE762}"/>
              </a:ext>
            </a:extLst>
          </p:cNvPr>
          <p:cNvSpPr/>
          <p:nvPr/>
        </p:nvSpPr>
        <p:spPr>
          <a:xfrm>
            <a:off x="6741736" y="3819831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62FBE-7EB6-4453-A08D-6683CBA7006F}"/>
              </a:ext>
            </a:extLst>
          </p:cNvPr>
          <p:cNvSpPr/>
          <p:nvPr/>
        </p:nvSpPr>
        <p:spPr>
          <a:xfrm>
            <a:off x="6741737" y="3480060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E10D52-689F-4543-8886-441623F48682}"/>
              </a:ext>
            </a:extLst>
          </p:cNvPr>
          <p:cNvCxnSpPr/>
          <p:nvPr/>
        </p:nvCxnSpPr>
        <p:spPr>
          <a:xfrm flipV="1">
            <a:off x="6746449" y="1753388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B54F45-BE67-4324-93A1-DC87462DFEEC}"/>
              </a:ext>
            </a:extLst>
          </p:cNvPr>
          <p:cNvCxnSpPr/>
          <p:nvPr/>
        </p:nvCxnSpPr>
        <p:spPr>
          <a:xfrm flipV="1">
            <a:off x="8058347" y="1754956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4DA55E-5C70-40B1-9F13-A40230F2AC4B}"/>
              </a:ext>
            </a:extLst>
          </p:cNvPr>
          <p:cNvSpPr txBox="1"/>
          <p:nvPr/>
        </p:nvSpPr>
        <p:spPr>
          <a:xfrm>
            <a:off x="6978981" y="1717719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4-bytes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4E26A4-BFFC-4657-B7F9-74182028AC9B}"/>
              </a:ext>
            </a:extLst>
          </p:cNvPr>
          <p:cNvCxnSpPr>
            <a:cxnSpLocks/>
          </p:cNvCxnSpPr>
          <p:nvPr/>
        </p:nvCxnSpPr>
        <p:spPr>
          <a:xfrm>
            <a:off x="7750405" y="1890076"/>
            <a:ext cx="30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6334B4-D008-4692-B5F0-9E8E203D9F49}"/>
              </a:ext>
            </a:extLst>
          </p:cNvPr>
          <p:cNvCxnSpPr>
            <a:cxnSpLocks/>
          </p:cNvCxnSpPr>
          <p:nvPr/>
        </p:nvCxnSpPr>
        <p:spPr>
          <a:xfrm flipH="1">
            <a:off x="6746450" y="1890076"/>
            <a:ext cx="248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744FE3-DF9E-4F8E-813F-946DCFE2C67A}"/>
              </a:ext>
            </a:extLst>
          </p:cNvPr>
          <p:cNvSpPr txBox="1"/>
          <p:nvPr/>
        </p:nvSpPr>
        <p:spPr>
          <a:xfrm>
            <a:off x="8058347" y="2087051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BD26A8-7802-4702-B660-57C47AF5910F}"/>
              </a:ext>
            </a:extLst>
          </p:cNvPr>
          <p:cNvSpPr txBox="1"/>
          <p:nvPr/>
        </p:nvSpPr>
        <p:spPr>
          <a:xfrm>
            <a:off x="8070916" y="2414429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E5F03D-1C7F-4D08-BF39-4078088105DA}"/>
              </a:ext>
            </a:extLst>
          </p:cNvPr>
          <p:cNvSpPr txBox="1"/>
          <p:nvPr/>
        </p:nvSpPr>
        <p:spPr>
          <a:xfrm>
            <a:off x="8070916" y="3793067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E6394-6172-44DF-8C58-79DC36E7BE73}"/>
              </a:ext>
            </a:extLst>
          </p:cNvPr>
          <p:cNvSpPr txBox="1"/>
          <p:nvPr/>
        </p:nvSpPr>
        <p:spPr>
          <a:xfrm>
            <a:off x="8073084" y="2731739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65914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Practice Problem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91845"/>
            <a:ext cx="5924747" cy="5055791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2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int </a:t>
            </a:r>
            <a:r>
              <a:rPr lang="en-GB" altLang="en-US" sz="2800" dirty="0" err="1"/>
              <a:t>arr</a:t>
            </a:r>
            <a:r>
              <a:rPr lang="en-GB" altLang="en-US" sz="2800" dirty="0"/>
              <a:t>[6];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GB" altLang="en-US" sz="2800" dirty="0"/>
              <a:t>((short*)(((char *)(&amp;</a:t>
            </a:r>
            <a:r>
              <a:rPr lang="en-GB" altLang="en-US" sz="2800" dirty="0" err="1"/>
              <a:t>arr</a:t>
            </a:r>
            <a:r>
              <a:rPr lang="en-GB" altLang="en-US" sz="2800" dirty="0"/>
              <a:t>[2]))+8))[2] = 10;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endParaRPr lang="en-GB" alt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E7CF0-EA6E-4B31-913E-F5423C889479}"/>
              </a:ext>
            </a:extLst>
          </p:cNvPr>
          <p:cNvSpPr/>
          <p:nvPr/>
        </p:nvSpPr>
        <p:spPr>
          <a:xfrm>
            <a:off x="6740164" y="246080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13EEB-44D3-418D-A377-174E16E73A1B}"/>
              </a:ext>
            </a:extLst>
          </p:cNvPr>
          <p:cNvSpPr/>
          <p:nvPr/>
        </p:nvSpPr>
        <p:spPr>
          <a:xfrm>
            <a:off x="6740165" y="2121032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3269CA-BF97-473C-B99F-FDBEEE28F8CB}"/>
              </a:ext>
            </a:extLst>
          </p:cNvPr>
          <p:cNvSpPr/>
          <p:nvPr/>
        </p:nvSpPr>
        <p:spPr>
          <a:xfrm>
            <a:off x="6740163" y="3141918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6A619-C6DC-460C-BBCD-C8B5161D415E}"/>
              </a:ext>
            </a:extLst>
          </p:cNvPr>
          <p:cNvSpPr/>
          <p:nvPr/>
        </p:nvSpPr>
        <p:spPr>
          <a:xfrm>
            <a:off x="6740164" y="2802147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D1D099-FD42-4A73-ABA8-2E96410FE762}"/>
              </a:ext>
            </a:extLst>
          </p:cNvPr>
          <p:cNvSpPr/>
          <p:nvPr/>
        </p:nvSpPr>
        <p:spPr>
          <a:xfrm>
            <a:off x="6741736" y="3819831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62FBE-7EB6-4453-A08D-6683CBA7006F}"/>
              </a:ext>
            </a:extLst>
          </p:cNvPr>
          <p:cNvSpPr/>
          <p:nvPr/>
        </p:nvSpPr>
        <p:spPr>
          <a:xfrm>
            <a:off x="6741737" y="3480060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E10D52-689F-4543-8886-441623F48682}"/>
              </a:ext>
            </a:extLst>
          </p:cNvPr>
          <p:cNvCxnSpPr/>
          <p:nvPr/>
        </p:nvCxnSpPr>
        <p:spPr>
          <a:xfrm flipV="1">
            <a:off x="6746449" y="1753388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B54F45-BE67-4324-93A1-DC87462DFEEC}"/>
              </a:ext>
            </a:extLst>
          </p:cNvPr>
          <p:cNvCxnSpPr/>
          <p:nvPr/>
        </p:nvCxnSpPr>
        <p:spPr>
          <a:xfrm flipV="1">
            <a:off x="8058347" y="1754956"/>
            <a:ext cx="0" cy="273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4DA55E-5C70-40B1-9F13-A40230F2AC4B}"/>
              </a:ext>
            </a:extLst>
          </p:cNvPr>
          <p:cNvSpPr txBox="1"/>
          <p:nvPr/>
        </p:nvSpPr>
        <p:spPr>
          <a:xfrm>
            <a:off x="6978981" y="1717719"/>
            <a:ext cx="10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4-bytes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4E26A4-BFFC-4657-B7F9-74182028AC9B}"/>
              </a:ext>
            </a:extLst>
          </p:cNvPr>
          <p:cNvCxnSpPr>
            <a:cxnSpLocks/>
          </p:cNvCxnSpPr>
          <p:nvPr/>
        </p:nvCxnSpPr>
        <p:spPr>
          <a:xfrm>
            <a:off x="7750405" y="1890076"/>
            <a:ext cx="30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6334B4-D008-4692-B5F0-9E8E203D9F49}"/>
              </a:ext>
            </a:extLst>
          </p:cNvPr>
          <p:cNvCxnSpPr>
            <a:cxnSpLocks/>
          </p:cNvCxnSpPr>
          <p:nvPr/>
        </p:nvCxnSpPr>
        <p:spPr>
          <a:xfrm flipH="1">
            <a:off x="6746450" y="1890076"/>
            <a:ext cx="248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744FE3-DF9E-4F8E-813F-946DCFE2C67A}"/>
              </a:ext>
            </a:extLst>
          </p:cNvPr>
          <p:cNvSpPr txBox="1"/>
          <p:nvPr/>
        </p:nvSpPr>
        <p:spPr>
          <a:xfrm>
            <a:off x="8058347" y="2087051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BD26A8-7802-4702-B660-57C47AF5910F}"/>
              </a:ext>
            </a:extLst>
          </p:cNvPr>
          <p:cNvSpPr txBox="1"/>
          <p:nvPr/>
        </p:nvSpPr>
        <p:spPr>
          <a:xfrm>
            <a:off x="8070916" y="2414429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E5F03D-1C7F-4D08-BF39-4078088105DA}"/>
              </a:ext>
            </a:extLst>
          </p:cNvPr>
          <p:cNvSpPr txBox="1"/>
          <p:nvPr/>
        </p:nvSpPr>
        <p:spPr>
          <a:xfrm>
            <a:off x="8070916" y="3793067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[5]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79BB0-136F-4AB2-BCFE-A19AE868C53B}"/>
              </a:ext>
            </a:extLst>
          </p:cNvPr>
          <p:cNvSpPr/>
          <p:nvPr/>
        </p:nvSpPr>
        <p:spPr>
          <a:xfrm>
            <a:off x="1960775" y="4056320"/>
            <a:ext cx="999241" cy="468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88107-8288-4944-BBED-DC99E6B31E39}"/>
              </a:ext>
            </a:extLst>
          </p:cNvPr>
          <p:cNvSpPr/>
          <p:nvPr/>
        </p:nvSpPr>
        <p:spPr>
          <a:xfrm>
            <a:off x="1863456" y="4055914"/>
            <a:ext cx="82757" cy="468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2A4E6-52EB-44FA-B82E-C90B713FD772}"/>
              </a:ext>
            </a:extLst>
          </p:cNvPr>
          <p:cNvSpPr/>
          <p:nvPr/>
        </p:nvSpPr>
        <p:spPr>
          <a:xfrm>
            <a:off x="1757291" y="4055914"/>
            <a:ext cx="82757" cy="468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AF9353-851B-403B-A988-1B310CDEADA9}"/>
              </a:ext>
            </a:extLst>
          </p:cNvPr>
          <p:cNvSpPr/>
          <p:nvPr/>
        </p:nvSpPr>
        <p:spPr>
          <a:xfrm>
            <a:off x="4186796" y="4055914"/>
            <a:ext cx="82757" cy="468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6AFAB-44BD-42E4-B4C6-54660C6DA6DD}"/>
              </a:ext>
            </a:extLst>
          </p:cNvPr>
          <p:cNvSpPr/>
          <p:nvPr/>
        </p:nvSpPr>
        <p:spPr>
          <a:xfrm>
            <a:off x="4282185" y="4055914"/>
            <a:ext cx="404648" cy="468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B1C0F3-DFF6-4C8F-8BF0-FF672F2F2E2E}"/>
              </a:ext>
            </a:extLst>
          </p:cNvPr>
          <p:cNvSpPr/>
          <p:nvPr/>
        </p:nvSpPr>
        <p:spPr>
          <a:xfrm>
            <a:off x="4791692" y="4055914"/>
            <a:ext cx="82757" cy="468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AB5B6-5277-4EBE-A83C-FBC73CF6EB67}"/>
              </a:ext>
            </a:extLst>
          </p:cNvPr>
          <p:cNvSpPr/>
          <p:nvPr/>
        </p:nvSpPr>
        <p:spPr>
          <a:xfrm>
            <a:off x="680438" y="4058998"/>
            <a:ext cx="1048589" cy="468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8DE33-E117-412F-A098-0D97C03082EE}"/>
              </a:ext>
            </a:extLst>
          </p:cNvPr>
          <p:cNvSpPr/>
          <p:nvPr/>
        </p:nvSpPr>
        <p:spPr>
          <a:xfrm>
            <a:off x="572975" y="4055914"/>
            <a:ext cx="82757" cy="468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48FB39-5B41-42B0-B904-4A685F0D4401}"/>
              </a:ext>
            </a:extLst>
          </p:cNvPr>
          <p:cNvSpPr/>
          <p:nvPr/>
        </p:nvSpPr>
        <p:spPr>
          <a:xfrm>
            <a:off x="4919651" y="4047038"/>
            <a:ext cx="342596" cy="468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0CC37-5794-43C9-A3DD-F314DE3ABFAE}"/>
              </a:ext>
            </a:extLst>
          </p:cNvPr>
          <p:cNvSpPr/>
          <p:nvPr/>
        </p:nvSpPr>
        <p:spPr>
          <a:xfrm>
            <a:off x="5325035" y="4047038"/>
            <a:ext cx="778932" cy="468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57E0B64-1389-4385-A4EF-BD60AAA28ECA}"/>
              </a:ext>
            </a:extLst>
          </p:cNvPr>
          <p:cNvCxnSpPr>
            <a:cxnSpLocks/>
          </p:cNvCxnSpPr>
          <p:nvPr/>
        </p:nvCxnSpPr>
        <p:spPr>
          <a:xfrm flipV="1">
            <a:off x="5555509" y="2814539"/>
            <a:ext cx="1142066" cy="4320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847DE3-2DA6-48AA-8AA8-5EFA267BA89C}"/>
              </a:ext>
            </a:extLst>
          </p:cNvPr>
          <p:cNvSpPr txBox="1"/>
          <p:nvPr/>
        </p:nvSpPr>
        <p:spPr>
          <a:xfrm>
            <a:off x="4801335" y="3015769"/>
            <a:ext cx="91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</a:t>
            </a:r>
            <a:r>
              <a:rPr lang="en-GB" altLang="en-US" dirty="0"/>
              <a:t>int</a:t>
            </a:r>
            <a:r>
              <a:rPr lang="en-GB" altLang="en-US" sz="2400" dirty="0"/>
              <a:t>*)</a:t>
            </a:r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C3DCE05-23B8-4D69-81F1-57A8B46377CE}"/>
              </a:ext>
            </a:extLst>
          </p:cNvPr>
          <p:cNvSpPr/>
          <p:nvPr/>
        </p:nvSpPr>
        <p:spPr>
          <a:xfrm>
            <a:off x="6722076" y="2766943"/>
            <a:ext cx="1367694" cy="391503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F1732-5127-4F72-9278-DE939FB9466D}"/>
              </a:ext>
            </a:extLst>
          </p:cNvPr>
          <p:cNvSpPr txBox="1"/>
          <p:nvPr/>
        </p:nvSpPr>
        <p:spPr>
          <a:xfrm>
            <a:off x="8073084" y="2731739"/>
            <a:ext cx="95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arr</a:t>
            </a:r>
            <a:r>
              <a:rPr lang="en-GB" sz="2000" dirty="0"/>
              <a:t>[2]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2312B3-A434-46B9-B2BC-7E05187AC729}"/>
              </a:ext>
            </a:extLst>
          </p:cNvPr>
          <p:cNvSpPr txBox="1"/>
          <p:nvPr/>
        </p:nvSpPr>
        <p:spPr>
          <a:xfrm>
            <a:off x="4607389" y="3010231"/>
            <a:ext cx="114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</a:t>
            </a:r>
            <a:r>
              <a:rPr lang="en-GB" altLang="en-US" dirty="0"/>
              <a:t>char</a:t>
            </a:r>
            <a:r>
              <a:rPr lang="en-GB" altLang="en-US" sz="2400" dirty="0"/>
              <a:t>*)</a:t>
            </a:r>
            <a:endParaRPr lang="en-GB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82E0BA-9835-46A9-AE3B-170ACEA0E755}"/>
              </a:ext>
            </a:extLst>
          </p:cNvPr>
          <p:cNvSpPr/>
          <p:nvPr/>
        </p:nvSpPr>
        <p:spPr>
          <a:xfrm>
            <a:off x="6738760" y="2777063"/>
            <a:ext cx="317032" cy="391503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F9CB3E7-0C03-4AAE-BBD5-1FB8C9E7F5FC}"/>
              </a:ext>
            </a:extLst>
          </p:cNvPr>
          <p:cNvCxnSpPr>
            <a:cxnSpLocks/>
          </p:cNvCxnSpPr>
          <p:nvPr/>
        </p:nvCxnSpPr>
        <p:spPr>
          <a:xfrm>
            <a:off x="5555509" y="3246602"/>
            <a:ext cx="1142066" cy="2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2F84A64-9F40-4A44-B8D6-BA7BFE3D753B}"/>
              </a:ext>
            </a:extLst>
          </p:cNvPr>
          <p:cNvSpPr/>
          <p:nvPr/>
        </p:nvSpPr>
        <p:spPr>
          <a:xfrm>
            <a:off x="6732644" y="3443642"/>
            <a:ext cx="317032" cy="391503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91F36A-078C-42F3-92EC-05D220BE06FA}"/>
              </a:ext>
            </a:extLst>
          </p:cNvPr>
          <p:cNvSpPr txBox="1"/>
          <p:nvPr/>
        </p:nvSpPr>
        <p:spPr>
          <a:xfrm>
            <a:off x="4492645" y="3019567"/>
            <a:ext cx="114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dirty="0"/>
              <a:t>(</a:t>
            </a:r>
            <a:r>
              <a:rPr lang="en-GB" altLang="en-US" dirty="0"/>
              <a:t>short</a:t>
            </a:r>
            <a:r>
              <a:rPr lang="en-GB" altLang="en-US" sz="2400" dirty="0"/>
              <a:t>*)</a:t>
            </a:r>
            <a:endParaRPr lang="en-GB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2924399-F493-4818-B210-B0307286D09A}"/>
              </a:ext>
            </a:extLst>
          </p:cNvPr>
          <p:cNvSpPr/>
          <p:nvPr/>
        </p:nvSpPr>
        <p:spPr>
          <a:xfrm>
            <a:off x="6740164" y="3441424"/>
            <a:ext cx="660209" cy="391503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15EC4A39-8164-4DE1-B110-9136E170537E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5634711" y="3250400"/>
            <a:ext cx="1070383" cy="5694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3FAB683-9854-4D28-B896-B9388F326A4C}"/>
              </a:ext>
            </a:extLst>
          </p:cNvPr>
          <p:cNvSpPr/>
          <p:nvPr/>
        </p:nvSpPr>
        <p:spPr>
          <a:xfrm>
            <a:off x="6734779" y="3796703"/>
            <a:ext cx="660209" cy="391503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ADE4F8C-CDC1-41C4-8901-FD389A9F2367}"/>
              </a:ext>
            </a:extLst>
          </p:cNvPr>
          <p:cNvSpPr/>
          <p:nvPr/>
        </p:nvSpPr>
        <p:spPr>
          <a:xfrm>
            <a:off x="6742689" y="3800886"/>
            <a:ext cx="660209" cy="391503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92" name="Rectangle 37891">
            <a:extLst>
              <a:ext uri="{FF2B5EF4-FFF2-40B4-BE49-F238E27FC236}">
                <a16:creationId xmlns:a16="http://schemas.microsoft.com/office/drawing/2014/main" id="{0C1F2079-DD5B-4231-BA1D-7CBA02DF3D7B}"/>
              </a:ext>
            </a:extLst>
          </p:cNvPr>
          <p:cNvSpPr/>
          <p:nvPr/>
        </p:nvSpPr>
        <p:spPr>
          <a:xfrm>
            <a:off x="4693791" y="4055914"/>
            <a:ext cx="92184" cy="4685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93" name="TextBox 37892">
            <a:extLst>
              <a:ext uri="{FF2B5EF4-FFF2-40B4-BE49-F238E27FC236}">
                <a16:creationId xmlns:a16="http://schemas.microsoft.com/office/drawing/2014/main" id="{ECA5BE84-AF29-4E92-BA8F-AED9EA6DCDBC}"/>
              </a:ext>
            </a:extLst>
          </p:cNvPr>
          <p:cNvSpPr txBox="1"/>
          <p:nvPr/>
        </p:nvSpPr>
        <p:spPr>
          <a:xfrm>
            <a:off x="6851769" y="3800886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810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0" grpId="1"/>
      <p:bldP spid="43" grpId="0" animBg="1"/>
      <p:bldP spid="43" grpId="1" animBg="1"/>
      <p:bldP spid="47" grpId="0"/>
      <p:bldP spid="47" grpId="1"/>
      <p:bldP spid="48" grpId="0" animBg="1"/>
      <p:bldP spid="48" grpId="1" animBg="1"/>
      <p:bldP spid="50" grpId="0" animBg="1"/>
      <p:bldP spid="50" grpId="1" animBg="1"/>
      <p:bldP spid="51" grpId="0"/>
      <p:bldP spid="52" grpId="0" animBg="1"/>
      <p:bldP spid="52" grpId="1" animBg="1"/>
      <p:bldP spid="55" grpId="0" animBg="1"/>
      <p:bldP spid="55" grpId="1" animBg="1"/>
      <p:bldP spid="56" grpId="0" animBg="1"/>
      <p:bldP spid="37892" grpId="0" animBg="1"/>
      <p:bldP spid="378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FBFC04A5-666D-4A8E-9C51-EBE0BBC3E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The wrong swap function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85DB559-7654-4487-9442-85EFE0381C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void </a:t>
            </a:r>
            <a:r>
              <a:rPr lang="en-GB" altLang="en-US" sz="2400" dirty="0" err="1">
                <a:latin typeface="+mj-lt"/>
              </a:rPr>
              <a:t>swap_wrong</a:t>
            </a:r>
            <a:r>
              <a:rPr lang="en-GB" altLang="en-US" sz="2400" dirty="0">
                <a:latin typeface="+mj-lt"/>
              </a:rPr>
              <a:t>(</a:t>
            </a:r>
            <a:r>
              <a:rPr lang="en-GB" altLang="en-US" sz="2400" dirty="0" err="1">
                <a:latin typeface="+mj-lt"/>
              </a:rPr>
              <a:t>int</a:t>
            </a:r>
            <a:r>
              <a:rPr lang="en-GB" altLang="en-US" sz="2400" dirty="0">
                <a:latin typeface="+mj-lt"/>
              </a:rPr>
              <a:t> a, </a:t>
            </a:r>
            <a:r>
              <a:rPr lang="en-GB" altLang="en-US" sz="2400" dirty="0" err="1">
                <a:latin typeface="+mj-lt"/>
              </a:rPr>
              <a:t>int</a:t>
            </a:r>
            <a:r>
              <a:rPr lang="en-GB" altLang="en-US" sz="2400" dirty="0">
                <a:latin typeface="+mj-lt"/>
              </a:rPr>
              <a:t> b) 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int t=a;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a=b; 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b=t;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400" dirty="0">
              <a:latin typeface="+mj-lt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void main() 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int x = 10;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int y = 20;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</a:t>
            </a:r>
            <a:r>
              <a:rPr lang="en-GB" altLang="en-US" sz="2400" dirty="0" err="1">
                <a:latin typeface="+mj-lt"/>
              </a:rPr>
              <a:t>swap_wrong</a:t>
            </a:r>
            <a:r>
              <a:rPr lang="en-GB" altLang="en-US" sz="2400" dirty="0">
                <a:latin typeface="+mj-lt"/>
              </a:rPr>
              <a:t>(x, y);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DB8BE-658B-4ACC-8013-5F83B717FF3B}"/>
              </a:ext>
            </a:extLst>
          </p:cNvPr>
          <p:cNvSpPr/>
          <p:nvPr/>
        </p:nvSpPr>
        <p:spPr>
          <a:xfrm>
            <a:off x="4835950" y="4157221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78E4D-B09E-498F-821D-E2331B69F589}"/>
              </a:ext>
            </a:extLst>
          </p:cNvPr>
          <p:cNvSpPr/>
          <p:nvPr/>
        </p:nvSpPr>
        <p:spPr>
          <a:xfrm>
            <a:off x="6994688" y="4147795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13237-13BB-4392-ACB9-3168A1307C9F}"/>
              </a:ext>
            </a:extLst>
          </p:cNvPr>
          <p:cNvSpPr/>
          <p:nvPr/>
        </p:nvSpPr>
        <p:spPr>
          <a:xfrm>
            <a:off x="5109326" y="1377884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FA52E-A54B-40F3-8BC8-4148FF7941DE}"/>
              </a:ext>
            </a:extLst>
          </p:cNvPr>
          <p:cNvSpPr/>
          <p:nvPr/>
        </p:nvSpPr>
        <p:spPr>
          <a:xfrm>
            <a:off x="6994688" y="1377885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8A4AEB-898E-4EE3-BDB9-FE7F31435AFE}"/>
              </a:ext>
            </a:extLst>
          </p:cNvPr>
          <p:cNvSpPr/>
          <p:nvPr/>
        </p:nvSpPr>
        <p:spPr>
          <a:xfrm>
            <a:off x="6006443" y="2279464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39A1D-3FCB-4412-96C7-D03A35FA1EC4}"/>
              </a:ext>
            </a:extLst>
          </p:cNvPr>
          <p:cNvSpPr txBox="1"/>
          <p:nvPr/>
        </p:nvSpPr>
        <p:spPr>
          <a:xfrm>
            <a:off x="4473017" y="4157221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A6C04-C204-4520-A038-FC2D6359288C}"/>
              </a:ext>
            </a:extLst>
          </p:cNvPr>
          <p:cNvSpPr txBox="1"/>
          <p:nvPr/>
        </p:nvSpPr>
        <p:spPr>
          <a:xfrm>
            <a:off x="6656888" y="4096070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C03EF-2FD7-479C-88B1-B9AB86050F18}"/>
              </a:ext>
            </a:extLst>
          </p:cNvPr>
          <p:cNvSpPr txBox="1"/>
          <p:nvPr/>
        </p:nvSpPr>
        <p:spPr>
          <a:xfrm>
            <a:off x="4794309" y="1369533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039624-A994-4149-B7CF-C5FAF20A9CC4}"/>
              </a:ext>
            </a:extLst>
          </p:cNvPr>
          <p:cNvSpPr txBox="1"/>
          <p:nvPr/>
        </p:nvSpPr>
        <p:spPr>
          <a:xfrm>
            <a:off x="6656888" y="1369533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FC11F-61B4-40D6-A8E8-A686EA29E983}"/>
              </a:ext>
            </a:extLst>
          </p:cNvPr>
          <p:cNvSpPr txBox="1"/>
          <p:nvPr/>
        </p:nvSpPr>
        <p:spPr>
          <a:xfrm>
            <a:off x="5731497" y="2266483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4FB1FB-6257-4D6B-B6F6-B22ACDCD6B89}"/>
              </a:ext>
            </a:extLst>
          </p:cNvPr>
          <p:cNvSpPr txBox="1"/>
          <p:nvPr/>
        </p:nvSpPr>
        <p:spPr>
          <a:xfrm>
            <a:off x="5241300" y="4117068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BB603D-7A2E-4D40-9FAF-70C60C2B5930}"/>
              </a:ext>
            </a:extLst>
          </p:cNvPr>
          <p:cNvSpPr txBox="1"/>
          <p:nvPr/>
        </p:nvSpPr>
        <p:spPr>
          <a:xfrm>
            <a:off x="7492698" y="4101524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A4CFD-89C3-4B1D-81D9-73102FD0A005}"/>
              </a:ext>
            </a:extLst>
          </p:cNvPr>
          <p:cNvSpPr txBox="1"/>
          <p:nvPr/>
        </p:nvSpPr>
        <p:spPr>
          <a:xfrm>
            <a:off x="5528033" y="1347511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1EF11D-7E5F-4EFE-8157-505560FB0483}"/>
              </a:ext>
            </a:extLst>
          </p:cNvPr>
          <p:cNvSpPr txBox="1"/>
          <p:nvPr/>
        </p:nvSpPr>
        <p:spPr>
          <a:xfrm>
            <a:off x="7391764" y="1347511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810717-2527-4AD7-A7AA-D66FF22C426D}"/>
              </a:ext>
            </a:extLst>
          </p:cNvPr>
          <p:cNvSpPr txBox="1"/>
          <p:nvPr/>
        </p:nvSpPr>
        <p:spPr>
          <a:xfrm>
            <a:off x="5528826" y="1347511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C53DDD-DBAE-4879-A358-F8DB90FA0C9C}"/>
              </a:ext>
            </a:extLst>
          </p:cNvPr>
          <p:cNvSpPr txBox="1"/>
          <p:nvPr/>
        </p:nvSpPr>
        <p:spPr>
          <a:xfrm>
            <a:off x="7391764" y="1350681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8F4DC9-9D43-4F74-AE5F-DEA2A07932AE}"/>
              </a:ext>
            </a:extLst>
          </p:cNvPr>
          <p:cNvCxnSpPr/>
          <p:nvPr/>
        </p:nvCxnSpPr>
        <p:spPr>
          <a:xfrm>
            <a:off x="1121789" y="2130458"/>
            <a:ext cx="895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FCF43A-CAD8-44FA-9BF7-84B2DC439262}"/>
              </a:ext>
            </a:extLst>
          </p:cNvPr>
          <p:cNvCxnSpPr>
            <a:cxnSpLocks/>
          </p:cNvCxnSpPr>
          <p:nvPr/>
        </p:nvCxnSpPr>
        <p:spPr>
          <a:xfrm>
            <a:off x="1121789" y="2527955"/>
            <a:ext cx="593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7B18C6-9613-4C54-9636-216FA3D7A9ED}"/>
              </a:ext>
            </a:extLst>
          </p:cNvPr>
          <p:cNvCxnSpPr>
            <a:cxnSpLocks/>
          </p:cNvCxnSpPr>
          <p:nvPr/>
        </p:nvCxnSpPr>
        <p:spPr>
          <a:xfrm>
            <a:off x="1121789" y="2925451"/>
            <a:ext cx="593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2E6F4E2-BD48-42A0-9458-9E3A25BC7442}"/>
              </a:ext>
            </a:extLst>
          </p:cNvPr>
          <p:cNvSpPr txBox="1"/>
          <p:nvPr/>
        </p:nvSpPr>
        <p:spPr>
          <a:xfrm>
            <a:off x="6506072" y="2250939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214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105 0.13334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20677 -0.0004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5 0.13334 L 0.20382 0.0004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-662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  <p:bldP spid="2" grpId="0" animBg="1"/>
      <p:bldP spid="3" grpId="0" animBg="1"/>
      <p:bldP spid="6" grpId="0" animBg="1"/>
      <p:bldP spid="8" grpId="0" animBg="1"/>
      <p:bldP spid="10" grpId="0" animBg="1"/>
      <p:bldP spid="12" grpId="0"/>
      <p:bldP spid="14" grpId="0"/>
      <p:bldP spid="15" grpId="0"/>
      <p:bldP spid="17" grpId="0"/>
      <p:bldP spid="19" grpId="0"/>
      <p:bldP spid="24" grpId="0"/>
      <p:bldP spid="25" grpId="0"/>
      <p:bldP spid="26" grpId="0"/>
      <p:bldP spid="26" grpId="1"/>
      <p:bldP spid="27" grpId="0"/>
      <p:bldP spid="27" grpId="1"/>
      <p:bldP spid="28" grpId="0"/>
      <p:bldP spid="28" grpId="1"/>
      <p:bldP spid="28" grpId="2"/>
      <p:bldP spid="29" grpId="0"/>
      <p:bldP spid="29" grpId="1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FBFC04A5-666D-4A8E-9C51-EBE0BBC3E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The correct swap function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85DB559-7654-4487-9442-85EFE0381C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void swap(int *a, int *b) 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</a:t>
            </a:r>
            <a:r>
              <a:rPr lang="en-GB" altLang="en-US" sz="2400" dirty="0" err="1">
                <a:latin typeface="+mj-lt"/>
              </a:rPr>
              <a:t>int</a:t>
            </a:r>
            <a:r>
              <a:rPr lang="en-GB" altLang="en-US" sz="2400" dirty="0">
                <a:latin typeface="+mj-lt"/>
              </a:rPr>
              <a:t> t=*a;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*a=*b; 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*b=t;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400" dirty="0">
              <a:latin typeface="+mj-lt"/>
            </a:endParaRP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void main() {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int x=10;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int y = 20;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</a:t>
            </a:r>
            <a:r>
              <a:rPr lang="en-GB" altLang="en-US" sz="2400" dirty="0" err="1"/>
              <a:t>swap_wrong</a:t>
            </a:r>
            <a:r>
              <a:rPr lang="en-GB" altLang="en-US" sz="2400" dirty="0"/>
              <a:t>(&amp;x, &amp;y);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D7195-E0D5-4B10-B16F-DE924001B4E6}"/>
              </a:ext>
            </a:extLst>
          </p:cNvPr>
          <p:cNvSpPr/>
          <p:nvPr/>
        </p:nvSpPr>
        <p:spPr>
          <a:xfrm>
            <a:off x="4835950" y="4157221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DB9C7-7A9F-435A-AC47-8EDFFA0CC61B}"/>
              </a:ext>
            </a:extLst>
          </p:cNvPr>
          <p:cNvSpPr/>
          <p:nvPr/>
        </p:nvSpPr>
        <p:spPr>
          <a:xfrm>
            <a:off x="6994688" y="4147795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6B997-3D1A-46D5-9541-54B143995F9F}"/>
              </a:ext>
            </a:extLst>
          </p:cNvPr>
          <p:cNvSpPr txBox="1"/>
          <p:nvPr/>
        </p:nvSpPr>
        <p:spPr>
          <a:xfrm>
            <a:off x="4473017" y="4157221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D00B0-8162-4AE3-82E2-F45315F6BB85}"/>
              </a:ext>
            </a:extLst>
          </p:cNvPr>
          <p:cNvSpPr txBox="1"/>
          <p:nvPr/>
        </p:nvSpPr>
        <p:spPr>
          <a:xfrm>
            <a:off x="6656888" y="4096070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5972-FBC9-41A1-8585-3FE352F26192}"/>
              </a:ext>
            </a:extLst>
          </p:cNvPr>
          <p:cNvSpPr txBox="1"/>
          <p:nvPr/>
        </p:nvSpPr>
        <p:spPr>
          <a:xfrm>
            <a:off x="5241300" y="4117068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EF984-7E1E-4A78-9250-04553B778C6E}"/>
              </a:ext>
            </a:extLst>
          </p:cNvPr>
          <p:cNvSpPr txBox="1"/>
          <p:nvPr/>
        </p:nvSpPr>
        <p:spPr>
          <a:xfrm>
            <a:off x="7492698" y="4101524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F1192-358C-4120-A611-FB9134AF8D34}"/>
              </a:ext>
            </a:extLst>
          </p:cNvPr>
          <p:cNvSpPr/>
          <p:nvPr/>
        </p:nvSpPr>
        <p:spPr>
          <a:xfrm>
            <a:off x="5109326" y="1377884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02F10-C8B1-4886-B068-2D1537116895}"/>
              </a:ext>
            </a:extLst>
          </p:cNvPr>
          <p:cNvSpPr/>
          <p:nvPr/>
        </p:nvSpPr>
        <p:spPr>
          <a:xfrm>
            <a:off x="6994688" y="1377885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CECFF-DDC0-4D14-BFE4-682B039AE78B}"/>
              </a:ext>
            </a:extLst>
          </p:cNvPr>
          <p:cNvSpPr txBox="1"/>
          <p:nvPr/>
        </p:nvSpPr>
        <p:spPr>
          <a:xfrm>
            <a:off x="4794309" y="1369533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FD267-C7BD-453D-84B5-F516151119C5}"/>
              </a:ext>
            </a:extLst>
          </p:cNvPr>
          <p:cNvSpPr txBox="1"/>
          <p:nvPr/>
        </p:nvSpPr>
        <p:spPr>
          <a:xfrm>
            <a:off x="6656888" y="1369533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8BE7EF2-5F9F-4D06-AC42-BD0F7D90AE4A}"/>
              </a:ext>
            </a:extLst>
          </p:cNvPr>
          <p:cNvCxnSpPr>
            <a:cxnSpLocks/>
          </p:cNvCxnSpPr>
          <p:nvPr/>
        </p:nvCxnSpPr>
        <p:spPr>
          <a:xfrm rot="5400000">
            <a:off x="3967425" y="2480509"/>
            <a:ext cx="2535812" cy="798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1711C86-1F85-461A-978C-E7A5751594BF}"/>
              </a:ext>
            </a:extLst>
          </p:cNvPr>
          <p:cNvCxnSpPr>
            <a:cxnSpLocks/>
          </p:cNvCxnSpPr>
          <p:nvPr/>
        </p:nvCxnSpPr>
        <p:spPr>
          <a:xfrm rot="5400000">
            <a:off x="6042051" y="2487035"/>
            <a:ext cx="2598926" cy="6936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60253-6A88-4F36-96B4-47C75595F1D7}"/>
              </a:ext>
            </a:extLst>
          </p:cNvPr>
          <p:cNvSpPr/>
          <p:nvPr/>
        </p:nvSpPr>
        <p:spPr>
          <a:xfrm>
            <a:off x="6006443" y="2279464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449B7-C15B-46AF-BB56-B0172A207189}"/>
              </a:ext>
            </a:extLst>
          </p:cNvPr>
          <p:cNvSpPr txBox="1"/>
          <p:nvPr/>
        </p:nvSpPr>
        <p:spPr>
          <a:xfrm>
            <a:off x="5731497" y="2266483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AEF241-97C7-4DED-A315-74638DB4CE4C}"/>
              </a:ext>
            </a:extLst>
          </p:cNvPr>
          <p:cNvSpPr txBox="1"/>
          <p:nvPr/>
        </p:nvSpPr>
        <p:spPr>
          <a:xfrm>
            <a:off x="5247553" y="4117317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B055D4-33CD-4501-BC70-5C154962F2DD}"/>
              </a:ext>
            </a:extLst>
          </p:cNvPr>
          <p:cNvSpPr txBox="1"/>
          <p:nvPr/>
        </p:nvSpPr>
        <p:spPr>
          <a:xfrm>
            <a:off x="6509242" y="2266483"/>
            <a:ext cx="65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2684EA-5242-4927-839E-C185AD9CF473}"/>
              </a:ext>
            </a:extLst>
          </p:cNvPr>
          <p:cNvCxnSpPr/>
          <p:nvPr/>
        </p:nvCxnSpPr>
        <p:spPr>
          <a:xfrm>
            <a:off x="1206632" y="2130458"/>
            <a:ext cx="895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CF9E39-D92F-41EF-B7F6-5E585A32CF07}"/>
              </a:ext>
            </a:extLst>
          </p:cNvPr>
          <p:cNvCxnSpPr>
            <a:cxnSpLocks/>
          </p:cNvCxnSpPr>
          <p:nvPr/>
        </p:nvCxnSpPr>
        <p:spPr>
          <a:xfrm>
            <a:off x="1206632" y="2527955"/>
            <a:ext cx="75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2988DF-78AD-4F57-94DD-F4A4A8E9507C}"/>
              </a:ext>
            </a:extLst>
          </p:cNvPr>
          <p:cNvCxnSpPr>
            <a:cxnSpLocks/>
          </p:cNvCxnSpPr>
          <p:nvPr/>
        </p:nvCxnSpPr>
        <p:spPr>
          <a:xfrm>
            <a:off x="1206632" y="2925451"/>
            <a:ext cx="593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EC12E60F-DF54-4D58-9617-43C73451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446" y="5836166"/>
            <a:ext cx="777196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FF0000"/>
                </a:solidFill>
              </a:rPr>
              <a:t>How to write a generic swap?</a:t>
            </a:r>
          </a:p>
        </p:txBody>
      </p:sp>
    </p:spTree>
    <p:extLst>
      <p:ext uri="{BB962C8B-B14F-4D97-AF65-F5344CB8AC3E}">
        <p14:creationId xmlns:p14="http://schemas.microsoft.com/office/powerpoint/2010/main" val="2225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12987 -0.2694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-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24566 0.0023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1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3 -2.22222E-6 L 0.10764 0.26759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13287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9" grpId="1"/>
      <p:bldP spid="10" grpId="0"/>
      <p:bldP spid="10" grpId="1"/>
      <p:bldP spid="11" grpId="0" animBg="1"/>
      <p:bldP spid="12" grpId="0" animBg="1"/>
      <p:bldP spid="13" grpId="0"/>
      <p:bldP spid="14" grpId="0"/>
      <p:bldP spid="20" grpId="0" animBg="1"/>
      <p:bldP spid="21" grpId="0"/>
      <p:bldP spid="23" grpId="0"/>
      <p:bldP spid="23" grpId="1"/>
      <p:bldP spid="24" grpId="0"/>
      <p:bldP spid="24" grpId="1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FBFC04A5-666D-4A8E-9C51-EBE0BBC3E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Generic swap function: 1</a:t>
            </a:r>
            <a:r>
              <a:rPr lang="en-GB" altLang="en-US" sz="4000" baseline="30000" dirty="0">
                <a:latin typeface="+mj-lt"/>
              </a:rPr>
              <a:t>st</a:t>
            </a:r>
            <a:r>
              <a:rPr lang="en-GB" altLang="en-US" sz="4000" dirty="0">
                <a:latin typeface="+mj-lt"/>
              </a:rPr>
              <a:t> attempt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85DB559-7654-4487-9442-85EFE0381C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void swap(int *a, int *b) {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int t = *a;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*a = *b; 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*b = t;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400" dirty="0">
              <a:latin typeface="+mj-lt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400" dirty="0">
              <a:latin typeface="+mj-lt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void swap(void *a, void *b) 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void t = *a;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*a = *b; 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*b = t;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4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31CBE-6C09-49B1-B41A-2E20962BE4AB}"/>
              </a:ext>
            </a:extLst>
          </p:cNvPr>
          <p:cNvSpPr/>
          <p:nvPr/>
        </p:nvSpPr>
        <p:spPr>
          <a:xfrm>
            <a:off x="5109326" y="134960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1162F7-18A5-4990-A3CC-B47A5E7A74A0}"/>
              </a:ext>
            </a:extLst>
          </p:cNvPr>
          <p:cNvSpPr/>
          <p:nvPr/>
        </p:nvSpPr>
        <p:spPr>
          <a:xfrm>
            <a:off x="6994688" y="1349604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B70B6-F393-4576-AD62-EB035902395F}"/>
              </a:ext>
            </a:extLst>
          </p:cNvPr>
          <p:cNvSpPr txBox="1"/>
          <p:nvPr/>
        </p:nvSpPr>
        <p:spPr>
          <a:xfrm>
            <a:off x="4794309" y="1341252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20C08-5DCA-4E57-8839-BFC92F4C5B34}"/>
              </a:ext>
            </a:extLst>
          </p:cNvPr>
          <p:cNvSpPr txBox="1"/>
          <p:nvPr/>
        </p:nvSpPr>
        <p:spPr>
          <a:xfrm>
            <a:off x="6656888" y="1341252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208BA-F4C8-4301-BBC3-116F83340A48}"/>
              </a:ext>
            </a:extLst>
          </p:cNvPr>
          <p:cNvSpPr/>
          <p:nvPr/>
        </p:nvSpPr>
        <p:spPr>
          <a:xfrm>
            <a:off x="5110896" y="4169789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400865-CFE5-4D3D-9F45-AE697F426AC3}"/>
              </a:ext>
            </a:extLst>
          </p:cNvPr>
          <p:cNvSpPr/>
          <p:nvPr/>
        </p:nvSpPr>
        <p:spPr>
          <a:xfrm>
            <a:off x="6996258" y="4169790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78958-373E-43C6-ACE0-F860616C1BEE}"/>
              </a:ext>
            </a:extLst>
          </p:cNvPr>
          <p:cNvSpPr txBox="1"/>
          <p:nvPr/>
        </p:nvSpPr>
        <p:spPr>
          <a:xfrm>
            <a:off x="4795879" y="4161438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4820E-74EB-4977-A954-B9116B90C399}"/>
              </a:ext>
            </a:extLst>
          </p:cNvPr>
          <p:cNvSpPr txBox="1"/>
          <p:nvPr/>
        </p:nvSpPr>
        <p:spPr>
          <a:xfrm>
            <a:off x="6658458" y="4161438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CD0D0-A490-4B2E-9D47-2D9682848904}"/>
              </a:ext>
            </a:extLst>
          </p:cNvPr>
          <p:cNvSpPr/>
          <p:nvPr/>
        </p:nvSpPr>
        <p:spPr>
          <a:xfrm>
            <a:off x="5147032" y="2443112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299893-49B8-4FCB-A9CF-82E077B5F58F}"/>
              </a:ext>
            </a:extLst>
          </p:cNvPr>
          <p:cNvSpPr/>
          <p:nvPr/>
        </p:nvSpPr>
        <p:spPr>
          <a:xfrm>
            <a:off x="7032394" y="2443113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1ED7488-86FE-48D4-841C-B02F4CD49033}"/>
              </a:ext>
            </a:extLst>
          </p:cNvPr>
          <p:cNvCxnSpPr>
            <a:cxnSpLocks/>
          </p:cNvCxnSpPr>
          <p:nvPr/>
        </p:nvCxnSpPr>
        <p:spPr>
          <a:xfrm rot="5400000">
            <a:off x="4975307" y="1783709"/>
            <a:ext cx="831130" cy="487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9102465-5926-420F-BC43-65EFE3F7CBF7}"/>
              </a:ext>
            </a:extLst>
          </p:cNvPr>
          <p:cNvCxnSpPr>
            <a:cxnSpLocks/>
          </p:cNvCxnSpPr>
          <p:nvPr/>
        </p:nvCxnSpPr>
        <p:spPr>
          <a:xfrm rot="5400000">
            <a:off x="6881087" y="1764482"/>
            <a:ext cx="831130" cy="487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D8CFE54-E912-4CCB-B9D6-185BD3516AF5}"/>
              </a:ext>
            </a:extLst>
          </p:cNvPr>
          <p:cNvCxnSpPr>
            <a:cxnSpLocks/>
          </p:cNvCxnSpPr>
          <p:nvPr/>
        </p:nvCxnSpPr>
        <p:spPr>
          <a:xfrm rot="5400000">
            <a:off x="4967449" y="4547333"/>
            <a:ext cx="831130" cy="487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D546BBC-BCCB-48C2-A9D5-B7C1DDF1B241}"/>
              </a:ext>
            </a:extLst>
          </p:cNvPr>
          <p:cNvCxnSpPr>
            <a:cxnSpLocks/>
          </p:cNvCxnSpPr>
          <p:nvPr/>
        </p:nvCxnSpPr>
        <p:spPr>
          <a:xfrm rot="5400000">
            <a:off x="6873229" y="4528106"/>
            <a:ext cx="831130" cy="487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20E6735-0783-40CE-BC32-A4E689BC8AED}"/>
              </a:ext>
            </a:extLst>
          </p:cNvPr>
          <p:cNvSpPr/>
          <p:nvPr/>
        </p:nvSpPr>
        <p:spPr>
          <a:xfrm>
            <a:off x="5147033" y="5209259"/>
            <a:ext cx="479822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E84556-D0D0-4FBF-94EB-773D80DB3919}"/>
              </a:ext>
            </a:extLst>
          </p:cNvPr>
          <p:cNvSpPr/>
          <p:nvPr/>
        </p:nvSpPr>
        <p:spPr>
          <a:xfrm>
            <a:off x="7032395" y="5209260"/>
            <a:ext cx="395924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B8B84-12AF-4910-BFF0-59F7EAEA4B78}"/>
              </a:ext>
            </a:extLst>
          </p:cNvPr>
          <p:cNvSpPr/>
          <p:nvPr/>
        </p:nvSpPr>
        <p:spPr>
          <a:xfrm>
            <a:off x="5392132" y="5109328"/>
            <a:ext cx="498657" cy="60331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78F2F-DE91-4DF6-A8AC-991E1C752EA7}"/>
              </a:ext>
            </a:extLst>
          </p:cNvPr>
          <p:cNvSpPr/>
          <p:nvPr/>
        </p:nvSpPr>
        <p:spPr>
          <a:xfrm>
            <a:off x="7211960" y="5072444"/>
            <a:ext cx="498657" cy="60331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8" grpId="0" animBg="1"/>
      <p:bldP spid="19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FBFC04A5-666D-4A8E-9C51-EBE0BBC3E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Generic swap function: 1</a:t>
            </a:r>
            <a:r>
              <a:rPr lang="en-GB" altLang="en-US" sz="4000" baseline="30000" dirty="0">
                <a:latin typeface="+mj-lt"/>
              </a:rPr>
              <a:t>st</a:t>
            </a:r>
            <a:r>
              <a:rPr lang="en-GB" altLang="en-US" sz="4000" dirty="0">
                <a:latin typeface="+mj-lt"/>
              </a:rPr>
              <a:t> attempt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85DB559-7654-4487-9442-85EFE0381C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void swap(int *a, int *b) {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int t = *a;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*a = *b; 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*b = t;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400" dirty="0">
              <a:latin typeface="+mj-lt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400" dirty="0">
              <a:latin typeface="+mj-lt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void swap(void *a, void *b) 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void t = *a;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*a = *b; 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*b = t;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400" dirty="0">
              <a:latin typeface="+mj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08D030-0423-484D-832D-D0CFFFB6E1D9}"/>
              </a:ext>
            </a:extLst>
          </p:cNvPr>
          <p:cNvSpPr/>
          <p:nvPr/>
        </p:nvSpPr>
        <p:spPr>
          <a:xfrm>
            <a:off x="1084082" y="4572000"/>
            <a:ext cx="810706" cy="41477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0DF647-298C-4D8C-ADDF-68B9B467A09D}"/>
              </a:ext>
            </a:extLst>
          </p:cNvPr>
          <p:cNvSpPr/>
          <p:nvPr/>
        </p:nvSpPr>
        <p:spPr>
          <a:xfrm>
            <a:off x="2144598" y="4592424"/>
            <a:ext cx="542042" cy="41477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51E037D-D5BF-47BC-96C2-50581A7516E8}"/>
              </a:ext>
            </a:extLst>
          </p:cNvPr>
          <p:cNvSpPr/>
          <p:nvPr/>
        </p:nvSpPr>
        <p:spPr>
          <a:xfrm>
            <a:off x="3605753" y="4724399"/>
            <a:ext cx="3789576" cy="1082512"/>
          </a:xfrm>
          <a:prstGeom prst="wedgeRoundRectCallout">
            <a:avLst>
              <a:gd name="adj1" fmla="val -74136"/>
              <a:gd name="adj2" fmla="val -3851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Cannot dereference a void pointer (no size information).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277A98A-E734-4D3C-A9B9-E637A4AE079F}"/>
              </a:ext>
            </a:extLst>
          </p:cNvPr>
          <p:cNvSpPr/>
          <p:nvPr/>
        </p:nvSpPr>
        <p:spPr>
          <a:xfrm>
            <a:off x="2344132" y="2355129"/>
            <a:ext cx="2982012" cy="1082512"/>
          </a:xfrm>
          <a:prstGeom prst="wedgeRoundRectCallout">
            <a:avLst>
              <a:gd name="adj1" fmla="val -71399"/>
              <a:gd name="adj2" fmla="val 15306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 variable cannot be of type “void”.</a:t>
            </a:r>
          </a:p>
        </p:txBody>
      </p:sp>
    </p:spTree>
    <p:extLst>
      <p:ext uri="{BB962C8B-B14F-4D97-AF65-F5344CB8AC3E}">
        <p14:creationId xmlns:p14="http://schemas.microsoft.com/office/powerpoint/2010/main" val="416005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FBFC04A5-666D-4A8E-9C51-EBE0BBC3E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Generic swap function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85DB559-7654-4487-9442-85EFE0381C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void swap(void *a, void *b, int size) 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char buffer[size];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  </a:t>
            </a:r>
            <a:r>
              <a:rPr lang="en-GB" altLang="en-US" sz="2400" dirty="0" err="1">
                <a:latin typeface="+mj-lt"/>
              </a:rPr>
              <a:t>memcpy</a:t>
            </a:r>
            <a:r>
              <a:rPr lang="en-GB" altLang="en-US" sz="2400" dirty="0">
                <a:latin typeface="+mj-lt"/>
              </a:rPr>
              <a:t>(buffer, a, size); 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>
                <a:latin typeface="+mj-lt"/>
              </a:rPr>
              <a:t>  </a:t>
            </a:r>
            <a:r>
              <a:rPr lang="en-GB" altLang="en-US" sz="2400" dirty="0" err="1"/>
              <a:t>memcpy</a:t>
            </a:r>
            <a:r>
              <a:rPr lang="en-GB" altLang="en-US" sz="2400" dirty="0"/>
              <a:t>(a, b, size);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>
                <a:latin typeface="+mj-lt"/>
              </a:rPr>
              <a:t>  </a:t>
            </a:r>
            <a:r>
              <a:rPr lang="en-GB" altLang="en-US" sz="2400" dirty="0" err="1"/>
              <a:t>memcpy</a:t>
            </a:r>
            <a:r>
              <a:rPr lang="en-GB" altLang="en-US" sz="2400" dirty="0"/>
              <a:t>(b, buffer, size);</a:t>
            </a:r>
            <a:endParaRPr lang="en-GB" altLang="en-US" sz="2400" dirty="0">
              <a:latin typeface="+mj-lt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400" dirty="0">
              <a:latin typeface="+mj-lt"/>
            </a:endParaRP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void main() {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int x = 10;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int y = 20;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  swap(&amp;x, &amp;y, </a:t>
            </a:r>
            <a:r>
              <a:rPr lang="en-GB" altLang="en-US" sz="2400" dirty="0" err="1"/>
              <a:t>sizeof</a:t>
            </a:r>
            <a:r>
              <a:rPr lang="en-GB" altLang="en-US" sz="2400" dirty="0"/>
              <a:t>(int));</a:t>
            </a:r>
          </a:p>
          <a:p>
            <a:pPr lvl="1">
              <a:spcBef>
                <a:spcPct val="10000"/>
              </a:spcBef>
              <a:buNone/>
            </a:pPr>
            <a:r>
              <a:rPr lang="en-GB" altLang="en-US" sz="2400" dirty="0"/>
              <a:t>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400" dirty="0">
              <a:latin typeface="+mj-lt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400" dirty="0"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2BF36D-A5E2-4899-ABD3-DF750A8EC97F}"/>
              </a:ext>
            </a:extLst>
          </p:cNvPr>
          <p:cNvSpPr/>
          <p:nvPr/>
        </p:nvSpPr>
        <p:spPr>
          <a:xfrm>
            <a:off x="4218494" y="1339352"/>
            <a:ext cx="919113" cy="41477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F57B756-A52D-4B57-8116-F9B2F3C2EB62}"/>
              </a:ext>
            </a:extLst>
          </p:cNvPr>
          <p:cNvSpPr/>
          <p:nvPr/>
        </p:nvSpPr>
        <p:spPr>
          <a:xfrm>
            <a:off x="4114801" y="2427115"/>
            <a:ext cx="3789576" cy="1082512"/>
          </a:xfrm>
          <a:prstGeom prst="wedgeRoundRectCallout">
            <a:avLst>
              <a:gd name="adj1" fmla="val -29858"/>
              <a:gd name="adj2" fmla="val -11253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Number of bytes to be swapped.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2F8B7D-2505-44DE-B35D-48BBD6E7AE02}"/>
              </a:ext>
            </a:extLst>
          </p:cNvPr>
          <p:cNvSpPr/>
          <p:nvPr/>
        </p:nvSpPr>
        <p:spPr>
          <a:xfrm>
            <a:off x="1693682" y="1736849"/>
            <a:ext cx="1511431" cy="41477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9BD5729-8534-49A4-B649-F13711530094}"/>
              </a:ext>
            </a:extLst>
          </p:cNvPr>
          <p:cNvSpPr/>
          <p:nvPr/>
        </p:nvSpPr>
        <p:spPr>
          <a:xfrm>
            <a:off x="4114800" y="2427115"/>
            <a:ext cx="4237347" cy="1082512"/>
          </a:xfrm>
          <a:prstGeom prst="wedgeRoundRectCallout">
            <a:avLst>
              <a:gd name="adj1" fmla="val -71682"/>
              <a:gd name="adj2" fmla="val -9511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Will be a compiler error, but for the moment lets assume it works.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9F3BC-3924-477B-BCC8-DCA4C33D88C4}"/>
              </a:ext>
            </a:extLst>
          </p:cNvPr>
          <p:cNvSpPr/>
          <p:nvPr/>
        </p:nvSpPr>
        <p:spPr>
          <a:xfrm>
            <a:off x="5110896" y="4169789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880D79-DB33-4D0D-8592-7EF1BF64EB9C}"/>
              </a:ext>
            </a:extLst>
          </p:cNvPr>
          <p:cNvSpPr/>
          <p:nvPr/>
        </p:nvSpPr>
        <p:spPr>
          <a:xfrm>
            <a:off x="6996258" y="4169790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86BA85-0245-40E7-AAAF-DA3C90C47B59}"/>
              </a:ext>
            </a:extLst>
          </p:cNvPr>
          <p:cNvSpPr txBox="1"/>
          <p:nvPr/>
        </p:nvSpPr>
        <p:spPr>
          <a:xfrm>
            <a:off x="4795879" y="4161438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F04E91-046A-4B54-9AF4-CB5802AA3775}"/>
              </a:ext>
            </a:extLst>
          </p:cNvPr>
          <p:cNvSpPr txBox="1"/>
          <p:nvPr/>
        </p:nvSpPr>
        <p:spPr>
          <a:xfrm>
            <a:off x="6658458" y="4161438"/>
            <a:ext cx="39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BAE766F-9DE9-4B26-9AFA-A715CF4BF9D8}"/>
              </a:ext>
            </a:extLst>
          </p:cNvPr>
          <p:cNvCxnSpPr>
            <a:cxnSpLocks/>
          </p:cNvCxnSpPr>
          <p:nvPr/>
        </p:nvCxnSpPr>
        <p:spPr>
          <a:xfrm rot="5400000">
            <a:off x="4967449" y="4547333"/>
            <a:ext cx="831130" cy="487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1180DB8-8E2C-4B26-9BF3-0998A40A6845}"/>
              </a:ext>
            </a:extLst>
          </p:cNvPr>
          <p:cNvCxnSpPr>
            <a:cxnSpLocks/>
          </p:cNvCxnSpPr>
          <p:nvPr/>
        </p:nvCxnSpPr>
        <p:spPr>
          <a:xfrm rot="5400000">
            <a:off x="6873229" y="4528106"/>
            <a:ext cx="831130" cy="487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9C8F1-4E82-4095-B8D4-5FF135754590}"/>
              </a:ext>
            </a:extLst>
          </p:cNvPr>
          <p:cNvSpPr/>
          <p:nvPr/>
        </p:nvSpPr>
        <p:spPr>
          <a:xfrm>
            <a:off x="5147033" y="5209259"/>
            <a:ext cx="479822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C9162-21F5-4372-B1CF-2409A4881C7C}"/>
              </a:ext>
            </a:extLst>
          </p:cNvPr>
          <p:cNvSpPr/>
          <p:nvPr/>
        </p:nvSpPr>
        <p:spPr>
          <a:xfrm>
            <a:off x="7032395" y="5209260"/>
            <a:ext cx="395924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4AF942-6B25-4427-A389-8CD93080BC24}"/>
              </a:ext>
            </a:extLst>
          </p:cNvPr>
          <p:cNvSpPr/>
          <p:nvPr/>
        </p:nvSpPr>
        <p:spPr>
          <a:xfrm>
            <a:off x="5392132" y="5109328"/>
            <a:ext cx="498657" cy="60331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D4835-2DDF-4310-9D94-23F64FEC7C58}"/>
              </a:ext>
            </a:extLst>
          </p:cNvPr>
          <p:cNvSpPr/>
          <p:nvPr/>
        </p:nvSpPr>
        <p:spPr>
          <a:xfrm>
            <a:off x="7211960" y="5072444"/>
            <a:ext cx="498657" cy="60331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A1534C-075C-4F3D-949E-59FF1183465E}"/>
              </a:ext>
            </a:extLst>
          </p:cNvPr>
          <p:cNvSpPr/>
          <p:nvPr/>
        </p:nvSpPr>
        <p:spPr>
          <a:xfrm>
            <a:off x="5116712" y="5143268"/>
            <a:ext cx="1206633" cy="461665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C1D487-190C-4B2E-A1E5-1C14F50E749A}"/>
              </a:ext>
            </a:extLst>
          </p:cNvPr>
          <p:cNvSpPr/>
          <p:nvPr/>
        </p:nvSpPr>
        <p:spPr>
          <a:xfrm>
            <a:off x="6011944" y="5955415"/>
            <a:ext cx="1329179" cy="339365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3E7C41-AB7C-418D-9DF1-0FE0BA606D09}"/>
              </a:ext>
            </a:extLst>
          </p:cNvPr>
          <p:cNvSpPr txBox="1"/>
          <p:nvPr/>
        </p:nvSpPr>
        <p:spPr>
          <a:xfrm>
            <a:off x="5135564" y="5933478"/>
            <a:ext cx="98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buffer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2282B9-8247-436A-8880-D6D9A4E55774}"/>
              </a:ext>
            </a:extLst>
          </p:cNvPr>
          <p:cNvSpPr txBox="1"/>
          <p:nvPr/>
        </p:nvSpPr>
        <p:spPr>
          <a:xfrm>
            <a:off x="5155046" y="5174046"/>
            <a:ext cx="1190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010…...1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F55832-CDFF-4C0C-8207-1EB2DB0E0AC9}"/>
              </a:ext>
            </a:extLst>
          </p:cNvPr>
          <p:cNvSpPr txBox="1"/>
          <p:nvPr/>
        </p:nvSpPr>
        <p:spPr>
          <a:xfrm>
            <a:off x="5155046" y="5175640"/>
            <a:ext cx="1190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010…...1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DEF8DD-09D8-4CF2-8841-4291FF813D4A}"/>
              </a:ext>
            </a:extLst>
          </p:cNvPr>
          <p:cNvSpPr/>
          <p:nvPr/>
        </p:nvSpPr>
        <p:spPr>
          <a:xfrm>
            <a:off x="7008349" y="5144862"/>
            <a:ext cx="1206633" cy="461665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36B1B-D5D2-4F58-90C8-EBBF1BE2ED49}"/>
              </a:ext>
            </a:extLst>
          </p:cNvPr>
          <p:cNvSpPr txBox="1"/>
          <p:nvPr/>
        </p:nvSpPr>
        <p:spPr>
          <a:xfrm>
            <a:off x="7051406" y="5175640"/>
            <a:ext cx="1190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110…...0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AD827E-6AA7-4354-9298-237051D49C93}"/>
              </a:ext>
            </a:extLst>
          </p:cNvPr>
          <p:cNvSpPr txBox="1"/>
          <p:nvPr/>
        </p:nvSpPr>
        <p:spPr>
          <a:xfrm>
            <a:off x="7052974" y="5177208"/>
            <a:ext cx="1190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110…...0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C5617E-65DF-45F4-9146-30E97D61EF50}"/>
              </a:ext>
            </a:extLst>
          </p:cNvPr>
          <p:cNvSpPr txBox="1"/>
          <p:nvPr/>
        </p:nvSpPr>
        <p:spPr>
          <a:xfrm>
            <a:off x="6084687" y="5915527"/>
            <a:ext cx="1190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010…...1</a:t>
            </a:r>
          </a:p>
        </p:txBody>
      </p:sp>
    </p:spTree>
    <p:extLst>
      <p:ext uri="{BB962C8B-B14F-4D97-AF65-F5344CB8AC3E}">
        <p14:creationId xmlns:p14="http://schemas.microsoft.com/office/powerpoint/2010/main" val="26033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09931 0.1062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20747 -4.81481E-6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0.10573 -0.10788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8" grpId="0"/>
      <p:bldP spid="19" grpId="0"/>
      <p:bldP spid="22" grpId="0" animBg="1"/>
      <p:bldP spid="23" grpId="0" animBg="1"/>
      <p:bldP spid="7" grpId="0" animBg="1"/>
      <p:bldP spid="27" grpId="0" animBg="1"/>
      <p:bldP spid="28" grpId="0"/>
      <p:bldP spid="31" grpId="0"/>
      <p:bldP spid="31" grpId="1"/>
      <p:bldP spid="32" grpId="0"/>
      <p:bldP spid="32" grpId="1"/>
      <p:bldP spid="26" grpId="0" animBg="1"/>
      <p:bldP spid="30" grpId="0"/>
      <p:bldP spid="30" grpId="1"/>
      <p:bldP spid="33" grpId="0"/>
      <p:bldP spid="33" grpId="1"/>
      <p:bldP spid="34" grpId="0"/>
      <p:bldP spid="3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84A2F52A-ACE3-4C0E-9377-976612D35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Dynamic memory allocation</a:t>
            </a:r>
            <a:endParaRPr lang="en-US" altLang="en-US" sz="4000" dirty="0">
              <a:latin typeface="+mj-lt"/>
            </a:endParaRP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92DA9502-7AFF-4F1A-9E7B-56FB2DD3D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Pointers are not much use with </a:t>
            </a:r>
            <a:r>
              <a:rPr lang="en-GB" altLang="en-US" sz="2800" dirty="0">
                <a:solidFill>
                  <a:srgbClr val="FF0000"/>
                </a:solidFill>
                <a:latin typeface="+mj-lt"/>
              </a:rPr>
              <a:t>statically allocated </a:t>
            </a:r>
            <a:r>
              <a:rPr lang="en-GB" altLang="en-US" sz="2800" dirty="0">
                <a:latin typeface="+mj-lt"/>
              </a:rPr>
              <a:t>data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Library function </a:t>
            </a:r>
            <a:r>
              <a:rPr lang="en-GB" altLang="en-US" dirty="0">
                <a:latin typeface="+mj-lt"/>
              </a:rPr>
              <a:t>malloc</a:t>
            </a:r>
            <a:r>
              <a:rPr lang="en-GB" altLang="en-US" sz="2800" dirty="0">
                <a:latin typeface="+mj-lt"/>
              </a:rPr>
              <a:t> allocates a chunk of memory at run time and returns the address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 err="1">
                <a:latin typeface="Lucida Console" panose="020B0609040504020204" pitchFamily="49" charset="0"/>
              </a:rPr>
              <a:t>int</a:t>
            </a:r>
            <a:r>
              <a:rPr lang="en-GB" altLang="en-US" sz="2400" dirty="0">
                <a:latin typeface="Lucida Console" panose="020B0609040504020204" pitchFamily="49" charset="0"/>
              </a:rPr>
              <a:t> *p;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Lucida Console" panose="020B0609040504020204" pitchFamily="49" charset="0"/>
              </a:rPr>
              <a:t>if ((p = malloc(n*</a:t>
            </a:r>
            <a:r>
              <a:rPr lang="en-GB" altLang="en-US" sz="2400" dirty="0" err="1">
                <a:latin typeface="Lucida Console" panose="020B0609040504020204" pitchFamily="49" charset="0"/>
              </a:rPr>
              <a:t>sizeof</a:t>
            </a:r>
            <a:r>
              <a:rPr lang="en-GB" altLang="en-US" sz="2400" dirty="0">
                <a:latin typeface="Lucida Console" panose="020B0609040504020204" pitchFamily="49" charset="0"/>
              </a:rPr>
              <a:t>(</a:t>
            </a:r>
            <a:r>
              <a:rPr lang="en-GB" altLang="en-US" sz="2400" dirty="0" err="1">
                <a:latin typeface="Lucida Console" panose="020B0609040504020204" pitchFamily="49" charset="0"/>
              </a:rPr>
              <a:t>int</a:t>
            </a:r>
            <a:r>
              <a:rPr lang="en-GB" altLang="en-US" sz="2400" dirty="0">
                <a:latin typeface="Lucida Console" panose="020B0609040504020204" pitchFamily="49" charset="0"/>
              </a:rPr>
              <a:t>))) == NULL) 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Lucida Console" panose="020B0609040504020204" pitchFamily="49" charset="0"/>
              </a:rPr>
              <a:t>   // Error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Lucida Console" panose="020B0609040504020204" pitchFamily="49" charset="0"/>
              </a:rPr>
              <a:t>...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400" dirty="0">
                <a:latin typeface="Lucida Console" panose="020B0609040504020204" pitchFamily="49" charset="0"/>
              </a:rPr>
              <a:t>free(p); // release the allocated memory</a:t>
            </a:r>
          </a:p>
        </p:txBody>
      </p:sp>
    </p:spTree>
    <p:extLst>
      <p:ext uri="{BB962C8B-B14F-4D97-AF65-F5344CB8AC3E}">
        <p14:creationId xmlns:p14="http://schemas.microsoft.com/office/powerpoint/2010/main" val="13691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93FE43D-833C-4669-A4EA-07CB55D75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latin typeface="+mj-lt"/>
              </a:rPr>
              <a:t>Procedural vs Object-oriented</a:t>
            </a:r>
            <a:endParaRPr lang="en-US" altLang="en-US" sz="3600" dirty="0">
              <a:latin typeface="+mj-lt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2724D877-8FEF-4825-808F-C2F5144C9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>
                <a:latin typeface="+mj-lt"/>
              </a:rPr>
              <a:t>Different ways of thinking</a:t>
            </a:r>
          </a:p>
          <a:p>
            <a:pPr eaLnBrk="1" hangingPunct="1"/>
            <a:r>
              <a:rPr lang="en-US" altLang="en-US" sz="2800" dirty="0">
                <a:latin typeface="+mj-lt"/>
              </a:rPr>
              <a:t>Procedural (or Imperative) languages</a:t>
            </a:r>
          </a:p>
          <a:p>
            <a:pPr lvl="1" eaLnBrk="1" hangingPunct="1"/>
            <a:r>
              <a:rPr lang="en-US" altLang="en-US" sz="2600" dirty="0">
                <a:latin typeface="+mj-lt"/>
              </a:rPr>
              <a:t>Example: C</a:t>
            </a:r>
            <a:endParaRPr lang="en-US" altLang="en-US" sz="2600" dirty="0">
              <a:solidFill>
                <a:schemeClr val="accent1"/>
              </a:solidFill>
              <a:latin typeface="+mj-lt"/>
            </a:endParaRPr>
          </a:p>
          <a:p>
            <a:pPr lvl="1" eaLnBrk="1" hangingPunct="1"/>
            <a:r>
              <a:rPr lang="en-US" altLang="en-US" sz="2600" dirty="0">
                <a:latin typeface="+mj-lt"/>
              </a:rPr>
              <a:t>Programmers think in terms of </a:t>
            </a:r>
            <a:r>
              <a:rPr lang="en-US" altLang="en-US" sz="2600" b="1" dirty="0">
                <a:latin typeface="+mj-lt"/>
              </a:rPr>
              <a:t>operations to be done </a:t>
            </a:r>
            <a:r>
              <a:rPr lang="en-US" altLang="en-US" sz="2600" dirty="0">
                <a:latin typeface="+mj-lt"/>
              </a:rPr>
              <a:t>and supply data for the operation</a:t>
            </a:r>
          </a:p>
          <a:p>
            <a:pPr lvl="2"/>
            <a:r>
              <a:rPr lang="sv-SE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sv-SE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(a, b);</a:t>
            </a:r>
          </a:p>
          <a:p>
            <a:pPr eaLnBrk="1" hangingPunct="1"/>
            <a:r>
              <a:rPr lang="en-US" altLang="en-US" sz="2800" dirty="0">
                <a:latin typeface="+mj-lt"/>
              </a:rPr>
              <a:t>Object-oriented languages</a:t>
            </a:r>
          </a:p>
          <a:p>
            <a:pPr lvl="1" eaLnBrk="1" hangingPunct="1"/>
            <a:r>
              <a:rPr lang="en-US" altLang="en-US" sz="2600" dirty="0">
                <a:latin typeface="+mj-lt"/>
              </a:rPr>
              <a:t>Example: C++, Java</a:t>
            </a:r>
          </a:p>
          <a:p>
            <a:pPr lvl="1" eaLnBrk="1" hangingPunct="1"/>
            <a:r>
              <a:rPr lang="en-US" altLang="en-US" sz="2600" dirty="0">
                <a:latin typeface="+mj-lt"/>
              </a:rPr>
              <a:t>Programmers first think of the objects to be operated on and then what operation to perform.</a:t>
            </a:r>
          </a:p>
          <a:p>
            <a:pPr lvl="2"/>
            <a:r>
              <a:rPr lang="sv-SE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rect.area</a:t>
            </a:r>
            <a:r>
              <a:rPr lang="sv-SE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4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4ECE0707-E950-4DD3-9CC8-777FB87F8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>
                <a:latin typeface="+mj-lt"/>
              </a:rPr>
              <a:t>Memory management is different</a:t>
            </a:r>
            <a:endParaRPr lang="en-US" altLang="en-US" sz="3600" dirty="0">
              <a:latin typeface="+mj-lt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3A31F2-FCED-408D-892E-BFAB96AE55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In Java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latin typeface="+mj-lt"/>
              </a:rPr>
              <a:t>All objects dynamically allocated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en-US" sz="2400" dirty="0">
                <a:latin typeface="+mj-lt"/>
              </a:rPr>
              <a:t>Unusable objects recycled automatically by garbage collection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+mj-lt"/>
              </a:rPr>
              <a:t>In C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latin typeface="+mj-lt"/>
              </a:rPr>
              <a:t>No objects, only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latin typeface="+mj-lt"/>
              </a:rPr>
              <a:t>Some data structures statically allocated, others dynamically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en-US" sz="2400" dirty="0">
                <a:latin typeface="+mj-lt"/>
              </a:rPr>
              <a:t>Dynamically-allocated storage must be reclaimed (or freed) once the data structures there are no longer needed.</a:t>
            </a:r>
          </a:p>
          <a:p>
            <a:pPr lvl="2" eaLnBrk="1" hangingPunct="1">
              <a:lnSpc>
                <a:spcPct val="90000"/>
              </a:lnSpc>
              <a:spcBef>
                <a:spcPts val="613"/>
              </a:spcBef>
            </a:pPr>
            <a:r>
              <a:rPr lang="en-GB" altLang="en-US" sz="2200" dirty="0">
                <a:latin typeface="+mj-lt"/>
              </a:rPr>
              <a:t>Major source of error, particularly when the programmer forgets to free the memory, resulting in memory leaks.</a:t>
            </a:r>
          </a:p>
        </p:txBody>
      </p:sp>
    </p:spTree>
    <p:extLst>
      <p:ext uri="{BB962C8B-B14F-4D97-AF65-F5344CB8AC3E}">
        <p14:creationId xmlns:p14="http://schemas.microsoft.com/office/powerpoint/2010/main" val="3288547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>
            <a:extLst>
              <a:ext uri="{FF2B5EF4-FFF2-40B4-BE49-F238E27FC236}">
                <a16:creationId xmlns:a16="http://schemas.microsoft.com/office/drawing/2014/main" id="{24A46473-E8CB-4F4F-8692-DA86C558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+mj-lt"/>
              </a:rPr>
              <a:t>Memory regions and management</a:t>
            </a:r>
          </a:p>
        </p:txBody>
      </p:sp>
      <p:sp>
        <p:nvSpPr>
          <p:cNvPr id="49153" name="Rectangle 3">
            <a:extLst>
              <a:ext uri="{FF2B5EF4-FFF2-40B4-BE49-F238E27FC236}">
                <a16:creationId xmlns:a16="http://schemas.microsoft.com/office/drawing/2014/main" id="{6DEA0235-76BA-424A-B317-67A4D747C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Memory areas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latin typeface="+mj-lt"/>
              </a:rPr>
              <a:t>Heap</a:t>
            </a:r>
            <a:r>
              <a:rPr lang="en-US" altLang="en-US" sz="2400" dirty="0">
                <a:latin typeface="+mj-lt"/>
              </a:rPr>
              <a:t>: dynamically allocated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latin typeface="+mj-lt"/>
              </a:rPr>
              <a:t>Stack</a:t>
            </a:r>
            <a:r>
              <a:rPr lang="en-US" altLang="en-US" sz="2400" dirty="0">
                <a:latin typeface="+mj-lt"/>
              </a:rPr>
              <a:t>: for function/method 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latin typeface="+mj-lt"/>
              </a:rPr>
              <a:t>Static</a:t>
            </a:r>
            <a:r>
              <a:rPr lang="en-US" altLang="en-US" sz="2400" dirty="0">
                <a:latin typeface="+mj-lt"/>
              </a:rPr>
              <a:t>: for data living program lifetime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In Java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latin typeface="+mj-lt"/>
              </a:rPr>
              <a:t>All objects on heap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en-US" sz="2400" dirty="0">
                <a:latin typeface="+mj-lt"/>
              </a:rPr>
              <a:t>Unusable objects on heap recycled automatically by garbage collection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+mj-lt"/>
              </a:rPr>
              <a:t>In C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latin typeface="+mj-lt"/>
              </a:rPr>
              <a:t>Data structures in all 3 areas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altLang="en-US" sz="2400" dirty="0">
                <a:latin typeface="+mj-lt"/>
              </a:rPr>
              <a:t>Programs must explicitly free-up heap storage that is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1801249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52750C4B-E497-4088-A5FB-3C0B40ED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latin typeface="+mj-lt"/>
              </a:rPr>
              <a:t>Memory regions in detail</a:t>
            </a: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2447E148-888D-423E-B8F7-820DBED18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557338"/>
            <a:ext cx="2305050" cy="4319587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50181" name="Rectangle 6">
            <a:extLst>
              <a:ext uri="{FF2B5EF4-FFF2-40B4-BE49-F238E27FC236}">
                <a16:creationId xmlns:a16="http://schemas.microsoft.com/office/drawing/2014/main" id="{F1771070-F79E-4E92-B74F-34A01D33A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557338"/>
            <a:ext cx="2305050" cy="711200"/>
          </a:xfrm>
          <a:prstGeom prst="rect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50182" name="Rectangle 7">
            <a:extLst>
              <a:ext uri="{FF2B5EF4-FFF2-40B4-BE49-F238E27FC236}">
                <a16:creationId xmlns:a16="http://schemas.microsoft.com/office/drawing/2014/main" id="{C83FE5E5-B8DA-4823-8005-AF1942FDC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357563"/>
            <a:ext cx="2305050" cy="12954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50183" name="Rectangle 8">
            <a:extLst>
              <a:ext uri="{FF2B5EF4-FFF2-40B4-BE49-F238E27FC236}">
                <a16:creationId xmlns:a16="http://schemas.microsoft.com/office/drawing/2014/main" id="{3FF3405C-7EB9-49E2-B515-19461ADA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652963"/>
            <a:ext cx="2305050" cy="5048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50184" name="Rectangle 9">
            <a:extLst>
              <a:ext uri="{FF2B5EF4-FFF2-40B4-BE49-F238E27FC236}">
                <a16:creationId xmlns:a16="http://schemas.microsoft.com/office/drawing/2014/main" id="{6F11F39F-DD9E-47E6-A5E8-1264229FD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157788"/>
            <a:ext cx="2305050" cy="71913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B0E9B-0F3C-4242-B628-7FAA58D8771F}"/>
              </a:ext>
            </a:extLst>
          </p:cNvPr>
          <p:cNvSpPr txBox="1"/>
          <p:nvPr/>
        </p:nvSpPr>
        <p:spPr>
          <a:xfrm>
            <a:off x="2227263" y="5272088"/>
            <a:ext cx="223202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charset="0"/>
                <a:ea typeface="ＭＳ Ｐゴシック" charset="0"/>
                <a:cs typeface="ＭＳ Ｐゴシック" charset="0"/>
              </a:rPr>
              <a:t>Instructions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EA146-B550-49AF-A5D6-3C175A37945B}"/>
              </a:ext>
            </a:extLst>
          </p:cNvPr>
          <p:cNvSpPr txBox="1"/>
          <p:nvPr/>
        </p:nvSpPr>
        <p:spPr>
          <a:xfrm>
            <a:off x="2227263" y="4664075"/>
            <a:ext cx="22320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charset="0"/>
                <a:ea typeface="ＭＳ Ｐゴシック" charset="0"/>
                <a:cs typeface="ＭＳ Ｐゴシック" charset="0"/>
              </a:rPr>
              <a:t>Static data</a:t>
            </a:r>
          </a:p>
        </p:txBody>
      </p:sp>
      <p:sp>
        <p:nvSpPr>
          <p:cNvPr id="50187" name="TextBox 12">
            <a:extLst>
              <a:ext uri="{FF2B5EF4-FFF2-40B4-BE49-F238E27FC236}">
                <a16:creationId xmlns:a16="http://schemas.microsoft.com/office/drawing/2014/main" id="{94A09306-80BB-4C43-84D6-C25A641D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3716338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chemeClr val="bg1"/>
                </a:solidFill>
              </a:rPr>
              <a:t>Heap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734304-4C83-4CD0-8C91-DD89289E64E5}"/>
              </a:ext>
            </a:extLst>
          </p:cNvPr>
          <p:cNvCxnSpPr/>
          <p:nvPr/>
        </p:nvCxnSpPr>
        <p:spPr bwMode="auto">
          <a:xfrm>
            <a:off x="3348038" y="2276475"/>
            <a:ext cx="0" cy="431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triangle" w="med" len="sm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20D033-071D-4A8B-94FB-0A4A2056683D}"/>
              </a:ext>
            </a:extLst>
          </p:cNvPr>
          <p:cNvCxnSpPr/>
          <p:nvPr/>
        </p:nvCxnSpPr>
        <p:spPr bwMode="auto">
          <a:xfrm flipV="1">
            <a:off x="3348038" y="2924175"/>
            <a:ext cx="0" cy="4333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triangle" w="med" len="sm"/>
          </a:ln>
          <a:effectLst/>
        </p:spPr>
      </p:cxnSp>
      <p:sp>
        <p:nvSpPr>
          <p:cNvPr id="50190" name="TextBox 19">
            <a:extLst>
              <a:ext uri="{FF2B5EF4-FFF2-40B4-BE49-F238E27FC236}">
                <a16:creationId xmlns:a16="http://schemas.microsoft.com/office/drawing/2014/main" id="{B8B5EDA4-3253-4EDD-B5A0-BABDD8AEA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700213"/>
            <a:ext cx="3600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Managed by the compiler </a:t>
            </a:r>
          </a:p>
        </p:txBody>
      </p:sp>
      <p:sp>
        <p:nvSpPr>
          <p:cNvPr id="50191" name="TextBox 19">
            <a:extLst>
              <a:ext uri="{FF2B5EF4-FFF2-40B4-BE49-F238E27FC236}">
                <a16:creationId xmlns:a16="http://schemas.microsoft.com/office/drawing/2014/main" id="{6665430B-7F32-469C-A324-C8937775B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644900"/>
            <a:ext cx="39608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Managed by the programmer (in C) or the system (in Java)</a:t>
            </a:r>
          </a:p>
        </p:txBody>
      </p:sp>
      <p:sp>
        <p:nvSpPr>
          <p:cNvPr id="50192" name="TextBox 19">
            <a:extLst>
              <a:ext uri="{FF2B5EF4-FFF2-40B4-BE49-F238E27FC236}">
                <a16:creationId xmlns:a16="http://schemas.microsoft.com/office/drawing/2014/main" id="{C506F6D3-7E18-4020-A0D1-33FBC5A8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911725"/>
            <a:ext cx="3600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Initialized when the process starts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D237323-CFAE-4879-B20E-62C51A26B64C}"/>
              </a:ext>
            </a:extLst>
          </p:cNvPr>
          <p:cNvSpPr/>
          <p:nvPr/>
        </p:nvSpPr>
        <p:spPr bwMode="auto">
          <a:xfrm>
            <a:off x="4643438" y="4724400"/>
            <a:ext cx="433387" cy="1152525"/>
          </a:xfrm>
          <a:prstGeom prst="rightBrace">
            <a:avLst/>
          </a:prstGeom>
          <a:noFill/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194" name="Group 21">
            <a:extLst>
              <a:ext uri="{FF2B5EF4-FFF2-40B4-BE49-F238E27FC236}">
                <a16:creationId xmlns:a16="http://schemas.microsoft.com/office/drawing/2014/main" id="{7A7DB698-4A1B-486A-965B-911B686B807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060575"/>
            <a:ext cx="1152525" cy="400050"/>
            <a:chOff x="971600" y="2092786"/>
            <a:chExt cx="1152128" cy="400110"/>
          </a:xfrm>
        </p:grpSpPr>
        <p:sp>
          <p:nvSpPr>
            <p:cNvPr id="50203" name="TextBox 2">
              <a:extLst>
                <a:ext uri="{FF2B5EF4-FFF2-40B4-BE49-F238E27FC236}">
                  <a16:creationId xmlns:a16="http://schemas.microsoft.com/office/drawing/2014/main" id="{3100B1D6-D494-4C0C-A08A-9E0D48F00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00" y="2092786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</a:rPr>
                <a:t>SP</a:t>
              </a:r>
            </a:p>
          </p:txBody>
        </p:sp>
        <p:cxnSp>
          <p:nvCxnSpPr>
            <p:cNvPr id="50204" name="Straight Arrow Connector 4">
              <a:extLst>
                <a:ext uri="{FF2B5EF4-FFF2-40B4-BE49-F238E27FC236}">
                  <a16:creationId xmlns:a16="http://schemas.microsoft.com/office/drawing/2014/main" id="{144E7631-5B8E-4ECB-A96B-DB1CABF01D27}"/>
                </a:ext>
              </a:extLst>
            </p:cNvPr>
            <p:cNvCxnSpPr>
              <a:cxnSpLocks noChangeShapeType="1"/>
              <a:stCxn id="50203" idx="3"/>
            </p:cNvCxnSpPr>
            <p:nvPr/>
          </p:nvCxnSpPr>
          <p:spPr bwMode="auto">
            <a:xfrm flipV="1">
              <a:off x="1475656" y="2277598"/>
              <a:ext cx="648072" cy="145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96" name="Group 38">
            <a:extLst>
              <a:ext uri="{FF2B5EF4-FFF2-40B4-BE49-F238E27FC236}">
                <a16:creationId xmlns:a16="http://schemas.microsoft.com/office/drawing/2014/main" id="{DEC88120-8190-4EB9-AC31-731DC53289D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5192713"/>
            <a:ext cx="1223962" cy="400050"/>
            <a:chOff x="899592" y="2092786"/>
            <a:chExt cx="1224136" cy="400110"/>
          </a:xfrm>
        </p:grpSpPr>
        <p:sp>
          <p:nvSpPr>
            <p:cNvPr id="50199" name="TextBox 39">
              <a:extLst>
                <a:ext uri="{FF2B5EF4-FFF2-40B4-BE49-F238E27FC236}">
                  <a16:creationId xmlns:a16="http://schemas.microsoft.com/office/drawing/2014/main" id="{6F5AE348-0301-42AD-BDCE-40CA43E42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592" y="2092786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FFF00"/>
                  </a:solidFill>
                  <a:latin typeface="Garamond" panose="02020404030301010803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50200" name="Straight Arrow Connector 40">
              <a:extLst>
                <a:ext uri="{FF2B5EF4-FFF2-40B4-BE49-F238E27FC236}">
                  <a16:creationId xmlns:a16="http://schemas.microsoft.com/office/drawing/2014/main" id="{C81E1D52-3302-4806-8A17-D68191D75CFF}"/>
                </a:ext>
              </a:extLst>
            </p:cNvPr>
            <p:cNvCxnSpPr>
              <a:cxnSpLocks noChangeShapeType="1"/>
              <a:stCxn id="50199" idx="3"/>
            </p:cNvCxnSpPr>
            <p:nvPr/>
          </p:nvCxnSpPr>
          <p:spPr bwMode="auto">
            <a:xfrm flipV="1">
              <a:off x="1475656" y="2273697"/>
              <a:ext cx="648072" cy="19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198" name="TextBox 13">
            <a:extLst>
              <a:ext uri="{FF2B5EF4-FFF2-40B4-BE49-F238E27FC236}">
                <a16:creationId xmlns:a16="http://schemas.microsoft.com/office/drawing/2014/main" id="{3166566F-97D5-483F-B7AD-A9D2EFA5C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344" y="1671638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789040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A2CB656D-6397-4501-82D2-741E6258E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>
                <a:latin typeface="+mj-lt"/>
              </a:rPr>
              <a:t>Categories of variables in C</a:t>
            </a:r>
            <a:endParaRPr lang="en-US" altLang="en-US" sz="4000" dirty="0">
              <a:latin typeface="+mj-lt"/>
            </a:endParaRP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5E52EE80-5D4D-4134-8E23-E809E46F8D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>
                <a:latin typeface="+mj-lt"/>
              </a:rPr>
              <a:t>Global variables  (statically allocated)</a:t>
            </a:r>
          </a:p>
          <a:p>
            <a:pPr lvl="1" eaLnBrk="1" hangingPunct="1">
              <a:spcBef>
                <a:spcPct val="5000"/>
              </a:spcBef>
            </a:pPr>
            <a:r>
              <a:rPr lang="en-GB" altLang="en-US" sz="2600" dirty="0">
                <a:latin typeface="+mj-lt"/>
              </a:rPr>
              <a:t>Defined outside of functions</a:t>
            </a:r>
          </a:p>
          <a:p>
            <a:pPr lvl="1" eaLnBrk="1" hangingPunct="1">
              <a:spcBef>
                <a:spcPct val="5000"/>
              </a:spcBef>
            </a:pPr>
            <a:r>
              <a:rPr lang="en-GB" altLang="en-US" sz="2600" dirty="0">
                <a:latin typeface="+mj-lt"/>
              </a:rPr>
              <a:t>Have </a:t>
            </a:r>
            <a:r>
              <a:rPr lang="en-GB" altLang="en-US" sz="2600" i="1" dirty="0">
                <a:latin typeface="+mj-lt"/>
              </a:rPr>
              <a:t>lifetime</a:t>
            </a:r>
            <a:r>
              <a:rPr lang="en-GB" altLang="en-US" sz="2600" dirty="0">
                <a:latin typeface="+mj-lt"/>
              </a:rPr>
              <a:t> of program and </a:t>
            </a:r>
            <a:r>
              <a:rPr lang="en-GB" altLang="en-US" sz="2600" i="1" dirty="0">
                <a:latin typeface="+mj-lt"/>
              </a:rPr>
              <a:t>scope</a:t>
            </a:r>
            <a:r>
              <a:rPr lang="en-GB" altLang="en-US" sz="2600" dirty="0">
                <a:latin typeface="+mj-lt"/>
              </a:rPr>
              <a:t> to file end</a:t>
            </a:r>
          </a:p>
          <a:p>
            <a:pPr lvl="1" eaLnBrk="1" hangingPunct="1">
              <a:spcBef>
                <a:spcPct val="5000"/>
              </a:spcBef>
            </a:pPr>
            <a:r>
              <a:rPr lang="en-GB" altLang="en-US" sz="2400" dirty="0">
                <a:latin typeface="+mj-lt"/>
              </a:rPr>
              <a:t>extern</a:t>
            </a:r>
            <a:r>
              <a:rPr lang="en-GB" altLang="en-US" dirty="0">
                <a:latin typeface="+mj-lt"/>
              </a:rPr>
              <a:t> </a:t>
            </a:r>
            <a:r>
              <a:rPr lang="en-GB" altLang="en-US" sz="2600" dirty="0">
                <a:latin typeface="+mj-lt"/>
              </a:rPr>
              <a:t>declarations extend scope before definition and to other files</a:t>
            </a:r>
          </a:p>
          <a:p>
            <a:pPr lvl="1" eaLnBrk="1" hangingPunct="1">
              <a:spcBef>
                <a:spcPct val="5000"/>
              </a:spcBef>
            </a:pPr>
            <a:r>
              <a:rPr lang="en-GB" altLang="en-US" sz="2600" dirty="0">
                <a:latin typeface="+mj-lt"/>
              </a:rPr>
              <a:t>Declare</a:t>
            </a:r>
            <a:r>
              <a:rPr lang="en-GB" altLang="en-US" dirty="0">
                <a:latin typeface="+mj-lt"/>
              </a:rPr>
              <a:t> </a:t>
            </a:r>
            <a:r>
              <a:rPr lang="en-GB" altLang="en-US" sz="2400" dirty="0">
                <a:latin typeface="+mj-lt"/>
              </a:rPr>
              <a:t>static</a:t>
            </a:r>
            <a:r>
              <a:rPr lang="en-GB" altLang="en-US" dirty="0">
                <a:latin typeface="+mj-lt"/>
              </a:rPr>
              <a:t> </a:t>
            </a:r>
            <a:r>
              <a:rPr lang="en-GB" altLang="en-US" sz="2600" dirty="0">
                <a:latin typeface="+mj-lt"/>
              </a:rPr>
              <a:t>to hide from other files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Local (</a:t>
            </a:r>
            <a:r>
              <a:rPr lang="en-GB" altLang="en-US" sz="2800" i="1" dirty="0">
                <a:latin typeface="+mj-lt"/>
              </a:rPr>
              <a:t>automatic</a:t>
            </a:r>
            <a:r>
              <a:rPr lang="en-GB" altLang="en-US" sz="2800" dirty="0">
                <a:latin typeface="+mj-lt"/>
              </a:rPr>
              <a:t>) variables  (allocated on stack)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sz="2600" dirty="0">
                <a:latin typeface="+mj-lt"/>
              </a:rPr>
              <a:t>Defined inside a function 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sz="2600" dirty="0">
                <a:latin typeface="+mj-lt"/>
              </a:rPr>
              <a:t>Not available outside function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sz="2600" dirty="0">
                <a:latin typeface="+mj-lt"/>
              </a:rPr>
              <a:t>Distinct storage for each function invocation</a:t>
            </a:r>
          </a:p>
          <a:p>
            <a:pPr lvl="1" eaLnBrk="1" hangingPunct="1">
              <a:spcBef>
                <a:spcPct val="0"/>
              </a:spcBef>
            </a:pPr>
            <a:r>
              <a:rPr lang="en-GB" altLang="en-US" sz="2600" dirty="0">
                <a:latin typeface="+mj-lt"/>
              </a:rPr>
              <a:t>Declare</a:t>
            </a:r>
            <a:r>
              <a:rPr lang="en-GB" altLang="en-US" dirty="0">
                <a:latin typeface="+mj-lt"/>
              </a:rPr>
              <a:t> </a:t>
            </a:r>
            <a:r>
              <a:rPr lang="en-GB" altLang="en-US" sz="2400" dirty="0">
                <a:latin typeface="+mj-lt"/>
              </a:rPr>
              <a:t>static </a:t>
            </a:r>
            <a:r>
              <a:rPr lang="en-GB" altLang="en-US" sz="2600" dirty="0">
                <a:latin typeface="+mj-lt"/>
              </a:rPr>
              <a:t>for same storage for all invocations</a:t>
            </a:r>
          </a:p>
        </p:txBody>
      </p:sp>
    </p:spTree>
    <p:extLst>
      <p:ext uri="{BB962C8B-B14F-4D97-AF65-F5344CB8AC3E}">
        <p14:creationId xmlns:p14="http://schemas.microsoft.com/office/powerpoint/2010/main" val="385905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DC1F2B4B-886C-4712-897A-44D6F97AF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latin typeface="+mj-lt"/>
              </a:rPr>
              <a:t>C is less </a:t>
            </a:r>
            <a:r>
              <a:rPr lang="ja-JP" altLang="en-US" sz="4000" dirty="0">
                <a:latin typeface="+mj-lt"/>
              </a:rPr>
              <a:t>“</a:t>
            </a:r>
            <a:r>
              <a:rPr lang="en-US" altLang="ja-JP" sz="4000" dirty="0">
                <a:latin typeface="+mj-lt"/>
              </a:rPr>
              <a:t>safe</a:t>
            </a:r>
            <a:r>
              <a:rPr lang="ja-JP" altLang="en-US" sz="4000" dirty="0">
                <a:latin typeface="+mj-lt"/>
              </a:rPr>
              <a:t>”</a:t>
            </a:r>
            <a:endParaRPr lang="en-US" altLang="en-US" sz="3600" dirty="0">
              <a:latin typeface="+mj-lt"/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8A623ABE-3C3B-47B7-A161-9D7F2A8B6D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1845"/>
            <a:ext cx="8506326" cy="5055791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</a:rPr>
              <a:t>Run-time errors are not </a:t>
            </a:r>
            <a:r>
              <a:rPr lang="ja-JP" altLang="en-US" sz="2800" dirty="0">
                <a:latin typeface="+mj-lt"/>
              </a:rPr>
              <a:t>‘</a:t>
            </a:r>
            <a:r>
              <a:rPr lang="en-US" altLang="ja-JP" sz="2800" dirty="0">
                <a:latin typeface="+mj-lt"/>
              </a:rPr>
              <a:t>caught</a:t>
            </a:r>
            <a:r>
              <a:rPr lang="ja-JP" altLang="en-US" sz="2800" dirty="0">
                <a:latin typeface="+mj-lt"/>
              </a:rPr>
              <a:t>’</a:t>
            </a:r>
            <a:r>
              <a:rPr lang="en-US" altLang="ja-JP" sz="2800" dirty="0">
                <a:latin typeface="+mj-lt"/>
              </a:rPr>
              <a:t> in C</a:t>
            </a:r>
            <a:endParaRPr lang="en-GB" altLang="ja-JP" sz="2800" dirty="0">
              <a:latin typeface="+mj-lt"/>
            </a:endParaRPr>
          </a:p>
          <a:p>
            <a:pPr lvl="1" eaLnBrk="1" hangingPunct="1"/>
            <a:r>
              <a:rPr lang="en-GB" altLang="en-US" sz="2600" dirty="0">
                <a:latin typeface="+mj-lt"/>
              </a:rPr>
              <a:t>The Java interpreter catches these errors before they are executed by the processor</a:t>
            </a:r>
          </a:p>
          <a:p>
            <a:pPr lvl="2" eaLnBrk="1" hangingPunct="1"/>
            <a:r>
              <a:rPr lang="en-GB" altLang="en-US" sz="2400" dirty="0">
                <a:latin typeface="+mj-lt"/>
              </a:rPr>
              <a:t>Example: array out-of-bounds exception</a:t>
            </a:r>
          </a:p>
          <a:p>
            <a:pPr lvl="1" eaLnBrk="1" hangingPunct="1"/>
            <a:r>
              <a:rPr lang="en-GB" altLang="en-US" sz="2600" dirty="0">
                <a:latin typeface="+mj-lt"/>
              </a:rPr>
              <a:t>C run-time errors happen for real and the program crashes </a:t>
            </a:r>
          </a:p>
          <a:p>
            <a:pPr eaLnBrk="1" hangingPunct="1"/>
            <a:r>
              <a:rPr lang="en-GB" altLang="en-US" sz="2800" dirty="0">
                <a:latin typeface="+mj-lt"/>
              </a:rPr>
              <a:t>The C compiler trusts the programmer!</a:t>
            </a:r>
          </a:p>
          <a:p>
            <a:pPr lvl="1" eaLnBrk="1" hangingPunct="1"/>
            <a:r>
              <a:rPr lang="en-GB" altLang="en-US" sz="2600" dirty="0">
                <a:latin typeface="+mj-lt"/>
              </a:rPr>
              <a:t>Many mistakes go un-noticed, causing run-time errors and leaving systems vulnerable to security exploits</a:t>
            </a:r>
          </a:p>
        </p:txBody>
      </p:sp>
    </p:spTree>
    <p:extLst>
      <p:ext uri="{BB962C8B-B14F-4D97-AF65-F5344CB8AC3E}">
        <p14:creationId xmlns:p14="http://schemas.microsoft.com/office/powerpoint/2010/main" val="31679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17B68FAB-E1CE-472C-95BD-BD1B7945A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>
                <a:latin typeface="+mj-lt"/>
              </a:rPr>
              <a:t>Built-in data types</a:t>
            </a:r>
            <a:endParaRPr lang="en-US" altLang="en-US" sz="3600" dirty="0">
              <a:latin typeface="+mj-lt"/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0654B81-7EF9-41EC-8415-16FB7CB1D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+mj-lt"/>
              </a:rPr>
              <a:t>The usual basic data types are there: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char	8 bits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short	16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 err="1">
                <a:latin typeface="+mj-lt"/>
              </a:rPr>
              <a:t>int</a:t>
            </a:r>
            <a:r>
              <a:rPr lang="en-GB" altLang="en-US" sz="2400" dirty="0">
                <a:latin typeface="+mj-lt"/>
              </a:rPr>
              <a:t>		16, 32, 64 (same as machine word size)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long	32, 64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float	32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+mj-lt"/>
              </a:rPr>
              <a:t>double	64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+mj-lt"/>
              </a:rPr>
              <a:t>Data type sizes are machine dependent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sz="2600" dirty="0">
                <a:latin typeface="+mj-lt"/>
              </a:rPr>
              <a:t>Unlike Java where an </a:t>
            </a:r>
            <a:r>
              <a:rPr lang="en-GB" altLang="en-US" sz="2600" dirty="0" err="1">
                <a:latin typeface="+mj-lt"/>
              </a:rPr>
              <a:t>int</a:t>
            </a:r>
            <a:r>
              <a:rPr lang="en-GB" altLang="en-US" sz="2600" dirty="0">
                <a:latin typeface="+mj-lt"/>
              </a:rPr>
              <a:t> is always 32 bits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sz="2800" dirty="0">
                <a:latin typeface="+mj-lt"/>
              </a:rPr>
              <a:t>Normally signed, unsigned available too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sz="2800" dirty="0">
                <a:latin typeface="+mj-lt"/>
              </a:rPr>
              <a:t>No </a:t>
            </a:r>
            <a:r>
              <a:rPr lang="en-GB" altLang="en-US" sz="2800" dirty="0" err="1">
                <a:latin typeface="+mj-lt"/>
              </a:rPr>
              <a:t>boolean</a:t>
            </a:r>
            <a:r>
              <a:rPr lang="en-GB" altLang="en-US" sz="2800" dirty="0">
                <a:latin typeface="+mj-lt"/>
              </a:rPr>
              <a:t> type exists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sz="2600" dirty="0">
                <a:latin typeface="+mj-lt"/>
              </a:rPr>
              <a:t>for any number (</a:t>
            </a:r>
            <a:r>
              <a:rPr lang="en-GB" altLang="en-US" sz="2600" dirty="0" err="1">
                <a:latin typeface="+mj-lt"/>
              </a:rPr>
              <a:t>int</a:t>
            </a:r>
            <a:r>
              <a:rPr lang="en-GB" altLang="en-US" sz="2600" dirty="0">
                <a:latin typeface="+mj-lt"/>
              </a:rPr>
              <a:t>, char,…): 0 false, other true</a:t>
            </a:r>
          </a:p>
        </p:txBody>
      </p:sp>
    </p:spTree>
    <p:extLst>
      <p:ext uri="{BB962C8B-B14F-4D97-AF65-F5344CB8AC3E}">
        <p14:creationId xmlns:p14="http://schemas.microsoft.com/office/powerpoint/2010/main" val="32295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16AD7C3-F5D2-4EE0-A80C-DE5612C00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>
                <a:latin typeface="+mj-lt"/>
              </a:rPr>
              <a:t>Pointers in C</a:t>
            </a:r>
            <a:endParaRPr lang="en-US" altLang="en-US" sz="3600" dirty="0">
              <a:latin typeface="+mj-lt"/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F1886BCB-E956-486C-BAAB-A9C39C2B3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+mj-lt"/>
              </a:rPr>
              <a:t>Pointers are special variables that reference (or point to) another variable</a:t>
            </a:r>
          </a:p>
          <a:p>
            <a:pPr eaLnBrk="1" hangingPunct="1"/>
            <a:r>
              <a:rPr lang="en-GB" altLang="en-US" sz="2800" dirty="0">
                <a:latin typeface="+mj-lt"/>
              </a:rPr>
              <a:t>We have already seen pointers in assembly:</a:t>
            </a:r>
          </a:p>
          <a:p>
            <a:pPr lvl="1" eaLnBrk="1" hangingPunct="1">
              <a:buFontTx/>
              <a:buNone/>
            </a:pP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r1,[r2]</a:t>
            </a:r>
            <a:endParaRPr lang="en-US" altLang="en-US" sz="28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altLang="en-US" sz="2600" dirty="0">
                <a:latin typeface="+mj-lt"/>
              </a:rPr>
              <a:t>r2 is a pointer</a:t>
            </a:r>
          </a:p>
          <a:p>
            <a:pPr lvl="1" eaLnBrk="1" hangingPunct="1"/>
            <a:r>
              <a:rPr lang="en-GB" altLang="en-US" sz="2600" dirty="0">
                <a:latin typeface="+mj-lt"/>
              </a:rPr>
              <a:t>C pointers are the same thing!</a:t>
            </a:r>
          </a:p>
        </p:txBody>
      </p:sp>
    </p:spTree>
    <p:extLst>
      <p:ext uri="{BB962C8B-B14F-4D97-AF65-F5344CB8AC3E}">
        <p14:creationId xmlns:p14="http://schemas.microsoft.com/office/powerpoint/2010/main" val="301574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9A448E8D-A378-4697-ACE5-DF6A8D12D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Pointers in C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B4E3A875-B650-4AF0-BE27-EB46BDDD1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We have seen pointers in assembly: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GB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r1,[r2]</a:t>
            </a:r>
          </a:p>
        </p:txBody>
      </p:sp>
      <p:sp>
        <p:nvSpPr>
          <p:cNvPr id="509956" name="Rectangle 4">
            <a:extLst>
              <a:ext uri="{FF2B5EF4-FFF2-40B4-BE49-F238E27FC236}">
                <a16:creationId xmlns:a16="http://schemas.microsoft.com/office/drawing/2014/main" id="{5194B290-798E-40AD-8272-00613AEF5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362200"/>
            <a:ext cx="4800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200" b="0" dirty="0">
                <a:solidFill>
                  <a:schemeClr val="tx1"/>
                </a:solidFill>
                <a:latin typeface="Lucida Console" panose="020B0609040504020204" pitchFamily="49" charset="0"/>
              </a:rPr>
              <a:t>r2</a:t>
            </a:r>
            <a:r>
              <a:rPr lang="en-GB" altLang="en-US" b="0" dirty="0">
                <a:solidFill>
                  <a:schemeClr val="tx1"/>
                </a:solidFill>
              </a:rPr>
              <a:t> </a:t>
            </a:r>
            <a:r>
              <a:rPr lang="en-GB" altLang="en-US" sz="2800" b="0" dirty="0">
                <a:solidFill>
                  <a:schemeClr val="tx1"/>
                </a:solidFill>
              </a:rPr>
              <a:t>points to the location in memory where the “real” data is kept</a:t>
            </a:r>
          </a:p>
          <a:p>
            <a:pPr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altLang="en-US" sz="2200" b="0" dirty="0">
                <a:solidFill>
                  <a:schemeClr val="tx1"/>
                </a:solidFill>
                <a:latin typeface="Lucida Console" panose="020B0609040504020204" pitchFamily="49" charset="0"/>
              </a:rPr>
              <a:t>r2</a:t>
            </a:r>
            <a:r>
              <a:rPr lang="en-GB" altLang="en-US" b="0" dirty="0">
                <a:solidFill>
                  <a:schemeClr val="tx1"/>
                </a:solidFill>
              </a:rPr>
              <a:t> </a:t>
            </a:r>
            <a:r>
              <a:rPr lang="en-GB" altLang="en-US" sz="2800" b="0" dirty="0">
                <a:solidFill>
                  <a:schemeClr val="tx1"/>
                </a:solidFill>
              </a:rPr>
              <a:t>is a register, but there’s nothing stopping us to have pointers stored in memory like “normal” variables</a:t>
            </a:r>
            <a:endParaRPr lang="en-GB" altLang="en-US" sz="28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F91CDDEE-1371-42ED-BD6B-2ED86C4AC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588" y="2651125"/>
            <a:ext cx="9588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 b="0">
                <a:solidFill>
                  <a:schemeClr val="tx1"/>
                </a:solidFill>
                <a:latin typeface="Lucida Console" panose="020B0609040504020204" pitchFamily="49" charset="0"/>
              </a:rPr>
              <a:t>0x100</a:t>
            </a:r>
            <a:endParaRPr lang="en-US" altLang="en-US" sz="20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6871" name="Text Box 6">
            <a:extLst>
              <a:ext uri="{FF2B5EF4-FFF2-40B4-BE49-F238E27FC236}">
                <a16:creationId xmlns:a16="http://schemas.microsoft.com/office/drawing/2014/main" id="{CC978065-A99F-488B-91A0-CEA2881E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38100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 b="0">
                <a:solidFill>
                  <a:schemeClr val="tx1"/>
                </a:solidFill>
                <a:latin typeface="Lucida Console" panose="020B0609040504020204" pitchFamily="49" charset="0"/>
              </a:rPr>
              <a:t>data</a:t>
            </a:r>
            <a:endParaRPr lang="en-US" altLang="en-US" sz="20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AFAED58F-AF16-4346-873A-EB4F5FDB8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38211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 b="0">
                <a:solidFill>
                  <a:schemeClr val="tx1"/>
                </a:solidFill>
                <a:latin typeface="Lucida Console" panose="020B0609040504020204" pitchFamily="49" charset="0"/>
              </a:rPr>
              <a:t>0x100</a:t>
            </a:r>
            <a:endParaRPr lang="en-US" altLang="en-US" sz="20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2568F028-CB06-49A1-A844-937B38046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35655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 b="0">
                <a:solidFill>
                  <a:schemeClr val="tx1"/>
                </a:solidFill>
                <a:latin typeface="Lucida Console" panose="020B0609040504020204" pitchFamily="49" charset="0"/>
              </a:rPr>
              <a:t>0x104</a:t>
            </a:r>
            <a:endParaRPr lang="en-US" altLang="en-US" sz="20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01471D99-0FC4-42B5-B954-E918BE94D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2590800"/>
            <a:ext cx="914400" cy="289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7A80262A-D755-44AD-895B-F97E1442B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3886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6" name="Line 12">
            <a:extLst>
              <a:ext uri="{FF2B5EF4-FFF2-40B4-BE49-F238E27FC236}">
                <a16:creationId xmlns:a16="http://schemas.microsoft.com/office/drawing/2014/main" id="{FFA6596C-FC1F-4FA5-9FBD-E0B392E6D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41687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8A66D12C-5E8A-44B7-931B-C5021D237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3646488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8" name="Text Box 17">
            <a:extLst>
              <a:ext uri="{FF2B5EF4-FFF2-40B4-BE49-F238E27FC236}">
                <a16:creationId xmlns:a16="http://schemas.microsoft.com/office/drawing/2014/main" id="{5BDE2384-357F-4FDC-8BFD-C6581B15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438400"/>
            <a:ext cx="114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</a:rPr>
              <a:t>Address</a:t>
            </a: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36879" name="Text Box 18">
            <a:extLst>
              <a:ext uri="{FF2B5EF4-FFF2-40B4-BE49-F238E27FC236}">
                <a16:creationId xmlns:a16="http://schemas.microsoft.com/office/drawing/2014/main" id="{D0FB0DA4-2D75-438E-8082-1A5C149FD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0613" y="21336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400" b="0">
                <a:solidFill>
                  <a:schemeClr val="tx1"/>
                </a:solidFill>
              </a:rPr>
              <a:t>reg </a:t>
            </a:r>
            <a:r>
              <a:rPr lang="en-GB" altLang="en-US" sz="2000" b="0">
                <a:solidFill>
                  <a:schemeClr val="tx1"/>
                </a:solidFill>
                <a:latin typeface="Lucida Console" panose="020B0609040504020204" pitchFamily="49" charset="0"/>
              </a:rPr>
              <a:t>$s2</a:t>
            </a:r>
            <a:endParaRPr lang="en-US" altLang="en-US" sz="20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6880" name="AutoShape 19">
            <a:extLst>
              <a:ext uri="{FF2B5EF4-FFF2-40B4-BE49-F238E27FC236}">
                <a16:creationId xmlns:a16="http://schemas.microsoft.com/office/drawing/2014/main" id="{F281C73F-59A9-47D0-B05A-7B6C5F83950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65988" y="3086100"/>
            <a:ext cx="977900" cy="9271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7">
            <a:extLst>
              <a:ext uri="{FF2B5EF4-FFF2-40B4-BE49-F238E27FC236}">
                <a16:creationId xmlns:a16="http://schemas.microsoft.com/office/drawing/2014/main" id="{040DE692-0A93-4281-ACE6-9F6320799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46323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0x100</a:t>
            </a:r>
            <a:endParaRPr lang="en-US" altLang="en-US" sz="20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6884" name="Line 15">
            <a:extLst>
              <a:ext uri="{FF2B5EF4-FFF2-40B4-BE49-F238E27FC236}">
                <a16:creationId xmlns:a16="http://schemas.microsoft.com/office/drawing/2014/main" id="{D3E7BFFE-B935-4407-9210-12F881CA5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470852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5" name="Line 16">
            <a:extLst>
              <a:ext uri="{FF2B5EF4-FFF2-40B4-BE49-F238E27FC236}">
                <a16:creationId xmlns:a16="http://schemas.microsoft.com/office/drawing/2014/main" id="{E27BF2E4-E36B-420E-A415-FC5C9A9AF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49911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6886" name="AutoShape 21">
            <a:extLst>
              <a:ext uri="{FF2B5EF4-FFF2-40B4-BE49-F238E27FC236}">
                <a16:creationId xmlns:a16="http://schemas.microsoft.com/office/drawing/2014/main" id="{49786C3C-8B8B-4A63-A284-DDE6B63D8D01}"/>
              </a:ext>
            </a:extLst>
          </p:cNvPr>
          <p:cNvCxnSpPr>
            <a:cxnSpLocks noChangeShapeType="1"/>
            <a:stCxn id="36883" idx="3"/>
            <a:endCxn id="36874" idx="3"/>
          </p:cNvCxnSpPr>
          <p:nvPr/>
        </p:nvCxnSpPr>
        <p:spPr bwMode="auto">
          <a:xfrm flipH="1" flipV="1">
            <a:off x="7300913" y="4098925"/>
            <a:ext cx="22225" cy="731838"/>
          </a:xfrm>
          <a:prstGeom prst="curvedConnector3">
            <a:avLst>
              <a:gd name="adj1" fmla="val -102856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2" name="Text Box 8">
            <a:extLst>
              <a:ext uri="{FF2B5EF4-FFF2-40B4-BE49-F238E27FC236}">
                <a16:creationId xmlns:a16="http://schemas.microsoft.com/office/drawing/2014/main" id="{6407DC0E-ED3F-4247-B5D0-D9D3A1C4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629150"/>
            <a:ext cx="957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 b="0">
                <a:solidFill>
                  <a:schemeClr val="tx1"/>
                </a:solidFill>
                <a:latin typeface="Lucida Console" panose="020B0609040504020204" pitchFamily="49" charset="0"/>
              </a:rPr>
              <a:t>0x200</a:t>
            </a:r>
            <a:endParaRPr lang="en-US" altLang="en-US" sz="2000" b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3" grpId="0"/>
      <p:bldP spid="36884" grpId="0" animBg="1"/>
      <p:bldP spid="368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DE29D62-6375-4A8A-894D-D81360ED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4000" dirty="0">
                <a:latin typeface="+mj-lt"/>
              </a:rPr>
              <a:t>Pointers in C</a:t>
            </a:r>
            <a:endParaRPr lang="en-US" altLang="en-US" sz="4000" dirty="0">
              <a:latin typeface="+mj-lt"/>
            </a:endParaRP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DB41AF-9BCF-470D-A01E-0C4E422F6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A C pointer is a variable that holds the address of a piece of data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Declaration: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600" dirty="0" err="1">
                <a:latin typeface="+mj-lt"/>
              </a:rPr>
              <a:t>int</a:t>
            </a:r>
            <a:r>
              <a:rPr lang="en-GB" altLang="en-US" sz="2600" dirty="0">
                <a:latin typeface="+mj-lt"/>
              </a:rPr>
              <a:t> *p; // p is a pointer to an </a:t>
            </a:r>
            <a:r>
              <a:rPr lang="en-GB" altLang="en-US" sz="2600" dirty="0" err="1">
                <a:latin typeface="+mj-lt"/>
              </a:rPr>
              <a:t>int</a:t>
            </a:r>
            <a:endParaRPr lang="en-GB" altLang="en-US" sz="2600" dirty="0">
              <a:latin typeface="+mj-lt"/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GB" altLang="en-US" sz="2600" dirty="0">
                <a:latin typeface="+mj-lt"/>
              </a:rPr>
              <a:t>The compiler must know what data type the pointer points to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Basic pointer usage: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600" dirty="0">
                <a:latin typeface="+mj-lt"/>
              </a:rPr>
              <a:t> p = &amp;</a:t>
            </a:r>
            <a:r>
              <a:rPr lang="en-GB" altLang="en-US" sz="2600" dirty="0" err="1">
                <a:latin typeface="+mj-lt"/>
              </a:rPr>
              <a:t>i</a:t>
            </a:r>
            <a:r>
              <a:rPr lang="en-GB" altLang="en-US" sz="2600" dirty="0">
                <a:latin typeface="+mj-lt"/>
              </a:rPr>
              <a:t>; // p points to </a:t>
            </a:r>
            <a:r>
              <a:rPr lang="en-GB" altLang="en-US" sz="2600" dirty="0" err="1">
                <a:latin typeface="+mj-lt"/>
              </a:rPr>
              <a:t>i</a:t>
            </a:r>
            <a:r>
              <a:rPr lang="en-GB" altLang="en-US" sz="2600" dirty="0">
                <a:latin typeface="+mj-lt"/>
              </a:rPr>
              <a:t> now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600" dirty="0">
                <a:latin typeface="+mj-lt"/>
              </a:rPr>
              <a:t> *p = 5; // *p is another name for </a:t>
            </a:r>
            <a:r>
              <a:rPr lang="en-GB" altLang="en-US" sz="2600" dirty="0" err="1">
                <a:latin typeface="+mj-lt"/>
              </a:rPr>
              <a:t>i</a:t>
            </a:r>
            <a:endParaRPr lang="en-GB" altLang="en-US" sz="2600" dirty="0">
              <a:latin typeface="+mj-lt"/>
            </a:endParaRP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&amp; - </a:t>
            </a:r>
            <a:r>
              <a:rPr lang="en-GB" altLang="en-US" sz="2800" i="1" dirty="0">
                <a:latin typeface="+mj-lt"/>
              </a:rPr>
              <a:t>address of</a:t>
            </a:r>
            <a:r>
              <a:rPr lang="en-GB" altLang="en-US" sz="2800" dirty="0">
                <a:latin typeface="+mj-lt"/>
              </a:rPr>
              <a:t> operator.    * </a:t>
            </a:r>
            <a:r>
              <a:rPr lang="en-GB" altLang="en-US" sz="2800" i="1" dirty="0">
                <a:latin typeface="+mj-lt"/>
              </a:rPr>
              <a:t>dereference</a:t>
            </a:r>
            <a:r>
              <a:rPr lang="en-GB" altLang="en-US" sz="2800" dirty="0">
                <a:latin typeface="+mj-lt"/>
              </a:rPr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246069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33252</TotalTime>
  <Words>2548</Words>
  <Application>Microsoft Office PowerPoint</Application>
  <PresentationFormat>On-screen Show (4:3)</PresentationFormat>
  <Paragraphs>618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Courier New</vt:lpstr>
      <vt:lpstr>Garamond</vt:lpstr>
      <vt:lpstr>Garamond (Body)</vt:lpstr>
      <vt:lpstr>Garamond (Headings)</vt:lpstr>
      <vt:lpstr>Lucida Console</vt:lpstr>
      <vt:lpstr>Trebuchet MS</vt:lpstr>
      <vt:lpstr>Wingdings</vt:lpstr>
      <vt:lpstr>Office-tema</vt:lpstr>
      <vt:lpstr>TDT4258: Low-Level Programming </vt:lpstr>
      <vt:lpstr>Intro to C</vt:lpstr>
      <vt:lpstr>Outline</vt:lpstr>
      <vt:lpstr>Procedural vs Object-oriented</vt:lpstr>
      <vt:lpstr>C is less “safe”</vt:lpstr>
      <vt:lpstr>Built-in data types</vt:lpstr>
      <vt:lpstr>Pointers in C</vt:lpstr>
      <vt:lpstr>Pointers in C</vt:lpstr>
      <vt:lpstr>Pointers in C</vt:lpstr>
      <vt:lpstr>Pointers as function arguments</vt:lpstr>
      <vt:lpstr>Data Types: Another Look</vt:lpstr>
      <vt:lpstr>Memory Mapping</vt:lpstr>
      <vt:lpstr>Memory Mapping</vt:lpstr>
      <vt:lpstr>Memory Mapping</vt:lpstr>
      <vt:lpstr>Memory Mapping</vt:lpstr>
      <vt:lpstr>Memory Mapping</vt:lpstr>
      <vt:lpstr>Memory Mapping</vt:lpstr>
      <vt:lpstr>Memory Mapping</vt:lpstr>
      <vt:lpstr>Pointers</vt:lpstr>
      <vt:lpstr>Casting</vt:lpstr>
      <vt:lpstr>Casting</vt:lpstr>
      <vt:lpstr>Composite data types - struct</vt:lpstr>
      <vt:lpstr>Structures</vt:lpstr>
      <vt:lpstr>Structures</vt:lpstr>
      <vt:lpstr>Casting</vt:lpstr>
      <vt:lpstr>Casting</vt:lpstr>
      <vt:lpstr>Arrays</vt:lpstr>
      <vt:lpstr>Arrays</vt:lpstr>
      <vt:lpstr>Arrays</vt:lpstr>
      <vt:lpstr>Arrays</vt:lpstr>
      <vt:lpstr>More pointer arithmetic</vt:lpstr>
      <vt:lpstr>Practice Problem</vt:lpstr>
      <vt:lpstr>Practice Problem</vt:lpstr>
      <vt:lpstr>The wrong swap function</vt:lpstr>
      <vt:lpstr>The correct swap function</vt:lpstr>
      <vt:lpstr>Generic swap function: 1st attempt</vt:lpstr>
      <vt:lpstr>Generic swap function: 1st attempt</vt:lpstr>
      <vt:lpstr>Generic swap function</vt:lpstr>
      <vt:lpstr>Dynamic memory allocation</vt:lpstr>
      <vt:lpstr>Memory management is different</vt:lpstr>
      <vt:lpstr>Memory regions and management</vt:lpstr>
      <vt:lpstr>Memory regions in detail</vt:lpstr>
      <vt:lpstr>Categories of variables in C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Rakesh Kumar</cp:lastModifiedBy>
  <cp:revision>1422</cp:revision>
  <cp:lastPrinted>2018-01-12T07:10:10Z</cp:lastPrinted>
  <dcterms:created xsi:type="dcterms:W3CDTF">2013-06-10T16:56:09Z</dcterms:created>
  <dcterms:modified xsi:type="dcterms:W3CDTF">2020-09-28T15:03:37Z</dcterms:modified>
</cp:coreProperties>
</file>