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4.jpg" ContentType="image/jpg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44" r:id="rId2"/>
    <p:sldId id="389" r:id="rId3"/>
    <p:sldId id="1383" r:id="rId4"/>
    <p:sldId id="1384" r:id="rId5"/>
    <p:sldId id="1385" r:id="rId6"/>
    <p:sldId id="390" r:id="rId7"/>
    <p:sldId id="391" r:id="rId8"/>
    <p:sldId id="1387" r:id="rId9"/>
    <p:sldId id="397" r:id="rId10"/>
    <p:sldId id="393" r:id="rId11"/>
    <p:sldId id="394" r:id="rId12"/>
    <p:sldId id="395" r:id="rId13"/>
    <p:sldId id="396" r:id="rId14"/>
    <p:sldId id="1386" r:id="rId15"/>
  </p:sldIdLst>
  <p:sldSz cx="9144000" cy="6858000" type="screen4x3"/>
  <p:notesSz cx="6858000" cy="9144000"/>
  <p:defaultTextStyle>
    <a:defPPr>
      <a:defRPr lang="nb-NO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7DEE9"/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1" autoAdjust="0"/>
    <p:restoredTop sz="91589"/>
  </p:normalViewPr>
  <p:slideViewPr>
    <p:cSldViewPr snapToGrid="0" snapToObjects="1">
      <p:cViewPr varScale="1">
        <p:scale>
          <a:sx n="91" d="100"/>
          <a:sy n="91" d="100"/>
        </p:scale>
        <p:origin x="111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42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F7F4-3A36-5441-949A-00933CBC777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04824-D2D1-C74A-A3A7-4E9D2FD37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04824-D2D1-C74A-A3A7-4E9D2FD37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677422"/>
            <a:ext cx="7772400" cy="901095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3645155"/>
            <a:ext cx="7772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51346"/>
            <a:ext cx="8229600" cy="1143000"/>
          </a:xfrm>
        </p:spPr>
        <p:txBody>
          <a:bodyPr/>
          <a:lstStyle>
            <a:lvl1pPr>
              <a:defRPr b="0" i="0" baseline="0">
                <a:latin typeface="Garamond (Headings)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91845"/>
            <a:ext cx="8229600" cy="5055791"/>
          </a:xfrm>
        </p:spPr>
        <p:txBody>
          <a:bodyPr/>
          <a:lstStyle>
            <a:lvl1pPr marL="342882" indent="-342882">
              <a:buClr>
                <a:srgbClr val="C00000"/>
              </a:buClr>
              <a:buFont typeface="Wingdings" panose="05000000000000000000" pitchFamily="2" charset="2"/>
              <a:buChar char="§"/>
              <a:defRPr baseline="0">
                <a:latin typeface="Garamond (Body)"/>
              </a:defRPr>
            </a:lvl1pPr>
            <a:lvl2pPr>
              <a:buClrTx/>
              <a:defRPr baseline="0">
                <a:latin typeface="Garamond (Body)"/>
              </a:defRPr>
            </a:lvl2pPr>
            <a:lvl3pPr>
              <a:defRPr baseline="0">
                <a:latin typeface="Garamond (Body)"/>
              </a:defRPr>
            </a:lvl3pPr>
            <a:lvl4pPr>
              <a:defRPr baseline="0">
                <a:latin typeface="Garamond (Body)"/>
              </a:defRPr>
            </a:lvl4pPr>
            <a:lvl5pPr>
              <a:defRPr baseline="0">
                <a:latin typeface="Garamond (Body)"/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8F9E928-342C-4754-A509-1EF789E3C784}"/>
              </a:ext>
            </a:extLst>
          </p:cNvPr>
          <p:cNvSpPr/>
          <p:nvPr userDrawn="1"/>
        </p:nvSpPr>
        <p:spPr>
          <a:xfrm>
            <a:off x="462260" y="1141544"/>
            <a:ext cx="8190000" cy="0"/>
          </a:xfrm>
          <a:custGeom>
            <a:avLst/>
            <a:gdLst/>
            <a:ahLst/>
            <a:cxnLst/>
            <a:rect l="l" t="t" r="r" b="b"/>
            <a:pathLst>
              <a:path w="9385300">
                <a:moveTo>
                  <a:pt x="0" y="0"/>
                </a:moveTo>
                <a:lnTo>
                  <a:pt x="9384792" y="0"/>
                </a:lnTo>
              </a:path>
            </a:pathLst>
          </a:custGeom>
          <a:ln w="44196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3" y="273058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4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39"/>
            <a:ext cx="9144000" cy="34992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537639" y="6497539"/>
            <a:ext cx="373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/>
                </a:solidFill>
              </a:rPr>
              <a:t>TDT4258 – Low Level Programming</a:t>
            </a:r>
          </a:p>
        </p:txBody>
      </p:sp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178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53294" y="1619631"/>
            <a:ext cx="8240543" cy="675821"/>
          </a:xfrm>
        </p:spPr>
        <p:txBody>
          <a:bodyPr>
            <a:noAutofit/>
          </a:bodyPr>
          <a:lstStyle/>
          <a:p>
            <a:pPr algn="ctr"/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TDT4258: </a:t>
            </a:r>
            <a:r>
              <a:rPr lang="en-GB" sz="3800" dirty="0">
                <a:solidFill>
                  <a:schemeClr val="bg1">
                    <a:lumMod val="50000"/>
                  </a:schemeClr>
                </a:solidFill>
              </a:rPr>
              <a:t>Low-Level Programming</a:t>
            </a:r>
            <a:br>
              <a:rPr lang="en-GB" sz="3800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Bilde 5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43" y="835352"/>
            <a:ext cx="274413" cy="47653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5770" y="22347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9" name="Tittel 1"/>
          <p:cNvSpPr txBox="1">
            <a:spLocks/>
          </p:cNvSpPr>
          <p:nvPr/>
        </p:nvSpPr>
        <p:spPr>
          <a:xfrm>
            <a:off x="1048768" y="2658830"/>
            <a:ext cx="7772400" cy="8540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600" dirty="0"/>
              <a:t>- Course Introduction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2E0332-A980-45B7-9291-87B08B33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8" y="3901192"/>
            <a:ext cx="7772400" cy="222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charset="2"/>
              <a:buChar char="w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Rakesh Kumar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7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MS PGothic" panose="020B0600070205080204" pitchFamily="34" charset="-128"/>
              </a:rPr>
              <a:t>Computer Architecture Lab</a:t>
            </a:r>
          </a:p>
          <a:p>
            <a:pPr lvl="0" defTabSz="914400" eaLnBrk="1" hangingPunct="1">
              <a:buClr>
                <a:srgbClr val="D70000"/>
              </a:buClr>
            </a:pPr>
            <a:r>
              <a:rPr lang="en-GB" altLang="en-US" kern="0" dirty="0">
                <a:solidFill>
                  <a:srgbClr val="000000"/>
                </a:solidFill>
                <a:latin typeface="Garamond"/>
              </a:rPr>
              <a:t>Department of Computer Science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3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Book</a:t>
            </a:r>
          </a:p>
          <a:p>
            <a:pPr marL="712788" lvl="1" indent="0" defTabSz="808038">
              <a:spcBef>
                <a:spcPts val="375"/>
              </a:spcBef>
              <a:buNone/>
            </a:pPr>
            <a:r>
              <a:rPr lang="en-US" sz="2600" dirty="0"/>
              <a:t>	Computers as Components by Marilyn Wolf  </a:t>
            </a:r>
            <a:endParaRPr lang="en-US" altLang="en-US" sz="2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kern="0" dirty="0">
                <a:solidFill>
                  <a:srgbClr val="000000"/>
                </a:solidFill>
              </a:rPr>
              <a:t>Lecture videos and slides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</a:rPr>
              <a:t>Some lectures go beyond the book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Lab exercise compendium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All the required information of lab exercises</a:t>
            </a: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Papers and documents published on </a:t>
            </a: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Blackboard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The learning resources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A1647-208D-427C-8434-3A1B13D9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96" y="1507923"/>
            <a:ext cx="1598634" cy="15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Exam – 100%</a:t>
            </a:r>
          </a:p>
          <a:p>
            <a:pPr marL="712788" lvl="1" indent="0" defTabSz="808038">
              <a:spcBef>
                <a:spcPts val="375"/>
              </a:spcBef>
              <a:buNone/>
            </a:pPr>
            <a:r>
              <a:rPr lang="en-US" sz="2600" dirty="0"/>
              <a:t>	In December,  exact date will be posted later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Lab assignments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Three mandatory assignments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Grading: Pass/Fail</a:t>
            </a:r>
            <a:endParaRPr lang="en-US" sz="2600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IMP: </a:t>
            </a: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You must pass all the assignments and exam to pass the course. </a:t>
            </a:r>
            <a:endParaRPr lang="en-US" sz="2600" dirty="0"/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latin typeface="Garamond"/>
              </a:rPr>
              <a:t>More details about lab assignments will be provided during in-class lectures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37605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0" y="51346"/>
            <a:ext cx="8229600" cy="114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457178" eaLnBrk="1" hangingPunct="1">
              <a:spcAft>
                <a:spcPts val="600"/>
              </a:spcAft>
            </a:pPr>
            <a:r>
              <a:rPr lang="nb-NO" altLang="en-US" sz="3600" b="0" i="0" kern="1200" baseline="0">
                <a:solidFill>
                  <a:schemeClr val="tx1"/>
                </a:solidFill>
                <a:latin typeface="Garamond (Headings)"/>
                <a:ea typeface="+mj-ea"/>
                <a:cs typeface="Arial"/>
              </a:rPr>
              <a:t>Lecture schedule [tentative]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BE3382-3B4A-42D6-B8F9-BE4D883FC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21292"/>
              </p:ext>
            </p:extLst>
          </p:nvPr>
        </p:nvGraphicFramePr>
        <p:xfrm>
          <a:off x="859248" y="1291845"/>
          <a:ext cx="7425505" cy="5055795"/>
        </p:xfrm>
        <a:graphic>
          <a:graphicData uri="http://schemas.openxmlformats.org/drawingml/2006/table">
            <a:tbl>
              <a:tblPr/>
              <a:tblGrid>
                <a:gridCol w="1134577">
                  <a:extLst>
                    <a:ext uri="{9D8B030D-6E8A-4147-A177-3AD203B41FA5}">
                      <a16:colId xmlns:a16="http://schemas.microsoft.com/office/drawing/2014/main" val="716098188"/>
                    </a:ext>
                  </a:extLst>
                </a:gridCol>
                <a:gridCol w="6290928">
                  <a:extLst>
                    <a:ext uri="{9D8B030D-6E8A-4147-A177-3AD203B41FA5}">
                      <a16:colId xmlns:a16="http://schemas.microsoft.com/office/drawing/2014/main" val="1256983671"/>
                    </a:ext>
                  </a:extLst>
                </a:gridCol>
              </a:tblGrid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Week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75287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0: Course Introduction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91722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1: Introduction to Assembly Language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75546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2: More assembly and input/output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505460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3: Processor and memory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29285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4: Caches and Virtual memory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82235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(Guest) Lecture 5: Tools for embedded computing 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360582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6: Introduction to programming in C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994574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(Guest) Lecture 7: Resource constrained programming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16791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8: Compilation and optimizations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145648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9: Introduction to operating systems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35625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(Guest) Lecture 10: ARM mbed platform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64325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Lecture 11: Power and wrapup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94965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565163"/>
                  </a:ext>
                </a:extLst>
              </a:tr>
              <a:tr h="3370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47</a:t>
                      </a:r>
                      <a:endParaRPr lang="en-GB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Reserved</a:t>
                      </a:r>
                      <a:endParaRPr lang="en-GB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52" marR="5152" marT="5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9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69" y="1507923"/>
            <a:ext cx="872933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Keep pace with the lectures</a:t>
            </a:r>
          </a:p>
          <a:p>
            <a:pPr marL="457200" lvl="1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    </a:t>
            </a: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Watch the videos in due time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Start working on the lab exercise early</a:t>
            </a:r>
          </a:p>
          <a:p>
            <a:pPr marL="712788" lvl="1" indent="0" defTabSz="808038">
              <a:spcBef>
                <a:spcPts val="375"/>
              </a:spcBef>
              <a:buNone/>
            </a:pPr>
            <a:r>
              <a:rPr lang="en-US" sz="2600" dirty="0"/>
              <a:t>	They are work intensive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Take advantage of scheduled lab hours</a:t>
            </a:r>
          </a:p>
          <a:p>
            <a:pPr marL="457200" lvl="1" indent="0" defTabSz="914377">
              <a:spcBef>
                <a:spcPts val="975"/>
              </a:spcBef>
              <a:buClr>
                <a:srgbClr val="D70000"/>
              </a:buClr>
              <a:buNone/>
            </a:pPr>
            <a:r>
              <a:rPr lang="en-US" sz="2600" dirty="0"/>
              <a:t>     Don’t wait till the last day </a:t>
            </a:r>
            <a:r>
              <a:rPr lang="en-GB" sz="2400" dirty="0">
                <a:latin typeface="Wingdings"/>
                <a:cs typeface="Wingdings"/>
              </a:rPr>
              <a:t></a:t>
            </a:r>
            <a:r>
              <a:rPr lang="en-GB" sz="2400" dirty="0">
                <a:cs typeface="Times New Roman"/>
              </a:rPr>
              <a:t> </a:t>
            </a:r>
            <a:r>
              <a:rPr lang="en-GB" sz="2400" spc="-15" dirty="0">
                <a:cs typeface="Arial" panose="020B0604020202020204" pitchFamily="34" charset="0"/>
              </a:rPr>
              <a:t>Lab demonstrators will be busy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</a:rPr>
              <a:t>Be active (on Piazza): ask questions, help others,…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C00000"/>
                </a:solidFill>
              </a:rPr>
              <a:t>DO NOT CHEAT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</a:rPr>
              <a:t>Read NTNU guidelines on Plagiarism.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How to do well in this course?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FC6416-CB41-4DF2-BCA5-4672E7FCFB33}"/>
              </a:ext>
            </a:extLst>
          </p:cNvPr>
          <p:cNvSpPr/>
          <p:nvPr/>
        </p:nvSpPr>
        <p:spPr>
          <a:xfrm>
            <a:off x="7579102" y="404239"/>
            <a:ext cx="1673225" cy="2555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5476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69" y="1507923"/>
            <a:ext cx="872933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Signup for a lab session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Signup on Piazza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200" kern="0" dirty="0">
                <a:solidFill>
                  <a:srgbClr val="000000"/>
                </a:solidFill>
                <a:latin typeface="Garamond"/>
              </a:rPr>
              <a:t>Link on Blackboard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Volunteers for reference group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solidFill>
                  <a:srgbClr val="000000"/>
                </a:solidFill>
                <a:latin typeface="Garamond"/>
              </a:rPr>
              <a:t>Email me by next Tuesday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endParaRPr lang="en-US" altLang="en-US" sz="2800" kern="0" dirty="0">
              <a:solidFill>
                <a:srgbClr val="00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6028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09" y="1507923"/>
            <a:ext cx="8761691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377">
              <a:spcBef>
                <a:spcPts val="375"/>
              </a:spcBef>
              <a:buClr>
                <a:srgbClr val="D70000"/>
              </a:buClr>
              <a:buNone/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Goal: 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Learning </a:t>
            </a:r>
            <a:r>
              <a:rPr lang="en-US" altLang="en-US" sz="2800" kern="0" dirty="0">
                <a:solidFill>
                  <a:srgbClr val="0000FF"/>
                </a:solidFill>
                <a:latin typeface="Garamond"/>
              </a:rPr>
              <a:t>software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development for </a:t>
            </a:r>
            <a:r>
              <a:rPr lang="en-US" altLang="en-US" sz="2800" kern="0" dirty="0">
                <a:solidFill>
                  <a:srgbClr val="0000FF"/>
                </a:solidFill>
                <a:latin typeface="Garamond"/>
              </a:rPr>
              <a:t>Embedded Systems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But, first understand the hardware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Processor and memory organization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kern="0" dirty="0">
                <a:solidFill>
                  <a:srgbClr val="000000"/>
                </a:solidFill>
                <a:latin typeface="Garamond"/>
              </a:rPr>
              <a:t>Input/output devices and buses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Software development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Assembly and C programming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Compilation and optimizations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Operating system basics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61" y="203200"/>
            <a:ext cx="826727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is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5788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is this course about?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F02A745-C229-4B9C-A162-07BAC96BCDC5}"/>
              </a:ext>
            </a:extLst>
          </p:cNvPr>
          <p:cNvSpPr/>
          <p:nvPr/>
        </p:nvSpPr>
        <p:spPr>
          <a:xfrm>
            <a:off x="3532190" y="1320800"/>
            <a:ext cx="1655762" cy="93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5C37CD9-BCDD-4891-99B6-1B4CD1977436}"/>
              </a:ext>
            </a:extLst>
          </p:cNvPr>
          <p:cNvSpPr/>
          <p:nvPr/>
        </p:nvSpPr>
        <p:spPr>
          <a:xfrm>
            <a:off x="5600177" y="5200537"/>
            <a:ext cx="969962" cy="1011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C967DE8-8E7D-47C1-AECA-8A5C952CE4CE}"/>
              </a:ext>
            </a:extLst>
          </p:cNvPr>
          <p:cNvSpPr txBox="1"/>
          <p:nvPr/>
        </p:nvSpPr>
        <p:spPr>
          <a:xfrm>
            <a:off x="3431652" y="5368243"/>
            <a:ext cx="2168525" cy="337913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235"/>
              </a:spcBef>
            </a:pPr>
            <a:r>
              <a:rPr sz="2000" b="1" spc="-45" dirty="0">
                <a:latin typeface="Times New Roman"/>
                <a:cs typeface="Times New Roman"/>
              </a:rPr>
              <a:t>Hardware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AB2BBA-161D-4B73-A0C2-4554046AEDF3}"/>
              </a:ext>
            </a:extLst>
          </p:cNvPr>
          <p:cNvCxnSpPr>
            <a:cxnSpLocks/>
          </p:cNvCxnSpPr>
          <p:nvPr/>
        </p:nvCxnSpPr>
        <p:spPr>
          <a:xfrm>
            <a:off x="4474371" y="2355989"/>
            <a:ext cx="0" cy="2844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is this course about?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F02A745-C229-4B9C-A162-07BAC96BCDC5}"/>
              </a:ext>
            </a:extLst>
          </p:cNvPr>
          <p:cNvSpPr/>
          <p:nvPr/>
        </p:nvSpPr>
        <p:spPr>
          <a:xfrm>
            <a:off x="3532190" y="1320800"/>
            <a:ext cx="1655762" cy="93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5C37CD9-BCDD-4891-99B6-1B4CD1977436}"/>
              </a:ext>
            </a:extLst>
          </p:cNvPr>
          <p:cNvSpPr/>
          <p:nvPr/>
        </p:nvSpPr>
        <p:spPr>
          <a:xfrm>
            <a:off x="5600177" y="5200537"/>
            <a:ext cx="969962" cy="1011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C967DE8-8E7D-47C1-AECA-8A5C952CE4CE}"/>
              </a:ext>
            </a:extLst>
          </p:cNvPr>
          <p:cNvSpPr txBox="1"/>
          <p:nvPr/>
        </p:nvSpPr>
        <p:spPr>
          <a:xfrm>
            <a:off x="3431652" y="5368243"/>
            <a:ext cx="2168525" cy="337913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235"/>
              </a:spcBef>
            </a:pPr>
            <a:r>
              <a:rPr sz="2000" b="1" spc="-45" dirty="0">
                <a:latin typeface="Times New Roman"/>
                <a:cs typeface="Times New Roman"/>
              </a:rPr>
              <a:t>Hardware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65733B8-355F-40DB-ADEB-2ABE8D4E7302}"/>
              </a:ext>
            </a:extLst>
          </p:cNvPr>
          <p:cNvSpPr txBox="1"/>
          <p:nvPr/>
        </p:nvSpPr>
        <p:spPr>
          <a:xfrm>
            <a:off x="3532190" y="3373490"/>
            <a:ext cx="1879600" cy="411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235"/>
              </a:spcBef>
            </a:pPr>
            <a:r>
              <a:rPr sz="2000" b="1" spc="-30" dirty="0"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02F22D-B2E3-4BE2-A9B7-E06D47816368}"/>
              </a:ext>
            </a:extLst>
          </p:cNvPr>
          <p:cNvCxnSpPr>
            <a:cxnSpLocks/>
          </p:cNvCxnSpPr>
          <p:nvPr/>
        </p:nvCxnSpPr>
        <p:spPr>
          <a:xfrm>
            <a:off x="4474371" y="2394089"/>
            <a:ext cx="0" cy="768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059DD9-2DE8-496C-8FB7-4214853054E5}"/>
              </a:ext>
            </a:extLst>
          </p:cNvPr>
          <p:cNvCxnSpPr>
            <a:cxnSpLocks/>
          </p:cNvCxnSpPr>
          <p:nvPr/>
        </p:nvCxnSpPr>
        <p:spPr>
          <a:xfrm>
            <a:off x="4474371" y="3908564"/>
            <a:ext cx="0" cy="129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57201" y="203200"/>
            <a:ext cx="8458199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What is this course about?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F02A745-C229-4B9C-A162-07BAC96BCDC5}"/>
              </a:ext>
            </a:extLst>
          </p:cNvPr>
          <p:cNvSpPr/>
          <p:nvPr/>
        </p:nvSpPr>
        <p:spPr>
          <a:xfrm>
            <a:off x="3532190" y="1320800"/>
            <a:ext cx="1655762" cy="93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E5C37CD9-BCDD-4891-99B6-1B4CD1977436}"/>
              </a:ext>
            </a:extLst>
          </p:cNvPr>
          <p:cNvSpPr/>
          <p:nvPr/>
        </p:nvSpPr>
        <p:spPr>
          <a:xfrm>
            <a:off x="5600177" y="5200537"/>
            <a:ext cx="969962" cy="1011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C967DE8-8E7D-47C1-AECA-8A5C952CE4CE}"/>
              </a:ext>
            </a:extLst>
          </p:cNvPr>
          <p:cNvSpPr txBox="1"/>
          <p:nvPr/>
        </p:nvSpPr>
        <p:spPr>
          <a:xfrm>
            <a:off x="3431652" y="5368243"/>
            <a:ext cx="2168525" cy="337913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235"/>
              </a:spcBef>
            </a:pPr>
            <a:r>
              <a:rPr sz="2000" b="1" spc="-45" dirty="0">
                <a:latin typeface="Times New Roman"/>
                <a:cs typeface="Times New Roman"/>
              </a:rPr>
              <a:t>Hardware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65733B8-355F-40DB-ADEB-2ABE8D4E7302}"/>
              </a:ext>
            </a:extLst>
          </p:cNvPr>
          <p:cNvSpPr txBox="1"/>
          <p:nvPr/>
        </p:nvSpPr>
        <p:spPr>
          <a:xfrm>
            <a:off x="3532190" y="3373490"/>
            <a:ext cx="1879600" cy="411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235"/>
              </a:spcBef>
            </a:pPr>
            <a:r>
              <a:rPr sz="2000" b="1" spc="-30" dirty="0"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02F22D-B2E3-4BE2-A9B7-E06D47816368}"/>
              </a:ext>
            </a:extLst>
          </p:cNvPr>
          <p:cNvCxnSpPr>
            <a:cxnSpLocks/>
          </p:cNvCxnSpPr>
          <p:nvPr/>
        </p:nvCxnSpPr>
        <p:spPr>
          <a:xfrm>
            <a:off x="4474371" y="2394089"/>
            <a:ext cx="0" cy="768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bject 7">
            <a:extLst>
              <a:ext uri="{FF2B5EF4-FFF2-40B4-BE49-F238E27FC236}">
                <a16:creationId xmlns:a16="http://schemas.microsoft.com/office/drawing/2014/main" id="{7D227598-B080-42D3-9EB7-A24014455627}"/>
              </a:ext>
            </a:extLst>
          </p:cNvPr>
          <p:cNvSpPr txBox="1"/>
          <p:nvPr/>
        </p:nvSpPr>
        <p:spPr>
          <a:xfrm>
            <a:off x="4247627" y="4400232"/>
            <a:ext cx="356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5D3F3F1-7E7B-4634-AC48-E6FF4176C67C}"/>
              </a:ext>
            </a:extLst>
          </p:cNvPr>
          <p:cNvSpPr/>
          <p:nvPr/>
        </p:nvSpPr>
        <p:spPr>
          <a:xfrm>
            <a:off x="3343275" y="4382909"/>
            <a:ext cx="2240280" cy="411480"/>
          </a:xfrm>
          <a:custGeom>
            <a:avLst/>
            <a:gdLst/>
            <a:ahLst/>
            <a:cxnLst/>
            <a:rect l="l" t="t" r="r" b="b"/>
            <a:pathLst>
              <a:path w="2240279" h="411480">
                <a:moveTo>
                  <a:pt x="0" y="0"/>
                </a:moveTo>
                <a:lnTo>
                  <a:pt x="2239958" y="0"/>
                </a:lnTo>
                <a:lnTo>
                  <a:pt x="2239958" y="411345"/>
                </a:lnTo>
                <a:lnTo>
                  <a:pt x="0" y="411345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9F65F16-7AB4-4EFC-A6B3-D91B7FE1AF77}"/>
              </a:ext>
            </a:extLst>
          </p:cNvPr>
          <p:cNvSpPr/>
          <p:nvPr/>
        </p:nvSpPr>
        <p:spPr>
          <a:xfrm>
            <a:off x="4851400" y="4354512"/>
            <a:ext cx="1955800" cy="530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248403-0C66-4B49-B18B-A71B95D096B2}"/>
              </a:ext>
            </a:extLst>
          </p:cNvPr>
          <p:cNvCxnSpPr>
            <a:cxnSpLocks/>
          </p:cNvCxnSpPr>
          <p:nvPr/>
        </p:nvCxnSpPr>
        <p:spPr>
          <a:xfrm>
            <a:off x="4462467" y="3881576"/>
            <a:ext cx="0" cy="41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4044D-43B5-43FA-904B-E5D530031416}"/>
              </a:ext>
            </a:extLst>
          </p:cNvPr>
          <p:cNvCxnSpPr>
            <a:cxnSpLocks/>
          </p:cNvCxnSpPr>
          <p:nvPr/>
        </p:nvCxnSpPr>
        <p:spPr>
          <a:xfrm>
            <a:off x="4479138" y="4884737"/>
            <a:ext cx="0" cy="41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Coordinator and Lecturer</a:t>
            </a:r>
          </a:p>
          <a:p>
            <a:pPr marL="808038" lvl="1" indent="0" defTabSz="914377">
              <a:spcBef>
                <a:spcPts val="375"/>
              </a:spcBef>
              <a:buNone/>
            </a:pPr>
            <a:r>
              <a:rPr lang="en-US" altLang="en-US" sz="2600" kern="0" dirty="0">
                <a:solidFill>
                  <a:srgbClr val="000000"/>
                </a:solidFill>
                <a:latin typeface="Garamond"/>
              </a:rPr>
              <a:t>Rakesh Kumar</a:t>
            </a: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Teaching Assistant</a:t>
            </a:r>
          </a:p>
          <a:p>
            <a:pPr marL="808038" lvl="1" indent="0" defTabSz="914377">
              <a:spcBef>
                <a:spcPts val="375"/>
              </a:spcBef>
              <a:buNone/>
            </a:pPr>
            <a:r>
              <a:rPr lang="en-US" sz="2600" dirty="0">
                <a:latin typeface="Garamond" panose="02020404030301010803" pitchFamily="18" charset="0"/>
              </a:rPr>
              <a:t>Roman Brunner</a:t>
            </a: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Lab demonstrators</a:t>
            </a:r>
          </a:p>
          <a:p>
            <a:pPr lvl="1" defTabSz="914377">
              <a:spcBef>
                <a:spcPts val="375"/>
              </a:spcBef>
            </a:pPr>
            <a:r>
              <a:rPr lang="en-US" sz="2600" dirty="0">
                <a:latin typeface="Garamond" panose="02020404030301010803" pitchFamily="18" charset="0"/>
              </a:rPr>
              <a:t>Daniel Hansen</a:t>
            </a:r>
          </a:p>
          <a:p>
            <a:pPr lvl="1" defTabSz="914377">
              <a:spcBef>
                <a:spcPts val="375"/>
              </a:spcBef>
            </a:pPr>
            <a:r>
              <a:rPr lang="en-US" altLang="en-US" sz="2600" kern="0" dirty="0">
                <a:solidFill>
                  <a:srgbClr val="000000"/>
                </a:solidFill>
                <a:latin typeface="Garamond" panose="02020404030301010803" pitchFamily="18" charset="0"/>
              </a:rPr>
              <a:t>Elias </a:t>
            </a:r>
            <a:r>
              <a:rPr lang="en-US" altLang="en-US" sz="2600" kern="0" dirty="0" err="1">
                <a:solidFill>
                  <a:srgbClr val="000000"/>
                </a:solidFill>
                <a:latin typeface="Garamond" panose="02020404030301010803" pitchFamily="18" charset="0"/>
              </a:rPr>
              <a:t>Nodland</a:t>
            </a:r>
            <a:endParaRPr lang="en-US" altLang="en-US" sz="2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defTabSz="914377">
              <a:spcBef>
                <a:spcPts val="375"/>
              </a:spcBef>
            </a:pPr>
            <a:endParaRPr lang="en-US" altLang="en-US" sz="3000" kern="0" dirty="0">
              <a:solidFill>
                <a:srgbClr val="000000"/>
              </a:solidFill>
              <a:latin typeface="Garamond"/>
            </a:endParaRPr>
          </a:p>
          <a:p>
            <a:pPr lvl="1" defTabSz="914377">
              <a:spcBef>
                <a:spcPts val="375"/>
              </a:spcBef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Course Staff?</a:t>
            </a:r>
          </a:p>
        </p:txBody>
      </p:sp>
    </p:spTree>
    <p:extLst>
      <p:ext uri="{BB962C8B-B14F-4D97-AF65-F5344CB8AC3E}">
        <p14:creationId xmlns:p14="http://schemas.microsoft.com/office/powerpoint/2010/main" val="13468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90" y="1226210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Online: 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Lectures</a:t>
            </a:r>
          </a:p>
          <a:p>
            <a:pPr marL="898525" lvl="1" indent="-457200" defTabSz="808038">
              <a:spcBef>
                <a:spcPts val="375"/>
              </a:spcBef>
              <a:buFontTx/>
              <a:buChar char="-"/>
            </a:pPr>
            <a:r>
              <a:rPr lang="en-US" sz="2600" dirty="0" err="1"/>
              <a:t>Youtube</a:t>
            </a:r>
            <a:r>
              <a:rPr lang="en-US" sz="2600" dirty="0"/>
              <a:t> (Recorded lectures)</a:t>
            </a:r>
          </a:p>
          <a:p>
            <a:pPr marL="898525" lvl="1" indent="-457200" defTabSz="808038">
              <a:spcBef>
                <a:spcPts val="375"/>
              </a:spcBef>
              <a:buFontTx/>
              <a:buChar char="-"/>
            </a:pPr>
            <a:r>
              <a:rPr lang="en-US" altLang="en-US" sz="2600" kern="0" dirty="0">
                <a:solidFill>
                  <a:srgbClr val="000000"/>
                </a:solidFill>
                <a:latin typeface="Garamond" panose="02020404030301010803" pitchFamily="18" charset="0"/>
              </a:rPr>
              <a:t>Available a week before the discussion Sessions</a:t>
            </a: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Garamond" panose="02020404030301010803" pitchFamily="18" charset="0"/>
              </a:rPr>
              <a:t>Before-lecture: </a:t>
            </a:r>
            <a:r>
              <a:rPr lang="en-US" altLang="en-US" sz="2500" kern="0" dirty="0">
                <a:solidFill>
                  <a:srgbClr val="000000"/>
                </a:solidFill>
                <a:latin typeface="Garamond" panose="02020404030301010803" pitchFamily="18" charset="0"/>
              </a:rPr>
              <a:t>Take a short quiz after watching the lectures</a:t>
            </a:r>
          </a:p>
          <a:p>
            <a:pPr lvl="1"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400" kern="0" dirty="0">
                <a:latin typeface="Garamond" panose="02020404030301010803" pitchFamily="18" charset="0"/>
              </a:rPr>
              <a:t>Take the quiz before 12:00 on Mondays</a:t>
            </a:r>
            <a:endParaRPr lang="en-US" altLang="en-US" sz="2400" kern="0" dirty="0">
              <a:latin typeface="Garamond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b="1" kern="0" dirty="0">
                <a:solidFill>
                  <a:srgbClr val="000000"/>
                </a:solidFill>
                <a:latin typeface="Garamond"/>
              </a:rPr>
              <a:t>In-lecture: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Discussion/Q&amp;A</a:t>
            </a:r>
          </a:p>
          <a:p>
            <a:pPr lvl="1" defTabSz="914377">
              <a:spcBef>
                <a:spcPts val="975"/>
              </a:spcBef>
            </a:pPr>
            <a:r>
              <a:rPr lang="en-US" sz="2400" dirty="0"/>
              <a:t>Tuesdays, 10:15 – 12:00 @ R8</a:t>
            </a:r>
          </a:p>
          <a:p>
            <a:pPr lvl="1" defTabSz="914377">
              <a:spcBef>
                <a:spcPts val="975"/>
              </a:spcBef>
            </a:pPr>
            <a:r>
              <a:rPr lang="en-US" sz="2400" kern="0" dirty="0">
                <a:solidFill>
                  <a:srgbClr val="000000"/>
                </a:solidFill>
                <a:latin typeface="Garamond"/>
              </a:rPr>
              <a:t>Format:</a:t>
            </a:r>
          </a:p>
          <a:p>
            <a:pPr lvl="2" defTabSz="914377">
              <a:spcBef>
                <a:spcPts val="975"/>
              </a:spcBef>
            </a:pPr>
            <a:r>
              <a:rPr lang="en-US" sz="2000" kern="0" dirty="0">
                <a:solidFill>
                  <a:srgbClr val="000000"/>
                </a:solidFill>
                <a:latin typeface="Garamond"/>
              </a:rPr>
              <a:t>Short summary based on the after-lecture quizzes, with Q&amp;A</a:t>
            </a:r>
          </a:p>
          <a:p>
            <a:pPr lvl="2" defTabSz="914377">
              <a:spcBef>
                <a:spcPts val="975"/>
              </a:spcBef>
            </a:pPr>
            <a:r>
              <a:rPr lang="en-US" sz="2000" kern="0" dirty="0">
                <a:solidFill>
                  <a:srgbClr val="000000"/>
                </a:solidFill>
                <a:latin typeface="Garamond"/>
              </a:rPr>
              <a:t>Quizzes base on previous years exam questions</a:t>
            </a:r>
          </a:p>
          <a:p>
            <a:pPr lvl="1" defTabSz="914377">
              <a:spcBef>
                <a:spcPts val="975"/>
              </a:spcBef>
            </a:pPr>
            <a:r>
              <a:rPr lang="en-US" altLang="en-US" sz="2400" kern="0" dirty="0">
                <a:solidFill>
                  <a:srgbClr val="C00000"/>
                </a:solidFill>
                <a:latin typeface="Garamond"/>
              </a:rPr>
              <a:t>Watch the lecture videos before the discussion/Q&amp;A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Lectures: When and Where?</a:t>
            </a:r>
          </a:p>
        </p:txBody>
      </p:sp>
    </p:spTree>
    <p:extLst>
      <p:ext uri="{BB962C8B-B14F-4D97-AF65-F5344CB8AC3E}">
        <p14:creationId xmlns:p14="http://schemas.microsoft.com/office/powerpoint/2010/main" val="66118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We will use </a:t>
            </a:r>
            <a:r>
              <a:rPr lang="en-US" altLang="en-US" sz="2800" kern="0" dirty="0" err="1">
                <a:solidFill>
                  <a:srgbClr val="000000"/>
                </a:solidFill>
                <a:latin typeface="Garamond"/>
              </a:rPr>
              <a:t>Mentimeter</a:t>
            </a: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 for quizzes.</a:t>
            </a:r>
          </a:p>
          <a:p>
            <a:pPr marL="1169988" lvl="1" indent="-457200" defTabSz="808038">
              <a:spcBef>
                <a:spcPts val="375"/>
              </a:spcBef>
              <a:buFontTx/>
              <a:buChar char="-"/>
            </a:pPr>
            <a:r>
              <a:rPr lang="en-US" sz="2600" dirty="0" err="1"/>
              <a:t>Goto</a:t>
            </a:r>
            <a:r>
              <a:rPr lang="en-US" sz="2600" dirty="0"/>
              <a:t>: menti.com</a:t>
            </a:r>
          </a:p>
          <a:p>
            <a:pPr marL="1169988" lvl="1" indent="-457200" defTabSz="808038">
              <a:spcBef>
                <a:spcPts val="375"/>
              </a:spcBef>
              <a:buFontTx/>
              <a:buChar char="-"/>
            </a:pPr>
            <a:r>
              <a:rPr lang="en-US" altLang="en-US" sz="2600" kern="0" dirty="0">
                <a:solidFill>
                  <a:srgbClr val="000000"/>
                </a:solidFill>
                <a:latin typeface="Garamond" panose="02020404030301010803" pitchFamily="18" charset="0"/>
              </a:rPr>
              <a:t>Code</a:t>
            </a:r>
            <a:r>
              <a:rPr lang="en-US" altLang="en-US" sz="2600" kern="0">
                <a:solidFill>
                  <a:srgbClr val="000000"/>
                </a:solidFill>
                <a:latin typeface="Garamond" panose="02020404030301010803" pitchFamily="18" charset="0"/>
              </a:rPr>
              <a:t>: </a:t>
            </a:r>
            <a:endParaRPr lang="en-US" altLang="en-US" sz="2600" kern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What department are you from?</a:t>
            </a:r>
          </a:p>
          <a:p>
            <a:pPr lvl="1" defTabSz="914377">
              <a:spcBef>
                <a:spcPts val="975"/>
              </a:spcBef>
            </a:pPr>
            <a:r>
              <a:rPr lang="en-US" sz="2400" dirty="0"/>
              <a:t>A: IDI</a:t>
            </a:r>
          </a:p>
          <a:p>
            <a:pPr lvl="1" defTabSz="914377">
              <a:spcBef>
                <a:spcPts val="975"/>
              </a:spcBef>
            </a:pPr>
            <a:r>
              <a:rPr lang="en-US" sz="2400" kern="0" dirty="0">
                <a:solidFill>
                  <a:srgbClr val="000000"/>
                </a:solidFill>
                <a:latin typeface="Garamond"/>
              </a:rPr>
              <a:t>B: IES</a:t>
            </a:r>
          </a:p>
          <a:p>
            <a:pPr lvl="1" defTabSz="914377">
              <a:spcBef>
                <a:spcPts val="975"/>
              </a:spcBef>
            </a:pPr>
            <a:r>
              <a:rPr lang="en-US" sz="2400" kern="0" dirty="0">
                <a:solidFill>
                  <a:srgbClr val="000000"/>
                </a:solidFill>
                <a:latin typeface="Garamond"/>
              </a:rPr>
              <a:t>C: IIK</a:t>
            </a:r>
          </a:p>
          <a:p>
            <a:pPr lvl="1" defTabSz="914377">
              <a:spcBef>
                <a:spcPts val="975"/>
              </a:spcBef>
            </a:pPr>
            <a:r>
              <a:rPr lang="en-US" sz="2400" kern="0" dirty="0">
                <a:solidFill>
                  <a:srgbClr val="000000"/>
                </a:solidFill>
                <a:latin typeface="Garamond"/>
              </a:rPr>
              <a:t>D: Other</a:t>
            </a:r>
          </a:p>
          <a:p>
            <a:pPr defTabSz="914377">
              <a:spcBef>
                <a:spcPts val="975"/>
              </a:spcBef>
            </a:pPr>
            <a:r>
              <a:rPr lang="en-US" sz="2800" kern="0" dirty="0">
                <a:solidFill>
                  <a:srgbClr val="000000"/>
                </a:solidFill>
                <a:latin typeface="Garamond"/>
              </a:rPr>
              <a:t>Suggestions for alternative platforms are welcome.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Quiz demo</a:t>
            </a:r>
          </a:p>
        </p:txBody>
      </p:sp>
    </p:spTree>
    <p:extLst>
      <p:ext uri="{BB962C8B-B14F-4D97-AF65-F5344CB8AC3E}">
        <p14:creationId xmlns:p14="http://schemas.microsoft.com/office/powerpoint/2010/main" val="31753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F3FB2D5-D263-49C9-87B7-B98C1997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70" y="1507923"/>
            <a:ext cx="8500730" cy="476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0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377">
              <a:spcBef>
                <a:spcPts val="975"/>
              </a:spcBef>
              <a:buClr>
                <a:srgbClr val="D70000"/>
              </a:buClr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Labs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Wednesdays, 08:15 – 10:00 @ R73 </a:t>
            </a:r>
            <a:r>
              <a:rPr lang="en-US" sz="2400" dirty="0" err="1"/>
              <a:t>Realfagbygget</a:t>
            </a:r>
            <a:endParaRPr lang="en-US" sz="2400" dirty="0"/>
          </a:p>
          <a:p>
            <a:pPr lvl="1" defTabSz="914377">
              <a:spcBef>
                <a:spcPts val="375"/>
              </a:spcBef>
            </a:pPr>
            <a:r>
              <a:rPr lang="en-US" sz="2400" dirty="0"/>
              <a:t>Wednesdays, 12:15 – 14:00 @ F3 </a:t>
            </a:r>
            <a:r>
              <a:rPr lang="en-US" sz="2400" dirty="0" err="1"/>
              <a:t>Gamle</a:t>
            </a:r>
            <a:r>
              <a:rPr lang="en-US" sz="2400" dirty="0"/>
              <a:t> </a:t>
            </a:r>
            <a:r>
              <a:rPr lang="en-US" sz="2400" dirty="0" err="1"/>
              <a:t>Fysikk</a:t>
            </a:r>
            <a:endParaRPr lang="en-US" sz="2400" dirty="0"/>
          </a:p>
          <a:p>
            <a:pPr lvl="1" defTabSz="914377">
              <a:spcBef>
                <a:spcPts val="375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Wednesdays, 12:15 – 14:00 @ R54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Realfagbygget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 defTabSz="914377">
              <a:spcBef>
                <a:spcPts val="375"/>
              </a:spcBef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Wednesdays, 14:15 – 16:00 @ MA24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Grønnbygget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lvl="1" defTabSz="914377">
              <a:spcBef>
                <a:spcPts val="375"/>
              </a:spcBef>
            </a:pPr>
            <a:r>
              <a:rPr lang="en-US" sz="2400" dirty="0"/>
              <a:t>Thursdays, 10:15 – 12:00 @ EL1 </a:t>
            </a:r>
            <a:r>
              <a:rPr lang="en-US" sz="2400" dirty="0" err="1"/>
              <a:t>Gamle</a:t>
            </a:r>
            <a:r>
              <a:rPr lang="en-US" sz="2400" dirty="0"/>
              <a:t> </a:t>
            </a:r>
            <a:r>
              <a:rPr lang="en-US" sz="2400" dirty="0" err="1"/>
              <a:t>Elektro</a:t>
            </a:r>
            <a:endParaRPr lang="en-US" sz="2400" dirty="0"/>
          </a:p>
          <a:p>
            <a:pPr defTabSz="914377">
              <a:spcBef>
                <a:spcPts val="375"/>
              </a:spcBef>
            </a:pPr>
            <a:endParaRPr lang="en-US" sz="2800" dirty="0"/>
          </a:p>
          <a:p>
            <a:pPr defTabSz="914377">
              <a:spcBef>
                <a:spcPts val="375"/>
              </a:spcBef>
            </a:pPr>
            <a:r>
              <a:rPr lang="en-US" sz="2800" dirty="0"/>
              <a:t>Register for a lab session on Blackboard</a:t>
            </a:r>
          </a:p>
          <a:p>
            <a:pPr defTabSz="914377">
              <a:spcBef>
                <a:spcPts val="375"/>
              </a:spcBef>
            </a:pPr>
            <a:r>
              <a:rPr lang="en-US" sz="2800" dirty="0"/>
              <a:t>You do/submit the three lab assignments individually</a:t>
            </a: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000000"/>
                </a:solidFill>
                <a:latin typeface="Garamond"/>
              </a:rPr>
              <a:t>We do check for plagiarism</a:t>
            </a:r>
            <a:endParaRPr lang="en-US" altLang="en-US" sz="2400" kern="0" dirty="0">
              <a:solidFill>
                <a:srgbClr val="000000"/>
              </a:solidFill>
              <a:latin typeface="Garamond"/>
            </a:endParaRPr>
          </a:p>
          <a:p>
            <a:pPr defTabSz="914377">
              <a:spcBef>
                <a:spcPts val="375"/>
              </a:spcBef>
            </a:pPr>
            <a:r>
              <a:rPr lang="en-US" altLang="en-US" sz="2800" kern="0" dirty="0">
                <a:solidFill>
                  <a:srgbClr val="C00000"/>
                </a:solidFill>
                <a:latin typeface="Garamond"/>
              </a:rPr>
              <a:t>No labs this week</a:t>
            </a:r>
          </a:p>
          <a:p>
            <a:pPr lvl="1" defTabSz="914377">
              <a:spcBef>
                <a:spcPts val="375"/>
              </a:spcBef>
            </a:pPr>
            <a:endParaRPr lang="en-US" altLang="en-US" sz="2600" kern="0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DAEA8B-65AC-4F0F-B39B-2D57AC67F890}"/>
              </a:ext>
            </a:extLst>
          </p:cNvPr>
          <p:cNvSpPr txBox="1">
            <a:spLocks/>
          </p:cNvSpPr>
          <p:nvPr/>
        </p:nvSpPr>
        <p:spPr bwMode="auto">
          <a:xfrm>
            <a:off x="462054" y="203200"/>
            <a:ext cx="837360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Garamond" charset="0"/>
                <a:ea typeface="ＭＳ Ｐゴシック" charset="0"/>
                <a:cs typeface="ＭＳ Ｐゴシック" charset="0"/>
              </a:defRPr>
            </a:lvl9pPr>
          </a:lstStyle>
          <a:p>
            <a:pPr defTabSz="1219170"/>
            <a:r>
              <a:rPr lang="en-US" altLang="en-US" sz="4000" kern="0" dirty="0">
                <a:solidFill>
                  <a:srgbClr val="000000"/>
                </a:solidFill>
                <a:latin typeface="Garamond"/>
              </a:rPr>
              <a:t>Labs: When and Where?</a:t>
            </a:r>
          </a:p>
        </p:txBody>
      </p:sp>
    </p:spTree>
    <p:extLst>
      <p:ext uri="{BB962C8B-B14F-4D97-AF65-F5344CB8AC3E}">
        <p14:creationId xmlns:p14="http://schemas.microsoft.com/office/powerpoint/2010/main" val="355303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30408</TotalTime>
  <Words>595</Words>
  <Application>Microsoft Office PowerPoint</Application>
  <PresentationFormat>On-screen Show (4:3)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Garamond</vt:lpstr>
      <vt:lpstr>Garamond (Body)</vt:lpstr>
      <vt:lpstr>Garamond (Headings)</vt:lpstr>
      <vt:lpstr>Times New Roman</vt:lpstr>
      <vt:lpstr>Wingdings</vt:lpstr>
      <vt:lpstr>Office-tema</vt:lpstr>
      <vt:lpstr>TDT4258: Low-Level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Rakesh Kumar</cp:lastModifiedBy>
  <cp:revision>908</cp:revision>
  <cp:lastPrinted>2018-01-12T07:10:10Z</cp:lastPrinted>
  <dcterms:created xsi:type="dcterms:W3CDTF">2013-06-10T16:56:09Z</dcterms:created>
  <dcterms:modified xsi:type="dcterms:W3CDTF">2023-08-21T20:05:37Z</dcterms:modified>
</cp:coreProperties>
</file>