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ppt/media/image5.jpg" ContentType="image/jpg"/>
  <Override PartName="/ppt/media/image8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44" r:id="rId2"/>
    <p:sldId id="398" r:id="rId3"/>
    <p:sldId id="400" r:id="rId4"/>
    <p:sldId id="402" r:id="rId5"/>
    <p:sldId id="399" r:id="rId6"/>
    <p:sldId id="401" r:id="rId7"/>
    <p:sldId id="397" r:id="rId8"/>
    <p:sldId id="404" r:id="rId9"/>
    <p:sldId id="403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24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8" r:id="rId32"/>
    <p:sldId id="437" r:id="rId33"/>
    <p:sldId id="439" r:id="rId34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1" autoAdjust="0"/>
    <p:restoredTop sz="91589"/>
  </p:normalViewPr>
  <p:slideViewPr>
    <p:cSldViewPr snapToGrid="0" snapToObjects="1">
      <p:cViewPr varScale="1">
        <p:scale>
          <a:sx n="91" d="100"/>
          <a:sy n="91" d="100"/>
        </p:scale>
        <p:origin x="111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600" dirty="0"/>
              <a:t>- Introduction to ARM Assembly Language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44656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ETHZ, University of Edinburgh, NTNU,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C4C4B2A7-4CD4-427E-B7EE-561115545E06}"/>
              </a:ext>
            </a:extLst>
          </p:cNvPr>
          <p:cNvSpPr/>
          <p:nvPr/>
        </p:nvSpPr>
        <p:spPr>
          <a:xfrm>
            <a:off x="627320" y="4246804"/>
            <a:ext cx="8288079" cy="758190"/>
          </a:xfrm>
          <a:custGeom>
            <a:avLst/>
            <a:gdLst/>
            <a:ahLst/>
            <a:cxnLst/>
            <a:rect l="l" t="t" r="r" b="b"/>
            <a:pathLst>
              <a:path w="8641080" h="758189">
                <a:moveTo>
                  <a:pt x="0" y="0"/>
                </a:moveTo>
                <a:lnTo>
                  <a:pt x="0" y="758190"/>
                </a:lnTo>
                <a:lnTo>
                  <a:pt x="8641080" y="758189"/>
                </a:lnTo>
                <a:lnTo>
                  <a:pt x="8641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9" y="1390960"/>
            <a:ext cx="883045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Reactive: Must </a:t>
            </a:r>
            <a:r>
              <a:rPr lang="en-US" altLang="en-US" sz="2800" kern="0" dirty="0">
                <a:solidFill>
                  <a:srgbClr val="0000FF"/>
                </a:solidFill>
                <a:latin typeface="Garamond"/>
              </a:rPr>
              <a:t>react to stimuli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from environment</a:t>
            </a:r>
          </a:p>
          <a:p>
            <a:pPr marL="712788" lvl="1" indent="0" defTabSz="808038">
              <a:spcBef>
                <a:spcPts val="375"/>
              </a:spcBef>
              <a:buNone/>
            </a:pPr>
            <a:r>
              <a:rPr lang="en-US" sz="2600" dirty="0"/>
              <a:t>	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Time constrained: must meet </a:t>
            </a:r>
            <a:r>
              <a:rPr lang="en-US" altLang="en-US" sz="2800" kern="0" dirty="0">
                <a:solidFill>
                  <a:srgbClr val="0000FF"/>
                </a:solidFill>
                <a:latin typeface="Garamond"/>
              </a:rPr>
              <a:t>real-time constraints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For hard real-time systems, right answers arriving too late are wrong. </a:t>
            </a:r>
          </a:p>
          <a:p>
            <a:pPr defTabSz="914377">
              <a:spcBef>
                <a:spcPts val="375"/>
              </a:spcBef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Specialized: specialized towards </a:t>
            </a:r>
            <a:r>
              <a:rPr lang="en-US" altLang="en-US" sz="2800" kern="0" dirty="0">
                <a:solidFill>
                  <a:srgbClr val="0000FF"/>
                </a:solidFill>
                <a:latin typeface="Garamond"/>
              </a:rPr>
              <a:t>few applications or domains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Domain knowledge helps optimize the design e.g. minimize resource usage,  maximize predictability, etc.</a:t>
            </a:r>
            <a:endParaRPr lang="en-US" altLang="en-US" sz="2400" kern="0" dirty="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1092617-3F8E-41C2-80F4-2A0C17EAFFD0}"/>
              </a:ext>
            </a:extLst>
          </p:cNvPr>
          <p:cNvSpPr txBox="1"/>
          <p:nvPr/>
        </p:nvSpPr>
        <p:spPr>
          <a:xfrm>
            <a:off x="-102786" y="4315014"/>
            <a:ext cx="9473610" cy="621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0" marR="736600" indent="-1838325">
              <a:lnSpc>
                <a:spcPct val="101600"/>
              </a:lnSpc>
            </a:pPr>
            <a:r>
              <a:rPr lang="en-GB" sz="2000" i="1" spc="-90" dirty="0">
                <a:latin typeface="Trebuchet MS"/>
                <a:cs typeface="Trebuchet MS"/>
              </a:rPr>
              <a:t>“</a:t>
            </a:r>
            <a:r>
              <a:rPr lang="en-GB" sz="2000" i="1" spc="-120" dirty="0">
                <a:latin typeface="Trebuchet MS"/>
                <a:cs typeface="Trebuchet MS"/>
              </a:rPr>
              <a:t>A</a:t>
            </a:r>
            <a:r>
              <a:rPr lang="en-GB" sz="2000" i="1" spc="-135" dirty="0">
                <a:latin typeface="Trebuchet MS"/>
                <a:cs typeface="Trebuchet MS"/>
              </a:rPr>
              <a:t> </a:t>
            </a:r>
            <a:r>
              <a:rPr lang="en-GB" sz="2000" i="1" spc="-105" dirty="0">
                <a:latin typeface="Trebuchet MS"/>
                <a:cs typeface="Trebuchet MS"/>
              </a:rPr>
              <a:t>real‐time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constraint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is</a:t>
            </a:r>
            <a:r>
              <a:rPr lang="en-GB" sz="2000" i="1" spc="-14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called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hard,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160" dirty="0">
                <a:latin typeface="Trebuchet MS"/>
                <a:cs typeface="Trebuchet MS"/>
              </a:rPr>
              <a:t>if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80" dirty="0">
                <a:latin typeface="Trebuchet MS"/>
                <a:cs typeface="Trebuchet MS"/>
              </a:rPr>
              <a:t>not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meeting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that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constraint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could  </a:t>
            </a:r>
            <a:r>
              <a:rPr lang="en-GB" sz="2000" i="1" spc="-110" dirty="0">
                <a:latin typeface="Trebuchet MS"/>
                <a:cs typeface="Trebuchet MS"/>
              </a:rPr>
              <a:t>result </a:t>
            </a:r>
            <a:r>
              <a:rPr lang="en-GB" sz="2000" i="1" spc="-95" dirty="0">
                <a:latin typeface="Trebuchet MS"/>
                <a:cs typeface="Trebuchet MS"/>
              </a:rPr>
              <a:t>in </a:t>
            </a:r>
            <a:r>
              <a:rPr lang="en-GB" sz="2000" i="1" spc="-5" dirty="0">
                <a:latin typeface="Trebuchet MS"/>
                <a:cs typeface="Trebuchet MS"/>
              </a:rPr>
              <a:t>a </a:t>
            </a:r>
            <a:r>
              <a:rPr lang="en-GB" sz="2000" i="1" spc="-90" dirty="0">
                <a:latin typeface="Trebuchet MS"/>
                <a:cs typeface="Trebuchet MS"/>
              </a:rPr>
              <a:t>catastrophe</a:t>
            </a:r>
            <a:r>
              <a:rPr lang="en-GB" sz="2000" i="1" spc="-120" dirty="0">
                <a:latin typeface="Trebuchet MS"/>
                <a:cs typeface="Trebuchet MS"/>
              </a:rPr>
              <a:t>”</a:t>
            </a:r>
            <a:r>
              <a:rPr lang="en-GB" sz="2000" i="1" spc="-90" dirty="0">
                <a:latin typeface="Trebuchet MS"/>
                <a:cs typeface="Trebuchet MS"/>
              </a:rPr>
              <a:t> </a:t>
            </a:r>
            <a:r>
              <a:rPr lang="en-GB" sz="2000" i="1" spc="-120" dirty="0">
                <a:latin typeface="Trebuchet MS"/>
                <a:cs typeface="Trebuchet MS"/>
              </a:rPr>
              <a:t>[</a:t>
            </a:r>
            <a:r>
              <a:rPr lang="en-GB" sz="2000" i="1" spc="-120" dirty="0" err="1">
                <a:latin typeface="Trebuchet MS"/>
                <a:cs typeface="Trebuchet MS"/>
              </a:rPr>
              <a:t>Kopetz</a:t>
            </a:r>
            <a:r>
              <a:rPr lang="en-GB" sz="2000" i="1" spc="-120" dirty="0">
                <a:latin typeface="Trebuchet MS"/>
                <a:cs typeface="Trebuchet MS"/>
              </a:rPr>
              <a:t>,</a:t>
            </a:r>
            <a:r>
              <a:rPr lang="en-GB" sz="2000" i="1" spc="-440" dirty="0">
                <a:latin typeface="Trebuchet MS"/>
                <a:cs typeface="Trebuchet MS"/>
              </a:rPr>
              <a:t> </a:t>
            </a:r>
            <a:r>
              <a:rPr lang="en-GB" sz="2000" i="1" spc="-70" dirty="0">
                <a:latin typeface="Trebuchet MS"/>
                <a:cs typeface="Trebuchet MS"/>
              </a:rPr>
              <a:t>1997].</a:t>
            </a:r>
            <a:endParaRPr lang="en-GB" sz="2000" dirty="0">
              <a:latin typeface="Trebuchet MS"/>
              <a:cs typeface="Trebuchet MS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44AEB22-A02B-4C41-B38B-607982AAA86D}"/>
              </a:ext>
            </a:extLst>
          </p:cNvPr>
          <p:cNvSpPr/>
          <p:nvPr/>
        </p:nvSpPr>
        <p:spPr>
          <a:xfrm>
            <a:off x="327483" y="2110525"/>
            <a:ext cx="8641080" cy="758190"/>
          </a:xfrm>
          <a:custGeom>
            <a:avLst/>
            <a:gdLst/>
            <a:ahLst/>
            <a:cxnLst/>
            <a:rect l="l" t="t" r="r" b="b"/>
            <a:pathLst>
              <a:path w="8641080" h="758189">
                <a:moveTo>
                  <a:pt x="0" y="0"/>
                </a:moveTo>
                <a:lnTo>
                  <a:pt x="0" y="758190"/>
                </a:lnTo>
                <a:lnTo>
                  <a:pt x="8641080" y="758189"/>
                </a:lnTo>
                <a:lnTo>
                  <a:pt x="8641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Systems: Properties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4FF8385-6133-4B37-90AB-0D8D6B6278C0}"/>
              </a:ext>
            </a:extLst>
          </p:cNvPr>
          <p:cNvSpPr txBox="1"/>
          <p:nvPr/>
        </p:nvSpPr>
        <p:spPr>
          <a:xfrm>
            <a:off x="-255186" y="2142424"/>
            <a:ext cx="9473610" cy="621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1615" marR="302260" indent="-758190">
              <a:lnSpc>
                <a:spcPct val="101600"/>
              </a:lnSpc>
              <a:spcBef>
                <a:spcPts val="5"/>
              </a:spcBef>
            </a:pPr>
            <a:r>
              <a:rPr lang="en-GB" sz="2000" i="1" spc="-95" dirty="0">
                <a:latin typeface="Trebuchet MS"/>
                <a:cs typeface="Trebuchet MS"/>
              </a:rPr>
              <a:t>“</a:t>
            </a:r>
            <a:r>
              <a:rPr lang="en-GB" sz="2000" i="1" spc="-120" dirty="0">
                <a:latin typeface="Trebuchet MS"/>
                <a:cs typeface="Trebuchet MS"/>
              </a:rPr>
              <a:t>A</a:t>
            </a:r>
            <a:r>
              <a:rPr lang="en-GB" sz="2000" i="1" spc="-13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reactive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75" dirty="0">
                <a:latin typeface="Trebuchet MS"/>
                <a:cs typeface="Trebuchet MS"/>
              </a:rPr>
              <a:t>system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is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65" dirty="0">
                <a:latin typeface="Trebuchet MS"/>
                <a:cs typeface="Trebuchet MS"/>
              </a:rPr>
              <a:t>one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75" dirty="0">
                <a:latin typeface="Trebuchet MS"/>
                <a:cs typeface="Trebuchet MS"/>
              </a:rPr>
              <a:t>which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is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95" dirty="0">
                <a:latin typeface="Trebuchet MS"/>
                <a:cs typeface="Trebuchet MS"/>
              </a:rPr>
              <a:t>in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continual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interaction</a:t>
            </a:r>
            <a:r>
              <a:rPr lang="en-GB" sz="2000" i="1" spc="-14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with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85" dirty="0">
                <a:latin typeface="Trebuchet MS"/>
                <a:cs typeface="Trebuchet MS"/>
              </a:rPr>
              <a:t>is </a:t>
            </a:r>
            <a:r>
              <a:rPr lang="en-GB" sz="2000" i="1" spc="-90" dirty="0">
                <a:latin typeface="Trebuchet MS"/>
                <a:cs typeface="Trebuchet MS"/>
              </a:rPr>
              <a:t>environment</a:t>
            </a:r>
            <a:r>
              <a:rPr lang="en-GB" sz="2000" i="1" spc="-150" dirty="0">
                <a:latin typeface="Trebuchet MS"/>
                <a:cs typeface="Trebuchet MS"/>
              </a:rPr>
              <a:t> </a:t>
            </a:r>
            <a:r>
              <a:rPr lang="en-GB" sz="2000" i="1" spc="-45" dirty="0">
                <a:latin typeface="Trebuchet MS"/>
                <a:cs typeface="Trebuchet MS"/>
              </a:rPr>
              <a:t>and  </a:t>
            </a:r>
            <a:r>
              <a:rPr lang="en-GB" sz="2000" i="1" spc="-90" dirty="0">
                <a:latin typeface="Trebuchet MS"/>
                <a:cs typeface="Trebuchet MS"/>
              </a:rPr>
              <a:t>executes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80" dirty="0">
                <a:latin typeface="Trebuchet MS"/>
                <a:cs typeface="Trebuchet MS"/>
              </a:rPr>
              <a:t>at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5" dirty="0">
                <a:latin typeface="Trebuchet MS"/>
                <a:cs typeface="Trebuchet MS"/>
              </a:rPr>
              <a:t>a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65" dirty="0">
                <a:latin typeface="Trebuchet MS"/>
                <a:cs typeface="Trebuchet MS"/>
              </a:rPr>
              <a:t>pace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determined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75" dirty="0">
                <a:latin typeface="Trebuchet MS"/>
                <a:cs typeface="Trebuchet MS"/>
              </a:rPr>
              <a:t>by</a:t>
            </a:r>
            <a:r>
              <a:rPr lang="en-GB" sz="2000" i="1" spc="-140" dirty="0">
                <a:latin typeface="Trebuchet MS"/>
                <a:cs typeface="Trebuchet MS"/>
              </a:rPr>
              <a:t> </a:t>
            </a:r>
            <a:r>
              <a:rPr lang="en-GB" sz="2000" i="1" spc="-100" dirty="0">
                <a:latin typeface="Trebuchet MS"/>
                <a:cs typeface="Trebuchet MS"/>
              </a:rPr>
              <a:t>that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95" dirty="0">
                <a:latin typeface="Trebuchet MS"/>
                <a:cs typeface="Trebuchet MS"/>
              </a:rPr>
              <a:t>environment</a:t>
            </a:r>
            <a:r>
              <a:rPr lang="en-GB" sz="2000" i="1" spc="-120" dirty="0">
                <a:latin typeface="Trebuchet MS"/>
                <a:cs typeface="Trebuchet MS"/>
              </a:rPr>
              <a:t>”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95" dirty="0">
                <a:latin typeface="Trebuchet MS"/>
                <a:cs typeface="Trebuchet MS"/>
              </a:rPr>
              <a:t>[</a:t>
            </a:r>
            <a:r>
              <a:rPr lang="en-GB" sz="2000" i="1" spc="-95" dirty="0" err="1">
                <a:latin typeface="Trebuchet MS"/>
                <a:cs typeface="Trebuchet MS"/>
              </a:rPr>
              <a:t>Bergé</a:t>
            </a:r>
            <a:r>
              <a:rPr lang="en-GB" sz="2000" i="1" spc="-95" dirty="0">
                <a:latin typeface="Trebuchet MS"/>
                <a:cs typeface="Trebuchet MS"/>
              </a:rPr>
              <a:t>,</a:t>
            </a:r>
            <a:r>
              <a:rPr lang="en-GB" sz="2000" i="1" spc="-155" dirty="0">
                <a:latin typeface="Trebuchet MS"/>
                <a:cs typeface="Trebuchet MS"/>
              </a:rPr>
              <a:t> </a:t>
            </a:r>
            <a:r>
              <a:rPr lang="en-GB" sz="2000" i="1" spc="-40" dirty="0">
                <a:latin typeface="Trebuchet MS"/>
                <a:cs typeface="Trebuchet MS"/>
              </a:rPr>
              <a:t>1995]</a:t>
            </a:r>
            <a:endParaRPr lang="en-GB" sz="2000" dirty="0"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5C63AFE-E2C9-46FD-870C-DB42A696FBD3}"/>
              </a:ext>
            </a:extLst>
          </p:cNvPr>
          <p:cNvSpPr/>
          <p:nvPr/>
        </p:nvSpPr>
        <p:spPr>
          <a:xfrm>
            <a:off x="627320" y="4234422"/>
            <a:ext cx="8288079" cy="782955"/>
          </a:xfrm>
          <a:custGeom>
            <a:avLst/>
            <a:gdLst/>
            <a:ahLst/>
            <a:cxnLst/>
            <a:rect l="l" t="t" r="r" b="b"/>
            <a:pathLst>
              <a:path w="8666480" h="782954">
                <a:moveTo>
                  <a:pt x="8666226" y="782574"/>
                </a:moveTo>
                <a:lnTo>
                  <a:pt x="8666226" y="0"/>
                </a:lnTo>
                <a:lnTo>
                  <a:pt x="0" y="0"/>
                </a:lnTo>
                <a:lnTo>
                  <a:pt x="0" y="782574"/>
                </a:lnTo>
                <a:lnTo>
                  <a:pt x="12953" y="782574"/>
                </a:lnTo>
                <a:lnTo>
                  <a:pt x="12953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8641841" y="25145"/>
                </a:lnTo>
                <a:lnTo>
                  <a:pt x="8641841" y="12191"/>
                </a:lnTo>
                <a:lnTo>
                  <a:pt x="8654034" y="25145"/>
                </a:lnTo>
                <a:lnTo>
                  <a:pt x="8654034" y="782574"/>
                </a:lnTo>
                <a:lnTo>
                  <a:pt x="8666226" y="782574"/>
                </a:lnTo>
                <a:close/>
              </a:path>
              <a:path w="8666480" h="782954">
                <a:moveTo>
                  <a:pt x="25145" y="25146"/>
                </a:moveTo>
                <a:lnTo>
                  <a:pt x="25145" y="12192"/>
                </a:lnTo>
                <a:lnTo>
                  <a:pt x="12953" y="25146"/>
                </a:lnTo>
                <a:lnTo>
                  <a:pt x="25145" y="25146"/>
                </a:lnTo>
                <a:close/>
              </a:path>
              <a:path w="8666480" h="782954">
                <a:moveTo>
                  <a:pt x="25145" y="757428"/>
                </a:moveTo>
                <a:lnTo>
                  <a:pt x="25145" y="25146"/>
                </a:lnTo>
                <a:lnTo>
                  <a:pt x="12953" y="25146"/>
                </a:lnTo>
                <a:lnTo>
                  <a:pt x="12953" y="757428"/>
                </a:lnTo>
                <a:lnTo>
                  <a:pt x="25145" y="757428"/>
                </a:lnTo>
                <a:close/>
              </a:path>
              <a:path w="8666480" h="782954">
                <a:moveTo>
                  <a:pt x="8654034" y="757427"/>
                </a:moveTo>
                <a:lnTo>
                  <a:pt x="12953" y="757428"/>
                </a:lnTo>
                <a:lnTo>
                  <a:pt x="25145" y="770381"/>
                </a:lnTo>
                <a:lnTo>
                  <a:pt x="25145" y="782574"/>
                </a:lnTo>
                <a:lnTo>
                  <a:pt x="8641841" y="782574"/>
                </a:lnTo>
                <a:lnTo>
                  <a:pt x="8641841" y="770381"/>
                </a:lnTo>
                <a:lnTo>
                  <a:pt x="8654034" y="757427"/>
                </a:lnTo>
                <a:close/>
              </a:path>
              <a:path w="8666480" h="782954">
                <a:moveTo>
                  <a:pt x="25145" y="782574"/>
                </a:moveTo>
                <a:lnTo>
                  <a:pt x="25145" y="770381"/>
                </a:lnTo>
                <a:lnTo>
                  <a:pt x="12953" y="757428"/>
                </a:lnTo>
                <a:lnTo>
                  <a:pt x="12953" y="782574"/>
                </a:lnTo>
                <a:lnTo>
                  <a:pt x="25145" y="782574"/>
                </a:lnTo>
                <a:close/>
              </a:path>
              <a:path w="8666480" h="782954">
                <a:moveTo>
                  <a:pt x="8654034" y="25145"/>
                </a:moveTo>
                <a:lnTo>
                  <a:pt x="8641841" y="12191"/>
                </a:lnTo>
                <a:lnTo>
                  <a:pt x="8641841" y="25145"/>
                </a:lnTo>
                <a:lnTo>
                  <a:pt x="8654034" y="25145"/>
                </a:lnTo>
                <a:close/>
              </a:path>
              <a:path w="8666480" h="782954">
                <a:moveTo>
                  <a:pt x="8654034" y="757427"/>
                </a:moveTo>
                <a:lnTo>
                  <a:pt x="8654034" y="25145"/>
                </a:lnTo>
                <a:lnTo>
                  <a:pt x="8641841" y="25145"/>
                </a:lnTo>
                <a:lnTo>
                  <a:pt x="8641841" y="757427"/>
                </a:lnTo>
                <a:lnTo>
                  <a:pt x="8654034" y="757427"/>
                </a:lnTo>
                <a:close/>
              </a:path>
              <a:path w="8666480" h="782954">
                <a:moveTo>
                  <a:pt x="8654034" y="782574"/>
                </a:moveTo>
                <a:lnTo>
                  <a:pt x="8654034" y="757427"/>
                </a:lnTo>
                <a:lnTo>
                  <a:pt x="8641841" y="770381"/>
                </a:lnTo>
                <a:lnTo>
                  <a:pt x="8641841" y="782574"/>
                </a:lnTo>
                <a:lnTo>
                  <a:pt x="8654034" y="782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4A51F11-AE55-47C4-B97D-92A13409F4E1}"/>
              </a:ext>
            </a:extLst>
          </p:cNvPr>
          <p:cNvSpPr/>
          <p:nvPr/>
        </p:nvSpPr>
        <p:spPr>
          <a:xfrm>
            <a:off x="300779" y="2110525"/>
            <a:ext cx="8666480" cy="782955"/>
          </a:xfrm>
          <a:custGeom>
            <a:avLst/>
            <a:gdLst/>
            <a:ahLst/>
            <a:cxnLst/>
            <a:rect l="l" t="t" r="r" b="b"/>
            <a:pathLst>
              <a:path w="8666480" h="782954">
                <a:moveTo>
                  <a:pt x="8666226" y="782574"/>
                </a:moveTo>
                <a:lnTo>
                  <a:pt x="8666226" y="0"/>
                </a:lnTo>
                <a:lnTo>
                  <a:pt x="0" y="0"/>
                </a:lnTo>
                <a:lnTo>
                  <a:pt x="0" y="782574"/>
                </a:lnTo>
                <a:lnTo>
                  <a:pt x="12953" y="782574"/>
                </a:lnTo>
                <a:lnTo>
                  <a:pt x="12953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8641841" y="25145"/>
                </a:lnTo>
                <a:lnTo>
                  <a:pt x="8641841" y="12191"/>
                </a:lnTo>
                <a:lnTo>
                  <a:pt x="8654034" y="25145"/>
                </a:lnTo>
                <a:lnTo>
                  <a:pt x="8654034" y="782574"/>
                </a:lnTo>
                <a:lnTo>
                  <a:pt x="8666226" y="782574"/>
                </a:lnTo>
                <a:close/>
              </a:path>
              <a:path w="8666480" h="782954">
                <a:moveTo>
                  <a:pt x="25145" y="25146"/>
                </a:moveTo>
                <a:lnTo>
                  <a:pt x="25145" y="12192"/>
                </a:lnTo>
                <a:lnTo>
                  <a:pt x="12953" y="25146"/>
                </a:lnTo>
                <a:lnTo>
                  <a:pt x="25145" y="25146"/>
                </a:lnTo>
                <a:close/>
              </a:path>
              <a:path w="8666480" h="782954">
                <a:moveTo>
                  <a:pt x="25145" y="757428"/>
                </a:moveTo>
                <a:lnTo>
                  <a:pt x="25145" y="25146"/>
                </a:lnTo>
                <a:lnTo>
                  <a:pt x="12953" y="25146"/>
                </a:lnTo>
                <a:lnTo>
                  <a:pt x="12953" y="757428"/>
                </a:lnTo>
                <a:lnTo>
                  <a:pt x="25145" y="757428"/>
                </a:lnTo>
                <a:close/>
              </a:path>
              <a:path w="8666480" h="782954">
                <a:moveTo>
                  <a:pt x="8654034" y="757427"/>
                </a:moveTo>
                <a:lnTo>
                  <a:pt x="12953" y="757428"/>
                </a:lnTo>
                <a:lnTo>
                  <a:pt x="25145" y="770381"/>
                </a:lnTo>
                <a:lnTo>
                  <a:pt x="25145" y="782574"/>
                </a:lnTo>
                <a:lnTo>
                  <a:pt x="8641841" y="782574"/>
                </a:lnTo>
                <a:lnTo>
                  <a:pt x="8641841" y="770381"/>
                </a:lnTo>
                <a:lnTo>
                  <a:pt x="8654034" y="757427"/>
                </a:lnTo>
                <a:close/>
              </a:path>
              <a:path w="8666480" h="782954">
                <a:moveTo>
                  <a:pt x="25145" y="782574"/>
                </a:moveTo>
                <a:lnTo>
                  <a:pt x="25145" y="770381"/>
                </a:lnTo>
                <a:lnTo>
                  <a:pt x="12953" y="757428"/>
                </a:lnTo>
                <a:lnTo>
                  <a:pt x="12953" y="782574"/>
                </a:lnTo>
                <a:lnTo>
                  <a:pt x="25145" y="782574"/>
                </a:lnTo>
                <a:close/>
              </a:path>
              <a:path w="8666480" h="782954">
                <a:moveTo>
                  <a:pt x="8654034" y="25145"/>
                </a:moveTo>
                <a:lnTo>
                  <a:pt x="8641841" y="12191"/>
                </a:lnTo>
                <a:lnTo>
                  <a:pt x="8641841" y="25145"/>
                </a:lnTo>
                <a:lnTo>
                  <a:pt x="8654034" y="25145"/>
                </a:lnTo>
                <a:close/>
              </a:path>
              <a:path w="8666480" h="782954">
                <a:moveTo>
                  <a:pt x="8654034" y="757427"/>
                </a:moveTo>
                <a:lnTo>
                  <a:pt x="8654034" y="25145"/>
                </a:lnTo>
                <a:lnTo>
                  <a:pt x="8641841" y="25145"/>
                </a:lnTo>
                <a:lnTo>
                  <a:pt x="8641841" y="757427"/>
                </a:lnTo>
                <a:lnTo>
                  <a:pt x="8654034" y="757427"/>
                </a:lnTo>
                <a:close/>
              </a:path>
              <a:path w="8666480" h="782954">
                <a:moveTo>
                  <a:pt x="8654034" y="782574"/>
                </a:moveTo>
                <a:lnTo>
                  <a:pt x="8654034" y="757427"/>
                </a:lnTo>
                <a:lnTo>
                  <a:pt x="8641841" y="770381"/>
                </a:lnTo>
                <a:lnTo>
                  <a:pt x="8641841" y="782574"/>
                </a:lnTo>
                <a:lnTo>
                  <a:pt x="8654034" y="782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4" y="1837546"/>
            <a:ext cx="4476306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Few applications (known at design time)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Not programmable by end user.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Fixed performance requirements (additional performance not useful)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1000" kern="0" dirty="0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Design criteria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C00000"/>
                </a:solidFill>
                <a:latin typeface="Garamond"/>
              </a:rPr>
              <a:t>Worst case speed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FF"/>
                </a:solidFill>
              </a:rPr>
              <a:t>Size and weight</a:t>
            </a:r>
            <a:endParaRPr lang="en-US" altLang="en-US" sz="2200" kern="0" dirty="0">
              <a:solidFill>
                <a:srgbClr val="0000FF"/>
              </a:solidFill>
              <a:latin typeface="Garamond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FF"/>
                </a:solidFill>
                <a:latin typeface="Garamond"/>
              </a:rPr>
              <a:t>Dependability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vs General Purpose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73E91D-4819-49C5-9C0F-59ABC1AB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05" y="1841086"/>
            <a:ext cx="3891516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Broad range of applications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1000" kern="0" dirty="0">
                <a:solidFill>
                  <a:srgbClr val="000000"/>
                </a:solidFill>
                <a:latin typeface="Garamond"/>
              </a:rPr>
              <a:t>           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Programmable by end user.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Higher performance is useful (enables new applications)</a:t>
            </a:r>
          </a:p>
          <a:p>
            <a:pPr>
              <a:lnSpc>
                <a:spcPct val="90000"/>
              </a:lnSpc>
            </a:pPr>
            <a:endParaRPr lang="en-US" altLang="en-US" sz="2200" kern="0" dirty="0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Design criteria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C00000"/>
                </a:solidFill>
                <a:latin typeface="Garamond"/>
              </a:rPr>
              <a:t>Average speed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1005567" y="1308065"/>
            <a:ext cx="2879884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Embedded Systems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311607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General Purpose Systems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9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System design flow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C1524-FE3A-441A-B7AA-E0F56D4BBFA6}"/>
              </a:ext>
            </a:extLst>
          </p:cNvPr>
          <p:cNvSpPr/>
          <p:nvPr/>
        </p:nvSpPr>
        <p:spPr>
          <a:xfrm>
            <a:off x="2966733" y="1413254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639DE4-B573-49BF-A45A-0BA5096B7DAB}"/>
              </a:ext>
            </a:extLst>
          </p:cNvPr>
          <p:cNvSpPr/>
          <p:nvPr/>
        </p:nvSpPr>
        <p:spPr>
          <a:xfrm>
            <a:off x="2966735" y="2443417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Specification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EF45A4-3825-49E7-9030-F26A1875A5A7}"/>
              </a:ext>
            </a:extLst>
          </p:cNvPr>
          <p:cNvSpPr/>
          <p:nvPr/>
        </p:nvSpPr>
        <p:spPr>
          <a:xfrm>
            <a:off x="2966736" y="3469956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D4D8F-497E-45F0-91F8-E1CDCB189DD6}"/>
              </a:ext>
            </a:extLst>
          </p:cNvPr>
          <p:cNvSpPr/>
          <p:nvPr/>
        </p:nvSpPr>
        <p:spPr>
          <a:xfrm>
            <a:off x="2966734" y="4560520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Components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C3C7A7-67F6-4FEA-831C-E6B4434FC3F4}"/>
              </a:ext>
            </a:extLst>
          </p:cNvPr>
          <p:cNvSpPr/>
          <p:nvPr/>
        </p:nvSpPr>
        <p:spPr>
          <a:xfrm>
            <a:off x="2966738" y="5577504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Integration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0F7E85-9F78-443C-827A-99C074C99859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455034" y="2106270"/>
            <a:ext cx="2" cy="3371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A5B79-0E45-4A3D-B023-EF0798B4308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455036" y="3136433"/>
            <a:ext cx="1" cy="3335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B5D7E-C975-426A-961D-27BD83AD6B3F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455035" y="4162972"/>
            <a:ext cx="2" cy="3975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69E500-0D58-4F95-A94C-4D64109B8A52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4455035" y="5253536"/>
            <a:ext cx="4" cy="3239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CE573-944A-4062-B6DB-BDBE2CF731B6}"/>
              </a:ext>
            </a:extLst>
          </p:cNvPr>
          <p:cNvCxnSpPr>
            <a:cxnSpLocks/>
          </p:cNvCxnSpPr>
          <p:nvPr/>
        </p:nvCxnSpPr>
        <p:spPr>
          <a:xfrm>
            <a:off x="1885017" y="1541695"/>
            <a:ext cx="2" cy="4505814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ADC51FB-A3D4-4E6A-87AA-94FC0FEE7F29}"/>
              </a:ext>
            </a:extLst>
          </p:cNvPr>
          <p:cNvCxnSpPr>
            <a:stCxn id="13" idx="6"/>
            <a:endCxn id="11" idx="6"/>
          </p:cNvCxnSpPr>
          <p:nvPr/>
        </p:nvCxnSpPr>
        <p:spPr>
          <a:xfrm flipH="1" flipV="1">
            <a:off x="5943335" y="4907028"/>
            <a:ext cx="4" cy="1016984"/>
          </a:xfrm>
          <a:prstGeom prst="curvedConnector3">
            <a:avLst>
              <a:gd name="adj1" fmla="val -571500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243C35-09FD-459C-9B4A-16EF9D215E53}"/>
              </a:ext>
            </a:extLst>
          </p:cNvPr>
          <p:cNvCxnSpPr>
            <a:stCxn id="11" idx="6"/>
            <a:endCxn id="10" idx="6"/>
          </p:cNvCxnSpPr>
          <p:nvPr/>
        </p:nvCxnSpPr>
        <p:spPr>
          <a:xfrm flipV="1">
            <a:off x="5943335" y="3816464"/>
            <a:ext cx="2" cy="1090564"/>
          </a:xfrm>
          <a:prstGeom prst="curvedConnector3">
            <a:avLst>
              <a:gd name="adj1" fmla="val 1143010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FEAE370-E45D-40DC-8B2B-0AFDA7DCAD36}"/>
              </a:ext>
            </a:extLst>
          </p:cNvPr>
          <p:cNvCxnSpPr>
            <a:stCxn id="10" idx="6"/>
            <a:endCxn id="8" idx="6"/>
          </p:cNvCxnSpPr>
          <p:nvPr/>
        </p:nvCxnSpPr>
        <p:spPr>
          <a:xfrm flipH="1" flipV="1">
            <a:off x="5943336" y="2789925"/>
            <a:ext cx="1" cy="1026539"/>
          </a:xfrm>
          <a:prstGeom prst="curvedConnector3">
            <a:avLst>
              <a:gd name="adj1" fmla="val -2286000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49FA50C-0A1C-413B-A6F3-E27AE0FCE93E}"/>
              </a:ext>
            </a:extLst>
          </p:cNvPr>
          <p:cNvCxnSpPr>
            <a:stCxn id="8" idx="6"/>
            <a:endCxn id="7" idx="6"/>
          </p:cNvCxnSpPr>
          <p:nvPr/>
        </p:nvCxnSpPr>
        <p:spPr>
          <a:xfrm flipH="1" flipV="1">
            <a:off x="5943334" y="1759762"/>
            <a:ext cx="2" cy="1030163"/>
          </a:xfrm>
          <a:prstGeom prst="curvedConnector3">
            <a:avLst>
              <a:gd name="adj1" fmla="val -1143000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C253EB-1C13-4F51-85EF-C3F63E4D88BB}"/>
              </a:ext>
            </a:extLst>
          </p:cNvPr>
          <p:cNvCxnSpPr>
            <a:cxnSpLocks/>
          </p:cNvCxnSpPr>
          <p:nvPr/>
        </p:nvCxnSpPr>
        <p:spPr>
          <a:xfrm>
            <a:off x="7471861" y="1538230"/>
            <a:ext cx="2" cy="4505814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F0790F-ED06-46ED-B48D-95FD9ADD062C}"/>
              </a:ext>
            </a:extLst>
          </p:cNvPr>
          <p:cNvSpPr txBox="1"/>
          <p:nvPr/>
        </p:nvSpPr>
        <p:spPr>
          <a:xfrm rot="16200000">
            <a:off x="462054" y="3475722"/>
            <a:ext cx="2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Top-down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1D37D-32D0-4A10-BB3C-654A6DAE7BA7}"/>
              </a:ext>
            </a:extLst>
          </p:cNvPr>
          <p:cNvSpPr txBox="1"/>
          <p:nvPr/>
        </p:nvSpPr>
        <p:spPr>
          <a:xfrm rot="16200000">
            <a:off x="6433366" y="3357956"/>
            <a:ext cx="244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Bottom-up design</a:t>
            </a:r>
          </a:p>
        </p:txBody>
      </p:sp>
    </p:spTree>
    <p:extLst>
      <p:ext uri="{BB962C8B-B14F-4D97-AF65-F5344CB8AC3E}">
        <p14:creationId xmlns:p14="http://schemas.microsoft.com/office/powerpoint/2010/main" val="11866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93B66C-ACB2-4D49-803D-DDA953D790DA}"/>
              </a:ext>
            </a:extLst>
          </p:cNvPr>
          <p:cNvSpPr/>
          <p:nvPr/>
        </p:nvSpPr>
        <p:spPr>
          <a:xfrm>
            <a:off x="56207" y="1356378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Requirements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2262836"/>
            <a:ext cx="8500730" cy="40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Informal description of the system in layman’s language. 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Functional: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Answers the question-“What should the system do?”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E.g.: A </a:t>
            </a:r>
            <a:r>
              <a:rPr lang="en-US" altLang="en-US" sz="2400" i="1" kern="0" dirty="0">
                <a:solidFill>
                  <a:srgbClr val="000000"/>
                </a:solidFill>
                <a:latin typeface="Garamond"/>
              </a:rPr>
              <a:t>GPS Moving Map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should display the map of terrain around user’s current position.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Non-functional: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Requirements not related to the functionality such as cost, size, power, etc.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E.g.: </a:t>
            </a:r>
            <a:r>
              <a:rPr lang="en-US" altLang="en-US" sz="2400" i="1" kern="0" dirty="0">
                <a:solidFill>
                  <a:srgbClr val="000000"/>
                </a:solidFill>
              </a:rPr>
              <a:t>GPS Moving Map</a:t>
            </a:r>
            <a:r>
              <a:rPr lang="en-US" altLang="en-US" sz="2400" kern="0" dirty="0">
                <a:solidFill>
                  <a:srgbClr val="000000"/>
                </a:solidFill>
              </a:rPr>
              <a:t> should cost under NOK 1000, fit on the palm, and run for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atleast</a:t>
            </a:r>
            <a:r>
              <a:rPr lang="en-US" altLang="en-US" sz="2400" kern="0" dirty="0">
                <a:solidFill>
                  <a:srgbClr val="000000"/>
                </a:solidFill>
              </a:rPr>
              <a:t> 8 hours on two batteries.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Designing Embedded Systems</a:t>
            </a: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27DDE04F-3D4C-4A52-A8A3-026EC1FCBC07}"/>
              </a:ext>
            </a:extLst>
          </p:cNvPr>
          <p:cNvSpPr txBox="1"/>
          <p:nvPr/>
        </p:nvSpPr>
        <p:spPr>
          <a:xfrm>
            <a:off x="3124988" y="155448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Specification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4E8FD5B9-0DC8-4640-AC27-4C5196BE3F8F}"/>
              </a:ext>
            </a:extLst>
          </p:cNvPr>
          <p:cNvSpPr txBox="1"/>
          <p:nvPr/>
        </p:nvSpPr>
        <p:spPr>
          <a:xfrm>
            <a:off x="4574547" y="155802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Architecture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28AB00C-E4A3-462C-B89B-F67E52C837D4}"/>
              </a:ext>
            </a:extLst>
          </p:cNvPr>
          <p:cNvSpPr txBox="1"/>
          <p:nvPr/>
        </p:nvSpPr>
        <p:spPr>
          <a:xfrm>
            <a:off x="6109182" y="1550933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Components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2030705-C35D-46D6-868B-B230BBF74539}"/>
              </a:ext>
            </a:extLst>
          </p:cNvPr>
          <p:cNvSpPr txBox="1"/>
          <p:nvPr/>
        </p:nvSpPr>
        <p:spPr>
          <a:xfrm>
            <a:off x="7696975" y="1554476"/>
            <a:ext cx="15958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Integration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93B66C-ACB2-4D49-803D-DDA953D790DA}"/>
              </a:ext>
            </a:extLst>
          </p:cNvPr>
          <p:cNvSpPr/>
          <p:nvPr/>
        </p:nvSpPr>
        <p:spPr>
          <a:xfrm>
            <a:off x="1544759" y="1367011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Specification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81" y="2262836"/>
            <a:ext cx="8878189" cy="40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An unambiguous technical description derived from 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Requirements.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Detailed enough to design the system architecture. 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Examples: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Fit on palm: 2” x 4”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8 hours on batteries: 100mW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Designing Embedded Systems</a:t>
            </a: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27DDE04F-3D4C-4A52-A8A3-026EC1FCBC07}"/>
              </a:ext>
            </a:extLst>
          </p:cNvPr>
          <p:cNvSpPr txBox="1"/>
          <p:nvPr/>
        </p:nvSpPr>
        <p:spPr>
          <a:xfrm>
            <a:off x="94703" y="155448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Requirements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4E8FD5B9-0DC8-4640-AC27-4C5196BE3F8F}"/>
              </a:ext>
            </a:extLst>
          </p:cNvPr>
          <p:cNvSpPr txBox="1"/>
          <p:nvPr/>
        </p:nvSpPr>
        <p:spPr>
          <a:xfrm>
            <a:off x="4574547" y="155802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Architecture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28AB00C-E4A3-462C-B89B-F67E52C837D4}"/>
              </a:ext>
            </a:extLst>
          </p:cNvPr>
          <p:cNvSpPr txBox="1"/>
          <p:nvPr/>
        </p:nvSpPr>
        <p:spPr>
          <a:xfrm>
            <a:off x="6109182" y="1550933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Components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2030705-C35D-46D6-868B-B230BBF74539}"/>
              </a:ext>
            </a:extLst>
          </p:cNvPr>
          <p:cNvSpPr txBox="1"/>
          <p:nvPr/>
        </p:nvSpPr>
        <p:spPr>
          <a:xfrm>
            <a:off x="7696975" y="1554476"/>
            <a:ext cx="15958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Integration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93B66C-ACB2-4D49-803D-DDA953D790DA}"/>
              </a:ext>
            </a:extLst>
          </p:cNvPr>
          <p:cNvSpPr/>
          <p:nvPr/>
        </p:nvSpPr>
        <p:spPr>
          <a:xfrm>
            <a:off x="2990787" y="1367011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81" y="2262836"/>
            <a:ext cx="8878189" cy="40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 high level overview of system structure in term of components needed and their interaction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.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Key Challenge: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How to distribute the functionality among hardware and software to meet the competing requirements: cost, performance, power..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Designing Embedded Systems</a:t>
            </a: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27DDE04F-3D4C-4A52-A8A3-026EC1FCBC07}"/>
              </a:ext>
            </a:extLst>
          </p:cNvPr>
          <p:cNvSpPr txBox="1"/>
          <p:nvPr/>
        </p:nvSpPr>
        <p:spPr>
          <a:xfrm>
            <a:off x="94703" y="155448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Requirements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4E8FD5B9-0DC8-4640-AC27-4C5196BE3F8F}"/>
              </a:ext>
            </a:extLst>
          </p:cNvPr>
          <p:cNvSpPr txBox="1"/>
          <p:nvPr/>
        </p:nvSpPr>
        <p:spPr>
          <a:xfrm>
            <a:off x="1608056" y="155802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Specification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28AB00C-E4A3-462C-B89B-F67E52C837D4}"/>
              </a:ext>
            </a:extLst>
          </p:cNvPr>
          <p:cNvSpPr txBox="1"/>
          <p:nvPr/>
        </p:nvSpPr>
        <p:spPr>
          <a:xfrm>
            <a:off x="6109182" y="1550933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Components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2030705-C35D-46D6-868B-B230BBF74539}"/>
              </a:ext>
            </a:extLst>
          </p:cNvPr>
          <p:cNvSpPr txBox="1"/>
          <p:nvPr/>
        </p:nvSpPr>
        <p:spPr>
          <a:xfrm>
            <a:off x="7696975" y="1554476"/>
            <a:ext cx="15958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Integration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8512D-FA5F-4AD9-AEE9-29BCBDC6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82" y="3199628"/>
            <a:ext cx="5689012" cy="2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93B66C-ACB2-4D49-803D-DDA953D790DA}"/>
              </a:ext>
            </a:extLst>
          </p:cNvPr>
          <p:cNvSpPr/>
          <p:nvPr/>
        </p:nvSpPr>
        <p:spPr>
          <a:xfrm>
            <a:off x="4628205" y="1367011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Components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" y="2262836"/>
            <a:ext cx="9101478" cy="40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Choose or build the component to implement the 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Architecture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and meet the 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Specifications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. 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Standard components: CPUs, memory, software libraries, …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GPS receiver and topographic database are standard components </a:t>
            </a:r>
          </a:p>
          <a:p>
            <a:pPr defTabSz="914377">
              <a:spcBef>
                <a:spcPts val="9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Custom components: Printed circuit boards, software modules, …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User interface is a component that might need custom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Designing Embedded Systems</a:t>
            </a: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27DDE04F-3D4C-4A52-A8A3-026EC1FCBC07}"/>
              </a:ext>
            </a:extLst>
          </p:cNvPr>
          <p:cNvSpPr txBox="1"/>
          <p:nvPr/>
        </p:nvSpPr>
        <p:spPr>
          <a:xfrm>
            <a:off x="94703" y="155448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Requirements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4E8FD5B9-0DC8-4640-AC27-4C5196BE3F8F}"/>
              </a:ext>
            </a:extLst>
          </p:cNvPr>
          <p:cNvSpPr txBox="1"/>
          <p:nvPr/>
        </p:nvSpPr>
        <p:spPr>
          <a:xfrm>
            <a:off x="3288010" y="155802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Architecture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28AB00C-E4A3-462C-B89B-F67E52C837D4}"/>
              </a:ext>
            </a:extLst>
          </p:cNvPr>
          <p:cNvSpPr txBox="1"/>
          <p:nvPr/>
        </p:nvSpPr>
        <p:spPr>
          <a:xfrm>
            <a:off x="1717923" y="1550933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Specification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2030705-C35D-46D6-868B-B230BBF74539}"/>
              </a:ext>
            </a:extLst>
          </p:cNvPr>
          <p:cNvSpPr txBox="1"/>
          <p:nvPr/>
        </p:nvSpPr>
        <p:spPr>
          <a:xfrm>
            <a:off x="7696975" y="1554476"/>
            <a:ext cx="15958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Integration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73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93B66C-ACB2-4D49-803D-DDA953D790DA}"/>
              </a:ext>
            </a:extLst>
          </p:cNvPr>
          <p:cNvSpPr/>
          <p:nvPr/>
        </p:nvSpPr>
        <p:spPr>
          <a:xfrm>
            <a:off x="6084864" y="1367011"/>
            <a:ext cx="2976601" cy="693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Integration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81" y="2262836"/>
            <a:ext cx="8878189" cy="40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Put the components together and make the system work!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C00000"/>
                </a:solidFill>
              </a:rPr>
              <a:t>Key Challenge:</a:t>
            </a:r>
            <a:r>
              <a:rPr lang="en-US" altLang="en-US" sz="2800" kern="0" dirty="0">
                <a:solidFill>
                  <a:srgbClr val="000000"/>
                </a:solidFill>
              </a:rPr>
              <a:t> Unforeseen </a:t>
            </a:r>
            <a:r>
              <a:rPr lang="en-US" altLang="en-US" sz="2800" i="1" kern="0" dirty="0">
                <a:solidFill>
                  <a:srgbClr val="000000"/>
                </a:solidFill>
              </a:rPr>
              <a:t>bugs </a:t>
            </a:r>
            <a:r>
              <a:rPr lang="en-US" altLang="en-US" sz="2800" kern="0" dirty="0">
                <a:solidFill>
                  <a:srgbClr val="000000"/>
                </a:solidFill>
              </a:rPr>
              <a:t>popup during integration.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Requires debugging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Careful component designing can help a lot.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Designing Embedded Systems</a:t>
            </a: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27DDE04F-3D4C-4A52-A8A3-026EC1FCBC07}"/>
              </a:ext>
            </a:extLst>
          </p:cNvPr>
          <p:cNvSpPr txBox="1"/>
          <p:nvPr/>
        </p:nvSpPr>
        <p:spPr>
          <a:xfrm>
            <a:off x="94703" y="155448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Requirements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4E8FD5B9-0DC8-4640-AC27-4C5196BE3F8F}"/>
              </a:ext>
            </a:extLst>
          </p:cNvPr>
          <p:cNvSpPr txBox="1"/>
          <p:nvPr/>
        </p:nvSpPr>
        <p:spPr>
          <a:xfrm>
            <a:off x="3288010" y="1558024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Architecture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28AB00C-E4A3-462C-B89B-F67E52C837D4}"/>
              </a:ext>
            </a:extLst>
          </p:cNvPr>
          <p:cNvSpPr txBox="1"/>
          <p:nvPr/>
        </p:nvSpPr>
        <p:spPr>
          <a:xfrm>
            <a:off x="1717923" y="1550933"/>
            <a:ext cx="19502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Specification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2030705-C35D-46D6-868B-B230BBF74539}"/>
              </a:ext>
            </a:extLst>
          </p:cNvPr>
          <p:cNvSpPr txBox="1"/>
          <p:nvPr/>
        </p:nvSpPr>
        <p:spPr>
          <a:xfrm>
            <a:off x="4698587" y="1554476"/>
            <a:ext cx="1595884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000" spc="1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Components</a:t>
            </a:r>
            <a:endParaRPr sz="2000" dirty="0">
              <a:solidFill>
                <a:schemeClr val="bg1">
                  <a:lumMod val="50000"/>
                </a:schemeClr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3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46567" y="203200"/>
            <a:ext cx="86230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System: Hardware (H/W)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ED1345-C4A9-4173-820F-2AE52BC31F25}"/>
              </a:ext>
            </a:extLst>
          </p:cNvPr>
          <p:cNvSpPr/>
          <p:nvPr/>
        </p:nvSpPr>
        <p:spPr>
          <a:xfrm>
            <a:off x="2679403" y="2711292"/>
            <a:ext cx="1041991" cy="701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76025C-5716-4ADD-8916-532E4146B0C0}"/>
              </a:ext>
            </a:extLst>
          </p:cNvPr>
          <p:cNvSpPr/>
          <p:nvPr/>
        </p:nvSpPr>
        <p:spPr>
          <a:xfrm>
            <a:off x="3721393" y="4104162"/>
            <a:ext cx="1094400" cy="7017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Memory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66DAE7-8369-44D9-8B02-1AF84E749709}"/>
              </a:ext>
            </a:extLst>
          </p:cNvPr>
          <p:cNvSpPr/>
          <p:nvPr/>
        </p:nvSpPr>
        <p:spPr>
          <a:xfrm>
            <a:off x="4873253" y="2704197"/>
            <a:ext cx="1094400" cy="7017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I/O devices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C9A86-5BEF-492D-8A8A-2E3D3D39F55F}"/>
              </a:ext>
            </a:extLst>
          </p:cNvPr>
          <p:cNvCxnSpPr/>
          <p:nvPr/>
        </p:nvCxnSpPr>
        <p:spPr>
          <a:xfrm>
            <a:off x="1860696" y="3785182"/>
            <a:ext cx="5188689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E3CA56-9E81-4E0F-B1A3-24ECA150125C}"/>
              </a:ext>
            </a:extLst>
          </p:cNvPr>
          <p:cNvCxnSpPr>
            <a:stCxn id="13" idx="2"/>
          </p:cNvCxnSpPr>
          <p:nvPr/>
        </p:nvCxnSpPr>
        <p:spPr>
          <a:xfrm>
            <a:off x="5420453" y="3405946"/>
            <a:ext cx="0" cy="379236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3EB02-FFDC-4B3F-8127-11B8974ABB0E}"/>
              </a:ext>
            </a:extLst>
          </p:cNvPr>
          <p:cNvCxnSpPr>
            <a:stCxn id="3" idx="2"/>
          </p:cNvCxnSpPr>
          <p:nvPr/>
        </p:nvCxnSpPr>
        <p:spPr>
          <a:xfrm flipH="1">
            <a:off x="3200398" y="3413041"/>
            <a:ext cx="1" cy="36000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C29094-0A72-4069-B84E-3AFC5958C951}"/>
              </a:ext>
            </a:extLst>
          </p:cNvPr>
          <p:cNvCxnSpPr>
            <a:stCxn id="10" idx="0"/>
          </p:cNvCxnSpPr>
          <p:nvPr/>
        </p:nvCxnSpPr>
        <p:spPr>
          <a:xfrm flipV="1">
            <a:off x="4268593" y="3785182"/>
            <a:ext cx="0" cy="31898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753BE-EBA0-49F7-9A11-563586A9EF5E}"/>
              </a:ext>
            </a:extLst>
          </p:cNvPr>
          <p:cNvSpPr txBox="1"/>
          <p:nvPr/>
        </p:nvSpPr>
        <p:spPr>
          <a:xfrm>
            <a:off x="5999552" y="3434313"/>
            <a:ext cx="86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40126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7714A-29E1-4A6A-86D2-15929510A0BA}"/>
              </a:ext>
            </a:extLst>
          </p:cNvPr>
          <p:cNvSpPr/>
          <p:nvPr/>
        </p:nvSpPr>
        <p:spPr>
          <a:xfrm>
            <a:off x="3364249" y="3397101"/>
            <a:ext cx="2073703" cy="1228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191381" y="203200"/>
            <a:ext cx="887818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System: Programming the H/W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1B8A4-A1A1-4427-9549-E3BFE13FB3BF}"/>
              </a:ext>
            </a:extLst>
          </p:cNvPr>
          <p:cNvGrpSpPr/>
          <p:nvPr/>
        </p:nvGrpSpPr>
        <p:grpSpPr>
          <a:xfrm>
            <a:off x="3396148" y="3437854"/>
            <a:ext cx="2052084" cy="1117600"/>
            <a:chOff x="3300451" y="3129508"/>
            <a:chExt cx="2052084" cy="1117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467833-DC2B-488F-9914-52A00F1A5BBE}"/>
                </a:ext>
              </a:extLst>
            </p:cNvPr>
            <p:cNvGrpSpPr/>
            <p:nvPr/>
          </p:nvGrpSpPr>
          <p:grpSpPr>
            <a:xfrm>
              <a:off x="3300451" y="3129508"/>
              <a:ext cx="2052084" cy="1117600"/>
              <a:chOff x="1892595" y="3129508"/>
              <a:chExt cx="5188689" cy="210171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2ED1345-C4A9-4173-820F-2AE52BC31F25}"/>
                  </a:ext>
                </a:extLst>
              </p:cNvPr>
              <p:cNvSpPr/>
              <p:nvPr/>
            </p:nvSpPr>
            <p:spPr>
              <a:xfrm>
                <a:off x="2711302" y="3136603"/>
                <a:ext cx="1041991" cy="70174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/>
                  <a:t>CPU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B76025C-5716-4ADD-8916-532E4146B0C0}"/>
                  </a:ext>
                </a:extLst>
              </p:cNvPr>
              <p:cNvSpPr/>
              <p:nvPr/>
            </p:nvSpPr>
            <p:spPr>
              <a:xfrm>
                <a:off x="3753292" y="4529473"/>
                <a:ext cx="1094400" cy="701749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Memory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266DAE7-8369-44D9-8B02-1AF84E749709}"/>
                  </a:ext>
                </a:extLst>
              </p:cNvPr>
              <p:cNvSpPr/>
              <p:nvPr/>
            </p:nvSpPr>
            <p:spPr>
              <a:xfrm>
                <a:off x="4905152" y="3129508"/>
                <a:ext cx="1094400" cy="70174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I/O devices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24C9A86-5BEF-492D-8A8A-2E3D3D39F55F}"/>
                  </a:ext>
                </a:extLst>
              </p:cNvPr>
              <p:cNvCxnSpPr/>
              <p:nvPr/>
            </p:nvCxnSpPr>
            <p:spPr>
              <a:xfrm>
                <a:off x="1892595" y="4210493"/>
                <a:ext cx="5188689" cy="0"/>
              </a:xfrm>
              <a:prstGeom prst="straightConnector1">
                <a:avLst/>
              </a:prstGeom>
              <a:ln w="889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E3CA56-9E81-4E0F-B1A3-24ECA150125C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>
                <a:off x="5452352" y="3831257"/>
                <a:ext cx="0" cy="379236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93EB02-FFDC-4B3F-8127-11B8974ABB0E}"/>
                  </a:ext>
                </a:extLst>
              </p:cNvPr>
              <p:cNvCxnSpPr>
                <a:stCxn id="3" idx="2"/>
              </p:cNvCxnSpPr>
              <p:nvPr/>
            </p:nvCxnSpPr>
            <p:spPr>
              <a:xfrm flipH="1">
                <a:off x="3232297" y="3838352"/>
                <a:ext cx="1" cy="360000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C29094-0A72-4069-B84E-3AFC5958C951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V="1">
                <a:off x="4300492" y="4210493"/>
                <a:ext cx="0" cy="318980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0A5AB8-CEED-4A77-8FA6-68EC6FC922F6}"/>
                </a:ext>
              </a:extLst>
            </p:cNvPr>
            <p:cNvSpPr txBox="1"/>
            <p:nvPr/>
          </p:nvSpPr>
          <p:spPr>
            <a:xfrm>
              <a:off x="4812298" y="3506758"/>
              <a:ext cx="3927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BUS</a:t>
              </a:r>
            </a:p>
          </p:txBody>
        </p:sp>
      </p:grpSp>
      <p:sp>
        <p:nvSpPr>
          <p:cNvPr id="5" name="Block Arc 4">
            <a:extLst>
              <a:ext uri="{FF2B5EF4-FFF2-40B4-BE49-F238E27FC236}">
                <a16:creationId xmlns:a16="http://schemas.microsoft.com/office/drawing/2014/main" id="{A5E91C74-9991-41C1-BA55-31640F963D3A}"/>
              </a:ext>
            </a:extLst>
          </p:cNvPr>
          <p:cNvSpPr/>
          <p:nvPr/>
        </p:nvSpPr>
        <p:spPr>
          <a:xfrm>
            <a:off x="2827995" y="2445490"/>
            <a:ext cx="3104971" cy="2814797"/>
          </a:xfrm>
          <a:prstGeom prst="blockArc">
            <a:avLst>
              <a:gd name="adj1" fmla="val 10731609"/>
              <a:gd name="adj2" fmla="val 140402"/>
              <a:gd name="adj3" fmla="val 136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B6A3937-CC0D-40AC-97BB-EBA73729FF62}"/>
              </a:ext>
            </a:extLst>
          </p:cNvPr>
          <p:cNvSpPr/>
          <p:nvPr/>
        </p:nvSpPr>
        <p:spPr>
          <a:xfrm>
            <a:off x="2349795" y="1956389"/>
            <a:ext cx="4082903" cy="3806457"/>
          </a:xfrm>
          <a:prstGeom prst="donut">
            <a:avLst>
              <a:gd name="adj" fmla="val 1041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3E22ACC-5F86-49D0-A5B1-29A7344E4609}"/>
              </a:ext>
            </a:extLst>
          </p:cNvPr>
          <p:cNvSpPr/>
          <p:nvPr/>
        </p:nvSpPr>
        <p:spPr>
          <a:xfrm rot="5400000">
            <a:off x="2046645" y="1359542"/>
            <a:ext cx="4848681" cy="4999927"/>
          </a:xfrm>
          <a:prstGeom prst="blockArc">
            <a:avLst>
              <a:gd name="adj1" fmla="val 10731609"/>
              <a:gd name="adj2" fmla="val 122885"/>
              <a:gd name="adj3" fmla="val 80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2552761C-C1A4-42DC-AC64-D32F7AC05777}"/>
              </a:ext>
            </a:extLst>
          </p:cNvPr>
          <p:cNvSpPr/>
          <p:nvPr/>
        </p:nvSpPr>
        <p:spPr>
          <a:xfrm rot="16200000">
            <a:off x="1869438" y="1363084"/>
            <a:ext cx="4848681" cy="4999927"/>
          </a:xfrm>
          <a:prstGeom prst="blockArc">
            <a:avLst>
              <a:gd name="adj1" fmla="val 10731609"/>
              <a:gd name="adj2" fmla="val 122885"/>
              <a:gd name="adj3" fmla="val 8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1721B-2AF4-4031-A935-DD82DCD29CAE}"/>
              </a:ext>
            </a:extLst>
          </p:cNvPr>
          <p:cNvSpPr/>
          <p:nvPr/>
        </p:nvSpPr>
        <p:spPr>
          <a:xfrm rot="16200000">
            <a:off x="1631316" y="2483829"/>
            <a:ext cx="3593804" cy="27515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-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D2256-DC55-4455-B884-E3E8F9C896F8}"/>
              </a:ext>
            </a:extLst>
          </p:cNvPr>
          <p:cNvSpPr/>
          <p:nvPr/>
        </p:nvSpPr>
        <p:spPr>
          <a:xfrm rot="5400000">
            <a:off x="3557374" y="2483829"/>
            <a:ext cx="3593804" cy="27515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Assembly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E73611-6D2E-4ACA-89DD-9950677E7D67}"/>
              </a:ext>
            </a:extLst>
          </p:cNvPr>
          <p:cNvSpPr/>
          <p:nvPr/>
        </p:nvSpPr>
        <p:spPr>
          <a:xfrm>
            <a:off x="2743200" y="2658144"/>
            <a:ext cx="3189766" cy="39659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F4BBD-509F-4AE4-B974-AF2371BD2CDE}"/>
              </a:ext>
            </a:extLst>
          </p:cNvPr>
          <p:cNvSpPr/>
          <p:nvPr/>
        </p:nvSpPr>
        <p:spPr>
          <a:xfrm>
            <a:off x="2466751" y="2199320"/>
            <a:ext cx="3870255" cy="39659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Compiler, Assembler, Optimizer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035A3-6B24-4B78-AE38-AB128A991558}"/>
              </a:ext>
            </a:extLst>
          </p:cNvPr>
          <p:cNvSpPr txBox="1"/>
          <p:nvPr/>
        </p:nvSpPr>
        <p:spPr>
          <a:xfrm>
            <a:off x="4654613" y="4229794"/>
            <a:ext cx="122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H/W</a:t>
            </a:r>
          </a:p>
        </p:txBody>
      </p:sp>
    </p:spTree>
    <p:extLst>
      <p:ext uri="{BB962C8B-B14F-4D97-AF65-F5344CB8AC3E}">
        <p14:creationId xmlns:p14="http://schemas.microsoft.com/office/powerpoint/2010/main" val="220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7" grpId="0" animBg="1"/>
      <p:bldP spid="8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is an Embedded System?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1BECF7-BA45-40AF-8D28-C7F38DB0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42098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2"/>
              </a:rPr>
              <a:t>Text book definition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ea typeface="ＭＳ Ｐゴシック" pitchFamily="2"/>
              </a:rPr>
              <a:t>   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Any device that includes a </a:t>
            </a:r>
            <a:r>
              <a:rPr lang="en-US" sz="2400" i="1" dirty="0">
                <a:solidFill>
                  <a:srgbClr val="000000"/>
                </a:solidFill>
                <a:ea typeface="ＭＳ Ｐゴシック" pitchFamily="2"/>
              </a:rPr>
              <a:t>programable computer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but is </a:t>
            </a:r>
            <a:r>
              <a:rPr lang="en-US" sz="2400" b="1" dirty="0">
                <a:solidFill>
                  <a:srgbClr val="000000"/>
                </a:solidFill>
                <a:ea typeface="ＭＳ Ｐゴシック" pitchFamily="2"/>
              </a:rPr>
              <a:t>not 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itself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   </a:t>
            </a:r>
            <a:r>
              <a:rPr lang="en-US" sz="2400" i="1" dirty="0">
                <a:solidFill>
                  <a:srgbClr val="000000"/>
                </a:solidFill>
                <a:ea typeface="ＭＳ Ｐゴシック" pitchFamily="2"/>
              </a:rPr>
              <a:t>general purpose computer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dirty="0">
              <a:solidFill>
                <a:srgbClr val="000000"/>
              </a:solidFill>
              <a:ea typeface="ＭＳ Ｐゴシック" pitchFamily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2"/>
              </a:rPr>
              <a:t>An alternate definition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C00000"/>
                </a:solidFill>
                <a:ea typeface="ＭＳ Ｐゴシック" pitchFamily="2"/>
              </a:rPr>
              <a:t> 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2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A computing system, </a:t>
            </a:r>
            <a:r>
              <a:rPr lang="en-US" sz="2400" i="1" dirty="0">
                <a:solidFill>
                  <a:srgbClr val="000000"/>
                </a:solidFill>
                <a:ea typeface="ＭＳ Ｐゴシック" pitchFamily="2"/>
              </a:rPr>
              <a:t>specialized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for only few applications with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   none (or minimum) end user programmability, </a:t>
            </a:r>
            <a:r>
              <a:rPr lang="en-US" sz="2400" i="1" dirty="0">
                <a:solidFill>
                  <a:srgbClr val="000000"/>
                </a:solidFill>
                <a:ea typeface="ＭＳ Ｐゴシック" pitchFamily="2"/>
              </a:rPr>
              <a:t>embedded</a:t>
            </a: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into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   larger product.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ea typeface="ＭＳ Ｐゴシック" pitchFamily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ＭＳ Ｐゴシック" pitchFamily="2"/>
              </a:rPr>
              <a:t>        - The main purpose of the product is not computing.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C00000"/>
              </a:solidFill>
              <a:ea typeface="ＭＳ Ｐゴシック" pitchFamily="2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305898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Let’s do something fun!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65FBA-83E9-4367-B33F-549C19CE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8" y="1503494"/>
            <a:ext cx="6192982" cy="43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2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Why learn it?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Fun to talk to a processor in its native language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Most efficient way to program a processor (if you can get the code right!)</a:t>
            </a: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We will examine ARM ISA to learn assembly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ARM: Most popular mobile and embedded ISA.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ISA: Instruction Set Architecture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Assembly Programming</a:t>
            </a:r>
          </a:p>
        </p:txBody>
      </p:sp>
    </p:spTree>
    <p:extLst>
      <p:ext uri="{BB962C8B-B14F-4D97-AF65-F5344CB8AC3E}">
        <p14:creationId xmlns:p14="http://schemas.microsoft.com/office/powerpoint/2010/main" val="242700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Programmer’s view of hardware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Interface between hardware and software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Defines processor recognizable </a:t>
            </a:r>
            <a:r>
              <a:rPr lang="en-US" altLang="en-US" sz="2600" kern="0" dirty="0">
                <a:solidFill>
                  <a:srgbClr val="0000FF"/>
                </a:solidFill>
                <a:latin typeface="Garamond"/>
              </a:rPr>
              <a:t>machine instructions 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Defines architecture state, memory management,…</a:t>
            </a: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Why is it useful?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Abstracts away hardware implementation details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Software can be developed (somewhat) independent of hardware implementation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Enables multiple implementations (called </a:t>
            </a:r>
            <a:r>
              <a:rPr lang="en-US" altLang="en-US" sz="2600" kern="0" dirty="0">
                <a:solidFill>
                  <a:srgbClr val="0000FF"/>
                </a:solidFill>
                <a:latin typeface="Garamond"/>
              </a:rPr>
              <a:t>Microarchitectures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) of the same ISA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453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7" y="1507923"/>
            <a:ext cx="845819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Machine instructions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Strings of binary numbers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Example: 01001011010100101011010010001010</a:t>
            </a:r>
            <a:endParaRPr lang="en-US" altLang="en-US" sz="2600" kern="0" dirty="0">
              <a:solidFill>
                <a:srgbClr val="0000FF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Processor works with machine instructions but they are difficult for humans to understand</a:t>
            </a: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Assembly instructions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Symbolic representation of machine instructions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Easier for humans to understand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Strict one-to-one mapping between machine and assembly instructions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Machine and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594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>
                <a:solidFill>
                  <a:srgbClr val="000000"/>
                </a:solidFill>
                <a:latin typeface="Garamond"/>
              </a:rPr>
              <a:t>High 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level language (c/Java) code: </a:t>
            </a:r>
            <a:r>
              <a:rPr lang="en-US" altLang="en-US" sz="2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a[0]=b[0]+5;</a:t>
            </a:r>
            <a:endParaRPr lang="en-US" altLang="en-US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Assembly code: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r3,[r1]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get the value to b[0] from memory to r3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r4,r3,5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add 5 to b[0] and store in r4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r4,[r2]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save r4 to a[0]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Assembly code example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D0C913-A2C7-43F3-805F-90D3F319B8DB}"/>
              </a:ext>
            </a:extLst>
          </p:cNvPr>
          <p:cNvSpPr/>
          <p:nvPr/>
        </p:nvSpPr>
        <p:spPr>
          <a:xfrm>
            <a:off x="893618" y="2524990"/>
            <a:ext cx="841663" cy="143394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B5FF31-7DF4-4068-8135-92A2E50D0148}"/>
              </a:ext>
            </a:extLst>
          </p:cNvPr>
          <p:cNvSpPr/>
          <p:nvPr/>
        </p:nvSpPr>
        <p:spPr>
          <a:xfrm>
            <a:off x="1929250" y="2524990"/>
            <a:ext cx="1530923" cy="1433946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711D27-1EED-4EA5-AF7A-7152B7237CA5}"/>
              </a:ext>
            </a:extLst>
          </p:cNvPr>
          <p:cNvSpPr/>
          <p:nvPr/>
        </p:nvSpPr>
        <p:spPr>
          <a:xfrm>
            <a:off x="3539838" y="2524990"/>
            <a:ext cx="5141335" cy="1433946"/>
          </a:xfrm>
          <a:prstGeom prst="roundRect">
            <a:avLst/>
          </a:prstGeom>
          <a:noFill/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FF5E89-E5D1-42CA-A8DF-8F0057E318E2}"/>
              </a:ext>
            </a:extLst>
          </p:cNvPr>
          <p:cNvCxnSpPr/>
          <p:nvPr/>
        </p:nvCxnSpPr>
        <p:spPr>
          <a:xfrm>
            <a:off x="2556163" y="2524990"/>
            <a:ext cx="0" cy="143394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A48D635-2E5A-4BC9-A706-B032D23543B0}"/>
              </a:ext>
            </a:extLst>
          </p:cNvPr>
          <p:cNvSpPr/>
          <p:nvPr/>
        </p:nvSpPr>
        <p:spPr>
          <a:xfrm>
            <a:off x="121232" y="4281140"/>
            <a:ext cx="2899062" cy="727364"/>
          </a:xfrm>
          <a:prstGeom prst="wedgeRoundRectCallout">
            <a:avLst>
              <a:gd name="adj1" fmla="val -18237"/>
              <a:gd name="adj2" fmla="val -90357"/>
              <a:gd name="adj3" fmla="val 16667"/>
            </a:avLst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en-US" kern="0" dirty="0">
                <a:solidFill>
                  <a:srgbClr val="FF0000"/>
                </a:solidFill>
              </a:rPr>
              <a:t>mnemonic</a:t>
            </a:r>
            <a:r>
              <a:rPr lang="en-US" altLang="en-US" kern="0" dirty="0">
                <a:solidFill>
                  <a:srgbClr val="000000"/>
                </a:solidFill>
              </a:rPr>
              <a:t>: what operation to perform</a:t>
            </a:r>
            <a:endParaRPr lang="en-GB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4BA016D-C793-4BE5-ACC4-D24C3EDAFACB}"/>
              </a:ext>
            </a:extLst>
          </p:cNvPr>
          <p:cNvSpPr/>
          <p:nvPr/>
        </p:nvSpPr>
        <p:spPr>
          <a:xfrm>
            <a:off x="3301499" y="5544646"/>
            <a:ext cx="3574470" cy="727364"/>
          </a:xfrm>
          <a:prstGeom prst="wedgeRoundRectCallout">
            <a:avLst>
              <a:gd name="adj1" fmla="val -55717"/>
              <a:gd name="adj2" fmla="val -269283"/>
              <a:gd name="adj3" fmla="val 16667"/>
            </a:avLst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en-US" kern="0" dirty="0">
                <a:solidFill>
                  <a:srgbClr val="000000"/>
                </a:solidFill>
              </a:rPr>
              <a:t>Where is the data required to perform the operation</a:t>
            </a:r>
            <a:endParaRPr lang="en-GB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3F18F4B-C1F2-4F6A-966A-1D6574971F54}"/>
              </a:ext>
            </a:extLst>
          </p:cNvPr>
          <p:cNvSpPr/>
          <p:nvPr/>
        </p:nvSpPr>
        <p:spPr>
          <a:xfrm>
            <a:off x="0" y="5468446"/>
            <a:ext cx="2899063" cy="727364"/>
          </a:xfrm>
          <a:prstGeom prst="wedgeRoundRectCallout">
            <a:avLst>
              <a:gd name="adj1" fmla="val 27534"/>
              <a:gd name="adj2" fmla="val -260712"/>
              <a:gd name="adj3" fmla="val 16667"/>
            </a:avLst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en-US" kern="0" dirty="0">
                <a:solidFill>
                  <a:srgbClr val="000000"/>
                </a:solidFill>
              </a:rPr>
              <a:t>Where to store the result of the operation</a:t>
            </a:r>
            <a:endParaRPr lang="en-GB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E98058F-5783-471C-96A6-B2F423245A0E}"/>
              </a:ext>
            </a:extLst>
          </p:cNvPr>
          <p:cNvSpPr/>
          <p:nvPr/>
        </p:nvSpPr>
        <p:spPr>
          <a:xfrm>
            <a:off x="4572000" y="4433540"/>
            <a:ext cx="4343399" cy="727364"/>
          </a:xfrm>
          <a:prstGeom prst="wedgeRoundRectCallout">
            <a:avLst>
              <a:gd name="adj1" fmla="val -27006"/>
              <a:gd name="adj2" fmla="val -117499"/>
              <a:gd name="adj3" fmla="val 16667"/>
            </a:avLst>
          </a:prstGeom>
          <a:noFill/>
          <a:ln w="349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en-US" kern="0" dirty="0">
                <a:solidFill>
                  <a:srgbClr val="000000"/>
                </a:solidFill>
              </a:rPr>
              <a:t>Comments. For code readability. Start with 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6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6" y="1507923"/>
            <a:ext cx="88426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Hight level language (c/Java) code: </a:t>
            </a:r>
            <a:r>
              <a:rPr lang="en-US" altLang="en-US" sz="2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a[0]=b[0]+5;</a:t>
            </a:r>
            <a:endParaRPr lang="en-US" altLang="en-US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Assembly code: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r3,[r1]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get the value to b[0] from memory to r3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r4,r3,5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add 5 to b[0] and store in r4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r4,[r2]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save r4 to a[0]</a:t>
            </a:r>
          </a:p>
          <a:p>
            <a:pPr marL="0" lvl="1" indent="0" defTabSz="914377">
              <a:spcBef>
                <a:spcPts val="375"/>
              </a:spcBef>
              <a:buNone/>
            </a:pPr>
            <a:endParaRPr lang="en-US" alt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914377">
              <a:spcBef>
                <a:spcPts val="375"/>
              </a:spcBef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Things to notice:</a:t>
            </a:r>
          </a:p>
          <a:p>
            <a:pPr marL="742950" lvl="2" indent="-342900" defTabSz="914377">
              <a:spcBef>
                <a:spcPts val="375"/>
              </a:spcBef>
            </a:pPr>
            <a:r>
              <a:rPr lang="en-US" altLang="en-US" sz="23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Data needs to be brought to registers from memory to operate on it</a:t>
            </a:r>
          </a:p>
          <a:p>
            <a:pPr marL="742950" lvl="2" indent="-342900" defTabSz="914377">
              <a:spcBef>
                <a:spcPts val="375"/>
              </a:spcBef>
            </a:pPr>
            <a:r>
              <a:rPr lang="en-US" altLang="en-US" sz="23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Separate instructions to </a:t>
            </a:r>
            <a:r>
              <a:rPr lang="en-US" altLang="en-US" sz="2300" kern="0" dirty="0">
                <a:solidFill>
                  <a:srgbClr val="0000FF"/>
                </a:solidFill>
                <a:latin typeface="Garamond (Body)"/>
                <a:cs typeface="Times New Roman" panose="02020603050405020304" pitchFamily="18" charset="0"/>
              </a:rPr>
              <a:t>access</a:t>
            </a:r>
            <a:r>
              <a:rPr lang="en-US" altLang="en-US" sz="23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 data (from memory) and </a:t>
            </a:r>
            <a:r>
              <a:rPr lang="en-US" altLang="en-US" sz="2300" kern="0" dirty="0">
                <a:solidFill>
                  <a:srgbClr val="0000FF"/>
                </a:solidFill>
                <a:latin typeface="Garamond (Body)"/>
                <a:cs typeface="Times New Roman" panose="02020603050405020304" pitchFamily="18" charset="0"/>
              </a:rPr>
              <a:t>operate</a:t>
            </a:r>
            <a:r>
              <a:rPr lang="en-US" altLang="en-US" sz="23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 on it</a:t>
            </a:r>
          </a:p>
          <a:p>
            <a:pPr marL="1200150" lvl="3" indent="-342900" defTabSz="914377">
              <a:spcBef>
                <a:spcPts val="375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Called </a:t>
            </a:r>
            <a:r>
              <a:rPr lang="en-US" altLang="en-US" sz="2200" kern="0" dirty="0">
                <a:solidFill>
                  <a:srgbClr val="0000FF"/>
                </a:solidFill>
                <a:latin typeface="Garamond (Body)"/>
                <a:cs typeface="Times New Roman" panose="02020603050405020304" pitchFamily="18" charset="0"/>
              </a:rPr>
              <a:t>load-store architecture</a:t>
            </a:r>
          </a:p>
          <a:p>
            <a:pPr marL="1200150" lvl="3" indent="-342900" defTabSz="914377">
              <a:spcBef>
                <a:spcPts val="375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Garamond (Body)"/>
                <a:cs typeface="Times New Roman" panose="02020603050405020304" pitchFamily="18" charset="0"/>
              </a:rPr>
              <a:t>An alternative architecture: </a:t>
            </a:r>
            <a:r>
              <a:rPr lang="en-US" altLang="en-US" sz="2200" kern="0" dirty="0">
                <a:solidFill>
                  <a:srgbClr val="0000FF"/>
                </a:solidFill>
                <a:latin typeface="Garamond (Body)"/>
                <a:cs typeface="Times New Roman" panose="02020603050405020304" pitchFamily="18" charset="0"/>
              </a:rPr>
              <a:t>register memory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Assembly code example</a:t>
            </a:r>
          </a:p>
        </p:txBody>
      </p:sp>
    </p:spTree>
    <p:extLst>
      <p:ext uri="{BB962C8B-B14F-4D97-AF65-F5344CB8AC3E}">
        <p14:creationId xmlns:p14="http://schemas.microsoft.com/office/powerpoint/2010/main" val="22854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7" y="1507923"/>
            <a:ext cx="8614064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r3,[r1]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get the value to b[0] from memory to r3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r4,r3,5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add 5 to b[0] and store in r4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r4,[r2]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save r4 to a[0]</a:t>
            </a:r>
          </a:p>
          <a:p>
            <a:pPr marL="0" lvl="1" indent="0" defTabSz="914377">
              <a:spcBef>
                <a:spcPts val="375"/>
              </a:spcBef>
              <a:buNone/>
            </a:pPr>
            <a:endParaRPr lang="en-US" altLang="en-US" sz="1400" kern="0" dirty="0">
              <a:solidFill>
                <a:srgbClr val="000000"/>
              </a:solidFill>
              <a:latin typeface="Garamond (Body)"/>
              <a:cs typeface="Times New Roman" panose="02020603050405020304" pitchFamily="18" charset="0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How many and what instructions are available?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</a:rPr>
              <a:t>How </a:t>
            </a:r>
            <a:r>
              <a:rPr lang="en-US" altLang="en-US" sz="2200" i="1" kern="0" dirty="0">
                <a:solidFill>
                  <a:srgbClr val="000000"/>
                </a:solidFill>
              </a:rPr>
              <a:t>long</a:t>
            </a:r>
            <a:r>
              <a:rPr lang="en-US" altLang="en-US" sz="2200" kern="0" dirty="0">
                <a:solidFill>
                  <a:srgbClr val="000000"/>
                </a:solidFill>
              </a:rPr>
              <a:t> is an instruction?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Is there a limit on number of registers?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Does the address need to be in a register to access a memory location?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Food for thought!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1F321D-C0D6-4185-B0C4-54EA8B44352E}"/>
              </a:ext>
            </a:extLst>
          </p:cNvPr>
          <p:cNvSpPr/>
          <p:nvPr/>
        </p:nvSpPr>
        <p:spPr>
          <a:xfrm>
            <a:off x="706582" y="1507923"/>
            <a:ext cx="841663" cy="143394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82E013-4575-4BBB-A298-74229FAEA2A7}"/>
              </a:ext>
            </a:extLst>
          </p:cNvPr>
          <p:cNvSpPr/>
          <p:nvPr/>
        </p:nvSpPr>
        <p:spPr>
          <a:xfrm>
            <a:off x="1762996" y="1507923"/>
            <a:ext cx="1530923" cy="1433946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F01860-3752-4BE0-9EDD-F2EBA091A45A}"/>
              </a:ext>
            </a:extLst>
          </p:cNvPr>
          <p:cNvSpPr/>
          <p:nvPr/>
        </p:nvSpPr>
        <p:spPr>
          <a:xfrm>
            <a:off x="2434941" y="1507923"/>
            <a:ext cx="858978" cy="490595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BEBD79-D520-48C2-908E-32AC50B5673F}"/>
              </a:ext>
            </a:extLst>
          </p:cNvPr>
          <p:cNvSpPr/>
          <p:nvPr/>
        </p:nvSpPr>
        <p:spPr>
          <a:xfrm>
            <a:off x="2434941" y="2374670"/>
            <a:ext cx="858978" cy="490595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64FD3-79EE-413F-AE90-DD84F4B178DC}"/>
              </a:ext>
            </a:extLst>
          </p:cNvPr>
          <p:cNvSpPr txBox="1"/>
          <p:nvPr/>
        </p:nvSpPr>
        <p:spPr>
          <a:xfrm>
            <a:off x="202623" y="5711911"/>
            <a:ext cx="8790710" cy="7205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23" tIns="45712" rIns="91423" bIns="45712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All of these are architecture (ISA) specific.</a:t>
            </a:r>
          </a:p>
        </p:txBody>
      </p:sp>
    </p:spTree>
    <p:extLst>
      <p:ext uri="{BB962C8B-B14F-4D97-AF65-F5344CB8AC3E}">
        <p14:creationId xmlns:p14="http://schemas.microsoft.com/office/powerpoint/2010/main" val="5365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7" y="1507923"/>
            <a:ext cx="845819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ARM is a load-store architecture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Offers several variants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ARMv8: 64-bit architecture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ARMv7: 32-bit architecture</a:t>
            </a:r>
          </a:p>
          <a:p>
            <a:pPr lvl="2" defTabSz="914377">
              <a:spcBef>
                <a:spcPts val="375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All instructions are also 32-bit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Thumb architecture</a:t>
            </a:r>
          </a:p>
          <a:p>
            <a:pPr lvl="2" defTabSz="914377">
              <a:spcBef>
                <a:spcPts val="375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16-bit instructions to reduce code size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Thumb-2 architecture</a:t>
            </a:r>
          </a:p>
          <a:p>
            <a:pPr lvl="2" defTabSz="914377">
              <a:spcBef>
                <a:spcPts val="375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Supports both 16-bit and 32-bit instructions</a:t>
            </a:r>
          </a:p>
          <a:p>
            <a:pPr marL="914400" lvl="2" indent="0" defTabSz="914377">
              <a:spcBef>
                <a:spcPts val="375"/>
              </a:spcBef>
              <a:buNone/>
            </a:pPr>
            <a:endParaRPr lang="en-US" altLang="en-US" sz="16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375"/>
              </a:spcBef>
              <a:buNone/>
            </a:pPr>
            <a:r>
              <a:rPr lang="en-US" altLang="en-US" sz="3000" kern="0" dirty="0">
                <a:solidFill>
                  <a:srgbClr val="000000"/>
                </a:solidFill>
                <a:latin typeface="Garamond"/>
              </a:rPr>
              <a:t>You will use Thumb-2 in the labs.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ARM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5175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" y="1248148"/>
            <a:ext cx="917040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Registers are storage locations 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inside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the processor that hold program variables and control state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Thumb-2 provides 16</a:t>
            </a:r>
            <a:r>
              <a:rPr lang="en-US" altLang="en-US" sz="2800" i="1" kern="0" dirty="0">
                <a:solidFill>
                  <a:srgbClr val="000000"/>
                </a:solidFill>
              </a:rPr>
              <a:t> general-purpose </a:t>
            </a:r>
            <a:r>
              <a:rPr lang="en-US" altLang="en-US" sz="2800" kern="0" dirty="0">
                <a:solidFill>
                  <a:srgbClr val="000000"/>
                </a:solidFill>
              </a:rPr>
              <a:t>registers (</a:t>
            </a:r>
            <a:r>
              <a:rPr lang="en-US" altLang="en-US" sz="2800" kern="0" dirty="0">
                <a:solidFill>
                  <a:srgbClr val="C00000"/>
                </a:solidFill>
              </a:rPr>
              <a:t>r0-r15</a:t>
            </a:r>
            <a:r>
              <a:rPr lang="en-US" altLang="en-US" sz="2800" kern="0" dirty="0">
                <a:solidFill>
                  <a:srgbClr val="000000"/>
                </a:solidFill>
              </a:rPr>
              <a:t>) and a </a:t>
            </a:r>
            <a:r>
              <a:rPr lang="en-US" altLang="en-US" sz="2800" i="1" kern="0" dirty="0">
                <a:solidFill>
                  <a:srgbClr val="000000"/>
                </a:solidFill>
              </a:rPr>
              <a:t>current program status register</a:t>
            </a:r>
            <a:r>
              <a:rPr lang="en-US" altLang="en-US" sz="2800" kern="0" dirty="0">
                <a:solidFill>
                  <a:srgbClr val="000000"/>
                </a:solidFill>
              </a:rPr>
              <a:t> (</a:t>
            </a:r>
            <a:r>
              <a:rPr lang="en-US" altLang="en-US" sz="2800" kern="0" dirty="0">
                <a:solidFill>
                  <a:srgbClr val="C00000"/>
                </a:solidFill>
              </a:rPr>
              <a:t>CPSR</a:t>
            </a:r>
            <a:r>
              <a:rPr lang="en-US" altLang="en-US" sz="2800" kern="0" dirty="0">
                <a:solidFill>
                  <a:srgbClr val="000000"/>
                </a:solidFill>
              </a:rPr>
              <a:t>). </a:t>
            </a:r>
            <a:r>
              <a:rPr lang="en-US" altLang="en-US" sz="2800" kern="0" dirty="0">
                <a:solidFill>
                  <a:srgbClr val="C00000"/>
                </a:solidFill>
              </a:rPr>
              <a:t>Each register is 32-bit wide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Registers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6C8C57-90AF-4CB2-BBE1-3C6A06C4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34044"/>
              </p:ext>
            </p:extLst>
          </p:nvPr>
        </p:nvGraphicFramePr>
        <p:xfrm>
          <a:off x="1336960" y="3429000"/>
          <a:ext cx="1530928" cy="292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30928">
                  <a:extLst>
                    <a:ext uri="{9D8B030D-6E8A-4147-A177-3AD203B41FA5}">
                      <a16:colId xmlns:a16="http://schemas.microsoft.com/office/drawing/2014/main" val="142610759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438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14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403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307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219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234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80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F34ADB-8632-4B5E-AD4C-82F4FB0ED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53965"/>
              </p:ext>
            </p:extLst>
          </p:nvPr>
        </p:nvGraphicFramePr>
        <p:xfrm>
          <a:off x="3235034" y="3425535"/>
          <a:ext cx="1530928" cy="292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30928">
                  <a:extLst>
                    <a:ext uri="{9D8B030D-6E8A-4147-A177-3AD203B41FA5}">
                      <a16:colId xmlns:a16="http://schemas.microsoft.com/office/drawing/2014/main" val="142610759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438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14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403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307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r13 (SP)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219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r14 (LR)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234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r15 (PC)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8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0A083E-8D38-430E-9E6A-DFCE33D5D156}"/>
              </a:ext>
            </a:extLst>
          </p:cNvPr>
          <p:cNvSpPr txBox="1"/>
          <p:nvPr/>
        </p:nvSpPr>
        <p:spPr>
          <a:xfrm>
            <a:off x="2664400" y="312122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87C48-EB40-4058-9A2C-565F33A17AB3}"/>
              </a:ext>
            </a:extLst>
          </p:cNvPr>
          <p:cNvSpPr txBox="1"/>
          <p:nvPr/>
        </p:nvSpPr>
        <p:spPr>
          <a:xfrm>
            <a:off x="4562471" y="3128149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63031-801B-4F30-B215-808E1C502934}"/>
              </a:ext>
            </a:extLst>
          </p:cNvPr>
          <p:cNvSpPr txBox="1"/>
          <p:nvPr/>
        </p:nvSpPr>
        <p:spPr>
          <a:xfrm>
            <a:off x="3156236" y="3124684"/>
            <a:ext cx="50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18ED0-4661-472C-B714-ABE6A0096CAA}"/>
              </a:ext>
            </a:extLst>
          </p:cNvPr>
          <p:cNvSpPr txBox="1"/>
          <p:nvPr/>
        </p:nvSpPr>
        <p:spPr>
          <a:xfrm>
            <a:off x="1272018" y="3121219"/>
            <a:ext cx="50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31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C4F29-F1B5-43A7-80C0-2D9EAD47F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94170"/>
              </p:ext>
            </p:extLst>
          </p:nvPr>
        </p:nvGraphicFramePr>
        <p:xfrm>
          <a:off x="5972170" y="3771900"/>
          <a:ext cx="1530928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30928">
                  <a:extLst>
                    <a:ext uri="{9D8B030D-6E8A-4147-A177-3AD203B41FA5}">
                      <a16:colId xmlns:a16="http://schemas.microsoft.com/office/drawing/2014/main" val="142610759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CPSR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0B3D22-6037-479F-AE65-97774D3230B1}"/>
              </a:ext>
            </a:extLst>
          </p:cNvPr>
          <p:cNvSpPr txBox="1"/>
          <p:nvPr/>
        </p:nvSpPr>
        <p:spPr>
          <a:xfrm>
            <a:off x="7302207" y="3477981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E9418-D55F-4B0C-8028-CC2ED659E615}"/>
              </a:ext>
            </a:extLst>
          </p:cNvPr>
          <p:cNvSpPr txBox="1"/>
          <p:nvPr/>
        </p:nvSpPr>
        <p:spPr>
          <a:xfrm>
            <a:off x="5895972" y="3474516"/>
            <a:ext cx="50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61F003-5C06-4984-B5B2-2CD188A9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76957"/>
              </p:ext>
            </p:extLst>
          </p:nvPr>
        </p:nvGraphicFramePr>
        <p:xfrm>
          <a:off x="4886319" y="4431456"/>
          <a:ext cx="394162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5405">
                  <a:extLst>
                    <a:ext uri="{9D8B030D-6E8A-4147-A177-3AD203B41FA5}">
                      <a16:colId xmlns:a16="http://schemas.microsoft.com/office/drawing/2014/main" val="358509433"/>
                    </a:ext>
                  </a:extLst>
                </a:gridCol>
                <a:gridCol w="985405">
                  <a:extLst>
                    <a:ext uri="{9D8B030D-6E8A-4147-A177-3AD203B41FA5}">
                      <a16:colId xmlns:a16="http://schemas.microsoft.com/office/drawing/2014/main" val="3379834818"/>
                    </a:ext>
                  </a:extLst>
                </a:gridCol>
                <a:gridCol w="985405">
                  <a:extLst>
                    <a:ext uri="{9D8B030D-6E8A-4147-A177-3AD203B41FA5}">
                      <a16:colId xmlns:a16="http://schemas.microsoft.com/office/drawing/2014/main" val="2156106543"/>
                    </a:ext>
                  </a:extLst>
                </a:gridCol>
                <a:gridCol w="985405">
                  <a:extLst>
                    <a:ext uri="{9D8B030D-6E8A-4147-A177-3AD203B41FA5}">
                      <a16:colId xmlns:a16="http://schemas.microsoft.com/office/drawing/2014/main" val="78013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Negative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Zero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Carry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Overflow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6845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5F96D-87FF-4AF4-8169-88A959D2A3E1}"/>
              </a:ext>
            </a:extLst>
          </p:cNvPr>
          <p:cNvCxnSpPr/>
          <p:nvPr/>
        </p:nvCxnSpPr>
        <p:spPr>
          <a:xfrm flipH="1">
            <a:off x="4886319" y="4137660"/>
            <a:ext cx="1085851" cy="29379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27C6B0-464E-4BD2-9993-E5C992684470}"/>
              </a:ext>
            </a:extLst>
          </p:cNvPr>
          <p:cNvCxnSpPr/>
          <p:nvPr/>
        </p:nvCxnSpPr>
        <p:spPr>
          <a:xfrm>
            <a:off x="6146654" y="4137660"/>
            <a:ext cx="2681285" cy="29379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bject 34">
            <a:extLst>
              <a:ext uri="{FF2B5EF4-FFF2-40B4-BE49-F238E27FC236}">
                <a16:creationId xmlns:a16="http://schemas.microsoft.com/office/drawing/2014/main" id="{4F9D6873-1CDE-4EE4-8B4B-5B6D3CCEE6A3}"/>
              </a:ext>
            </a:extLst>
          </p:cNvPr>
          <p:cNvSpPr txBox="1"/>
          <p:nvPr/>
        </p:nvSpPr>
        <p:spPr>
          <a:xfrm>
            <a:off x="4881379" y="5298177"/>
            <a:ext cx="3379393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2200" spc="11" dirty="0">
                <a:latin typeface="Times New Roman"/>
                <a:cs typeface="Times New Roman"/>
              </a:rPr>
              <a:t>SP: Stack Pointer</a:t>
            </a:r>
          </a:p>
          <a:p>
            <a:pPr marL="9525">
              <a:spcBef>
                <a:spcPts val="79"/>
              </a:spcBef>
            </a:pPr>
            <a:r>
              <a:rPr lang="en-GB" sz="2200" spc="11" dirty="0">
                <a:latin typeface="Times New Roman"/>
                <a:cs typeface="Times New Roman"/>
              </a:rPr>
              <a:t>LR: Link Register</a:t>
            </a:r>
          </a:p>
          <a:p>
            <a:pPr marL="9525">
              <a:spcBef>
                <a:spcPts val="79"/>
              </a:spcBef>
            </a:pPr>
            <a:r>
              <a:rPr lang="en-GB" sz="2200" spc="11" dirty="0">
                <a:latin typeface="Times New Roman"/>
                <a:cs typeface="Times New Roman"/>
              </a:rPr>
              <a:t>PC: Program Counter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B573351E-49B7-42D0-973A-08969F7A70D7}"/>
              </a:ext>
            </a:extLst>
          </p:cNvPr>
          <p:cNvSpPr txBox="1"/>
          <p:nvPr/>
        </p:nvSpPr>
        <p:spPr>
          <a:xfrm>
            <a:off x="4901418" y="4159605"/>
            <a:ext cx="286366" cy="2255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1400" spc="11" dirty="0">
                <a:latin typeface="Garamond (Body)"/>
                <a:cs typeface="Times New Roman"/>
              </a:rPr>
              <a:t>31</a:t>
            </a:r>
            <a:endParaRPr sz="1400" dirty="0">
              <a:latin typeface="Garamond (Body)"/>
              <a:cs typeface="Times New Roman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439F39A3-B27C-4FD3-AF70-48D8DC806BA7}"/>
              </a:ext>
            </a:extLst>
          </p:cNvPr>
          <p:cNvSpPr txBox="1"/>
          <p:nvPr/>
        </p:nvSpPr>
        <p:spPr>
          <a:xfrm>
            <a:off x="8520846" y="4176066"/>
            <a:ext cx="286366" cy="2255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sz="1400" spc="11" dirty="0">
                <a:latin typeface="Garamond (Body)"/>
                <a:cs typeface="Times New Roman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019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2" grpId="0"/>
      <p:bldP spid="13" grpId="0"/>
      <p:bldP spid="16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7" y="1165020"/>
            <a:ext cx="845819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Memory access instructions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To transfer data between registers and memory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Only instructions that can access memory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Examples: </a:t>
            </a:r>
            <a:r>
              <a:rPr lang="en-US" altLang="en-US" sz="2400" kern="0" dirty="0" err="1">
                <a:solidFill>
                  <a:srgbClr val="000000"/>
                </a:solidFill>
                <a:latin typeface="Garamond"/>
              </a:rPr>
              <a:t>ldr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  <a:latin typeface="Garamond"/>
              </a:rPr>
              <a:t>str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, etc.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Arithmetic/logic instructions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Perform the desired operation like: add, subtract, shift, or, and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Operate only on registers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Control transfer (a.k.a. branch) instructions 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Control the flow of program execution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Jumps, loops, etc.</a:t>
            </a:r>
          </a:p>
          <a:p>
            <a:pPr marL="0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</a:rPr>
              <a:t>More details in the text book and Thumb-2 manuals!</a:t>
            </a: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Thumb-2 Instruction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11561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Embedded System examples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FEFFAAA-1F9C-4823-B306-42300914576D}"/>
              </a:ext>
            </a:extLst>
          </p:cNvPr>
          <p:cNvSpPr/>
          <p:nvPr/>
        </p:nvSpPr>
        <p:spPr>
          <a:xfrm>
            <a:off x="3139908" y="2849879"/>
            <a:ext cx="2410327" cy="1688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90CC843-CEC5-486E-8AFC-CDD9AB9E5B17}"/>
              </a:ext>
            </a:extLst>
          </p:cNvPr>
          <p:cNvSpPr/>
          <p:nvPr/>
        </p:nvSpPr>
        <p:spPr>
          <a:xfrm>
            <a:off x="884832" y="4484541"/>
            <a:ext cx="1903006" cy="1055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910B2A9-C564-4BBF-BF6C-7AE9041794F4}"/>
              </a:ext>
            </a:extLst>
          </p:cNvPr>
          <p:cNvSpPr/>
          <p:nvPr/>
        </p:nvSpPr>
        <p:spPr>
          <a:xfrm>
            <a:off x="6175016" y="1426238"/>
            <a:ext cx="2301239" cy="1904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03F56-A920-4514-8006-91017D66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2958" y="1485738"/>
            <a:ext cx="1964880" cy="196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72EC6-9037-4DCA-BC68-3523BA4DA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129" y="4040207"/>
            <a:ext cx="2861560" cy="1904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A670D5-3956-4464-B4CF-0D436B35434A}"/>
              </a:ext>
            </a:extLst>
          </p:cNvPr>
          <p:cNvSpPr txBox="1"/>
          <p:nvPr/>
        </p:nvSpPr>
        <p:spPr>
          <a:xfrm>
            <a:off x="1881966" y="5847907"/>
            <a:ext cx="552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don’t buy any of these for </a:t>
            </a:r>
            <a:r>
              <a:rPr lang="en-GB" i="1" dirty="0"/>
              <a:t>computing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65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7" y="1404013"/>
            <a:ext cx="845819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C00000"/>
                </a:solidFill>
                <a:latin typeface="Garamond"/>
              </a:rPr>
              <a:t>ARM</a:t>
            </a:r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 Instruction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8168E-782C-4977-903A-99887F6A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2" y="1165020"/>
            <a:ext cx="7180593" cy="568258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1C8FDD6-6438-443F-B08E-9A90925784F3}"/>
              </a:ext>
            </a:extLst>
          </p:cNvPr>
          <p:cNvSpPr txBox="1"/>
          <p:nvPr/>
        </p:nvSpPr>
        <p:spPr>
          <a:xfrm>
            <a:off x="1592442" y="4847664"/>
            <a:ext cx="39355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spc="-55" dirty="0">
                <a:latin typeface="Garamond (Body)"/>
                <a:cs typeface="Times New Roman"/>
              </a:rPr>
              <a:t>Not available for most of the Thumb2 instructions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F9ED2091-1530-4D6F-AD3E-FB286FBFBB8A}"/>
              </a:ext>
            </a:extLst>
          </p:cNvPr>
          <p:cNvSpPr/>
          <p:nvPr/>
        </p:nvSpPr>
        <p:spPr>
          <a:xfrm rot="11724056">
            <a:off x="1168478" y="1965877"/>
            <a:ext cx="2376124" cy="2662141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38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Preparing to write an assembly program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478B43B-5F37-453B-BB89-A24BD0B1F05D}"/>
              </a:ext>
            </a:extLst>
          </p:cNvPr>
          <p:cNvSpPr txBox="1"/>
          <p:nvPr/>
        </p:nvSpPr>
        <p:spPr>
          <a:xfrm>
            <a:off x="5778068" y="3009900"/>
            <a:ext cx="503555" cy="353943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60"/>
              </a:spcBef>
            </a:pPr>
            <a:r>
              <a:rPr lang="en-GB" sz="2000" b="1" dirty="0">
                <a:latin typeface="DejaVu Sans Mono"/>
                <a:cs typeface="DejaVu Sans Mono"/>
              </a:rPr>
              <a:t>r</a:t>
            </a:r>
            <a:r>
              <a:rPr sz="2000" b="1" dirty="0">
                <a:latin typeface="DejaVu Sans Mono"/>
                <a:cs typeface="DejaVu Sans Mono"/>
              </a:rPr>
              <a:t>2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36F85391-46E3-4FFD-8C08-83A8CBE18E60}"/>
              </a:ext>
            </a:extLst>
          </p:cNvPr>
          <p:cNvSpPr txBox="1"/>
          <p:nvPr/>
        </p:nvSpPr>
        <p:spPr>
          <a:xfrm>
            <a:off x="6203315" y="5965507"/>
            <a:ext cx="4514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Times New Roman"/>
                <a:cs typeface="Times New Roman"/>
              </a:rPr>
              <a:t>2</a:t>
            </a:r>
            <a:r>
              <a:rPr sz="1350" b="1" spc="-37" baseline="24691" dirty="0">
                <a:latin typeface="Times New Roman"/>
                <a:cs typeface="Times New Roman"/>
              </a:rPr>
              <a:t>32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A7BE49D8-927E-4A5B-9E32-71237F66C370}"/>
              </a:ext>
            </a:extLst>
          </p:cNvPr>
          <p:cNvSpPr/>
          <p:nvPr/>
        </p:nvSpPr>
        <p:spPr>
          <a:xfrm>
            <a:off x="6217371" y="3343275"/>
            <a:ext cx="503555" cy="191135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D839A15D-E7EB-48EF-A465-C5A3E77EB70F}"/>
              </a:ext>
            </a:extLst>
          </p:cNvPr>
          <p:cNvSpPr/>
          <p:nvPr/>
        </p:nvSpPr>
        <p:spPr>
          <a:xfrm>
            <a:off x="6698310" y="3501529"/>
            <a:ext cx="56515" cy="47625"/>
          </a:xfrm>
          <a:custGeom>
            <a:avLst/>
            <a:gdLst/>
            <a:ahLst/>
            <a:cxnLst/>
            <a:rect l="l" t="t" r="r" b="b"/>
            <a:pathLst>
              <a:path w="56515" h="47625">
                <a:moveTo>
                  <a:pt x="18021" y="0"/>
                </a:moveTo>
                <a:lnTo>
                  <a:pt x="0" y="47498"/>
                </a:lnTo>
                <a:lnTo>
                  <a:pt x="56502" y="41770"/>
                </a:lnTo>
                <a:lnTo>
                  <a:pt x="1802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41DDC77-BAA4-4DC0-BBCA-35747CB7CC4C}"/>
              </a:ext>
            </a:extLst>
          </p:cNvPr>
          <p:cNvSpPr txBox="1"/>
          <p:nvPr/>
        </p:nvSpPr>
        <p:spPr>
          <a:xfrm>
            <a:off x="6528752" y="1965642"/>
            <a:ext cx="10922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b="1" spc="-45" dirty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0E63A7D-772D-457B-8885-CA1743E967CA}"/>
              </a:ext>
            </a:extLst>
          </p:cNvPr>
          <p:cNvSpPr txBox="1"/>
          <p:nvPr/>
        </p:nvSpPr>
        <p:spPr>
          <a:xfrm>
            <a:off x="7595552" y="1676082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Times New Roman"/>
                <a:cs typeface="Times New Roman"/>
              </a:rPr>
              <a:t>32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130B29E-EFE9-44EF-B0D1-10D147C293D6}"/>
              </a:ext>
            </a:extLst>
          </p:cNvPr>
          <p:cNvSpPr/>
          <p:nvPr/>
        </p:nvSpPr>
        <p:spPr>
          <a:xfrm>
            <a:off x="8202612" y="179546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D5C7EAA-FBD0-420A-9CF9-6D6C096B60CE}"/>
              </a:ext>
            </a:extLst>
          </p:cNvPr>
          <p:cNvSpPr/>
          <p:nvPr/>
        </p:nvSpPr>
        <p:spPr>
          <a:xfrm>
            <a:off x="6754812" y="179546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A9EA8446-EE18-457C-87A5-E5397C3409CD}"/>
              </a:ext>
            </a:extLst>
          </p:cNvPr>
          <p:cNvSpPr/>
          <p:nvPr/>
        </p:nvSpPr>
        <p:spPr>
          <a:xfrm>
            <a:off x="6754812" y="171926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8DDA35C2-982C-41F4-BF1D-B0D6ED76E10C}"/>
              </a:ext>
            </a:extLst>
          </p:cNvPr>
          <p:cNvSpPr/>
          <p:nvPr/>
        </p:nvSpPr>
        <p:spPr>
          <a:xfrm>
            <a:off x="8964612" y="171926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F54BEB31-2012-428D-BD46-19924EA0D413}"/>
              </a:ext>
            </a:extLst>
          </p:cNvPr>
          <p:cNvGraphicFramePr>
            <a:graphicFrameLocks noGrp="1"/>
          </p:cNvGraphicFramePr>
          <p:nvPr/>
        </p:nvGraphicFramePr>
        <p:xfrm>
          <a:off x="6743700" y="2014537"/>
          <a:ext cx="2209800" cy="418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40435">
                        <a:lnSpc>
                          <a:spcPts val="230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A[0]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40435">
                        <a:lnSpc>
                          <a:spcPts val="2330"/>
                        </a:lnSpc>
                      </a:pP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A[1]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43610">
                        <a:lnSpc>
                          <a:spcPts val="230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A[…]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0">
            <a:extLst>
              <a:ext uri="{FF2B5EF4-FFF2-40B4-BE49-F238E27FC236}">
                <a16:creationId xmlns:a16="http://schemas.microsoft.com/office/drawing/2014/main" id="{13DF71DB-9E92-4811-9F72-DEBCF367E9AE}"/>
              </a:ext>
            </a:extLst>
          </p:cNvPr>
          <p:cNvSpPr txBox="1"/>
          <p:nvPr/>
        </p:nvSpPr>
        <p:spPr>
          <a:xfrm>
            <a:off x="7323849" y="1229614"/>
            <a:ext cx="9410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latin typeface="Times New Roman"/>
                <a:cs typeface="Times New Roman"/>
              </a:rPr>
              <a:t>M</a:t>
            </a:r>
            <a:r>
              <a:rPr sz="2000" b="1" spc="40" dirty="0">
                <a:latin typeface="Times New Roman"/>
                <a:cs typeface="Times New Roman"/>
              </a:rPr>
              <a:t>e</a:t>
            </a:r>
            <a:r>
              <a:rPr sz="2000" b="1" spc="15" dirty="0">
                <a:latin typeface="Times New Roman"/>
                <a:cs typeface="Times New Roman"/>
              </a:rPr>
              <a:t>m</a:t>
            </a:r>
            <a:r>
              <a:rPr sz="2000" b="1" spc="-85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r</a:t>
            </a:r>
            <a:r>
              <a:rPr sz="2000" b="1" spc="-6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E9CC6D6E-FCE7-4C12-B758-718C659C4E00}"/>
              </a:ext>
            </a:extLst>
          </p:cNvPr>
          <p:cNvSpPr txBox="1"/>
          <p:nvPr/>
        </p:nvSpPr>
        <p:spPr>
          <a:xfrm>
            <a:off x="535940" y="1176020"/>
            <a:ext cx="537813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3200" spc="-55" dirty="0">
                <a:latin typeface="Garamond (Body)"/>
                <a:cs typeface="Times New Roman"/>
              </a:rPr>
              <a:t>Getting data from memory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GB" sz="2800" spc="-55" dirty="0">
                <a:latin typeface="Garamond (Body)"/>
                <a:cs typeface="Times New Roman"/>
              </a:rPr>
              <a:t>High level language</a:t>
            </a:r>
            <a:r>
              <a:rPr sz="2800" spc="-40" dirty="0">
                <a:latin typeface="Garamond (Body)"/>
                <a:cs typeface="Times New Roman"/>
              </a:rPr>
              <a:t> </a:t>
            </a:r>
            <a:r>
              <a:rPr sz="2800" spc="-45" dirty="0">
                <a:latin typeface="Garamond (Body)"/>
                <a:cs typeface="Times New Roman"/>
              </a:rPr>
              <a:t>statement:</a:t>
            </a:r>
            <a:endParaRPr sz="2800" dirty="0">
              <a:latin typeface="Garamond (Body)"/>
              <a:cs typeface="Times New Roman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7D9568E4-CCFA-4814-9CF9-89AC3A4DF106}"/>
              </a:ext>
            </a:extLst>
          </p:cNvPr>
          <p:cNvSpPr txBox="1"/>
          <p:nvPr/>
        </p:nvSpPr>
        <p:spPr>
          <a:xfrm>
            <a:off x="840739" y="2146408"/>
            <a:ext cx="4475251" cy="18113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DejaVu Sans Mono"/>
                <a:cs typeface="DejaVu Sans Mono"/>
              </a:rPr>
              <a:t>g = A[1]</a:t>
            </a:r>
            <a:r>
              <a:rPr lang="en-GB" sz="2400" dirty="0">
                <a:latin typeface="DejaVu Sans Mono"/>
                <a:cs typeface="DejaVu Sans Mono"/>
              </a:rPr>
              <a:t> + 5</a:t>
            </a:r>
            <a:endParaRPr sz="24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200" spc="-65" dirty="0">
                <a:latin typeface="Garamond (Body)"/>
                <a:cs typeface="Times New Roman"/>
              </a:rPr>
              <a:t>where</a:t>
            </a:r>
            <a:endParaRPr sz="3200" dirty="0">
              <a:latin typeface="Garamond (Body)"/>
              <a:cs typeface="Times New Roman"/>
            </a:endParaRPr>
          </a:p>
          <a:p>
            <a:pPr marL="444500" marR="5080" indent="-279400">
              <a:lnSpc>
                <a:spcPct val="101499"/>
              </a:lnSpc>
              <a:spcBef>
                <a:spcPts val="475"/>
              </a:spcBef>
              <a:buChar char="–"/>
              <a:tabLst>
                <a:tab pos="450215" algn="l"/>
                <a:tab pos="450850" algn="l"/>
              </a:tabLst>
            </a:pPr>
            <a:r>
              <a:rPr sz="2400" spc="-125" dirty="0">
                <a:latin typeface="Times New Roman"/>
                <a:cs typeface="Times New Roman"/>
              </a:rPr>
              <a:t>A[0] </a:t>
            </a:r>
            <a:r>
              <a:rPr sz="2400" spc="-90" dirty="0">
                <a:latin typeface="Garamond (Body)"/>
                <a:cs typeface="Times New Roman"/>
              </a:rPr>
              <a:t>is </a:t>
            </a:r>
            <a:r>
              <a:rPr sz="2400" spc="-5" dirty="0">
                <a:latin typeface="Garamond (Body)"/>
                <a:cs typeface="Times New Roman"/>
              </a:rPr>
              <a:t>the </a:t>
            </a:r>
            <a:r>
              <a:rPr sz="2400" spc="-35" dirty="0">
                <a:latin typeface="Garamond (Body)"/>
                <a:cs typeface="Times New Roman"/>
              </a:rPr>
              <a:t>first </a:t>
            </a:r>
            <a:r>
              <a:rPr sz="2400" spc="-45" dirty="0">
                <a:latin typeface="Garamond (Body)"/>
                <a:cs typeface="Times New Roman"/>
              </a:rPr>
              <a:t>element </a:t>
            </a:r>
            <a:r>
              <a:rPr sz="2400" dirty="0">
                <a:latin typeface="Garamond (Body)"/>
                <a:cs typeface="Times New Roman"/>
              </a:rPr>
              <a:t>of </a:t>
            </a:r>
            <a:r>
              <a:rPr sz="2400" spc="-80" dirty="0">
                <a:latin typeface="Garamond (Body)"/>
                <a:cs typeface="Times New Roman"/>
              </a:rPr>
              <a:t>array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 </a:t>
            </a:r>
            <a:r>
              <a:rPr sz="2400" spc="-25" dirty="0">
                <a:latin typeface="Garamond (Body)"/>
                <a:cs typeface="Times New Roman"/>
              </a:rPr>
              <a:t>and </a:t>
            </a:r>
            <a:r>
              <a:rPr sz="2400" spc="-90" dirty="0">
                <a:latin typeface="Garamond (Body)"/>
                <a:cs typeface="Times New Roman"/>
              </a:rPr>
              <a:t>is </a:t>
            </a:r>
            <a:r>
              <a:rPr sz="2400" spc="-15" dirty="0">
                <a:solidFill>
                  <a:srgbClr val="FF0000"/>
                </a:solidFill>
                <a:latin typeface="Garamond (Body)"/>
                <a:cs typeface="Times New Roman"/>
              </a:rPr>
              <a:t>pointed </a:t>
            </a:r>
            <a:r>
              <a:rPr sz="2400" spc="25" dirty="0">
                <a:solidFill>
                  <a:srgbClr val="FF0000"/>
                </a:solidFill>
                <a:latin typeface="Garamond (Body)"/>
                <a:cs typeface="Times New Roman"/>
              </a:rPr>
              <a:t>to </a:t>
            </a:r>
            <a:r>
              <a:rPr sz="2400" spc="-90" dirty="0">
                <a:latin typeface="Garamond (Body)"/>
                <a:cs typeface="Times New Roman"/>
              </a:rPr>
              <a:t>by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lang="en-GB" spc="-9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8FD20C82-68BA-47C9-8B64-2F9937D66B34}"/>
              </a:ext>
            </a:extLst>
          </p:cNvPr>
          <p:cNvSpPr txBox="1"/>
          <p:nvPr/>
        </p:nvSpPr>
        <p:spPr>
          <a:xfrm>
            <a:off x="542866" y="4632734"/>
            <a:ext cx="537813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GB" sz="2800" spc="-55" dirty="0">
                <a:latin typeface="Garamond (Body)"/>
                <a:cs typeface="Times New Roman"/>
              </a:rPr>
              <a:t>Assembly code</a:t>
            </a:r>
            <a:r>
              <a:rPr sz="2800" spc="-45" dirty="0">
                <a:latin typeface="Garamond (Body)"/>
                <a:cs typeface="Times New Roman"/>
              </a:rPr>
              <a:t>:</a:t>
            </a:r>
            <a:endParaRPr lang="en-GB" sz="2800" spc="-45" dirty="0">
              <a:latin typeface="Garamond (Body)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2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200" spc="-4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22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r3, [r2, #4]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2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    add r4, r3, 5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D266BF-38E0-4316-B1E1-6F0B153FF5EF}"/>
              </a:ext>
            </a:extLst>
          </p:cNvPr>
          <p:cNvSpPr/>
          <p:nvPr/>
        </p:nvSpPr>
        <p:spPr>
          <a:xfrm>
            <a:off x="3396005" y="5052943"/>
            <a:ext cx="490195" cy="379431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272772CC-881E-4824-B99E-470164269E37}"/>
              </a:ext>
            </a:extLst>
          </p:cNvPr>
          <p:cNvSpPr/>
          <p:nvPr/>
        </p:nvSpPr>
        <p:spPr>
          <a:xfrm rot="6584521">
            <a:off x="3941209" y="4862754"/>
            <a:ext cx="615842" cy="325515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AAAD789C-7CC0-4CC6-8475-492841923DA3}"/>
              </a:ext>
            </a:extLst>
          </p:cNvPr>
          <p:cNvSpPr txBox="1"/>
          <p:nvPr/>
        </p:nvSpPr>
        <p:spPr>
          <a:xfrm>
            <a:off x="3753754" y="4396585"/>
            <a:ext cx="25266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spc="-55" dirty="0">
                <a:latin typeface="Garamond (Body)"/>
                <a:cs typeface="Times New Roman"/>
              </a:rPr>
              <a:t>offset in </a:t>
            </a:r>
            <a:r>
              <a:rPr lang="en-GB" sz="2800" b="1" spc="-55" dirty="0">
                <a:solidFill>
                  <a:srgbClr val="C00000"/>
                </a:solidFill>
                <a:latin typeface="Garamond (Body)"/>
                <a:cs typeface="Times New Roman"/>
              </a:rPr>
              <a:t>bytes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76D14-5955-4B63-9A7F-5633007D7D47}"/>
              </a:ext>
            </a:extLst>
          </p:cNvPr>
          <p:cNvSpPr txBox="1"/>
          <p:nvPr/>
        </p:nvSpPr>
        <p:spPr>
          <a:xfrm>
            <a:off x="830348" y="5784648"/>
            <a:ext cx="5273675" cy="650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23" tIns="45712" rIns="91423" bIns="45712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Memory is byte addressable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5500D-E8A1-42B8-B2DB-C400B2BFB7B1}"/>
              </a:ext>
            </a:extLst>
          </p:cNvPr>
          <p:cNvSpPr/>
          <p:nvPr/>
        </p:nvSpPr>
        <p:spPr>
          <a:xfrm>
            <a:off x="2816843" y="5030217"/>
            <a:ext cx="509155" cy="4346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CC2E12-09E9-4783-B5F6-0EA2A9FFE68C}"/>
              </a:ext>
            </a:extLst>
          </p:cNvPr>
          <p:cNvSpPr/>
          <p:nvPr/>
        </p:nvSpPr>
        <p:spPr>
          <a:xfrm>
            <a:off x="3355351" y="5037499"/>
            <a:ext cx="509155" cy="4346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30" grpId="0" animBg="1"/>
      <p:bldP spid="31" grpId="0" animBg="1"/>
      <p:bldP spid="32" grpId="0"/>
      <p:bldP spid="34" grpId="0" animBg="1"/>
      <p:bldP spid="2" grpId="0" animBg="1"/>
      <p:bldP spid="2" grpId="1" animBg="1"/>
      <p:bldP spid="33" grpId="0" animBg="1"/>
      <p:bldP spid="3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Writing an assembly program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AE5987-3E3D-4E34-9B92-8E13AD252AB0}"/>
              </a:ext>
            </a:extLst>
          </p:cNvPr>
          <p:cNvSpPr txBox="1">
            <a:spLocks/>
          </p:cNvSpPr>
          <p:nvPr/>
        </p:nvSpPr>
        <p:spPr>
          <a:xfrm>
            <a:off x="546120" y="1971720"/>
            <a:ext cx="4139279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a[2] = {10, 20};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x;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x = a[0] + a[1];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000" dirty="0">
              <a:solidFill>
                <a:srgbClr val="000000"/>
              </a:solidFill>
              <a:latin typeface="Arial" pitchFamily="18"/>
              <a:ea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77767-AC45-49FF-B98B-C1ECE320D329}"/>
              </a:ext>
            </a:extLst>
          </p:cNvPr>
          <p:cNvSpPr txBox="1"/>
          <p:nvPr/>
        </p:nvSpPr>
        <p:spPr>
          <a:xfrm>
            <a:off x="5306747" y="1753509"/>
            <a:ext cx="3764517" cy="470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.text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=a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r2, [r1]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r3, [r1,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add	r4, r2, r3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=x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str	r4, [r1]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10	</a:t>
            </a: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; a[0]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20	; a[1]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x: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0	; 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744FBA-3AFE-4A37-814E-71D9CD9825F8}"/>
              </a:ext>
            </a:extLst>
          </p:cNvPr>
          <p:cNvCxnSpPr/>
          <p:nvPr/>
        </p:nvCxnSpPr>
        <p:spPr>
          <a:xfrm>
            <a:off x="6317677" y="5320145"/>
            <a:ext cx="758537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39B3EF-787F-4BDF-A477-7B5B832992FA}"/>
              </a:ext>
            </a:extLst>
          </p:cNvPr>
          <p:cNvSpPr/>
          <p:nvPr/>
        </p:nvSpPr>
        <p:spPr>
          <a:xfrm>
            <a:off x="5960998" y="2283641"/>
            <a:ext cx="2576946" cy="37943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2D6A9EE1-FC3D-4847-BCB1-706345235F60}"/>
              </a:ext>
            </a:extLst>
          </p:cNvPr>
          <p:cNvSpPr txBox="1"/>
          <p:nvPr/>
        </p:nvSpPr>
        <p:spPr>
          <a:xfrm>
            <a:off x="771563" y="3885416"/>
            <a:ext cx="35406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i="1" spc="-55" dirty="0" err="1">
                <a:solidFill>
                  <a:srgbClr val="0000FF"/>
                </a:solidFill>
                <a:latin typeface="Garamond (Body)"/>
                <a:cs typeface="Times New Roman"/>
              </a:rPr>
              <a:t>ldr</a:t>
            </a:r>
            <a:r>
              <a:rPr lang="en-GB" sz="2800" b="1" spc="-55" dirty="0">
                <a:latin typeface="Garamond (Body)"/>
                <a:cs typeface="Times New Roman"/>
              </a:rPr>
              <a:t> is a </a:t>
            </a:r>
            <a:r>
              <a:rPr lang="en-GB" sz="2800" b="1" spc="-55" dirty="0">
                <a:solidFill>
                  <a:srgbClr val="C00000"/>
                </a:solidFill>
                <a:latin typeface="Garamond (Body)"/>
                <a:cs typeface="Times New Roman"/>
              </a:rPr>
              <a:t>pseudo-op</a:t>
            </a:r>
            <a:r>
              <a:rPr lang="en-GB" sz="2800" b="1" spc="-55" dirty="0">
                <a:latin typeface="Garamond (Body)"/>
                <a:cs typeface="Times New Roman"/>
              </a:rPr>
              <a:t> here.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8F519A-2EF4-4ABB-8CA0-A237E3E05889}"/>
              </a:ext>
            </a:extLst>
          </p:cNvPr>
          <p:cNvSpPr/>
          <p:nvPr/>
        </p:nvSpPr>
        <p:spPr>
          <a:xfrm rot="17357239">
            <a:off x="3212739" y="2080809"/>
            <a:ext cx="2249425" cy="2408900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78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Memory addressing: Endianness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3868DC-36D0-4931-8A95-A3AE08DE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7" y="1237757"/>
            <a:ext cx="845819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Given a memory address, Endianness tells where to find the first byte of a word.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ARM supports both little and big endianness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30B726-F126-42CD-BB9D-8F53976D639F}"/>
              </a:ext>
            </a:extLst>
          </p:cNvPr>
          <p:cNvSpPr/>
          <p:nvPr/>
        </p:nvSpPr>
        <p:spPr>
          <a:xfrm>
            <a:off x="311148" y="2203161"/>
            <a:ext cx="4032250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7B7FF9E7-5FFB-4005-BB60-43F3471539EB}"/>
              </a:ext>
            </a:extLst>
          </p:cNvPr>
          <p:cNvSpPr/>
          <p:nvPr/>
        </p:nvSpPr>
        <p:spPr>
          <a:xfrm>
            <a:off x="4559298" y="2274598"/>
            <a:ext cx="3987800" cy="3560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0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What’s in the name!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0289B14-0705-4AF1-9389-42156F6FABE4}"/>
              </a:ext>
            </a:extLst>
          </p:cNvPr>
          <p:cNvSpPr/>
          <p:nvPr/>
        </p:nvSpPr>
        <p:spPr>
          <a:xfrm>
            <a:off x="607448" y="1363932"/>
            <a:ext cx="7929104" cy="413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1622240-FCA8-4E0B-994B-DC82960825F9}"/>
              </a:ext>
            </a:extLst>
          </p:cNvPr>
          <p:cNvSpPr txBox="1"/>
          <p:nvPr/>
        </p:nvSpPr>
        <p:spPr>
          <a:xfrm>
            <a:off x="7492260" y="5515422"/>
            <a:ext cx="13036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10" dirty="0">
                <a:latin typeface="Trebuchet MS"/>
                <a:cs typeface="Trebuchet MS"/>
              </a:rPr>
              <a:t>©</a:t>
            </a:r>
            <a:r>
              <a:rPr sz="1750" spc="-260" dirty="0">
                <a:latin typeface="Trebuchet MS"/>
                <a:cs typeface="Trebuchet MS"/>
              </a:rPr>
              <a:t> </a:t>
            </a:r>
            <a:r>
              <a:rPr sz="1750" spc="-80" dirty="0">
                <a:latin typeface="Trebuchet MS"/>
                <a:cs typeface="Trebuchet MS"/>
              </a:rPr>
              <a:t>Edward </a:t>
            </a:r>
            <a:r>
              <a:rPr sz="1750" spc="-110" dirty="0">
                <a:latin typeface="Trebuchet MS"/>
                <a:cs typeface="Trebuchet MS"/>
              </a:rPr>
              <a:t>Lee</a:t>
            </a:r>
            <a:endParaRPr sz="17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0216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Embedded System market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402328E-7D4B-4EE3-A1C5-929B1EDF40A3}"/>
              </a:ext>
            </a:extLst>
          </p:cNvPr>
          <p:cNvSpPr/>
          <p:nvPr/>
        </p:nvSpPr>
        <p:spPr>
          <a:xfrm>
            <a:off x="1926998" y="4703795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14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2CEA7A-8E17-4670-8B66-50014EF656FC}"/>
              </a:ext>
            </a:extLst>
          </p:cNvPr>
          <p:cNvSpPr/>
          <p:nvPr/>
        </p:nvSpPr>
        <p:spPr>
          <a:xfrm>
            <a:off x="1926998" y="4092808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14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B5D1DA9-D989-462B-BFAE-09606ECC7792}"/>
              </a:ext>
            </a:extLst>
          </p:cNvPr>
          <p:cNvSpPr/>
          <p:nvPr/>
        </p:nvSpPr>
        <p:spPr>
          <a:xfrm>
            <a:off x="1926998" y="3481820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14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0355886-6E2F-4AD2-AAFB-1BA94D0C2674}"/>
              </a:ext>
            </a:extLst>
          </p:cNvPr>
          <p:cNvSpPr/>
          <p:nvPr/>
        </p:nvSpPr>
        <p:spPr>
          <a:xfrm>
            <a:off x="1926998" y="2870837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14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D8CC096-D45D-4FDD-A344-85B9535536B9}"/>
              </a:ext>
            </a:extLst>
          </p:cNvPr>
          <p:cNvSpPr/>
          <p:nvPr/>
        </p:nvSpPr>
        <p:spPr>
          <a:xfrm>
            <a:off x="1926998" y="2259852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14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55C9553-64D1-4B17-8B0B-C8C1E321FC47}"/>
              </a:ext>
            </a:extLst>
          </p:cNvPr>
          <p:cNvSpPr/>
          <p:nvPr/>
        </p:nvSpPr>
        <p:spPr>
          <a:xfrm>
            <a:off x="2359961" y="4521147"/>
            <a:ext cx="549856" cy="79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E13C180-B9B1-4E29-9511-2CA7828B37B4}"/>
              </a:ext>
            </a:extLst>
          </p:cNvPr>
          <p:cNvSpPr/>
          <p:nvPr/>
        </p:nvSpPr>
        <p:spPr>
          <a:xfrm>
            <a:off x="3713817" y="3799298"/>
            <a:ext cx="549856" cy="152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0279D6BC-C332-4BA7-9359-F4EB50F97368}"/>
              </a:ext>
            </a:extLst>
          </p:cNvPr>
          <p:cNvSpPr/>
          <p:nvPr/>
        </p:nvSpPr>
        <p:spPr>
          <a:xfrm>
            <a:off x="5088456" y="3452600"/>
            <a:ext cx="549856" cy="1874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C09D97D-443C-40F3-A9E1-1DDC01068E3E}"/>
              </a:ext>
            </a:extLst>
          </p:cNvPr>
          <p:cNvSpPr/>
          <p:nvPr/>
        </p:nvSpPr>
        <p:spPr>
          <a:xfrm>
            <a:off x="6463095" y="2700484"/>
            <a:ext cx="549856" cy="2616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81BB2A70-40E5-4381-BEB1-A0A1E812385D}"/>
              </a:ext>
            </a:extLst>
          </p:cNvPr>
          <p:cNvSpPr/>
          <p:nvPr/>
        </p:nvSpPr>
        <p:spPr>
          <a:xfrm>
            <a:off x="1926785" y="2259502"/>
            <a:ext cx="0" cy="3057525"/>
          </a:xfrm>
          <a:custGeom>
            <a:avLst/>
            <a:gdLst/>
            <a:ahLst/>
            <a:cxnLst/>
            <a:rect l="l" t="t" r="r" b="b"/>
            <a:pathLst>
              <a:path h="4076700">
                <a:moveTo>
                  <a:pt x="0" y="4076182"/>
                </a:moveTo>
                <a:lnTo>
                  <a:pt x="0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5D81609-F844-48A5-927B-3B84A9DD892B}"/>
              </a:ext>
            </a:extLst>
          </p:cNvPr>
          <p:cNvSpPr/>
          <p:nvPr/>
        </p:nvSpPr>
        <p:spPr>
          <a:xfrm>
            <a:off x="1877127" y="5316636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C1DC09D-0B64-4B4E-BC06-A5A9410B4D44}"/>
              </a:ext>
            </a:extLst>
          </p:cNvPr>
          <p:cNvSpPr/>
          <p:nvPr/>
        </p:nvSpPr>
        <p:spPr>
          <a:xfrm>
            <a:off x="1877127" y="4703795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AE1940E7-BD0A-4500-B83D-E4A5AB8E9033}"/>
              </a:ext>
            </a:extLst>
          </p:cNvPr>
          <p:cNvSpPr/>
          <p:nvPr/>
        </p:nvSpPr>
        <p:spPr>
          <a:xfrm>
            <a:off x="1877127" y="4092808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7519995D-AE53-46BA-8ED4-4509C9031399}"/>
              </a:ext>
            </a:extLst>
          </p:cNvPr>
          <p:cNvSpPr/>
          <p:nvPr/>
        </p:nvSpPr>
        <p:spPr>
          <a:xfrm>
            <a:off x="1877127" y="3481820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D1FD7FF1-5968-4B73-ADF4-7BC28250E7E0}"/>
              </a:ext>
            </a:extLst>
          </p:cNvPr>
          <p:cNvSpPr/>
          <p:nvPr/>
        </p:nvSpPr>
        <p:spPr>
          <a:xfrm>
            <a:off x="1877127" y="2870837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F044D75-FF7D-4A4C-AC50-FBC9DC52903E}"/>
              </a:ext>
            </a:extLst>
          </p:cNvPr>
          <p:cNvSpPr/>
          <p:nvPr/>
        </p:nvSpPr>
        <p:spPr>
          <a:xfrm>
            <a:off x="1877127" y="2259852"/>
            <a:ext cx="5000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1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8153A75-CD3E-419F-81AE-9133CBCDE081}"/>
              </a:ext>
            </a:extLst>
          </p:cNvPr>
          <p:cNvSpPr/>
          <p:nvPr/>
        </p:nvSpPr>
        <p:spPr>
          <a:xfrm>
            <a:off x="1926786" y="5316631"/>
            <a:ext cx="5498783" cy="0"/>
          </a:xfrm>
          <a:custGeom>
            <a:avLst/>
            <a:gdLst/>
            <a:ahLst/>
            <a:cxnLst/>
            <a:rect l="l" t="t" r="r" b="b"/>
            <a:pathLst>
              <a:path w="7331709">
                <a:moveTo>
                  <a:pt x="0" y="0"/>
                </a:moveTo>
                <a:lnTo>
                  <a:pt x="7331424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E4D08F0B-26FD-4433-834B-B79DAB76C5C4}"/>
              </a:ext>
            </a:extLst>
          </p:cNvPr>
          <p:cNvSpPr/>
          <p:nvPr/>
        </p:nvSpPr>
        <p:spPr>
          <a:xfrm>
            <a:off x="1926997" y="5317898"/>
            <a:ext cx="0" cy="47149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9E60E99A-7F6D-4C77-9DD0-CC71BF4BA32A}"/>
              </a:ext>
            </a:extLst>
          </p:cNvPr>
          <p:cNvSpPr/>
          <p:nvPr/>
        </p:nvSpPr>
        <p:spPr>
          <a:xfrm>
            <a:off x="3301715" y="5317898"/>
            <a:ext cx="0" cy="47149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77BDE63-C7AE-4BDC-981A-AF81C0A5E219}"/>
              </a:ext>
            </a:extLst>
          </p:cNvPr>
          <p:cNvSpPr/>
          <p:nvPr/>
        </p:nvSpPr>
        <p:spPr>
          <a:xfrm>
            <a:off x="4676436" y="5317898"/>
            <a:ext cx="0" cy="47149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AC422D60-9B53-4B14-8F89-979041362B04}"/>
              </a:ext>
            </a:extLst>
          </p:cNvPr>
          <p:cNvSpPr/>
          <p:nvPr/>
        </p:nvSpPr>
        <p:spPr>
          <a:xfrm>
            <a:off x="6051149" y="5317898"/>
            <a:ext cx="0" cy="47149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BAEAAE81-0C49-41DC-8176-711C63FE8CE2}"/>
              </a:ext>
            </a:extLst>
          </p:cNvPr>
          <p:cNvSpPr/>
          <p:nvPr/>
        </p:nvSpPr>
        <p:spPr>
          <a:xfrm>
            <a:off x="7425353" y="5317898"/>
            <a:ext cx="0" cy="47149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AA050D4D-F95C-4E7C-9CB9-E1E0127113E5}"/>
              </a:ext>
            </a:extLst>
          </p:cNvPr>
          <p:cNvSpPr txBox="1"/>
          <p:nvPr/>
        </p:nvSpPr>
        <p:spPr>
          <a:xfrm>
            <a:off x="1210216" y="2147277"/>
            <a:ext cx="538163" cy="33916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R="3811" algn="r">
              <a:spcBef>
                <a:spcPts val="71"/>
              </a:spcBef>
            </a:pPr>
            <a:r>
              <a:rPr sz="1351" spc="-45" dirty="0">
                <a:latin typeface="Times New Roman"/>
                <a:cs typeface="Times New Roman"/>
              </a:rPr>
              <a:t>100</a:t>
            </a:r>
            <a:r>
              <a:rPr sz="1351" spc="-49" dirty="0">
                <a:latin typeface="Times New Roman"/>
                <a:cs typeface="Times New Roman"/>
              </a:rPr>
              <a:t>,</a:t>
            </a:r>
            <a:r>
              <a:rPr sz="1351" spc="-45" dirty="0">
                <a:latin typeface="Times New Roman"/>
                <a:cs typeface="Times New Roman"/>
              </a:rPr>
              <a:t>000</a:t>
            </a:r>
            <a:endParaRPr sz="13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275">
              <a:latin typeface="Times New Roman"/>
              <a:cs typeface="Times New Roman"/>
            </a:endParaRPr>
          </a:p>
          <a:p>
            <a:pPr marR="3811" algn="r"/>
            <a:r>
              <a:rPr sz="1351" spc="-45" dirty="0">
                <a:latin typeface="Times New Roman"/>
                <a:cs typeface="Times New Roman"/>
              </a:rPr>
              <a:t>10</a:t>
            </a:r>
            <a:r>
              <a:rPr sz="1351" spc="-49" dirty="0">
                <a:latin typeface="Times New Roman"/>
                <a:cs typeface="Times New Roman"/>
              </a:rPr>
              <a:t>,</a:t>
            </a:r>
            <a:r>
              <a:rPr sz="1351" spc="-45" dirty="0">
                <a:latin typeface="Times New Roman"/>
                <a:cs typeface="Times New Roman"/>
              </a:rPr>
              <a:t>000</a:t>
            </a:r>
            <a:endParaRPr sz="13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275">
              <a:latin typeface="Times New Roman"/>
              <a:cs typeface="Times New Roman"/>
            </a:endParaRPr>
          </a:p>
          <a:p>
            <a:pPr marR="3811" algn="r"/>
            <a:r>
              <a:rPr sz="1351" spc="-45" dirty="0">
                <a:latin typeface="Times New Roman"/>
                <a:cs typeface="Times New Roman"/>
              </a:rPr>
              <a:t>1</a:t>
            </a:r>
            <a:r>
              <a:rPr sz="1351" spc="-49" dirty="0">
                <a:latin typeface="Times New Roman"/>
                <a:cs typeface="Times New Roman"/>
              </a:rPr>
              <a:t>,</a:t>
            </a:r>
            <a:r>
              <a:rPr sz="1351" spc="-45" dirty="0">
                <a:latin typeface="Times New Roman"/>
                <a:cs typeface="Times New Roman"/>
              </a:rPr>
              <a:t>000</a:t>
            </a:r>
            <a:endParaRPr sz="13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275">
              <a:latin typeface="Times New Roman"/>
              <a:cs typeface="Times New Roman"/>
            </a:endParaRPr>
          </a:p>
          <a:p>
            <a:pPr marR="3811" algn="r"/>
            <a:r>
              <a:rPr sz="1351" spc="-45" dirty="0">
                <a:latin typeface="Times New Roman"/>
                <a:cs typeface="Times New Roman"/>
              </a:rPr>
              <a:t>100</a:t>
            </a:r>
            <a:endParaRPr sz="13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275">
              <a:latin typeface="Times New Roman"/>
              <a:cs typeface="Times New Roman"/>
            </a:endParaRPr>
          </a:p>
          <a:p>
            <a:pPr marR="3811" algn="r"/>
            <a:r>
              <a:rPr sz="1351" spc="-45" dirty="0">
                <a:latin typeface="Times New Roman"/>
                <a:cs typeface="Times New Roman"/>
              </a:rPr>
              <a:t>10</a:t>
            </a:r>
            <a:endParaRPr sz="13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75">
              <a:latin typeface="Times New Roman"/>
              <a:cs typeface="Times New Roman"/>
            </a:endParaRPr>
          </a:p>
          <a:p>
            <a:pPr marR="3811" algn="r">
              <a:spcBef>
                <a:spcPts val="4"/>
              </a:spcBef>
            </a:pPr>
            <a:r>
              <a:rPr sz="1351" spc="-45" dirty="0">
                <a:latin typeface="Times New Roman"/>
                <a:cs typeface="Times New Roman"/>
              </a:rPr>
              <a:t>1</a:t>
            </a:r>
            <a:endParaRPr sz="1351">
              <a:latin typeface="Times New Roman"/>
              <a:cs typeface="Times New Roman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854B1C9C-38F3-4B9C-AE08-3D80D8460253}"/>
              </a:ext>
            </a:extLst>
          </p:cNvPr>
          <p:cNvSpPr txBox="1"/>
          <p:nvPr/>
        </p:nvSpPr>
        <p:spPr>
          <a:xfrm>
            <a:off x="2362170" y="5405438"/>
            <a:ext cx="503873" cy="2170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351" spc="-83" dirty="0">
                <a:latin typeface="Times New Roman"/>
                <a:cs typeface="Times New Roman"/>
              </a:rPr>
              <a:t>S</a:t>
            </a:r>
            <a:r>
              <a:rPr sz="1351" spc="-68" dirty="0">
                <a:latin typeface="Times New Roman"/>
                <a:cs typeface="Times New Roman"/>
              </a:rPr>
              <a:t>e</a:t>
            </a:r>
            <a:r>
              <a:rPr sz="1351" spc="49" dirty="0">
                <a:latin typeface="Times New Roman"/>
                <a:cs typeface="Times New Roman"/>
              </a:rPr>
              <a:t>r</a:t>
            </a:r>
            <a:r>
              <a:rPr sz="1351" spc="-71" dirty="0">
                <a:latin typeface="Times New Roman"/>
                <a:cs typeface="Times New Roman"/>
              </a:rPr>
              <a:t>v</a:t>
            </a:r>
            <a:r>
              <a:rPr sz="1351" spc="-41" dirty="0">
                <a:latin typeface="Times New Roman"/>
                <a:cs typeface="Times New Roman"/>
              </a:rPr>
              <a:t>e</a:t>
            </a:r>
            <a:r>
              <a:rPr sz="1351" spc="-4" dirty="0">
                <a:latin typeface="Times New Roman"/>
                <a:cs typeface="Times New Roman"/>
              </a:rPr>
              <a:t>r</a:t>
            </a:r>
            <a:r>
              <a:rPr sz="1351" spc="-35" dirty="0">
                <a:latin typeface="Times New Roman"/>
                <a:cs typeface="Times New Roman"/>
              </a:rPr>
              <a:t>s</a:t>
            </a:r>
            <a:endParaRPr sz="1351">
              <a:latin typeface="Times New Roman"/>
              <a:cs typeface="Times New Roman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A24ABD27-6B47-4E14-97C8-494737AA365B}"/>
              </a:ext>
            </a:extLst>
          </p:cNvPr>
          <p:cNvSpPr txBox="1"/>
          <p:nvPr/>
        </p:nvSpPr>
        <p:spPr>
          <a:xfrm>
            <a:off x="3305260" y="5405438"/>
            <a:ext cx="1367315" cy="2170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351" spc="-27" dirty="0">
                <a:latin typeface="Times New Roman"/>
                <a:cs typeface="Times New Roman"/>
              </a:rPr>
              <a:t>Personal</a:t>
            </a:r>
            <a:r>
              <a:rPr sz="1351" spc="-37" dirty="0">
                <a:latin typeface="Times New Roman"/>
                <a:cs typeface="Times New Roman"/>
              </a:rPr>
              <a:t> </a:t>
            </a:r>
            <a:r>
              <a:rPr sz="1351" spc="-15" dirty="0">
                <a:latin typeface="Times New Roman"/>
                <a:cs typeface="Times New Roman"/>
              </a:rPr>
              <a:t>Computers</a:t>
            </a:r>
            <a:endParaRPr sz="1351">
              <a:latin typeface="Times New Roman"/>
              <a:cs typeface="Times New Roman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8E9856F1-F1C1-47B9-B206-779F28D77F95}"/>
              </a:ext>
            </a:extLst>
          </p:cNvPr>
          <p:cNvSpPr txBox="1"/>
          <p:nvPr/>
        </p:nvSpPr>
        <p:spPr>
          <a:xfrm>
            <a:off x="4835113" y="5405438"/>
            <a:ext cx="1056799" cy="2170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351" spc="-37" dirty="0">
                <a:latin typeface="Times New Roman"/>
                <a:cs typeface="Times New Roman"/>
              </a:rPr>
              <a:t>Mobile</a:t>
            </a:r>
            <a:r>
              <a:rPr sz="1351" spc="-56" dirty="0">
                <a:latin typeface="Times New Roman"/>
                <a:cs typeface="Times New Roman"/>
              </a:rPr>
              <a:t> </a:t>
            </a:r>
            <a:r>
              <a:rPr sz="1351" spc="-31" dirty="0">
                <a:latin typeface="Times New Roman"/>
                <a:cs typeface="Times New Roman"/>
              </a:rPr>
              <a:t>Devices</a:t>
            </a:r>
            <a:endParaRPr sz="1351">
              <a:latin typeface="Times New Roman"/>
              <a:cs typeface="Times New Roman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F1728DE-968D-451F-AF1A-3AC93C2E236C}"/>
              </a:ext>
            </a:extLst>
          </p:cNvPr>
          <p:cNvSpPr txBox="1"/>
          <p:nvPr/>
        </p:nvSpPr>
        <p:spPr>
          <a:xfrm>
            <a:off x="6362161" y="5405438"/>
            <a:ext cx="750095" cy="2170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351" spc="53" dirty="0">
                <a:latin typeface="Times New Roman"/>
                <a:cs typeface="Times New Roman"/>
              </a:rPr>
              <a:t>E</a:t>
            </a:r>
            <a:r>
              <a:rPr sz="1351" dirty="0">
                <a:latin typeface="Times New Roman"/>
                <a:cs typeface="Times New Roman"/>
              </a:rPr>
              <a:t>mb</a:t>
            </a:r>
            <a:r>
              <a:rPr sz="1351" spc="-41" dirty="0">
                <a:latin typeface="Times New Roman"/>
                <a:cs typeface="Times New Roman"/>
              </a:rPr>
              <a:t>e</a:t>
            </a:r>
            <a:r>
              <a:rPr sz="1351" spc="-15" dirty="0">
                <a:latin typeface="Times New Roman"/>
                <a:cs typeface="Times New Roman"/>
              </a:rPr>
              <a:t>dd</a:t>
            </a:r>
            <a:r>
              <a:rPr sz="1351" spc="-19" dirty="0">
                <a:latin typeface="Times New Roman"/>
                <a:cs typeface="Times New Roman"/>
              </a:rPr>
              <a:t>e</a:t>
            </a:r>
            <a:r>
              <a:rPr sz="1351" spc="-4" dirty="0">
                <a:latin typeface="Times New Roman"/>
                <a:cs typeface="Times New Roman"/>
              </a:rPr>
              <a:t>d</a:t>
            </a:r>
            <a:endParaRPr sz="1351">
              <a:latin typeface="Times New Roman"/>
              <a:cs typeface="Times New Roman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E587905A-D0A9-4DED-926D-C7FB3080D49E}"/>
              </a:ext>
            </a:extLst>
          </p:cNvPr>
          <p:cNvSpPr txBox="1"/>
          <p:nvPr/>
        </p:nvSpPr>
        <p:spPr>
          <a:xfrm>
            <a:off x="3132079" y="1940530"/>
            <a:ext cx="2879884" cy="25830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613" b="1" spc="11" dirty="0">
                <a:latin typeface="Times New Roman"/>
                <a:cs typeface="Times New Roman"/>
              </a:rPr>
              <a:t>Units </a:t>
            </a:r>
            <a:r>
              <a:rPr sz="1613" b="1" spc="8" dirty="0">
                <a:latin typeface="Times New Roman"/>
                <a:cs typeface="Times New Roman"/>
              </a:rPr>
              <a:t>shipped </a:t>
            </a:r>
            <a:r>
              <a:rPr sz="1613" b="1" spc="-45" dirty="0">
                <a:latin typeface="Times New Roman"/>
                <a:cs typeface="Times New Roman"/>
              </a:rPr>
              <a:t>per </a:t>
            </a:r>
            <a:r>
              <a:rPr sz="1613" b="1" spc="-60" dirty="0">
                <a:latin typeface="Times New Roman"/>
                <a:cs typeface="Times New Roman"/>
              </a:rPr>
              <a:t>year</a:t>
            </a:r>
            <a:r>
              <a:rPr sz="1613" b="1" spc="4" dirty="0">
                <a:latin typeface="Times New Roman"/>
                <a:cs typeface="Times New Roman"/>
              </a:rPr>
              <a:t> </a:t>
            </a:r>
            <a:r>
              <a:rPr sz="1613" b="1" spc="11" dirty="0">
                <a:latin typeface="Times New Roman"/>
                <a:cs typeface="Times New Roman"/>
              </a:rPr>
              <a:t>(millions)</a:t>
            </a:r>
            <a:endParaRPr sz="1613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1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Do Embedded Systems have future?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5287516-1E4F-4CBE-975C-2E06B188F89D}"/>
              </a:ext>
            </a:extLst>
          </p:cNvPr>
          <p:cNvSpPr txBox="1"/>
          <p:nvPr/>
        </p:nvSpPr>
        <p:spPr>
          <a:xfrm>
            <a:off x="352932" y="6067297"/>
            <a:ext cx="8791068" cy="189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Manyika, James, et </a:t>
            </a:r>
            <a:r>
              <a:rPr sz="1200" spc="5" dirty="0">
                <a:latin typeface="Arial"/>
                <a:cs typeface="Arial"/>
              </a:rPr>
              <a:t>al. </a:t>
            </a:r>
            <a:r>
              <a:rPr sz="1200" i="1" spc="5" dirty="0">
                <a:latin typeface="Arial"/>
                <a:cs typeface="Arial"/>
              </a:rPr>
              <a:t>Disruptive </a:t>
            </a:r>
            <a:r>
              <a:rPr sz="1200" i="1" spc="10" dirty="0">
                <a:latin typeface="Arial"/>
                <a:cs typeface="Arial"/>
              </a:rPr>
              <a:t>technologies: Advances </a:t>
            </a:r>
            <a:r>
              <a:rPr sz="1200" i="1" spc="5" dirty="0">
                <a:latin typeface="Arial"/>
                <a:cs typeface="Arial"/>
              </a:rPr>
              <a:t>that  </a:t>
            </a:r>
            <a:r>
              <a:rPr sz="1200" i="1" spc="10" dirty="0">
                <a:latin typeface="Arial"/>
                <a:cs typeface="Arial"/>
              </a:rPr>
              <a:t>will transform </a:t>
            </a:r>
            <a:r>
              <a:rPr sz="1200" i="1" spc="5" dirty="0">
                <a:latin typeface="Arial"/>
                <a:cs typeface="Arial"/>
              </a:rPr>
              <a:t>life, </a:t>
            </a:r>
            <a:r>
              <a:rPr sz="1200" i="1" spc="10" dirty="0">
                <a:latin typeface="Arial"/>
                <a:cs typeface="Arial"/>
              </a:rPr>
              <a:t>business, </a:t>
            </a:r>
            <a:r>
              <a:rPr sz="1200" i="1" spc="15" dirty="0">
                <a:latin typeface="Arial"/>
                <a:cs typeface="Arial"/>
              </a:rPr>
              <a:t>and </a:t>
            </a:r>
            <a:r>
              <a:rPr sz="1200" i="1" spc="10" dirty="0">
                <a:latin typeface="Arial"/>
                <a:cs typeface="Arial"/>
              </a:rPr>
              <a:t>the global economy</a:t>
            </a:r>
            <a:r>
              <a:rPr sz="1200" spc="10" dirty="0">
                <a:latin typeface="Arial"/>
                <a:cs typeface="Arial"/>
              </a:rPr>
              <a:t>. </a:t>
            </a:r>
            <a:r>
              <a:rPr sz="1200" spc="-5" dirty="0">
                <a:latin typeface="Arial"/>
                <a:cs typeface="Arial"/>
              </a:rPr>
              <a:t>Vol.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180.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33A5A3-9656-47C9-AFA9-2D56E172BC6D}"/>
              </a:ext>
            </a:extLst>
          </p:cNvPr>
          <p:cNvGrpSpPr/>
          <p:nvPr/>
        </p:nvGrpSpPr>
        <p:grpSpPr>
          <a:xfrm>
            <a:off x="346596" y="1502742"/>
            <a:ext cx="8373604" cy="4217572"/>
            <a:chOff x="346595" y="992377"/>
            <a:chExt cx="10070211" cy="4820286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56293250-4410-462E-8DC1-17A1395C5284}"/>
                </a:ext>
              </a:extLst>
            </p:cNvPr>
            <p:cNvSpPr/>
            <p:nvPr/>
          </p:nvSpPr>
          <p:spPr>
            <a:xfrm>
              <a:off x="394535" y="1384553"/>
              <a:ext cx="4557852" cy="43066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B3E4AE3D-1E5E-4C04-A28B-3E1045FB0288}"/>
                </a:ext>
              </a:extLst>
            </p:cNvPr>
            <p:cNvSpPr/>
            <p:nvPr/>
          </p:nvSpPr>
          <p:spPr>
            <a:xfrm>
              <a:off x="5663069" y="1854781"/>
              <a:ext cx="4640483" cy="3559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9562AE4-F976-4666-B1F7-43E594100521}"/>
                </a:ext>
              </a:extLst>
            </p:cNvPr>
            <p:cNvSpPr/>
            <p:nvPr/>
          </p:nvSpPr>
          <p:spPr>
            <a:xfrm>
              <a:off x="354215" y="1677923"/>
              <a:ext cx="4618482" cy="702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96A8667-56E1-416A-92C8-B0D53640BD1A}"/>
                </a:ext>
              </a:extLst>
            </p:cNvPr>
            <p:cNvSpPr/>
            <p:nvPr/>
          </p:nvSpPr>
          <p:spPr>
            <a:xfrm>
              <a:off x="346595" y="1668017"/>
              <a:ext cx="4634865" cy="720090"/>
            </a:xfrm>
            <a:custGeom>
              <a:avLst/>
              <a:gdLst/>
              <a:ahLst/>
              <a:cxnLst/>
              <a:rect l="l" t="t" r="r" b="b"/>
              <a:pathLst>
                <a:path w="4634865" h="720089">
                  <a:moveTo>
                    <a:pt x="4634484" y="720090"/>
                  </a:moveTo>
                  <a:lnTo>
                    <a:pt x="4634484" y="0"/>
                  </a:lnTo>
                  <a:lnTo>
                    <a:pt x="0" y="0"/>
                  </a:lnTo>
                  <a:lnTo>
                    <a:pt x="0" y="720090"/>
                  </a:lnTo>
                  <a:lnTo>
                    <a:pt x="12191" y="720090"/>
                  </a:lnTo>
                  <a:lnTo>
                    <a:pt x="12192" y="25146"/>
                  </a:lnTo>
                  <a:lnTo>
                    <a:pt x="25146" y="12192"/>
                  </a:lnTo>
                  <a:lnTo>
                    <a:pt x="25146" y="25146"/>
                  </a:lnTo>
                  <a:lnTo>
                    <a:pt x="4609338" y="25146"/>
                  </a:lnTo>
                  <a:lnTo>
                    <a:pt x="4609338" y="12192"/>
                  </a:lnTo>
                  <a:lnTo>
                    <a:pt x="4622292" y="25146"/>
                  </a:lnTo>
                  <a:lnTo>
                    <a:pt x="4622292" y="720090"/>
                  </a:lnTo>
                  <a:lnTo>
                    <a:pt x="4634484" y="720090"/>
                  </a:lnTo>
                  <a:close/>
                </a:path>
                <a:path w="4634865" h="720089">
                  <a:moveTo>
                    <a:pt x="25146" y="25146"/>
                  </a:moveTo>
                  <a:lnTo>
                    <a:pt x="25146" y="12192"/>
                  </a:lnTo>
                  <a:lnTo>
                    <a:pt x="12192" y="25146"/>
                  </a:lnTo>
                  <a:lnTo>
                    <a:pt x="25146" y="25146"/>
                  </a:lnTo>
                  <a:close/>
                </a:path>
                <a:path w="4634865" h="720089">
                  <a:moveTo>
                    <a:pt x="25146" y="694944"/>
                  </a:moveTo>
                  <a:lnTo>
                    <a:pt x="25146" y="25146"/>
                  </a:lnTo>
                  <a:lnTo>
                    <a:pt x="12192" y="25146"/>
                  </a:lnTo>
                  <a:lnTo>
                    <a:pt x="12192" y="694944"/>
                  </a:lnTo>
                  <a:lnTo>
                    <a:pt x="25146" y="694944"/>
                  </a:lnTo>
                  <a:close/>
                </a:path>
                <a:path w="4634865" h="720089">
                  <a:moveTo>
                    <a:pt x="4622292" y="694944"/>
                  </a:moveTo>
                  <a:lnTo>
                    <a:pt x="12192" y="694944"/>
                  </a:lnTo>
                  <a:lnTo>
                    <a:pt x="25146" y="707136"/>
                  </a:lnTo>
                  <a:lnTo>
                    <a:pt x="25145" y="720090"/>
                  </a:lnTo>
                  <a:lnTo>
                    <a:pt x="4609338" y="720090"/>
                  </a:lnTo>
                  <a:lnTo>
                    <a:pt x="4609338" y="707136"/>
                  </a:lnTo>
                  <a:lnTo>
                    <a:pt x="4622292" y="694944"/>
                  </a:lnTo>
                  <a:close/>
                </a:path>
                <a:path w="4634865" h="720089">
                  <a:moveTo>
                    <a:pt x="25145" y="720090"/>
                  </a:moveTo>
                  <a:lnTo>
                    <a:pt x="25146" y="707136"/>
                  </a:lnTo>
                  <a:lnTo>
                    <a:pt x="12192" y="694944"/>
                  </a:lnTo>
                  <a:lnTo>
                    <a:pt x="12191" y="720090"/>
                  </a:lnTo>
                  <a:lnTo>
                    <a:pt x="25145" y="720090"/>
                  </a:lnTo>
                  <a:close/>
                </a:path>
                <a:path w="4634865" h="720089">
                  <a:moveTo>
                    <a:pt x="4622292" y="25146"/>
                  </a:moveTo>
                  <a:lnTo>
                    <a:pt x="4609338" y="12192"/>
                  </a:lnTo>
                  <a:lnTo>
                    <a:pt x="4609338" y="25146"/>
                  </a:lnTo>
                  <a:lnTo>
                    <a:pt x="4622292" y="25146"/>
                  </a:lnTo>
                  <a:close/>
                </a:path>
                <a:path w="4634865" h="720089">
                  <a:moveTo>
                    <a:pt x="4622292" y="694944"/>
                  </a:moveTo>
                  <a:lnTo>
                    <a:pt x="4622292" y="25146"/>
                  </a:lnTo>
                  <a:lnTo>
                    <a:pt x="4609338" y="25146"/>
                  </a:lnTo>
                  <a:lnTo>
                    <a:pt x="4609338" y="694944"/>
                  </a:lnTo>
                  <a:lnTo>
                    <a:pt x="4622292" y="694944"/>
                  </a:lnTo>
                  <a:close/>
                </a:path>
                <a:path w="4634865" h="720089">
                  <a:moveTo>
                    <a:pt x="4622292" y="720090"/>
                  </a:moveTo>
                  <a:lnTo>
                    <a:pt x="4622292" y="694944"/>
                  </a:lnTo>
                  <a:lnTo>
                    <a:pt x="4609338" y="707136"/>
                  </a:lnTo>
                  <a:lnTo>
                    <a:pt x="4609338" y="720090"/>
                  </a:lnTo>
                  <a:lnTo>
                    <a:pt x="4622292" y="7200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0D1391A-8030-436C-964F-E8BEEE68C57E}"/>
                </a:ext>
              </a:extLst>
            </p:cNvPr>
            <p:cNvSpPr/>
            <p:nvPr/>
          </p:nvSpPr>
          <p:spPr>
            <a:xfrm>
              <a:off x="354215" y="3115817"/>
              <a:ext cx="4618482" cy="627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1A520DC8-7B92-4DD0-B2B1-4DD7C0F6C470}"/>
                </a:ext>
              </a:extLst>
            </p:cNvPr>
            <p:cNvSpPr/>
            <p:nvPr/>
          </p:nvSpPr>
          <p:spPr>
            <a:xfrm>
              <a:off x="346595" y="3109722"/>
              <a:ext cx="4634865" cy="643255"/>
            </a:xfrm>
            <a:custGeom>
              <a:avLst/>
              <a:gdLst/>
              <a:ahLst/>
              <a:cxnLst/>
              <a:rect l="l" t="t" r="r" b="b"/>
              <a:pathLst>
                <a:path w="4634865" h="643254">
                  <a:moveTo>
                    <a:pt x="4634484" y="643127"/>
                  </a:moveTo>
                  <a:lnTo>
                    <a:pt x="4634484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12192" y="643127"/>
                  </a:lnTo>
                  <a:lnTo>
                    <a:pt x="12192" y="25145"/>
                  </a:lnTo>
                  <a:lnTo>
                    <a:pt x="25146" y="12191"/>
                  </a:lnTo>
                  <a:lnTo>
                    <a:pt x="25146" y="25145"/>
                  </a:lnTo>
                  <a:lnTo>
                    <a:pt x="4609337" y="25145"/>
                  </a:lnTo>
                  <a:lnTo>
                    <a:pt x="4609337" y="12191"/>
                  </a:lnTo>
                  <a:lnTo>
                    <a:pt x="4622292" y="25145"/>
                  </a:lnTo>
                  <a:lnTo>
                    <a:pt x="4622292" y="643127"/>
                  </a:lnTo>
                  <a:lnTo>
                    <a:pt x="4634484" y="643127"/>
                  </a:lnTo>
                  <a:close/>
                </a:path>
                <a:path w="4634865" h="643254">
                  <a:moveTo>
                    <a:pt x="25146" y="25145"/>
                  </a:moveTo>
                  <a:lnTo>
                    <a:pt x="25146" y="12191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4634865" h="643254">
                  <a:moveTo>
                    <a:pt x="25146" y="617981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617981"/>
                  </a:lnTo>
                  <a:lnTo>
                    <a:pt x="25146" y="617981"/>
                  </a:lnTo>
                  <a:close/>
                </a:path>
                <a:path w="4634865" h="643254">
                  <a:moveTo>
                    <a:pt x="4622292" y="617981"/>
                  </a:moveTo>
                  <a:lnTo>
                    <a:pt x="12192" y="617981"/>
                  </a:lnTo>
                  <a:lnTo>
                    <a:pt x="25146" y="630936"/>
                  </a:lnTo>
                  <a:lnTo>
                    <a:pt x="25146" y="643127"/>
                  </a:lnTo>
                  <a:lnTo>
                    <a:pt x="4609337" y="643127"/>
                  </a:lnTo>
                  <a:lnTo>
                    <a:pt x="4609337" y="630936"/>
                  </a:lnTo>
                  <a:lnTo>
                    <a:pt x="4622292" y="617981"/>
                  </a:lnTo>
                  <a:close/>
                </a:path>
                <a:path w="4634865" h="643254">
                  <a:moveTo>
                    <a:pt x="25146" y="643127"/>
                  </a:moveTo>
                  <a:lnTo>
                    <a:pt x="25146" y="630936"/>
                  </a:lnTo>
                  <a:lnTo>
                    <a:pt x="12192" y="617981"/>
                  </a:lnTo>
                  <a:lnTo>
                    <a:pt x="12192" y="643127"/>
                  </a:lnTo>
                  <a:lnTo>
                    <a:pt x="25146" y="643127"/>
                  </a:lnTo>
                  <a:close/>
                </a:path>
                <a:path w="4634865" h="643254">
                  <a:moveTo>
                    <a:pt x="4622292" y="25145"/>
                  </a:moveTo>
                  <a:lnTo>
                    <a:pt x="4609337" y="12191"/>
                  </a:lnTo>
                  <a:lnTo>
                    <a:pt x="4609337" y="25145"/>
                  </a:lnTo>
                  <a:lnTo>
                    <a:pt x="4622292" y="25145"/>
                  </a:lnTo>
                  <a:close/>
                </a:path>
                <a:path w="4634865" h="643254">
                  <a:moveTo>
                    <a:pt x="4622292" y="617981"/>
                  </a:moveTo>
                  <a:lnTo>
                    <a:pt x="4622292" y="25145"/>
                  </a:lnTo>
                  <a:lnTo>
                    <a:pt x="4609337" y="25145"/>
                  </a:lnTo>
                  <a:lnTo>
                    <a:pt x="4609337" y="617981"/>
                  </a:lnTo>
                  <a:lnTo>
                    <a:pt x="4622292" y="617981"/>
                  </a:lnTo>
                  <a:close/>
                </a:path>
                <a:path w="4634865" h="643254">
                  <a:moveTo>
                    <a:pt x="4622292" y="643127"/>
                  </a:moveTo>
                  <a:lnTo>
                    <a:pt x="4622292" y="617981"/>
                  </a:lnTo>
                  <a:lnTo>
                    <a:pt x="4609337" y="630936"/>
                  </a:lnTo>
                  <a:lnTo>
                    <a:pt x="4609337" y="643127"/>
                  </a:lnTo>
                  <a:lnTo>
                    <a:pt x="4622292" y="6431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43AFD43-49B8-4577-9FF6-D22F3ED2B32B}"/>
                </a:ext>
              </a:extLst>
            </p:cNvPr>
            <p:cNvSpPr/>
            <p:nvPr/>
          </p:nvSpPr>
          <p:spPr>
            <a:xfrm>
              <a:off x="354215" y="4470653"/>
              <a:ext cx="4618482" cy="628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228A8D2-A095-498F-97AC-2C09B0FE7C01}"/>
                </a:ext>
              </a:extLst>
            </p:cNvPr>
            <p:cNvSpPr/>
            <p:nvPr/>
          </p:nvSpPr>
          <p:spPr>
            <a:xfrm>
              <a:off x="346595" y="4465320"/>
              <a:ext cx="4634865" cy="643255"/>
            </a:xfrm>
            <a:custGeom>
              <a:avLst/>
              <a:gdLst/>
              <a:ahLst/>
              <a:cxnLst/>
              <a:rect l="l" t="t" r="r" b="b"/>
              <a:pathLst>
                <a:path w="4634865" h="643254">
                  <a:moveTo>
                    <a:pt x="4634484" y="643127"/>
                  </a:moveTo>
                  <a:lnTo>
                    <a:pt x="4634484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12191" y="643127"/>
                  </a:lnTo>
                  <a:lnTo>
                    <a:pt x="12192" y="25145"/>
                  </a:lnTo>
                  <a:lnTo>
                    <a:pt x="25146" y="12191"/>
                  </a:lnTo>
                  <a:lnTo>
                    <a:pt x="25146" y="25145"/>
                  </a:lnTo>
                  <a:lnTo>
                    <a:pt x="4609337" y="25145"/>
                  </a:lnTo>
                  <a:lnTo>
                    <a:pt x="4609337" y="12191"/>
                  </a:lnTo>
                  <a:lnTo>
                    <a:pt x="4622292" y="25145"/>
                  </a:lnTo>
                  <a:lnTo>
                    <a:pt x="4622292" y="643127"/>
                  </a:lnTo>
                  <a:lnTo>
                    <a:pt x="4634484" y="643127"/>
                  </a:lnTo>
                  <a:close/>
                </a:path>
                <a:path w="4634865" h="643254">
                  <a:moveTo>
                    <a:pt x="25146" y="25145"/>
                  </a:moveTo>
                  <a:lnTo>
                    <a:pt x="25146" y="12191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4634865" h="643254">
                  <a:moveTo>
                    <a:pt x="25146" y="617981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617981"/>
                  </a:lnTo>
                  <a:lnTo>
                    <a:pt x="25146" y="617981"/>
                  </a:lnTo>
                  <a:close/>
                </a:path>
                <a:path w="4634865" h="643254">
                  <a:moveTo>
                    <a:pt x="4622292" y="617981"/>
                  </a:moveTo>
                  <a:lnTo>
                    <a:pt x="12192" y="617981"/>
                  </a:lnTo>
                  <a:lnTo>
                    <a:pt x="25146" y="630174"/>
                  </a:lnTo>
                  <a:lnTo>
                    <a:pt x="25146" y="643127"/>
                  </a:lnTo>
                  <a:lnTo>
                    <a:pt x="4609337" y="643127"/>
                  </a:lnTo>
                  <a:lnTo>
                    <a:pt x="4609337" y="630174"/>
                  </a:lnTo>
                  <a:lnTo>
                    <a:pt x="4622292" y="617981"/>
                  </a:lnTo>
                  <a:close/>
                </a:path>
                <a:path w="4634865" h="643254">
                  <a:moveTo>
                    <a:pt x="25146" y="643127"/>
                  </a:moveTo>
                  <a:lnTo>
                    <a:pt x="25146" y="630174"/>
                  </a:lnTo>
                  <a:lnTo>
                    <a:pt x="12192" y="617981"/>
                  </a:lnTo>
                  <a:lnTo>
                    <a:pt x="12191" y="643127"/>
                  </a:lnTo>
                  <a:lnTo>
                    <a:pt x="25146" y="643127"/>
                  </a:lnTo>
                  <a:close/>
                </a:path>
                <a:path w="4634865" h="643254">
                  <a:moveTo>
                    <a:pt x="4622292" y="25145"/>
                  </a:moveTo>
                  <a:lnTo>
                    <a:pt x="4609337" y="12191"/>
                  </a:lnTo>
                  <a:lnTo>
                    <a:pt x="4609337" y="25145"/>
                  </a:lnTo>
                  <a:lnTo>
                    <a:pt x="4622292" y="25145"/>
                  </a:lnTo>
                  <a:close/>
                </a:path>
                <a:path w="4634865" h="643254">
                  <a:moveTo>
                    <a:pt x="4622292" y="617981"/>
                  </a:moveTo>
                  <a:lnTo>
                    <a:pt x="4622292" y="25145"/>
                  </a:lnTo>
                  <a:lnTo>
                    <a:pt x="4609337" y="25145"/>
                  </a:lnTo>
                  <a:lnTo>
                    <a:pt x="4609337" y="617981"/>
                  </a:lnTo>
                  <a:lnTo>
                    <a:pt x="4622292" y="617981"/>
                  </a:lnTo>
                  <a:close/>
                </a:path>
                <a:path w="4634865" h="643254">
                  <a:moveTo>
                    <a:pt x="4622292" y="643127"/>
                  </a:moveTo>
                  <a:lnTo>
                    <a:pt x="4622292" y="617981"/>
                  </a:lnTo>
                  <a:lnTo>
                    <a:pt x="4609337" y="630174"/>
                  </a:lnTo>
                  <a:lnTo>
                    <a:pt x="4609337" y="643127"/>
                  </a:lnTo>
                  <a:lnTo>
                    <a:pt x="4622292" y="6431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447FD2D9-A8BC-4759-88E9-504AD9EF7544}"/>
                </a:ext>
              </a:extLst>
            </p:cNvPr>
            <p:cNvSpPr/>
            <p:nvPr/>
          </p:nvSpPr>
          <p:spPr>
            <a:xfrm>
              <a:off x="354215" y="5177028"/>
              <a:ext cx="4618482" cy="628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27E720FD-841C-40D3-A632-A8D38C538F0C}"/>
                </a:ext>
              </a:extLst>
            </p:cNvPr>
            <p:cNvSpPr/>
            <p:nvPr/>
          </p:nvSpPr>
          <p:spPr>
            <a:xfrm>
              <a:off x="346595" y="5169408"/>
              <a:ext cx="4634865" cy="643255"/>
            </a:xfrm>
            <a:custGeom>
              <a:avLst/>
              <a:gdLst/>
              <a:ahLst/>
              <a:cxnLst/>
              <a:rect l="l" t="t" r="r" b="b"/>
              <a:pathLst>
                <a:path w="4634865" h="643254">
                  <a:moveTo>
                    <a:pt x="4634483" y="643127"/>
                  </a:moveTo>
                  <a:lnTo>
                    <a:pt x="4634483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12191" y="643127"/>
                  </a:lnTo>
                  <a:lnTo>
                    <a:pt x="12192" y="25145"/>
                  </a:lnTo>
                  <a:lnTo>
                    <a:pt x="25146" y="12191"/>
                  </a:lnTo>
                  <a:lnTo>
                    <a:pt x="25146" y="25145"/>
                  </a:lnTo>
                  <a:lnTo>
                    <a:pt x="4609337" y="25145"/>
                  </a:lnTo>
                  <a:lnTo>
                    <a:pt x="4609337" y="12191"/>
                  </a:lnTo>
                  <a:lnTo>
                    <a:pt x="4622291" y="25145"/>
                  </a:lnTo>
                  <a:lnTo>
                    <a:pt x="4622291" y="643127"/>
                  </a:lnTo>
                  <a:lnTo>
                    <a:pt x="4634483" y="643127"/>
                  </a:lnTo>
                  <a:close/>
                </a:path>
                <a:path w="4634865" h="643254">
                  <a:moveTo>
                    <a:pt x="25146" y="25145"/>
                  </a:moveTo>
                  <a:lnTo>
                    <a:pt x="25146" y="12191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4634865" h="643254">
                  <a:moveTo>
                    <a:pt x="25146" y="617981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617981"/>
                  </a:lnTo>
                  <a:lnTo>
                    <a:pt x="25146" y="617981"/>
                  </a:lnTo>
                  <a:close/>
                </a:path>
                <a:path w="4634865" h="643254">
                  <a:moveTo>
                    <a:pt x="4622291" y="617981"/>
                  </a:moveTo>
                  <a:lnTo>
                    <a:pt x="12192" y="617981"/>
                  </a:lnTo>
                  <a:lnTo>
                    <a:pt x="25146" y="630936"/>
                  </a:lnTo>
                  <a:lnTo>
                    <a:pt x="25146" y="643127"/>
                  </a:lnTo>
                  <a:lnTo>
                    <a:pt x="4609337" y="643127"/>
                  </a:lnTo>
                  <a:lnTo>
                    <a:pt x="4609337" y="630936"/>
                  </a:lnTo>
                  <a:lnTo>
                    <a:pt x="4622291" y="617981"/>
                  </a:lnTo>
                  <a:close/>
                </a:path>
                <a:path w="4634865" h="643254">
                  <a:moveTo>
                    <a:pt x="25146" y="643127"/>
                  </a:moveTo>
                  <a:lnTo>
                    <a:pt x="25146" y="630936"/>
                  </a:lnTo>
                  <a:lnTo>
                    <a:pt x="12192" y="617981"/>
                  </a:lnTo>
                  <a:lnTo>
                    <a:pt x="12191" y="643127"/>
                  </a:lnTo>
                  <a:lnTo>
                    <a:pt x="25146" y="643127"/>
                  </a:lnTo>
                  <a:close/>
                </a:path>
                <a:path w="4634865" h="643254">
                  <a:moveTo>
                    <a:pt x="4622291" y="25145"/>
                  </a:moveTo>
                  <a:lnTo>
                    <a:pt x="4609337" y="12191"/>
                  </a:lnTo>
                  <a:lnTo>
                    <a:pt x="4609337" y="25145"/>
                  </a:lnTo>
                  <a:lnTo>
                    <a:pt x="4622291" y="25145"/>
                  </a:lnTo>
                  <a:close/>
                </a:path>
                <a:path w="4634865" h="643254">
                  <a:moveTo>
                    <a:pt x="4622291" y="617981"/>
                  </a:moveTo>
                  <a:lnTo>
                    <a:pt x="4622291" y="25145"/>
                  </a:lnTo>
                  <a:lnTo>
                    <a:pt x="4609337" y="25145"/>
                  </a:lnTo>
                  <a:lnTo>
                    <a:pt x="4609337" y="617981"/>
                  </a:lnTo>
                  <a:lnTo>
                    <a:pt x="4622291" y="617981"/>
                  </a:lnTo>
                  <a:close/>
                </a:path>
                <a:path w="4634865" h="643254">
                  <a:moveTo>
                    <a:pt x="4622291" y="643127"/>
                  </a:moveTo>
                  <a:lnTo>
                    <a:pt x="4622291" y="617981"/>
                  </a:lnTo>
                  <a:lnTo>
                    <a:pt x="4609337" y="630936"/>
                  </a:lnTo>
                  <a:lnTo>
                    <a:pt x="4609337" y="643127"/>
                  </a:lnTo>
                  <a:lnTo>
                    <a:pt x="4622291" y="6431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171B64FD-C7DF-4522-8E02-EF07DD32056C}"/>
                </a:ext>
              </a:extLst>
            </p:cNvPr>
            <p:cNvSpPr/>
            <p:nvPr/>
          </p:nvSpPr>
          <p:spPr>
            <a:xfrm>
              <a:off x="5595251" y="2334005"/>
              <a:ext cx="4814315" cy="503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356EBC6D-1C75-4B46-98FA-431C8ED0B667}"/>
                </a:ext>
              </a:extLst>
            </p:cNvPr>
            <p:cNvSpPr/>
            <p:nvPr/>
          </p:nvSpPr>
          <p:spPr>
            <a:xfrm>
              <a:off x="5587631" y="2327910"/>
              <a:ext cx="4829175" cy="519430"/>
            </a:xfrm>
            <a:custGeom>
              <a:avLst/>
              <a:gdLst/>
              <a:ahLst/>
              <a:cxnLst/>
              <a:rect l="l" t="t" r="r" b="b"/>
              <a:pathLst>
                <a:path w="4829175" h="519430">
                  <a:moveTo>
                    <a:pt x="4828794" y="518921"/>
                  </a:moveTo>
                  <a:lnTo>
                    <a:pt x="4828794" y="0"/>
                  </a:lnTo>
                  <a:lnTo>
                    <a:pt x="0" y="0"/>
                  </a:lnTo>
                  <a:lnTo>
                    <a:pt x="0" y="518922"/>
                  </a:lnTo>
                  <a:lnTo>
                    <a:pt x="12953" y="518922"/>
                  </a:lnTo>
                  <a:lnTo>
                    <a:pt x="12953" y="25146"/>
                  </a:lnTo>
                  <a:lnTo>
                    <a:pt x="25145" y="12954"/>
                  </a:lnTo>
                  <a:lnTo>
                    <a:pt x="25145" y="25146"/>
                  </a:lnTo>
                  <a:lnTo>
                    <a:pt x="4803648" y="25145"/>
                  </a:lnTo>
                  <a:lnTo>
                    <a:pt x="4803648" y="12953"/>
                  </a:lnTo>
                  <a:lnTo>
                    <a:pt x="4816589" y="25145"/>
                  </a:lnTo>
                  <a:lnTo>
                    <a:pt x="4816589" y="518921"/>
                  </a:lnTo>
                  <a:lnTo>
                    <a:pt x="4828794" y="518921"/>
                  </a:lnTo>
                  <a:close/>
                </a:path>
                <a:path w="4829175" h="519430">
                  <a:moveTo>
                    <a:pt x="25145" y="25146"/>
                  </a:moveTo>
                  <a:lnTo>
                    <a:pt x="25145" y="12954"/>
                  </a:lnTo>
                  <a:lnTo>
                    <a:pt x="12953" y="25146"/>
                  </a:lnTo>
                  <a:lnTo>
                    <a:pt x="25145" y="25146"/>
                  </a:lnTo>
                  <a:close/>
                </a:path>
                <a:path w="4829175" h="519430">
                  <a:moveTo>
                    <a:pt x="25145" y="493776"/>
                  </a:moveTo>
                  <a:lnTo>
                    <a:pt x="25145" y="25146"/>
                  </a:lnTo>
                  <a:lnTo>
                    <a:pt x="12953" y="25146"/>
                  </a:lnTo>
                  <a:lnTo>
                    <a:pt x="12953" y="493776"/>
                  </a:lnTo>
                  <a:lnTo>
                    <a:pt x="25145" y="493776"/>
                  </a:lnTo>
                  <a:close/>
                </a:path>
                <a:path w="4829175" h="519430">
                  <a:moveTo>
                    <a:pt x="4816589" y="493775"/>
                  </a:moveTo>
                  <a:lnTo>
                    <a:pt x="12953" y="493776"/>
                  </a:lnTo>
                  <a:lnTo>
                    <a:pt x="25145" y="505967"/>
                  </a:lnTo>
                  <a:lnTo>
                    <a:pt x="25145" y="518922"/>
                  </a:lnTo>
                  <a:lnTo>
                    <a:pt x="4803648" y="518921"/>
                  </a:lnTo>
                  <a:lnTo>
                    <a:pt x="4803648" y="505967"/>
                  </a:lnTo>
                  <a:lnTo>
                    <a:pt x="4816589" y="493775"/>
                  </a:lnTo>
                  <a:close/>
                </a:path>
                <a:path w="4829175" h="519430">
                  <a:moveTo>
                    <a:pt x="25145" y="518922"/>
                  </a:moveTo>
                  <a:lnTo>
                    <a:pt x="25145" y="505967"/>
                  </a:lnTo>
                  <a:lnTo>
                    <a:pt x="12953" y="493776"/>
                  </a:lnTo>
                  <a:lnTo>
                    <a:pt x="12953" y="518922"/>
                  </a:lnTo>
                  <a:lnTo>
                    <a:pt x="25145" y="518922"/>
                  </a:lnTo>
                  <a:close/>
                </a:path>
                <a:path w="4829175" h="519430">
                  <a:moveTo>
                    <a:pt x="4816589" y="25145"/>
                  </a:moveTo>
                  <a:lnTo>
                    <a:pt x="4803648" y="12953"/>
                  </a:lnTo>
                  <a:lnTo>
                    <a:pt x="4803648" y="25145"/>
                  </a:lnTo>
                  <a:lnTo>
                    <a:pt x="4816589" y="25145"/>
                  </a:lnTo>
                  <a:close/>
                </a:path>
                <a:path w="4829175" h="519430">
                  <a:moveTo>
                    <a:pt x="4816589" y="493775"/>
                  </a:moveTo>
                  <a:lnTo>
                    <a:pt x="4816589" y="25145"/>
                  </a:lnTo>
                  <a:lnTo>
                    <a:pt x="4803648" y="25145"/>
                  </a:lnTo>
                  <a:lnTo>
                    <a:pt x="4803648" y="493775"/>
                  </a:lnTo>
                  <a:lnTo>
                    <a:pt x="4816589" y="493775"/>
                  </a:lnTo>
                  <a:close/>
                </a:path>
                <a:path w="4829175" h="519430">
                  <a:moveTo>
                    <a:pt x="4816589" y="518921"/>
                  </a:moveTo>
                  <a:lnTo>
                    <a:pt x="4816589" y="493775"/>
                  </a:lnTo>
                  <a:lnTo>
                    <a:pt x="4803648" y="505967"/>
                  </a:lnTo>
                  <a:lnTo>
                    <a:pt x="4803648" y="518921"/>
                  </a:lnTo>
                  <a:lnTo>
                    <a:pt x="4816589" y="5189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1AE210A0-3C3B-405D-BB56-5C30CB460127}"/>
                </a:ext>
              </a:extLst>
            </p:cNvPr>
            <p:cNvSpPr/>
            <p:nvPr/>
          </p:nvSpPr>
          <p:spPr>
            <a:xfrm>
              <a:off x="5595251" y="2912364"/>
              <a:ext cx="4814315" cy="5196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88D6EFAB-A7C6-40DF-B991-B520BEB87A5D}"/>
                </a:ext>
              </a:extLst>
            </p:cNvPr>
            <p:cNvSpPr/>
            <p:nvPr/>
          </p:nvSpPr>
          <p:spPr>
            <a:xfrm>
              <a:off x="5587631" y="2905505"/>
              <a:ext cx="4829175" cy="536575"/>
            </a:xfrm>
            <a:custGeom>
              <a:avLst/>
              <a:gdLst/>
              <a:ahLst/>
              <a:cxnLst/>
              <a:rect l="l" t="t" r="r" b="b"/>
              <a:pathLst>
                <a:path w="4829175" h="536575">
                  <a:moveTo>
                    <a:pt x="4828794" y="536448"/>
                  </a:moveTo>
                  <a:lnTo>
                    <a:pt x="4828794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2953" y="536448"/>
                  </a:lnTo>
                  <a:lnTo>
                    <a:pt x="12953" y="25146"/>
                  </a:lnTo>
                  <a:lnTo>
                    <a:pt x="25145" y="12954"/>
                  </a:lnTo>
                  <a:lnTo>
                    <a:pt x="25145" y="25146"/>
                  </a:lnTo>
                  <a:lnTo>
                    <a:pt x="4803648" y="25146"/>
                  </a:lnTo>
                  <a:lnTo>
                    <a:pt x="4803648" y="12954"/>
                  </a:lnTo>
                  <a:lnTo>
                    <a:pt x="4816589" y="25146"/>
                  </a:lnTo>
                  <a:lnTo>
                    <a:pt x="4816589" y="536448"/>
                  </a:lnTo>
                  <a:lnTo>
                    <a:pt x="4828794" y="536448"/>
                  </a:lnTo>
                  <a:close/>
                </a:path>
                <a:path w="4829175" h="536575">
                  <a:moveTo>
                    <a:pt x="25145" y="25146"/>
                  </a:moveTo>
                  <a:lnTo>
                    <a:pt x="25145" y="12954"/>
                  </a:lnTo>
                  <a:lnTo>
                    <a:pt x="12953" y="25146"/>
                  </a:lnTo>
                  <a:lnTo>
                    <a:pt x="25145" y="25146"/>
                  </a:lnTo>
                  <a:close/>
                </a:path>
                <a:path w="4829175" h="536575">
                  <a:moveTo>
                    <a:pt x="25145" y="511302"/>
                  </a:moveTo>
                  <a:lnTo>
                    <a:pt x="25145" y="25146"/>
                  </a:lnTo>
                  <a:lnTo>
                    <a:pt x="12953" y="25146"/>
                  </a:lnTo>
                  <a:lnTo>
                    <a:pt x="12953" y="511302"/>
                  </a:lnTo>
                  <a:lnTo>
                    <a:pt x="25145" y="511302"/>
                  </a:lnTo>
                  <a:close/>
                </a:path>
                <a:path w="4829175" h="536575">
                  <a:moveTo>
                    <a:pt x="4816589" y="511302"/>
                  </a:moveTo>
                  <a:lnTo>
                    <a:pt x="12953" y="511302"/>
                  </a:lnTo>
                  <a:lnTo>
                    <a:pt x="25145" y="523494"/>
                  </a:lnTo>
                  <a:lnTo>
                    <a:pt x="25145" y="536448"/>
                  </a:lnTo>
                  <a:lnTo>
                    <a:pt x="4803648" y="536448"/>
                  </a:lnTo>
                  <a:lnTo>
                    <a:pt x="4803648" y="523494"/>
                  </a:lnTo>
                  <a:lnTo>
                    <a:pt x="4816589" y="511302"/>
                  </a:lnTo>
                  <a:close/>
                </a:path>
                <a:path w="4829175" h="536575">
                  <a:moveTo>
                    <a:pt x="25145" y="536448"/>
                  </a:moveTo>
                  <a:lnTo>
                    <a:pt x="25145" y="523494"/>
                  </a:lnTo>
                  <a:lnTo>
                    <a:pt x="12953" y="511302"/>
                  </a:lnTo>
                  <a:lnTo>
                    <a:pt x="12953" y="536448"/>
                  </a:lnTo>
                  <a:lnTo>
                    <a:pt x="25145" y="536448"/>
                  </a:lnTo>
                  <a:close/>
                </a:path>
                <a:path w="4829175" h="536575">
                  <a:moveTo>
                    <a:pt x="4816589" y="25146"/>
                  </a:moveTo>
                  <a:lnTo>
                    <a:pt x="4803648" y="12954"/>
                  </a:lnTo>
                  <a:lnTo>
                    <a:pt x="4803648" y="25146"/>
                  </a:lnTo>
                  <a:lnTo>
                    <a:pt x="4816589" y="25146"/>
                  </a:lnTo>
                  <a:close/>
                </a:path>
                <a:path w="4829175" h="536575">
                  <a:moveTo>
                    <a:pt x="4816589" y="511302"/>
                  </a:moveTo>
                  <a:lnTo>
                    <a:pt x="4816589" y="25146"/>
                  </a:lnTo>
                  <a:lnTo>
                    <a:pt x="4803648" y="25146"/>
                  </a:lnTo>
                  <a:lnTo>
                    <a:pt x="4803648" y="511302"/>
                  </a:lnTo>
                  <a:lnTo>
                    <a:pt x="4816589" y="511302"/>
                  </a:lnTo>
                  <a:close/>
                </a:path>
                <a:path w="4829175" h="536575">
                  <a:moveTo>
                    <a:pt x="4816589" y="536448"/>
                  </a:moveTo>
                  <a:lnTo>
                    <a:pt x="4816589" y="511302"/>
                  </a:lnTo>
                  <a:lnTo>
                    <a:pt x="4803648" y="523494"/>
                  </a:lnTo>
                  <a:lnTo>
                    <a:pt x="4803648" y="536448"/>
                  </a:lnTo>
                  <a:lnTo>
                    <a:pt x="4816589" y="5364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44946050-4D5F-4640-95D3-AD2A23CC965D}"/>
                </a:ext>
              </a:extLst>
            </p:cNvPr>
            <p:cNvSpPr/>
            <p:nvPr/>
          </p:nvSpPr>
          <p:spPr>
            <a:xfrm>
              <a:off x="5562485" y="4840985"/>
              <a:ext cx="4847082" cy="6446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52A4831A-F2E0-4938-B21A-D4D5BADF8671}"/>
                </a:ext>
              </a:extLst>
            </p:cNvPr>
            <p:cNvSpPr/>
            <p:nvPr/>
          </p:nvSpPr>
          <p:spPr>
            <a:xfrm>
              <a:off x="5556389" y="4834128"/>
              <a:ext cx="4860290" cy="657860"/>
            </a:xfrm>
            <a:custGeom>
              <a:avLst/>
              <a:gdLst/>
              <a:ahLst/>
              <a:cxnLst/>
              <a:rect l="l" t="t" r="r" b="b"/>
              <a:pathLst>
                <a:path w="4860290" h="657860">
                  <a:moveTo>
                    <a:pt x="4860036" y="657606"/>
                  </a:moveTo>
                  <a:lnTo>
                    <a:pt x="4860036" y="0"/>
                  </a:lnTo>
                  <a:lnTo>
                    <a:pt x="0" y="0"/>
                  </a:lnTo>
                  <a:lnTo>
                    <a:pt x="0" y="657606"/>
                  </a:lnTo>
                  <a:lnTo>
                    <a:pt x="12191" y="657606"/>
                  </a:lnTo>
                  <a:lnTo>
                    <a:pt x="12191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4834890" y="25146"/>
                  </a:lnTo>
                  <a:lnTo>
                    <a:pt x="4834890" y="12192"/>
                  </a:lnTo>
                  <a:lnTo>
                    <a:pt x="4847831" y="25146"/>
                  </a:lnTo>
                  <a:lnTo>
                    <a:pt x="4847831" y="657606"/>
                  </a:lnTo>
                  <a:lnTo>
                    <a:pt x="4860036" y="657606"/>
                  </a:lnTo>
                  <a:close/>
                </a:path>
                <a:path w="4860290" h="657860">
                  <a:moveTo>
                    <a:pt x="25145" y="25146"/>
                  </a:moveTo>
                  <a:lnTo>
                    <a:pt x="25145" y="12192"/>
                  </a:lnTo>
                  <a:lnTo>
                    <a:pt x="12191" y="25146"/>
                  </a:lnTo>
                  <a:lnTo>
                    <a:pt x="25145" y="25146"/>
                  </a:lnTo>
                  <a:close/>
                </a:path>
                <a:path w="4860290" h="657860">
                  <a:moveTo>
                    <a:pt x="25145" y="633222"/>
                  </a:moveTo>
                  <a:lnTo>
                    <a:pt x="25145" y="25146"/>
                  </a:lnTo>
                  <a:lnTo>
                    <a:pt x="12191" y="25146"/>
                  </a:lnTo>
                  <a:lnTo>
                    <a:pt x="12191" y="633222"/>
                  </a:lnTo>
                  <a:lnTo>
                    <a:pt x="25145" y="633222"/>
                  </a:lnTo>
                  <a:close/>
                </a:path>
                <a:path w="4860290" h="657860">
                  <a:moveTo>
                    <a:pt x="4847831" y="633222"/>
                  </a:moveTo>
                  <a:lnTo>
                    <a:pt x="12191" y="633222"/>
                  </a:lnTo>
                  <a:lnTo>
                    <a:pt x="25145" y="645413"/>
                  </a:lnTo>
                  <a:lnTo>
                    <a:pt x="25145" y="657606"/>
                  </a:lnTo>
                  <a:lnTo>
                    <a:pt x="4834890" y="657606"/>
                  </a:lnTo>
                  <a:lnTo>
                    <a:pt x="4834890" y="645413"/>
                  </a:lnTo>
                  <a:lnTo>
                    <a:pt x="4847831" y="633222"/>
                  </a:lnTo>
                  <a:close/>
                </a:path>
                <a:path w="4860290" h="657860">
                  <a:moveTo>
                    <a:pt x="25145" y="657606"/>
                  </a:moveTo>
                  <a:lnTo>
                    <a:pt x="25145" y="645413"/>
                  </a:lnTo>
                  <a:lnTo>
                    <a:pt x="12191" y="633222"/>
                  </a:lnTo>
                  <a:lnTo>
                    <a:pt x="12191" y="657606"/>
                  </a:lnTo>
                  <a:lnTo>
                    <a:pt x="25145" y="657606"/>
                  </a:lnTo>
                  <a:close/>
                </a:path>
                <a:path w="4860290" h="657860">
                  <a:moveTo>
                    <a:pt x="4847831" y="25146"/>
                  </a:moveTo>
                  <a:lnTo>
                    <a:pt x="4834890" y="12192"/>
                  </a:lnTo>
                  <a:lnTo>
                    <a:pt x="4834890" y="25146"/>
                  </a:lnTo>
                  <a:lnTo>
                    <a:pt x="4847831" y="25146"/>
                  </a:lnTo>
                  <a:close/>
                </a:path>
                <a:path w="4860290" h="657860">
                  <a:moveTo>
                    <a:pt x="4847831" y="633222"/>
                  </a:moveTo>
                  <a:lnTo>
                    <a:pt x="4847831" y="25146"/>
                  </a:lnTo>
                  <a:lnTo>
                    <a:pt x="4834890" y="25146"/>
                  </a:lnTo>
                  <a:lnTo>
                    <a:pt x="4834890" y="633222"/>
                  </a:lnTo>
                  <a:lnTo>
                    <a:pt x="4847831" y="633222"/>
                  </a:lnTo>
                  <a:close/>
                </a:path>
                <a:path w="4860290" h="657860">
                  <a:moveTo>
                    <a:pt x="4847831" y="657606"/>
                  </a:moveTo>
                  <a:lnTo>
                    <a:pt x="4847831" y="633222"/>
                  </a:lnTo>
                  <a:lnTo>
                    <a:pt x="4834890" y="645413"/>
                  </a:lnTo>
                  <a:lnTo>
                    <a:pt x="4834890" y="657606"/>
                  </a:lnTo>
                  <a:lnTo>
                    <a:pt x="4847831" y="6576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B09F8155-4E7F-40D3-9172-ADAE8131AC67}"/>
                </a:ext>
              </a:extLst>
            </p:cNvPr>
            <p:cNvSpPr/>
            <p:nvPr/>
          </p:nvSpPr>
          <p:spPr>
            <a:xfrm>
              <a:off x="4968887" y="1146047"/>
              <a:ext cx="330835" cy="462915"/>
            </a:xfrm>
            <a:custGeom>
              <a:avLst/>
              <a:gdLst/>
              <a:ahLst/>
              <a:cxnLst/>
              <a:rect l="l" t="t" r="r" b="b"/>
              <a:pathLst>
                <a:path w="330835" h="462915">
                  <a:moveTo>
                    <a:pt x="32841" y="394007"/>
                  </a:moveTo>
                  <a:lnTo>
                    <a:pt x="12192" y="379476"/>
                  </a:lnTo>
                  <a:lnTo>
                    <a:pt x="0" y="462534"/>
                  </a:lnTo>
                  <a:lnTo>
                    <a:pt x="25908" y="448645"/>
                  </a:lnTo>
                  <a:lnTo>
                    <a:pt x="25908" y="403860"/>
                  </a:lnTo>
                  <a:lnTo>
                    <a:pt x="32841" y="394007"/>
                  </a:lnTo>
                  <a:close/>
                </a:path>
                <a:path w="330835" h="462915">
                  <a:moveTo>
                    <a:pt x="53415" y="408485"/>
                  </a:moveTo>
                  <a:lnTo>
                    <a:pt x="32841" y="394007"/>
                  </a:lnTo>
                  <a:lnTo>
                    <a:pt x="25908" y="403860"/>
                  </a:lnTo>
                  <a:lnTo>
                    <a:pt x="46482" y="418338"/>
                  </a:lnTo>
                  <a:lnTo>
                    <a:pt x="53415" y="408485"/>
                  </a:lnTo>
                  <a:close/>
                </a:path>
                <a:path w="330835" h="462915">
                  <a:moveTo>
                    <a:pt x="73914" y="422909"/>
                  </a:moveTo>
                  <a:lnTo>
                    <a:pt x="53415" y="408485"/>
                  </a:lnTo>
                  <a:lnTo>
                    <a:pt x="46482" y="418338"/>
                  </a:lnTo>
                  <a:lnTo>
                    <a:pt x="25908" y="403860"/>
                  </a:lnTo>
                  <a:lnTo>
                    <a:pt x="25908" y="448645"/>
                  </a:lnTo>
                  <a:lnTo>
                    <a:pt x="73914" y="422909"/>
                  </a:lnTo>
                  <a:close/>
                </a:path>
                <a:path w="330835" h="462915">
                  <a:moveTo>
                    <a:pt x="330708" y="14478"/>
                  </a:moveTo>
                  <a:lnTo>
                    <a:pt x="310134" y="0"/>
                  </a:lnTo>
                  <a:lnTo>
                    <a:pt x="32841" y="394007"/>
                  </a:lnTo>
                  <a:lnTo>
                    <a:pt x="53415" y="408485"/>
                  </a:lnTo>
                  <a:lnTo>
                    <a:pt x="330708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25519481-34F7-4800-8024-9016CB5AFA1C}"/>
                </a:ext>
              </a:extLst>
            </p:cNvPr>
            <p:cNvSpPr/>
            <p:nvPr/>
          </p:nvSpPr>
          <p:spPr>
            <a:xfrm>
              <a:off x="5277497" y="1150619"/>
              <a:ext cx="309880" cy="1113790"/>
            </a:xfrm>
            <a:custGeom>
              <a:avLst/>
              <a:gdLst/>
              <a:ahLst/>
              <a:cxnLst/>
              <a:rect l="l" t="t" r="r" b="b"/>
              <a:pathLst>
                <a:path w="309879" h="1113789">
                  <a:moveTo>
                    <a:pt x="284965" y="1037087"/>
                  </a:moveTo>
                  <a:lnTo>
                    <a:pt x="23622" y="0"/>
                  </a:lnTo>
                  <a:lnTo>
                    <a:pt x="0" y="6096"/>
                  </a:lnTo>
                  <a:lnTo>
                    <a:pt x="260589" y="1043181"/>
                  </a:lnTo>
                  <a:lnTo>
                    <a:pt x="284965" y="1037087"/>
                  </a:lnTo>
                  <a:close/>
                </a:path>
                <a:path w="309879" h="1113789">
                  <a:moveTo>
                    <a:pt x="288036" y="1109726"/>
                  </a:moveTo>
                  <a:lnTo>
                    <a:pt x="288036" y="1049274"/>
                  </a:lnTo>
                  <a:lnTo>
                    <a:pt x="263652" y="1055370"/>
                  </a:lnTo>
                  <a:lnTo>
                    <a:pt x="260589" y="1043181"/>
                  </a:lnTo>
                  <a:lnTo>
                    <a:pt x="236220" y="1049274"/>
                  </a:lnTo>
                  <a:lnTo>
                    <a:pt x="288036" y="1109726"/>
                  </a:lnTo>
                  <a:close/>
                </a:path>
                <a:path w="309879" h="1113789">
                  <a:moveTo>
                    <a:pt x="288036" y="1049274"/>
                  </a:moveTo>
                  <a:lnTo>
                    <a:pt x="284965" y="1037087"/>
                  </a:lnTo>
                  <a:lnTo>
                    <a:pt x="260589" y="1043181"/>
                  </a:lnTo>
                  <a:lnTo>
                    <a:pt x="263652" y="1055370"/>
                  </a:lnTo>
                  <a:lnTo>
                    <a:pt x="288036" y="1049274"/>
                  </a:lnTo>
                  <a:close/>
                </a:path>
                <a:path w="309879" h="1113789">
                  <a:moveTo>
                    <a:pt x="309372" y="1030986"/>
                  </a:moveTo>
                  <a:lnTo>
                    <a:pt x="284965" y="1037087"/>
                  </a:lnTo>
                  <a:lnTo>
                    <a:pt x="288036" y="1049274"/>
                  </a:lnTo>
                  <a:lnTo>
                    <a:pt x="288036" y="1109726"/>
                  </a:lnTo>
                  <a:lnTo>
                    <a:pt x="291084" y="1113282"/>
                  </a:lnTo>
                  <a:lnTo>
                    <a:pt x="309372" y="10309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9AA29408-92EB-419C-8A63-3C55F1E32AC2}"/>
                </a:ext>
              </a:extLst>
            </p:cNvPr>
            <p:cNvSpPr txBox="1"/>
            <p:nvPr/>
          </p:nvSpPr>
          <p:spPr>
            <a:xfrm>
              <a:off x="5099430" y="992377"/>
              <a:ext cx="4632960" cy="9144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20979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-100" dirty="0">
                  <a:solidFill>
                    <a:srgbClr val="FF0000"/>
                  </a:solidFill>
                  <a:latin typeface="Trebuchet MS"/>
                  <a:cs typeface="Trebuchet MS"/>
                </a:rPr>
                <a:t>Embedded Systems </a:t>
              </a:r>
              <a:r>
                <a:rPr sz="1750" b="1" spc="-114" dirty="0">
                  <a:solidFill>
                    <a:srgbClr val="FF0000"/>
                  </a:solidFill>
                  <a:latin typeface="Trebuchet MS"/>
                  <a:cs typeface="Trebuchet MS"/>
                </a:rPr>
                <a:t>are </a:t>
              </a:r>
              <a:r>
                <a:rPr sz="1750" b="1" spc="-85" dirty="0">
                  <a:solidFill>
                    <a:srgbClr val="FF0000"/>
                  </a:solidFill>
                  <a:latin typeface="Trebuchet MS"/>
                  <a:cs typeface="Trebuchet MS"/>
                </a:rPr>
                <a:t>an </a:t>
              </a:r>
              <a:r>
                <a:rPr sz="1750" b="1" spc="-90" dirty="0">
                  <a:solidFill>
                    <a:srgbClr val="FF0000"/>
                  </a:solidFill>
                  <a:latin typeface="Trebuchet MS"/>
                  <a:cs typeface="Trebuchet MS"/>
                </a:rPr>
                <a:t>essential</a:t>
              </a:r>
              <a:r>
                <a:rPr sz="1750" b="1" spc="-21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750" b="1" spc="-100" dirty="0">
                  <a:solidFill>
                    <a:srgbClr val="FF0000"/>
                  </a:solidFill>
                  <a:latin typeface="Trebuchet MS"/>
                  <a:cs typeface="Trebuchet MS"/>
                </a:rPr>
                <a:t>component</a:t>
              </a:r>
              <a:endParaRPr sz="175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24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750" spc="-80" dirty="0">
                  <a:solidFill>
                    <a:srgbClr val="FF0000"/>
                  </a:solidFill>
                  <a:latin typeface="Trebuchet MS"/>
                  <a:cs typeface="Trebuchet MS"/>
                </a:rPr>
                <a:t>…</a:t>
              </a:r>
              <a:endParaRPr sz="1750">
                <a:latin typeface="Trebuchet MS"/>
                <a:cs typeface="Trebuchet MS"/>
              </a:endParaRPr>
            </a:p>
          </p:txBody>
        </p:sp>
      </p:grpSp>
      <p:sp>
        <p:nvSpPr>
          <p:cNvPr id="27" name="object 22">
            <a:extLst>
              <a:ext uri="{FF2B5EF4-FFF2-40B4-BE49-F238E27FC236}">
                <a16:creationId xmlns:a16="http://schemas.microsoft.com/office/drawing/2014/main" id="{42DD0033-2898-454C-8C6B-851DDC2B0400}"/>
              </a:ext>
            </a:extLst>
          </p:cNvPr>
          <p:cNvSpPr txBox="1"/>
          <p:nvPr/>
        </p:nvSpPr>
        <p:spPr>
          <a:xfrm>
            <a:off x="346596" y="6269659"/>
            <a:ext cx="3639820" cy="2000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10" dirty="0">
                <a:latin typeface="Arial"/>
                <a:cs typeface="Arial"/>
              </a:rPr>
              <a:t>San Francisco, CA: McKinsey Global </a:t>
            </a:r>
            <a:r>
              <a:rPr sz="1200" spc="5" dirty="0">
                <a:latin typeface="Arial"/>
                <a:cs typeface="Arial"/>
              </a:rPr>
              <a:t>Institute,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2013.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28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Let’s dig in!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4DE2FF-9CF4-4367-8CF8-0B3A4CEACE40}"/>
              </a:ext>
            </a:extLst>
          </p:cNvPr>
          <p:cNvSpPr/>
          <p:nvPr/>
        </p:nvSpPr>
        <p:spPr>
          <a:xfrm>
            <a:off x="2147444" y="1320799"/>
            <a:ext cx="4444737" cy="5016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</p:spTree>
    <p:extLst>
      <p:ext uri="{BB962C8B-B14F-4D97-AF65-F5344CB8AC3E}">
        <p14:creationId xmlns:p14="http://schemas.microsoft.com/office/powerpoint/2010/main" val="4251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Embedded Systems: A pictorial view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4A4BDFFF-C6F6-43A6-8379-317DA453C4E4}"/>
              </a:ext>
            </a:extLst>
          </p:cNvPr>
          <p:cNvSpPr/>
          <p:nvPr/>
        </p:nvSpPr>
        <p:spPr>
          <a:xfrm>
            <a:off x="6390216" y="4119986"/>
            <a:ext cx="1093470" cy="22225"/>
          </a:xfrm>
          <a:custGeom>
            <a:avLst/>
            <a:gdLst/>
            <a:ahLst/>
            <a:cxnLst/>
            <a:rect l="l" t="t" r="r" b="b"/>
            <a:pathLst>
              <a:path w="1093470" h="22225">
                <a:moveTo>
                  <a:pt x="0" y="22098"/>
                </a:moveTo>
                <a:lnTo>
                  <a:pt x="1093469" y="22098"/>
                </a:lnTo>
                <a:lnTo>
                  <a:pt x="1093469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A77B80F-33E6-4D94-A2A4-BAD882FC3AA1}"/>
              </a:ext>
            </a:extLst>
          </p:cNvPr>
          <p:cNvSpPr/>
          <p:nvPr/>
        </p:nvSpPr>
        <p:spPr>
          <a:xfrm>
            <a:off x="4149174" y="4119986"/>
            <a:ext cx="1076960" cy="22225"/>
          </a:xfrm>
          <a:custGeom>
            <a:avLst/>
            <a:gdLst/>
            <a:ahLst/>
            <a:cxnLst/>
            <a:rect l="l" t="t" r="r" b="b"/>
            <a:pathLst>
              <a:path w="1076960" h="22225">
                <a:moveTo>
                  <a:pt x="0" y="22098"/>
                </a:moveTo>
                <a:lnTo>
                  <a:pt x="1076706" y="22098"/>
                </a:lnTo>
                <a:lnTo>
                  <a:pt x="1076706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6530191-ACF4-4346-9053-696D071D2293}"/>
              </a:ext>
            </a:extLst>
          </p:cNvPr>
          <p:cNvSpPr/>
          <p:nvPr/>
        </p:nvSpPr>
        <p:spPr>
          <a:xfrm>
            <a:off x="428328" y="4119986"/>
            <a:ext cx="2615565" cy="22225"/>
          </a:xfrm>
          <a:custGeom>
            <a:avLst/>
            <a:gdLst/>
            <a:ahLst/>
            <a:cxnLst/>
            <a:rect l="l" t="t" r="r" b="b"/>
            <a:pathLst>
              <a:path w="2615565" h="22225">
                <a:moveTo>
                  <a:pt x="0" y="22098"/>
                </a:moveTo>
                <a:lnTo>
                  <a:pt x="2615183" y="22098"/>
                </a:lnTo>
                <a:lnTo>
                  <a:pt x="2615183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3E2FFA8-2190-46CB-A35E-E88F1FEC9826}"/>
              </a:ext>
            </a:extLst>
          </p:cNvPr>
          <p:cNvSpPr/>
          <p:nvPr/>
        </p:nvSpPr>
        <p:spPr>
          <a:xfrm>
            <a:off x="6390216" y="4119986"/>
            <a:ext cx="1093470" cy="22225"/>
          </a:xfrm>
          <a:custGeom>
            <a:avLst/>
            <a:gdLst/>
            <a:ahLst/>
            <a:cxnLst/>
            <a:rect l="l" t="t" r="r" b="b"/>
            <a:pathLst>
              <a:path w="1093470" h="22225">
                <a:moveTo>
                  <a:pt x="0" y="22098"/>
                </a:moveTo>
                <a:lnTo>
                  <a:pt x="1093469" y="22098"/>
                </a:lnTo>
                <a:lnTo>
                  <a:pt x="1093469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7037EDD6-5579-4D22-A298-1BE256E1DEFA}"/>
              </a:ext>
            </a:extLst>
          </p:cNvPr>
          <p:cNvSpPr/>
          <p:nvPr/>
        </p:nvSpPr>
        <p:spPr>
          <a:xfrm>
            <a:off x="4149174" y="4119986"/>
            <a:ext cx="1076960" cy="22225"/>
          </a:xfrm>
          <a:custGeom>
            <a:avLst/>
            <a:gdLst/>
            <a:ahLst/>
            <a:cxnLst/>
            <a:rect l="l" t="t" r="r" b="b"/>
            <a:pathLst>
              <a:path w="1076960" h="22225">
                <a:moveTo>
                  <a:pt x="0" y="22098"/>
                </a:moveTo>
                <a:lnTo>
                  <a:pt x="1076706" y="22098"/>
                </a:lnTo>
                <a:lnTo>
                  <a:pt x="1076706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28079337-E500-4FBD-BEFC-73A22E487AB3}"/>
              </a:ext>
            </a:extLst>
          </p:cNvPr>
          <p:cNvSpPr/>
          <p:nvPr/>
        </p:nvSpPr>
        <p:spPr>
          <a:xfrm>
            <a:off x="428328" y="4119986"/>
            <a:ext cx="2615565" cy="22225"/>
          </a:xfrm>
          <a:custGeom>
            <a:avLst/>
            <a:gdLst/>
            <a:ahLst/>
            <a:cxnLst/>
            <a:rect l="l" t="t" r="r" b="b"/>
            <a:pathLst>
              <a:path w="2615565" h="22225">
                <a:moveTo>
                  <a:pt x="0" y="22098"/>
                </a:moveTo>
                <a:lnTo>
                  <a:pt x="2615183" y="22098"/>
                </a:lnTo>
                <a:lnTo>
                  <a:pt x="2615183" y="0"/>
                </a:lnTo>
                <a:lnTo>
                  <a:pt x="0" y="0"/>
                </a:lnTo>
                <a:lnTo>
                  <a:pt x="0" y="220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6719FC0F-0E50-46BE-B81B-957DBA6425FD}"/>
              </a:ext>
            </a:extLst>
          </p:cNvPr>
          <p:cNvSpPr/>
          <p:nvPr/>
        </p:nvSpPr>
        <p:spPr>
          <a:xfrm>
            <a:off x="2786718" y="2291948"/>
            <a:ext cx="3860292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EFF0336E-A050-4C38-8676-7789D592708D}"/>
              </a:ext>
            </a:extLst>
          </p:cNvPr>
          <p:cNvSpPr txBox="1"/>
          <p:nvPr/>
        </p:nvSpPr>
        <p:spPr>
          <a:xfrm>
            <a:off x="3577154" y="4489810"/>
            <a:ext cx="22783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 marR="5080" indent="-68453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Trebuchet MS"/>
                <a:cs typeface="Trebuchet MS"/>
              </a:rPr>
              <a:t>p</a:t>
            </a:r>
            <a:r>
              <a:rPr sz="1750" spc="-80" dirty="0">
                <a:latin typeface="Trebuchet MS"/>
                <a:cs typeface="Trebuchet MS"/>
              </a:rPr>
              <a:t>h</a:t>
            </a:r>
            <a:r>
              <a:rPr sz="1750" spc="-90" dirty="0">
                <a:latin typeface="Trebuchet MS"/>
                <a:cs typeface="Trebuchet MS"/>
              </a:rPr>
              <a:t>y</a:t>
            </a:r>
            <a:r>
              <a:rPr sz="1750" spc="-30" dirty="0">
                <a:latin typeface="Trebuchet MS"/>
                <a:cs typeface="Trebuchet MS"/>
              </a:rPr>
              <a:t>s</a:t>
            </a:r>
            <a:r>
              <a:rPr sz="1750" spc="-85" dirty="0">
                <a:latin typeface="Trebuchet MS"/>
                <a:cs typeface="Trebuchet MS"/>
              </a:rPr>
              <a:t>i</a:t>
            </a:r>
            <a:r>
              <a:rPr sz="1750" spc="-165" dirty="0">
                <a:latin typeface="Trebuchet MS"/>
                <a:cs typeface="Trebuchet MS"/>
              </a:rPr>
              <a:t>c</a:t>
            </a:r>
            <a:r>
              <a:rPr sz="1750" spc="-95" dirty="0">
                <a:latin typeface="Trebuchet MS"/>
                <a:cs typeface="Trebuchet MS"/>
              </a:rPr>
              <a:t>al/biologi</a:t>
            </a:r>
            <a:r>
              <a:rPr sz="1750" spc="-120" dirty="0">
                <a:latin typeface="Trebuchet MS"/>
                <a:cs typeface="Trebuchet MS"/>
              </a:rPr>
              <a:t>c</a:t>
            </a:r>
            <a:r>
              <a:rPr sz="1750" spc="-80" dirty="0">
                <a:latin typeface="Trebuchet MS"/>
                <a:cs typeface="Trebuchet MS"/>
              </a:rPr>
              <a:t>a</a:t>
            </a:r>
            <a:r>
              <a:rPr sz="1750" spc="-130" dirty="0">
                <a:latin typeface="Trebuchet MS"/>
                <a:cs typeface="Trebuchet MS"/>
              </a:rPr>
              <a:t>l</a:t>
            </a:r>
            <a:r>
              <a:rPr sz="1750" spc="-260" dirty="0">
                <a:latin typeface="Trebuchet MS"/>
                <a:cs typeface="Trebuchet MS"/>
              </a:rPr>
              <a:t>/</a:t>
            </a:r>
            <a:r>
              <a:rPr sz="1750" spc="-75" dirty="0">
                <a:latin typeface="Trebuchet MS"/>
                <a:cs typeface="Trebuchet MS"/>
              </a:rPr>
              <a:t>social  </a:t>
            </a:r>
            <a:r>
              <a:rPr sz="1750" spc="-65" dirty="0">
                <a:latin typeface="Trebuchet MS"/>
                <a:cs typeface="Trebuchet MS"/>
              </a:rPr>
              <a:t>processes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FF027C71-6ACA-4989-B9C9-127FA998FEF7}"/>
              </a:ext>
            </a:extLst>
          </p:cNvPr>
          <p:cNvSpPr txBox="1"/>
          <p:nvPr/>
        </p:nvSpPr>
        <p:spPr>
          <a:xfrm>
            <a:off x="796609" y="3345286"/>
            <a:ext cx="7207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1750" spc="-80" dirty="0">
                <a:solidFill>
                  <a:srgbClr val="7E7E7E"/>
                </a:solidFill>
                <a:latin typeface="Trebuchet MS"/>
                <a:cs typeface="Trebuchet MS"/>
              </a:rPr>
              <a:t>CYBER  </a:t>
            </a:r>
            <a:r>
              <a:rPr sz="1750" spc="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750" spc="1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175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748A517A-EC22-440C-93FE-F8D9F99EE896}"/>
              </a:ext>
            </a:extLst>
          </p:cNvPr>
          <p:cNvSpPr txBox="1"/>
          <p:nvPr/>
        </p:nvSpPr>
        <p:spPr>
          <a:xfrm>
            <a:off x="636585" y="4226158"/>
            <a:ext cx="8858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100"/>
              </a:spcBef>
            </a:pPr>
            <a:r>
              <a:rPr sz="1750" spc="-95" dirty="0">
                <a:solidFill>
                  <a:srgbClr val="BF0000"/>
                </a:solidFill>
                <a:latin typeface="Trebuchet MS"/>
                <a:cs typeface="Trebuchet MS"/>
              </a:rPr>
              <a:t>PH</a:t>
            </a:r>
            <a:r>
              <a:rPr sz="1750" spc="-10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1750" spc="-45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1750" spc="-75" dirty="0">
                <a:solidFill>
                  <a:srgbClr val="BF0000"/>
                </a:solidFill>
                <a:latin typeface="Trebuchet MS"/>
                <a:cs typeface="Trebuchet MS"/>
              </a:rPr>
              <a:t>ICAL  </a:t>
            </a:r>
            <a:r>
              <a:rPr sz="1750" spc="5" dirty="0">
                <a:solidFill>
                  <a:srgbClr val="BF0000"/>
                </a:solidFill>
                <a:latin typeface="Trebuchet MS"/>
                <a:cs typeface="Trebuchet MS"/>
              </a:rPr>
              <a:t>W</a:t>
            </a:r>
            <a:r>
              <a:rPr sz="1750" spc="15" dirty="0">
                <a:solidFill>
                  <a:srgbClr val="BF0000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BF0000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BF0000"/>
                </a:solidFill>
                <a:latin typeface="Trebuchet MS"/>
                <a:cs typeface="Trebuchet MS"/>
              </a:rPr>
              <a:t>L</a:t>
            </a:r>
            <a:r>
              <a:rPr sz="1750" dirty="0">
                <a:solidFill>
                  <a:srgbClr val="BF0000"/>
                </a:solidFill>
                <a:latin typeface="Trebuchet MS"/>
                <a:cs typeface="Trebuchet MS"/>
              </a:rPr>
              <a:t>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A75527BD-D868-4066-A8A0-70F963B60360}"/>
              </a:ext>
            </a:extLst>
          </p:cNvPr>
          <p:cNvSpPr txBox="1"/>
          <p:nvPr/>
        </p:nvSpPr>
        <p:spPr>
          <a:xfrm>
            <a:off x="1300042" y="5464143"/>
            <a:ext cx="6248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750" spc="-45" dirty="0">
                <a:solidFill>
                  <a:srgbClr val="7E0000"/>
                </a:solidFill>
                <a:latin typeface="Trebuchet MS"/>
                <a:cs typeface="Trebuchet MS"/>
              </a:rPr>
              <a:t>N</a:t>
            </a:r>
            <a:r>
              <a:rPr sz="1750" spc="-50" dirty="0">
                <a:solidFill>
                  <a:srgbClr val="7E0000"/>
                </a:solidFill>
                <a:latin typeface="Trebuchet MS"/>
                <a:cs typeface="Trebuchet MS"/>
              </a:rPr>
              <a:t>a</a:t>
            </a:r>
            <a:r>
              <a:rPr sz="1750" spc="-85" dirty="0">
                <a:solidFill>
                  <a:srgbClr val="7E0000"/>
                </a:solidFill>
                <a:latin typeface="Trebuchet MS"/>
                <a:cs typeface="Trebuchet MS"/>
              </a:rPr>
              <a:t>tu</a:t>
            </a:r>
            <a:r>
              <a:rPr sz="1750" spc="-90" dirty="0">
                <a:solidFill>
                  <a:srgbClr val="7E0000"/>
                </a:solidFill>
                <a:latin typeface="Trebuchet MS"/>
                <a:cs typeface="Trebuchet MS"/>
              </a:rPr>
              <a:t>r</a:t>
            </a:r>
            <a:r>
              <a:rPr sz="1750" spc="-85" dirty="0">
                <a:solidFill>
                  <a:srgbClr val="7E0000"/>
                </a:solidFill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EFC8B434-0355-4ED3-9E6E-FA9531285FA1}"/>
              </a:ext>
            </a:extLst>
          </p:cNvPr>
          <p:cNvSpPr txBox="1"/>
          <p:nvPr/>
        </p:nvSpPr>
        <p:spPr>
          <a:xfrm>
            <a:off x="1300042" y="2003137"/>
            <a:ext cx="109029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750" spc="-80" dirty="0">
                <a:solidFill>
                  <a:srgbClr val="7E7E7E"/>
                </a:solidFill>
                <a:latin typeface="Trebuchet MS"/>
                <a:cs typeface="Trebuchet MS"/>
              </a:rPr>
              <a:t>Hardware</a:t>
            </a:r>
            <a:r>
              <a:rPr sz="1750" spc="-1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750" spc="-45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750" spc="-80" dirty="0">
                <a:solidFill>
                  <a:srgbClr val="7E7E7E"/>
                </a:solidFill>
                <a:latin typeface="Trebuchet MS"/>
                <a:cs typeface="Trebuchet MS"/>
              </a:rPr>
              <a:t>Software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CA663400-2CEF-4C11-87A7-1F7F2374B16A}"/>
              </a:ext>
            </a:extLst>
          </p:cNvPr>
          <p:cNvSpPr txBox="1"/>
          <p:nvPr/>
        </p:nvSpPr>
        <p:spPr>
          <a:xfrm>
            <a:off x="3153989" y="1922188"/>
            <a:ext cx="315277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1069">
              <a:lnSpc>
                <a:spcPts val="2000"/>
              </a:lnSpc>
            </a:pPr>
            <a:r>
              <a:rPr sz="2100" b="1" spc="-105" dirty="0">
                <a:latin typeface="Trebuchet MS"/>
                <a:cs typeface="Trebuchet MS"/>
              </a:rPr>
              <a:t>Computation</a:t>
            </a:r>
            <a:endParaRPr sz="2100">
              <a:latin typeface="Trebuchet MS"/>
              <a:cs typeface="Trebuchet MS"/>
            </a:endParaRPr>
          </a:p>
          <a:p>
            <a:pPr marL="1243965" marR="1077595" indent="-62865" algn="just">
              <a:lnSpc>
                <a:spcPct val="100000"/>
              </a:lnSpc>
              <a:spcBef>
                <a:spcPts val="915"/>
              </a:spcBef>
            </a:pPr>
            <a:r>
              <a:rPr sz="1750" spc="-95" dirty="0">
                <a:latin typeface="Trebuchet MS"/>
                <a:cs typeface="Trebuchet MS"/>
              </a:rPr>
              <a:t>r</a:t>
            </a:r>
            <a:r>
              <a:rPr sz="1750" spc="-90" dirty="0">
                <a:latin typeface="Trebuchet MS"/>
                <a:cs typeface="Trebuchet MS"/>
              </a:rPr>
              <a:t>e</a:t>
            </a:r>
            <a:r>
              <a:rPr sz="1750" spc="-50" dirty="0">
                <a:latin typeface="Trebuchet MS"/>
                <a:cs typeface="Trebuchet MS"/>
              </a:rPr>
              <a:t>asoning  </a:t>
            </a:r>
            <a:r>
              <a:rPr sz="1750" spc="-85" dirty="0">
                <a:latin typeface="Trebuchet MS"/>
                <a:cs typeface="Trebuchet MS"/>
              </a:rPr>
              <a:t>deciding  </a:t>
            </a:r>
            <a:r>
              <a:rPr sz="1750" spc="-75" dirty="0">
                <a:latin typeface="Trebuchet MS"/>
                <a:cs typeface="Trebuchet MS"/>
              </a:rPr>
              <a:t>big</a:t>
            </a:r>
            <a:r>
              <a:rPr sz="1750" spc="-165" dirty="0">
                <a:latin typeface="Trebuchet MS"/>
                <a:cs typeface="Trebuchet MS"/>
              </a:rPr>
              <a:t> </a:t>
            </a:r>
            <a:r>
              <a:rPr sz="1750" spc="-95" dirty="0">
                <a:latin typeface="Trebuchet MS"/>
                <a:cs typeface="Trebuchet MS"/>
              </a:rPr>
              <a:t>data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R="19685" algn="ctr">
              <a:lnSpc>
                <a:spcPct val="100000"/>
              </a:lnSpc>
            </a:pPr>
            <a:r>
              <a:rPr sz="2100" b="1" spc="-110" dirty="0">
                <a:latin typeface="Trebuchet MS"/>
                <a:cs typeface="Trebuchet MS"/>
              </a:rPr>
              <a:t>Communication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155825" algn="l"/>
              </a:tabLst>
            </a:pPr>
            <a:r>
              <a:rPr sz="2625" spc="-89" baseline="1587" dirty="0">
                <a:latin typeface="Trebuchet MS"/>
                <a:cs typeface="Trebuchet MS"/>
              </a:rPr>
              <a:t>obse</a:t>
            </a:r>
            <a:r>
              <a:rPr sz="2625" spc="-37" baseline="1587" dirty="0">
                <a:latin typeface="Trebuchet MS"/>
                <a:cs typeface="Trebuchet MS"/>
              </a:rPr>
              <a:t>r</a:t>
            </a:r>
            <a:r>
              <a:rPr sz="2625" spc="-104" baseline="1587" dirty="0">
                <a:latin typeface="Trebuchet MS"/>
                <a:cs typeface="Trebuchet MS"/>
              </a:rPr>
              <a:t>v</a:t>
            </a:r>
            <a:r>
              <a:rPr sz="2625" spc="-97" baseline="1587" dirty="0">
                <a:latin typeface="Trebuchet MS"/>
                <a:cs typeface="Trebuchet MS"/>
              </a:rPr>
              <a:t>in</a:t>
            </a:r>
            <a:r>
              <a:rPr sz="2625" spc="-112" baseline="1587" dirty="0">
                <a:latin typeface="Trebuchet MS"/>
                <a:cs typeface="Trebuchet MS"/>
              </a:rPr>
              <a:t>g</a:t>
            </a:r>
            <a:r>
              <a:rPr sz="2625" baseline="1587" dirty="0">
                <a:latin typeface="Trebuchet MS"/>
                <a:cs typeface="Trebuchet MS"/>
              </a:rPr>
              <a:t>	</a:t>
            </a:r>
            <a:r>
              <a:rPr sz="1750" spc="-55" dirty="0">
                <a:latin typeface="Trebuchet MS"/>
                <a:cs typeface="Trebuchet MS"/>
              </a:rPr>
              <a:t>i</a:t>
            </a:r>
            <a:r>
              <a:rPr sz="1750" spc="-110" dirty="0">
                <a:latin typeface="Trebuchet MS"/>
                <a:cs typeface="Trebuchet MS"/>
              </a:rPr>
              <a:t>n</a:t>
            </a:r>
            <a:r>
              <a:rPr sz="1750" spc="-85" dirty="0">
                <a:latin typeface="Trebuchet MS"/>
                <a:cs typeface="Trebuchet MS"/>
              </a:rPr>
              <a:t>fluencing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022128E0-981D-4F13-BBE8-D7C5EA78B9F9}"/>
              </a:ext>
            </a:extLst>
          </p:cNvPr>
          <p:cNvSpPr/>
          <p:nvPr/>
        </p:nvSpPr>
        <p:spPr>
          <a:xfrm>
            <a:off x="1220046" y="1732641"/>
            <a:ext cx="1318260" cy="809625"/>
          </a:xfrm>
          <a:custGeom>
            <a:avLst/>
            <a:gdLst/>
            <a:ahLst/>
            <a:cxnLst/>
            <a:rect l="l" t="t" r="r" b="b"/>
            <a:pathLst>
              <a:path w="1318260" h="809625">
                <a:moveTo>
                  <a:pt x="0" y="0"/>
                </a:moveTo>
                <a:lnTo>
                  <a:pt x="0" y="809244"/>
                </a:lnTo>
                <a:lnTo>
                  <a:pt x="1318260" y="809244"/>
                </a:lnTo>
                <a:lnTo>
                  <a:pt x="1318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35165581-A1D1-4513-95E8-926071A5A4A2}"/>
              </a:ext>
            </a:extLst>
          </p:cNvPr>
          <p:cNvSpPr/>
          <p:nvPr/>
        </p:nvSpPr>
        <p:spPr>
          <a:xfrm>
            <a:off x="1207092" y="1719686"/>
            <a:ext cx="1343660" cy="834390"/>
          </a:xfrm>
          <a:custGeom>
            <a:avLst/>
            <a:gdLst/>
            <a:ahLst/>
            <a:cxnLst/>
            <a:rect l="l" t="t" r="r" b="b"/>
            <a:pathLst>
              <a:path w="1343660" h="834389">
                <a:moveTo>
                  <a:pt x="1343406" y="829055"/>
                </a:moveTo>
                <a:lnTo>
                  <a:pt x="1343406" y="6095"/>
                </a:lnTo>
                <a:lnTo>
                  <a:pt x="1338072" y="0"/>
                </a:lnTo>
                <a:lnTo>
                  <a:pt x="6095" y="0"/>
                </a:lnTo>
                <a:lnTo>
                  <a:pt x="0" y="6095"/>
                </a:lnTo>
                <a:lnTo>
                  <a:pt x="0" y="829055"/>
                </a:lnTo>
                <a:lnTo>
                  <a:pt x="6096" y="834389"/>
                </a:lnTo>
                <a:lnTo>
                  <a:pt x="12954" y="834389"/>
                </a:lnTo>
                <a:lnTo>
                  <a:pt x="12954" y="25145"/>
                </a:lnTo>
                <a:lnTo>
                  <a:pt x="25146" y="12953"/>
                </a:lnTo>
                <a:lnTo>
                  <a:pt x="25146" y="25145"/>
                </a:lnTo>
                <a:lnTo>
                  <a:pt x="1318260" y="25145"/>
                </a:lnTo>
                <a:lnTo>
                  <a:pt x="1318260" y="12953"/>
                </a:lnTo>
                <a:lnTo>
                  <a:pt x="1331214" y="25145"/>
                </a:lnTo>
                <a:lnTo>
                  <a:pt x="1331214" y="834389"/>
                </a:lnTo>
                <a:lnTo>
                  <a:pt x="1338072" y="834389"/>
                </a:lnTo>
                <a:lnTo>
                  <a:pt x="1343406" y="829055"/>
                </a:lnTo>
                <a:close/>
              </a:path>
              <a:path w="1343660" h="834389">
                <a:moveTo>
                  <a:pt x="25146" y="25145"/>
                </a:moveTo>
                <a:lnTo>
                  <a:pt x="25146" y="12953"/>
                </a:lnTo>
                <a:lnTo>
                  <a:pt x="12954" y="25145"/>
                </a:lnTo>
                <a:lnTo>
                  <a:pt x="25146" y="25145"/>
                </a:lnTo>
                <a:close/>
              </a:path>
              <a:path w="1343660" h="834389">
                <a:moveTo>
                  <a:pt x="25146" y="809243"/>
                </a:moveTo>
                <a:lnTo>
                  <a:pt x="25146" y="25145"/>
                </a:lnTo>
                <a:lnTo>
                  <a:pt x="12954" y="25145"/>
                </a:lnTo>
                <a:lnTo>
                  <a:pt x="12954" y="809243"/>
                </a:lnTo>
                <a:lnTo>
                  <a:pt x="25146" y="809243"/>
                </a:lnTo>
                <a:close/>
              </a:path>
              <a:path w="1343660" h="834389">
                <a:moveTo>
                  <a:pt x="1331214" y="809243"/>
                </a:moveTo>
                <a:lnTo>
                  <a:pt x="12954" y="809243"/>
                </a:lnTo>
                <a:lnTo>
                  <a:pt x="25146" y="822197"/>
                </a:lnTo>
                <a:lnTo>
                  <a:pt x="25146" y="834389"/>
                </a:lnTo>
                <a:lnTo>
                  <a:pt x="1318260" y="834389"/>
                </a:lnTo>
                <a:lnTo>
                  <a:pt x="1318260" y="822197"/>
                </a:lnTo>
                <a:lnTo>
                  <a:pt x="1331214" y="809243"/>
                </a:lnTo>
                <a:close/>
              </a:path>
              <a:path w="1343660" h="834389">
                <a:moveTo>
                  <a:pt x="25146" y="834389"/>
                </a:moveTo>
                <a:lnTo>
                  <a:pt x="25146" y="822197"/>
                </a:lnTo>
                <a:lnTo>
                  <a:pt x="12954" y="809243"/>
                </a:lnTo>
                <a:lnTo>
                  <a:pt x="12954" y="834389"/>
                </a:lnTo>
                <a:lnTo>
                  <a:pt x="25146" y="834389"/>
                </a:lnTo>
                <a:close/>
              </a:path>
              <a:path w="1343660" h="834389">
                <a:moveTo>
                  <a:pt x="1331214" y="25145"/>
                </a:moveTo>
                <a:lnTo>
                  <a:pt x="1318260" y="12953"/>
                </a:lnTo>
                <a:lnTo>
                  <a:pt x="1318260" y="25145"/>
                </a:lnTo>
                <a:lnTo>
                  <a:pt x="1331214" y="25145"/>
                </a:lnTo>
                <a:close/>
              </a:path>
              <a:path w="1343660" h="834389">
                <a:moveTo>
                  <a:pt x="1331214" y="809243"/>
                </a:moveTo>
                <a:lnTo>
                  <a:pt x="1331214" y="25145"/>
                </a:lnTo>
                <a:lnTo>
                  <a:pt x="1318260" y="25145"/>
                </a:lnTo>
                <a:lnTo>
                  <a:pt x="1318260" y="809243"/>
                </a:lnTo>
                <a:lnTo>
                  <a:pt x="1331214" y="809243"/>
                </a:lnTo>
                <a:close/>
              </a:path>
              <a:path w="1343660" h="834389">
                <a:moveTo>
                  <a:pt x="1331214" y="834389"/>
                </a:moveTo>
                <a:lnTo>
                  <a:pt x="1331214" y="809243"/>
                </a:lnTo>
                <a:lnTo>
                  <a:pt x="1318260" y="822197"/>
                </a:lnTo>
                <a:lnTo>
                  <a:pt x="1318260" y="834389"/>
                </a:lnTo>
                <a:lnTo>
                  <a:pt x="1331214" y="834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822ADB75-4A17-4A3F-A44A-D3F6EDC54423}"/>
              </a:ext>
            </a:extLst>
          </p:cNvPr>
          <p:cNvSpPr/>
          <p:nvPr/>
        </p:nvSpPr>
        <p:spPr>
          <a:xfrm>
            <a:off x="1005162" y="4974951"/>
            <a:ext cx="1318260" cy="809625"/>
          </a:xfrm>
          <a:custGeom>
            <a:avLst/>
            <a:gdLst/>
            <a:ahLst/>
            <a:cxnLst/>
            <a:rect l="l" t="t" r="r" b="b"/>
            <a:pathLst>
              <a:path w="1318260" h="809625">
                <a:moveTo>
                  <a:pt x="0" y="0"/>
                </a:moveTo>
                <a:lnTo>
                  <a:pt x="0" y="809244"/>
                </a:lnTo>
                <a:lnTo>
                  <a:pt x="1318260" y="809244"/>
                </a:lnTo>
                <a:lnTo>
                  <a:pt x="1318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07EAEA75-02EF-472E-B371-DE13B40B8387}"/>
              </a:ext>
            </a:extLst>
          </p:cNvPr>
          <p:cNvSpPr/>
          <p:nvPr/>
        </p:nvSpPr>
        <p:spPr>
          <a:xfrm>
            <a:off x="992970" y="4962759"/>
            <a:ext cx="1343660" cy="834390"/>
          </a:xfrm>
          <a:custGeom>
            <a:avLst/>
            <a:gdLst/>
            <a:ahLst/>
            <a:cxnLst/>
            <a:rect l="l" t="t" r="r" b="b"/>
            <a:pathLst>
              <a:path w="1343660" h="834389">
                <a:moveTo>
                  <a:pt x="1343406" y="828294"/>
                </a:moveTo>
                <a:lnTo>
                  <a:pt x="1343406" y="5334"/>
                </a:lnTo>
                <a:lnTo>
                  <a:pt x="1337310" y="0"/>
                </a:lnTo>
                <a:lnTo>
                  <a:pt x="5333" y="0"/>
                </a:lnTo>
                <a:lnTo>
                  <a:pt x="0" y="5334"/>
                </a:lnTo>
                <a:lnTo>
                  <a:pt x="0" y="828294"/>
                </a:lnTo>
                <a:lnTo>
                  <a:pt x="5334" y="834390"/>
                </a:lnTo>
                <a:lnTo>
                  <a:pt x="12191" y="834390"/>
                </a:lnTo>
                <a:lnTo>
                  <a:pt x="12192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1318260" y="25146"/>
                </a:lnTo>
                <a:lnTo>
                  <a:pt x="1318260" y="12192"/>
                </a:lnTo>
                <a:lnTo>
                  <a:pt x="1330452" y="25146"/>
                </a:lnTo>
                <a:lnTo>
                  <a:pt x="1330452" y="834390"/>
                </a:lnTo>
                <a:lnTo>
                  <a:pt x="1337310" y="834390"/>
                </a:lnTo>
                <a:lnTo>
                  <a:pt x="1343406" y="828294"/>
                </a:lnTo>
                <a:close/>
              </a:path>
              <a:path w="1343660" h="834389">
                <a:moveTo>
                  <a:pt x="25145" y="25146"/>
                </a:moveTo>
                <a:lnTo>
                  <a:pt x="25145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1343660" h="834389">
                <a:moveTo>
                  <a:pt x="25145" y="809244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809244"/>
                </a:lnTo>
                <a:lnTo>
                  <a:pt x="25145" y="809244"/>
                </a:lnTo>
                <a:close/>
              </a:path>
              <a:path w="1343660" h="834389">
                <a:moveTo>
                  <a:pt x="1330452" y="809244"/>
                </a:moveTo>
                <a:lnTo>
                  <a:pt x="12192" y="809244"/>
                </a:lnTo>
                <a:lnTo>
                  <a:pt x="25145" y="821436"/>
                </a:lnTo>
                <a:lnTo>
                  <a:pt x="25145" y="834390"/>
                </a:lnTo>
                <a:lnTo>
                  <a:pt x="1318260" y="834390"/>
                </a:lnTo>
                <a:lnTo>
                  <a:pt x="1318260" y="821436"/>
                </a:lnTo>
                <a:lnTo>
                  <a:pt x="1330452" y="809244"/>
                </a:lnTo>
                <a:close/>
              </a:path>
              <a:path w="1343660" h="834389">
                <a:moveTo>
                  <a:pt x="25145" y="834390"/>
                </a:moveTo>
                <a:lnTo>
                  <a:pt x="25145" y="821436"/>
                </a:lnTo>
                <a:lnTo>
                  <a:pt x="12192" y="809244"/>
                </a:lnTo>
                <a:lnTo>
                  <a:pt x="12191" y="834390"/>
                </a:lnTo>
                <a:lnTo>
                  <a:pt x="25145" y="834390"/>
                </a:lnTo>
                <a:close/>
              </a:path>
              <a:path w="1343660" h="834389">
                <a:moveTo>
                  <a:pt x="1330452" y="25146"/>
                </a:moveTo>
                <a:lnTo>
                  <a:pt x="1318260" y="12192"/>
                </a:lnTo>
                <a:lnTo>
                  <a:pt x="1318260" y="25146"/>
                </a:lnTo>
                <a:lnTo>
                  <a:pt x="1330452" y="25146"/>
                </a:lnTo>
                <a:close/>
              </a:path>
              <a:path w="1343660" h="834389">
                <a:moveTo>
                  <a:pt x="1330452" y="809244"/>
                </a:moveTo>
                <a:lnTo>
                  <a:pt x="1330452" y="25146"/>
                </a:lnTo>
                <a:lnTo>
                  <a:pt x="1318260" y="25146"/>
                </a:lnTo>
                <a:lnTo>
                  <a:pt x="1318260" y="809244"/>
                </a:lnTo>
                <a:lnTo>
                  <a:pt x="1330452" y="809244"/>
                </a:lnTo>
                <a:close/>
              </a:path>
              <a:path w="1343660" h="834389">
                <a:moveTo>
                  <a:pt x="1330452" y="834390"/>
                </a:moveTo>
                <a:lnTo>
                  <a:pt x="1330452" y="809244"/>
                </a:lnTo>
                <a:lnTo>
                  <a:pt x="1318260" y="821436"/>
                </a:lnTo>
                <a:lnTo>
                  <a:pt x="1318260" y="834390"/>
                </a:lnTo>
                <a:lnTo>
                  <a:pt x="1330452" y="834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1FD77099-A88C-42E7-8424-79BA6E202C00}"/>
              </a:ext>
            </a:extLst>
          </p:cNvPr>
          <p:cNvSpPr/>
          <p:nvPr/>
        </p:nvSpPr>
        <p:spPr>
          <a:xfrm>
            <a:off x="2069676" y="1728069"/>
            <a:ext cx="5145785" cy="266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78BF5A52-EFA3-4FAC-BC21-4BE4E72DD405}"/>
              </a:ext>
            </a:extLst>
          </p:cNvPr>
          <p:cNvSpPr/>
          <p:nvPr/>
        </p:nvSpPr>
        <p:spPr>
          <a:xfrm>
            <a:off x="2048340" y="1707495"/>
            <a:ext cx="5181600" cy="2702560"/>
          </a:xfrm>
          <a:custGeom>
            <a:avLst/>
            <a:gdLst/>
            <a:ahLst/>
            <a:cxnLst/>
            <a:rect l="l" t="t" r="r" b="b"/>
            <a:pathLst>
              <a:path w="5181600" h="2702560">
                <a:moveTo>
                  <a:pt x="5181600" y="2294986"/>
                </a:moveTo>
                <a:lnTo>
                  <a:pt x="5181600" y="395009"/>
                </a:lnTo>
                <a:lnTo>
                  <a:pt x="5168900" y="348784"/>
                </a:lnTo>
                <a:lnTo>
                  <a:pt x="5156200" y="304305"/>
                </a:lnTo>
                <a:lnTo>
                  <a:pt x="5130800" y="261826"/>
                </a:lnTo>
                <a:lnTo>
                  <a:pt x="5118100" y="221606"/>
                </a:lnTo>
                <a:lnTo>
                  <a:pt x="5080000" y="183900"/>
                </a:lnTo>
                <a:lnTo>
                  <a:pt x="5054600" y="148965"/>
                </a:lnTo>
                <a:lnTo>
                  <a:pt x="5029200" y="117056"/>
                </a:lnTo>
                <a:lnTo>
                  <a:pt x="4991100" y="88432"/>
                </a:lnTo>
                <a:lnTo>
                  <a:pt x="4953000" y="63347"/>
                </a:lnTo>
                <a:lnTo>
                  <a:pt x="4914900" y="42059"/>
                </a:lnTo>
                <a:lnTo>
                  <a:pt x="4826000" y="11898"/>
                </a:lnTo>
                <a:lnTo>
                  <a:pt x="4775200" y="3537"/>
                </a:lnTo>
                <a:lnTo>
                  <a:pt x="4724400" y="0"/>
                </a:lnTo>
                <a:lnTo>
                  <a:pt x="457200" y="0"/>
                </a:lnTo>
                <a:lnTo>
                  <a:pt x="419100" y="2185"/>
                </a:lnTo>
                <a:lnTo>
                  <a:pt x="368299" y="9057"/>
                </a:lnTo>
                <a:lnTo>
                  <a:pt x="317499" y="20385"/>
                </a:lnTo>
                <a:lnTo>
                  <a:pt x="279399" y="35934"/>
                </a:lnTo>
                <a:lnTo>
                  <a:pt x="241299" y="55473"/>
                </a:lnTo>
                <a:lnTo>
                  <a:pt x="203199" y="78769"/>
                </a:lnTo>
                <a:lnTo>
                  <a:pt x="165099" y="105589"/>
                </a:lnTo>
                <a:lnTo>
                  <a:pt x="126999" y="135701"/>
                </a:lnTo>
                <a:lnTo>
                  <a:pt x="101599" y="168871"/>
                </a:lnTo>
                <a:lnTo>
                  <a:pt x="76199" y="204867"/>
                </a:lnTo>
                <a:lnTo>
                  <a:pt x="50799" y="243457"/>
                </a:lnTo>
                <a:lnTo>
                  <a:pt x="25399" y="284408"/>
                </a:lnTo>
                <a:lnTo>
                  <a:pt x="12699" y="327487"/>
                </a:lnTo>
                <a:lnTo>
                  <a:pt x="0" y="372462"/>
                </a:lnTo>
                <a:lnTo>
                  <a:pt x="0" y="2305812"/>
                </a:lnTo>
                <a:lnTo>
                  <a:pt x="25400" y="2408047"/>
                </a:lnTo>
                <a:lnTo>
                  <a:pt x="38100" y="2432050"/>
                </a:lnTo>
                <a:lnTo>
                  <a:pt x="38100" y="446532"/>
                </a:lnTo>
                <a:lnTo>
                  <a:pt x="50800" y="423672"/>
                </a:lnTo>
                <a:lnTo>
                  <a:pt x="50799" y="363474"/>
                </a:lnTo>
                <a:lnTo>
                  <a:pt x="63499" y="342138"/>
                </a:lnTo>
                <a:lnTo>
                  <a:pt x="63499" y="323850"/>
                </a:lnTo>
                <a:lnTo>
                  <a:pt x="76199" y="304038"/>
                </a:lnTo>
                <a:lnTo>
                  <a:pt x="76199" y="305562"/>
                </a:lnTo>
                <a:lnTo>
                  <a:pt x="88899" y="285750"/>
                </a:lnTo>
                <a:lnTo>
                  <a:pt x="88899" y="268986"/>
                </a:lnTo>
                <a:lnTo>
                  <a:pt x="101599" y="249936"/>
                </a:lnTo>
                <a:lnTo>
                  <a:pt x="101599" y="251460"/>
                </a:lnTo>
                <a:lnTo>
                  <a:pt x="114299" y="233172"/>
                </a:lnTo>
                <a:lnTo>
                  <a:pt x="114299" y="234696"/>
                </a:lnTo>
                <a:lnTo>
                  <a:pt x="126999" y="217170"/>
                </a:lnTo>
                <a:lnTo>
                  <a:pt x="126999" y="217932"/>
                </a:lnTo>
                <a:lnTo>
                  <a:pt x="139699" y="201168"/>
                </a:lnTo>
                <a:lnTo>
                  <a:pt x="139699" y="201930"/>
                </a:lnTo>
                <a:lnTo>
                  <a:pt x="152399" y="185928"/>
                </a:lnTo>
                <a:lnTo>
                  <a:pt x="152399" y="187452"/>
                </a:lnTo>
                <a:lnTo>
                  <a:pt x="165099" y="171450"/>
                </a:lnTo>
                <a:lnTo>
                  <a:pt x="165099" y="172212"/>
                </a:lnTo>
                <a:lnTo>
                  <a:pt x="177799" y="157734"/>
                </a:lnTo>
                <a:lnTo>
                  <a:pt x="177799" y="158496"/>
                </a:lnTo>
                <a:lnTo>
                  <a:pt x="190499" y="144780"/>
                </a:lnTo>
                <a:lnTo>
                  <a:pt x="190499" y="145542"/>
                </a:lnTo>
                <a:lnTo>
                  <a:pt x="215900" y="132588"/>
                </a:lnTo>
                <a:lnTo>
                  <a:pt x="215900" y="133350"/>
                </a:lnTo>
                <a:lnTo>
                  <a:pt x="228600" y="121158"/>
                </a:lnTo>
                <a:lnTo>
                  <a:pt x="241300" y="109728"/>
                </a:lnTo>
                <a:lnTo>
                  <a:pt x="241300" y="110490"/>
                </a:lnTo>
                <a:lnTo>
                  <a:pt x="266700" y="99822"/>
                </a:lnTo>
                <a:lnTo>
                  <a:pt x="266700" y="100584"/>
                </a:lnTo>
                <a:lnTo>
                  <a:pt x="279399" y="90678"/>
                </a:lnTo>
                <a:lnTo>
                  <a:pt x="279399" y="91440"/>
                </a:lnTo>
                <a:lnTo>
                  <a:pt x="292099" y="86868"/>
                </a:lnTo>
                <a:lnTo>
                  <a:pt x="292099" y="83058"/>
                </a:lnTo>
                <a:lnTo>
                  <a:pt x="317499" y="74676"/>
                </a:lnTo>
                <a:lnTo>
                  <a:pt x="317499" y="75438"/>
                </a:lnTo>
                <a:lnTo>
                  <a:pt x="330199" y="72009"/>
                </a:lnTo>
                <a:lnTo>
                  <a:pt x="330199" y="68580"/>
                </a:lnTo>
                <a:lnTo>
                  <a:pt x="380999" y="57912"/>
                </a:lnTo>
                <a:lnTo>
                  <a:pt x="380999" y="58674"/>
                </a:lnTo>
                <a:lnTo>
                  <a:pt x="393699" y="54864"/>
                </a:lnTo>
                <a:lnTo>
                  <a:pt x="419100" y="51816"/>
                </a:lnTo>
                <a:lnTo>
                  <a:pt x="444500" y="50292"/>
                </a:lnTo>
                <a:lnTo>
                  <a:pt x="4737100" y="50292"/>
                </a:lnTo>
                <a:lnTo>
                  <a:pt x="4762500" y="52578"/>
                </a:lnTo>
                <a:lnTo>
                  <a:pt x="4762500" y="51816"/>
                </a:lnTo>
                <a:lnTo>
                  <a:pt x="4775200" y="54864"/>
                </a:lnTo>
                <a:lnTo>
                  <a:pt x="4800600" y="58674"/>
                </a:lnTo>
                <a:lnTo>
                  <a:pt x="4813300" y="63246"/>
                </a:lnTo>
                <a:lnTo>
                  <a:pt x="4838700" y="68580"/>
                </a:lnTo>
                <a:lnTo>
                  <a:pt x="4864100" y="75438"/>
                </a:lnTo>
                <a:lnTo>
                  <a:pt x="4864100" y="79248"/>
                </a:lnTo>
                <a:lnTo>
                  <a:pt x="4876800" y="83058"/>
                </a:lnTo>
                <a:lnTo>
                  <a:pt x="4876800" y="82296"/>
                </a:lnTo>
                <a:lnTo>
                  <a:pt x="4889500" y="91440"/>
                </a:lnTo>
                <a:lnTo>
                  <a:pt x="4889500" y="90678"/>
                </a:lnTo>
                <a:lnTo>
                  <a:pt x="4914900" y="100584"/>
                </a:lnTo>
                <a:lnTo>
                  <a:pt x="4914900" y="99822"/>
                </a:lnTo>
                <a:lnTo>
                  <a:pt x="4927600" y="110490"/>
                </a:lnTo>
                <a:lnTo>
                  <a:pt x="4927600" y="109728"/>
                </a:lnTo>
                <a:lnTo>
                  <a:pt x="4953000" y="121920"/>
                </a:lnTo>
                <a:lnTo>
                  <a:pt x="4953000" y="121158"/>
                </a:lnTo>
                <a:lnTo>
                  <a:pt x="4965700" y="133350"/>
                </a:lnTo>
                <a:lnTo>
                  <a:pt x="4965700" y="132588"/>
                </a:lnTo>
                <a:lnTo>
                  <a:pt x="4978400" y="145542"/>
                </a:lnTo>
                <a:lnTo>
                  <a:pt x="4978400" y="144780"/>
                </a:lnTo>
                <a:lnTo>
                  <a:pt x="4991100" y="158496"/>
                </a:lnTo>
                <a:lnTo>
                  <a:pt x="4991100" y="157734"/>
                </a:lnTo>
                <a:lnTo>
                  <a:pt x="5003800" y="172212"/>
                </a:lnTo>
                <a:lnTo>
                  <a:pt x="5003800" y="171450"/>
                </a:lnTo>
                <a:lnTo>
                  <a:pt x="5029200" y="186690"/>
                </a:lnTo>
                <a:lnTo>
                  <a:pt x="5029200" y="185928"/>
                </a:lnTo>
                <a:lnTo>
                  <a:pt x="5041900" y="201930"/>
                </a:lnTo>
                <a:lnTo>
                  <a:pt x="5041900" y="201168"/>
                </a:lnTo>
                <a:lnTo>
                  <a:pt x="5054600" y="217932"/>
                </a:lnTo>
                <a:lnTo>
                  <a:pt x="5054600" y="233172"/>
                </a:lnTo>
                <a:lnTo>
                  <a:pt x="5067300" y="251460"/>
                </a:lnTo>
                <a:lnTo>
                  <a:pt x="5067300" y="249936"/>
                </a:lnTo>
                <a:lnTo>
                  <a:pt x="5080000" y="268986"/>
                </a:lnTo>
                <a:lnTo>
                  <a:pt x="5080000" y="267462"/>
                </a:lnTo>
                <a:lnTo>
                  <a:pt x="5092700" y="286512"/>
                </a:lnTo>
                <a:lnTo>
                  <a:pt x="5092700" y="285750"/>
                </a:lnTo>
                <a:lnTo>
                  <a:pt x="5105400" y="305562"/>
                </a:lnTo>
                <a:lnTo>
                  <a:pt x="5105400" y="323088"/>
                </a:lnTo>
                <a:lnTo>
                  <a:pt x="5118100" y="343662"/>
                </a:lnTo>
                <a:lnTo>
                  <a:pt x="5118100" y="382524"/>
                </a:lnTo>
                <a:lnTo>
                  <a:pt x="5130800" y="403860"/>
                </a:lnTo>
                <a:lnTo>
                  <a:pt x="5130800" y="2449709"/>
                </a:lnTo>
                <a:lnTo>
                  <a:pt x="5143500" y="2429303"/>
                </a:lnTo>
                <a:lnTo>
                  <a:pt x="5156200" y="2386334"/>
                </a:lnTo>
                <a:lnTo>
                  <a:pt x="5181600" y="2294986"/>
                </a:lnTo>
                <a:close/>
              </a:path>
              <a:path w="5181600" h="2702560">
                <a:moveTo>
                  <a:pt x="50800" y="445008"/>
                </a:moveTo>
                <a:lnTo>
                  <a:pt x="38100" y="446532"/>
                </a:lnTo>
                <a:lnTo>
                  <a:pt x="38100" y="456438"/>
                </a:lnTo>
                <a:lnTo>
                  <a:pt x="50800" y="445008"/>
                </a:lnTo>
                <a:close/>
              </a:path>
              <a:path w="5181600" h="2702560">
                <a:moveTo>
                  <a:pt x="304800" y="2619756"/>
                </a:moveTo>
                <a:lnTo>
                  <a:pt x="279400" y="2610612"/>
                </a:lnTo>
                <a:lnTo>
                  <a:pt x="279400" y="2611374"/>
                </a:lnTo>
                <a:lnTo>
                  <a:pt x="266700" y="2601468"/>
                </a:lnTo>
                <a:lnTo>
                  <a:pt x="266700" y="2602230"/>
                </a:lnTo>
                <a:lnTo>
                  <a:pt x="241300" y="2591562"/>
                </a:lnTo>
                <a:lnTo>
                  <a:pt x="241300" y="2592324"/>
                </a:lnTo>
                <a:lnTo>
                  <a:pt x="228600" y="2580894"/>
                </a:lnTo>
                <a:lnTo>
                  <a:pt x="228600" y="2581656"/>
                </a:lnTo>
                <a:lnTo>
                  <a:pt x="215900" y="2568702"/>
                </a:lnTo>
                <a:lnTo>
                  <a:pt x="215900" y="2569464"/>
                </a:lnTo>
                <a:lnTo>
                  <a:pt x="190500" y="2556510"/>
                </a:lnTo>
                <a:lnTo>
                  <a:pt x="190500" y="2557272"/>
                </a:lnTo>
                <a:lnTo>
                  <a:pt x="177800" y="2543556"/>
                </a:lnTo>
                <a:lnTo>
                  <a:pt x="177800" y="2544318"/>
                </a:lnTo>
                <a:lnTo>
                  <a:pt x="165100" y="2529840"/>
                </a:lnTo>
                <a:lnTo>
                  <a:pt x="165100" y="2530602"/>
                </a:lnTo>
                <a:lnTo>
                  <a:pt x="152400" y="2515362"/>
                </a:lnTo>
                <a:lnTo>
                  <a:pt x="152400" y="2516124"/>
                </a:lnTo>
                <a:lnTo>
                  <a:pt x="139700" y="2500122"/>
                </a:lnTo>
                <a:lnTo>
                  <a:pt x="139700" y="2500884"/>
                </a:lnTo>
                <a:lnTo>
                  <a:pt x="127000" y="2484120"/>
                </a:lnTo>
                <a:lnTo>
                  <a:pt x="127000" y="2484882"/>
                </a:lnTo>
                <a:lnTo>
                  <a:pt x="114300" y="2467356"/>
                </a:lnTo>
                <a:lnTo>
                  <a:pt x="114300" y="2468880"/>
                </a:lnTo>
                <a:lnTo>
                  <a:pt x="101600" y="2450592"/>
                </a:lnTo>
                <a:lnTo>
                  <a:pt x="101600" y="2452116"/>
                </a:lnTo>
                <a:lnTo>
                  <a:pt x="88900" y="2433066"/>
                </a:lnTo>
                <a:lnTo>
                  <a:pt x="88900" y="2416302"/>
                </a:lnTo>
                <a:lnTo>
                  <a:pt x="76200" y="2396490"/>
                </a:lnTo>
                <a:lnTo>
                  <a:pt x="76200" y="2398014"/>
                </a:lnTo>
                <a:lnTo>
                  <a:pt x="63500" y="2378202"/>
                </a:lnTo>
                <a:lnTo>
                  <a:pt x="63500" y="2359914"/>
                </a:lnTo>
                <a:lnTo>
                  <a:pt x="50800" y="2338578"/>
                </a:lnTo>
                <a:lnTo>
                  <a:pt x="50800" y="2278380"/>
                </a:lnTo>
                <a:lnTo>
                  <a:pt x="38100" y="2255520"/>
                </a:lnTo>
                <a:lnTo>
                  <a:pt x="38100" y="2432050"/>
                </a:lnTo>
                <a:lnTo>
                  <a:pt x="50800" y="2456054"/>
                </a:lnTo>
                <a:lnTo>
                  <a:pt x="76200" y="2501239"/>
                </a:lnTo>
                <a:lnTo>
                  <a:pt x="114300" y="2543040"/>
                </a:lnTo>
                <a:lnTo>
                  <a:pt x="152400" y="2580894"/>
                </a:lnTo>
                <a:lnTo>
                  <a:pt x="165100" y="2595372"/>
                </a:lnTo>
                <a:lnTo>
                  <a:pt x="177800" y="2609088"/>
                </a:lnTo>
                <a:lnTo>
                  <a:pt x="228600" y="2637050"/>
                </a:lnTo>
                <a:lnTo>
                  <a:pt x="266700" y="2660237"/>
                </a:lnTo>
                <a:lnTo>
                  <a:pt x="292100" y="2669364"/>
                </a:lnTo>
                <a:lnTo>
                  <a:pt x="292100" y="2618994"/>
                </a:lnTo>
                <a:lnTo>
                  <a:pt x="304800" y="2619756"/>
                </a:lnTo>
                <a:close/>
              </a:path>
              <a:path w="5181600" h="2702560">
                <a:moveTo>
                  <a:pt x="304799" y="82296"/>
                </a:moveTo>
                <a:lnTo>
                  <a:pt x="292099" y="83058"/>
                </a:lnTo>
                <a:lnTo>
                  <a:pt x="292099" y="86868"/>
                </a:lnTo>
                <a:lnTo>
                  <a:pt x="304799" y="82296"/>
                </a:lnTo>
                <a:close/>
              </a:path>
              <a:path w="5181600" h="2702560">
                <a:moveTo>
                  <a:pt x="4864100" y="2677815"/>
                </a:moveTo>
                <a:lnTo>
                  <a:pt x="4864100" y="2626614"/>
                </a:lnTo>
                <a:lnTo>
                  <a:pt x="4838700" y="2633472"/>
                </a:lnTo>
                <a:lnTo>
                  <a:pt x="4813300" y="2638806"/>
                </a:lnTo>
                <a:lnTo>
                  <a:pt x="4800600" y="2643378"/>
                </a:lnTo>
                <a:lnTo>
                  <a:pt x="4775200" y="2647188"/>
                </a:lnTo>
                <a:lnTo>
                  <a:pt x="4762500" y="2650236"/>
                </a:lnTo>
                <a:lnTo>
                  <a:pt x="4762500" y="2649474"/>
                </a:lnTo>
                <a:lnTo>
                  <a:pt x="4737100" y="2651760"/>
                </a:lnTo>
                <a:lnTo>
                  <a:pt x="444500" y="2651760"/>
                </a:lnTo>
                <a:lnTo>
                  <a:pt x="419100" y="2650236"/>
                </a:lnTo>
                <a:lnTo>
                  <a:pt x="393700" y="2647188"/>
                </a:lnTo>
                <a:lnTo>
                  <a:pt x="381000" y="2643378"/>
                </a:lnTo>
                <a:lnTo>
                  <a:pt x="381000" y="2644140"/>
                </a:lnTo>
                <a:lnTo>
                  <a:pt x="355600" y="2638806"/>
                </a:lnTo>
                <a:lnTo>
                  <a:pt x="342900" y="2633472"/>
                </a:lnTo>
                <a:lnTo>
                  <a:pt x="317500" y="2626614"/>
                </a:lnTo>
                <a:lnTo>
                  <a:pt x="317500" y="2627376"/>
                </a:lnTo>
                <a:lnTo>
                  <a:pt x="292100" y="2618994"/>
                </a:lnTo>
                <a:lnTo>
                  <a:pt x="292100" y="2669364"/>
                </a:lnTo>
                <a:lnTo>
                  <a:pt x="317500" y="2678491"/>
                </a:lnTo>
                <a:lnTo>
                  <a:pt x="355600" y="2691652"/>
                </a:lnTo>
                <a:lnTo>
                  <a:pt x="406400" y="2699558"/>
                </a:lnTo>
                <a:lnTo>
                  <a:pt x="457200" y="2702052"/>
                </a:lnTo>
                <a:lnTo>
                  <a:pt x="4724400" y="2702052"/>
                </a:lnTo>
                <a:lnTo>
                  <a:pt x="4737100" y="2701290"/>
                </a:lnTo>
                <a:lnTo>
                  <a:pt x="4787900" y="2696628"/>
                </a:lnTo>
                <a:lnTo>
                  <a:pt x="4838700" y="2687158"/>
                </a:lnTo>
                <a:lnTo>
                  <a:pt x="4864100" y="2677815"/>
                </a:lnTo>
                <a:close/>
              </a:path>
              <a:path w="5181600" h="2702560">
                <a:moveTo>
                  <a:pt x="342899" y="68580"/>
                </a:moveTo>
                <a:lnTo>
                  <a:pt x="330199" y="68580"/>
                </a:lnTo>
                <a:lnTo>
                  <a:pt x="330199" y="72009"/>
                </a:lnTo>
                <a:lnTo>
                  <a:pt x="342899" y="68580"/>
                </a:lnTo>
                <a:close/>
              </a:path>
              <a:path w="5181600" h="2702560">
                <a:moveTo>
                  <a:pt x="4864100" y="79248"/>
                </a:moveTo>
                <a:lnTo>
                  <a:pt x="4864100" y="75438"/>
                </a:lnTo>
                <a:lnTo>
                  <a:pt x="4851400" y="75438"/>
                </a:lnTo>
                <a:lnTo>
                  <a:pt x="4864100" y="79248"/>
                </a:lnTo>
                <a:close/>
              </a:path>
              <a:path w="5181600" h="2702560">
                <a:moveTo>
                  <a:pt x="5130800" y="2449709"/>
                </a:moveTo>
                <a:lnTo>
                  <a:pt x="5130800" y="2298192"/>
                </a:lnTo>
                <a:lnTo>
                  <a:pt x="5118100" y="2319528"/>
                </a:lnTo>
                <a:lnTo>
                  <a:pt x="5118100" y="2358390"/>
                </a:lnTo>
                <a:lnTo>
                  <a:pt x="5105400" y="2378964"/>
                </a:lnTo>
                <a:lnTo>
                  <a:pt x="5105400" y="2397252"/>
                </a:lnTo>
                <a:lnTo>
                  <a:pt x="5092700" y="2416302"/>
                </a:lnTo>
                <a:lnTo>
                  <a:pt x="5092700" y="2415540"/>
                </a:lnTo>
                <a:lnTo>
                  <a:pt x="5080000" y="2434590"/>
                </a:lnTo>
                <a:lnTo>
                  <a:pt x="5080000" y="2433066"/>
                </a:lnTo>
                <a:lnTo>
                  <a:pt x="5067300" y="2452116"/>
                </a:lnTo>
                <a:lnTo>
                  <a:pt x="5067300" y="2450592"/>
                </a:lnTo>
                <a:lnTo>
                  <a:pt x="5054600" y="2468880"/>
                </a:lnTo>
                <a:lnTo>
                  <a:pt x="5054600" y="2484120"/>
                </a:lnTo>
                <a:lnTo>
                  <a:pt x="5041900" y="2500884"/>
                </a:lnTo>
                <a:lnTo>
                  <a:pt x="5041900" y="2500122"/>
                </a:lnTo>
                <a:lnTo>
                  <a:pt x="5029200" y="2516124"/>
                </a:lnTo>
                <a:lnTo>
                  <a:pt x="5029200" y="2515362"/>
                </a:lnTo>
                <a:lnTo>
                  <a:pt x="5003800" y="2530602"/>
                </a:lnTo>
                <a:lnTo>
                  <a:pt x="5003800" y="2529840"/>
                </a:lnTo>
                <a:lnTo>
                  <a:pt x="4991100" y="2544318"/>
                </a:lnTo>
                <a:lnTo>
                  <a:pt x="4991100" y="2543556"/>
                </a:lnTo>
                <a:lnTo>
                  <a:pt x="4978400" y="2557272"/>
                </a:lnTo>
                <a:lnTo>
                  <a:pt x="4978400" y="2556510"/>
                </a:lnTo>
                <a:lnTo>
                  <a:pt x="4965700" y="2569464"/>
                </a:lnTo>
                <a:lnTo>
                  <a:pt x="4965700" y="2568702"/>
                </a:lnTo>
                <a:lnTo>
                  <a:pt x="4953000" y="2580894"/>
                </a:lnTo>
                <a:lnTo>
                  <a:pt x="4927600" y="2592324"/>
                </a:lnTo>
                <a:lnTo>
                  <a:pt x="4927600" y="2591562"/>
                </a:lnTo>
                <a:lnTo>
                  <a:pt x="4914900" y="2602230"/>
                </a:lnTo>
                <a:lnTo>
                  <a:pt x="4914900" y="2601468"/>
                </a:lnTo>
                <a:lnTo>
                  <a:pt x="4889500" y="2611374"/>
                </a:lnTo>
                <a:lnTo>
                  <a:pt x="4889500" y="2610612"/>
                </a:lnTo>
                <a:lnTo>
                  <a:pt x="4876800" y="2619756"/>
                </a:lnTo>
                <a:lnTo>
                  <a:pt x="4876800" y="2618994"/>
                </a:lnTo>
                <a:lnTo>
                  <a:pt x="4851400" y="2626614"/>
                </a:lnTo>
                <a:lnTo>
                  <a:pt x="4864100" y="2626614"/>
                </a:lnTo>
                <a:lnTo>
                  <a:pt x="4864100" y="2677815"/>
                </a:lnTo>
                <a:lnTo>
                  <a:pt x="4876800" y="2673144"/>
                </a:lnTo>
                <a:lnTo>
                  <a:pt x="4914900" y="2654853"/>
                </a:lnTo>
                <a:lnTo>
                  <a:pt x="4965700" y="2632549"/>
                </a:lnTo>
                <a:lnTo>
                  <a:pt x="5003800" y="2606497"/>
                </a:lnTo>
                <a:lnTo>
                  <a:pt x="5029200" y="2576962"/>
                </a:lnTo>
                <a:lnTo>
                  <a:pt x="5067300" y="2544210"/>
                </a:lnTo>
                <a:lnTo>
                  <a:pt x="5092700" y="2508507"/>
                </a:lnTo>
                <a:lnTo>
                  <a:pt x="5118100" y="2470116"/>
                </a:lnTo>
                <a:lnTo>
                  <a:pt x="5130800" y="2449709"/>
                </a:lnTo>
                <a:close/>
              </a:path>
              <a:path w="5181600" h="2702560">
                <a:moveTo>
                  <a:pt x="5054600" y="234696"/>
                </a:moveTo>
                <a:lnTo>
                  <a:pt x="5054600" y="217932"/>
                </a:lnTo>
                <a:lnTo>
                  <a:pt x="5041900" y="217170"/>
                </a:lnTo>
                <a:lnTo>
                  <a:pt x="5054600" y="234696"/>
                </a:lnTo>
                <a:close/>
              </a:path>
              <a:path w="5181600" h="2702560">
                <a:moveTo>
                  <a:pt x="5054600" y="2484120"/>
                </a:moveTo>
                <a:lnTo>
                  <a:pt x="5054600" y="2467356"/>
                </a:lnTo>
                <a:lnTo>
                  <a:pt x="5041900" y="2484882"/>
                </a:lnTo>
                <a:lnTo>
                  <a:pt x="5054600" y="2484120"/>
                </a:lnTo>
                <a:close/>
              </a:path>
              <a:path w="5181600" h="2702560">
                <a:moveTo>
                  <a:pt x="5105400" y="323850"/>
                </a:moveTo>
                <a:lnTo>
                  <a:pt x="5105400" y="305562"/>
                </a:lnTo>
                <a:lnTo>
                  <a:pt x="5092700" y="304038"/>
                </a:lnTo>
                <a:lnTo>
                  <a:pt x="5105400" y="323850"/>
                </a:lnTo>
                <a:close/>
              </a:path>
              <a:path w="5181600" h="2702560">
                <a:moveTo>
                  <a:pt x="5105400" y="2397252"/>
                </a:moveTo>
                <a:lnTo>
                  <a:pt x="5105400" y="2378202"/>
                </a:lnTo>
                <a:lnTo>
                  <a:pt x="5092700" y="2398014"/>
                </a:lnTo>
                <a:lnTo>
                  <a:pt x="5105400" y="2397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B9F1FCEF-AFFC-4F6B-B36C-6CD15C1F0BB2}"/>
              </a:ext>
            </a:extLst>
          </p:cNvPr>
          <p:cNvSpPr txBox="1"/>
          <p:nvPr/>
        </p:nvSpPr>
        <p:spPr>
          <a:xfrm>
            <a:off x="2423486" y="1345798"/>
            <a:ext cx="20713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1" spc="-114" dirty="0">
                <a:solidFill>
                  <a:srgbClr val="FF0000"/>
                </a:solidFill>
                <a:latin typeface="Trebuchet MS"/>
                <a:cs typeface="Trebuchet MS"/>
              </a:rPr>
              <a:t>Embedded</a:t>
            </a:r>
            <a:r>
              <a:rPr sz="2100" b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120" dirty="0">
                <a:solidFill>
                  <a:srgbClr val="FF0000"/>
                </a:solidFill>
                <a:latin typeface="Trebuchet MS"/>
                <a:cs typeface="Trebuchet MS"/>
              </a:rPr>
              <a:t>System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ADB56C38-2305-4E04-AF9F-A87476BEB0A8}"/>
              </a:ext>
            </a:extLst>
          </p:cNvPr>
          <p:cNvSpPr/>
          <p:nvPr/>
        </p:nvSpPr>
        <p:spPr>
          <a:xfrm>
            <a:off x="826092" y="5557880"/>
            <a:ext cx="7632700" cy="653415"/>
          </a:xfrm>
          <a:custGeom>
            <a:avLst/>
            <a:gdLst/>
            <a:ahLst/>
            <a:cxnLst/>
            <a:rect l="l" t="t" r="r" b="b"/>
            <a:pathLst>
              <a:path w="7632700" h="653415">
                <a:moveTo>
                  <a:pt x="7632192" y="544068"/>
                </a:moveTo>
                <a:lnTo>
                  <a:pt x="7632192" y="108966"/>
                </a:lnTo>
                <a:lnTo>
                  <a:pt x="7623631" y="66544"/>
                </a:lnTo>
                <a:lnTo>
                  <a:pt x="7600283" y="31908"/>
                </a:lnTo>
                <a:lnTo>
                  <a:pt x="7565647" y="8560"/>
                </a:lnTo>
                <a:lnTo>
                  <a:pt x="7523226" y="0"/>
                </a:lnTo>
                <a:lnTo>
                  <a:pt x="108966" y="0"/>
                </a:lnTo>
                <a:lnTo>
                  <a:pt x="66544" y="8560"/>
                </a:lnTo>
                <a:lnTo>
                  <a:pt x="31908" y="31908"/>
                </a:lnTo>
                <a:lnTo>
                  <a:pt x="8560" y="66544"/>
                </a:lnTo>
                <a:lnTo>
                  <a:pt x="0" y="108966"/>
                </a:lnTo>
                <a:lnTo>
                  <a:pt x="0" y="544068"/>
                </a:lnTo>
                <a:lnTo>
                  <a:pt x="8560" y="586489"/>
                </a:lnTo>
                <a:lnTo>
                  <a:pt x="31908" y="621125"/>
                </a:lnTo>
                <a:lnTo>
                  <a:pt x="66544" y="644473"/>
                </a:lnTo>
                <a:lnTo>
                  <a:pt x="108966" y="653034"/>
                </a:lnTo>
                <a:lnTo>
                  <a:pt x="7523226" y="653034"/>
                </a:lnTo>
                <a:lnTo>
                  <a:pt x="7565647" y="644473"/>
                </a:lnTo>
                <a:lnTo>
                  <a:pt x="7600283" y="621125"/>
                </a:lnTo>
                <a:lnTo>
                  <a:pt x="7623631" y="586489"/>
                </a:lnTo>
                <a:lnTo>
                  <a:pt x="7632192" y="5440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3CB581B9-3140-4AEA-B767-564F98DF8DD2}"/>
              </a:ext>
            </a:extLst>
          </p:cNvPr>
          <p:cNvSpPr/>
          <p:nvPr/>
        </p:nvSpPr>
        <p:spPr>
          <a:xfrm>
            <a:off x="815424" y="5546451"/>
            <a:ext cx="7654290" cy="676275"/>
          </a:xfrm>
          <a:custGeom>
            <a:avLst/>
            <a:gdLst/>
            <a:ahLst/>
            <a:cxnLst/>
            <a:rect l="l" t="t" r="r" b="b"/>
            <a:pathLst>
              <a:path w="7654290" h="676275">
                <a:moveTo>
                  <a:pt x="7654290" y="555497"/>
                </a:moveTo>
                <a:lnTo>
                  <a:pt x="7653528" y="119633"/>
                </a:lnTo>
                <a:lnTo>
                  <a:pt x="7653528" y="107441"/>
                </a:lnTo>
                <a:lnTo>
                  <a:pt x="7651242" y="95249"/>
                </a:lnTo>
                <a:lnTo>
                  <a:pt x="7637369" y="59405"/>
                </a:lnTo>
                <a:lnTo>
                  <a:pt x="7582435" y="10703"/>
                </a:lnTo>
                <a:lnTo>
                  <a:pt x="7545324" y="761"/>
                </a:lnTo>
                <a:lnTo>
                  <a:pt x="7533894" y="0"/>
                </a:lnTo>
                <a:lnTo>
                  <a:pt x="118872" y="762"/>
                </a:lnTo>
                <a:lnTo>
                  <a:pt x="48163" y="24160"/>
                </a:lnTo>
                <a:lnTo>
                  <a:pt x="5333" y="85344"/>
                </a:lnTo>
                <a:lnTo>
                  <a:pt x="0" y="108966"/>
                </a:lnTo>
                <a:lnTo>
                  <a:pt x="0" y="556260"/>
                </a:lnTo>
                <a:lnTo>
                  <a:pt x="9144" y="602742"/>
                </a:lnTo>
                <a:lnTo>
                  <a:pt x="22098" y="625266"/>
                </a:lnTo>
                <a:lnTo>
                  <a:pt x="22098" y="120396"/>
                </a:lnTo>
                <a:lnTo>
                  <a:pt x="22860" y="109728"/>
                </a:lnTo>
                <a:lnTo>
                  <a:pt x="35280" y="71313"/>
                </a:lnTo>
                <a:lnTo>
                  <a:pt x="65532" y="38862"/>
                </a:lnTo>
                <a:lnTo>
                  <a:pt x="108254" y="23058"/>
                </a:lnTo>
                <a:lnTo>
                  <a:pt x="118872" y="22884"/>
                </a:lnTo>
                <a:lnTo>
                  <a:pt x="7545324" y="22977"/>
                </a:lnTo>
                <a:lnTo>
                  <a:pt x="7583541" y="36303"/>
                </a:lnTo>
                <a:lnTo>
                  <a:pt x="7622944" y="80260"/>
                </a:lnTo>
                <a:lnTo>
                  <a:pt x="7631430" y="110489"/>
                </a:lnTo>
                <a:lnTo>
                  <a:pt x="7631430" y="623315"/>
                </a:lnTo>
                <a:lnTo>
                  <a:pt x="7643386" y="604814"/>
                </a:lnTo>
                <a:lnTo>
                  <a:pt x="7653528" y="567689"/>
                </a:lnTo>
                <a:lnTo>
                  <a:pt x="7654290" y="555497"/>
                </a:lnTo>
                <a:close/>
              </a:path>
              <a:path w="7654290" h="676275">
                <a:moveTo>
                  <a:pt x="7631430" y="623315"/>
                </a:moveTo>
                <a:lnTo>
                  <a:pt x="7631430" y="566165"/>
                </a:lnTo>
                <a:lnTo>
                  <a:pt x="7629906" y="576071"/>
                </a:lnTo>
                <a:lnTo>
                  <a:pt x="7618111" y="605117"/>
                </a:lnTo>
                <a:lnTo>
                  <a:pt x="7599145" y="628469"/>
                </a:lnTo>
                <a:lnTo>
                  <a:pt x="7574032" y="644862"/>
                </a:lnTo>
                <a:lnTo>
                  <a:pt x="7544561" y="652828"/>
                </a:lnTo>
                <a:lnTo>
                  <a:pt x="118872" y="652921"/>
                </a:lnTo>
                <a:lnTo>
                  <a:pt x="88799" y="648501"/>
                </a:lnTo>
                <a:lnTo>
                  <a:pt x="40275" y="612332"/>
                </a:lnTo>
                <a:lnTo>
                  <a:pt x="23622" y="574548"/>
                </a:lnTo>
                <a:lnTo>
                  <a:pt x="22098" y="554736"/>
                </a:lnTo>
                <a:lnTo>
                  <a:pt x="22098" y="625266"/>
                </a:lnTo>
                <a:lnTo>
                  <a:pt x="53340" y="655320"/>
                </a:lnTo>
                <a:lnTo>
                  <a:pt x="90330" y="672250"/>
                </a:lnTo>
                <a:lnTo>
                  <a:pt x="7534656" y="675893"/>
                </a:lnTo>
                <a:lnTo>
                  <a:pt x="7546848" y="675131"/>
                </a:lnTo>
                <a:lnTo>
                  <a:pt x="7559040" y="672845"/>
                </a:lnTo>
                <a:lnTo>
                  <a:pt x="7594827" y="658974"/>
                </a:lnTo>
                <a:lnTo>
                  <a:pt x="7623381" y="635769"/>
                </a:lnTo>
                <a:lnTo>
                  <a:pt x="7631430" y="623315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C9BBEE03-BEF3-4323-992E-B662DB780F35}"/>
              </a:ext>
            </a:extLst>
          </p:cNvPr>
          <p:cNvSpPr txBox="1"/>
          <p:nvPr/>
        </p:nvSpPr>
        <p:spPr>
          <a:xfrm>
            <a:off x="1660723" y="5533751"/>
            <a:ext cx="5962015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marR="5080" indent="-246379">
              <a:lnSpc>
                <a:spcPct val="100000"/>
              </a:lnSpc>
              <a:spcBef>
                <a:spcPts val="105"/>
              </a:spcBef>
            </a:pPr>
            <a:r>
              <a:rPr sz="2100" spc="-45" dirty="0">
                <a:latin typeface="Trebuchet MS"/>
                <a:cs typeface="Trebuchet MS"/>
              </a:rPr>
              <a:t>Use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feedback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to</a:t>
            </a:r>
            <a:r>
              <a:rPr sz="2100" spc="-17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influence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dynamics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of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physical  </a:t>
            </a:r>
            <a:r>
              <a:rPr sz="2100" spc="-80" dirty="0">
                <a:latin typeface="Trebuchet MS"/>
                <a:cs typeface="Trebuchet MS"/>
              </a:rPr>
              <a:t>world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by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taking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smart</a:t>
            </a:r>
            <a:r>
              <a:rPr sz="2100" spc="-17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decisions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in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cyber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world</a:t>
            </a:r>
            <a:endParaRPr sz="2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175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Predictability</a:t>
            </a:r>
          </a:p>
          <a:p>
            <a:pPr marL="712788" lvl="1" indent="0" defTabSz="808038">
              <a:spcBef>
                <a:spcPts val="375"/>
              </a:spcBef>
              <a:buNone/>
            </a:pPr>
            <a:endParaRPr lang="en-US" sz="2600" dirty="0"/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Dependability</a:t>
            </a:r>
          </a:p>
          <a:p>
            <a:pPr>
              <a:lnSpc>
                <a:spcPct val="90000"/>
              </a:lnSpc>
            </a:pP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90000"/>
              </a:lnSpc>
            </a:pP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90000"/>
              </a:lnSpc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Energy and run-time efficient</a:t>
            </a:r>
          </a:p>
          <a:p>
            <a:pPr lvl="1">
              <a:lnSpc>
                <a:spcPct val="90000"/>
              </a:lnSpc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Weight and cost efficient</a:t>
            </a:r>
            <a:endParaRPr lang="en-US" altLang="en-US" sz="2400" kern="0" dirty="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Embedded Systems: Design objectives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F261D54-DE66-4568-967E-9B6499BB7BDC}"/>
              </a:ext>
            </a:extLst>
          </p:cNvPr>
          <p:cNvSpPr txBox="1"/>
          <p:nvPr/>
        </p:nvSpPr>
        <p:spPr>
          <a:xfrm>
            <a:off x="829340" y="2184956"/>
            <a:ext cx="831466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0" marR="5080" indent="-1054735"/>
            <a:r>
              <a:rPr sz="2100" spc="-140" dirty="0">
                <a:latin typeface="Trebuchet MS"/>
                <a:cs typeface="Trebuchet MS"/>
              </a:rPr>
              <a:t>“It</a:t>
            </a:r>
            <a:r>
              <a:rPr sz="2100" spc="-18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is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essential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to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i="1" spc="-130" dirty="0">
                <a:solidFill>
                  <a:srgbClr val="0000FF"/>
                </a:solidFill>
                <a:latin typeface="Trebuchet MS"/>
                <a:cs typeface="Trebuchet MS"/>
              </a:rPr>
              <a:t>predict</a:t>
            </a:r>
            <a:r>
              <a:rPr sz="2100" i="1" spc="-1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how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a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CPS</a:t>
            </a:r>
            <a:r>
              <a:rPr lang="en-GB" sz="2100" spc="-90" dirty="0">
                <a:latin typeface="Trebuchet MS"/>
                <a:cs typeface="Trebuchet MS"/>
              </a:rPr>
              <a:t> (</a:t>
            </a:r>
            <a:r>
              <a:rPr lang="en-GB" sz="2100" spc="-105" dirty="0">
                <a:latin typeface="Trebuchet MS"/>
                <a:cs typeface="Trebuchet MS"/>
              </a:rPr>
              <a:t>cyber‐physical</a:t>
            </a:r>
            <a:r>
              <a:rPr lang="en-GB" sz="2100" spc="-355" dirty="0">
                <a:latin typeface="Trebuchet MS"/>
                <a:cs typeface="Trebuchet MS"/>
              </a:rPr>
              <a:t> </a:t>
            </a:r>
            <a:r>
              <a:rPr lang="en-GB" sz="2100" spc="-90" dirty="0">
                <a:latin typeface="Trebuchet MS"/>
                <a:cs typeface="Trebuchet MS"/>
              </a:rPr>
              <a:t>system)</a:t>
            </a:r>
            <a:r>
              <a:rPr sz="2100" spc="-17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is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going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to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behave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under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any  </a:t>
            </a:r>
            <a:r>
              <a:rPr sz="2100" spc="-95" dirty="0">
                <a:latin typeface="Trebuchet MS"/>
                <a:cs typeface="Trebuchet MS"/>
              </a:rPr>
              <a:t>circumstances </a:t>
            </a:r>
            <a:r>
              <a:rPr sz="2100" spc="-114" dirty="0">
                <a:latin typeface="Trebuchet MS"/>
                <a:cs typeface="Trebuchet MS"/>
              </a:rPr>
              <a:t>[…] </a:t>
            </a:r>
            <a:r>
              <a:rPr sz="2100" i="1" spc="-130" dirty="0">
                <a:solidFill>
                  <a:srgbClr val="0000FF"/>
                </a:solidFill>
                <a:latin typeface="Trebuchet MS"/>
                <a:cs typeface="Trebuchet MS"/>
              </a:rPr>
              <a:t>before </a:t>
            </a:r>
            <a:r>
              <a:rPr sz="2100" spc="-125" dirty="0">
                <a:latin typeface="Trebuchet MS"/>
                <a:cs typeface="Trebuchet MS"/>
              </a:rPr>
              <a:t>it </a:t>
            </a:r>
            <a:r>
              <a:rPr sz="2100" spc="-75" dirty="0">
                <a:latin typeface="Trebuchet MS"/>
                <a:cs typeface="Trebuchet MS"/>
              </a:rPr>
              <a:t>is</a:t>
            </a:r>
            <a:r>
              <a:rPr lang="en-GB" sz="2100" spc="-7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deployed.”</a:t>
            </a:r>
            <a:r>
              <a:rPr sz="2100" spc="-120" baseline="25793" dirty="0">
                <a:latin typeface="Trebuchet MS"/>
                <a:cs typeface="Trebuchet MS"/>
              </a:rPr>
              <a:t>Maj14</a:t>
            </a:r>
            <a:endParaRPr sz="2100" baseline="25793" dirty="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8D215B-6441-471C-8ECC-70CC7C6D6DD5}"/>
              </a:ext>
            </a:extLst>
          </p:cNvPr>
          <p:cNvSpPr txBox="1"/>
          <p:nvPr/>
        </p:nvSpPr>
        <p:spPr>
          <a:xfrm>
            <a:off x="829340" y="3732721"/>
            <a:ext cx="7101840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8440" marR="5080" indent="-2746375">
              <a:lnSpc>
                <a:spcPct val="100000"/>
              </a:lnSpc>
              <a:spcBef>
                <a:spcPts val="105"/>
              </a:spcBef>
            </a:pPr>
            <a:r>
              <a:rPr sz="2100" spc="-125" dirty="0">
                <a:latin typeface="Trebuchet MS"/>
                <a:cs typeface="Trebuchet MS"/>
              </a:rPr>
              <a:t>“CPS </a:t>
            </a:r>
            <a:r>
              <a:rPr sz="2100" spc="-70" dirty="0">
                <a:latin typeface="Trebuchet MS"/>
                <a:cs typeface="Trebuchet MS"/>
              </a:rPr>
              <a:t>must </a:t>
            </a:r>
            <a:r>
              <a:rPr sz="2100" i="1" spc="-110" dirty="0">
                <a:solidFill>
                  <a:srgbClr val="0000FF"/>
                </a:solidFill>
                <a:latin typeface="Trebuchet MS"/>
                <a:cs typeface="Trebuchet MS"/>
              </a:rPr>
              <a:t>operate </a:t>
            </a:r>
            <a:r>
              <a:rPr sz="2100" i="1" spc="-114" dirty="0">
                <a:solidFill>
                  <a:srgbClr val="0000FF"/>
                </a:solidFill>
                <a:latin typeface="Trebuchet MS"/>
                <a:cs typeface="Trebuchet MS"/>
              </a:rPr>
              <a:t>dependably</a:t>
            </a:r>
            <a:r>
              <a:rPr sz="2100" spc="-114" dirty="0">
                <a:latin typeface="Trebuchet MS"/>
                <a:cs typeface="Trebuchet MS"/>
              </a:rPr>
              <a:t>, </a:t>
            </a:r>
            <a:r>
              <a:rPr sz="2100" spc="-125" dirty="0">
                <a:latin typeface="Trebuchet MS"/>
                <a:cs typeface="Trebuchet MS"/>
              </a:rPr>
              <a:t>safely, </a:t>
            </a:r>
            <a:r>
              <a:rPr sz="2100" spc="-114" dirty="0">
                <a:latin typeface="Trebuchet MS"/>
                <a:cs typeface="Trebuchet MS"/>
              </a:rPr>
              <a:t>securely, efficiently </a:t>
            </a:r>
            <a:r>
              <a:rPr sz="2100" spc="-70" dirty="0">
                <a:latin typeface="Trebuchet MS"/>
                <a:cs typeface="Trebuchet MS"/>
              </a:rPr>
              <a:t>and</a:t>
            </a:r>
            <a:r>
              <a:rPr sz="2100" spc="-434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in  </a:t>
            </a:r>
            <a:r>
              <a:rPr sz="2100" spc="-110" dirty="0">
                <a:solidFill>
                  <a:srgbClr val="0000FF"/>
                </a:solidFill>
                <a:latin typeface="Trebuchet MS"/>
                <a:cs typeface="Trebuchet MS"/>
              </a:rPr>
              <a:t>real‐time</a:t>
            </a:r>
            <a:r>
              <a:rPr sz="2100" spc="-110" dirty="0">
                <a:latin typeface="Trebuchet MS"/>
                <a:cs typeface="Trebuchet MS"/>
              </a:rPr>
              <a:t>.”</a:t>
            </a:r>
            <a:r>
              <a:rPr sz="2100" spc="-165" baseline="25793" dirty="0">
                <a:latin typeface="Trebuchet MS"/>
                <a:cs typeface="Trebuchet MS"/>
              </a:rPr>
              <a:t>Raj10</a:t>
            </a:r>
            <a:endParaRPr sz="2100" baseline="25793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0A67EFC-7580-4F74-8405-AF8A3C531682}"/>
              </a:ext>
            </a:extLst>
          </p:cNvPr>
          <p:cNvSpPr txBox="1"/>
          <p:nvPr/>
        </p:nvSpPr>
        <p:spPr>
          <a:xfrm>
            <a:off x="3706059" y="6127076"/>
            <a:ext cx="5529580" cy="40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7" baseline="24305" dirty="0">
                <a:latin typeface="Trebuchet MS"/>
                <a:cs typeface="Trebuchet MS"/>
              </a:rPr>
              <a:t>Maj14</a:t>
            </a:r>
            <a:r>
              <a:rPr sz="1200" spc="-75" baseline="2430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Majumdar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&amp;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B.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Brandenburg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(2014).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Foundations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of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Cyber‐Physical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Systems.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-52" baseline="24305" dirty="0">
                <a:latin typeface="Trebuchet MS"/>
                <a:cs typeface="Trebuchet MS"/>
              </a:rPr>
              <a:t>Raj10</a:t>
            </a:r>
            <a:r>
              <a:rPr sz="1200" spc="-75" baseline="2430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Rajkumar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et</a:t>
            </a:r>
            <a:r>
              <a:rPr sz="1200" spc="-85" dirty="0">
                <a:latin typeface="Trebuchet MS"/>
                <a:cs typeface="Trebuchet MS"/>
              </a:rPr>
              <a:t> al.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(2010).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Cyber‐Physical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Systems: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The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Next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Computing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Revolution.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423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30147</TotalTime>
  <Words>1858</Words>
  <Application>Microsoft Office PowerPoint</Application>
  <PresentationFormat>On-screen Show (4:3)</PresentationFormat>
  <Paragraphs>367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Courier New</vt:lpstr>
      <vt:lpstr>DejaVu Sans Mono</vt:lpstr>
      <vt:lpstr>Garamond</vt:lpstr>
      <vt:lpstr>Garamond (Body)</vt:lpstr>
      <vt:lpstr>Garamond (Headings)</vt:lpstr>
      <vt:lpstr>Times New Roman</vt:lpstr>
      <vt:lpstr>Trebuchet MS</vt:lpstr>
      <vt:lpstr>Wingdings</vt:lpstr>
      <vt:lpstr>Office-tema</vt:lpstr>
      <vt:lpstr>TDT4258: Low-Level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855</cp:revision>
  <cp:lastPrinted>2018-01-12T07:10:10Z</cp:lastPrinted>
  <dcterms:created xsi:type="dcterms:W3CDTF">2013-06-10T16:56:09Z</dcterms:created>
  <dcterms:modified xsi:type="dcterms:W3CDTF">2023-08-22T09:25:52Z</dcterms:modified>
</cp:coreProperties>
</file>