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Nunito"/>
      <p:regular r:id="rId64"/>
      <p:bold r:id="rId65"/>
      <p:italic r:id="rId66"/>
      <p:boldItalic r:id="rId67"/>
    </p:embeddedFont>
    <p:embeddedFont>
      <p:font typeface="Maven Pro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unito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Nunito-italic.fntdata"/><Relationship Id="rId21" Type="http://schemas.openxmlformats.org/officeDocument/2006/relationships/slide" Target="slides/slide16.xml"/><Relationship Id="rId65" Type="http://schemas.openxmlformats.org/officeDocument/2006/relationships/font" Target="fonts/Nunito-bold.fntdata"/><Relationship Id="rId24" Type="http://schemas.openxmlformats.org/officeDocument/2006/relationships/slide" Target="slides/slide19.xml"/><Relationship Id="rId68" Type="http://schemas.openxmlformats.org/officeDocument/2006/relationships/font" Target="fonts/MavenPro-regular.fntdata"/><Relationship Id="rId23" Type="http://schemas.openxmlformats.org/officeDocument/2006/relationships/slide" Target="slides/slide18.xml"/><Relationship Id="rId67" Type="http://schemas.openxmlformats.org/officeDocument/2006/relationships/font" Target="fonts/Nunito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e0384fcfb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e0384fcfb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e0384fcfb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e0384fcfb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e0384fcfb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4e0384fcfb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e0384fcf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e0384fcf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4e0384fcfb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4e0384fcfb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e0384fcfb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e0384fcfb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e0384fcfb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e0384fcfb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e0384fcfb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4e0384fcfb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4e0384fcf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4e0384fcf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e0384fcfb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e0384fcfb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e0384fcfb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e0384fcfb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e0384fcfb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4e0384fcfb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4e0384fcfb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4e0384fcfb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e0384fcfb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4e0384fcfb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e0384fcfb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e0384fcfb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e0384fcfb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e0384fcfb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e0384fcfb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e0384fcfb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e0384fcfb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e0384fcfb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4e0384fcf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4e0384fcf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e0384fcfb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4e0384fcfb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e0384fcfb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4e0384fcfb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e0384fc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e0384fc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e0384fcfb_3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e0384fcfb_3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4e0384fcfb_3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4e0384fcfb_3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e1dd97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e1dd97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4e1dd97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4e1dd97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4e1dd97d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4e1dd97d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e1dd97d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e1dd97d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4e1dd97d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4e1dd97d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4e1dd97d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4e1dd97d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e1dd97d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e1dd97d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e1dd97de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4e1dd97de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e0384fcf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e0384fcf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4e1dd97d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4e1dd97d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4e1dd97de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4e1dd97de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4e1dd97d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4e1dd97d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e1dd97d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4e1dd97d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9ea2f4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79ea2f4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9ea2f41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9ea2f41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79ea2f41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79ea2f41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79ea2f41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79ea2f41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79ea2f41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79ea2f41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79ea2f41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79ea2f41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e0384fcfb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4e0384fcfb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79ea2f41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79ea2f41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79ea2f41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79ea2f41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79ea2f41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79ea2f41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9ea2f414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79ea2f414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79ea2f414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79ea2f414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79ea2f414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79ea2f414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79ea2f414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79ea2f414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79ea2f414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79ea2f414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79ea2f414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79ea2f414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e0384fcfb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e0384fcfb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e0384fcf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4e0384fcf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e0384fcfb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e0384fcf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e0384fcfb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4e0384fcfb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odbolt.org/" TargetMode="External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dbolt.org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0525" y="1295400"/>
            <a:ext cx="82221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Embedded System Programming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935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NTNU, 2023/10/10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Christian Fensch &lt;christian.fensch@arm.com&gt;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525" y="1104750"/>
            <a:ext cx="5990950" cy="39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tools can be used in a pinch</a:t>
            </a:r>
            <a:endParaRPr/>
          </a:p>
        </p:txBody>
      </p:sp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Right Tool for this Job</a:t>
            </a:r>
            <a:endParaRPr/>
          </a:p>
        </p:txBody>
      </p:sp>
      <p:sp>
        <p:nvSpPr>
          <p:cNvPr id="347" name="Google Shape;347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37" y="1305325"/>
            <a:ext cx="6920726" cy="37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975" y="748925"/>
            <a:ext cx="3874050" cy="38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Powertool for this Job</a:t>
            </a:r>
            <a:endParaRPr/>
          </a:p>
        </p:txBody>
      </p:sp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24"/>
          <p:cNvSpPr txBox="1"/>
          <p:nvPr/>
        </p:nvSpPr>
        <p:spPr>
          <a:xfrm>
            <a:off x="2430300" y="4445850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Repetitive tasks will benefit from automation.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Automating Everything</a:t>
            </a:r>
            <a:endParaRPr/>
          </a:p>
        </p:txBody>
      </p:sp>
      <p:sp>
        <p:nvSpPr>
          <p:cNvPr id="362" name="Google Shape;362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425" y="1251800"/>
            <a:ext cx="3939150" cy="37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Creating Software</a:t>
            </a:r>
            <a:endParaRPr/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editors and IDEs</a:t>
            </a:r>
            <a:endParaRPr/>
          </a:p>
        </p:txBody>
      </p:sp>
      <p:sp>
        <p:nvSpPr>
          <p:cNvPr id="375" name="Google Shape;375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Syntax highlighting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Tab-completion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Quick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with build system, debugger</a:t>
            </a:r>
            <a:endParaRPr/>
          </a:p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GNU Emacs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Eclipse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Microsoft Visual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Android Studio</a:t>
            </a:r>
            <a:endParaRPr/>
          </a:p>
        </p:txBody>
      </p:sp>
      <p:sp>
        <p:nvSpPr>
          <p:cNvPr id="378" name="Google Shape;378;p27"/>
          <p:cNvSpPr txBox="1"/>
          <p:nvPr/>
        </p:nvSpPr>
        <p:spPr>
          <a:xfrm>
            <a:off x="1303800" y="1503550"/>
            <a:ext cx="39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These help you write source code efficiently.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Editors and IDEs</a:t>
            </a:r>
            <a:endParaRPr/>
          </a:p>
        </p:txBody>
      </p:sp>
      <p:sp>
        <p:nvSpPr>
          <p:cNvPr id="384" name="Google Shape;38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00" y="1322375"/>
            <a:ext cx="4255600" cy="34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Compilers</a:t>
            </a:r>
            <a:endParaRPr/>
          </a:p>
        </p:txBody>
      </p:sp>
      <p:sp>
        <p:nvSpPr>
          <p:cNvPr id="391" name="Google Shape;391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2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Supporting language standards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Optimizing your code </a:t>
            </a:r>
            <a:br>
              <a:rPr lang="en-GB"/>
            </a:br>
            <a:r>
              <a:rPr lang="en-GB"/>
              <a:t>(for size or speed)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Warning about bad/undefined behaviour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Instrumenting code (see later)</a:t>
            </a:r>
            <a:endParaRPr/>
          </a:p>
        </p:txBody>
      </p:sp>
      <p:sp>
        <p:nvSpPr>
          <p:cNvPr id="393" name="Google Shape;393;p2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GCC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Clang/LLVM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Microsoft Visual 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Intel ICC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Explorer</a:t>
            </a:r>
            <a:endParaRPr/>
          </a:p>
        </p:txBody>
      </p:sp>
      <p:sp>
        <p:nvSpPr>
          <p:cNvPr id="399" name="Google Shape;399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1303800" y="1133025"/>
            <a:ext cx="29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https://godbolt.org/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312" y="1496150"/>
            <a:ext cx="540137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Explorer</a:t>
            </a:r>
            <a:endParaRPr/>
          </a:p>
        </p:txBody>
      </p:sp>
      <p:sp>
        <p:nvSpPr>
          <p:cNvPr id="407" name="Google Shape;407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1303800" y="1133025"/>
            <a:ext cx="29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https://godbolt.org/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312" y="1496150"/>
            <a:ext cx="540137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85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</a:t>
            </a:r>
            <a:r>
              <a:rPr lang="en-GB"/>
              <a:t> and Disclaimer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These slides are based on a lecture taught by my former </a:t>
            </a:r>
            <a:r>
              <a:rPr lang="en-GB"/>
              <a:t>colleague</a:t>
            </a:r>
            <a:r>
              <a:rPr lang="en-GB"/>
              <a:t> Guus Sliepen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view expressed here are my personal views and may not reflect ARM’s views 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Listen to Your Compiler Warnings</a:t>
            </a:r>
            <a:endParaRPr/>
          </a:p>
        </p:txBody>
      </p:sp>
      <p:sp>
        <p:nvSpPr>
          <p:cNvPr id="415" name="Google Shape;415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1303800" y="1499150"/>
            <a:ext cx="7030500" cy="30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values[] = {1, 2, 3, 4, 5};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i = 0; i &lt;= 5; i++)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values[i]);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&gt;gcc -o test test.c -O -Wall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test.c: In function ‘main’: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test.c:7:9: warning: iteration 5 invokes undefined behavior [-Waggressive-loop-optimizations]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	printf("%d\n", values[i]);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	^~~~~~~~~~~~~~~~~~~~~~~~~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test.c:6:5: note: within this loop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	for (int i = 0; i &lt;= 5; i++)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	^~~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Systems</a:t>
            </a:r>
            <a:endParaRPr/>
          </a:p>
        </p:txBody>
      </p:sp>
      <p:sp>
        <p:nvSpPr>
          <p:cNvPr id="422" name="Google Shape;422;p3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builds, tests, packaging, flashing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Avoid repeating unnecessary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Allow configurable builds (debug, release)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dependencies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 care of differences in platforms (OS, CPU architecture)</a:t>
            </a:r>
            <a:endParaRPr/>
          </a:p>
        </p:txBody>
      </p:sp>
      <p:sp>
        <p:nvSpPr>
          <p:cNvPr id="423" name="Google Shape;423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4" name="Google Shape;424;p33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GNU Autotool</a:t>
            </a:r>
            <a:r>
              <a:rPr lang="en-GB"/>
              <a:t>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CMake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Buildroot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Scons</a:t>
            </a:r>
            <a:endParaRPr/>
          </a:p>
        </p:txBody>
      </p:sp>
      <p:sp>
        <p:nvSpPr>
          <p:cNvPr id="425" name="Google Shape;425;p33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These take care invoking the compiler and other tools for you.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Build Systems</a:t>
            </a:r>
            <a:endParaRPr/>
          </a:p>
        </p:txBody>
      </p:sp>
      <p:sp>
        <p:nvSpPr>
          <p:cNvPr id="431" name="Google Shape;431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./configure --prefix=/usr --enable-some-function …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./configure --host=arm-none-gnueabi # cross-compile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make dist		</a:t>
            </a:r>
            <a:r>
              <a:rPr i="1" lang="en-GB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# builds .tar.gz file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make check	</a:t>
            </a:r>
            <a:r>
              <a:rPr i="1" lang="en-GB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# runs test suite</a:t>
            </a:r>
            <a:br>
              <a:rPr i="1" lang="en-GB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make install	</a:t>
            </a:r>
            <a:r>
              <a:rPr i="1" lang="en-GB">
                <a:solidFill>
                  <a:srgbClr val="45818E"/>
                </a:solidFill>
                <a:latin typeface="Courier New"/>
                <a:ea typeface="Courier New"/>
                <a:cs typeface="Courier New"/>
                <a:sym typeface="Courier New"/>
              </a:rPr>
              <a:t># installs the software</a:t>
            </a:r>
            <a:endParaRPr i="1">
              <a:solidFill>
                <a:srgbClr val="45818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1303800" y="1490325"/>
            <a:ext cx="393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GNU Autotools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r>
              <a:rPr lang="en-GB"/>
              <a:t> Systems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 track of every change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Allow multiple people working together frictionless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Support branching and merging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Synchronise with remote code repositories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other tools for every change (continuous integration)</a:t>
            </a:r>
            <a:endParaRPr/>
          </a:p>
        </p:txBody>
      </p:sp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1" name="Google Shape;441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</a:t>
            </a:r>
            <a:r>
              <a:rPr lang="en-GB"/>
              <a:t>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Apache Subversion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Mercurial</a:t>
            </a:r>
            <a:endParaRPr/>
          </a:p>
        </p:txBody>
      </p:sp>
      <p:sp>
        <p:nvSpPr>
          <p:cNvPr id="442" name="Google Shape;442;p35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These track changes in your source code over time.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git Commands</a:t>
            </a:r>
            <a:endParaRPr/>
          </a:p>
        </p:txBody>
      </p:sp>
      <p:sp>
        <p:nvSpPr>
          <p:cNvPr id="448" name="Google Shape;448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cd my-project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init	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enables Git for your project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add *.c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stage all .c files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commit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commit staged files</a:t>
            </a:r>
            <a:endParaRPr i="1">
              <a:solidFill>
                <a:srgbClr val="76A5A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remote add origin https://github.com/me/my-project.git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push	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push latest commits</a:t>
            </a:r>
            <a:b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pull	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pull new commits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diff	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show changes</a:t>
            </a:r>
            <a:b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git log		</a:t>
            </a:r>
            <a:r>
              <a:rPr i="1"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# show history</a:t>
            </a:r>
            <a:endParaRPr i="1">
              <a:solidFill>
                <a:srgbClr val="76A5A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1303800" y="4476750"/>
            <a:ext cx="43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And much, much more …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Quality Control</a:t>
            </a:r>
            <a:endParaRPr/>
          </a:p>
        </p:txBody>
      </p:sp>
      <p:sp>
        <p:nvSpPr>
          <p:cNvPr id="456" name="Google Shape;456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8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Quality Control?</a:t>
            </a:r>
            <a:endParaRPr/>
          </a:p>
        </p:txBody>
      </p:sp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way to prove the quality of your produc</a:t>
            </a:r>
            <a:r>
              <a:rPr lang="en-GB"/>
              <a:t>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Gives you assurance that your changes do not cause regressions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Finds areas that can be improved</a:t>
            </a:r>
            <a:endParaRPr/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Code Analysers</a:t>
            </a:r>
            <a:endParaRPr/>
          </a:p>
        </p:txBody>
      </p:sp>
      <p:sp>
        <p:nvSpPr>
          <p:cNvPr id="470" name="Google Shape;470;p3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Analyze every possible code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Determine upper and lower bounds for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for possible out-of-bounds reads/writes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for possible NULL pointer dereferences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mismatching resource allocation/deallocation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dead code</a:t>
            </a:r>
            <a:endParaRPr/>
          </a:p>
        </p:txBody>
      </p:sp>
      <p:sp>
        <p:nvSpPr>
          <p:cNvPr id="471" name="Google Shape;471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2" name="Google Shape;472;p3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Clang static 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Cppcheck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Coverity</a:t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These analyze your source code for potential errors: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Static Analysis</a:t>
            </a:r>
            <a:endParaRPr/>
          </a:p>
        </p:txBody>
      </p:sp>
      <p:sp>
        <p:nvSpPr>
          <p:cNvPr id="479" name="Google Shape;479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log_value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value)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*f = fopen(</a:t>
            </a:r>
            <a:r>
              <a:rPr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"logfile.txt"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fprintf(f, </a:t>
            </a:r>
            <a:r>
              <a:rPr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, value);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&gt;cppcheck log_value.c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Checking file.c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[log_value.c:6]: (error) Resource leak: 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Run-Time</a:t>
            </a:r>
            <a:r>
              <a:rPr lang="en-GB"/>
              <a:t> Analysers</a:t>
            </a:r>
            <a:endParaRPr/>
          </a:p>
        </p:txBody>
      </p:sp>
      <p:sp>
        <p:nvSpPr>
          <p:cNvPr id="486" name="Google Shape;486;p41"/>
          <p:cNvSpPr txBox="1"/>
          <p:nvPr>
            <p:ph idx="1" type="body"/>
          </p:nvPr>
        </p:nvSpPr>
        <p:spPr>
          <a:xfrm>
            <a:off x="1303800" y="1967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memory allocation/deallocation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out-of-bounds reads and writes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for use of uninitialized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for undefined behaviour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Keep track of which code is actually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Measure cache misses</a:t>
            </a:r>
            <a:endParaRPr/>
          </a:p>
        </p:txBody>
      </p:sp>
      <p:sp>
        <p:nvSpPr>
          <p:cNvPr id="487" name="Google Shape;487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8" name="Google Shape;488;p4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Valgrind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Compiler instrumentation</a:t>
            </a:r>
            <a:br>
              <a:rPr lang="en-GB"/>
            </a:br>
            <a:r>
              <a:rPr lang="en-GB"/>
              <a:t>(sanitizers, gprof, gcov)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Linux perf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Intel VTune</a:t>
            </a:r>
            <a:endParaRPr/>
          </a:p>
        </p:txBody>
      </p:sp>
      <p:sp>
        <p:nvSpPr>
          <p:cNvPr id="489" name="Google Shape;489;p41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These analyze your software while it is running.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About tools in general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 for creating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 for quality control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 for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 for </a:t>
            </a:r>
            <a:r>
              <a:rPr lang="en-GB"/>
              <a:t>continuous</a:t>
            </a:r>
            <a:r>
              <a:rPr lang="en-GB"/>
              <a:t> integration</a:t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Static Analysis</a:t>
            </a:r>
            <a:endParaRPr/>
          </a:p>
        </p:txBody>
      </p:sp>
      <p:sp>
        <p:nvSpPr>
          <p:cNvPr id="495" name="Google Shape;495;p4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&lt;stdlib.h&gt;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*array = malloc(5 * </a:t>
            </a:r>
            <a:r>
              <a:rPr b="1" lang="en-GB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i = 0; i &lt;= 5; i++)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	array[i] = i;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&gt;valgrind ./make-array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 Memcheck, a memory error detector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 Invalid write of size 4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	at 0x109179: main (make-array.c:8)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  Address 0x4a5e054 is 0 bytes after a block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                         	of size 20 alloc'd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	at 0x48357BF: malloc (vg_replace_malloc.c:299)</a:t>
            </a: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==32218==	by 0x109154: main (make-array.c:5)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Profiling</a:t>
            </a:r>
            <a:endParaRPr/>
          </a:p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1303800" y="1248000"/>
            <a:ext cx="70305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&lt;math.h&gt;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static volatile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in, out;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read_input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write_output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out = val;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static 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0.1, y = 0.2, z = 0.3;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x = sin(y) + val;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y = pow(z, 2.0);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z = fabs(x);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+ y + z;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run_loop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 = read_input();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val = calculate(val);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write_output(val);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run_loop();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Profiling (cont.)</a:t>
            </a:r>
            <a:endParaRPr/>
          </a:p>
        </p:txBody>
      </p:sp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1303800" y="1736400"/>
            <a:ext cx="70305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&gt;perf record -g ./program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&gt;perf report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Samples: 60K of event 'cycles:ppp', Event count (approx.): 55494769147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Children  	Self  Command  Shared Object  	Symbol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59,99% 	0,00%  program  [unknown]      	[.] 0x2b76258d4c544155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59,99% 	0,00%  program  libc-2.27.so   	[.] __libc_start_main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59,99% 	0,00%  program  program        	[.] main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55,60% 	6,49%  program  program        	[.] run_loop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26,55%	26,54%  program  libm-2.27.so   	[.] __sin_fma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21,75%	21,73%  program  libm-2.27.so   	[.] __ieee754_pow_fma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20,06%	20,05%  program  program        	[.] calculate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14,32%	14,31%  program  libm-2.27.so   	[.] __pow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4,25% 	4,25%  program  program        	[.] write_output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2,03% 	2,03%  program  program        	[.] sin@plt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1,71% 	1,71%  program  program        	[.] pow@plt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1,49% 	1,49%  program  program        	[.] read_input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1,35% 	1,35%  program  libm-2.27.so   	[.] @plt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Suites</a:t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Unit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Integration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Performance tests</a:t>
            </a:r>
            <a:endParaRPr/>
          </a:p>
        </p:txBody>
      </p:sp>
      <p:sp>
        <p:nvSpPr>
          <p:cNvPr id="517" name="Google Shape;517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8" name="Google Shape;518;p4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You write these!</a:t>
            </a:r>
            <a:endParaRPr b="1"/>
          </a:p>
        </p:txBody>
      </p:sp>
      <p:sp>
        <p:nvSpPr>
          <p:cNvPr id="519" name="Google Shape;519;p45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Tests specifically designed to check </a:t>
            </a:r>
            <a:r>
              <a:rPr b="1" i="1" lang="en-GB">
                <a:latin typeface="Nunito"/>
                <a:ea typeface="Nunito"/>
                <a:cs typeface="Nunito"/>
                <a:sym typeface="Nunito"/>
              </a:rPr>
              <a:t>your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software.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4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99773" y="1287575"/>
            <a:ext cx="9022801" cy="37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</p:txBody>
      </p:sp>
      <p:sp>
        <p:nvSpPr>
          <p:cNvPr id="526" name="Google Shape;526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the correctness of each class/function/module separately.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Give known input, compare against expected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Give wrong input, check error handling.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to test corner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Tools that help you write unit tests: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CUnit, CppUnit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Cmocka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Google Test</a:t>
            </a:r>
            <a:endParaRPr/>
          </a:p>
        </p:txBody>
      </p:sp>
      <p:sp>
        <p:nvSpPr>
          <p:cNvPr id="527" name="Google Shape;527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Unit Test</a:t>
            </a:r>
            <a:endParaRPr/>
          </a:p>
        </p:txBody>
      </p:sp>
      <p:sp>
        <p:nvSpPr>
          <p:cNvPr id="533" name="Google Shape;533;p47"/>
          <p:cNvSpPr txBox="1"/>
          <p:nvPr>
            <p:ph idx="1" type="body"/>
          </p:nvPr>
        </p:nvSpPr>
        <p:spPr>
          <a:xfrm>
            <a:off x="1303800" y="1248000"/>
            <a:ext cx="70305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&lt;assert.h&gt;</a:t>
            </a:r>
            <a:br>
              <a:rPr i="1" lang="en-GB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&lt;= 1 ? 1 : n * fac(n - 1);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assert(fac(0) ==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assert(fac(1) ==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assert(fac(2) == 2);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assert(fac(3) == 6);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assert(fac(10) == 3628800);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48"/>
          <p:cNvPicPr preferRelativeResize="0"/>
          <p:nvPr/>
        </p:nvPicPr>
        <p:blipFill rotWithShape="1">
          <a:blip r:embed="rId3">
            <a:alphaModFix amt="10000"/>
          </a:blip>
          <a:srcRect b="19221" l="0" r="0" t="6506"/>
          <a:stretch/>
        </p:blipFill>
        <p:spPr>
          <a:xfrm>
            <a:off x="1606681" y="0"/>
            <a:ext cx="5930638" cy="51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</a:t>
            </a:r>
            <a:r>
              <a:rPr lang="en-GB"/>
              <a:t> Tests</a:t>
            </a:r>
            <a:endParaRPr/>
          </a:p>
        </p:txBody>
      </p:sp>
      <p:sp>
        <p:nvSpPr>
          <p:cNvPr id="541" name="Google Shape;541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the function of your software as a whole.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 real-world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Also test wrong input, error handling!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Regression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can use the same tools as for unit tests.</a:t>
            </a:r>
            <a:endParaRPr/>
          </a:p>
        </p:txBody>
      </p:sp>
      <p:sp>
        <p:nvSpPr>
          <p:cNvPr id="542" name="Google Shape;542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25274" y="25799"/>
            <a:ext cx="7509025" cy="510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r>
              <a:rPr lang="en-GB"/>
              <a:t> Tests</a:t>
            </a:r>
            <a:endParaRPr/>
          </a:p>
        </p:txBody>
      </p:sp>
      <p:sp>
        <p:nvSpPr>
          <p:cNvPr id="549" name="Google Shape;549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how well your program performs. Possible things to test: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Speed (throughput, latency)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I/O bandwidth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Cache misses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Power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Tools that help you write performance tests: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Google Benchmark</a:t>
            </a:r>
            <a:endParaRPr/>
          </a:p>
        </p:txBody>
      </p:sp>
      <p:sp>
        <p:nvSpPr>
          <p:cNvPr id="550" name="Google Shape;550;p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5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825274" y="25799"/>
            <a:ext cx="7509025" cy="510248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Tests</a:t>
            </a:r>
            <a:endParaRPr/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sure your performance benchmarks: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Are not optimized away by the compiler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Measure only the interesting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warm-up before measurement (cache, I/O, memory, branch predictors)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 long enough to give a stable result (σ ≲ 0.1%)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hardware counters if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Return absolute numbers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Bigger is better (or clearly mark when not)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Regressions are sometimes unavoidable, but that's OK.</a:t>
            </a:r>
            <a:endParaRPr/>
          </a:p>
        </p:txBody>
      </p:sp>
      <p:sp>
        <p:nvSpPr>
          <p:cNvPr id="558" name="Google Shape;558;p5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a </a:t>
            </a:r>
            <a:r>
              <a:rPr i="1" lang="en-GB"/>
              <a:t>Bad</a:t>
            </a:r>
            <a:r>
              <a:rPr lang="en-GB"/>
              <a:t> Performance Test</a:t>
            </a:r>
            <a:endParaRPr/>
          </a:p>
        </p:txBody>
      </p:sp>
      <p:sp>
        <p:nvSpPr>
          <p:cNvPr id="564" name="Google Shape;564;p51"/>
          <p:cNvSpPr txBox="1"/>
          <p:nvPr>
            <p:ph idx="1" type="body"/>
          </p:nvPr>
        </p:nvSpPr>
        <p:spPr>
          <a:xfrm>
            <a:off x="1303800" y="1248000"/>
            <a:ext cx="70305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b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&lt;time.h&gt;</a:t>
            </a:r>
            <a:endParaRPr i="1">
              <a:solidFill>
                <a:srgbClr val="A2C4C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&lt;= 1 ? 1 : n * fac(n - 1);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time_t start = time(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0; i &lt; 100000; i++)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	fac(i);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time_t end = time(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lang="en-GB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"Test took %ld seconds.\n"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end - start);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Tools in General</a:t>
            </a:r>
            <a:endParaRPr/>
          </a:p>
        </p:txBody>
      </p:sp>
      <p:sp>
        <p:nvSpPr>
          <p:cNvPr id="298" name="Google Shape;29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1" name="Google Shape;5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78" y="152400"/>
            <a:ext cx="727564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2"/>
          <p:cNvSpPr txBox="1"/>
          <p:nvPr/>
        </p:nvSpPr>
        <p:spPr>
          <a:xfrm>
            <a:off x="1426075" y="356650"/>
            <a:ext cx="58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YO DAWG I HEARD YOU LIKE TEST SUITES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3" name="Google Shape;573;p52"/>
          <p:cNvSpPr txBox="1"/>
          <p:nvPr/>
        </p:nvSpPr>
        <p:spPr>
          <a:xfrm>
            <a:off x="2161200" y="4121375"/>
            <a:ext cx="4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SO YOU SHOULD MAKE A TEST SUITE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 YOUR TEST SUITE!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Coverage</a:t>
            </a:r>
            <a:endParaRPr/>
          </a:p>
        </p:txBody>
      </p:sp>
      <p:sp>
        <p:nvSpPr>
          <p:cNvPr id="579" name="Google Shape;579;p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 that your tests actually test all the code your wrote. Possible levels: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functions are tested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lines are tested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 possible branch conditions are tested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Run your test suite with code coverage, add tests if you don't have 100% coverage. Well-known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gcov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llvm-cov</a:t>
            </a:r>
            <a:endParaRPr/>
          </a:p>
        </p:txBody>
      </p:sp>
      <p:sp>
        <p:nvSpPr>
          <p:cNvPr id="580" name="Google Shape;580;p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a </a:t>
            </a:r>
            <a:r>
              <a:rPr lang="en-GB"/>
              <a:t>Code Coverage</a:t>
            </a:r>
            <a:r>
              <a:rPr lang="en-GB"/>
              <a:t> Test</a:t>
            </a:r>
            <a:endParaRPr/>
          </a:p>
        </p:txBody>
      </p:sp>
      <p:sp>
        <p:nvSpPr>
          <p:cNvPr id="586" name="Google Shape;586;p54"/>
          <p:cNvSpPr txBox="1"/>
          <p:nvPr>
            <p:ph idx="1" type="body"/>
          </p:nvPr>
        </p:nvSpPr>
        <p:spPr>
          <a:xfrm>
            <a:off x="1303800" y="1248000"/>
            <a:ext cx="70305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GB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i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  <a:t>&lt;assert.h&gt;</a:t>
            </a:r>
            <a:br>
              <a:rPr i="1" lang="en-GB">
                <a:solidFill>
                  <a:srgbClr val="A2C4C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(a &gt; 0)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 if (b &gt; 0 || c &gt; 0)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2;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assert(foo(0, 0, 0) == 0);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assert(foo(1, 0, 0) ==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assert(foo(0, 1, 1) == 2);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Debugging</a:t>
            </a:r>
            <a:endParaRPr/>
          </a:p>
        </p:txBody>
      </p:sp>
      <p:sp>
        <p:nvSpPr>
          <p:cNvPr id="593" name="Google Shape;593;p5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Debuggers</a:t>
            </a:r>
            <a:endParaRPr/>
          </a:p>
        </p:txBody>
      </p:sp>
      <p:sp>
        <p:nvSpPr>
          <p:cNvPr id="599" name="Google Shape;599;p56"/>
          <p:cNvSpPr txBox="1"/>
          <p:nvPr>
            <p:ph idx="1" type="body"/>
          </p:nvPr>
        </p:nvSpPr>
        <p:spPr>
          <a:xfrm>
            <a:off x="1303800" y="1967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functions: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Setting breakpoints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Watching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Stepping through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Read/write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 functions</a:t>
            </a:r>
            <a:endParaRPr/>
          </a:p>
        </p:txBody>
      </p:sp>
      <p:sp>
        <p:nvSpPr>
          <p:cNvPr id="600" name="Google Shape;600;p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1" name="Google Shape;601;p5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GNU Debugger (GDB)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Microsoft Visual Studio Debugger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TotalView</a:t>
            </a:r>
            <a:endParaRPr/>
          </a:p>
        </p:txBody>
      </p:sp>
      <p:sp>
        <p:nvSpPr>
          <p:cNvPr id="602" name="Google Shape;602;p56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Allow you to inspect a running/crashed program.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</a:t>
            </a:r>
            <a:r>
              <a:rPr lang="en-GB"/>
              <a:t>Example</a:t>
            </a:r>
            <a:endParaRPr/>
          </a:p>
        </p:txBody>
      </p:sp>
      <p:sp>
        <p:nvSpPr>
          <p:cNvPr id="608" name="Google Shape;608;p57"/>
          <p:cNvSpPr txBox="1"/>
          <p:nvPr>
            <p:ph idx="1" type="body"/>
          </p:nvPr>
        </p:nvSpPr>
        <p:spPr>
          <a:xfrm>
            <a:off x="1303800" y="1248000"/>
            <a:ext cx="70305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val;</a:t>
            </a:r>
            <a:b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fac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n) {</a:t>
            </a:r>
            <a:b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&lt;= 1 ? 1 : n * fac(n - 1);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GB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rgbClr val="DD7E6B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</a:t>
            </a: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 i &lt; 1000; i++)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val = fac(i);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5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Example</a:t>
            </a:r>
            <a:r>
              <a:rPr lang="en-GB"/>
              <a:t> (cont.)</a:t>
            </a:r>
            <a:endParaRPr/>
          </a:p>
        </p:txBody>
      </p:sp>
      <p:sp>
        <p:nvSpPr>
          <p:cNvPr id="615" name="Google Shape;615;p58"/>
          <p:cNvSpPr txBox="1"/>
          <p:nvPr>
            <p:ph idx="1" type="body"/>
          </p:nvPr>
        </p:nvSpPr>
        <p:spPr>
          <a:xfrm>
            <a:off x="1303800" y="1736400"/>
            <a:ext cx="70305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&gt;gcc -o fac fac.c -g # compile with debugging symbols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&gt;gdb ./fac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Reading symbols from ./fac...done.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watch val &gt; 100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Hardware watchpoint 1: val &gt; 100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run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Starting program: ./fac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Hardware watchpoint 1: val &gt; 100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 () at fac.c:8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8       	for (unsigned int i = 0; i &lt; 1000; i++) {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i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$1 = 5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fac(i)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$2 = 120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Example (cont.)</a:t>
            </a:r>
            <a:endParaRPr/>
          </a:p>
        </p:txBody>
      </p:sp>
      <p:sp>
        <p:nvSpPr>
          <p:cNvPr id="622" name="Google Shape;622;p59"/>
          <p:cNvSpPr txBox="1"/>
          <p:nvPr>
            <p:ph idx="1" type="body"/>
          </p:nvPr>
        </p:nvSpPr>
        <p:spPr>
          <a:xfrm>
            <a:off x="1303800" y="1736400"/>
            <a:ext cx="70305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step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           	val = fac(i);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step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 (n=6) at fac.c:4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    	return n &lt;= 1 ? 1 : n * fac(n - 1);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n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$3 = 6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step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fac (n=5) at fac.c:4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       	return n &lt;= 1 ? 1 : n * fac(n - 1);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(gdb) print n</a:t>
            </a:r>
            <a:b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$4 = 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5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Embedded Software</a:t>
            </a:r>
            <a:endParaRPr/>
          </a:p>
        </p:txBody>
      </p:sp>
      <p:sp>
        <p:nvSpPr>
          <p:cNvPr id="629" name="Google Shape;629;p6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limitations of embedded systems: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enough memory to run debugger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direct access to the memory from outside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usable I/O 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how do we debug an embedded system?</a:t>
            </a:r>
            <a:endParaRPr/>
          </a:p>
        </p:txBody>
      </p:sp>
      <p:sp>
        <p:nvSpPr>
          <p:cNvPr id="630" name="Google Shape;630;p6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JTAG</a:t>
            </a:r>
            <a:endParaRPr/>
          </a:p>
        </p:txBody>
      </p:sp>
      <p:sp>
        <p:nvSpPr>
          <p:cNvPr id="636" name="Google Shape;636;p61"/>
          <p:cNvSpPr txBox="1"/>
          <p:nvPr>
            <p:ph idx="1" type="body"/>
          </p:nvPr>
        </p:nvSpPr>
        <p:spPr>
          <a:xfrm>
            <a:off x="1303800" y="1967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Boundary scan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Reading/writing registers and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Stopping/starting/stepping the CPU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Flashing</a:t>
            </a:r>
            <a:endParaRPr/>
          </a:p>
        </p:txBody>
      </p:sp>
      <p:sp>
        <p:nvSpPr>
          <p:cNvPr id="637" name="Google Shape;637;p6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8" name="Google Shape;638;p6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Drawbacks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Functionality may be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Standard signalling but (often) proprietary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Requires special hardware</a:t>
            </a:r>
            <a:endParaRPr/>
          </a:p>
        </p:txBody>
      </p:sp>
      <p:sp>
        <p:nvSpPr>
          <p:cNvPr id="639" name="Google Shape;639;p61"/>
          <p:cNvSpPr txBox="1"/>
          <p:nvPr/>
        </p:nvSpPr>
        <p:spPr>
          <a:xfrm>
            <a:off x="1303800" y="1485925"/>
            <a:ext cx="52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“Standard” protocol for debugging a chip using a few wires.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writing software that must: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what it is supposed to 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Not have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Handle all possible use cases/inputs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 performant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Tools help us do this faster and better.	</a:t>
            </a:r>
            <a:endParaRPr/>
          </a:p>
        </p:txBody>
      </p:sp>
      <p:sp>
        <p:nvSpPr>
          <p:cNvPr id="305" name="Google Shape;30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 a Mobile Phone</a:t>
            </a:r>
            <a:endParaRPr/>
          </a:p>
        </p:txBody>
      </p:sp>
      <p:sp>
        <p:nvSpPr>
          <p:cNvPr id="645" name="Google Shape;645;p6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6" name="Google Shape;6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67" y="1338250"/>
            <a:ext cx="5980866" cy="37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Stub Debugger</a:t>
            </a:r>
            <a:endParaRPr/>
          </a:p>
        </p:txBody>
      </p:sp>
      <p:sp>
        <p:nvSpPr>
          <p:cNvPr id="652" name="Google Shape;652;p6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 a spare serial port, you can write a stub debugger: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Minimum code to read/write memory and register</a:t>
            </a:r>
            <a:r>
              <a:rPr lang="en-GB"/>
              <a:t>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Requires a few kB of flash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Needs access to UART or SPI for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Needs to hook into some interrupts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real debugger on your PC will interface with the stub debugger. 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Functionality often very 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Needs modifications of your embedded software</a:t>
            </a:r>
            <a:endParaRPr/>
          </a:p>
        </p:txBody>
      </p:sp>
      <p:sp>
        <p:nvSpPr>
          <p:cNvPr id="653" name="Google Shape;653;p6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 txBox="1"/>
          <p:nvPr>
            <p:ph type="title"/>
          </p:nvPr>
        </p:nvSpPr>
        <p:spPr>
          <a:xfrm>
            <a:off x="1303800" y="602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Simulators</a:t>
            </a:r>
            <a:endParaRPr/>
          </a:p>
        </p:txBody>
      </p:sp>
      <p:sp>
        <p:nvSpPr>
          <p:cNvPr id="659" name="Google Shape;659;p64"/>
          <p:cNvSpPr txBox="1"/>
          <p:nvPr>
            <p:ph idx="1" type="body"/>
          </p:nvPr>
        </p:nvSpPr>
        <p:spPr>
          <a:xfrm>
            <a:off x="1303800" y="1967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Unlimited debugging power!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hardware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run faster than real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Very easy to automate</a:t>
            </a:r>
            <a:endParaRPr/>
          </a:p>
        </p:txBody>
      </p:sp>
      <p:sp>
        <p:nvSpPr>
          <p:cNvPr id="660" name="Google Shape;660;p6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1" name="Google Shape;661;p6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Drawbacks: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Simulators may not be perfectly accurate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access to peripherals, or: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System as a whole is different than the real system</a:t>
            </a:r>
            <a:endParaRPr/>
          </a:p>
        </p:txBody>
      </p:sp>
      <p:sp>
        <p:nvSpPr>
          <p:cNvPr id="662" name="Google Shape;662;p64"/>
          <p:cNvSpPr txBox="1"/>
          <p:nvPr/>
        </p:nvSpPr>
        <p:spPr>
          <a:xfrm>
            <a:off x="1303800" y="1485925"/>
            <a:ext cx="520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Run your software in a simulator, debugger connects to the simulator.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for </a:t>
            </a:r>
            <a:r>
              <a:rPr lang="en-GB"/>
              <a:t>Continuous Integration</a:t>
            </a:r>
            <a:endParaRPr/>
          </a:p>
        </p:txBody>
      </p:sp>
      <p:sp>
        <p:nvSpPr>
          <p:cNvPr id="668" name="Google Shape;668;p6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type="title"/>
          </p:nvPr>
        </p:nvSpPr>
        <p:spPr>
          <a:xfrm>
            <a:off x="1303800" y="602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sp>
        <p:nvSpPr>
          <p:cNvPr id="674" name="Google Shape;674;p66"/>
          <p:cNvSpPr txBox="1"/>
          <p:nvPr>
            <p:ph idx="1" type="body"/>
          </p:nvPr>
        </p:nvSpPr>
        <p:spPr>
          <a:xfrm>
            <a:off x="1303800" y="19674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Automate as much as possible.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Always keep your project in a releasable state.</a:t>
            </a:r>
            <a:endParaRPr/>
          </a:p>
        </p:txBody>
      </p:sp>
      <p:sp>
        <p:nvSpPr>
          <p:cNvPr id="675" name="Google Shape;675;p6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6" name="Google Shape;676;p6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Well-known examples:</a:t>
            </a:r>
            <a:r>
              <a:rPr lang="en-GB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Jenkins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Atlassian Bamboo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Travis CI  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GitLab CI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</a:t>
            </a:r>
            <a:endParaRPr/>
          </a:p>
        </p:txBody>
      </p:sp>
      <p:sp>
        <p:nvSpPr>
          <p:cNvPr id="682" name="Google Shape;682;p6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83" name="Google Shape;683;p67"/>
          <p:cNvGrpSpPr/>
          <p:nvPr/>
        </p:nvGrpSpPr>
        <p:grpSpPr>
          <a:xfrm>
            <a:off x="1935275" y="1217050"/>
            <a:ext cx="5273444" cy="3710520"/>
            <a:chOff x="1370875" y="1186149"/>
            <a:chExt cx="5648505" cy="3944424"/>
          </a:xfrm>
        </p:grpSpPr>
        <p:sp>
          <p:nvSpPr>
            <p:cNvPr id="684" name="Google Shape;684;p67"/>
            <p:cNvSpPr/>
            <p:nvPr/>
          </p:nvSpPr>
          <p:spPr>
            <a:xfrm>
              <a:off x="2811763" y="1186149"/>
              <a:ext cx="1415756" cy="468614"/>
            </a:xfrm>
            <a:prstGeom prst="flowChartInputOutpu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Commit</a:t>
              </a:r>
              <a:endParaRPr sz="1200"/>
            </a:p>
          </p:txBody>
        </p:sp>
        <p:sp>
          <p:nvSpPr>
            <p:cNvPr id="685" name="Google Shape;685;p67"/>
            <p:cNvSpPr/>
            <p:nvPr/>
          </p:nvSpPr>
          <p:spPr>
            <a:xfrm>
              <a:off x="3108582" y="2055106"/>
              <a:ext cx="822000" cy="46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Push</a:t>
              </a:r>
              <a:endParaRPr/>
            </a:p>
          </p:txBody>
        </p:sp>
        <p:sp>
          <p:nvSpPr>
            <p:cNvPr id="686" name="Google Shape;686;p67"/>
            <p:cNvSpPr/>
            <p:nvPr/>
          </p:nvSpPr>
          <p:spPr>
            <a:xfrm>
              <a:off x="4599734" y="2892174"/>
              <a:ext cx="1712700" cy="46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Build Documentation</a:t>
              </a:r>
              <a:endParaRPr/>
            </a:p>
          </p:txBody>
        </p:sp>
        <p:sp>
          <p:nvSpPr>
            <p:cNvPr id="687" name="Google Shape;687;p67"/>
            <p:cNvSpPr/>
            <p:nvPr/>
          </p:nvSpPr>
          <p:spPr>
            <a:xfrm>
              <a:off x="2908722" y="2870363"/>
              <a:ext cx="1224000" cy="46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Build Packages</a:t>
              </a:r>
              <a:endParaRPr/>
            </a:p>
          </p:txBody>
        </p:sp>
        <p:sp>
          <p:nvSpPr>
            <p:cNvPr id="688" name="Google Shape;688;p67"/>
            <p:cNvSpPr/>
            <p:nvPr/>
          </p:nvSpPr>
          <p:spPr>
            <a:xfrm>
              <a:off x="1370875" y="2870363"/>
              <a:ext cx="1004700" cy="46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Compile</a:t>
              </a:r>
              <a:endParaRPr/>
            </a:p>
          </p:txBody>
        </p:sp>
        <p:sp>
          <p:nvSpPr>
            <p:cNvPr id="689" name="Google Shape;689;p67"/>
            <p:cNvSpPr/>
            <p:nvPr/>
          </p:nvSpPr>
          <p:spPr>
            <a:xfrm>
              <a:off x="1382209" y="3811167"/>
              <a:ext cx="981900" cy="4686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Run Tests</a:t>
              </a:r>
              <a:endParaRPr/>
            </a:p>
          </p:txBody>
        </p:sp>
        <p:sp>
          <p:nvSpPr>
            <p:cNvPr id="690" name="Google Shape;690;p67"/>
            <p:cNvSpPr/>
            <p:nvPr/>
          </p:nvSpPr>
          <p:spPr>
            <a:xfrm>
              <a:off x="2602612" y="3811163"/>
              <a:ext cx="1837457" cy="468614"/>
            </a:xfrm>
            <a:prstGeom prst="flowChartDecision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Success</a:t>
              </a:r>
              <a:endParaRPr/>
            </a:p>
          </p:txBody>
        </p:sp>
        <p:sp>
          <p:nvSpPr>
            <p:cNvPr id="691" name="Google Shape;691;p67"/>
            <p:cNvSpPr/>
            <p:nvPr/>
          </p:nvSpPr>
          <p:spPr>
            <a:xfrm>
              <a:off x="4837231" y="3811167"/>
              <a:ext cx="881400" cy="468600"/>
            </a:xfrm>
            <a:prstGeom prst="rect">
              <a:avLst/>
            </a:prstGeom>
            <a:solidFill>
              <a:srgbClr val="CC412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</a:rPr>
                <a:t>Send Alert!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67"/>
            <p:cNvSpPr/>
            <p:nvPr/>
          </p:nvSpPr>
          <p:spPr>
            <a:xfrm>
              <a:off x="3019011" y="4661974"/>
              <a:ext cx="1004700" cy="4686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Ship it!</a:t>
              </a:r>
              <a:endParaRPr/>
            </a:p>
          </p:txBody>
        </p:sp>
        <p:cxnSp>
          <p:nvCxnSpPr>
            <p:cNvPr id="693" name="Google Shape;693;p67"/>
            <p:cNvCxnSpPr>
              <a:endCxn id="685" idx="0"/>
            </p:cNvCxnSpPr>
            <p:nvPr/>
          </p:nvCxnSpPr>
          <p:spPr>
            <a:xfrm flipH="1">
              <a:off x="3519582" y="1663906"/>
              <a:ext cx="2100" cy="39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4" name="Google Shape;694;p67"/>
            <p:cNvCxnSpPr>
              <a:endCxn id="687" idx="0"/>
            </p:cNvCxnSpPr>
            <p:nvPr/>
          </p:nvCxnSpPr>
          <p:spPr>
            <a:xfrm flipH="1">
              <a:off x="3520722" y="2523563"/>
              <a:ext cx="1200" cy="346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5" name="Google Shape;695;p67"/>
            <p:cNvCxnSpPr>
              <a:stCxn id="687" idx="1"/>
              <a:endCxn id="688" idx="3"/>
            </p:cNvCxnSpPr>
            <p:nvPr/>
          </p:nvCxnSpPr>
          <p:spPr>
            <a:xfrm rot="10800000">
              <a:off x="2375622" y="3104663"/>
              <a:ext cx="5331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6" name="Google Shape;696;p67"/>
            <p:cNvCxnSpPr>
              <a:stCxn id="688" idx="2"/>
              <a:endCxn id="689" idx="0"/>
            </p:cNvCxnSpPr>
            <p:nvPr/>
          </p:nvCxnSpPr>
          <p:spPr>
            <a:xfrm>
              <a:off x="1873225" y="3338963"/>
              <a:ext cx="0" cy="47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7" name="Google Shape;697;p67"/>
            <p:cNvCxnSpPr>
              <a:stCxn id="689" idx="3"/>
              <a:endCxn id="690" idx="1"/>
            </p:cNvCxnSpPr>
            <p:nvPr/>
          </p:nvCxnSpPr>
          <p:spPr>
            <a:xfrm>
              <a:off x="2364109" y="4045467"/>
              <a:ext cx="238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8" name="Google Shape;698;p67"/>
            <p:cNvCxnSpPr/>
            <p:nvPr/>
          </p:nvCxnSpPr>
          <p:spPr>
            <a:xfrm>
              <a:off x="3928395" y="2523707"/>
              <a:ext cx="703500" cy="38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9" name="Google Shape;699;p67"/>
            <p:cNvCxnSpPr>
              <a:stCxn id="690" idx="3"/>
              <a:endCxn id="691" idx="1"/>
            </p:cNvCxnSpPr>
            <p:nvPr/>
          </p:nvCxnSpPr>
          <p:spPr>
            <a:xfrm>
              <a:off x="4440069" y="4045469"/>
              <a:ext cx="397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0" name="Google Shape;700;p67"/>
            <p:cNvCxnSpPr>
              <a:stCxn id="690" idx="2"/>
              <a:endCxn id="692" idx="0"/>
            </p:cNvCxnSpPr>
            <p:nvPr/>
          </p:nvCxnSpPr>
          <p:spPr>
            <a:xfrm>
              <a:off x="3521340" y="4279776"/>
              <a:ext cx="0" cy="382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1" name="Google Shape;701;p67"/>
            <p:cNvSpPr/>
            <p:nvPr/>
          </p:nvSpPr>
          <p:spPr>
            <a:xfrm>
              <a:off x="4060904" y="1190702"/>
              <a:ext cx="2958476" cy="2919003"/>
            </a:xfrm>
            <a:custGeom>
              <a:rect b="b" l="l" r="r" t="t"/>
              <a:pathLst>
                <a:path extrusionOk="0" h="144273" w="145666">
                  <a:moveTo>
                    <a:pt x="82071" y="141657"/>
                  </a:moveTo>
                  <a:cubicBezTo>
                    <a:pt x="88517" y="141507"/>
                    <a:pt x="110290" y="148141"/>
                    <a:pt x="120746" y="140758"/>
                  </a:cubicBezTo>
                  <a:cubicBezTo>
                    <a:pt x="131202" y="133375"/>
                    <a:pt x="149827" y="117111"/>
                    <a:pt x="144805" y="97361"/>
                  </a:cubicBezTo>
                  <a:cubicBezTo>
                    <a:pt x="139783" y="77612"/>
                    <a:pt x="114750" y="38488"/>
                    <a:pt x="90616" y="22261"/>
                  </a:cubicBezTo>
                  <a:cubicBezTo>
                    <a:pt x="66482" y="6034"/>
                    <a:pt x="15103" y="37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707" name="Google Shape;707;p6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 Tools</a:t>
            </a:r>
            <a:endParaRPr/>
          </a:p>
        </p:txBody>
      </p:sp>
      <p:sp>
        <p:nvSpPr>
          <p:cNvPr id="713" name="Google Shape;713;p6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 Tools</a:t>
            </a:r>
            <a:endParaRPr/>
          </a:p>
        </p:txBody>
      </p:sp>
      <p:sp>
        <p:nvSpPr>
          <p:cNvPr id="719" name="Google Shape;719;p7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Issue trackers (bugs, project planning etc)</a:t>
            </a:r>
            <a:br>
              <a:rPr lang="en-GB"/>
            </a:br>
            <a:r>
              <a:rPr lang="en-GB"/>
              <a:t>	Bugzilla, 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formatters</a:t>
            </a:r>
            <a:br>
              <a:rPr lang="en-GB"/>
            </a:br>
            <a:r>
              <a:rPr lang="en-GB"/>
              <a:t>	Indent, Clang-format, Astyle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Fuzzers</a:t>
            </a:r>
            <a:br>
              <a:rPr lang="en-GB"/>
            </a:br>
            <a:r>
              <a:rPr lang="en-GB"/>
              <a:t>	AFL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generators</a:t>
            </a:r>
            <a:br>
              <a:rPr lang="en-GB"/>
            </a:br>
            <a:r>
              <a:rPr lang="en-GB"/>
              <a:t>	Doxygen</a:t>
            </a:r>
            <a:endParaRPr/>
          </a:p>
        </p:txBody>
      </p:sp>
      <p:sp>
        <p:nvSpPr>
          <p:cNvPr id="720" name="Google Shape;720;p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Tools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801325"/>
            <a:ext cx="70305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Professionals rely heavily on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 sure you know your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tools and practice with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the right tool for a given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are different kinds of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Commercial or Free/Open Source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Off-the-shelf or self-made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 can be used stand-alone or combined (automation).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good and bad tools.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tools to make tools.</a:t>
            </a:r>
            <a:endParaRPr/>
          </a:p>
        </p:txBody>
      </p:sp>
      <p:sp>
        <p:nvSpPr>
          <p:cNvPr id="312" name="Google Shape;31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400" y="1011175"/>
            <a:ext cx="5901200" cy="38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319" name="Google Shape;31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2350200" y="4314400"/>
            <a:ext cx="44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don't want to screw this in without a tool.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3" y="1313575"/>
            <a:ext cx="7903073" cy="361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Tool</a:t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But, Maybe not the Right Tool…</a:t>
            </a:r>
            <a:endParaRPr/>
          </a:p>
        </p:txBody>
      </p:sp>
      <p:sp>
        <p:nvSpPr>
          <p:cNvPr id="333" name="Google Shape;333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0" y="1164900"/>
            <a:ext cx="5812101" cy="3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