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4"/>
  </p:notesMasterIdLst>
  <p:sldIdLst>
    <p:sldId id="344" r:id="rId2"/>
    <p:sldId id="389" r:id="rId3"/>
    <p:sldId id="1320" r:id="rId4"/>
    <p:sldId id="606" r:id="rId5"/>
    <p:sldId id="617" r:id="rId6"/>
    <p:sldId id="607" r:id="rId7"/>
    <p:sldId id="1280" r:id="rId8"/>
    <p:sldId id="1311" r:id="rId9"/>
    <p:sldId id="1312" r:id="rId10"/>
    <p:sldId id="1313" r:id="rId11"/>
    <p:sldId id="605" r:id="rId12"/>
    <p:sldId id="1314" r:id="rId13"/>
    <p:sldId id="1315" r:id="rId14"/>
    <p:sldId id="256" r:id="rId15"/>
    <p:sldId id="1277" r:id="rId16"/>
    <p:sldId id="1278" r:id="rId17"/>
    <p:sldId id="1279" r:id="rId18"/>
    <p:sldId id="275" r:id="rId19"/>
    <p:sldId id="1281" r:id="rId20"/>
    <p:sldId id="1282" r:id="rId21"/>
    <p:sldId id="1283" r:id="rId22"/>
    <p:sldId id="1284" r:id="rId23"/>
    <p:sldId id="1286" r:id="rId24"/>
    <p:sldId id="1285" r:id="rId25"/>
    <p:sldId id="277" r:id="rId26"/>
    <p:sldId id="1287" r:id="rId27"/>
    <p:sldId id="278" r:id="rId28"/>
    <p:sldId id="131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1316" r:id="rId39"/>
    <p:sldId id="1288" r:id="rId40"/>
    <p:sldId id="1289" r:id="rId41"/>
    <p:sldId id="1290" r:id="rId42"/>
    <p:sldId id="1291" r:id="rId43"/>
    <p:sldId id="1292" r:id="rId44"/>
    <p:sldId id="1293" r:id="rId45"/>
    <p:sldId id="1294" r:id="rId46"/>
    <p:sldId id="1295" r:id="rId47"/>
    <p:sldId id="1296" r:id="rId48"/>
    <p:sldId id="1297" r:id="rId49"/>
    <p:sldId id="1298" r:id="rId50"/>
    <p:sldId id="1299" r:id="rId51"/>
    <p:sldId id="1300" r:id="rId52"/>
    <p:sldId id="1301" r:id="rId53"/>
    <p:sldId id="1302" r:id="rId54"/>
    <p:sldId id="444" r:id="rId55"/>
    <p:sldId id="1304" r:id="rId56"/>
    <p:sldId id="1305" r:id="rId57"/>
    <p:sldId id="1306" r:id="rId58"/>
    <p:sldId id="1309" r:id="rId59"/>
    <p:sldId id="1307" r:id="rId60"/>
    <p:sldId id="1308" r:id="rId61"/>
    <p:sldId id="1310" r:id="rId62"/>
    <p:sldId id="416" r:id="rId63"/>
  </p:sldIdLst>
  <p:sldSz cx="9144000" cy="6858000" type="screen4x3"/>
  <p:notesSz cx="6858000" cy="9144000"/>
  <p:defaultTextStyle>
    <a:defPPr>
      <a:defRPr lang="nb-NO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DEE9"/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 autoAdjust="0"/>
    <p:restoredTop sz="92837" autoAdjust="0"/>
  </p:normalViewPr>
  <p:slideViewPr>
    <p:cSldViewPr snapToGrid="0" snapToObjects="1">
      <p:cViewPr varScale="1">
        <p:scale>
          <a:sx n="93" d="100"/>
          <a:sy n="93" d="100"/>
        </p:scale>
        <p:origin x="88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42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F7F4-3A36-5441-949A-00933CBC777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04824-D2D1-C74A-A3A7-4E9D2FD3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4824-D2D1-C74A-A3A7-4E9D2FD37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04824-D2D1-C74A-A3A7-4E9D2FD375E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22"/>
            <a:ext cx="7772400" cy="901095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5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1346"/>
            <a:ext cx="8229600" cy="1143000"/>
          </a:xfrm>
        </p:spPr>
        <p:txBody>
          <a:bodyPr/>
          <a:lstStyle>
            <a:lvl1pPr>
              <a:defRPr b="0" i="0" baseline="0">
                <a:latin typeface="Garamond (Headings)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91845"/>
            <a:ext cx="8229600" cy="5055791"/>
          </a:xfrm>
        </p:spPr>
        <p:txBody>
          <a:bodyPr/>
          <a:lstStyle>
            <a:lvl1pPr marL="342882" indent="-342882">
              <a:buClr>
                <a:srgbClr val="C00000"/>
              </a:buClr>
              <a:buFont typeface="Wingdings" panose="05000000000000000000" pitchFamily="2" charset="2"/>
              <a:buChar char="§"/>
              <a:defRPr baseline="0">
                <a:latin typeface="Garamond (Body)"/>
              </a:defRPr>
            </a:lvl1pPr>
            <a:lvl2pPr>
              <a:buClrTx/>
              <a:defRPr baseline="0">
                <a:latin typeface="Garamond (Body)"/>
              </a:defRPr>
            </a:lvl2pPr>
            <a:lvl3pPr>
              <a:defRPr baseline="0">
                <a:latin typeface="Garamond (Body)"/>
              </a:defRPr>
            </a:lvl3pPr>
            <a:lvl4pPr>
              <a:defRPr baseline="0">
                <a:latin typeface="Garamond (Body)"/>
              </a:defRPr>
            </a:lvl4pPr>
            <a:lvl5pPr>
              <a:defRPr baseline="0">
                <a:latin typeface="Garamond (Body)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8F9E928-342C-4754-A509-1EF789E3C784}"/>
              </a:ext>
            </a:extLst>
          </p:cNvPr>
          <p:cNvSpPr/>
          <p:nvPr userDrawn="1"/>
        </p:nvSpPr>
        <p:spPr>
          <a:xfrm>
            <a:off x="462260" y="1141544"/>
            <a:ext cx="81900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4792" y="0"/>
                </a:lnTo>
              </a:path>
            </a:pathLst>
          </a:custGeom>
          <a:ln w="4419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A04B9-622C-3347-B289-154184C29853}"/>
              </a:ext>
            </a:extLst>
          </p:cNvPr>
          <p:cNvSpPr txBox="1"/>
          <p:nvPr userDrawn="1"/>
        </p:nvSpPr>
        <p:spPr>
          <a:xfrm>
            <a:off x="118753" y="6512418"/>
            <a:ext cx="6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DE8A10-EA47-3C4E-8D2A-752872606009}" type="slidenum">
              <a:rPr lang="en-NO" sz="1800" b="0" i="0" baseline="0" smtClean="0">
                <a:solidFill>
                  <a:schemeClr val="bg1"/>
                </a:solidFill>
              </a:rPr>
              <a:pPr algn="r"/>
              <a:t>‹#›</a:t>
            </a:fld>
            <a:endParaRPr lang="en-NO" sz="1800" b="0" i="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24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62045" y="1441077"/>
            <a:ext cx="2485159" cy="271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65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rgbClr val="A6A6A6"/>
                </a:solidFill>
                <a:latin typeface="Trebuchet MS"/>
                <a:cs typeface="Trebuchet MS"/>
              </a:defRPr>
            </a:lvl1pPr>
          </a:lstStyle>
          <a:p>
            <a:pPr marL="11206">
              <a:spcBef>
                <a:spcPts val="22"/>
              </a:spcBef>
            </a:pP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rgbClr val="A6A6A6"/>
                </a:solidFill>
                <a:latin typeface="Trebuchet MS"/>
                <a:cs typeface="Trebuchet MS"/>
              </a:defRPr>
            </a:lvl1pPr>
          </a:lstStyle>
          <a:p>
            <a:pPr marL="81247">
              <a:spcBef>
                <a:spcPts val="22"/>
              </a:spcBef>
            </a:pPr>
            <a:r>
              <a:rPr lang="en-GB" spc="-4"/>
              <a:t>L11: Compilers, Slide</a:t>
            </a:r>
            <a:r>
              <a:rPr lang="en-GB" spc="-9"/>
              <a:t> </a:t>
            </a:r>
            <a:r>
              <a:rPr lang="en-GB"/>
              <a:t>#</a:t>
            </a:r>
            <a:fld id="{81D60167-4931-47E6-BA6A-407CBD079E47}" type="slidenum">
              <a:rPr smtClean="0"/>
              <a:pPr marL="81247">
                <a:spcBef>
                  <a:spcPts val="22"/>
                </a:spcBef>
              </a:pPr>
              <a:t>‹#›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3C983-8D99-714C-BB8D-8D4DC306CC97}"/>
              </a:ext>
            </a:extLst>
          </p:cNvPr>
          <p:cNvSpPr txBox="1"/>
          <p:nvPr userDrawn="1"/>
        </p:nvSpPr>
        <p:spPr>
          <a:xfrm>
            <a:off x="118753" y="6512418"/>
            <a:ext cx="6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DE8A10-EA47-3C4E-8D2A-752872606009}" type="slidenum">
              <a:rPr lang="en-NO" sz="1800" b="0" i="0" baseline="0" smtClean="0">
                <a:solidFill>
                  <a:schemeClr val="bg1"/>
                </a:solidFill>
              </a:rPr>
              <a:pPr algn="r"/>
              <a:t>‹#›</a:t>
            </a:fld>
            <a:endParaRPr lang="en-NO" sz="1800" b="0" i="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5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136B6-46C1-3B49-AA35-33093843FA2F}"/>
              </a:ext>
            </a:extLst>
          </p:cNvPr>
          <p:cNvSpPr txBox="1"/>
          <p:nvPr userDrawn="1"/>
        </p:nvSpPr>
        <p:spPr>
          <a:xfrm>
            <a:off x="118753" y="6512418"/>
            <a:ext cx="6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7DE8A10-EA47-3C4E-8D2A-752872606009}" type="slidenum">
              <a:rPr lang="en-NO" sz="1800" b="0" i="0" baseline="0" smtClean="0">
                <a:solidFill>
                  <a:schemeClr val="bg1"/>
                </a:solidFill>
              </a:rPr>
              <a:pPr algn="r"/>
              <a:t>‹#›</a:t>
            </a:fld>
            <a:endParaRPr lang="en-NO" sz="1800" b="0" i="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539"/>
            <a:ext cx="9144000" cy="349924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537639" y="6497539"/>
            <a:ext cx="373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bg1"/>
                </a:solidFill>
              </a:rPr>
              <a:t>TDT4258 – Low Level Programming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defTabSz="457178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.png"/><Relationship Id="rId21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0.png"/><Relationship Id="rId19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33.png"/><Relationship Id="rId2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4.png"/><Relationship Id="rId21" Type="http://schemas.openxmlformats.org/officeDocument/2006/relationships/image" Target="../media/image43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4.png"/><Relationship Id="rId21" Type="http://schemas.openxmlformats.org/officeDocument/2006/relationships/image" Target="../media/image46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8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Relationship Id="rId22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18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image" Target="../media/image30.png"/><Relationship Id="rId1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9.png"/><Relationship Id="rId5" Type="http://schemas.openxmlformats.org/officeDocument/2006/relationships/image" Target="../media/image18.png"/><Relationship Id="rId10" Type="http://schemas.openxmlformats.org/officeDocument/2006/relationships/image" Target="../media/image58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94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34" Type="http://schemas.openxmlformats.org/officeDocument/2006/relationships/image" Target="../media/image8.png"/><Relationship Id="rId42" Type="http://schemas.openxmlformats.org/officeDocument/2006/relationships/image" Target="../media/image97.png"/><Relationship Id="rId47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image" Target="../media/image93.png"/><Relationship Id="rId46" Type="http://schemas.openxmlformats.org/officeDocument/2006/relationships/image" Target="../media/image101.png"/><Relationship Id="rId2" Type="http://schemas.openxmlformats.org/officeDocument/2006/relationships/image" Target="../media/image3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32" Type="http://schemas.openxmlformats.org/officeDocument/2006/relationships/image" Target="../media/image89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45" Type="http://schemas.openxmlformats.org/officeDocument/2006/relationships/image" Target="../media/image100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36" Type="http://schemas.openxmlformats.org/officeDocument/2006/relationships/image" Target="../media/image91.png"/><Relationship Id="rId49" Type="http://schemas.openxmlformats.org/officeDocument/2006/relationships/image" Target="../media/image104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31" Type="http://schemas.openxmlformats.org/officeDocument/2006/relationships/image" Target="../media/image88.png"/><Relationship Id="rId44" Type="http://schemas.openxmlformats.org/officeDocument/2006/relationships/image" Target="../media/image99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Relationship Id="rId35" Type="http://schemas.openxmlformats.org/officeDocument/2006/relationships/image" Target="../media/image9.png"/><Relationship Id="rId43" Type="http://schemas.openxmlformats.org/officeDocument/2006/relationships/image" Target="../media/image98.png"/><Relationship Id="rId48" Type="http://schemas.openxmlformats.org/officeDocument/2006/relationships/image" Target="../media/image103.png"/><Relationship Id="rId8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2.png"/><Relationship Id="rId3" Type="http://schemas.openxmlformats.org/officeDocument/2006/relationships/image" Target="../media/image105.png"/><Relationship Id="rId21" Type="http://schemas.openxmlformats.org/officeDocument/2006/relationships/image" Target="../media/image19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79.png"/><Relationship Id="rId2" Type="http://schemas.openxmlformats.org/officeDocument/2006/relationships/image" Target="../media/image3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10.png"/><Relationship Id="rId24" Type="http://schemas.openxmlformats.org/officeDocument/2006/relationships/image" Target="../media/image22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23" Type="http://schemas.openxmlformats.org/officeDocument/2006/relationships/image" Target="../media/image121.png"/><Relationship Id="rId10" Type="http://schemas.openxmlformats.org/officeDocument/2006/relationships/image" Target="../media/image64.png"/><Relationship Id="rId19" Type="http://schemas.openxmlformats.org/officeDocument/2006/relationships/image" Target="../media/image118.png"/><Relationship Id="rId4" Type="http://schemas.openxmlformats.org/officeDocument/2006/relationships/image" Target="../media/image5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20.png"/><Relationship Id="rId27" Type="http://schemas.openxmlformats.org/officeDocument/2006/relationships/image" Target="../media/image1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53294" y="1619631"/>
            <a:ext cx="8240543" cy="675821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TDT4258: </a:t>
            </a:r>
            <a:r>
              <a:rPr lang="en-GB" sz="3800" dirty="0">
                <a:solidFill>
                  <a:schemeClr val="bg1">
                    <a:lumMod val="50000"/>
                  </a:schemeClr>
                </a:solidFill>
              </a:rPr>
              <a:t>Low-Level Programming</a:t>
            </a:r>
            <a:br>
              <a:rPr lang="en-GB" sz="3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Bilde 5" descr="tekst_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3" y="835352"/>
            <a:ext cx="274413" cy="4765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5770" y="2234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ittel 1"/>
          <p:cNvSpPr txBox="1">
            <a:spLocks/>
          </p:cNvSpPr>
          <p:nvPr/>
        </p:nvSpPr>
        <p:spPr>
          <a:xfrm>
            <a:off x="489397" y="2658830"/>
            <a:ext cx="8331771" cy="8540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GB" sz="3200" dirty="0"/>
              <a:t>Compilation and Optimizations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2E0332-A980-45B7-9291-87B08B33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8" y="3901192"/>
            <a:ext cx="7772400" cy="22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Rakesh Kumar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Computer </a:t>
            </a: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Architecture Lab</a:t>
            </a:r>
          </a:p>
          <a:p>
            <a:pPr lvl="0" defTabSz="914400" eaLnBrk="1" hangingPunct="1">
              <a:buClr>
                <a:srgbClr val="D70000"/>
              </a:buClr>
            </a:pPr>
            <a:r>
              <a:rPr lang="en-GB" altLang="en-US" kern="0" dirty="0">
                <a:solidFill>
                  <a:srgbClr val="000000"/>
                </a:solidFill>
                <a:latin typeface="Garamond"/>
              </a:rPr>
              <a:t>Department of Computer Science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F4D0CE1-E4E3-40D3-9806-DE2B8A58B426}"/>
              </a:ext>
            </a:extLst>
          </p:cNvPr>
          <p:cNvSpPr txBox="1"/>
          <p:nvPr/>
        </p:nvSpPr>
        <p:spPr>
          <a:xfrm>
            <a:off x="212887" y="6210820"/>
            <a:ext cx="8697433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1800" spc="-7" baseline="24305" dirty="0">
                <a:latin typeface="Trebuchet MS"/>
                <a:cs typeface="Trebuchet MS"/>
              </a:rPr>
              <a:t>Some of the slides are based on other courses around the world: MIT, Georgia Tech, NTNU, etc.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1738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42"/>
    </mc:Choice>
    <mc:Fallback xmlns="">
      <p:transition spd="slow" advTm="247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Pre-processor</a:t>
            </a:r>
          </a:p>
        </p:txBody>
      </p:sp>
      <p:sp>
        <p:nvSpPr>
          <p:cNvPr id="43" name="Straight Connector 42">
            <a:extLst>
              <a:ext uri="{FF2B5EF4-FFF2-40B4-BE49-F238E27FC236}">
                <a16:creationId xmlns:a16="http://schemas.microsoft.com/office/drawing/2014/main" id="{FAE5355E-2F45-441C-A128-A41CBB69FE1B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4" name="Straight Connector 43">
            <a:extLst>
              <a:ext uri="{FF2B5EF4-FFF2-40B4-BE49-F238E27FC236}">
                <a16:creationId xmlns:a16="http://schemas.microsoft.com/office/drawing/2014/main" id="{98A6D938-9A9C-4A8E-84C0-62B0410BEB62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113E7A7-3245-4C9D-8973-34B500290A73}"/>
              </a:ext>
            </a:extLst>
          </p:cNvPr>
          <p:cNvSpPr/>
          <p:nvPr/>
        </p:nvSpPr>
        <p:spPr>
          <a:xfrm>
            <a:off x="28951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CE702214-E6C8-455F-A9AE-E28F7434A66F}"/>
              </a:ext>
            </a:extLst>
          </p:cNvPr>
          <p:cNvSpPr/>
          <p:nvPr/>
        </p:nvSpPr>
        <p:spPr>
          <a:xfrm>
            <a:off x="25214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8" name="Straight Connector 47">
            <a:extLst>
              <a:ext uri="{FF2B5EF4-FFF2-40B4-BE49-F238E27FC236}">
                <a16:creationId xmlns:a16="http://schemas.microsoft.com/office/drawing/2014/main" id="{ADBBC356-4EBA-4C1C-87BA-82732EA91016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D85D56C-581F-450B-AFD3-B8B20AE44BD6}"/>
              </a:ext>
            </a:extLst>
          </p:cNvPr>
          <p:cNvSpPr/>
          <p:nvPr/>
        </p:nvSpPr>
        <p:spPr>
          <a:xfrm>
            <a:off x="504719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50" name="Straight Connector 49">
            <a:extLst>
              <a:ext uri="{FF2B5EF4-FFF2-40B4-BE49-F238E27FC236}">
                <a16:creationId xmlns:a16="http://schemas.microsoft.com/office/drawing/2014/main" id="{7926837D-2297-4C20-9D10-325EE718055D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13BAF85-410A-415D-9EB3-B95B216976AA}"/>
              </a:ext>
            </a:extLst>
          </p:cNvPr>
          <p:cNvSpPr/>
          <p:nvPr/>
        </p:nvSpPr>
        <p:spPr>
          <a:xfrm>
            <a:off x="28951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53" name="Straight Connector 52">
            <a:extLst>
              <a:ext uri="{FF2B5EF4-FFF2-40B4-BE49-F238E27FC236}">
                <a16:creationId xmlns:a16="http://schemas.microsoft.com/office/drawing/2014/main" id="{D7A439F0-C053-4B64-AF0E-1382393E2C61}"/>
              </a:ext>
            </a:extLst>
          </p:cNvPr>
          <p:cNvSpPr/>
          <p:nvPr/>
        </p:nvSpPr>
        <p:spPr>
          <a:xfrm>
            <a:off x="25214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586418F2-3144-4208-92C9-A43503C67620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5" name="Straight Connector 54">
            <a:extLst>
              <a:ext uri="{FF2B5EF4-FFF2-40B4-BE49-F238E27FC236}">
                <a16:creationId xmlns:a16="http://schemas.microsoft.com/office/drawing/2014/main" id="{A1B941CB-ABD9-4944-9F3A-0017052A9545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E6664DF-B1D5-4BD6-BDB2-644FED570B86}"/>
              </a:ext>
            </a:extLst>
          </p:cNvPr>
          <p:cNvSpPr/>
          <p:nvPr/>
        </p:nvSpPr>
        <p:spPr>
          <a:xfrm>
            <a:off x="4043159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04C3DF3-6403-4895-A7DF-E449DC7A8783}"/>
              </a:ext>
            </a:extLst>
          </p:cNvPr>
          <p:cNvSpPr/>
          <p:nvPr/>
        </p:nvSpPr>
        <p:spPr>
          <a:xfrm>
            <a:off x="52855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58" name="Straight Connector 57">
            <a:extLst>
              <a:ext uri="{FF2B5EF4-FFF2-40B4-BE49-F238E27FC236}">
                <a16:creationId xmlns:a16="http://schemas.microsoft.com/office/drawing/2014/main" id="{A11FA360-3BE8-4B28-A5D0-AF9FF732BC6D}"/>
              </a:ext>
            </a:extLst>
          </p:cNvPr>
          <p:cNvSpPr/>
          <p:nvPr/>
        </p:nvSpPr>
        <p:spPr>
          <a:xfrm>
            <a:off x="4911839" y="531828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9" name="Straight Connector 58">
            <a:extLst>
              <a:ext uri="{FF2B5EF4-FFF2-40B4-BE49-F238E27FC236}">
                <a16:creationId xmlns:a16="http://schemas.microsoft.com/office/drawing/2014/main" id="{0CF7CF72-D2E4-4E45-9E6C-D2C4DBFA121B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0" name="Straight Connector 59">
            <a:extLst>
              <a:ext uri="{FF2B5EF4-FFF2-40B4-BE49-F238E27FC236}">
                <a16:creationId xmlns:a16="http://schemas.microsoft.com/office/drawing/2014/main" id="{D85F8F92-9695-4747-ACAE-D321C4B4D797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0C1D456-90C1-4403-B05B-24A5B9E0BAB3}"/>
              </a:ext>
            </a:extLst>
          </p:cNvPr>
          <p:cNvSpPr/>
          <p:nvPr/>
        </p:nvSpPr>
        <p:spPr>
          <a:xfrm>
            <a:off x="4043159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E06F7FA-B19A-434C-8B7E-AA401767D61C}"/>
              </a:ext>
            </a:extLst>
          </p:cNvPr>
          <p:cNvSpPr/>
          <p:nvPr/>
        </p:nvSpPr>
        <p:spPr>
          <a:xfrm>
            <a:off x="52855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63" name="Straight Connector 62">
            <a:extLst>
              <a:ext uri="{FF2B5EF4-FFF2-40B4-BE49-F238E27FC236}">
                <a16:creationId xmlns:a16="http://schemas.microsoft.com/office/drawing/2014/main" id="{791A43B2-F05F-41D0-9AD6-495AC915A0C9}"/>
              </a:ext>
            </a:extLst>
          </p:cNvPr>
          <p:cNvSpPr/>
          <p:nvPr/>
        </p:nvSpPr>
        <p:spPr>
          <a:xfrm>
            <a:off x="4911839" y="531828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4" name="Straight Connector 63">
            <a:extLst>
              <a:ext uri="{FF2B5EF4-FFF2-40B4-BE49-F238E27FC236}">
                <a16:creationId xmlns:a16="http://schemas.microsoft.com/office/drawing/2014/main" id="{A31B8D7C-C03D-44F4-8A6A-00686FFA3C99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5" name="Straight Connector 64">
            <a:extLst>
              <a:ext uri="{FF2B5EF4-FFF2-40B4-BE49-F238E27FC236}">
                <a16:creationId xmlns:a16="http://schemas.microsoft.com/office/drawing/2014/main" id="{0A784CB4-B01E-43CC-880D-15712E42E221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7EC9896-3D51-49CA-A5EE-5D481B4A7E04}"/>
              </a:ext>
            </a:extLst>
          </p:cNvPr>
          <p:cNvSpPr/>
          <p:nvPr/>
        </p:nvSpPr>
        <p:spPr>
          <a:xfrm>
            <a:off x="64335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D653E48-DFC9-4BB4-AFC9-F31FED9E43B0}"/>
              </a:ext>
            </a:extLst>
          </p:cNvPr>
          <p:cNvSpPr/>
          <p:nvPr/>
        </p:nvSpPr>
        <p:spPr>
          <a:xfrm>
            <a:off x="76759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68" name="Straight Connector 67">
            <a:extLst>
              <a:ext uri="{FF2B5EF4-FFF2-40B4-BE49-F238E27FC236}">
                <a16:creationId xmlns:a16="http://schemas.microsoft.com/office/drawing/2014/main" id="{D5BAD3FA-9AD4-4DAE-91E9-D4CED5420CD1}"/>
              </a:ext>
            </a:extLst>
          </p:cNvPr>
          <p:cNvSpPr/>
          <p:nvPr/>
        </p:nvSpPr>
        <p:spPr>
          <a:xfrm>
            <a:off x="73022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9" name="Straight Connector 68">
            <a:extLst>
              <a:ext uri="{FF2B5EF4-FFF2-40B4-BE49-F238E27FC236}">
                <a16:creationId xmlns:a16="http://schemas.microsoft.com/office/drawing/2014/main" id="{976F9A37-EB9B-4D75-92B2-02907B8B7B78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0" name="Straight Connector 69">
            <a:extLst>
              <a:ext uri="{FF2B5EF4-FFF2-40B4-BE49-F238E27FC236}">
                <a16:creationId xmlns:a16="http://schemas.microsoft.com/office/drawing/2014/main" id="{F8509CB3-85F4-4DF0-B4EA-F928064355DC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9296A51-C42C-40F9-BC0D-1AD819FF07D9}"/>
              </a:ext>
            </a:extLst>
          </p:cNvPr>
          <p:cNvSpPr/>
          <p:nvPr/>
        </p:nvSpPr>
        <p:spPr>
          <a:xfrm>
            <a:off x="64335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D80543E-6809-4BED-8BAA-66083DA83073}"/>
              </a:ext>
            </a:extLst>
          </p:cNvPr>
          <p:cNvSpPr/>
          <p:nvPr/>
        </p:nvSpPr>
        <p:spPr>
          <a:xfrm>
            <a:off x="76759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73" name="Straight Connector 72">
            <a:extLst>
              <a:ext uri="{FF2B5EF4-FFF2-40B4-BE49-F238E27FC236}">
                <a16:creationId xmlns:a16="http://schemas.microsoft.com/office/drawing/2014/main" id="{6F453904-ADA3-432B-8DA0-75A8DEC86BE0}"/>
              </a:ext>
            </a:extLst>
          </p:cNvPr>
          <p:cNvSpPr/>
          <p:nvPr/>
        </p:nvSpPr>
        <p:spPr>
          <a:xfrm>
            <a:off x="73022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4" name="Straight Connector 73">
            <a:extLst>
              <a:ext uri="{FF2B5EF4-FFF2-40B4-BE49-F238E27FC236}">
                <a16:creationId xmlns:a16="http://schemas.microsoft.com/office/drawing/2014/main" id="{0EC6A9B1-349B-4F4D-AC18-9033BC6FDDA6}"/>
              </a:ext>
            </a:extLst>
          </p:cNvPr>
          <p:cNvSpPr/>
          <p:nvPr/>
        </p:nvSpPr>
        <p:spPr>
          <a:xfrm flipH="1">
            <a:off x="523799" y="3657600"/>
            <a:ext cx="3876840" cy="1305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5" name="Straight Connector 74">
            <a:extLst>
              <a:ext uri="{FF2B5EF4-FFF2-40B4-BE49-F238E27FC236}">
                <a16:creationId xmlns:a16="http://schemas.microsoft.com/office/drawing/2014/main" id="{DA88BFD6-05A2-486C-BE14-8D66FBBF0733}"/>
              </a:ext>
            </a:extLst>
          </p:cNvPr>
          <p:cNvSpPr/>
          <p:nvPr/>
        </p:nvSpPr>
        <p:spPr>
          <a:xfrm>
            <a:off x="6800760" y="3676679"/>
            <a:ext cx="1600200" cy="1257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BE6E3DF-D94C-44EE-A0AE-0645B0F71D4B}"/>
              </a:ext>
            </a:extLst>
          </p:cNvPr>
          <p:cNvSpPr/>
          <p:nvPr/>
        </p:nvSpPr>
        <p:spPr>
          <a:xfrm>
            <a:off x="450540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7" name="Straight Connector 76">
            <a:extLst>
              <a:ext uri="{FF2B5EF4-FFF2-40B4-BE49-F238E27FC236}">
                <a16:creationId xmlns:a16="http://schemas.microsoft.com/office/drawing/2014/main" id="{1D412375-686B-4CB1-9823-AEE34C8FE14F}"/>
              </a:ext>
            </a:extLst>
          </p:cNvPr>
          <p:cNvSpPr/>
          <p:nvPr/>
        </p:nvSpPr>
        <p:spPr>
          <a:xfrm>
            <a:off x="5043240" y="2147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10801F03-F2F6-4E02-BA18-2E3EBDBBFE3A}"/>
              </a:ext>
            </a:extLst>
          </p:cNvPr>
          <p:cNvSpPr/>
          <p:nvPr/>
        </p:nvSpPr>
        <p:spPr>
          <a:xfrm>
            <a:off x="450540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118" name="Straight Connector 117">
            <a:extLst>
              <a:ext uri="{FF2B5EF4-FFF2-40B4-BE49-F238E27FC236}">
                <a16:creationId xmlns:a16="http://schemas.microsoft.com/office/drawing/2014/main" id="{15955613-F784-4344-B7DF-D66763984B11}"/>
              </a:ext>
            </a:extLst>
          </p:cNvPr>
          <p:cNvSpPr/>
          <p:nvPr/>
        </p:nvSpPr>
        <p:spPr>
          <a:xfrm>
            <a:off x="5043240" y="2147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50E639D-D123-46FA-BCA2-818546191657}"/>
              </a:ext>
            </a:extLst>
          </p:cNvPr>
          <p:cNvSpPr/>
          <p:nvPr/>
        </p:nvSpPr>
        <p:spPr>
          <a:xfrm>
            <a:off x="5309640" y="196632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asembler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67EA610B-8411-4CFC-BE62-04890622974A}"/>
              </a:ext>
            </a:extLst>
          </p:cNvPr>
          <p:cNvSpPr/>
          <p:nvPr/>
        </p:nvSpPr>
        <p:spPr>
          <a:xfrm>
            <a:off x="617976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21" name="Straight Connector 120">
            <a:extLst>
              <a:ext uri="{FF2B5EF4-FFF2-40B4-BE49-F238E27FC236}">
                <a16:creationId xmlns:a16="http://schemas.microsoft.com/office/drawing/2014/main" id="{5884D852-0600-4390-BE75-F28B1A8A54C0}"/>
              </a:ext>
            </a:extLst>
          </p:cNvPr>
          <p:cNvSpPr/>
          <p:nvPr/>
        </p:nvSpPr>
        <p:spPr>
          <a:xfrm>
            <a:off x="5918040" y="214776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FC339356-9075-44EF-964E-372692657352}"/>
              </a:ext>
            </a:extLst>
          </p:cNvPr>
          <p:cNvSpPr/>
          <p:nvPr/>
        </p:nvSpPr>
        <p:spPr>
          <a:xfrm>
            <a:off x="450540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3" name="Straight Connector 122">
            <a:extLst>
              <a:ext uri="{FF2B5EF4-FFF2-40B4-BE49-F238E27FC236}">
                <a16:creationId xmlns:a16="http://schemas.microsoft.com/office/drawing/2014/main" id="{F6DF8720-9929-46A4-8860-EE2C7AD4CD61}"/>
              </a:ext>
            </a:extLst>
          </p:cNvPr>
          <p:cNvSpPr/>
          <p:nvPr/>
        </p:nvSpPr>
        <p:spPr>
          <a:xfrm>
            <a:off x="5043240" y="260028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387D9F8-DB06-4771-A914-ABD0C7CE58E0}"/>
              </a:ext>
            </a:extLst>
          </p:cNvPr>
          <p:cNvSpPr/>
          <p:nvPr/>
        </p:nvSpPr>
        <p:spPr>
          <a:xfrm>
            <a:off x="450540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125" name="Straight Connector 124">
            <a:extLst>
              <a:ext uri="{FF2B5EF4-FFF2-40B4-BE49-F238E27FC236}">
                <a16:creationId xmlns:a16="http://schemas.microsoft.com/office/drawing/2014/main" id="{DAD12300-A222-4E31-9EFF-E5500E7EBFF3}"/>
              </a:ext>
            </a:extLst>
          </p:cNvPr>
          <p:cNvSpPr/>
          <p:nvPr/>
        </p:nvSpPr>
        <p:spPr>
          <a:xfrm>
            <a:off x="5043240" y="260028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97C6E9A-71F7-4AD2-B642-345E3C38C8CB}"/>
              </a:ext>
            </a:extLst>
          </p:cNvPr>
          <p:cNvSpPr/>
          <p:nvPr/>
        </p:nvSpPr>
        <p:spPr>
          <a:xfrm>
            <a:off x="5309640" y="241884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E35E0216-F6AB-40A1-A520-64F42B14279B}"/>
              </a:ext>
            </a:extLst>
          </p:cNvPr>
          <p:cNvSpPr/>
          <p:nvPr/>
        </p:nvSpPr>
        <p:spPr>
          <a:xfrm>
            <a:off x="617976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28" name="Straight Connector 127">
            <a:extLst>
              <a:ext uri="{FF2B5EF4-FFF2-40B4-BE49-F238E27FC236}">
                <a16:creationId xmlns:a16="http://schemas.microsoft.com/office/drawing/2014/main" id="{76E0CBC2-B8D2-4A1F-929B-D0CC9D6F0525}"/>
              </a:ext>
            </a:extLst>
          </p:cNvPr>
          <p:cNvSpPr/>
          <p:nvPr/>
        </p:nvSpPr>
        <p:spPr>
          <a:xfrm>
            <a:off x="5918040" y="260028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2378AA3D-459C-4B22-8DB8-7710B49FE95B}"/>
              </a:ext>
            </a:extLst>
          </p:cNvPr>
          <p:cNvSpPr/>
          <p:nvPr/>
        </p:nvSpPr>
        <p:spPr>
          <a:xfrm>
            <a:off x="450540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0" name="Straight Connector 129">
            <a:extLst>
              <a:ext uri="{FF2B5EF4-FFF2-40B4-BE49-F238E27FC236}">
                <a16:creationId xmlns:a16="http://schemas.microsoft.com/office/drawing/2014/main" id="{30C39EEF-FBE4-4869-99AD-5D7964B320E8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688AF54-99BF-4ED8-9C37-B158EA2C88FD}"/>
              </a:ext>
            </a:extLst>
          </p:cNvPr>
          <p:cNvSpPr/>
          <p:nvPr/>
        </p:nvSpPr>
        <p:spPr>
          <a:xfrm>
            <a:off x="450540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32" name="Straight Connector 131">
            <a:extLst>
              <a:ext uri="{FF2B5EF4-FFF2-40B4-BE49-F238E27FC236}">
                <a16:creationId xmlns:a16="http://schemas.microsoft.com/office/drawing/2014/main" id="{641EEB9E-E879-4758-94F8-AA71680BA2CC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E4134F19-E950-4DD9-9CA7-642547C7DD3C}"/>
              </a:ext>
            </a:extLst>
          </p:cNvPr>
          <p:cNvSpPr/>
          <p:nvPr/>
        </p:nvSpPr>
        <p:spPr>
          <a:xfrm>
            <a:off x="5309640" y="285624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AEF46DC4-B2B5-4BB5-A1F1-55C64CE826E2}"/>
              </a:ext>
            </a:extLst>
          </p:cNvPr>
          <p:cNvSpPr/>
          <p:nvPr/>
        </p:nvSpPr>
        <p:spPr>
          <a:xfrm>
            <a:off x="617976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35" name="Straight Connector 134">
            <a:extLst>
              <a:ext uri="{FF2B5EF4-FFF2-40B4-BE49-F238E27FC236}">
                <a16:creationId xmlns:a16="http://schemas.microsoft.com/office/drawing/2014/main" id="{0B7BF27F-50A1-4FC1-955F-A835B4639F3C}"/>
              </a:ext>
            </a:extLst>
          </p:cNvPr>
          <p:cNvSpPr/>
          <p:nvPr/>
        </p:nvSpPr>
        <p:spPr>
          <a:xfrm>
            <a:off x="5918040" y="303732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D62DBA0F-85DA-443F-8AB7-8C4A1045E1FB}"/>
              </a:ext>
            </a:extLst>
          </p:cNvPr>
          <p:cNvSpPr/>
          <p:nvPr/>
        </p:nvSpPr>
        <p:spPr>
          <a:xfrm>
            <a:off x="450540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7" name="Straight Connector 136">
            <a:extLst>
              <a:ext uri="{FF2B5EF4-FFF2-40B4-BE49-F238E27FC236}">
                <a16:creationId xmlns:a16="http://schemas.microsoft.com/office/drawing/2014/main" id="{4F4DE982-5960-46E9-8312-5D34043CECB3}"/>
              </a:ext>
            </a:extLst>
          </p:cNvPr>
          <p:cNvSpPr/>
          <p:nvPr/>
        </p:nvSpPr>
        <p:spPr>
          <a:xfrm>
            <a:off x="5043240" y="3479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A57C0055-514A-4FDB-8E2D-8051618F1CD3}"/>
              </a:ext>
            </a:extLst>
          </p:cNvPr>
          <p:cNvSpPr/>
          <p:nvPr/>
        </p:nvSpPr>
        <p:spPr>
          <a:xfrm>
            <a:off x="450540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39" name="Straight Connector 138">
            <a:extLst>
              <a:ext uri="{FF2B5EF4-FFF2-40B4-BE49-F238E27FC236}">
                <a16:creationId xmlns:a16="http://schemas.microsoft.com/office/drawing/2014/main" id="{1C800630-E5B8-4043-B816-0CF1F86A280E}"/>
              </a:ext>
            </a:extLst>
          </p:cNvPr>
          <p:cNvSpPr/>
          <p:nvPr/>
        </p:nvSpPr>
        <p:spPr>
          <a:xfrm>
            <a:off x="5043240" y="3479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1D7E61B1-9E78-494C-A125-870FADE680F1}"/>
              </a:ext>
            </a:extLst>
          </p:cNvPr>
          <p:cNvSpPr/>
          <p:nvPr/>
        </p:nvSpPr>
        <p:spPr>
          <a:xfrm>
            <a:off x="5309640" y="329868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7723E903-BD37-46B0-9E8D-EE9F23C34837}"/>
              </a:ext>
            </a:extLst>
          </p:cNvPr>
          <p:cNvSpPr/>
          <p:nvPr/>
        </p:nvSpPr>
        <p:spPr>
          <a:xfrm>
            <a:off x="617976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42" name="Straight Connector 141">
            <a:extLst>
              <a:ext uri="{FF2B5EF4-FFF2-40B4-BE49-F238E27FC236}">
                <a16:creationId xmlns:a16="http://schemas.microsoft.com/office/drawing/2014/main" id="{26BDD693-22F1-47C1-8435-DEBEC2932E80}"/>
              </a:ext>
            </a:extLst>
          </p:cNvPr>
          <p:cNvSpPr/>
          <p:nvPr/>
        </p:nvSpPr>
        <p:spPr>
          <a:xfrm>
            <a:off x="5918040" y="347976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3B21A44D-A5FA-4A35-B30A-AF495732D5CA}"/>
              </a:ext>
            </a:extLst>
          </p:cNvPr>
          <p:cNvSpPr/>
          <p:nvPr/>
        </p:nvSpPr>
        <p:spPr>
          <a:xfrm>
            <a:off x="7129440" y="1671480"/>
            <a:ext cx="64836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libraries</a:t>
            </a: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CD8EC131-9206-4524-8647-AB2B11AF7E55}"/>
              </a:ext>
            </a:extLst>
          </p:cNvPr>
          <p:cNvSpPr/>
          <p:nvPr/>
        </p:nvSpPr>
        <p:spPr>
          <a:xfrm>
            <a:off x="5309640" y="2856240"/>
            <a:ext cx="60336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6F73751-D764-4C5E-AE29-A8DF7964A7CA}"/>
              </a:ext>
            </a:extLst>
          </p:cNvPr>
          <p:cNvSpPr/>
          <p:nvPr/>
        </p:nvSpPr>
        <p:spPr>
          <a:xfrm>
            <a:off x="7174800" y="2615039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linker</a:t>
            </a: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C2F6DDE-08D4-4C4D-B3A7-87BE87D62226}"/>
              </a:ext>
            </a:extLst>
          </p:cNvPr>
          <p:cNvSpPr/>
          <p:nvPr/>
        </p:nvSpPr>
        <p:spPr>
          <a:xfrm>
            <a:off x="8041320" y="2650319"/>
            <a:ext cx="60840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executable</a:t>
            </a:r>
          </a:p>
        </p:txBody>
      </p:sp>
      <p:sp>
        <p:nvSpPr>
          <p:cNvPr id="147" name="Straight Connector 146">
            <a:extLst>
              <a:ext uri="{FF2B5EF4-FFF2-40B4-BE49-F238E27FC236}">
                <a16:creationId xmlns:a16="http://schemas.microsoft.com/office/drawing/2014/main" id="{974CDA16-5211-4820-AF07-DC95D0A43EE4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83F830F-4848-47F8-83CB-61AC8E14ABA0}"/>
              </a:ext>
            </a:extLst>
          </p:cNvPr>
          <p:cNvSpPr/>
          <p:nvPr/>
        </p:nvSpPr>
        <p:spPr>
          <a:xfrm>
            <a:off x="6717600" y="2147400"/>
            <a:ext cx="185400" cy="1342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6" h="3729" fill="none">
                <a:moveTo>
                  <a:pt x="0" y="0"/>
                </a:moveTo>
                <a:lnTo>
                  <a:pt x="516" y="0"/>
                </a:lnTo>
                <a:lnTo>
                  <a:pt x="516" y="3729"/>
                </a:lnTo>
                <a:lnTo>
                  <a:pt x="0" y="37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9" name="Straight Connector 148">
            <a:extLst>
              <a:ext uri="{FF2B5EF4-FFF2-40B4-BE49-F238E27FC236}">
                <a16:creationId xmlns:a16="http://schemas.microsoft.com/office/drawing/2014/main" id="{EE6B2AA3-2E73-4BA3-907A-7C570F55CF18}"/>
              </a:ext>
            </a:extLst>
          </p:cNvPr>
          <p:cNvSpPr/>
          <p:nvPr/>
        </p:nvSpPr>
        <p:spPr>
          <a:xfrm>
            <a:off x="6717600" y="2610000"/>
            <a:ext cx="18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0" name="Straight Connector 149">
            <a:extLst>
              <a:ext uri="{FF2B5EF4-FFF2-40B4-BE49-F238E27FC236}">
                <a16:creationId xmlns:a16="http://schemas.microsoft.com/office/drawing/2014/main" id="{69B9A8ED-9944-492B-9841-EB97B4878C9B}"/>
              </a:ext>
            </a:extLst>
          </p:cNvPr>
          <p:cNvSpPr/>
          <p:nvPr/>
        </p:nvSpPr>
        <p:spPr>
          <a:xfrm>
            <a:off x="6717600" y="3032280"/>
            <a:ext cx="18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1" name="Straight Connector 150">
            <a:extLst>
              <a:ext uri="{FF2B5EF4-FFF2-40B4-BE49-F238E27FC236}">
                <a16:creationId xmlns:a16="http://schemas.microsoft.com/office/drawing/2014/main" id="{6DB2DA8F-8F9C-4CFE-A46E-7C1EABD9BA27}"/>
              </a:ext>
            </a:extLst>
          </p:cNvPr>
          <p:cNvSpPr/>
          <p:nvPr/>
        </p:nvSpPr>
        <p:spPr>
          <a:xfrm>
            <a:off x="6903360" y="2801160"/>
            <a:ext cx="2714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2" name="Straight Connector 151">
            <a:extLst>
              <a:ext uri="{FF2B5EF4-FFF2-40B4-BE49-F238E27FC236}">
                <a16:creationId xmlns:a16="http://schemas.microsoft.com/office/drawing/2014/main" id="{09818060-25D1-4413-AF98-44C9C439A565}"/>
              </a:ext>
            </a:extLst>
          </p:cNvPr>
          <p:cNvSpPr/>
          <p:nvPr/>
        </p:nvSpPr>
        <p:spPr>
          <a:xfrm>
            <a:off x="7777800" y="2801160"/>
            <a:ext cx="2635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3" name="Straight Connector 152">
            <a:extLst>
              <a:ext uri="{FF2B5EF4-FFF2-40B4-BE49-F238E27FC236}">
                <a16:creationId xmlns:a16="http://schemas.microsoft.com/office/drawing/2014/main" id="{3E72FE27-76C3-4CB3-BFE5-16D59CD0917F}"/>
              </a:ext>
            </a:extLst>
          </p:cNvPr>
          <p:cNvSpPr/>
          <p:nvPr/>
        </p:nvSpPr>
        <p:spPr>
          <a:xfrm>
            <a:off x="7451640" y="1973160"/>
            <a:ext cx="0" cy="64187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5C602F7-2023-4457-A4F6-867D093B279B}"/>
              </a:ext>
            </a:extLst>
          </p:cNvPr>
          <p:cNvSpPr/>
          <p:nvPr/>
        </p:nvSpPr>
        <p:spPr>
          <a:xfrm>
            <a:off x="16527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preproc</a:t>
            </a: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3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854E337C-F7DC-41A3-9197-98A311BD7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 dirty="0">
                <a:latin typeface="+mj-lt"/>
              </a:rPr>
              <a:t>The C pre-processor</a:t>
            </a:r>
            <a:endParaRPr lang="en-US" altLang="en-US" sz="3600" dirty="0">
              <a:latin typeface="+mj-lt"/>
            </a:endParaRP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320D3CD0-2961-48FA-9A16-7EE1E5CB3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Includes – imports header files</a:t>
            </a:r>
            <a:br>
              <a:rPr lang="en-GB" altLang="en-US" sz="2800" dirty="0">
                <a:latin typeface="+mj-lt"/>
              </a:rPr>
            </a:b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A.h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Text substitution, e.g. define constants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NAME value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Macros (inline functions)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MAX(X,Y) (X&gt;Y ? X : Y) // careful with macros!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Conditional compilation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#ifdef DEBUG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rintf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Debugging message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endParaRPr lang="en-GB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–DDEBUG ...</a:t>
            </a:r>
          </a:p>
        </p:txBody>
      </p:sp>
    </p:spTree>
    <p:extLst>
      <p:ext uri="{BB962C8B-B14F-4D97-AF65-F5344CB8AC3E}">
        <p14:creationId xmlns:p14="http://schemas.microsoft.com/office/powerpoint/2010/main" val="30909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854E337C-F7DC-41A3-9197-98A311BD7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 dirty="0">
                <a:latin typeface="+mj-lt"/>
              </a:rPr>
              <a:t>The C pre-processor</a:t>
            </a:r>
            <a:endParaRPr lang="en-US" altLang="en-US" sz="3600" dirty="0">
              <a:latin typeface="+mj-lt"/>
            </a:endParaRP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320D3CD0-2961-48FA-9A16-7EE1E5CB3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Inserts header files to C source code file in response to </a:t>
            </a:r>
          </a:p>
          <a:p>
            <a:pPr marL="457176" lvl="1" indent="0">
              <a:spcBef>
                <a:spcPct val="10000"/>
              </a:spcBef>
              <a:buNone/>
            </a:pP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A.h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Performs macro substitution</a:t>
            </a:r>
            <a:endParaRPr lang="en-GB" altLang="en-US" sz="2000" dirty="0">
              <a:latin typeface="+mj-lt"/>
            </a:endParaRPr>
          </a:p>
          <a:p>
            <a:pPr lvl="1">
              <a:spcBef>
                <a:spcPct val="10000"/>
              </a:spcBef>
            </a:pPr>
            <a:r>
              <a:rPr lang="en-GB" altLang="en-US" sz="2400" dirty="0">
                <a:latin typeface="+mj-lt"/>
              </a:rPr>
              <a:t>E.g. In response to </a:t>
            </a:r>
            <a:r>
              <a:rPr lang="en-GB" altLang="en-US" dirty="0">
                <a:latin typeface="+mj-lt"/>
              </a:rPr>
              <a:t>#define CONST 5</a:t>
            </a:r>
          </a:p>
          <a:p>
            <a:pPr lvl="1">
              <a:spcBef>
                <a:spcPct val="10000"/>
              </a:spcBef>
            </a:pPr>
            <a:r>
              <a:rPr lang="en-GB" altLang="en-US" sz="2400" dirty="0">
                <a:latin typeface="+mj-lt"/>
              </a:rPr>
              <a:t>All references to </a:t>
            </a:r>
            <a:r>
              <a:rPr lang="en-GB" altLang="en-US" dirty="0">
                <a:latin typeface="+mj-lt"/>
              </a:rPr>
              <a:t>CONST</a:t>
            </a:r>
            <a:r>
              <a:rPr lang="en-GB" altLang="en-US" sz="2400" dirty="0">
                <a:latin typeface="+mj-lt"/>
              </a:rPr>
              <a:t> in source will be replaced by </a:t>
            </a:r>
            <a:r>
              <a:rPr lang="en-GB" altLang="en-US" dirty="0">
                <a:latin typeface="+mj-lt"/>
              </a:rPr>
              <a:t>5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No type checking or anything, just a direct textual replacement</a:t>
            </a:r>
          </a:p>
          <a:p>
            <a:pPr eaLnBrk="1" hangingPunct="1">
              <a:spcBef>
                <a:spcPct val="10000"/>
              </a:spcBef>
            </a:pPr>
            <a:r>
              <a:rPr lang="en-GB" altLang="en-US" sz="2800" dirty="0">
                <a:latin typeface="+mj-lt"/>
              </a:rPr>
              <a:t>To examine the output </a:t>
            </a:r>
            <a:r>
              <a:rPr lang="en-GB" altLang="en-US" sz="2800" dirty="0" err="1">
                <a:latin typeface="+mj-lt"/>
              </a:rPr>
              <a:t>gcc</a:t>
            </a:r>
            <a:r>
              <a:rPr lang="en-GB" altLang="en-US" sz="2800" dirty="0">
                <a:latin typeface="+mj-lt"/>
              </a:rPr>
              <a:t> pre-processor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GB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–E </a:t>
            </a:r>
            <a:r>
              <a:rPr lang="en-GB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GB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output.c</a:t>
            </a:r>
            <a:endParaRPr lang="en-GB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7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Compiler</a:t>
            </a:r>
          </a:p>
        </p:txBody>
      </p:sp>
      <p:sp>
        <p:nvSpPr>
          <p:cNvPr id="78" name="Straight Connector 77">
            <a:extLst>
              <a:ext uri="{FF2B5EF4-FFF2-40B4-BE49-F238E27FC236}">
                <a16:creationId xmlns:a16="http://schemas.microsoft.com/office/drawing/2014/main" id="{FA01887D-6CDC-4AE6-9937-F7477E88044D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0" name="Straight Connector 79">
            <a:extLst>
              <a:ext uri="{FF2B5EF4-FFF2-40B4-BE49-F238E27FC236}">
                <a16:creationId xmlns:a16="http://schemas.microsoft.com/office/drawing/2014/main" id="{3C0FA3A3-6A8A-458D-8BC9-7EF50B464ABA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70354D0-368F-4BFA-A228-3EE6A54968E6}"/>
              </a:ext>
            </a:extLst>
          </p:cNvPr>
          <p:cNvSpPr/>
          <p:nvPr/>
        </p:nvSpPr>
        <p:spPr>
          <a:xfrm>
            <a:off x="16527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79ABE34-1ADF-4FDC-8823-36C63498F611}"/>
              </a:ext>
            </a:extLst>
          </p:cNvPr>
          <p:cNvSpPr/>
          <p:nvPr/>
        </p:nvSpPr>
        <p:spPr>
          <a:xfrm>
            <a:off x="28951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83" name="Straight Connector 82">
            <a:extLst>
              <a:ext uri="{FF2B5EF4-FFF2-40B4-BE49-F238E27FC236}">
                <a16:creationId xmlns:a16="http://schemas.microsoft.com/office/drawing/2014/main" id="{50274A49-C096-4735-824B-89A6558ECB6F}"/>
              </a:ext>
            </a:extLst>
          </p:cNvPr>
          <p:cNvSpPr/>
          <p:nvPr/>
        </p:nvSpPr>
        <p:spPr>
          <a:xfrm>
            <a:off x="25214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4" name="Straight Connector 83">
            <a:extLst>
              <a:ext uri="{FF2B5EF4-FFF2-40B4-BE49-F238E27FC236}">
                <a16:creationId xmlns:a16="http://schemas.microsoft.com/office/drawing/2014/main" id="{EA4271C1-8230-45E8-9F17-03AA3929B834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5CF7FDF-36BE-4986-9085-3716179A84E8}"/>
              </a:ext>
            </a:extLst>
          </p:cNvPr>
          <p:cNvSpPr/>
          <p:nvPr/>
        </p:nvSpPr>
        <p:spPr>
          <a:xfrm>
            <a:off x="504719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86" name="Straight Connector 85">
            <a:extLst>
              <a:ext uri="{FF2B5EF4-FFF2-40B4-BE49-F238E27FC236}">
                <a16:creationId xmlns:a16="http://schemas.microsoft.com/office/drawing/2014/main" id="{315BD689-B8FC-4274-8176-DEFA143A9236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D3BBF45-B756-4D5A-A839-1824B5F3B0F8}"/>
              </a:ext>
            </a:extLst>
          </p:cNvPr>
          <p:cNvSpPr/>
          <p:nvPr/>
        </p:nvSpPr>
        <p:spPr>
          <a:xfrm>
            <a:off x="16527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preproc</a:t>
            </a: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817F0B2-D330-46B2-AD62-5A35CCF2EF1B}"/>
              </a:ext>
            </a:extLst>
          </p:cNvPr>
          <p:cNvSpPr/>
          <p:nvPr/>
        </p:nvSpPr>
        <p:spPr>
          <a:xfrm>
            <a:off x="28951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89" name="Straight Connector 88">
            <a:extLst>
              <a:ext uri="{FF2B5EF4-FFF2-40B4-BE49-F238E27FC236}">
                <a16:creationId xmlns:a16="http://schemas.microsoft.com/office/drawing/2014/main" id="{FD14C376-13B5-4816-8A2B-15222E27BA38}"/>
              </a:ext>
            </a:extLst>
          </p:cNvPr>
          <p:cNvSpPr/>
          <p:nvPr/>
        </p:nvSpPr>
        <p:spPr>
          <a:xfrm>
            <a:off x="25214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0" name="Straight Connector 89">
            <a:extLst>
              <a:ext uri="{FF2B5EF4-FFF2-40B4-BE49-F238E27FC236}">
                <a16:creationId xmlns:a16="http://schemas.microsoft.com/office/drawing/2014/main" id="{9F783407-B653-4074-8BCB-3B59745B3448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1" name="Straight Connector 90">
            <a:extLst>
              <a:ext uri="{FF2B5EF4-FFF2-40B4-BE49-F238E27FC236}">
                <a16:creationId xmlns:a16="http://schemas.microsoft.com/office/drawing/2014/main" id="{ACC83E07-A9E0-4092-8059-02D2FF3933E1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07D9F3AE-E5BE-4DB4-B139-AB59FCE3B9C7}"/>
              </a:ext>
            </a:extLst>
          </p:cNvPr>
          <p:cNvSpPr/>
          <p:nvPr/>
        </p:nvSpPr>
        <p:spPr>
          <a:xfrm>
            <a:off x="4043159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C7095A5-D4E5-41C4-8C20-632E380129E1}"/>
              </a:ext>
            </a:extLst>
          </p:cNvPr>
          <p:cNvSpPr/>
          <p:nvPr/>
        </p:nvSpPr>
        <p:spPr>
          <a:xfrm>
            <a:off x="52855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94" name="Straight Connector 93">
            <a:extLst>
              <a:ext uri="{FF2B5EF4-FFF2-40B4-BE49-F238E27FC236}">
                <a16:creationId xmlns:a16="http://schemas.microsoft.com/office/drawing/2014/main" id="{846EF37F-EE4D-4CD7-9449-BAA16E7F57F0}"/>
              </a:ext>
            </a:extLst>
          </p:cNvPr>
          <p:cNvSpPr/>
          <p:nvPr/>
        </p:nvSpPr>
        <p:spPr>
          <a:xfrm>
            <a:off x="4911839" y="531828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5" name="Straight Connector 94">
            <a:extLst>
              <a:ext uri="{FF2B5EF4-FFF2-40B4-BE49-F238E27FC236}">
                <a16:creationId xmlns:a16="http://schemas.microsoft.com/office/drawing/2014/main" id="{AF53FB24-310E-4B10-A487-01026A8BF30C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6" name="Straight Connector 95">
            <a:extLst>
              <a:ext uri="{FF2B5EF4-FFF2-40B4-BE49-F238E27FC236}">
                <a16:creationId xmlns:a16="http://schemas.microsoft.com/office/drawing/2014/main" id="{765D1610-2E3F-44C1-8EC2-64B71F6B8D9C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C4DEA39-D23A-4FC2-AD3D-8686FAF15485}"/>
              </a:ext>
            </a:extLst>
          </p:cNvPr>
          <p:cNvSpPr/>
          <p:nvPr/>
        </p:nvSpPr>
        <p:spPr>
          <a:xfrm>
            <a:off x="4043159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29DC547-8A3A-4B39-A133-1B1069B50EE6}"/>
              </a:ext>
            </a:extLst>
          </p:cNvPr>
          <p:cNvSpPr/>
          <p:nvPr/>
        </p:nvSpPr>
        <p:spPr>
          <a:xfrm>
            <a:off x="52855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99" name="Straight Connector 98">
            <a:extLst>
              <a:ext uri="{FF2B5EF4-FFF2-40B4-BE49-F238E27FC236}">
                <a16:creationId xmlns:a16="http://schemas.microsoft.com/office/drawing/2014/main" id="{318C4DC7-191B-4F55-AE77-B60170F3D45D}"/>
              </a:ext>
            </a:extLst>
          </p:cNvPr>
          <p:cNvSpPr/>
          <p:nvPr/>
        </p:nvSpPr>
        <p:spPr>
          <a:xfrm>
            <a:off x="4911839" y="531828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0" name="Straight Connector 99">
            <a:extLst>
              <a:ext uri="{FF2B5EF4-FFF2-40B4-BE49-F238E27FC236}">
                <a16:creationId xmlns:a16="http://schemas.microsoft.com/office/drawing/2014/main" id="{27685123-A9DD-4017-B838-DAF0350B0175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1" name="Straight Connector 100">
            <a:extLst>
              <a:ext uri="{FF2B5EF4-FFF2-40B4-BE49-F238E27FC236}">
                <a16:creationId xmlns:a16="http://schemas.microsoft.com/office/drawing/2014/main" id="{C9CA875E-51E8-4839-96D4-DD304FAD31B7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5BBE034-4A27-4098-B22D-35A152C1388E}"/>
              </a:ext>
            </a:extLst>
          </p:cNvPr>
          <p:cNvSpPr/>
          <p:nvPr/>
        </p:nvSpPr>
        <p:spPr>
          <a:xfrm>
            <a:off x="64335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D334849A-0357-40B5-A4CB-75CEF0FC4801}"/>
              </a:ext>
            </a:extLst>
          </p:cNvPr>
          <p:cNvSpPr/>
          <p:nvPr/>
        </p:nvSpPr>
        <p:spPr>
          <a:xfrm>
            <a:off x="76759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04" name="Straight Connector 103">
            <a:extLst>
              <a:ext uri="{FF2B5EF4-FFF2-40B4-BE49-F238E27FC236}">
                <a16:creationId xmlns:a16="http://schemas.microsoft.com/office/drawing/2014/main" id="{F47EAEE1-53C0-45C2-86B2-B9C1730A2DF0}"/>
              </a:ext>
            </a:extLst>
          </p:cNvPr>
          <p:cNvSpPr/>
          <p:nvPr/>
        </p:nvSpPr>
        <p:spPr>
          <a:xfrm>
            <a:off x="73022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5" name="Straight Connector 104">
            <a:extLst>
              <a:ext uri="{FF2B5EF4-FFF2-40B4-BE49-F238E27FC236}">
                <a16:creationId xmlns:a16="http://schemas.microsoft.com/office/drawing/2014/main" id="{9726C54A-E391-4299-81A7-AF7BA4575ABE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6" name="Straight Connector 105">
            <a:extLst>
              <a:ext uri="{FF2B5EF4-FFF2-40B4-BE49-F238E27FC236}">
                <a16:creationId xmlns:a16="http://schemas.microsoft.com/office/drawing/2014/main" id="{2CC1BA1C-7D1C-4800-9A89-1A6E455EE4D0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C398C87-E122-454D-A387-9A62444E4986}"/>
              </a:ext>
            </a:extLst>
          </p:cNvPr>
          <p:cNvSpPr/>
          <p:nvPr/>
        </p:nvSpPr>
        <p:spPr>
          <a:xfrm>
            <a:off x="64335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B7B6773-A25E-40F1-B199-6004E198AAF1}"/>
              </a:ext>
            </a:extLst>
          </p:cNvPr>
          <p:cNvSpPr/>
          <p:nvPr/>
        </p:nvSpPr>
        <p:spPr>
          <a:xfrm>
            <a:off x="76759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09" name="Straight Connector 108">
            <a:extLst>
              <a:ext uri="{FF2B5EF4-FFF2-40B4-BE49-F238E27FC236}">
                <a16:creationId xmlns:a16="http://schemas.microsoft.com/office/drawing/2014/main" id="{916E2D8E-9C11-443D-B060-3F847200662B}"/>
              </a:ext>
            </a:extLst>
          </p:cNvPr>
          <p:cNvSpPr/>
          <p:nvPr/>
        </p:nvSpPr>
        <p:spPr>
          <a:xfrm>
            <a:off x="73022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0" name="Straight Connector 109">
            <a:extLst>
              <a:ext uri="{FF2B5EF4-FFF2-40B4-BE49-F238E27FC236}">
                <a16:creationId xmlns:a16="http://schemas.microsoft.com/office/drawing/2014/main" id="{528BC3C1-7247-4970-B03A-E66AE4B9E513}"/>
              </a:ext>
            </a:extLst>
          </p:cNvPr>
          <p:cNvSpPr/>
          <p:nvPr/>
        </p:nvSpPr>
        <p:spPr>
          <a:xfrm flipH="1">
            <a:off x="523799" y="3657600"/>
            <a:ext cx="3876840" cy="1305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1" name="Straight Connector 110">
            <a:extLst>
              <a:ext uri="{FF2B5EF4-FFF2-40B4-BE49-F238E27FC236}">
                <a16:creationId xmlns:a16="http://schemas.microsoft.com/office/drawing/2014/main" id="{B940CF1D-D1DE-41D8-869E-404D6ECB31ED}"/>
              </a:ext>
            </a:extLst>
          </p:cNvPr>
          <p:cNvSpPr/>
          <p:nvPr/>
        </p:nvSpPr>
        <p:spPr>
          <a:xfrm>
            <a:off x="6800760" y="3676679"/>
            <a:ext cx="1600200" cy="1257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9AC95075-90F0-4990-97C3-D5198327FBA8}"/>
              </a:ext>
            </a:extLst>
          </p:cNvPr>
          <p:cNvSpPr/>
          <p:nvPr/>
        </p:nvSpPr>
        <p:spPr>
          <a:xfrm>
            <a:off x="450540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3" name="Straight Connector 112">
            <a:extLst>
              <a:ext uri="{FF2B5EF4-FFF2-40B4-BE49-F238E27FC236}">
                <a16:creationId xmlns:a16="http://schemas.microsoft.com/office/drawing/2014/main" id="{F351CC9D-1854-4EB1-9DA5-36FA0AD4CBAC}"/>
              </a:ext>
            </a:extLst>
          </p:cNvPr>
          <p:cNvSpPr/>
          <p:nvPr/>
        </p:nvSpPr>
        <p:spPr>
          <a:xfrm>
            <a:off x="5043240" y="2147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FA69538-ED03-4939-BE59-DF6BE7D62CE3}"/>
              </a:ext>
            </a:extLst>
          </p:cNvPr>
          <p:cNvSpPr/>
          <p:nvPr/>
        </p:nvSpPr>
        <p:spPr>
          <a:xfrm>
            <a:off x="450540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115" name="Straight Connector 114">
            <a:extLst>
              <a:ext uri="{FF2B5EF4-FFF2-40B4-BE49-F238E27FC236}">
                <a16:creationId xmlns:a16="http://schemas.microsoft.com/office/drawing/2014/main" id="{B8BABAAD-38A3-44CA-8EDB-8896E35BE618}"/>
              </a:ext>
            </a:extLst>
          </p:cNvPr>
          <p:cNvSpPr/>
          <p:nvPr/>
        </p:nvSpPr>
        <p:spPr>
          <a:xfrm>
            <a:off x="5043240" y="2147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B9A028F-D34A-4267-9021-2D379757EA9A}"/>
              </a:ext>
            </a:extLst>
          </p:cNvPr>
          <p:cNvSpPr/>
          <p:nvPr/>
        </p:nvSpPr>
        <p:spPr>
          <a:xfrm>
            <a:off x="5309640" y="196632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asembler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1EE62403-4F13-48A8-B025-05ADF0AF81B4}"/>
              </a:ext>
            </a:extLst>
          </p:cNvPr>
          <p:cNvSpPr/>
          <p:nvPr/>
        </p:nvSpPr>
        <p:spPr>
          <a:xfrm>
            <a:off x="617976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55" name="Straight Connector 154">
            <a:extLst>
              <a:ext uri="{FF2B5EF4-FFF2-40B4-BE49-F238E27FC236}">
                <a16:creationId xmlns:a16="http://schemas.microsoft.com/office/drawing/2014/main" id="{A1F9AF80-D3E7-4B14-AD02-C417A1B486DA}"/>
              </a:ext>
            </a:extLst>
          </p:cNvPr>
          <p:cNvSpPr/>
          <p:nvPr/>
        </p:nvSpPr>
        <p:spPr>
          <a:xfrm>
            <a:off x="5918040" y="214776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F3377D4C-1E85-486E-A3C8-EB4986DC82A7}"/>
              </a:ext>
            </a:extLst>
          </p:cNvPr>
          <p:cNvSpPr/>
          <p:nvPr/>
        </p:nvSpPr>
        <p:spPr>
          <a:xfrm>
            <a:off x="450540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7" name="Straight Connector 156">
            <a:extLst>
              <a:ext uri="{FF2B5EF4-FFF2-40B4-BE49-F238E27FC236}">
                <a16:creationId xmlns:a16="http://schemas.microsoft.com/office/drawing/2014/main" id="{6521DE7D-27FD-4BEE-97DC-7895BE95CB52}"/>
              </a:ext>
            </a:extLst>
          </p:cNvPr>
          <p:cNvSpPr/>
          <p:nvPr/>
        </p:nvSpPr>
        <p:spPr>
          <a:xfrm>
            <a:off x="5043240" y="260028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A1AEDE84-C31F-4952-8150-C3B51CE71DBB}"/>
              </a:ext>
            </a:extLst>
          </p:cNvPr>
          <p:cNvSpPr/>
          <p:nvPr/>
        </p:nvSpPr>
        <p:spPr>
          <a:xfrm>
            <a:off x="450540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159" name="Straight Connector 158">
            <a:extLst>
              <a:ext uri="{FF2B5EF4-FFF2-40B4-BE49-F238E27FC236}">
                <a16:creationId xmlns:a16="http://schemas.microsoft.com/office/drawing/2014/main" id="{76C9D5A5-452B-45C6-8782-8CF6E08520C0}"/>
              </a:ext>
            </a:extLst>
          </p:cNvPr>
          <p:cNvSpPr/>
          <p:nvPr/>
        </p:nvSpPr>
        <p:spPr>
          <a:xfrm>
            <a:off x="5043240" y="260028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BD0F4AC0-ABAA-4F5F-8BAF-A7059522F3B7}"/>
              </a:ext>
            </a:extLst>
          </p:cNvPr>
          <p:cNvSpPr/>
          <p:nvPr/>
        </p:nvSpPr>
        <p:spPr>
          <a:xfrm>
            <a:off x="5309640" y="241884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17FFD6D9-6037-452F-BAA7-ED6289EAE06F}"/>
              </a:ext>
            </a:extLst>
          </p:cNvPr>
          <p:cNvSpPr/>
          <p:nvPr/>
        </p:nvSpPr>
        <p:spPr>
          <a:xfrm>
            <a:off x="617976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62" name="Straight Connector 161">
            <a:extLst>
              <a:ext uri="{FF2B5EF4-FFF2-40B4-BE49-F238E27FC236}">
                <a16:creationId xmlns:a16="http://schemas.microsoft.com/office/drawing/2014/main" id="{4615886C-1748-4134-8F44-BAABC7910456}"/>
              </a:ext>
            </a:extLst>
          </p:cNvPr>
          <p:cNvSpPr/>
          <p:nvPr/>
        </p:nvSpPr>
        <p:spPr>
          <a:xfrm>
            <a:off x="5918040" y="260028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94E1771-2AF7-41BA-AB21-1ADD3FA21E70}"/>
              </a:ext>
            </a:extLst>
          </p:cNvPr>
          <p:cNvSpPr/>
          <p:nvPr/>
        </p:nvSpPr>
        <p:spPr>
          <a:xfrm>
            <a:off x="450540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4" name="Straight Connector 163">
            <a:extLst>
              <a:ext uri="{FF2B5EF4-FFF2-40B4-BE49-F238E27FC236}">
                <a16:creationId xmlns:a16="http://schemas.microsoft.com/office/drawing/2014/main" id="{4EBBB35F-2728-42DC-A1C0-E9A8D6B43546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AF594A05-F9D6-4694-9AE6-D3C28079B627}"/>
              </a:ext>
            </a:extLst>
          </p:cNvPr>
          <p:cNvSpPr/>
          <p:nvPr/>
        </p:nvSpPr>
        <p:spPr>
          <a:xfrm>
            <a:off x="450540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66" name="Straight Connector 165">
            <a:extLst>
              <a:ext uri="{FF2B5EF4-FFF2-40B4-BE49-F238E27FC236}">
                <a16:creationId xmlns:a16="http://schemas.microsoft.com/office/drawing/2014/main" id="{3B0B821B-0D96-4997-A100-40FF3940796C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92E9825C-FC08-4C1F-A8E1-71FC49903FB3}"/>
              </a:ext>
            </a:extLst>
          </p:cNvPr>
          <p:cNvSpPr/>
          <p:nvPr/>
        </p:nvSpPr>
        <p:spPr>
          <a:xfrm>
            <a:off x="5309640" y="285624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C6CDE64-47F0-4737-9A02-F32A89F34F25}"/>
              </a:ext>
            </a:extLst>
          </p:cNvPr>
          <p:cNvSpPr/>
          <p:nvPr/>
        </p:nvSpPr>
        <p:spPr>
          <a:xfrm>
            <a:off x="617976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69" name="Straight Connector 168">
            <a:extLst>
              <a:ext uri="{FF2B5EF4-FFF2-40B4-BE49-F238E27FC236}">
                <a16:creationId xmlns:a16="http://schemas.microsoft.com/office/drawing/2014/main" id="{01C7FD58-40B8-4985-AC3E-99982040B0C2}"/>
              </a:ext>
            </a:extLst>
          </p:cNvPr>
          <p:cNvSpPr/>
          <p:nvPr/>
        </p:nvSpPr>
        <p:spPr>
          <a:xfrm>
            <a:off x="5918040" y="303732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AAE2FAFC-83C5-4993-9A16-909A0FF70C7B}"/>
              </a:ext>
            </a:extLst>
          </p:cNvPr>
          <p:cNvSpPr/>
          <p:nvPr/>
        </p:nvSpPr>
        <p:spPr>
          <a:xfrm>
            <a:off x="450540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1" name="Straight Connector 170">
            <a:extLst>
              <a:ext uri="{FF2B5EF4-FFF2-40B4-BE49-F238E27FC236}">
                <a16:creationId xmlns:a16="http://schemas.microsoft.com/office/drawing/2014/main" id="{5E65932A-726E-495B-B2A6-C0C84CDF81C5}"/>
              </a:ext>
            </a:extLst>
          </p:cNvPr>
          <p:cNvSpPr/>
          <p:nvPr/>
        </p:nvSpPr>
        <p:spPr>
          <a:xfrm>
            <a:off x="5043240" y="3479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3C9FC23-C3A0-44DF-855B-0998926E8622}"/>
              </a:ext>
            </a:extLst>
          </p:cNvPr>
          <p:cNvSpPr/>
          <p:nvPr/>
        </p:nvSpPr>
        <p:spPr>
          <a:xfrm>
            <a:off x="450540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73" name="Straight Connector 172">
            <a:extLst>
              <a:ext uri="{FF2B5EF4-FFF2-40B4-BE49-F238E27FC236}">
                <a16:creationId xmlns:a16="http://schemas.microsoft.com/office/drawing/2014/main" id="{1E29A053-8870-475E-B8E2-67E8883DEC67}"/>
              </a:ext>
            </a:extLst>
          </p:cNvPr>
          <p:cNvSpPr/>
          <p:nvPr/>
        </p:nvSpPr>
        <p:spPr>
          <a:xfrm>
            <a:off x="5043240" y="3479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2387C08D-4EFD-48BA-A072-C85701228A17}"/>
              </a:ext>
            </a:extLst>
          </p:cNvPr>
          <p:cNvSpPr/>
          <p:nvPr/>
        </p:nvSpPr>
        <p:spPr>
          <a:xfrm>
            <a:off x="5309640" y="329868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A8F43163-BE2B-4E32-8B66-CE0D7ADA37FC}"/>
              </a:ext>
            </a:extLst>
          </p:cNvPr>
          <p:cNvSpPr/>
          <p:nvPr/>
        </p:nvSpPr>
        <p:spPr>
          <a:xfrm>
            <a:off x="617976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76" name="Straight Connector 175">
            <a:extLst>
              <a:ext uri="{FF2B5EF4-FFF2-40B4-BE49-F238E27FC236}">
                <a16:creationId xmlns:a16="http://schemas.microsoft.com/office/drawing/2014/main" id="{603AA4BB-636F-4029-9F94-58DFC8BDCA74}"/>
              </a:ext>
            </a:extLst>
          </p:cNvPr>
          <p:cNvSpPr/>
          <p:nvPr/>
        </p:nvSpPr>
        <p:spPr>
          <a:xfrm>
            <a:off x="5918040" y="347976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98D5743-9614-4EF4-897B-8D33F7DEAB50}"/>
              </a:ext>
            </a:extLst>
          </p:cNvPr>
          <p:cNvSpPr/>
          <p:nvPr/>
        </p:nvSpPr>
        <p:spPr>
          <a:xfrm>
            <a:off x="7129440" y="1671480"/>
            <a:ext cx="64836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libraries</a:t>
            </a: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61DC564D-2CC7-4917-9A6E-C26C42FF4924}"/>
              </a:ext>
            </a:extLst>
          </p:cNvPr>
          <p:cNvSpPr/>
          <p:nvPr/>
        </p:nvSpPr>
        <p:spPr>
          <a:xfrm>
            <a:off x="5309640" y="2856240"/>
            <a:ext cx="60336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A2375B19-D2DF-4DCC-9D9C-DFEF450B715F}"/>
              </a:ext>
            </a:extLst>
          </p:cNvPr>
          <p:cNvSpPr/>
          <p:nvPr/>
        </p:nvSpPr>
        <p:spPr>
          <a:xfrm>
            <a:off x="7174800" y="2615039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linker</a:t>
            </a: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BD27202C-3C6D-419A-BB94-038E64A59785}"/>
              </a:ext>
            </a:extLst>
          </p:cNvPr>
          <p:cNvSpPr/>
          <p:nvPr/>
        </p:nvSpPr>
        <p:spPr>
          <a:xfrm>
            <a:off x="8041320" y="2650319"/>
            <a:ext cx="60840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executable</a:t>
            </a:r>
          </a:p>
        </p:txBody>
      </p:sp>
      <p:sp>
        <p:nvSpPr>
          <p:cNvPr id="181" name="Straight Connector 180">
            <a:extLst>
              <a:ext uri="{FF2B5EF4-FFF2-40B4-BE49-F238E27FC236}">
                <a16:creationId xmlns:a16="http://schemas.microsoft.com/office/drawing/2014/main" id="{8C2CB12A-6E1B-4049-B9F4-16E78125ADF2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9861B5D4-81EB-4E54-BFF9-E6EC28516CD9}"/>
              </a:ext>
            </a:extLst>
          </p:cNvPr>
          <p:cNvSpPr/>
          <p:nvPr/>
        </p:nvSpPr>
        <p:spPr>
          <a:xfrm>
            <a:off x="6717600" y="2147400"/>
            <a:ext cx="185400" cy="1342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6" h="3729" fill="none">
                <a:moveTo>
                  <a:pt x="0" y="0"/>
                </a:moveTo>
                <a:lnTo>
                  <a:pt x="516" y="0"/>
                </a:lnTo>
                <a:lnTo>
                  <a:pt x="516" y="3729"/>
                </a:lnTo>
                <a:lnTo>
                  <a:pt x="0" y="37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3" name="Straight Connector 182">
            <a:extLst>
              <a:ext uri="{FF2B5EF4-FFF2-40B4-BE49-F238E27FC236}">
                <a16:creationId xmlns:a16="http://schemas.microsoft.com/office/drawing/2014/main" id="{C1E32D64-B979-43D3-8E48-AD2C34CAFAED}"/>
              </a:ext>
            </a:extLst>
          </p:cNvPr>
          <p:cNvSpPr/>
          <p:nvPr/>
        </p:nvSpPr>
        <p:spPr>
          <a:xfrm>
            <a:off x="6717600" y="2610000"/>
            <a:ext cx="18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4" name="Straight Connector 183">
            <a:extLst>
              <a:ext uri="{FF2B5EF4-FFF2-40B4-BE49-F238E27FC236}">
                <a16:creationId xmlns:a16="http://schemas.microsoft.com/office/drawing/2014/main" id="{5B0F020B-B3E9-49C3-84CA-B4B38AC9F4C3}"/>
              </a:ext>
            </a:extLst>
          </p:cNvPr>
          <p:cNvSpPr/>
          <p:nvPr/>
        </p:nvSpPr>
        <p:spPr>
          <a:xfrm>
            <a:off x="6717600" y="3032280"/>
            <a:ext cx="18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5" name="Straight Connector 184">
            <a:extLst>
              <a:ext uri="{FF2B5EF4-FFF2-40B4-BE49-F238E27FC236}">
                <a16:creationId xmlns:a16="http://schemas.microsoft.com/office/drawing/2014/main" id="{0A060577-8890-4A11-BE1A-56D5DC7072BB}"/>
              </a:ext>
            </a:extLst>
          </p:cNvPr>
          <p:cNvSpPr/>
          <p:nvPr/>
        </p:nvSpPr>
        <p:spPr>
          <a:xfrm>
            <a:off x="6903360" y="2801160"/>
            <a:ext cx="2714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6" name="Straight Connector 185">
            <a:extLst>
              <a:ext uri="{FF2B5EF4-FFF2-40B4-BE49-F238E27FC236}">
                <a16:creationId xmlns:a16="http://schemas.microsoft.com/office/drawing/2014/main" id="{DC2C2AD9-201B-462E-92E3-5DC8CEF91100}"/>
              </a:ext>
            </a:extLst>
          </p:cNvPr>
          <p:cNvSpPr/>
          <p:nvPr/>
        </p:nvSpPr>
        <p:spPr>
          <a:xfrm>
            <a:off x="7777800" y="2801160"/>
            <a:ext cx="2635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7" name="Straight Connector 186">
            <a:extLst>
              <a:ext uri="{FF2B5EF4-FFF2-40B4-BE49-F238E27FC236}">
                <a16:creationId xmlns:a16="http://schemas.microsoft.com/office/drawing/2014/main" id="{9E4F9EF5-EF28-432C-B94F-17955A765E46}"/>
              </a:ext>
            </a:extLst>
          </p:cNvPr>
          <p:cNvSpPr/>
          <p:nvPr/>
        </p:nvSpPr>
        <p:spPr>
          <a:xfrm>
            <a:off x="7451640" y="1973160"/>
            <a:ext cx="0" cy="64187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3049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>
                <a:latin typeface="+mj-lt"/>
              </a:rPr>
              <a:t>Anatomy </a:t>
            </a:r>
            <a:r>
              <a:rPr dirty="0">
                <a:latin typeface="+mj-lt"/>
              </a:rPr>
              <a:t>of a </a:t>
            </a:r>
            <a:r>
              <a:rPr spc="-4" dirty="0">
                <a:latin typeface="+mj-lt"/>
              </a:rPr>
              <a:t>Modern</a:t>
            </a:r>
            <a:r>
              <a:rPr spc="-62" dirty="0">
                <a:latin typeface="+mj-lt"/>
              </a:rPr>
              <a:t> </a:t>
            </a:r>
            <a:r>
              <a:rPr spc="-4" dirty="0">
                <a:latin typeface="+mj-lt"/>
              </a:rPr>
              <a:t>Compiler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034" y="3121063"/>
            <a:ext cx="3763193" cy="3189613"/>
          </a:xfrm>
          <a:prstGeom prst="rect">
            <a:avLst/>
          </a:prstGeom>
        </p:spPr>
        <p:txBody>
          <a:bodyPr vert="horz" wrap="square" lIns="0" tIns="65554" rIns="0" bIns="0" rtlCol="0">
            <a:spAutoFit/>
          </a:bodyPr>
          <a:lstStyle/>
          <a:p>
            <a:pPr marL="313781" indent="-302575">
              <a:spcBef>
                <a:spcPts val="516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pc="84" dirty="0">
                <a:latin typeface="+mj-lt"/>
                <a:cs typeface="Georgia"/>
              </a:rPr>
              <a:t>Read </a:t>
            </a:r>
            <a:r>
              <a:rPr spc="110" dirty="0">
                <a:latin typeface="+mj-lt"/>
                <a:cs typeface="Georgia"/>
              </a:rPr>
              <a:t>source</a:t>
            </a:r>
            <a:r>
              <a:rPr spc="185" dirty="0">
                <a:latin typeface="+mj-lt"/>
                <a:cs typeface="Georgia"/>
              </a:rPr>
              <a:t> </a:t>
            </a:r>
            <a:r>
              <a:rPr spc="79" dirty="0">
                <a:latin typeface="+mj-lt"/>
                <a:cs typeface="Georgia"/>
              </a:rPr>
              <a:t>program</a:t>
            </a:r>
            <a:endParaRPr dirty="0">
              <a:latin typeface="+mj-lt"/>
              <a:cs typeface="Georgia"/>
            </a:endParaRPr>
          </a:p>
          <a:p>
            <a:pPr marL="313781" marR="4483" indent="-302575">
              <a:lnSpc>
                <a:spcPct val="101200"/>
              </a:lnSpc>
              <a:spcBef>
                <a:spcPts val="405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pc="119" dirty="0">
                <a:latin typeface="+mj-lt"/>
                <a:cs typeface="Georgia"/>
              </a:rPr>
              <a:t>Break </a:t>
            </a:r>
            <a:r>
              <a:rPr spc="40" dirty="0">
                <a:latin typeface="+mj-lt"/>
                <a:cs typeface="Georgia"/>
              </a:rPr>
              <a:t>it </a:t>
            </a:r>
            <a:r>
              <a:rPr spc="146" dirty="0">
                <a:latin typeface="+mj-lt"/>
                <a:cs typeface="Georgia"/>
              </a:rPr>
              <a:t>up </a:t>
            </a:r>
            <a:r>
              <a:rPr spc="62" dirty="0">
                <a:latin typeface="+mj-lt"/>
                <a:cs typeface="Georgia"/>
              </a:rPr>
              <a:t>into </a:t>
            </a:r>
            <a:r>
              <a:rPr spc="110" dirty="0">
                <a:latin typeface="+mj-lt"/>
                <a:cs typeface="Georgia"/>
              </a:rPr>
              <a:t>basic  </a:t>
            </a:r>
            <a:r>
              <a:rPr spc="88" dirty="0">
                <a:latin typeface="+mj-lt"/>
                <a:cs typeface="Georgia"/>
              </a:rPr>
              <a:t>elements</a:t>
            </a:r>
            <a:endParaRPr dirty="0">
              <a:latin typeface="+mj-lt"/>
              <a:cs typeface="Georgia"/>
            </a:endParaRPr>
          </a:p>
          <a:p>
            <a:pPr marL="313781" marR="324428" indent="-302575">
              <a:lnSpc>
                <a:spcPct val="101200"/>
              </a:lnSpc>
              <a:spcBef>
                <a:spcPts val="401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pc="137" dirty="0">
                <a:latin typeface="+mj-lt"/>
                <a:cs typeface="Georgia"/>
              </a:rPr>
              <a:t>Check</a:t>
            </a:r>
            <a:r>
              <a:rPr spc="115" dirty="0">
                <a:latin typeface="+mj-lt"/>
                <a:cs typeface="Georgia"/>
              </a:rPr>
              <a:t> </a:t>
            </a:r>
            <a:r>
              <a:rPr spc="97" dirty="0">
                <a:latin typeface="+mj-lt"/>
                <a:cs typeface="Georgia"/>
              </a:rPr>
              <a:t>correctness,  </a:t>
            </a:r>
            <a:r>
              <a:rPr spc="66" dirty="0">
                <a:latin typeface="+mj-lt"/>
                <a:cs typeface="Georgia"/>
              </a:rPr>
              <a:t>report</a:t>
            </a:r>
            <a:r>
              <a:rPr spc="141" dirty="0">
                <a:latin typeface="+mj-lt"/>
                <a:cs typeface="Georgia"/>
              </a:rPr>
              <a:t> </a:t>
            </a:r>
            <a:r>
              <a:rPr spc="75" dirty="0">
                <a:latin typeface="+mj-lt"/>
                <a:cs typeface="Georgia"/>
              </a:rPr>
              <a:t>errors</a:t>
            </a:r>
            <a:endParaRPr dirty="0">
              <a:latin typeface="+mj-lt"/>
              <a:cs typeface="Georgia"/>
            </a:endParaRPr>
          </a:p>
          <a:p>
            <a:pPr marL="313781" marR="223008" indent="-302575">
              <a:lnSpc>
                <a:spcPct val="99800"/>
              </a:lnSpc>
              <a:spcBef>
                <a:spcPts val="432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pc="97" dirty="0">
                <a:latin typeface="+mj-lt"/>
                <a:cs typeface="Georgia"/>
              </a:rPr>
              <a:t>Translate </a:t>
            </a:r>
            <a:r>
              <a:rPr spc="53" dirty="0">
                <a:latin typeface="+mj-lt"/>
                <a:cs typeface="Georgia"/>
              </a:rPr>
              <a:t>to </a:t>
            </a:r>
            <a:r>
              <a:rPr spc="71" dirty="0">
                <a:latin typeface="+mj-lt"/>
                <a:cs typeface="Georgia"/>
              </a:rPr>
              <a:t>generic </a:t>
            </a:r>
            <a:r>
              <a:rPr spc="71" dirty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spc="79" dirty="0">
                <a:solidFill>
                  <a:srgbClr val="C00000"/>
                </a:solidFill>
                <a:latin typeface="+mj-lt"/>
                <a:cs typeface="Georgia"/>
              </a:rPr>
              <a:t>intermediate  </a:t>
            </a:r>
            <a:r>
              <a:rPr spc="84" dirty="0">
                <a:solidFill>
                  <a:srgbClr val="C00000"/>
                </a:solidFill>
                <a:latin typeface="+mj-lt"/>
                <a:cs typeface="Georgia"/>
              </a:rPr>
              <a:t>representation</a:t>
            </a:r>
            <a:r>
              <a:rPr spc="141" dirty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spc="-93" dirty="0">
                <a:solidFill>
                  <a:srgbClr val="C00000"/>
                </a:solidFill>
                <a:latin typeface="+mj-lt"/>
                <a:cs typeface="Georgia"/>
              </a:rPr>
              <a:t>(IR)</a:t>
            </a:r>
            <a:endParaRPr dirty="0">
              <a:latin typeface="+mj-lt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71" y="3207124"/>
            <a:ext cx="3080800" cy="111931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pc="66" dirty="0">
                <a:latin typeface="+mj-lt"/>
                <a:cs typeface="Georgia"/>
              </a:rPr>
              <a:t>Optimize</a:t>
            </a:r>
            <a:r>
              <a:rPr spc="141" dirty="0">
                <a:latin typeface="+mj-lt"/>
                <a:cs typeface="Georgia"/>
              </a:rPr>
              <a:t> </a:t>
            </a:r>
            <a:r>
              <a:rPr spc="-35" dirty="0">
                <a:latin typeface="+mj-lt"/>
                <a:cs typeface="Georgia"/>
              </a:rPr>
              <a:t>IR</a:t>
            </a:r>
            <a:endParaRPr dirty="0">
              <a:latin typeface="+mj-lt"/>
              <a:cs typeface="Georgia"/>
            </a:endParaRPr>
          </a:p>
          <a:p>
            <a:pPr marL="313781" indent="-302575"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pc="97" dirty="0">
                <a:latin typeface="+mj-lt"/>
                <a:cs typeface="Georgia"/>
              </a:rPr>
              <a:t>Translate </a:t>
            </a:r>
            <a:r>
              <a:rPr spc="-35" dirty="0">
                <a:latin typeface="+mj-lt"/>
                <a:cs typeface="Georgia"/>
              </a:rPr>
              <a:t>IR </a:t>
            </a:r>
            <a:r>
              <a:rPr spc="53" dirty="0">
                <a:latin typeface="+mj-lt"/>
                <a:cs typeface="Georgia"/>
              </a:rPr>
              <a:t>to</a:t>
            </a:r>
            <a:r>
              <a:rPr spc="-97" dirty="0">
                <a:latin typeface="+mj-lt"/>
                <a:cs typeface="Georgia"/>
              </a:rPr>
              <a:t> </a:t>
            </a:r>
            <a:r>
              <a:rPr spc="62" dirty="0">
                <a:latin typeface="+mj-lt"/>
                <a:cs typeface="Georgia"/>
              </a:rPr>
              <a:t>ASM</a:t>
            </a:r>
            <a:endParaRPr dirty="0">
              <a:latin typeface="+mj-lt"/>
              <a:cs typeface="Georgia"/>
            </a:endParaRPr>
          </a:p>
          <a:p>
            <a:pPr marL="313781" indent="-302575"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pc="66" dirty="0">
                <a:latin typeface="+mj-lt"/>
                <a:cs typeface="Georgia"/>
              </a:rPr>
              <a:t>Optimize</a:t>
            </a:r>
            <a:r>
              <a:rPr spc="141" dirty="0">
                <a:latin typeface="+mj-lt"/>
                <a:cs typeface="Georgia"/>
              </a:rPr>
              <a:t> </a:t>
            </a:r>
            <a:r>
              <a:rPr spc="62" dirty="0">
                <a:latin typeface="+mj-lt"/>
                <a:cs typeface="Georgia"/>
              </a:rPr>
              <a:t>ASM</a:t>
            </a:r>
            <a:endParaRPr dirty="0">
              <a:latin typeface="+mj-lt"/>
              <a:cs typeface="Georgia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A600E94B-76F0-4C24-942C-F679BBCB3E20}"/>
              </a:ext>
            </a:extLst>
          </p:cNvPr>
          <p:cNvSpPr txBox="1"/>
          <p:nvPr/>
        </p:nvSpPr>
        <p:spPr>
          <a:xfrm>
            <a:off x="305674" y="1522060"/>
            <a:ext cx="1414743" cy="67598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algn="ctr">
              <a:spcBef>
                <a:spcPts val="88"/>
              </a:spcBef>
            </a:pPr>
            <a:r>
              <a:rPr lang="en-GB" sz="2118" spc="-97" dirty="0">
                <a:latin typeface="Trebuchet MS"/>
                <a:cs typeface="Trebuchet MS"/>
              </a:rPr>
              <a:t>Source </a:t>
            </a:r>
          </a:p>
          <a:p>
            <a:pPr marL="11206" algn="ctr">
              <a:spcBef>
                <a:spcPts val="88"/>
              </a:spcBef>
            </a:pPr>
            <a:r>
              <a:rPr lang="en-GB" sz="2118" spc="-97" dirty="0">
                <a:latin typeface="Trebuchet MS"/>
                <a:cs typeface="Trebuchet MS"/>
              </a:rPr>
              <a:t>Code</a:t>
            </a:r>
            <a:endParaRPr sz="2118" dirty="0">
              <a:latin typeface="Trebuchet MS"/>
              <a:cs typeface="Trebuchet M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AA928C-500A-44BF-9CB0-7CB4AEE1CF06}"/>
              </a:ext>
            </a:extLst>
          </p:cNvPr>
          <p:cNvSpPr/>
          <p:nvPr/>
        </p:nvSpPr>
        <p:spPr>
          <a:xfrm>
            <a:off x="1519518" y="1860052"/>
            <a:ext cx="1775011" cy="9907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Front-end</a:t>
            </a:r>
          </a:p>
          <a:p>
            <a:pPr algn="ctr"/>
            <a:r>
              <a:rPr lang="en-GB" dirty="0"/>
              <a:t>(Analysis)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2807FD-2727-4CE9-8F69-ED67C881D68A}"/>
              </a:ext>
            </a:extLst>
          </p:cNvPr>
          <p:cNvSpPr/>
          <p:nvPr/>
        </p:nvSpPr>
        <p:spPr>
          <a:xfrm>
            <a:off x="5463989" y="1864535"/>
            <a:ext cx="1775011" cy="9907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Back-end</a:t>
            </a:r>
          </a:p>
          <a:p>
            <a:pPr algn="ctr"/>
            <a:r>
              <a:rPr lang="en-GB" dirty="0"/>
              <a:t>(Synthesis)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EE9580-01EA-4E1B-8586-D328F4BC07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99247" y="2355414"/>
            <a:ext cx="820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E9448B-4B42-4A63-B5CC-01BCE4B3ECDA}"/>
              </a:ext>
            </a:extLst>
          </p:cNvPr>
          <p:cNvCxnSpPr>
            <a:cxnSpLocks/>
          </p:cNvCxnSpPr>
          <p:nvPr/>
        </p:nvCxnSpPr>
        <p:spPr>
          <a:xfrm>
            <a:off x="7239000" y="2355414"/>
            <a:ext cx="820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50455A-5FDA-4B57-A08D-297C41A49C1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294529" y="2355414"/>
            <a:ext cx="2169460" cy="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bject 13">
            <a:extLst>
              <a:ext uri="{FF2B5EF4-FFF2-40B4-BE49-F238E27FC236}">
                <a16:creationId xmlns:a16="http://schemas.microsoft.com/office/drawing/2014/main" id="{62478FDD-0062-44C7-9EAB-7418B2E8280C}"/>
              </a:ext>
            </a:extLst>
          </p:cNvPr>
          <p:cNvSpPr txBox="1"/>
          <p:nvPr/>
        </p:nvSpPr>
        <p:spPr>
          <a:xfrm>
            <a:off x="7224746" y="1607070"/>
            <a:ext cx="1414743" cy="67598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algn="ctr">
              <a:spcBef>
                <a:spcPts val="88"/>
              </a:spcBef>
            </a:pPr>
            <a:r>
              <a:rPr lang="en-GB" sz="2118" spc="-97" dirty="0">
                <a:latin typeface="Trebuchet MS"/>
                <a:cs typeface="Trebuchet MS"/>
              </a:rPr>
              <a:t>Target </a:t>
            </a:r>
          </a:p>
          <a:p>
            <a:pPr marL="11206" algn="ctr">
              <a:spcBef>
                <a:spcPts val="88"/>
              </a:spcBef>
            </a:pPr>
            <a:r>
              <a:rPr lang="en-GB" sz="2118" spc="-97" dirty="0">
                <a:latin typeface="Trebuchet MS"/>
                <a:cs typeface="Trebuchet MS"/>
              </a:rPr>
              <a:t>Code</a:t>
            </a:r>
            <a:endParaRPr sz="2118" dirty="0">
              <a:latin typeface="Trebuchet MS"/>
              <a:cs typeface="Trebuchet MS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AB89E530-C77A-4971-AFDB-A35E3597EA71}"/>
              </a:ext>
            </a:extLst>
          </p:cNvPr>
          <p:cNvSpPr txBox="1"/>
          <p:nvPr/>
        </p:nvSpPr>
        <p:spPr>
          <a:xfrm>
            <a:off x="3483665" y="1526543"/>
            <a:ext cx="1792066" cy="67598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algn="ctr">
              <a:spcBef>
                <a:spcPts val="88"/>
              </a:spcBef>
            </a:pPr>
            <a:r>
              <a:rPr lang="en-GB" sz="2118" spc="-97" dirty="0">
                <a:latin typeface="Trebuchet MS"/>
                <a:cs typeface="Trebuchet MS"/>
              </a:rPr>
              <a:t>Intermediate </a:t>
            </a:r>
          </a:p>
          <a:p>
            <a:pPr marL="11206" algn="ctr">
              <a:spcBef>
                <a:spcPts val="88"/>
              </a:spcBef>
            </a:pPr>
            <a:r>
              <a:rPr lang="en-GB" sz="2118" spc="-97" dirty="0">
                <a:latin typeface="Trebuchet MS"/>
                <a:cs typeface="Trebuchet MS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459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7">
            <a:extLst>
              <a:ext uri="{FF2B5EF4-FFF2-40B4-BE49-F238E27FC236}">
                <a16:creationId xmlns:a16="http://schemas.microsoft.com/office/drawing/2014/main" id="{3CA3AA77-A9C2-447D-B59A-6108D740BCC9}"/>
              </a:ext>
            </a:extLst>
          </p:cNvPr>
          <p:cNvSpPr txBox="1"/>
          <p:nvPr/>
        </p:nvSpPr>
        <p:spPr>
          <a:xfrm>
            <a:off x="648513" y="2300441"/>
            <a:ext cx="4447593" cy="2851459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275119" marR="1095994" indent="-197234">
              <a:spcBef>
                <a:spcPts val="62"/>
              </a:spcBef>
            </a:pPr>
            <a:r>
              <a:rPr lang="en-GB" sz="2000" spc="278" dirty="0">
                <a:solidFill>
                  <a:srgbClr val="0070C0"/>
                </a:solidFill>
                <a:latin typeface="Garamond (Body)"/>
                <a:cs typeface="Arial" panose="020B0604020202020204" pitchFamily="34" charset="0"/>
              </a:rPr>
              <a:t>  </a:t>
            </a:r>
            <a:r>
              <a:rPr sz="2000" spc="278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sz="2000" spc="278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00" spc="66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sz="2000" spc="-49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2000" spc="-13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spc="185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sz="2000" spc="18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5119">
              <a:spcBef>
                <a:spcPts val="18"/>
              </a:spcBef>
            </a:pPr>
            <a:r>
              <a:rPr sz="2000" spc="278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sz="2000" spc="66" dirty="0">
                <a:latin typeface="Consolas" panose="020B0609020204030204" pitchFamily="49" charset="0"/>
                <a:cs typeface="Consolas" panose="020B0609020204030204" pitchFamily="49" charset="0"/>
              </a:rPr>
              <a:t>y  </a:t>
            </a:r>
            <a:r>
              <a:rPr sz="2000" spc="-49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2000" spc="26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spc="269" dirty="0">
                <a:latin typeface="Consolas" panose="020B0609020204030204" pitchFamily="49" charset="0"/>
                <a:cs typeface="Consolas" panose="020B0609020204030204" pitchFamily="49" charset="0"/>
              </a:rPr>
              <a:t>x + 7</a:t>
            </a:r>
            <a:r>
              <a:rPr sz="2000" spc="18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5119"/>
            <a:r>
              <a:rPr sz="2000" spc="132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sz="2000" spc="185" dirty="0"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sz="2000" spc="168" dirty="0"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sz="2000" spc="185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r>
              <a:rPr sz="2000" spc="-53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00" spc="304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69587" marR="1785753" indent="-237017">
              <a:spcBef>
                <a:spcPts val="62"/>
              </a:spcBef>
            </a:pPr>
            <a:r>
              <a:rPr sz="2000" spc="419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2000" spc="185" dirty="0"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en-NO" sz="2000" spc="-49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sz="2000" spc="185" dirty="0">
                <a:latin typeface="Consolas" panose="020B0609020204030204" pitchFamily="49" charset="0"/>
                <a:cs typeface="Consolas" panose="020B0609020204030204" pitchFamily="49" charset="0"/>
              </a:rPr>
              <a:t>y) </a:t>
            </a:r>
            <a:r>
              <a:rPr sz="2000" spc="304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spc="304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69587" marR="1785753" indent="-237017">
              <a:spcBef>
                <a:spcPts val="62"/>
              </a:spcBef>
            </a:pPr>
            <a:r>
              <a:rPr lang="en-GB" sz="2000" spc="304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sz="2000" spc="66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sz="2000" spc="-49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sz="2000" spc="66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sz="2000" spc="-13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sz="2000" spc="11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00" spc="224" dirty="0"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2353"/>
            <a:r>
              <a:rPr sz="2000" spc="304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sz="2000" spc="12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sz="2000" spc="454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00" spc="304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69587"/>
            <a:r>
              <a:rPr sz="2000" spc="66" dirty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sz="2000" spc="-49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sz="2000" spc="66" dirty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sz="2000" spc="-13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sz="2000" spc="176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00" spc="224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2353">
              <a:spcBef>
                <a:spcPts val="71"/>
              </a:spcBef>
            </a:pPr>
            <a:r>
              <a:rPr sz="2000" spc="304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5119"/>
            <a:r>
              <a:rPr sz="2000" spc="304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810">
              <a:spcBef>
                <a:spcPts val="88"/>
              </a:spcBef>
            </a:pPr>
            <a:r>
              <a:rPr spc="-4" dirty="0">
                <a:latin typeface="+mj-lt"/>
              </a:rPr>
              <a:t>Frontend</a:t>
            </a:r>
            <a:r>
              <a:rPr spc="-49" dirty="0">
                <a:latin typeface="+mj-lt"/>
              </a:rPr>
              <a:t> </a:t>
            </a:r>
            <a:r>
              <a:rPr spc="-4" dirty="0">
                <a:latin typeface="+mj-lt"/>
              </a:rPr>
              <a:t>Stages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514" y="1348518"/>
            <a:ext cx="7836579" cy="41142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00" spc="75" dirty="0">
                <a:latin typeface="+mj-lt"/>
                <a:cs typeface="Georgia"/>
              </a:rPr>
              <a:t>Lexical </a:t>
            </a:r>
            <a:r>
              <a:rPr sz="2600" spc="119" dirty="0">
                <a:latin typeface="+mj-lt"/>
                <a:cs typeface="Georgia"/>
              </a:rPr>
              <a:t>analysis </a:t>
            </a:r>
            <a:r>
              <a:rPr sz="2600" spc="62" dirty="0">
                <a:latin typeface="+mj-lt"/>
                <a:cs typeface="Georgia"/>
              </a:rPr>
              <a:t>(scanning): </a:t>
            </a:r>
            <a:r>
              <a:rPr sz="2600" spc="124" dirty="0">
                <a:latin typeface="+mj-lt"/>
                <a:cs typeface="Georgia"/>
              </a:rPr>
              <a:t>Source </a:t>
            </a:r>
            <a:r>
              <a:rPr sz="2600" dirty="0">
                <a:latin typeface="+mj-lt"/>
                <a:cs typeface="Times New Roman"/>
              </a:rPr>
              <a:t> </a:t>
            </a:r>
            <a:r>
              <a:rPr lang="en-GB" sz="2600" dirty="0">
                <a:latin typeface="+mj-lt"/>
                <a:cs typeface="Times New Roman"/>
              </a:rPr>
              <a:t>     </a:t>
            </a:r>
            <a:r>
              <a:rPr sz="2600" spc="66" dirty="0">
                <a:latin typeface="+mj-lt"/>
                <a:cs typeface="Georgia"/>
              </a:rPr>
              <a:t>List </a:t>
            </a:r>
            <a:r>
              <a:rPr sz="2600" spc="13" dirty="0">
                <a:latin typeface="+mj-lt"/>
                <a:cs typeface="Georgia"/>
              </a:rPr>
              <a:t>of</a:t>
            </a:r>
            <a:r>
              <a:rPr sz="2600" spc="159" dirty="0">
                <a:latin typeface="+mj-lt"/>
                <a:cs typeface="Georgia"/>
              </a:rPr>
              <a:t> </a:t>
            </a:r>
            <a:r>
              <a:rPr sz="2600" spc="115" dirty="0">
                <a:latin typeface="+mj-lt"/>
                <a:cs typeface="Georgia"/>
              </a:rPr>
              <a:t>tokens</a:t>
            </a:r>
            <a:endParaRPr sz="2600" dirty="0">
              <a:latin typeface="+mj-lt"/>
              <a:cs typeface="Georgia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9DD1E49-E2D4-4847-97C6-44DFD2041E8F}"/>
              </a:ext>
            </a:extLst>
          </p:cNvPr>
          <p:cNvSpPr/>
          <p:nvPr/>
        </p:nvSpPr>
        <p:spPr>
          <a:xfrm>
            <a:off x="3294530" y="3429000"/>
            <a:ext cx="1008529" cy="5513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D096C0A2-F224-491D-9113-2F3A4695DF7F}"/>
              </a:ext>
            </a:extLst>
          </p:cNvPr>
          <p:cNvSpPr txBox="1"/>
          <p:nvPr/>
        </p:nvSpPr>
        <p:spPr>
          <a:xfrm>
            <a:off x="4911639" y="2090422"/>
            <a:ext cx="2665730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(“int”,</a:t>
            </a:r>
            <a:r>
              <a:rPr sz="1800" spc="-2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KEYWORD)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(“x”,</a:t>
            </a:r>
            <a:r>
              <a:rPr sz="1800" spc="-2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IDENTIFIER)</a:t>
            </a:r>
            <a:endParaRPr sz="1800" dirty="0">
              <a:latin typeface="Consolas"/>
              <a:cs typeface="Consolas"/>
            </a:endParaRPr>
          </a:p>
          <a:p>
            <a:pPr marL="12700" marR="257175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(“=”, OPERATOR)</a:t>
            </a:r>
            <a:r>
              <a:rPr lang="en-GB" sz="18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 (“3”,</a:t>
            </a:r>
            <a:r>
              <a:rPr sz="1800" spc="-1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INT_CONSTANT)</a:t>
            </a:r>
            <a:endParaRPr sz="1800" dirty="0">
              <a:latin typeface="Consolas"/>
              <a:cs typeface="Consolas"/>
            </a:endParaRPr>
          </a:p>
          <a:p>
            <a:pPr marL="12700" marR="5080">
              <a:lnSpc>
                <a:spcPts val="2100"/>
              </a:lnSpc>
              <a:spcBef>
                <a:spcPts val="100"/>
              </a:spcBef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(“;”,</a:t>
            </a:r>
            <a:r>
              <a:rPr sz="1800" spc="-1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SPECIAL_SYMBOL)  (“int”,</a:t>
            </a:r>
            <a:r>
              <a:rPr sz="1800" spc="-2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KEYWORD)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(“y”,</a:t>
            </a:r>
            <a:r>
              <a:rPr sz="1800" spc="-2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IDENTIFIER)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(“=”,</a:t>
            </a:r>
            <a:r>
              <a:rPr sz="1800" spc="-15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OPERATOR)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(“x”,</a:t>
            </a:r>
            <a:r>
              <a:rPr sz="1800" spc="-2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IDENTIFIER)</a:t>
            </a:r>
            <a:endParaRPr sz="1800" dirty="0">
              <a:latin typeface="Consolas"/>
              <a:cs typeface="Consolas"/>
            </a:endParaRPr>
          </a:p>
          <a:p>
            <a:pPr marL="12700" marR="257175">
              <a:lnSpc>
                <a:spcPts val="2200"/>
              </a:lnSpc>
              <a:spcBef>
                <a:spcPts val="80"/>
              </a:spcBef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(“+”, OPERATOR)  (“7”,</a:t>
            </a:r>
            <a:r>
              <a:rPr sz="1800" spc="-1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INT_CONSTANT)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020"/>
              </a:lnSpc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(“;”,</a:t>
            </a:r>
            <a:r>
              <a:rPr sz="1800" spc="-1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SPECIAL_SYMBOL)</a:t>
            </a:r>
            <a:endParaRPr sz="1800" dirty="0">
              <a:latin typeface="Consolas"/>
              <a:cs typeface="Consolas"/>
            </a:endParaRPr>
          </a:p>
          <a:p>
            <a:pPr marL="12700" marR="5080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(“while”, KEYWORD)  (“(”,</a:t>
            </a:r>
            <a:r>
              <a:rPr sz="1800" spc="-100" dirty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SPECIAL_SYMBOL)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...</a:t>
            </a:r>
            <a:endParaRPr sz="1800" dirty="0">
              <a:latin typeface="Consolas"/>
              <a:cs typeface="Consola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DC46E4-9A5B-4587-8243-836E18047338}"/>
              </a:ext>
            </a:extLst>
          </p:cNvPr>
          <p:cNvCxnSpPr/>
          <p:nvPr/>
        </p:nvCxnSpPr>
        <p:spPr>
          <a:xfrm>
            <a:off x="5837585" y="1584252"/>
            <a:ext cx="38246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9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810">
              <a:spcBef>
                <a:spcPts val="88"/>
              </a:spcBef>
            </a:pPr>
            <a:r>
              <a:rPr spc="-4" dirty="0">
                <a:latin typeface="+mj-lt"/>
              </a:rPr>
              <a:t>Frontend</a:t>
            </a:r>
            <a:r>
              <a:rPr spc="-49" dirty="0">
                <a:latin typeface="+mj-lt"/>
              </a:rPr>
              <a:t> </a:t>
            </a:r>
            <a:r>
              <a:rPr spc="-4" dirty="0">
                <a:latin typeface="+mj-lt"/>
              </a:rPr>
              <a:t>Stages</a:t>
            </a: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1EAEAFD4-28AD-4E87-AA77-025B71937C7B}"/>
              </a:ext>
            </a:extLst>
          </p:cNvPr>
          <p:cNvSpPr txBox="1"/>
          <p:nvPr/>
        </p:nvSpPr>
        <p:spPr>
          <a:xfrm>
            <a:off x="648514" y="1348518"/>
            <a:ext cx="7836579" cy="8551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00" spc="75" dirty="0">
                <a:latin typeface="+mj-lt"/>
                <a:cs typeface="Georgia"/>
              </a:rPr>
              <a:t>Lexical </a:t>
            </a:r>
            <a:r>
              <a:rPr sz="2600" spc="119" dirty="0">
                <a:latin typeface="+mj-lt"/>
                <a:cs typeface="Georgia"/>
              </a:rPr>
              <a:t>analysis </a:t>
            </a:r>
            <a:r>
              <a:rPr sz="2600" spc="62" dirty="0">
                <a:latin typeface="+mj-lt"/>
                <a:cs typeface="Georgia"/>
              </a:rPr>
              <a:t>(scanning): </a:t>
            </a:r>
            <a:r>
              <a:rPr sz="2600" spc="124" dirty="0">
                <a:latin typeface="+mj-lt"/>
                <a:cs typeface="Georgia"/>
              </a:rPr>
              <a:t>Source </a:t>
            </a:r>
            <a:r>
              <a:rPr lang="en-GB" sz="2600" spc="124" dirty="0">
                <a:latin typeface="+mj-lt"/>
                <a:cs typeface="Georgia"/>
              </a:rPr>
              <a:t>  </a:t>
            </a:r>
            <a:r>
              <a:rPr sz="2600" dirty="0">
                <a:latin typeface="+mj-lt"/>
                <a:cs typeface="Times New Roman"/>
              </a:rPr>
              <a:t> </a:t>
            </a:r>
            <a:r>
              <a:rPr lang="en-GB" sz="2600" dirty="0">
                <a:latin typeface="+mj-lt"/>
                <a:cs typeface="Times New Roman"/>
              </a:rPr>
              <a:t>  </a:t>
            </a:r>
            <a:r>
              <a:rPr sz="2600" spc="66" dirty="0">
                <a:latin typeface="+mj-lt"/>
                <a:cs typeface="Georgia"/>
              </a:rPr>
              <a:t>List </a:t>
            </a:r>
            <a:r>
              <a:rPr sz="2600" spc="13" dirty="0">
                <a:latin typeface="+mj-lt"/>
                <a:cs typeface="Georgia"/>
              </a:rPr>
              <a:t>of</a:t>
            </a:r>
            <a:r>
              <a:rPr sz="2600" spc="159" dirty="0">
                <a:latin typeface="+mj-lt"/>
                <a:cs typeface="Georgia"/>
              </a:rPr>
              <a:t> </a:t>
            </a:r>
            <a:r>
              <a:rPr sz="2600" spc="115" dirty="0">
                <a:latin typeface="+mj-lt"/>
                <a:cs typeface="Georgia"/>
              </a:rPr>
              <a:t>tokens</a:t>
            </a:r>
            <a:endParaRPr lang="en-GB" sz="2600" spc="115" dirty="0">
              <a:latin typeface="+mj-lt"/>
              <a:cs typeface="Georgia"/>
            </a:endParaRPr>
          </a:p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lang="en-GB" sz="2600" spc="115" dirty="0">
                <a:latin typeface="+mj-lt"/>
                <a:cs typeface="Georgia"/>
              </a:rPr>
              <a:t>Syntactic </a:t>
            </a:r>
            <a:r>
              <a:rPr lang="en-GB" sz="2600" spc="119" dirty="0">
                <a:latin typeface="+mj-lt"/>
                <a:cs typeface="Georgia"/>
              </a:rPr>
              <a:t>analysis </a:t>
            </a:r>
            <a:r>
              <a:rPr lang="en-GB" sz="2600" spc="40" dirty="0">
                <a:latin typeface="+mj-lt"/>
                <a:cs typeface="Georgia"/>
              </a:rPr>
              <a:t>(parsing): </a:t>
            </a:r>
            <a:r>
              <a:rPr lang="en-GB" sz="2600" spc="110" dirty="0">
                <a:latin typeface="+mj-lt"/>
                <a:cs typeface="Georgia"/>
              </a:rPr>
              <a:t>Tokens   </a:t>
            </a:r>
            <a:r>
              <a:rPr lang="en-GB" sz="2600" dirty="0">
                <a:latin typeface="+mj-lt"/>
                <a:cs typeface="Times New Roman"/>
              </a:rPr>
              <a:t>   </a:t>
            </a:r>
            <a:r>
              <a:rPr lang="en-GB" sz="2600" spc="132" dirty="0">
                <a:latin typeface="+mj-lt"/>
                <a:cs typeface="Georgia"/>
              </a:rPr>
              <a:t>Syntax</a:t>
            </a:r>
            <a:r>
              <a:rPr lang="en-GB" sz="2600" spc="587" dirty="0">
                <a:latin typeface="+mj-lt"/>
                <a:cs typeface="Georgia"/>
              </a:rPr>
              <a:t> </a:t>
            </a:r>
            <a:r>
              <a:rPr lang="en-GB" sz="2600" spc="71" dirty="0">
                <a:latin typeface="+mj-lt"/>
                <a:cs typeface="Georgia"/>
              </a:rPr>
              <a:t>tree</a:t>
            </a:r>
            <a:endParaRPr lang="en-GB" sz="2600" dirty="0">
              <a:latin typeface="+mj-lt"/>
              <a:cs typeface="Georgia"/>
            </a:endParaRPr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B5483C52-CAB5-44E3-8C1E-696D40585AD5}"/>
              </a:ext>
            </a:extLst>
          </p:cNvPr>
          <p:cNvSpPr txBox="1"/>
          <p:nvPr/>
        </p:nvSpPr>
        <p:spPr>
          <a:xfrm>
            <a:off x="2833772" y="2563908"/>
            <a:ext cx="15240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Compound</a:t>
            </a:r>
            <a:r>
              <a:rPr sz="1200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statement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24DD1BE3-3D77-4309-BDAC-7D71094D7BB7}"/>
              </a:ext>
            </a:extLst>
          </p:cNvPr>
          <p:cNvSpPr txBox="1"/>
          <p:nvPr/>
        </p:nvSpPr>
        <p:spPr>
          <a:xfrm>
            <a:off x="700172" y="30973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50" algn="ctr">
              <a:lnSpc>
                <a:spcPts val="142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op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68" name="object 6">
            <a:extLst>
              <a:ext uri="{FF2B5EF4-FFF2-40B4-BE49-F238E27FC236}">
                <a16:creationId xmlns:a16="http://schemas.microsoft.com/office/drawing/2014/main" id="{FFFED39F-8F73-4B54-9DEA-6C1615B9209C}"/>
              </a:ext>
            </a:extLst>
          </p:cNvPr>
          <p:cNvSpPr txBox="1"/>
          <p:nvPr/>
        </p:nvSpPr>
        <p:spPr>
          <a:xfrm>
            <a:off x="395372" y="37069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775" marR="159385" indent="-58419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69" name="object 7">
            <a:extLst>
              <a:ext uri="{FF2B5EF4-FFF2-40B4-BE49-F238E27FC236}">
                <a16:creationId xmlns:a16="http://schemas.microsoft.com/office/drawing/2014/main" id="{7F639978-80FC-412D-8257-0EC65B85A0B2}"/>
              </a:ext>
            </a:extLst>
          </p:cNvPr>
          <p:cNvSpPr txBox="1"/>
          <p:nvPr/>
        </p:nvSpPr>
        <p:spPr>
          <a:xfrm>
            <a:off x="1004972" y="3706908"/>
            <a:ext cx="533400" cy="381000"/>
          </a:xfrm>
          <a:prstGeom prst="rect">
            <a:avLst/>
          </a:prstGeom>
          <a:solidFill>
            <a:srgbClr val="E0BE6F"/>
          </a:solidFill>
          <a:ln w="25399">
            <a:solidFill>
              <a:srgbClr val="C79F3A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775" marR="87630" indent="-130175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t 3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0" name="object 8">
            <a:extLst>
              <a:ext uri="{FF2B5EF4-FFF2-40B4-BE49-F238E27FC236}">
                <a16:creationId xmlns:a16="http://schemas.microsoft.com/office/drawing/2014/main" id="{B21A85D8-B0AD-4607-A227-4C32671BBC34}"/>
              </a:ext>
            </a:extLst>
          </p:cNvPr>
          <p:cNvSpPr txBox="1"/>
          <p:nvPr/>
        </p:nvSpPr>
        <p:spPr>
          <a:xfrm>
            <a:off x="2071772" y="30973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50" algn="ctr">
              <a:lnSpc>
                <a:spcPts val="142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op</a:t>
            </a:r>
            <a:endParaRPr sz="1200">
              <a:latin typeface="Gill Sans MT"/>
              <a:cs typeface="Gill Sans MT"/>
            </a:endParaRPr>
          </a:p>
          <a:p>
            <a:pPr marL="5715" algn="ctr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217DDA05-A338-4847-8500-0E8B76BD6F48}"/>
              </a:ext>
            </a:extLst>
          </p:cNvPr>
          <p:cNvSpPr txBox="1"/>
          <p:nvPr/>
        </p:nvSpPr>
        <p:spPr>
          <a:xfrm>
            <a:off x="1766972" y="37069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6220" marR="159385" indent="-62865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y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2" name="object 10">
            <a:extLst>
              <a:ext uri="{FF2B5EF4-FFF2-40B4-BE49-F238E27FC236}">
                <a16:creationId xmlns:a16="http://schemas.microsoft.com/office/drawing/2014/main" id="{D25A682F-B714-48DC-91C3-DDF3FD5D6B2F}"/>
              </a:ext>
            </a:extLst>
          </p:cNvPr>
          <p:cNvSpPr txBox="1"/>
          <p:nvPr/>
        </p:nvSpPr>
        <p:spPr>
          <a:xfrm>
            <a:off x="2376572" y="37069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50" algn="ctr">
              <a:lnSpc>
                <a:spcPts val="142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op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+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BC718D42-667A-4989-B8F1-5C63691F5B4C}"/>
              </a:ext>
            </a:extLst>
          </p:cNvPr>
          <p:cNvSpPr txBox="1"/>
          <p:nvPr/>
        </p:nvSpPr>
        <p:spPr>
          <a:xfrm>
            <a:off x="2071772" y="43165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140" marR="159385" indent="-58419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4" name="object 12">
            <a:extLst>
              <a:ext uri="{FF2B5EF4-FFF2-40B4-BE49-F238E27FC236}">
                <a16:creationId xmlns:a16="http://schemas.microsoft.com/office/drawing/2014/main" id="{9E15BC04-414F-4DA3-BFEF-8DEE49286F8E}"/>
              </a:ext>
            </a:extLst>
          </p:cNvPr>
          <p:cNvSpPr txBox="1"/>
          <p:nvPr/>
        </p:nvSpPr>
        <p:spPr>
          <a:xfrm>
            <a:off x="2681372" y="4316508"/>
            <a:ext cx="533400" cy="381000"/>
          </a:xfrm>
          <a:prstGeom prst="rect">
            <a:avLst/>
          </a:prstGeom>
          <a:solidFill>
            <a:srgbClr val="E0BE6F"/>
          </a:solidFill>
          <a:ln w="25399">
            <a:solidFill>
              <a:srgbClr val="C79F3A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775" marR="87630" indent="-130175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t 7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id="{F87BD42D-18EB-4A99-AD0A-1D410EABF3CD}"/>
              </a:ext>
            </a:extLst>
          </p:cNvPr>
          <p:cNvSpPr txBox="1"/>
          <p:nvPr/>
        </p:nvSpPr>
        <p:spPr>
          <a:xfrm>
            <a:off x="4586372" y="30973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while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6" name="object 14">
            <a:extLst>
              <a:ext uri="{FF2B5EF4-FFF2-40B4-BE49-F238E27FC236}">
                <a16:creationId xmlns:a16="http://schemas.microsoft.com/office/drawing/2014/main" id="{6F1A790F-A830-413C-9578-1AC3714504BE}"/>
              </a:ext>
            </a:extLst>
          </p:cNvPr>
          <p:cNvSpPr txBox="1"/>
          <p:nvPr/>
        </p:nvSpPr>
        <p:spPr>
          <a:xfrm>
            <a:off x="3748172" y="37069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50" algn="ctr">
              <a:lnSpc>
                <a:spcPts val="142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op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!=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2E30CE5D-9111-45F5-9D91-B75F89491601}"/>
              </a:ext>
            </a:extLst>
          </p:cNvPr>
          <p:cNvSpPr txBox="1"/>
          <p:nvPr/>
        </p:nvSpPr>
        <p:spPr>
          <a:xfrm>
            <a:off x="3443372" y="43165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140" marR="159385" indent="-58419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78" name="object 16">
            <a:extLst>
              <a:ext uri="{FF2B5EF4-FFF2-40B4-BE49-F238E27FC236}">
                <a16:creationId xmlns:a16="http://schemas.microsoft.com/office/drawing/2014/main" id="{72A7137F-E149-4B10-8EB6-360BFF9E67E8}"/>
              </a:ext>
            </a:extLst>
          </p:cNvPr>
          <p:cNvSpPr txBox="1"/>
          <p:nvPr/>
        </p:nvSpPr>
        <p:spPr>
          <a:xfrm>
            <a:off x="4052972" y="43165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6220" marR="159385" indent="-62865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y</a:t>
            </a:r>
            <a:endParaRPr sz="1200" dirty="0">
              <a:latin typeface="Gill Sans MT"/>
              <a:cs typeface="Gill Sans MT"/>
            </a:endParaRPr>
          </a:p>
        </p:txBody>
      </p:sp>
      <p:sp>
        <p:nvSpPr>
          <p:cNvPr id="79" name="object 17">
            <a:extLst>
              <a:ext uri="{FF2B5EF4-FFF2-40B4-BE49-F238E27FC236}">
                <a16:creationId xmlns:a16="http://schemas.microsoft.com/office/drawing/2014/main" id="{1BD9D1ED-8CF2-4383-8B52-11E5DA7B998F}"/>
              </a:ext>
            </a:extLst>
          </p:cNvPr>
          <p:cNvSpPr txBox="1"/>
          <p:nvPr/>
        </p:nvSpPr>
        <p:spPr>
          <a:xfrm>
            <a:off x="6110370" y="37069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if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0" name="object 18">
            <a:extLst>
              <a:ext uri="{FF2B5EF4-FFF2-40B4-BE49-F238E27FC236}">
                <a16:creationId xmlns:a16="http://schemas.microsoft.com/office/drawing/2014/main" id="{E1C723CC-2863-434A-B002-0030973C70CF}"/>
              </a:ext>
            </a:extLst>
          </p:cNvPr>
          <p:cNvSpPr txBox="1"/>
          <p:nvPr/>
        </p:nvSpPr>
        <p:spPr>
          <a:xfrm>
            <a:off x="4814972" y="45451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50" algn="ctr">
              <a:lnSpc>
                <a:spcPts val="142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op</a:t>
            </a:r>
            <a:endParaRPr sz="1200">
              <a:latin typeface="Gill Sans MT"/>
              <a:cs typeface="Gill Sans MT"/>
            </a:endParaRPr>
          </a:p>
          <a:p>
            <a:pPr marL="5715" algn="ctr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&gt;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1" name="object 19">
            <a:extLst>
              <a:ext uri="{FF2B5EF4-FFF2-40B4-BE49-F238E27FC236}">
                <a16:creationId xmlns:a16="http://schemas.microsoft.com/office/drawing/2014/main" id="{C019A9F0-720B-470F-9289-D910B0B9B4D0}"/>
              </a:ext>
            </a:extLst>
          </p:cNvPr>
          <p:cNvSpPr txBox="1"/>
          <p:nvPr/>
        </p:nvSpPr>
        <p:spPr>
          <a:xfrm>
            <a:off x="4510172" y="51547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140" marR="159385" indent="-58419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2" name="object 20">
            <a:extLst>
              <a:ext uri="{FF2B5EF4-FFF2-40B4-BE49-F238E27FC236}">
                <a16:creationId xmlns:a16="http://schemas.microsoft.com/office/drawing/2014/main" id="{E568C790-8067-4EC0-B51B-22F340502674}"/>
              </a:ext>
            </a:extLst>
          </p:cNvPr>
          <p:cNvSpPr txBox="1"/>
          <p:nvPr/>
        </p:nvSpPr>
        <p:spPr>
          <a:xfrm>
            <a:off x="5119772" y="51547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6220" marR="159385" indent="-62865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y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3" name="object 21">
            <a:extLst>
              <a:ext uri="{FF2B5EF4-FFF2-40B4-BE49-F238E27FC236}">
                <a16:creationId xmlns:a16="http://schemas.microsoft.com/office/drawing/2014/main" id="{26004F3F-6D39-45DC-A15C-9989BAF47576}"/>
              </a:ext>
            </a:extLst>
          </p:cNvPr>
          <p:cNvSpPr txBox="1"/>
          <p:nvPr/>
        </p:nvSpPr>
        <p:spPr>
          <a:xfrm>
            <a:off x="6186570" y="45451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50" algn="ctr">
              <a:lnSpc>
                <a:spcPts val="142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op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4" name="object 22">
            <a:extLst>
              <a:ext uri="{FF2B5EF4-FFF2-40B4-BE49-F238E27FC236}">
                <a16:creationId xmlns:a16="http://schemas.microsoft.com/office/drawing/2014/main" id="{D991114C-FD1B-4411-82F7-76EE991CA5CF}"/>
              </a:ext>
            </a:extLst>
          </p:cNvPr>
          <p:cNvSpPr txBox="1"/>
          <p:nvPr/>
        </p:nvSpPr>
        <p:spPr>
          <a:xfrm>
            <a:off x="5881772" y="51547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775" marR="159385" indent="-58419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5" name="object 23">
            <a:extLst>
              <a:ext uri="{FF2B5EF4-FFF2-40B4-BE49-F238E27FC236}">
                <a16:creationId xmlns:a16="http://schemas.microsoft.com/office/drawing/2014/main" id="{6AB3168B-CE52-4417-BE05-27FB94630D89}"/>
              </a:ext>
            </a:extLst>
          </p:cNvPr>
          <p:cNvSpPr txBox="1"/>
          <p:nvPr/>
        </p:nvSpPr>
        <p:spPr>
          <a:xfrm>
            <a:off x="6491372" y="51547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50" algn="ctr">
              <a:lnSpc>
                <a:spcPts val="142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op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6" name="object 24">
            <a:extLst>
              <a:ext uri="{FF2B5EF4-FFF2-40B4-BE49-F238E27FC236}">
                <a16:creationId xmlns:a16="http://schemas.microsoft.com/office/drawing/2014/main" id="{5E77C42E-2D7E-4570-8CEA-AED79D957AE6}"/>
              </a:ext>
            </a:extLst>
          </p:cNvPr>
          <p:cNvSpPr txBox="1"/>
          <p:nvPr/>
        </p:nvSpPr>
        <p:spPr>
          <a:xfrm>
            <a:off x="6186570" y="57643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775" marR="159385" indent="-58419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7" name="object 25">
            <a:extLst>
              <a:ext uri="{FF2B5EF4-FFF2-40B4-BE49-F238E27FC236}">
                <a16:creationId xmlns:a16="http://schemas.microsoft.com/office/drawing/2014/main" id="{B52DF90D-57C3-45DC-9401-9C33D92A67C6}"/>
              </a:ext>
            </a:extLst>
          </p:cNvPr>
          <p:cNvSpPr txBox="1"/>
          <p:nvPr/>
        </p:nvSpPr>
        <p:spPr>
          <a:xfrm>
            <a:off x="6796171" y="57643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6220" marR="159385" indent="-62865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y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8" name="object 26">
            <a:extLst>
              <a:ext uri="{FF2B5EF4-FFF2-40B4-BE49-F238E27FC236}">
                <a16:creationId xmlns:a16="http://schemas.microsoft.com/office/drawing/2014/main" id="{477FD69B-6537-4371-A7B2-9E4BA3CB441F}"/>
              </a:ext>
            </a:extLst>
          </p:cNvPr>
          <p:cNvSpPr txBox="1"/>
          <p:nvPr/>
        </p:nvSpPr>
        <p:spPr>
          <a:xfrm>
            <a:off x="7710570" y="45451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50" algn="ctr">
              <a:lnSpc>
                <a:spcPts val="142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op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9" name="object 27">
            <a:extLst>
              <a:ext uri="{FF2B5EF4-FFF2-40B4-BE49-F238E27FC236}">
                <a16:creationId xmlns:a16="http://schemas.microsoft.com/office/drawing/2014/main" id="{A4EE500B-C71D-4CF7-B353-D5ABA588B443}"/>
              </a:ext>
            </a:extLst>
          </p:cNvPr>
          <p:cNvSpPr txBox="1"/>
          <p:nvPr/>
        </p:nvSpPr>
        <p:spPr>
          <a:xfrm>
            <a:off x="7405770" y="51547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775" marR="159385" indent="-58419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90" name="object 28">
            <a:extLst>
              <a:ext uri="{FF2B5EF4-FFF2-40B4-BE49-F238E27FC236}">
                <a16:creationId xmlns:a16="http://schemas.microsoft.com/office/drawing/2014/main" id="{404F2D0D-234A-434F-8415-FF97E3405DE3}"/>
              </a:ext>
            </a:extLst>
          </p:cNvPr>
          <p:cNvSpPr txBox="1"/>
          <p:nvPr/>
        </p:nvSpPr>
        <p:spPr>
          <a:xfrm>
            <a:off x="8015370" y="5154708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50" algn="ctr">
              <a:lnSpc>
                <a:spcPts val="142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op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91" name="object 29">
            <a:extLst>
              <a:ext uri="{FF2B5EF4-FFF2-40B4-BE49-F238E27FC236}">
                <a16:creationId xmlns:a16="http://schemas.microsoft.com/office/drawing/2014/main" id="{81398D2C-6FF9-4421-B04A-B7CAADD49AFE}"/>
              </a:ext>
            </a:extLst>
          </p:cNvPr>
          <p:cNvSpPr txBox="1"/>
          <p:nvPr/>
        </p:nvSpPr>
        <p:spPr>
          <a:xfrm>
            <a:off x="7710570" y="57643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775" marR="159385" indent="-58419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92" name="object 30">
            <a:extLst>
              <a:ext uri="{FF2B5EF4-FFF2-40B4-BE49-F238E27FC236}">
                <a16:creationId xmlns:a16="http://schemas.microsoft.com/office/drawing/2014/main" id="{04B9F371-37C8-4132-A6C5-375E6A6B8423}"/>
              </a:ext>
            </a:extLst>
          </p:cNvPr>
          <p:cNvSpPr txBox="1"/>
          <p:nvPr/>
        </p:nvSpPr>
        <p:spPr>
          <a:xfrm>
            <a:off x="8320170" y="5764308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6220" marR="159385" indent="-62865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y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93" name="object 31">
            <a:extLst>
              <a:ext uri="{FF2B5EF4-FFF2-40B4-BE49-F238E27FC236}">
                <a16:creationId xmlns:a16="http://schemas.microsoft.com/office/drawing/2014/main" id="{EB08364E-7580-494D-9727-565FF91FD8E9}"/>
              </a:ext>
            </a:extLst>
          </p:cNvPr>
          <p:cNvSpPr/>
          <p:nvPr/>
        </p:nvSpPr>
        <p:spPr>
          <a:xfrm>
            <a:off x="2338472" y="2944908"/>
            <a:ext cx="876300" cy="152400"/>
          </a:xfrm>
          <a:custGeom>
            <a:avLst/>
            <a:gdLst/>
            <a:ahLst/>
            <a:cxnLst/>
            <a:rect l="l" t="t" r="r" b="b"/>
            <a:pathLst>
              <a:path w="876300" h="152400">
                <a:moveTo>
                  <a:pt x="0" y="152399"/>
                </a:moveTo>
                <a:lnTo>
                  <a:pt x="876299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32">
            <a:extLst>
              <a:ext uri="{FF2B5EF4-FFF2-40B4-BE49-F238E27FC236}">
                <a16:creationId xmlns:a16="http://schemas.microsoft.com/office/drawing/2014/main" id="{60EBCBC8-E06F-4FCC-AE07-9A6E22E40204}"/>
              </a:ext>
            </a:extLst>
          </p:cNvPr>
          <p:cNvSpPr/>
          <p:nvPr/>
        </p:nvSpPr>
        <p:spPr>
          <a:xfrm>
            <a:off x="1004972" y="2944908"/>
            <a:ext cx="2057400" cy="152400"/>
          </a:xfrm>
          <a:custGeom>
            <a:avLst/>
            <a:gdLst/>
            <a:ahLst/>
            <a:cxnLst/>
            <a:rect l="l" t="t" r="r" b="b"/>
            <a:pathLst>
              <a:path w="2057400" h="152400">
                <a:moveTo>
                  <a:pt x="0" y="152399"/>
                </a:moveTo>
                <a:lnTo>
                  <a:pt x="2057399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3">
            <a:extLst>
              <a:ext uri="{FF2B5EF4-FFF2-40B4-BE49-F238E27FC236}">
                <a16:creationId xmlns:a16="http://schemas.microsoft.com/office/drawing/2014/main" id="{728407AE-7ACD-4A5A-B08B-3E952E7BCE50}"/>
              </a:ext>
            </a:extLst>
          </p:cNvPr>
          <p:cNvSpPr/>
          <p:nvPr/>
        </p:nvSpPr>
        <p:spPr>
          <a:xfrm>
            <a:off x="3824372" y="2944908"/>
            <a:ext cx="1028700" cy="152400"/>
          </a:xfrm>
          <a:custGeom>
            <a:avLst/>
            <a:gdLst/>
            <a:ahLst/>
            <a:cxnLst/>
            <a:rect l="l" t="t" r="r" b="b"/>
            <a:pathLst>
              <a:path w="1028700" h="152400">
                <a:moveTo>
                  <a:pt x="1028699" y="152399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4">
            <a:extLst>
              <a:ext uri="{FF2B5EF4-FFF2-40B4-BE49-F238E27FC236}">
                <a16:creationId xmlns:a16="http://schemas.microsoft.com/office/drawing/2014/main" id="{1A51AA42-6FC0-4470-B5F4-BE35BE977DB5}"/>
              </a:ext>
            </a:extLst>
          </p:cNvPr>
          <p:cNvSpPr/>
          <p:nvPr/>
        </p:nvSpPr>
        <p:spPr>
          <a:xfrm>
            <a:off x="662072" y="34783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599"/>
                </a:moveTo>
                <a:lnTo>
                  <a:pt x="19050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5">
            <a:extLst>
              <a:ext uri="{FF2B5EF4-FFF2-40B4-BE49-F238E27FC236}">
                <a16:creationId xmlns:a16="http://schemas.microsoft.com/office/drawing/2014/main" id="{9CEC7145-D95C-4EE3-9A70-BEA5C029EA5C}"/>
              </a:ext>
            </a:extLst>
          </p:cNvPr>
          <p:cNvSpPr/>
          <p:nvPr/>
        </p:nvSpPr>
        <p:spPr>
          <a:xfrm>
            <a:off x="1081172" y="34783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190499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36">
            <a:extLst>
              <a:ext uri="{FF2B5EF4-FFF2-40B4-BE49-F238E27FC236}">
                <a16:creationId xmlns:a16="http://schemas.microsoft.com/office/drawing/2014/main" id="{3F301675-1D6A-4EB6-A446-C462FF50F456}"/>
              </a:ext>
            </a:extLst>
          </p:cNvPr>
          <p:cNvSpPr/>
          <p:nvPr/>
        </p:nvSpPr>
        <p:spPr>
          <a:xfrm>
            <a:off x="1995572" y="34783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599"/>
                </a:moveTo>
                <a:lnTo>
                  <a:pt x="190499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37">
            <a:extLst>
              <a:ext uri="{FF2B5EF4-FFF2-40B4-BE49-F238E27FC236}">
                <a16:creationId xmlns:a16="http://schemas.microsoft.com/office/drawing/2014/main" id="{AF2EC52F-B729-40D1-820F-37286D35B4F8}"/>
              </a:ext>
            </a:extLst>
          </p:cNvPr>
          <p:cNvSpPr/>
          <p:nvPr/>
        </p:nvSpPr>
        <p:spPr>
          <a:xfrm>
            <a:off x="2414672" y="34783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190499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283B5A18-C790-4011-B0A3-E1C992173EEE}"/>
              </a:ext>
            </a:extLst>
          </p:cNvPr>
          <p:cNvSpPr/>
          <p:nvPr/>
        </p:nvSpPr>
        <p:spPr>
          <a:xfrm>
            <a:off x="2300372" y="40879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599"/>
                </a:moveTo>
                <a:lnTo>
                  <a:pt x="190499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39">
            <a:extLst>
              <a:ext uri="{FF2B5EF4-FFF2-40B4-BE49-F238E27FC236}">
                <a16:creationId xmlns:a16="http://schemas.microsoft.com/office/drawing/2014/main" id="{B57936C2-956C-4703-A69A-C0ACACF4F517}"/>
              </a:ext>
            </a:extLst>
          </p:cNvPr>
          <p:cNvSpPr/>
          <p:nvPr/>
        </p:nvSpPr>
        <p:spPr>
          <a:xfrm>
            <a:off x="2719472" y="40879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19050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40">
            <a:extLst>
              <a:ext uri="{FF2B5EF4-FFF2-40B4-BE49-F238E27FC236}">
                <a16:creationId xmlns:a16="http://schemas.microsoft.com/office/drawing/2014/main" id="{28E66DEB-896B-419B-A88E-8C52FEE76DD8}"/>
              </a:ext>
            </a:extLst>
          </p:cNvPr>
          <p:cNvSpPr/>
          <p:nvPr/>
        </p:nvSpPr>
        <p:spPr>
          <a:xfrm>
            <a:off x="3671972" y="40879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599"/>
                </a:moveTo>
                <a:lnTo>
                  <a:pt x="19050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41">
            <a:extLst>
              <a:ext uri="{FF2B5EF4-FFF2-40B4-BE49-F238E27FC236}">
                <a16:creationId xmlns:a16="http://schemas.microsoft.com/office/drawing/2014/main" id="{9949EBF7-E5DC-4BFD-9A64-9BDED7029870}"/>
              </a:ext>
            </a:extLst>
          </p:cNvPr>
          <p:cNvSpPr/>
          <p:nvPr/>
        </p:nvSpPr>
        <p:spPr>
          <a:xfrm>
            <a:off x="4091072" y="40879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190499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42">
            <a:extLst>
              <a:ext uri="{FF2B5EF4-FFF2-40B4-BE49-F238E27FC236}">
                <a16:creationId xmlns:a16="http://schemas.microsoft.com/office/drawing/2014/main" id="{C946E99F-EA71-4BD6-AB83-BC0AD82FB37A}"/>
              </a:ext>
            </a:extLst>
          </p:cNvPr>
          <p:cNvSpPr/>
          <p:nvPr/>
        </p:nvSpPr>
        <p:spPr>
          <a:xfrm>
            <a:off x="4738772" y="49261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599"/>
                </a:moveTo>
                <a:lnTo>
                  <a:pt x="190499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43">
            <a:extLst>
              <a:ext uri="{FF2B5EF4-FFF2-40B4-BE49-F238E27FC236}">
                <a16:creationId xmlns:a16="http://schemas.microsoft.com/office/drawing/2014/main" id="{1907266F-03FB-4F63-9CAC-68A52886CDBF}"/>
              </a:ext>
            </a:extLst>
          </p:cNvPr>
          <p:cNvSpPr/>
          <p:nvPr/>
        </p:nvSpPr>
        <p:spPr>
          <a:xfrm>
            <a:off x="5157872" y="49261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190499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44">
            <a:extLst>
              <a:ext uri="{FF2B5EF4-FFF2-40B4-BE49-F238E27FC236}">
                <a16:creationId xmlns:a16="http://schemas.microsoft.com/office/drawing/2014/main" id="{CDB8FCCC-A798-4485-A3F5-DE818BBB782C}"/>
              </a:ext>
            </a:extLst>
          </p:cNvPr>
          <p:cNvSpPr/>
          <p:nvPr/>
        </p:nvSpPr>
        <p:spPr>
          <a:xfrm>
            <a:off x="6186570" y="49261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599"/>
                </a:moveTo>
                <a:lnTo>
                  <a:pt x="19050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45">
            <a:extLst>
              <a:ext uri="{FF2B5EF4-FFF2-40B4-BE49-F238E27FC236}">
                <a16:creationId xmlns:a16="http://schemas.microsoft.com/office/drawing/2014/main" id="{B680214E-7B20-4D16-BEE6-8C9DEC933411}"/>
              </a:ext>
            </a:extLst>
          </p:cNvPr>
          <p:cNvSpPr/>
          <p:nvPr/>
        </p:nvSpPr>
        <p:spPr>
          <a:xfrm>
            <a:off x="6605671" y="49261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190499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46">
            <a:extLst>
              <a:ext uri="{FF2B5EF4-FFF2-40B4-BE49-F238E27FC236}">
                <a16:creationId xmlns:a16="http://schemas.microsoft.com/office/drawing/2014/main" id="{BCFD8EC9-3C91-41B2-9DC5-BD043B594AB1}"/>
              </a:ext>
            </a:extLst>
          </p:cNvPr>
          <p:cNvSpPr/>
          <p:nvPr/>
        </p:nvSpPr>
        <p:spPr>
          <a:xfrm>
            <a:off x="7634370" y="49261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599"/>
                </a:moveTo>
                <a:lnTo>
                  <a:pt x="190499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47">
            <a:extLst>
              <a:ext uri="{FF2B5EF4-FFF2-40B4-BE49-F238E27FC236}">
                <a16:creationId xmlns:a16="http://schemas.microsoft.com/office/drawing/2014/main" id="{DD04BA34-997D-4D76-9701-24F6B159DD4F}"/>
              </a:ext>
            </a:extLst>
          </p:cNvPr>
          <p:cNvSpPr/>
          <p:nvPr/>
        </p:nvSpPr>
        <p:spPr>
          <a:xfrm>
            <a:off x="8053470" y="49261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19050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48">
            <a:extLst>
              <a:ext uri="{FF2B5EF4-FFF2-40B4-BE49-F238E27FC236}">
                <a16:creationId xmlns:a16="http://schemas.microsoft.com/office/drawing/2014/main" id="{001755BB-E22A-456E-BFAB-12D6B5076239}"/>
              </a:ext>
            </a:extLst>
          </p:cNvPr>
          <p:cNvSpPr/>
          <p:nvPr/>
        </p:nvSpPr>
        <p:spPr>
          <a:xfrm>
            <a:off x="6415170" y="55357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600"/>
                </a:moveTo>
                <a:lnTo>
                  <a:pt x="190499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49">
            <a:extLst>
              <a:ext uri="{FF2B5EF4-FFF2-40B4-BE49-F238E27FC236}">
                <a16:creationId xmlns:a16="http://schemas.microsoft.com/office/drawing/2014/main" id="{917BFAE6-9779-4A7D-A559-34B680F23563}"/>
              </a:ext>
            </a:extLst>
          </p:cNvPr>
          <p:cNvSpPr/>
          <p:nvPr/>
        </p:nvSpPr>
        <p:spPr>
          <a:xfrm>
            <a:off x="6834271" y="55357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19050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50">
            <a:extLst>
              <a:ext uri="{FF2B5EF4-FFF2-40B4-BE49-F238E27FC236}">
                <a16:creationId xmlns:a16="http://schemas.microsoft.com/office/drawing/2014/main" id="{D8ED8980-1566-41DB-9F37-8172550DFB13}"/>
              </a:ext>
            </a:extLst>
          </p:cNvPr>
          <p:cNvSpPr/>
          <p:nvPr/>
        </p:nvSpPr>
        <p:spPr>
          <a:xfrm>
            <a:off x="7939170" y="55357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600"/>
                </a:moveTo>
                <a:lnTo>
                  <a:pt x="19050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51">
            <a:extLst>
              <a:ext uri="{FF2B5EF4-FFF2-40B4-BE49-F238E27FC236}">
                <a16:creationId xmlns:a16="http://schemas.microsoft.com/office/drawing/2014/main" id="{5825D772-2C88-473C-86D1-0D653CBBF9FD}"/>
              </a:ext>
            </a:extLst>
          </p:cNvPr>
          <p:cNvSpPr/>
          <p:nvPr/>
        </p:nvSpPr>
        <p:spPr>
          <a:xfrm>
            <a:off x="8358270" y="5535708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190499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52">
            <a:extLst>
              <a:ext uri="{FF2B5EF4-FFF2-40B4-BE49-F238E27FC236}">
                <a16:creationId xmlns:a16="http://schemas.microsoft.com/office/drawing/2014/main" id="{6929D71E-D496-4CF1-A209-6A34778EC8E5}"/>
              </a:ext>
            </a:extLst>
          </p:cNvPr>
          <p:cNvSpPr/>
          <p:nvPr/>
        </p:nvSpPr>
        <p:spPr>
          <a:xfrm>
            <a:off x="5081671" y="4087908"/>
            <a:ext cx="1104900" cy="457200"/>
          </a:xfrm>
          <a:custGeom>
            <a:avLst/>
            <a:gdLst/>
            <a:ahLst/>
            <a:cxnLst/>
            <a:rect l="l" t="t" r="r" b="b"/>
            <a:pathLst>
              <a:path w="1104900" h="457200">
                <a:moveTo>
                  <a:pt x="0" y="457200"/>
                </a:moveTo>
                <a:lnTo>
                  <a:pt x="110490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53">
            <a:extLst>
              <a:ext uri="{FF2B5EF4-FFF2-40B4-BE49-F238E27FC236}">
                <a16:creationId xmlns:a16="http://schemas.microsoft.com/office/drawing/2014/main" id="{96E4DB08-459A-46FD-A8ED-7B36D787A2D0}"/>
              </a:ext>
            </a:extLst>
          </p:cNvPr>
          <p:cNvSpPr/>
          <p:nvPr/>
        </p:nvSpPr>
        <p:spPr>
          <a:xfrm>
            <a:off x="6377070" y="408790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199" y="457200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54">
            <a:extLst>
              <a:ext uri="{FF2B5EF4-FFF2-40B4-BE49-F238E27FC236}">
                <a16:creationId xmlns:a16="http://schemas.microsoft.com/office/drawing/2014/main" id="{8D4CBFA0-4217-45EF-887C-572C6198345E}"/>
              </a:ext>
            </a:extLst>
          </p:cNvPr>
          <p:cNvSpPr/>
          <p:nvPr/>
        </p:nvSpPr>
        <p:spPr>
          <a:xfrm>
            <a:off x="6491371" y="4087908"/>
            <a:ext cx="1485900" cy="457200"/>
          </a:xfrm>
          <a:custGeom>
            <a:avLst/>
            <a:gdLst/>
            <a:ahLst/>
            <a:cxnLst/>
            <a:rect l="l" t="t" r="r" b="b"/>
            <a:pathLst>
              <a:path w="1485900" h="457200">
                <a:moveTo>
                  <a:pt x="1485899" y="457200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55">
            <a:extLst>
              <a:ext uri="{FF2B5EF4-FFF2-40B4-BE49-F238E27FC236}">
                <a16:creationId xmlns:a16="http://schemas.microsoft.com/office/drawing/2014/main" id="{504093FC-1C64-43AE-AEED-0E7684AD2AF5}"/>
              </a:ext>
            </a:extLst>
          </p:cNvPr>
          <p:cNvSpPr/>
          <p:nvPr/>
        </p:nvSpPr>
        <p:spPr>
          <a:xfrm>
            <a:off x="4967372" y="3478308"/>
            <a:ext cx="1409700" cy="228600"/>
          </a:xfrm>
          <a:custGeom>
            <a:avLst/>
            <a:gdLst/>
            <a:ahLst/>
            <a:cxnLst/>
            <a:rect l="l" t="t" r="r" b="b"/>
            <a:pathLst>
              <a:path w="1409700" h="228600">
                <a:moveTo>
                  <a:pt x="1409699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56">
            <a:extLst>
              <a:ext uri="{FF2B5EF4-FFF2-40B4-BE49-F238E27FC236}">
                <a16:creationId xmlns:a16="http://schemas.microsoft.com/office/drawing/2014/main" id="{27B027E3-1343-4BD2-9BBA-2D3411185D48}"/>
              </a:ext>
            </a:extLst>
          </p:cNvPr>
          <p:cNvSpPr/>
          <p:nvPr/>
        </p:nvSpPr>
        <p:spPr>
          <a:xfrm>
            <a:off x="4014872" y="3478308"/>
            <a:ext cx="723900" cy="228600"/>
          </a:xfrm>
          <a:custGeom>
            <a:avLst/>
            <a:gdLst/>
            <a:ahLst/>
            <a:cxnLst/>
            <a:rect l="l" t="t" r="r" b="b"/>
            <a:pathLst>
              <a:path w="723900" h="228600">
                <a:moveTo>
                  <a:pt x="0" y="228599"/>
                </a:moveTo>
                <a:lnTo>
                  <a:pt x="723899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57">
            <a:extLst>
              <a:ext uri="{FF2B5EF4-FFF2-40B4-BE49-F238E27FC236}">
                <a16:creationId xmlns:a16="http://schemas.microsoft.com/office/drawing/2014/main" id="{030AFE60-81BD-4A89-AA2F-5A3961997919}"/>
              </a:ext>
            </a:extLst>
          </p:cNvPr>
          <p:cNvSpPr txBox="1"/>
          <p:nvPr/>
        </p:nvSpPr>
        <p:spPr>
          <a:xfrm>
            <a:off x="4055512" y="3435128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0" name="object 58">
            <a:extLst>
              <a:ext uri="{FF2B5EF4-FFF2-40B4-BE49-F238E27FC236}">
                <a16:creationId xmlns:a16="http://schemas.microsoft.com/office/drawing/2014/main" id="{423F39B2-4F53-4FD2-BB29-1A52B9FAEE0A}"/>
              </a:ext>
            </a:extLst>
          </p:cNvPr>
          <p:cNvSpPr txBox="1"/>
          <p:nvPr/>
        </p:nvSpPr>
        <p:spPr>
          <a:xfrm>
            <a:off x="5715905" y="3435128"/>
            <a:ext cx="35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1" name="object 59">
            <a:extLst>
              <a:ext uri="{FF2B5EF4-FFF2-40B4-BE49-F238E27FC236}">
                <a16:creationId xmlns:a16="http://schemas.microsoft.com/office/drawing/2014/main" id="{123C5ED6-C5A7-4E2B-A3BE-0B78728A2726}"/>
              </a:ext>
            </a:extLst>
          </p:cNvPr>
          <p:cNvSpPr txBox="1"/>
          <p:nvPr/>
        </p:nvSpPr>
        <p:spPr>
          <a:xfrm>
            <a:off x="5380391" y="4120928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60">
            <a:extLst>
              <a:ext uri="{FF2B5EF4-FFF2-40B4-BE49-F238E27FC236}">
                <a16:creationId xmlns:a16="http://schemas.microsoft.com/office/drawing/2014/main" id="{81117766-69B2-4C1D-A1DD-B55D914FDD44}"/>
              </a:ext>
            </a:extLst>
          </p:cNvPr>
          <p:cNvSpPr txBox="1"/>
          <p:nvPr/>
        </p:nvSpPr>
        <p:spPr>
          <a:xfrm>
            <a:off x="6452886" y="4224929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61">
            <a:extLst>
              <a:ext uri="{FF2B5EF4-FFF2-40B4-BE49-F238E27FC236}">
                <a16:creationId xmlns:a16="http://schemas.microsoft.com/office/drawing/2014/main" id="{8DC21740-E9AC-4E14-97CE-92605E29E2F0}"/>
              </a:ext>
            </a:extLst>
          </p:cNvPr>
          <p:cNvSpPr txBox="1"/>
          <p:nvPr/>
        </p:nvSpPr>
        <p:spPr>
          <a:xfrm>
            <a:off x="7179710" y="4120928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81D02E-4C3F-4872-9757-F623BF647687}"/>
              </a:ext>
            </a:extLst>
          </p:cNvPr>
          <p:cNvCxnSpPr/>
          <p:nvPr/>
        </p:nvCxnSpPr>
        <p:spPr>
          <a:xfrm>
            <a:off x="5832269" y="1584252"/>
            <a:ext cx="38246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3E302A-12C8-4B33-9BFF-C504A982200B}"/>
              </a:ext>
            </a:extLst>
          </p:cNvPr>
          <p:cNvCxnSpPr/>
          <p:nvPr/>
        </p:nvCxnSpPr>
        <p:spPr>
          <a:xfrm>
            <a:off x="5938593" y="1988292"/>
            <a:ext cx="38246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7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810">
              <a:spcBef>
                <a:spcPts val="88"/>
              </a:spcBef>
            </a:pPr>
            <a:r>
              <a:rPr spc="-4" dirty="0">
                <a:latin typeface="+mj-lt"/>
              </a:rPr>
              <a:t>Frontend</a:t>
            </a:r>
            <a:r>
              <a:rPr spc="-49" dirty="0">
                <a:latin typeface="+mj-lt"/>
              </a:rPr>
              <a:t> </a:t>
            </a:r>
            <a:r>
              <a:rPr spc="-4" dirty="0">
                <a:latin typeface="+mj-lt"/>
              </a:rPr>
              <a:t>Stages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604" y="3505770"/>
            <a:ext cx="3189303" cy="3498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200" spc="313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sz="2200" spc="75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sz="2200" spc="-57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2200" spc="-4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spc="11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sz="2200" spc="110" dirty="0">
                <a:latin typeface="Consolas" panose="020B0609020204030204" pitchFamily="49" charset="0"/>
                <a:cs typeface="Consolas" panose="020B0609020204030204" pitchFamily="49" charset="0"/>
              </a:rPr>
              <a:t>bananas</a:t>
            </a:r>
            <a:r>
              <a:rPr lang="en-US" sz="2200" spc="11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sz="2200" spc="11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5603611"/>
            <a:ext cx="8399623" cy="3190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GB" sz="2000" spc="119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</a:t>
            </a:r>
            <a:r>
              <a:rPr lang="en-GB" sz="2000" spc="207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GB" sz="2000" spc="238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error, </a:t>
            </a:r>
            <a:r>
              <a:rPr lang="en-GB" sz="2000" spc="229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</a:t>
            </a:r>
            <a:r>
              <a:rPr lang="en-GB" sz="2000" spc="10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</a:t>
            </a:r>
            <a:r>
              <a:rPr lang="en-GB" sz="2000" spc="7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sz="2000" spc="224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GB" sz="2000" spc="119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</a:t>
            </a:r>
            <a:r>
              <a:rPr lang="en-GB" sz="2000" spc="207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GB" sz="2000" spc="393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spc="313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1585" y="4055374"/>
            <a:ext cx="3379694" cy="113326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4483">
              <a:lnSpc>
                <a:spcPct val="99500"/>
              </a:lnSpc>
              <a:spcBef>
                <a:spcPts val="97"/>
              </a:spcBef>
            </a:pPr>
            <a:r>
              <a:rPr spc="97" dirty="0">
                <a:solidFill>
                  <a:srgbClr val="00B050"/>
                </a:solidFill>
                <a:latin typeface="Garamond (Body)"/>
                <a:cs typeface="Georgia"/>
              </a:rPr>
              <a:t>Syntax </a:t>
            </a:r>
            <a:r>
              <a:rPr spc="62" dirty="0">
                <a:solidFill>
                  <a:srgbClr val="00B050"/>
                </a:solidFill>
                <a:latin typeface="Garamond (Body)"/>
                <a:cs typeface="Georgia"/>
              </a:rPr>
              <a:t>OK  </a:t>
            </a:r>
            <a:endParaRPr lang="en-GB" spc="62" dirty="0">
              <a:solidFill>
                <a:srgbClr val="00B050"/>
              </a:solidFill>
              <a:latin typeface="Garamond (Body)"/>
              <a:cs typeface="Georgia"/>
            </a:endParaRPr>
          </a:p>
          <a:p>
            <a:pPr marL="11206" marR="4483">
              <a:lnSpc>
                <a:spcPct val="99500"/>
              </a:lnSpc>
              <a:spcBef>
                <a:spcPts val="97"/>
              </a:spcBef>
            </a:pPr>
            <a:r>
              <a:rPr spc="75" dirty="0">
                <a:solidFill>
                  <a:srgbClr val="C00000"/>
                </a:solidFill>
                <a:latin typeface="Garamond (Body)"/>
                <a:cs typeface="Georgia"/>
              </a:rPr>
              <a:t>Semantically </a:t>
            </a:r>
            <a:r>
              <a:rPr spc="31" dirty="0">
                <a:solidFill>
                  <a:srgbClr val="C00000"/>
                </a:solidFill>
                <a:latin typeface="Garamond (Body)"/>
                <a:cs typeface="Georgia"/>
              </a:rPr>
              <a:t>(meaning)  WRONG</a:t>
            </a:r>
            <a:endParaRPr dirty="0">
              <a:latin typeface="Garamond (Body)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8821" y="3046845"/>
            <a:ext cx="1287861" cy="3498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200" spc="66" dirty="0">
                <a:latin typeface="Garamond (Body)"/>
                <a:cs typeface="Georgia"/>
              </a:rPr>
              <a:t>Consider:</a:t>
            </a:r>
            <a:endParaRPr sz="2200" dirty="0">
              <a:latin typeface="Garamond (Body)"/>
              <a:cs typeface="Georgia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27946CD0-5A7C-4204-8A96-BBA3B2C78C85}"/>
              </a:ext>
            </a:extLst>
          </p:cNvPr>
          <p:cNvSpPr txBox="1"/>
          <p:nvPr/>
        </p:nvSpPr>
        <p:spPr>
          <a:xfrm>
            <a:off x="648514" y="1348518"/>
            <a:ext cx="7836579" cy="12680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00" spc="75" dirty="0">
                <a:latin typeface="+mj-lt"/>
                <a:cs typeface="Georgia"/>
              </a:rPr>
              <a:t>Lexical </a:t>
            </a:r>
            <a:r>
              <a:rPr sz="2600" spc="119" dirty="0">
                <a:latin typeface="+mj-lt"/>
                <a:cs typeface="Georgia"/>
              </a:rPr>
              <a:t>analysis </a:t>
            </a:r>
            <a:r>
              <a:rPr sz="2600" spc="62" dirty="0">
                <a:latin typeface="+mj-lt"/>
                <a:cs typeface="Georgia"/>
              </a:rPr>
              <a:t>(scanning): </a:t>
            </a:r>
            <a:r>
              <a:rPr sz="2600" spc="124" dirty="0">
                <a:latin typeface="+mj-lt"/>
                <a:cs typeface="Georgia"/>
              </a:rPr>
              <a:t>Source </a:t>
            </a:r>
            <a:r>
              <a:rPr lang="en-GB" sz="2600" spc="124" dirty="0">
                <a:latin typeface="+mj-lt"/>
                <a:cs typeface="Georgia"/>
              </a:rPr>
              <a:t>  </a:t>
            </a:r>
            <a:r>
              <a:rPr sz="2600" dirty="0">
                <a:latin typeface="+mj-lt"/>
                <a:cs typeface="Times New Roman"/>
              </a:rPr>
              <a:t> </a:t>
            </a:r>
            <a:r>
              <a:rPr lang="en-GB" sz="2600" dirty="0">
                <a:latin typeface="+mj-lt"/>
                <a:cs typeface="Times New Roman"/>
              </a:rPr>
              <a:t>  </a:t>
            </a:r>
            <a:r>
              <a:rPr sz="2600" spc="66" dirty="0">
                <a:latin typeface="+mj-lt"/>
                <a:cs typeface="Georgia"/>
              </a:rPr>
              <a:t>List </a:t>
            </a:r>
            <a:r>
              <a:rPr sz="2600" spc="13" dirty="0">
                <a:latin typeface="+mj-lt"/>
                <a:cs typeface="Georgia"/>
              </a:rPr>
              <a:t>of</a:t>
            </a:r>
            <a:r>
              <a:rPr sz="2600" spc="159" dirty="0">
                <a:latin typeface="+mj-lt"/>
                <a:cs typeface="Georgia"/>
              </a:rPr>
              <a:t> </a:t>
            </a:r>
            <a:r>
              <a:rPr sz="2600" spc="115" dirty="0">
                <a:latin typeface="+mj-lt"/>
                <a:cs typeface="Georgia"/>
              </a:rPr>
              <a:t>tokens</a:t>
            </a:r>
            <a:endParaRPr lang="en-GB" sz="2600" spc="115" dirty="0">
              <a:latin typeface="+mj-lt"/>
              <a:cs typeface="Georgia"/>
            </a:endParaRPr>
          </a:p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lang="en-GB" sz="2600" spc="115" dirty="0">
                <a:latin typeface="+mj-lt"/>
                <a:cs typeface="Georgia"/>
              </a:rPr>
              <a:t>Syntactic </a:t>
            </a:r>
            <a:r>
              <a:rPr lang="en-GB" sz="2600" spc="119" dirty="0">
                <a:latin typeface="+mj-lt"/>
                <a:cs typeface="Georgia"/>
              </a:rPr>
              <a:t>analysis </a:t>
            </a:r>
            <a:r>
              <a:rPr lang="en-GB" sz="2600" spc="40" dirty="0">
                <a:latin typeface="+mj-lt"/>
                <a:cs typeface="Georgia"/>
              </a:rPr>
              <a:t>(parsing): </a:t>
            </a:r>
            <a:r>
              <a:rPr lang="en-GB" sz="2600" spc="110" dirty="0">
                <a:latin typeface="+mj-lt"/>
                <a:cs typeface="Georgia"/>
              </a:rPr>
              <a:t>Tokens   </a:t>
            </a:r>
            <a:r>
              <a:rPr lang="en-GB" sz="2600" dirty="0">
                <a:latin typeface="+mj-lt"/>
                <a:cs typeface="Times New Roman"/>
              </a:rPr>
              <a:t>   </a:t>
            </a:r>
            <a:r>
              <a:rPr lang="en-GB" sz="2600" spc="132" dirty="0">
                <a:latin typeface="+mj-lt"/>
                <a:cs typeface="Georgia"/>
              </a:rPr>
              <a:t>Syntax</a:t>
            </a:r>
            <a:r>
              <a:rPr lang="en-GB" sz="2600" spc="587" dirty="0">
                <a:latin typeface="+mj-lt"/>
                <a:cs typeface="Georgia"/>
              </a:rPr>
              <a:t> </a:t>
            </a:r>
            <a:r>
              <a:rPr lang="en-GB" sz="2600" spc="71" dirty="0">
                <a:latin typeface="+mj-lt"/>
                <a:cs typeface="Georgia"/>
              </a:rPr>
              <a:t>tree</a:t>
            </a:r>
          </a:p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lang="en-GB" sz="2600" spc="115" dirty="0">
                <a:latin typeface="+mj-lt"/>
                <a:cs typeface="Georgia"/>
              </a:rPr>
              <a:t>Semantic </a:t>
            </a:r>
            <a:r>
              <a:rPr lang="en-GB" sz="2600" spc="119" dirty="0">
                <a:latin typeface="+mj-lt"/>
                <a:cs typeface="Georgia"/>
              </a:rPr>
              <a:t>analysis </a:t>
            </a:r>
            <a:r>
              <a:rPr lang="en-GB" sz="2600" spc="62" dirty="0">
                <a:latin typeface="+mj-lt"/>
                <a:cs typeface="Georgia"/>
              </a:rPr>
              <a:t>(mainly, </a:t>
            </a:r>
            <a:r>
              <a:rPr lang="en-GB" sz="2600" spc="84" dirty="0">
                <a:latin typeface="+mj-lt"/>
                <a:cs typeface="Georgia"/>
              </a:rPr>
              <a:t>type</a:t>
            </a:r>
            <a:r>
              <a:rPr lang="en-GB" sz="2600" spc="357" dirty="0">
                <a:latin typeface="+mj-lt"/>
                <a:cs typeface="Georgia"/>
              </a:rPr>
              <a:t> </a:t>
            </a:r>
            <a:r>
              <a:rPr lang="en-GB" sz="2600" spc="84" dirty="0">
                <a:latin typeface="+mj-lt"/>
                <a:cs typeface="Georgia"/>
              </a:rPr>
              <a:t>checking)</a:t>
            </a:r>
            <a:endParaRPr lang="en-GB" sz="2600" dirty="0">
              <a:latin typeface="+mj-lt"/>
              <a:cs typeface="Georgia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0F58E4AE-F57A-4C21-9F27-DA9EF34BE123}"/>
              </a:ext>
            </a:extLst>
          </p:cNvPr>
          <p:cNvSpPr txBox="1"/>
          <p:nvPr/>
        </p:nvSpPr>
        <p:spPr>
          <a:xfrm>
            <a:off x="4218817" y="3490205"/>
            <a:ext cx="5334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350" algn="ctr">
              <a:lnSpc>
                <a:spcPts val="142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op</a:t>
            </a:r>
            <a:endParaRPr sz="1200">
              <a:latin typeface="Gill Sans MT"/>
              <a:cs typeface="Gill Sans MT"/>
            </a:endParaRPr>
          </a:p>
          <a:p>
            <a:pPr marL="5715" algn="ctr">
              <a:lnSpc>
                <a:spcPts val="1420"/>
              </a:lnSpc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D77EC35D-2F90-4D5E-8153-85238A66A91D}"/>
              </a:ext>
            </a:extLst>
          </p:cNvPr>
          <p:cNvSpPr txBox="1"/>
          <p:nvPr/>
        </p:nvSpPr>
        <p:spPr>
          <a:xfrm>
            <a:off x="3914017" y="4099805"/>
            <a:ext cx="533400" cy="381000"/>
          </a:xfrm>
          <a:prstGeom prst="rect">
            <a:avLst/>
          </a:prstGeom>
          <a:solidFill>
            <a:srgbClr val="E59358"/>
          </a:solidFill>
          <a:ln w="25399">
            <a:solidFill>
              <a:srgbClr val="C76F2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1140" marR="159385" indent="-58419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r 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A0E28EAA-2EBF-44BD-9BED-FF5F8348285A}"/>
              </a:ext>
            </a:extLst>
          </p:cNvPr>
          <p:cNvSpPr txBox="1"/>
          <p:nvPr/>
        </p:nvSpPr>
        <p:spPr>
          <a:xfrm>
            <a:off x="4523617" y="4099805"/>
            <a:ext cx="762000" cy="381000"/>
          </a:xfrm>
          <a:prstGeom prst="rect">
            <a:avLst/>
          </a:prstGeom>
          <a:solidFill>
            <a:srgbClr val="E0BE6F"/>
          </a:solidFill>
          <a:ln w="25399">
            <a:solidFill>
              <a:srgbClr val="C79F3A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 marR="63500" indent="137795">
              <a:lnSpc>
                <a:spcPts val="1400"/>
              </a:lnSpc>
              <a:spcBef>
                <a:spcPts val="140"/>
              </a:spcBef>
            </a:pP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t “b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s”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26F62E57-49DC-428E-BD94-B8A96B0425DB}"/>
              </a:ext>
            </a:extLst>
          </p:cNvPr>
          <p:cNvSpPr/>
          <p:nvPr/>
        </p:nvSpPr>
        <p:spPr>
          <a:xfrm>
            <a:off x="4180717" y="3871205"/>
            <a:ext cx="190500" cy="228600"/>
          </a:xfrm>
          <a:custGeom>
            <a:avLst/>
            <a:gdLst/>
            <a:ahLst/>
            <a:cxnLst/>
            <a:rect l="l" t="t" r="r" b="b"/>
            <a:pathLst>
              <a:path w="190500" h="228600">
                <a:moveTo>
                  <a:pt x="0" y="228600"/>
                </a:moveTo>
                <a:lnTo>
                  <a:pt x="19050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6DBB5DB1-4DA3-4B4C-8FC5-A1CBA39EC0E6}"/>
              </a:ext>
            </a:extLst>
          </p:cNvPr>
          <p:cNvSpPr/>
          <p:nvPr/>
        </p:nvSpPr>
        <p:spPr>
          <a:xfrm>
            <a:off x="4599817" y="3871205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799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5AD9E641-AF9F-4B89-B6F8-E448B24F26D4}"/>
              </a:ext>
            </a:extLst>
          </p:cNvPr>
          <p:cNvSpPr txBox="1"/>
          <p:nvPr/>
        </p:nvSpPr>
        <p:spPr>
          <a:xfrm>
            <a:off x="3816808" y="2864227"/>
            <a:ext cx="1333500" cy="38100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780"/>
              </a:spcBef>
            </a:pPr>
            <a:r>
              <a:rPr sz="1200" spc="-5" dirty="0">
                <a:solidFill>
                  <a:srgbClr val="FFFFFF"/>
                </a:solidFill>
                <a:latin typeface="Gill Sans MT"/>
                <a:cs typeface="Gill Sans MT"/>
              </a:rPr>
              <a:t>statement</a:t>
            </a:r>
            <a:r>
              <a:rPr sz="1200" spc="-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FFFFFF"/>
                </a:solidFill>
                <a:latin typeface="Gill Sans MT"/>
                <a:cs typeface="Gill Sans MT"/>
              </a:rPr>
              <a:t>list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16D6C6F5-B99C-45B8-8015-E3899AE8621D}"/>
              </a:ext>
            </a:extLst>
          </p:cNvPr>
          <p:cNvSpPr/>
          <p:nvPr/>
        </p:nvSpPr>
        <p:spPr>
          <a:xfrm>
            <a:off x="4483559" y="3245227"/>
            <a:ext cx="2540" cy="245110"/>
          </a:xfrm>
          <a:custGeom>
            <a:avLst/>
            <a:gdLst/>
            <a:ahLst/>
            <a:cxnLst/>
            <a:rect l="l" t="t" r="r" b="b"/>
            <a:pathLst>
              <a:path w="2539" h="245110">
                <a:moveTo>
                  <a:pt x="1958" y="244978"/>
                </a:moveTo>
                <a:lnTo>
                  <a:pt x="0" y="0"/>
                </a:lnTo>
              </a:path>
            </a:pathLst>
          </a:custGeom>
          <a:ln w="9524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12">
            <a:extLst>
              <a:ext uri="{FF2B5EF4-FFF2-40B4-BE49-F238E27FC236}">
                <a16:creationId xmlns:a16="http://schemas.microsoft.com/office/drawing/2014/main" id="{CD05E928-A61A-4C63-932F-51913A69C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00765"/>
              </p:ext>
            </p:extLst>
          </p:nvPr>
        </p:nvGraphicFramePr>
        <p:xfrm>
          <a:off x="6041267" y="3487797"/>
          <a:ext cx="29718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Var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C3D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Type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C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x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AF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int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E4AF82-7839-461D-9F41-689425790F6B}"/>
              </a:ext>
            </a:extLst>
          </p:cNvPr>
          <p:cNvCxnSpPr/>
          <p:nvPr/>
        </p:nvCxnSpPr>
        <p:spPr>
          <a:xfrm>
            <a:off x="5837585" y="1584252"/>
            <a:ext cx="38246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BE3461-B2BB-4707-A22C-F423FFC30535}"/>
              </a:ext>
            </a:extLst>
          </p:cNvPr>
          <p:cNvCxnSpPr/>
          <p:nvPr/>
        </p:nvCxnSpPr>
        <p:spPr>
          <a:xfrm>
            <a:off x="5942141" y="1991832"/>
            <a:ext cx="38246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5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>
                <a:latin typeface="+mj-lt"/>
              </a:rPr>
              <a:t>Intermediate Representation</a:t>
            </a:r>
            <a:r>
              <a:rPr spc="-53" dirty="0">
                <a:latin typeface="+mj-lt"/>
              </a:rPr>
              <a:t> </a:t>
            </a:r>
            <a:r>
              <a:rPr spc="-4" dirty="0">
                <a:latin typeface="+mj-lt"/>
              </a:rPr>
              <a:t>(IR)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212" y="1521759"/>
            <a:ext cx="4878481" cy="886366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indent="-302575">
              <a:spcBef>
                <a:spcPts val="512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00" spc="4" dirty="0">
                <a:latin typeface="+mj-lt"/>
                <a:cs typeface="Bookman Old Style"/>
              </a:rPr>
              <a:t>Internal </a:t>
            </a:r>
            <a:r>
              <a:rPr sz="2600" spc="-4" dirty="0">
                <a:latin typeface="+mj-lt"/>
                <a:cs typeface="Bookman Old Style"/>
              </a:rPr>
              <a:t>compiler language </a:t>
            </a:r>
            <a:r>
              <a:rPr sz="2600" dirty="0">
                <a:latin typeface="+mj-lt"/>
                <a:cs typeface="Bookman Old Style"/>
              </a:rPr>
              <a:t>that</a:t>
            </a:r>
            <a:r>
              <a:rPr sz="2600" spc="-13" dirty="0">
                <a:latin typeface="+mj-lt"/>
                <a:cs typeface="Bookman Old Style"/>
              </a:rPr>
              <a:t> </a:t>
            </a:r>
            <a:r>
              <a:rPr sz="2600" dirty="0">
                <a:latin typeface="+mj-lt"/>
                <a:cs typeface="Bookman Old Style"/>
              </a:rPr>
              <a:t>is:</a:t>
            </a:r>
          </a:p>
          <a:p>
            <a:pPr marL="414079">
              <a:spcBef>
                <a:spcPts val="353"/>
              </a:spcBef>
              <a:tabLst>
                <a:tab pos="666225" algn="l"/>
              </a:tabLst>
            </a:pPr>
            <a:r>
              <a:rPr dirty="0">
                <a:latin typeface="+mj-lt"/>
                <a:cs typeface="Arial"/>
              </a:rPr>
              <a:t>–	</a:t>
            </a:r>
            <a:r>
              <a:rPr spc="-4" dirty="0">
                <a:latin typeface="+mj-lt"/>
                <a:cs typeface="Bookman Old Style"/>
              </a:rPr>
              <a:t>Language-independent</a:t>
            </a:r>
            <a:endParaRPr dirty="0">
              <a:latin typeface="+mj-lt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624" y="2359957"/>
            <a:ext cx="4148418" cy="857851"/>
          </a:xfrm>
          <a:prstGeom prst="rect">
            <a:avLst/>
          </a:prstGeom>
        </p:spPr>
        <p:txBody>
          <a:bodyPr vert="horz" wrap="square" lIns="0" tIns="67235" rIns="0" bIns="0" rtlCol="0">
            <a:spAutoFit/>
          </a:bodyPr>
          <a:lstStyle/>
          <a:p>
            <a:pPr marL="263352" indent="-252146">
              <a:spcBef>
                <a:spcPts val="529"/>
              </a:spcBef>
              <a:buFont typeface="Arial"/>
              <a:buChar char="–"/>
              <a:tabLst>
                <a:tab pos="262792" algn="l"/>
                <a:tab pos="263352" algn="l"/>
                <a:tab pos="3941879" algn="l"/>
                <a:tab pos="4136312" algn="l"/>
              </a:tabLst>
            </a:pPr>
            <a:r>
              <a:rPr spc="-4" dirty="0">
                <a:latin typeface="+mj-lt"/>
                <a:cs typeface="Bookman Old Style"/>
              </a:rPr>
              <a:t>Machine-independent	</a:t>
            </a:r>
            <a:endParaRPr dirty="0">
              <a:latin typeface="+mj-lt"/>
              <a:cs typeface="Bookman Old Style"/>
            </a:endParaRPr>
          </a:p>
          <a:p>
            <a:pPr marL="263352" indent="-252146">
              <a:spcBef>
                <a:spcPts val="441"/>
              </a:spcBef>
              <a:buFont typeface="Arial"/>
              <a:buChar char="–"/>
              <a:tabLst>
                <a:tab pos="262792" algn="l"/>
                <a:tab pos="263352" algn="l"/>
              </a:tabLst>
            </a:pPr>
            <a:r>
              <a:rPr spc="-4" dirty="0">
                <a:latin typeface="+mj-lt"/>
                <a:cs typeface="Bookman Old Style"/>
              </a:rPr>
              <a:t>Easy </a:t>
            </a:r>
            <a:r>
              <a:rPr dirty="0">
                <a:latin typeface="+mj-lt"/>
                <a:cs typeface="Bookman Old Style"/>
              </a:rPr>
              <a:t>to</a:t>
            </a:r>
            <a:r>
              <a:rPr spc="-4" dirty="0">
                <a:latin typeface="+mj-lt"/>
                <a:cs typeface="Bookman Old Style"/>
              </a:rPr>
              <a:t> optimize</a:t>
            </a:r>
            <a:endParaRPr dirty="0">
              <a:latin typeface="+mj-lt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000" y="3613582"/>
            <a:ext cx="4524175" cy="858418"/>
          </a:xfrm>
          <a:prstGeom prst="rect">
            <a:avLst/>
          </a:prstGeom>
        </p:spPr>
        <p:txBody>
          <a:bodyPr vert="horz" wrap="square" lIns="0" tIns="67796" rIns="0" bIns="0" rtlCol="0">
            <a:spAutoFit/>
          </a:bodyPr>
          <a:lstStyle/>
          <a:p>
            <a:pPr marL="313781" indent="-302575">
              <a:spcBef>
                <a:spcPts val="534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dirty="0">
                <a:latin typeface="+mj-lt"/>
                <a:cs typeface="Bookman Old Style"/>
              </a:rPr>
              <a:t>Why </a:t>
            </a:r>
            <a:r>
              <a:rPr spc="-4" dirty="0">
                <a:latin typeface="+mj-lt"/>
                <a:cs typeface="Bookman Old Style"/>
              </a:rPr>
              <a:t>yet </a:t>
            </a:r>
            <a:r>
              <a:rPr dirty="0">
                <a:latin typeface="+mj-lt"/>
                <a:cs typeface="Bookman Old Style"/>
              </a:rPr>
              <a:t>another</a:t>
            </a:r>
            <a:r>
              <a:rPr spc="-40" dirty="0">
                <a:latin typeface="+mj-lt"/>
                <a:cs typeface="Bookman Old Style"/>
              </a:rPr>
              <a:t> </a:t>
            </a:r>
            <a:r>
              <a:rPr spc="-4" dirty="0">
                <a:latin typeface="+mj-lt"/>
                <a:cs typeface="Bookman Old Style"/>
              </a:rPr>
              <a:t>language?</a:t>
            </a:r>
            <a:endParaRPr dirty="0">
              <a:latin typeface="+mj-lt"/>
              <a:cs typeface="Bookman Old Style"/>
            </a:endParaRPr>
          </a:p>
          <a:p>
            <a:pPr marL="414079">
              <a:spcBef>
                <a:spcPts val="375"/>
              </a:spcBef>
              <a:tabLst>
                <a:tab pos="666225" algn="l"/>
              </a:tabLst>
            </a:pPr>
            <a:r>
              <a:rPr dirty="0">
                <a:latin typeface="+mj-lt"/>
                <a:cs typeface="Arial"/>
              </a:rPr>
              <a:t>–	</a:t>
            </a:r>
            <a:r>
              <a:rPr spc="-4" dirty="0">
                <a:latin typeface="+mj-lt"/>
                <a:cs typeface="Bookman Old Style"/>
              </a:rPr>
              <a:t>Assembly does </a:t>
            </a:r>
            <a:r>
              <a:rPr dirty="0">
                <a:latin typeface="+mj-lt"/>
                <a:cs typeface="Bookman Old Style"/>
              </a:rPr>
              <a:t>not </a:t>
            </a:r>
            <a:r>
              <a:rPr spc="-4" dirty="0">
                <a:latin typeface="+mj-lt"/>
                <a:cs typeface="Bookman Old Style"/>
              </a:rPr>
              <a:t>have</a:t>
            </a:r>
            <a:r>
              <a:rPr spc="-18" dirty="0">
                <a:latin typeface="+mj-lt"/>
                <a:cs typeface="Bookman Old Style"/>
              </a:rPr>
              <a:t> </a:t>
            </a:r>
            <a:r>
              <a:rPr spc="-4" dirty="0">
                <a:latin typeface="+mj-lt"/>
                <a:cs typeface="Bookman Old Style"/>
              </a:rPr>
              <a:t>enough</a:t>
            </a:r>
            <a:endParaRPr dirty="0">
              <a:latin typeface="+mj-lt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625" y="4406151"/>
            <a:ext cx="3469338" cy="1225498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257189">
              <a:spcBef>
                <a:spcPts val="512"/>
              </a:spcBef>
            </a:pPr>
            <a:r>
              <a:rPr dirty="0">
                <a:latin typeface="+mj-lt"/>
                <a:cs typeface="Bookman Old Style"/>
              </a:rPr>
              <a:t>info to </a:t>
            </a:r>
            <a:r>
              <a:rPr spc="-4" dirty="0">
                <a:latin typeface="+mj-lt"/>
                <a:cs typeface="Bookman Old Style"/>
              </a:rPr>
              <a:t>optimize </a:t>
            </a:r>
            <a:r>
              <a:rPr dirty="0">
                <a:latin typeface="+mj-lt"/>
                <a:cs typeface="Bookman Old Style"/>
              </a:rPr>
              <a:t>it</a:t>
            </a:r>
            <a:r>
              <a:rPr spc="-40" dirty="0">
                <a:latin typeface="+mj-lt"/>
                <a:cs typeface="Bookman Old Style"/>
              </a:rPr>
              <a:t> </a:t>
            </a:r>
            <a:r>
              <a:rPr spc="-4" dirty="0">
                <a:latin typeface="+mj-lt"/>
                <a:cs typeface="Bookman Old Style"/>
              </a:rPr>
              <a:t>well</a:t>
            </a:r>
            <a:endParaRPr dirty="0">
              <a:latin typeface="+mj-lt"/>
              <a:cs typeface="Bookman Old Style"/>
            </a:endParaRPr>
          </a:p>
          <a:p>
            <a:pPr marL="257189" marR="258309" indent="-246543">
              <a:lnSpc>
                <a:spcPct val="100800"/>
              </a:lnSpc>
              <a:spcBef>
                <a:spcPts val="405"/>
              </a:spcBef>
              <a:tabLst>
                <a:tab pos="262792" algn="l"/>
              </a:tabLst>
            </a:pPr>
            <a:r>
              <a:rPr dirty="0">
                <a:latin typeface="+mj-lt"/>
                <a:cs typeface="Arial"/>
              </a:rPr>
              <a:t>–		</a:t>
            </a:r>
            <a:r>
              <a:rPr spc="-4" dirty="0">
                <a:latin typeface="+mj-lt"/>
                <a:cs typeface="Bookman Old Style"/>
              </a:rPr>
              <a:t>Enables</a:t>
            </a:r>
            <a:r>
              <a:rPr spc="-31" dirty="0">
                <a:latin typeface="+mj-lt"/>
                <a:cs typeface="Bookman Old Style"/>
              </a:rPr>
              <a:t> </a:t>
            </a:r>
            <a:r>
              <a:rPr spc="-4" dirty="0">
                <a:latin typeface="+mj-lt"/>
                <a:cs typeface="Bookman Old Style"/>
              </a:rPr>
              <a:t>modularity  </a:t>
            </a:r>
            <a:r>
              <a:rPr dirty="0">
                <a:latin typeface="+mj-lt"/>
                <a:cs typeface="Bookman Old Style"/>
              </a:rPr>
              <a:t>and</a:t>
            </a:r>
            <a:r>
              <a:rPr spc="-13" dirty="0">
                <a:latin typeface="+mj-lt"/>
                <a:cs typeface="Bookman Old Style"/>
              </a:rPr>
              <a:t> </a:t>
            </a:r>
            <a:r>
              <a:rPr dirty="0">
                <a:latin typeface="+mj-lt"/>
                <a:cs typeface="Bookman Old Style"/>
              </a:rPr>
              <a:t>reuse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81344" y="2420471"/>
            <a:ext cx="1143000" cy="595939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107576" rIns="0" bIns="0" rtlCol="0">
            <a:spAutoFit/>
          </a:bodyPr>
          <a:lstStyle/>
          <a:p>
            <a:pPr marL="155770" marR="144564" indent="91892">
              <a:lnSpc>
                <a:spcPts val="1853"/>
              </a:lnSpc>
              <a:spcBef>
                <a:spcPts val="847"/>
              </a:spcBef>
            </a:pP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588" spc="-18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si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s 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1588" spc="-4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onten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239" y="2420471"/>
            <a:ext cx="1143000" cy="595939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107576" rIns="0" bIns="0" rtlCol="0">
            <a:spAutoFit/>
          </a:bodyPr>
          <a:lstStyle/>
          <a:p>
            <a:pPr marL="175381" marR="164175" indent="25215">
              <a:lnSpc>
                <a:spcPts val="1853"/>
              </a:lnSpc>
              <a:spcBef>
                <a:spcPts val="847"/>
              </a:spcBef>
            </a:pP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Synthe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si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s 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1588" spc="-49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en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24343" y="2756647"/>
            <a:ext cx="365872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337" y="0"/>
                </a:lnTo>
              </a:path>
            </a:pathLst>
          </a:custGeom>
          <a:ln w="25399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0" name="object 10"/>
          <p:cNvSpPr/>
          <p:nvPr/>
        </p:nvSpPr>
        <p:spPr>
          <a:xfrm>
            <a:off x="7045111" y="2723030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FC0D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1" name="object 11"/>
          <p:cNvSpPr/>
          <p:nvPr/>
        </p:nvSpPr>
        <p:spPr>
          <a:xfrm>
            <a:off x="8255239" y="2756647"/>
            <a:ext cx="194981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62" y="0"/>
                </a:lnTo>
              </a:path>
            </a:pathLst>
          </a:custGeom>
          <a:ln w="25399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2" name="object 12"/>
          <p:cNvSpPr/>
          <p:nvPr/>
        </p:nvSpPr>
        <p:spPr>
          <a:xfrm>
            <a:off x="8405117" y="2723030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FC0D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3" name="object 13"/>
          <p:cNvSpPr/>
          <p:nvPr/>
        </p:nvSpPr>
        <p:spPr>
          <a:xfrm>
            <a:off x="5506894" y="2723030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FC0D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4" name="object 14"/>
          <p:cNvSpPr txBox="1"/>
          <p:nvPr/>
        </p:nvSpPr>
        <p:spPr>
          <a:xfrm>
            <a:off x="6819957" y="2392666"/>
            <a:ext cx="19498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Gill Sans MT"/>
                <a:cs typeface="Gill Sans MT"/>
              </a:rPr>
              <a:t>IR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41756" y="4370294"/>
            <a:ext cx="1411941" cy="325832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80682" rIns="0" bIns="0" rtlCol="0">
            <a:spAutoFit/>
          </a:bodyPr>
          <a:lstStyle/>
          <a:p>
            <a:pPr marL="256068">
              <a:spcBef>
                <a:spcPts val="635"/>
              </a:spcBef>
            </a:pP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1588" spc="-18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588" spc="-9" dirty="0">
                <a:solidFill>
                  <a:srgbClr val="FFFFFF"/>
                </a:solidFill>
                <a:latin typeface="Gill Sans MT"/>
                <a:cs typeface="Gill Sans MT"/>
              </a:rPr>
              <a:t>frontend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9871" y="4706472"/>
            <a:ext cx="605118" cy="605118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0"/>
                </a:moveTo>
                <a:lnTo>
                  <a:pt x="685800" y="0"/>
                </a:lnTo>
                <a:lnTo>
                  <a:pt x="685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A4C3DB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7" name="object 17"/>
          <p:cNvSpPr txBox="1"/>
          <p:nvPr/>
        </p:nvSpPr>
        <p:spPr>
          <a:xfrm>
            <a:off x="6589872" y="4706471"/>
            <a:ext cx="605118" cy="582361"/>
          </a:xfrm>
          <a:prstGeom prst="rect">
            <a:avLst/>
          </a:prstGeom>
          <a:ln w="25399">
            <a:solidFill>
              <a:srgbClr val="7E97AA"/>
            </a:solidFill>
          </a:ln>
        </p:spPr>
        <p:txBody>
          <a:bodyPr vert="horz" wrap="square" lIns="0" tIns="94129" rIns="0" bIns="0" rtlCol="0">
            <a:spAutoFit/>
          </a:bodyPr>
          <a:lstStyle/>
          <a:p>
            <a:pPr marL="3922" algn="ctr">
              <a:lnSpc>
                <a:spcPts val="1880"/>
              </a:lnSpc>
              <a:spcBef>
                <a:spcPts val="741"/>
              </a:spcBef>
            </a:pP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IR</a:t>
            </a:r>
            <a:endParaRPr sz="1588" dirty="0">
              <a:latin typeface="Gill Sans MT"/>
              <a:cs typeface="Gill Sans MT"/>
            </a:endParaRPr>
          </a:p>
          <a:p>
            <a:pPr marL="4483" algn="ctr">
              <a:lnSpc>
                <a:spcPts val="1880"/>
              </a:lnSpc>
            </a:pP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opt</a:t>
            </a:r>
            <a:endParaRPr sz="1588" dirty="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53697" y="5059864"/>
            <a:ext cx="322169" cy="386603"/>
          </a:xfrm>
          <a:custGeom>
            <a:avLst/>
            <a:gdLst/>
            <a:ahLst/>
            <a:cxnLst/>
            <a:rect l="l" t="t" r="r" b="b"/>
            <a:pathLst>
              <a:path w="365125" h="438150">
                <a:moveTo>
                  <a:pt x="0" y="437687"/>
                </a:moveTo>
                <a:lnTo>
                  <a:pt x="364738" y="0"/>
                </a:lnTo>
              </a:path>
            </a:pathLst>
          </a:custGeom>
          <a:ln w="25399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19" name="object 19"/>
          <p:cNvSpPr/>
          <p:nvPr/>
        </p:nvSpPr>
        <p:spPr>
          <a:xfrm>
            <a:off x="6521004" y="5042647"/>
            <a:ext cx="68916" cy="73399"/>
          </a:xfrm>
          <a:custGeom>
            <a:avLst/>
            <a:gdLst/>
            <a:ahLst/>
            <a:cxnLst/>
            <a:rect l="l" t="t" r="r" b="b"/>
            <a:pathLst>
              <a:path w="78104" h="83185">
                <a:moveTo>
                  <a:pt x="78051" y="0"/>
                </a:moveTo>
                <a:lnTo>
                  <a:pt x="0" y="34147"/>
                </a:lnTo>
                <a:lnTo>
                  <a:pt x="58538" y="82929"/>
                </a:lnTo>
                <a:lnTo>
                  <a:pt x="78051" y="0"/>
                </a:lnTo>
                <a:close/>
              </a:path>
            </a:pathLst>
          </a:custGeom>
          <a:solidFill>
            <a:srgbClr val="9FC0D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0" name="object 20"/>
          <p:cNvSpPr txBox="1"/>
          <p:nvPr/>
        </p:nvSpPr>
        <p:spPr>
          <a:xfrm>
            <a:off x="6416545" y="4466665"/>
            <a:ext cx="19498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Gill Sans MT"/>
                <a:cs typeface="Gill Sans MT"/>
              </a:rPr>
              <a:t>IR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41756" y="4840942"/>
            <a:ext cx="1411941" cy="325832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80682" rIns="0" bIns="0" rtlCol="0">
            <a:spAutoFit/>
          </a:bodyPr>
          <a:lstStyle/>
          <a:p>
            <a:pPr marL="138400">
              <a:spcBef>
                <a:spcPts val="635"/>
              </a:spcBef>
            </a:pP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C++</a:t>
            </a:r>
            <a:r>
              <a:rPr sz="1588" spc="-26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588" spc="-9" dirty="0">
                <a:solidFill>
                  <a:srgbClr val="FFFFFF"/>
                </a:solidFill>
                <a:latin typeface="Gill Sans MT"/>
                <a:cs typeface="Gill Sans MT"/>
              </a:rPr>
              <a:t>frontend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41756" y="5311589"/>
            <a:ext cx="1411941" cy="325832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80682" rIns="0" bIns="0" rtlCol="0">
            <a:spAutoFit/>
          </a:bodyPr>
          <a:lstStyle/>
          <a:p>
            <a:pPr marL="175381">
              <a:spcBef>
                <a:spcPts val="635"/>
              </a:spcBef>
            </a:pPr>
            <a:r>
              <a:rPr sz="1588" spc="-18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1588" spc="-9" dirty="0">
                <a:solidFill>
                  <a:srgbClr val="FFFFFF"/>
                </a:solidFill>
                <a:latin typeface="Gill Sans MT"/>
                <a:cs typeface="Gill Sans MT"/>
              </a:rPr>
              <a:t>frontend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3930" y="4168588"/>
            <a:ext cx="941294" cy="528047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40340" rIns="0" bIns="0" rtlCol="0">
            <a:spAutoFit/>
          </a:bodyPr>
          <a:lstStyle/>
          <a:p>
            <a:pPr marL="131116" marR="119909" indent="189950">
              <a:lnSpc>
                <a:spcPts val="1853"/>
              </a:lnSpc>
              <a:spcBef>
                <a:spcPts val="317"/>
              </a:spcBef>
            </a:pP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x86 c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de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en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63930" y="4773706"/>
            <a:ext cx="941294" cy="514470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26894" rIns="0" bIns="0" rtlCol="0">
            <a:spAutoFit/>
          </a:bodyPr>
          <a:lstStyle/>
          <a:p>
            <a:pPr marL="4483" algn="ctr">
              <a:lnSpc>
                <a:spcPts val="1880"/>
              </a:lnSpc>
              <a:spcBef>
                <a:spcPts val="212"/>
              </a:spcBef>
            </a:pP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ARM</a:t>
            </a:r>
            <a:endParaRPr sz="1588">
              <a:latin typeface="Gill Sans MT"/>
              <a:cs typeface="Gill Sans MT"/>
            </a:endParaRPr>
          </a:p>
          <a:p>
            <a:pPr marL="3922" algn="ctr">
              <a:lnSpc>
                <a:spcPts val="1880"/>
              </a:lnSpc>
            </a:pP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codegen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3930" y="5378824"/>
            <a:ext cx="941294" cy="528048"/>
          </a:xfrm>
          <a:prstGeom prst="rect">
            <a:avLst/>
          </a:prstGeom>
          <a:solidFill>
            <a:srgbClr val="A4C3DB"/>
          </a:solidFill>
          <a:ln w="25399">
            <a:solidFill>
              <a:srgbClr val="7E97AA"/>
            </a:solidFill>
          </a:ln>
        </p:spPr>
        <p:txBody>
          <a:bodyPr vert="horz" wrap="square" lIns="0" tIns="40341" rIns="0" bIns="0" rtlCol="0">
            <a:spAutoFit/>
          </a:bodyPr>
          <a:lstStyle/>
          <a:p>
            <a:pPr marL="131116" marR="119909" indent="159132">
              <a:lnSpc>
                <a:spcPts val="1853"/>
              </a:lnSpc>
              <a:spcBef>
                <a:spcPts val="318"/>
              </a:spcBef>
            </a:pP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Beta c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de</a:t>
            </a:r>
            <a:r>
              <a:rPr sz="1588" spc="-4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1588" dirty="0">
                <a:solidFill>
                  <a:srgbClr val="FFFFFF"/>
                </a:solidFill>
                <a:latin typeface="Gill Sans MT"/>
                <a:cs typeface="Gill Sans MT"/>
              </a:rPr>
              <a:t>en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23369" y="4332194"/>
            <a:ext cx="19498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Gill Sans MT"/>
                <a:cs typeface="Gill Sans MT"/>
              </a:rPr>
              <a:t>IR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53697" y="5042647"/>
            <a:ext cx="313765" cy="0"/>
          </a:xfrm>
          <a:custGeom>
            <a:avLst/>
            <a:gdLst/>
            <a:ahLst/>
            <a:cxnLst/>
            <a:rect l="l" t="t" r="r" b="b"/>
            <a:pathLst>
              <a:path w="355600">
                <a:moveTo>
                  <a:pt x="0" y="0"/>
                </a:moveTo>
                <a:lnTo>
                  <a:pt x="355599" y="0"/>
                </a:lnTo>
              </a:path>
            </a:pathLst>
          </a:custGeom>
          <a:ln w="25399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8" name="object 28"/>
          <p:cNvSpPr/>
          <p:nvPr/>
        </p:nvSpPr>
        <p:spPr>
          <a:xfrm>
            <a:off x="6522638" y="5009030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FC0D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29" name="object 29"/>
          <p:cNvSpPr/>
          <p:nvPr/>
        </p:nvSpPr>
        <p:spPr>
          <a:xfrm>
            <a:off x="6253697" y="4572000"/>
            <a:ext cx="323290" cy="452718"/>
          </a:xfrm>
          <a:custGeom>
            <a:avLst/>
            <a:gdLst/>
            <a:ahLst/>
            <a:cxnLst/>
            <a:rect l="l" t="t" r="r" b="b"/>
            <a:pathLst>
              <a:path w="366395" h="513079">
                <a:moveTo>
                  <a:pt x="0" y="0"/>
                </a:moveTo>
                <a:lnTo>
                  <a:pt x="366236" y="512731"/>
                </a:lnTo>
              </a:path>
            </a:pathLst>
          </a:custGeom>
          <a:ln w="25399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0" name="object 30"/>
          <p:cNvSpPr/>
          <p:nvPr/>
        </p:nvSpPr>
        <p:spPr>
          <a:xfrm>
            <a:off x="6523437" y="4968396"/>
            <a:ext cx="66675" cy="74519"/>
          </a:xfrm>
          <a:custGeom>
            <a:avLst/>
            <a:gdLst/>
            <a:ahLst/>
            <a:cxnLst/>
            <a:rect l="l" t="t" r="r" b="b"/>
            <a:pathLst>
              <a:path w="75565" h="84454">
                <a:moveTo>
                  <a:pt x="62007" y="0"/>
                </a:moveTo>
                <a:lnTo>
                  <a:pt x="0" y="44289"/>
                </a:lnTo>
                <a:lnTo>
                  <a:pt x="75294" y="84151"/>
                </a:lnTo>
                <a:lnTo>
                  <a:pt x="62007" y="0"/>
                </a:lnTo>
                <a:close/>
              </a:path>
            </a:pathLst>
          </a:custGeom>
          <a:solidFill>
            <a:srgbClr val="9FC0D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1" name="object 31"/>
          <p:cNvSpPr/>
          <p:nvPr/>
        </p:nvSpPr>
        <p:spPr>
          <a:xfrm>
            <a:off x="7194989" y="5042647"/>
            <a:ext cx="259976" cy="584947"/>
          </a:xfrm>
          <a:custGeom>
            <a:avLst/>
            <a:gdLst/>
            <a:ahLst/>
            <a:cxnLst/>
            <a:rect l="l" t="t" r="r" b="b"/>
            <a:pathLst>
              <a:path w="294640" h="662939">
                <a:moveTo>
                  <a:pt x="0" y="0"/>
                </a:moveTo>
                <a:lnTo>
                  <a:pt x="294484" y="662589"/>
                </a:lnTo>
              </a:path>
            </a:pathLst>
          </a:custGeom>
          <a:ln w="25399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2" name="object 32"/>
          <p:cNvSpPr/>
          <p:nvPr/>
        </p:nvSpPr>
        <p:spPr>
          <a:xfrm>
            <a:off x="7405904" y="5572671"/>
            <a:ext cx="61632" cy="75640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69632" y="0"/>
                </a:moveTo>
                <a:lnTo>
                  <a:pt x="0" y="30947"/>
                </a:lnTo>
                <a:lnTo>
                  <a:pt x="65763" y="85106"/>
                </a:lnTo>
                <a:lnTo>
                  <a:pt x="69632" y="0"/>
                </a:lnTo>
                <a:close/>
              </a:path>
            </a:pathLst>
          </a:custGeom>
          <a:solidFill>
            <a:srgbClr val="9FC0D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3" name="object 33"/>
          <p:cNvSpPr/>
          <p:nvPr/>
        </p:nvSpPr>
        <p:spPr>
          <a:xfrm>
            <a:off x="7194989" y="5042647"/>
            <a:ext cx="246529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399" y="0"/>
                </a:lnTo>
              </a:path>
            </a:pathLst>
          </a:custGeom>
          <a:ln w="25399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4" name="object 34"/>
          <p:cNvSpPr/>
          <p:nvPr/>
        </p:nvSpPr>
        <p:spPr>
          <a:xfrm>
            <a:off x="7396695" y="5009030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9FC0D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5" name="object 35"/>
          <p:cNvSpPr/>
          <p:nvPr/>
        </p:nvSpPr>
        <p:spPr>
          <a:xfrm>
            <a:off x="7194989" y="4486187"/>
            <a:ext cx="285750" cy="556932"/>
          </a:xfrm>
          <a:custGeom>
            <a:avLst/>
            <a:gdLst/>
            <a:ahLst/>
            <a:cxnLst/>
            <a:rect l="l" t="t" r="r" b="b"/>
            <a:pathLst>
              <a:path w="323850" h="631189">
                <a:moveTo>
                  <a:pt x="0" y="630654"/>
                </a:moveTo>
                <a:lnTo>
                  <a:pt x="323373" y="0"/>
                </a:lnTo>
              </a:path>
            </a:pathLst>
          </a:custGeom>
          <a:ln w="25399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6" name="object 36"/>
          <p:cNvSpPr/>
          <p:nvPr/>
        </p:nvSpPr>
        <p:spPr>
          <a:xfrm>
            <a:off x="7429954" y="4466244"/>
            <a:ext cx="61072" cy="75640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8670" y="0"/>
                </a:moveTo>
                <a:lnTo>
                  <a:pt x="0" y="50421"/>
                </a:lnTo>
                <a:lnTo>
                  <a:pt x="67805" y="85190"/>
                </a:lnTo>
                <a:lnTo>
                  <a:pt x="68670" y="0"/>
                </a:lnTo>
                <a:close/>
              </a:path>
            </a:pathLst>
          </a:custGeom>
          <a:solidFill>
            <a:srgbClr val="9FC0D8"/>
          </a:solid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0DF65C1F-8FD7-4AC6-A9A3-4157F51A7095}"/>
              </a:ext>
            </a:extLst>
          </p:cNvPr>
          <p:cNvSpPr/>
          <p:nvPr/>
        </p:nvSpPr>
        <p:spPr>
          <a:xfrm>
            <a:off x="5141022" y="2756647"/>
            <a:ext cx="365872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337" y="0"/>
                </a:lnTo>
              </a:path>
            </a:pathLst>
          </a:custGeom>
          <a:ln w="25399">
            <a:solidFill>
              <a:srgbClr val="9FC0D8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</p:spTree>
    <p:extLst>
      <p:ext uri="{BB962C8B-B14F-4D97-AF65-F5344CB8AC3E}">
        <p14:creationId xmlns:p14="http://schemas.microsoft.com/office/powerpoint/2010/main" val="21239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flow graph (DFG)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Represents flow of data inside “basic block”</a:t>
            </a:r>
          </a:p>
          <a:p>
            <a:r>
              <a:rPr lang="en-US" sz="2800" dirty="0">
                <a:latin typeface="+mj-lt"/>
              </a:rPr>
              <a:t>Basic blocks</a:t>
            </a:r>
          </a:p>
          <a:p>
            <a:pPr lvl="1"/>
            <a:r>
              <a:rPr lang="en-US" sz="2600" dirty="0">
                <a:latin typeface="+mj-lt"/>
              </a:rPr>
              <a:t>Code with one entry one exit</a:t>
            </a:r>
          </a:p>
          <a:p>
            <a:pPr lvl="1"/>
            <a:r>
              <a:rPr lang="en-US" sz="2600" dirty="0">
                <a:latin typeface="+mj-lt"/>
              </a:rPr>
              <a:t>May have a branch at the end, not before</a:t>
            </a:r>
          </a:p>
          <a:p>
            <a:r>
              <a:rPr lang="en-US" sz="2800" dirty="0">
                <a:latin typeface="+mj-lt"/>
              </a:rPr>
              <a:t>Does not represent control.</a:t>
            </a:r>
          </a:p>
          <a:p>
            <a:r>
              <a:rPr lang="en-US" sz="2800" dirty="0">
                <a:latin typeface="+mj-lt"/>
              </a:rPr>
              <a:t>Describes the minimal ordering requirements on operations.</a:t>
            </a:r>
          </a:p>
          <a:p>
            <a:r>
              <a:rPr lang="en-US" sz="2800" dirty="0">
                <a:latin typeface="+mj-lt"/>
              </a:rPr>
              <a:t>Static Single Assignment is employed to ease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92155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87" y="1300766"/>
            <a:ext cx="8541913" cy="50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377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</a:rPr>
              <a:t>Intro</a:t>
            </a:r>
            <a:r>
              <a:rPr kumimoji="0" lang="en-US" altLang="en-US" sz="2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</a:rPr>
              <a:t> to C (Pointers)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</a:endParaRPr>
          </a:p>
          <a:p>
            <a:pPr lvl="1" defTabSz="914377">
              <a:spcBef>
                <a:spcPts val="375"/>
              </a:spcBef>
              <a:defRPr/>
            </a:pPr>
            <a:r>
              <a:rPr lang="en-US" altLang="en-US" sz="2600" kern="0" dirty="0">
                <a:solidFill>
                  <a:srgbClr val="000000"/>
                </a:solidFill>
              </a:rPr>
              <a:t>Structures</a:t>
            </a:r>
          </a:p>
          <a:p>
            <a:pPr lvl="1" defTabSz="914377">
              <a:spcBef>
                <a:spcPts val="375"/>
              </a:spcBef>
              <a:defRPr/>
            </a:pPr>
            <a:r>
              <a:rPr lang="en-US" altLang="en-US" sz="2600" kern="0" dirty="0">
                <a:solidFill>
                  <a:srgbClr val="000000"/>
                </a:solidFill>
              </a:rPr>
              <a:t>Arrays</a:t>
            </a:r>
          </a:p>
          <a:p>
            <a:pPr lvl="1" defTabSz="914377">
              <a:spcBef>
                <a:spcPts val="375"/>
              </a:spcBef>
              <a:defRPr/>
            </a:pPr>
            <a:r>
              <a:rPr lang="en-US" altLang="en-US" sz="2600" kern="0" dirty="0">
                <a:solidFill>
                  <a:srgbClr val="000000"/>
                </a:solidFill>
              </a:rPr>
              <a:t>Strings</a:t>
            </a:r>
          </a:p>
          <a:p>
            <a:pPr lvl="1" defTabSz="914377">
              <a:spcBef>
                <a:spcPts val="375"/>
              </a:spcBef>
              <a:defRPr/>
            </a:pPr>
            <a:r>
              <a:rPr lang="en-US" altLang="en-US" sz="2600" kern="0" dirty="0">
                <a:solidFill>
                  <a:srgbClr val="000000"/>
                </a:solidFill>
              </a:rPr>
              <a:t>Writing generic functions using pointers</a:t>
            </a:r>
          </a:p>
          <a:p>
            <a:pPr lvl="1" defTabSz="914377">
              <a:spcBef>
                <a:spcPts val="375"/>
              </a:spcBef>
              <a:defRPr/>
            </a:pPr>
            <a:r>
              <a:rPr lang="en-US" altLang="en-US" sz="2600" kern="0" dirty="0">
                <a:solidFill>
                  <a:srgbClr val="000000"/>
                </a:solidFill>
              </a:rPr>
              <a:t>Memory management in C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2BF753-82DA-4841-94AC-86128C46F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260" y="5134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+mj-lt"/>
              </a:rPr>
              <a:t>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578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22"/>
    </mc:Choice>
    <mc:Fallback xmlns="">
      <p:transition spd="slow" advTm="2632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Static Single Assignment (SSA)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363071" y="1291845"/>
            <a:ext cx="8686800" cy="50557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If a variable is assigned more that once in the source code:</a:t>
            </a:r>
          </a:p>
          <a:p>
            <a:pPr lvl="1"/>
            <a:r>
              <a:rPr lang="en-US" sz="2600" dirty="0">
                <a:latin typeface="+mj-lt"/>
              </a:rPr>
              <a:t>SSA keeps only the first assignment</a:t>
            </a:r>
          </a:p>
          <a:p>
            <a:pPr lvl="1"/>
            <a:r>
              <a:rPr lang="en-US" sz="2600" dirty="0">
                <a:latin typeface="+mj-lt"/>
              </a:rPr>
              <a:t>The rest of the assignments are renamed to temporary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4A9BF-427A-4C3F-99DD-3FED4775CE43}"/>
              </a:ext>
            </a:extLst>
          </p:cNvPr>
          <p:cNvSpPr txBox="1">
            <a:spLocks noChangeArrowheads="1"/>
          </p:cNvSpPr>
          <p:nvPr/>
        </p:nvSpPr>
        <p:spPr>
          <a:xfrm>
            <a:off x="1537447" y="3546849"/>
            <a:ext cx="3034553" cy="280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a + b;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c - d;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 = x * y;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b + d;</a:t>
            </a:r>
            <a:endParaRPr 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endParaRPr 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r>
              <a:rPr lang="en-US" b="1" dirty="0">
                <a:latin typeface="+mj-lt"/>
              </a:rPr>
              <a:t>Original basic block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5A53E5-6B23-4F4F-8AB2-1CC0800AF82C}"/>
              </a:ext>
            </a:extLst>
          </p:cNvPr>
          <p:cNvSpPr txBox="1">
            <a:spLocks noChangeArrowheads="1"/>
          </p:cNvSpPr>
          <p:nvPr/>
        </p:nvSpPr>
        <p:spPr>
          <a:xfrm>
            <a:off x="5670178" y="3551332"/>
            <a:ext cx="3034553" cy="279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a + b;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c - d;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 = x * y;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y1 = b + d;</a:t>
            </a:r>
          </a:p>
          <a:p>
            <a:pPr>
              <a:buFont typeface="Monotype Sorts" pitchFamily="2" charset="2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b="1" dirty="0">
                <a:latin typeface="+mj-lt"/>
              </a:rPr>
              <a:t>After SSA</a:t>
            </a:r>
          </a:p>
        </p:txBody>
      </p:sp>
    </p:spTree>
    <p:extLst>
      <p:ext uri="{BB962C8B-B14F-4D97-AF65-F5344CB8AC3E}">
        <p14:creationId xmlns:p14="http://schemas.microsoft.com/office/powerpoint/2010/main" val="200004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Flow Graph Example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5A53E5-6B23-4F4F-8AB2-1CC0800AF82C}"/>
              </a:ext>
            </a:extLst>
          </p:cNvPr>
          <p:cNvSpPr txBox="1">
            <a:spLocks noChangeArrowheads="1"/>
          </p:cNvSpPr>
          <p:nvPr/>
        </p:nvSpPr>
        <p:spPr>
          <a:xfrm>
            <a:off x="667877" y="2435231"/>
            <a:ext cx="3034553" cy="3163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a + b;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c - d;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 = x * y;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y1 = b + d;</a:t>
            </a:r>
          </a:p>
          <a:p>
            <a:pPr>
              <a:buFont typeface="Monotype Sorts" pitchFamily="2" charset="2"/>
              <a:buNone/>
            </a:pPr>
            <a:endParaRPr lang="en-US" dirty="0">
              <a:latin typeface="+mj-lt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+mj-lt"/>
              </a:rPr>
              <a:t>After SSA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79680C78-6DE1-4328-A0CA-CFDE358C9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668" y="2667000"/>
            <a:ext cx="609600" cy="609600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8D69A154-2A64-41D4-90E4-2AE7F173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43" y="2701925"/>
            <a:ext cx="609600" cy="609600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2A852B17-F866-4140-8677-15F59F9C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268" y="4191000"/>
            <a:ext cx="609600" cy="609600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8F6D18E5-3A0C-4030-8D62-61422765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868" y="4191000"/>
            <a:ext cx="609600" cy="609600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2AB84ECE-FE08-401A-8676-D34E865D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501" y="5893370"/>
            <a:ext cx="665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 b="1">
                <a:solidFill>
                  <a:prstClr val="black"/>
                </a:solidFill>
                <a:latin typeface="Tahoma" pitchFamily="34" charset="0"/>
              </a:rPr>
              <a:t>DFG</a:t>
            </a:r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5DB6B239-ABC5-44B1-AD48-873AFDBB0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193" y="1870075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3B6890E1-AB40-41B3-B80F-8A8F83BC8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468" y="1905000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2F5D7E79-71A5-4F80-8FD4-45569AEB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868" y="1905000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90D959B0-13A6-48C7-8684-C4AFEBC55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1743" y="193992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d</a:t>
            </a: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87D0DCB2-C454-4AD9-BF0F-723305244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1668" y="2362200"/>
            <a:ext cx="5334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B09A4BE6-9822-4D9A-B62B-7B88C20AB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3668" y="2362200"/>
            <a:ext cx="76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Line 17">
            <a:extLst>
              <a:ext uri="{FF2B5EF4-FFF2-40B4-BE49-F238E27FC236}">
                <a16:creationId xmlns:a16="http://schemas.microsoft.com/office/drawing/2014/main" id="{911228F9-F20A-4700-A815-8DD6555B8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668" y="3276600"/>
            <a:ext cx="533400" cy="914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Line 19">
            <a:extLst>
              <a:ext uri="{FF2B5EF4-FFF2-40B4-BE49-F238E27FC236}">
                <a16:creationId xmlns:a16="http://schemas.microsoft.com/office/drawing/2014/main" id="{BC92927D-C08D-45E6-B920-781506690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5668" y="4800600"/>
            <a:ext cx="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2512E1BE-6E31-4665-95B1-B861255B0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268" y="5181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z</a:t>
            </a: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0C53425D-9B32-4D30-898F-D45595E9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068" y="3581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x</a:t>
            </a:r>
          </a:p>
        </p:txBody>
      </p:sp>
      <p:sp>
        <p:nvSpPr>
          <p:cNvPr id="45" name="Line 22">
            <a:extLst>
              <a:ext uri="{FF2B5EF4-FFF2-40B4-BE49-F238E27FC236}">
                <a16:creationId xmlns:a16="http://schemas.microsoft.com/office/drawing/2014/main" id="{97F3985F-F138-4632-B551-0E942357A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2143" y="2320925"/>
            <a:ext cx="2286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6" name="Line 23">
            <a:extLst>
              <a:ext uri="{FF2B5EF4-FFF2-40B4-BE49-F238E27FC236}">
                <a16:creationId xmlns:a16="http://schemas.microsoft.com/office/drawing/2014/main" id="{99D2908F-B1B7-4666-9921-619BD8F86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1743" y="2397125"/>
            <a:ext cx="1524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7" name="Line 24">
            <a:extLst>
              <a:ext uri="{FF2B5EF4-FFF2-40B4-BE49-F238E27FC236}">
                <a16:creationId xmlns:a16="http://schemas.microsoft.com/office/drawing/2014/main" id="{54C729F3-7A9D-487F-9FC1-87CB7D747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4269" y="3311526"/>
            <a:ext cx="1158875" cy="95567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01A4F084-DD99-47E3-98C5-EFF13EC9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598" y="3285565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y</a:t>
            </a: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id="{912D3760-FD66-4984-AD0E-69DF2A22E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9868" y="2362200"/>
            <a:ext cx="1447800" cy="1905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50" name="AutoShape 27">
            <a:extLst>
              <a:ext uri="{FF2B5EF4-FFF2-40B4-BE49-F238E27FC236}">
                <a16:creationId xmlns:a16="http://schemas.microsoft.com/office/drawing/2014/main" id="{D4275755-3A5F-4871-9F45-1A3F34B265C1}"/>
              </a:ext>
            </a:extLst>
          </p:cNvPr>
          <p:cNvCxnSpPr>
            <a:cxnSpLocks noChangeShapeType="1"/>
            <a:stCxn id="38" idx="2"/>
            <a:endCxn id="32" idx="6"/>
          </p:cNvCxnSpPr>
          <p:nvPr/>
        </p:nvCxnSpPr>
        <p:spPr bwMode="auto">
          <a:xfrm rot="5400000">
            <a:off x="6456659" y="3127467"/>
            <a:ext cx="2186543" cy="550122"/>
          </a:xfrm>
          <a:prstGeom prst="curvedConnector2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51" name="Line 28">
            <a:extLst>
              <a:ext uri="{FF2B5EF4-FFF2-40B4-BE49-F238E27FC236}">
                <a16:creationId xmlns:a16="http://schemas.microsoft.com/office/drawing/2014/main" id="{895BDAB8-B84E-4971-9670-0281E684F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068" y="4800600"/>
            <a:ext cx="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2" name="Text Box 29">
            <a:extLst>
              <a:ext uri="{FF2B5EF4-FFF2-40B4-BE49-F238E27FC236}">
                <a16:creationId xmlns:a16="http://schemas.microsoft.com/office/drawing/2014/main" id="{B86B6A2D-27E1-4A2F-8DF6-0529735FE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793" y="5222875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y1</a:t>
            </a:r>
          </a:p>
        </p:txBody>
      </p:sp>
    </p:spTree>
    <p:extLst>
      <p:ext uri="{BB962C8B-B14F-4D97-AF65-F5344CB8AC3E}">
        <p14:creationId xmlns:p14="http://schemas.microsoft.com/office/powerpoint/2010/main" val="221076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DFG and Partial Orders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5A53E5-6B23-4F4F-8AB2-1CC0800AF82C}"/>
              </a:ext>
            </a:extLst>
          </p:cNvPr>
          <p:cNvSpPr txBox="1">
            <a:spLocks noChangeArrowheads="1"/>
          </p:cNvSpPr>
          <p:nvPr/>
        </p:nvSpPr>
        <p:spPr>
          <a:xfrm>
            <a:off x="5055168" y="1999783"/>
            <a:ext cx="4088830" cy="3163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dirty="0">
                <a:latin typeface="+mj-lt"/>
              </a:rPr>
              <a:t>Partial Orders: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+mj-lt"/>
              </a:rPr>
              <a:t>1)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- d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+mj-lt"/>
              </a:rPr>
              <a:t>2)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* y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+ d</a:t>
            </a:r>
            <a:r>
              <a:rPr lang="en-US" dirty="0">
                <a:latin typeface="+mj-lt"/>
              </a:rPr>
              <a:t>;</a:t>
            </a:r>
          </a:p>
          <a:p>
            <a:pPr>
              <a:buFont typeface="Monotype Sorts" pitchFamily="2" charset="2"/>
              <a:buNone/>
            </a:pPr>
            <a:endParaRPr lang="en-US" dirty="0">
              <a:latin typeface="+mj-lt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dirty="0">
                <a:latin typeface="+mj-lt"/>
              </a:rPr>
              <a:t>These two pairs of operations can be performed in any order</a:t>
            </a:r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79680C78-6DE1-4328-A0CA-CFDE358C9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835" y="2599765"/>
            <a:ext cx="609600" cy="609600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8D69A154-2A64-41D4-90E4-2AE7F173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10" y="2634690"/>
            <a:ext cx="609600" cy="609600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2A852B17-F866-4140-8677-15F59F9C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35" y="4123765"/>
            <a:ext cx="609600" cy="609600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8F6D18E5-3A0C-4030-8D62-61422765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35" y="4123765"/>
            <a:ext cx="609600" cy="609600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2AB84ECE-FE08-401A-8676-D34E865D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68" y="5826135"/>
            <a:ext cx="665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 b="1">
                <a:solidFill>
                  <a:prstClr val="black"/>
                </a:solidFill>
                <a:latin typeface="Tahoma" pitchFamily="34" charset="0"/>
              </a:rPr>
              <a:t>DFG</a:t>
            </a:r>
            <a:endParaRPr 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5DB6B239-ABC5-44B1-AD48-873AFDBB0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60" y="180284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3B6890E1-AB40-41B3-B80F-8A8F83BC8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635" y="183776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2F5D7E79-71A5-4F80-8FD4-45569AEB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035" y="1837765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90D959B0-13A6-48C7-8684-C4AFEBC55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910" y="1872690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d</a:t>
            </a: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87D0DCB2-C454-4AD9-BF0F-723305244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835" y="2294965"/>
            <a:ext cx="5334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B09A4BE6-9822-4D9A-B62B-7B88C20AB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8835" y="2294965"/>
            <a:ext cx="76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Line 17">
            <a:extLst>
              <a:ext uri="{FF2B5EF4-FFF2-40B4-BE49-F238E27FC236}">
                <a16:creationId xmlns:a16="http://schemas.microsoft.com/office/drawing/2014/main" id="{911228F9-F20A-4700-A815-8DD6555B8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8835" y="3209365"/>
            <a:ext cx="533400" cy="914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Line 19">
            <a:extLst>
              <a:ext uri="{FF2B5EF4-FFF2-40B4-BE49-F238E27FC236}">
                <a16:creationId xmlns:a16="http://schemas.microsoft.com/office/drawing/2014/main" id="{BC92927D-C08D-45E6-B920-781506690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835" y="4733365"/>
            <a:ext cx="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2512E1BE-6E31-4665-95B1-B861255B0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435" y="5114365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z</a:t>
            </a: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0C53425D-9B32-4D30-898F-D45595E9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235" y="351416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x</a:t>
            </a:r>
          </a:p>
        </p:txBody>
      </p:sp>
      <p:sp>
        <p:nvSpPr>
          <p:cNvPr id="45" name="Line 22">
            <a:extLst>
              <a:ext uri="{FF2B5EF4-FFF2-40B4-BE49-F238E27FC236}">
                <a16:creationId xmlns:a16="http://schemas.microsoft.com/office/drawing/2014/main" id="{97F3985F-F138-4632-B551-0E942357A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7310" y="2253690"/>
            <a:ext cx="2286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6" name="Line 23">
            <a:extLst>
              <a:ext uri="{FF2B5EF4-FFF2-40B4-BE49-F238E27FC236}">
                <a16:creationId xmlns:a16="http://schemas.microsoft.com/office/drawing/2014/main" id="{99D2908F-B1B7-4666-9921-619BD8F86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6910" y="2329890"/>
            <a:ext cx="1524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7" name="Line 24">
            <a:extLst>
              <a:ext uri="{FF2B5EF4-FFF2-40B4-BE49-F238E27FC236}">
                <a16:creationId xmlns:a16="http://schemas.microsoft.com/office/drawing/2014/main" id="{54C729F3-7A9D-487F-9FC1-87CB7D747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9436" y="3244291"/>
            <a:ext cx="1158875" cy="95567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01A4F084-DD99-47E3-98C5-EFF13EC9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765" y="321833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y</a:t>
            </a: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id="{912D3760-FD66-4984-AD0E-69DF2A22E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5035" y="2294965"/>
            <a:ext cx="1447800" cy="1905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50" name="AutoShape 27">
            <a:extLst>
              <a:ext uri="{FF2B5EF4-FFF2-40B4-BE49-F238E27FC236}">
                <a16:creationId xmlns:a16="http://schemas.microsoft.com/office/drawing/2014/main" id="{D4275755-3A5F-4871-9F45-1A3F34B265C1}"/>
              </a:ext>
            </a:extLst>
          </p:cNvPr>
          <p:cNvCxnSpPr>
            <a:cxnSpLocks noChangeShapeType="1"/>
            <a:stCxn id="38" idx="2"/>
            <a:endCxn id="32" idx="6"/>
          </p:cNvCxnSpPr>
          <p:nvPr/>
        </p:nvCxnSpPr>
        <p:spPr bwMode="auto">
          <a:xfrm rot="5400000">
            <a:off x="2731826" y="3060232"/>
            <a:ext cx="2186543" cy="550122"/>
          </a:xfrm>
          <a:prstGeom prst="curvedConnector2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51" name="Line 28">
            <a:extLst>
              <a:ext uri="{FF2B5EF4-FFF2-40B4-BE49-F238E27FC236}">
                <a16:creationId xmlns:a16="http://schemas.microsoft.com/office/drawing/2014/main" id="{895BDAB8-B84E-4971-9670-0281E684F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5235" y="4733365"/>
            <a:ext cx="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2" name="Text Box 29">
            <a:extLst>
              <a:ext uri="{FF2B5EF4-FFF2-40B4-BE49-F238E27FC236}">
                <a16:creationId xmlns:a16="http://schemas.microsoft.com/office/drawing/2014/main" id="{B86B6A2D-27E1-4A2F-8DF6-0529735FE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960" y="5155640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y1</a:t>
            </a:r>
          </a:p>
        </p:txBody>
      </p:sp>
    </p:spTree>
    <p:extLst>
      <p:ext uri="{BB962C8B-B14F-4D97-AF65-F5344CB8AC3E}">
        <p14:creationId xmlns:p14="http://schemas.microsoft.com/office/powerpoint/2010/main" val="13954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Control-Data Flow Graph (CDFG)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Represents control and data flow</a:t>
            </a:r>
          </a:p>
          <a:p>
            <a:pPr lvl="1"/>
            <a:r>
              <a:rPr lang="en-US" sz="2600" dirty="0">
                <a:latin typeface="+mj-lt"/>
              </a:rPr>
              <a:t>Nodes: basic blocks</a:t>
            </a:r>
          </a:p>
          <a:p>
            <a:pPr lvl="1"/>
            <a:r>
              <a:rPr lang="en-US" sz="2600" dirty="0">
                <a:latin typeface="+mj-lt"/>
              </a:rPr>
              <a:t>Edges: branches between basic blocks</a:t>
            </a:r>
          </a:p>
        </p:txBody>
      </p:sp>
    </p:spTree>
    <p:extLst>
      <p:ext uri="{BB962C8B-B14F-4D97-AF65-F5344CB8AC3E}">
        <p14:creationId xmlns:p14="http://schemas.microsoft.com/office/powerpoint/2010/main" val="296513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CDFG Example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AFD96436-4BA7-4E16-9A73-5FCD22873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9873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(cond1) bb1();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else bb2();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bb3();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 (test1) {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case c1: bb4(); break;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case c2: bb5(); break;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case c3: bb6(); break;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1" name="AutoShape 5">
            <a:extLst>
              <a:ext uri="{FF2B5EF4-FFF2-40B4-BE49-F238E27FC236}">
                <a16:creationId xmlns:a16="http://schemas.microsoft.com/office/drawing/2014/main" id="{E9E3740E-E7A4-4326-87C3-1A4F4C5EB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7" y="1707777"/>
            <a:ext cx="1447800" cy="685800"/>
          </a:xfrm>
          <a:prstGeom prst="diamond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cond1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DA51CECF-3BE6-4C04-A912-AC35A2813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7" y="1707777"/>
            <a:ext cx="990600" cy="6096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bb1()</a:t>
            </a:r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id="{999D653F-8060-4D0F-BC5A-E5D47CB7D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7" y="2622177"/>
            <a:ext cx="990600" cy="6096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bb2()</a:t>
            </a: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914BDFFC-7B9C-4237-9789-D9B62C60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7" y="3536577"/>
            <a:ext cx="990600" cy="6096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bb3()</a:t>
            </a: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0B52E20E-1EF5-4097-8A01-84B15B3B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7" y="5365377"/>
            <a:ext cx="990600" cy="6096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bb4()</a:t>
            </a:r>
          </a:p>
        </p:txBody>
      </p:sp>
      <p:sp>
        <p:nvSpPr>
          <p:cNvPr id="56" name="AutoShape 10">
            <a:extLst>
              <a:ext uri="{FF2B5EF4-FFF2-40B4-BE49-F238E27FC236}">
                <a16:creationId xmlns:a16="http://schemas.microsoft.com/office/drawing/2014/main" id="{F9E39243-EF4E-4324-BE29-3253A6CD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7" y="4527177"/>
            <a:ext cx="2057400" cy="609600"/>
          </a:xfrm>
          <a:prstGeom prst="hexagon">
            <a:avLst>
              <a:gd name="adj" fmla="val 84375"/>
              <a:gd name="vf" fmla="val 115470"/>
            </a:avLst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test1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5BEC7883-B136-42D1-82FB-F54D4294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7" y="5365377"/>
            <a:ext cx="990600" cy="6096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bb5()</a:t>
            </a:r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BC715A80-40CC-4A39-ADF2-C48DAB9A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7" y="5365377"/>
            <a:ext cx="990600" cy="6096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bb6()</a:t>
            </a:r>
          </a:p>
        </p:txBody>
      </p:sp>
      <p:sp>
        <p:nvSpPr>
          <p:cNvPr id="59" name="Line 13">
            <a:extLst>
              <a:ext uri="{FF2B5EF4-FFF2-40B4-BE49-F238E27FC236}">
                <a16:creationId xmlns:a16="http://schemas.microsoft.com/office/drawing/2014/main" id="{6B4908A1-2224-4710-879E-8A6F1B674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7" y="2012577"/>
            <a:ext cx="381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Text Box 14">
            <a:extLst>
              <a:ext uri="{FF2B5EF4-FFF2-40B4-BE49-F238E27FC236}">
                <a16:creationId xmlns:a16="http://schemas.microsoft.com/office/drawing/2014/main" id="{090356B2-C4FF-4394-B32F-CF8FB4677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32" y="152045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T</a:t>
            </a:r>
          </a:p>
        </p:txBody>
      </p:sp>
      <p:sp>
        <p:nvSpPr>
          <p:cNvPr id="61" name="Text Box 15">
            <a:extLst>
              <a:ext uri="{FF2B5EF4-FFF2-40B4-BE49-F238E27FC236}">
                <a16:creationId xmlns:a16="http://schemas.microsoft.com/office/drawing/2014/main" id="{B30220D2-4B42-4334-A87C-5A433C335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32" y="2206252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62" name="Text Box 16">
            <a:extLst>
              <a:ext uri="{FF2B5EF4-FFF2-40B4-BE49-F238E27FC236}">
                <a16:creationId xmlns:a16="http://schemas.microsoft.com/office/drawing/2014/main" id="{A6655994-8412-4B21-8EB6-209C700E9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32" y="4644652"/>
            <a:ext cx="399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c1</a:t>
            </a:r>
          </a:p>
        </p:txBody>
      </p:sp>
      <p:sp>
        <p:nvSpPr>
          <p:cNvPr id="63" name="Text Box 17">
            <a:extLst>
              <a:ext uri="{FF2B5EF4-FFF2-40B4-BE49-F238E27FC236}">
                <a16:creationId xmlns:a16="http://schemas.microsoft.com/office/drawing/2014/main" id="{E042143C-3451-4461-8AC0-EB48966BB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32" y="5101852"/>
            <a:ext cx="399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c2</a:t>
            </a:r>
          </a:p>
        </p:txBody>
      </p:sp>
      <p:sp>
        <p:nvSpPr>
          <p:cNvPr id="64" name="Text Box 18">
            <a:extLst>
              <a:ext uri="{FF2B5EF4-FFF2-40B4-BE49-F238E27FC236}">
                <a16:creationId xmlns:a16="http://schemas.microsoft.com/office/drawing/2014/main" id="{1D6C93C2-1C0F-4C99-954C-B98C2992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32" y="4492252"/>
            <a:ext cx="399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1800">
                <a:solidFill>
                  <a:prstClr val="black"/>
                </a:solidFill>
                <a:latin typeface="Calibri" panose="020F0502020204030204"/>
              </a:rPr>
              <a:t>c3</a:t>
            </a:r>
          </a:p>
        </p:txBody>
      </p:sp>
      <p:sp>
        <p:nvSpPr>
          <p:cNvPr id="65" name="Line 19">
            <a:extLst>
              <a:ext uri="{FF2B5EF4-FFF2-40B4-BE49-F238E27FC236}">
                <a16:creationId xmlns:a16="http://schemas.microsoft.com/office/drawing/2014/main" id="{121BEA28-EA77-419D-8DFA-C0F959D4B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7" y="2393577"/>
            <a:ext cx="0" cy="2286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0B18AE18-FE87-4F4D-9CD2-128D9462F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7" y="3231777"/>
            <a:ext cx="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67" name="AutoShape 21">
            <a:extLst>
              <a:ext uri="{FF2B5EF4-FFF2-40B4-BE49-F238E27FC236}">
                <a16:creationId xmlns:a16="http://schemas.microsoft.com/office/drawing/2014/main" id="{ADB1C709-CB1E-4EB6-8479-EE1F7DC79F4E}"/>
              </a:ext>
            </a:extLst>
          </p:cNvPr>
          <p:cNvCxnSpPr>
            <a:cxnSpLocks noChangeShapeType="1"/>
            <a:stCxn id="52" idx="2"/>
            <a:endCxn id="54" idx="3"/>
          </p:cNvCxnSpPr>
          <p:nvPr/>
        </p:nvCxnSpPr>
        <p:spPr bwMode="auto">
          <a:xfrm rot="5400000">
            <a:off x="6648457" y="2526927"/>
            <a:ext cx="1524000" cy="1104900"/>
          </a:xfrm>
          <a:prstGeom prst="bentConnector2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 type="triangle" w="med" len="med"/>
          </a:ln>
        </p:spPr>
      </p:cxnSp>
      <p:sp>
        <p:nvSpPr>
          <p:cNvPr id="68" name="Line 22">
            <a:extLst>
              <a:ext uri="{FF2B5EF4-FFF2-40B4-BE49-F238E27FC236}">
                <a16:creationId xmlns:a16="http://schemas.microsoft.com/office/drawing/2014/main" id="{3B57550A-E43B-4BEF-9535-90CCFF185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7" y="4146177"/>
            <a:ext cx="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9" name="Line 23">
            <a:extLst>
              <a:ext uri="{FF2B5EF4-FFF2-40B4-BE49-F238E27FC236}">
                <a16:creationId xmlns:a16="http://schemas.microsoft.com/office/drawing/2014/main" id="{D260BF08-CCBB-44B5-A1FE-A875D96FFE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7" y="4831977"/>
            <a:ext cx="609600" cy="533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0" name="Line 24">
            <a:extLst>
              <a:ext uri="{FF2B5EF4-FFF2-40B4-BE49-F238E27FC236}">
                <a16:creationId xmlns:a16="http://schemas.microsoft.com/office/drawing/2014/main" id="{0C9989DF-17B3-4B09-AD6A-15F4A0B8F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7" y="4831977"/>
            <a:ext cx="762000" cy="533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1" name="Line 25">
            <a:extLst>
              <a:ext uri="{FF2B5EF4-FFF2-40B4-BE49-F238E27FC236}">
                <a16:creationId xmlns:a16="http://schemas.microsoft.com/office/drawing/2014/main" id="{776FB097-DA55-4438-9587-DBBA2616F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7" y="5136777"/>
            <a:ext cx="0" cy="2286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2" name="Line 27">
            <a:extLst>
              <a:ext uri="{FF2B5EF4-FFF2-40B4-BE49-F238E27FC236}">
                <a16:creationId xmlns:a16="http://schemas.microsoft.com/office/drawing/2014/main" id="{0EA5A820-E605-4FD3-AC86-73D7B4484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7" y="5974977"/>
            <a:ext cx="0" cy="2286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3" name="Line 28">
            <a:extLst>
              <a:ext uri="{FF2B5EF4-FFF2-40B4-BE49-F238E27FC236}">
                <a16:creationId xmlns:a16="http://schemas.microsoft.com/office/drawing/2014/main" id="{3AF5E171-AB5C-4BF1-ACDB-DD3B96995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7" y="5974977"/>
            <a:ext cx="7620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4026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30">
            <a:extLst>
              <a:ext uri="{FF2B5EF4-FFF2-40B4-BE49-F238E27FC236}">
                <a16:creationId xmlns:a16="http://schemas.microsoft.com/office/drawing/2014/main" id="{BDE80466-4062-4958-A3BB-5E362F998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83411"/>
              </p:ext>
            </p:extLst>
          </p:nvPr>
        </p:nvGraphicFramePr>
        <p:xfrm>
          <a:off x="1015359" y="2406045"/>
          <a:ext cx="2298700" cy="863600"/>
        </p:xfrm>
        <a:graphic>
          <a:graphicData uri="http://schemas.openxmlformats.org/drawingml/2006/table">
            <a:tbl>
              <a:tblPr firstRow="1" bandRow="1"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885"/>
                        </a:lnSpc>
                        <a:tabLst>
                          <a:tab pos="589915" algn="l"/>
                        </a:tabLst>
                      </a:pPr>
                      <a:r>
                        <a:rPr sz="20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	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x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3;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085"/>
                        </a:lnSpc>
                        <a:tabLst>
                          <a:tab pos="589915" algn="l"/>
                        </a:tabLst>
                      </a:pPr>
                      <a:r>
                        <a:rPr sz="20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	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y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 x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+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7;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C00000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9215">
                        <a:lnSpc>
                          <a:spcPts val="20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(x</a:t>
                      </a:r>
                      <a:r>
                        <a:rPr sz="20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!=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y)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4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2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4571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9215">
                        <a:lnSpc>
                          <a:spcPts val="20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object 31">
            <a:extLst>
              <a:ext uri="{FF2B5EF4-FFF2-40B4-BE49-F238E27FC236}">
                <a16:creationId xmlns:a16="http://schemas.microsoft.com/office/drawing/2014/main" id="{6F4DFBE4-A7C6-472D-94AB-30A296A30C2E}"/>
              </a:ext>
            </a:extLst>
          </p:cNvPr>
          <p:cNvSpPr txBox="1"/>
          <p:nvPr/>
        </p:nvSpPr>
        <p:spPr>
          <a:xfrm>
            <a:off x="1313707" y="3242385"/>
            <a:ext cx="17018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79400" defTabSz="914400">
              <a:spcBef>
                <a:spcPts val="100"/>
              </a:spcBef>
              <a:tabLst>
                <a:tab pos="431165" algn="l"/>
              </a:tabLst>
            </a:pP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if	</a:t>
            </a:r>
            <a:r>
              <a:rPr sz="2000" dirty="0">
                <a:solidFill>
                  <a:prstClr val="black"/>
                </a:solidFill>
                <a:latin typeface="Consolas"/>
                <a:cs typeface="Consolas"/>
              </a:rPr>
              <a:t>(x &gt; y)</a:t>
            </a:r>
            <a:r>
              <a:rPr sz="2000" spc="-1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prstClr val="black"/>
                </a:solidFill>
                <a:latin typeface="Consolas"/>
                <a:cs typeface="Consolas"/>
              </a:rPr>
              <a:t>{  x = x –</a:t>
            </a:r>
            <a:r>
              <a:rPr sz="2000" spc="-1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prstClr val="black"/>
                </a:solidFill>
                <a:latin typeface="Consolas"/>
                <a:cs typeface="Consolas"/>
              </a:rPr>
              <a:t>y;</a:t>
            </a:r>
          </a:p>
          <a:p>
            <a:pPr marL="12700" defTabSz="914400">
              <a:tabLst>
                <a:tab pos="291465" algn="l"/>
                <a:tab pos="989965" algn="l"/>
              </a:tabLst>
            </a:pPr>
            <a:r>
              <a:rPr sz="2000" dirty="0">
                <a:solidFill>
                  <a:prstClr val="black"/>
                </a:solidFill>
                <a:latin typeface="Consolas"/>
                <a:cs typeface="Consolas"/>
              </a:rPr>
              <a:t>}	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else	</a:t>
            </a:r>
            <a:r>
              <a:rPr sz="20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</a:p>
          <a:p>
            <a:pPr marL="291465" defTabSz="914400"/>
            <a:r>
              <a:rPr sz="2000" dirty="0">
                <a:solidFill>
                  <a:prstClr val="black"/>
                </a:solidFill>
                <a:latin typeface="Consolas"/>
                <a:cs typeface="Consolas"/>
              </a:rPr>
              <a:t>y = y –</a:t>
            </a:r>
            <a:r>
              <a:rPr sz="2000" spc="-1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prstClr val="black"/>
                </a:solidFill>
                <a:latin typeface="Consolas"/>
                <a:cs typeface="Consolas"/>
              </a:rPr>
              <a:t>x;</a:t>
            </a:r>
          </a:p>
          <a:p>
            <a:pPr marL="12700" defTabSz="914400"/>
            <a:r>
              <a:rPr sz="20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6" name="object 32">
            <a:extLst>
              <a:ext uri="{FF2B5EF4-FFF2-40B4-BE49-F238E27FC236}">
                <a16:creationId xmlns:a16="http://schemas.microsoft.com/office/drawing/2014/main" id="{216CB2FA-6510-4481-B634-396AA231B11B}"/>
              </a:ext>
            </a:extLst>
          </p:cNvPr>
          <p:cNvSpPr txBox="1"/>
          <p:nvPr/>
        </p:nvSpPr>
        <p:spPr>
          <a:xfrm>
            <a:off x="1034409" y="4766385"/>
            <a:ext cx="165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endParaRPr sz="20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927E94C-D644-4FE7-B873-732BF612E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346"/>
            <a:ext cx="8229600" cy="1143000"/>
          </a:xfrm>
        </p:spPr>
        <p:txBody>
          <a:bodyPr/>
          <a:lstStyle/>
          <a:p>
            <a:r>
              <a:rPr lang="en-US" dirty="0">
                <a:latin typeface="+mj-lt"/>
              </a:rPr>
              <a:t>CDFG Example</a:t>
            </a:r>
          </a:p>
        </p:txBody>
      </p:sp>
      <p:pic>
        <p:nvPicPr>
          <p:cNvPr id="48" name="Image">
            <a:extLst>
              <a:ext uri="{FF2B5EF4-FFF2-40B4-BE49-F238E27FC236}">
                <a16:creationId xmlns:a16="http://schemas.microsoft.com/office/drawing/2014/main" id="{8C75F622-51C8-45F3-B0AB-952E0A841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9" y="1990165"/>
            <a:ext cx="1147482" cy="1136650"/>
          </a:xfrm>
          <a:prstGeom prst="rect">
            <a:avLst/>
          </a:prstGeom>
        </p:spPr>
      </p:pic>
      <p:pic>
        <p:nvPicPr>
          <p:cNvPr id="49" name="Image">
            <a:extLst>
              <a:ext uri="{FF2B5EF4-FFF2-40B4-BE49-F238E27FC236}">
                <a16:creationId xmlns:a16="http://schemas.microsoft.com/office/drawing/2014/main" id="{86968AB4-538A-4426-9CF8-E962F448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29" y="1977465"/>
            <a:ext cx="1172882" cy="1162049"/>
          </a:xfrm>
          <a:prstGeom prst="rect">
            <a:avLst/>
          </a:prstGeom>
        </p:spPr>
      </p:pic>
      <p:sp>
        <p:nvSpPr>
          <p:cNvPr id="50" name="text 1">
            <a:extLst>
              <a:ext uri="{FF2B5EF4-FFF2-40B4-BE49-F238E27FC236}">
                <a16:creationId xmlns:a16="http://schemas.microsoft.com/office/drawing/2014/main" id="{808154E2-023F-4B42-8246-866A4EF3D285}"/>
              </a:ext>
            </a:extLst>
          </p:cNvPr>
          <p:cNvSpPr txBox="1"/>
          <p:nvPr/>
        </p:nvSpPr>
        <p:spPr>
          <a:xfrm>
            <a:off x="6237670" y="2163240"/>
            <a:ext cx="918970" cy="8110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x = 3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y = x + 7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if (x != y)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51" name="Image">
            <a:extLst>
              <a:ext uri="{FF2B5EF4-FFF2-40B4-BE49-F238E27FC236}">
                <a16:creationId xmlns:a16="http://schemas.microsoft.com/office/drawing/2014/main" id="{68FB5226-7E75-4BA6-8102-A59CE0FBD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9" y="3660215"/>
            <a:ext cx="1143000" cy="381000"/>
          </a:xfrm>
          <a:prstGeom prst="rect">
            <a:avLst/>
          </a:prstGeom>
        </p:spPr>
      </p:pic>
      <p:pic>
        <p:nvPicPr>
          <p:cNvPr id="52" name="Image">
            <a:extLst>
              <a:ext uri="{FF2B5EF4-FFF2-40B4-BE49-F238E27FC236}">
                <a16:creationId xmlns:a16="http://schemas.microsoft.com/office/drawing/2014/main" id="{B16ACC16-AECB-4BB6-9305-BC5C576B0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29" y="3647515"/>
            <a:ext cx="1168400" cy="406400"/>
          </a:xfrm>
          <a:prstGeom prst="rect">
            <a:avLst/>
          </a:prstGeom>
        </p:spPr>
      </p:pic>
      <p:sp>
        <p:nvSpPr>
          <p:cNvPr id="53" name="text 1">
            <a:extLst>
              <a:ext uri="{FF2B5EF4-FFF2-40B4-BE49-F238E27FC236}">
                <a16:creationId xmlns:a16="http://schemas.microsoft.com/office/drawing/2014/main" id="{B7B7A297-33A8-4830-B0B5-309979D0C8FB}"/>
              </a:ext>
            </a:extLst>
          </p:cNvPr>
          <p:cNvSpPr txBox="1"/>
          <p:nvPr/>
        </p:nvSpPr>
        <p:spPr>
          <a:xfrm>
            <a:off x="6237670" y="3729786"/>
            <a:ext cx="857019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if (x &gt; y)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54" name="Image">
            <a:extLst>
              <a:ext uri="{FF2B5EF4-FFF2-40B4-BE49-F238E27FC236}">
                <a16:creationId xmlns:a16="http://schemas.microsoft.com/office/drawing/2014/main" id="{B8EDC92B-C29B-44F5-8466-966F0D2BC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31" y="4346015"/>
            <a:ext cx="1143000" cy="381000"/>
          </a:xfrm>
          <a:prstGeom prst="rect">
            <a:avLst/>
          </a:prstGeom>
        </p:spPr>
      </p:pic>
      <p:pic>
        <p:nvPicPr>
          <p:cNvPr id="55" name="Image">
            <a:extLst>
              <a:ext uri="{FF2B5EF4-FFF2-40B4-BE49-F238E27FC236}">
                <a16:creationId xmlns:a16="http://schemas.microsoft.com/office/drawing/2014/main" id="{7BAD0A9C-C422-4C1E-A82D-A35EE3AE4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31" y="4333315"/>
            <a:ext cx="1168400" cy="406400"/>
          </a:xfrm>
          <a:prstGeom prst="rect">
            <a:avLst/>
          </a:prstGeom>
        </p:spPr>
      </p:pic>
      <p:sp>
        <p:nvSpPr>
          <p:cNvPr id="56" name="text 1">
            <a:extLst>
              <a:ext uri="{FF2B5EF4-FFF2-40B4-BE49-F238E27FC236}">
                <a16:creationId xmlns:a16="http://schemas.microsoft.com/office/drawing/2014/main" id="{8097181C-D78B-4667-B1D7-FCB6EF633297}"/>
              </a:ext>
            </a:extLst>
          </p:cNvPr>
          <p:cNvSpPr txBox="1"/>
          <p:nvPr/>
        </p:nvSpPr>
        <p:spPr>
          <a:xfrm>
            <a:off x="5399471" y="4415586"/>
            <a:ext cx="853684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x = x - y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57" name="Image">
            <a:extLst>
              <a:ext uri="{FF2B5EF4-FFF2-40B4-BE49-F238E27FC236}">
                <a16:creationId xmlns:a16="http://schemas.microsoft.com/office/drawing/2014/main" id="{5E8899EB-797E-43D8-8671-48B555221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31" y="4346015"/>
            <a:ext cx="1143000" cy="381000"/>
          </a:xfrm>
          <a:prstGeom prst="rect">
            <a:avLst/>
          </a:prstGeom>
        </p:spPr>
      </p:pic>
      <p:pic>
        <p:nvPicPr>
          <p:cNvPr id="58" name="Image">
            <a:extLst>
              <a:ext uri="{FF2B5EF4-FFF2-40B4-BE49-F238E27FC236}">
                <a16:creationId xmlns:a16="http://schemas.microsoft.com/office/drawing/2014/main" id="{8D6126C0-A31D-4E9A-89C5-11AC1766B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31" y="4333315"/>
            <a:ext cx="1168400" cy="406400"/>
          </a:xfrm>
          <a:prstGeom prst="rect">
            <a:avLst/>
          </a:prstGeom>
        </p:spPr>
      </p:pic>
      <p:sp>
        <p:nvSpPr>
          <p:cNvPr id="59" name="text 1">
            <a:extLst>
              <a:ext uri="{FF2B5EF4-FFF2-40B4-BE49-F238E27FC236}">
                <a16:creationId xmlns:a16="http://schemas.microsoft.com/office/drawing/2014/main" id="{E6F4CC4D-AB41-42EA-BC53-4CD5D024FD2F}"/>
              </a:ext>
            </a:extLst>
          </p:cNvPr>
          <p:cNvSpPr txBox="1"/>
          <p:nvPr/>
        </p:nvSpPr>
        <p:spPr>
          <a:xfrm>
            <a:off x="6771070" y="4415586"/>
            <a:ext cx="839509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y = y - x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60" name="Image">
            <a:extLst>
              <a:ext uri="{FF2B5EF4-FFF2-40B4-BE49-F238E27FC236}">
                <a16:creationId xmlns:a16="http://schemas.microsoft.com/office/drawing/2014/main" id="{707FBD41-5887-4B90-A099-3F1658B2C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9" y="5031815"/>
            <a:ext cx="1143000" cy="381000"/>
          </a:xfrm>
          <a:prstGeom prst="rect">
            <a:avLst/>
          </a:prstGeom>
        </p:spPr>
      </p:pic>
      <p:pic>
        <p:nvPicPr>
          <p:cNvPr id="61" name="Image">
            <a:extLst>
              <a:ext uri="{FF2B5EF4-FFF2-40B4-BE49-F238E27FC236}">
                <a16:creationId xmlns:a16="http://schemas.microsoft.com/office/drawing/2014/main" id="{492FE2D2-A849-40A7-8C8C-8418F3796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29" y="5019115"/>
            <a:ext cx="1168400" cy="406400"/>
          </a:xfrm>
          <a:prstGeom prst="rect">
            <a:avLst/>
          </a:prstGeom>
        </p:spPr>
      </p:pic>
      <p:sp>
        <p:nvSpPr>
          <p:cNvPr id="62" name="text 1">
            <a:extLst>
              <a:ext uri="{FF2B5EF4-FFF2-40B4-BE49-F238E27FC236}">
                <a16:creationId xmlns:a16="http://schemas.microsoft.com/office/drawing/2014/main" id="{4DFDFC94-72B4-403B-80E3-6DEBDD7EF4D2}"/>
              </a:ext>
            </a:extLst>
          </p:cNvPr>
          <p:cNvSpPr txBox="1"/>
          <p:nvPr/>
        </p:nvSpPr>
        <p:spPr>
          <a:xfrm>
            <a:off x="6237670" y="5101385"/>
            <a:ext cx="918970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if (x != y)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63" name="Image">
            <a:extLst>
              <a:ext uri="{FF2B5EF4-FFF2-40B4-BE49-F238E27FC236}">
                <a16:creationId xmlns:a16="http://schemas.microsoft.com/office/drawing/2014/main" id="{C08A6227-6918-40F1-8A1A-976D7CFD4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04" y="3123640"/>
            <a:ext cx="19050" cy="520700"/>
          </a:xfrm>
          <a:prstGeom prst="rect">
            <a:avLst/>
          </a:prstGeom>
        </p:spPr>
      </p:pic>
      <p:pic>
        <p:nvPicPr>
          <p:cNvPr id="64" name="Image">
            <a:extLst>
              <a:ext uri="{FF2B5EF4-FFF2-40B4-BE49-F238E27FC236}">
                <a16:creationId xmlns:a16="http://schemas.microsoft.com/office/drawing/2014/main" id="{71F0885B-4FC2-4169-99BA-B813131C32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129" y="3584015"/>
            <a:ext cx="76200" cy="76200"/>
          </a:xfrm>
          <a:prstGeom prst="rect">
            <a:avLst/>
          </a:prstGeom>
        </p:spPr>
      </p:pic>
      <p:pic>
        <p:nvPicPr>
          <p:cNvPr id="65" name="Image">
            <a:extLst>
              <a:ext uri="{FF2B5EF4-FFF2-40B4-BE49-F238E27FC236}">
                <a16:creationId xmlns:a16="http://schemas.microsoft.com/office/drawing/2014/main" id="{8D0307CA-8FB8-4DF9-9164-AD119BBA55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418" y="4031690"/>
            <a:ext cx="568138" cy="311897"/>
          </a:xfrm>
          <a:prstGeom prst="rect">
            <a:avLst/>
          </a:prstGeom>
        </p:spPr>
      </p:pic>
      <p:pic>
        <p:nvPicPr>
          <p:cNvPr id="66" name="Image">
            <a:extLst>
              <a:ext uri="{FF2B5EF4-FFF2-40B4-BE49-F238E27FC236}">
                <a16:creationId xmlns:a16="http://schemas.microsoft.com/office/drawing/2014/main" id="{5F90CC80-D5FF-427D-97E3-1BED4D701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31" y="4276538"/>
            <a:ext cx="85165" cy="69477"/>
          </a:xfrm>
          <a:prstGeom prst="rect">
            <a:avLst/>
          </a:prstGeom>
        </p:spPr>
      </p:pic>
      <p:pic>
        <p:nvPicPr>
          <p:cNvPr id="67" name="Image">
            <a:extLst>
              <a:ext uri="{FF2B5EF4-FFF2-40B4-BE49-F238E27FC236}">
                <a16:creationId xmlns:a16="http://schemas.microsoft.com/office/drawing/2014/main" id="{24B32D28-E784-42DE-A935-7DA2D6F57C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06" y="4031690"/>
            <a:ext cx="342966" cy="306975"/>
          </a:xfrm>
          <a:prstGeom prst="rect">
            <a:avLst/>
          </a:prstGeom>
        </p:spPr>
      </p:pic>
      <p:pic>
        <p:nvPicPr>
          <p:cNvPr id="68" name="Image">
            <a:extLst>
              <a:ext uri="{FF2B5EF4-FFF2-40B4-BE49-F238E27FC236}">
                <a16:creationId xmlns:a16="http://schemas.microsoft.com/office/drawing/2014/main" id="{F251F460-7778-474D-BADD-26320787A3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67" y="4266914"/>
            <a:ext cx="82264" cy="79100"/>
          </a:xfrm>
          <a:prstGeom prst="rect">
            <a:avLst/>
          </a:prstGeom>
        </p:spPr>
      </p:pic>
      <p:pic>
        <p:nvPicPr>
          <p:cNvPr id="69" name="Image">
            <a:extLst>
              <a:ext uri="{FF2B5EF4-FFF2-40B4-BE49-F238E27FC236}">
                <a16:creationId xmlns:a16="http://schemas.microsoft.com/office/drawing/2014/main" id="{F2B6B318-B667-4F22-88A4-B63F8C42E8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06" y="4717490"/>
            <a:ext cx="492717" cy="310538"/>
          </a:xfrm>
          <a:prstGeom prst="rect">
            <a:avLst/>
          </a:prstGeom>
        </p:spPr>
      </p:pic>
      <p:pic>
        <p:nvPicPr>
          <p:cNvPr id="70" name="Image">
            <a:extLst>
              <a:ext uri="{FF2B5EF4-FFF2-40B4-BE49-F238E27FC236}">
                <a16:creationId xmlns:a16="http://schemas.microsoft.com/office/drawing/2014/main" id="{927C3AC9-E59E-42DC-93CC-CE5095ABD4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66" y="4959430"/>
            <a:ext cx="84863" cy="72385"/>
          </a:xfrm>
          <a:prstGeom prst="rect">
            <a:avLst/>
          </a:prstGeom>
        </p:spPr>
      </p:pic>
      <p:pic>
        <p:nvPicPr>
          <p:cNvPr id="71" name="Image">
            <a:extLst>
              <a:ext uri="{FF2B5EF4-FFF2-40B4-BE49-F238E27FC236}">
                <a16:creationId xmlns:a16="http://schemas.microsoft.com/office/drawing/2014/main" id="{177EB60B-AEA2-4A12-983A-625AD0512F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89" y="4717490"/>
            <a:ext cx="342965" cy="306975"/>
          </a:xfrm>
          <a:prstGeom prst="rect">
            <a:avLst/>
          </a:prstGeom>
        </p:spPr>
      </p:pic>
      <p:pic>
        <p:nvPicPr>
          <p:cNvPr id="72" name="Image">
            <a:extLst>
              <a:ext uri="{FF2B5EF4-FFF2-40B4-BE49-F238E27FC236}">
                <a16:creationId xmlns:a16="http://schemas.microsoft.com/office/drawing/2014/main" id="{051E226B-06A2-4513-A9E9-EB0C402227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29" y="4952714"/>
            <a:ext cx="82265" cy="79100"/>
          </a:xfrm>
          <a:prstGeom prst="rect">
            <a:avLst/>
          </a:prstGeom>
        </p:spPr>
      </p:pic>
      <p:pic>
        <p:nvPicPr>
          <p:cNvPr id="73" name="Image">
            <a:extLst>
              <a:ext uri="{FF2B5EF4-FFF2-40B4-BE49-F238E27FC236}">
                <a16:creationId xmlns:a16="http://schemas.microsoft.com/office/drawing/2014/main" id="{5AD7002A-5117-4383-B782-FBE2DBC3E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9" y="1380566"/>
            <a:ext cx="1143000" cy="381000"/>
          </a:xfrm>
          <a:prstGeom prst="rect">
            <a:avLst/>
          </a:prstGeom>
        </p:spPr>
      </p:pic>
      <p:pic>
        <p:nvPicPr>
          <p:cNvPr id="74" name="Image">
            <a:extLst>
              <a:ext uri="{FF2B5EF4-FFF2-40B4-BE49-F238E27FC236}">
                <a16:creationId xmlns:a16="http://schemas.microsoft.com/office/drawing/2014/main" id="{09982C86-3B1A-4D8E-A569-E8FAE73BEC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29" y="1367866"/>
            <a:ext cx="1168400" cy="406400"/>
          </a:xfrm>
          <a:prstGeom prst="rect">
            <a:avLst/>
          </a:prstGeom>
        </p:spPr>
      </p:pic>
      <p:sp>
        <p:nvSpPr>
          <p:cNvPr id="75" name="text 1">
            <a:extLst>
              <a:ext uri="{FF2B5EF4-FFF2-40B4-BE49-F238E27FC236}">
                <a16:creationId xmlns:a16="http://schemas.microsoft.com/office/drawing/2014/main" id="{A2555480-F107-48EE-AC06-3A31E2B199D2}"/>
              </a:ext>
            </a:extLst>
          </p:cNvPr>
          <p:cNvSpPr txBox="1"/>
          <p:nvPr/>
        </p:nvSpPr>
        <p:spPr>
          <a:xfrm>
            <a:off x="6503836" y="1450136"/>
            <a:ext cx="496428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start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76" name="Image">
            <a:extLst>
              <a:ext uri="{FF2B5EF4-FFF2-40B4-BE49-F238E27FC236}">
                <a16:creationId xmlns:a16="http://schemas.microsoft.com/office/drawing/2014/main" id="{369A3FEB-5CC8-41B2-8979-541483780F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9" y="5876365"/>
            <a:ext cx="1143000" cy="381000"/>
          </a:xfrm>
          <a:prstGeom prst="rect">
            <a:avLst/>
          </a:prstGeom>
        </p:spPr>
      </p:pic>
      <p:pic>
        <p:nvPicPr>
          <p:cNvPr id="77" name="Image">
            <a:extLst>
              <a:ext uri="{FF2B5EF4-FFF2-40B4-BE49-F238E27FC236}">
                <a16:creationId xmlns:a16="http://schemas.microsoft.com/office/drawing/2014/main" id="{1212CA28-FA52-4EFF-AD02-6E4B1CB4BD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29" y="5863665"/>
            <a:ext cx="1168400" cy="406400"/>
          </a:xfrm>
          <a:prstGeom prst="rect">
            <a:avLst/>
          </a:prstGeom>
        </p:spPr>
      </p:pic>
      <p:sp>
        <p:nvSpPr>
          <p:cNvPr id="78" name="text 1">
            <a:extLst>
              <a:ext uri="{FF2B5EF4-FFF2-40B4-BE49-F238E27FC236}">
                <a16:creationId xmlns:a16="http://schemas.microsoft.com/office/drawing/2014/main" id="{986A0099-A74F-4B51-A232-4E88294A2642}"/>
              </a:ext>
            </a:extLst>
          </p:cNvPr>
          <p:cNvSpPr txBox="1"/>
          <p:nvPr/>
        </p:nvSpPr>
        <p:spPr>
          <a:xfrm>
            <a:off x="6550103" y="5945935"/>
            <a:ext cx="403891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end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79" name="Image">
            <a:extLst>
              <a:ext uri="{FF2B5EF4-FFF2-40B4-BE49-F238E27FC236}">
                <a16:creationId xmlns:a16="http://schemas.microsoft.com/office/drawing/2014/main" id="{49DD045F-CFE6-43B9-BF96-CB9C37E3EE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04" y="1752041"/>
            <a:ext cx="21167" cy="222251"/>
          </a:xfrm>
          <a:prstGeom prst="rect">
            <a:avLst/>
          </a:prstGeom>
        </p:spPr>
      </p:pic>
      <p:pic>
        <p:nvPicPr>
          <p:cNvPr id="80" name="Image">
            <a:extLst>
              <a:ext uri="{FF2B5EF4-FFF2-40B4-BE49-F238E27FC236}">
                <a16:creationId xmlns:a16="http://schemas.microsoft.com/office/drawing/2014/main" id="{7400F1A7-F282-4087-9F2C-620D727441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20" y="1913572"/>
            <a:ext cx="76196" cy="76593"/>
          </a:xfrm>
          <a:prstGeom prst="rect">
            <a:avLst/>
          </a:prstGeom>
        </p:spPr>
      </p:pic>
      <p:pic>
        <p:nvPicPr>
          <p:cNvPr id="81" name="Image">
            <a:extLst>
              <a:ext uri="{FF2B5EF4-FFF2-40B4-BE49-F238E27FC236}">
                <a16:creationId xmlns:a16="http://schemas.microsoft.com/office/drawing/2014/main" id="{68A75BC4-6F8A-45CB-B1C8-21E6E980CB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06" y="5409640"/>
            <a:ext cx="19050" cy="450850"/>
          </a:xfrm>
          <a:prstGeom prst="rect">
            <a:avLst/>
          </a:prstGeom>
        </p:spPr>
      </p:pic>
      <p:pic>
        <p:nvPicPr>
          <p:cNvPr id="82" name="Image">
            <a:extLst>
              <a:ext uri="{FF2B5EF4-FFF2-40B4-BE49-F238E27FC236}">
                <a16:creationId xmlns:a16="http://schemas.microsoft.com/office/drawing/2014/main" id="{52CC01E1-5A07-4E94-A1EB-6B1C8C7A38E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31" y="5800165"/>
            <a:ext cx="76200" cy="76200"/>
          </a:xfrm>
          <a:prstGeom prst="rect">
            <a:avLst/>
          </a:prstGeom>
        </p:spPr>
      </p:pic>
      <p:sp>
        <p:nvSpPr>
          <p:cNvPr id="83" name="text 1">
            <a:extLst>
              <a:ext uri="{FF2B5EF4-FFF2-40B4-BE49-F238E27FC236}">
                <a16:creationId xmlns:a16="http://schemas.microsoft.com/office/drawing/2014/main" id="{8E6A6799-26D1-4795-9E56-2477BA975856}"/>
              </a:ext>
            </a:extLst>
          </p:cNvPr>
          <p:cNvSpPr txBox="1"/>
          <p:nvPr/>
        </p:nvSpPr>
        <p:spPr>
          <a:xfrm>
            <a:off x="6307368" y="4115002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text 1">
            <a:extLst>
              <a:ext uri="{FF2B5EF4-FFF2-40B4-BE49-F238E27FC236}">
                <a16:creationId xmlns:a16="http://schemas.microsoft.com/office/drawing/2014/main" id="{6DB9D662-DF98-4366-B1D5-145F6A9EFCBA}"/>
              </a:ext>
            </a:extLst>
          </p:cNvPr>
          <p:cNvSpPr txBox="1"/>
          <p:nvPr/>
        </p:nvSpPr>
        <p:spPr>
          <a:xfrm>
            <a:off x="6916966" y="4113797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text 1">
            <a:extLst>
              <a:ext uri="{FF2B5EF4-FFF2-40B4-BE49-F238E27FC236}">
                <a16:creationId xmlns:a16="http://schemas.microsoft.com/office/drawing/2014/main" id="{A01C9005-0BEB-4B90-ACA0-D977578074BA}"/>
              </a:ext>
            </a:extLst>
          </p:cNvPr>
          <p:cNvSpPr txBox="1"/>
          <p:nvPr/>
        </p:nvSpPr>
        <p:spPr>
          <a:xfrm>
            <a:off x="6313870" y="3136070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text 1">
            <a:extLst>
              <a:ext uri="{FF2B5EF4-FFF2-40B4-BE49-F238E27FC236}">
                <a16:creationId xmlns:a16="http://schemas.microsoft.com/office/drawing/2014/main" id="{675D8640-D1E0-413A-9CD1-7F302DAB2B41}"/>
              </a:ext>
            </a:extLst>
          </p:cNvPr>
          <p:cNvSpPr txBox="1"/>
          <p:nvPr/>
        </p:nvSpPr>
        <p:spPr>
          <a:xfrm>
            <a:off x="7069366" y="3134867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87" name="Image">
            <a:extLst>
              <a:ext uri="{FF2B5EF4-FFF2-40B4-BE49-F238E27FC236}">
                <a16:creationId xmlns:a16="http://schemas.microsoft.com/office/drawing/2014/main" id="{89CB83B3-6CE4-4EA2-9C0F-66527DE685A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27" y="3480799"/>
            <a:ext cx="1579561" cy="2132012"/>
          </a:xfrm>
          <a:prstGeom prst="rect">
            <a:avLst/>
          </a:prstGeom>
        </p:spPr>
      </p:pic>
      <p:pic>
        <p:nvPicPr>
          <p:cNvPr id="88" name="Image">
            <a:extLst>
              <a:ext uri="{FF2B5EF4-FFF2-40B4-BE49-F238E27FC236}">
                <a16:creationId xmlns:a16="http://schemas.microsoft.com/office/drawing/2014/main" id="{7E4DBEB9-C442-450F-BAD8-D762157D59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73" y="3592947"/>
            <a:ext cx="84792" cy="72796"/>
          </a:xfrm>
          <a:prstGeom prst="rect">
            <a:avLst/>
          </a:prstGeom>
        </p:spPr>
      </p:pic>
      <p:pic>
        <p:nvPicPr>
          <p:cNvPr id="89" name="Image">
            <a:extLst>
              <a:ext uri="{FF2B5EF4-FFF2-40B4-BE49-F238E27FC236}">
                <a16:creationId xmlns:a16="http://schemas.microsoft.com/office/drawing/2014/main" id="{4F519847-B7B3-4B7C-88F5-F1EA9C4D01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90" y="3115094"/>
            <a:ext cx="1277936" cy="2728561"/>
          </a:xfrm>
          <a:prstGeom prst="rect">
            <a:avLst/>
          </a:prstGeom>
        </p:spPr>
      </p:pic>
      <p:pic>
        <p:nvPicPr>
          <p:cNvPr id="90" name="Image">
            <a:extLst>
              <a:ext uri="{FF2B5EF4-FFF2-40B4-BE49-F238E27FC236}">
                <a16:creationId xmlns:a16="http://schemas.microsoft.com/office/drawing/2014/main" id="{CEEB03C0-443D-4C3D-9763-7CBB679ADAD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9" y="5777133"/>
            <a:ext cx="74871" cy="81954"/>
          </a:xfrm>
          <a:prstGeom prst="rect">
            <a:avLst/>
          </a:prstGeom>
        </p:spPr>
      </p:pic>
      <p:sp>
        <p:nvSpPr>
          <p:cNvPr id="91" name="text 1">
            <a:extLst>
              <a:ext uri="{FF2B5EF4-FFF2-40B4-BE49-F238E27FC236}">
                <a16:creationId xmlns:a16="http://schemas.microsoft.com/office/drawing/2014/main" id="{8EA2A9D2-C6B1-4134-9C86-3165F5D934F0}"/>
              </a:ext>
            </a:extLst>
          </p:cNvPr>
          <p:cNvSpPr txBox="1"/>
          <p:nvPr/>
        </p:nvSpPr>
        <p:spPr>
          <a:xfrm>
            <a:off x="6231168" y="5486602"/>
            <a:ext cx="722635" cy="2760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00" spc="10" dirty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01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>
                <a:latin typeface="+mj-lt"/>
              </a:rPr>
              <a:t>IR</a:t>
            </a:r>
            <a:r>
              <a:rPr spc="-75" dirty="0">
                <a:latin typeface="+mj-lt"/>
              </a:rPr>
              <a:t> </a:t>
            </a:r>
            <a:r>
              <a:rPr spc="-4" dirty="0">
                <a:latin typeface="+mj-lt"/>
              </a:rPr>
              <a:t>Optimization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291845"/>
            <a:ext cx="8229600" cy="408365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800" spc="18" dirty="0">
                <a:latin typeface="+mj-lt"/>
              </a:rPr>
              <a:t>Machine independent optimizations</a:t>
            </a:r>
            <a:endParaRPr sz="2800" spc="-4" dirty="0">
              <a:latin typeface="+mj-lt"/>
            </a:endParaRPr>
          </a:p>
          <a:p>
            <a:pPr marL="662303" lvl="1" indent="-246543">
              <a:spcBef>
                <a:spcPts val="353"/>
              </a:spcBef>
              <a:tabLst>
                <a:tab pos="667906" algn="l"/>
                <a:tab pos="668467" algn="l"/>
              </a:tabLst>
            </a:pPr>
            <a:r>
              <a:rPr lang="en-GB" sz="2600" dirty="0">
                <a:latin typeface="+mj-lt"/>
                <a:cs typeface="Bookman Old Style"/>
              </a:rPr>
              <a:t>Code optimizations independent of the target architecture</a:t>
            </a:r>
            <a:endParaRPr sz="2600" dirty="0">
              <a:latin typeface="+mj-lt"/>
              <a:cs typeface="Bookman Old Style"/>
            </a:endParaRPr>
          </a:p>
          <a:p>
            <a:pPr marL="662303" marR="149607" lvl="1" indent="-246543">
              <a:lnSpc>
                <a:spcPct val="100800"/>
              </a:lnSpc>
              <a:spcBef>
                <a:spcPts val="424"/>
              </a:spcBef>
              <a:tabLst>
                <a:tab pos="667906" algn="l"/>
                <a:tab pos="668467" algn="l"/>
              </a:tabLst>
            </a:pPr>
            <a:r>
              <a:rPr lang="en-GB" sz="2600" spc="-4" dirty="0">
                <a:latin typeface="+mj-lt"/>
                <a:cs typeface="Bookman Old Style"/>
              </a:rPr>
              <a:t>e.g. dead code elimination, constant propagation, constant folding etc.</a:t>
            </a:r>
            <a:endParaRPr sz="2600" dirty="0">
              <a:latin typeface="+mj-lt"/>
              <a:cs typeface="Bookman Old Style"/>
            </a:endParaRPr>
          </a:p>
          <a:p>
            <a:pPr marL="314902" indent="-302575">
              <a:spcBef>
                <a:spcPts val="1174"/>
              </a:spcBef>
              <a:tabLst>
                <a:tab pos="314902" algn="l"/>
                <a:tab pos="315462" algn="l"/>
              </a:tabLst>
            </a:pPr>
            <a:r>
              <a:rPr lang="en-GB" sz="2800" spc="-4" dirty="0">
                <a:latin typeface="+mj-lt"/>
              </a:rPr>
              <a:t>Machine dependent optimizations</a:t>
            </a:r>
            <a:endParaRPr sz="2800" spc="-4" dirty="0">
              <a:latin typeface="+mj-lt"/>
            </a:endParaRPr>
          </a:p>
          <a:p>
            <a:pPr marL="662303" marR="30257" lvl="1" indent="-246543">
              <a:lnSpc>
                <a:spcPct val="100400"/>
              </a:lnSpc>
              <a:spcBef>
                <a:spcPts val="454"/>
              </a:spcBef>
              <a:tabLst>
                <a:tab pos="667906" algn="l"/>
                <a:tab pos="668467" algn="l"/>
              </a:tabLst>
            </a:pPr>
            <a:r>
              <a:rPr lang="en-GB" sz="2600" dirty="0">
                <a:latin typeface="+mj-lt"/>
                <a:cs typeface="Bookman Old Style"/>
              </a:rPr>
              <a:t>Specifically aim at target architecture</a:t>
            </a:r>
          </a:p>
          <a:p>
            <a:pPr marL="662303" marR="30257" lvl="1" indent="-246543">
              <a:lnSpc>
                <a:spcPct val="100400"/>
              </a:lnSpc>
              <a:spcBef>
                <a:spcPts val="454"/>
              </a:spcBef>
              <a:tabLst>
                <a:tab pos="667906" algn="l"/>
                <a:tab pos="668467" algn="l"/>
              </a:tabLst>
            </a:pPr>
            <a:r>
              <a:rPr lang="en-GB" sz="2600" dirty="0">
                <a:latin typeface="+mj-lt"/>
                <a:cs typeface="Bookman Old Style"/>
              </a:rPr>
              <a:t>May not be applicable directly across different architectures</a:t>
            </a:r>
            <a:endParaRPr sz="2600" dirty="0">
              <a:latin typeface="+mj-lt"/>
              <a:cs typeface="Bookman Old Style"/>
            </a:endParaRPr>
          </a:p>
          <a:p>
            <a:pPr marL="662303" marR="791738" lvl="1" indent="-246543">
              <a:lnSpc>
                <a:spcPts val="2047"/>
              </a:lnSpc>
              <a:spcBef>
                <a:spcPts val="552"/>
              </a:spcBef>
              <a:tabLst>
                <a:tab pos="667906" algn="l"/>
                <a:tab pos="668467" algn="l"/>
              </a:tabLst>
            </a:pPr>
            <a:r>
              <a:rPr lang="en-GB" sz="2600" spc="-4" dirty="0">
                <a:latin typeface="+mj-lt"/>
                <a:cs typeface="Bookman Old Style"/>
              </a:rPr>
              <a:t>e.g. Instruction selection, register allocation etc. </a:t>
            </a:r>
            <a:endParaRPr sz="2600" dirty="0">
              <a:latin typeface="+mj-lt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49094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>
                <a:latin typeface="+mj-lt"/>
              </a:rPr>
              <a:t>IR</a:t>
            </a:r>
            <a:r>
              <a:rPr spc="-75" dirty="0">
                <a:latin typeface="+mj-lt"/>
              </a:rPr>
              <a:t> </a:t>
            </a:r>
            <a:r>
              <a:rPr spc="-4" dirty="0">
                <a:latin typeface="+mj-lt"/>
              </a:rPr>
              <a:t>Optimization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291845"/>
            <a:ext cx="8229600" cy="5110215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sz="2800" spc="18" dirty="0">
                <a:latin typeface="+mj-lt"/>
              </a:rPr>
              <a:t>Perform </a:t>
            </a:r>
            <a:r>
              <a:rPr sz="2800" dirty="0">
                <a:latin typeface="+mj-lt"/>
              </a:rPr>
              <a:t>a set of </a:t>
            </a:r>
            <a:r>
              <a:rPr sz="2800" spc="-4" dirty="0">
                <a:latin typeface="+mj-lt"/>
              </a:rPr>
              <a:t>passes </a:t>
            </a:r>
            <a:r>
              <a:rPr sz="2800" dirty="0">
                <a:latin typeface="+mj-lt"/>
              </a:rPr>
              <a:t>over the</a:t>
            </a:r>
            <a:r>
              <a:rPr sz="2800" spc="-57" dirty="0">
                <a:latin typeface="+mj-lt"/>
              </a:rPr>
              <a:t> </a:t>
            </a:r>
            <a:r>
              <a:rPr sz="2800" spc="-4" dirty="0">
                <a:latin typeface="+mj-lt"/>
              </a:rPr>
              <a:t>CFG</a:t>
            </a:r>
          </a:p>
          <a:p>
            <a:pPr marL="662303" lvl="1" indent="-246543">
              <a:spcBef>
                <a:spcPts val="353"/>
              </a:spcBef>
              <a:tabLst>
                <a:tab pos="667906" algn="l"/>
                <a:tab pos="668467" algn="l"/>
              </a:tabLst>
            </a:pPr>
            <a:r>
              <a:rPr sz="2600" dirty="0">
                <a:latin typeface="+mj-lt"/>
                <a:cs typeface="Bookman Old Style"/>
              </a:rPr>
              <a:t>Each </a:t>
            </a:r>
            <a:r>
              <a:rPr sz="2600" spc="-4" dirty="0">
                <a:latin typeface="+mj-lt"/>
                <a:cs typeface="Bookman Old Style"/>
              </a:rPr>
              <a:t>pass does </a:t>
            </a:r>
            <a:r>
              <a:rPr sz="2600" dirty="0">
                <a:latin typeface="+mj-lt"/>
                <a:cs typeface="Bookman Old Style"/>
              </a:rPr>
              <a:t>a </a:t>
            </a:r>
            <a:r>
              <a:rPr sz="2600" spc="-4" dirty="0">
                <a:latin typeface="+mj-lt"/>
                <a:cs typeface="Bookman Old Style"/>
              </a:rPr>
              <a:t>specific, simple </a:t>
            </a:r>
            <a:r>
              <a:rPr sz="2600" dirty="0">
                <a:latin typeface="+mj-lt"/>
                <a:cs typeface="Bookman Old Style"/>
              </a:rPr>
              <a:t>task over the</a:t>
            </a:r>
            <a:r>
              <a:rPr sz="2600" spc="-13" dirty="0">
                <a:latin typeface="+mj-lt"/>
                <a:cs typeface="Bookman Old Style"/>
              </a:rPr>
              <a:t> </a:t>
            </a:r>
            <a:r>
              <a:rPr sz="2600" spc="-4" dirty="0">
                <a:latin typeface="+mj-lt"/>
                <a:cs typeface="Bookman Old Style"/>
              </a:rPr>
              <a:t>CFG</a:t>
            </a:r>
            <a:endParaRPr sz="2600" dirty="0">
              <a:latin typeface="+mj-lt"/>
              <a:cs typeface="Bookman Old Style"/>
            </a:endParaRPr>
          </a:p>
          <a:p>
            <a:pPr marL="662303" marR="149607" lvl="1" indent="-246543">
              <a:lnSpc>
                <a:spcPct val="100800"/>
              </a:lnSpc>
              <a:spcBef>
                <a:spcPts val="424"/>
              </a:spcBef>
              <a:tabLst>
                <a:tab pos="667906" algn="l"/>
                <a:tab pos="668467" algn="l"/>
              </a:tabLst>
            </a:pPr>
            <a:r>
              <a:rPr sz="2600" spc="-4" dirty="0">
                <a:latin typeface="+mj-lt"/>
                <a:cs typeface="Bookman Old Style"/>
              </a:rPr>
              <a:t>By </a:t>
            </a:r>
            <a:r>
              <a:rPr sz="2600" dirty="0">
                <a:latin typeface="+mj-lt"/>
                <a:cs typeface="Bookman Old Style"/>
              </a:rPr>
              <a:t>repeating </a:t>
            </a:r>
            <a:r>
              <a:rPr sz="2600" spc="-4" dirty="0">
                <a:latin typeface="+mj-lt"/>
                <a:cs typeface="Bookman Old Style"/>
              </a:rPr>
              <a:t>multiple simple passes </a:t>
            </a:r>
            <a:r>
              <a:rPr sz="2600" dirty="0">
                <a:latin typeface="+mj-lt"/>
                <a:cs typeface="Bookman Old Style"/>
              </a:rPr>
              <a:t>on the </a:t>
            </a:r>
            <a:r>
              <a:rPr sz="2600" spc="-4" dirty="0">
                <a:latin typeface="+mj-lt"/>
                <a:cs typeface="Bookman Old Style"/>
              </a:rPr>
              <a:t>CFG </a:t>
            </a:r>
            <a:r>
              <a:rPr sz="2600" dirty="0">
                <a:latin typeface="+mj-lt"/>
                <a:cs typeface="Bookman Old Style"/>
              </a:rPr>
              <a:t>over and  </a:t>
            </a:r>
            <a:r>
              <a:rPr sz="2600" spc="-22" dirty="0">
                <a:latin typeface="+mj-lt"/>
                <a:cs typeface="Bookman Old Style"/>
              </a:rPr>
              <a:t>over, </a:t>
            </a:r>
            <a:r>
              <a:rPr sz="2600" spc="-4" dirty="0">
                <a:latin typeface="+mj-lt"/>
                <a:cs typeface="Bookman Old Style"/>
              </a:rPr>
              <a:t>compilers achieve very complex</a:t>
            </a:r>
            <a:r>
              <a:rPr sz="2600" spc="35" dirty="0">
                <a:latin typeface="+mj-lt"/>
                <a:cs typeface="Bookman Old Style"/>
              </a:rPr>
              <a:t> </a:t>
            </a:r>
            <a:r>
              <a:rPr sz="2600" spc="-4" dirty="0">
                <a:latin typeface="+mj-lt"/>
                <a:cs typeface="Bookman Old Style"/>
              </a:rPr>
              <a:t>optimizations</a:t>
            </a:r>
            <a:endParaRPr sz="2600" dirty="0">
              <a:latin typeface="+mj-lt"/>
              <a:cs typeface="Bookman Old Style"/>
            </a:endParaRPr>
          </a:p>
          <a:p>
            <a:pPr marL="1121" lvl="1"/>
            <a:endParaRPr sz="2030" dirty="0">
              <a:latin typeface="+mj-lt"/>
              <a:cs typeface="Times New Roman"/>
            </a:endParaRPr>
          </a:p>
          <a:p>
            <a:pPr marL="314902" indent="-302575">
              <a:spcBef>
                <a:spcPts val="1174"/>
              </a:spcBef>
              <a:tabLst>
                <a:tab pos="314902" algn="l"/>
                <a:tab pos="315462" algn="l"/>
              </a:tabLst>
            </a:pPr>
            <a:r>
              <a:rPr sz="2800" spc="-4" dirty="0">
                <a:latin typeface="+mj-lt"/>
              </a:rPr>
              <a:t>Example</a:t>
            </a:r>
            <a:r>
              <a:rPr sz="2800" spc="-9" dirty="0">
                <a:latin typeface="+mj-lt"/>
              </a:rPr>
              <a:t> </a:t>
            </a:r>
            <a:r>
              <a:rPr sz="2800" spc="-4" dirty="0">
                <a:latin typeface="+mj-lt"/>
              </a:rPr>
              <a:t>optimizations:</a:t>
            </a:r>
          </a:p>
          <a:p>
            <a:pPr marL="662303" marR="30257" lvl="1" indent="-246543">
              <a:lnSpc>
                <a:spcPct val="100400"/>
              </a:lnSpc>
              <a:spcBef>
                <a:spcPts val="454"/>
              </a:spcBef>
              <a:tabLst>
                <a:tab pos="667906" algn="l"/>
                <a:tab pos="668467" algn="l"/>
              </a:tabLst>
            </a:pPr>
            <a:r>
              <a:rPr sz="2600" dirty="0">
                <a:latin typeface="+mj-lt"/>
                <a:cs typeface="Bookman Old Style"/>
              </a:rPr>
              <a:t>Dead code </a:t>
            </a:r>
            <a:r>
              <a:rPr sz="2600" spc="-4" dirty="0">
                <a:latin typeface="+mj-lt"/>
                <a:cs typeface="Bookman Old Style"/>
              </a:rPr>
              <a:t>elimination: Eliminate assignments </a:t>
            </a:r>
            <a:r>
              <a:rPr sz="2600" dirty="0">
                <a:latin typeface="+mj-lt"/>
                <a:cs typeface="Bookman Old Style"/>
              </a:rPr>
              <a:t>to </a:t>
            </a:r>
            <a:r>
              <a:rPr sz="2600" spc="-4" dirty="0">
                <a:latin typeface="+mj-lt"/>
                <a:cs typeface="Bookman Old Style"/>
              </a:rPr>
              <a:t>variables  </a:t>
            </a:r>
            <a:r>
              <a:rPr sz="2600" dirty="0">
                <a:latin typeface="+mj-lt"/>
                <a:cs typeface="Bookman Old Style"/>
              </a:rPr>
              <a:t>that are never used, or </a:t>
            </a:r>
            <a:r>
              <a:rPr sz="2600" spc="-4" dirty="0">
                <a:latin typeface="+mj-lt"/>
                <a:cs typeface="Bookman Old Style"/>
              </a:rPr>
              <a:t>basic </a:t>
            </a:r>
            <a:r>
              <a:rPr sz="2600" dirty="0">
                <a:latin typeface="+mj-lt"/>
                <a:cs typeface="Bookman Old Style"/>
              </a:rPr>
              <a:t>blocks that are never reached</a:t>
            </a:r>
          </a:p>
          <a:p>
            <a:pPr marL="662303" marR="4483" lvl="1" indent="-246543">
              <a:lnSpc>
                <a:spcPct val="100800"/>
              </a:lnSpc>
              <a:spcBef>
                <a:spcPts val="405"/>
              </a:spcBef>
              <a:tabLst>
                <a:tab pos="667906" algn="l"/>
                <a:tab pos="668467" algn="l"/>
              </a:tabLst>
            </a:pPr>
            <a:r>
              <a:rPr sz="2600" spc="-4" dirty="0">
                <a:latin typeface="+mj-lt"/>
                <a:cs typeface="Bookman Old Style"/>
              </a:rPr>
              <a:t>Constant </a:t>
            </a:r>
            <a:r>
              <a:rPr sz="2600" dirty="0">
                <a:latin typeface="+mj-lt"/>
                <a:cs typeface="Bookman Old Style"/>
              </a:rPr>
              <a:t>propagation: </a:t>
            </a:r>
            <a:r>
              <a:rPr sz="2600" spc="-4" dirty="0">
                <a:latin typeface="+mj-lt"/>
                <a:cs typeface="Bookman Old Style"/>
              </a:rPr>
              <a:t>Identify variables </a:t>
            </a:r>
            <a:r>
              <a:rPr sz="2600" dirty="0">
                <a:latin typeface="+mj-lt"/>
                <a:cs typeface="Bookman Old Style"/>
              </a:rPr>
              <a:t>that are </a:t>
            </a:r>
            <a:r>
              <a:rPr sz="2600" spc="-4" dirty="0">
                <a:latin typeface="+mj-lt"/>
                <a:cs typeface="Bookman Old Style"/>
              </a:rPr>
              <a:t>constant,  substitute </a:t>
            </a:r>
            <a:r>
              <a:rPr sz="2600" dirty="0">
                <a:latin typeface="+mj-lt"/>
                <a:cs typeface="Bookman Old Style"/>
              </a:rPr>
              <a:t>the </a:t>
            </a:r>
            <a:r>
              <a:rPr sz="2600" spc="-4" dirty="0">
                <a:latin typeface="+mj-lt"/>
                <a:cs typeface="Bookman Old Style"/>
              </a:rPr>
              <a:t>constant</a:t>
            </a:r>
            <a:r>
              <a:rPr sz="2600" spc="-9" dirty="0">
                <a:latin typeface="+mj-lt"/>
                <a:cs typeface="Bookman Old Style"/>
              </a:rPr>
              <a:t> </a:t>
            </a:r>
            <a:r>
              <a:rPr sz="2600" dirty="0">
                <a:latin typeface="+mj-lt"/>
                <a:cs typeface="Bookman Old Style"/>
              </a:rPr>
              <a:t>elsewhere</a:t>
            </a:r>
          </a:p>
          <a:p>
            <a:pPr marL="662303" marR="791738" lvl="1" indent="-246543">
              <a:lnSpc>
                <a:spcPts val="2047"/>
              </a:lnSpc>
              <a:spcBef>
                <a:spcPts val="552"/>
              </a:spcBef>
              <a:tabLst>
                <a:tab pos="667906" algn="l"/>
                <a:tab pos="668467" algn="l"/>
              </a:tabLst>
            </a:pPr>
            <a:r>
              <a:rPr sz="2600" spc="-4" dirty="0">
                <a:latin typeface="+mj-lt"/>
                <a:cs typeface="Bookman Old Style"/>
              </a:rPr>
              <a:t>Constant folding: Compute </a:t>
            </a:r>
            <a:r>
              <a:rPr sz="2600" dirty="0">
                <a:latin typeface="+mj-lt"/>
                <a:cs typeface="Bookman Old Style"/>
              </a:rPr>
              <a:t>and </a:t>
            </a:r>
            <a:r>
              <a:rPr sz="2600" spc="-4" dirty="0">
                <a:latin typeface="+mj-lt"/>
                <a:cs typeface="Bookman Old Style"/>
              </a:rPr>
              <a:t>substitute constant  </a:t>
            </a:r>
            <a:r>
              <a:rPr sz="2600" dirty="0">
                <a:latin typeface="+mj-lt"/>
                <a:cs typeface="Bookman Old Style"/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15814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0732">
              <a:spcBef>
                <a:spcPts val="88"/>
              </a:spcBef>
            </a:pPr>
            <a:r>
              <a:rPr spc="-4" dirty="0">
                <a:latin typeface="+mj-lt"/>
              </a:rPr>
              <a:t>Example </a:t>
            </a:r>
            <a:r>
              <a:rPr dirty="0">
                <a:latin typeface="+mj-lt"/>
              </a:rPr>
              <a:t>IR</a:t>
            </a:r>
            <a:r>
              <a:rPr spc="-22" dirty="0">
                <a:latin typeface="+mj-lt"/>
              </a:rPr>
              <a:t> </a:t>
            </a:r>
            <a:r>
              <a:rPr spc="-4" dirty="0">
                <a:latin typeface="+mj-lt"/>
              </a:rPr>
              <a:t>Optimizations</a:t>
            </a:r>
          </a:p>
        </p:txBody>
      </p:sp>
      <p:graphicFrame>
        <p:nvGraphicFramePr>
          <p:cNvPr id="52" name="object 3">
            <a:extLst>
              <a:ext uri="{FF2B5EF4-FFF2-40B4-BE49-F238E27FC236}">
                <a16:creationId xmlns:a16="http://schemas.microsoft.com/office/drawing/2014/main" id="{0AC805A0-D9CD-43B9-B374-D634803E146A}"/>
              </a:ext>
            </a:extLst>
          </p:cNvPr>
          <p:cNvGraphicFramePr>
            <a:graphicFrameLocks noGrp="1"/>
          </p:cNvGraphicFramePr>
          <p:nvPr/>
        </p:nvGraphicFramePr>
        <p:xfrm>
          <a:off x="975013" y="2009544"/>
          <a:ext cx="1823718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2286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 +</a:t>
                      </a:r>
                      <a:r>
                        <a:rPr sz="18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7;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22860" algn="ctr">
                        <a:lnSpc>
                          <a:spcPts val="18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z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2*y;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object 4">
            <a:extLst>
              <a:ext uri="{FF2B5EF4-FFF2-40B4-BE49-F238E27FC236}">
                <a16:creationId xmlns:a16="http://schemas.microsoft.com/office/drawing/2014/main" id="{0430105A-693E-4C0E-8119-E46778B6A9B3}"/>
              </a:ext>
            </a:extLst>
          </p:cNvPr>
          <p:cNvSpPr txBox="1"/>
          <p:nvPr/>
        </p:nvSpPr>
        <p:spPr>
          <a:xfrm>
            <a:off x="994063" y="2750820"/>
            <a:ext cx="203708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sz="1800" dirty="0">
                <a:latin typeface="Consolas"/>
                <a:cs typeface="Consolas"/>
              </a:rPr>
              <a:t>(x &lt; y)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263525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x/2 +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y/3;</a:t>
            </a:r>
          </a:p>
          <a:p>
            <a:pPr marL="12700">
              <a:lnSpc>
                <a:spcPts val="2130"/>
              </a:lnSpc>
            </a:pPr>
            <a:r>
              <a:rPr sz="1800" dirty="0">
                <a:latin typeface="Consolas"/>
                <a:cs typeface="Consolas"/>
              </a:rPr>
              <a:t>}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else</a:t>
            </a:r>
            <a:r>
              <a:rPr sz="180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26352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x*y +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y;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54" name="Image">
            <a:extLst>
              <a:ext uri="{FF2B5EF4-FFF2-40B4-BE49-F238E27FC236}">
                <a16:creationId xmlns:a16="http://schemas.microsoft.com/office/drawing/2014/main" id="{C1B96BC0-A9A5-4350-A2C6-77D4821D2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2514600"/>
            <a:ext cx="1147482" cy="1136650"/>
          </a:xfrm>
          <a:prstGeom prst="rect">
            <a:avLst/>
          </a:prstGeom>
        </p:spPr>
      </p:pic>
      <p:pic>
        <p:nvPicPr>
          <p:cNvPr id="55" name="Image">
            <a:extLst>
              <a:ext uri="{FF2B5EF4-FFF2-40B4-BE49-F238E27FC236}">
                <a16:creationId xmlns:a16="http://schemas.microsoft.com/office/drawing/2014/main" id="{1A940101-B5D8-49E5-B44A-401F74712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2501900"/>
            <a:ext cx="1172882" cy="1162049"/>
          </a:xfrm>
          <a:prstGeom prst="rect">
            <a:avLst/>
          </a:prstGeom>
        </p:spPr>
      </p:pic>
      <p:sp>
        <p:nvSpPr>
          <p:cNvPr id="56" name="text 1">
            <a:extLst>
              <a:ext uri="{FF2B5EF4-FFF2-40B4-BE49-F238E27FC236}">
                <a16:creationId xmlns:a16="http://schemas.microsoft.com/office/drawing/2014/main" id="{EBD1F904-BE5A-4B00-8ED4-2054CEFD12B2}"/>
              </a:ext>
            </a:extLst>
          </p:cNvPr>
          <p:cNvSpPr txBox="1"/>
          <p:nvPr/>
        </p:nvSpPr>
        <p:spPr>
          <a:xfrm>
            <a:off x="4778126" y="2550515"/>
            <a:ext cx="1134926" cy="9848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+ 7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2*y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(x &lt; y)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7" name="Image">
            <a:extLst>
              <a:ext uri="{FF2B5EF4-FFF2-40B4-BE49-F238E27FC236}">
                <a16:creationId xmlns:a16="http://schemas.microsoft.com/office/drawing/2014/main" id="{2AC6EDF2-C041-4A6B-83EE-568302FC6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23" y="4114800"/>
            <a:ext cx="1600199" cy="984250"/>
          </a:xfrm>
          <a:prstGeom prst="rect">
            <a:avLst/>
          </a:prstGeom>
        </p:spPr>
      </p:pic>
      <p:pic>
        <p:nvPicPr>
          <p:cNvPr id="58" name="Image">
            <a:extLst>
              <a:ext uri="{FF2B5EF4-FFF2-40B4-BE49-F238E27FC236}">
                <a16:creationId xmlns:a16="http://schemas.microsoft.com/office/drawing/2014/main" id="{948E1149-427D-4ACD-9BFC-AF91950B2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23" y="4102100"/>
            <a:ext cx="1625599" cy="1009650"/>
          </a:xfrm>
          <a:prstGeom prst="rect">
            <a:avLst/>
          </a:prstGeom>
        </p:spPr>
      </p:pic>
      <p:sp>
        <p:nvSpPr>
          <p:cNvPr id="59" name="text 1">
            <a:extLst>
              <a:ext uri="{FF2B5EF4-FFF2-40B4-BE49-F238E27FC236}">
                <a16:creationId xmlns:a16="http://schemas.microsoft.com/office/drawing/2014/main" id="{A3B331D7-4414-45B6-900B-7A5C9743DEF9}"/>
              </a:ext>
            </a:extLst>
          </p:cNvPr>
          <p:cNvSpPr txBox="1"/>
          <p:nvPr/>
        </p:nvSpPr>
        <p:spPr>
          <a:xfrm>
            <a:off x="3597563" y="4211675"/>
            <a:ext cx="1475404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_t1 = x/2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_t2 = y/3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_t1 + _t2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0" name="Image">
            <a:extLst>
              <a:ext uri="{FF2B5EF4-FFF2-40B4-BE49-F238E27FC236}">
                <a16:creationId xmlns:a16="http://schemas.microsoft.com/office/drawing/2014/main" id="{54FE21EE-2671-40EF-82E3-AD9584B6D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1905001"/>
            <a:ext cx="1142999" cy="381000"/>
          </a:xfrm>
          <a:prstGeom prst="rect">
            <a:avLst/>
          </a:prstGeom>
        </p:spPr>
      </p:pic>
      <p:pic>
        <p:nvPicPr>
          <p:cNvPr id="61" name="Image">
            <a:extLst>
              <a:ext uri="{FF2B5EF4-FFF2-40B4-BE49-F238E27FC236}">
                <a16:creationId xmlns:a16="http://schemas.microsoft.com/office/drawing/2014/main" id="{C7F47978-CB0E-4D3F-8A20-55DCB449B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1892301"/>
            <a:ext cx="1168400" cy="406400"/>
          </a:xfrm>
          <a:prstGeom prst="rect">
            <a:avLst/>
          </a:prstGeom>
        </p:spPr>
      </p:pic>
      <p:sp>
        <p:nvSpPr>
          <p:cNvPr id="62" name="text 1">
            <a:extLst>
              <a:ext uri="{FF2B5EF4-FFF2-40B4-BE49-F238E27FC236}">
                <a16:creationId xmlns:a16="http://schemas.microsoft.com/office/drawing/2014/main" id="{95B37F75-66CD-4063-A59A-6D61650CF67C}"/>
              </a:ext>
            </a:extLst>
          </p:cNvPr>
          <p:cNvSpPr txBox="1"/>
          <p:nvPr/>
        </p:nvSpPr>
        <p:spPr>
          <a:xfrm>
            <a:off x="5004961" y="1974571"/>
            <a:ext cx="56746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3" name="Image">
            <a:extLst>
              <a:ext uri="{FF2B5EF4-FFF2-40B4-BE49-F238E27FC236}">
                <a16:creationId xmlns:a16="http://schemas.microsoft.com/office/drawing/2014/main" id="{0FF155CB-A571-4A80-A990-E76A3CCFD2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5638800"/>
            <a:ext cx="1142999" cy="381000"/>
          </a:xfrm>
          <a:prstGeom prst="rect">
            <a:avLst/>
          </a:prstGeom>
        </p:spPr>
      </p:pic>
      <p:pic>
        <p:nvPicPr>
          <p:cNvPr id="64" name="Image">
            <a:extLst>
              <a:ext uri="{FF2B5EF4-FFF2-40B4-BE49-F238E27FC236}">
                <a16:creationId xmlns:a16="http://schemas.microsoft.com/office/drawing/2014/main" id="{4EE76142-DAD4-4FF1-8186-8C71799BF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5626100"/>
            <a:ext cx="1168400" cy="406400"/>
          </a:xfrm>
          <a:prstGeom prst="rect">
            <a:avLst/>
          </a:prstGeom>
        </p:spPr>
      </p:pic>
      <p:sp>
        <p:nvSpPr>
          <p:cNvPr id="65" name="text 1">
            <a:extLst>
              <a:ext uri="{FF2B5EF4-FFF2-40B4-BE49-F238E27FC236}">
                <a16:creationId xmlns:a16="http://schemas.microsoft.com/office/drawing/2014/main" id="{66E407D2-E10A-4386-A814-31D48401E603}"/>
              </a:ext>
            </a:extLst>
          </p:cNvPr>
          <p:cNvSpPr txBox="1"/>
          <p:nvPr/>
        </p:nvSpPr>
        <p:spPr>
          <a:xfrm>
            <a:off x="5129197" y="5708370"/>
            <a:ext cx="34047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6" name="Image">
            <a:extLst>
              <a:ext uri="{FF2B5EF4-FFF2-40B4-BE49-F238E27FC236}">
                <a16:creationId xmlns:a16="http://schemas.microsoft.com/office/drawing/2014/main" id="{24A9ADBA-F729-4716-91B9-D87B4FE398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8" y="2276475"/>
            <a:ext cx="21166" cy="222251"/>
          </a:xfrm>
          <a:prstGeom prst="rect">
            <a:avLst/>
          </a:prstGeom>
        </p:spPr>
      </p:pic>
      <p:pic>
        <p:nvPicPr>
          <p:cNvPr id="67" name="Image">
            <a:extLst>
              <a:ext uri="{FF2B5EF4-FFF2-40B4-BE49-F238E27FC236}">
                <a16:creationId xmlns:a16="http://schemas.microsoft.com/office/drawing/2014/main" id="{EF99DCA2-1444-4FEF-906B-F44DB50942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12" y="2438007"/>
            <a:ext cx="76196" cy="76592"/>
          </a:xfrm>
          <a:prstGeom prst="rect">
            <a:avLst/>
          </a:prstGeom>
        </p:spPr>
      </p:pic>
      <p:pic>
        <p:nvPicPr>
          <p:cNvPr id="68" name="Image">
            <a:extLst>
              <a:ext uri="{FF2B5EF4-FFF2-40B4-BE49-F238E27FC236}">
                <a16:creationId xmlns:a16="http://schemas.microsoft.com/office/drawing/2014/main" id="{E886E73D-551D-43EA-9751-5F5815E3F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3" y="4114800"/>
            <a:ext cx="1600200" cy="984250"/>
          </a:xfrm>
          <a:prstGeom prst="rect">
            <a:avLst/>
          </a:prstGeom>
        </p:spPr>
      </p:pic>
      <p:pic>
        <p:nvPicPr>
          <p:cNvPr id="69" name="Image">
            <a:extLst>
              <a:ext uri="{FF2B5EF4-FFF2-40B4-BE49-F238E27FC236}">
                <a16:creationId xmlns:a16="http://schemas.microsoft.com/office/drawing/2014/main" id="{1B95CE2B-150D-4E1E-99E0-0DF9A173D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3" y="4102100"/>
            <a:ext cx="1625599" cy="1009650"/>
          </a:xfrm>
          <a:prstGeom prst="rect">
            <a:avLst/>
          </a:prstGeom>
        </p:spPr>
      </p:pic>
      <p:sp>
        <p:nvSpPr>
          <p:cNvPr id="70" name="text 1">
            <a:extLst>
              <a:ext uri="{FF2B5EF4-FFF2-40B4-BE49-F238E27FC236}">
                <a16:creationId xmlns:a16="http://schemas.microsoft.com/office/drawing/2014/main" id="{321FF3EE-E33C-4B97-9142-282715D9E46A}"/>
              </a:ext>
            </a:extLst>
          </p:cNvPr>
          <p:cNvSpPr txBox="1"/>
          <p:nvPr/>
        </p:nvSpPr>
        <p:spPr>
          <a:xfrm>
            <a:off x="5654963" y="4348835"/>
            <a:ext cx="1248419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_t3 = x*y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_t3 + y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" name="Image">
            <a:extLst>
              <a:ext uri="{FF2B5EF4-FFF2-40B4-BE49-F238E27FC236}">
                <a16:creationId xmlns:a16="http://schemas.microsoft.com/office/drawing/2014/main" id="{95D6B77C-36F2-471F-B7F3-86DAF47C4B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49" y="3648075"/>
            <a:ext cx="646000" cy="461602"/>
          </a:xfrm>
          <a:prstGeom prst="rect">
            <a:avLst/>
          </a:prstGeom>
        </p:spPr>
      </p:pic>
      <p:pic>
        <p:nvPicPr>
          <p:cNvPr id="72" name="Image">
            <a:extLst>
              <a:ext uri="{FF2B5EF4-FFF2-40B4-BE49-F238E27FC236}">
                <a16:creationId xmlns:a16="http://schemas.microsoft.com/office/drawing/2014/main" id="{0F57304A-E4D4-430D-9E86-BD6DFAFE5A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3" y="4039730"/>
            <a:ext cx="84225" cy="75069"/>
          </a:xfrm>
          <a:prstGeom prst="rect">
            <a:avLst/>
          </a:prstGeom>
        </p:spPr>
      </p:pic>
      <p:pic>
        <p:nvPicPr>
          <p:cNvPr id="73" name="Image">
            <a:extLst>
              <a:ext uri="{FF2B5EF4-FFF2-40B4-BE49-F238E27FC236}">
                <a16:creationId xmlns:a16="http://schemas.microsoft.com/office/drawing/2014/main" id="{5FCEF587-8A97-4114-9AB3-035FE116AB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98" y="3648075"/>
            <a:ext cx="797097" cy="463648"/>
          </a:xfrm>
          <a:prstGeom prst="rect">
            <a:avLst/>
          </a:prstGeom>
        </p:spPr>
      </p:pic>
      <p:pic>
        <p:nvPicPr>
          <p:cNvPr id="74" name="Image">
            <a:extLst>
              <a:ext uri="{FF2B5EF4-FFF2-40B4-BE49-F238E27FC236}">
                <a16:creationId xmlns:a16="http://schemas.microsoft.com/office/drawing/2014/main" id="{1251912D-848D-41A3-985B-98AA475747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0" y="4043914"/>
            <a:ext cx="85063" cy="70885"/>
          </a:xfrm>
          <a:prstGeom prst="rect">
            <a:avLst/>
          </a:prstGeom>
        </p:spPr>
      </p:pic>
      <p:pic>
        <p:nvPicPr>
          <p:cNvPr id="75" name="Image">
            <a:extLst>
              <a:ext uri="{FF2B5EF4-FFF2-40B4-BE49-F238E27FC236}">
                <a16:creationId xmlns:a16="http://schemas.microsoft.com/office/drawing/2014/main" id="{3FC54BFA-3D93-47D0-A66F-34F3260041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98" y="5089525"/>
            <a:ext cx="798093" cy="544595"/>
          </a:xfrm>
          <a:prstGeom prst="rect">
            <a:avLst/>
          </a:prstGeom>
        </p:spPr>
      </p:pic>
      <p:pic>
        <p:nvPicPr>
          <p:cNvPr id="76" name="Image">
            <a:extLst>
              <a:ext uri="{FF2B5EF4-FFF2-40B4-BE49-F238E27FC236}">
                <a16:creationId xmlns:a16="http://schemas.microsoft.com/office/drawing/2014/main" id="{AB4879C3-01D3-4473-A819-A4455421FB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45" y="5564600"/>
            <a:ext cx="84477" cy="74200"/>
          </a:xfrm>
          <a:prstGeom prst="rect">
            <a:avLst/>
          </a:prstGeom>
        </p:spPr>
      </p:pic>
      <p:pic>
        <p:nvPicPr>
          <p:cNvPr id="77" name="Image">
            <a:extLst>
              <a:ext uri="{FF2B5EF4-FFF2-40B4-BE49-F238E27FC236}">
                <a16:creationId xmlns:a16="http://schemas.microsoft.com/office/drawing/2014/main" id="{DAC11D8A-3A8D-4423-AFF3-500AB58651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27" y="5095875"/>
            <a:ext cx="835820" cy="538813"/>
          </a:xfrm>
          <a:prstGeom prst="rect">
            <a:avLst/>
          </a:prstGeom>
        </p:spPr>
      </p:pic>
      <p:pic>
        <p:nvPicPr>
          <p:cNvPr id="78" name="Image">
            <a:extLst>
              <a:ext uri="{FF2B5EF4-FFF2-40B4-BE49-F238E27FC236}">
                <a16:creationId xmlns:a16="http://schemas.microsoft.com/office/drawing/2014/main" id="{42D788FD-954A-4F6D-A78B-F60BEB5BC8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23" y="5565747"/>
            <a:ext cx="84742" cy="73053"/>
          </a:xfrm>
          <a:prstGeom prst="rect">
            <a:avLst/>
          </a:prstGeom>
        </p:spPr>
      </p:pic>
      <p:sp>
        <p:nvSpPr>
          <p:cNvPr id="92" name="text 1">
            <a:extLst>
              <a:ext uri="{FF2B5EF4-FFF2-40B4-BE49-F238E27FC236}">
                <a16:creationId xmlns:a16="http://schemas.microsoft.com/office/drawing/2014/main" id="{24F8E749-DCF8-4CEB-B550-51C504AA14B9}"/>
              </a:ext>
            </a:extLst>
          </p:cNvPr>
          <p:cNvSpPr txBox="1"/>
          <p:nvPr/>
        </p:nvSpPr>
        <p:spPr>
          <a:xfrm>
            <a:off x="4816763" y="3768971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3" name="text 1">
            <a:extLst>
              <a:ext uri="{FF2B5EF4-FFF2-40B4-BE49-F238E27FC236}">
                <a16:creationId xmlns:a16="http://schemas.microsoft.com/office/drawing/2014/main" id="{9BB8F51C-E629-4BF8-8E89-EA6452B74940}"/>
              </a:ext>
            </a:extLst>
          </p:cNvPr>
          <p:cNvSpPr txBox="1"/>
          <p:nvPr/>
        </p:nvSpPr>
        <p:spPr>
          <a:xfrm>
            <a:off x="5572259" y="3767767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text 1">
            <a:extLst>
              <a:ext uri="{FF2B5EF4-FFF2-40B4-BE49-F238E27FC236}">
                <a16:creationId xmlns:a16="http://schemas.microsoft.com/office/drawing/2014/main" id="{7177967D-D2D0-4E7C-887C-EE7044235555}"/>
              </a:ext>
            </a:extLst>
          </p:cNvPr>
          <p:cNvSpPr txBox="1"/>
          <p:nvPr/>
        </p:nvSpPr>
        <p:spPr>
          <a:xfrm>
            <a:off x="586421" y="5291055"/>
            <a:ext cx="3930711" cy="718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C00000"/>
                </a:solidFill>
                <a:latin typeface="Gill Sans MT"/>
                <a:cs typeface="Gill Sans MT"/>
              </a:rPr>
              <a:t>NOTE:  Expressions with &gt; 2 vars or constants</a:t>
            </a:r>
            <a:endParaRPr sz="1600" dirty="0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Gill Sans MT"/>
                <a:cs typeface="Gill Sans MT"/>
              </a:rPr>
              <a:t>broken down in multiple assignments,</a:t>
            </a:r>
            <a:endParaRPr sz="1600" dirty="0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Gill Sans MT"/>
                <a:cs typeface="Gill Sans MT"/>
              </a:rPr>
              <a:t>using temporary variables</a:t>
            </a:r>
            <a:endParaRPr sz="16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48" name="Image">
            <a:extLst>
              <a:ext uri="{FF2B5EF4-FFF2-40B4-BE49-F238E27FC236}">
                <a16:creationId xmlns:a16="http://schemas.microsoft.com/office/drawing/2014/main" id="{F29F497B-C747-4211-8C52-EC781D5F46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47" y="4749102"/>
            <a:ext cx="122357" cy="106556"/>
          </a:xfrm>
          <a:prstGeom prst="rect">
            <a:avLst/>
          </a:prstGeom>
        </p:spPr>
      </p:pic>
      <p:pic>
        <p:nvPicPr>
          <p:cNvPr id="49" name="Image">
            <a:extLst>
              <a:ext uri="{FF2B5EF4-FFF2-40B4-BE49-F238E27FC236}">
                <a16:creationId xmlns:a16="http://schemas.microsoft.com/office/drawing/2014/main" id="{0A063411-0C58-41E3-973F-90EDD3A3C7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97" y="4757910"/>
            <a:ext cx="742347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0732">
              <a:spcBef>
                <a:spcPts val="88"/>
              </a:spcBef>
            </a:pPr>
            <a:r>
              <a:rPr spc="-4" dirty="0">
                <a:latin typeface="+mj-lt"/>
              </a:rPr>
              <a:t>Example </a:t>
            </a:r>
            <a:r>
              <a:rPr dirty="0">
                <a:latin typeface="+mj-lt"/>
              </a:rPr>
              <a:t>IR</a:t>
            </a:r>
            <a:r>
              <a:rPr spc="-22" dirty="0">
                <a:latin typeface="+mj-lt"/>
              </a:rPr>
              <a:t> </a:t>
            </a:r>
            <a:r>
              <a:rPr spc="-4" dirty="0">
                <a:latin typeface="+mj-lt"/>
              </a:rPr>
              <a:t>Optimizations</a:t>
            </a:r>
          </a:p>
        </p:txBody>
      </p:sp>
      <p:graphicFrame>
        <p:nvGraphicFramePr>
          <p:cNvPr id="52" name="object 3">
            <a:extLst>
              <a:ext uri="{FF2B5EF4-FFF2-40B4-BE49-F238E27FC236}">
                <a16:creationId xmlns:a16="http://schemas.microsoft.com/office/drawing/2014/main" id="{0AC805A0-D9CD-43B9-B374-D634803E146A}"/>
              </a:ext>
            </a:extLst>
          </p:cNvPr>
          <p:cNvGraphicFramePr>
            <a:graphicFrameLocks noGrp="1"/>
          </p:cNvGraphicFramePr>
          <p:nvPr/>
        </p:nvGraphicFramePr>
        <p:xfrm>
          <a:off x="975013" y="2009544"/>
          <a:ext cx="1823718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2286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 +</a:t>
                      </a:r>
                      <a:r>
                        <a:rPr sz="18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7;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22860" algn="ctr">
                        <a:lnSpc>
                          <a:spcPts val="18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z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2*y;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object 4">
            <a:extLst>
              <a:ext uri="{FF2B5EF4-FFF2-40B4-BE49-F238E27FC236}">
                <a16:creationId xmlns:a16="http://schemas.microsoft.com/office/drawing/2014/main" id="{0430105A-693E-4C0E-8119-E46778B6A9B3}"/>
              </a:ext>
            </a:extLst>
          </p:cNvPr>
          <p:cNvSpPr txBox="1"/>
          <p:nvPr/>
        </p:nvSpPr>
        <p:spPr>
          <a:xfrm>
            <a:off x="994063" y="2750820"/>
            <a:ext cx="203708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sz="1800" dirty="0">
                <a:latin typeface="Consolas"/>
                <a:cs typeface="Consolas"/>
              </a:rPr>
              <a:t>(x &lt; y)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263525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x/2 +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y/3;</a:t>
            </a:r>
          </a:p>
          <a:p>
            <a:pPr marL="12700">
              <a:lnSpc>
                <a:spcPts val="2130"/>
              </a:lnSpc>
            </a:pPr>
            <a:r>
              <a:rPr sz="1800" dirty="0">
                <a:latin typeface="Consolas"/>
                <a:cs typeface="Consolas"/>
              </a:rPr>
              <a:t>}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else</a:t>
            </a:r>
            <a:r>
              <a:rPr sz="180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26352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x*y +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y;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54" name="Image">
            <a:extLst>
              <a:ext uri="{FF2B5EF4-FFF2-40B4-BE49-F238E27FC236}">
                <a16:creationId xmlns:a16="http://schemas.microsoft.com/office/drawing/2014/main" id="{C1B96BC0-A9A5-4350-A2C6-77D4821D2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2514600"/>
            <a:ext cx="1147482" cy="1136650"/>
          </a:xfrm>
          <a:prstGeom prst="rect">
            <a:avLst/>
          </a:prstGeom>
        </p:spPr>
      </p:pic>
      <p:pic>
        <p:nvPicPr>
          <p:cNvPr id="55" name="Image">
            <a:extLst>
              <a:ext uri="{FF2B5EF4-FFF2-40B4-BE49-F238E27FC236}">
                <a16:creationId xmlns:a16="http://schemas.microsoft.com/office/drawing/2014/main" id="{1A940101-B5D8-49E5-B44A-401F7471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2501900"/>
            <a:ext cx="1172882" cy="1162049"/>
          </a:xfrm>
          <a:prstGeom prst="rect">
            <a:avLst/>
          </a:prstGeom>
        </p:spPr>
      </p:pic>
      <p:sp>
        <p:nvSpPr>
          <p:cNvPr id="56" name="text 1">
            <a:extLst>
              <a:ext uri="{FF2B5EF4-FFF2-40B4-BE49-F238E27FC236}">
                <a16:creationId xmlns:a16="http://schemas.microsoft.com/office/drawing/2014/main" id="{EBD1F904-BE5A-4B00-8ED4-2054CEFD12B2}"/>
              </a:ext>
            </a:extLst>
          </p:cNvPr>
          <p:cNvSpPr txBox="1"/>
          <p:nvPr/>
        </p:nvSpPr>
        <p:spPr>
          <a:xfrm>
            <a:off x="4778126" y="2550515"/>
            <a:ext cx="1134926" cy="9848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+ 7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2*y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(x &lt; y)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7" name="Image">
            <a:extLst>
              <a:ext uri="{FF2B5EF4-FFF2-40B4-BE49-F238E27FC236}">
                <a16:creationId xmlns:a16="http://schemas.microsoft.com/office/drawing/2014/main" id="{2AC6EDF2-C041-4A6B-83EE-568302FC6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23" y="4114800"/>
            <a:ext cx="1600199" cy="984250"/>
          </a:xfrm>
          <a:prstGeom prst="rect">
            <a:avLst/>
          </a:prstGeom>
        </p:spPr>
      </p:pic>
      <p:pic>
        <p:nvPicPr>
          <p:cNvPr id="58" name="Image">
            <a:extLst>
              <a:ext uri="{FF2B5EF4-FFF2-40B4-BE49-F238E27FC236}">
                <a16:creationId xmlns:a16="http://schemas.microsoft.com/office/drawing/2014/main" id="{948E1149-427D-4ACD-9BFC-AF91950B2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23" y="4102100"/>
            <a:ext cx="1625599" cy="1009650"/>
          </a:xfrm>
          <a:prstGeom prst="rect">
            <a:avLst/>
          </a:prstGeom>
        </p:spPr>
      </p:pic>
      <p:sp>
        <p:nvSpPr>
          <p:cNvPr id="59" name="text 1">
            <a:extLst>
              <a:ext uri="{FF2B5EF4-FFF2-40B4-BE49-F238E27FC236}">
                <a16:creationId xmlns:a16="http://schemas.microsoft.com/office/drawing/2014/main" id="{A3B331D7-4414-45B6-900B-7A5C9743DEF9}"/>
              </a:ext>
            </a:extLst>
          </p:cNvPr>
          <p:cNvSpPr txBox="1"/>
          <p:nvPr/>
        </p:nvSpPr>
        <p:spPr>
          <a:xfrm>
            <a:off x="3597563" y="4211675"/>
            <a:ext cx="1475404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_t1 = x/2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_t2 = y/3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_t1 + _t2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0" name="Image">
            <a:extLst>
              <a:ext uri="{FF2B5EF4-FFF2-40B4-BE49-F238E27FC236}">
                <a16:creationId xmlns:a16="http://schemas.microsoft.com/office/drawing/2014/main" id="{54FE21EE-2671-40EF-82E3-AD9584B6D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1905001"/>
            <a:ext cx="1142999" cy="381000"/>
          </a:xfrm>
          <a:prstGeom prst="rect">
            <a:avLst/>
          </a:prstGeom>
        </p:spPr>
      </p:pic>
      <p:pic>
        <p:nvPicPr>
          <p:cNvPr id="61" name="Image">
            <a:extLst>
              <a:ext uri="{FF2B5EF4-FFF2-40B4-BE49-F238E27FC236}">
                <a16:creationId xmlns:a16="http://schemas.microsoft.com/office/drawing/2014/main" id="{C7F47978-CB0E-4D3F-8A20-55DCB449B1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1892301"/>
            <a:ext cx="1168400" cy="406400"/>
          </a:xfrm>
          <a:prstGeom prst="rect">
            <a:avLst/>
          </a:prstGeom>
        </p:spPr>
      </p:pic>
      <p:sp>
        <p:nvSpPr>
          <p:cNvPr id="62" name="text 1">
            <a:extLst>
              <a:ext uri="{FF2B5EF4-FFF2-40B4-BE49-F238E27FC236}">
                <a16:creationId xmlns:a16="http://schemas.microsoft.com/office/drawing/2014/main" id="{95B37F75-66CD-4063-A59A-6D61650CF67C}"/>
              </a:ext>
            </a:extLst>
          </p:cNvPr>
          <p:cNvSpPr txBox="1"/>
          <p:nvPr/>
        </p:nvSpPr>
        <p:spPr>
          <a:xfrm>
            <a:off x="5012049" y="1974571"/>
            <a:ext cx="56746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3" name="Image">
            <a:extLst>
              <a:ext uri="{FF2B5EF4-FFF2-40B4-BE49-F238E27FC236}">
                <a16:creationId xmlns:a16="http://schemas.microsoft.com/office/drawing/2014/main" id="{0FF155CB-A571-4A80-A990-E76A3CCFD2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5638800"/>
            <a:ext cx="1142999" cy="381000"/>
          </a:xfrm>
          <a:prstGeom prst="rect">
            <a:avLst/>
          </a:prstGeom>
        </p:spPr>
      </p:pic>
      <p:pic>
        <p:nvPicPr>
          <p:cNvPr id="64" name="Image">
            <a:extLst>
              <a:ext uri="{FF2B5EF4-FFF2-40B4-BE49-F238E27FC236}">
                <a16:creationId xmlns:a16="http://schemas.microsoft.com/office/drawing/2014/main" id="{4EE76142-DAD4-4FF1-8186-8C71799BFA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5626100"/>
            <a:ext cx="1168400" cy="406400"/>
          </a:xfrm>
          <a:prstGeom prst="rect">
            <a:avLst/>
          </a:prstGeom>
        </p:spPr>
      </p:pic>
      <p:sp>
        <p:nvSpPr>
          <p:cNvPr id="65" name="text 1">
            <a:extLst>
              <a:ext uri="{FF2B5EF4-FFF2-40B4-BE49-F238E27FC236}">
                <a16:creationId xmlns:a16="http://schemas.microsoft.com/office/drawing/2014/main" id="{66E407D2-E10A-4386-A814-31D48401E603}"/>
              </a:ext>
            </a:extLst>
          </p:cNvPr>
          <p:cNvSpPr txBox="1"/>
          <p:nvPr/>
        </p:nvSpPr>
        <p:spPr>
          <a:xfrm>
            <a:off x="5129197" y="5708370"/>
            <a:ext cx="34047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6" name="Image">
            <a:extLst>
              <a:ext uri="{FF2B5EF4-FFF2-40B4-BE49-F238E27FC236}">
                <a16:creationId xmlns:a16="http://schemas.microsoft.com/office/drawing/2014/main" id="{24A9ADBA-F729-4716-91B9-D87B4FE398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8" y="2276475"/>
            <a:ext cx="21166" cy="222251"/>
          </a:xfrm>
          <a:prstGeom prst="rect">
            <a:avLst/>
          </a:prstGeom>
        </p:spPr>
      </p:pic>
      <p:pic>
        <p:nvPicPr>
          <p:cNvPr id="67" name="Image">
            <a:extLst>
              <a:ext uri="{FF2B5EF4-FFF2-40B4-BE49-F238E27FC236}">
                <a16:creationId xmlns:a16="http://schemas.microsoft.com/office/drawing/2014/main" id="{EF99DCA2-1444-4FEF-906B-F44DB50942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12" y="2438007"/>
            <a:ext cx="76196" cy="76592"/>
          </a:xfrm>
          <a:prstGeom prst="rect">
            <a:avLst/>
          </a:prstGeom>
        </p:spPr>
      </p:pic>
      <p:pic>
        <p:nvPicPr>
          <p:cNvPr id="68" name="Image">
            <a:extLst>
              <a:ext uri="{FF2B5EF4-FFF2-40B4-BE49-F238E27FC236}">
                <a16:creationId xmlns:a16="http://schemas.microsoft.com/office/drawing/2014/main" id="{E886E73D-551D-43EA-9751-5F5815E3F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3" y="4114800"/>
            <a:ext cx="1600200" cy="984250"/>
          </a:xfrm>
          <a:prstGeom prst="rect">
            <a:avLst/>
          </a:prstGeom>
        </p:spPr>
      </p:pic>
      <p:pic>
        <p:nvPicPr>
          <p:cNvPr id="69" name="Image">
            <a:extLst>
              <a:ext uri="{FF2B5EF4-FFF2-40B4-BE49-F238E27FC236}">
                <a16:creationId xmlns:a16="http://schemas.microsoft.com/office/drawing/2014/main" id="{1B95CE2B-150D-4E1E-99E0-0DF9A173D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3" y="4102100"/>
            <a:ext cx="1625599" cy="1009650"/>
          </a:xfrm>
          <a:prstGeom prst="rect">
            <a:avLst/>
          </a:prstGeom>
        </p:spPr>
      </p:pic>
      <p:sp>
        <p:nvSpPr>
          <p:cNvPr id="70" name="text 1">
            <a:extLst>
              <a:ext uri="{FF2B5EF4-FFF2-40B4-BE49-F238E27FC236}">
                <a16:creationId xmlns:a16="http://schemas.microsoft.com/office/drawing/2014/main" id="{321FF3EE-E33C-4B97-9142-282715D9E46A}"/>
              </a:ext>
            </a:extLst>
          </p:cNvPr>
          <p:cNvSpPr txBox="1"/>
          <p:nvPr/>
        </p:nvSpPr>
        <p:spPr>
          <a:xfrm>
            <a:off x="5654963" y="4348835"/>
            <a:ext cx="1248419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_t3 = x*y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_t3 + y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" name="Image">
            <a:extLst>
              <a:ext uri="{FF2B5EF4-FFF2-40B4-BE49-F238E27FC236}">
                <a16:creationId xmlns:a16="http://schemas.microsoft.com/office/drawing/2014/main" id="{95D6B77C-36F2-471F-B7F3-86DAF47C4B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49" y="3648075"/>
            <a:ext cx="646000" cy="461602"/>
          </a:xfrm>
          <a:prstGeom prst="rect">
            <a:avLst/>
          </a:prstGeom>
        </p:spPr>
      </p:pic>
      <p:pic>
        <p:nvPicPr>
          <p:cNvPr id="72" name="Image">
            <a:extLst>
              <a:ext uri="{FF2B5EF4-FFF2-40B4-BE49-F238E27FC236}">
                <a16:creationId xmlns:a16="http://schemas.microsoft.com/office/drawing/2014/main" id="{0F57304A-E4D4-430D-9E86-BD6DFAFE5A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3" y="4039730"/>
            <a:ext cx="84225" cy="75069"/>
          </a:xfrm>
          <a:prstGeom prst="rect">
            <a:avLst/>
          </a:prstGeom>
        </p:spPr>
      </p:pic>
      <p:pic>
        <p:nvPicPr>
          <p:cNvPr id="73" name="Image">
            <a:extLst>
              <a:ext uri="{FF2B5EF4-FFF2-40B4-BE49-F238E27FC236}">
                <a16:creationId xmlns:a16="http://schemas.microsoft.com/office/drawing/2014/main" id="{5FCEF587-8A97-4114-9AB3-035FE116AB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98" y="3648075"/>
            <a:ext cx="797097" cy="463648"/>
          </a:xfrm>
          <a:prstGeom prst="rect">
            <a:avLst/>
          </a:prstGeom>
        </p:spPr>
      </p:pic>
      <p:pic>
        <p:nvPicPr>
          <p:cNvPr id="74" name="Image">
            <a:extLst>
              <a:ext uri="{FF2B5EF4-FFF2-40B4-BE49-F238E27FC236}">
                <a16:creationId xmlns:a16="http://schemas.microsoft.com/office/drawing/2014/main" id="{1251912D-848D-41A3-985B-98AA475747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0" y="4043914"/>
            <a:ext cx="85063" cy="70885"/>
          </a:xfrm>
          <a:prstGeom prst="rect">
            <a:avLst/>
          </a:prstGeom>
        </p:spPr>
      </p:pic>
      <p:pic>
        <p:nvPicPr>
          <p:cNvPr id="75" name="Image">
            <a:extLst>
              <a:ext uri="{FF2B5EF4-FFF2-40B4-BE49-F238E27FC236}">
                <a16:creationId xmlns:a16="http://schemas.microsoft.com/office/drawing/2014/main" id="{3FC54BFA-3D93-47D0-A66F-34F3260041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98" y="5089525"/>
            <a:ext cx="798093" cy="544595"/>
          </a:xfrm>
          <a:prstGeom prst="rect">
            <a:avLst/>
          </a:prstGeom>
        </p:spPr>
      </p:pic>
      <p:pic>
        <p:nvPicPr>
          <p:cNvPr id="76" name="Image">
            <a:extLst>
              <a:ext uri="{FF2B5EF4-FFF2-40B4-BE49-F238E27FC236}">
                <a16:creationId xmlns:a16="http://schemas.microsoft.com/office/drawing/2014/main" id="{AB4879C3-01D3-4473-A819-A4455421FB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45" y="5564600"/>
            <a:ext cx="84477" cy="74200"/>
          </a:xfrm>
          <a:prstGeom prst="rect">
            <a:avLst/>
          </a:prstGeom>
        </p:spPr>
      </p:pic>
      <p:pic>
        <p:nvPicPr>
          <p:cNvPr id="77" name="Image">
            <a:extLst>
              <a:ext uri="{FF2B5EF4-FFF2-40B4-BE49-F238E27FC236}">
                <a16:creationId xmlns:a16="http://schemas.microsoft.com/office/drawing/2014/main" id="{DAC11D8A-3A8D-4423-AFF3-500AB58651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27" y="5095875"/>
            <a:ext cx="835820" cy="538813"/>
          </a:xfrm>
          <a:prstGeom prst="rect">
            <a:avLst/>
          </a:prstGeom>
        </p:spPr>
      </p:pic>
      <p:pic>
        <p:nvPicPr>
          <p:cNvPr id="78" name="Image">
            <a:extLst>
              <a:ext uri="{FF2B5EF4-FFF2-40B4-BE49-F238E27FC236}">
                <a16:creationId xmlns:a16="http://schemas.microsoft.com/office/drawing/2014/main" id="{42D788FD-954A-4F6D-A78B-F60BEB5BC8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23" y="5565747"/>
            <a:ext cx="84742" cy="73053"/>
          </a:xfrm>
          <a:prstGeom prst="rect">
            <a:avLst/>
          </a:prstGeom>
        </p:spPr>
      </p:pic>
      <p:sp>
        <p:nvSpPr>
          <p:cNvPr id="79" name="text 1">
            <a:extLst>
              <a:ext uri="{FF2B5EF4-FFF2-40B4-BE49-F238E27FC236}">
                <a16:creationId xmlns:a16="http://schemas.microsoft.com/office/drawing/2014/main" id="{BBF39E8F-FAF0-4569-8158-68CD3A38E553}"/>
              </a:ext>
            </a:extLst>
          </p:cNvPr>
          <p:cNvSpPr txBox="1"/>
          <p:nvPr/>
        </p:nvSpPr>
        <p:spPr>
          <a:xfrm>
            <a:off x="6281158" y="1502169"/>
            <a:ext cx="340478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 1">
            <a:extLst>
              <a:ext uri="{FF2B5EF4-FFF2-40B4-BE49-F238E27FC236}">
                <a16:creationId xmlns:a16="http://schemas.microsoft.com/office/drawing/2014/main" id="{EA43C8EB-62A4-4CAF-8681-86B91D97CA36}"/>
              </a:ext>
            </a:extLst>
          </p:cNvPr>
          <p:cNvSpPr txBox="1"/>
          <p:nvPr/>
        </p:nvSpPr>
        <p:spPr>
          <a:xfrm>
            <a:off x="6624058" y="1502169"/>
            <a:ext cx="2269852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" name="Image">
            <a:extLst>
              <a:ext uri="{FF2B5EF4-FFF2-40B4-BE49-F238E27FC236}">
                <a16:creationId xmlns:a16="http://schemas.microsoft.com/office/drawing/2014/main" id="{7777E70D-9093-4E24-B58C-9BC4F4C706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70" y="3080214"/>
            <a:ext cx="1142999" cy="228600"/>
          </a:xfrm>
          <a:prstGeom prst="rect">
            <a:avLst/>
          </a:prstGeom>
        </p:spPr>
      </p:pic>
      <p:pic>
        <p:nvPicPr>
          <p:cNvPr id="82" name="Image">
            <a:extLst>
              <a:ext uri="{FF2B5EF4-FFF2-40B4-BE49-F238E27FC236}">
                <a16:creationId xmlns:a16="http://schemas.microsoft.com/office/drawing/2014/main" id="{44F9FC9A-EDA0-40E0-AA74-BB868DBC415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23" y="2819400"/>
            <a:ext cx="1143000" cy="304800"/>
          </a:xfrm>
          <a:prstGeom prst="rect">
            <a:avLst/>
          </a:prstGeom>
        </p:spPr>
      </p:pic>
      <p:sp>
        <p:nvSpPr>
          <p:cNvPr id="83" name="text 1">
            <a:extLst>
              <a:ext uri="{FF2B5EF4-FFF2-40B4-BE49-F238E27FC236}">
                <a16:creationId xmlns:a16="http://schemas.microsoft.com/office/drawing/2014/main" id="{B60E80E0-18D6-49E6-BCE0-E6FD7AF2F9DB}"/>
              </a:ext>
            </a:extLst>
          </p:cNvPr>
          <p:cNvSpPr txBox="1"/>
          <p:nvPr/>
        </p:nvSpPr>
        <p:spPr>
          <a:xfrm>
            <a:off x="4407691" y="2850871"/>
            <a:ext cx="102143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3 + 7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4" name="Image">
            <a:extLst>
              <a:ext uri="{FF2B5EF4-FFF2-40B4-BE49-F238E27FC236}">
                <a16:creationId xmlns:a16="http://schemas.microsoft.com/office/drawing/2014/main" id="{8D32E7BC-8B35-4812-8AA3-58954E1799B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23" y="2819400"/>
            <a:ext cx="1142998" cy="304800"/>
          </a:xfrm>
          <a:prstGeom prst="rect">
            <a:avLst/>
          </a:prstGeom>
        </p:spPr>
      </p:pic>
      <p:sp>
        <p:nvSpPr>
          <p:cNvPr id="85" name="text 1">
            <a:extLst>
              <a:ext uri="{FF2B5EF4-FFF2-40B4-BE49-F238E27FC236}">
                <a16:creationId xmlns:a16="http://schemas.microsoft.com/office/drawing/2014/main" id="{FCA03C47-63AF-4E99-96A6-89D9DCCD614C}"/>
              </a:ext>
            </a:extLst>
          </p:cNvPr>
          <p:cNvSpPr txBox="1"/>
          <p:nvPr/>
        </p:nvSpPr>
        <p:spPr>
          <a:xfrm>
            <a:off x="5766739" y="2850871"/>
            <a:ext cx="68095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10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6" name="Image">
            <a:extLst>
              <a:ext uri="{FF2B5EF4-FFF2-40B4-BE49-F238E27FC236}">
                <a16:creationId xmlns:a16="http://schemas.microsoft.com/office/drawing/2014/main" id="{6C609AD7-9495-485A-8C2A-DF7B2941B2D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23" y="3352800"/>
            <a:ext cx="1142999" cy="304800"/>
          </a:xfrm>
          <a:prstGeom prst="rect">
            <a:avLst/>
          </a:prstGeom>
        </p:spPr>
      </p:pic>
      <p:sp>
        <p:nvSpPr>
          <p:cNvPr id="87" name="text 1">
            <a:extLst>
              <a:ext uri="{FF2B5EF4-FFF2-40B4-BE49-F238E27FC236}">
                <a16:creationId xmlns:a16="http://schemas.microsoft.com/office/drawing/2014/main" id="{22BA9229-CFE2-41CB-A20C-935A78466CC1}"/>
              </a:ext>
            </a:extLst>
          </p:cNvPr>
          <p:cNvSpPr txBox="1"/>
          <p:nvPr/>
        </p:nvSpPr>
        <p:spPr>
          <a:xfrm>
            <a:off x="4144158" y="3384271"/>
            <a:ext cx="113492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(3 &lt; y)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8" name="Image">
            <a:extLst>
              <a:ext uri="{FF2B5EF4-FFF2-40B4-BE49-F238E27FC236}">
                <a16:creationId xmlns:a16="http://schemas.microsoft.com/office/drawing/2014/main" id="{7BFE5753-EB21-4331-AC0B-03527C710BE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23" y="4191000"/>
            <a:ext cx="1143000" cy="304800"/>
          </a:xfrm>
          <a:prstGeom prst="rect">
            <a:avLst/>
          </a:prstGeom>
        </p:spPr>
      </p:pic>
      <p:sp>
        <p:nvSpPr>
          <p:cNvPr id="89" name="text 1">
            <a:extLst>
              <a:ext uri="{FF2B5EF4-FFF2-40B4-BE49-F238E27FC236}">
                <a16:creationId xmlns:a16="http://schemas.microsoft.com/office/drawing/2014/main" id="{8D8902F5-1948-43CA-A12F-AA50199DC6A9}"/>
              </a:ext>
            </a:extLst>
          </p:cNvPr>
          <p:cNvSpPr txBox="1"/>
          <p:nvPr/>
        </p:nvSpPr>
        <p:spPr>
          <a:xfrm>
            <a:off x="3026774" y="4222471"/>
            <a:ext cx="102143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_t1 = 3/2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0" name="Image">
            <a:extLst>
              <a:ext uri="{FF2B5EF4-FFF2-40B4-BE49-F238E27FC236}">
                <a16:creationId xmlns:a16="http://schemas.microsoft.com/office/drawing/2014/main" id="{32E55F3F-CF5C-4C0D-A619-BBAC73B440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11" y="4343400"/>
            <a:ext cx="1142999" cy="304800"/>
          </a:xfrm>
          <a:prstGeom prst="rect">
            <a:avLst/>
          </a:prstGeom>
        </p:spPr>
      </p:pic>
      <p:sp>
        <p:nvSpPr>
          <p:cNvPr id="91" name="text 1">
            <a:extLst>
              <a:ext uri="{FF2B5EF4-FFF2-40B4-BE49-F238E27FC236}">
                <a16:creationId xmlns:a16="http://schemas.microsoft.com/office/drawing/2014/main" id="{A43605D4-BC42-433B-858A-6722E7BE0906}"/>
              </a:ext>
            </a:extLst>
          </p:cNvPr>
          <p:cNvSpPr txBox="1"/>
          <p:nvPr/>
        </p:nvSpPr>
        <p:spPr>
          <a:xfrm>
            <a:off x="5389348" y="4374871"/>
            <a:ext cx="102143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_t3 = 3*y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text 1">
            <a:extLst>
              <a:ext uri="{FF2B5EF4-FFF2-40B4-BE49-F238E27FC236}">
                <a16:creationId xmlns:a16="http://schemas.microsoft.com/office/drawing/2014/main" id="{24F8E749-DCF8-4CEB-B550-51C504AA14B9}"/>
              </a:ext>
            </a:extLst>
          </p:cNvPr>
          <p:cNvSpPr txBox="1"/>
          <p:nvPr/>
        </p:nvSpPr>
        <p:spPr>
          <a:xfrm>
            <a:off x="4816763" y="3768971"/>
            <a:ext cx="11349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 1">
            <a:extLst>
              <a:ext uri="{FF2B5EF4-FFF2-40B4-BE49-F238E27FC236}">
                <a16:creationId xmlns:a16="http://schemas.microsoft.com/office/drawing/2014/main" id="{9BB8F51C-E629-4BF8-8E89-EA6452B74940}"/>
              </a:ext>
            </a:extLst>
          </p:cNvPr>
          <p:cNvSpPr txBox="1"/>
          <p:nvPr/>
        </p:nvSpPr>
        <p:spPr>
          <a:xfrm>
            <a:off x="5572259" y="3767767"/>
            <a:ext cx="11349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4" name="Image">
            <a:extLst>
              <a:ext uri="{FF2B5EF4-FFF2-40B4-BE49-F238E27FC236}">
                <a16:creationId xmlns:a16="http://schemas.microsoft.com/office/drawing/2014/main" id="{4986456B-EAC5-4953-8D53-D46DC2354E1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23" y="4191000"/>
            <a:ext cx="1142999" cy="304800"/>
          </a:xfrm>
          <a:prstGeom prst="rect">
            <a:avLst/>
          </a:prstGeom>
        </p:spPr>
      </p:pic>
      <p:sp>
        <p:nvSpPr>
          <p:cNvPr id="95" name="text 1">
            <a:extLst>
              <a:ext uri="{FF2B5EF4-FFF2-40B4-BE49-F238E27FC236}">
                <a16:creationId xmlns:a16="http://schemas.microsoft.com/office/drawing/2014/main" id="{D14DD2EF-4625-4160-817A-EE5793FE95DC}"/>
              </a:ext>
            </a:extLst>
          </p:cNvPr>
          <p:cNvSpPr txBox="1"/>
          <p:nvPr/>
        </p:nvSpPr>
        <p:spPr>
          <a:xfrm>
            <a:off x="4375829" y="4222471"/>
            <a:ext cx="68095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_t1= 1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87" grpId="0"/>
      <p:bldP spid="89" grpId="0"/>
      <p:bldP spid="91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87" y="1300766"/>
            <a:ext cx="8541913" cy="50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377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</a:rPr>
              <a:t>Introduction to compilation and the compiler tool chain</a:t>
            </a:r>
          </a:p>
          <a:p>
            <a:pPr lvl="1" defTabSz="914377">
              <a:spcBef>
                <a:spcPts val="375"/>
              </a:spcBef>
              <a:defRPr/>
            </a:pPr>
            <a:r>
              <a:rPr lang="en-US" altLang="en-US" sz="2600" kern="0" dirty="0">
                <a:solidFill>
                  <a:srgbClr val="000000"/>
                </a:solidFill>
              </a:rPr>
              <a:t>Introduction</a:t>
            </a:r>
          </a:p>
          <a:p>
            <a:pPr lvl="1" defTabSz="914377">
              <a:spcBef>
                <a:spcPts val="375"/>
              </a:spcBef>
              <a:defRPr/>
            </a:pPr>
            <a:r>
              <a:rPr lang="en-US" altLang="en-US" sz="2600" kern="0" dirty="0">
                <a:solidFill>
                  <a:srgbClr val="000000"/>
                </a:solidFill>
              </a:rPr>
              <a:t>Compiler tool flow</a:t>
            </a:r>
          </a:p>
          <a:p>
            <a:pPr lvl="1" defTabSz="914377">
              <a:spcBef>
                <a:spcPts val="375"/>
              </a:spcBef>
              <a:defRPr/>
            </a:pPr>
            <a:r>
              <a:rPr lang="en-US" altLang="en-US" sz="2600" kern="0" dirty="0">
                <a:solidFill>
                  <a:srgbClr val="000000"/>
                </a:solidFill>
              </a:rPr>
              <a:t>Compiler stages</a:t>
            </a:r>
          </a:p>
          <a:p>
            <a:pPr lvl="2" defTabSz="914377">
              <a:spcBef>
                <a:spcPts val="375"/>
              </a:spcBef>
              <a:defRPr/>
            </a:pPr>
            <a:r>
              <a:rPr lang="en-US" altLang="en-US" sz="2200" kern="0" dirty="0">
                <a:solidFill>
                  <a:srgbClr val="000000"/>
                </a:solidFill>
              </a:rPr>
              <a:t>Preprocessing</a:t>
            </a:r>
          </a:p>
          <a:p>
            <a:pPr lvl="2" defTabSz="914377">
              <a:spcBef>
                <a:spcPts val="375"/>
              </a:spcBef>
              <a:defRPr/>
            </a:pPr>
            <a:r>
              <a:rPr lang="en-US" altLang="en-US" sz="2200" kern="0" dirty="0">
                <a:solidFill>
                  <a:srgbClr val="000000"/>
                </a:solidFill>
              </a:rPr>
              <a:t>Frontend: Lexical (scanning) and syntactic analysis (parsing),</a:t>
            </a:r>
            <a:br>
              <a:rPr lang="en-US" altLang="en-US" sz="2200" kern="0" dirty="0">
                <a:solidFill>
                  <a:srgbClr val="000000"/>
                </a:solidFill>
              </a:rPr>
            </a:br>
            <a:r>
              <a:rPr lang="en-US" altLang="en-US" sz="2200" kern="0" dirty="0">
                <a:solidFill>
                  <a:srgbClr val="000000"/>
                </a:solidFill>
              </a:rPr>
              <a:t>semantic analysis</a:t>
            </a:r>
          </a:p>
          <a:p>
            <a:pPr lvl="2" defTabSz="914377">
              <a:spcBef>
                <a:spcPts val="375"/>
              </a:spcBef>
              <a:defRPr/>
            </a:pPr>
            <a:r>
              <a:rPr lang="en-US" altLang="en-US" sz="2200" kern="0" dirty="0">
                <a:solidFill>
                  <a:srgbClr val="000000"/>
                </a:solidFill>
              </a:rPr>
              <a:t>Intermediate representations</a:t>
            </a:r>
          </a:p>
          <a:p>
            <a:pPr lvl="2" defTabSz="914377">
              <a:spcBef>
                <a:spcPts val="375"/>
              </a:spcBef>
              <a:defRPr/>
            </a:pPr>
            <a:r>
              <a:rPr lang="en-US" altLang="en-US" sz="2200" kern="0" dirty="0">
                <a:solidFill>
                  <a:srgbClr val="000000"/>
                </a:solidFill>
              </a:rPr>
              <a:t>Backend: code generation and optimization</a:t>
            </a:r>
          </a:p>
          <a:p>
            <a:pPr lvl="1" defTabSz="914377">
              <a:spcBef>
                <a:spcPts val="375"/>
              </a:spcBef>
              <a:defRPr/>
            </a:pPr>
            <a:r>
              <a:rPr lang="en-US" altLang="en-US" sz="2600" kern="0" dirty="0">
                <a:solidFill>
                  <a:srgbClr val="000000"/>
                </a:solidFill>
              </a:rPr>
              <a:t>Compiler optimizations in detail</a:t>
            </a:r>
          </a:p>
          <a:p>
            <a:pPr lvl="1" defTabSz="914377">
              <a:spcBef>
                <a:spcPts val="375"/>
              </a:spcBef>
              <a:defRPr/>
            </a:pPr>
            <a:r>
              <a:rPr lang="en-US" altLang="en-US" sz="2600" kern="0" dirty="0">
                <a:solidFill>
                  <a:srgbClr val="000000"/>
                </a:solidFill>
              </a:rPr>
              <a:t>Assemblers, linkers and loaders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2BF753-82DA-4841-94AC-86128C46F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260" y="5134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+mj-lt"/>
              </a:rPr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114294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0732">
              <a:spcBef>
                <a:spcPts val="88"/>
              </a:spcBef>
            </a:pPr>
            <a:r>
              <a:rPr spc="-4" dirty="0">
                <a:latin typeface="+mj-lt"/>
              </a:rPr>
              <a:t>Example </a:t>
            </a:r>
            <a:r>
              <a:rPr dirty="0">
                <a:latin typeface="+mj-lt"/>
              </a:rPr>
              <a:t>IR</a:t>
            </a:r>
            <a:r>
              <a:rPr spc="-22" dirty="0">
                <a:latin typeface="+mj-lt"/>
              </a:rPr>
              <a:t> </a:t>
            </a:r>
            <a:r>
              <a:rPr spc="-4" dirty="0">
                <a:latin typeface="+mj-lt"/>
              </a:rPr>
              <a:t>Optimizations</a:t>
            </a:r>
          </a:p>
        </p:txBody>
      </p:sp>
      <p:graphicFrame>
        <p:nvGraphicFramePr>
          <p:cNvPr id="55" name="object 3">
            <a:extLst>
              <a:ext uri="{FF2B5EF4-FFF2-40B4-BE49-F238E27FC236}">
                <a16:creationId xmlns:a16="http://schemas.microsoft.com/office/drawing/2014/main" id="{53BCC6E2-779F-4FA2-A47C-A0405B97AA33}"/>
              </a:ext>
            </a:extLst>
          </p:cNvPr>
          <p:cNvGraphicFramePr>
            <a:graphicFrameLocks noGrp="1"/>
          </p:cNvGraphicFramePr>
          <p:nvPr/>
        </p:nvGraphicFramePr>
        <p:xfrm>
          <a:off x="975013" y="2009544"/>
          <a:ext cx="1823718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2286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 +</a:t>
                      </a:r>
                      <a:r>
                        <a:rPr sz="18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7;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22860" algn="ctr">
                        <a:lnSpc>
                          <a:spcPts val="18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z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2*y;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object 4">
            <a:extLst>
              <a:ext uri="{FF2B5EF4-FFF2-40B4-BE49-F238E27FC236}">
                <a16:creationId xmlns:a16="http://schemas.microsoft.com/office/drawing/2014/main" id="{F7829C70-4C6E-4310-B322-2AAAE02127BC}"/>
              </a:ext>
            </a:extLst>
          </p:cNvPr>
          <p:cNvSpPr txBox="1"/>
          <p:nvPr/>
        </p:nvSpPr>
        <p:spPr>
          <a:xfrm>
            <a:off x="994063" y="2750820"/>
            <a:ext cx="203708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sz="1800" dirty="0">
                <a:latin typeface="Consolas"/>
                <a:cs typeface="Consolas"/>
              </a:rPr>
              <a:t>(x &lt; y)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x/2 +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y/3;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onsolas"/>
                <a:cs typeface="Consolas"/>
              </a:rPr>
              <a:t>}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else</a:t>
            </a:r>
            <a:r>
              <a:rPr sz="180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x*y +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99" name="Image">
            <a:extLst>
              <a:ext uri="{FF2B5EF4-FFF2-40B4-BE49-F238E27FC236}">
                <a16:creationId xmlns:a16="http://schemas.microsoft.com/office/drawing/2014/main" id="{DD63A0AB-EE97-4D30-B508-A2FEB2EDB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2514600"/>
            <a:ext cx="1147482" cy="1136650"/>
          </a:xfrm>
          <a:prstGeom prst="rect">
            <a:avLst/>
          </a:prstGeom>
        </p:spPr>
      </p:pic>
      <p:pic>
        <p:nvPicPr>
          <p:cNvPr id="100" name="Image">
            <a:extLst>
              <a:ext uri="{FF2B5EF4-FFF2-40B4-BE49-F238E27FC236}">
                <a16:creationId xmlns:a16="http://schemas.microsoft.com/office/drawing/2014/main" id="{E7277613-51A6-48B5-9C7E-1CF69FCA4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2501900"/>
            <a:ext cx="1172882" cy="1162049"/>
          </a:xfrm>
          <a:prstGeom prst="rect">
            <a:avLst/>
          </a:prstGeom>
        </p:spPr>
      </p:pic>
      <p:sp>
        <p:nvSpPr>
          <p:cNvPr id="101" name="text 1">
            <a:extLst>
              <a:ext uri="{FF2B5EF4-FFF2-40B4-BE49-F238E27FC236}">
                <a16:creationId xmlns:a16="http://schemas.microsoft.com/office/drawing/2014/main" id="{2120FA97-6D77-463B-AA49-11D1F900FAEC}"/>
              </a:ext>
            </a:extLst>
          </p:cNvPr>
          <p:cNvSpPr txBox="1"/>
          <p:nvPr/>
        </p:nvSpPr>
        <p:spPr>
          <a:xfrm>
            <a:off x="4788411" y="2687675"/>
            <a:ext cx="113492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3 </a:t>
            </a:r>
            <a:endParaRPr lang="en-GB" sz="1600" spc="1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lang="en-GB"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10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(3 &lt; y)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" name="Image">
            <a:extLst>
              <a:ext uri="{FF2B5EF4-FFF2-40B4-BE49-F238E27FC236}">
                <a16:creationId xmlns:a16="http://schemas.microsoft.com/office/drawing/2014/main" id="{9CCB3EA0-071B-4608-A10F-A114BD072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23" y="4114800"/>
            <a:ext cx="1600199" cy="984250"/>
          </a:xfrm>
          <a:prstGeom prst="rect">
            <a:avLst/>
          </a:prstGeom>
        </p:spPr>
      </p:pic>
      <p:pic>
        <p:nvPicPr>
          <p:cNvPr id="103" name="Image">
            <a:extLst>
              <a:ext uri="{FF2B5EF4-FFF2-40B4-BE49-F238E27FC236}">
                <a16:creationId xmlns:a16="http://schemas.microsoft.com/office/drawing/2014/main" id="{9131C844-D73F-462B-B4BE-35857CC8F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23" y="4102100"/>
            <a:ext cx="1625599" cy="1009650"/>
          </a:xfrm>
          <a:prstGeom prst="rect">
            <a:avLst/>
          </a:prstGeom>
        </p:spPr>
      </p:pic>
      <p:sp>
        <p:nvSpPr>
          <p:cNvPr id="104" name="text 1">
            <a:extLst>
              <a:ext uri="{FF2B5EF4-FFF2-40B4-BE49-F238E27FC236}">
                <a16:creationId xmlns:a16="http://schemas.microsoft.com/office/drawing/2014/main" id="{EBD71218-E156-4499-A9A8-DEEC6DF88D5C}"/>
              </a:ext>
            </a:extLst>
          </p:cNvPr>
          <p:cNvSpPr txBox="1"/>
          <p:nvPr/>
        </p:nvSpPr>
        <p:spPr>
          <a:xfrm>
            <a:off x="3597563" y="4211675"/>
            <a:ext cx="1475404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_t1 = 1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_t2 = y/3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_t1 + _t2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5" name="Image">
            <a:extLst>
              <a:ext uri="{FF2B5EF4-FFF2-40B4-BE49-F238E27FC236}">
                <a16:creationId xmlns:a16="http://schemas.microsoft.com/office/drawing/2014/main" id="{7227A950-8B00-4AC3-A5FA-FE6483918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1905001"/>
            <a:ext cx="1142999" cy="381000"/>
          </a:xfrm>
          <a:prstGeom prst="rect">
            <a:avLst/>
          </a:prstGeom>
        </p:spPr>
      </p:pic>
      <p:pic>
        <p:nvPicPr>
          <p:cNvPr id="106" name="Image">
            <a:extLst>
              <a:ext uri="{FF2B5EF4-FFF2-40B4-BE49-F238E27FC236}">
                <a16:creationId xmlns:a16="http://schemas.microsoft.com/office/drawing/2014/main" id="{891FEF74-F77F-486B-B027-E7C2EDCB8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1892301"/>
            <a:ext cx="1168400" cy="406400"/>
          </a:xfrm>
          <a:prstGeom prst="rect">
            <a:avLst/>
          </a:prstGeom>
        </p:spPr>
      </p:pic>
      <p:sp>
        <p:nvSpPr>
          <p:cNvPr id="107" name="text 1">
            <a:extLst>
              <a:ext uri="{FF2B5EF4-FFF2-40B4-BE49-F238E27FC236}">
                <a16:creationId xmlns:a16="http://schemas.microsoft.com/office/drawing/2014/main" id="{A4224BEC-1A65-48DB-9FA1-90EDA672E193}"/>
              </a:ext>
            </a:extLst>
          </p:cNvPr>
          <p:cNvSpPr txBox="1"/>
          <p:nvPr/>
        </p:nvSpPr>
        <p:spPr>
          <a:xfrm>
            <a:off x="5012050" y="1974571"/>
            <a:ext cx="56746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8" name="Image">
            <a:extLst>
              <a:ext uri="{FF2B5EF4-FFF2-40B4-BE49-F238E27FC236}">
                <a16:creationId xmlns:a16="http://schemas.microsoft.com/office/drawing/2014/main" id="{E48124C8-88B6-4CBC-9F2D-6AD58AD4A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5638800"/>
            <a:ext cx="1142999" cy="381000"/>
          </a:xfrm>
          <a:prstGeom prst="rect">
            <a:avLst/>
          </a:prstGeom>
        </p:spPr>
      </p:pic>
      <p:pic>
        <p:nvPicPr>
          <p:cNvPr id="109" name="Image">
            <a:extLst>
              <a:ext uri="{FF2B5EF4-FFF2-40B4-BE49-F238E27FC236}">
                <a16:creationId xmlns:a16="http://schemas.microsoft.com/office/drawing/2014/main" id="{AE49922F-1B04-49E3-82D6-C1BBA7259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5626100"/>
            <a:ext cx="1168400" cy="406400"/>
          </a:xfrm>
          <a:prstGeom prst="rect">
            <a:avLst/>
          </a:prstGeom>
        </p:spPr>
      </p:pic>
      <p:sp>
        <p:nvSpPr>
          <p:cNvPr id="110" name="text 1">
            <a:extLst>
              <a:ext uri="{FF2B5EF4-FFF2-40B4-BE49-F238E27FC236}">
                <a16:creationId xmlns:a16="http://schemas.microsoft.com/office/drawing/2014/main" id="{7583F5E2-5BE7-4A94-9CC6-AB885F7B92E6}"/>
              </a:ext>
            </a:extLst>
          </p:cNvPr>
          <p:cNvSpPr txBox="1"/>
          <p:nvPr/>
        </p:nvSpPr>
        <p:spPr>
          <a:xfrm>
            <a:off x="5129197" y="5708370"/>
            <a:ext cx="34047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1" name="Image">
            <a:extLst>
              <a:ext uri="{FF2B5EF4-FFF2-40B4-BE49-F238E27FC236}">
                <a16:creationId xmlns:a16="http://schemas.microsoft.com/office/drawing/2014/main" id="{94291130-238A-43DA-888B-585D92077E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8" y="2276475"/>
            <a:ext cx="21166" cy="222251"/>
          </a:xfrm>
          <a:prstGeom prst="rect">
            <a:avLst/>
          </a:prstGeom>
        </p:spPr>
      </p:pic>
      <p:pic>
        <p:nvPicPr>
          <p:cNvPr id="112" name="Image">
            <a:extLst>
              <a:ext uri="{FF2B5EF4-FFF2-40B4-BE49-F238E27FC236}">
                <a16:creationId xmlns:a16="http://schemas.microsoft.com/office/drawing/2014/main" id="{5CA2ABD8-169F-4E09-845F-1C0CBE5496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12" y="2438007"/>
            <a:ext cx="76196" cy="76592"/>
          </a:xfrm>
          <a:prstGeom prst="rect">
            <a:avLst/>
          </a:prstGeom>
        </p:spPr>
      </p:pic>
      <p:pic>
        <p:nvPicPr>
          <p:cNvPr id="113" name="Image">
            <a:extLst>
              <a:ext uri="{FF2B5EF4-FFF2-40B4-BE49-F238E27FC236}">
                <a16:creationId xmlns:a16="http://schemas.microsoft.com/office/drawing/2014/main" id="{6E786B5B-3599-4E88-8E2E-36B336208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3" y="4114800"/>
            <a:ext cx="1600200" cy="984250"/>
          </a:xfrm>
          <a:prstGeom prst="rect">
            <a:avLst/>
          </a:prstGeom>
        </p:spPr>
      </p:pic>
      <p:pic>
        <p:nvPicPr>
          <p:cNvPr id="114" name="Image">
            <a:extLst>
              <a:ext uri="{FF2B5EF4-FFF2-40B4-BE49-F238E27FC236}">
                <a16:creationId xmlns:a16="http://schemas.microsoft.com/office/drawing/2014/main" id="{A98BCDCB-A5C3-4F52-8B98-866500FB8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3" y="4102100"/>
            <a:ext cx="1625599" cy="1009650"/>
          </a:xfrm>
          <a:prstGeom prst="rect">
            <a:avLst/>
          </a:prstGeom>
        </p:spPr>
      </p:pic>
      <p:sp>
        <p:nvSpPr>
          <p:cNvPr id="115" name="text 1">
            <a:extLst>
              <a:ext uri="{FF2B5EF4-FFF2-40B4-BE49-F238E27FC236}">
                <a16:creationId xmlns:a16="http://schemas.microsoft.com/office/drawing/2014/main" id="{3D06D486-020E-45F8-B908-6662DA39481E}"/>
              </a:ext>
            </a:extLst>
          </p:cNvPr>
          <p:cNvSpPr txBox="1"/>
          <p:nvPr/>
        </p:nvSpPr>
        <p:spPr>
          <a:xfrm>
            <a:off x="5654963" y="4348835"/>
            <a:ext cx="1248419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_t3 = 3*y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_t3 + y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6" name="Image">
            <a:extLst>
              <a:ext uri="{FF2B5EF4-FFF2-40B4-BE49-F238E27FC236}">
                <a16:creationId xmlns:a16="http://schemas.microsoft.com/office/drawing/2014/main" id="{847FB5A4-EF3D-4B02-BBED-53B09BAEB3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49" y="3648075"/>
            <a:ext cx="646000" cy="461602"/>
          </a:xfrm>
          <a:prstGeom prst="rect">
            <a:avLst/>
          </a:prstGeom>
        </p:spPr>
      </p:pic>
      <p:pic>
        <p:nvPicPr>
          <p:cNvPr id="117" name="Image">
            <a:extLst>
              <a:ext uri="{FF2B5EF4-FFF2-40B4-BE49-F238E27FC236}">
                <a16:creationId xmlns:a16="http://schemas.microsoft.com/office/drawing/2014/main" id="{C32054D9-3741-40E9-812C-371C065774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3" y="4039730"/>
            <a:ext cx="84225" cy="75069"/>
          </a:xfrm>
          <a:prstGeom prst="rect">
            <a:avLst/>
          </a:prstGeom>
        </p:spPr>
      </p:pic>
      <p:pic>
        <p:nvPicPr>
          <p:cNvPr id="118" name="Image">
            <a:extLst>
              <a:ext uri="{FF2B5EF4-FFF2-40B4-BE49-F238E27FC236}">
                <a16:creationId xmlns:a16="http://schemas.microsoft.com/office/drawing/2014/main" id="{EFADE3C5-5786-4BE0-A94E-2FC47E07DF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98" y="3648075"/>
            <a:ext cx="797097" cy="463648"/>
          </a:xfrm>
          <a:prstGeom prst="rect">
            <a:avLst/>
          </a:prstGeom>
        </p:spPr>
      </p:pic>
      <p:pic>
        <p:nvPicPr>
          <p:cNvPr id="119" name="Image">
            <a:extLst>
              <a:ext uri="{FF2B5EF4-FFF2-40B4-BE49-F238E27FC236}">
                <a16:creationId xmlns:a16="http://schemas.microsoft.com/office/drawing/2014/main" id="{5D5A2A88-C8E8-445A-B320-AD2CED034B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0" y="4043914"/>
            <a:ext cx="85063" cy="70885"/>
          </a:xfrm>
          <a:prstGeom prst="rect">
            <a:avLst/>
          </a:prstGeom>
        </p:spPr>
      </p:pic>
      <p:pic>
        <p:nvPicPr>
          <p:cNvPr id="120" name="Image">
            <a:extLst>
              <a:ext uri="{FF2B5EF4-FFF2-40B4-BE49-F238E27FC236}">
                <a16:creationId xmlns:a16="http://schemas.microsoft.com/office/drawing/2014/main" id="{E2BDC536-8885-4652-9994-EB15FE4480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98" y="5089525"/>
            <a:ext cx="798093" cy="544595"/>
          </a:xfrm>
          <a:prstGeom prst="rect">
            <a:avLst/>
          </a:prstGeom>
        </p:spPr>
      </p:pic>
      <p:pic>
        <p:nvPicPr>
          <p:cNvPr id="121" name="Image">
            <a:extLst>
              <a:ext uri="{FF2B5EF4-FFF2-40B4-BE49-F238E27FC236}">
                <a16:creationId xmlns:a16="http://schemas.microsoft.com/office/drawing/2014/main" id="{82D58F06-3EAB-41BC-8672-C5B3629365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45" y="5564600"/>
            <a:ext cx="84477" cy="74200"/>
          </a:xfrm>
          <a:prstGeom prst="rect">
            <a:avLst/>
          </a:prstGeom>
        </p:spPr>
      </p:pic>
      <p:pic>
        <p:nvPicPr>
          <p:cNvPr id="122" name="Image">
            <a:extLst>
              <a:ext uri="{FF2B5EF4-FFF2-40B4-BE49-F238E27FC236}">
                <a16:creationId xmlns:a16="http://schemas.microsoft.com/office/drawing/2014/main" id="{A109723E-BB53-496E-A0AB-3AE02384DE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27" y="5095875"/>
            <a:ext cx="835820" cy="538813"/>
          </a:xfrm>
          <a:prstGeom prst="rect">
            <a:avLst/>
          </a:prstGeom>
        </p:spPr>
      </p:pic>
      <p:pic>
        <p:nvPicPr>
          <p:cNvPr id="123" name="Image">
            <a:extLst>
              <a:ext uri="{FF2B5EF4-FFF2-40B4-BE49-F238E27FC236}">
                <a16:creationId xmlns:a16="http://schemas.microsoft.com/office/drawing/2014/main" id="{B11D51F9-B003-4F85-BCAE-962224A9D8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23" y="5565747"/>
            <a:ext cx="84742" cy="73053"/>
          </a:xfrm>
          <a:prstGeom prst="rect">
            <a:avLst/>
          </a:prstGeom>
        </p:spPr>
      </p:pic>
      <p:pic>
        <p:nvPicPr>
          <p:cNvPr id="126" name="Image">
            <a:extLst>
              <a:ext uri="{FF2B5EF4-FFF2-40B4-BE49-F238E27FC236}">
                <a16:creationId xmlns:a16="http://schemas.microsoft.com/office/drawing/2014/main" id="{7A46333D-1DCE-40E4-8645-A60E7609B0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23" y="3276600"/>
            <a:ext cx="1295399" cy="304800"/>
          </a:xfrm>
          <a:prstGeom prst="rect">
            <a:avLst/>
          </a:prstGeom>
        </p:spPr>
      </p:pic>
      <p:sp>
        <p:nvSpPr>
          <p:cNvPr id="127" name="text 1">
            <a:extLst>
              <a:ext uri="{FF2B5EF4-FFF2-40B4-BE49-F238E27FC236}">
                <a16:creationId xmlns:a16="http://schemas.microsoft.com/office/drawing/2014/main" id="{8679493C-48E3-4E4C-9515-F2DBD31EDDDB}"/>
              </a:ext>
            </a:extLst>
          </p:cNvPr>
          <p:cNvSpPr txBox="1"/>
          <p:nvPr/>
        </p:nvSpPr>
        <p:spPr>
          <a:xfrm>
            <a:off x="4024984" y="3308071"/>
            <a:ext cx="1248419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(3 &lt; 10)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8" name="text 1">
            <a:extLst>
              <a:ext uri="{FF2B5EF4-FFF2-40B4-BE49-F238E27FC236}">
                <a16:creationId xmlns:a16="http://schemas.microsoft.com/office/drawing/2014/main" id="{C634BB51-5DED-42E7-99C7-C8A16D2F9E0C}"/>
              </a:ext>
            </a:extLst>
          </p:cNvPr>
          <p:cNvSpPr txBox="1"/>
          <p:nvPr/>
        </p:nvSpPr>
        <p:spPr>
          <a:xfrm>
            <a:off x="4816763" y="3768971"/>
            <a:ext cx="11349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text 1">
            <a:extLst>
              <a:ext uri="{FF2B5EF4-FFF2-40B4-BE49-F238E27FC236}">
                <a16:creationId xmlns:a16="http://schemas.microsoft.com/office/drawing/2014/main" id="{63B204E6-47A8-4BB6-8FC2-91811F5E46CF}"/>
              </a:ext>
            </a:extLst>
          </p:cNvPr>
          <p:cNvSpPr txBox="1"/>
          <p:nvPr/>
        </p:nvSpPr>
        <p:spPr>
          <a:xfrm>
            <a:off x="5572259" y="3767767"/>
            <a:ext cx="11349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0" name="Image">
            <a:extLst>
              <a:ext uri="{FF2B5EF4-FFF2-40B4-BE49-F238E27FC236}">
                <a16:creationId xmlns:a16="http://schemas.microsoft.com/office/drawing/2014/main" id="{20579ED0-AA93-479D-9E2B-EDB5ED850E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2747682"/>
            <a:ext cx="1142999" cy="228600"/>
          </a:xfrm>
          <a:prstGeom prst="rect">
            <a:avLst/>
          </a:prstGeom>
        </p:spPr>
      </p:pic>
      <p:pic>
        <p:nvPicPr>
          <p:cNvPr id="131" name="Image">
            <a:extLst>
              <a:ext uri="{FF2B5EF4-FFF2-40B4-BE49-F238E27FC236}">
                <a16:creationId xmlns:a16="http://schemas.microsoft.com/office/drawing/2014/main" id="{B8197C09-D3A2-4B1E-81C5-2DC251C0D4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723" y="3276600"/>
            <a:ext cx="1142999" cy="304800"/>
          </a:xfrm>
          <a:prstGeom prst="rect">
            <a:avLst/>
          </a:prstGeom>
        </p:spPr>
      </p:pic>
      <p:sp>
        <p:nvSpPr>
          <p:cNvPr id="132" name="text 1">
            <a:extLst>
              <a:ext uri="{FF2B5EF4-FFF2-40B4-BE49-F238E27FC236}">
                <a16:creationId xmlns:a16="http://schemas.microsoft.com/office/drawing/2014/main" id="{336C212B-2E05-4892-9BB8-1073351B20CF}"/>
              </a:ext>
            </a:extLst>
          </p:cNvPr>
          <p:cNvSpPr txBox="1"/>
          <p:nvPr/>
        </p:nvSpPr>
        <p:spPr>
          <a:xfrm>
            <a:off x="5478255" y="3308071"/>
            <a:ext cx="102143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(true)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3" name="Image">
            <a:extLst>
              <a:ext uri="{FF2B5EF4-FFF2-40B4-BE49-F238E27FC236}">
                <a16:creationId xmlns:a16="http://schemas.microsoft.com/office/drawing/2014/main" id="{6EFE35F1-7344-484E-A9A2-E1FAE66B57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23" y="4495800"/>
            <a:ext cx="1295399" cy="304800"/>
          </a:xfrm>
          <a:prstGeom prst="rect">
            <a:avLst/>
          </a:prstGeom>
        </p:spPr>
      </p:pic>
      <p:sp>
        <p:nvSpPr>
          <p:cNvPr id="134" name="text 1">
            <a:extLst>
              <a:ext uri="{FF2B5EF4-FFF2-40B4-BE49-F238E27FC236}">
                <a16:creationId xmlns:a16="http://schemas.microsoft.com/office/drawing/2014/main" id="{11E34B8B-925D-449E-9E24-0AAD90EB7E99}"/>
              </a:ext>
            </a:extLst>
          </p:cNvPr>
          <p:cNvSpPr txBox="1"/>
          <p:nvPr/>
        </p:nvSpPr>
        <p:spPr>
          <a:xfrm>
            <a:off x="3194394" y="4527271"/>
            <a:ext cx="907941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_t2=10/3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5" name="Image">
            <a:extLst>
              <a:ext uri="{FF2B5EF4-FFF2-40B4-BE49-F238E27FC236}">
                <a16:creationId xmlns:a16="http://schemas.microsoft.com/office/drawing/2014/main" id="{07194A76-5EB8-42E3-9424-B530C143C5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23" y="4495800"/>
            <a:ext cx="1143000" cy="304800"/>
          </a:xfrm>
          <a:prstGeom prst="rect">
            <a:avLst/>
          </a:prstGeom>
        </p:spPr>
      </p:pic>
      <p:sp>
        <p:nvSpPr>
          <p:cNvPr id="136" name="text 1">
            <a:extLst>
              <a:ext uri="{FF2B5EF4-FFF2-40B4-BE49-F238E27FC236}">
                <a16:creationId xmlns:a16="http://schemas.microsoft.com/office/drawing/2014/main" id="{B2EE650A-8F37-4969-88B2-AD6A8CCE142B}"/>
              </a:ext>
            </a:extLst>
          </p:cNvPr>
          <p:cNvSpPr txBox="1"/>
          <p:nvPr/>
        </p:nvSpPr>
        <p:spPr>
          <a:xfrm>
            <a:off x="4496473" y="4527271"/>
            <a:ext cx="79444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_t2 = 3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7" name="Image">
            <a:extLst>
              <a:ext uri="{FF2B5EF4-FFF2-40B4-BE49-F238E27FC236}">
                <a16:creationId xmlns:a16="http://schemas.microsoft.com/office/drawing/2014/main" id="{60D6567A-3F52-49FA-A7B1-949AAC6F5B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23" y="4343400"/>
            <a:ext cx="1295398" cy="304800"/>
          </a:xfrm>
          <a:prstGeom prst="rect">
            <a:avLst/>
          </a:prstGeom>
        </p:spPr>
      </p:pic>
      <p:sp>
        <p:nvSpPr>
          <p:cNvPr id="138" name="text 1">
            <a:extLst>
              <a:ext uri="{FF2B5EF4-FFF2-40B4-BE49-F238E27FC236}">
                <a16:creationId xmlns:a16="http://schemas.microsoft.com/office/drawing/2014/main" id="{DE927057-1905-4490-8ECC-15F6911C444B}"/>
              </a:ext>
            </a:extLst>
          </p:cNvPr>
          <p:cNvSpPr txBox="1"/>
          <p:nvPr/>
        </p:nvSpPr>
        <p:spPr>
          <a:xfrm>
            <a:off x="5617222" y="4374871"/>
            <a:ext cx="907941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_t3=3*10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9" name="Image">
            <a:extLst>
              <a:ext uri="{FF2B5EF4-FFF2-40B4-BE49-F238E27FC236}">
                <a16:creationId xmlns:a16="http://schemas.microsoft.com/office/drawing/2014/main" id="{68B0117C-6358-4B87-AA38-EE6DF423319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23" y="4343400"/>
            <a:ext cx="1143000" cy="304800"/>
          </a:xfrm>
          <a:prstGeom prst="rect">
            <a:avLst/>
          </a:prstGeom>
        </p:spPr>
      </p:pic>
      <p:sp>
        <p:nvSpPr>
          <p:cNvPr id="140" name="text 1">
            <a:extLst>
              <a:ext uri="{FF2B5EF4-FFF2-40B4-BE49-F238E27FC236}">
                <a16:creationId xmlns:a16="http://schemas.microsoft.com/office/drawing/2014/main" id="{C7161661-2F6F-424F-8153-9747D00F648F}"/>
              </a:ext>
            </a:extLst>
          </p:cNvPr>
          <p:cNvSpPr txBox="1"/>
          <p:nvPr/>
        </p:nvSpPr>
        <p:spPr>
          <a:xfrm>
            <a:off x="6877721" y="4374871"/>
            <a:ext cx="907941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_t3 = 30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1" name="Image">
            <a:extLst>
              <a:ext uri="{FF2B5EF4-FFF2-40B4-BE49-F238E27FC236}">
                <a16:creationId xmlns:a16="http://schemas.microsoft.com/office/drawing/2014/main" id="{F23ED640-47DE-46E4-B60B-1DF8C987D59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23" y="4800600"/>
            <a:ext cx="1295399" cy="304800"/>
          </a:xfrm>
          <a:prstGeom prst="rect">
            <a:avLst/>
          </a:prstGeom>
        </p:spPr>
      </p:pic>
      <p:sp>
        <p:nvSpPr>
          <p:cNvPr id="142" name="text 1">
            <a:extLst>
              <a:ext uri="{FF2B5EF4-FFF2-40B4-BE49-F238E27FC236}">
                <a16:creationId xmlns:a16="http://schemas.microsoft.com/office/drawing/2014/main" id="{565F17B4-E32A-4D32-B69E-85C30CF791DA}"/>
              </a:ext>
            </a:extLst>
          </p:cNvPr>
          <p:cNvSpPr txBox="1"/>
          <p:nvPr/>
        </p:nvSpPr>
        <p:spPr>
          <a:xfrm>
            <a:off x="3226373" y="4832070"/>
            <a:ext cx="79444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z=1+_t2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3" name="Image">
            <a:extLst>
              <a:ext uri="{FF2B5EF4-FFF2-40B4-BE49-F238E27FC236}">
                <a16:creationId xmlns:a16="http://schemas.microsoft.com/office/drawing/2014/main" id="{CF49B990-DCF2-4AA2-A638-EE5B5B234C9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23" y="4648200"/>
            <a:ext cx="1295398" cy="304800"/>
          </a:xfrm>
          <a:prstGeom prst="rect">
            <a:avLst/>
          </a:prstGeom>
        </p:spPr>
      </p:pic>
      <p:sp>
        <p:nvSpPr>
          <p:cNvPr id="144" name="text 1">
            <a:extLst>
              <a:ext uri="{FF2B5EF4-FFF2-40B4-BE49-F238E27FC236}">
                <a16:creationId xmlns:a16="http://schemas.microsoft.com/office/drawing/2014/main" id="{F93A8311-1D1C-48CE-94AA-980CB8024E78}"/>
              </a:ext>
            </a:extLst>
          </p:cNvPr>
          <p:cNvSpPr txBox="1"/>
          <p:nvPr/>
        </p:nvSpPr>
        <p:spPr>
          <a:xfrm>
            <a:off x="5544110" y="4679670"/>
            <a:ext cx="113492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z=_t3 + 10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5" name="text 1">
            <a:extLst>
              <a:ext uri="{FF2B5EF4-FFF2-40B4-BE49-F238E27FC236}">
                <a16:creationId xmlns:a16="http://schemas.microsoft.com/office/drawing/2014/main" id="{2EE90246-34AD-4DEB-B3AE-26E91021A30F}"/>
              </a:ext>
            </a:extLst>
          </p:cNvPr>
          <p:cNvSpPr txBox="1"/>
          <p:nvPr/>
        </p:nvSpPr>
        <p:spPr>
          <a:xfrm>
            <a:off x="6278560" y="1505369"/>
            <a:ext cx="340478" cy="1477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text 1">
            <a:extLst>
              <a:ext uri="{FF2B5EF4-FFF2-40B4-BE49-F238E27FC236}">
                <a16:creationId xmlns:a16="http://schemas.microsoft.com/office/drawing/2014/main" id="{5B7722B9-1F49-4AA7-A51D-9D0195CA5E3A}"/>
              </a:ext>
            </a:extLst>
          </p:cNvPr>
          <p:cNvSpPr txBox="1"/>
          <p:nvPr/>
        </p:nvSpPr>
        <p:spPr>
          <a:xfrm>
            <a:off x="6621460" y="1505369"/>
            <a:ext cx="2269852" cy="1477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32" grpId="0"/>
      <p:bldP spid="134" grpId="0"/>
      <p:bldP spid="136" grpId="0"/>
      <p:bldP spid="138" grpId="0"/>
      <p:bldP spid="140" grpId="0"/>
      <p:bldP spid="142" grpId="0"/>
      <p:bldP spid="1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0732">
              <a:spcBef>
                <a:spcPts val="88"/>
              </a:spcBef>
            </a:pPr>
            <a:r>
              <a:rPr spc="-4" dirty="0">
                <a:latin typeface="+mj-lt"/>
              </a:rPr>
              <a:t>Example </a:t>
            </a:r>
            <a:r>
              <a:rPr dirty="0">
                <a:latin typeface="+mj-lt"/>
              </a:rPr>
              <a:t>IR</a:t>
            </a:r>
            <a:r>
              <a:rPr spc="-22" dirty="0">
                <a:latin typeface="+mj-lt"/>
              </a:rPr>
              <a:t> </a:t>
            </a:r>
            <a:r>
              <a:rPr spc="-4" dirty="0">
                <a:latin typeface="+mj-lt"/>
              </a:rPr>
              <a:t>Optimizations</a:t>
            </a:r>
          </a:p>
        </p:txBody>
      </p:sp>
      <p:graphicFrame>
        <p:nvGraphicFramePr>
          <p:cNvPr id="35" name="object 3">
            <a:extLst>
              <a:ext uri="{FF2B5EF4-FFF2-40B4-BE49-F238E27FC236}">
                <a16:creationId xmlns:a16="http://schemas.microsoft.com/office/drawing/2014/main" id="{6015425B-C716-41D8-BC5F-D1F2EC863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59181"/>
              </p:ext>
            </p:extLst>
          </p:nvPr>
        </p:nvGraphicFramePr>
        <p:xfrm>
          <a:off x="975013" y="2009544"/>
          <a:ext cx="1823718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2286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 +</a:t>
                      </a:r>
                      <a:r>
                        <a:rPr sz="18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7;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22860" algn="ctr">
                        <a:lnSpc>
                          <a:spcPts val="18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z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2*y;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object 4">
            <a:extLst>
              <a:ext uri="{FF2B5EF4-FFF2-40B4-BE49-F238E27FC236}">
                <a16:creationId xmlns:a16="http://schemas.microsoft.com/office/drawing/2014/main" id="{AC2E6F2C-3208-4001-A307-6C6765969E06}"/>
              </a:ext>
            </a:extLst>
          </p:cNvPr>
          <p:cNvSpPr txBox="1"/>
          <p:nvPr/>
        </p:nvSpPr>
        <p:spPr>
          <a:xfrm>
            <a:off x="994063" y="2750820"/>
            <a:ext cx="203708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sz="1800" dirty="0">
                <a:latin typeface="Consolas"/>
                <a:cs typeface="Consolas"/>
              </a:rPr>
              <a:t>(x &lt; y)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x/2 +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y/3;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onsolas"/>
                <a:cs typeface="Consolas"/>
              </a:rPr>
              <a:t>}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else</a:t>
            </a:r>
            <a:r>
              <a:rPr sz="180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x*y +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37" name="Image">
            <a:extLst>
              <a:ext uri="{FF2B5EF4-FFF2-40B4-BE49-F238E27FC236}">
                <a16:creationId xmlns:a16="http://schemas.microsoft.com/office/drawing/2014/main" id="{16BC742B-9F00-456F-B8A0-FAC11F3E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2514600"/>
            <a:ext cx="1147482" cy="1136650"/>
          </a:xfrm>
          <a:prstGeom prst="rect">
            <a:avLst/>
          </a:prstGeom>
        </p:spPr>
      </p:pic>
      <p:pic>
        <p:nvPicPr>
          <p:cNvPr id="38" name="Image">
            <a:extLst>
              <a:ext uri="{FF2B5EF4-FFF2-40B4-BE49-F238E27FC236}">
                <a16:creationId xmlns:a16="http://schemas.microsoft.com/office/drawing/2014/main" id="{94D66C7D-CA85-46CF-B14A-C2BCEF74F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2501900"/>
            <a:ext cx="1172882" cy="1162049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3BBE4F32-C631-46C6-AC9C-73C5C3535B51}"/>
              </a:ext>
            </a:extLst>
          </p:cNvPr>
          <p:cNvSpPr txBox="1"/>
          <p:nvPr/>
        </p:nvSpPr>
        <p:spPr>
          <a:xfrm>
            <a:off x="4816763" y="2824835"/>
            <a:ext cx="102143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10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(true)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" name="Image">
            <a:extLst>
              <a:ext uri="{FF2B5EF4-FFF2-40B4-BE49-F238E27FC236}">
                <a16:creationId xmlns:a16="http://schemas.microsoft.com/office/drawing/2014/main" id="{33742DA4-5990-4BEA-8B6F-E0E5F4EF2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23" y="4114800"/>
            <a:ext cx="1600199" cy="984250"/>
          </a:xfrm>
          <a:prstGeom prst="rect">
            <a:avLst/>
          </a:prstGeom>
        </p:spPr>
      </p:pic>
      <p:pic>
        <p:nvPicPr>
          <p:cNvPr id="41" name="Image">
            <a:extLst>
              <a:ext uri="{FF2B5EF4-FFF2-40B4-BE49-F238E27FC236}">
                <a16:creationId xmlns:a16="http://schemas.microsoft.com/office/drawing/2014/main" id="{A281F8D1-B0E8-4D2F-937A-14A887441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23" y="4102100"/>
            <a:ext cx="1625599" cy="1009650"/>
          </a:xfrm>
          <a:prstGeom prst="rect">
            <a:avLst/>
          </a:prstGeom>
        </p:spPr>
      </p:pic>
      <p:sp>
        <p:nvSpPr>
          <p:cNvPr id="42" name="text 1">
            <a:extLst>
              <a:ext uri="{FF2B5EF4-FFF2-40B4-BE49-F238E27FC236}">
                <a16:creationId xmlns:a16="http://schemas.microsoft.com/office/drawing/2014/main" id="{5D504EAE-8F50-4C14-880B-4274F935B1EE}"/>
              </a:ext>
            </a:extLst>
          </p:cNvPr>
          <p:cNvSpPr txBox="1"/>
          <p:nvPr/>
        </p:nvSpPr>
        <p:spPr>
          <a:xfrm>
            <a:off x="3597563" y="4211675"/>
            <a:ext cx="1475404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_t1 = 1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_t2 = 3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_t1 + _t2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3" name="Image">
            <a:extLst>
              <a:ext uri="{FF2B5EF4-FFF2-40B4-BE49-F238E27FC236}">
                <a16:creationId xmlns:a16="http://schemas.microsoft.com/office/drawing/2014/main" id="{F2F8D399-213B-4A46-884E-AF818CB459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1905001"/>
            <a:ext cx="1142999" cy="381000"/>
          </a:xfrm>
          <a:prstGeom prst="rect">
            <a:avLst/>
          </a:prstGeom>
        </p:spPr>
      </p:pic>
      <p:pic>
        <p:nvPicPr>
          <p:cNvPr id="44" name="Image">
            <a:extLst>
              <a:ext uri="{FF2B5EF4-FFF2-40B4-BE49-F238E27FC236}">
                <a16:creationId xmlns:a16="http://schemas.microsoft.com/office/drawing/2014/main" id="{82FA037E-3810-4559-BD91-353EEA75D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1892301"/>
            <a:ext cx="1168400" cy="406400"/>
          </a:xfrm>
          <a:prstGeom prst="rect">
            <a:avLst/>
          </a:prstGeom>
        </p:spPr>
      </p:pic>
      <p:sp>
        <p:nvSpPr>
          <p:cNvPr id="45" name="text 1">
            <a:extLst>
              <a:ext uri="{FF2B5EF4-FFF2-40B4-BE49-F238E27FC236}">
                <a16:creationId xmlns:a16="http://schemas.microsoft.com/office/drawing/2014/main" id="{EE010324-BB8B-41C6-9AB2-4B0DA36FD0B8}"/>
              </a:ext>
            </a:extLst>
          </p:cNvPr>
          <p:cNvSpPr txBox="1"/>
          <p:nvPr/>
        </p:nvSpPr>
        <p:spPr>
          <a:xfrm>
            <a:off x="5012050" y="1974571"/>
            <a:ext cx="56746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6" name="Image">
            <a:extLst>
              <a:ext uri="{FF2B5EF4-FFF2-40B4-BE49-F238E27FC236}">
                <a16:creationId xmlns:a16="http://schemas.microsoft.com/office/drawing/2014/main" id="{ACCB1F91-815E-4387-9C29-9AF2CA1C26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5638800"/>
            <a:ext cx="1142999" cy="381000"/>
          </a:xfrm>
          <a:prstGeom prst="rect">
            <a:avLst/>
          </a:prstGeom>
        </p:spPr>
      </p:pic>
      <p:pic>
        <p:nvPicPr>
          <p:cNvPr id="47" name="Image">
            <a:extLst>
              <a:ext uri="{FF2B5EF4-FFF2-40B4-BE49-F238E27FC236}">
                <a16:creationId xmlns:a16="http://schemas.microsoft.com/office/drawing/2014/main" id="{B77F4D9E-A915-4DA8-ADCC-DF0B72529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5626100"/>
            <a:ext cx="1168400" cy="406400"/>
          </a:xfrm>
          <a:prstGeom prst="rect">
            <a:avLst/>
          </a:prstGeom>
        </p:spPr>
      </p:pic>
      <p:sp>
        <p:nvSpPr>
          <p:cNvPr id="48" name="text 1">
            <a:extLst>
              <a:ext uri="{FF2B5EF4-FFF2-40B4-BE49-F238E27FC236}">
                <a16:creationId xmlns:a16="http://schemas.microsoft.com/office/drawing/2014/main" id="{93FF7492-6549-41AE-B718-F0E1F56900DA}"/>
              </a:ext>
            </a:extLst>
          </p:cNvPr>
          <p:cNvSpPr txBox="1"/>
          <p:nvPr/>
        </p:nvSpPr>
        <p:spPr>
          <a:xfrm>
            <a:off x="5129197" y="5708370"/>
            <a:ext cx="34047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9" name="Image">
            <a:extLst>
              <a:ext uri="{FF2B5EF4-FFF2-40B4-BE49-F238E27FC236}">
                <a16:creationId xmlns:a16="http://schemas.microsoft.com/office/drawing/2014/main" id="{1E9AD109-764A-4546-A4F4-8857F118ED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8" y="2276475"/>
            <a:ext cx="21166" cy="222251"/>
          </a:xfrm>
          <a:prstGeom prst="rect">
            <a:avLst/>
          </a:prstGeom>
        </p:spPr>
      </p:pic>
      <p:pic>
        <p:nvPicPr>
          <p:cNvPr id="50" name="Image">
            <a:extLst>
              <a:ext uri="{FF2B5EF4-FFF2-40B4-BE49-F238E27FC236}">
                <a16:creationId xmlns:a16="http://schemas.microsoft.com/office/drawing/2014/main" id="{C7CA5F62-FCCC-413A-945A-C05425BA75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12" y="2438007"/>
            <a:ext cx="76196" cy="76592"/>
          </a:xfrm>
          <a:prstGeom prst="rect">
            <a:avLst/>
          </a:prstGeom>
        </p:spPr>
      </p:pic>
      <p:pic>
        <p:nvPicPr>
          <p:cNvPr id="51" name="Image">
            <a:extLst>
              <a:ext uri="{FF2B5EF4-FFF2-40B4-BE49-F238E27FC236}">
                <a16:creationId xmlns:a16="http://schemas.microsoft.com/office/drawing/2014/main" id="{D9FA2D38-76B1-46C1-9746-EDF7D198B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3" y="4114800"/>
            <a:ext cx="1600200" cy="984250"/>
          </a:xfrm>
          <a:prstGeom prst="rect">
            <a:avLst/>
          </a:prstGeom>
        </p:spPr>
      </p:pic>
      <p:pic>
        <p:nvPicPr>
          <p:cNvPr id="52" name="Image">
            <a:extLst>
              <a:ext uri="{FF2B5EF4-FFF2-40B4-BE49-F238E27FC236}">
                <a16:creationId xmlns:a16="http://schemas.microsoft.com/office/drawing/2014/main" id="{02E7C846-CD82-402C-8F56-8CE8E87B21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23" y="4102100"/>
            <a:ext cx="1625599" cy="1009650"/>
          </a:xfrm>
          <a:prstGeom prst="rect">
            <a:avLst/>
          </a:prstGeom>
        </p:spPr>
      </p:pic>
      <p:sp>
        <p:nvSpPr>
          <p:cNvPr id="53" name="text 1">
            <a:extLst>
              <a:ext uri="{FF2B5EF4-FFF2-40B4-BE49-F238E27FC236}">
                <a16:creationId xmlns:a16="http://schemas.microsoft.com/office/drawing/2014/main" id="{C67480CB-513B-4C3C-83CA-52A6C341D4B9}"/>
              </a:ext>
            </a:extLst>
          </p:cNvPr>
          <p:cNvSpPr txBox="1"/>
          <p:nvPr/>
        </p:nvSpPr>
        <p:spPr>
          <a:xfrm>
            <a:off x="5654963" y="4348835"/>
            <a:ext cx="1361911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_t3 = 30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_t3 + 10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4" name="Image">
            <a:extLst>
              <a:ext uri="{FF2B5EF4-FFF2-40B4-BE49-F238E27FC236}">
                <a16:creationId xmlns:a16="http://schemas.microsoft.com/office/drawing/2014/main" id="{76F0C963-E769-4934-8D93-6123D20415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49" y="3648075"/>
            <a:ext cx="646000" cy="461602"/>
          </a:xfrm>
          <a:prstGeom prst="rect">
            <a:avLst/>
          </a:prstGeom>
        </p:spPr>
      </p:pic>
      <p:pic>
        <p:nvPicPr>
          <p:cNvPr id="55" name="Image">
            <a:extLst>
              <a:ext uri="{FF2B5EF4-FFF2-40B4-BE49-F238E27FC236}">
                <a16:creationId xmlns:a16="http://schemas.microsoft.com/office/drawing/2014/main" id="{DD4A9101-0D70-4A21-8663-330FF91C0B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3" y="4039730"/>
            <a:ext cx="84225" cy="75069"/>
          </a:xfrm>
          <a:prstGeom prst="rect">
            <a:avLst/>
          </a:prstGeom>
        </p:spPr>
      </p:pic>
      <p:pic>
        <p:nvPicPr>
          <p:cNvPr id="56" name="Image">
            <a:extLst>
              <a:ext uri="{FF2B5EF4-FFF2-40B4-BE49-F238E27FC236}">
                <a16:creationId xmlns:a16="http://schemas.microsoft.com/office/drawing/2014/main" id="{834F17A8-40BE-4D80-8440-C9B663F97F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98" y="3648075"/>
            <a:ext cx="797097" cy="463648"/>
          </a:xfrm>
          <a:prstGeom prst="rect">
            <a:avLst/>
          </a:prstGeom>
        </p:spPr>
      </p:pic>
      <p:pic>
        <p:nvPicPr>
          <p:cNvPr id="57" name="Image">
            <a:extLst>
              <a:ext uri="{FF2B5EF4-FFF2-40B4-BE49-F238E27FC236}">
                <a16:creationId xmlns:a16="http://schemas.microsoft.com/office/drawing/2014/main" id="{70C051D0-400B-485F-8A70-983AB91926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0" y="4043914"/>
            <a:ext cx="85063" cy="70885"/>
          </a:xfrm>
          <a:prstGeom prst="rect">
            <a:avLst/>
          </a:prstGeom>
        </p:spPr>
      </p:pic>
      <p:pic>
        <p:nvPicPr>
          <p:cNvPr id="58" name="Image">
            <a:extLst>
              <a:ext uri="{FF2B5EF4-FFF2-40B4-BE49-F238E27FC236}">
                <a16:creationId xmlns:a16="http://schemas.microsoft.com/office/drawing/2014/main" id="{55540CF9-E1F6-4BBF-B798-068E07BFE3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98" y="5089525"/>
            <a:ext cx="798093" cy="544595"/>
          </a:xfrm>
          <a:prstGeom prst="rect">
            <a:avLst/>
          </a:prstGeom>
        </p:spPr>
      </p:pic>
      <p:pic>
        <p:nvPicPr>
          <p:cNvPr id="59" name="Image">
            <a:extLst>
              <a:ext uri="{FF2B5EF4-FFF2-40B4-BE49-F238E27FC236}">
                <a16:creationId xmlns:a16="http://schemas.microsoft.com/office/drawing/2014/main" id="{2C84455D-1E71-4EF6-AB31-CEC9D0F5B9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45" y="5564600"/>
            <a:ext cx="84477" cy="74200"/>
          </a:xfrm>
          <a:prstGeom prst="rect">
            <a:avLst/>
          </a:prstGeom>
        </p:spPr>
      </p:pic>
      <p:pic>
        <p:nvPicPr>
          <p:cNvPr id="60" name="Image">
            <a:extLst>
              <a:ext uri="{FF2B5EF4-FFF2-40B4-BE49-F238E27FC236}">
                <a16:creationId xmlns:a16="http://schemas.microsoft.com/office/drawing/2014/main" id="{599251D8-4B4E-4A49-884B-36272793B5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27" y="5095875"/>
            <a:ext cx="835820" cy="538813"/>
          </a:xfrm>
          <a:prstGeom prst="rect">
            <a:avLst/>
          </a:prstGeom>
        </p:spPr>
      </p:pic>
      <p:pic>
        <p:nvPicPr>
          <p:cNvPr id="61" name="Image">
            <a:extLst>
              <a:ext uri="{FF2B5EF4-FFF2-40B4-BE49-F238E27FC236}">
                <a16:creationId xmlns:a16="http://schemas.microsoft.com/office/drawing/2014/main" id="{27A304D1-832A-436C-8D3B-568D511CE9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23" y="5565747"/>
            <a:ext cx="84742" cy="73053"/>
          </a:xfrm>
          <a:prstGeom prst="rect">
            <a:avLst/>
          </a:prstGeom>
        </p:spPr>
      </p:pic>
      <p:sp>
        <p:nvSpPr>
          <p:cNvPr id="64" name="text 1">
            <a:extLst>
              <a:ext uri="{FF2B5EF4-FFF2-40B4-BE49-F238E27FC236}">
                <a16:creationId xmlns:a16="http://schemas.microsoft.com/office/drawing/2014/main" id="{402000F7-8CB0-43E5-9E7A-69E4A5B2080D}"/>
              </a:ext>
            </a:extLst>
          </p:cNvPr>
          <p:cNvSpPr txBox="1"/>
          <p:nvPr/>
        </p:nvSpPr>
        <p:spPr>
          <a:xfrm>
            <a:off x="4816763" y="3768971"/>
            <a:ext cx="11349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 1">
            <a:extLst>
              <a:ext uri="{FF2B5EF4-FFF2-40B4-BE49-F238E27FC236}">
                <a16:creationId xmlns:a16="http://schemas.microsoft.com/office/drawing/2014/main" id="{83878770-7D10-47D8-9A4C-2B9C8D08B468}"/>
              </a:ext>
            </a:extLst>
          </p:cNvPr>
          <p:cNvSpPr txBox="1"/>
          <p:nvPr/>
        </p:nvSpPr>
        <p:spPr>
          <a:xfrm>
            <a:off x="5572259" y="3767767"/>
            <a:ext cx="11349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6" name="Image">
            <a:extLst>
              <a:ext uri="{FF2B5EF4-FFF2-40B4-BE49-F238E27FC236}">
                <a16:creationId xmlns:a16="http://schemas.microsoft.com/office/drawing/2014/main" id="{0FF64097-7C0B-4180-A215-68AAE77D9E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2871932"/>
            <a:ext cx="1142999" cy="228600"/>
          </a:xfrm>
          <a:prstGeom prst="rect">
            <a:avLst/>
          </a:prstGeom>
        </p:spPr>
      </p:pic>
      <p:pic>
        <p:nvPicPr>
          <p:cNvPr id="67" name="Image">
            <a:extLst>
              <a:ext uri="{FF2B5EF4-FFF2-40B4-BE49-F238E27FC236}">
                <a16:creationId xmlns:a16="http://schemas.microsoft.com/office/drawing/2014/main" id="{1999D60F-0CC8-412D-A291-598A05685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3151094"/>
            <a:ext cx="1142999" cy="228600"/>
          </a:xfrm>
          <a:prstGeom prst="rect">
            <a:avLst/>
          </a:prstGeom>
        </p:spPr>
      </p:pic>
      <p:pic>
        <p:nvPicPr>
          <p:cNvPr id="68" name="Image">
            <a:extLst>
              <a:ext uri="{FF2B5EF4-FFF2-40B4-BE49-F238E27FC236}">
                <a16:creationId xmlns:a16="http://schemas.microsoft.com/office/drawing/2014/main" id="{255B7BEC-262F-4FE1-9098-907685B820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23" y="3810000"/>
            <a:ext cx="457200" cy="228600"/>
          </a:xfrm>
          <a:prstGeom prst="rect">
            <a:avLst/>
          </a:prstGeom>
        </p:spPr>
      </p:pic>
      <p:pic>
        <p:nvPicPr>
          <p:cNvPr id="69" name="Image">
            <a:extLst>
              <a:ext uri="{FF2B5EF4-FFF2-40B4-BE49-F238E27FC236}">
                <a16:creationId xmlns:a16="http://schemas.microsoft.com/office/drawing/2014/main" id="{57FA18E8-D199-4C27-A721-4551F6BEFEA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23" y="3733800"/>
            <a:ext cx="1904998" cy="1828800"/>
          </a:xfrm>
          <a:prstGeom prst="rect">
            <a:avLst/>
          </a:prstGeom>
        </p:spPr>
      </p:pic>
      <p:sp>
        <p:nvSpPr>
          <p:cNvPr id="70" name="text 1">
            <a:extLst>
              <a:ext uri="{FF2B5EF4-FFF2-40B4-BE49-F238E27FC236}">
                <a16:creationId xmlns:a16="http://schemas.microsoft.com/office/drawing/2014/main" id="{D2285A2D-88C6-4FAD-B499-274007D1BB74}"/>
              </a:ext>
            </a:extLst>
          </p:cNvPr>
          <p:cNvSpPr txBox="1"/>
          <p:nvPr/>
        </p:nvSpPr>
        <p:spPr>
          <a:xfrm>
            <a:off x="6284833" y="1505151"/>
            <a:ext cx="340478" cy="17235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 1">
            <a:extLst>
              <a:ext uri="{FF2B5EF4-FFF2-40B4-BE49-F238E27FC236}">
                <a16:creationId xmlns:a16="http://schemas.microsoft.com/office/drawing/2014/main" id="{510AE6E3-5462-4C4E-AE5A-2F83B439FB63}"/>
              </a:ext>
            </a:extLst>
          </p:cNvPr>
          <p:cNvSpPr txBox="1"/>
          <p:nvPr/>
        </p:nvSpPr>
        <p:spPr>
          <a:xfrm>
            <a:off x="6627733" y="1505151"/>
            <a:ext cx="2269852" cy="17235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0732">
              <a:spcBef>
                <a:spcPts val="88"/>
              </a:spcBef>
            </a:pPr>
            <a:r>
              <a:rPr spc="-4" dirty="0">
                <a:latin typeface="+mj-lt"/>
              </a:rPr>
              <a:t>Example </a:t>
            </a:r>
            <a:r>
              <a:rPr dirty="0">
                <a:latin typeface="+mj-lt"/>
              </a:rPr>
              <a:t>IR</a:t>
            </a:r>
            <a:r>
              <a:rPr spc="-22" dirty="0">
                <a:latin typeface="+mj-lt"/>
              </a:rPr>
              <a:t> </a:t>
            </a:r>
            <a:r>
              <a:rPr spc="-4" dirty="0">
                <a:latin typeface="+mj-lt"/>
              </a:rPr>
              <a:t>Optimizations</a:t>
            </a:r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E02ACA4F-93B0-4FE5-BC42-F63200964782}"/>
              </a:ext>
            </a:extLst>
          </p:cNvPr>
          <p:cNvGraphicFramePr>
            <a:graphicFrameLocks noGrp="1"/>
          </p:cNvGraphicFramePr>
          <p:nvPr/>
        </p:nvGraphicFramePr>
        <p:xfrm>
          <a:off x="975013" y="2009544"/>
          <a:ext cx="1823718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2286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 +</a:t>
                      </a:r>
                      <a:r>
                        <a:rPr sz="18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7;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22860" algn="ctr">
                        <a:lnSpc>
                          <a:spcPts val="18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z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2*y;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bject 4">
            <a:extLst>
              <a:ext uri="{FF2B5EF4-FFF2-40B4-BE49-F238E27FC236}">
                <a16:creationId xmlns:a16="http://schemas.microsoft.com/office/drawing/2014/main" id="{C593838D-F4B0-49C6-A466-72F216D84684}"/>
              </a:ext>
            </a:extLst>
          </p:cNvPr>
          <p:cNvSpPr txBox="1"/>
          <p:nvPr/>
        </p:nvSpPr>
        <p:spPr>
          <a:xfrm>
            <a:off x="994063" y="2750820"/>
            <a:ext cx="203708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sz="1800" dirty="0">
                <a:latin typeface="Consolas"/>
                <a:cs typeface="Consolas"/>
              </a:rPr>
              <a:t>(x &lt; y)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x/2 +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y/3;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onsolas"/>
                <a:cs typeface="Consolas"/>
              </a:rPr>
              <a:t>}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else</a:t>
            </a:r>
            <a:r>
              <a:rPr sz="180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x*y +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30" name="Image">
            <a:extLst>
              <a:ext uri="{FF2B5EF4-FFF2-40B4-BE49-F238E27FC236}">
                <a16:creationId xmlns:a16="http://schemas.microsoft.com/office/drawing/2014/main" id="{99389382-B592-49AE-8C74-BB59BBF9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23" y="2514600"/>
            <a:ext cx="1600200" cy="984250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170374E3-218F-4CFF-996C-6EE40DD35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23" y="2501900"/>
            <a:ext cx="1625600" cy="1009650"/>
          </a:xfrm>
          <a:prstGeom prst="rect">
            <a:avLst/>
          </a:prstGeom>
        </p:spPr>
      </p:pic>
      <p:sp>
        <p:nvSpPr>
          <p:cNvPr id="32" name="text 1">
            <a:extLst>
              <a:ext uri="{FF2B5EF4-FFF2-40B4-BE49-F238E27FC236}">
                <a16:creationId xmlns:a16="http://schemas.microsoft.com/office/drawing/2014/main" id="{7E8AD1FD-E9FC-4A3E-90F6-35686D2A83D2}"/>
              </a:ext>
            </a:extLst>
          </p:cNvPr>
          <p:cNvSpPr txBox="1"/>
          <p:nvPr/>
        </p:nvSpPr>
        <p:spPr>
          <a:xfrm>
            <a:off x="4588163" y="2611475"/>
            <a:ext cx="1475404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_t1 = 1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_t2 = 3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_t1 + _t2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3" name="Image">
            <a:extLst>
              <a:ext uri="{FF2B5EF4-FFF2-40B4-BE49-F238E27FC236}">
                <a16:creationId xmlns:a16="http://schemas.microsoft.com/office/drawing/2014/main" id="{4B262DFF-30AC-4EF1-8BC9-082512E49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1905001"/>
            <a:ext cx="1142999" cy="381000"/>
          </a:xfrm>
          <a:prstGeom prst="rect">
            <a:avLst/>
          </a:prstGeom>
        </p:spPr>
      </p:pic>
      <p:pic>
        <p:nvPicPr>
          <p:cNvPr id="34" name="Image">
            <a:extLst>
              <a:ext uri="{FF2B5EF4-FFF2-40B4-BE49-F238E27FC236}">
                <a16:creationId xmlns:a16="http://schemas.microsoft.com/office/drawing/2014/main" id="{29CE0059-F57C-486E-A711-BCABA6FB5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1892301"/>
            <a:ext cx="1168400" cy="406400"/>
          </a:xfrm>
          <a:prstGeom prst="rect">
            <a:avLst/>
          </a:prstGeom>
        </p:spPr>
      </p:pic>
      <p:sp>
        <p:nvSpPr>
          <p:cNvPr id="35" name="text 1">
            <a:extLst>
              <a:ext uri="{FF2B5EF4-FFF2-40B4-BE49-F238E27FC236}">
                <a16:creationId xmlns:a16="http://schemas.microsoft.com/office/drawing/2014/main" id="{DF043A46-365A-4690-A541-035F1B47F8F3}"/>
              </a:ext>
            </a:extLst>
          </p:cNvPr>
          <p:cNvSpPr txBox="1"/>
          <p:nvPr/>
        </p:nvSpPr>
        <p:spPr>
          <a:xfrm>
            <a:off x="5012050" y="1974571"/>
            <a:ext cx="56746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6" name="Image">
            <a:extLst>
              <a:ext uri="{FF2B5EF4-FFF2-40B4-BE49-F238E27FC236}">
                <a16:creationId xmlns:a16="http://schemas.microsoft.com/office/drawing/2014/main" id="{5EA3AD11-2838-45B4-A1D2-6422F5BCA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3750892"/>
            <a:ext cx="1142999" cy="381000"/>
          </a:xfrm>
          <a:prstGeom prst="rect">
            <a:avLst/>
          </a:prstGeom>
        </p:spPr>
      </p:pic>
      <p:pic>
        <p:nvPicPr>
          <p:cNvPr id="37" name="Image">
            <a:extLst>
              <a:ext uri="{FF2B5EF4-FFF2-40B4-BE49-F238E27FC236}">
                <a16:creationId xmlns:a16="http://schemas.microsoft.com/office/drawing/2014/main" id="{0A7CAFA5-11A0-4EAE-9A4D-215F6C02A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3738192"/>
            <a:ext cx="1168400" cy="406400"/>
          </a:xfrm>
          <a:prstGeom prst="rect">
            <a:avLst/>
          </a:prstGeom>
        </p:spPr>
      </p:pic>
      <p:sp>
        <p:nvSpPr>
          <p:cNvPr id="38" name="text 1">
            <a:extLst>
              <a:ext uri="{FF2B5EF4-FFF2-40B4-BE49-F238E27FC236}">
                <a16:creationId xmlns:a16="http://schemas.microsoft.com/office/drawing/2014/main" id="{D5EC8AE3-8E07-4644-923C-47AD656823D0}"/>
              </a:ext>
            </a:extLst>
          </p:cNvPr>
          <p:cNvSpPr txBox="1"/>
          <p:nvPr/>
        </p:nvSpPr>
        <p:spPr>
          <a:xfrm>
            <a:off x="5129197" y="3820463"/>
            <a:ext cx="34047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sz="16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9" name="Image">
            <a:extLst>
              <a:ext uri="{FF2B5EF4-FFF2-40B4-BE49-F238E27FC236}">
                <a16:creationId xmlns:a16="http://schemas.microsoft.com/office/drawing/2014/main" id="{7577DCFF-A06E-455E-9FD8-1D95FA714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8" y="2276475"/>
            <a:ext cx="21166" cy="222251"/>
          </a:xfrm>
          <a:prstGeom prst="rect">
            <a:avLst/>
          </a:prstGeom>
        </p:spPr>
      </p:pic>
      <p:pic>
        <p:nvPicPr>
          <p:cNvPr id="40" name="Image">
            <a:extLst>
              <a:ext uri="{FF2B5EF4-FFF2-40B4-BE49-F238E27FC236}">
                <a16:creationId xmlns:a16="http://schemas.microsoft.com/office/drawing/2014/main" id="{A5E64C14-72F0-4A75-A8E8-620EAAC092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12" y="2438007"/>
            <a:ext cx="76196" cy="76592"/>
          </a:xfrm>
          <a:prstGeom prst="rect">
            <a:avLst/>
          </a:prstGeom>
        </p:spPr>
      </p:pic>
      <p:pic>
        <p:nvPicPr>
          <p:cNvPr id="43" name="Image">
            <a:extLst>
              <a:ext uri="{FF2B5EF4-FFF2-40B4-BE49-F238E27FC236}">
                <a16:creationId xmlns:a16="http://schemas.microsoft.com/office/drawing/2014/main" id="{77BB6C5F-384E-4B74-AC66-E04EC6C120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73" y="3495675"/>
            <a:ext cx="21166" cy="222251"/>
          </a:xfrm>
          <a:prstGeom prst="rect">
            <a:avLst/>
          </a:prstGeom>
        </p:spPr>
      </p:pic>
      <p:pic>
        <p:nvPicPr>
          <p:cNvPr id="44" name="Image">
            <a:extLst>
              <a:ext uri="{FF2B5EF4-FFF2-40B4-BE49-F238E27FC236}">
                <a16:creationId xmlns:a16="http://schemas.microsoft.com/office/drawing/2014/main" id="{BC0DA1A0-406E-49B8-A5E4-2668EFFC50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87" y="3657207"/>
            <a:ext cx="76196" cy="76592"/>
          </a:xfrm>
          <a:prstGeom prst="rect">
            <a:avLst/>
          </a:prstGeom>
        </p:spPr>
      </p:pic>
      <p:pic>
        <p:nvPicPr>
          <p:cNvPr id="45" name="Image">
            <a:extLst>
              <a:ext uri="{FF2B5EF4-FFF2-40B4-BE49-F238E27FC236}">
                <a16:creationId xmlns:a16="http://schemas.microsoft.com/office/drawing/2014/main" id="{8CBCC3F9-2F31-4B28-B609-2F9CCBC5BE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23" y="3200400"/>
            <a:ext cx="1066799" cy="304800"/>
          </a:xfrm>
          <a:prstGeom prst="rect">
            <a:avLst/>
          </a:prstGeom>
        </p:spPr>
      </p:pic>
      <p:sp>
        <p:nvSpPr>
          <p:cNvPr id="46" name="text 1">
            <a:extLst>
              <a:ext uri="{FF2B5EF4-FFF2-40B4-BE49-F238E27FC236}">
                <a16:creationId xmlns:a16="http://schemas.microsoft.com/office/drawing/2014/main" id="{38E7F868-49CE-4557-8530-EEAA791725B5}"/>
              </a:ext>
            </a:extLst>
          </p:cNvPr>
          <p:cNvSpPr txBox="1"/>
          <p:nvPr/>
        </p:nvSpPr>
        <p:spPr>
          <a:xfrm>
            <a:off x="4292690" y="3231871"/>
            <a:ext cx="79444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1+3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7" name="Image">
            <a:extLst>
              <a:ext uri="{FF2B5EF4-FFF2-40B4-BE49-F238E27FC236}">
                <a16:creationId xmlns:a16="http://schemas.microsoft.com/office/drawing/2014/main" id="{2BC5C135-34D2-4848-B77C-5713CD76F5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23" y="3200400"/>
            <a:ext cx="1142999" cy="304800"/>
          </a:xfrm>
          <a:prstGeom prst="rect">
            <a:avLst/>
          </a:prstGeom>
        </p:spPr>
      </p:pic>
      <p:sp>
        <p:nvSpPr>
          <p:cNvPr id="48" name="text 1">
            <a:extLst>
              <a:ext uri="{FF2B5EF4-FFF2-40B4-BE49-F238E27FC236}">
                <a16:creationId xmlns:a16="http://schemas.microsoft.com/office/drawing/2014/main" id="{B1CE0C14-9077-4775-8EB7-4AD3532077BE}"/>
              </a:ext>
            </a:extLst>
          </p:cNvPr>
          <p:cNvSpPr txBox="1"/>
          <p:nvPr/>
        </p:nvSpPr>
        <p:spPr>
          <a:xfrm>
            <a:off x="5521488" y="3231871"/>
            <a:ext cx="56746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4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9" name="Image">
            <a:extLst>
              <a:ext uri="{FF2B5EF4-FFF2-40B4-BE49-F238E27FC236}">
                <a16:creationId xmlns:a16="http://schemas.microsoft.com/office/drawing/2014/main" id="{612AE567-EFF4-43B0-90FA-6531D958D3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23" y="2661681"/>
            <a:ext cx="1600200" cy="228600"/>
          </a:xfrm>
          <a:prstGeom prst="rect">
            <a:avLst/>
          </a:prstGeom>
        </p:spPr>
      </p:pic>
      <p:pic>
        <p:nvPicPr>
          <p:cNvPr id="50" name="Image">
            <a:extLst>
              <a:ext uri="{FF2B5EF4-FFF2-40B4-BE49-F238E27FC236}">
                <a16:creationId xmlns:a16="http://schemas.microsoft.com/office/drawing/2014/main" id="{CFEC7752-432D-4E57-B083-489B961FA3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23" y="2940842"/>
            <a:ext cx="1600200" cy="228600"/>
          </a:xfrm>
          <a:prstGeom prst="rect">
            <a:avLst/>
          </a:prstGeom>
        </p:spPr>
      </p:pic>
      <p:sp>
        <p:nvSpPr>
          <p:cNvPr id="51" name="text 1">
            <a:extLst>
              <a:ext uri="{FF2B5EF4-FFF2-40B4-BE49-F238E27FC236}">
                <a16:creationId xmlns:a16="http://schemas.microsoft.com/office/drawing/2014/main" id="{6C7C5076-3D1C-4B17-974A-E5DA0A71BDA3}"/>
              </a:ext>
            </a:extLst>
          </p:cNvPr>
          <p:cNvSpPr txBox="1"/>
          <p:nvPr/>
        </p:nvSpPr>
        <p:spPr>
          <a:xfrm>
            <a:off x="6519298" y="1642824"/>
            <a:ext cx="340478" cy="22159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 1">
            <a:extLst>
              <a:ext uri="{FF2B5EF4-FFF2-40B4-BE49-F238E27FC236}">
                <a16:creationId xmlns:a16="http://schemas.microsoft.com/office/drawing/2014/main" id="{4F4AF386-9716-4F52-9FBD-4794EB10272A}"/>
              </a:ext>
            </a:extLst>
          </p:cNvPr>
          <p:cNvSpPr txBox="1"/>
          <p:nvPr/>
        </p:nvSpPr>
        <p:spPr>
          <a:xfrm>
            <a:off x="6435718" y="1642824"/>
            <a:ext cx="2616101" cy="2462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900"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defTabSz="914400"/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defTabSz="914400"/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defTabSz="914400"/>
            <a:r>
              <a:rPr lang="en-GB"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sz="1600" spc="1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ead</a:t>
            </a:r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 elim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defTabSz="914400"/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10.Dead code elim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1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0732">
              <a:spcBef>
                <a:spcPts val="88"/>
              </a:spcBef>
            </a:pPr>
            <a:r>
              <a:rPr spc="-4" dirty="0">
                <a:latin typeface="+mj-lt"/>
              </a:rPr>
              <a:t>Example </a:t>
            </a:r>
            <a:r>
              <a:rPr dirty="0">
                <a:latin typeface="+mj-lt"/>
              </a:rPr>
              <a:t>IR</a:t>
            </a:r>
            <a:r>
              <a:rPr spc="-22" dirty="0">
                <a:latin typeface="+mj-lt"/>
              </a:rPr>
              <a:t> </a:t>
            </a:r>
            <a:r>
              <a:rPr spc="-4" dirty="0">
                <a:latin typeface="+mj-lt"/>
              </a:rPr>
              <a:t>Optimizations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15110" y="4036358"/>
            <a:ext cx="2680447" cy="512206"/>
          </a:xfrm>
          <a:prstGeom prst="rect">
            <a:avLst/>
          </a:prstGeom>
        </p:spPr>
        <p:txBody>
          <a:bodyPr vert="horz" wrap="square" lIns="0" tIns="24652" rIns="0" bIns="0" rtlCol="0">
            <a:spAutoFit/>
          </a:bodyPr>
          <a:lstStyle/>
          <a:p>
            <a:pPr marL="11206" marR="4483" indent="535109">
              <a:lnSpc>
                <a:spcPts val="1853"/>
              </a:lnSpc>
              <a:spcBef>
                <a:spcPts val="193"/>
              </a:spcBef>
            </a:pPr>
            <a:r>
              <a:rPr sz="1588" dirty="0">
                <a:latin typeface="Gill Sans MT"/>
                <a:cs typeface="Gill Sans MT"/>
              </a:rPr>
              <a:t>Dumb </a:t>
            </a:r>
            <a:r>
              <a:rPr sz="1588" spc="-4" dirty="0">
                <a:latin typeface="Gill Sans MT"/>
                <a:cs typeface="Gill Sans MT"/>
              </a:rPr>
              <a:t>repetition </a:t>
            </a:r>
            <a:r>
              <a:rPr sz="1588" dirty="0">
                <a:latin typeface="Gill Sans MT"/>
                <a:cs typeface="Gill Sans MT"/>
              </a:rPr>
              <a:t>of  </a:t>
            </a:r>
            <a:r>
              <a:rPr sz="1588" spc="-4" dirty="0">
                <a:latin typeface="Gill Sans MT"/>
                <a:cs typeface="Gill Sans MT"/>
              </a:rPr>
              <a:t>simple transformations </a:t>
            </a:r>
            <a:r>
              <a:rPr sz="1588" dirty="0">
                <a:latin typeface="Gill Sans MT"/>
                <a:cs typeface="Gill Sans MT"/>
              </a:rPr>
              <a:t>on</a:t>
            </a:r>
            <a:r>
              <a:rPr sz="1588" spc="-22" dirty="0">
                <a:latin typeface="Gill Sans MT"/>
                <a:cs typeface="Gill Sans MT"/>
              </a:rPr>
              <a:t> </a:t>
            </a:r>
            <a:r>
              <a:rPr sz="1588" spc="-4" dirty="0">
                <a:latin typeface="Gill Sans MT"/>
                <a:cs typeface="Gill Sans MT"/>
              </a:rPr>
              <a:t>CFGs</a:t>
            </a:r>
            <a:endParaRPr sz="1588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2644" y="4977652"/>
            <a:ext cx="4682938" cy="884808"/>
          </a:xfrm>
          <a:prstGeom prst="rect">
            <a:avLst/>
          </a:prstGeom>
        </p:spPr>
        <p:txBody>
          <a:bodyPr vert="horz" wrap="square" lIns="0" tIns="24652" rIns="0" bIns="0" rtlCol="0">
            <a:spAutoFit/>
          </a:bodyPr>
          <a:lstStyle/>
          <a:p>
            <a:pPr marL="2598783" marR="728421" indent="-254387">
              <a:lnSpc>
                <a:spcPts val="1853"/>
              </a:lnSpc>
              <a:spcBef>
                <a:spcPts val="193"/>
              </a:spcBef>
            </a:pPr>
            <a:r>
              <a:rPr sz="1588" spc="-9" dirty="0">
                <a:latin typeface="Gill Sans MT"/>
                <a:cs typeface="Gill Sans MT"/>
              </a:rPr>
              <a:t>Extremely</a:t>
            </a:r>
            <a:r>
              <a:rPr sz="1588" spc="-44" dirty="0">
                <a:latin typeface="Gill Sans MT"/>
                <a:cs typeface="Gill Sans MT"/>
              </a:rPr>
              <a:t> </a:t>
            </a:r>
            <a:r>
              <a:rPr sz="1588" spc="-9" dirty="0">
                <a:latin typeface="Gill Sans MT"/>
                <a:cs typeface="Gill Sans MT"/>
              </a:rPr>
              <a:t>powerful  </a:t>
            </a:r>
            <a:r>
              <a:rPr sz="1588" spc="-4" dirty="0">
                <a:latin typeface="Gill Sans MT"/>
                <a:cs typeface="Gill Sans MT"/>
              </a:rPr>
              <a:t>optimizations</a:t>
            </a:r>
            <a:endParaRPr sz="1588">
              <a:latin typeface="Gill Sans MT"/>
              <a:cs typeface="Gill Sans MT"/>
            </a:endParaRPr>
          </a:p>
          <a:p>
            <a:pPr marL="11206">
              <a:spcBef>
                <a:spcPts val="953"/>
              </a:spcBef>
            </a:pPr>
            <a:r>
              <a:rPr sz="1588" dirty="0">
                <a:latin typeface="Bookman Old Style"/>
                <a:cs typeface="Bookman Old Style"/>
              </a:rPr>
              <a:t>More </a:t>
            </a:r>
            <a:r>
              <a:rPr sz="1588" spc="-4" dirty="0">
                <a:latin typeface="Bookman Old Style"/>
                <a:cs typeface="Bookman Old Style"/>
              </a:rPr>
              <a:t>optimizations </a:t>
            </a:r>
            <a:r>
              <a:rPr sz="1588" dirty="0">
                <a:latin typeface="Bookman Old Style"/>
                <a:cs typeface="Bookman Old Style"/>
              </a:rPr>
              <a:t>by adding passes:</a:t>
            </a:r>
            <a:r>
              <a:rPr sz="1588" spc="-31" dirty="0">
                <a:latin typeface="Bookman Old Style"/>
                <a:cs typeface="Bookman Old Style"/>
              </a:rPr>
              <a:t> </a:t>
            </a:r>
            <a:r>
              <a:rPr sz="1588" spc="-4" dirty="0">
                <a:latin typeface="Bookman Old Style"/>
                <a:cs typeface="Bookman Old Style"/>
              </a:rPr>
              <a:t>Common</a:t>
            </a:r>
            <a:endParaRPr sz="1588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2644" y="5818092"/>
            <a:ext cx="5457825" cy="492638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1899"/>
              </a:lnSpc>
              <a:spcBef>
                <a:spcPts val="49"/>
              </a:spcBef>
            </a:pPr>
            <a:r>
              <a:rPr sz="1588" dirty="0">
                <a:latin typeface="Bookman Old Style"/>
                <a:cs typeface="Bookman Old Style"/>
              </a:rPr>
              <a:t>subexpression </a:t>
            </a:r>
            <a:r>
              <a:rPr sz="1588" spc="-4" dirty="0">
                <a:latin typeface="Bookman Old Style"/>
                <a:cs typeface="Bookman Old Style"/>
              </a:rPr>
              <a:t>elimination, loop-invariant </a:t>
            </a:r>
            <a:r>
              <a:rPr sz="1588" dirty="0">
                <a:latin typeface="Bookman Old Style"/>
                <a:cs typeface="Bookman Old Style"/>
              </a:rPr>
              <a:t>code </a:t>
            </a:r>
            <a:r>
              <a:rPr sz="1588" spc="-4" dirty="0">
                <a:latin typeface="Bookman Old Style"/>
                <a:cs typeface="Bookman Old Style"/>
              </a:rPr>
              <a:t>motion,  </a:t>
            </a:r>
            <a:r>
              <a:rPr sz="1588" dirty="0">
                <a:latin typeface="Bookman Old Style"/>
                <a:cs typeface="Bookman Old Style"/>
              </a:rPr>
              <a:t>loop</a:t>
            </a:r>
            <a:r>
              <a:rPr sz="1588" spc="-9" dirty="0">
                <a:latin typeface="Bookman Old Style"/>
                <a:cs typeface="Bookman Old Style"/>
              </a:rPr>
              <a:t> </a:t>
            </a:r>
            <a:r>
              <a:rPr sz="1588" dirty="0">
                <a:latin typeface="Bookman Old Style"/>
                <a:cs typeface="Bookman Old Style"/>
              </a:rPr>
              <a:t>unrolling…</a:t>
            </a:r>
            <a:endParaRPr sz="1588">
              <a:latin typeface="Bookman Old Style"/>
              <a:cs typeface="Bookman Old Style"/>
            </a:endParaRPr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C2C8DB29-7244-4916-8EE4-95DF104591D5}"/>
              </a:ext>
            </a:extLst>
          </p:cNvPr>
          <p:cNvSpPr txBox="1"/>
          <p:nvPr/>
        </p:nvSpPr>
        <p:spPr>
          <a:xfrm>
            <a:off x="6116544" y="1658264"/>
            <a:ext cx="2723823" cy="41857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900">
              <a:lnSpc>
                <a:spcPct val="100000"/>
              </a:lnSpc>
            </a:pPr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>
              <a:lnSpc>
                <a:spcPct val="100000"/>
              </a:lnSpc>
            </a:pP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>
              <a:lnSpc>
                <a:spcPct val="100000"/>
              </a:lnSpc>
            </a:pPr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>
              <a:lnSpc>
                <a:spcPct val="100000"/>
              </a:lnSpc>
            </a:pPr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>
              <a:lnSpc>
                <a:spcPct val="100000"/>
              </a:lnSpc>
            </a:pP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>
              <a:lnSpc>
                <a:spcPct val="100000"/>
              </a:lnSpc>
            </a:pPr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>
              <a:lnSpc>
                <a:spcPct val="100000"/>
              </a:lnSpc>
            </a:pPr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>
              <a:lnSpc>
                <a:spcPct val="100000"/>
              </a:lnSpc>
            </a:pP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propagation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>
              <a:lnSpc>
                <a:spcPct val="100000"/>
              </a:lnSpc>
            </a:pPr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Constant propagation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 code elim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Constant propagation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 folding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nsolas" panose="020B0609020204030204" pitchFamily="49" charset="0"/>
                <a:cs typeface="Consolas" panose="020B0609020204030204" pitchFamily="49" charset="0"/>
              </a:rPr>
              <a:t>No changes in 13,14,15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>
              <a:lnSpc>
                <a:spcPct val="100000"/>
              </a:lnSpc>
            </a:pPr>
            <a:r>
              <a:rPr lang="en-US" sz="1600" spc="10" dirty="0">
                <a:latin typeface="Consolas" panose="020B0609020204030204" pitchFamily="49" charset="0"/>
                <a:cs typeface="Consolas" panose="020B0609020204030204" pitchFamily="49" charset="0"/>
              </a:rPr>
              <a:t>⇒ </a:t>
            </a:r>
            <a:r>
              <a:rPr sz="1600" spc="10" dirty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6" name="Image">
            <a:extLst>
              <a:ext uri="{FF2B5EF4-FFF2-40B4-BE49-F238E27FC236}">
                <a16:creationId xmlns:a16="http://schemas.microsoft.com/office/drawing/2014/main" id="{190C64C4-09D6-499F-B27A-09DE9B5BE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2514600"/>
            <a:ext cx="1142999" cy="533400"/>
          </a:xfrm>
          <a:prstGeom prst="rect">
            <a:avLst/>
          </a:prstGeom>
        </p:spPr>
      </p:pic>
      <p:pic>
        <p:nvPicPr>
          <p:cNvPr id="27" name="Image">
            <a:extLst>
              <a:ext uri="{FF2B5EF4-FFF2-40B4-BE49-F238E27FC236}">
                <a16:creationId xmlns:a16="http://schemas.microsoft.com/office/drawing/2014/main" id="{06EF01F9-F652-4EB1-A4D9-BC632B5C2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2501900"/>
            <a:ext cx="1168400" cy="558800"/>
          </a:xfrm>
          <a:prstGeom prst="rect">
            <a:avLst/>
          </a:prstGeom>
        </p:spPr>
      </p:pic>
      <p:sp>
        <p:nvSpPr>
          <p:cNvPr id="28" name="text 1">
            <a:extLst>
              <a:ext uri="{FF2B5EF4-FFF2-40B4-BE49-F238E27FC236}">
                <a16:creationId xmlns:a16="http://schemas.microsoft.com/office/drawing/2014/main" id="{9FE05E78-54B7-4A58-B7DE-CC566F044EF3}"/>
              </a:ext>
            </a:extLst>
          </p:cNvPr>
          <p:cNvSpPr txBox="1"/>
          <p:nvPr/>
        </p:nvSpPr>
        <p:spPr>
          <a:xfrm>
            <a:off x="5064289" y="2660371"/>
            <a:ext cx="56746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4</a:t>
            </a:r>
            <a:endParaRPr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9" name="Image">
            <a:extLst>
              <a:ext uri="{FF2B5EF4-FFF2-40B4-BE49-F238E27FC236}">
                <a16:creationId xmlns:a16="http://schemas.microsoft.com/office/drawing/2014/main" id="{7C91A6AB-FC56-415D-80DD-5FFCC3AEA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1905001"/>
            <a:ext cx="1142999" cy="381000"/>
          </a:xfrm>
          <a:prstGeom prst="rect">
            <a:avLst/>
          </a:prstGeom>
        </p:spPr>
      </p:pic>
      <p:pic>
        <p:nvPicPr>
          <p:cNvPr id="30" name="Image">
            <a:extLst>
              <a:ext uri="{FF2B5EF4-FFF2-40B4-BE49-F238E27FC236}">
                <a16:creationId xmlns:a16="http://schemas.microsoft.com/office/drawing/2014/main" id="{926589EC-CAD4-4AC1-927B-9397112D3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1892301"/>
            <a:ext cx="1168400" cy="406400"/>
          </a:xfrm>
          <a:prstGeom prst="rect">
            <a:avLst/>
          </a:prstGeom>
        </p:spPr>
      </p:pic>
      <p:sp>
        <p:nvSpPr>
          <p:cNvPr id="31" name="text 1">
            <a:extLst>
              <a:ext uri="{FF2B5EF4-FFF2-40B4-BE49-F238E27FC236}">
                <a16:creationId xmlns:a16="http://schemas.microsoft.com/office/drawing/2014/main" id="{1DD0216B-5AA9-4410-A1C0-5FF3584B4895}"/>
              </a:ext>
            </a:extLst>
          </p:cNvPr>
          <p:cNvSpPr txBox="1"/>
          <p:nvPr/>
        </p:nvSpPr>
        <p:spPr>
          <a:xfrm>
            <a:off x="5012050" y="1974571"/>
            <a:ext cx="56746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2" name="Image">
            <a:extLst>
              <a:ext uri="{FF2B5EF4-FFF2-40B4-BE49-F238E27FC236}">
                <a16:creationId xmlns:a16="http://schemas.microsoft.com/office/drawing/2014/main" id="{0BE78438-E33E-4FF1-9184-57BDE9BCB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3" y="3285146"/>
            <a:ext cx="1142999" cy="381000"/>
          </a:xfrm>
          <a:prstGeom prst="rect">
            <a:avLst/>
          </a:prstGeom>
        </p:spPr>
      </p:pic>
      <p:pic>
        <p:nvPicPr>
          <p:cNvPr id="33" name="Image">
            <a:extLst>
              <a:ext uri="{FF2B5EF4-FFF2-40B4-BE49-F238E27FC236}">
                <a16:creationId xmlns:a16="http://schemas.microsoft.com/office/drawing/2014/main" id="{D1890074-B414-4DA6-8220-AEE14B8F0B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23" y="3272446"/>
            <a:ext cx="1168400" cy="406400"/>
          </a:xfrm>
          <a:prstGeom prst="rect">
            <a:avLst/>
          </a:prstGeom>
        </p:spPr>
      </p:pic>
      <p:sp>
        <p:nvSpPr>
          <p:cNvPr id="34" name="text 1">
            <a:extLst>
              <a:ext uri="{FF2B5EF4-FFF2-40B4-BE49-F238E27FC236}">
                <a16:creationId xmlns:a16="http://schemas.microsoft.com/office/drawing/2014/main" id="{BCCFE385-78A0-4B55-B6A5-6703FED0013D}"/>
              </a:ext>
            </a:extLst>
          </p:cNvPr>
          <p:cNvSpPr txBox="1"/>
          <p:nvPr/>
        </p:nvSpPr>
        <p:spPr>
          <a:xfrm>
            <a:off x="5129197" y="3354716"/>
            <a:ext cx="34047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5" name="Image">
            <a:extLst>
              <a:ext uri="{FF2B5EF4-FFF2-40B4-BE49-F238E27FC236}">
                <a16:creationId xmlns:a16="http://schemas.microsoft.com/office/drawing/2014/main" id="{879160B1-C44C-4B86-934B-05B4854661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8" y="2276475"/>
            <a:ext cx="21166" cy="222251"/>
          </a:xfrm>
          <a:prstGeom prst="rect">
            <a:avLst/>
          </a:prstGeom>
        </p:spPr>
      </p:pic>
      <p:pic>
        <p:nvPicPr>
          <p:cNvPr id="36" name="Image">
            <a:extLst>
              <a:ext uri="{FF2B5EF4-FFF2-40B4-BE49-F238E27FC236}">
                <a16:creationId xmlns:a16="http://schemas.microsoft.com/office/drawing/2014/main" id="{C0E62ECA-AC0A-42C0-8191-5B3BD33374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12" y="2438007"/>
            <a:ext cx="76196" cy="76592"/>
          </a:xfrm>
          <a:prstGeom prst="rect">
            <a:avLst/>
          </a:prstGeom>
        </p:spPr>
      </p:pic>
      <p:pic>
        <p:nvPicPr>
          <p:cNvPr id="37" name="Image">
            <a:extLst>
              <a:ext uri="{FF2B5EF4-FFF2-40B4-BE49-F238E27FC236}">
                <a16:creationId xmlns:a16="http://schemas.microsoft.com/office/drawing/2014/main" id="{362865C4-A35A-46DC-B276-38578CD20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73" y="3029929"/>
            <a:ext cx="21166" cy="222251"/>
          </a:xfrm>
          <a:prstGeom prst="rect">
            <a:avLst/>
          </a:prstGeom>
        </p:spPr>
      </p:pic>
      <p:pic>
        <p:nvPicPr>
          <p:cNvPr id="38" name="Image">
            <a:extLst>
              <a:ext uri="{FF2B5EF4-FFF2-40B4-BE49-F238E27FC236}">
                <a16:creationId xmlns:a16="http://schemas.microsoft.com/office/drawing/2014/main" id="{273EB4E5-6E1D-4FB8-AEB2-CEA4210B3F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87" y="3191462"/>
            <a:ext cx="76196" cy="76592"/>
          </a:xfrm>
          <a:prstGeom prst="rect">
            <a:avLst/>
          </a:prstGeom>
        </p:spPr>
      </p:pic>
      <p:graphicFrame>
        <p:nvGraphicFramePr>
          <p:cNvPr id="39" name="object 3">
            <a:extLst>
              <a:ext uri="{FF2B5EF4-FFF2-40B4-BE49-F238E27FC236}">
                <a16:creationId xmlns:a16="http://schemas.microsoft.com/office/drawing/2014/main" id="{87DDBCA1-0BA3-48C4-B75F-105855AAC02F}"/>
              </a:ext>
            </a:extLst>
          </p:cNvPr>
          <p:cNvGraphicFramePr>
            <a:graphicFrameLocks noGrp="1"/>
          </p:cNvGraphicFramePr>
          <p:nvPr/>
        </p:nvGraphicFramePr>
        <p:xfrm>
          <a:off x="975013" y="2009544"/>
          <a:ext cx="1823718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22860" algn="ctr">
                        <a:lnSpc>
                          <a:spcPts val="184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4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x +</a:t>
                      </a:r>
                      <a:r>
                        <a:rPr sz="18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7;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22860" algn="ctr">
                        <a:lnSpc>
                          <a:spcPts val="1895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z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2*y;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object 4">
            <a:extLst>
              <a:ext uri="{FF2B5EF4-FFF2-40B4-BE49-F238E27FC236}">
                <a16:creationId xmlns:a16="http://schemas.microsoft.com/office/drawing/2014/main" id="{211185B2-BF60-4A0A-930C-CEFA1798CC7D}"/>
              </a:ext>
            </a:extLst>
          </p:cNvPr>
          <p:cNvSpPr txBox="1"/>
          <p:nvPr/>
        </p:nvSpPr>
        <p:spPr>
          <a:xfrm>
            <a:off x="994063" y="2750820"/>
            <a:ext cx="203708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sz="1800" dirty="0">
                <a:latin typeface="Consolas"/>
                <a:cs typeface="Consolas"/>
              </a:rPr>
              <a:t>(x &lt; y)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x/2 +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y/3;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onsolas"/>
                <a:cs typeface="Consolas"/>
              </a:rPr>
              <a:t>}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else</a:t>
            </a:r>
            <a:r>
              <a:rPr sz="1800" spc="-2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z = x*y +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2" name="text 1">
            <a:extLst>
              <a:ext uri="{FF2B5EF4-FFF2-40B4-BE49-F238E27FC236}">
                <a16:creationId xmlns:a16="http://schemas.microsoft.com/office/drawing/2014/main" id="{8AEF6BB7-E2B0-4F4A-A34B-B4A6F33861ED}"/>
              </a:ext>
            </a:extLst>
          </p:cNvPr>
          <p:cNvSpPr txBox="1"/>
          <p:nvPr/>
        </p:nvSpPr>
        <p:spPr>
          <a:xfrm>
            <a:off x="6116544" y="1658264"/>
            <a:ext cx="340478" cy="22159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</a:t>
            </a:r>
            <a:r>
              <a:rPr sz="1600" spc="10" dirty="0">
                <a:solidFill>
                  <a:srgbClr val="CE1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</a:t>
            </a:r>
            <a:r>
              <a:rPr sz="1600" spc="10" dirty="0">
                <a:solidFill>
                  <a:srgbClr val="0085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r>
              <a:rPr sz="1600" spc="1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</a:t>
            </a:r>
            <a:r>
              <a:rPr sz="1600" spc="10" dirty="0">
                <a:solidFill>
                  <a:srgbClr val="00BA6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 </a:t>
            </a:r>
            <a:endParaRPr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8D014F8-BC67-41A6-B62A-2B863E011B0E}"/>
              </a:ext>
            </a:extLst>
          </p:cNvPr>
          <p:cNvSpPr/>
          <p:nvPr/>
        </p:nvSpPr>
        <p:spPr>
          <a:xfrm>
            <a:off x="3697941" y="4598894"/>
            <a:ext cx="336177" cy="3249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>
                <a:latin typeface="+mj-lt"/>
              </a:rPr>
              <a:t>Code</a:t>
            </a:r>
            <a:r>
              <a:rPr spc="-49" dirty="0">
                <a:latin typeface="+mj-lt"/>
              </a:rPr>
              <a:t> </a:t>
            </a:r>
            <a:r>
              <a:rPr spc="-13" dirty="0">
                <a:latin typeface="+mj-lt"/>
              </a:rPr>
              <a:t>Generation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0FDF9-537F-4E01-9285-4FD2A663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latin typeface="+mj-lt"/>
              </a:rPr>
              <a:t>Translate optimized IR to assembly</a:t>
            </a:r>
          </a:p>
          <a:p>
            <a:r>
              <a:rPr lang="en-GB" sz="2800" dirty="0">
                <a:latin typeface="+mj-lt"/>
              </a:rPr>
              <a:t>Register allocation: Map variable to registers</a:t>
            </a:r>
          </a:p>
          <a:p>
            <a:pPr lvl="1"/>
            <a:r>
              <a:rPr lang="en-GB" sz="2400" dirty="0">
                <a:latin typeface="+mj-lt"/>
              </a:rPr>
              <a:t>If #variables &gt; #registers, map some to memory and load/store when needed</a:t>
            </a:r>
          </a:p>
          <a:p>
            <a:r>
              <a:rPr lang="en-GB" sz="2800" dirty="0">
                <a:latin typeface="+mj-lt"/>
              </a:rPr>
              <a:t>Translate each assignment to instruction</a:t>
            </a:r>
          </a:p>
          <a:p>
            <a:pPr lvl="1"/>
            <a:r>
              <a:rPr lang="en-GB" sz="2400" dirty="0">
                <a:latin typeface="+mj-lt"/>
              </a:rPr>
              <a:t>Some assignments may require more than one instruction if ISA does not have operations</a:t>
            </a:r>
          </a:p>
          <a:p>
            <a:r>
              <a:rPr lang="en-GB" sz="2800" dirty="0">
                <a:latin typeface="+mj-lt"/>
              </a:rPr>
              <a:t>Emit each basic block: labels, assignments and branches</a:t>
            </a:r>
          </a:p>
          <a:p>
            <a:r>
              <a:rPr lang="en-GB" sz="2800" dirty="0">
                <a:latin typeface="+mj-lt"/>
              </a:rPr>
              <a:t>Lay out basic blocks, remove superfluous branches</a:t>
            </a:r>
          </a:p>
          <a:p>
            <a:r>
              <a:rPr lang="en-GB" sz="2800" dirty="0">
                <a:latin typeface="+mj-lt"/>
              </a:rPr>
              <a:t>ISA and CPU specific optimization</a:t>
            </a:r>
          </a:p>
          <a:p>
            <a:pPr lvl="1"/>
            <a:r>
              <a:rPr lang="en-GB" sz="2400" dirty="0">
                <a:latin typeface="+mj-lt"/>
              </a:rPr>
              <a:t>E.g. reorder instructions if possible</a:t>
            </a:r>
          </a:p>
        </p:txBody>
      </p:sp>
    </p:spTree>
    <p:extLst>
      <p:ext uri="{BB962C8B-B14F-4D97-AF65-F5344CB8AC3E}">
        <p14:creationId xmlns:p14="http://schemas.microsoft.com/office/powerpoint/2010/main" val="35173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>
                <a:latin typeface="+mj-lt"/>
              </a:rPr>
              <a:t>Putting It All </a:t>
            </a:r>
            <a:r>
              <a:rPr spc="-44" dirty="0">
                <a:latin typeface="+mj-lt"/>
              </a:rPr>
              <a:t>Together</a:t>
            </a:r>
            <a:endParaRPr spc="-4" dirty="0">
              <a:latin typeface="+mj-l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36016" y="1710018"/>
            <a:ext cx="104214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Gill Sans MT"/>
                <a:cs typeface="Gill Sans MT"/>
              </a:rPr>
              <a:t>Source</a:t>
            </a:r>
            <a:r>
              <a:rPr sz="1588" spc="-57" dirty="0">
                <a:latin typeface="Gill Sans MT"/>
                <a:cs typeface="Gill Sans MT"/>
              </a:rPr>
              <a:t> </a:t>
            </a:r>
            <a:r>
              <a:rPr sz="1588" spc="-4" dirty="0">
                <a:latin typeface="Gill Sans MT"/>
                <a:cs typeface="Gill Sans MT"/>
              </a:rPr>
              <a:t>code</a:t>
            </a:r>
            <a:endParaRPr sz="1588">
              <a:latin typeface="Gill Sans MT"/>
              <a:cs typeface="Gill Sans MT"/>
            </a:endParaRPr>
          </a:p>
        </p:txBody>
      </p:sp>
      <p:sp>
        <p:nvSpPr>
          <p:cNvPr id="71" name="object 66">
            <a:extLst>
              <a:ext uri="{FF2B5EF4-FFF2-40B4-BE49-F238E27FC236}">
                <a16:creationId xmlns:a16="http://schemas.microsoft.com/office/drawing/2014/main" id="{4C7711DA-0459-4612-81A1-5D5FC94B6228}"/>
              </a:ext>
            </a:extLst>
          </p:cNvPr>
          <p:cNvSpPr txBox="1"/>
          <p:nvPr/>
        </p:nvSpPr>
        <p:spPr>
          <a:xfrm>
            <a:off x="241030" y="2233856"/>
            <a:ext cx="2037080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int </a:t>
            </a:r>
            <a:r>
              <a:rPr sz="1800" dirty="0">
                <a:latin typeface="Consolas"/>
                <a:cs typeface="Consolas"/>
              </a:rPr>
              <a:t>x =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12700" marR="5080">
              <a:lnSpc>
                <a:spcPts val="2200"/>
              </a:lnSpc>
              <a:spcBef>
                <a:spcPts val="10"/>
              </a:spcBef>
            </a:pPr>
            <a:r>
              <a:rPr sz="1800" dirty="0">
                <a:solidFill>
                  <a:srgbClr val="0070C0"/>
                </a:solidFill>
                <a:latin typeface="Consolas"/>
                <a:cs typeface="Consolas"/>
              </a:rPr>
              <a:t>int </a:t>
            </a:r>
            <a:r>
              <a:rPr sz="1800" dirty="0">
                <a:latin typeface="Consolas"/>
                <a:cs typeface="Consolas"/>
              </a:rPr>
              <a:t>y = x + 7; 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while </a:t>
            </a:r>
            <a:r>
              <a:rPr sz="1800" dirty="0">
                <a:latin typeface="Consolas"/>
                <a:cs typeface="Consolas"/>
              </a:rPr>
              <a:t>(x != y)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ts val="2020"/>
              </a:lnSpc>
            </a:pP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sz="1800" dirty="0">
                <a:latin typeface="Consolas"/>
                <a:cs typeface="Consolas"/>
              </a:rPr>
              <a:t>(x &gt; y)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x = x –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ts val="2130"/>
              </a:lnSpc>
            </a:pPr>
            <a:r>
              <a:rPr sz="1800" dirty="0">
                <a:latin typeface="Consolas"/>
                <a:cs typeface="Consolas"/>
              </a:rPr>
              <a:t>} </a:t>
            </a:r>
            <a:r>
              <a:rPr sz="1800" dirty="0">
                <a:solidFill>
                  <a:srgbClr val="C00000"/>
                </a:solidFill>
                <a:latin typeface="Consolas"/>
                <a:cs typeface="Consolas"/>
              </a:rPr>
              <a:t>else</a:t>
            </a:r>
            <a:r>
              <a:rPr sz="1800" spc="-2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y = y –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x;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73" name="Image">
            <a:extLst>
              <a:ext uri="{FF2B5EF4-FFF2-40B4-BE49-F238E27FC236}">
                <a16:creationId xmlns:a16="http://schemas.microsoft.com/office/drawing/2014/main" id="{43D1F670-0152-4EBE-A028-889AC6BAC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73" y="1842250"/>
            <a:ext cx="1147481" cy="1136650"/>
          </a:xfrm>
          <a:prstGeom prst="rect">
            <a:avLst/>
          </a:prstGeom>
        </p:spPr>
      </p:pic>
      <p:pic>
        <p:nvPicPr>
          <p:cNvPr id="74" name="Image">
            <a:extLst>
              <a:ext uri="{FF2B5EF4-FFF2-40B4-BE49-F238E27FC236}">
                <a16:creationId xmlns:a16="http://schemas.microsoft.com/office/drawing/2014/main" id="{0BD2510B-FCA4-4A50-8972-B915CF05F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73" y="1829550"/>
            <a:ext cx="1172881" cy="1162049"/>
          </a:xfrm>
          <a:prstGeom prst="rect">
            <a:avLst/>
          </a:prstGeom>
        </p:spPr>
      </p:pic>
      <p:sp>
        <p:nvSpPr>
          <p:cNvPr id="75" name="text 1">
            <a:extLst>
              <a:ext uri="{FF2B5EF4-FFF2-40B4-BE49-F238E27FC236}">
                <a16:creationId xmlns:a16="http://schemas.microsoft.com/office/drawing/2014/main" id="{9689E91D-B5B1-446B-B834-4BBF73C5BED6}"/>
              </a:ext>
            </a:extLst>
          </p:cNvPr>
          <p:cNvSpPr txBox="1"/>
          <p:nvPr/>
        </p:nvSpPr>
        <p:spPr>
          <a:xfrm>
            <a:off x="3831911" y="2015325"/>
            <a:ext cx="918972" cy="8110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x = 3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y = x + 7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if (x != y)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76" name="Image">
            <a:extLst>
              <a:ext uri="{FF2B5EF4-FFF2-40B4-BE49-F238E27FC236}">
                <a16:creationId xmlns:a16="http://schemas.microsoft.com/office/drawing/2014/main" id="{96136E38-EB91-4EC4-BE0C-FD4A9A1C9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73" y="3512300"/>
            <a:ext cx="1142998" cy="381000"/>
          </a:xfrm>
          <a:prstGeom prst="rect">
            <a:avLst/>
          </a:prstGeom>
        </p:spPr>
      </p:pic>
      <p:pic>
        <p:nvPicPr>
          <p:cNvPr id="77" name="Image">
            <a:extLst>
              <a:ext uri="{FF2B5EF4-FFF2-40B4-BE49-F238E27FC236}">
                <a16:creationId xmlns:a16="http://schemas.microsoft.com/office/drawing/2014/main" id="{B148EA83-C1B6-43AA-B977-61BE37783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73" y="3499600"/>
            <a:ext cx="1168399" cy="406400"/>
          </a:xfrm>
          <a:prstGeom prst="rect">
            <a:avLst/>
          </a:prstGeom>
        </p:spPr>
      </p:pic>
      <p:sp>
        <p:nvSpPr>
          <p:cNvPr id="78" name="text 1">
            <a:extLst>
              <a:ext uri="{FF2B5EF4-FFF2-40B4-BE49-F238E27FC236}">
                <a16:creationId xmlns:a16="http://schemas.microsoft.com/office/drawing/2014/main" id="{E23E3849-767E-40F0-91FB-8EFCF270FAFB}"/>
              </a:ext>
            </a:extLst>
          </p:cNvPr>
          <p:cNvSpPr txBox="1"/>
          <p:nvPr/>
        </p:nvSpPr>
        <p:spPr>
          <a:xfrm>
            <a:off x="3831911" y="3581871"/>
            <a:ext cx="857022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if (x &gt; y)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79" name="Image">
            <a:extLst>
              <a:ext uri="{FF2B5EF4-FFF2-40B4-BE49-F238E27FC236}">
                <a16:creationId xmlns:a16="http://schemas.microsoft.com/office/drawing/2014/main" id="{487096D3-ADA5-4654-B538-005C897A5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73" y="4198100"/>
            <a:ext cx="1142998" cy="381000"/>
          </a:xfrm>
          <a:prstGeom prst="rect">
            <a:avLst/>
          </a:prstGeom>
        </p:spPr>
      </p:pic>
      <p:pic>
        <p:nvPicPr>
          <p:cNvPr id="80" name="Image">
            <a:extLst>
              <a:ext uri="{FF2B5EF4-FFF2-40B4-BE49-F238E27FC236}">
                <a16:creationId xmlns:a16="http://schemas.microsoft.com/office/drawing/2014/main" id="{210184D4-2D91-4A66-8969-F7060CCA7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73" y="4185400"/>
            <a:ext cx="1168399" cy="406400"/>
          </a:xfrm>
          <a:prstGeom prst="rect">
            <a:avLst/>
          </a:prstGeom>
        </p:spPr>
      </p:pic>
      <p:sp>
        <p:nvSpPr>
          <p:cNvPr id="81" name="text 1">
            <a:extLst>
              <a:ext uri="{FF2B5EF4-FFF2-40B4-BE49-F238E27FC236}">
                <a16:creationId xmlns:a16="http://schemas.microsoft.com/office/drawing/2014/main" id="{8C423514-F1AF-4861-886F-0ECD53A18DC1}"/>
              </a:ext>
            </a:extLst>
          </p:cNvPr>
          <p:cNvSpPr txBox="1"/>
          <p:nvPr/>
        </p:nvSpPr>
        <p:spPr>
          <a:xfrm>
            <a:off x="2993711" y="4267670"/>
            <a:ext cx="853684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x = x - y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82" name="Image">
            <a:extLst>
              <a:ext uri="{FF2B5EF4-FFF2-40B4-BE49-F238E27FC236}">
                <a16:creationId xmlns:a16="http://schemas.microsoft.com/office/drawing/2014/main" id="{1F31FF28-D97E-4FE4-BDE0-D1795246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71" y="4198100"/>
            <a:ext cx="1143000" cy="381000"/>
          </a:xfrm>
          <a:prstGeom prst="rect">
            <a:avLst/>
          </a:prstGeom>
        </p:spPr>
      </p:pic>
      <p:pic>
        <p:nvPicPr>
          <p:cNvPr id="83" name="Image">
            <a:extLst>
              <a:ext uri="{FF2B5EF4-FFF2-40B4-BE49-F238E27FC236}">
                <a16:creationId xmlns:a16="http://schemas.microsoft.com/office/drawing/2014/main" id="{64E8B45A-EEF8-417A-B12E-55B721F58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71" y="4185400"/>
            <a:ext cx="1168399" cy="406400"/>
          </a:xfrm>
          <a:prstGeom prst="rect">
            <a:avLst/>
          </a:prstGeom>
        </p:spPr>
      </p:pic>
      <p:sp>
        <p:nvSpPr>
          <p:cNvPr id="84" name="text 1">
            <a:extLst>
              <a:ext uri="{FF2B5EF4-FFF2-40B4-BE49-F238E27FC236}">
                <a16:creationId xmlns:a16="http://schemas.microsoft.com/office/drawing/2014/main" id="{F78D5291-3789-4B6C-8821-CFEF6B52C51F}"/>
              </a:ext>
            </a:extLst>
          </p:cNvPr>
          <p:cNvSpPr txBox="1"/>
          <p:nvPr/>
        </p:nvSpPr>
        <p:spPr>
          <a:xfrm>
            <a:off x="4365311" y="4267670"/>
            <a:ext cx="839511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y = y - x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85" name="Image">
            <a:extLst>
              <a:ext uri="{FF2B5EF4-FFF2-40B4-BE49-F238E27FC236}">
                <a16:creationId xmlns:a16="http://schemas.microsoft.com/office/drawing/2014/main" id="{D06F7F6A-F3BF-4B41-B246-6F72C36E4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73" y="4883900"/>
            <a:ext cx="1142998" cy="381000"/>
          </a:xfrm>
          <a:prstGeom prst="rect">
            <a:avLst/>
          </a:prstGeom>
        </p:spPr>
      </p:pic>
      <p:pic>
        <p:nvPicPr>
          <p:cNvPr id="86" name="Image">
            <a:extLst>
              <a:ext uri="{FF2B5EF4-FFF2-40B4-BE49-F238E27FC236}">
                <a16:creationId xmlns:a16="http://schemas.microsoft.com/office/drawing/2014/main" id="{698C5B7B-DD1A-4237-BAEC-3F0616FAB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73" y="4871200"/>
            <a:ext cx="1168399" cy="406400"/>
          </a:xfrm>
          <a:prstGeom prst="rect">
            <a:avLst/>
          </a:prstGeom>
        </p:spPr>
      </p:pic>
      <p:sp>
        <p:nvSpPr>
          <p:cNvPr id="87" name="text 1">
            <a:extLst>
              <a:ext uri="{FF2B5EF4-FFF2-40B4-BE49-F238E27FC236}">
                <a16:creationId xmlns:a16="http://schemas.microsoft.com/office/drawing/2014/main" id="{D82DFE24-F92B-4D4A-8CDA-E591D0D8D5FE}"/>
              </a:ext>
            </a:extLst>
          </p:cNvPr>
          <p:cNvSpPr txBox="1"/>
          <p:nvPr/>
        </p:nvSpPr>
        <p:spPr>
          <a:xfrm>
            <a:off x="3831911" y="4953470"/>
            <a:ext cx="918972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if (x != y)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88" name="Image">
            <a:extLst>
              <a:ext uri="{FF2B5EF4-FFF2-40B4-BE49-F238E27FC236}">
                <a16:creationId xmlns:a16="http://schemas.microsoft.com/office/drawing/2014/main" id="{B022792C-0386-4E22-9075-687757A91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48" y="2975725"/>
            <a:ext cx="19050" cy="520700"/>
          </a:xfrm>
          <a:prstGeom prst="rect">
            <a:avLst/>
          </a:prstGeom>
        </p:spPr>
      </p:pic>
      <p:pic>
        <p:nvPicPr>
          <p:cNvPr id="89" name="Image">
            <a:extLst>
              <a:ext uri="{FF2B5EF4-FFF2-40B4-BE49-F238E27FC236}">
                <a16:creationId xmlns:a16="http://schemas.microsoft.com/office/drawing/2014/main" id="{49071C3A-72D4-4829-963C-A29BD4942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373" y="3436100"/>
            <a:ext cx="76200" cy="76200"/>
          </a:xfrm>
          <a:prstGeom prst="rect">
            <a:avLst/>
          </a:prstGeom>
        </p:spPr>
      </p:pic>
      <p:pic>
        <p:nvPicPr>
          <p:cNvPr id="90" name="Image">
            <a:extLst>
              <a:ext uri="{FF2B5EF4-FFF2-40B4-BE49-F238E27FC236}">
                <a16:creationId xmlns:a16="http://schemas.microsoft.com/office/drawing/2014/main" id="{A27976C2-496B-4CAE-9BBD-41D5A03F78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58" y="3883775"/>
            <a:ext cx="568138" cy="311897"/>
          </a:xfrm>
          <a:prstGeom prst="rect">
            <a:avLst/>
          </a:prstGeom>
        </p:spPr>
      </p:pic>
      <p:pic>
        <p:nvPicPr>
          <p:cNvPr id="91" name="Image">
            <a:extLst>
              <a:ext uri="{FF2B5EF4-FFF2-40B4-BE49-F238E27FC236}">
                <a16:creationId xmlns:a16="http://schemas.microsoft.com/office/drawing/2014/main" id="{9CD56D17-4175-487B-A715-3E31623E0E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71" y="4128623"/>
            <a:ext cx="85165" cy="69476"/>
          </a:xfrm>
          <a:prstGeom prst="rect">
            <a:avLst/>
          </a:prstGeom>
        </p:spPr>
      </p:pic>
      <p:pic>
        <p:nvPicPr>
          <p:cNvPr id="92" name="Image">
            <a:extLst>
              <a:ext uri="{FF2B5EF4-FFF2-40B4-BE49-F238E27FC236}">
                <a16:creationId xmlns:a16="http://schemas.microsoft.com/office/drawing/2014/main" id="{25CFE7AD-D4D7-42A7-B50D-8508468483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46" y="3883775"/>
            <a:ext cx="342966" cy="306975"/>
          </a:xfrm>
          <a:prstGeom prst="rect">
            <a:avLst/>
          </a:prstGeom>
        </p:spPr>
      </p:pic>
      <p:pic>
        <p:nvPicPr>
          <p:cNvPr id="93" name="Image">
            <a:extLst>
              <a:ext uri="{FF2B5EF4-FFF2-40B4-BE49-F238E27FC236}">
                <a16:creationId xmlns:a16="http://schemas.microsoft.com/office/drawing/2014/main" id="{E1315CA7-0005-46CD-9D15-BB7F7B09A9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07" y="4118999"/>
            <a:ext cx="82264" cy="79100"/>
          </a:xfrm>
          <a:prstGeom prst="rect">
            <a:avLst/>
          </a:prstGeom>
        </p:spPr>
      </p:pic>
      <p:pic>
        <p:nvPicPr>
          <p:cNvPr id="94" name="Image">
            <a:extLst>
              <a:ext uri="{FF2B5EF4-FFF2-40B4-BE49-F238E27FC236}">
                <a16:creationId xmlns:a16="http://schemas.microsoft.com/office/drawing/2014/main" id="{21AC60A6-4B38-498C-8065-7CB0F0F204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46" y="4569575"/>
            <a:ext cx="492718" cy="310538"/>
          </a:xfrm>
          <a:prstGeom prst="rect">
            <a:avLst/>
          </a:prstGeom>
        </p:spPr>
      </p:pic>
      <p:pic>
        <p:nvPicPr>
          <p:cNvPr id="95" name="Image">
            <a:extLst>
              <a:ext uri="{FF2B5EF4-FFF2-40B4-BE49-F238E27FC236}">
                <a16:creationId xmlns:a16="http://schemas.microsoft.com/office/drawing/2014/main" id="{AEC4FD38-8108-4082-9A51-6D1F07317E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07" y="4811515"/>
            <a:ext cx="84864" cy="72385"/>
          </a:xfrm>
          <a:prstGeom prst="rect">
            <a:avLst/>
          </a:prstGeom>
        </p:spPr>
      </p:pic>
      <p:pic>
        <p:nvPicPr>
          <p:cNvPr id="96" name="Image">
            <a:extLst>
              <a:ext uri="{FF2B5EF4-FFF2-40B4-BE49-F238E27FC236}">
                <a16:creationId xmlns:a16="http://schemas.microsoft.com/office/drawing/2014/main" id="{B46C9058-2637-4E07-A458-D74F98A6FF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30" y="4569575"/>
            <a:ext cx="342966" cy="306975"/>
          </a:xfrm>
          <a:prstGeom prst="rect">
            <a:avLst/>
          </a:prstGeom>
        </p:spPr>
      </p:pic>
      <p:pic>
        <p:nvPicPr>
          <p:cNvPr id="97" name="Image">
            <a:extLst>
              <a:ext uri="{FF2B5EF4-FFF2-40B4-BE49-F238E27FC236}">
                <a16:creationId xmlns:a16="http://schemas.microsoft.com/office/drawing/2014/main" id="{15186981-BF6C-43BA-BB9F-11CC195456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71" y="4804799"/>
            <a:ext cx="82265" cy="79100"/>
          </a:xfrm>
          <a:prstGeom prst="rect">
            <a:avLst/>
          </a:prstGeom>
        </p:spPr>
      </p:pic>
      <p:pic>
        <p:nvPicPr>
          <p:cNvPr id="98" name="Image">
            <a:extLst>
              <a:ext uri="{FF2B5EF4-FFF2-40B4-BE49-F238E27FC236}">
                <a16:creationId xmlns:a16="http://schemas.microsoft.com/office/drawing/2014/main" id="{F316D097-57AC-48D7-B4D2-0FB2BB9FC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73" y="1232651"/>
            <a:ext cx="1142998" cy="381000"/>
          </a:xfrm>
          <a:prstGeom prst="rect">
            <a:avLst/>
          </a:prstGeom>
        </p:spPr>
      </p:pic>
      <p:pic>
        <p:nvPicPr>
          <p:cNvPr id="99" name="Image">
            <a:extLst>
              <a:ext uri="{FF2B5EF4-FFF2-40B4-BE49-F238E27FC236}">
                <a16:creationId xmlns:a16="http://schemas.microsoft.com/office/drawing/2014/main" id="{A916A377-63DF-4D08-8F35-E1698509C8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73" y="1219951"/>
            <a:ext cx="1168399" cy="406400"/>
          </a:xfrm>
          <a:prstGeom prst="rect">
            <a:avLst/>
          </a:prstGeom>
        </p:spPr>
      </p:pic>
      <p:sp>
        <p:nvSpPr>
          <p:cNvPr id="100" name="text 1">
            <a:extLst>
              <a:ext uri="{FF2B5EF4-FFF2-40B4-BE49-F238E27FC236}">
                <a16:creationId xmlns:a16="http://schemas.microsoft.com/office/drawing/2014/main" id="{502D23A0-33B5-4D19-A7EB-973A466AD6BC}"/>
              </a:ext>
            </a:extLst>
          </p:cNvPr>
          <p:cNvSpPr txBox="1"/>
          <p:nvPr/>
        </p:nvSpPr>
        <p:spPr>
          <a:xfrm>
            <a:off x="4098078" y="1302221"/>
            <a:ext cx="496427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start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101" name="Image">
            <a:extLst>
              <a:ext uri="{FF2B5EF4-FFF2-40B4-BE49-F238E27FC236}">
                <a16:creationId xmlns:a16="http://schemas.microsoft.com/office/drawing/2014/main" id="{EEABCFBD-F267-4B90-B839-76B1DCE038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73" y="5728450"/>
            <a:ext cx="1142998" cy="381000"/>
          </a:xfrm>
          <a:prstGeom prst="rect">
            <a:avLst/>
          </a:prstGeom>
        </p:spPr>
      </p:pic>
      <p:pic>
        <p:nvPicPr>
          <p:cNvPr id="102" name="Image">
            <a:extLst>
              <a:ext uri="{FF2B5EF4-FFF2-40B4-BE49-F238E27FC236}">
                <a16:creationId xmlns:a16="http://schemas.microsoft.com/office/drawing/2014/main" id="{6B5774C6-FE48-4967-A00E-50CAF4E82A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73" y="5715750"/>
            <a:ext cx="1168399" cy="406400"/>
          </a:xfrm>
          <a:prstGeom prst="rect">
            <a:avLst/>
          </a:prstGeom>
        </p:spPr>
      </p:pic>
      <p:sp>
        <p:nvSpPr>
          <p:cNvPr id="103" name="text 1">
            <a:extLst>
              <a:ext uri="{FF2B5EF4-FFF2-40B4-BE49-F238E27FC236}">
                <a16:creationId xmlns:a16="http://schemas.microsoft.com/office/drawing/2014/main" id="{8518ED55-6823-4E8A-955C-677E09215595}"/>
              </a:ext>
            </a:extLst>
          </p:cNvPr>
          <p:cNvSpPr txBox="1"/>
          <p:nvPr/>
        </p:nvSpPr>
        <p:spPr>
          <a:xfrm>
            <a:off x="4144345" y="5798020"/>
            <a:ext cx="403890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end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104" name="Image">
            <a:extLst>
              <a:ext uri="{FF2B5EF4-FFF2-40B4-BE49-F238E27FC236}">
                <a16:creationId xmlns:a16="http://schemas.microsoft.com/office/drawing/2014/main" id="{837B53D7-C02F-4898-8B7E-213692C312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48" y="1604125"/>
            <a:ext cx="21166" cy="222251"/>
          </a:xfrm>
          <a:prstGeom prst="rect">
            <a:avLst/>
          </a:prstGeom>
        </p:spPr>
      </p:pic>
      <p:pic>
        <p:nvPicPr>
          <p:cNvPr id="105" name="Image">
            <a:extLst>
              <a:ext uri="{FF2B5EF4-FFF2-40B4-BE49-F238E27FC236}">
                <a16:creationId xmlns:a16="http://schemas.microsoft.com/office/drawing/2014/main" id="{5CBEA340-0790-41E3-BFD9-8D65FFE2F8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61" y="1765657"/>
            <a:ext cx="76196" cy="76592"/>
          </a:xfrm>
          <a:prstGeom prst="rect">
            <a:avLst/>
          </a:prstGeom>
        </p:spPr>
      </p:pic>
      <p:pic>
        <p:nvPicPr>
          <p:cNvPr id="106" name="Image">
            <a:extLst>
              <a:ext uri="{FF2B5EF4-FFF2-40B4-BE49-F238E27FC236}">
                <a16:creationId xmlns:a16="http://schemas.microsoft.com/office/drawing/2014/main" id="{8CABC482-97AE-484E-99D0-63A5435CF21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46" y="5261725"/>
            <a:ext cx="19050" cy="450850"/>
          </a:xfrm>
          <a:prstGeom prst="rect">
            <a:avLst/>
          </a:prstGeom>
        </p:spPr>
      </p:pic>
      <p:pic>
        <p:nvPicPr>
          <p:cNvPr id="107" name="Image">
            <a:extLst>
              <a:ext uri="{FF2B5EF4-FFF2-40B4-BE49-F238E27FC236}">
                <a16:creationId xmlns:a16="http://schemas.microsoft.com/office/drawing/2014/main" id="{B6EE73CE-A691-4B3E-9C63-204DB9E193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71" y="5652250"/>
            <a:ext cx="76200" cy="76200"/>
          </a:xfrm>
          <a:prstGeom prst="rect">
            <a:avLst/>
          </a:prstGeom>
        </p:spPr>
      </p:pic>
      <p:sp>
        <p:nvSpPr>
          <p:cNvPr id="108" name="text 1">
            <a:extLst>
              <a:ext uri="{FF2B5EF4-FFF2-40B4-BE49-F238E27FC236}">
                <a16:creationId xmlns:a16="http://schemas.microsoft.com/office/drawing/2014/main" id="{31A4D673-A9A2-4AEC-965D-80658467E4F0}"/>
              </a:ext>
            </a:extLst>
          </p:cNvPr>
          <p:cNvSpPr txBox="1"/>
          <p:nvPr/>
        </p:nvSpPr>
        <p:spPr>
          <a:xfrm>
            <a:off x="3901607" y="3967087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text 1">
            <a:extLst>
              <a:ext uri="{FF2B5EF4-FFF2-40B4-BE49-F238E27FC236}">
                <a16:creationId xmlns:a16="http://schemas.microsoft.com/office/drawing/2014/main" id="{6B709655-8003-43F2-9D77-70504A5093EA}"/>
              </a:ext>
            </a:extLst>
          </p:cNvPr>
          <p:cNvSpPr txBox="1"/>
          <p:nvPr/>
        </p:nvSpPr>
        <p:spPr>
          <a:xfrm>
            <a:off x="4511207" y="3965883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0" name="text 1">
            <a:extLst>
              <a:ext uri="{FF2B5EF4-FFF2-40B4-BE49-F238E27FC236}">
                <a16:creationId xmlns:a16="http://schemas.microsoft.com/office/drawing/2014/main" id="{102F6270-A428-40B9-8739-7ABA0717F1DF}"/>
              </a:ext>
            </a:extLst>
          </p:cNvPr>
          <p:cNvSpPr txBox="1"/>
          <p:nvPr/>
        </p:nvSpPr>
        <p:spPr>
          <a:xfrm>
            <a:off x="3908111" y="2988155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text 1">
            <a:extLst>
              <a:ext uri="{FF2B5EF4-FFF2-40B4-BE49-F238E27FC236}">
                <a16:creationId xmlns:a16="http://schemas.microsoft.com/office/drawing/2014/main" id="{02493401-510C-4926-BFEC-960B7F11BE35}"/>
              </a:ext>
            </a:extLst>
          </p:cNvPr>
          <p:cNvSpPr txBox="1"/>
          <p:nvPr/>
        </p:nvSpPr>
        <p:spPr>
          <a:xfrm>
            <a:off x="4663607" y="2986951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12" name="Image">
            <a:extLst>
              <a:ext uri="{FF2B5EF4-FFF2-40B4-BE49-F238E27FC236}">
                <a16:creationId xmlns:a16="http://schemas.microsoft.com/office/drawing/2014/main" id="{4945EA15-76ED-4774-A893-3BA546431B6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99" y="3332884"/>
            <a:ext cx="1354931" cy="2132012"/>
          </a:xfrm>
          <a:prstGeom prst="rect">
            <a:avLst/>
          </a:prstGeom>
        </p:spPr>
      </p:pic>
      <p:pic>
        <p:nvPicPr>
          <p:cNvPr id="113" name="Image">
            <a:extLst>
              <a:ext uri="{FF2B5EF4-FFF2-40B4-BE49-F238E27FC236}">
                <a16:creationId xmlns:a16="http://schemas.microsoft.com/office/drawing/2014/main" id="{184047D1-19A0-4DF4-B74F-06A07743822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77" y="3442093"/>
            <a:ext cx="83997" cy="75735"/>
          </a:xfrm>
          <a:prstGeom prst="rect">
            <a:avLst/>
          </a:prstGeom>
        </p:spPr>
      </p:pic>
      <p:pic>
        <p:nvPicPr>
          <p:cNvPr id="114" name="Image">
            <a:extLst>
              <a:ext uri="{FF2B5EF4-FFF2-40B4-BE49-F238E27FC236}">
                <a16:creationId xmlns:a16="http://schemas.microsoft.com/office/drawing/2014/main" id="{A5E35A81-7F45-4593-B736-04C07ECE32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51" y="2967179"/>
            <a:ext cx="1188244" cy="2728561"/>
          </a:xfrm>
          <a:prstGeom prst="rect">
            <a:avLst/>
          </a:prstGeom>
        </p:spPr>
      </p:pic>
      <p:pic>
        <p:nvPicPr>
          <p:cNvPr id="115" name="Image">
            <a:extLst>
              <a:ext uri="{FF2B5EF4-FFF2-40B4-BE49-F238E27FC236}">
                <a16:creationId xmlns:a16="http://schemas.microsoft.com/office/drawing/2014/main" id="{4B271A0D-0D16-42A3-B135-45B4F38124E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30" y="5629218"/>
            <a:ext cx="74872" cy="81954"/>
          </a:xfrm>
          <a:prstGeom prst="rect">
            <a:avLst/>
          </a:prstGeom>
        </p:spPr>
      </p:pic>
      <p:sp>
        <p:nvSpPr>
          <p:cNvPr id="116" name="text 1">
            <a:extLst>
              <a:ext uri="{FF2B5EF4-FFF2-40B4-BE49-F238E27FC236}">
                <a16:creationId xmlns:a16="http://schemas.microsoft.com/office/drawing/2014/main" id="{B7F3AC6C-C54D-47D5-8409-7738DA291769}"/>
              </a:ext>
            </a:extLst>
          </p:cNvPr>
          <p:cNvSpPr txBox="1"/>
          <p:nvPr/>
        </p:nvSpPr>
        <p:spPr>
          <a:xfrm>
            <a:off x="3825407" y="5338687"/>
            <a:ext cx="722636" cy="2760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00" spc="10" dirty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17" name="Image">
            <a:extLst>
              <a:ext uri="{FF2B5EF4-FFF2-40B4-BE49-F238E27FC236}">
                <a16:creationId xmlns:a16="http://schemas.microsoft.com/office/drawing/2014/main" id="{3A36C6E3-A743-4644-A030-02C262D446E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83" y="1842250"/>
            <a:ext cx="1147481" cy="1136650"/>
          </a:xfrm>
          <a:prstGeom prst="rect">
            <a:avLst/>
          </a:prstGeom>
        </p:spPr>
      </p:pic>
      <p:pic>
        <p:nvPicPr>
          <p:cNvPr id="118" name="Image">
            <a:extLst>
              <a:ext uri="{FF2B5EF4-FFF2-40B4-BE49-F238E27FC236}">
                <a16:creationId xmlns:a16="http://schemas.microsoft.com/office/drawing/2014/main" id="{EA774F41-BBCC-4D21-B0BC-0843EA36992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83" y="1829550"/>
            <a:ext cx="1172881" cy="1162049"/>
          </a:xfrm>
          <a:prstGeom prst="rect">
            <a:avLst/>
          </a:prstGeom>
        </p:spPr>
      </p:pic>
      <p:sp>
        <p:nvSpPr>
          <p:cNvPr id="119" name="text 1">
            <a:extLst>
              <a:ext uri="{FF2B5EF4-FFF2-40B4-BE49-F238E27FC236}">
                <a16:creationId xmlns:a16="http://schemas.microsoft.com/office/drawing/2014/main" id="{6E3B1313-E967-42FB-9E66-3BAE0AB4AB6F}"/>
              </a:ext>
            </a:extLst>
          </p:cNvPr>
          <p:cNvSpPr txBox="1"/>
          <p:nvPr/>
        </p:nvSpPr>
        <p:spPr>
          <a:xfrm>
            <a:off x="7311023" y="2152485"/>
            <a:ext cx="652790" cy="5316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x = 3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y = 10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120" name="Image">
            <a:extLst>
              <a:ext uri="{FF2B5EF4-FFF2-40B4-BE49-F238E27FC236}">
                <a16:creationId xmlns:a16="http://schemas.microsoft.com/office/drawing/2014/main" id="{550C40C5-7A8B-4CD1-B4EE-C4D1AAA44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83" y="3512300"/>
            <a:ext cx="1143000" cy="381000"/>
          </a:xfrm>
          <a:prstGeom prst="rect">
            <a:avLst/>
          </a:prstGeom>
        </p:spPr>
      </p:pic>
      <p:pic>
        <p:nvPicPr>
          <p:cNvPr id="121" name="Image">
            <a:extLst>
              <a:ext uri="{FF2B5EF4-FFF2-40B4-BE49-F238E27FC236}">
                <a16:creationId xmlns:a16="http://schemas.microsoft.com/office/drawing/2014/main" id="{E33EC6EC-5017-434C-A531-6A08B2E5EF4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83" y="3499600"/>
            <a:ext cx="1168400" cy="406400"/>
          </a:xfrm>
          <a:prstGeom prst="rect">
            <a:avLst/>
          </a:prstGeom>
        </p:spPr>
      </p:pic>
      <p:sp>
        <p:nvSpPr>
          <p:cNvPr id="122" name="text 1">
            <a:extLst>
              <a:ext uri="{FF2B5EF4-FFF2-40B4-BE49-F238E27FC236}">
                <a16:creationId xmlns:a16="http://schemas.microsoft.com/office/drawing/2014/main" id="{91651338-F7E4-4C31-9E59-C5AFA871E26B}"/>
              </a:ext>
            </a:extLst>
          </p:cNvPr>
          <p:cNvSpPr txBox="1"/>
          <p:nvPr/>
        </p:nvSpPr>
        <p:spPr>
          <a:xfrm>
            <a:off x="7311023" y="3581871"/>
            <a:ext cx="857020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if (x &gt; y)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123" name="Image">
            <a:extLst>
              <a:ext uri="{FF2B5EF4-FFF2-40B4-BE49-F238E27FC236}">
                <a16:creationId xmlns:a16="http://schemas.microsoft.com/office/drawing/2014/main" id="{C385D214-D72B-48E1-A5A0-7311D0ACA5C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83" y="4198100"/>
            <a:ext cx="1053742" cy="381000"/>
          </a:xfrm>
          <a:prstGeom prst="rect">
            <a:avLst/>
          </a:prstGeom>
        </p:spPr>
      </p:pic>
      <p:pic>
        <p:nvPicPr>
          <p:cNvPr id="124" name="Image">
            <a:extLst>
              <a:ext uri="{FF2B5EF4-FFF2-40B4-BE49-F238E27FC236}">
                <a16:creationId xmlns:a16="http://schemas.microsoft.com/office/drawing/2014/main" id="{6B5F309D-2B79-4ED1-B62B-F054F9E58EF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3" y="4185400"/>
            <a:ext cx="1079142" cy="406400"/>
          </a:xfrm>
          <a:prstGeom prst="rect">
            <a:avLst/>
          </a:prstGeom>
        </p:spPr>
      </p:pic>
      <p:sp>
        <p:nvSpPr>
          <p:cNvPr id="125" name="text 1">
            <a:extLst>
              <a:ext uri="{FF2B5EF4-FFF2-40B4-BE49-F238E27FC236}">
                <a16:creationId xmlns:a16="http://schemas.microsoft.com/office/drawing/2014/main" id="{5E7D73D2-BA16-4CF3-9D12-F972594288AB}"/>
              </a:ext>
            </a:extLst>
          </p:cNvPr>
          <p:cNvSpPr txBox="1"/>
          <p:nvPr/>
        </p:nvSpPr>
        <p:spPr>
          <a:xfrm>
            <a:off x="6625223" y="4267670"/>
            <a:ext cx="853682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x = x - y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126" name="Image">
            <a:extLst>
              <a:ext uri="{FF2B5EF4-FFF2-40B4-BE49-F238E27FC236}">
                <a16:creationId xmlns:a16="http://schemas.microsoft.com/office/drawing/2014/main" id="{FC433B5F-7E87-4AB1-AA1C-0C270B20261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26" y="4198100"/>
            <a:ext cx="1053742" cy="381000"/>
          </a:xfrm>
          <a:prstGeom prst="rect">
            <a:avLst/>
          </a:prstGeom>
        </p:spPr>
      </p:pic>
      <p:pic>
        <p:nvPicPr>
          <p:cNvPr id="127" name="Image">
            <a:extLst>
              <a:ext uri="{FF2B5EF4-FFF2-40B4-BE49-F238E27FC236}">
                <a16:creationId xmlns:a16="http://schemas.microsoft.com/office/drawing/2014/main" id="{A986E149-6DF5-41F5-85A2-E80BD534F02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26" y="4185400"/>
            <a:ext cx="1079143" cy="406400"/>
          </a:xfrm>
          <a:prstGeom prst="rect">
            <a:avLst/>
          </a:prstGeom>
        </p:spPr>
      </p:pic>
      <p:sp>
        <p:nvSpPr>
          <p:cNvPr id="128" name="text 1">
            <a:extLst>
              <a:ext uri="{FF2B5EF4-FFF2-40B4-BE49-F238E27FC236}">
                <a16:creationId xmlns:a16="http://schemas.microsoft.com/office/drawing/2014/main" id="{55C81746-FD42-4C91-B517-31B85D52EF57}"/>
              </a:ext>
            </a:extLst>
          </p:cNvPr>
          <p:cNvSpPr txBox="1"/>
          <p:nvPr/>
        </p:nvSpPr>
        <p:spPr>
          <a:xfrm>
            <a:off x="7755166" y="4267670"/>
            <a:ext cx="839509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y = y - x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129" name="Image">
            <a:extLst>
              <a:ext uri="{FF2B5EF4-FFF2-40B4-BE49-F238E27FC236}">
                <a16:creationId xmlns:a16="http://schemas.microsoft.com/office/drawing/2014/main" id="{FD8D9D78-128B-48ED-A479-8E9525766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83" y="4883900"/>
            <a:ext cx="1143000" cy="381000"/>
          </a:xfrm>
          <a:prstGeom prst="rect">
            <a:avLst/>
          </a:prstGeom>
        </p:spPr>
      </p:pic>
      <p:pic>
        <p:nvPicPr>
          <p:cNvPr id="130" name="Image">
            <a:extLst>
              <a:ext uri="{FF2B5EF4-FFF2-40B4-BE49-F238E27FC236}">
                <a16:creationId xmlns:a16="http://schemas.microsoft.com/office/drawing/2014/main" id="{8687534D-B301-444B-8ADC-CC0E811274A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83" y="4871200"/>
            <a:ext cx="1168400" cy="406400"/>
          </a:xfrm>
          <a:prstGeom prst="rect">
            <a:avLst/>
          </a:prstGeom>
        </p:spPr>
      </p:pic>
      <p:sp>
        <p:nvSpPr>
          <p:cNvPr id="131" name="text 1">
            <a:extLst>
              <a:ext uri="{FF2B5EF4-FFF2-40B4-BE49-F238E27FC236}">
                <a16:creationId xmlns:a16="http://schemas.microsoft.com/office/drawing/2014/main" id="{DCC93E1D-8B73-4A0B-ACD2-9996DD5184C5}"/>
              </a:ext>
            </a:extLst>
          </p:cNvPr>
          <p:cNvSpPr txBox="1"/>
          <p:nvPr/>
        </p:nvSpPr>
        <p:spPr>
          <a:xfrm>
            <a:off x="7311023" y="4953470"/>
            <a:ext cx="918970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if (x != y)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132" name="Image">
            <a:extLst>
              <a:ext uri="{FF2B5EF4-FFF2-40B4-BE49-F238E27FC236}">
                <a16:creationId xmlns:a16="http://schemas.microsoft.com/office/drawing/2014/main" id="{A7C72FF6-AFB2-4FB5-AD84-12E134D8AED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39" y="2975725"/>
            <a:ext cx="19050" cy="520700"/>
          </a:xfrm>
          <a:prstGeom prst="rect">
            <a:avLst/>
          </a:prstGeom>
        </p:spPr>
      </p:pic>
      <p:pic>
        <p:nvPicPr>
          <p:cNvPr id="133" name="Image">
            <a:extLst>
              <a:ext uri="{FF2B5EF4-FFF2-40B4-BE49-F238E27FC236}">
                <a16:creationId xmlns:a16="http://schemas.microsoft.com/office/drawing/2014/main" id="{C72F4233-D63E-4992-8FDC-7B556E1E3AF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64" y="3436100"/>
            <a:ext cx="76200" cy="76200"/>
          </a:xfrm>
          <a:prstGeom prst="rect">
            <a:avLst/>
          </a:prstGeom>
        </p:spPr>
      </p:pic>
      <p:pic>
        <p:nvPicPr>
          <p:cNvPr id="134" name="Image">
            <a:extLst>
              <a:ext uri="{FF2B5EF4-FFF2-40B4-BE49-F238E27FC236}">
                <a16:creationId xmlns:a16="http://schemas.microsoft.com/office/drawing/2014/main" id="{BB753C93-A4AA-4ACA-9F38-5B4B2BFBF40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97" y="3883775"/>
            <a:ext cx="612411" cy="312587"/>
          </a:xfrm>
          <a:prstGeom prst="rect">
            <a:avLst/>
          </a:prstGeom>
        </p:spPr>
      </p:pic>
      <p:pic>
        <p:nvPicPr>
          <p:cNvPr id="135" name="Image">
            <a:extLst>
              <a:ext uri="{FF2B5EF4-FFF2-40B4-BE49-F238E27FC236}">
                <a16:creationId xmlns:a16="http://schemas.microsoft.com/office/drawing/2014/main" id="{163988D3-6114-49CB-A735-EC7E3F95491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55" y="4130163"/>
            <a:ext cx="85194" cy="68299"/>
          </a:xfrm>
          <a:prstGeom prst="rect">
            <a:avLst/>
          </a:prstGeom>
        </p:spPr>
      </p:pic>
      <p:pic>
        <p:nvPicPr>
          <p:cNvPr id="136" name="Image">
            <a:extLst>
              <a:ext uri="{FF2B5EF4-FFF2-40B4-BE49-F238E27FC236}">
                <a16:creationId xmlns:a16="http://schemas.microsoft.com/office/drawing/2014/main" id="{40C64BBA-7F9F-4469-A386-D7C8BFEC64F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01" y="3883775"/>
            <a:ext cx="299730" cy="305701"/>
          </a:xfrm>
          <a:prstGeom prst="rect">
            <a:avLst/>
          </a:prstGeom>
        </p:spPr>
      </p:pic>
      <p:pic>
        <p:nvPicPr>
          <p:cNvPr id="137" name="Image">
            <a:extLst>
              <a:ext uri="{FF2B5EF4-FFF2-40B4-BE49-F238E27FC236}">
                <a16:creationId xmlns:a16="http://schemas.microsoft.com/office/drawing/2014/main" id="{F1CFF5EF-4B09-4623-B5D8-DC5C68DEB27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42" y="4116999"/>
            <a:ext cx="80534" cy="81101"/>
          </a:xfrm>
          <a:prstGeom prst="rect">
            <a:avLst/>
          </a:prstGeom>
        </p:spPr>
      </p:pic>
      <p:pic>
        <p:nvPicPr>
          <p:cNvPr id="138" name="Image">
            <a:extLst>
              <a:ext uri="{FF2B5EF4-FFF2-40B4-BE49-F238E27FC236}">
                <a16:creationId xmlns:a16="http://schemas.microsoft.com/office/drawing/2014/main" id="{27C127FE-0FF1-4067-929C-4B52FE6A378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30" y="4569575"/>
            <a:ext cx="536683" cy="311360"/>
          </a:xfrm>
          <a:prstGeom prst="rect">
            <a:avLst/>
          </a:prstGeom>
        </p:spPr>
      </p:pic>
      <p:pic>
        <p:nvPicPr>
          <p:cNvPr id="139" name="Image">
            <a:extLst>
              <a:ext uri="{FF2B5EF4-FFF2-40B4-BE49-F238E27FC236}">
                <a16:creationId xmlns:a16="http://schemas.microsoft.com/office/drawing/2014/main" id="{6066BB24-6EA4-45B8-8F15-D246E641FBD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319" y="4813255"/>
            <a:ext cx="85086" cy="70645"/>
          </a:xfrm>
          <a:prstGeom prst="rect">
            <a:avLst/>
          </a:prstGeom>
        </p:spPr>
      </p:pic>
      <p:pic>
        <p:nvPicPr>
          <p:cNvPr id="140" name="Image">
            <a:extLst>
              <a:ext uri="{FF2B5EF4-FFF2-40B4-BE49-F238E27FC236}">
                <a16:creationId xmlns:a16="http://schemas.microsoft.com/office/drawing/2014/main" id="{83DE8F17-C212-4960-842F-3EE63E4862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67" y="4569575"/>
            <a:ext cx="299557" cy="305696"/>
          </a:xfrm>
          <a:prstGeom prst="rect">
            <a:avLst/>
          </a:prstGeom>
        </p:spPr>
      </p:pic>
      <p:pic>
        <p:nvPicPr>
          <p:cNvPr id="141" name="Image">
            <a:extLst>
              <a:ext uri="{FF2B5EF4-FFF2-40B4-BE49-F238E27FC236}">
                <a16:creationId xmlns:a16="http://schemas.microsoft.com/office/drawing/2014/main" id="{7D278D5B-C566-4BAA-B5A8-9110F696B96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326" y="4802790"/>
            <a:ext cx="80526" cy="81110"/>
          </a:xfrm>
          <a:prstGeom prst="rect">
            <a:avLst/>
          </a:prstGeom>
        </p:spPr>
      </p:pic>
      <p:pic>
        <p:nvPicPr>
          <p:cNvPr id="142" name="Image">
            <a:extLst>
              <a:ext uri="{FF2B5EF4-FFF2-40B4-BE49-F238E27FC236}">
                <a16:creationId xmlns:a16="http://schemas.microsoft.com/office/drawing/2014/main" id="{6B845F73-6479-46F2-A57F-AA8508E87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83" y="1232651"/>
            <a:ext cx="1143000" cy="381000"/>
          </a:xfrm>
          <a:prstGeom prst="rect">
            <a:avLst/>
          </a:prstGeom>
        </p:spPr>
      </p:pic>
      <p:pic>
        <p:nvPicPr>
          <p:cNvPr id="143" name="Image">
            <a:extLst>
              <a:ext uri="{FF2B5EF4-FFF2-40B4-BE49-F238E27FC236}">
                <a16:creationId xmlns:a16="http://schemas.microsoft.com/office/drawing/2014/main" id="{8ED383CF-5E67-4F20-965C-78509CA964E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83" y="1219951"/>
            <a:ext cx="1168400" cy="406400"/>
          </a:xfrm>
          <a:prstGeom prst="rect">
            <a:avLst/>
          </a:prstGeom>
        </p:spPr>
      </p:pic>
      <p:sp>
        <p:nvSpPr>
          <p:cNvPr id="144" name="text 1">
            <a:extLst>
              <a:ext uri="{FF2B5EF4-FFF2-40B4-BE49-F238E27FC236}">
                <a16:creationId xmlns:a16="http://schemas.microsoft.com/office/drawing/2014/main" id="{8EB5A472-198D-40B6-BF55-D24BE275CF34}"/>
              </a:ext>
            </a:extLst>
          </p:cNvPr>
          <p:cNvSpPr txBox="1"/>
          <p:nvPr/>
        </p:nvSpPr>
        <p:spPr>
          <a:xfrm>
            <a:off x="7577189" y="1302221"/>
            <a:ext cx="496427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start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145" name="Image">
            <a:extLst>
              <a:ext uri="{FF2B5EF4-FFF2-40B4-BE49-F238E27FC236}">
                <a16:creationId xmlns:a16="http://schemas.microsoft.com/office/drawing/2014/main" id="{2B770E36-61E2-4B48-992E-80347B3740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83" y="5728450"/>
            <a:ext cx="1143000" cy="381000"/>
          </a:xfrm>
          <a:prstGeom prst="rect">
            <a:avLst/>
          </a:prstGeom>
        </p:spPr>
      </p:pic>
      <p:pic>
        <p:nvPicPr>
          <p:cNvPr id="146" name="Image">
            <a:extLst>
              <a:ext uri="{FF2B5EF4-FFF2-40B4-BE49-F238E27FC236}">
                <a16:creationId xmlns:a16="http://schemas.microsoft.com/office/drawing/2014/main" id="{B93E76F0-D1F0-4372-A78B-CC290E705FE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83" y="5715750"/>
            <a:ext cx="1168400" cy="406400"/>
          </a:xfrm>
          <a:prstGeom prst="rect">
            <a:avLst/>
          </a:prstGeom>
        </p:spPr>
      </p:pic>
      <p:sp>
        <p:nvSpPr>
          <p:cNvPr id="147" name="text 1">
            <a:extLst>
              <a:ext uri="{FF2B5EF4-FFF2-40B4-BE49-F238E27FC236}">
                <a16:creationId xmlns:a16="http://schemas.microsoft.com/office/drawing/2014/main" id="{083C535A-AC0D-4C4D-A4D1-3B9F2B09A1A7}"/>
              </a:ext>
            </a:extLst>
          </p:cNvPr>
          <p:cNvSpPr txBox="1"/>
          <p:nvPr/>
        </p:nvSpPr>
        <p:spPr>
          <a:xfrm>
            <a:off x="7623456" y="5798020"/>
            <a:ext cx="403890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end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148" name="Image">
            <a:extLst>
              <a:ext uri="{FF2B5EF4-FFF2-40B4-BE49-F238E27FC236}">
                <a16:creationId xmlns:a16="http://schemas.microsoft.com/office/drawing/2014/main" id="{BF001E2D-B1A0-4BAF-8E75-7240E7B1851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58" y="1604125"/>
            <a:ext cx="21167" cy="222251"/>
          </a:xfrm>
          <a:prstGeom prst="rect">
            <a:avLst/>
          </a:prstGeom>
        </p:spPr>
      </p:pic>
      <p:pic>
        <p:nvPicPr>
          <p:cNvPr id="149" name="Image">
            <a:extLst>
              <a:ext uri="{FF2B5EF4-FFF2-40B4-BE49-F238E27FC236}">
                <a16:creationId xmlns:a16="http://schemas.microsoft.com/office/drawing/2014/main" id="{CA4A2323-F10C-45BB-93BC-4E531B0B8D7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73" y="1765657"/>
            <a:ext cx="76196" cy="76592"/>
          </a:xfrm>
          <a:prstGeom prst="rect">
            <a:avLst/>
          </a:prstGeom>
        </p:spPr>
      </p:pic>
      <p:pic>
        <p:nvPicPr>
          <p:cNvPr id="150" name="Image">
            <a:extLst>
              <a:ext uri="{FF2B5EF4-FFF2-40B4-BE49-F238E27FC236}">
                <a16:creationId xmlns:a16="http://schemas.microsoft.com/office/drawing/2014/main" id="{1C0016E7-40D9-4DB6-BB8F-58274C5A679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58" y="5261725"/>
            <a:ext cx="19050" cy="450850"/>
          </a:xfrm>
          <a:prstGeom prst="rect">
            <a:avLst/>
          </a:prstGeom>
        </p:spPr>
      </p:pic>
      <p:pic>
        <p:nvPicPr>
          <p:cNvPr id="151" name="Image">
            <a:extLst>
              <a:ext uri="{FF2B5EF4-FFF2-40B4-BE49-F238E27FC236}">
                <a16:creationId xmlns:a16="http://schemas.microsoft.com/office/drawing/2014/main" id="{CE4051A5-3418-4505-97E5-F5CE6945A54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83" y="5652250"/>
            <a:ext cx="76200" cy="76200"/>
          </a:xfrm>
          <a:prstGeom prst="rect">
            <a:avLst/>
          </a:prstGeom>
        </p:spPr>
      </p:pic>
      <p:sp>
        <p:nvSpPr>
          <p:cNvPr id="152" name="text 1">
            <a:extLst>
              <a:ext uri="{FF2B5EF4-FFF2-40B4-BE49-F238E27FC236}">
                <a16:creationId xmlns:a16="http://schemas.microsoft.com/office/drawing/2014/main" id="{71B5236F-0139-40A1-9B8F-9168860B75C7}"/>
              </a:ext>
            </a:extLst>
          </p:cNvPr>
          <p:cNvSpPr txBox="1"/>
          <p:nvPr/>
        </p:nvSpPr>
        <p:spPr>
          <a:xfrm>
            <a:off x="7443863" y="3965883"/>
            <a:ext cx="646436" cy="2668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  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53" name="Image">
            <a:extLst>
              <a:ext uri="{FF2B5EF4-FFF2-40B4-BE49-F238E27FC236}">
                <a16:creationId xmlns:a16="http://schemas.microsoft.com/office/drawing/2014/main" id="{67BAA774-3E36-4D42-B10C-9A5E614D9CD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07" y="3332884"/>
            <a:ext cx="1261268" cy="2132012"/>
          </a:xfrm>
          <a:prstGeom prst="rect">
            <a:avLst/>
          </a:prstGeom>
        </p:spPr>
      </p:pic>
      <p:pic>
        <p:nvPicPr>
          <p:cNvPr id="154" name="Image">
            <a:extLst>
              <a:ext uri="{FF2B5EF4-FFF2-40B4-BE49-F238E27FC236}">
                <a16:creationId xmlns:a16="http://schemas.microsoft.com/office/drawing/2014/main" id="{296328F7-2268-4FBF-B5D1-9B5EBBA54920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6" y="3440688"/>
            <a:ext cx="83407" cy="77139"/>
          </a:xfrm>
          <a:prstGeom prst="rect">
            <a:avLst/>
          </a:prstGeom>
        </p:spPr>
      </p:pic>
      <p:sp>
        <p:nvSpPr>
          <p:cNvPr id="155" name="text 1">
            <a:extLst>
              <a:ext uri="{FF2B5EF4-FFF2-40B4-BE49-F238E27FC236}">
                <a16:creationId xmlns:a16="http://schemas.microsoft.com/office/drawing/2014/main" id="{1D1BB2DF-8E93-487F-A4B6-BD305FFB7A6A}"/>
              </a:ext>
            </a:extLst>
          </p:cNvPr>
          <p:cNvSpPr txBox="1"/>
          <p:nvPr/>
        </p:nvSpPr>
        <p:spPr>
          <a:xfrm>
            <a:off x="7304519" y="5338687"/>
            <a:ext cx="722635" cy="2760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00" spc="10" dirty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6" name="text 1">
            <a:extLst>
              <a:ext uri="{FF2B5EF4-FFF2-40B4-BE49-F238E27FC236}">
                <a16:creationId xmlns:a16="http://schemas.microsoft.com/office/drawing/2014/main" id="{7C8549DC-6ACB-44BF-B010-01A0BEAEA437}"/>
              </a:ext>
            </a:extLst>
          </p:cNvPr>
          <p:cNvSpPr txBox="1"/>
          <p:nvPr/>
        </p:nvSpPr>
        <p:spPr>
          <a:xfrm>
            <a:off x="3371692" y="1294600"/>
            <a:ext cx="258775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Gill Sans MT"/>
                <a:cs typeface="Gill Sans MT"/>
              </a:rPr>
              <a:t>IR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57" name="text 1">
            <a:extLst>
              <a:ext uri="{FF2B5EF4-FFF2-40B4-BE49-F238E27FC236}">
                <a16:creationId xmlns:a16="http://schemas.microsoft.com/office/drawing/2014/main" id="{45F20756-65EF-4ECC-A5A1-0BF6D5013D0C}"/>
              </a:ext>
            </a:extLst>
          </p:cNvPr>
          <p:cNvSpPr txBox="1"/>
          <p:nvPr/>
        </p:nvSpPr>
        <p:spPr>
          <a:xfrm>
            <a:off x="5850167" y="1294600"/>
            <a:ext cx="1298722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Gill Sans MT"/>
                <a:cs typeface="Gill Sans MT"/>
              </a:rPr>
              <a:t>Optimized IR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8084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>
                <a:latin typeface="+mj-lt"/>
              </a:rPr>
              <a:t>Putting It All </a:t>
            </a:r>
            <a:r>
              <a:rPr spc="-44" dirty="0">
                <a:latin typeface="+mj-lt"/>
              </a:rPr>
              <a:t>Together</a:t>
            </a:r>
            <a:endParaRPr spc="-4" dirty="0">
              <a:latin typeface="+mj-lt"/>
            </a:endParaRPr>
          </a:p>
        </p:txBody>
      </p:sp>
      <p:pic>
        <p:nvPicPr>
          <p:cNvPr id="58" name="Image">
            <a:extLst>
              <a:ext uri="{FF2B5EF4-FFF2-40B4-BE49-F238E27FC236}">
                <a16:creationId xmlns:a16="http://schemas.microsoft.com/office/drawing/2014/main" id="{2DC7D5EF-1652-4D5A-A96D-671F4DBB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6" y="1949826"/>
            <a:ext cx="1147481" cy="1136650"/>
          </a:xfrm>
          <a:prstGeom prst="rect">
            <a:avLst/>
          </a:prstGeom>
        </p:spPr>
      </p:pic>
      <p:pic>
        <p:nvPicPr>
          <p:cNvPr id="59" name="Image">
            <a:extLst>
              <a:ext uri="{FF2B5EF4-FFF2-40B4-BE49-F238E27FC236}">
                <a16:creationId xmlns:a16="http://schemas.microsoft.com/office/drawing/2014/main" id="{449EADE3-BE89-49F4-9834-20616D236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76" y="1937126"/>
            <a:ext cx="1172881" cy="1162049"/>
          </a:xfrm>
          <a:prstGeom prst="rect">
            <a:avLst/>
          </a:prstGeom>
        </p:spPr>
      </p:pic>
      <p:sp>
        <p:nvSpPr>
          <p:cNvPr id="60" name="text 1">
            <a:extLst>
              <a:ext uri="{FF2B5EF4-FFF2-40B4-BE49-F238E27FC236}">
                <a16:creationId xmlns:a16="http://schemas.microsoft.com/office/drawing/2014/main" id="{329F7C89-3F5D-4F62-BD67-ED857A316EFC}"/>
              </a:ext>
            </a:extLst>
          </p:cNvPr>
          <p:cNvSpPr txBox="1"/>
          <p:nvPr/>
        </p:nvSpPr>
        <p:spPr>
          <a:xfrm>
            <a:off x="1199116" y="2260061"/>
            <a:ext cx="652790" cy="5316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x = 3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y = 10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61" name="Image">
            <a:extLst>
              <a:ext uri="{FF2B5EF4-FFF2-40B4-BE49-F238E27FC236}">
                <a16:creationId xmlns:a16="http://schemas.microsoft.com/office/drawing/2014/main" id="{D9A57C30-5570-496B-978B-EE897FFCF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6" y="3619876"/>
            <a:ext cx="1143000" cy="381000"/>
          </a:xfrm>
          <a:prstGeom prst="rect">
            <a:avLst/>
          </a:prstGeom>
        </p:spPr>
      </p:pic>
      <p:pic>
        <p:nvPicPr>
          <p:cNvPr id="62" name="Image">
            <a:extLst>
              <a:ext uri="{FF2B5EF4-FFF2-40B4-BE49-F238E27FC236}">
                <a16:creationId xmlns:a16="http://schemas.microsoft.com/office/drawing/2014/main" id="{59939262-30CB-43B3-9FE5-14AEFDF88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76" y="3607176"/>
            <a:ext cx="1168399" cy="406400"/>
          </a:xfrm>
          <a:prstGeom prst="rect">
            <a:avLst/>
          </a:prstGeom>
        </p:spPr>
      </p:pic>
      <p:sp>
        <p:nvSpPr>
          <p:cNvPr id="63" name="text 1">
            <a:extLst>
              <a:ext uri="{FF2B5EF4-FFF2-40B4-BE49-F238E27FC236}">
                <a16:creationId xmlns:a16="http://schemas.microsoft.com/office/drawing/2014/main" id="{7CA591B8-F45D-40A6-AAB0-3FF2854F3BE9}"/>
              </a:ext>
            </a:extLst>
          </p:cNvPr>
          <p:cNvSpPr txBox="1"/>
          <p:nvPr/>
        </p:nvSpPr>
        <p:spPr>
          <a:xfrm>
            <a:off x="1199116" y="3689447"/>
            <a:ext cx="857021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if (x &gt; y)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64" name="Image">
            <a:extLst>
              <a:ext uri="{FF2B5EF4-FFF2-40B4-BE49-F238E27FC236}">
                <a16:creationId xmlns:a16="http://schemas.microsoft.com/office/drawing/2014/main" id="{41EFF2FC-37AC-4180-BEA2-402234FDD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6" y="4305676"/>
            <a:ext cx="1053742" cy="381000"/>
          </a:xfrm>
          <a:prstGeom prst="rect">
            <a:avLst/>
          </a:prstGeom>
        </p:spPr>
      </p:pic>
      <p:pic>
        <p:nvPicPr>
          <p:cNvPr id="65" name="Image">
            <a:extLst>
              <a:ext uri="{FF2B5EF4-FFF2-40B4-BE49-F238E27FC236}">
                <a16:creationId xmlns:a16="http://schemas.microsoft.com/office/drawing/2014/main" id="{D8E2870A-1E70-43D2-9543-2CFD7EB06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6" y="4292976"/>
            <a:ext cx="1079142" cy="406400"/>
          </a:xfrm>
          <a:prstGeom prst="rect">
            <a:avLst/>
          </a:prstGeom>
        </p:spPr>
      </p:pic>
      <p:sp>
        <p:nvSpPr>
          <p:cNvPr id="66" name="text 1">
            <a:extLst>
              <a:ext uri="{FF2B5EF4-FFF2-40B4-BE49-F238E27FC236}">
                <a16:creationId xmlns:a16="http://schemas.microsoft.com/office/drawing/2014/main" id="{2432EAFE-B127-4C79-AF64-6E6B6F167796}"/>
              </a:ext>
            </a:extLst>
          </p:cNvPr>
          <p:cNvSpPr txBox="1"/>
          <p:nvPr/>
        </p:nvSpPr>
        <p:spPr>
          <a:xfrm>
            <a:off x="513316" y="4375246"/>
            <a:ext cx="853683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x = x - y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67" name="Image">
            <a:extLst>
              <a:ext uri="{FF2B5EF4-FFF2-40B4-BE49-F238E27FC236}">
                <a16:creationId xmlns:a16="http://schemas.microsoft.com/office/drawing/2014/main" id="{55775EF2-2567-46B4-8794-400F941809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19" y="4305676"/>
            <a:ext cx="1053743" cy="381000"/>
          </a:xfrm>
          <a:prstGeom prst="rect">
            <a:avLst/>
          </a:prstGeom>
        </p:spPr>
      </p:pic>
      <p:pic>
        <p:nvPicPr>
          <p:cNvPr id="68" name="Image">
            <a:extLst>
              <a:ext uri="{FF2B5EF4-FFF2-40B4-BE49-F238E27FC236}">
                <a16:creationId xmlns:a16="http://schemas.microsoft.com/office/drawing/2014/main" id="{E7AC5C61-1FB6-4CFE-A443-BD07373A1A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19" y="4292976"/>
            <a:ext cx="1079142" cy="406400"/>
          </a:xfrm>
          <a:prstGeom prst="rect">
            <a:avLst/>
          </a:prstGeom>
        </p:spPr>
      </p:pic>
      <p:sp>
        <p:nvSpPr>
          <p:cNvPr id="69" name="text 1">
            <a:extLst>
              <a:ext uri="{FF2B5EF4-FFF2-40B4-BE49-F238E27FC236}">
                <a16:creationId xmlns:a16="http://schemas.microsoft.com/office/drawing/2014/main" id="{5ACEB897-E8A5-4E24-AB23-1E711473CEEE}"/>
              </a:ext>
            </a:extLst>
          </p:cNvPr>
          <p:cNvSpPr txBox="1"/>
          <p:nvPr/>
        </p:nvSpPr>
        <p:spPr>
          <a:xfrm>
            <a:off x="1643259" y="4375246"/>
            <a:ext cx="839511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y = y - x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70" name="Image">
            <a:extLst>
              <a:ext uri="{FF2B5EF4-FFF2-40B4-BE49-F238E27FC236}">
                <a16:creationId xmlns:a16="http://schemas.microsoft.com/office/drawing/2014/main" id="{EE97F97B-439D-4F11-A28E-7C56AF4A6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6" y="4991476"/>
            <a:ext cx="1143000" cy="381000"/>
          </a:xfrm>
          <a:prstGeom prst="rect">
            <a:avLst/>
          </a:prstGeom>
        </p:spPr>
      </p:pic>
      <p:pic>
        <p:nvPicPr>
          <p:cNvPr id="71" name="Image">
            <a:extLst>
              <a:ext uri="{FF2B5EF4-FFF2-40B4-BE49-F238E27FC236}">
                <a16:creationId xmlns:a16="http://schemas.microsoft.com/office/drawing/2014/main" id="{47A29AA3-4CF1-495E-815B-6428A5C33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76" y="4978776"/>
            <a:ext cx="1168399" cy="406400"/>
          </a:xfrm>
          <a:prstGeom prst="rect">
            <a:avLst/>
          </a:prstGeom>
        </p:spPr>
      </p:pic>
      <p:sp>
        <p:nvSpPr>
          <p:cNvPr id="72" name="text 1">
            <a:extLst>
              <a:ext uri="{FF2B5EF4-FFF2-40B4-BE49-F238E27FC236}">
                <a16:creationId xmlns:a16="http://schemas.microsoft.com/office/drawing/2014/main" id="{92B786AC-4835-447C-A973-FE929C91675D}"/>
              </a:ext>
            </a:extLst>
          </p:cNvPr>
          <p:cNvSpPr txBox="1"/>
          <p:nvPr/>
        </p:nvSpPr>
        <p:spPr>
          <a:xfrm>
            <a:off x="1199116" y="5061046"/>
            <a:ext cx="918971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if (x != y)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73" name="Image">
            <a:extLst>
              <a:ext uri="{FF2B5EF4-FFF2-40B4-BE49-F238E27FC236}">
                <a16:creationId xmlns:a16="http://schemas.microsoft.com/office/drawing/2014/main" id="{4D3ED8CE-962A-48BA-9C4B-9D591D3A1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31" y="3083301"/>
            <a:ext cx="19050" cy="520700"/>
          </a:xfrm>
          <a:prstGeom prst="rect">
            <a:avLst/>
          </a:prstGeom>
        </p:spPr>
      </p:pic>
      <p:pic>
        <p:nvPicPr>
          <p:cNvPr id="74" name="Image">
            <a:extLst>
              <a:ext uri="{FF2B5EF4-FFF2-40B4-BE49-F238E27FC236}">
                <a16:creationId xmlns:a16="http://schemas.microsoft.com/office/drawing/2014/main" id="{130EFCDF-8500-494B-B91E-F67BD139FD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56" y="3543676"/>
            <a:ext cx="76200" cy="76200"/>
          </a:xfrm>
          <a:prstGeom prst="rect">
            <a:avLst/>
          </a:prstGeom>
        </p:spPr>
      </p:pic>
      <p:pic>
        <p:nvPicPr>
          <p:cNvPr id="75" name="Image">
            <a:extLst>
              <a:ext uri="{FF2B5EF4-FFF2-40B4-BE49-F238E27FC236}">
                <a16:creationId xmlns:a16="http://schemas.microsoft.com/office/drawing/2014/main" id="{DC5D6EF7-F12A-4499-AD5F-027BFB89D9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89" y="3991351"/>
            <a:ext cx="612411" cy="312587"/>
          </a:xfrm>
          <a:prstGeom prst="rect">
            <a:avLst/>
          </a:prstGeom>
        </p:spPr>
      </p:pic>
      <p:pic>
        <p:nvPicPr>
          <p:cNvPr id="76" name="Image">
            <a:extLst>
              <a:ext uri="{FF2B5EF4-FFF2-40B4-BE49-F238E27FC236}">
                <a16:creationId xmlns:a16="http://schemas.microsoft.com/office/drawing/2014/main" id="{997344BD-ABDA-48E2-8459-CFCA79ECC7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8" y="4237739"/>
            <a:ext cx="85194" cy="68299"/>
          </a:xfrm>
          <a:prstGeom prst="rect">
            <a:avLst/>
          </a:prstGeom>
        </p:spPr>
      </p:pic>
      <p:pic>
        <p:nvPicPr>
          <p:cNvPr id="77" name="Image">
            <a:extLst>
              <a:ext uri="{FF2B5EF4-FFF2-40B4-BE49-F238E27FC236}">
                <a16:creationId xmlns:a16="http://schemas.microsoft.com/office/drawing/2014/main" id="{8C122E95-3F0A-449A-A1E6-34227F16DE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94" y="3991351"/>
            <a:ext cx="299729" cy="305701"/>
          </a:xfrm>
          <a:prstGeom prst="rect">
            <a:avLst/>
          </a:prstGeom>
        </p:spPr>
      </p:pic>
      <p:pic>
        <p:nvPicPr>
          <p:cNvPr id="78" name="Image">
            <a:extLst>
              <a:ext uri="{FF2B5EF4-FFF2-40B4-BE49-F238E27FC236}">
                <a16:creationId xmlns:a16="http://schemas.microsoft.com/office/drawing/2014/main" id="{D6876A6C-307E-456E-B2E7-791BBF6722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34" y="4224575"/>
            <a:ext cx="80534" cy="81101"/>
          </a:xfrm>
          <a:prstGeom prst="rect">
            <a:avLst/>
          </a:prstGeom>
        </p:spPr>
      </p:pic>
      <p:pic>
        <p:nvPicPr>
          <p:cNvPr id="79" name="Image">
            <a:extLst>
              <a:ext uri="{FF2B5EF4-FFF2-40B4-BE49-F238E27FC236}">
                <a16:creationId xmlns:a16="http://schemas.microsoft.com/office/drawing/2014/main" id="{D0FEA580-E8C7-45D6-BCA0-01A517984C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3" y="4677151"/>
            <a:ext cx="536683" cy="311360"/>
          </a:xfrm>
          <a:prstGeom prst="rect">
            <a:avLst/>
          </a:prstGeom>
        </p:spPr>
      </p:pic>
      <p:pic>
        <p:nvPicPr>
          <p:cNvPr id="80" name="Image">
            <a:extLst>
              <a:ext uri="{FF2B5EF4-FFF2-40B4-BE49-F238E27FC236}">
                <a16:creationId xmlns:a16="http://schemas.microsoft.com/office/drawing/2014/main" id="{EF3DA873-7F6C-4F86-B42C-C926098F63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12" y="4920831"/>
            <a:ext cx="85086" cy="70645"/>
          </a:xfrm>
          <a:prstGeom prst="rect">
            <a:avLst/>
          </a:prstGeom>
        </p:spPr>
      </p:pic>
      <p:pic>
        <p:nvPicPr>
          <p:cNvPr id="81" name="Image">
            <a:extLst>
              <a:ext uri="{FF2B5EF4-FFF2-40B4-BE49-F238E27FC236}">
                <a16:creationId xmlns:a16="http://schemas.microsoft.com/office/drawing/2014/main" id="{2A954676-727F-4B76-A431-05236D9831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59" y="4677151"/>
            <a:ext cx="299557" cy="305696"/>
          </a:xfrm>
          <a:prstGeom prst="rect">
            <a:avLst/>
          </a:prstGeom>
        </p:spPr>
      </p:pic>
      <p:pic>
        <p:nvPicPr>
          <p:cNvPr id="82" name="Image">
            <a:extLst>
              <a:ext uri="{FF2B5EF4-FFF2-40B4-BE49-F238E27FC236}">
                <a16:creationId xmlns:a16="http://schemas.microsoft.com/office/drawing/2014/main" id="{A76EF842-5110-4C23-B2BF-13B16A694F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19" y="4910366"/>
            <a:ext cx="80525" cy="81110"/>
          </a:xfrm>
          <a:prstGeom prst="rect">
            <a:avLst/>
          </a:prstGeom>
        </p:spPr>
      </p:pic>
      <p:pic>
        <p:nvPicPr>
          <p:cNvPr id="83" name="Image">
            <a:extLst>
              <a:ext uri="{FF2B5EF4-FFF2-40B4-BE49-F238E27FC236}">
                <a16:creationId xmlns:a16="http://schemas.microsoft.com/office/drawing/2014/main" id="{C7BD5BBF-9D8F-461B-BB7C-F39AC64CC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6" y="1340227"/>
            <a:ext cx="1143000" cy="381000"/>
          </a:xfrm>
          <a:prstGeom prst="rect">
            <a:avLst/>
          </a:prstGeom>
        </p:spPr>
      </p:pic>
      <p:pic>
        <p:nvPicPr>
          <p:cNvPr id="84" name="Image">
            <a:extLst>
              <a:ext uri="{FF2B5EF4-FFF2-40B4-BE49-F238E27FC236}">
                <a16:creationId xmlns:a16="http://schemas.microsoft.com/office/drawing/2014/main" id="{F4B5CF49-DEC9-4C02-91FC-F91AF3BB9CA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76" y="1327527"/>
            <a:ext cx="1168399" cy="406400"/>
          </a:xfrm>
          <a:prstGeom prst="rect">
            <a:avLst/>
          </a:prstGeom>
        </p:spPr>
      </p:pic>
      <p:sp>
        <p:nvSpPr>
          <p:cNvPr id="85" name="text 1">
            <a:extLst>
              <a:ext uri="{FF2B5EF4-FFF2-40B4-BE49-F238E27FC236}">
                <a16:creationId xmlns:a16="http://schemas.microsoft.com/office/drawing/2014/main" id="{4356D0D6-5370-421D-8500-B88C199A7FC2}"/>
              </a:ext>
            </a:extLst>
          </p:cNvPr>
          <p:cNvSpPr txBox="1"/>
          <p:nvPr/>
        </p:nvSpPr>
        <p:spPr>
          <a:xfrm>
            <a:off x="1465282" y="1409797"/>
            <a:ext cx="496427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start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86" name="Image">
            <a:extLst>
              <a:ext uri="{FF2B5EF4-FFF2-40B4-BE49-F238E27FC236}">
                <a16:creationId xmlns:a16="http://schemas.microsoft.com/office/drawing/2014/main" id="{9ABC4DCD-BC57-4EDF-8508-70E0ED0572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76" y="5836026"/>
            <a:ext cx="1143000" cy="381000"/>
          </a:xfrm>
          <a:prstGeom prst="rect">
            <a:avLst/>
          </a:prstGeom>
        </p:spPr>
      </p:pic>
      <p:pic>
        <p:nvPicPr>
          <p:cNvPr id="87" name="Image">
            <a:extLst>
              <a:ext uri="{FF2B5EF4-FFF2-40B4-BE49-F238E27FC236}">
                <a16:creationId xmlns:a16="http://schemas.microsoft.com/office/drawing/2014/main" id="{76097339-55E6-4401-9E29-73B161F2A9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76" y="5823326"/>
            <a:ext cx="1168399" cy="406400"/>
          </a:xfrm>
          <a:prstGeom prst="rect">
            <a:avLst/>
          </a:prstGeom>
        </p:spPr>
      </p:pic>
      <p:sp>
        <p:nvSpPr>
          <p:cNvPr id="88" name="text 1">
            <a:extLst>
              <a:ext uri="{FF2B5EF4-FFF2-40B4-BE49-F238E27FC236}">
                <a16:creationId xmlns:a16="http://schemas.microsoft.com/office/drawing/2014/main" id="{A1E2753C-95BF-41BD-8D96-6FF8C40C8796}"/>
              </a:ext>
            </a:extLst>
          </p:cNvPr>
          <p:cNvSpPr txBox="1"/>
          <p:nvPr/>
        </p:nvSpPr>
        <p:spPr>
          <a:xfrm>
            <a:off x="1511549" y="5905596"/>
            <a:ext cx="403890" cy="264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end</a:t>
            </a:r>
            <a:endParaRPr sz="18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89" name="Image">
            <a:extLst>
              <a:ext uri="{FF2B5EF4-FFF2-40B4-BE49-F238E27FC236}">
                <a16:creationId xmlns:a16="http://schemas.microsoft.com/office/drawing/2014/main" id="{722F81E2-68E4-4B37-BB40-CCAEBC26568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51" y="1711701"/>
            <a:ext cx="21166" cy="222251"/>
          </a:xfrm>
          <a:prstGeom prst="rect">
            <a:avLst/>
          </a:prstGeom>
        </p:spPr>
      </p:pic>
      <p:pic>
        <p:nvPicPr>
          <p:cNvPr id="90" name="Image">
            <a:extLst>
              <a:ext uri="{FF2B5EF4-FFF2-40B4-BE49-F238E27FC236}">
                <a16:creationId xmlns:a16="http://schemas.microsoft.com/office/drawing/2014/main" id="{BA575C99-03DF-4C6D-8350-BA602863DEC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66" y="1873233"/>
            <a:ext cx="76196" cy="76592"/>
          </a:xfrm>
          <a:prstGeom prst="rect">
            <a:avLst/>
          </a:prstGeom>
        </p:spPr>
      </p:pic>
      <p:pic>
        <p:nvPicPr>
          <p:cNvPr id="91" name="Image">
            <a:extLst>
              <a:ext uri="{FF2B5EF4-FFF2-40B4-BE49-F238E27FC236}">
                <a16:creationId xmlns:a16="http://schemas.microsoft.com/office/drawing/2014/main" id="{557682A1-93A1-476B-A15A-6AB4FF9AD96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51" y="5369301"/>
            <a:ext cx="19050" cy="450850"/>
          </a:xfrm>
          <a:prstGeom prst="rect">
            <a:avLst/>
          </a:prstGeom>
        </p:spPr>
      </p:pic>
      <p:pic>
        <p:nvPicPr>
          <p:cNvPr id="92" name="Image">
            <a:extLst>
              <a:ext uri="{FF2B5EF4-FFF2-40B4-BE49-F238E27FC236}">
                <a16:creationId xmlns:a16="http://schemas.microsoft.com/office/drawing/2014/main" id="{9916702E-519B-45DB-BF85-F1958127784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76" y="5759826"/>
            <a:ext cx="76200" cy="76200"/>
          </a:xfrm>
          <a:prstGeom prst="rect">
            <a:avLst/>
          </a:prstGeom>
        </p:spPr>
      </p:pic>
      <p:sp>
        <p:nvSpPr>
          <p:cNvPr id="93" name="text 1">
            <a:extLst>
              <a:ext uri="{FF2B5EF4-FFF2-40B4-BE49-F238E27FC236}">
                <a16:creationId xmlns:a16="http://schemas.microsoft.com/office/drawing/2014/main" id="{421A2DE6-834D-4538-BAB5-D41330349CBA}"/>
              </a:ext>
            </a:extLst>
          </p:cNvPr>
          <p:cNvSpPr txBox="1"/>
          <p:nvPr/>
        </p:nvSpPr>
        <p:spPr>
          <a:xfrm>
            <a:off x="1331955" y="4073459"/>
            <a:ext cx="646436" cy="2668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  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94" name="Image">
            <a:extLst>
              <a:ext uri="{FF2B5EF4-FFF2-40B4-BE49-F238E27FC236}">
                <a16:creationId xmlns:a16="http://schemas.microsoft.com/office/drawing/2014/main" id="{CDE541BC-1D76-4D4A-9667-7C00789BB6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" y="3440460"/>
            <a:ext cx="1261268" cy="2132012"/>
          </a:xfrm>
          <a:prstGeom prst="rect">
            <a:avLst/>
          </a:prstGeom>
        </p:spPr>
      </p:pic>
      <p:pic>
        <p:nvPicPr>
          <p:cNvPr id="95" name="Image">
            <a:extLst>
              <a:ext uri="{FF2B5EF4-FFF2-40B4-BE49-F238E27FC236}">
                <a16:creationId xmlns:a16="http://schemas.microsoft.com/office/drawing/2014/main" id="{9371E82E-38CD-489C-94A2-A73991B46F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99" y="3548264"/>
            <a:ext cx="83407" cy="77139"/>
          </a:xfrm>
          <a:prstGeom prst="rect">
            <a:avLst/>
          </a:prstGeom>
        </p:spPr>
      </p:pic>
      <p:sp>
        <p:nvSpPr>
          <p:cNvPr id="96" name="text 1">
            <a:extLst>
              <a:ext uri="{FF2B5EF4-FFF2-40B4-BE49-F238E27FC236}">
                <a16:creationId xmlns:a16="http://schemas.microsoft.com/office/drawing/2014/main" id="{62D960D2-221A-4014-85F1-5168B34A3F7C}"/>
              </a:ext>
            </a:extLst>
          </p:cNvPr>
          <p:cNvSpPr txBox="1"/>
          <p:nvPr/>
        </p:nvSpPr>
        <p:spPr>
          <a:xfrm>
            <a:off x="1192612" y="5446263"/>
            <a:ext cx="722636" cy="2760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T</a:t>
            </a:r>
            <a:r>
              <a:rPr sz="1800" spc="10" dirty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F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7" name="text 1">
            <a:extLst>
              <a:ext uri="{FF2B5EF4-FFF2-40B4-BE49-F238E27FC236}">
                <a16:creationId xmlns:a16="http://schemas.microsoft.com/office/drawing/2014/main" id="{9C6E6BEF-A35D-4139-A915-4C7F640C603D}"/>
              </a:ext>
            </a:extLst>
          </p:cNvPr>
          <p:cNvSpPr txBox="1"/>
          <p:nvPr/>
        </p:nvSpPr>
        <p:spPr>
          <a:xfrm>
            <a:off x="874755" y="2028931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0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text 1">
            <a:extLst>
              <a:ext uri="{FF2B5EF4-FFF2-40B4-BE49-F238E27FC236}">
                <a16:creationId xmlns:a16="http://schemas.microsoft.com/office/drawing/2014/main" id="{7540BD34-2307-4FFD-9220-B39BE6BA9891}"/>
              </a:ext>
            </a:extLst>
          </p:cNvPr>
          <p:cNvSpPr txBox="1"/>
          <p:nvPr/>
        </p:nvSpPr>
        <p:spPr>
          <a:xfrm>
            <a:off x="874755" y="3629131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1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9" name="text 1">
            <a:extLst>
              <a:ext uri="{FF2B5EF4-FFF2-40B4-BE49-F238E27FC236}">
                <a16:creationId xmlns:a16="http://schemas.microsoft.com/office/drawing/2014/main" id="{FCE84AD3-0684-47BC-8E32-5577D62BC267}"/>
              </a:ext>
            </a:extLst>
          </p:cNvPr>
          <p:cNvSpPr txBox="1"/>
          <p:nvPr/>
        </p:nvSpPr>
        <p:spPr>
          <a:xfrm>
            <a:off x="493755" y="3998463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2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0" name="text 1">
            <a:extLst>
              <a:ext uri="{FF2B5EF4-FFF2-40B4-BE49-F238E27FC236}">
                <a16:creationId xmlns:a16="http://schemas.microsoft.com/office/drawing/2014/main" id="{91E2BB4F-CBF6-4309-82DE-1495F3EDEB1A}"/>
              </a:ext>
            </a:extLst>
          </p:cNvPr>
          <p:cNvSpPr txBox="1"/>
          <p:nvPr/>
        </p:nvSpPr>
        <p:spPr>
          <a:xfrm>
            <a:off x="2405259" y="3998463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3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2736ECD2-D6A7-4022-8CBF-4942CAB752E8}"/>
              </a:ext>
            </a:extLst>
          </p:cNvPr>
          <p:cNvSpPr txBox="1"/>
          <p:nvPr/>
        </p:nvSpPr>
        <p:spPr>
          <a:xfrm>
            <a:off x="2329059" y="5076932"/>
            <a:ext cx="189236" cy="2656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800" spc="10" dirty="0">
                <a:solidFill>
                  <a:prstClr val="black"/>
                </a:solidFill>
                <a:latin typeface="Consolas"/>
                <a:cs typeface="Consolas"/>
              </a:rPr>
              <a:t>4</a:t>
            </a:r>
            <a:endParaRPr sz="1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2" name="object 31">
            <a:extLst>
              <a:ext uri="{FF2B5EF4-FFF2-40B4-BE49-F238E27FC236}">
                <a16:creationId xmlns:a16="http://schemas.microsoft.com/office/drawing/2014/main" id="{4E531C0D-8FE4-4D81-B004-5EDA3C37EF57}"/>
              </a:ext>
            </a:extLst>
          </p:cNvPr>
          <p:cNvSpPr txBox="1"/>
          <p:nvPr/>
        </p:nvSpPr>
        <p:spPr>
          <a:xfrm>
            <a:off x="2970782" y="2379245"/>
            <a:ext cx="549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BBL0: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3" name="object 32">
            <a:extLst>
              <a:ext uri="{FF2B5EF4-FFF2-40B4-BE49-F238E27FC236}">
                <a16:creationId xmlns:a16="http://schemas.microsoft.com/office/drawing/2014/main" id="{B40C2BF6-1706-4E00-9BE7-EE183EBE767F}"/>
              </a:ext>
            </a:extLst>
          </p:cNvPr>
          <p:cNvSpPr txBox="1"/>
          <p:nvPr/>
        </p:nvSpPr>
        <p:spPr>
          <a:xfrm>
            <a:off x="3885182" y="2379245"/>
            <a:ext cx="13874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MOVE(3, R0)  MOVE(10,</a:t>
            </a:r>
            <a:r>
              <a:rPr sz="1500" spc="-10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R1)  BR(BBL1)</a:t>
            </a:r>
          </a:p>
        </p:txBody>
      </p:sp>
      <p:sp>
        <p:nvSpPr>
          <p:cNvPr id="104" name="object 33">
            <a:extLst>
              <a:ext uri="{FF2B5EF4-FFF2-40B4-BE49-F238E27FC236}">
                <a16:creationId xmlns:a16="http://schemas.microsoft.com/office/drawing/2014/main" id="{CCB3C316-96E1-4E52-937A-97CA92A19813}"/>
              </a:ext>
            </a:extLst>
          </p:cNvPr>
          <p:cNvSpPr txBox="1"/>
          <p:nvPr/>
        </p:nvSpPr>
        <p:spPr>
          <a:xfrm>
            <a:off x="2970782" y="3293645"/>
            <a:ext cx="549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BBL1: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5" name="object 34">
            <a:extLst>
              <a:ext uri="{FF2B5EF4-FFF2-40B4-BE49-F238E27FC236}">
                <a16:creationId xmlns:a16="http://schemas.microsoft.com/office/drawing/2014/main" id="{9E547202-A72C-4148-832D-FF073AD69413}"/>
              </a:ext>
            </a:extLst>
          </p:cNvPr>
          <p:cNvSpPr txBox="1"/>
          <p:nvPr/>
        </p:nvSpPr>
        <p:spPr>
          <a:xfrm>
            <a:off x="3885182" y="3293645"/>
            <a:ext cx="18065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CMPLT(R1, R0,</a:t>
            </a:r>
            <a:r>
              <a:rPr sz="1500" spc="-10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R2)  BT(R2, BBL2)  BR(BBL3)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6" name="object 35">
            <a:extLst>
              <a:ext uri="{FF2B5EF4-FFF2-40B4-BE49-F238E27FC236}">
                <a16:creationId xmlns:a16="http://schemas.microsoft.com/office/drawing/2014/main" id="{CA4FFA79-3DD0-44B0-B0AC-043DDA8EC2AA}"/>
              </a:ext>
            </a:extLst>
          </p:cNvPr>
          <p:cNvSpPr txBox="1"/>
          <p:nvPr/>
        </p:nvSpPr>
        <p:spPr>
          <a:xfrm>
            <a:off x="2970782" y="4208045"/>
            <a:ext cx="549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BBL2: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7" name="object 36">
            <a:extLst>
              <a:ext uri="{FF2B5EF4-FFF2-40B4-BE49-F238E27FC236}">
                <a16:creationId xmlns:a16="http://schemas.microsoft.com/office/drawing/2014/main" id="{225CE555-B208-44F2-AADA-30EA2A0A2744}"/>
              </a:ext>
            </a:extLst>
          </p:cNvPr>
          <p:cNvSpPr txBox="1"/>
          <p:nvPr/>
        </p:nvSpPr>
        <p:spPr>
          <a:xfrm>
            <a:off x="3885182" y="4208045"/>
            <a:ext cx="1597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SUB(R0, R1,</a:t>
            </a:r>
            <a:r>
              <a:rPr sz="1500" spc="-10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R0)  BR(BBL4)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8" name="object 37">
            <a:extLst>
              <a:ext uri="{FF2B5EF4-FFF2-40B4-BE49-F238E27FC236}">
                <a16:creationId xmlns:a16="http://schemas.microsoft.com/office/drawing/2014/main" id="{EC470995-3C46-4F66-A558-E446C72D0999}"/>
              </a:ext>
            </a:extLst>
          </p:cNvPr>
          <p:cNvSpPr txBox="1"/>
          <p:nvPr/>
        </p:nvSpPr>
        <p:spPr>
          <a:xfrm>
            <a:off x="2970782" y="4893845"/>
            <a:ext cx="549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BBL3: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9" name="object 38">
            <a:extLst>
              <a:ext uri="{FF2B5EF4-FFF2-40B4-BE49-F238E27FC236}">
                <a16:creationId xmlns:a16="http://schemas.microsoft.com/office/drawing/2014/main" id="{7EE6BDB6-33DB-4BCD-B2AF-369F57920B35}"/>
              </a:ext>
            </a:extLst>
          </p:cNvPr>
          <p:cNvSpPr txBox="1"/>
          <p:nvPr/>
        </p:nvSpPr>
        <p:spPr>
          <a:xfrm>
            <a:off x="3885182" y="4893845"/>
            <a:ext cx="1597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SUB(R1, R0,</a:t>
            </a:r>
            <a:r>
              <a:rPr sz="1500" spc="-10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R1)  BR(BBL4)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0" name="object 39">
            <a:extLst>
              <a:ext uri="{FF2B5EF4-FFF2-40B4-BE49-F238E27FC236}">
                <a16:creationId xmlns:a16="http://schemas.microsoft.com/office/drawing/2014/main" id="{43D828FF-65CB-410B-8F74-7E5354F461E9}"/>
              </a:ext>
            </a:extLst>
          </p:cNvPr>
          <p:cNvSpPr txBox="1"/>
          <p:nvPr/>
        </p:nvSpPr>
        <p:spPr>
          <a:xfrm>
            <a:off x="2970782" y="5579645"/>
            <a:ext cx="549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BBL4: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1" name="object 40">
            <a:extLst>
              <a:ext uri="{FF2B5EF4-FFF2-40B4-BE49-F238E27FC236}">
                <a16:creationId xmlns:a16="http://schemas.microsoft.com/office/drawing/2014/main" id="{FC8FB02D-939D-46D6-954E-2EB550915080}"/>
              </a:ext>
            </a:extLst>
          </p:cNvPr>
          <p:cNvSpPr txBox="1"/>
          <p:nvPr/>
        </p:nvSpPr>
        <p:spPr>
          <a:xfrm>
            <a:off x="3885182" y="5579645"/>
            <a:ext cx="18065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CMPEQ(R1, R0,</a:t>
            </a:r>
            <a:r>
              <a:rPr sz="1500" spc="-10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R2)  BT(R2, end)  BR(BBL1)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2" name="object 41">
            <a:extLst>
              <a:ext uri="{FF2B5EF4-FFF2-40B4-BE49-F238E27FC236}">
                <a16:creationId xmlns:a16="http://schemas.microsoft.com/office/drawing/2014/main" id="{5A3370C2-0267-48B1-B1DA-C58C963A470F}"/>
              </a:ext>
            </a:extLst>
          </p:cNvPr>
          <p:cNvSpPr txBox="1"/>
          <p:nvPr/>
        </p:nvSpPr>
        <p:spPr>
          <a:xfrm>
            <a:off x="2970782" y="6265445"/>
            <a:ext cx="4445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end: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3" name="object 47">
            <a:extLst>
              <a:ext uri="{FF2B5EF4-FFF2-40B4-BE49-F238E27FC236}">
                <a16:creationId xmlns:a16="http://schemas.microsoft.com/office/drawing/2014/main" id="{0B0F5995-E3C6-4760-B0B9-1A315A368708}"/>
              </a:ext>
            </a:extLst>
          </p:cNvPr>
          <p:cNvSpPr txBox="1"/>
          <p:nvPr/>
        </p:nvSpPr>
        <p:spPr>
          <a:xfrm>
            <a:off x="2930441" y="1292563"/>
            <a:ext cx="2611120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1610">
              <a:lnSpc>
                <a:spcPts val="2130"/>
              </a:lnSpc>
              <a:spcBef>
                <a:spcPts val="100"/>
              </a:spcBef>
              <a:buAutoNum type="arabicPeriod"/>
              <a:tabLst>
                <a:tab pos="194945" algn="l"/>
              </a:tabLst>
            </a:pPr>
            <a:r>
              <a:rPr sz="1800" spc="-5" dirty="0">
                <a:latin typeface="Gill Sans MT"/>
                <a:cs typeface="Gill Sans MT"/>
              </a:rPr>
              <a:t>Allocate</a:t>
            </a:r>
            <a:r>
              <a:rPr sz="1800" spc="-10" dirty="0">
                <a:latin typeface="Gill Sans MT"/>
                <a:cs typeface="Gill Sans MT"/>
              </a:rPr>
              <a:t> registers:</a:t>
            </a:r>
            <a:endParaRPr sz="1800" dirty="0">
              <a:latin typeface="Gill Sans MT"/>
              <a:cs typeface="Gill Sans MT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onsolas"/>
                <a:cs typeface="Consolas"/>
              </a:rPr>
              <a:t>x: R0, y: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R1</a:t>
            </a:r>
          </a:p>
          <a:p>
            <a:pPr marL="217170" indent="-204470">
              <a:lnSpc>
                <a:spcPct val="100000"/>
              </a:lnSpc>
              <a:spcBef>
                <a:spcPts val="1295"/>
              </a:spcBef>
              <a:buAutoNum type="arabicPeriod" startAt="2"/>
              <a:tabLst>
                <a:tab pos="217804" algn="l"/>
              </a:tabLst>
            </a:pPr>
            <a:r>
              <a:rPr sz="1800" spc="-10" dirty="0">
                <a:latin typeface="Gill Sans MT"/>
                <a:cs typeface="Gill Sans MT"/>
              </a:rPr>
              <a:t>Produce </a:t>
            </a:r>
            <a:r>
              <a:rPr sz="1800" spc="-5" dirty="0">
                <a:latin typeface="Gill Sans MT"/>
                <a:cs typeface="Gill Sans MT"/>
              </a:rPr>
              <a:t>each basic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block:</a:t>
            </a:r>
          </a:p>
        </p:txBody>
      </p:sp>
      <p:sp>
        <p:nvSpPr>
          <p:cNvPr id="114" name="object 48">
            <a:extLst>
              <a:ext uri="{FF2B5EF4-FFF2-40B4-BE49-F238E27FC236}">
                <a16:creationId xmlns:a16="http://schemas.microsoft.com/office/drawing/2014/main" id="{1434F4CE-2FED-47C4-A216-A142CC361FF3}"/>
              </a:ext>
            </a:extLst>
          </p:cNvPr>
          <p:cNvSpPr txBox="1"/>
          <p:nvPr/>
        </p:nvSpPr>
        <p:spPr>
          <a:xfrm>
            <a:off x="6112396" y="1292563"/>
            <a:ext cx="237744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Gill Sans MT"/>
                <a:cs typeface="Gill Sans MT"/>
              </a:rPr>
              <a:t>3. </a:t>
            </a:r>
            <a:r>
              <a:rPr sz="1800" spc="-30" dirty="0">
                <a:latin typeface="Gill Sans MT"/>
                <a:cs typeface="Gill Sans MT"/>
              </a:rPr>
              <a:t>Lay </a:t>
            </a:r>
            <a:r>
              <a:rPr sz="1800" dirty="0">
                <a:latin typeface="Gill Sans MT"/>
                <a:cs typeface="Gill Sans MT"/>
              </a:rPr>
              <a:t>out </a:t>
            </a:r>
            <a:r>
              <a:rPr sz="1800" spc="-5" dirty="0">
                <a:latin typeface="Gill Sans MT"/>
                <a:cs typeface="Gill Sans MT"/>
              </a:rPr>
              <a:t>BBs, </a:t>
            </a:r>
            <a:r>
              <a:rPr sz="1800" spc="-10" dirty="0">
                <a:latin typeface="Gill Sans MT"/>
                <a:cs typeface="Gill Sans MT"/>
              </a:rPr>
              <a:t>removing  </a:t>
            </a:r>
            <a:r>
              <a:rPr sz="1800" spc="-5" dirty="0">
                <a:latin typeface="Gill Sans MT"/>
                <a:cs typeface="Gill Sans MT"/>
              </a:rPr>
              <a:t>superfluous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branches: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15" name="object 49">
            <a:extLst>
              <a:ext uri="{FF2B5EF4-FFF2-40B4-BE49-F238E27FC236}">
                <a16:creationId xmlns:a16="http://schemas.microsoft.com/office/drawing/2014/main" id="{5A4662EE-015B-45A6-A87D-9448D5F9316B}"/>
              </a:ext>
            </a:extLst>
          </p:cNvPr>
          <p:cNvSpPr txBox="1"/>
          <p:nvPr/>
        </p:nvSpPr>
        <p:spPr>
          <a:xfrm>
            <a:off x="6171182" y="2379245"/>
            <a:ext cx="549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BBL0:</a:t>
            </a:r>
          </a:p>
        </p:txBody>
      </p:sp>
      <p:sp>
        <p:nvSpPr>
          <p:cNvPr id="116" name="object 50">
            <a:extLst>
              <a:ext uri="{FF2B5EF4-FFF2-40B4-BE49-F238E27FC236}">
                <a16:creationId xmlns:a16="http://schemas.microsoft.com/office/drawing/2014/main" id="{4035DBA7-2C7C-465E-8E42-0C4FDFA262D9}"/>
              </a:ext>
            </a:extLst>
          </p:cNvPr>
          <p:cNvSpPr txBox="1"/>
          <p:nvPr/>
        </p:nvSpPr>
        <p:spPr>
          <a:xfrm>
            <a:off x="6171182" y="2836445"/>
            <a:ext cx="549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BBL1:</a:t>
            </a:r>
          </a:p>
        </p:txBody>
      </p:sp>
      <p:sp>
        <p:nvSpPr>
          <p:cNvPr id="117" name="object 51">
            <a:extLst>
              <a:ext uri="{FF2B5EF4-FFF2-40B4-BE49-F238E27FC236}">
                <a16:creationId xmlns:a16="http://schemas.microsoft.com/office/drawing/2014/main" id="{5D0F19B1-509E-45FE-AC3C-AA8C2621BFCF}"/>
              </a:ext>
            </a:extLst>
          </p:cNvPr>
          <p:cNvSpPr txBox="1"/>
          <p:nvPr/>
        </p:nvSpPr>
        <p:spPr>
          <a:xfrm>
            <a:off x="6171182" y="3293645"/>
            <a:ext cx="549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BBL3:</a:t>
            </a:r>
          </a:p>
        </p:txBody>
      </p:sp>
      <p:sp>
        <p:nvSpPr>
          <p:cNvPr id="118" name="object 52">
            <a:extLst>
              <a:ext uri="{FF2B5EF4-FFF2-40B4-BE49-F238E27FC236}">
                <a16:creationId xmlns:a16="http://schemas.microsoft.com/office/drawing/2014/main" id="{6E35186E-5112-47AF-B334-B688E3CCAC35}"/>
              </a:ext>
            </a:extLst>
          </p:cNvPr>
          <p:cNvSpPr txBox="1"/>
          <p:nvPr/>
        </p:nvSpPr>
        <p:spPr>
          <a:xfrm>
            <a:off x="6171182" y="3750845"/>
            <a:ext cx="549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BBL2:  BBL4:</a:t>
            </a:r>
          </a:p>
        </p:txBody>
      </p:sp>
      <p:sp>
        <p:nvSpPr>
          <p:cNvPr id="119" name="object 53">
            <a:extLst>
              <a:ext uri="{FF2B5EF4-FFF2-40B4-BE49-F238E27FC236}">
                <a16:creationId xmlns:a16="http://schemas.microsoft.com/office/drawing/2014/main" id="{2DB0BBA5-4683-4EBE-B624-88875DEAF00B}"/>
              </a:ext>
            </a:extLst>
          </p:cNvPr>
          <p:cNvSpPr txBox="1"/>
          <p:nvPr/>
        </p:nvSpPr>
        <p:spPr>
          <a:xfrm>
            <a:off x="7085582" y="2379245"/>
            <a:ext cx="1806575" cy="2154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MOVE(3, R0) </a:t>
            </a:r>
            <a:endParaRPr lang="en-GB" sz="15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MOVE(10, R1)  </a:t>
            </a:r>
            <a:endParaRPr lang="en-GB" sz="15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CMPLT(R1, R0,</a:t>
            </a:r>
            <a:r>
              <a:rPr sz="1500" spc="-10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R2)  </a:t>
            </a:r>
            <a:endParaRPr lang="en-GB" sz="15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BT(R2, BBL2)  </a:t>
            </a:r>
            <a:endParaRPr lang="en-GB" sz="15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SUB(R1, R0, R1)  </a:t>
            </a:r>
            <a:endParaRPr lang="en-GB" sz="15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BR(BBL4)</a:t>
            </a:r>
          </a:p>
          <a:p>
            <a:pPr marL="12700" marR="508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SUB(R0, R1, R0)  CMPEQ(R1, R0,</a:t>
            </a:r>
            <a:r>
              <a:rPr sz="1500" spc="-10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R2)  BF(R2,</a:t>
            </a:r>
            <a:r>
              <a:rPr sz="1500" spc="-20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BBL1)</a:t>
            </a:r>
          </a:p>
        </p:txBody>
      </p:sp>
      <p:sp>
        <p:nvSpPr>
          <p:cNvPr id="120" name="object 54">
            <a:extLst>
              <a:ext uri="{FF2B5EF4-FFF2-40B4-BE49-F238E27FC236}">
                <a16:creationId xmlns:a16="http://schemas.microsoft.com/office/drawing/2014/main" id="{EEDB5495-9C3B-4F02-81A9-43F044C2CBC3}"/>
              </a:ext>
            </a:extLst>
          </p:cNvPr>
          <p:cNvSpPr txBox="1"/>
          <p:nvPr/>
        </p:nvSpPr>
        <p:spPr>
          <a:xfrm>
            <a:off x="6171182" y="4436645"/>
            <a:ext cx="4445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nsolas"/>
                <a:cs typeface="Consolas"/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2346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4" grpId="0"/>
      <p:bldP spid="115" grpId="0"/>
      <p:bldP spid="116" grpId="0"/>
      <p:bldP spid="117" grpId="0"/>
      <p:bldP spid="118" grpId="0"/>
      <p:bldP spid="1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>
                <a:latin typeface="+mj-lt"/>
              </a:rPr>
              <a:t>Summary: Modern</a:t>
            </a:r>
            <a:r>
              <a:rPr spc="-57" dirty="0">
                <a:latin typeface="+mj-lt"/>
              </a:rPr>
              <a:t> </a:t>
            </a:r>
            <a:r>
              <a:rPr spc="-4" dirty="0">
                <a:latin typeface="+mj-lt"/>
              </a:rPr>
              <a:t>Compilers</a:t>
            </a:r>
          </a:p>
        </p:txBody>
      </p:sp>
      <p:pic>
        <p:nvPicPr>
          <p:cNvPr id="63" name="Image">
            <a:extLst>
              <a:ext uri="{FF2B5EF4-FFF2-40B4-BE49-F238E27FC236}">
                <a16:creationId xmlns:a16="http://schemas.microsoft.com/office/drawing/2014/main" id="{44928ADB-5A2A-40A7-931A-32C607DB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61" y="1966483"/>
            <a:ext cx="25400" cy="348455"/>
          </a:xfrm>
          <a:prstGeom prst="rect">
            <a:avLst/>
          </a:prstGeom>
        </p:spPr>
      </p:pic>
      <p:pic>
        <p:nvPicPr>
          <p:cNvPr id="64" name="Image">
            <a:extLst>
              <a:ext uri="{FF2B5EF4-FFF2-40B4-BE49-F238E27FC236}">
                <a16:creationId xmlns:a16="http://schemas.microsoft.com/office/drawing/2014/main" id="{6F986868-F236-4165-A70F-1D6AF3D74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61" y="2251439"/>
            <a:ext cx="76200" cy="76200"/>
          </a:xfrm>
          <a:prstGeom prst="rect">
            <a:avLst/>
          </a:prstGeom>
        </p:spPr>
      </p:pic>
      <p:pic>
        <p:nvPicPr>
          <p:cNvPr id="65" name="Image">
            <a:extLst>
              <a:ext uri="{FF2B5EF4-FFF2-40B4-BE49-F238E27FC236}">
                <a16:creationId xmlns:a16="http://schemas.microsoft.com/office/drawing/2014/main" id="{B1165B59-18F9-470F-8BFA-165A8A98D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61" y="1171825"/>
            <a:ext cx="25400" cy="304800"/>
          </a:xfrm>
          <a:prstGeom prst="rect">
            <a:avLst/>
          </a:prstGeom>
        </p:spPr>
      </p:pic>
      <p:pic>
        <p:nvPicPr>
          <p:cNvPr id="66" name="Image">
            <a:extLst>
              <a:ext uri="{FF2B5EF4-FFF2-40B4-BE49-F238E27FC236}">
                <a16:creationId xmlns:a16="http://schemas.microsoft.com/office/drawing/2014/main" id="{F5EEE74D-4421-411B-A08C-B4D528DC5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61" y="1413125"/>
            <a:ext cx="76200" cy="76200"/>
          </a:xfrm>
          <a:prstGeom prst="rect">
            <a:avLst/>
          </a:prstGeom>
        </p:spPr>
      </p:pic>
      <p:sp>
        <p:nvSpPr>
          <p:cNvPr id="67" name="text 1">
            <a:extLst>
              <a:ext uri="{FF2B5EF4-FFF2-40B4-BE49-F238E27FC236}">
                <a16:creationId xmlns:a16="http://schemas.microsoft.com/office/drawing/2014/main" id="{4D13EF4F-F851-4BB1-85D5-D4D30E71308B}"/>
              </a:ext>
            </a:extLst>
          </p:cNvPr>
          <p:cNvSpPr txBox="1"/>
          <p:nvPr/>
        </p:nvSpPr>
        <p:spPr>
          <a:xfrm>
            <a:off x="6088104" y="1152968"/>
            <a:ext cx="1354404" cy="2943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2000" spc="10" dirty="0">
                <a:solidFill>
                  <a:prstClr val="black"/>
                </a:solidFill>
                <a:latin typeface="Gill Sans MT"/>
                <a:cs typeface="Gill Sans MT"/>
              </a:rPr>
              <a:t>Source code</a:t>
            </a:r>
            <a:endParaRPr sz="20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68" name="Image">
            <a:extLst>
              <a:ext uri="{FF2B5EF4-FFF2-40B4-BE49-F238E27FC236}">
                <a16:creationId xmlns:a16="http://schemas.microsoft.com/office/drawing/2014/main" id="{047F53D4-9D31-4666-9A1A-64A93D3AB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61" y="1489325"/>
            <a:ext cx="2133600" cy="489858"/>
          </a:xfrm>
          <a:prstGeom prst="rect">
            <a:avLst/>
          </a:prstGeom>
        </p:spPr>
      </p:pic>
      <p:pic>
        <p:nvPicPr>
          <p:cNvPr id="69" name="Image">
            <a:extLst>
              <a:ext uri="{FF2B5EF4-FFF2-40B4-BE49-F238E27FC236}">
                <a16:creationId xmlns:a16="http://schemas.microsoft.com/office/drawing/2014/main" id="{16FD92E7-AA2C-4D31-A5D1-81CF0AB6F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61" y="1476625"/>
            <a:ext cx="2158999" cy="515258"/>
          </a:xfrm>
          <a:prstGeom prst="rect">
            <a:avLst/>
          </a:prstGeom>
        </p:spPr>
      </p:pic>
      <p:sp>
        <p:nvSpPr>
          <p:cNvPr id="70" name="text 1">
            <a:extLst>
              <a:ext uri="{FF2B5EF4-FFF2-40B4-BE49-F238E27FC236}">
                <a16:creationId xmlns:a16="http://schemas.microsoft.com/office/drawing/2014/main" id="{8C8B9D64-2513-492C-B75B-BE0E6D7D2AF5}"/>
              </a:ext>
            </a:extLst>
          </p:cNvPr>
          <p:cNvSpPr txBox="1"/>
          <p:nvPr/>
        </p:nvSpPr>
        <p:spPr>
          <a:xfrm>
            <a:off x="4181433" y="1626760"/>
            <a:ext cx="1283838" cy="235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Gill Sans MT"/>
                <a:cs typeface="Gill Sans MT"/>
              </a:rPr>
              <a:t>Lexical analysis</a:t>
            </a:r>
            <a:endParaRPr sz="16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71" name="Image">
            <a:extLst>
              <a:ext uri="{FF2B5EF4-FFF2-40B4-BE49-F238E27FC236}">
                <a16:creationId xmlns:a16="http://schemas.microsoft.com/office/drawing/2014/main" id="{258FC705-C994-42A7-9845-53389F0E2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61" y="2327525"/>
            <a:ext cx="2133600" cy="489858"/>
          </a:xfrm>
          <a:prstGeom prst="rect">
            <a:avLst/>
          </a:prstGeom>
        </p:spPr>
      </p:pic>
      <p:pic>
        <p:nvPicPr>
          <p:cNvPr id="72" name="Image">
            <a:extLst>
              <a:ext uri="{FF2B5EF4-FFF2-40B4-BE49-F238E27FC236}">
                <a16:creationId xmlns:a16="http://schemas.microsoft.com/office/drawing/2014/main" id="{BC0D5FD8-7336-421C-AF77-6923FBBD9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61" y="2314825"/>
            <a:ext cx="2158999" cy="515258"/>
          </a:xfrm>
          <a:prstGeom prst="rect">
            <a:avLst/>
          </a:prstGeom>
        </p:spPr>
      </p:pic>
      <p:sp>
        <p:nvSpPr>
          <p:cNvPr id="73" name="text 1">
            <a:extLst>
              <a:ext uri="{FF2B5EF4-FFF2-40B4-BE49-F238E27FC236}">
                <a16:creationId xmlns:a16="http://schemas.microsoft.com/office/drawing/2014/main" id="{28E2E5BF-0F12-42E4-8466-2E7889E64C92}"/>
              </a:ext>
            </a:extLst>
          </p:cNvPr>
          <p:cNvSpPr txBox="1"/>
          <p:nvPr/>
        </p:nvSpPr>
        <p:spPr>
          <a:xfrm>
            <a:off x="4098982" y="2464960"/>
            <a:ext cx="1448755" cy="235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Gill Sans MT"/>
                <a:cs typeface="Gill Sans MT"/>
              </a:rPr>
              <a:t>Syntactic analysis</a:t>
            </a:r>
            <a:endParaRPr sz="16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74" name="Image">
            <a:extLst>
              <a:ext uri="{FF2B5EF4-FFF2-40B4-BE49-F238E27FC236}">
                <a16:creationId xmlns:a16="http://schemas.microsoft.com/office/drawing/2014/main" id="{B5D4150E-630F-4188-82BF-80816BCC1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61" y="3133066"/>
            <a:ext cx="2133600" cy="489858"/>
          </a:xfrm>
          <a:prstGeom prst="rect">
            <a:avLst/>
          </a:prstGeom>
        </p:spPr>
      </p:pic>
      <p:pic>
        <p:nvPicPr>
          <p:cNvPr id="75" name="Image">
            <a:extLst>
              <a:ext uri="{FF2B5EF4-FFF2-40B4-BE49-F238E27FC236}">
                <a16:creationId xmlns:a16="http://schemas.microsoft.com/office/drawing/2014/main" id="{8EA2350D-69E2-491F-8A3C-37EA7BB83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61" y="3120366"/>
            <a:ext cx="2158999" cy="515258"/>
          </a:xfrm>
          <a:prstGeom prst="rect">
            <a:avLst/>
          </a:prstGeom>
        </p:spPr>
      </p:pic>
      <p:sp>
        <p:nvSpPr>
          <p:cNvPr id="76" name="text 1">
            <a:extLst>
              <a:ext uri="{FF2B5EF4-FFF2-40B4-BE49-F238E27FC236}">
                <a16:creationId xmlns:a16="http://schemas.microsoft.com/office/drawing/2014/main" id="{A5A5D1D7-3832-4137-BFDC-247EE0544ADB}"/>
              </a:ext>
            </a:extLst>
          </p:cNvPr>
          <p:cNvSpPr txBox="1"/>
          <p:nvPr/>
        </p:nvSpPr>
        <p:spPr>
          <a:xfrm>
            <a:off x="4094815" y="3270502"/>
            <a:ext cx="1457086" cy="235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Gill Sans MT"/>
                <a:cs typeface="Gill Sans MT"/>
              </a:rPr>
              <a:t>Semantic analysis</a:t>
            </a:r>
            <a:endParaRPr sz="16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77" name="Image">
            <a:extLst>
              <a:ext uri="{FF2B5EF4-FFF2-40B4-BE49-F238E27FC236}">
                <a16:creationId xmlns:a16="http://schemas.microsoft.com/office/drawing/2014/main" id="{78E9BCE6-4A69-4DB5-9E4C-2A74EBDD6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61" y="3949495"/>
            <a:ext cx="2133600" cy="435429"/>
          </a:xfrm>
          <a:prstGeom prst="rect">
            <a:avLst/>
          </a:prstGeom>
        </p:spPr>
      </p:pic>
      <p:pic>
        <p:nvPicPr>
          <p:cNvPr id="78" name="Image">
            <a:extLst>
              <a:ext uri="{FF2B5EF4-FFF2-40B4-BE49-F238E27FC236}">
                <a16:creationId xmlns:a16="http://schemas.microsoft.com/office/drawing/2014/main" id="{EF6DF400-F45C-4C3E-9575-378F7E23F8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61" y="3936795"/>
            <a:ext cx="2158999" cy="460829"/>
          </a:xfrm>
          <a:prstGeom prst="rect">
            <a:avLst/>
          </a:prstGeom>
        </p:spPr>
      </p:pic>
      <p:sp>
        <p:nvSpPr>
          <p:cNvPr id="79" name="text 1">
            <a:extLst>
              <a:ext uri="{FF2B5EF4-FFF2-40B4-BE49-F238E27FC236}">
                <a16:creationId xmlns:a16="http://schemas.microsoft.com/office/drawing/2014/main" id="{62DCC82C-77B5-4F3B-9461-56582DD5C9EF}"/>
              </a:ext>
            </a:extLst>
          </p:cNvPr>
          <p:cNvSpPr txBox="1"/>
          <p:nvPr/>
        </p:nvSpPr>
        <p:spPr>
          <a:xfrm>
            <a:off x="4290673" y="4059717"/>
            <a:ext cx="1065337" cy="235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Gill Sans MT"/>
                <a:cs typeface="Gill Sans MT"/>
              </a:rPr>
              <a:t>Generate IR</a:t>
            </a:r>
            <a:endParaRPr sz="16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80" name="Image">
            <a:extLst>
              <a:ext uri="{FF2B5EF4-FFF2-40B4-BE49-F238E27FC236}">
                <a16:creationId xmlns:a16="http://schemas.microsoft.com/office/drawing/2014/main" id="{3A27A41E-A218-49F8-8CA3-1644C5CDE4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61" y="4689724"/>
            <a:ext cx="2133600" cy="457200"/>
          </a:xfrm>
          <a:prstGeom prst="rect">
            <a:avLst/>
          </a:prstGeom>
        </p:spPr>
      </p:pic>
      <p:pic>
        <p:nvPicPr>
          <p:cNvPr id="81" name="Image">
            <a:extLst>
              <a:ext uri="{FF2B5EF4-FFF2-40B4-BE49-F238E27FC236}">
                <a16:creationId xmlns:a16="http://schemas.microsoft.com/office/drawing/2014/main" id="{0F96E91C-3EE8-423C-90CA-E1C771CECB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61" y="4677024"/>
            <a:ext cx="2158999" cy="482599"/>
          </a:xfrm>
          <a:prstGeom prst="rect">
            <a:avLst/>
          </a:prstGeom>
        </p:spPr>
      </p:pic>
      <p:sp>
        <p:nvSpPr>
          <p:cNvPr id="82" name="text 1">
            <a:extLst>
              <a:ext uri="{FF2B5EF4-FFF2-40B4-BE49-F238E27FC236}">
                <a16:creationId xmlns:a16="http://schemas.microsoft.com/office/drawing/2014/main" id="{A2F7606C-AE7C-4A4F-99BF-5BA4712BCA48}"/>
              </a:ext>
            </a:extLst>
          </p:cNvPr>
          <p:cNvSpPr txBox="1"/>
          <p:nvPr/>
        </p:nvSpPr>
        <p:spPr>
          <a:xfrm>
            <a:off x="4297916" y="4810832"/>
            <a:ext cx="1050828" cy="235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Gill Sans MT"/>
                <a:cs typeface="Gill Sans MT"/>
              </a:rPr>
              <a:t>Optimize IR</a:t>
            </a:r>
            <a:endParaRPr sz="16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83" name="Image">
            <a:extLst>
              <a:ext uri="{FF2B5EF4-FFF2-40B4-BE49-F238E27FC236}">
                <a16:creationId xmlns:a16="http://schemas.microsoft.com/office/drawing/2014/main" id="{20313357-710D-4DC1-8B24-60BA0962C6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61" y="5451723"/>
            <a:ext cx="2133600" cy="457200"/>
          </a:xfrm>
          <a:prstGeom prst="rect">
            <a:avLst/>
          </a:prstGeom>
        </p:spPr>
      </p:pic>
      <p:pic>
        <p:nvPicPr>
          <p:cNvPr id="84" name="Image">
            <a:extLst>
              <a:ext uri="{FF2B5EF4-FFF2-40B4-BE49-F238E27FC236}">
                <a16:creationId xmlns:a16="http://schemas.microsoft.com/office/drawing/2014/main" id="{FAD9EA7D-A99D-4B0F-B254-3BED1E83F7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61" y="5439023"/>
            <a:ext cx="2158999" cy="482600"/>
          </a:xfrm>
          <a:prstGeom prst="rect">
            <a:avLst/>
          </a:prstGeom>
        </p:spPr>
      </p:pic>
      <p:sp>
        <p:nvSpPr>
          <p:cNvPr id="85" name="text 1">
            <a:extLst>
              <a:ext uri="{FF2B5EF4-FFF2-40B4-BE49-F238E27FC236}">
                <a16:creationId xmlns:a16="http://schemas.microsoft.com/office/drawing/2014/main" id="{F0CC8A00-8AC9-4FC1-8F52-0FDD78118A2B}"/>
              </a:ext>
            </a:extLst>
          </p:cNvPr>
          <p:cNvSpPr txBox="1"/>
          <p:nvPr/>
        </p:nvSpPr>
        <p:spPr>
          <a:xfrm>
            <a:off x="4193984" y="5572831"/>
            <a:ext cx="1258723" cy="235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00" spc="10" dirty="0">
                <a:solidFill>
                  <a:srgbClr val="FFFFFF"/>
                </a:solidFill>
                <a:latin typeface="Gill Sans MT"/>
                <a:cs typeface="Gill Sans MT"/>
              </a:rPr>
              <a:t>Generate ASM</a:t>
            </a:r>
            <a:endParaRPr sz="16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86" name="Image">
            <a:extLst>
              <a:ext uri="{FF2B5EF4-FFF2-40B4-BE49-F238E27FC236}">
                <a16:creationId xmlns:a16="http://schemas.microsoft.com/office/drawing/2014/main" id="{73AE5C91-0BF0-444A-A281-82CE62FC7F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61" y="2804683"/>
            <a:ext cx="25400" cy="315912"/>
          </a:xfrm>
          <a:prstGeom prst="rect">
            <a:avLst/>
          </a:prstGeom>
        </p:spPr>
      </p:pic>
      <p:pic>
        <p:nvPicPr>
          <p:cNvPr id="87" name="Image">
            <a:extLst>
              <a:ext uri="{FF2B5EF4-FFF2-40B4-BE49-F238E27FC236}">
                <a16:creationId xmlns:a16="http://schemas.microsoft.com/office/drawing/2014/main" id="{4E38CD1D-2770-4F57-A3F9-6EF823F26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61" y="3057095"/>
            <a:ext cx="76200" cy="76200"/>
          </a:xfrm>
          <a:prstGeom prst="rect">
            <a:avLst/>
          </a:prstGeom>
        </p:spPr>
      </p:pic>
      <p:pic>
        <p:nvPicPr>
          <p:cNvPr id="88" name="Image">
            <a:extLst>
              <a:ext uri="{FF2B5EF4-FFF2-40B4-BE49-F238E27FC236}">
                <a16:creationId xmlns:a16="http://schemas.microsoft.com/office/drawing/2014/main" id="{DCC66D48-B15B-42DF-8F87-D79527BDA3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61" y="3610224"/>
            <a:ext cx="25400" cy="326231"/>
          </a:xfrm>
          <a:prstGeom prst="rect">
            <a:avLst/>
          </a:prstGeom>
        </p:spPr>
      </p:pic>
      <p:pic>
        <p:nvPicPr>
          <p:cNvPr id="89" name="Image">
            <a:extLst>
              <a:ext uri="{FF2B5EF4-FFF2-40B4-BE49-F238E27FC236}">
                <a16:creationId xmlns:a16="http://schemas.microsoft.com/office/drawing/2014/main" id="{8E38E587-B32B-42C5-B70C-2A0E99D0A0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61" y="3872956"/>
            <a:ext cx="76200" cy="76200"/>
          </a:xfrm>
          <a:prstGeom prst="rect">
            <a:avLst/>
          </a:prstGeom>
        </p:spPr>
      </p:pic>
      <p:pic>
        <p:nvPicPr>
          <p:cNvPr id="90" name="Image">
            <a:extLst>
              <a:ext uri="{FF2B5EF4-FFF2-40B4-BE49-F238E27FC236}">
                <a16:creationId xmlns:a16="http://schemas.microsoft.com/office/drawing/2014/main" id="{A3F55BEB-09C8-4D83-9826-DC325952A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61" y="4372225"/>
            <a:ext cx="25400" cy="304800"/>
          </a:xfrm>
          <a:prstGeom prst="rect">
            <a:avLst/>
          </a:prstGeom>
        </p:spPr>
      </p:pic>
      <p:pic>
        <p:nvPicPr>
          <p:cNvPr id="91" name="Image">
            <a:extLst>
              <a:ext uri="{FF2B5EF4-FFF2-40B4-BE49-F238E27FC236}">
                <a16:creationId xmlns:a16="http://schemas.microsoft.com/office/drawing/2014/main" id="{BB2EC636-21FC-4E26-A379-4BEA6908D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61" y="4613525"/>
            <a:ext cx="76200" cy="76200"/>
          </a:xfrm>
          <a:prstGeom prst="rect">
            <a:avLst/>
          </a:prstGeom>
        </p:spPr>
      </p:pic>
      <p:pic>
        <p:nvPicPr>
          <p:cNvPr id="92" name="Image">
            <a:extLst>
              <a:ext uri="{FF2B5EF4-FFF2-40B4-BE49-F238E27FC236}">
                <a16:creationId xmlns:a16="http://schemas.microsoft.com/office/drawing/2014/main" id="{9633DB0F-86D3-4BB1-B753-E913FDCC5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61" y="5134224"/>
            <a:ext cx="25400" cy="304799"/>
          </a:xfrm>
          <a:prstGeom prst="rect">
            <a:avLst/>
          </a:prstGeom>
        </p:spPr>
      </p:pic>
      <p:pic>
        <p:nvPicPr>
          <p:cNvPr id="93" name="Image">
            <a:extLst>
              <a:ext uri="{FF2B5EF4-FFF2-40B4-BE49-F238E27FC236}">
                <a16:creationId xmlns:a16="http://schemas.microsoft.com/office/drawing/2014/main" id="{4634639A-0969-45A2-8B5C-4EAB98609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61" y="5375523"/>
            <a:ext cx="76200" cy="76200"/>
          </a:xfrm>
          <a:prstGeom prst="rect">
            <a:avLst/>
          </a:prstGeom>
        </p:spPr>
      </p:pic>
      <p:sp>
        <p:nvSpPr>
          <p:cNvPr id="94" name="text 1">
            <a:extLst>
              <a:ext uri="{FF2B5EF4-FFF2-40B4-BE49-F238E27FC236}">
                <a16:creationId xmlns:a16="http://schemas.microsoft.com/office/drawing/2014/main" id="{60BC8A5D-2023-4B09-B5CD-6788A985F983}"/>
              </a:ext>
            </a:extLst>
          </p:cNvPr>
          <p:cNvSpPr txBox="1"/>
          <p:nvPr/>
        </p:nvSpPr>
        <p:spPr>
          <a:xfrm>
            <a:off x="6062387" y="1991168"/>
            <a:ext cx="786612" cy="2943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970" spc="10" dirty="0">
                <a:solidFill>
                  <a:prstClr val="black"/>
                </a:solidFill>
                <a:latin typeface="Gill Sans MT"/>
                <a:cs typeface="Gill Sans MT"/>
              </a:rPr>
              <a:t>Tokens</a:t>
            </a:r>
            <a:endParaRPr sz="19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95" name="text 1">
            <a:extLst>
              <a:ext uri="{FF2B5EF4-FFF2-40B4-BE49-F238E27FC236}">
                <a16:creationId xmlns:a16="http://schemas.microsoft.com/office/drawing/2014/main" id="{C05B8C57-DAAA-455A-9C66-2B0BFA299881}"/>
              </a:ext>
            </a:extLst>
          </p:cNvPr>
          <p:cNvSpPr txBox="1"/>
          <p:nvPr/>
        </p:nvSpPr>
        <p:spPr>
          <a:xfrm>
            <a:off x="6111347" y="2829368"/>
            <a:ext cx="1239164" cy="2943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2000" spc="10" dirty="0">
                <a:solidFill>
                  <a:prstClr val="black"/>
                </a:solidFill>
                <a:latin typeface="Gill Sans MT"/>
                <a:cs typeface="Gill Sans MT"/>
              </a:rPr>
              <a:t>Syntax tree</a:t>
            </a:r>
            <a:endParaRPr sz="20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96" name="Image">
            <a:extLst>
              <a:ext uri="{FF2B5EF4-FFF2-40B4-BE49-F238E27FC236}">
                <a16:creationId xmlns:a16="http://schemas.microsoft.com/office/drawing/2014/main" id="{68762CF0-FC14-4722-A050-8794A520E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61" y="5896223"/>
            <a:ext cx="25400" cy="304800"/>
          </a:xfrm>
          <a:prstGeom prst="rect">
            <a:avLst/>
          </a:prstGeom>
        </p:spPr>
      </p:pic>
      <p:pic>
        <p:nvPicPr>
          <p:cNvPr id="97" name="Image">
            <a:extLst>
              <a:ext uri="{FF2B5EF4-FFF2-40B4-BE49-F238E27FC236}">
                <a16:creationId xmlns:a16="http://schemas.microsoft.com/office/drawing/2014/main" id="{E44ACD4A-DA97-4E24-BFB9-F2DA7F523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61" y="6137524"/>
            <a:ext cx="76200" cy="76200"/>
          </a:xfrm>
          <a:prstGeom prst="rect">
            <a:avLst/>
          </a:prstGeom>
        </p:spPr>
      </p:pic>
      <p:sp>
        <p:nvSpPr>
          <p:cNvPr id="98" name="text 1">
            <a:extLst>
              <a:ext uri="{FF2B5EF4-FFF2-40B4-BE49-F238E27FC236}">
                <a16:creationId xmlns:a16="http://schemas.microsoft.com/office/drawing/2014/main" id="{1C2BDDFB-01F6-49E0-98C3-73050B93E286}"/>
              </a:ext>
            </a:extLst>
          </p:cNvPr>
          <p:cNvSpPr txBox="1"/>
          <p:nvPr/>
        </p:nvSpPr>
        <p:spPr>
          <a:xfrm>
            <a:off x="6149448" y="3648458"/>
            <a:ext cx="2691232" cy="2943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970" spc="10" dirty="0">
                <a:solidFill>
                  <a:prstClr val="black"/>
                </a:solidFill>
                <a:latin typeface="Gill Sans MT"/>
                <a:cs typeface="Gill Sans MT"/>
              </a:rPr>
              <a:t>Type-checked syntax tree</a:t>
            </a:r>
            <a:endParaRPr sz="19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99" name="text 1">
            <a:extLst>
              <a:ext uri="{FF2B5EF4-FFF2-40B4-BE49-F238E27FC236}">
                <a16:creationId xmlns:a16="http://schemas.microsoft.com/office/drawing/2014/main" id="{BFCC57B0-A87E-49FD-8791-DFD88D1D91C5}"/>
              </a:ext>
            </a:extLst>
          </p:cNvPr>
          <p:cNvSpPr txBox="1"/>
          <p:nvPr/>
        </p:nvSpPr>
        <p:spPr>
          <a:xfrm>
            <a:off x="6081014" y="4410458"/>
            <a:ext cx="287528" cy="2943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2000" spc="10" dirty="0">
                <a:solidFill>
                  <a:prstClr val="black"/>
                </a:solidFill>
                <a:latin typeface="Gill Sans MT"/>
                <a:cs typeface="Gill Sans MT"/>
              </a:rPr>
              <a:t>IR</a:t>
            </a:r>
            <a:endParaRPr sz="20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00" name="text 1">
            <a:extLst>
              <a:ext uri="{FF2B5EF4-FFF2-40B4-BE49-F238E27FC236}">
                <a16:creationId xmlns:a16="http://schemas.microsoft.com/office/drawing/2014/main" id="{2975F9EE-97F2-4A05-B465-951B518461E8}"/>
              </a:ext>
            </a:extLst>
          </p:cNvPr>
          <p:cNvSpPr txBox="1"/>
          <p:nvPr/>
        </p:nvSpPr>
        <p:spPr>
          <a:xfrm>
            <a:off x="6087384" y="5172458"/>
            <a:ext cx="1538275" cy="2943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2000" spc="10" dirty="0">
                <a:solidFill>
                  <a:prstClr val="black"/>
                </a:solidFill>
                <a:latin typeface="Gill Sans MT"/>
                <a:cs typeface="Gill Sans MT"/>
              </a:rPr>
              <a:t>IR (optimized)</a:t>
            </a:r>
            <a:endParaRPr sz="20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2C660AC4-4B9A-4EE9-B8C9-655DF9A3CD9D}"/>
              </a:ext>
            </a:extLst>
          </p:cNvPr>
          <p:cNvSpPr txBox="1"/>
          <p:nvPr/>
        </p:nvSpPr>
        <p:spPr>
          <a:xfrm>
            <a:off x="6110469" y="5801168"/>
            <a:ext cx="2336038" cy="5991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2000" spc="10" dirty="0">
                <a:solidFill>
                  <a:prstClr val="black"/>
                </a:solidFill>
                <a:latin typeface="Gill Sans MT"/>
                <a:cs typeface="Gill Sans MT"/>
              </a:rPr>
              <a:t>High-quality assembly</a:t>
            </a:r>
            <a:endParaRPr sz="2000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914400"/>
            <a:r>
              <a:rPr sz="1970" spc="10" dirty="0">
                <a:solidFill>
                  <a:prstClr val="black"/>
                </a:solidFill>
                <a:latin typeface="Gill Sans MT"/>
                <a:cs typeface="Gill Sans MT"/>
              </a:rPr>
              <a:t>(often &gt; hand-coded!)</a:t>
            </a:r>
            <a:endParaRPr sz="19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pic>
        <p:nvPicPr>
          <p:cNvPr id="102" name="Image">
            <a:extLst>
              <a:ext uri="{FF2B5EF4-FFF2-40B4-BE49-F238E27FC236}">
                <a16:creationId xmlns:a16="http://schemas.microsoft.com/office/drawing/2014/main" id="{BD250C44-66E1-4BCE-96F9-A0229EBDF5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98" y="1465451"/>
            <a:ext cx="314324" cy="2981324"/>
          </a:xfrm>
          <a:prstGeom prst="rect">
            <a:avLst/>
          </a:prstGeom>
        </p:spPr>
      </p:pic>
      <p:pic>
        <p:nvPicPr>
          <p:cNvPr id="103" name="Image">
            <a:extLst>
              <a:ext uri="{FF2B5EF4-FFF2-40B4-BE49-F238E27FC236}">
                <a16:creationId xmlns:a16="http://schemas.microsoft.com/office/drawing/2014/main" id="{5FB9FA09-0C62-4493-BDF0-35B301D3500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98" y="4665852"/>
            <a:ext cx="314324" cy="1304924"/>
          </a:xfrm>
          <a:prstGeom prst="rect">
            <a:avLst/>
          </a:prstGeom>
        </p:spPr>
      </p:pic>
      <p:sp>
        <p:nvSpPr>
          <p:cNvPr id="104" name="text 1">
            <a:extLst>
              <a:ext uri="{FF2B5EF4-FFF2-40B4-BE49-F238E27FC236}">
                <a16:creationId xmlns:a16="http://schemas.microsoft.com/office/drawing/2014/main" id="{B0517B39-D504-4505-BD07-0D3ADDE7107E}"/>
              </a:ext>
            </a:extLst>
          </p:cNvPr>
          <p:cNvSpPr txBox="1"/>
          <p:nvPr/>
        </p:nvSpPr>
        <p:spPr>
          <a:xfrm>
            <a:off x="52849" y="2378264"/>
            <a:ext cx="3282618" cy="8978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952499" defTabSz="914400"/>
            <a:r>
              <a:rPr sz="1970" b="1" spc="10" dirty="0">
                <a:solidFill>
                  <a:prstClr val="black"/>
                </a:solidFill>
                <a:latin typeface="Arial"/>
                <a:cs typeface="Arial"/>
              </a:rPr>
              <a:t>Frontend (analysis)</a:t>
            </a:r>
            <a:endParaRPr sz="190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/>
            <a:r>
              <a:rPr sz="1970" spc="10" dirty="0">
                <a:solidFill>
                  <a:prstClr val="black"/>
                </a:solidFill>
                <a:latin typeface="Gill Sans MT"/>
                <a:cs typeface="Gill Sans MT"/>
              </a:rPr>
              <a:t>Produces IR if correct program</a:t>
            </a:r>
            <a:endParaRPr sz="190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368300" defTabSz="914400"/>
            <a:r>
              <a:rPr sz="1970" spc="10" dirty="0">
                <a:solidFill>
                  <a:prstClr val="black"/>
                </a:solidFill>
                <a:latin typeface="Gill Sans MT"/>
                <a:cs typeface="Gill Sans MT"/>
              </a:rPr>
              <a:t>Produces meaningful errors</a:t>
            </a:r>
            <a:endParaRPr sz="19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105" name="text 1">
            <a:extLst>
              <a:ext uri="{FF2B5EF4-FFF2-40B4-BE49-F238E27FC236}">
                <a16:creationId xmlns:a16="http://schemas.microsoft.com/office/drawing/2014/main" id="{E7BB1C2A-8553-4740-B684-E959CE08E19F}"/>
              </a:ext>
            </a:extLst>
          </p:cNvPr>
          <p:cNvSpPr txBox="1"/>
          <p:nvPr/>
        </p:nvSpPr>
        <p:spPr>
          <a:xfrm>
            <a:off x="927402" y="4791600"/>
            <a:ext cx="2407665" cy="8978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914400"/>
            <a:r>
              <a:rPr sz="1670" b="1" spc="10" dirty="0">
                <a:solidFill>
                  <a:prstClr val="black"/>
                </a:solidFill>
                <a:latin typeface="Arial"/>
                <a:cs typeface="Arial"/>
              </a:rPr>
              <a:t>Backend (synthesis)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L="299392" defTabSz="914400"/>
            <a:r>
              <a:rPr sz="1970" spc="10" dirty="0">
                <a:solidFill>
                  <a:prstClr val="black"/>
                </a:solidFill>
                <a:latin typeface="Gill Sans MT"/>
                <a:cs typeface="Gill Sans MT"/>
              </a:rPr>
              <a:t>Produces optimized</a:t>
            </a:r>
            <a:endParaRPr sz="190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1462360" defTabSz="914400"/>
            <a:r>
              <a:rPr sz="2000" spc="10" dirty="0">
                <a:solidFill>
                  <a:prstClr val="black"/>
                </a:solidFill>
                <a:latin typeface="Gill Sans MT"/>
                <a:cs typeface="Gill Sans MT"/>
              </a:rPr>
              <a:t>program</a:t>
            </a:r>
            <a:endParaRPr sz="200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99529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GB" spc="-4" dirty="0">
                <a:latin typeface="+mj-lt"/>
              </a:rPr>
              <a:t>Compiler Optimizations</a:t>
            </a:r>
            <a:endParaRPr spc="-4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0D4F1-BD5D-439D-A1FB-ED2F4055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62" y="1958292"/>
            <a:ext cx="6394075" cy="32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4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GB" spc="-4" dirty="0">
                <a:latin typeface="+mj-lt"/>
              </a:rPr>
              <a:t>Loop Transformations</a:t>
            </a:r>
            <a:endParaRPr spc="-4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291845"/>
            <a:ext cx="8229600" cy="290743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800" spc="18" dirty="0">
                <a:latin typeface="+mj-lt"/>
              </a:rPr>
              <a:t>Why is it important</a:t>
            </a:r>
          </a:p>
          <a:p>
            <a:pPr marL="714933" lvl="1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400" spc="18" dirty="0">
                <a:latin typeface="+mj-lt"/>
              </a:rPr>
              <a:t>Programs spends lots of time in loops</a:t>
            </a:r>
            <a:endParaRPr sz="2400" spc="-4" dirty="0">
              <a:latin typeface="+mj-lt"/>
            </a:endParaRPr>
          </a:p>
          <a:p>
            <a:pPr marL="314902" indent="-302575">
              <a:spcBef>
                <a:spcPts val="1174"/>
              </a:spcBef>
              <a:tabLst>
                <a:tab pos="314902" algn="l"/>
                <a:tab pos="315462" algn="l"/>
              </a:tabLst>
            </a:pPr>
            <a:r>
              <a:rPr lang="en-GB" sz="2800" spc="-4" dirty="0">
                <a:latin typeface="+mj-lt"/>
              </a:rPr>
              <a:t>Goal</a:t>
            </a:r>
            <a:endParaRPr sz="2800" spc="-4" dirty="0">
              <a:latin typeface="+mj-lt"/>
            </a:endParaRPr>
          </a:p>
          <a:p>
            <a:pPr marL="662303" marR="30257" lvl="1" indent="-246543">
              <a:lnSpc>
                <a:spcPct val="100400"/>
              </a:lnSpc>
              <a:spcBef>
                <a:spcPts val="454"/>
              </a:spcBef>
              <a:tabLst>
                <a:tab pos="667906" algn="l"/>
                <a:tab pos="668467" algn="l"/>
              </a:tabLst>
            </a:pPr>
            <a:r>
              <a:rPr lang="en-GB" sz="2600" dirty="0">
                <a:latin typeface="+mj-lt"/>
                <a:cs typeface="Bookman Old Style"/>
              </a:rPr>
              <a:t>Reduce loop overhead</a:t>
            </a:r>
          </a:p>
          <a:p>
            <a:pPr marL="662303" marR="30257" lvl="1" indent="-246543">
              <a:lnSpc>
                <a:spcPct val="100400"/>
              </a:lnSpc>
              <a:spcBef>
                <a:spcPts val="454"/>
              </a:spcBef>
              <a:tabLst>
                <a:tab pos="667906" algn="l"/>
                <a:tab pos="668467" algn="l"/>
              </a:tabLst>
            </a:pPr>
            <a:r>
              <a:rPr lang="en-GB" sz="2600" dirty="0">
                <a:latin typeface="+mj-lt"/>
                <a:cs typeface="Bookman Old Style"/>
              </a:rPr>
              <a:t>Increase opportunities for other optimizations</a:t>
            </a:r>
          </a:p>
          <a:p>
            <a:pPr marL="662303" marR="30257" lvl="1" indent="-246543">
              <a:lnSpc>
                <a:spcPct val="100400"/>
              </a:lnSpc>
              <a:spcBef>
                <a:spcPts val="454"/>
              </a:spcBef>
              <a:tabLst>
                <a:tab pos="667906" algn="l"/>
                <a:tab pos="668467" algn="l"/>
              </a:tabLst>
            </a:pPr>
            <a:r>
              <a:rPr lang="en-GB" sz="2600" spc="-4" dirty="0">
                <a:latin typeface="+mj-lt"/>
                <a:cs typeface="Bookman Old Style"/>
              </a:rPr>
              <a:t>Improve pipeline and memory system performance </a:t>
            </a:r>
            <a:endParaRPr sz="2600" dirty="0">
              <a:latin typeface="+mj-lt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112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52CD8DF8-ACAC-4F13-A8A5-A72949BD7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latin typeface="+mj-lt"/>
              </a:rPr>
              <a:t>Overview</a:t>
            </a:r>
            <a:endParaRPr lang="en-US" altLang="en-US" sz="4000" dirty="0">
              <a:latin typeface="+mj-lt"/>
            </a:endParaRP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157CCDF1-0EF9-4B08-B5ED-EE77B5013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91845"/>
            <a:ext cx="8686801" cy="50557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+mj-lt"/>
              </a:rPr>
              <a:t>Programs are divided into </a:t>
            </a:r>
            <a:r>
              <a:rPr lang="en-GB" altLang="en-US" sz="2800" i="1" dirty="0">
                <a:latin typeface="+mj-lt"/>
              </a:rPr>
              <a:t>compilation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latin typeface="+mj-lt"/>
              </a:rPr>
              <a:t>Provide degree of modularity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latin typeface="+mj-lt"/>
              </a:rPr>
              <a:t>Each commonly has main file (.c) for source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i="1" dirty="0">
                <a:latin typeface="+mj-lt"/>
              </a:rPr>
              <a:t>Header</a:t>
            </a:r>
            <a:r>
              <a:rPr lang="en-GB" altLang="en-US" sz="2400" dirty="0">
                <a:latin typeface="+mj-lt"/>
              </a:rPr>
              <a:t> files (.h) </a:t>
            </a:r>
            <a:r>
              <a:rPr lang="en-GB" altLang="en-US" sz="2400" dirty="0">
                <a:solidFill>
                  <a:srgbClr val="FF0000"/>
                </a:solidFill>
                <a:latin typeface="+mj-lt"/>
              </a:rPr>
              <a:t>declare </a:t>
            </a:r>
            <a:r>
              <a:rPr lang="en-GB" altLang="en-US" sz="2400" dirty="0">
                <a:latin typeface="+mj-lt"/>
              </a:rPr>
              <a:t>public interfaces of units</a:t>
            </a:r>
            <a:endParaRPr lang="en-GB" altLang="en-US" sz="2400" i="1" dirty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+mj-lt"/>
              </a:rPr>
              <a:t>Each unit is compiled separately to relocatable object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>
                <a:latin typeface="+mj-lt"/>
              </a:rPr>
              <a:t>Allows creation of object-code libraries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+mj-lt"/>
              </a:rPr>
              <a:t>A </a:t>
            </a:r>
            <a:r>
              <a:rPr lang="en-GB" altLang="en-US" sz="2800" i="1" dirty="0">
                <a:latin typeface="+mj-lt"/>
              </a:rPr>
              <a:t>linker</a:t>
            </a:r>
            <a:r>
              <a:rPr lang="en-GB" altLang="en-US" sz="2800" dirty="0">
                <a:latin typeface="+mj-lt"/>
              </a:rPr>
              <a:t> combines these into an </a:t>
            </a:r>
            <a:r>
              <a:rPr lang="en-GB" altLang="en-US" sz="2800" i="1" dirty="0">
                <a:latin typeface="+mj-lt"/>
              </a:rPr>
              <a:t>executable</a:t>
            </a:r>
            <a:r>
              <a:rPr lang="en-GB" altLang="en-US" sz="2800" dirty="0">
                <a:latin typeface="+mj-lt"/>
              </a:rPr>
              <a:t>, resolving references between units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latin typeface="+mj-lt"/>
              </a:rPr>
              <a:t>A </a:t>
            </a:r>
            <a:r>
              <a:rPr lang="en-GB" altLang="en-US" sz="2800" i="1" dirty="0">
                <a:latin typeface="+mj-lt"/>
              </a:rPr>
              <a:t>loader</a:t>
            </a:r>
            <a:r>
              <a:rPr lang="en-GB" altLang="en-US" sz="2800" dirty="0">
                <a:latin typeface="+mj-lt"/>
              </a:rPr>
              <a:t> sets up the executable program in memory and initialises data areas, prior to the program being run</a:t>
            </a:r>
          </a:p>
        </p:txBody>
      </p:sp>
    </p:spTree>
    <p:extLst>
      <p:ext uri="{BB962C8B-B14F-4D97-AF65-F5344CB8AC3E}">
        <p14:creationId xmlns:p14="http://schemas.microsoft.com/office/powerpoint/2010/main" val="214731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GB" spc="-4" dirty="0">
                <a:latin typeface="+mj-lt"/>
              </a:rPr>
              <a:t>#1: Loop Unrolling</a:t>
            </a:r>
            <a:endParaRPr spc="-4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09283" y="1211163"/>
            <a:ext cx="8686800" cy="5633820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800" spc="18" dirty="0">
                <a:latin typeface="+mj-lt"/>
              </a:rPr>
              <a:t>Duplicates loop body ‘n’ times and adjust loop bounds</a:t>
            </a: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869558" lvl="1" indent="-457200">
              <a:spcBef>
                <a:spcPts val="512"/>
              </a:spcBef>
              <a:tabLst>
                <a:tab pos="314325" algn="l"/>
              </a:tabLst>
            </a:pPr>
            <a:r>
              <a:rPr lang="en-GB" sz="2600" spc="18" dirty="0">
                <a:latin typeface="+mj-lt"/>
              </a:rPr>
              <a:t>Reduces number of comparisons/branches to test loop exit</a:t>
            </a:r>
          </a:p>
          <a:p>
            <a:pPr marL="1114962" lvl="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400" spc="18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Branches are big performance bottleneck in hardware</a:t>
            </a:r>
          </a:p>
          <a:p>
            <a:pPr marL="714933" lvl="1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600" spc="18" dirty="0">
                <a:latin typeface="+mj-lt"/>
              </a:rPr>
              <a:t>Increases loop body size</a:t>
            </a:r>
          </a:p>
          <a:p>
            <a:pPr marL="1114962" lvl="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400" spc="18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Enables more optimizations</a:t>
            </a:r>
          </a:p>
          <a:p>
            <a:pPr marL="1114962" lvl="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400" spc="18" dirty="0">
                <a:solidFill>
                  <a:srgbClr val="C00000"/>
                </a:solidFill>
                <a:latin typeface="+mj-lt"/>
              </a:rPr>
              <a:t>More register pressure</a:t>
            </a:r>
          </a:p>
          <a:p>
            <a:pPr marL="1114962" lvl="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400" spc="18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80F5065-B46D-4B4F-91D4-3B61E2499660}"/>
              </a:ext>
            </a:extLst>
          </p:cNvPr>
          <p:cNvSpPr txBox="1">
            <a:spLocks/>
          </p:cNvSpPr>
          <p:nvPr/>
        </p:nvSpPr>
        <p:spPr>
          <a:xfrm>
            <a:off x="457200" y="2665772"/>
            <a:ext cx="3106269" cy="742737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c[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056FD7-7089-4B0A-8630-B5F0E5CD34B6}"/>
              </a:ext>
            </a:extLst>
          </p:cNvPr>
          <p:cNvSpPr txBox="1">
            <a:spLocks/>
          </p:cNvSpPr>
          <p:nvPr/>
        </p:nvSpPr>
        <p:spPr>
          <a:xfrm>
            <a:off x="4790941" y="2227448"/>
            <a:ext cx="4265653" cy="1619387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+=2) {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a[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* c[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a[i+1] = b[i+1] * c[i+1];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200" spc="18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F1CF05C-08B0-4419-9A57-443469F67205}"/>
              </a:ext>
            </a:extLst>
          </p:cNvPr>
          <p:cNvSpPr/>
          <p:nvPr/>
        </p:nvSpPr>
        <p:spPr>
          <a:xfrm>
            <a:off x="3684493" y="2810435"/>
            <a:ext cx="1045938" cy="6185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DC11FF-A629-4BEE-BEE6-58E11A98204F}"/>
              </a:ext>
            </a:extLst>
          </p:cNvPr>
          <p:cNvSpPr/>
          <p:nvPr/>
        </p:nvSpPr>
        <p:spPr>
          <a:xfrm>
            <a:off x="7044744" y="2227448"/>
            <a:ext cx="763608" cy="475364"/>
          </a:xfrm>
          <a:prstGeom prst="roundRect">
            <a:avLst/>
          </a:prstGeom>
          <a:noFill/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GB" spc="-4" dirty="0">
                <a:latin typeface="+mj-lt"/>
              </a:rPr>
              <a:t>#2: Loop Fusion</a:t>
            </a:r>
            <a:endParaRPr spc="-4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291845"/>
            <a:ext cx="8229600" cy="5323478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800" spc="18" dirty="0">
                <a:latin typeface="+mj-lt"/>
              </a:rPr>
              <a:t>Combines two (or more) loops into one</a:t>
            </a: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412358" lvl="1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400" spc="18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May improve data locality </a:t>
            </a:r>
          </a:p>
          <a:p>
            <a:pPr marL="412358" lvl="1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400" spc="18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Reduces loop overhead</a:t>
            </a:r>
          </a:p>
          <a:p>
            <a:pPr marL="412358" lvl="1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400" spc="18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May enable better instruction scheduling</a:t>
            </a:r>
            <a:endParaRPr lang="en-GB" sz="24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80F5065-B46D-4B4F-91D4-3B61E2499660}"/>
              </a:ext>
            </a:extLst>
          </p:cNvPr>
          <p:cNvSpPr txBox="1">
            <a:spLocks/>
          </p:cNvSpPr>
          <p:nvPr/>
        </p:nvSpPr>
        <p:spPr>
          <a:xfrm>
            <a:off x="457200" y="2009130"/>
            <a:ext cx="3316945" cy="2428327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* c[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endParaRPr lang="en-GB" sz="2200" spc="1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w[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* d[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endParaRPr lang="en-GB" sz="2200" spc="18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056FD7-7089-4B0A-8630-B5F0E5CD34B6}"/>
              </a:ext>
            </a:extLst>
          </p:cNvPr>
          <p:cNvSpPr txBox="1">
            <a:spLocks/>
          </p:cNvSpPr>
          <p:nvPr/>
        </p:nvSpPr>
        <p:spPr>
          <a:xfrm>
            <a:off x="5168152" y="2210468"/>
            <a:ext cx="3760695" cy="1551677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* c[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a[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* d[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200" spc="18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28DE7-9056-41CA-B8C0-A7AA74B0F348}"/>
              </a:ext>
            </a:extLst>
          </p:cNvPr>
          <p:cNvSpPr txBox="1"/>
          <p:nvPr/>
        </p:nvSpPr>
        <p:spPr>
          <a:xfrm>
            <a:off x="5289175" y="4740419"/>
            <a:ext cx="351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May hurt data locality </a:t>
            </a:r>
          </a:p>
          <a:p>
            <a:r>
              <a:rPr lang="en-GB" dirty="0">
                <a:solidFill>
                  <a:srgbClr val="C00000"/>
                </a:solidFill>
              </a:rPr>
              <a:t>May hurt I-cache hit rate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730FDB8-6C48-4CC5-ACA5-DF5C30E55B78}"/>
              </a:ext>
            </a:extLst>
          </p:cNvPr>
          <p:cNvSpPr/>
          <p:nvPr/>
        </p:nvSpPr>
        <p:spPr>
          <a:xfrm>
            <a:off x="3684492" y="2810435"/>
            <a:ext cx="1362636" cy="6185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2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GB" spc="-4" dirty="0">
                <a:latin typeface="+mj-lt"/>
              </a:rPr>
              <a:t>#3: Loop Distribution/Fission</a:t>
            </a:r>
            <a:endParaRPr spc="-4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291845"/>
            <a:ext cx="8229600" cy="495158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800" spc="18" dirty="0">
                <a:latin typeface="+mj-lt"/>
              </a:rPr>
              <a:t>Divides a loop into two (or more) loops</a:t>
            </a: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800" spc="18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Enables optimizations: 2</a:t>
            </a:r>
            <a:r>
              <a:rPr lang="en-GB" sz="2800" spc="18" baseline="300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nd</a:t>
            </a:r>
            <a:r>
              <a:rPr lang="en-GB" sz="2800" spc="18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loop is parallel loop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800" spc="18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Reduces register pressure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800" spc="18" dirty="0">
                <a:solidFill>
                  <a:srgbClr val="C00000"/>
                </a:solidFill>
                <a:latin typeface="+mj-lt"/>
              </a:rPr>
              <a:t>Increases loop overhead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80F5065-B46D-4B4F-91D4-3B61E2499660}"/>
              </a:ext>
            </a:extLst>
          </p:cNvPr>
          <p:cNvSpPr txBox="1">
            <a:spLocks/>
          </p:cNvSpPr>
          <p:nvPr/>
        </p:nvSpPr>
        <p:spPr>
          <a:xfrm>
            <a:off x="5358656" y="2106890"/>
            <a:ext cx="3328144" cy="202565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a[i-1] * 5;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endParaRPr lang="en-GB" sz="2200" spc="1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c[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* 10;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056FD7-7089-4B0A-8630-B5F0E5CD34B6}"/>
              </a:ext>
            </a:extLst>
          </p:cNvPr>
          <p:cNvSpPr txBox="1">
            <a:spLocks/>
          </p:cNvSpPr>
          <p:nvPr/>
        </p:nvSpPr>
        <p:spPr>
          <a:xfrm>
            <a:off x="329479" y="2310023"/>
            <a:ext cx="3760695" cy="1619387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a[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a[i-1] * 5;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c[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b[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* 10;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200" spc="18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E19064-506A-4AF5-9BDF-FE161FA648B2}"/>
              </a:ext>
            </a:extLst>
          </p:cNvPr>
          <p:cNvSpPr/>
          <p:nvPr/>
        </p:nvSpPr>
        <p:spPr>
          <a:xfrm>
            <a:off x="3684492" y="2810435"/>
            <a:ext cx="1362636" cy="6185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GB" spc="-4" dirty="0">
                <a:latin typeface="+mj-lt"/>
              </a:rPr>
              <a:t>#4: Loop Interchange</a:t>
            </a:r>
            <a:endParaRPr spc="-4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291845"/>
            <a:ext cx="8229600" cy="3961567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800" spc="18" dirty="0">
                <a:latin typeface="+mj-lt"/>
              </a:rPr>
              <a:t>Switches the order of loops in a loop nest</a:t>
            </a: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800" spc="18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Improves data locality and parallelism</a:t>
            </a: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80F5065-B46D-4B4F-91D4-3B61E2499660}"/>
              </a:ext>
            </a:extLst>
          </p:cNvPr>
          <p:cNvSpPr txBox="1">
            <a:spLocks/>
          </p:cNvSpPr>
          <p:nvPr/>
        </p:nvSpPr>
        <p:spPr>
          <a:xfrm>
            <a:off x="296403" y="2404636"/>
            <a:ext cx="4159687" cy="1619387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for (j=0; j&lt;M;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c[j][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a[j][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* 5;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endParaRPr lang="en-GB" sz="2200" spc="18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0F41ABF-4710-4E64-85F4-AD07DC190A43}"/>
              </a:ext>
            </a:extLst>
          </p:cNvPr>
          <p:cNvSpPr txBox="1">
            <a:spLocks/>
          </p:cNvSpPr>
          <p:nvPr/>
        </p:nvSpPr>
        <p:spPr>
          <a:xfrm>
            <a:off x="4687912" y="2404636"/>
            <a:ext cx="4159685" cy="114900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(j=0; j&lt;M;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c[j][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a[j][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* 5;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3C4C28-D271-4159-8E0E-A78F60C803D6}"/>
              </a:ext>
            </a:extLst>
          </p:cNvPr>
          <p:cNvSpPr/>
          <p:nvPr/>
        </p:nvSpPr>
        <p:spPr>
          <a:xfrm>
            <a:off x="3940117" y="2669854"/>
            <a:ext cx="786431" cy="6185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5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GB" spc="-4" dirty="0">
                <a:latin typeface="+mj-lt"/>
              </a:rPr>
              <a:t>#5: Loop Tiling</a:t>
            </a:r>
            <a:endParaRPr spc="-4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157375"/>
            <a:ext cx="8229600" cy="5292701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800" spc="18" dirty="0">
                <a:latin typeface="+mj-lt"/>
              </a:rPr>
              <a:t>Breaks a loop into a set of nested loops</a:t>
            </a:r>
          </a:p>
          <a:p>
            <a:pPr marL="714933" lvl="1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r>
              <a:rPr lang="en-GB" sz="2600" spc="18" dirty="0">
                <a:latin typeface="+mj-lt"/>
              </a:rPr>
              <a:t>Each inner loop operates on a subset of data</a:t>
            </a: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800" spc="18" dirty="0">
              <a:latin typeface="+mj-lt"/>
            </a:endParaRPr>
          </a:p>
          <a:p>
            <a:pPr marL="314902" indent="-302575">
              <a:spcBef>
                <a:spcPts val="512"/>
              </a:spcBef>
              <a:tabLst>
                <a:tab pos="314902" algn="l"/>
                <a:tab pos="315462" algn="l"/>
              </a:tabLst>
            </a:pPr>
            <a:endParaRPr lang="en-GB" sz="2000" spc="18" dirty="0">
              <a:latin typeface="+mj-lt"/>
            </a:endParaRP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800" spc="18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Changes memory access pattern: Can improve locality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80F5065-B46D-4B4F-91D4-3B61E2499660}"/>
              </a:ext>
            </a:extLst>
          </p:cNvPr>
          <p:cNvSpPr txBox="1">
            <a:spLocks/>
          </p:cNvSpPr>
          <p:nvPr/>
        </p:nvSpPr>
        <p:spPr>
          <a:xfrm>
            <a:off x="319516" y="2605870"/>
            <a:ext cx="3666567" cy="1619387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for (j=0; j&lt;M;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f(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j);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endParaRPr lang="en-GB" sz="2200" spc="18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FF499D7-D6AE-410F-BFDD-F97C8708B4F7}"/>
              </a:ext>
            </a:extLst>
          </p:cNvPr>
          <p:cNvSpPr txBox="1">
            <a:spLocks/>
          </p:cNvSpPr>
          <p:nvPr/>
        </p:nvSpPr>
        <p:spPr>
          <a:xfrm>
            <a:off x="3938110" y="2260964"/>
            <a:ext cx="5353864" cy="185586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+=2)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(j=0; j&lt;M; j+=2)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for(ii=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ii&lt;min(i+2, N); ii++)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000" spc="18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=j;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&lt;min(j+2, N);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f(ii,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C7F61-8C46-48F0-9FF6-1247D7B2B7A6}"/>
              </a:ext>
            </a:extLst>
          </p:cNvPr>
          <p:cNvSpPr txBox="1"/>
          <p:nvPr/>
        </p:nvSpPr>
        <p:spPr>
          <a:xfrm>
            <a:off x="504719" y="4847210"/>
            <a:ext cx="2565719" cy="729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(0,0)	(0,1)	(0,N-1)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(1,0)	(1,1)	(1,N-1)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3DB842D2-CBDB-467C-BCFD-4A1DA286BE74}"/>
              </a:ext>
            </a:extLst>
          </p:cNvPr>
          <p:cNvSpPr/>
          <p:nvPr/>
        </p:nvSpPr>
        <p:spPr>
          <a:xfrm>
            <a:off x="1000440" y="4999490"/>
            <a:ext cx="4190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F4A4FB6-5F3D-4752-84DA-6E5290790BB0}"/>
              </a:ext>
            </a:extLst>
          </p:cNvPr>
          <p:cNvSpPr/>
          <p:nvPr/>
        </p:nvSpPr>
        <p:spPr>
          <a:xfrm>
            <a:off x="1943280" y="4999490"/>
            <a:ext cx="4190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DF24B744-8DFC-4153-A00A-E15673ACEC97}"/>
              </a:ext>
            </a:extLst>
          </p:cNvPr>
          <p:cNvSpPr/>
          <p:nvPr/>
        </p:nvSpPr>
        <p:spPr>
          <a:xfrm flipH="1">
            <a:off x="876599" y="5113610"/>
            <a:ext cx="1838161" cy="190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6D6F926F-5387-413B-9BC1-93CD852A2A50}"/>
              </a:ext>
            </a:extLst>
          </p:cNvPr>
          <p:cNvSpPr/>
          <p:nvPr/>
        </p:nvSpPr>
        <p:spPr>
          <a:xfrm>
            <a:off x="1000440" y="5418530"/>
            <a:ext cx="4190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E5DE258A-E9BF-4888-976D-558C43438004}"/>
              </a:ext>
            </a:extLst>
          </p:cNvPr>
          <p:cNvSpPr/>
          <p:nvPr/>
        </p:nvSpPr>
        <p:spPr>
          <a:xfrm>
            <a:off x="1943280" y="5418890"/>
            <a:ext cx="4190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6A922B35-BCF0-42C7-8EB8-381F20E029AE}"/>
              </a:ext>
            </a:extLst>
          </p:cNvPr>
          <p:cNvSpPr/>
          <p:nvPr/>
        </p:nvSpPr>
        <p:spPr>
          <a:xfrm flipH="1">
            <a:off x="876599" y="5575850"/>
            <a:ext cx="1838161" cy="190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BFE0A1-6112-4B4D-B76E-68BC78362B01}"/>
              </a:ext>
            </a:extLst>
          </p:cNvPr>
          <p:cNvGrpSpPr/>
          <p:nvPr/>
        </p:nvGrpSpPr>
        <p:grpSpPr>
          <a:xfrm>
            <a:off x="6310123" y="4798696"/>
            <a:ext cx="1166760" cy="729720"/>
            <a:chOff x="6458040" y="5229000"/>
            <a:chExt cx="1166760" cy="7297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D49E5B-3928-449C-A1C3-B131D6C85CC2}"/>
                </a:ext>
              </a:extLst>
            </p:cNvPr>
            <p:cNvSpPr txBox="1"/>
            <p:nvPr/>
          </p:nvSpPr>
          <p:spPr>
            <a:xfrm>
              <a:off x="6458040" y="5229000"/>
              <a:ext cx="1166760" cy="7297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(0,0)     (0,1)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(1,0)     (1,1)</a:t>
              </a: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9F25939F-086E-4C26-9364-A50EDFA4A6E3}"/>
                </a:ext>
              </a:extLst>
            </p:cNvPr>
            <p:cNvSpPr/>
            <p:nvPr/>
          </p:nvSpPr>
          <p:spPr>
            <a:xfrm>
              <a:off x="6924960" y="5400720"/>
              <a:ext cx="19043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728778E2-7816-472C-957F-22BB11AB2DD3}"/>
                </a:ext>
              </a:extLst>
            </p:cNvPr>
            <p:cNvSpPr/>
            <p:nvPr/>
          </p:nvSpPr>
          <p:spPr>
            <a:xfrm flipH="1">
              <a:off x="6762959" y="5495760"/>
              <a:ext cx="571321" cy="2095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1EAA19A6-56F9-4746-8EE5-CBAD9F1A7145}"/>
                </a:ext>
              </a:extLst>
            </p:cNvPr>
            <p:cNvSpPr/>
            <p:nvPr/>
          </p:nvSpPr>
          <p:spPr>
            <a:xfrm>
              <a:off x="6934319" y="5810040"/>
              <a:ext cx="19044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03A7D8-D957-480F-9549-1C4D653C96C4}"/>
              </a:ext>
            </a:extLst>
          </p:cNvPr>
          <p:cNvGrpSpPr/>
          <p:nvPr/>
        </p:nvGrpSpPr>
        <p:grpSpPr>
          <a:xfrm>
            <a:off x="4862923" y="4798696"/>
            <a:ext cx="1166760" cy="729720"/>
            <a:chOff x="5010840" y="5229000"/>
            <a:chExt cx="1166760" cy="7297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E56353-4238-4338-9E98-97C6291DEC44}"/>
                </a:ext>
              </a:extLst>
            </p:cNvPr>
            <p:cNvSpPr txBox="1"/>
            <p:nvPr/>
          </p:nvSpPr>
          <p:spPr>
            <a:xfrm>
              <a:off x="5010840" y="5229000"/>
              <a:ext cx="1166760" cy="7297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(0,0)     (0,1)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(1,0)     (1,1)</a:t>
              </a:r>
            </a:p>
          </p:txBody>
        </p:sp>
        <p:sp>
          <p:nvSpPr>
            <p:cNvPr id="23" name="Straight Connector 22">
              <a:extLst>
                <a:ext uri="{FF2B5EF4-FFF2-40B4-BE49-F238E27FC236}">
                  <a16:creationId xmlns:a16="http://schemas.microsoft.com/office/drawing/2014/main" id="{DAC4283D-007B-4F35-AF55-D48986083C17}"/>
                </a:ext>
              </a:extLst>
            </p:cNvPr>
            <p:cNvSpPr/>
            <p:nvPr/>
          </p:nvSpPr>
          <p:spPr>
            <a:xfrm>
              <a:off x="5477760" y="5400720"/>
              <a:ext cx="19044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02552691-DCC3-496D-B83D-F5A323B72F3C}"/>
                </a:ext>
              </a:extLst>
            </p:cNvPr>
            <p:cNvSpPr/>
            <p:nvPr/>
          </p:nvSpPr>
          <p:spPr>
            <a:xfrm flipH="1">
              <a:off x="5315760" y="5495760"/>
              <a:ext cx="571320" cy="2095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5" name="Straight Connector 24">
              <a:extLst>
                <a:ext uri="{FF2B5EF4-FFF2-40B4-BE49-F238E27FC236}">
                  <a16:creationId xmlns:a16="http://schemas.microsoft.com/office/drawing/2014/main" id="{04B2FF34-2DEE-4B8B-8D0A-DA8CBBD3C8C0}"/>
                </a:ext>
              </a:extLst>
            </p:cNvPr>
            <p:cNvSpPr/>
            <p:nvPr/>
          </p:nvSpPr>
          <p:spPr>
            <a:xfrm>
              <a:off x="5487120" y="5810040"/>
              <a:ext cx="19044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1"/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DE8923F9-0D22-449D-93DA-77C55DE23EB6}"/>
              </a:ext>
            </a:extLst>
          </p:cNvPr>
          <p:cNvSpPr/>
          <p:nvPr/>
        </p:nvSpPr>
        <p:spPr>
          <a:xfrm flipV="1">
            <a:off x="5967402" y="4989496"/>
            <a:ext cx="409321" cy="3902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77C2B0FC-549A-4375-B752-0D66E41E4D1B}"/>
              </a:ext>
            </a:extLst>
          </p:cNvPr>
          <p:cNvSpPr/>
          <p:nvPr/>
        </p:nvSpPr>
        <p:spPr>
          <a:xfrm flipV="1">
            <a:off x="7405962" y="4989496"/>
            <a:ext cx="409321" cy="3902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404F104-A04A-47BD-A774-3C882BADCC1F}"/>
              </a:ext>
            </a:extLst>
          </p:cNvPr>
          <p:cNvSpPr/>
          <p:nvPr/>
        </p:nvSpPr>
        <p:spPr>
          <a:xfrm>
            <a:off x="5014843" y="5065456"/>
            <a:ext cx="3790440" cy="695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530" h="1933" fill="none">
                <a:moveTo>
                  <a:pt x="10530" y="0"/>
                </a:moveTo>
                <a:lnTo>
                  <a:pt x="6905" y="1508"/>
                </a:lnTo>
                <a:lnTo>
                  <a:pt x="0" y="1933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EEDE6A-1AD6-4043-B3FE-2C45C28CF5B2}"/>
              </a:ext>
            </a:extLst>
          </p:cNvPr>
          <p:cNvSpPr txBox="1"/>
          <p:nvPr/>
        </p:nvSpPr>
        <p:spPr>
          <a:xfrm>
            <a:off x="7939122" y="4762336"/>
            <a:ext cx="331560" cy="303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...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72F64BB-4D94-4082-ADBB-2AAF56BC169E}"/>
              </a:ext>
            </a:extLst>
          </p:cNvPr>
          <p:cNvSpPr/>
          <p:nvPr/>
        </p:nvSpPr>
        <p:spPr>
          <a:xfrm>
            <a:off x="3670479" y="2810435"/>
            <a:ext cx="472679" cy="6185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  <p:bldP spid="27" grpId="0" animBg="1"/>
      <p:bldP spid="28" grpId="0" animBg="1"/>
      <p:bldP spid="29" grpId="0"/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454135"/>
            <a:ext cx="8458199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+mj-lt"/>
              </a:rPr>
              <a:t>Replaces call with the body of the </a:t>
            </a:r>
            <a:r>
              <a:rPr lang="en-US" altLang="en-US" sz="2800" kern="0" dirty="0" err="1">
                <a:solidFill>
                  <a:srgbClr val="000000"/>
                </a:solidFill>
                <a:latin typeface="+mj-lt"/>
              </a:rPr>
              <a:t>callee</a:t>
            </a:r>
            <a:r>
              <a:rPr lang="en-US" altLang="en-US" sz="2800" kern="0" dirty="0">
                <a:solidFill>
                  <a:srgbClr val="000000"/>
                </a:solidFill>
                <a:latin typeface="+mj-lt"/>
              </a:rPr>
              <a:t> (called function)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+mj-lt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+mj-lt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+mj-lt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+mj-lt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+mj-lt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+mj-lt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+mj-lt"/>
              </a:rPr>
              <a:t>Programmer can ask compiler to inline a function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+mj-lt"/>
              </a:rPr>
              <a:t>C provides </a:t>
            </a:r>
            <a:r>
              <a:rPr lang="en-US" altLang="en-US" sz="2400" i="1" kern="0" dirty="0">
                <a:solidFill>
                  <a:srgbClr val="000000"/>
                </a:solidFill>
                <a:latin typeface="+mj-lt"/>
              </a:rPr>
              <a:t>inline</a:t>
            </a:r>
            <a:r>
              <a:rPr lang="en-US" altLang="en-US" sz="2400" kern="0" dirty="0">
                <a:solidFill>
                  <a:srgbClr val="000000"/>
                </a:solidFill>
                <a:latin typeface="+mj-lt"/>
              </a:rPr>
              <a:t> keyword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+mj-lt"/>
              </a:rPr>
              <a:t>Compiler itself can inline a function if deemed beneficial</a:t>
            </a:r>
          </a:p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Procedure/Function </a:t>
            </a:r>
            <a:r>
              <a:rPr lang="en-US" altLang="en-US" sz="4000" kern="0" dirty="0" err="1">
                <a:solidFill>
                  <a:srgbClr val="000000"/>
                </a:solidFill>
                <a:latin typeface="Garamond"/>
              </a:rPr>
              <a:t>Inlining</a:t>
            </a:r>
            <a:endParaRPr lang="en-US" altLang="en-US" sz="40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413749F-331E-4011-BE0F-20B531B2E045}"/>
              </a:ext>
            </a:extLst>
          </p:cNvPr>
          <p:cNvSpPr txBox="1">
            <a:spLocks/>
          </p:cNvSpPr>
          <p:nvPr/>
        </p:nvSpPr>
        <p:spPr>
          <a:xfrm>
            <a:off x="457201" y="2433832"/>
            <a:ext cx="4803314" cy="185586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foo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return a + b - c;</a:t>
            </a:r>
          </a:p>
          <a:p>
            <a:pPr>
              <a:buFont typeface="Monotype Sort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endParaRPr lang="en-GB" sz="2000" spc="18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000" spc="18" dirty="0">
                <a:latin typeface="Consolas" panose="020B0609020204030204" pitchFamily="49" charset="0"/>
                <a:cs typeface="Consolas" panose="020B0609020204030204" pitchFamily="49" charset="0"/>
              </a:rPr>
              <a:t>z = foo(w, x, y);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1B376B7-2516-4E39-9EAD-19ABC202F9BA}"/>
              </a:ext>
            </a:extLst>
          </p:cNvPr>
          <p:cNvSpPr txBox="1">
            <a:spLocks/>
          </p:cNvSpPr>
          <p:nvPr/>
        </p:nvSpPr>
        <p:spPr>
          <a:xfrm>
            <a:off x="6190129" y="2645259"/>
            <a:ext cx="2496669" cy="837635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endParaRPr lang="en-GB" spc="18" dirty="0">
              <a:latin typeface="+mj-lt"/>
            </a:endParaRPr>
          </a:p>
          <a:p>
            <a:pPr marL="12327" indent="0">
              <a:spcBef>
                <a:spcPts val="512"/>
              </a:spcBef>
              <a:buNone/>
              <a:tabLst>
                <a:tab pos="314902" algn="l"/>
                <a:tab pos="315462" algn="l"/>
              </a:tabLst>
            </a:pPr>
            <a:r>
              <a:rPr lang="en-GB" sz="2200" spc="18" dirty="0">
                <a:latin typeface="Consolas" panose="020B0609020204030204" pitchFamily="49" charset="0"/>
                <a:cs typeface="Consolas" panose="020B0609020204030204" pitchFamily="49" charset="0"/>
              </a:rPr>
              <a:t>z = w + x - y;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E32A45-CC58-4957-98B8-58A36E827445}"/>
              </a:ext>
            </a:extLst>
          </p:cNvPr>
          <p:cNvSpPr/>
          <p:nvPr/>
        </p:nvSpPr>
        <p:spPr>
          <a:xfrm>
            <a:off x="4276160" y="3052481"/>
            <a:ext cx="1362636" cy="6185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7" y="1454135"/>
            <a:ext cx="8579224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+mj-lt"/>
              </a:rPr>
              <a:t>Function calls can be costly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+mj-lt"/>
              </a:rPr>
              <a:t>Direct costs: arguments and results passing, call/return (branch) instructions, stack frame maintenance </a:t>
            </a:r>
            <a:r>
              <a:rPr lang="en-US" altLang="en-US" sz="2600" kern="0" dirty="0" err="1">
                <a:solidFill>
                  <a:srgbClr val="000000"/>
                </a:solidFill>
                <a:latin typeface="+mj-lt"/>
              </a:rPr>
              <a:t>etc</a:t>
            </a:r>
            <a:endParaRPr lang="en-US" altLang="en-US" sz="2600" kern="0" dirty="0">
              <a:solidFill>
                <a:srgbClr val="000000"/>
              </a:solidFill>
              <a:latin typeface="+mj-lt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+mj-lt"/>
              </a:rPr>
              <a:t>Indirect costs: breaks intra-procedural analysis to inter-procedural analysis (which is more complex)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Inlining</a:t>
            </a:r>
            <a:r>
              <a:rPr lang="en-US" altLang="en-US" sz="2800" kern="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removes these costs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  <a:latin typeface="+mj-lt"/>
              </a:rPr>
              <a:t>Downside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C00000"/>
                </a:solidFill>
                <a:latin typeface="+mj-lt"/>
              </a:rPr>
              <a:t>Can increases code size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C00000"/>
                </a:solidFill>
                <a:latin typeface="+mj-lt"/>
              </a:rPr>
              <a:t>Can reduce instruction cache hit rate</a:t>
            </a:r>
          </a:p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Why Procedure/Function </a:t>
            </a:r>
            <a:r>
              <a:rPr lang="en-US" altLang="en-US" sz="4000" kern="0" dirty="0" err="1">
                <a:solidFill>
                  <a:srgbClr val="000000"/>
                </a:solidFill>
                <a:latin typeface="Garamond"/>
              </a:rPr>
              <a:t>Inlining</a:t>
            </a:r>
            <a:endParaRPr lang="en-US" altLang="en-US" sz="4000" kern="0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058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1" y="1198642"/>
            <a:ext cx="8807823" cy="535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Registers temporarily hold variables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b="1" kern="0" dirty="0">
                <a:solidFill>
                  <a:srgbClr val="000000"/>
                </a:solidFill>
                <a:latin typeface="Garamond"/>
              </a:rPr>
              <a:t>Aim: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Allocate registers to variables such that memory accesses are minimized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Good register allocation is key to performance as memory accesses can be costly (imagine cache misses)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Compilers analyze </a:t>
            </a:r>
            <a:r>
              <a:rPr lang="en-US" altLang="en-US" sz="2800" i="1" kern="0" dirty="0">
                <a:solidFill>
                  <a:srgbClr val="000000"/>
                </a:solidFill>
                <a:latin typeface="Garamond"/>
              </a:rPr>
              <a:t>lifetime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of variables for register allocation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Programmers could hint which variables to keep in registers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C supports </a:t>
            </a:r>
            <a:r>
              <a:rPr lang="en-US" altLang="en-US" sz="2400" i="1" kern="0" dirty="0">
                <a:solidFill>
                  <a:srgbClr val="000000"/>
                </a:solidFill>
                <a:latin typeface="Garamond"/>
              </a:rPr>
              <a:t>register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keyword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Modern compilers just ignore it!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Some variables always need to be in memory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i="1" kern="0" dirty="0">
                <a:solidFill>
                  <a:srgbClr val="000000"/>
                </a:solidFill>
                <a:latin typeface="Garamond"/>
              </a:rPr>
              <a:t>volatile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keyword provides this functionality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Still brought to a register for using the value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304744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Register Lifetime Analysis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3A5EFB9-66F1-42A1-B455-4F0F3D400882}"/>
              </a:ext>
            </a:extLst>
          </p:cNvPr>
          <p:cNvSpPr txBox="1">
            <a:spLocks/>
          </p:cNvSpPr>
          <p:nvPr/>
        </p:nvSpPr>
        <p:spPr>
          <a:xfrm>
            <a:off x="450197" y="2538020"/>
            <a:ext cx="3196514" cy="1530645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w = a + b; </a:t>
            </a:r>
            <a:r>
              <a:rPr lang="en-GB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1</a:t>
            </a:r>
          </a:p>
          <a:p>
            <a:pPr>
              <a:buFont typeface="Monotype Sorts" pitchFamily="2" charset="2"/>
              <a:buNone/>
            </a:pPr>
            <a:r>
              <a:rPr lang="en-GB" sz="2800" spc="18" dirty="0">
                <a:latin typeface="Consolas" panose="020B0609020204030204" pitchFamily="49" charset="0"/>
                <a:cs typeface="Consolas" panose="020B0609020204030204" pitchFamily="49" charset="0"/>
              </a:rPr>
              <a:t>x = c + w; </a:t>
            </a:r>
            <a:r>
              <a:rPr lang="en-GB" sz="2800" spc="1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2</a:t>
            </a:r>
          </a:p>
          <a:p>
            <a:pPr>
              <a:buFont typeface="Monotype Sorts" pitchFamily="2" charset="2"/>
              <a:buNone/>
            </a:pPr>
            <a:r>
              <a:rPr lang="en-GB" sz="2800" spc="18" dirty="0">
                <a:latin typeface="Consolas" panose="020B0609020204030204" pitchFamily="49" charset="0"/>
                <a:cs typeface="Consolas" panose="020B0609020204030204" pitchFamily="49" charset="0"/>
              </a:rPr>
              <a:t>y = c + d; </a:t>
            </a:r>
            <a:r>
              <a:rPr lang="en-GB" sz="2800" spc="18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3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489E72E-1774-4022-8077-920DBDEE61A8}"/>
              </a:ext>
            </a:extLst>
          </p:cNvPr>
          <p:cNvSpPr/>
          <p:nvPr/>
        </p:nvSpPr>
        <p:spPr>
          <a:xfrm>
            <a:off x="4686300" y="4896586"/>
            <a:ext cx="4044950" cy="0"/>
          </a:xfrm>
          <a:custGeom>
            <a:avLst/>
            <a:gdLst/>
            <a:ahLst/>
            <a:cxnLst/>
            <a:rect l="l" t="t" r="r" b="b"/>
            <a:pathLst>
              <a:path w="4044950">
                <a:moveTo>
                  <a:pt x="0" y="0"/>
                </a:moveTo>
                <a:lnTo>
                  <a:pt x="40449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B6D3FF8-C17E-4EA7-B1DC-A4B84FD9B31C}"/>
              </a:ext>
            </a:extLst>
          </p:cNvPr>
          <p:cNvSpPr/>
          <p:nvPr/>
        </p:nvSpPr>
        <p:spPr>
          <a:xfrm>
            <a:off x="8726170" y="4858486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52F555F-6B8B-4E3A-82C7-B23E5665AB71}"/>
              </a:ext>
            </a:extLst>
          </p:cNvPr>
          <p:cNvSpPr txBox="1"/>
          <p:nvPr/>
        </p:nvSpPr>
        <p:spPr>
          <a:xfrm>
            <a:off x="8177530" y="5046445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iberation Serif"/>
                <a:cs typeface="Liberation Serif"/>
              </a:rPr>
              <a:t>time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89B6FFE-94B0-4DE2-823B-19CD645111A5}"/>
              </a:ext>
            </a:extLst>
          </p:cNvPr>
          <p:cNvSpPr/>
          <p:nvPr/>
        </p:nvSpPr>
        <p:spPr>
          <a:xfrm>
            <a:off x="4686300" y="2224506"/>
            <a:ext cx="0" cy="2672080"/>
          </a:xfrm>
          <a:custGeom>
            <a:avLst/>
            <a:gdLst/>
            <a:ahLst/>
            <a:cxnLst/>
            <a:rect l="l" t="t" r="r" b="b"/>
            <a:pathLst>
              <a:path h="2672079">
                <a:moveTo>
                  <a:pt x="0" y="267207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2A3D22E-2DC9-40CC-BF95-98847B3F628E}"/>
              </a:ext>
            </a:extLst>
          </p:cNvPr>
          <p:cNvSpPr/>
          <p:nvPr/>
        </p:nvSpPr>
        <p:spPr>
          <a:xfrm>
            <a:off x="4648200" y="215338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C02BB74-F68D-4E75-B061-6FDADC639E9C}"/>
              </a:ext>
            </a:extLst>
          </p:cNvPr>
          <p:cNvSpPr txBox="1"/>
          <p:nvPr/>
        </p:nvSpPr>
        <p:spPr>
          <a:xfrm>
            <a:off x="4306570" y="2338806"/>
            <a:ext cx="210185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" indent="1270" algn="just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a  b</a:t>
            </a:r>
            <a:endParaRPr sz="2000">
              <a:latin typeface="Liberation Serif"/>
              <a:cs typeface="Liberation Serif"/>
            </a:endParaRPr>
          </a:p>
          <a:p>
            <a:pPr marL="12700" marR="5080" indent="1270" algn="just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Liberation Serif"/>
                <a:cs typeface="Liberation Serif"/>
              </a:rPr>
              <a:t>c  d  w  x  y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D4C7CC2-5A94-4C67-929A-7923216867A5}"/>
              </a:ext>
            </a:extLst>
          </p:cNvPr>
          <p:cNvSpPr/>
          <p:nvPr/>
        </p:nvSpPr>
        <p:spPr>
          <a:xfrm>
            <a:off x="5676900" y="489658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D5F2E92-7630-4F45-96DF-678D249C4C35}"/>
              </a:ext>
            </a:extLst>
          </p:cNvPr>
          <p:cNvSpPr txBox="1"/>
          <p:nvPr/>
        </p:nvSpPr>
        <p:spPr>
          <a:xfrm>
            <a:off x="5603239" y="5082006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1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F727AFB7-D915-4B4D-8EDD-064CD1D3AD2C}"/>
              </a:ext>
            </a:extLst>
          </p:cNvPr>
          <p:cNvSpPr/>
          <p:nvPr/>
        </p:nvSpPr>
        <p:spPr>
          <a:xfrm>
            <a:off x="6743699" y="489658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D47630D2-6DDC-4884-B40A-10F9A97E039D}"/>
              </a:ext>
            </a:extLst>
          </p:cNvPr>
          <p:cNvSpPr txBox="1"/>
          <p:nvPr/>
        </p:nvSpPr>
        <p:spPr>
          <a:xfrm>
            <a:off x="6668770" y="5082006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2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CF001F6-7998-402D-A013-3AF2F9043331}"/>
              </a:ext>
            </a:extLst>
          </p:cNvPr>
          <p:cNvSpPr/>
          <p:nvPr/>
        </p:nvSpPr>
        <p:spPr>
          <a:xfrm>
            <a:off x="7810499" y="489658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EF050509-B749-4CF7-A5E6-FAFFE546A0B7}"/>
              </a:ext>
            </a:extLst>
          </p:cNvPr>
          <p:cNvSpPr txBox="1"/>
          <p:nvPr/>
        </p:nvSpPr>
        <p:spPr>
          <a:xfrm>
            <a:off x="7735570" y="5082006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3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92EA19DC-BBA9-42ED-B94B-14EFDBD5366A}"/>
              </a:ext>
            </a:extLst>
          </p:cNvPr>
          <p:cNvSpPr/>
          <p:nvPr/>
        </p:nvSpPr>
        <p:spPr>
          <a:xfrm>
            <a:off x="5448300" y="2534386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88A28033-A2EF-4A58-A30C-C03DCE1DE7E6}"/>
              </a:ext>
            </a:extLst>
          </p:cNvPr>
          <p:cNvSpPr/>
          <p:nvPr/>
        </p:nvSpPr>
        <p:spPr>
          <a:xfrm>
            <a:off x="5448300" y="2534386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82DE7708-1949-439A-A7B9-F13BB942F889}"/>
              </a:ext>
            </a:extLst>
          </p:cNvPr>
          <p:cNvSpPr/>
          <p:nvPr/>
        </p:nvSpPr>
        <p:spPr>
          <a:xfrm>
            <a:off x="5448300" y="25343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3811A5D2-F896-4C88-BDDA-EC6CF2A6ABD8}"/>
              </a:ext>
            </a:extLst>
          </p:cNvPr>
          <p:cNvSpPr/>
          <p:nvPr/>
        </p:nvSpPr>
        <p:spPr>
          <a:xfrm>
            <a:off x="5753100" y="27629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87D2ED2D-23C7-4EF0-A577-DB7DAC3F0A87}"/>
              </a:ext>
            </a:extLst>
          </p:cNvPr>
          <p:cNvSpPr/>
          <p:nvPr/>
        </p:nvSpPr>
        <p:spPr>
          <a:xfrm>
            <a:off x="5448300" y="2839186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918A6ECD-13B7-4445-82C0-56DC9495B010}"/>
              </a:ext>
            </a:extLst>
          </p:cNvPr>
          <p:cNvSpPr/>
          <p:nvPr/>
        </p:nvSpPr>
        <p:spPr>
          <a:xfrm>
            <a:off x="5448300" y="2839186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F64B047E-35F3-4F54-8B9E-DC7AC5AA89D5}"/>
              </a:ext>
            </a:extLst>
          </p:cNvPr>
          <p:cNvSpPr/>
          <p:nvPr/>
        </p:nvSpPr>
        <p:spPr>
          <a:xfrm>
            <a:off x="5448300" y="28391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F02A96BA-F0AF-4F45-8089-85C98DBC7169}"/>
              </a:ext>
            </a:extLst>
          </p:cNvPr>
          <p:cNvSpPr/>
          <p:nvPr/>
        </p:nvSpPr>
        <p:spPr>
          <a:xfrm>
            <a:off x="5753100" y="30677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95ABB0F-F07F-4B5E-8609-CC6A7FD824DD}"/>
              </a:ext>
            </a:extLst>
          </p:cNvPr>
          <p:cNvSpPr/>
          <p:nvPr/>
        </p:nvSpPr>
        <p:spPr>
          <a:xfrm>
            <a:off x="6512559" y="3220186"/>
            <a:ext cx="1374140" cy="241300"/>
          </a:xfrm>
          <a:custGeom>
            <a:avLst/>
            <a:gdLst/>
            <a:ahLst/>
            <a:cxnLst/>
            <a:rect l="l" t="t" r="r" b="b"/>
            <a:pathLst>
              <a:path w="1374140" h="241300">
                <a:moveTo>
                  <a:pt x="0" y="0"/>
                </a:moveTo>
                <a:lnTo>
                  <a:pt x="1374140" y="0"/>
                </a:lnTo>
                <a:lnTo>
                  <a:pt x="1374140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CE56A9B-DE6C-43D0-BF65-986C60FD38AF}"/>
              </a:ext>
            </a:extLst>
          </p:cNvPr>
          <p:cNvSpPr/>
          <p:nvPr/>
        </p:nvSpPr>
        <p:spPr>
          <a:xfrm>
            <a:off x="6512559" y="3220186"/>
            <a:ext cx="1374140" cy="241300"/>
          </a:xfrm>
          <a:custGeom>
            <a:avLst/>
            <a:gdLst/>
            <a:ahLst/>
            <a:cxnLst/>
            <a:rect l="l" t="t" r="r" b="b"/>
            <a:pathLst>
              <a:path w="1374140" h="241300">
                <a:moveTo>
                  <a:pt x="0" y="0"/>
                </a:moveTo>
                <a:lnTo>
                  <a:pt x="1374140" y="0"/>
                </a:lnTo>
                <a:lnTo>
                  <a:pt x="1374140" y="241300"/>
                </a:lnTo>
                <a:lnTo>
                  <a:pt x="0" y="2413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16DD0FC0-0209-4CA7-BDD5-25413DAC4D4E}"/>
              </a:ext>
            </a:extLst>
          </p:cNvPr>
          <p:cNvSpPr/>
          <p:nvPr/>
        </p:nvSpPr>
        <p:spPr>
          <a:xfrm>
            <a:off x="6512559" y="32201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B931E382-441F-4F9D-8BC5-C4281FFC1AB3}"/>
              </a:ext>
            </a:extLst>
          </p:cNvPr>
          <p:cNvSpPr/>
          <p:nvPr/>
        </p:nvSpPr>
        <p:spPr>
          <a:xfrm>
            <a:off x="7886699" y="3461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4ED5D520-BEBC-4DE2-8CC4-10E72A550589}"/>
              </a:ext>
            </a:extLst>
          </p:cNvPr>
          <p:cNvSpPr/>
          <p:nvPr/>
        </p:nvSpPr>
        <p:spPr>
          <a:xfrm>
            <a:off x="7581899" y="3601186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92C13A71-B435-4AB1-A322-506EA19DD08D}"/>
              </a:ext>
            </a:extLst>
          </p:cNvPr>
          <p:cNvSpPr/>
          <p:nvPr/>
        </p:nvSpPr>
        <p:spPr>
          <a:xfrm>
            <a:off x="7581899" y="3601186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BBA20262-C979-48EC-90DF-DB2A96A3F72D}"/>
              </a:ext>
            </a:extLst>
          </p:cNvPr>
          <p:cNvSpPr/>
          <p:nvPr/>
        </p:nvSpPr>
        <p:spPr>
          <a:xfrm>
            <a:off x="7581899" y="36011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BC41F747-14BA-470C-BC16-3BC94E422BCC}"/>
              </a:ext>
            </a:extLst>
          </p:cNvPr>
          <p:cNvSpPr/>
          <p:nvPr/>
        </p:nvSpPr>
        <p:spPr>
          <a:xfrm>
            <a:off x="7886699" y="38297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90870813-57E4-43EB-AC41-A0643117C2B9}"/>
              </a:ext>
            </a:extLst>
          </p:cNvPr>
          <p:cNvSpPr/>
          <p:nvPr/>
        </p:nvSpPr>
        <p:spPr>
          <a:xfrm>
            <a:off x="5504180" y="3905986"/>
            <a:ext cx="1315720" cy="203200"/>
          </a:xfrm>
          <a:custGeom>
            <a:avLst/>
            <a:gdLst/>
            <a:ahLst/>
            <a:cxnLst/>
            <a:rect l="l" t="t" r="r" b="b"/>
            <a:pathLst>
              <a:path w="1315720" h="203200">
                <a:moveTo>
                  <a:pt x="0" y="0"/>
                </a:moveTo>
                <a:lnTo>
                  <a:pt x="1315720" y="0"/>
                </a:lnTo>
                <a:lnTo>
                  <a:pt x="131572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6425935E-CED2-4A33-B1E3-E228FCA69FE3}"/>
              </a:ext>
            </a:extLst>
          </p:cNvPr>
          <p:cNvSpPr/>
          <p:nvPr/>
        </p:nvSpPr>
        <p:spPr>
          <a:xfrm>
            <a:off x="5504180" y="3905986"/>
            <a:ext cx="1315720" cy="203200"/>
          </a:xfrm>
          <a:custGeom>
            <a:avLst/>
            <a:gdLst/>
            <a:ahLst/>
            <a:cxnLst/>
            <a:rect l="l" t="t" r="r" b="b"/>
            <a:pathLst>
              <a:path w="1315720" h="203200">
                <a:moveTo>
                  <a:pt x="0" y="0"/>
                </a:moveTo>
                <a:lnTo>
                  <a:pt x="1315720" y="0"/>
                </a:lnTo>
                <a:lnTo>
                  <a:pt x="1315720" y="203200"/>
                </a:lnTo>
                <a:lnTo>
                  <a:pt x="0" y="2032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617899D4-5868-494F-BC34-23FFBF1DE8C6}"/>
              </a:ext>
            </a:extLst>
          </p:cNvPr>
          <p:cNvSpPr/>
          <p:nvPr/>
        </p:nvSpPr>
        <p:spPr>
          <a:xfrm>
            <a:off x="5504180" y="39059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056371C1-1B47-4694-B099-FD5EB70520EB}"/>
              </a:ext>
            </a:extLst>
          </p:cNvPr>
          <p:cNvSpPr/>
          <p:nvPr/>
        </p:nvSpPr>
        <p:spPr>
          <a:xfrm>
            <a:off x="6819899" y="41091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76CB5E8A-9937-47BF-B259-C42253F2CE4E}"/>
              </a:ext>
            </a:extLst>
          </p:cNvPr>
          <p:cNvSpPr/>
          <p:nvPr/>
        </p:nvSpPr>
        <p:spPr>
          <a:xfrm>
            <a:off x="7592060" y="4515586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97BCEBD8-5835-49EA-A48A-9DECDAFAC1C0}"/>
              </a:ext>
            </a:extLst>
          </p:cNvPr>
          <p:cNvSpPr/>
          <p:nvPr/>
        </p:nvSpPr>
        <p:spPr>
          <a:xfrm>
            <a:off x="7592060" y="4515586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F083DA1C-9D58-4D15-AF2D-7A90C2DC4046}"/>
              </a:ext>
            </a:extLst>
          </p:cNvPr>
          <p:cNvSpPr/>
          <p:nvPr/>
        </p:nvSpPr>
        <p:spPr>
          <a:xfrm>
            <a:off x="7592060" y="45155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5ADE8306-8C94-4CA9-B454-4643867381BF}"/>
              </a:ext>
            </a:extLst>
          </p:cNvPr>
          <p:cNvSpPr/>
          <p:nvPr/>
        </p:nvSpPr>
        <p:spPr>
          <a:xfrm>
            <a:off x="7896860" y="47441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A35DC1DD-FB70-41D4-85A7-3D4ADC2922BC}"/>
              </a:ext>
            </a:extLst>
          </p:cNvPr>
          <p:cNvSpPr/>
          <p:nvPr/>
        </p:nvSpPr>
        <p:spPr>
          <a:xfrm>
            <a:off x="6512559" y="4286986"/>
            <a:ext cx="307340" cy="254000"/>
          </a:xfrm>
          <a:custGeom>
            <a:avLst/>
            <a:gdLst/>
            <a:ahLst/>
            <a:cxnLst/>
            <a:rect l="l" t="t" r="r" b="b"/>
            <a:pathLst>
              <a:path w="307340" h="254000">
                <a:moveTo>
                  <a:pt x="0" y="0"/>
                </a:moveTo>
                <a:lnTo>
                  <a:pt x="307340" y="0"/>
                </a:lnTo>
                <a:lnTo>
                  <a:pt x="30734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76451FA3-3920-449E-B364-7AFFF7692624}"/>
              </a:ext>
            </a:extLst>
          </p:cNvPr>
          <p:cNvSpPr/>
          <p:nvPr/>
        </p:nvSpPr>
        <p:spPr>
          <a:xfrm>
            <a:off x="6512559" y="4286986"/>
            <a:ext cx="307340" cy="254000"/>
          </a:xfrm>
          <a:custGeom>
            <a:avLst/>
            <a:gdLst/>
            <a:ahLst/>
            <a:cxnLst/>
            <a:rect l="l" t="t" r="r" b="b"/>
            <a:pathLst>
              <a:path w="307340" h="254000">
                <a:moveTo>
                  <a:pt x="0" y="0"/>
                </a:moveTo>
                <a:lnTo>
                  <a:pt x="307340" y="0"/>
                </a:lnTo>
                <a:lnTo>
                  <a:pt x="30734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0FAB05A0-B1D2-49FF-AFAC-D9066A0B770F}"/>
              </a:ext>
            </a:extLst>
          </p:cNvPr>
          <p:cNvSpPr/>
          <p:nvPr/>
        </p:nvSpPr>
        <p:spPr>
          <a:xfrm>
            <a:off x="6512559" y="42869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B8F30CBA-6E3D-4ECF-996E-926F4C57A401}"/>
              </a:ext>
            </a:extLst>
          </p:cNvPr>
          <p:cNvSpPr/>
          <p:nvPr/>
        </p:nvSpPr>
        <p:spPr>
          <a:xfrm>
            <a:off x="6819899" y="45409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88EB24C5-6E0D-432C-A1C7-02EA74267582}"/>
              </a:ext>
            </a:extLst>
          </p:cNvPr>
          <p:cNvSpPr/>
          <p:nvPr/>
        </p:nvSpPr>
        <p:spPr>
          <a:xfrm>
            <a:off x="5648959" y="2526765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56F33EAE-2B39-4ADC-B1F9-E836C990F848}"/>
              </a:ext>
            </a:extLst>
          </p:cNvPr>
          <p:cNvSpPr/>
          <p:nvPr/>
        </p:nvSpPr>
        <p:spPr>
          <a:xfrm>
            <a:off x="5648959" y="2684246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DDE5A1F0-A119-486D-82D0-54A68A9CAF89}"/>
              </a:ext>
            </a:extLst>
          </p:cNvPr>
          <p:cNvSpPr/>
          <p:nvPr/>
        </p:nvSpPr>
        <p:spPr>
          <a:xfrm>
            <a:off x="5648959" y="284045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1A02A00C-7823-4214-A064-19C6D7067FCA}"/>
              </a:ext>
            </a:extLst>
          </p:cNvPr>
          <p:cNvSpPr/>
          <p:nvPr/>
        </p:nvSpPr>
        <p:spPr>
          <a:xfrm>
            <a:off x="5648959" y="299793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85B3D72C-2196-413C-AE7B-12C689677DB3}"/>
              </a:ext>
            </a:extLst>
          </p:cNvPr>
          <p:cNvSpPr/>
          <p:nvPr/>
        </p:nvSpPr>
        <p:spPr>
          <a:xfrm>
            <a:off x="5648959" y="3155415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77B4CA99-FBA7-4DDC-880A-317527C03633}"/>
              </a:ext>
            </a:extLst>
          </p:cNvPr>
          <p:cNvSpPr/>
          <p:nvPr/>
        </p:nvSpPr>
        <p:spPr>
          <a:xfrm>
            <a:off x="5648959" y="331289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2BDD6141-1157-4C87-A7B7-1A778F7AC47D}"/>
              </a:ext>
            </a:extLst>
          </p:cNvPr>
          <p:cNvSpPr/>
          <p:nvPr/>
        </p:nvSpPr>
        <p:spPr>
          <a:xfrm>
            <a:off x="5648959" y="347037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C4E14199-2AD7-4977-8172-3472B81E6181}"/>
              </a:ext>
            </a:extLst>
          </p:cNvPr>
          <p:cNvSpPr/>
          <p:nvPr/>
        </p:nvSpPr>
        <p:spPr>
          <a:xfrm>
            <a:off x="5648959" y="362658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21C1F5B1-5529-4F1B-9D1B-F860425B8441}"/>
              </a:ext>
            </a:extLst>
          </p:cNvPr>
          <p:cNvSpPr/>
          <p:nvPr/>
        </p:nvSpPr>
        <p:spPr>
          <a:xfrm>
            <a:off x="5648959" y="378406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53AEBA1E-A28C-42EF-85B9-CC2224B91C38}"/>
              </a:ext>
            </a:extLst>
          </p:cNvPr>
          <p:cNvSpPr/>
          <p:nvPr/>
        </p:nvSpPr>
        <p:spPr>
          <a:xfrm>
            <a:off x="5648959" y="394154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3BACDAF5-DD14-47F7-9D49-3805D8C2752F}"/>
              </a:ext>
            </a:extLst>
          </p:cNvPr>
          <p:cNvSpPr/>
          <p:nvPr/>
        </p:nvSpPr>
        <p:spPr>
          <a:xfrm>
            <a:off x="5648959" y="409902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2D91605B-ABB2-4549-ABC7-23BF02B4D7B8}"/>
              </a:ext>
            </a:extLst>
          </p:cNvPr>
          <p:cNvSpPr/>
          <p:nvPr/>
        </p:nvSpPr>
        <p:spPr>
          <a:xfrm>
            <a:off x="5648959" y="425650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AC3EE8AC-342F-4650-AB70-449C96F53DD1}"/>
              </a:ext>
            </a:extLst>
          </p:cNvPr>
          <p:cNvSpPr/>
          <p:nvPr/>
        </p:nvSpPr>
        <p:spPr>
          <a:xfrm>
            <a:off x="5648959" y="4413986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6DC9F15A-011B-4C43-8FB5-0AEF937BEB2D}"/>
              </a:ext>
            </a:extLst>
          </p:cNvPr>
          <p:cNvSpPr/>
          <p:nvPr/>
        </p:nvSpPr>
        <p:spPr>
          <a:xfrm>
            <a:off x="5648959" y="45701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8E0607EB-368C-48A6-837A-E4A5E888BD97}"/>
              </a:ext>
            </a:extLst>
          </p:cNvPr>
          <p:cNvSpPr/>
          <p:nvPr/>
        </p:nvSpPr>
        <p:spPr>
          <a:xfrm>
            <a:off x="5648959" y="472767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4AC6BDCF-2276-45B9-B6FF-3C8C1237BA75}"/>
              </a:ext>
            </a:extLst>
          </p:cNvPr>
          <p:cNvSpPr/>
          <p:nvPr/>
        </p:nvSpPr>
        <p:spPr>
          <a:xfrm>
            <a:off x="6728460" y="2525496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7C1AD7C1-CD3A-4B2A-9C85-63164E330027}"/>
              </a:ext>
            </a:extLst>
          </p:cNvPr>
          <p:cNvSpPr/>
          <p:nvPr/>
        </p:nvSpPr>
        <p:spPr>
          <a:xfrm>
            <a:off x="6728460" y="268170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9DC0CFA0-FC79-4444-95ED-A4ABB1B10D29}"/>
              </a:ext>
            </a:extLst>
          </p:cNvPr>
          <p:cNvSpPr/>
          <p:nvPr/>
        </p:nvSpPr>
        <p:spPr>
          <a:xfrm>
            <a:off x="6728460" y="283918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3293A920-0BC4-4DB5-B5F2-44ECA4DD5A60}"/>
              </a:ext>
            </a:extLst>
          </p:cNvPr>
          <p:cNvSpPr/>
          <p:nvPr/>
        </p:nvSpPr>
        <p:spPr>
          <a:xfrm>
            <a:off x="6728460" y="2996665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47FAE78C-236F-40DC-B91F-7D82D6FFA601}"/>
              </a:ext>
            </a:extLst>
          </p:cNvPr>
          <p:cNvSpPr/>
          <p:nvPr/>
        </p:nvSpPr>
        <p:spPr>
          <a:xfrm>
            <a:off x="6728460" y="315414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4DF6B15F-B57A-4646-B7EC-E63859711811}"/>
              </a:ext>
            </a:extLst>
          </p:cNvPr>
          <p:cNvSpPr/>
          <p:nvPr/>
        </p:nvSpPr>
        <p:spPr>
          <a:xfrm>
            <a:off x="6728460" y="331162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6E695BEE-F89D-488C-B28D-CD5246A66EA0}"/>
              </a:ext>
            </a:extLst>
          </p:cNvPr>
          <p:cNvSpPr/>
          <p:nvPr/>
        </p:nvSpPr>
        <p:spPr>
          <a:xfrm>
            <a:off x="6728460" y="346783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C5253F1F-30AD-4E79-9206-5BD2BEEBBF69}"/>
              </a:ext>
            </a:extLst>
          </p:cNvPr>
          <p:cNvSpPr/>
          <p:nvPr/>
        </p:nvSpPr>
        <p:spPr>
          <a:xfrm>
            <a:off x="6728460" y="3625315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D233EF78-569B-4216-98A9-2796BDB254FA}"/>
              </a:ext>
            </a:extLst>
          </p:cNvPr>
          <p:cNvSpPr/>
          <p:nvPr/>
        </p:nvSpPr>
        <p:spPr>
          <a:xfrm>
            <a:off x="6728460" y="37827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DEBF9905-A2AF-40C7-9B20-B5FB35D22FEB}"/>
              </a:ext>
            </a:extLst>
          </p:cNvPr>
          <p:cNvSpPr/>
          <p:nvPr/>
        </p:nvSpPr>
        <p:spPr>
          <a:xfrm>
            <a:off x="6728460" y="394027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EDB91656-A898-4570-8121-467C1FFA75A5}"/>
              </a:ext>
            </a:extLst>
          </p:cNvPr>
          <p:cNvSpPr/>
          <p:nvPr/>
        </p:nvSpPr>
        <p:spPr>
          <a:xfrm>
            <a:off x="6728460" y="409775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1AB82A01-4A6C-4A16-82CE-9431A33EA52A}"/>
              </a:ext>
            </a:extLst>
          </p:cNvPr>
          <p:cNvSpPr/>
          <p:nvPr/>
        </p:nvSpPr>
        <p:spPr>
          <a:xfrm>
            <a:off x="6728460" y="4255236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4BB47634-5D01-4567-BE20-8C36413D2989}"/>
              </a:ext>
            </a:extLst>
          </p:cNvPr>
          <p:cNvSpPr/>
          <p:nvPr/>
        </p:nvSpPr>
        <p:spPr>
          <a:xfrm>
            <a:off x="6728460" y="441144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03B9FB66-37AA-4A14-A2A2-6449826C3FDC}"/>
              </a:ext>
            </a:extLst>
          </p:cNvPr>
          <p:cNvSpPr/>
          <p:nvPr/>
        </p:nvSpPr>
        <p:spPr>
          <a:xfrm>
            <a:off x="6728460" y="456892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41B0DA6C-C835-4132-8F2C-4AA033E55B24}"/>
              </a:ext>
            </a:extLst>
          </p:cNvPr>
          <p:cNvSpPr/>
          <p:nvPr/>
        </p:nvSpPr>
        <p:spPr>
          <a:xfrm>
            <a:off x="6728460" y="472640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2E7A69E7-5B72-438F-A820-C2A38267283E}"/>
              </a:ext>
            </a:extLst>
          </p:cNvPr>
          <p:cNvSpPr/>
          <p:nvPr/>
        </p:nvSpPr>
        <p:spPr>
          <a:xfrm>
            <a:off x="7807960" y="2525496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E7AB8D97-4E4E-46B0-8269-8FED62B0322D}"/>
              </a:ext>
            </a:extLst>
          </p:cNvPr>
          <p:cNvSpPr/>
          <p:nvPr/>
        </p:nvSpPr>
        <p:spPr>
          <a:xfrm>
            <a:off x="7807960" y="268170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5C031BB9-67B7-4582-B422-BD1F74A2B5E5}"/>
              </a:ext>
            </a:extLst>
          </p:cNvPr>
          <p:cNvSpPr/>
          <p:nvPr/>
        </p:nvSpPr>
        <p:spPr>
          <a:xfrm>
            <a:off x="7807960" y="283918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FD22CD3B-94CA-4701-AA69-9D07406BC490}"/>
              </a:ext>
            </a:extLst>
          </p:cNvPr>
          <p:cNvSpPr/>
          <p:nvPr/>
        </p:nvSpPr>
        <p:spPr>
          <a:xfrm>
            <a:off x="7807960" y="2996665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2AF94AE0-0404-4962-B09A-6AE9F370A805}"/>
              </a:ext>
            </a:extLst>
          </p:cNvPr>
          <p:cNvSpPr/>
          <p:nvPr/>
        </p:nvSpPr>
        <p:spPr>
          <a:xfrm>
            <a:off x="7807960" y="315414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6EE38099-B283-417A-811D-DA23AEC034CC}"/>
              </a:ext>
            </a:extLst>
          </p:cNvPr>
          <p:cNvSpPr/>
          <p:nvPr/>
        </p:nvSpPr>
        <p:spPr>
          <a:xfrm>
            <a:off x="7807960" y="3311625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7750D107-0E81-4D2F-A082-92AA0D8BD4F5}"/>
              </a:ext>
            </a:extLst>
          </p:cNvPr>
          <p:cNvSpPr/>
          <p:nvPr/>
        </p:nvSpPr>
        <p:spPr>
          <a:xfrm>
            <a:off x="7807960" y="3467836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A74704C4-1ED5-405C-B9B9-187C6EC61F5C}"/>
              </a:ext>
            </a:extLst>
          </p:cNvPr>
          <p:cNvSpPr/>
          <p:nvPr/>
        </p:nvSpPr>
        <p:spPr>
          <a:xfrm>
            <a:off x="7807960" y="3625315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1B17B9F8-2EB2-4A9C-941D-1EB2976448AC}"/>
              </a:ext>
            </a:extLst>
          </p:cNvPr>
          <p:cNvSpPr/>
          <p:nvPr/>
        </p:nvSpPr>
        <p:spPr>
          <a:xfrm>
            <a:off x="7807960" y="37827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0A4684A6-7280-4D39-9991-5E8126DC9CD7}"/>
              </a:ext>
            </a:extLst>
          </p:cNvPr>
          <p:cNvSpPr/>
          <p:nvPr/>
        </p:nvSpPr>
        <p:spPr>
          <a:xfrm>
            <a:off x="7807960" y="394027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F4E9FF47-6262-4B57-9C1E-80A2304DC24F}"/>
              </a:ext>
            </a:extLst>
          </p:cNvPr>
          <p:cNvSpPr/>
          <p:nvPr/>
        </p:nvSpPr>
        <p:spPr>
          <a:xfrm>
            <a:off x="7807960" y="409775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52E65602-0CD5-4318-927B-183D689A2DFD}"/>
              </a:ext>
            </a:extLst>
          </p:cNvPr>
          <p:cNvSpPr/>
          <p:nvPr/>
        </p:nvSpPr>
        <p:spPr>
          <a:xfrm>
            <a:off x="7807960" y="4255236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4CB97CBA-BA6F-4C35-8EF6-229EC00C49AE}"/>
              </a:ext>
            </a:extLst>
          </p:cNvPr>
          <p:cNvSpPr/>
          <p:nvPr/>
        </p:nvSpPr>
        <p:spPr>
          <a:xfrm>
            <a:off x="7807960" y="441144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EBFBA7F8-E2F2-4EED-B93F-12DA031A7D5E}"/>
              </a:ext>
            </a:extLst>
          </p:cNvPr>
          <p:cNvSpPr/>
          <p:nvPr/>
        </p:nvSpPr>
        <p:spPr>
          <a:xfrm>
            <a:off x="7807960" y="456892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F3530BAC-B564-4FC0-8C5E-FC3992CF2F81}"/>
              </a:ext>
            </a:extLst>
          </p:cNvPr>
          <p:cNvSpPr/>
          <p:nvPr/>
        </p:nvSpPr>
        <p:spPr>
          <a:xfrm>
            <a:off x="7807960" y="472640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903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Register Allocation Example</a:t>
            </a:r>
          </a:p>
        </p:txBody>
      </p:sp>
      <p:sp>
        <p:nvSpPr>
          <p:cNvPr id="92" name="object 55">
            <a:extLst>
              <a:ext uri="{FF2B5EF4-FFF2-40B4-BE49-F238E27FC236}">
                <a16:creationId xmlns:a16="http://schemas.microsoft.com/office/drawing/2014/main" id="{E639D896-58C5-4A9D-97EB-F5364B96229E}"/>
              </a:ext>
            </a:extLst>
          </p:cNvPr>
          <p:cNvSpPr/>
          <p:nvPr/>
        </p:nvSpPr>
        <p:spPr>
          <a:xfrm>
            <a:off x="6277609" y="2798702"/>
            <a:ext cx="2355850" cy="0"/>
          </a:xfrm>
          <a:custGeom>
            <a:avLst/>
            <a:gdLst/>
            <a:ahLst/>
            <a:cxnLst/>
            <a:rect l="l" t="t" r="r" b="b"/>
            <a:pathLst>
              <a:path w="2355850">
                <a:moveTo>
                  <a:pt x="0" y="0"/>
                </a:moveTo>
                <a:lnTo>
                  <a:pt x="235584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56">
            <a:extLst>
              <a:ext uri="{FF2B5EF4-FFF2-40B4-BE49-F238E27FC236}">
                <a16:creationId xmlns:a16="http://schemas.microsoft.com/office/drawing/2014/main" id="{25F44E02-763D-4614-A69C-272A942EFF28}"/>
              </a:ext>
            </a:extLst>
          </p:cNvPr>
          <p:cNvSpPr/>
          <p:nvPr/>
        </p:nvSpPr>
        <p:spPr>
          <a:xfrm>
            <a:off x="8628380" y="276060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0" y="7493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57">
            <a:extLst>
              <a:ext uri="{FF2B5EF4-FFF2-40B4-BE49-F238E27FC236}">
                <a16:creationId xmlns:a16="http://schemas.microsoft.com/office/drawing/2014/main" id="{AA459AB4-E341-4BFA-BC8A-0D7CAD80D22E}"/>
              </a:ext>
            </a:extLst>
          </p:cNvPr>
          <p:cNvSpPr/>
          <p:nvPr/>
        </p:nvSpPr>
        <p:spPr>
          <a:xfrm>
            <a:off x="6277609" y="1251842"/>
            <a:ext cx="0" cy="1546860"/>
          </a:xfrm>
          <a:custGeom>
            <a:avLst/>
            <a:gdLst/>
            <a:ahLst/>
            <a:cxnLst/>
            <a:rect l="l" t="t" r="r" b="b"/>
            <a:pathLst>
              <a:path h="1546860">
                <a:moveTo>
                  <a:pt x="0" y="154685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58">
            <a:extLst>
              <a:ext uri="{FF2B5EF4-FFF2-40B4-BE49-F238E27FC236}">
                <a16:creationId xmlns:a16="http://schemas.microsoft.com/office/drawing/2014/main" id="{6D004885-1EBA-41EC-A1B0-3CD27643269E}"/>
              </a:ext>
            </a:extLst>
          </p:cNvPr>
          <p:cNvSpPr/>
          <p:nvPr/>
        </p:nvSpPr>
        <p:spPr>
          <a:xfrm>
            <a:off x="6240779" y="1180723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36830" y="0"/>
                </a:moveTo>
                <a:lnTo>
                  <a:pt x="0" y="76200"/>
                </a:lnTo>
                <a:lnTo>
                  <a:pt x="74930" y="76200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59">
            <a:extLst>
              <a:ext uri="{FF2B5EF4-FFF2-40B4-BE49-F238E27FC236}">
                <a16:creationId xmlns:a16="http://schemas.microsoft.com/office/drawing/2014/main" id="{5BADCCE1-3299-4A54-A59C-DD10A8A98F0C}"/>
              </a:ext>
            </a:extLst>
          </p:cNvPr>
          <p:cNvSpPr txBox="1"/>
          <p:nvPr/>
        </p:nvSpPr>
        <p:spPr>
          <a:xfrm>
            <a:off x="6023609" y="1348363"/>
            <a:ext cx="152400" cy="5549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 indent="3810">
              <a:lnSpc>
                <a:spcPct val="73700"/>
              </a:lnSpc>
              <a:spcBef>
                <a:spcPts val="730"/>
              </a:spcBef>
            </a:pPr>
            <a:r>
              <a:rPr sz="2000" dirty="0">
                <a:latin typeface="Liberation Serif"/>
                <a:cs typeface="Liberation Serif"/>
              </a:rPr>
              <a:t>a  b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97" name="object 60">
            <a:extLst>
              <a:ext uri="{FF2B5EF4-FFF2-40B4-BE49-F238E27FC236}">
                <a16:creationId xmlns:a16="http://schemas.microsoft.com/office/drawing/2014/main" id="{3D719A3A-12ED-4BC8-BB4B-FEA1509AE3FC}"/>
              </a:ext>
            </a:extLst>
          </p:cNvPr>
          <p:cNvSpPr txBox="1"/>
          <p:nvPr/>
        </p:nvSpPr>
        <p:spPr>
          <a:xfrm>
            <a:off x="6027420" y="1796673"/>
            <a:ext cx="138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c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98" name="object 61">
            <a:extLst>
              <a:ext uri="{FF2B5EF4-FFF2-40B4-BE49-F238E27FC236}">
                <a16:creationId xmlns:a16="http://schemas.microsoft.com/office/drawing/2014/main" id="{87CE7BC4-98C5-4470-9AE9-2762203DF24A}"/>
              </a:ext>
            </a:extLst>
          </p:cNvPr>
          <p:cNvSpPr txBox="1"/>
          <p:nvPr/>
        </p:nvSpPr>
        <p:spPr>
          <a:xfrm>
            <a:off x="6023609" y="1977013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d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99" name="object 62">
            <a:extLst>
              <a:ext uri="{FF2B5EF4-FFF2-40B4-BE49-F238E27FC236}">
                <a16:creationId xmlns:a16="http://schemas.microsoft.com/office/drawing/2014/main" id="{12DB1EBB-1AF5-4378-A63E-E38B48ABABB8}"/>
              </a:ext>
            </a:extLst>
          </p:cNvPr>
          <p:cNvSpPr txBox="1"/>
          <p:nvPr/>
        </p:nvSpPr>
        <p:spPr>
          <a:xfrm>
            <a:off x="6012179" y="2157352"/>
            <a:ext cx="208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w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100" name="object 63">
            <a:extLst>
              <a:ext uri="{FF2B5EF4-FFF2-40B4-BE49-F238E27FC236}">
                <a16:creationId xmlns:a16="http://schemas.microsoft.com/office/drawing/2014/main" id="{A1476EB6-24B9-4C3F-BD33-39C930CD545A}"/>
              </a:ext>
            </a:extLst>
          </p:cNvPr>
          <p:cNvSpPr txBox="1"/>
          <p:nvPr/>
        </p:nvSpPr>
        <p:spPr>
          <a:xfrm>
            <a:off x="6023609" y="2336423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x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101" name="object 64">
            <a:extLst>
              <a:ext uri="{FF2B5EF4-FFF2-40B4-BE49-F238E27FC236}">
                <a16:creationId xmlns:a16="http://schemas.microsoft.com/office/drawing/2014/main" id="{A7666C24-6322-4B83-96B8-271CCA45CA95}"/>
              </a:ext>
            </a:extLst>
          </p:cNvPr>
          <p:cNvSpPr txBox="1"/>
          <p:nvPr/>
        </p:nvSpPr>
        <p:spPr>
          <a:xfrm>
            <a:off x="6023609" y="2515493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y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102" name="object 65">
            <a:extLst>
              <a:ext uri="{FF2B5EF4-FFF2-40B4-BE49-F238E27FC236}">
                <a16:creationId xmlns:a16="http://schemas.microsoft.com/office/drawing/2014/main" id="{EC56FA43-1381-4DD0-89B9-F65334853F93}"/>
              </a:ext>
            </a:extLst>
          </p:cNvPr>
          <p:cNvSpPr/>
          <p:nvPr/>
        </p:nvSpPr>
        <p:spPr>
          <a:xfrm>
            <a:off x="6861809" y="2798702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66">
            <a:extLst>
              <a:ext uri="{FF2B5EF4-FFF2-40B4-BE49-F238E27FC236}">
                <a16:creationId xmlns:a16="http://schemas.microsoft.com/office/drawing/2014/main" id="{58E0E05D-C429-4966-AC3A-8D0946CAA5B5}"/>
              </a:ext>
            </a:extLst>
          </p:cNvPr>
          <p:cNvSpPr/>
          <p:nvPr/>
        </p:nvSpPr>
        <p:spPr>
          <a:xfrm>
            <a:off x="7490459" y="2798702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67">
            <a:extLst>
              <a:ext uri="{FF2B5EF4-FFF2-40B4-BE49-F238E27FC236}">
                <a16:creationId xmlns:a16="http://schemas.microsoft.com/office/drawing/2014/main" id="{9518C433-2CA5-4A48-AF60-AC57A4168643}"/>
              </a:ext>
            </a:extLst>
          </p:cNvPr>
          <p:cNvSpPr txBox="1"/>
          <p:nvPr/>
        </p:nvSpPr>
        <p:spPr>
          <a:xfrm>
            <a:off x="6786880" y="2920623"/>
            <a:ext cx="781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2000" dirty="0">
                <a:latin typeface="Liberation Serif"/>
                <a:cs typeface="Liberation Serif"/>
              </a:rPr>
              <a:t>1	2</a:t>
            </a:r>
            <a:endParaRPr sz="2000">
              <a:latin typeface="Liberation Serif"/>
              <a:cs typeface="Liberation Serif"/>
            </a:endParaRPr>
          </a:p>
        </p:txBody>
      </p:sp>
      <p:sp>
        <p:nvSpPr>
          <p:cNvPr id="105" name="object 68">
            <a:extLst>
              <a:ext uri="{FF2B5EF4-FFF2-40B4-BE49-F238E27FC236}">
                <a16:creationId xmlns:a16="http://schemas.microsoft.com/office/drawing/2014/main" id="{18764D20-9CC1-42E9-9509-FD5AF67F0D76}"/>
              </a:ext>
            </a:extLst>
          </p:cNvPr>
          <p:cNvSpPr/>
          <p:nvPr/>
        </p:nvSpPr>
        <p:spPr>
          <a:xfrm>
            <a:off x="8120380" y="2798702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69">
            <a:extLst>
              <a:ext uri="{FF2B5EF4-FFF2-40B4-BE49-F238E27FC236}">
                <a16:creationId xmlns:a16="http://schemas.microsoft.com/office/drawing/2014/main" id="{C0B0C52C-28DE-4FBA-A904-94DB10F8B48A}"/>
              </a:ext>
            </a:extLst>
          </p:cNvPr>
          <p:cNvSpPr txBox="1"/>
          <p:nvPr/>
        </p:nvSpPr>
        <p:spPr>
          <a:xfrm>
            <a:off x="8044180" y="2900302"/>
            <a:ext cx="74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aseline="6944" dirty="0">
                <a:latin typeface="Liberation Serif"/>
                <a:cs typeface="Liberation Serif"/>
              </a:rPr>
              <a:t>3</a:t>
            </a:r>
            <a:r>
              <a:rPr sz="3000" spc="-300" baseline="6944" dirty="0">
                <a:latin typeface="Liberation Serif"/>
                <a:cs typeface="Liberation Serif"/>
              </a:rPr>
              <a:t> </a:t>
            </a:r>
            <a:r>
              <a:rPr sz="2400" dirty="0">
                <a:latin typeface="Liberation Serif"/>
                <a:cs typeface="Liberation Serif"/>
              </a:rPr>
              <a:t>time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107" name="object 70">
            <a:extLst>
              <a:ext uri="{FF2B5EF4-FFF2-40B4-BE49-F238E27FC236}">
                <a16:creationId xmlns:a16="http://schemas.microsoft.com/office/drawing/2014/main" id="{07AD3969-D1B4-48B0-97C8-9151705B1228}"/>
              </a:ext>
            </a:extLst>
          </p:cNvPr>
          <p:cNvSpPr/>
          <p:nvPr/>
        </p:nvSpPr>
        <p:spPr>
          <a:xfrm>
            <a:off x="6727190" y="1405513"/>
            <a:ext cx="180340" cy="134620"/>
          </a:xfrm>
          <a:custGeom>
            <a:avLst/>
            <a:gdLst/>
            <a:ahLst/>
            <a:cxnLst/>
            <a:rect l="l" t="t" r="r" b="b"/>
            <a:pathLst>
              <a:path w="180340" h="134620">
                <a:moveTo>
                  <a:pt x="0" y="0"/>
                </a:moveTo>
                <a:lnTo>
                  <a:pt x="180339" y="0"/>
                </a:lnTo>
                <a:lnTo>
                  <a:pt x="180339" y="134620"/>
                </a:lnTo>
                <a:lnTo>
                  <a:pt x="0" y="13462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71">
            <a:extLst>
              <a:ext uri="{FF2B5EF4-FFF2-40B4-BE49-F238E27FC236}">
                <a16:creationId xmlns:a16="http://schemas.microsoft.com/office/drawing/2014/main" id="{11A84961-B28A-4A4C-9A38-47EBD24A0E77}"/>
              </a:ext>
            </a:extLst>
          </p:cNvPr>
          <p:cNvSpPr/>
          <p:nvPr/>
        </p:nvSpPr>
        <p:spPr>
          <a:xfrm>
            <a:off x="6727190" y="1405513"/>
            <a:ext cx="180340" cy="134620"/>
          </a:xfrm>
          <a:custGeom>
            <a:avLst/>
            <a:gdLst/>
            <a:ahLst/>
            <a:cxnLst/>
            <a:rect l="l" t="t" r="r" b="b"/>
            <a:pathLst>
              <a:path w="180340" h="134620">
                <a:moveTo>
                  <a:pt x="0" y="0"/>
                </a:moveTo>
                <a:lnTo>
                  <a:pt x="180339" y="0"/>
                </a:lnTo>
                <a:lnTo>
                  <a:pt x="180339" y="134620"/>
                </a:lnTo>
                <a:lnTo>
                  <a:pt x="0" y="13462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72">
            <a:extLst>
              <a:ext uri="{FF2B5EF4-FFF2-40B4-BE49-F238E27FC236}">
                <a16:creationId xmlns:a16="http://schemas.microsoft.com/office/drawing/2014/main" id="{7AD2B38B-6B6E-4406-902C-DB4D59EDE584}"/>
              </a:ext>
            </a:extLst>
          </p:cNvPr>
          <p:cNvSpPr/>
          <p:nvPr/>
        </p:nvSpPr>
        <p:spPr>
          <a:xfrm>
            <a:off x="6727190" y="1405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73">
            <a:extLst>
              <a:ext uri="{FF2B5EF4-FFF2-40B4-BE49-F238E27FC236}">
                <a16:creationId xmlns:a16="http://schemas.microsoft.com/office/drawing/2014/main" id="{3B2D57A6-E509-431E-B984-28EA62FBFBBB}"/>
              </a:ext>
            </a:extLst>
          </p:cNvPr>
          <p:cNvSpPr/>
          <p:nvPr/>
        </p:nvSpPr>
        <p:spPr>
          <a:xfrm>
            <a:off x="6907530" y="15401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74">
            <a:extLst>
              <a:ext uri="{FF2B5EF4-FFF2-40B4-BE49-F238E27FC236}">
                <a16:creationId xmlns:a16="http://schemas.microsoft.com/office/drawing/2014/main" id="{3251652C-E398-4617-A5BF-A6662738564E}"/>
              </a:ext>
            </a:extLst>
          </p:cNvPr>
          <p:cNvSpPr/>
          <p:nvPr/>
        </p:nvSpPr>
        <p:spPr>
          <a:xfrm>
            <a:off x="6727190" y="1585853"/>
            <a:ext cx="180340" cy="134620"/>
          </a:xfrm>
          <a:custGeom>
            <a:avLst/>
            <a:gdLst/>
            <a:ahLst/>
            <a:cxnLst/>
            <a:rect l="l" t="t" r="r" b="b"/>
            <a:pathLst>
              <a:path w="180340" h="134619">
                <a:moveTo>
                  <a:pt x="0" y="0"/>
                </a:moveTo>
                <a:lnTo>
                  <a:pt x="180339" y="0"/>
                </a:lnTo>
                <a:lnTo>
                  <a:pt x="180339" y="134620"/>
                </a:lnTo>
                <a:lnTo>
                  <a:pt x="0" y="13462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75">
            <a:extLst>
              <a:ext uri="{FF2B5EF4-FFF2-40B4-BE49-F238E27FC236}">
                <a16:creationId xmlns:a16="http://schemas.microsoft.com/office/drawing/2014/main" id="{158B3D15-1825-485F-BB2E-31FF2A6B7775}"/>
              </a:ext>
            </a:extLst>
          </p:cNvPr>
          <p:cNvSpPr/>
          <p:nvPr/>
        </p:nvSpPr>
        <p:spPr>
          <a:xfrm>
            <a:off x="6727190" y="1585853"/>
            <a:ext cx="180340" cy="134620"/>
          </a:xfrm>
          <a:custGeom>
            <a:avLst/>
            <a:gdLst/>
            <a:ahLst/>
            <a:cxnLst/>
            <a:rect l="l" t="t" r="r" b="b"/>
            <a:pathLst>
              <a:path w="180340" h="134619">
                <a:moveTo>
                  <a:pt x="0" y="0"/>
                </a:moveTo>
                <a:lnTo>
                  <a:pt x="180339" y="0"/>
                </a:lnTo>
                <a:lnTo>
                  <a:pt x="180339" y="134620"/>
                </a:lnTo>
                <a:lnTo>
                  <a:pt x="0" y="13462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76">
            <a:extLst>
              <a:ext uri="{FF2B5EF4-FFF2-40B4-BE49-F238E27FC236}">
                <a16:creationId xmlns:a16="http://schemas.microsoft.com/office/drawing/2014/main" id="{4151C9C5-19DB-45F0-9FCE-115C4BB20703}"/>
              </a:ext>
            </a:extLst>
          </p:cNvPr>
          <p:cNvSpPr/>
          <p:nvPr/>
        </p:nvSpPr>
        <p:spPr>
          <a:xfrm>
            <a:off x="6727190" y="15858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77">
            <a:extLst>
              <a:ext uri="{FF2B5EF4-FFF2-40B4-BE49-F238E27FC236}">
                <a16:creationId xmlns:a16="http://schemas.microsoft.com/office/drawing/2014/main" id="{E8113565-8EAB-41C9-AA00-823169BC1735}"/>
              </a:ext>
            </a:extLst>
          </p:cNvPr>
          <p:cNvSpPr/>
          <p:nvPr/>
        </p:nvSpPr>
        <p:spPr>
          <a:xfrm>
            <a:off x="6907530" y="17204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78">
            <a:extLst>
              <a:ext uri="{FF2B5EF4-FFF2-40B4-BE49-F238E27FC236}">
                <a16:creationId xmlns:a16="http://schemas.microsoft.com/office/drawing/2014/main" id="{70D6E16C-EFFD-45A4-89EB-4B54FA3D15E1}"/>
              </a:ext>
            </a:extLst>
          </p:cNvPr>
          <p:cNvSpPr/>
          <p:nvPr/>
        </p:nvSpPr>
        <p:spPr>
          <a:xfrm>
            <a:off x="7353300" y="1809373"/>
            <a:ext cx="811530" cy="142240"/>
          </a:xfrm>
          <a:custGeom>
            <a:avLst/>
            <a:gdLst/>
            <a:ahLst/>
            <a:cxnLst/>
            <a:rect l="l" t="t" r="r" b="b"/>
            <a:pathLst>
              <a:path w="811529" h="142240">
                <a:moveTo>
                  <a:pt x="0" y="0"/>
                </a:moveTo>
                <a:lnTo>
                  <a:pt x="811529" y="0"/>
                </a:lnTo>
                <a:lnTo>
                  <a:pt x="811529" y="142239"/>
                </a:lnTo>
                <a:lnTo>
                  <a:pt x="0" y="14223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79">
            <a:extLst>
              <a:ext uri="{FF2B5EF4-FFF2-40B4-BE49-F238E27FC236}">
                <a16:creationId xmlns:a16="http://schemas.microsoft.com/office/drawing/2014/main" id="{74310989-9064-4137-B49B-40D030EF0CFB}"/>
              </a:ext>
            </a:extLst>
          </p:cNvPr>
          <p:cNvSpPr/>
          <p:nvPr/>
        </p:nvSpPr>
        <p:spPr>
          <a:xfrm>
            <a:off x="7353300" y="1809373"/>
            <a:ext cx="811530" cy="142240"/>
          </a:xfrm>
          <a:custGeom>
            <a:avLst/>
            <a:gdLst/>
            <a:ahLst/>
            <a:cxnLst/>
            <a:rect l="l" t="t" r="r" b="b"/>
            <a:pathLst>
              <a:path w="811529" h="142240">
                <a:moveTo>
                  <a:pt x="0" y="0"/>
                </a:moveTo>
                <a:lnTo>
                  <a:pt x="811529" y="0"/>
                </a:lnTo>
                <a:lnTo>
                  <a:pt x="811529" y="142239"/>
                </a:lnTo>
                <a:lnTo>
                  <a:pt x="0" y="14223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80">
            <a:extLst>
              <a:ext uri="{FF2B5EF4-FFF2-40B4-BE49-F238E27FC236}">
                <a16:creationId xmlns:a16="http://schemas.microsoft.com/office/drawing/2014/main" id="{6058F2EC-0219-4076-949C-C42094DB705F}"/>
              </a:ext>
            </a:extLst>
          </p:cNvPr>
          <p:cNvSpPr/>
          <p:nvPr/>
        </p:nvSpPr>
        <p:spPr>
          <a:xfrm>
            <a:off x="7353300" y="18093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81">
            <a:extLst>
              <a:ext uri="{FF2B5EF4-FFF2-40B4-BE49-F238E27FC236}">
                <a16:creationId xmlns:a16="http://schemas.microsoft.com/office/drawing/2014/main" id="{BC6C3108-4291-4535-81CC-15B78461683D}"/>
              </a:ext>
            </a:extLst>
          </p:cNvPr>
          <p:cNvSpPr/>
          <p:nvPr/>
        </p:nvSpPr>
        <p:spPr>
          <a:xfrm>
            <a:off x="8164830" y="19516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82">
            <a:extLst>
              <a:ext uri="{FF2B5EF4-FFF2-40B4-BE49-F238E27FC236}">
                <a16:creationId xmlns:a16="http://schemas.microsoft.com/office/drawing/2014/main" id="{FD335AF3-4CAB-407F-8516-A15E7481FCB5}"/>
              </a:ext>
            </a:extLst>
          </p:cNvPr>
          <p:cNvSpPr/>
          <p:nvPr/>
        </p:nvSpPr>
        <p:spPr>
          <a:xfrm>
            <a:off x="7984490" y="2034162"/>
            <a:ext cx="180340" cy="135890"/>
          </a:xfrm>
          <a:custGeom>
            <a:avLst/>
            <a:gdLst/>
            <a:ahLst/>
            <a:cxnLst/>
            <a:rect l="l" t="t" r="r" b="b"/>
            <a:pathLst>
              <a:path w="180340" h="135890">
                <a:moveTo>
                  <a:pt x="0" y="0"/>
                </a:moveTo>
                <a:lnTo>
                  <a:pt x="180339" y="0"/>
                </a:lnTo>
                <a:lnTo>
                  <a:pt x="180339" y="135889"/>
                </a:lnTo>
                <a:lnTo>
                  <a:pt x="0" y="1358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83">
            <a:extLst>
              <a:ext uri="{FF2B5EF4-FFF2-40B4-BE49-F238E27FC236}">
                <a16:creationId xmlns:a16="http://schemas.microsoft.com/office/drawing/2014/main" id="{DB1826A5-98C8-449B-A461-EF5FB9A916E2}"/>
              </a:ext>
            </a:extLst>
          </p:cNvPr>
          <p:cNvSpPr/>
          <p:nvPr/>
        </p:nvSpPr>
        <p:spPr>
          <a:xfrm>
            <a:off x="7984490" y="2034162"/>
            <a:ext cx="180340" cy="135890"/>
          </a:xfrm>
          <a:custGeom>
            <a:avLst/>
            <a:gdLst/>
            <a:ahLst/>
            <a:cxnLst/>
            <a:rect l="l" t="t" r="r" b="b"/>
            <a:pathLst>
              <a:path w="180340" h="135890">
                <a:moveTo>
                  <a:pt x="0" y="0"/>
                </a:moveTo>
                <a:lnTo>
                  <a:pt x="180339" y="0"/>
                </a:lnTo>
                <a:lnTo>
                  <a:pt x="180339" y="135889"/>
                </a:lnTo>
                <a:lnTo>
                  <a:pt x="0" y="13588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84">
            <a:extLst>
              <a:ext uri="{FF2B5EF4-FFF2-40B4-BE49-F238E27FC236}">
                <a16:creationId xmlns:a16="http://schemas.microsoft.com/office/drawing/2014/main" id="{D3E5E868-E681-4880-9877-94A5E8F51214}"/>
              </a:ext>
            </a:extLst>
          </p:cNvPr>
          <p:cNvSpPr/>
          <p:nvPr/>
        </p:nvSpPr>
        <p:spPr>
          <a:xfrm>
            <a:off x="7984490" y="20341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85">
            <a:extLst>
              <a:ext uri="{FF2B5EF4-FFF2-40B4-BE49-F238E27FC236}">
                <a16:creationId xmlns:a16="http://schemas.microsoft.com/office/drawing/2014/main" id="{0655C847-B12B-4CC6-9484-AF7A3FF9C436}"/>
              </a:ext>
            </a:extLst>
          </p:cNvPr>
          <p:cNvSpPr/>
          <p:nvPr/>
        </p:nvSpPr>
        <p:spPr>
          <a:xfrm>
            <a:off x="8164830" y="21700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86">
            <a:extLst>
              <a:ext uri="{FF2B5EF4-FFF2-40B4-BE49-F238E27FC236}">
                <a16:creationId xmlns:a16="http://schemas.microsoft.com/office/drawing/2014/main" id="{7AFE2C8F-4751-4088-A3A5-6D073F8C9484}"/>
              </a:ext>
            </a:extLst>
          </p:cNvPr>
          <p:cNvSpPr/>
          <p:nvPr/>
        </p:nvSpPr>
        <p:spPr>
          <a:xfrm>
            <a:off x="6758940" y="2214503"/>
            <a:ext cx="775970" cy="119380"/>
          </a:xfrm>
          <a:custGeom>
            <a:avLst/>
            <a:gdLst/>
            <a:ahLst/>
            <a:cxnLst/>
            <a:rect l="l" t="t" r="r" b="b"/>
            <a:pathLst>
              <a:path w="775970" h="119380">
                <a:moveTo>
                  <a:pt x="0" y="0"/>
                </a:moveTo>
                <a:lnTo>
                  <a:pt x="775969" y="0"/>
                </a:lnTo>
                <a:lnTo>
                  <a:pt x="775969" y="119380"/>
                </a:lnTo>
                <a:lnTo>
                  <a:pt x="0" y="11938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87">
            <a:extLst>
              <a:ext uri="{FF2B5EF4-FFF2-40B4-BE49-F238E27FC236}">
                <a16:creationId xmlns:a16="http://schemas.microsoft.com/office/drawing/2014/main" id="{DE57337B-B924-4DAE-B07D-98DD6D84350A}"/>
              </a:ext>
            </a:extLst>
          </p:cNvPr>
          <p:cNvSpPr/>
          <p:nvPr/>
        </p:nvSpPr>
        <p:spPr>
          <a:xfrm>
            <a:off x="6758940" y="2214503"/>
            <a:ext cx="775970" cy="119380"/>
          </a:xfrm>
          <a:custGeom>
            <a:avLst/>
            <a:gdLst/>
            <a:ahLst/>
            <a:cxnLst/>
            <a:rect l="l" t="t" r="r" b="b"/>
            <a:pathLst>
              <a:path w="775970" h="119380">
                <a:moveTo>
                  <a:pt x="0" y="0"/>
                </a:moveTo>
                <a:lnTo>
                  <a:pt x="775969" y="0"/>
                </a:lnTo>
                <a:lnTo>
                  <a:pt x="775969" y="119380"/>
                </a:lnTo>
                <a:lnTo>
                  <a:pt x="0" y="1193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88">
            <a:extLst>
              <a:ext uri="{FF2B5EF4-FFF2-40B4-BE49-F238E27FC236}">
                <a16:creationId xmlns:a16="http://schemas.microsoft.com/office/drawing/2014/main" id="{8F3C0931-CD1D-4BAB-869F-BC02AA28DF88}"/>
              </a:ext>
            </a:extLst>
          </p:cNvPr>
          <p:cNvSpPr/>
          <p:nvPr/>
        </p:nvSpPr>
        <p:spPr>
          <a:xfrm>
            <a:off x="6758940" y="2214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89">
            <a:extLst>
              <a:ext uri="{FF2B5EF4-FFF2-40B4-BE49-F238E27FC236}">
                <a16:creationId xmlns:a16="http://schemas.microsoft.com/office/drawing/2014/main" id="{C462DB69-2A7F-4141-9E99-52FDE1181E2D}"/>
              </a:ext>
            </a:extLst>
          </p:cNvPr>
          <p:cNvSpPr/>
          <p:nvPr/>
        </p:nvSpPr>
        <p:spPr>
          <a:xfrm>
            <a:off x="7534909" y="23338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90">
            <a:extLst>
              <a:ext uri="{FF2B5EF4-FFF2-40B4-BE49-F238E27FC236}">
                <a16:creationId xmlns:a16="http://schemas.microsoft.com/office/drawing/2014/main" id="{A5223488-55A9-48F6-B219-F7F97645417A}"/>
              </a:ext>
            </a:extLst>
          </p:cNvPr>
          <p:cNvSpPr/>
          <p:nvPr/>
        </p:nvSpPr>
        <p:spPr>
          <a:xfrm>
            <a:off x="7989569" y="2573912"/>
            <a:ext cx="180340" cy="134620"/>
          </a:xfrm>
          <a:custGeom>
            <a:avLst/>
            <a:gdLst/>
            <a:ahLst/>
            <a:cxnLst/>
            <a:rect l="l" t="t" r="r" b="b"/>
            <a:pathLst>
              <a:path w="180340" h="134619">
                <a:moveTo>
                  <a:pt x="0" y="0"/>
                </a:moveTo>
                <a:lnTo>
                  <a:pt x="180339" y="0"/>
                </a:lnTo>
                <a:lnTo>
                  <a:pt x="180339" y="134620"/>
                </a:lnTo>
                <a:lnTo>
                  <a:pt x="0" y="13462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91">
            <a:extLst>
              <a:ext uri="{FF2B5EF4-FFF2-40B4-BE49-F238E27FC236}">
                <a16:creationId xmlns:a16="http://schemas.microsoft.com/office/drawing/2014/main" id="{70C0EB46-596E-42B5-A927-B39AFD15F023}"/>
              </a:ext>
            </a:extLst>
          </p:cNvPr>
          <p:cNvSpPr/>
          <p:nvPr/>
        </p:nvSpPr>
        <p:spPr>
          <a:xfrm>
            <a:off x="7989569" y="2573912"/>
            <a:ext cx="180340" cy="134620"/>
          </a:xfrm>
          <a:custGeom>
            <a:avLst/>
            <a:gdLst/>
            <a:ahLst/>
            <a:cxnLst/>
            <a:rect l="l" t="t" r="r" b="b"/>
            <a:pathLst>
              <a:path w="180340" h="134619">
                <a:moveTo>
                  <a:pt x="0" y="0"/>
                </a:moveTo>
                <a:lnTo>
                  <a:pt x="180339" y="0"/>
                </a:lnTo>
                <a:lnTo>
                  <a:pt x="180339" y="134620"/>
                </a:lnTo>
                <a:lnTo>
                  <a:pt x="0" y="13462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92">
            <a:extLst>
              <a:ext uri="{FF2B5EF4-FFF2-40B4-BE49-F238E27FC236}">
                <a16:creationId xmlns:a16="http://schemas.microsoft.com/office/drawing/2014/main" id="{ED3AAAB7-C874-4E9E-83CF-9176CE608026}"/>
              </a:ext>
            </a:extLst>
          </p:cNvPr>
          <p:cNvSpPr/>
          <p:nvPr/>
        </p:nvSpPr>
        <p:spPr>
          <a:xfrm>
            <a:off x="7989569" y="25739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93">
            <a:extLst>
              <a:ext uri="{FF2B5EF4-FFF2-40B4-BE49-F238E27FC236}">
                <a16:creationId xmlns:a16="http://schemas.microsoft.com/office/drawing/2014/main" id="{B4B3BB16-19FE-4C46-B55D-FC3B26DDDFC8}"/>
              </a:ext>
            </a:extLst>
          </p:cNvPr>
          <p:cNvSpPr/>
          <p:nvPr/>
        </p:nvSpPr>
        <p:spPr>
          <a:xfrm>
            <a:off x="8169909" y="27085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94">
            <a:extLst>
              <a:ext uri="{FF2B5EF4-FFF2-40B4-BE49-F238E27FC236}">
                <a16:creationId xmlns:a16="http://schemas.microsoft.com/office/drawing/2014/main" id="{AA894DFC-32E3-4423-A4D3-F3563820D6FD}"/>
              </a:ext>
            </a:extLst>
          </p:cNvPr>
          <p:cNvSpPr/>
          <p:nvPr/>
        </p:nvSpPr>
        <p:spPr>
          <a:xfrm>
            <a:off x="7354569" y="2439293"/>
            <a:ext cx="181610" cy="149860"/>
          </a:xfrm>
          <a:custGeom>
            <a:avLst/>
            <a:gdLst/>
            <a:ahLst/>
            <a:cxnLst/>
            <a:rect l="l" t="t" r="r" b="b"/>
            <a:pathLst>
              <a:path w="181609" h="149860">
                <a:moveTo>
                  <a:pt x="0" y="0"/>
                </a:moveTo>
                <a:lnTo>
                  <a:pt x="181609" y="0"/>
                </a:lnTo>
                <a:lnTo>
                  <a:pt x="181609" y="149859"/>
                </a:lnTo>
                <a:lnTo>
                  <a:pt x="0" y="14985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95">
            <a:extLst>
              <a:ext uri="{FF2B5EF4-FFF2-40B4-BE49-F238E27FC236}">
                <a16:creationId xmlns:a16="http://schemas.microsoft.com/office/drawing/2014/main" id="{2D8F4BF2-C080-4474-9DB8-958F34424F2C}"/>
              </a:ext>
            </a:extLst>
          </p:cNvPr>
          <p:cNvSpPr/>
          <p:nvPr/>
        </p:nvSpPr>
        <p:spPr>
          <a:xfrm>
            <a:off x="7354569" y="2439293"/>
            <a:ext cx="181610" cy="149860"/>
          </a:xfrm>
          <a:custGeom>
            <a:avLst/>
            <a:gdLst/>
            <a:ahLst/>
            <a:cxnLst/>
            <a:rect l="l" t="t" r="r" b="b"/>
            <a:pathLst>
              <a:path w="181609" h="149860">
                <a:moveTo>
                  <a:pt x="0" y="0"/>
                </a:moveTo>
                <a:lnTo>
                  <a:pt x="181609" y="0"/>
                </a:lnTo>
                <a:lnTo>
                  <a:pt x="181609" y="149859"/>
                </a:lnTo>
                <a:lnTo>
                  <a:pt x="0" y="14985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96">
            <a:extLst>
              <a:ext uri="{FF2B5EF4-FFF2-40B4-BE49-F238E27FC236}">
                <a16:creationId xmlns:a16="http://schemas.microsoft.com/office/drawing/2014/main" id="{2D8953A6-3DD6-4E74-A7B5-5F1EDDD0EB9B}"/>
              </a:ext>
            </a:extLst>
          </p:cNvPr>
          <p:cNvSpPr/>
          <p:nvPr/>
        </p:nvSpPr>
        <p:spPr>
          <a:xfrm>
            <a:off x="7354569" y="24392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97">
            <a:extLst>
              <a:ext uri="{FF2B5EF4-FFF2-40B4-BE49-F238E27FC236}">
                <a16:creationId xmlns:a16="http://schemas.microsoft.com/office/drawing/2014/main" id="{2E2C1720-4A9A-4BAE-8524-CE8630C7A893}"/>
              </a:ext>
            </a:extLst>
          </p:cNvPr>
          <p:cNvSpPr/>
          <p:nvPr/>
        </p:nvSpPr>
        <p:spPr>
          <a:xfrm>
            <a:off x="7536180" y="25891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29D9F5-47B1-4304-B830-178CE853BD03}"/>
              </a:ext>
            </a:extLst>
          </p:cNvPr>
          <p:cNvGrpSpPr/>
          <p:nvPr/>
        </p:nvGrpSpPr>
        <p:grpSpPr>
          <a:xfrm>
            <a:off x="6305178" y="3551589"/>
            <a:ext cx="2362200" cy="2509519"/>
            <a:chOff x="6305178" y="3551589"/>
            <a:chExt cx="2362200" cy="2509519"/>
          </a:xfrm>
        </p:grpSpPr>
        <p:sp>
          <p:nvSpPr>
            <p:cNvPr id="135" name="object 10">
              <a:extLst>
                <a:ext uri="{FF2B5EF4-FFF2-40B4-BE49-F238E27FC236}">
                  <a16:creationId xmlns:a16="http://schemas.microsoft.com/office/drawing/2014/main" id="{C98482AC-3A3A-4C7D-BE12-0E7E0CE7B61E}"/>
                </a:ext>
              </a:extLst>
            </p:cNvPr>
            <p:cNvSpPr/>
            <p:nvPr/>
          </p:nvSpPr>
          <p:spPr>
            <a:xfrm>
              <a:off x="6940178" y="3733199"/>
              <a:ext cx="885190" cy="48260"/>
            </a:xfrm>
            <a:custGeom>
              <a:avLst/>
              <a:gdLst/>
              <a:ahLst/>
              <a:cxnLst/>
              <a:rect l="l" t="t" r="r" b="b"/>
              <a:pathLst>
                <a:path w="885190" h="48260">
                  <a:moveTo>
                    <a:pt x="0" y="0"/>
                  </a:moveTo>
                  <a:lnTo>
                    <a:pt x="885190" y="482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1">
              <a:extLst>
                <a:ext uri="{FF2B5EF4-FFF2-40B4-BE49-F238E27FC236}">
                  <a16:creationId xmlns:a16="http://schemas.microsoft.com/office/drawing/2014/main" id="{107D57EC-F33E-4A5C-B19F-37BC7CB3D735}"/>
                </a:ext>
              </a:extLst>
            </p:cNvPr>
            <p:cNvSpPr/>
            <p:nvPr/>
          </p:nvSpPr>
          <p:spPr>
            <a:xfrm>
              <a:off x="6844928" y="3866549"/>
              <a:ext cx="389890" cy="562610"/>
            </a:xfrm>
            <a:custGeom>
              <a:avLst/>
              <a:gdLst/>
              <a:ahLst/>
              <a:cxnLst/>
              <a:rect l="l" t="t" r="r" b="b"/>
              <a:pathLst>
                <a:path w="389890" h="562610">
                  <a:moveTo>
                    <a:pt x="0" y="0"/>
                  </a:moveTo>
                  <a:lnTo>
                    <a:pt x="389890" y="5626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2">
              <a:extLst>
                <a:ext uri="{FF2B5EF4-FFF2-40B4-BE49-F238E27FC236}">
                  <a16:creationId xmlns:a16="http://schemas.microsoft.com/office/drawing/2014/main" id="{CF045C20-F768-4120-8C0F-B774F3376808}"/>
                </a:ext>
              </a:extLst>
            </p:cNvPr>
            <p:cNvSpPr/>
            <p:nvPr/>
          </p:nvSpPr>
          <p:spPr>
            <a:xfrm>
              <a:off x="7530728" y="3914808"/>
              <a:ext cx="351790" cy="565150"/>
            </a:xfrm>
            <a:custGeom>
              <a:avLst/>
              <a:gdLst/>
              <a:ahLst/>
              <a:cxnLst/>
              <a:rect l="l" t="t" r="r" b="b"/>
              <a:pathLst>
                <a:path w="351790" h="565150">
                  <a:moveTo>
                    <a:pt x="351790" y="0"/>
                  </a:moveTo>
                  <a:lnTo>
                    <a:pt x="0" y="565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">
              <a:extLst>
                <a:ext uri="{FF2B5EF4-FFF2-40B4-BE49-F238E27FC236}">
                  <a16:creationId xmlns:a16="http://schemas.microsoft.com/office/drawing/2014/main" id="{4B98E5E4-277A-4D64-9C43-451D724A6497}"/>
                </a:ext>
              </a:extLst>
            </p:cNvPr>
            <p:cNvSpPr/>
            <p:nvPr/>
          </p:nvSpPr>
          <p:spPr>
            <a:xfrm>
              <a:off x="6701418" y="4695858"/>
              <a:ext cx="562610" cy="466090"/>
            </a:xfrm>
            <a:custGeom>
              <a:avLst/>
              <a:gdLst/>
              <a:ahLst/>
              <a:cxnLst/>
              <a:rect l="l" t="t" r="r" b="b"/>
              <a:pathLst>
                <a:path w="562609" h="466089">
                  <a:moveTo>
                    <a:pt x="562609" y="0"/>
                  </a:moveTo>
                  <a:lnTo>
                    <a:pt x="0" y="4660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4">
              <a:extLst>
                <a:ext uri="{FF2B5EF4-FFF2-40B4-BE49-F238E27FC236}">
                  <a16:creationId xmlns:a16="http://schemas.microsoft.com/office/drawing/2014/main" id="{C4F139A6-DBDE-4472-98B9-9FAE2D79BD1E}"/>
                </a:ext>
              </a:extLst>
            </p:cNvPr>
            <p:cNvSpPr/>
            <p:nvPr/>
          </p:nvSpPr>
          <p:spPr>
            <a:xfrm>
              <a:off x="6663318" y="5438808"/>
              <a:ext cx="419100" cy="361950"/>
            </a:xfrm>
            <a:custGeom>
              <a:avLst/>
              <a:gdLst/>
              <a:ahLst/>
              <a:cxnLst/>
              <a:rect l="l" t="t" r="r" b="b"/>
              <a:pathLst>
                <a:path w="419100" h="361950">
                  <a:moveTo>
                    <a:pt x="0" y="0"/>
                  </a:moveTo>
                  <a:lnTo>
                    <a:pt x="419100" y="3619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5">
              <a:extLst>
                <a:ext uri="{FF2B5EF4-FFF2-40B4-BE49-F238E27FC236}">
                  <a16:creationId xmlns:a16="http://schemas.microsoft.com/office/drawing/2014/main" id="{D7D1BFEB-BAE4-437A-8F2D-33AA0184E372}"/>
                </a:ext>
              </a:extLst>
            </p:cNvPr>
            <p:cNvSpPr/>
            <p:nvPr/>
          </p:nvSpPr>
          <p:spPr>
            <a:xfrm>
              <a:off x="7387218" y="5781708"/>
              <a:ext cx="609600" cy="57150"/>
            </a:xfrm>
            <a:custGeom>
              <a:avLst/>
              <a:gdLst/>
              <a:ahLst/>
              <a:cxnLst/>
              <a:rect l="l" t="t" r="r" b="b"/>
              <a:pathLst>
                <a:path w="609600" h="57150">
                  <a:moveTo>
                    <a:pt x="0" y="57150"/>
                  </a:moveTo>
                  <a:lnTo>
                    <a:pt x="609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6">
              <a:extLst>
                <a:ext uri="{FF2B5EF4-FFF2-40B4-BE49-F238E27FC236}">
                  <a16:creationId xmlns:a16="http://schemas.microsoft.com/office/drawing/2014/main" id="{4D9CD52D-4B0F-4CDA-8705-4EB83707C4DB}"/>
                </a:ext>
              </a:extLst>
            </p:cNvPr>
            <p:cNvSpPr/>
            <p:nvPr/>
          </p:nvSpPr>
          <p:spPr>
            <a:xfrm>
              <a:off x="8263518" y="5085749"/>
              <a:ext cx="143510" cy="524510"/>
            </a:xfrm>
            <a:custGeom>
              <a:avLst/>
              <a:gdLst/>
              <a:ahLst/>
              <a:cxnLst/>
              <a:rect l="l" t="t" r="r" b="b"/>
              <a:pathLst>
                <a:path w="143509" h="524510">
                  <a:moveTo>
                    <a:pt x="0" y="524509"/>
                  </a:moveTo>
                  <a:lnTo>
                    <a:pt x="1435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7">
              <a:extLst>
                <a:ext uri="{FF2B5EF4-FFF2-40B4-BE49-F238E27FC236}">
                  <a16:creationId xmlns:a16="http://schemas.microsoft.com/office/drawing/2014/main" id="{890FA00B-37E5-461D-99E3-81FBEB1F2DB8}"/>
                </a:ext>
              </a:extLst>
            </p:cNvPr>
            <p:cNvSpPr/>
            <p:nvPr/>
          </p:nvSpPr>
          <p:spPr>
            <a:xfrm>
              <a:off x="7253868" y="4638708"/>
              <a:ext cx="162560" cy="1094740"/>
            </a:xfrm>
            <a:custGeom>
              <a:avLst/>
              <a:gdLst/>
              <a:ahLst/>
              <a:cxnLst/>
              <a:rect l="l" t="t" r="r" b="b"/>
              <a:pathLst>
                <a:path w="162559" h="1094739">
                  <a:moveTo>
                    <a:pt x="162559" y="0"/>
                  </a:moveTo>
                  <a:lnTo>
                    <a:pt x="0" y="10947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8">
              <a:extLst>
                <a:ext uri="{FF2B5EF4-FFF2-40B4-BE49-F238E27FC236}">
                  <a16:creationId xmlns:a16="http://schemas.microsoft.com/office/drawing/2014/main" id="{F168F57B-18CE-46A5-9C5D-C2EEA1DBB8B9}"/>
                </a:ext>
              </a:extLst>
            </p:cNvPr>
            <p:cNvSpPr/>
            <p:nvPr/>
          </p:nvSpPr>
          <p:spPr>
            <a:xfrm>
              <a:off x="7340228" y="5000658"/>
              <a:ext cx="952500" cy="732790"/>
            </a:xfrm>
            <a:custGeom>
              <a:avLst/>
              <a:gdLst/>
              <a:ahLst/>
              <a:cxnLst/>
              <a:rect l="l" t="t" r="r" b="b"/>
              <a:pathLst>
                <a:path w="952500" h="732789">
                  <a:moveTo>
                    <a:pt x="0" y="732790"/>
                  </a:moveTo>
                  <a:lnTo>
                    <a:pt x="9525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9">
              <a:extLst>
                <a:ext uri="{FF2B5EF4-FFF2-40B4-BE49-F238E27FC236}">
                  <a16:creationId xmlns:a16="http://schemas.microsoft.com/office/drawing/2014/main" id="{0BC28DEE-9F5E-4AD8-AA4F-A988518CABAE}"/>
                </a:ext>
              </a:extLst>
            </p:cNvPr>
            <p:cNvSpPr/>
            <p:nvPr/>
          </p:nvSpPr>
          <p:spPr>
            <a:xfrm>
              <a:off x="6576958" y="3551589"/>
              <a:ext cx="448309" cy="420370"/>
            </a:xfrm>
            <a:custGeom>
              <a:avLst/>
              <a:gdLst/>
              <a:ahLst/>
              <a:cxnLst/>
              <a:rect l="l" t="t" r="r" b="b"/>
              <a:pathLst>
                <a:path w="448309" h="420369">
                  <a:moveTo>
                    <a:pt x="223520" y="0"/>
                  </a:moveTo>
                  <a:lnTo>
                    <a:pt x="171549" y="5409"/>
                  </a:lnTo>
                  <a:lnTo>
                    <a:pt x="124223" y="20882"/>
                  </a:lnTo>
                  <a:lnTo>
                    <a:pt x="82761" y="45286"/>
                  </a:lnTo>
                  <a:lnTo>
                    <a:pt x="48385" y="77488"/>
                  </a:lnTo>
                  <a:lnTo>
                    <a:pt x="22319" y="116354"/>
                  </a:lnTo>
                  <a:lnTo>
                    <a:pt x="5783" y="160753"/>
                  </a:lnTo>
                  <a:lnTo>
                    <a:pt x="0" y="209550"/>
                  </a:lnTo>
                  <a:lnTo>
                    <a:pt x="5783" y="258817"/>
                  </a:lnTo>
                  <a:lnTo>
                    <a:pt x="22319" y="303552"/>
                  </a:lnTo>
                  <a:lnTo>
                    <a:pt x="48385" y="342644"/>
                  </a:lnTo>
                  <a:lnTo>
                    <a:pt x="82761" y="374983"/>
                  </a:lnTo>
                  <a:lnTo>
                    <a:pt x="124223" y="399457"/>
                  </a:lnTo>
                  <a:lnTo>
                    <a:pt x="171549" y="414956"/>
                  </a:lnTo>
                  <a:lnTo>
                    <a:pt x="223520" y="420369"/>
                  </a:lnTo>
                  <a:lnTo>
                    <a:pt x="275960" y="414956"/>
                  </a:lnTo>
                  <a:lnTo>
                    <a:pt x="323624" y="399457"/>
                  </a:lnTo>
                  <a:lnTo>
                    <a:pt x="365311" y="374983"/>
                  </a:lnTo>
                  <a:lnTo>
                    <a:pt x="399824" y="342644"/>
                  </a:lnTo>
                  <a:lnTo>
                    <a:pt x="425960" y="303552"/>
                  </a:lnTo>
                  <a:lnTo>
                    <a:pt x="442522" y="258817"/>
                  </a:lnTo>
                  <a:lnTo>
                    <a:pt x="448310" y="209550"/>
                  </a:lnTo>
                  <a:lnTo>
                    <a:pt x="442522" y="160753"/>
                  </a:lnTo>
                  <a:lnTo>
                    <a:pt x="425960" y="116354"/>
                  </a:lnTo>
                  <a:lnTo>
                    <a:pt x="399824" y="77488"/>
                  </a:lnTo>
                  <a:lnTo>
                    <a:pt x="365311" y="45286"/>
                  </a:lnTo>
                  <a:lnTo>
                    <a:pt x="323624" y="20882"/>
                  </a:lnTo>
                  <a:lnTo>
                    <a:pt x="275960" y="540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20">
              <a:extLst>
                <a:ext uri="{FF2B5EF4-FFF2-40B4-BE49-F238E27FC236}">
                  <a16:creationId xmlns:a16="http://schemas.microsoft.com/office/drawing/2014/main" id="{90DEC666-FBD5-4D34-8896-3780CC9F5C98}"/>
                </a:ext>
              </a:extLst>
            </p:cNvPr>
            <p:cNvSpPr/>
            <p:nvPr/>
          </p:nvSpPr>
          <p:spPr>
            <a:xfrm>
              <a:off x="6576958" y="3551589"/>
              <a:ext cx="448309" cy="420370"/>
            </a:xfrm>
            <a:custGeom>
              <a:avLst/>
              <a:gdLst/>
              <a:ahLst/>
              <a:cxnLst/>
              <a:rect l="l" t="t" r="r" b="b"/>
              <a:pathLst>
                <a:path w="448309" h="420369">
                  <a:moveTo>
                    <a:pt x="223520" y="0"/>
                  </a:moveTo>
                  <a:lnTo>
                    <a:pt x="275960" y="5409"/>
                  </a:lnTo>
                  <a:lnTo>
                    <a:pt x="323624" y="20882"/>
                  </a:lnTo>
                  <a:lnTo>
                    <a:pt x="365311" y="45286"/>
                  </a:lnTo>
                  <a:lnTo>
                    <a:pt x="399824" y="77488"/>
                  </a:lnTo>
                  <a:lnTo>
                    <a:pt x="425960" y="116354"/>
                  </a:lnTo>
                  <a:lnTo>
                    <a:pt x="442522" y="160753"/>
                  </a:lnTo>
                  <a:lnTo>
                    <a:pt x="448310" y="209550"/>
                  </a:lnTo>
                  <a:lnTo>
                    <a:pt x="442522" y="258817"/>
                  </a:lnTo>
                  <a:lnTo>
                    <a:pt x="425960" y="303552"/>
                  </a:lnTo>
                  <a:lnTo>
                    <a:pt x="399824" y="342644"/>
                  </a:lnTo>
                  <a:lnTo>
                    <a:pt x="365311" y="374983"/>
                  </a:lnTo>
                  <a:lnTo>
                    <a:pt x="323624" y="399457"/>
                  </a:lnTo>
                  <a:lnTo>
                    <a:pt x="275960" y="414956"/>
                  </a:lnTo>
                  <a:lnTo>
                    <a:pt x="223520" y="420369"/>
                  </a:lnTo>
                  <a:lnTo>
                    <a:pt x="171549" y="414956"/>
                  </a:lnTo>
                  <a:lnTo>
                    <a:pt x="124223" y="399457"/>
                  </a:lnTo>
                  <a:lnTo>
                    <a:pt x="82761" y="374983"/>
                  </a:lnTo>
                  <a:lnTo>
                    <a:pt x="48385" y="342644"/>
                  </a:lnTo>
                  <a:lnTo>
                    <a:pt x="22319" y="303552"/>
                  </a:lnTo>
                  <a:lnTo>
                    <a:pt x="5783" y="258817"/>
                  </a:lnTo>
                  <a:lnTo>
                    <a:pt x="0" y="209550"/>
                  </a:lnTo>
                  <a:lnTo>
                    <a:pt x="5783" y="160753"/>
                  </a:lnTo>
                  <a:lnTo>
                    <a:pt x="22319" y="116354"/>
                  </a:lnTo>
                  <a:lnTo>
                    <a:pt x="48385" y="77488"/>
                  </a:lnTo>
                  <a:lnTo>
                    <a:pt x="82761" y="45286"/>
                  </a:lnTo>
                  <a:lnTo>
                    <a:pt x="124223" y="20882"/>
                  </a:lnTo>
                  <a:lnTo>
                    <a:pt x="171549" y="5409"/>
                  </a:lnTo>
                  <a:lnTo>
                    <a:pt x="22352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21">
              <a:extLst>
                <a:ext uri="{FF2B5EF4-FFF2-40B4-BE49-F238E27FC236}">
                  <a16:creationId xmlns:a16="http://schemas.microsoft.com/office/drawing/2014/main" id="{7EE724A4-1F4D-4EDA-95D9-C785F2B5ECDB}"/>
                </a:ext>
              </a:extLst>
            </p:cNvPr>
            <p:cNvSpPr/>
            <p:nvPr/>
          </p:nvSpPr>
          <p:spPr>
            <a:xfrm>
              <a:off x="6576958" y="355158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22">
              <a:extLst>
                <a:ext uri="{FF2B5EF4-FFF2-40B4-BE49-F238E27FC236}">
                  <a16:creationId xmlns:a16="http://schemas.microsoft.com/office/drawing/2014/main" id="{9A883439-D93C-401B-98DC-555F4ACCA96C}"/>
                </a:ext>
              </a:extLst>
            </p:cNvPr>
            <p:cNvSpPr/>
            <p:nvPr/>
          </p:nvSpPr>
          <p:spPr>
            <a:xfrm>
              <a:off x="7025268" y="39719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23">
              <a:extLst>
                <a:ext uri="{FF2B5EF4-FFF2-40B4-BE49-F238E27FC236}">
                  <a16:creationId xmlns:a16="http://schemas.microsoft.com/office/drawing/2014/main" id="{97FF09C2-BD7F-43AD-980C-7F05F4B2FC3E}"/>
                </a:ext>
              </a:extLst>
            </p:cNvPr>
            <p:cNvSpPr txBox="1"/>
            <p:nvPr/>
          </p:nvSpPr>
          <p:spPr>
            <a:xfrm>
              <a:off x="6710308" y="3582069"/>
              <a:ext cx="18097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Liberation Sans"/>
                  <a:cs typeface="Liberation Sans"/>
                </a:rPr>
                <a:t>a</a:t>
              </a:r>
              <a:endParaRPr sz="2200">
                <a:latin typeface="Liberation Sans"/>
                <a:cs typeface="Liberation Sans"/>
              </a:endParaRPr>
            </a:p>
          </p:txBody>
        </p:sp>
        <p:sp>
          <p:nvSpPr>
            <p:cNvPr id="149" name="object 24">
              <a:extLst>
                <a:ext uri="{FF2B5EF4-FFF2-40B4-BE49-F238E27FC236}">
                  <a16:creationId xmlns:a16="http://schemas.microsoft.com/office/drawing/2014/main" id="{8CFA5E4B-4509-40D7-B540-9D935C9DAE61}"/>
                </a:ext>
              </a:extLst>
            </p:cNvPr>
            <p:cNvSpPr/>
            <p:nvPr/>
          </p:nvSpPr>
          <p:spPr>
            <a:xfrm>
              <a:off x="7721228" y="3580799"/>
              <a:ext cx="447040" cy="419100"/>
            </a:xfrm>
            <a:custGeom>
              <a:avLst/>
              <a:gdLst/>
              <a:ahLst/>
              <a:cxnLst/>
              <a:rect l="l" t="t" r="r" b="b"/>
              <a:pathLst>
                <a:path w="447040" h="419100">
                  <a:moveTo>
                    <a:pt x="223520" y="0"/>
                  </a:moveTo>
                  <a:lnTo>
                    <a:pt x="171150" y="5409"/>
                  </a:lnTo>
                  <a:lnTo>
                    <a:pt x="123667" y="20882"/>
                  </a:lnTo>
                  <a:lnTo>
                    <a:pt x="82227" y="45286"/>
                  </a:lnTo>
                  <a:lnTo>
                    <a:pt x="47986" y="77488"/>
                  </a:lnTo>
                  <a:lnTo>
                    <a:pt x="22097" y="116354"/>
                  </a:lnTo>
                  <a:lnTo>
                    <a:pt x="5716" y="160753"/>
                  </a:lnTo>
                  <a:lnTo>
                    <a:pt x="0" y="209550"/>
                  </a:lnTo>
                  <a:lnTo>
                    <a:pt x="5716" y="258746"/>
                  </a:lnTo>
                  <a:lnTo>
                    <a:pt x="22097" y="303300"/>
                  </a:lnTo>
                  <a:lnTo>
                    <a:pt x="47986" y="342144"/>
                  </a:lnTo>
                  <a:lnTo>
                    <a:pt x="82227" y="374213"/>
                  </a:lnTo>
                  <a:lnTo>
                    <a:pt x="123667" y="398439"/>
                  </a:lnTo>
                  <a:lnTo>
                    <a:pt x="171150" y="413757"/>
                  </a:lnTo>
                  <a:lnTo>
                    <a:pt x="223520" y="419100"/>
                  </a:lnTo>
                  <a:lnTo>
                    <a:pt x="275889" y="413757"/>
                  </a:lnTo>
                  <a:lnTo>
                    <a:pt x="323372" y="398439"/>
                  </a:lnTo>
                  <a:lnTo>
                    <a:pt x="364812" y="374213"/>
                  </a:lnTo>
                  <a:lnTo>
                    <a:pt x="399053" y="342144"/>
                  </a:lnTo>
                  <a:lnTo>
                    <a:pt x="424942" y="303300"/>
                  </a:lnTo>
                  <a:lnTo>
                    <a:pt x="441323" y="258746"/>
                  </a:lnTo>
                  <a:lnTo>
                    <a:pt x="447040" y="209550"/>
                  </a:lnTo>
                  <a:lnTo>
                    <a:pt x="441323" y="160753"/>
                  </a:lnTo>
                  <a:lnTo>
                    <a:pt x="424942" y="116354"/>
                  </a:lnTo>
                  <a:lnTo>
                    <a:pt x="399053" y="77488"/>
                  </a:lnTo>
                  <a:lnTo>
                    <a:pt x="364812" y="45286"/>
                  </a:lnTo>
                  <a:lnTo>
                    <a:pt x="323372" y="20882"/>
                  </a:lnTo>
                  <a:lnTo>
                    <a:pt x="275889" y="540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25">
              <a:extLst>
                <a:ext uri="{FF2B5EF4-FFF2-40B4-BE49-F238E27FC236}">
                  <a16:creationId xmlns:a16="http://schemas.microsoft.com/office/drawing/2014/main" id="{8981E2EA-3562-4B06-88B8-B197464B0BD4}"/>
                </a:ext>
              </a:extLst>
            </p:cNvPr>
            <p:cNvSpPr/>
            <p:nvPr/>
          </p:nvSpPr>
          <p:spPr>
            <a:xfrm>
              <a:off x="7721228" y="3580799"/>
              <a:ext cx="447040" cy="419100"/>
            </a:xfrm>
            <a:custGeom>
              <a:avLst/>
              <a:gdLst/>
              <a:ahLst/>
              <a:cxnLst/>
              <a:rect l="l" t="t" r="r" b="b"/>
              <a:pathLst>
                <a:path w="447040" h="419100">
                  <a:moveTo>
                    <a:pt x="223520" y="0"/>
                  </a:moveTo>
                  <a:lnTo>
                    <a:pt x="275889" y="5409"/>
                  </a:lnTo>
                  <a:lnTo>
                    <a:pt x="323372" y="20882"/>
                  </a:lnTo>
                  <a:lnTo>
                    <a:pt x="364812" y="45286"/>
                  </a:lnTo>
                  <a:lnTo>
                    <a:pt x="399053" y="77488"/>
                  </a:lnTo>
                  <a:lnTo>
                    <a:pt x="424942" y="116354"/>
                  </a:lnTo>
                  <a:lnTo>
                    <a:pt x="441323" y="160753"/>
                  </a:lnTo>
                  <a:lnTo>
                    <a:pt x="447040" y="209550"/>
                  </a:lnTo>
                  <a:lnTo>
                    <a:pt x="441323" y="258746"/>
                  </a:lnTo>
                  <a:lnTo>
                    <a:pt x="424942" y="303300"/>
                  </a:lnTo>
                  <a:lnTo>
                    <a:pt x="399053" y="342144"/>
                  </a:lnTo>
                  <a:lnTo>
                    <a:pt x="364812" y="374213"/>
                  </a:lnTo>
                  <a:lnTo>
                    <a:pt x="323372" y="398439"/>
                  </a:lnTo>
                  <a:lnTo>
                    <a:pt x="275889" y="413757"/>
                  </a:lnTo>
                  <a:lnTo>
                    <a:pt x="223520" y="419100"/>
                  </a:lnTo>
                  <a:lnTo>
                    <a:pt x="171150" y="413757"/>
                  </a:lnTo>
                  <a:lnTo>
                    <a:pt x="123667" y="398439"/>
                  </a:lnTo>
                  <a:lnTo>
                    <a:pt x="82227" y="374213"/>
                  </a:lnTo>
                  <a:lnTo>
                    <a:pt x="47986" y="342144"/>
                  </a:lnTo>
                  <a:lnTo>
                    <a:pt x="22097" y="303300"/>
                  </a:lnTo>
                  <a:lnTo>
                    <a:pt x="5716" y="258746"/>
                  </a:lnTo>
                  <a:lnTo>
                    <a:pt x="0" y="209550"/>
                  </a:lnTo>
                  <a:lnTo>
                    <a:pt x="5716" y="160753"/>
                  </a:lnTo>
                  <a:lnTo>
                    <a:pt x="22097" y="116354"/>
                  </a:lnTo>
                  <a:lnTo>
                    <a:pt x="47986" y="77488"/>
                  </a:lnTo>
                  <a:lnTo>
                    <a:pt x="82227" y="45286"/>
                  </a:lnTo>
                  <a:lnTo>
                    <a:pt x="123667" y="20882"/>
                  </a:lnTo>
                  <a:lnTo>
                    <a:pt x="171150" y="5409"/>
                  </a:lnTo>
                  <a:lnTo>
                    <a:pt x="22352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26">
              <a:extLst>
                <a:ext uri="{FF2B5EF4-FFF2-40B4-BE49-F238E27FC236}">
                  <a16:creationId xmlns:a16="http://schemas.microsoft.com/office/drawing/2014/main" id="{B2046B54-5571-4A4D-9258-5816F592DEC2}"/>
                </a:ext>
              </a:extLst>
            </p:cNvPr>
            <p:cNvSpPr/>
            <p:nvPr/>
          </p:nvSpPr>
          <p:spPr>
            <a:xfrm>
              <a:off x="7721228" y="35807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27">
              <a:extLst>
                <a:ext uri="{FF2B5EF4-FFF2-40B4-BE49-F238E27FC236}">
                  <a16:creationId xmlns:a16="http://schemas.microsoft.com/office/drawing/2014/main" id="{EE3C40F3-5086-4D72-8F73-5DA3CBC711C7}"/>
                </a:ext>
              </a:extLst>
            </p:cNvPr>
            <p:cNvSpPr/>
            <p:nvPr/>
          </p:nvSpPr>
          <p:spPr>
            <a:xfrm>
              <a:off x="8168268" y="40011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28">
              <a:extLst>
                <a:ext uri="{FF2B5EF4-FFF2-40B4-BE49-F238E27FC236}">
                  <a16:creationId xmlns:a16="http://schemas.microsoft.com/office/drawing/2014/main" id="{CE722DF4-44CE-4794-9F50-C0C8977B21F2}"/>
                </a:ext>
              </a:extLst>
            </p:cNvPr>
            <p:cNvSpPr txBox="1"/>
            <p:nvPr/>
          </p:nvSpPr>
          <p:spPr>
            <a:xfrm>
              <a:off x="7854578" y="3610008"/>
              <a:ext cx="18097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Liberation Sans"/>
                  <a:cs typeface="Liberation Sans"/>
                </a:rPr>
                <a:t>b</a:t>
              </a:r>
              <a:endParaRPr sz="2200">
                <a:latin typeface="Liberation Sans"/>
                <a:cs typeface="Liberation Sans"/>
              </a:endParaRPr>
            </a:p>
          </p:txBody>
        </p:sp>
        <p:sp>
          <p:nvSpPr>
            <p:cNvPr id="154" name="object 29">
              <a:extLst>
                <a:ext uri="{FF2B5EF4-FFF2-40B4-BE49-F238E27FC236}">
                  <a16:creationId xmlns:a16="http://schemas.microsoft.com/office/drawing/2014/main" id="{A7585AD1-4043-4DD1-BA0C-2C9E59E0C001}"/>
                </a:ext>
              </a:extLst>
            </p:cNvPr>
            <p:cNvSpPr/>
            <p:nvPr/>
          </p:nvSpPr>
          <p:spPr>
            <a:xfrm>
              <a:off x="7149728" y="4361849"/>
              <a:ext cx="447040" cy="419100"/>
            </a:xfrm>
            <a:custGeom>
              <a:avLst/>
              <a:gdLst/>
              <a:ahLst/>
              <a:cxnLst/>
              <a:rect l="l" t="t" r="r" b="b"/>
              <a:pathLst>
                <a:path w="447040" h="419100">
                  <a:moveTo>
                    <a:pt x="223520" y="0"/>
                  </a:moveTo>
                  <a:lnTo>
                    <a:pt x="171150" y="5409"/>
                  </a:lnTo>
                  <a:lnTo>
                    <a:pt x="123667" y="20882"/>
                  </a:lnTo>
                  <a:lnTo>
                    <a:pt x="82227" y="45286"/>
                  </a:lnTo>
                  <a:lnTo>
                    <a:pt x="47986" y="77488"/>
                  </a:lnTo>
                  <a:lnTo>
                    <a:pt x="22097" y="116354"/>
                  </a:lnTo>
                  <a:lnTo>
                    <a:pt x="5716" y="160753"/>
                  </a:lnTo>
                  <a:lnTo>
                    <a:pt x="0" y="209549"/>
                  </a:lnTo>
                  <a:lnTo>
                    <a:pt x="5716" y="258746"/>
                  </a:lnTo>
                  <a:lnTo>
                    <a:pt x="22097" y="303300"/>
                  </a:lnTo>
                  <a:lnTo>
                    <a:pt x="47986" y="342144"/>
                  </a:lnTo>
                  <a:lnTo>
                    <a:pt x="82227" y="374213"/>
                  </a:lnTo>
                  <a:lnTo>
                    <a:pt x="123667" y="398439"/>
                  </a:lnTo>
                  <a:lnTo>
                    <a:pt x="171150" y="413757"/>
                  </a:lnTo>
                  <a:lnTo>
                    <a:pt x="223520" y="419099"/>
                  </a:lnTo>
                  <a:lnTo>
                    <a:pt x="275490" y="413757"/>
                  </a:lnTo>
                  <a:lnTo>
                    <a:pt x="322816" y="398439"/>
                  </a:lnTo>
                  <a:lnTo>
                    <a:pt x="364278" y="374213"/>
                  </a:lnTo>
                  <a:lnTo>
                    <a:pt x="398654" y="342144"/>
                  </a:lnTo>
                  <a:lnTo>
                    <a:pt x="424720" y="303300"/>
                  </a:lnTo>
                  <a:lnTo>
                    <a:pt x="441256" y="258746"/>
                  </a:lnTo>
                  <a:lnTo>
                    <a:pt x="447040" y="209549"/>
                  </a:lnTo>
                  <a:lnTo>
                    <a:pt x="441256" y="160753"/>
                  </a:lnTo>
                  <a:lnTo>
                    <a:pt x="424720" y="116354"/>
                  </a:lnTo>
                  <a:lnTo>
                    <a:pt x="398654" y="77488"/>
                  </a:lnTo>
                  <a:lnTo>
                    <a:pt x="364278" y="45286"/>
                  </a:lnTo>
                  <a:lnTo>
                    <a:pt x="322816" y="20882"/>
                  </a:lnTo>
                  <a:lnTo>
                    <a:pt x="275490" y="5409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30">
              <a:extLst>
                <a:ext uri="{FF2B5EF4-FFF2-40B4-BE49-F238E27FC236}">
                  <a16:creationId xmlns:a16="http://schemas.microsoft.com/office/drawing/2014/main" id="{BAB1FC9D-309A-4FA8-8AA8-0E99F5163A41}"/>
                </a:ext>
              </a:extLst>
            </p:cNvPr>
            <p:cNvSpPr/>
            <p:nvPr/>
          </p:nvSpPr>
          <p:spPr>
            <a:xfrm>
              <a:off x="7149728" y="4361849"/>
              <a:ext cx="447040" cy="419100"/>
            </a:xfrm>
            <a:custGeom>
              <a:avLst/>
              <a:gdLst/>
              <a:ahLst/>
              <a:cxnLst/>
              <a:rect l="l" t="t" r="r" b="b"/>
              <a:pathLst>
                <a:path w="447040" h="419100">
                  <a:moveTo>
                    <a:pt x="223520" y="0"/>
                  </a:moveTo>
                  <a:lnTo>
                    <a:pt x="275490" y="5409"/>
                  </a:lnTo>
                  <a:lnTo>
                    <a:pt x="322816" y="20882"/>
                  </a:lnTo>
                  <a:lnTo>
                    <a:pt x="364278" y="45286"/>
                  </a:lnTo>
                  <a:lnTo>
                    <a:pt x="398654" y="77488"/>
                  </a:lnTo>
                  <a:lnTo>
                    <a:pt x="424720" y="116354"/>
                  </a:lnTo>
                  <a:lnTo>
                    <a:pt x="441256" y="160753"/>
                  </a:lnTo>
                  <a:lnTo>
                    <a:pt x="447040" y="209549"/>
                  </a:lnTo>
                  <a:lnTo>
                    <a:pt x="441256" y="258746"/>
                  </a:lnTo>
                  <a:lnTo>
                    <a:pt x="424720" y="303300"/>
                  </a:lnTo>
                  <a:lnTo>
                    <a:pt x="398654" y="342144"/>
                  </a:lnTo>
                  <a:lnTo>
                    <a:pt x="364278" y="374213"/>
                  </a:lnTo>
                  <a:lnTo>
                    <a:pt x="322816" y="398439"/>
                  </a:lnTo>
                  <a:lnTo>
                    <a:pt x="275490" y="413757"/>
                  </a:lnTo>
                  <a:lnTo>
                    <a:pt x="223520" y="419099"/>
                  </a:lnTo>
                  <a:lnTo>
                    <a:pt x="171150" y="413757"/>
                  </a:lnTo>
                  <a:lnTo>
                    <a:pt x="123667" y="398439"/>
                  </a:lnTo>
                  <a:lnTo>
                    <a:pt x="82227" y="374213"/>
                  </a:lnTo>
                  <a:lnTo>
                    <a:pt x="47986" y="342144"/>
                  </a:lnTo>
                  <a:lnTo>
                    <a:pt x="22097" y="303300"/>
                  </a:lnTo>
                  <a:lnTo>
                    <a:pt x="5716" y="258746"/>
                  </a:lnTo>
                  <a:lnTo>
                    <a:pt x="0" y="209549"/>
                  </a:lnTo>
                  <a:lnTo>
                    <a:pt x="5716" y="160753"/>
                  </a:lnTo>
                  <a:lnTo>
                    <a:pt x="22097" y="116354"/>
                  </a:lnTo>
                  <a:lnTo>
                    <a:pt x="47986" y="77488"/>
                  </a:lnTo>
                  <a:lnTo>
                    <a:pt x="82227" y="45286"/>
                  </a:lnTo>
                  <a:lnTo>
                    <a:pt x="123667" y="20882"/>
                  </a:lnTo>
                  <a:lnTo>
                    <a:pt x="171150" y="5409"/>
                  </a:lnTo>
                  <a:lnTo>
                    <a:pt x="22352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31">
              <a:extLst>
                <a:ext uri="{FF2B5EF4-FFF2-40B4-BE49-F238E27FC236}">
                  <a16:creationId xmlns:a16="http://schemas.microsoft.com/office/drawing/2014/main" id="{E1C40D57-01D1-4A9F-845A-991FD5176344}"/>
                </a:ext>
              </a:extLst>
            </p:cNvPr>
            <p:cNvSpPr/>
            <p:nvPr/>
          </p:nvSpPr>
          <p:spPr>
            <a:xfrm>
              <a:off x="7149728" y="436184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32">
              <a:extLst>
                <a:ext uri="{FF2B5EF4-FFF2-40B4-BE49-F238E27FC236}">
                  <a16:creationId xmlns:a16="http://schemas.microsoft.com/office/drawing/2014/main" id="{2295F8CA-A976-4D54-9AC0-CA797186A1E7}"/>
                </a:ext>
              </a:extLst>
            </p:cNvPr>
            <p:cNvSpPr/>
            <p:nvPr/>
          </p:nvSpPr>
          <p:spPr>
            <a:xfrm>
              <a:off x="7596768" y="478221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33">
              <a:extLst>
                <a:ext uri="{FF2B5EF4-FFF2-40B4-BE49-F238E27FC236}">
                  <a16:creationId xmlns:a16="http://schemas.microsoft.com/office/drawing/2014/main" id="{FF86FD3F-3B2E-40B1-9359-2C880E46E533}"/>
                </a:ext>
              </a:extLst>
            </p:cNvPr>
            <p:cNvSpPr txBox="1"/>
            <p:nvPr/>
          </p:nvSpPr>
          <p:spPr>
            <a:xfrm>
              <a:off x="7260218" y="4391058"/>
              <a:ext cx="227329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Liberation Sans"/>
                  <a:cs typeface="Liberation Sans"/>
                </a:rPr>
                <a:t>w</a:t>
              </a:r>
              <a:endParaRPr sz="2200">
                <a:latin typeface="Liberation Sans"/>
                <a:cs typeface="Liberation Sans"/>
              </a:endParaRPr>
            </a:p>
          </p:txBody>
        </p:sp>
        <p:sp>
          <p:nvSpPr>
            <p:cNvPr id="159" name="object 34">
              <a:extLst>
                <a:ext uri="{FF2B5EF4-FFF2-40B4-BE49-F238E27FC236}">
                  <a16:creationId xmlns:a16="http://schemas.microsoft.com/office/drawing/2014/main" id="{60CE74C5-A163-481E-8FD3-50E5E4872A10}"/>
                </a:ext>
              </a:extLst>
            </p:cNvPr>
            <p:cNvSpPr/>
            <p:nvPr/>
          </p:nvSpPr>
          <p:spPr>
            <a:xfrm>
              <a:off x="6305178" y="5089558"/>
              <a:ext cx="447040" cy="419100"/>
            </a:xfrm>
            <a:custGeom>
              <a:avLst/>
              <a:gdLst/>
              <a:ahLst/>
              <a:cxnLst/>
              <a:rect l="l" t="t" r="r" b="b"/>
              <a:pathLst>
                <a:path w="447040" h="419100">
                  <a:moveTo>
                    <a:pt x="223520" y="0"/>
                  </a:moveTo>
                  <a:lnTo>
                    <a:pt x="171150" y="5342"/>
                  </a:lnTo>
                  <a:lnTo>
                    <a:pt x="123667" y="20660"/>
                  </a:lnTo>
                  <a:lnTo>
                    <a:pt x="82227" y="44886"/>
                  </a:lnTo>
                  <a:lnTo>
                    <a:pt x="47986" y="76955"/>
                  </a:lnTo>
                  <a:lnTo>
                    <a:pt x="22097" y="115799"/>
                  </a:lnTo>
                  <a:lnTo>
                    <a:pt x="5716" y="160353"/>
                  </a:lnTo>
                  <a:lnTo>
                    <a:pt x="0" y="209550"/>
                  </a:lnTo>
                  <a:lnTo>
                    <a:pt x="5716" y="258346"/>
                  </a:lnTo>
                  <a:lnTo>
                    <a:pt x="22097" y="302745"/>
                  </a:lnTo>
                  <a:lnTo>
                    <a:pt x="47986" y="341611"/>
                  </a:lnTo>
                  <a:lnTo>
                    <a:pt x="82227" y="373813"/>
                  </a:lnTo>
                  <a:lnTo>
                    <a:pt x="123667" y="398217"/>
                  </a:lnTo>
                  <a:lnTo>
                    <a:pt x="171150" y="413690"/>
                  </a:lnTo>
                  <a:lnTo>
                    <a:pt x="223520" y="419100"/>
                  </a:lnTo>
                  <a:lnTo>
                    <a:pt x="275490" y="413690"/>
                  </a:lnTo>
                  <a:lnTo>
                    <a:pt x="322816" y="398217"/>
                  </a:lnTo>
                  <a:lnTo>
                    <a:pt x="364278" y="373813"/>
                  </a:lnTo>
                  <a:lnTo>
                    <a:pt x="398654" y="341611"/>
                  </a:lnTo>
                  <a:lnTo>
                    <a:pt x="424720" y="302745"/>
                  </a:lnTo>
                  <a:lnTo>
                    <a:pt x="441256" y="258346"/>
                  </a:lnTo>
                  <a:lnTo>
                    <a:pt x="447040" y="209550"/>
                  </a:lnTo>
                  <a:lnTo>
                    <a:pt x="441256" y="160353"/>
                  </a:lnTo>
                  <a:lnTo>
                    <a:pt x="424720" y="115799"/>
                  </a:lnTo>
                  <a:lnTo>
                    <a:pt x="398654" y="76955"/>
                  </a:lnTo>
                  <a:lnTo>
                    <a:pt x="364278" y="44886"/>
                  </a:lnTo>
                  <a:lnTo>
                    <a:pt x="322816" y="20660"/>
                  </a:lnTo>
                  <a:lnTo>
                    <a:pt x="275490" y="5342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35">
              <a:extLst>
                <a:ext uri="{FF2B5EF4-FFF2-40B4-BE49-F238E27FC236}">
                  <a16:creationId xmlns:a16="http://schemas.microsoft.com/office/drawing/2014/main" id="{4EF7E103-E14F-4F2D-8917-82C794697FC1}"/>
                </a:ext>
              </a:extLst>
            </p:cNvPr>
            <p:cNvSpPr/>
            <p:nvPr/>
          </p:nvSpPr>
          <p:spPr>
            <a:xfrm>
              <a:off x="6305178" y="5089558"/>
              <a:ext cx="447040" cy="419100"/>
            </a:xfrm>
            <a:custGeom>
              <a:avLst/>
              <a:gdLst/>
              <a:ahLst/>
              <a:cxnLst/>
              <a:rect l="l" t="t" r="r" b="b"/>
              <a:pathLst>
                <a:path w="447040" h="419100">
                  <a:moveTo>
                    <a:pt x="223520" y="0"/>
                  </a:moveTo>
                  <a:lnTo>
                    <a:pt x="275490" y="5342"/>
                  </a:lnTo>
                  <a:lnTo>
                    <a:pt x="322816" y="20660"/>
                  </a:lnTo>
                  <a:lnTo>
                    <a:pt x="364278" y="44886"/>
                  </a:lnTo>
                  <a:lnTo>
                    <a:pt x="398654" y="76955"/>
                  </a:lnTo>
                  <a:lnTo>
                    <a:pt x="424720" y="115799"/>
                  </a:lnTo>
                  <a:lnTo>
                    <a:pt x="441256" y="160353"/>
                  </a:lnTo>
                  <a:lnTo>
                    <a:pt x="447040" y="209550"/>
                  </a:lnTo>
                  <a:lnTo>
                    <a:pt x="441256" y="258346"/>
                  </a:lnTo>
                  <a:lnTo>
                    <a:pt x="424720" y="302745"/>
                  </a:lnTo>
                  <a:lnTo>
                    <a:pt x="398654" y="341611"/>
                  </a:lnTo>
                  <a:lnTo>
                    <a:pt x="364278" y="373813"/>
                  </a:lnTo>
                  <a:lnTo>
                    <a:pt x="322816" y="398217"/>
                  </a:lnTo>
                  <a:lnTo>
                    <a:pt x="275490" y="413690"/>
                  </a:lnTo>
                  <a:lnTo>
                    <a:pt x="223520" y="419100"/>
                  </a:lnTo>
                  <a:lnTo>
                    <a:pt x="171150" y="413690"/>
                  </a:lnTo>
                  <a:lnTo>
                    <a:pt x="123667" y="398217"/>
                  </a:lnTo>
                  <a:lnTo>
                    <a:pt x="82227" y="373813"/>
                  </a:lnTo>
                  <a:lnTo>
                    <a:pt x="47986" y="341611"/>
                  </a:lnTo>
                  <a:lnTo>
                    <a:pt x="22097" y="302745"/>
                  </a:lnTo>
                  <a:lnTo>
                    <a:pt x="5716" y="258346"/>
                  </a:lnTo>
                  <a:lnTo>
                    <a:pt x="0" y="209550"/>
                  </a:lnTo>
                  <a:lnTo>
                    <a:pt x="5716" y="160353"/>
                  </a:lnTo>
                  <a:lnTo>
                    <a:pt x="22097" y="115799"/>
                  </a:lnTo>
                  <a:lnTo>
                    <a:pt x="47986" y="76955"/>
                  </a:lnTo>
                  <a:lnTo>
                    <a:pt x="82227" y="44886"/>
                  </a:lnTo>
                  <a:lnTo>
                    <a:pt x="123667" y="20660"/>
                  </a:lnTo>
                  <a:lnTo>
                    <a:pt x="171150" y="5342"/>
                  </a:lnTo>
                  <a:lnTo>
                    <a:pt x="22352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36">
              <a:extLst>
                <a:ext uri="{FF2B5EF4-FFF2-40B4-BE49-F238E27FC236}">
                  <a16:creationId xmlns:a16="http://schemas.microsoft.com/office/drawing/2014/main" id="{AEC625C1-1445-4CED-98AF-9F00DA19A585}"/>
                </a:ext>
              </a:extLst>
            </p:cNvPr>
            <p:cNvSpPr/>
            <p:nvPr/>
          </p:nvSpPr>
          <p:spPr>
            <a:xfrm>
              <a:off x="6305178" y="50895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37">
              <a:extLst>
                <a:ext uri="{FF2B5EF4-FFF2-40B4-BE49-F238E27FC236}">
                  <a16:creationId xmlns:a16="http://schemas.microsoft.com/office/drawing/2014/main" id="{3013FBCF-A895-4E9E-99C5-783377F1EB8C}"/>
                </a:ext>
              </a:extLst>
            </p:cNvPr>
            <p:cNvSpPr/>
            <p:nvPr/>
          </p:nvSpPr>
          <p:spPr>
            <a:xfrm>
              <a:off x="6752218" y="55086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38">
              <a:extLst>
                <a:ext uri="{FF2B5EF4-FFF2-40B4-BE49-F238E27FC236}">
                  <a16:creationId xmlns:a16="http://schemas.microsoft.com/office/drawing/2014/main" id="{060F0033-C3D9-43F1-B51C-9687391266D5}"/>
                </a:ext>
              </a:extLst>
            </p:cNvPr>
            <p:cNvSpPr txBox="1"/>
            <p:nvPr/>
          </p:nvSpPr>
          <p:spPr>
            <a:xfrm>
              <a:off x="6446147" y="5118769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Liberation Sans"/>
                  <a:cs typeface="Liberation Sans"/>
                </a:rPr>
                <a:t>x</a:t>
              </a:r>
              <a:endParaRPr sz="2200">
                <a:latin typeface="Liberation Sans"/>
                <a:cs typeface="Liberation Sans"/>
              </a:endParaRPr>
            </a:p>
          </p:txBody>
        </p:sp>
        <p:sp>
          <p:nvSpPr>
            <p:cNvPr id="164" name="object 39">
              <a:extLst>
                <a:ext uri="{FF2B5EF4-FFF2-40B4-BE49-F238E27FC236}">
                  <a16:creationId xmlns:a16="http://schemas.microsoft.com/office/drawing/2014/main" id="{3113BA23-0787-4B84-A983-D675E7E808AC}"/>
                </a:ext>
              </a:extLst>
            </p:cNvPr>
            <p:cNvSpPr/>
            <p:nvPr/>
          </p:nvSpPr>
          <p:spPr>
            <a:xfrm>
              <a:off x="6997328" y="5642008"/>
              <a:ext cx="447040" cy="419100"/>
            </a:xfrm>
            <a:custGeom>
              <a:avLst/>
              <a:gdLst/>
              <a:ahLst/>
              <a:cxnLst/>
              <a:rect l="l" t="t" r="r" b="b"/>
              <a:pathLst>
                <a:path w="447040" h="419100">
                  <a:moveTo>
                    <a:pt x="223520" y="0"/>
                  </a:moveTo>
                  <a:lnTo>
                    <a:pt x="171150" y="5342"/>
                  </a:lnTo>
                  <a:lnTo>
                    <a:pt x="123667" y="20660"/>
                  </a:lnTo>
                  <a:lnTo>
                    <a:pt x="82227" y="44886"/>
                  </a:lnTo>
                  <a:lnTo>
                    <a:pt x="47986" y="76955"/>
                  </a:lnTo>
                  <a:lnTo>
                    <a:pt x="22097" y="115799"/>
                  </a:lnTo>
                  <a:lnTo>
                    <a:pt x="5716" y="160353"/>
                  </a:lnTo>
                  <a:lnTo>
                    <a:pt x="0" y="209550"/>
                  </a:lnTo>
                  <a:lnTo>
                    <a:pt x="5716" y="258346"/>
                  </a:lnTo>
                  <a:lnTo>
                    <a:pt x="22097" y="302745"/>
                  </a:lnTo>
                  <a:lnTo>
                    <a:pt x="47986" y="341611"/>
                  </a:lnTo>
                  <a:lnTo>
                    <a:pt x="82227" y="373813"/>
                  </a:lnTo>
                  <a:lnTo>
                    <a:pt x="123667" y="398217"/>
                  </a:lnTo>
                  <a:lnTo>
                    <a:pt x="171150" y="413690"/>
                  </a:lnTo>
                  <a:lnTo>
                    <a:pt x="223520" y="419100"/>
                  </a:lnTo>
                  <a:lnTo>
                    <a:pt x="275490" y="413690"/>
                  </a:lnTo>
                  <a:lnTo>
                    <a:pt x="322816" y="398217"/>
                  </a:lnTo>
                  <a:lnTo>
                    <a:pt x="364278" y="373813"/>
                  </a:lnTo>
                  <a:lnTo>
                    <a:pt x="398654" y="341611"/>
                  </a:lnTo>
                  <a:lnTo>
                    <a:pt x="424720" y="302745"/>
                  </a:lnTo>
                  <a:lnTo>
                    <a:pt x="441256" y="258346"/>
                  </a:lnTo>
                  <a:lnTo>
                    <a:pt x="447040" y="209550"/>
                  </a:lnTo>
                  <a:lnTo>
                    <a:pt x="441256" y="160353"/>
                  </a:lnTo>
                  <a:lnTo>
                    <a:pt x="424720" y="115799"/>
                  </a:lnTo>
                  <a:lnTo>
                    <a:pt x="398654" y="76955"/>
                  </a:lnTo>
                  <a:lnTo>
                    <a:pt x="364278" y="44886"/>
                  </a:lnTo>
                  <a:lnTo>
                    <a:pt x="322816" y="20660"/>
                  </a:lnTo>
                  <a:lnTo>
                    <a:pt x="275490" y="5342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40">
              <a:extLst>
                <a:ext uri="{FF2B5EF4-FFF2-40B4-BE49-F238E27FC236}">
                  <a16:creationId xmlns:a16="http://schemas.microsoft.com/office/drawing/2014/main" id="{CACC010B-325A-43A4-BFA6-7F5E18EA5BF0}"/>
                </a:ext>
              </a:extLst>
            </p:cNvPr>
            <p:cNvSpPr/>
            <p:nvPr/>
          </p:nvSpPr>
          <p:spPr>
            <a:xfrm>
              <a:off x="6997328" y="5642008"/>
              <a:ext cx="447040" cy="419100"/>
            </a:xfrm>
            <a:custGeom>
              <a:avLst/>
              <a:gdLst/>
              <a:ahLst/>
              <a:cxnLst/>
              <a:rect l="l" t="t" r="r" b="b"/>
              <a:pathLst>
                <a:path w="447040" h="419100">
                  <a:moveTo>
                    <a:pt x="223520" y="0"/>
                  </a:moveTo>
                  <a:lnTo>
                    <a:pt x="275490" y="5342"/>
                  </a:lnTo>
                  <a:lnTo>
                    <a:pt x="322816" y="20660"/>
                  </a:lnTo>
                  <a:lnTo>
                    <a:pt x="364278" y="44886"/>
                  </a:lnTo>
                  <a:lnTo>
                    <a:pt x="398654" y="76955"/>
                  </a:lnTo>
                  <a:lnTo>
                    <a:pt x="424720" y="115799"/>
                  </a:lnTo>
                  <a:lnTo>
                    <a:pt x="441256" y="160353"/>
                  </a:lnTo>
                  <a:lnTo>
                    <a:pt x="447040" y="209550"/>
                  </a:lnTo>
                  <a:lnTo>
                    <a:pt x="441256" y="258346"/>
                  </a:lnTo>
                  <a:lnTo>
                    <a:pt x="424720" y="302745"/>
                  </a:lnTo>
                  <a:lnTo>
                    <a:pt x="398654" y="341611"/>
                  </a:lnTo>
                  <a:lnTo>
                    <a:pt x="364278" y="373813"/>
                  </a:lnTo>
                  <a:lnTo>
                    <a:pt x="322816" y="398217"/>
                  </a:lnTo>
                  <a:lnTo>
                    <a:pt x="275490" y="413690"/>
                  </a:lnTo>
                  <a:lnTo>
                    <a:pt x="223520" y="419100"/>
                  </a:lnTo>
                  <a:lnTo>
                    <a:pt x="171150" y="413690"/>
                  </a:lnTo>
                  <a:lnTo>
                    <a:pt x="123667" y="398217"/>
                  </a:lnTo>
                  <a:lnTo>
                    <a:pt x="82227" y="373813"/>
                  </a:lnTo>
                  <a:lnTo>
                    <a:pt x="47986" y="341611"/>
                  </a:lnTo>
                  <a:lnTo>
                    <a:pt x="22097" y="302745"/>
                  </a:lnTo>
                  <a:lnTo>
                    <a:pt x="5716" y="258346"/>
                  </a:lnTo>
                  <a:lnTo>
                    <a:pt x="0" y="209550"/>
                  </a:lnTo>
                  <a:lnTo>
                    <a:pt x="5716" y="160353"/>
                  </a:lnTo>
                  <a:lnTo>
                    <a:pt x="22097" y="115799"/>
                  </a:lnTo>
                  <a:lnTo>
                    <a:pt x="47986" y="76955"/>
                  </a:lnTo>
                  <a:lnTo>
                    <a:pt x="82227" y="44886"/>
                  </a:lnTo>
                  <a:lnTo>
                    <a:pt x="123667" y="20660"/>
                  </a:lnTo>
                  <a:lnTo>
                    <a:pt x="171150" y="5342"/>
                  </a:lnTo>
                  <a:lnTo>
                    <a:pt x="22352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41">
              <a:extLst>
                <a:ext uri="{FF2B5EF4-FFF2-40B4-BE49-F238E27FC236}">
                  <a16:creationId xmlns:a16="http://schemas.microsoft.com/office/drawing/2014/main" id="{DDE1100E-4B22-4CE2-AF4C-DC6A74168351}"/>
                </a:ext>
              </a:extLst>
            </p:cNvPr>
            <p:cNvSpPr/>
            <p:nvPr/>
          </p:nvSpPr>
          <p:spPr>
            <a:xfrm>
              <a:off x="6997328" y="56420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42">
              <a:extLst>
                <a:ext uri="{FF2B5EF4-FFF2-40B4-BE49-F238E27FC236}">
                  <a16:creationId xmlns:a16="http://schemas.microsoft.com/office/drawing/2014/main" id="{18D4E223-D967-4E61-BF8D-056327F2DEFF}"/>
                </a:ext>
              </a:extLst>
            </p:cNvPr>
            <p:cNvSpPr/>
            <p:nvPr/>
          </p:nvSpPr>
          <p:spPr>
            <a:xfrm>
              <a:off x="7444368" y="60611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43">
              <a:extLst>
                <a:ext uri="{FF2B5EF4-FFF2-40B4-BE49-F238E27FC236}">
                  <a16:creationId xmlns:a16="http://schemas.microsoft.com/office/drawing/2014/main" id="{B2C13792-5898-4ED5-B536-BC977353C6BB}"/>
                </a:ext>
              </a:extLst>
            </p:cNvPr>
            <p:cNvSpPr txBox="1"/>
            <p:nvPr/>
          </p:nvSpPr>
          <p:spPr>
            <a:xfrm>
              <a:off x="7138297" y="5671219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Liberation Sans"/>
                  <a:cs typeface="Liberation Sans"/>
                </a:rPr>
                <a:t>c</a:t>
              </a:r>
              <a:endParaRPr sz="2200">
                <a:latin typeface="Liberation Sans"/>
                <a:cs typeface="Liberation Sans"/>
              </a:endParaRPr>
            </a:p>
          </p:txBody>
        </p:sp>
        <p:sp>
          <p:nvSpPr>
            <p:cNvPr id="169" name="object 44">
              <a:extLst>
                <a:ext uri="{FF2B5EF4-FFF2-40B4-BE49-F238E27FC236}">
                  <a16:creationId xmlns:a16="http://schemas.microsoft.com/office/drawing/2014/main" id="{0808AB73-2D4D-4EAE-BCB4-280AAB47CF6A}"/>
                </a:ext>
              </a:extLst>
            </p:cNvPr>
            <p:cNvSpPr/>
            <p:nvPr/>
          </p:nvSpPr>
          <p:spPr>
            <a:xfrm>
              <a:off x="7946018" y="5534058"/>
              <a:ext cx="448309" cy="419100"/>
            </a:xfrm>
            <a:custGeom>
              <a:avLst/>
              <a:gdLst/>
              <a:ahLst/>
              <a:cxnLst/>
              <a:rect l="l" t="t" r="r" b="b"/>
              <a:pathLst>
                <a:path w="448309" h="419100">
                  <a:moveTo>
                    <a:pt x="223519" y="0"/>
                  </a:moveTo>
                  <a:lnTo>
                    <a:pt x="171150" y="5342"/>
                  </a:lnTo>
                  <a:lnTo>
                    <a:pt x="123667" y="20660"/>
                  </a:lnTo>
                  <a:lnTo>
                    <a:pt x="82227" y="44886"/>
                  </a:lnTo>
                  <a:lnTo>
                    <a:pt x="47986" y="76955"/>
                  </a:lnTo>
                  <a:lnTo>
                    <a:pt x="22097" y="115799"/>
                  </a:lnTo>
                  <a:lnTo>
                    <a:pt x="5716" y="160353"/>
                  </a:lnTo>
                  <a:lnTo>
                    <a:pt x="0" y="209550"/>
                  </a:lnTo>
                  <a:lnTo>
                    <a:pt x="5716" y="258346"/>
                  </a:lnTo>
                  <a:lnTo>
                    <a:pt x="22097" y="302745"/>
                  </a:lnTo>
                  <a:lnTo>
                    <a:pt x="47986" y="341611"/>
                  </a:lnTo>
                  <a:lnTo>
                    <a:pt x="82227" y="373813"/>
                  </a:lnTo>
                  <a:lnTo>
                    <a:pt x="123667" y="398217"/>
                  </a:lnTo>
                  <a:lnTo>
                    <a:pt x="171150" y="413690"/>
                  </a:lnTo>
                  <a:lnTo>
                    <a:pt x="223519" y="419100"/>
                  </a:lnTo>
                  <a:lnTo>
                    <a:pt x="275960" y="413690"/>
                  </a:lnTo>
                  <a:lnTo>
                    <a:pt x="323624" y="398217"/>
                  </a:lnTo>
                  <a:lnTo>
                    <a:pt x="365311" y="373813"/>
                  </a:lnTo>
                  <a:lnTo>
                    <a:pt x="399824" y="341611"/>
                  </a:lnTo>
                  <a:lnTo>
                    <a:pt x="425960" y="302745"/>
                  </a:lnTo>
                  <a:lnTo>
                    <a:pt x="442522" y="258346"/>
                  </a:lnTo>
                  <a:lnTo>
                    <a:pt x="448309" y="209550"/>
                  </a:lnTo>
                  <a:lnTo>
                    <a:pt x="442522" y="160353"/>
                  </a:lnTo>
                  <a:lnTo>
                    <a:pt x="425960" y="115799"/>
                  </a:lnTo>
                  <a:lnTo>
                    <a:pt x="399824" y="76955"/>
                  </a:lnTo>
                  <a:lnTo>
                    <a:pt x="365311" y="44886"/>
                  </a:lnTo>
                  <a:lnTo>
                    <a:pt x="323624" y="20660"/>
                  </a:lnTo>
                  <a:lnTo>
                    <a:pt x="275960" y="5342"/>
                  </a:lnTo>
                  <a:lnTo>
                    <a:pt x="22351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45">
              <a:extLst>
                <a:ext uri="{FF2B5EF4-FFF2-40B4-BE49-F238E27FC236}">
                  <a16:creationId xmlns:a16="http://schemas.microsoft.com/office/drawing/2014/main" id="{D86DA116-173F-4A24-9BFA-41A36CBC1354}"/>
                </a:ext>
              </a:extLst>
            </p:cNvPr>
            <p:cNvSpPr/>
            <p:nvPr/>
          </p:nvSpPr>
          <p:spPr>
            <a:xfrm>
              <a:off x="7946018" y="5534058"/>
              <a:ext cx="448309" cy="419100"/>
            </a:xfrm>
            <a:custGeom>
              <a:avLst/>
              <a:gdLst/>
              <a:ahLst/>
              <a:cxnLst/>
              <a:rect l="l" t="t" r="r" b="b"/>
              <a:pathLst>
                <a:path w="448309" h="419100">
                  <a:moveTo>
                    <a:pt x="223519" y="0"/>
                  </a:moveTo>
                  <a:lnTo>
                    <a:pt x="275960" y="5342"/>
                  </a:lnTo>
                  <a:lnTo>
                    <a:pt x="323624" y="20660"/>
                  </a:lnTo>
                  <a:lnTo>
                    <a:pt x="365311" y="44886"/>
                  </a:lnTo>
                  <a:lnTo>
                    <a:pt x="399824" y="76955"/>
                  </a:lnTo>
                  <a:lnTo>
                    <a:pt x="425960" y="115799"/>
                  </a:lnTo>
                  <a:lnTo>
                    <a:pt x="442522" y="160353"/>
                  </a:lnTo>
                  <a:lnTo>
                    <a:pt x="448309" y="209550"/>
                  </a:lnTo>
                  <a:lnTo>
                    <a:pt x="442522" y="258346"/>
                  </a:lnTo>
                  <a:lnTo>
                    <a:pt x="425960" y="302745"/>
                  </a:lnTo>
                  <a:lnTo>
                    <a:pt x="399824" y="341611"/>
                  </a:lnTo>
                  <a:lnTo>
                    <a:pt x="365311" y="373813"/>
                  </a:lnTo>
                  <a:lnTo>
                    <a:pt x="323624" y="398217"/>
                  </a:lnTo>
                  <a:lnTo>
                    <a:pt x="275960" y="413690"/>
                  </a:lnTo>
                  <a:lnTo>
                    <a:pt x="223519" y="419100"/>
                  </a:lnTo>
                  <a:lnTo>
                    <a:pt x="171150" y="413690"/>
                  </a:lnTo>
                  <a:lnTo>
                    <a:pt x="123667" y="398217"/>
                  </a:lnTo>
                  <a:lnTo>
                    <a:pt x="82227" y="373813"/>
                  </a:lnTo>
                  <a:lnTo>
                    <a:pt x="47986" y="341611"/>
                  </a:lnTo>
                  <a:lnTo>
                    <a:pt x="22097" y="302745"/>
                  </a:lnTo>
                  <a:lnTo>
                    <a:pt x="5716" y="258346"/>
                  </a:lnTo>
                  <a:lnTo>
                    <a:pt x="0" y="209550"/>
                  </a:lnTo>
                  <a:lnTo>
                    <a:pt x="5716" y="160353"/>
                  </a:lnTo>
                  <a:lnTo>
                    <a:pt x="22097" y="115799"/>
                  </a:lnTo>
                  <a:lnTo>
                    <a:pt x="47986" y="76955"/>
                  </a:lnTo>
                  <a:lnTo>
                    <a:pt x="82227" y="44886"/>
                  </a:lnTo>
                  <a:lnTo>
                    <a:pt x="123667" y="20660"/>
                  </a:lnTo>
                  <a:lnTo>
                    <a:pt x="171150" y="5342"/>
                  </a:lnTo>
                  <a:lnTo>
                    <a:pt x="223519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46">
              <a:extLst>
                <a:ext uri="{FF2B5EF4-FFF2-40B4-BE49-F238E27FC236}">
                  <a16:creationId xmlns:a16="http://schemas.microsoft.com/office/drawing/2014/main" id="{AAEAA647-D155-4E6C-B6B8-9F6B0FA3649D}"/>
                </a:ext>
              </a:extLst>
            </p:cNvPr>
            <p:cNvSpPr/>
            <p:nvPr/>
          </p:nvSpPr>
          <p:spPr>
            <a:xfrm>
              <a:off x="7946018" y="55340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47">
              <a:extLst>
                <a:ext uri="{FF2B5EF4-FFF2-40B4-BE49-F238E27FC236}">
                  <a16:creationId xmlns:a16="http://schemas.microsoft.com/office/drawing/2014/main" id="{B52DBB5D-9AF6-472F-899B-E219F473124A}"/>
                </a:ext>
              </a:extLst>
            </p:cNvPr>
            <p:cNvSpPr/>
            <p:nvPr/>
          </p:nvSpPr>
          <p:spPr>
            <a:xfrm>
              <a:off x="8394328" y="59531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48">
              <a:extLst>
                <a:ext uri="{FF2B5EF4-FFF2-40B4-BE49-F238E27FC236}">
                  <a16:creationId xmlns:a16="http://schemas.microsoft.com/office/drawing/2014/main" id="{2CC6F366-0BF4-4C3F-AA7A-4AFC7A84917A}"/>
                </a:ext>
              </a:extLst>
            </p:cNvPr>
            <p:cNvSpPr txBox="1"/>
            <p:nvPr/>
          </p:nvSpPr>
          <p:spPr>
            <a:xfrm>
              <a:off x="8079368" y="5563269"/>
              <a:ext cx="18097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Liberation Sans"/>
                  <a:cs typeface="Liberation Sans"/>
                </a:rPr>
                <a:t>d</a:t>
              </a:r>
              <a:endParaRPr sz="2200">
                <a:latin typeface="Liberation Sans"/>
                <a:cs typeface="Liberation Sans"/>
              </a:endParaRPr>
            </a:p>
          </p:txBody>
        </p:sp>
        <p:sp>
          <p:nvSpPr>
            <p:cNvPr id="174" name="object 49">
              <a:extLst>
                <a:ext uri="{FF2B5EF4-FFF2-40B4-BE49-F238E27FC236}">
                  <a16:creationId xmlns:a16="http://schemas.microsoft.com/office/drawing/2014/main" id="{5ABD5761-5CDD-4E58-AE8D-635B3ED32E65}"/>
                </a:ext>
              </a:extLst>
            </p:cNvPr>
            <p:cNvSpPr/>
            <p:nvPr/>
          </p:nvSpPr>
          <p:spPr>
            <a:xfrm>
              <a:off x="8219068" y="4761899"/>
              <a:ext cx="447040" cy="419100"/>
            </a:xfrm>
            <a:custGeom>
              <a:avLst/>
              <a:gdLst/>
              <a:ahLst/>
              <a:cxnLst/>
              <a:rect l="l" t="t" r="r" b="b"/>
              <a:pathLst>
                <a:path w="447040" h="419100">
                  <a:moveTo>
                    <a:pt x="223519" y="0"/>
                  </a:moveTo>
                  <a:lnTo>
                    <a:pt x="171150" y="5409"/>
                  </a:lnTo>
                  <a:lnTo>
                    <a:pt x="123667" y="20882"/>
                  </a:lnTo>
                  <a:lnTo>
                    <a:pt x="82227" y="45286"/>
                  </a:lnTo>
                  <a:lnTo>
                    <a:pt x="47986" y="77488"/>
                  </a:lnTo>
                  <a:lnTo>
                    <a:pt x="22097" y="116354"/>
                  </a:lnTo>
                  <a:lnTo>
                    <a:pt x="5716" y="160753"/>
                  </a:lnTo>
                  <a:lnTo>
                    <a:pt x="0" y="209549"/>
                  </a:lnTo>
                  <a:lnTo>
                    <a:pt x="5716" y="258746"/>
                  </a:lnTo>
                  <a:lnTo>
                    <a:pt x="22097" y="303300"/>
                  </a:lnTo>
                  <a:lnTo>
                    <a:pt x="47986" y="342144"/>
                  </a:lnTo>
                  <a:lnTo>
                    <a:pt x="82227" y="374213"/>
                  </a:lnTo>
                  <a:lnTo>
                    <a:pt x="123667" y="398439"/>
                  </a:lnTo>
                  <a:lnTo>
                    <a:pt x="171150" y="413757"/>
                  </a:lnTo>
                  <a:lnTo>
                    <a:pt x="223519" y="419099"/>
                  </a:lnTo>
                  <a:lnTo>
                    <a:pt x="275889" y="413757"/>
                  </a:lnTo>
                  <a:lnTo>
                    <a:pt x="323372" y="398439"/>
                  </a:lnTo>
                  <a:lnTo>
                    <a:pt x="364812" y="374213"/>
                  </a:lnTo>
                  <a:lnTo>
                    <a:pt x="399053" y="342144"/>
                  </a:lnTo>
                  <a:lnTo>
                    <a:pt x="424942" y="303300"/>
                  </a:lnTo>
                  <a:lnTo>
                    <a:pt x="441323" y="258746"/>
                  </a:lnTo>
                  <a:lnTo>
                    <a:pt x="447039" y="209549"/>
                  </a:lnTo>
                  <a:lnTo>
                    <a:pt x="441323" y="160753"/>
                  </a:lnTo>
                  <a:lnTo>
                    <a:pt x="424942" y="116354"/>
                  </a:lnTo>
                  <a:lnTo>
                    <a:pt x="399053" y="77488"/>
                  </a:lnTo>
                  <a:lnTo>
                    <a:pt x="364812" y="45286"/>
                  </a:lnTo>
                  <a:lnTo>
                    <a:pt x="323372" y="20882"/>
                  </a:lnTo>
                  <a:lnTo>
                    <a:pt x="275889" y="5409"/>
                  </a:lnTo>
                  <a:lnTo>
                    <a:pt x="223519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50">
              <a:extLst>
                <a:ext uri="{FF2B5EF4-FFF2-40B4-BE49-F238E27FC236}">
                  <a16:creationId xmlns:a16="http://schemas.microsoft.com/office/drawing/2014/main" id="{DDE1C639-A800-4478-A73B-2A328BEA3BA0}"/>
                </a:ext>
              </a:extLst>
            </p:cNvPr>
            <p:cNvSpPr/>
            <p:nvPr/>
          </p:nvSpPr>
          <p:spPr>
            <a:xfrm>
              <a:off x="8219068" y="4761899"/>
              <a:ext cx="447040" cy="419100"/>
            </a:xfrm>
            <a:custGeom>
              <a:avLst/>
              <a:gdLst/>
              <a:ahLst/>
              <a:cxnLst/>
              <a:rect l="l" t="t" r="r" b="b"/>
              <a:pathLst>
                <a:path w="447040" h="419100">
                  <a:moveTo>
                    <a:pt x="223519" y="0"/>
                  </a:moveTo>
                  <a:lnTo>
                    <a:pt x="275889" y="5409"/>
                  </a:lnTo>
                  <a:lnTo>
                    <a:pt x="323372" y="20882"/>
                  </a:lnTo>
                  <a:lnTo>
                    <a:pt x="364812" y="45286"/>
                  </a:lnTo>
                  <a:lnTo>
                    <a:pt x="399053" y="77488"/>
                  </a:lnTo>
                  <a:lnTo>
                    <a:pt x="424942" y="116354"/>
                  </a:lnTo>
                  <a:lnTo>
                    <a:pt x="441323" y="160753"/>
                  </a:lnTo>
                  <a:lnTo>
                    <a:pt x="447039" y="209549"/>
                  </a:lnTo>
                  <a:lnTo>
                    <a:pt x="441323" y="258746"/>
                  </a:lnTo>
                  <a:lnTo>
                    <a:pt x="424942" y="303300"/>
                  </a:lnTo>
                  <a:lnTo>
                    <a:pt x="399053" y="342144"/>
                  </a:lnTo>
                  <a:lnTo>
                    <a:pt x="364812" y="374213"/>
                  </a:lnTo>
                  <a:lnTo>
                    <a:pt x="323372" y="398439"/>
                  </a:lnTo>
                  <a:lnTo>
                    <a:pt x="275889" y="413757"/>
                  </a:lnTo>
                  <a:lnTo>
                    <a:pt x="223519" y="419099"/>
                  </a:lnTo>
                  <a:lnTo>
                    <a:pt x="171150" y="413757"/>
                  </a:lnTo>
                  <a:lnTo>
                    <a:pt x="123667" y="398439"/>
                  </a:lnTo>
                  <a:lnTo>
                    <a:pt x="82227" y="374213"/>
                  </a:lnTo>
                  <a:lnTo>
                    <a:pt x="47986" y="342144"/>
                  </a:lnTo>
                  <a:lnTo>
                    <a:pt x="22097" y="303300"/>
                  </a:lnTo>
                  <a:lnTo>
                    <a:pt x="5716" y="258746"/>
                  </a:lnTo>
                  <a:lnTo>
                    <a:pt x="0" y="209549"/>
                  </a:lnTo>
                  <a:lnTo>
                    <a:pt x="5716" y="160753"/>
                  </a:lnTo>
                  <a:lnTo>
                    <a:pt x="22097" y="116354"/>
                  </a:lnTo>
                  <a:lnTo>
                    <a:pt x="47986" y="77488"/>
                  </a:lnTo>
                  <a:lnTo>
                    <a:pt x="82227" y="45286"/>
                  </a:lnTo>
                  <a:lnTo>
                    <a:pt x="123667" y="20882"/>
                  </a:lnTo>
                  <a:lnTo>
                    <a:pt x="171150" y="5409"/>
                  </a:lnTo>
                  <a:lnTo>
                    <a:pt x="223519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51">
              <a:extLst>
                <a:ext uri="{FF2B5EF4-FFF2-40B4-BE49-F238E27FC236}">
                  <a16:creationId xmlns:a16="http://schemas.microsoft.com/office/drawing/2014/main" id="{B868DFC3-9C14-4481-BBFA-4CD9EF15A527}"/>
                </a:ext>
              </a:extLst>
            </p:cNvPr>
            <p:cNvSpPr/>
            <p:nvPr/>
          </p:nvSpPr>
          <p:spPr>
            <a:xfrm>
              <a:off x="8219068" y="47618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52">
              <a:extLst>
                <a:ext uri="{FF2B5EF4-FFF2-40B4-BE49-F238E27FC236}">
                  <a16:creationId xmlns:a16="http://schemas.microsoft.com/office/drawing/2014/main" id="{4724641A-1382-4B0A-B6C4-14065E48239D}"/>
                </a:ext>
              </a:extLst>
            </p:cNvPr>
            <p:cNvSpPr/>
            <p:nvPr/>
          </p:nvSpPr>
          <p:spPr>
            <a:xfrm>
              <a:off x="8667378" y="51822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53">
              <a:extLst>
                <a:ext uri="{FF2B5EF4-FFF2-40B4-BE49-F238E27FC236}">
                  <a16:creationId xmlns:a16="http://schemas.microsoft.com/office/drawing/2014/main" id="{5031EB28-D23E-4CE3-A9CE-A5D3A1AED9E4}"/>
                </a:ext>
              </a:extLst>
            </p:cNvPr>
            <p:cNvSpPr txBox="1"/>
            <p:nvPr/>
          </p:nvSpPr>
          <p:spPr>
            <a:xfrm>
              <a:off x="8360037" y="4791108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Liberation Sans"/>
                  <a:cs typeface="Liberation Sans"/>
                </a:rPr>
                <a:t>y</a:t>
              </a:r>
              <a:endParaRPr sz="2200">
                <a:latin typeface="Liberation Sans"/>
                <a:cs typeface="Liberation Sans"/>
              </a:endParaRPr>
            </a:p>
          </p:txBody>
        </p:sp>
      </p:grpSp>
      <p:sp>
        <p:nvSpPr>
          <p:cNvPr id="179" name="Rectangle 3">
            <a:extLst>
              <a:ext uri="{FF2B5EF4-FFF2-40B4-BE49-F238E27FC236}">
                <a16:creationId xmlns:a16="http://schemas.microsoft.com/office/drawing/2014/main" id="{5E15E92A-BB5D-43D4-9085-977BF1E01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2" y="1198642"/>
            <a:ext cx="4952998" cy="535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Graph Coloring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Edges between variable that are live at the same time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Represent each register with a color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Color the nodes with as few colors as possible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No edge must share a color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NP-complete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Compilers use heuristics to reach a good solution</a:t>
            </a:r>
          </a:p>
        </p:txBody>
      </p:sp>
      <p:sp>
        <p:nvSpPr>
          <p:cNvPr id="180" name="object 54">
            <a:extLst>
              <a:ext uri="{FF2B5EF4-FFF2-40B4-BE49-F238E27FC236}">
                <a16:creationId xmlns:a16="http://schemas.microsoft.com/office/drawing/2014/main" id="{5FD60E3E-0C1B-4C45-B694-218863A456C0}"/>
              </a:ext>
            </a:extLst>
          </p:cNvPr>
          <p:cNvSpPr txBox="1"/>
          <p:nvPr/>
        </p:nvSpPr>
        <p:spPr>
          <a:xfrm>
            <a:off x="4971043" y="3488088"/>
            <a:ext cx="121412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marR="5080" indent="-14097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3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registers </a:t>
            </a:r>
            <a:r>
              <a:rPr sz="2000" dirty="0">
                <a:latin typeface="Liberation Sans"/>
                <a:cs typeface="Liberation Sans"/>
              </a:rPr>
              <a:t> a	r0</a:t>
            </a:r>
          </a:p>
          <a:p>
            <a:pPr marL="153035">
              <a:lnSpc>
                <a:spcPct val="100000"/>
              </a:lnSpc>
              <a:tabLst>
                <a:tab pos="434975" algn="l"/>
              </a:tabLst>
            </a:pPr>
            <a:r>
              <a:rPr sz="2000" dirty="0">
                <a:latin typeface="Liberation Sans"/>
                <a:cs typeface="Liberation Sans"/>
              </a:rPr>
              <a:t>b	r1</a:t>
            </a:r>
          </a:p>
          <a:p>
            <a:pPr marL="153035">
              <a:lnSpc>
                <a:spcPct val="100000"/>
              </a:lnSpc>
              <a:tabLst>
                <a:tab pos="476884" algn="l"/>
              </a:tabLst>
            </a:pPr>
            <a:r>
              <a:rPr sz="2000" dirty="0">
                <a:latin typeface="Liberation Sans"/>
                <a:cs typeface="Liberation Sans"/>
              </a:rPr>
              <a:t>w	</a:t>
            </a:r>
            <a:r>
              <a:rPr sz="2000" spc="5" dirty="0">
                <a:latin typeface="Liberation Sans"/>
                <a:cs typeface="Liberation Sans"/>
              </a:rPr>
              <a:t>r2</a:t>
            </a:r>
            <a:endParaRPr sz="2000" dirty="0">
              <a:latin typeface="Liberation Sans"/>
              <a:cs typeface="Liberation Sans"/>
            </a:endParaRPr>
          </a:p>
          <a:p>
            <a:pPr marL="153035">
              <a:lnSpc>
                <a:spcPct val="100000"/>
              </a:lnSpc>
              <a:spcBef>
                <a:spcPts val="10"/>
              </a:spcBef>
              <a:tabLst>
                <a:tab pos="421005" algn="l"/>
              </a:tabLst>
            </a:pPr>
            <a:r>
              <a:rPr sz="2000" dirty="0">
                <a:latin typeface="Liberation Sans"/>
                <a:cs typeface="Liberation Sans"/>
              </a:rPr>
              <a:t>x	r1</a:t>
            </a:r>
          </a:p>
          <a:p>
            <a:pPr marL="153035">
              <a:lnSpc>
                <a:spcPct val="100000"/>
              </a:lnSpc>
              <a:tabLst>
                <a:tab pos="421005" algn="l"/>
              </a:tabLst>
            </a:pPr>
            <a:r>
              <a:rPr sz="2000" dirty="0">
                <a:latin typeface="Liberation Sans"/>
                <a:cs typeface="Liberation Sans"/>
              </a:rPr>
              <a:t>c	r0</a:t>
            </a:r>
          </a:p>
          <a:p>
            <a:pPr marL="153035">
              <a:lnSpc>
                <a:spcPct val="100000"/>
              </a:lnSpc>
              <a:tabLst>
                <a:tab pos="421005" algn="l"/>
              </a:tabLst>
            </a:pPr>
            <a:r>
              <a:rPr sz="2000" dirty="0">
                <a:latin typeface="Liberation Sans"/>
                <a:cs typeface="Liberation Sans"/>
              </a:rPr>
              <a:t>y	r2</a:t>
            </a:r>
          </a:p>
          <a:p>
            <a:pPr marL="153035">
              <a:lnSpc>
                <a:spcPct val="100000"/>
              </a:lnSpc>
              <a:tabLst>
                <a:tab pos="434975" algn="l"/>
              </a:tabLst>
            </a:pPr>
            <a:r>
              <a:rPr sz="2000" dirty="0">
                <a:latin typeface="Liberation Sans"/>
                <a:cs typeface="Liberation Sans"/>
              </a:rPr>
              <a:t>d	r1</a:t>
            </a:r>
          </a:p>
        </p:txBody>
      </p:sp>
    </p:spTree>
    <p:extLst>
      <p:ext uri="{BB962C8B-B14F-4D97-AF65-F5344CB8AC3E}">
        <p14:creationId xmlns:p14="http://schemas.microsoft.com/office/powerpoint/2010/main" val="39050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3">
            <a:extLst>
              <a:ext uri="{FF2B5EF4-FFF2-40B4-BE49-F238E27FC236}">
                <a16:creationId xmlns:a16="http://schemas.microsoft.com/office/drawing/2014/main" id="{1C413620-4962-4256-83F5-12E7DE7B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+mj-lt"/>
              </a:rPr>
              <a:t>Declaration vs Definition</a:t>
            </a:r>
          </a:p>
        </p:txBody>
      </p:sp>
      <p:sp>
        <p:nvSpPr>
          <p:cNvPr id="53250" name="Content Placeholder 4">
            <a:extLst>
              <a:ext uri="{FF2B5EF4-FFF2-40B4-BE49-F238E27FC236}">
                <a16:creationId xmlns:a16="http://schemas.microsoft.com/office/drawing/2014/main" id="{FE32BAC1-ED63-4103-A175-A5095BD9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+mj-lt"/>
              </a:rPr>
              <a:t>Declaration: inform the compiler of the existence of a variable or function</a:t>
            </a:r>
          </a:p>
          <a:p>
            <a:pPr marL="457200" lvl="1" indent="0"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dirty="0">
                <a:latin typeface="Consolas" panose="020B0609020204030204" pitchFamily="49" charset="0"/>
              </a:rPr>
              <a:t>void swap(</a:t>
            </a:r>
            <a:r>
              <a:rPr lang="en-US" altLang="en-US" sz="2200" dirty="0" err="1">
                <a:latin typeface="Consolas" panose="020B0609020204030204" pitchFamily="49" charset="0"/>
              </a:rPr>
              <a:t>int</a:t>
            </a:r>
            <a:r>
              <a:rPr lang="en-US" altLang="en-US" sz="2200" dirty="0">
                <a:latin typeface="Consolas" panose="020B0609020204030204" pitchFamily="49" charset="0"/>
              </a:rPr>
              <a:t> *a, </a:t>
            </a:r>
            <a:r>
              <a:rPr lang="en-US" altLang="en-US" sz="2200" dirty="0" err="1">
                <a:latin typeface="Consolas" panose="020B0609020204030204" pitchFamily="49" charset="0"/>
              </a:rPr>
              <a:t>int</a:t>
            </a:r>
            <a:r>
              <a:rPr lang="en-US" altLang="en-US" sz="2200" dirty="0">
                <a:latin typeface="Consolas" panose="020B0609020204030204" pitchFamily="49" charset="0"/>
              </a:rPr>
              <a:t> *b);    // in .h file</a:t>
            </a:r>
          </a:p>
          <a:p>
            <a:pPr>
              <a:spcAft>
                <a:spcPts val="600"/>
              </a:spcAft>
            </a:pPr>
            <a:r>
              <a:rPr lang="en-US" altLang="en-US" sz="2800" dirty="0">
                <a:latin typeface="+mj-lt"/>
              </a:rPr>
              <a:t>Definition: provide function body; allocate memory for </a:t>
            </a:r>
            <a:r>
              <a:rPr lang="en-US" altLang="en-US" sz="2800">
                <a:latin typeface="+mj-lt"/>
              </a:rPr>
              <a:t>local variables</a:t>
            </a:r>
            <a:endParaRPr lang="en-US" altLang="en-US" sz="2800" dirty="0">
              <a:latin typeface="+mj-lt"/>
            </a:endParaRPr>
          </a:p>
          <a:p>
            <a:pPr marL="857250" lvl="2" indent="0">
              <a:buFont typeface="Wingdings" panose="05000000000000000000" pitchFamily="2" charset="2"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void swap(int *a, int *b) {   // in .c file</a:t>
            </a:r>
            <a:br>
              <a:rPr lang="en-US" altLang="en-US" sz="2200" dirty="0">
                <a:latin typeface="Consolas" panose="020B0609020204030204" pitchFamily="49" charset="0"/>
              </a:rPr>
            </a:br>
            <a:r>
              <a:rPr lang="en-US" altLang="en-US" sz="2200" dirty="0">
                <a:latin typeface="Consolas" panose="020B0609020204030204" pitchFamily="49" charset="0"/>
              </a:rPr>
              <a:t>     int temp = *a;</a:t>
            </a:r>
            <a:br>
              <a:rPr lang="en-US" altLang="en-US" sz="2200" dirty="0">
                <a:latin typeface="Consolas" panose="020B0609020204030204" pitchFamily="49" charset="0"/>
              </a:rPr>
            </a:br>
            <a:r>
              <a:rPr lang="en-US" altLang="en-US" sz="2200" dirty="0">
                <a:latin typeface="Consolas" panose="020B0609020204030204" pitchFamily="49" charset="0"/>
              </a:rPr>
              <a:t>     *a = *b;</a:t>
            </a:r>
            <a:br>
              <a:rPr lang="en-US" altLang="en-US" sz="2200" dirty="0">
                <a:latin typeface="Consolas" panose="020B0609020204030204" pitchFamily="49" charset="0"/>
              </a:rPr>
            </a:br>
            <a:r>
              <a:rPr lang="en-US" altLang="en-US" sz="2200" dirty="0">
                <a:latin typeface="Consolas" panose="020B0609020204030204" pitchFamily="49" charset="0"/>
              </a:rPr>
              <a:t>     *b = temp;</a:t>
            </a:r>
            <a:br>
              <a:rPr lang="en-US" altLang="en-US" sz="2200" dirty="0">
                <a:latin typeface="Consolas" panose="020B0609020204030204" pitchFamily="49" charset="0"/>
              </a:rPr>
            </a:br>
            <a:r>
              <a:rPr lang="en-US" altLang="en-US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550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1" y="1198642"/>
            <a:ext cx="8807823" cy="514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Instruction scheduling changes the lifetime of variables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 Changes number of registers required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  <a:p>
            <a:pPr marL="457200" lvl="1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10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6195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Register Allocation 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(Impact of Instruction Scheduling)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490A8-2550-4B5A-8040-F006F63C4819}"/>
              </a:ext>
            </a:extLst>
          </p:cNvPr>
          <p:cNvSpPr txBox="1"/>
          <p:nvPr/>
        </p:nvSpPr>
        <p:spPr>
          <a:xfrm>
            <a:off x="1116103" y="2692030"/>
            <a:ext cx="2812732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w = a +</a:t>
            </a:r>
            <a:r>
              <a:rPr sz="2600" spc="-10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600" spc="5" dirty="0">
                <a:latin typeface="Consolas" panose="020B0609020204030204" pitchFamily="49" charset="0"/>
                <a:cs typeface="Consolas" panose="020B0609020204030204" pitchFamily="49" charset="0"/>
              </a:rPr>
              <a:t>b;  </a:t>
            </a:r>
            <a:endParaRPr lang="en-US" sz="2600" spc="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x = c + </a:t>
            </a:r>
            <a:r>
              <a:rPr sz="2600" spc="5" dirty="0">
                <a:latin typeface="Consolas" panose="020B0609020204030204" pitchFamily="49" charset="0"/>
                <a:cs typeface="Consolas" panose="020B0609020204030204" pitchFamily="49" charset="0"/>
              </a:rPr>
              <a:t>d;  </a:t>
            </a:r>
            <a:endParaRPr lang="en-US" sz="2600" spc="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y = x + </a:t>
            </a:r>
            <a:r>
              <a:rPr sz="2600" spc="5" dirty="0">
                <a:latin typeface="Consolas" panose="020B0609020204030204" pitchFamily="49" charset="0"/>
                <a:cs typeface="Consolas" panose="020B0609020204030204" pitchFamily="49" charset="0"/>
              </a:rPr>
              <a:t>e;  </a:t>
            </a:r>
            <a:endParaRPr lang="en-US" sz="2600" spc="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GB" sz="26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sz="2600" spc="-7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D212756-E860-4384-A4D3-7A8037F0356D}"/>
              </a:ext>
            </a:extLst>
          </p:cNvPr>
          <p:cNvSpPr txBox="1">
            <a:spLocks/>
          </p:cNvSpPr>
          <p:nvPr/>
        </p:nvSpPr>
        <p:spPr>
          <a:xfrm>
            <a:off x="1116102" y="4448680"/>
            <a:ext cx="2696043" cy="496516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GB" sz="2800" dirty="0">
                <a:solidFill>
                  <a:srgbClr val="C00000"/>
                </a:solidFill>
                <a:latin typeface="+mj-lt"/>
              </a:rPr>
              <a:t>5 </a:t>
            </a:r>
            <a:r>
              <a:rPr lang="en-GB" sz="2800">
                <a:solidFill>
                  <a:srgbClr val="C00000"/>
                </a:solidFill>
                <a:latin typeface="+mj-lt"/>
              </a:rPr>
              <a:t>registers required</a:t>
            </a:r>
            <a:endParaRPr lang="en-GB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8F29B9C-9629-4682-BC53-B4CE96006859}"/>
              </a:ext>
            </a:extLst>
          </p:cNvPr>
          <p:cNvSpPr txBox="1"/>
          <p:nvPr/>
        </p:nvSpPr>
        <p:spPr>
          <a:xfrm>
            <a:off x="4901035" y="2682735"/>
            <a:ext cx="2812732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w = a +</a:t>
            </a:r>
            <a:r>
              <a:rPr sz="2600" spc="-9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b;  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GB" sz="26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 – b;  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x = c + d;  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y = x +</a:t>
            </a:r>
            <a:r>
              <a:rPr sz="2600" spc="-7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600" dirty="0">
                <a:latin typeface="Consolas" panose="020B0609020204030204" pitchFamily="49" charset="0"/>
                <a:cs typeface="Consolas" panose="020B0609020204030204" pitchFamily="49" charset="0"/>
              </a:rPr>
              <a:t>e;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D65288A-422E-4934-B06D-ACE1B60C1F64}"/>
              </a:ext>
            </a:extLst>
          </p:cNvPr>
          <p:cNvSpPr txBox="1">
            <a:spLocks/>
          </p:cNvSpPr>
          <p:nvPr/>
        </p:nvSpPr>
        <p:spPr>
          <a:xfrm>
            <a:off x="4428562" y="4439716"/>
            <a:ext cx="3599336" cy="496516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 baseline="0">
                <a:solidFill>
                  <a:schemeClr val="tx1"/>
                </a:solidFill>
                <a:latin typeface="Garamond (Body)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GB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Only 3 registers required</a:t>
            </a:r>
          </a:p>
        </p:txBody>
      </p:sp>
    </p:spTree>
    <p:extLst>
      <p:ext uri="{BB962C8B-B14F-4D97-AF65-F5344CB8AC3E}">
        <p14:creationId xmlns:p14="http://schemas.microsoft.com/office/powerpoint/2010/main" val="35888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1" y="1198642"/>
            <a:ext cx="8619563" cy="514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IR code can be translated to a number instruction sequences depending types of instructions in ISA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IR expressions are represented as graphs (CDFG)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Find the best template for expression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The template should minimize the chosen cost metric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6195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Instruction Selection</a:t>
            </a: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68C7376-1545-4CDA-821B-9A71FC111D2F}"/>
              </a:ext>
            </a:extLst>
          </p:cNvPr>
          <p:cNvSpPr txBox="1"/>
          <p:nvPr/>
        </p:nvSpPr>
        <p:spPr>
          <a:xfrm>
            <a:off x="5647690" y="5894070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FF0000"/>
                </a:solidFill>
                <a:latin typeface="Liberation Serif"/>
                <a:cs typeface="Liberation Serif"/>
              </a:rPr>
              <a:t>T</a:t>
            </a:r>
            <a:r>
              <a:rPr sz="2400" dirty="0">
                <a:solidFill>
                  <a:srgbClr val="FF0000"/>
                </a:solidFill>
                <a:latin typeface="Liberation Serif"/>
                <a:cs typeface="Liberation Serif"/>
              </a:rPr>
              <a:t>emplates</a:t>
            </a:r>
            <a:endParaRPr sz="2400" dirty="0">
              <a:latin typeface="Liberation Serif"/>
              <a:cs typeface="Liberation Serif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751D51-E8A2-4FDB-ABBB-38E47CCA29D4}"/>
              </a:ext>
            </a:extLst>
          </p:cNvPr>
          <p:cNvGrpSpPr/>
          <p:nvPr/>
        </p:nvGrpSpPr>
        <p:grpSpPr>
          <a:xfrm>
            <a:off x="3853179" y="4154170"/>
            <a:ext cx="2627630" cy="1306830"/>
            <a:chOff x="3853179" y="4154170"/>
            <a:chExt cx="2627630" cy="1306830"/>
          </a:xfrm>
        </p:grpSpPr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F88C4906-0038-4D0D-8785-2289E91730C6}"/>
                </a:ext>
              </a:extLst>
            </p:cNvPr>
            <p:cNvSpPr/>
            <p:nvPr/>
          </p:nvSpPr>
          <p:spPr>
            <a:xfrm>
              <a:off x="5690870" y="4467859"/>
              <a:ext cx="562610" cy="504190"/>
            </a:xfrm>
            <a:custGeom>
              <a:avLst/>
              <a:gdLst/>
              <a:ahLst/>
              <a:cxnLst/>
              <a:rect l="l" t="t" r="r" b="b"/>
              <a:pathLst>
                <a:path w="562610" h="504189">
                  <a:moveTo>
                    <a:pt x="280669" y="0"/>
                  </a:moveTo>
                  <a:lnTo>
                    <a:pt x="229234" y="3898"/>
                  </a:lnTo>
                  <a:lnTo>
                    <a:pt x="181226" y="15198"/>
                  </a:lnTo>
                  <a:lnTo>
                    <a:pt x="137348" y="33302"/>
                  </a:lnTo>
                  <a:lnTo>
                    <a:pt x="98298" y="57615"/>
                  </a:lnTo>
                  <a:lnTo>
                    <a:pt x="64778" y="87541"/>
                  </a:lnTo>
                  <a:lnTo>
                    <a:pt x="37488" y="122484"/>
                  </a:lnTo>
                  <a:lnTo>
                    <a:pt x="17128" y="161849"/>
                  </a:lnTo>
                  <a:lnTo>
                    <a:pt x="4398" y="205039"/>
                  </a:lnTo>
                  <a:lnTo>
                    <a:pt x="0" y="251459"/>
                  </a:lnTo>
                  <a:lnTo>
                    <a:pt x="4398" y="297923"/>
                  </a:lnTo>
                  <a:lnTo>
                    <a:pt x="17128" y="341231"/>
                  </a:lnTo>
                  <a:lnTo>
                    <a:pt x="37488" y="380764"/>
                  </a:lnTo>
                  <a:lnTo>
                    <a:pt x="64778" y="415908"/>
                  </a:lnTo>
                  <a:lnTo>
                    <a:pt x="98298" y="446045"/>
                  </a:lnTo>
                  <a:lnTo>
                    <a:pt x="137348" y="470558"/>
                  </a:lnTo>
                  <a:lnTo>
                    <a:pt x="181226" y="488831"/>
                  </a:lnTo>
                  <a:lnTo>
                    <a:pt x="229234" y="500247"/>
                  </a:lnTo>
                  <a:lnTo>
                    <a:pt x="280669" y="504189"/>
                  </a:lnTo>
                  <a:lnTo>
                    <a:pt x="332483" y="500247"/>
                  </a:lnTo>
                  <a:lnTo>
                    <a:pt x="380785" y="488831"/>
                  </a:lnTo>
                  <a:lnTo>
                    <a:pt x="424885" y="470558"/>
                  </a:lnTo>
                  <a:lnTo>
                    <a:pt x="464093" y="446045"/>
                  </a:lnTo>
                  <a:lnTo>
                    <a:pt x="497719" y="415908"/>
                  </a:lnTo>
                  <a:lnTo>
                    <a:pt x="525074" y="380764"/>
                  </a:lnTo>
                  <a:lnTo>
                    <a:pt x="545467" y="341231"/>
                  </a:lnTo>
                  <a:lnTo>
                    <a:pt x="558209" y="297923"/>
                  </a:lnTo>
                  <a:lnTo>
                    <a:pt x="562609" y="251459"/>
                  </a:lnTo>
                  <a:lnTo>
                    <a:pt x="558209" y="205039"/>
                  </a:lnTo>
                  <a:lnTo>
                    <a:pt x="545467" y="161849"/>
                  </a:lnTo>
                  <a:lnTo>
                    <a:pt x="525074" y="122484"/>
                  </a:lnTo>
                  <a:lnTo>
                    <a:pt x="497719" y="87541"/>
                  </a:lnTo>
                  <a:lnTo>
                    <a:pt x="464093" y="57615"/>
                  </a:lnTo>
                  <a:lnTo>
                    <a:pt x="424885" y="33302"/>
                  </a:lnTo>
                  <a:lnTo>
                    <a:pt x="380785" y="15198"/>
                  </a:lnTo>
                  <a:lnTo>
                    <a:pt x="332483" y="3898"/>
                  </a:lnTo>
                  <a:lnTo>
                    <a:pt x="28066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62B81EDD-3703-4770-9541-81CE91FD3862}"/>
                </a:ext>
              </a:extLst>
            </p:cNvPr>
            <p:cNvSpPr/>
            <p:nvPr/>
          </p:nvSpPr>
          <p:spPr>
            <a:xfrm>
              <a:off x="5690870" y="4467859"/>
              <a:ext cx="562610" cy="504190"/>
            </a:xfrm>
            <a:custGeom>
              <a:avLst/>
              <a:gdLst/>
              <a:ahLst/>
              <a:cxnLst/>
              <a:rect l="l" t="t" r="r" b="b"/>
              <a:pathLst>
                <a:path w="562610" h="504189">
                  <a:moveTo>
                    <a:pt x="280669" y="0"/>
                  </a:moveTo>
                  <a:lnTo>
                    <a:pt x="332483" y="3898"/>
                  </a:lnTo>
                  <a:lnTo>
                    <a:pt x="380785" y="15198"/>
                  </a:lnTo>
                  <a:lnTo>
                    <a:pt x="424885" y="33302"/>
                  </a:lnTo>
                  <a:lnTo>
                    <a:pt x="464093" y="57615"/>
                  </a:lnTo>
                  <a:lnTo>
                    <a:pt x="497719" y="87541"/>
                  </a:lnTo>
                  <a:lnTo>
                    <a:pt x="525074" y="122484"/>
                  </a:lnTo>
                  <a:lnTo>
                    <a:pt x="545467" y="161849"/>
                  </a:lnTo>
                  <a:lnTo>
                    <a:pt x="558209" y="205039"/>
                  </a:lnTo>
                  <a:lnTo>
                    <a:pt x="562609" y="251459"/>
                  </a:lnTo>
                  <a:lnTo>
                    <a:pt x="558209" y="297923"/>
                  </a:lnTo>
                  <a:lnTo>
                    <a:pt x="545467" y="341231"/>
                  </a:lnTo>
                  <a:lnTo>
                    <a:pt x="525074" y="380764"/>
                  </a:lnTo>
                  <a:lnTo>
                    <a:pt x="497719" y="415908"/>
                  </a:lnTo>
                  <a:lnTo>
                    <a:pt x="464093" y="446045"/>
                  </a:lnTo>
                  <a:lnTo>
                    <a:pt x="424885" y="470558"/>
                  </a:lnTo>
                  <a:lnTo>
                    <a:pt x="380785" y="488831"/>
                  </a:lnTo>
                  <a:lnTo>
                    <a:pt x="332483" y="500247"/>
                  </a:lnTo>
                  <a:lnTo>
                    <a:pt x="280669" y="504189"/>
                  </a:lnTo>
                  <a:lnTo>
                    <a:pt x="229234" y="500247"/>
                  </a:lnTo>
                  <a:lnTo>
                    <a:pt x="181226" y="488831"/>
                  </a:lnTo>
                  <a:lnTo>
                    <a:pt x="137348" y="470558"/>
                  </a:lnTo>
                  <a:lnTo>
                    <a:pt x="98298" y="446045"/>
                  </a:lnTo>
                  <a:lnTo>
                    <a:pt x="64778" y="415908"/>
                  </a:lnTo>
                  <a:lnTo>
                    <a:pt x="37488" y="380764"/>
                  </a:lnTo>
                  <a:lnTo>
                    <a:pt x="17128" y="341231"/>
                  </a:lnTo>
                  <a:lnTo>
                    <a:pt x="4398" y="297923"/>
                  </a:lnTo>
                  <a:lnTo>
                    <a:pt x="0" y="251459"/>
                  </a:lnTo>
                  <a:lnTo>
                    <a:pt x="4398" y="205039"/>
                  </a:lnTo>
                  <a:lnTo>
                    <a:pt x="17128" y="161849"/>
                  </a:lnTo>
                  <a:lnTo>
                    <a:pt x="37488" y="122484"/>
                  </a:lnTo>
                  <a:lnTo>
                    <a:pt x="64778" y="87541"/>
                  </a:lnTo>
                  <a:lnTo>
                    <a:pt x="98298" y="57615"/>
                  </a:lnTo>
                  <a:lnTo>
                    <a:pt x="137348" y="33302"/>
                  </a:lnTo>
                  <a:lnTo>
                    <a:pt x="181226" y="15198"/>
                  </a:lnTo>
                  <a:lnTo>
                    <a:pt x="229234" y="3898"/>
                  </a:lnTo>
                  <a:lnTo>
                    <a:pt x="280669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467ABD3C-89EF-4F42-B631-B0101C676D2C}"/>
                </a:ext>
              </a:extLst>
            </p:cNvPr>
            <p:cNvSpPr/>
            <p:nvPr/>
          </p:nvSpPr>
          <p:spPr>
            <a:xfrm>
              <a:off x="5690870" y="44678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CB258AA2-BC87-4366-9843-20877C898775}"/>
                </a:ext>
              </a:extLst>
            </p:cNvPr>
            <p:cNvSpPr/>
            <p:nvPr/>
          </p:nvSpPr>
          <p:spPr>
            <a:xfrm>
              <a:off x="6253479" y="49720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52ED85E2-462E-4F08-8EAA-A82FA621F7E9}"/>
                </a:ext>
              </a:extLst>
            </p:cNvPr>
            <p:cNvSpPr/>
            <p:nvPr/>
          </p:nvSpPr>
          <p:spPr>
            <a:xfrm>
              <a:off x="6264909" y="4163059"/>
              <a:ext cx="215900" cy="270510"/>
            </a:xfrm>
            <a:custGeom>
              <a:avLst/>
              <a:gdLst/>
              <a:ahLst/>
              <a:cxnLst/>
              <a:rect l="l" t="t" r="r" b="b"/>
              <a:pathLst>
                <a:path w="215900" h="270510">
                  <a:moveTo>
                    <a:pt x="215900" y="0"/>
                  </a:moveTo>
                  <a:lnTo>
                    <a:pt x="0" y="2705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A496B2D5-A870-4484-91D8-6E6E6935729D}"/>
                </a:ext>
              </a:extLst>
            </p:cNvPr>
            <p:cNvSpPr/>
            <p:nvPr/>
          </p:nvSpPr>
          <p:spPr>
            <a:xfrm>
              <a:off x="6167120" y="4392929"/>
              <a:ext cx="143510" cy="161290"/>
            </a:xfrm>
            <a:custGeom>
              <a:avLst/>
              <a:gdLst/>
              <a:ahLst/>
              <a:cxnLst/>
              <a:rect l="l" t="t" r="r" b="b"/>
              <a:pathLst>
                <a:path w="143510" h="161289">
                  <a:moveTo>
                    <a:pt x="59689" y="0"/>
                  </a:moveTo>
                  <a:lnTo>
                    <a:pt x="0" y="161290"/>
                  </a:lnTo>
                  <a:lnTo>
                    <a:pt x="143509" y="6858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27E363B7-C7E4-44DA-BAA2-2EEE71C45A84}"/>
                </a:ext>
              </a:extLst>
            </p:cNvPr>
            <p:cNvSpPr/>
            <p:nvPr/>
          </p:nvSpPr>
          <p:spPr>
            <a:xfrm>
              <a:off x="5519420" y="4154170"/>
              <a:ext cx="186690" cy="262890"/>
            </a:xfrm>
            <a:custGeom>
              <a:avLst/>
              <a:gdLst/>
              <a:ahLst/>
              <a:cxnLst/>
              <a:rect l="l" t="t" r="r" b="b"/>
              <a:pathLst>
                <a:path w="186689" h="262889">
                  <a:moveTo>
                    <a:pt x="0" y="0"/>
                  </a:moveTo>
                  <a:lnTo>
                    <a:pt x="186689" y="2628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CAE360A2-7FD8-4515-AAC1-9941309ECB9A}"/>
                </a:ext>
              </a:extLst>
            </p:cNvPr>
            <p:cNvSpPr/>
            <p:nvPr/>
          </p:nvSpPr>
          <p:spPr>
            <a:xfrm>
              <a:off x="5657850" y="4380229"/>
              <a:ext cx="138430" cy="163830"/>
            </a:xfrm>
            <a:custGeom>
              <a:avLst/>
              <a:gdLst/>
              <a:ahLst/>
              <a:cxnLst/>
              <a:rect l="l" t="t" r="r" b="b"/>
              <a:pathLst>
                <a:path w="138429" h="163829">
                  <a:moveTo>
                    <a:pt x="88900" y="0"/>
                  </a:moveTo>
                  <a:lnTo>
                    <a:pt x="0" y="63500"/>
                  </a:lnTo>
                  <a:lnTo>
                    <a:pt x="138429" y="16383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5A1A7ED8-0EAC-494D-B51C-EA3192715DE5}"/>
                </a:ext>
              </a:extLst>
            </p:cNvPr>
            <p:cNvSpPr/>
            <p:nvPr/>
          </p:nvSpPr>
          <p:spPr>
            <a:xfrm>
              <a:off x="4024629" y="4505959"/>
              <a:ext cx="561340" cy="504190"/>
            </a:xfrm>
            <a:custGeom>
              <a:avLst/>
              <a:gdLst/>
              <a:ahLst/>
              <a:cxnLst/>
              <a:rect l="l" t="t" r="r" b="b"/>
              <a:pathLst>
                <a:path w="561339" h="504189">
                  <a:moveTo>
                    <a:pt x="280670" y="0"/>
                  </a:moveTo>
                  <a:lnTo>
                    <a:pt x="228899" y="3898"/>
                  </a:lnTo>
                  <a:lnTo>
                    <a:pt x="180714" y="15198"/>
                  </a:lnTo>
                  <a:lnTo>
                    <a:pt x="136783" y="33302"/>
                  </a:lnTo>
                  <a:lnTo>
                    <a:pt x="97776" y="57615"/>
                  </a:lnTo>
                  <a:lnTo>
                    <a:pt x="64360" y="87541"/>
                  </a:lnTo>
                  <a:lnTo>
                    <a:pt x="37206" y="122484"/>
                  </a:lnTo>
                  <a:lnTo>
                    <a:pt x="16982" y="161849"/>
                  </a:lnTo>
                  <a:lnTo>
                    <a:pt x="4357" y="205039"/>
                  </a:lnTo>
                  <a:lnTo>
                    <a:pt x="0" y="251459"/>
                  </a:lnTo>
                  <a:lnTo>
                    <a:pt x="4357" y="297923"/>
                  </a:lnTo>
                  <a:lnTo>
                    <a:pt x="16982" y="341231"/>
                  </a:lnTo>
                  <a:lnTo>
                    <a:pt x="37206" y="380764"/>
                  </a:lnTo>
                  <a:lnTo>
                    <a:pt x="64360" y="415908"/>
                  </a:lnTo>
                  <a:lnTo>
                    <a:pt x="97776" y="446045"/>
                  </a:lnTo>
                  <a:lnTo>
                    <a:pt x="136783" y="470558"/>
                  </a:lnTo>
                  <a:lnTo>
                    <a:pt x="180714" y="488831"/>
                  </a:lnTo>
                  <a:lnTo>
                    <a:pt x="228899" y="500247"/>
                  </a:lnTo>
                  <a:lnTo>
                    <a:pt x="280670" y="504189"/>
                  </a:lnTo>
                  <a:lnTo>
                    <a:pt x="332440" y="500247"/>
                  </a:lnTo>
                  <a:lnTo>
                    <a:pt x="380625" y="488831"/>
                  </a:lnTo>
                  <a:lnTo>
                    <a:pt x="424556" y="470558"/>
                  </a:lnTo>
                  <a:lnTo>
                    <a:pt x="463563" y="446045"/>
                  </a:lnTo>
                  <a:lnTo>
                    <a:pt x="496979" y="415908"/>
                  </a:lnTo>
                  <a:lnTo>
                    <a:pt x="524133" y="380764"/>
                  </a:lnTo>
                  <a:lnTo>
                    <a:pt x="544357" y="341231"/>
                  </a:lnTo>
                  <a:lnTo>
                    <a:pt x="556982" y="297923"/>
                  </a:lnTo>
                  <a:lnTo>
                    <a:pt x="561340" y="251459"/>
                  </a:lnTo>
                  <a:lnTo>
                    <a:pt x="556982" y="205039"/>
                  </a:lnTo>
                  <a:lnTo>
                    <a:pt x="544357" y="161849"/>
                  </a:lnTo>
                  <a:lnTo>
                    <a:pt x="524133" y="122484"/>
                  </a:lnTo>
                  <a:lnTo>
                    <a:pt x="496979" y="87541"/>
                  </a:lnTo>
                  <a:lnTo>
                    <a:pt x="463563" y="57615"/>
                  </a:lnTo>
                  <a:lnTo>
                    <a:pt x="424556" y="33302"/>
                  </a:lnTo>
                  <a:lnTo>
                    <a:pt x="380625" y="15198"/>
                  </a:lnTo>
                  <a:lnTo>
                    <a:pt x="332440" y="3898"/>
                  </a:lnTo>
                  <a:lnTo>
                    <a:pt x="28067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BA9365C8-1A72-4057-BADF-22DF79EB147E}"/>
                </a:ext>
              </a:extLst>
            </p:cNvPr>
            <p:cNvSpPr/>
            <p:nvPr/>
          </p:nvSpPr>
          <p:spPr>
            <a:xfrm>
              <a:off x="4024629" y="4505959"/>
              <a:ext cx="561340" cy="504190"/>
            </a:xfrm>
            <a:custGeom>
              <a:avLst/>
              <a:gdLst/>
              <a:ahLst/>
              <a:cxnLst/>
              <a:rect l="l" t="t" r="r" b="b"/>
              <a:pathLst>
                <a:path w="561339" h="504189">
                  <a:moveTo>
                    <a:pt x="280670" y="0"/>
                  </a:moveTo>
                  <a:lnTo>
                    <a:pt x="332440" y="3898"/>
                  </a:lnTo>
                  <a:lnTo>
                    <a:pt x="380625" y="15198"/>
                  </a:lnTo>
                  <a:lnTo>
                    <a:pt x="424556" y="33302"/>
                  </a:lnTo>
                  <a:lnTo>
                    <a:pt x="463563" y="57615"/>
                  </a:lnTo>
                  <a:lnTo>
                    <a:pt x="496979" y="87541"/>
                  </a:lnTo>
                  <a:lnTo>
                    <a:pt x="524133" y="122484"/>
                  </a:lnTo>
                  <a:lnTo>
                    <a:pt x="544357" y="161849"/>
                  </a:lnTo>
                  <a:lnTo>
                    <a:pt x="556982" y="205039"/>
                  </a:lnTo>
                  <a:lnTo>
                    <a:pt x="561340" y="251459"/>
                  </a:lnTo>
                  <a:lnTo>
                    <a:pt x="556982" y="297923"/>
                  </a:lnTo>
                  <a:lnTo>
                    <a:pt x="544357" y="341231"/>
                  </a:lnTo>
                  <a:lnTo>
                    <a:pt x="524133" y="380764"/>
                  </a:lnTo>
                  <a:lnTo>
                    <a:pt x="496979" y="415908"/>
                  </a:lnTo>
                  <a:lnTo>
                    <a:pt x="463563" y="446045"/>
                  </a:lnTo>
                  <a:lnTo>
                    <a:pt x="424556" y="470558"/>
                  </a:lnTo>
                  <a:lnTo>
                    <a:pt x="380625" y="488831"/>
                  </a:lnTo>
                  <a:lnTo>
                    <a:pt x="332440" y="500247"/>
                  </a:lnTo>
                  <a:lnTo>
                    <a:pt x="280670" y="504189"/>
                  </a:lnTo>
                  <a:lnTo>
                    <a:pt x="228899" y="500247"/>
                  </a:lnTo>
                  <a:lnTo>
                    <a:pt x="180714" y="488831"/>
                  </a:lnTo>
                  <a:lnTo>
                    <a:pt x="136783" y="470558"/>
                  </a:lnTo>
                  <a:lnTo>
                    <a:pt x="97776" y="446045"/>
                  </a:lnTo>
                  <a:lnTo>
                    <a:pt x="64360" y="415908"/>
                  </a:lnTo>
                  <a:lnTo>
                    <a:pt x="37206" y="380764"/>
                  </a:lnTo>
                  <a:lnTo>
                    <a:pt x="16982" y="341231"/>
                  </a:lnTo>
                  <a:lnTo>
                    <a:pt x="4357" y="297923"/>
                  </a:lnTo>
                  <a:lnTo>
                    <a:pt x="0" y="251459"/>
                  </a:lnTo>
                  <a:lnTo>
                    <a:pt x="4357" y="205039"/>
                  </a:lnTo>
                  <a:lnTo>
                    <a:pt x="16982" y="161849"/>
                  </a:lnTo>
                  <a:lnTo>
                    <a:pt x="37206" y="122484"/>
                  </a:lnTo>
                  <a:lnTo>
                    <a:pt x="64360" y="87541"/>
                  </a:lnTo>
                  <a:lnTo>
                    <a:pt x="97776" y="57615"/>
                  </a:lnTo>
                  <a:lnTo>
                    <a:pt x="136783" y="33302"/>
                  </a:lnTo>
                  <a:lnTo>
                    <a:pt x="180714" y="15198"/>
                  </a:lnTo>
                  <a:lnTo>
                    <a:pt x="228899" y="3898"/>
                  </a:lnTo>
                  <a:lnTo>
                    <a:pt x="28067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534CAA4B-1F2E-4A2D-8934-4035511F43AA}"/>
                </a:ext>
              </a:extLst>
            </p:cNvPr>
            <p:cNvSpPr/>
            <p:nvPr/>
          </p:nvSpPr>
          <p:spPr>
            <a:xfrm>
              <a:off x="4024629" y="45059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BED934E7-F744-42EB-BC6D-FAE5197FF20F}"/>
                </a:ext>
              </a:extLst>
            </p:cNvPr>
            <p:cNvSpPr/>
            <p:nvPr/>
          </p:nvSpPr>
          <p:spPr>
            <a:xfrm>
              <a:off x="4587240" y="50114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A8AAC203-03A7-4D93-9CC2-099F6B9552F5}"/>
                </a:ext>
              </a:extLst>
            </p:cNvPr>
            <p:cNvSpPr/>
            <p:nvPr/>
          </p:nvSpPr>
          <p:spPr>
            <a:xfrm>
              <a:off x="4597400" y="4201159"/>
              <a:ext cx="217170" cy="270510"/>
            </a:xfrm>
            <a:custGeom>
              <a:avLst/>
              <a:gdLst/>
              <a:ahLst/>
              <a:cxnLst/>
              <a:rect l="l" t="t" r="r" b="b"/>
              <a:pathLst>
                <a:path w="217170" h="270510">
                  <a:moveTo>
                    <a:pt x="217170" y="0"/>
                  </a:moveTo>
                  <a:lnTo>
                    <a:pt x="0" y="2705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70DB8611-2ADE-41A8-9A0A-D5703A6DFA22}"/>
                </a:ext>
              </a:extLst>
            </p:cNvPr>
            <p:cNvSpPr/>
            <p:nvPr/>
          </p:nvSpPr>
          <p:spPr>
            <a:xfrm>
              <a:off x="4500879" y="4431029"/>
              <a:ext cx="143510" cy="161290"/>
            </a:xfrm>
            <a:custGeom>
              <a:avLst/>
              <a:gdLst/>
              <a:ahLst/>
              <a:cxnLst/>
              <a:rect l="l" t="t" r="r" b="b"/>
              <a:pathLst>
                <a:path w="143510" h="161289">
                  <a:moveTo>
                    <a:pt x="58420" y="0"/>
                  </a:moveTo>
                  <a:lnTo>
                    <a:pt x="0" y="161290"/>
                  </a:lnTo>
                  <a:lnTo>
                    <a:pt x="143510" y="6858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34A2266E-A2D1-4519-A505-255D1B92ACC0}"/>
                </a:ext>
              </a:extLst>
            </p:cNvPr>
            <p:cNvSpPr/>
            <p:nvPr/>
          </p:nvSpPr>
          <p:spPr>
            <a:xfrm>
              <a:off x="3853179" y="4192270"/>
              <a:ext cx="186690" cy="262890"/>
            </a:xfrm>
            <a:custGeom>
              <a:avLst/>
              <a:gdLst/>
              <a:ahLst/>
              <a:cxnLst/>
              <a:rect l="l" t="t" r="r" b="b"/>
              <a:pathLst>
                <a:path w="186689" h="262889">
                  <a:moveTo>
                    <a:pt x="0" y="0"/>
                  </a:moveTo>
                  <a:lnTo>
                    <a:pt x="186690" y="2628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0AB8A9A5-FE3D-4971-BB74-DF2217F392C5}"/>
                </a:ext>
              </a:extLst>
            </p:cNvPr>
            <p:cNvSpPr/>
            <p:nvPr/>
          </p:nvSpPr>
          <p:spPr>
            <a:xfrm>
              <a:off x="3991609" y="4418329"/>
              <a:ext cx="137160" cy="163830"/>
            </a:xfrm>
            <a:custGeom>
              <a:avLst/>
              <a:gdLst/>
              <a:ahLst/>
              <a:cxnLst/>
              <a:rect l="l" t="t" r="r" b="b"/>
              <a:pathLst>
                <a:path w="137160" h="163829">
                  <a:moveTo>
                    <a:pt x="87629" y="0"/>
                  </a:moveTo>
                  <a:lnTo>
                    <a:pt x="0" y="63500"/>
                  </a:lnTo>
                  <a:lnTo>
                    <a:pt x="137160" y="163830"/>
                  </a:lnTo>
                  <a:lnTo>
                    <a:pt x="876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1">
              <a:extLst>
                <a:ext uri="{FF2B5EF4-FFF2-40B4-BE49-F238E27FC236}">
                  <a16:creationId xmlns:a16="http://schemas.microsoft.com/office/drawing/2014/main" id="{5384B96E-0894-45DB-A805-EC94C87EAF47}"/>
                </a:ext>
              </a:extLst>
            </p:cNvPr>
            <p:cNvSpPr txBox="1"/>
            <p:nvPr/>
          </p:nvSpPr>
          <p:spPr>
            <a:xfrm>
              <a:off x="4057650" y="4547870"/>
              <a:ext cx="532765" cy="9131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9845" algn="ctr">
                <a:lnSpc>
                  <a:spcPct val="100000"/>
                </a:lnSpc>
                <a:spcBef>
                  <a:spcPts val="100"/>
                </a:spcBef>
              </a:pPr>
              <a:r>
                <a:rPr sz="2600" dirty="0">
                  <a:latin typeface="Liberation Sans"/>
                  <a:cs typeface="Liberation Sans"/>
                </a:rPr>
                <a:t>*</a:t>
              </a:r>
            </a:p>
            <a:p>
              <a:pPr algn="ctr">
                <a:lnSpc>
                  <a:spcPct val="100000"/>
                </a:lnSpc>
                <a:spcBef>
                  <a:spcPts val="1710"/>
                </a:spcBef>
              </a:pPr>
              <a:r>
                <a:rPr sz="1800" spc="-5" dirty="0">
                  <a:latin typeface="Liberation Serif"/>
                  <a:cs typeface="Liberation Serif"/>
                </a:rPr>
                <a:t>M</a:t>
              </a:r>
              <a:r>
                <a:rPr sz="1800" spc="-10" dirty="0">
                  <a:latin typeface="Liberation Serif"/>
                  <a:cs typeface="Liberation Serif"/>
                </a:rPr>
                <a:t>U</a:t>
              </a:r>
              <a:r>
                <a:rPr sz="1800" dirty="0">
                  <a:latin typeface="Liberation Serif"/>
                  <a:cs typeface="Liberation Serif"/>
                </a:rPr>
                <a:t>L</a:t>
              </a:r>
            </a:p>
          </p:txBody>
        </p:sp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B815C9F2-27E4-4E6C-84D2-6A0F6E6F87CB}"/>
                </a:ext>
              </a:extLst>
            </p:cNvPr>
            <p:cNvSpPr txBox="1"/>
            <p:nvPr/>
          </p:nvSpPr>
          <p:spPr>
            <a:xfrm>
              <a:off x="5734050" y="4509770"/>
              <a:ext cx="520065" cy="9512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36830" algn="ctr">
                <a:lnSpc>
                  <a:spcPct val="100000"/>
                </a:lnSpc>
                <a:spcBef>
                  <a:spcPts val="100"/>
                </a:spcBef>
              </a:pPr>
              <a:r>
                <a:rPr sz="2600" dirty="0">
                  <a:latin typeface="Liberation Sans"/>
                  <a:cs typeface="Liberation Sans"/>
                </a:rPr>
                <a:t>+</a:t>
              </a:r>
              <a:endParaRPr sz="2600">
                <a:latin typeface="Liberation Sans"/>
                <a:cs typeface="Liberation Sans"/>
              </a:endParaRPr>
            </a:p>
            <a:p>
              <a:pPr algn="ctr">
                <a:lnSpc>
                  <a:spcPct val="100000"/>
                </a:lnSpc>
                <a:spcBef>
                  <a:spcPts val="2010"/>
                </a:spcBef>
              </a:pPr>
              <a:r>
                <a:rPr sz="1800" spc="-5" dirty="0">
                  <a:latin typeface="Liberation Serif"/>
                  <a:cs typeface="Liberation Serif"/>
                </a:rPr>
                <a:t>A</a:t>
              </a:r>
              <a:r>
                <a:rPr sz="1800" spc="-10" dirty="0">
                  <a:latin typeface="Liberation Serif"/>
                  <a:cs typeface="Liberation Serif"/>
                </a:rPr>
                <a:t>D</a:t>
              </a:r>
              <a:r>
                <a:rPr sz="1800" dirty="0">
                  <a:latin typeface="Liberation Serif"/>
                  <a:cs typeface="Liberation Serif"/>
                </a:rPr>
                <a:t>D</a:t>
              </a:r>
              <a:endParaRPr sz="1800">
                <a:latin typeface="Liberation Serif"/>
                <a:cs typeface="Liberation Serif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C38992-763A-4847-8B58-0388A48C9A83}"/>
              </a:ext>
            </a:extLst>
          </p:cNvPr>
          <p:cNvGrpSpPr/>
          <p:nvPr/>
        </p:nvGrpSpPr>
        <p:grpSpPr>
          <a:xfrm>
            <a:off x="7072630" y="3686809"/>
            <a:ext cx="1314449" cy="2136140"/>
            <a:chOff x="7072630" y="3686809"/>
            <a:chExt cx="1314449" cy="2136140"/>
          </a:xfrm>
        </p:grpSpPr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28BC3ABC-1040-42CE-8AD9-0C5A3E020FFF}"/>
                </a:ext>
              </a:extLst>
            </p:cNvPr>
            <p:cNvSpPr/>
            <p:nvPr/>
          </p:nvSpPr>
          <p:spPr>
            <a:xfrm>
              <a:off x="7595869" y="4000500"/>
              <a:ext cx="562610" cy="505459"/>
            </a:xfrm>
            <a:custGeom>
              <a:avLst/>
              <a:gdLst/>
              <a:ahLst/>
              <a:cxnLst/>
              <a:rect l="l" t="t" r="r" b="b"/>
              <a:pathLst>
                <a:path w="562609" h="505460">
                  <a:moveTo>
                    <a:pt x="280670" y="0"/>
                  </a:moveTo>
                  <a:lnTo>
                    <a:pt x="229234" y="3942"/>
                  </a:lnTo>
                  <a:lnTo>
                    <a:pt x="181226" y="15358"/>
                  </a:lnTo>
                  <a:lnTo>
                    <a:pt x="137348" y="33631"/>
                  </a:lnTo>
                  <a:lnTo>
                    <a:pt x="98298" y="58144"/>
                  </a:lnTo>
                  <a:lnTo>
                    <a:pt x="64778" y="88281"/>
                  </a:lnTo>
                  <a:lnTo>
                    <a:pt x="37488" y="123425"/>
                  </a:lnTo>
                  <a:lnTo>
                    <a:pt x="17128" y="162958"/>
                  </a:lnTo>
                  <a:lnTo>
                    <a:pt x="4398" y="206266"/>
                  </a:lnTo>
                  <a:lnTo>
                    <a:pt x="0" y="252730"/>
                  </a:lnTo>
                  <a:lnTo>
                    <a:pt x="4398" y="298859"/>
                  </a:lnTo>
                  <a:lnTo>
                    <a:pt x="17128" y="341988"/>
                  </a:lnTo>
                  <a:lnTo>
                    <a:pt x="37488" y="381470"/>
                  </a:lnTo>
                  <a:lnTo>
                    <a:pt x="64778" y="416655"/>
                  </a:lnTo>
                  <a:lnTo>
                    <a:pt x="98298" y="446897"/>
                  </a:lnTo>
                  <a:lnTo>
                    <a:pt x="137348" y="471546"/>
                  </a:lnTo>
                  <a:lnTo>
                    <a:pt x="181226" y="489955"/>
                  </a:lnTo>
                  <a:lnTo>
                    <a:pt x="229234" y="501475"/>
                  </a:lnTo>
                  <a:lnTo>
                    <a:pt x="280670" y="505460"/>
                  </a:lnTo>
                  <a:lnTo>
                    <a:pt x="332483" y="501475"/>
                  </a:lnTo>
                  <a:lnTo>
                    <a:pt x="380785" y="489955"/>
                  </a:lnTo>
                  <a:lnTo>
                    <a:pt x="424885" y="471546"/>
                  </a:lnTo>
                  <a:lnTo>
                    <a:pt x="464093" y="446897"/>
                  </a:lnTo>
                  <a:lnTo>
                    <a:pt x="497719" y="416655"/>
                  </a:lnTo>
                  <a:lnTo>
                    <a:pt x="525074" y="381470"/>
                  </a:lnTo>
                  <a:lnTo>
                    <a:pt x="545467" y="341988"/>
                  </a:lnTo>
                  <a:lnTo>
                    <a:pt x="558209" y="298859"/>
                  </a:lnTo>
                  <a:lnTo>
                    <a:pt x="562609" y="252730"/>
                  </a:lnTo>
                  <a:lnTo>
                    <a:pt x="558209" y="206266"/>
                  </a:lnTo>
                  <a:lnTo>
                    <a:pt x="545467" y="162958"/>
                  </a:lnTo>
                  <a:lnTo>
                    <a:pt x="525074" y="123425"/>
                  </a:lnTo>
                  <a:lnTo>
                    <a:pt x="497719" y="88281"/>
                  </a:lnTo>
                  <a:lnTo>
                    <a:pt x="464093" y="58144"/>
                  </a:lnTo>
                  <a:lnTo>
                    <a:pt x="424885" y="33631"/>
                  </a:lnTo>
                  <a:lnTo>
                    <a:pt x="380785" y="15358"/>
                  </a:lnTo>
                  <a:lnTo>
                    <a:pt x="332483" y="3942"/>
                  </a:lnTo>
                  <a:lnTo>
                    <a:pt x="28067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9E123DFE-7EB5-4E29-8BAE-9C3999A0CF91}"/>
                </a:ext>
              </a:extLst>
            </p:cNvPr>
            <p:cNvSpPr/>
            <p:nvPr/>
          </p:nvSpPr>
          <p:spPr>
            <a:xfrm>
              <a:off x="7595869" y="4000500"/>
              <a:ext cx="562610" cy="505459"/>
            </a:xfrm>
            <a:custGeom>
              <a:avLst/>
              <a:gdLst/>
              <a:ahLst/>
              <a:cxnLst/>
              <a:rect l="l" t="t" r="r" b="b"/>
              <a:pathLst>
                <a:path w="562609" h="505460">
                  <a:moveTo>
                    <a:pt x="280670" y="0"/>
                  </a:moveTo>
                  <a:lnTo>
                    <a:pt x="332483" y="3942"/>
                  </a:lnTo>
                  <a:lnTo>
                    <a:pt x="380785" y="15358"/>
                  </a:lnTo>
                  <a:lnTo>
                    <a:pt x="424885" y="33631"/>
                  </a:lnTo>
                  <a:lnTo>
                    <a:pt x="464093" y="58144"/>
                  </a:lnTo>
                  <a:lnTo>
                    <a:pt x="497719" y="88281"/>
                  </a:lnTo>
                  <a:lnTo>
                    <a:pt x="525074" y="123425"/>
                  </a:lnTo>
                  <a:lnTo>
                    <a:pt x="545467" y="162958"/>
                  </a:lnTo>
                  <a:lnTo>
                    <a:pt x="558209" y="206266"/>
                  </a:lnTo>
                  <a:lnTo>
                    <a:pt x="562609" y="252730"/>
                  </a:lnTo>
                  <a:lnTo>
                    <a:pt x="558209" y="298859"/>
                  </a:lnTo>
                  <a:lnTo>
                    <a:pt x="545467" y="341988"/>
                  </a:lnTo>
                  <a:lnTo>
                    <a:pt x="525074" y="381470"/>
                  </a:lnTo>
                  <a:lnTo>
                    <a:pt x="497719" y="416655"/>
                  </a:lnTo>
                  <a:lnTo>
                    <a:pt x="464093" y="446897"/>
                  </a:lnTo>
                  <a:lnTo>
                    <a:pt x="424885" y="471546"/>
                  </a:lnTo>
                  <a:lnTo>
                    <a:pt x="380785" y="489955"/>
                  </a:lnTo>
                  <a:lnTo>
                    <a:pt x="332483" y="501475"/>
                  </a:lnTo>
                  <a:lnTo>
                    <a:pt x="280670" y="505460"/>
                  </a:lnTo>
                  <a:lnTo>
                    <a:pt x="229234" y="501475"/>
                  </a:lnTo>
                  <a:lnTo>
                    <a:pt x="181226" y="489955"/>
                  </a:lnTo>
                  <a:lnTo>
                    <a:pt x="137348" y="471546"/>
                  </a:lnTo>
                  <a:lnTo>
                    <a:pt x="98298" y="446897"/>
                  </a:lnTo>
                  <a:lnTo>
                    <a:pt x="64778" y="416655"/>
                  </a:lnTo>
                  <a:lnTo>
                    <a:pt x="37488" y="381470"/>
                  </a:lnTo>
                  <a:lnTo>
                    <a:pt x="17128" y="341988"/>
                  </a:lnTo>
                  <a:lnTo>
                    <a:pt x="4398" y="298859"/>
                  </a:lnTo>
                  <a:lnTo>
                    <a:pt x="0" y="252730"/>
                  </a:lnTo>
                  <a:lnTo>
                    <a:pt x="4398" y="206266"/>
                  </a:lnTo>
                  <a:lnTo>
                    <a:pt x="17128" y="162958"/>
                  </a:lnTo>
                  <a:lnTo>
                    <a:pt x="37488" y="123425"/>
                  </a:lnTo>
                  <a:lnTo>
                    <a:pt x="64778" y="88281"/>
                  </a:lnTo>
                  <a:lnTo>
                    <a:pt x="98298" y="58144"/>
                  </a:lnTo>
                  <a:lnTo>
                    <a:pt x="137348" y="33631"/>
                  </a:lnTo>
                  <a:lnTo>
                    <a:pt x="181226" y="15358"/>
                  </a:lnTo>
                  <a:lnTo>
                    <a:pt x="229234" y="3942"/>
                  </a:lnTo>
                  <a:lnTo>
                    <a:pt x="28067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674E52BE-DCD7-43FE-9468-987F548E506E}"/>
                </a:ext>
              </a:extLst>
            </p:cNvPr>
            <p:cNvSpPr/>
            <p:nvPr/>
          </p:nvSpPr>
          <p:spPr>
            <a:xfrm>
              <a:off x="7595869" y="4000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DF71FF6F-72E8-44F5-8F24-99CF5B844539}"/>
                </a:ext>
              </a:extLst>
            </p:cNvPr>
            <p:cNvSpPr/>
            <p:nvPr/>
          </p:nvSpPr>
          <p:spPr>
            <a:xfrm>
              <a:off x="8158480" y="45059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36A11E2D-2D03-4960-97DD-A3A147EA8AD0}"/>
                </a:ext>
              </a:extLst>
            </p:cNvPr>
            <p:cNvSpPr/>
            <p:nvPr/>
          </p:nvSpPr>
          <p:spPr>
            <a:xfrm>
              <a:off x="7205980" y="4876800"/>
              <a:ext cx="562610" cy="505459"/>
            </a:xfrm>
            <a:custGeom>
              <a:avLst/>
              <a:gdLst/>
              <a:ahLst/>
              <a:cxnLst/>
              <a:rect l="l" t="t" r="r" b="b"/>
              <a:pathLst>
                <a:path w="562609" h="505460">
                  <a:moveTo>
                    <a:pt x="280670" y="0"/>
                  </a:moveTo>
                  <a:lnTo>
                    <a:pt x="229234" y="3942"/>
                  </a:lnTo>
                  <a:lnTo>
                    <a:pt x="181226" y="15358"/>
                  </a:lnTo>
                  <a:lnTo>
                    <a:pt x="137348" y="33631"/>
                  </a:lnTo>
                  <a:lnTo>
                    <a:pt x="98298" y="58144"/>
                  </a:lnTo>
                  <a:lnTo>
                    <a:pt x="64778" y="88281"/>
                  </a:lnTo>
                  <a:lnTo>
                    <a:pt x="37488" y="123425"/>
                  </a:lnTo>
                  <a:lnTo>
                    <a:pt x="17128" y="162958"/>
                  </a:lnTo>
                  <a:lnTo>
                    <a:pt x="4398" y="206266"/>
                  </a:lnTo>
                  <a:lnTo>
                    <a:pt x="0" y="252730"/>
                  </a:lnTo>
                  <a:lnTo>
                    <a:pt x="4398" y="299193"/>
                  </a:lnTo>
                  <a:lnTo>
                    <a:pt x="17128" y="342501"/>
                  </a:lnTo>
                  <a:lnTo>
                    <a:pt x="37488" y="382034"/>
                  </a:lnTo>
                  <a:lnTo>
                    <a:pt x="64778" y="417178"/>
                  </a:lnTo>
                  <a:lnTo>
                    <a:pt x="98298" y="447315"/>
                  </a:lnTo>
                  <a:lnTo>
                    <a:pt x="137348" y="471828"/>
                  </a:lnTo>
                  <a:lnTo>
                    <a:pt x="181226" y="490101"/>
                  </a:lnTo>
                  <a:lnTo>
                    <a:pt x="229234" y="501517"/>
                  </a:lnTo>
                  <a:lnTo>
                    <a:pt x="280670" y="505459"/>
                  </a:lnTo>
                  <a:lnTo>
                    <a:pt x="332483" y="501517"/>
                  </a:lnTo>
                  <a:lnTo>
                    <a:pt x="380785" y="490101"/>
                  </a:lnTo>
                  <a:lnTo>
                    <a:pt x="424885" y="471828"/>
                  </a:lnTo>
                  <a:lnTo>
                    <a:pt x="464093" y="447315"/>
                  </a:lnTo>
                  <a:lnTo>
                    <a:pt x="497719" y="417178"/>
                  </a:lnTo>
                  <a:lnTo>
                    <a:pt x="525074" y="382034"/>
                  </a:lnTo>
                  <a:lnTo>
                    <a:pt x="545467" y="342501"/>
                  </a:lnTo>
                  <a:lnTo>
                    <a:pt x="558209" y="299193"/>
                  </a:lnTo>
                  <a:lnTo>
                    <a:pt x="562610" y="252730"/>
                  </a:lnTo>
                  <a:lnTo>
                    <a:pt x="558209" y="206266"/>
                  </a:lnTo>
                  <a:lnTo>
                    <a:pt x="545467" y="162958"/>
                  </a:lnTo>
                  <a:lnTo>
                    <a:pt x="525074" y="123425"/>
                  </a:lnTo>
                  <a:lnTo>
                    <a:pt x="497719" y="88281"/>
                  </a:lnTo>
                  <a:lnTo>
                    <a:pt x="464093" y="58144"/>
                  </a:lnTo>
                  <a:lnTo>
                    <a:pt x="424885" y="33631"/>
                  </a:lnTo>
                  <a:lnTo>
                    <a:pt x="380785" y="15358"/>
                  </a:lnTo>
                  <a:lnTo>
                    <a:pt x="332483" y="3942"/>
                  </a:lnTo>
                  <a:lnTo>
                    <a:pt x="28067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A8D8DF1C-66A9-48D1-9BAE-B585ACFF1697}"/>
                </a:ext>
              </a:extLst>
            </p:cNvPr>
            <p:cNvSpPr/>
            <p:nvPr/>
          </p:nvSpPr>
          <p:spPr>
            <a:xfrm>
              <a:off x="7205980" y="4876800"/>
              <a:ext cx="562610" cy="505459"/>
            </a:xfrm>
            <a:custGeom>
              <a:avLst/>
              <a:gdLst/>
              <a:ahLst/>
              <a:cxnLst/>
              <a:rect l="l" t="t" r="r" b="b"/>
              <a:pathLst>
                <a:path w="562609" h="505460">
                  <a:moveTo>
                    <a:pt x="280670" y="0"/>
                  </a:moveTo>
                  <a:lnTo>
                    <a:pt x="332483" y="3942"/>
                  </a:lnTo>
                  <a:lnTo>
                    <a:pt x="380785" y="15358"/>
                  </a:lnTo>
                  <a:lnTo>
                    <a:pt x="424885" y="33631"/>
                  </a:lnTo>
                  <a:lnTo>
                    <a:pt x="464093" y="58144"/>
                  </a:lnTo>
                  <a:lnTo>
                    <a:pt x="497719" y="88281"/>
                  </a:lnTo>
                  <a:lnTo>
                    <a:pt x="525074" y="123425"/>
                  </a:lnTo>
                  <a:lnTo>
                    <a:pt x="545467" y="162958"/>
                  </a:lnTo>
                  <a:lnTo>
                    <a:pt x="558209" y="206266"/>
                  </a:lnTo>
                  <a:lnTo>
                    <a:pt x="562610" y="252730"/>
                  </a:lnTo>
                  <a:lnTo>
                    <a:pt x="558209" y="299193"/>
                  </a:lnTo>
                  <a:lnTo>
                    <a:pt x="545467" y="342501"/>
                  </a:lnTo>
                  <a:lnTo>
                    <a:pt x="525074" y="382034"/>
                  </a:lnTo>
                  <a:lnTo>
                    <a:pt x="497719" y="417178"/>
                  </a:lnTo>
                  <a:lnTo>
                    <a:pt x="464093" y="447315"/>
                  </a:lnTo>
                  <a:lnTo>
                    <a:pt x="424885" y="471828"/>
                  </a:lnTo>
                  <a:lnTo>
                    <a:pt x="380785" y="490101"/>
                  </a:lnTo>
                  <a:lnTo>
                    <a:pt x="332483" y="501517"/>
                  </a:lnTo>
                  <a:lnTo>
                    <a:pt x="280670" y="505459"/>
                  </a:lnTo>
                  <a:lnTo>
                    <a:pt x="229234" y="501517"/>
                  </a:lnTo>
                  <a:lnTo>
                    <a:pt x="181226" y="490101"/>
                  </a:lnTo>
                  <a:lnTo>
                    <a:pt x="137348" y="471828"/>
                  </a:lnTo>
                  <a:lnTo>
                    <a:pt x="98298" y="447315"/>
                  </a:lnTo>
                  <a:lnTo>
                    <a:pt x="64778" y="417178"/>
                  </a:lnTo>
                  <a:lnTo>
                    <a:pt x="37488" y="382034"/>
                  </a:lnTo>
                  <a:lnTo>
                    <a:pt x="17128" y="342501"/>
                  </a:lnTo>
                  <a:lnTo>
                    <a:pt x="4398" y="299193"/>
                  </a:lnTo>
                  <a:lnTo>
                    <a:pt x="0" y="252730"/>
                  </a:lnTo>
                  <a:lnTo>
                    <a:pt x="4398" y="206266"/>
                  </a:lnTo>
                  <a:lnTo>
                    <a:pt x="17128" y="162958"/>
                  </a:lnTo>
                  <a:lnTo>
                    <a:pt x="37488" y="123425"/>
                  </a:lnTo>
                  <a:lnTo>
                    <a:pt x="64778" y="88281"/>
                  </a:lnTo>
                  <a:lnTo>
                    <a:pt x="98298" y="58144"/>
                  </a:lnTo>
                  <a:lnTo>
                    <a:pt x="137348" y="33631"/>
                  </a:lnTo>
                  <a:lnTo>
                    <a:pt x="181226" y="15358"/>
                  </a:lnTo>
                  <a:lnTo>
                    <a:pt x="229234" y="3942"/>
                  </a:lnTo>
                  <a:lnTo>
                    <a:pt x="28067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F09D04B8-07C4-4AAF-96A4-0F3A8CB2BAB1}"/>
                </a:ext>
              </a:extLst>
            </p:cNvPr>
            <p:cNvSpPr/>
            <p:nvPr/>
          </p:nvSpPr>
          <p:spPr>
            <a:xfrm>
              <a:off x="7205980" y="48768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02D7F56C-E9B9-422F-906D-6B698DB1282E}"/>
                </a:ext>
              </a:extLst>
            </p:cNvPr>
            <p:cNvSpPr/>
            <p:nvPr/>
          </p:nvSpPr>
          <p:spPr>
            <a:xfrm>
              <a:off x="7768590" y="53822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7E191161-6DDE-47B8-B9A8-BB577D43BEE1}"/>
                </a:ext>
              </a:extLst>
            </p:cNvPr>
            <p:cNvSpPr/>
            <p:nvPr/>
          </p:nvSpPr>
          <p:spPr>
            <a:xfrm>
              <a:off x="8169909" y="3695700"/>
              <a:ext cx="217170" cy="270510"/>
            </a:xfrm>
            <a:custGeom>
              <a:avLst/>
              <a:gdLst/>
              <a:ahLst/>
              <a:cxnLst/>
              <a:rect l="l" t="t" r="r" b="b"/>
              <a:pathLst>
                <a:path w="217170" h="270510">
                  <a:moveTo>
                    <a:pt x="217170" y="0"/>
                  </a:moveTo>
                  <a:lnTo>
                    <a:pt x="0" y="2705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56F64290-425C-4289-876B-9E1B1E577F01}"/>
                </a:ext>
              </a:extLst>
            </p:cNvPr>
            <p:cNvSpPr/>
            <p:nvPr/>
          </p:nvSpPr>
          <p:spPr>
            <a:xfrm>
              <a:off x="8072119" y="3926840"/>
              <a:ext cx="143510" cy="160020"/>
            </a:xfrm>
            <a:custGeom>
              <a:avLst/>
              <a:gdLst/>
              <a:ahLst/>
              <a:cxnLst/>
              <a:rect l="l" t="t" r="r" b="b"/>
              <a:pathLst>
                <a:path w="143509" h="160020">
                  <a:moveTo>
                    <a:pt x="59689" y="0"/>
                  </a:moveTo>
                  <a:lnTo>
                    <a:pt x="0" y="160020"/>
                  </a:lnTo>
                  <a:lnTo>
                    <a:pt x="143509" y="6731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4B386F9B-EEBA-4EFE-A332-FDB9D4AEDB0D}"/>
                </a:ext>
              </a:extLst>
            </p:cNvPr>
            <p:cNvSpPr/>
            <p:nvPr/>
          </p:nvSpPr>
          <p:spPr>
            <a:xfrm>
              <a:off x="7424419" y="3686809"/>
              <a:ext cx="186690" cy="264160"/>
            </a:xfrm>
            <a:custGeom>
              <a:avLst/>
              <a:gdLst/>
              <a:ahLst/>
              <a:cxnLst/>
              <a:rect l="l" t="t" r="r" b="b"/>
              <a:pathLst>
                <a:path w="186690" h="264160">
                  <a:moveTo>
                    <a:pt x="0" y="0"/>
                  </a:moveTo>
                  <a:lnTo>
                    <a:pt x="186689" y="2641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F4562DCD-9570-42DA-A8F9-12D1B55979AD}"/>
                </a:ext>
              </a:extLst>
            </p:cNvPr>
            <p:cNvSpPr/>
            <p:nvPr/>
          </p:nvSpPr>
          <p:spPr>
            <a:xfrm>
              <a:off x="7562850" y="3914140"/>
              <a:ext cx="138430" cy="162560"/>
            </a:xfrm>
            <a:custGeom>
              <a:avLst/>
              <a:gdLst/>
              <a:ahLst/>
              <a:cxnLst/>
              <a:rect l="l" t="t" r="r" b="b"/>
              <a:pathLst>
                <a:path w="138429" h="162560">
                  <a:moveTo>
                    <a:pt x="88900" y="0"/>
                  </a:moveTo>
                  <a:lnTo>
                    <a:pt x="0" y="62230"/>
                  </a:lnTo>
                  <a:lnTo>
                    <a:pt x="138429" y="16256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B3923292-8078-479A-B62D-A2562E864487}"/>
                </a:ext>
              </a:extLst>
            </p:cNvPr>
            <p:cNvSpPr/>
            <p:nvPr/>
          </p:nvSpPr>
          <p:spPr>
            <a:xfrm>
              <a:off x="7733030" y="4505959"/>
              <a:ext cx="82550" cy="298450"/>
            </a:xfrm>
            <a:custGeom>
              <a:avLst/>
              <a:gdLst/>
              <a:ahLst/>
              <a:cxnLst/>
              <a:rect l="l" t="t" r="r" b="b"/>
              <a:pathLst>
                <a:path w="82550" h="298450">
                  <a:moveTo>
                    <a:pt x="82550" y="0"/>
                  </a:moveTo>
                  <a:lnTo>
                    <a:pt x="0" y="2984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CD9F98CD-0833-4377-8A54-7222EE82F1F5}"/>
                </a:ext>
              </a:extLst>
            </p:cNvPr>
            <p:cNvSpPr/>
            <p:nvPr/>
          </p:nvSpPr>
          <p:spPr>
            <a:xfrm>
              <a:off x="7682230" y="4782820"/>
              <a:ext cx="104139" cy="170180"/>
            </a:xfrm>
            <a:custGeom>
              <a:avLst/>
              <a:gdLst/>
              <a:ahLst/>
              <a:cxnLst/>
              <a:rect l="l" t="t" r="r" b="b"/>
              <a:pathLst>
                <a:path w="104140" h="170179">
                  <a:moveTo>
                    <a:pt x="0" y="0"/>
                  </a:moveTo>
                  <a:lnTo>
                    <a:pt x="8890" y="170179"/>
                  </a:lnTo>
                  <a:lnTo>
                    <a:pt x="104140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611C1BA8-D388-4B69-ABE6-DE9B0F9483E2}"/>
                </a:ext>
              </a:extLst>
            </p:cNvPr>
            <p:cNvSpPr/>
            <p:nvPr/>
          </p:nvSpPr>
          <p:spPr>
            <a:xfrm>
              <a:off x="7072630" y="4552950"/>
              <a:ext cx="152400" cy="275590"/>
            </a:xfrm>
            <a:custGeom>
              <a:avLst/>
              <a:gdLst/>
              <a:ahLst/>
              <a:cxnLst/>
              <a:rect l="l" t="t" r="r" b="b"/>
              <a:pathLst>
                <a:path w="152400" h="275589">
                  <a:moveTo>
                    <a:pt x="0" y="0"/>
                  </a:moveTo>
                  <a:lnTo>
                    <a:pt x="152400" y="2755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2E5FCA3A-D79C-490D-88E8-5E046E2C3582}"/>
                </a:ext>
              </a:extLst>
            </p:cNvPr>
            <p:cNvSpPr/>
            <p:nvPr/>
          </p:nvSpPr>
          <p:spPr>
            <a:xfrm>
              <a:off x="7174230" y="4795520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95250" y="0"/>
                  </a:moveTo>
                  <a:lnTo>
                    <a:pt x="0" y="52069"/>
                  </a:lnTo>
                  <a:lnTo>
                    <a:pt x="127000" y="167639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C18A8217-C67B-4224-8E51-BCAA11A3775A}"/>
                </a:ext>
              </a:extLst>
            </p:cNvPr>
            <p:cNvSpPr/>
            <p:nvPr/>
          </p:nvSpPr>
          <p:spPr>
            <a:xfrm>
              <a:off x="7595869" y="4000500"/>
              <a:ext cx="562610" cy="505459"/>
            </a:xfrm>
            <a:custGeom>
              <a:avLst/>
              <a:gdLst/>
              <a:ahLst/>
              <a:cxnLst/>
              <a:rect l="l" t="t" r="r" b="b"/>
              <a:pathLst>
                <a:path w="562609" h="505460">
                  <a:moveTo>
                    <a:pt x="280670" y="0"/>
                  </a:moveTo>
                  <a:lnTo>
                    <a:pt x="332483" y="3942"/>
                  </a:lnTo>
                  <a:lnTo>
                    <a:pt x="380785" y="15358"/>
                  </a:lnTo>
                  <a:lnTo>
                    <a:pt x="424885" y="33631"/>
                  </a:lnTo>
                  <a:lnTo>
                    <a:pt x="464093" y="58144"/>
                  </a:lnTo>
                  <a:lnTo>
                    <a:pt x="497719" y="88281"/>
                  </a:lnTo>
                  <a:lnTo>
                    <a:pt x="525074" y="123425"/>
                  </a:lnTo>
                  <a:lnTo>
                    <a:pt x="545467" y="162958"/>
                  </a:lnTo>
                  <a:lnTo>
                    <a:pt x="558209" y="206266"/>
                  </a:lnTo>
                  <a:lnTo>
                    <a:pt x="562609" y="252730"/>
                  </a:lnTo>
                  <a:lnTo>
                    <a:pt x="558209" y="299193"/>
                  </a:lnTo>
                  <a:lnTo>
                    <a:pt x="545467" y="342501"/>
                  </a:lnTo>
                  <a:lnTo>
                    <a:pt x="525074" y="382034"/>
                  </a:lnTo>
                  <a:lnTo>
                    <a:pt x="497719" y="417178"/>
                  </a:lnTo>
                  <a:lnTo>
                    <a:pt x="464093" y="447315"/>
                  </a:lnTo>
                  <a:lnTo>
                    <a:pt x="424885" y="471828"/>
                  </a:lnTo>
                  <a:lnTo>
                    <a:pt x="380785" y="490101"/>
                  </a:lnTo>
                  <a:lnTo>
                    <a:pt x="332483" y="501517"/>
                  </a:lnTo>
                  <a:lnTo>
                    <a:pt x="280670" y="505460"/>
                  </a:lnTo>
                  <a:lnTo>
                    <a:pt x="229234" y="501517"/>
                  </a:lnTo>
                  <a:lnTo>
                    <a:pt x="181226" y="490101"/>
                  </a:lnTo>
                  <a:lnTo>
                    <a:pt x="137348" y="471828"/>
                  </a:lnTo>
                  <a:lnTo>
                    <a:pt x="98298" y="447315"/>
                  </a:lnTo>
                  <a:lnTo>
                    <a:pt x="64778" y="417178"/>
                  </a:lnTo>
                  <a:lnTo>
                    <a:pt x="37488" y="382034"/>
                  </a:lnTo>
                  <a:lnTo>
                    <a:pt x="17128" y="342501"/>
                  </a:lnTo>
                  <a:lnTo>
                    <a:pt x="4398" y="299193"/>
                  </a:lnTo>
                  <a:lnTo>
                    <a:pt x="0" y="252730"/>
                  </a:lnTo>
                  <a:lnTo>
                    <a:pt x="4398" y="206266"/>
                  </a:lnTo>
                  <a:lnTo>
                    <a:pt x="17128" y="162958"/>
                  </a:lnTo>
                  <a:lnTo>
                    <a:pt x="37488" y="123425"/>
                  </a:lnTo>
                  <a:lnTo>
                    <a:pt x="64778" y="88281"/>
                  </a:lnTo>
                  <a:lnTo>
                    <a:pt x="98298" y="58144"/>
                  </a:lnTo>
                  <a:lnTo>
                    <a:pt x="137348" y="33631"/>
                  </a:lnTo>
                  <a:lnTo>
                    <a:pt x="181226" y="15358"/>
                  </a:lnTo>
                  <a:lnTo>
                    <a:pt x="229234" y="3942"/>
                  </a:lnTo>
                  <a:lnTo>
                    <a:pt x="28067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A1F983B4-5E7A-4F51-8AFA-D4E49F72FE2A}"/>
                </a:ext>
              </a:extLst>
            </p:cNvPr>
            <p:cNvSpPr/>
            <p:nvPr/>
          </p:nvSpPr>
          <p:spPr>
            <a:xfrm>
              <a:off x="7595869" y="4000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DA320BEA-467D-4B19-9F8D-2321BEC39C2A}"/>
                </a:ext>
              </a:extLst>
            </p:cNvPr>
            <p:cNvSpPr/>
            <p:nvPr/>
          </p:nvSpPr>
          <p:spPr>
            <a:xfrm>
              <a:off x="8158480" y="45059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29E18C57-9031-46B3-A8B0-706AD985F113}"/>
                </a:ext>
              </a:extLst>
            </p:cNvPr>
            <p:cNvSpPr txBox="1"/>
            <p:nvPr/>
          </p:nvSpPr>
          <p:spPr>
            <a:xfrm>
              <a:off x="7807660" y="4136091"/>
              <a:ext cx="187325" cy="4216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GB" sz="2600" spc="-1260" dirty="0">
                  <a:latin typeface="Liberation Sans"/>
                  <a:cs typeface="Liberation Sans"/>
                </a:rPr>
                <a:t>*</a:t>
              </a:r>
              <a:endParaRPr sz="2600" dirty="0">
                <a:latin typeface="Liberation Sans"/>
                <a:cs typeface="Liberation Sans"/>
              </a:endParaRPr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C629FA10-B6E5-4FB9-B909-239E1EEB32A1}"/>
                </a:ext>
              </a:extLst>
            </p:cNvPr>
            <p:cNvSpPr/>
            <p:nvPr/>
          </p:nvSpPr>
          <p:spPr>
            <a:xfrm>
              <a:off x="8169909" y="3696970"/>
              <a:ext cx="217170" cy="269240"/>
            </a:xfrm>
            <a:custGeom>
              <a:avLst/>
              <a:gdLst/>
              <a:ahLst/>
              <a:cxnLst/>
              <a:rect l="l" t="t" r="r" b="b"/>
              <a:pathLst>
                <a:path w="217170" h="269239">
                  <a:moveTo>
                    <a:pt x="217170" y="0"/>
                  </a:moveTo>
                  <a:lnTo>
                    <a:pt x="0" y="269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4D36A096-5CF2-4119-8D0C-B9EA1DA7B997}"/>
                </a:ext>
              </a:extLst>
            </p:cNvPr>
            <p:cNvSpPr/>
            <p:nvPr/>
          </p:nvSpPr>
          <p:spPr>
            <a:xfrm>
              <a:off x="8072119" y="3926840"/>
              <a:ext cx="143510" cy="160020"/>
            </a:xfrm>
            <a:custGeom>
              <a:avLst/>
              <a:gdLst/>
              <a:ahLst/>
              <a:cxnLst/>
              <a:rect l="l" t="t" r="r" b="b"/>
              <a:pathLst>
                <a:path w="143509" h="160020">
                  <a:moveTo>
                    <a:pt x="59689" y="0"/>
                  </a:moveTo>
                  <a:lnTo>
                    <a:pt x="0" y="160020"/>
                  </a:lnTo>
                  <a:lnTo>
                    <a:pt x="143509" y="6731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F4EDFD89-D145-4087-B204-7CD381295D9A}"/>
                </a:ext>
              </a:extLst>
            </p:cNvPr>
            <p:cNvSpPr/>
            <p:nvPr/>
          </p:nvSpPr>
          <p:spPr>
            <a:xfrm>
              <a:off x="7424419" y="3686809"/>
              <a:ext cx="186690" cy="264160"/>
            </a:xfrm>
            <a:custGeom>
              <a:avLst/>
              <a:gdLst/>
              <a:ahLst/>
              <a:cxnLst/>
              <a:rect l="l" t="t" r="r" b="b"/>
              <a:pathLst>
                <a:path w="186690" h="264160">
                  <a:moveTo>
                    <a:pt x="0" y="0"/>
                  </a:moveTo>
                  <a:lnTo>
                    <a:pt x="186689" y="2641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1A56306D-BA94-41DA-AC5D-2C34C7C20561}"/>
                </a:ext>
              </a:extLst>
            </p:cNvPr>
            <p:cNvSpPr/>
            <p:nvPr/>
          </p:nvSpPr>
          <p:spPr>
            <a:xfrm>
              <a:off x="7562850" y="3914140"/>
              <a:ext cx="138430" cy="163830"/>
            </a:xfrm>
            <a:custGeom>
              <a:avLst/>
              <a:gdLst/>
              <a:ahLst/>
              <a:cxnLst/>
              <a:rect l="l" t="t" r="r" b="b"/>
              <a:pathLst>
                <a:path w="138429" h="163829">
                  <a:moveTo>
                    <a:pt x="88900" y="0"/>
                  </a:moveTo>
                  <a:lnTo>
                    <a:pt x="0" y="62230"/>
                  </a:lnTo>
                  <a:lnTo>
                    <a:pt x="138429" y="16383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3">
              <a:extLst>
                <a:ext uri="{FF2B5EF4-FFF2-40B4-BE49-F238E27FC236}">
                  <a16:creationId xmlns:a16="http://schemas.microsoft.com/office/drawing/2014/main" id="{4FBC925B-2457-4C7C-8EA0-EFE6333A6ACD}"/>
                </a:ext>
              </a:extLst>
            </p:cNvPr>
            <p:cNvSpPr txBox="1"/>
            <p:nvPr/>
          </p:nvSpPr>
          <p:spPr>
            <a:xfrm>
              <a:off x="7344409" y="4918709"/>
              <a:ext cx="723265" cy="904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5720">
                <a:lnSpc>
                  <a:spcPct val="100000"/>
                </a:lnSpc>
                <a:spcBef>
                  <a:spcPts val="100"/>
                </a:spcBef>
              </a:pPr>
              <a:r>
                <a:rPr sz="2600" dirty="0">
                  <a:latin typeface="Liberation Sans"/>
                  <a:cs typeface="Liberation Sans"/>
                </a:rPr>
                <a:t>+</a:t>
              </a:r>
              <a:endParaRPr sz="2600">
                <a:latin typeface="Liberation Sans"/>
                <a:cs typeface="Liberation Sans"/>
              </a:endParaRPr>
            </a:p>
            <a:p>
              <a:pPr marL="12700">
                <a:lnSpc>
                  <a:spcPct val="100000"/>
                </a:lnSpc>
                <a:spcBef>
                  <a:spcPts val="1640"/>
                </a:spcBef>
              </a:pPr>
              <a:r>
                <a:rPr sz="1800" spc="-5" dirty="0">
                  <a:latin typeface="Liberation Serif"/>
                  <a:cs typeface="Liberation Serif"/>
                </a:rPr>
                <a:t>MA</a:t>
              </a:r>
              <a:r>
                <a:rPr sz="1800" spc="-10" dirty="0">
                  <a:latin typeface="Liberation Serif"/>
                  <a:cs typeface="Liberation Serif"/>
                </a:rPr>
                <a:t>D</a:t>
              </a:r>
              <a:r>
                <a:rPr sz="1800" dirty="0">
                  <a:latin typeface="Liberation Serif"/>
                  <a:cs typeface="Liberation Serif"/>
                </a:rPr>
                <a:t>D</a:t>
              </a:r>
              <a:endParaRPr sz="1800">
                <a:latin typeface="Liberation Serif"/>
                <a:cs typeface="Liberation Serif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ECC8E7-6D9E-4D9C-84ED-B0C5159F25F1}"/>
              </a:ext>
            </a:extLst>
          </p:cNvPr>
          <p:cNvGrpSpPr/>
          <p:nvPr/>
        </p:nvGrpSpPr>
        <p:grpSpPr>
          <a:xfrm>
            <a:off x="929639" y="4086859"/>
            <a:ext cx="1480820" cy="2198688"/>
            <a:chOff x="929639" y="4086859"/>
            <a:chExt cx="1480820" cy="2198688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E4EB369-C968-4210-9924-56A64914592B}"/>
                </a:ext>
              </a:extLst>
            </p:cNvPr>
            <p:cNvSpPr/>
            <p:nvPr/>
          </p:nvSpPr>
          <p:spPr>
            <a:xfrm>
              <a:off x="1619250" y="4400550"/>
              <a:ext cx="562610" cy="504190"/>
            </a:xfrm>
            <a:custGeom>
              <a:avLst/>
              <a:gdLst/>
              <a:ahLst/>
              <a:cxnLst/>
              <a:rect l="l" t="t" r="r" b="b"/>
              <a:pathLst>
                <a:path w="562610" h="504189">
                  <a:moveTo>
                    <a:pt x="280669" y="0"/>
                  </a:moveTo>
                  <a:lnTo>
                    <a:pt x="229234" y="3898"/>
                  </a:lnTo>
                  <a:lnTo>
                    <a:pt x="181226" y="15198"/>
                  </a:lnTo>
                  <a:lnTo>
                    <a:pt x="137348" y="33302"/>
                  </a:lnTo>
                  <a:lnTo>
                    <a:pt x="98298" y="57615"/>
                  </a:lnTo>
                  <a:lnTo>
                    <a:pt x="64778" y="87541"/>
                  </a:lnTo>
                  <a:lnTo>
                    <a:pt x="37488" y="122484"/>
                  </a:lnTo>
                  <a:lnTo>
                    <a:pt x="17128" y="161849"/>
                  </a:lnTo>
                  <a:lnTo>
                    <a:pt x="4398" y="205039"/>
                  </a:lnTo>
                  <a:lnTo>
                    <a:pt x="0" y="251460"/>
                  </a:lnTo>
                  <a:lnTo>
                    <a:pt x="4398" y="297923"/>
                  </a:lnTo>
                  <a:lnTo>
                    <a:pt x="17128" y="341231"/>
                  </a:lnTo>
                  <a:lnTo>
                    <a:pt x="37488" y="380764"/>
                  </a:lnTo>
                  <a:lnTo>
                    <a:pt x="64778" y="415908"/>
                  </a:lnTo>
                  <a:lnTo>
                    <a:pt x="98298" y="446045"/>
                  </a:lnTo>
                  <a:lnTo>
                    <a:pt x="137348" y="470558"/>
                  </a:lnTo>
                  <a:lnTo>
                    <a:pt x="181226" y="488831"/>
                  </a:lnTo>
                  <a:lnTo>
                    <a:pt x="229234" y="500247"/>
                  </a:lnTo>
                  <a:lnTo>
                    <a:pt x="280669" y="504189"/>
                  </a:lnTo>
                  <a:lnTo>
                    <a:pt x="332483" y="500247"/>
                  </a:lnTo>
                  <a:lnTo>
                    <a:pt x="380785" y="488831"/>
                  </a:lnTo>
                  <a:lnTo>
                    <a:pt x="424885" y="470558"/>
                  </a:lnTo>
                  <a:lnTo>
                    <a:pt x="464093" y="446045"/>
                  </a:lnTo>
                  <a:lnTo>
                    <a:pt x="497719" y="415908"/>
                  </a:lnTo>
                  <a:lnTo>
                    <a:pt x="525074" y="380764"/>
                  </a:lnTo>
                  <a:lnTo>
                    <a:pt x="545467" y="341231"/>
                  </a:lnTo>
                  <a:lnTo>
                    <a:pt x="558209" y="297923"/>
                  </a:lnTo>
                  <a:lnTo>
                    <a:pt x="562610" y="251460"/>
                  </a:lnTo>
                  <a:lnTo>
                    <a:pt x="558209" y="205039"/>
                  </a:lnTo>
                  <a:lnTo>
                    <a:pt x="545467" y="161849"/>
                  </a:lnTo>
                  <a:lnTo>
                    <a:pt x="525074" y="122484"/>
                  </a:lnTo>
                  <a:lnTo>
                    <a:pt x="497719" y="87541"/>
                  </a:lnTo>
                  <a:lnTo>
                    <a:pt x="464093" y="57615"/>
                  </a:lnTo>
                  <a:lnTo>
                    <a:pt x="424885" y="33302"/>
                  </a:lnTo>
                  <a:lnTo>
                    <a:pt x="380785" y="15198"/>
                  </a:lnTo>
                  <a:lnTo>
                    <a:pt x="332483" y="3898"/>
                  </a:lnTo>
                  <a:lnTo>
                    <a:pt x="28066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50149A6-433A-4073-8990-00B000F93267}"/>
                </a:ext>
              </a:extLst>
            </p:cNvPr>
            <p:cNvSpPr/>
            <p:nvPr/>
          </p:nvSpPr>
          <p:spPr>
            <a:xfrm>
              <a:off x="1619250" y="4400550"/>
              <a:ext cx="562610" cy="504190"/>
            </a:xfrm>
            <a:custGeom>
              <a:avLst/>
              <a:gdLst/>
              <a:ahLst/>
              <a:cxnLst/>
              <a:rect l="l" t="t" r="r" b="b"/>
              <a:pathLst>
                <a:path w="562610" h="504189">
                  <a:moveTo>
                    <a:pt x="280669" y="0"/>
                  </a:moveTo>
                  <a:lnTo>
                    <a:pt x="332483" y="3898"/>
                  </a:lnTo>
                  <a:lnTo>
                    <a:pt x="380785" y="15198"/>
                  </a:lnTo>
                  <a:lnTo>
                    <a:pt x="424885" y="33302"/>
                  </a:lnTo>
                  <a:lnTo>
                    <a:pt x="464093" y="57615"/>
                  </a:lnTo>
                  <a:lnTo>
                    <a:pt x="497719" y="87541"/>
                  </a:lnTo>
                  <a:lnTo>
                    <a:pt x="525074" y="122484"/>
                  </a:lnTo>
                  <a:lnTo>
                    <a:pt x="545467" y="161849"/>
                  </a:lnTo>
                  <a:lnTo>
                    <a:pt x="558209" y="205039"/>
                  </a:lnTo>
                  <a:lnTo>
                    <a:pt x="562610" y="251460"/>
                  </a:lnTo>
                  <a:lnTo>
                    <a:pt x="558209" y="297923"/>
                  </a:lnTo>
                  <a:lnTo>
                    <a:pt x="545467" y="341231"/>
                  </a:lnTo>
                  <a:lnTo>
                    <a:pt x="525074" y="380764"/>
                  </a:lnTo>
                  <a:lnTo>
                    <a:pt x="497719" y="415908"/>
                  </a:lnTo>
                  <a:lnTo>
                    <a:pt x="464093" y="446045"/>
                  </a:lnTo>
                  <a:lnTo>
                    <a:pt x="424885" y="470558"/>
                  </a:lnTo>
                  <a:lnTo>
                    <a:pt x="380785" y="488831"/>
                  </a:lnTo>
                  <a:lnTo>
                    <a:pt x="332483" y="500247"/>
                  </a:lnTo>
                  <a:lnTo>
                    <a:pt x="280669" y="504189"/>
                  </a:lnTo>
                  <a:lnTo>
                    <a:pt x="229234" y="500247"/>
                  </a:lnTo>
                  <a:lnTo>
                    <a:pt x="181226" y="488831"/>
                  </a:lnTo>
                  <a:lnTo>
                    <a:pt x="137348" y="470558"/>
                  </a:lnTo>
                  <a:lnTo>
                    <a:pt x="98298" y="446045"/>
                  </a:lnTo>
                  <a:lnTo>
                    <a:pt x="64778" y="415908"/>
                  </a:lnTo>
                  <a:lnTo>
                    <a:pt x="37488" y="380764"/>
                  </a:lnTo>
                  <a:lnTo>
                    <a:pt x="17128" y="341231"/>
                  </a:lnTo>
                  <a:lnTo>
                    <a:pt x="4398" y="297923"/>
                  </a:lnTo>
                  <a:lnTo>
                    <a:pt x="0" y="251460"/>
                  </a:lnTo>
                  <a:lnTo>
                    <a:pt x="4398" y="205039"/>
                  </a:lnTo>
                  <a:lnTo>
                    <a:pt x="17128" y="161849"/>
                  </a:lnTo>
                  <a:lnTo>
                    <a:pt x="37488" y="122484"/>
                  </a:lnTo>
                  <a:lnTo>
                    <a:pt x="64778" y="87541"/>
                  </a:lnTo>
                  <a:lnTo>
                    <a:pt x="98298" y="57615"/>
                  </a:lnTo>
                  <a:lnTo>
                    <a:pt x="137348" y="33302"/>
                  </a:lnTo>
                  <a:lnTo>
                    <a:pt x="181226" y="15198"/>
                  </a:lnTo>
                  <a:lnTo>
                    <a:pt x="229234" y="3898"/>
                  </a:lnTo>
                  <a:lnTo>
                    <a:pt x="280669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4A57F1F5-1D1F-48E9-87BC-8C36FD290BF1}"/>
                </a:ext>
              </a:extLst>
            </p:cNvPr>
            <p:cNvSpPr/>
            <p:nvPr/>
          </p:nvSpPr>
          <p:spPr>
            <a:xfrm>
              <a:off x="1619250" y="44005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252F7B1A-C833-443E-848F-8EFFA0531191}"/>
                </a:ext>
              </a:extLst>
            </p:cNvPr>
            <p:cNvSpPr/>
            <p:nvPr/>
          </p:nvSpPr>
          <p:spPr>
            <a:xfrm>
              <a:off x="2181860" y="49047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2EAAB4D9-3EDF-4A36-8DC0-A532E443E8A2}"/>
                </a:ext>
              </a:extLst>
            </p:cNvPr>
            <p:cNvSpPr/>
            <p:nvPr/>
          </p:nvSpPr>
          <p:spPr>
            <a:xfrm>
              <a:off x="1229360" y="5276850"/>
              <a:ext cx="562610" cy="505459"/>
            </a:xfrm>
            <a:custGeom>
              <a:avLst/>
              <a:gdLst/>
              <a:ahLst/>
              <a:cxnLst/>
              <a:rect l="l" t="t" r="r" b="b"/>
              <a:pathLst>
                <a:path w="562610" h="505460">
                  <a:moveTo>
                    <a:pt x="280670" y="0"/>
                  </a:moveTo>
                  <a:lnTo>
                    <a:pt x="229234" y="3942"/>
                  </a:lnTo>
                  <a:lnTo>
                    <a:pt x="181226" y="15358"/>
                  </a:lnTo>
                  <a:lnTo>
                    <a:pt x="137348" y="33631"/>
                  </a:lnTo>
                  <a:lnTo>
                    <a:pt x="98298" y="58144"/>
                  </a:lnTo>
                  <a:lnTo>
                    <a:pt x="64778" y="88281"/>
                  </a:lnTo>
                  <a:lnTo>
                    <a:pt x="37488" y="123425"/>
                  </a:lnTo>
                  <a:lnTo>
                    <a:pt x="17128" y="162958"/>
                  </a:lnTo>
                  <a:lnTo>
                    <a:pt x="4398" y="206266"/>
                  </a:lnTo>
                  <a:lnTo>
                    <a:pt x="0" y="252730"/>
                  </a:lnTo>
                  <a:lnTo>
                    <a:pt x="4398" y="299193"/>
                  </a:lnTo>
                  <a:lnTo>
                    <a:pt x="17128" y="342501"/>
                  </a:lnTo>
                  <a:lnTo>
                    <a:pt x="37488" y="382034"/>
                  </a:lnTo>
                  <a:lnTo>
                    <a:pt x="64778" y="417178"/>
                  </a:lnTo>
                  <a:lnTo>
                    <a:pt x="98298" y="447315"/>
                  </a:lnTo>
                  <a:lnTo>
                    <a:pt x="137348" y="471828"/>
                  </a:lnTo>
                  <a:lnTo>
                    <a:pt x="181226" y="490101"/>
                  </a:lnTo>
                  <a:lnTo>
                    <a:pt x="229234" y="501517"/>
                  </a:lnTo>
                  <a:lnTo>
                    <a:pt x="280670" y="505459"/>
                  </a:lnTo>
                  <a:lnTo>
                    <a:pt x="332483" y="501517"/>
                  </a:lnTo>
                  <a:lnTo>
                    <a:pt x="380785" y="490101"/>
                  </a:lnTo>
                  <a:lnTo>
                    <a:pt x="424885" y="471828"/>
                  </a:lnTo>
                  <a:lnTo>
                    <a:pt x="464093" y="447315"/>
                  </a:lnTo>
                  <a:lnTo>
                    <a:pt x="497719" y="417178"/>
                  </a:lnTo>
                  <a:lnTo>
                    <a:pt x="525074" y="382034"/>
                  </a:lnTo>
                  <a:lnTo>
                    <a:pt x="545467" y="342501"/>
                  </a:lnTo>
                  <a:lnTo>
                    <a:pt x="558209" y="299193"/>
                  </a:lnTo>
                  <a:lnTo>
                    <a:pt x="562610" y="252730"/>
                  </a:lnTo>
                  <a:lnTo>
                    <a:pt x="558209" y="206266"/>
                  </a:lnTo>
                  <a:lnTo>
                    <a:pt x="545467" y="162958"/>
                  </a:lnTo>
                  <a:lnTo>
                    <a:pt x="525074" y="123425"/>
                  </a:lnTo>
                  <a:lnTo>
                    <a:pt x="497719" y="88281"/>
                  </a:lnTo>
                  <a:lnTo>
                    <a:pt x="464093" y="58144"/>
                  </a:lnTo>
                  <a:lnTo>
                    <a:pt x="424885" y="33631"/>
                  </a:lnTo>
                  <a:lnTo>
                    <a:pt x="380785" y="15358"/>
                  </a:lnTo>
                  <a:lnTo>
                    <a:pt x="332483" y="3942"/>
                  </a:lnTo>
                  <a:lnTo>
                    <a:pt x="28067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951986B1-7870-48DB-B3C5-3C0FFD7E1F67}"/>
                </a:ext>
              </a:extLst>
            </p:cNvPr>
            <p:cNvSpPr/>
            <p:nvPr/>
          </p:nvSpPr>
          <p:spPr>
            <a:xfrm>
              <a:off x="1229360" y="5276850"/>
              <a:ext cx="562610" cy="505459"/>
            </a:xfrm>
            <a:custGeom>
              <a:avLst/>
              <a:gdLst/>
              <a:ahLst/>
              <a:cxnLst/>
              <a:rect l="l" t="t" r="r" b="b"/>
              <a:pathLst>
                <a:path w="562610" h="505460">
                  <a:moveTo>
                    <a:pt x="280670" y="0"/>
                  </a:moveTo>
                  <a:lnTo>
                    <a:pt x="332483" y="3942"/>
                  </a:lnTo>
                  <a:lnTo>
                    <a:pt x="380785" y="15358"/>
                  </a:lnTo>
                  <a:lnTo>
                    <a:pt x="424885" y="33631"/>
                  </a:lnTo>
                  <a:lnTo>
                    <a:pt x="464093" y="58144"/>
                  </a:lnTo>
                  <a:lnTo>
                    <a:pt x="497719" y="88281"/>
                  </a:lnTo>
                  <a:lnTo>
                    <a:pt x="525074" y="123425"/>
                  </a:lnTo>
                  <a:lnTo>
                    <a:pt x="545467" y="162958"/>
                  </a:lnTo>
                  <a:lnTo>
                    <a:pt x="558209" y="206266"/>
                  </a:lnTo>
                  <a:lnTo>
                    <a:pt x="562610" y="252730"/>
                  </a:lnTo>
                  <a:lnTo>
                    <a:pt x="558209" y="299193"/>
                  </a:lnTo>
                  <a:lnTo>
                    <a:pt x="545467" y="342501"/>
                  </a:lnTo>
                  <a:lnTo>
                    <a:pt x="525074" y="382034"/>
                  </a:lnTo>
                  <a:lnTo>
                    <a:pt x="497719" y="417178"/>
                  </a:lnTo>
                  <a:lnTo>
                    <a:pt x="464093" y="447315"/>
                  </a:lnTo>
                  <a:lnTo>
                    <a:pt x="424885" y="471828"/>
                  </a:lnTo>
                  <a:lnTo>
                    <a:pt x="380785" y="490101"/>
                  </a:lnTo>
                  <a:lnTo>
                    <a:pt x="332483" y="501517"/>
                  </a:lnTo>
                  <a:lnTo>
                    <a:pt x="280670" y="505459"/>
                  </a:lnTo>
                  <a:lnTo>
                    <a:pt x="229234" y="501517"/>
                  </a:lnTo>
                  <a:lnTo>
                    <a:pt x="181226" y="490101"/>
                  </a:lnTo>
                  <a:lnTo>
                    <a:pt x="137348" y="471828"/>
                  </a:lnTo>
                  <a:lnTo>
                    <a:pt x="98298" y="447315"/>
                  </a:lnTo>
                  <a:lnTo>
                    <a:pt x="64778" y="417178"/>
                  </a:lnTo>
                  <a:lnTo>
                    <a:pt x="37488" y="382034"/>
                  </a:lnTo>
                  <a:lnTo>
                    <a:pt x="17128" y="342501"/>
                  </a:lnTo>
                  <a:lnTo>
                    <a:pt x="4398" y="299193"/>
                  </a:lnTo>
                  <a:lnTo>
                    <a:pt x="0" y="252730"/>
                  </a:lnTo>
                  <a:lnTo>
                    <a:pt x="4398" y="206266"/>
                  </a:lnTo>
                  <a:lnTo>
                    <a:pt x="17128" y="162958"/>
                  </a:lnTo>
                  <a:lnTo>
                    <a:pt x="37488" y="123425"/>
                  </a:lnTo>
                  <a:lnTo>
                    <a:pt x="64778" y="88281"/>
                  </a:lnTo>
                  <a:lnTo>
                    <a:pt x="98298" y="58144"/>
                  </a:lnTo>
                  <a:lnTo>
                    <a:pt x="137348" y="33631"/>
                  </a:lnTo>
                  <a:lnTo>
                    <a:pt x="181226" y="15358"/>
                  </a:lnTo>
                  <a:lnTo>
                    <a:pt x="229234" y="3942"/>
                  </a:lnTo>
                  <a:lnTo>
                    <a:pt x="28067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ABB07B3-F12D-474E-817E-09692EDD8170}"/>
                </a:ext>
              </a:extLst>
            </p:cNvPr>
            <p:cNvSpPr/>
            <p:nvPr/>
          </p:nvSpPr>
          <p:spPr>
            <a:xfrm>
              <a:off x="1229360" y="52768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5F47876B-36E9-46B4-A685-E579AAE76194}"/>
                </a:ext>
              </a:extLst>
            </p:cNvPr>
            <p:cNvSpPr/>
            <p:nvPr/>
          </p:nvSpPr>
          <p:spPr>
            <a:xfrm>
              <a:off x="1791970" y="57823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9A35808D-B621-4A46-B619-211F82616900}"/>
                </a:ext>
              </a:extLst>
            </p:cNvPr>
            <p:cNvSpPr/>
            <p:nvPr/>
          </p:nvSpPr>
          <p:spPr>
            <a:xfrm>
              <a:off x="2193289" y="4095750"/>
              <a:ext cx="217170" cy="270510"/>
            </a:xfrm>
            <a:custGeom>
              <a:avLst/>
              <a:gdLst/>
              <a:ahLst/>
              <a:cxnLst/>
              <a:rect l="l" t="t" r="r" b="b"/>
              <a:pathLst>
                <a:path w="217169" h="270510">
                  <a:moveTo>
                    <a:pt x="217170" y="0"/>
                  </a:moveTo>
                  <a:lnTo>
                    <a:pt x="0" y="2705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278A2E66-9110-41F9-8945-2B1EF44CCB4A}"/>
                </a:ext>
              </a:extLst>
            </p:cNvPr>
            <p:cNvSpPr/>
            <p:nvPr/>
          </p:nvSpPr>
          <p:spPr>
            <a:xfrm>
              <a:off x="2095500" y="4325620"/>
              <a:ext cx="143510" cy="161290"/>
            </a:xfrm>
            <a:custGeom>
              <a:avLst/>
              <a:gdLst/>
              <a:ahLst/>
              <a:cxnLst/>
              <a:rect l="l" t="t" r="r" b="b"/>
              <a:pathLst>
                <a:path w="143510" h="161289">
                  <a:moveTo>
                    <a:pt x="59689" y="0"/>
                  </a:moveTo>
                  <a:lnTo>
                    <a:pt x="0" y="161289"/>
                  </a:lnTo>
                  <a:lnTo>
                    <a:pt x="143510" y="68579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EE54F065-DCEB-4C11-A08B-F2B9D0E82963}"/>
                </a:ext>
              </a:extLst>
            </p:cNvPr>
            <p:cNvSpPr/>
            <p:nvPr/>
          </p:nvSpPr>
          <p:spPr>
            <a:xfrm>
              <a:off x="1447800" y="4086859"/>
              <a:ext cx="186690" cy="262890"/>
            </a:xfrm>
            <a:custGeom>
              <a:avLst/>
              <a:gdLst/>
              <a:ahLst/>
              <a:cxnLst/>
              <a:rect l="l" t="t" r="r" b="b"/>
              <a:pathLst>
                <a:path w="186689" h="262889">
                  <a:moveTo>
                    <a:pt x="0" y="0"/>
                  </a:moveTo>
                  <a:lnTo>
                    <a:pt x="186689" y="2628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6B440B15-D459-4B6A-8E15-15847E881BB7}"/>
                </a:ext>
              </a:extLst>
            </p:cNvPr>
            <p:cNvSpPr/>
            <p:nvPr/>
          </p:nvSpPr>
          <p:spPr>
            <a:xfrm>
              <a:off x="1586230" y="4312920"/>
              <a:ext cx="138430" cy="163830"/>
            </a:xfrm>
            <a:custGeom>
              <a:avLst/>
              <a:gdLst/>
              <a:ahLst/>
              <a:cxnLst/>
              <a:rect l="l" t="t" r="r" b="b"/>
              <a:pathLst>
                <a:path w="138430" h="163829">
                  <a:moveTo>
                    <a:pt x="88900" y="0"/>
                  </a:moveTo>
                  <a:lnTo>
                    <a:pt x="0" y="63499"/>
                  </a:lnTo>
                  <a:lnTo>
                    <a:pt x="138430" y="163829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088984B6-521F-453C-A89F-345D38CB9B99}"/>
                </a:ext>
              </a:extLst>
            </p:cNvPr>
            <p:cNvSpPr/>
            <p:nvPr/>
          </p:nvSpPr>
          <p:spPr>
            <a:xfrm>
              <a:off x="1756410" y="4904740"/>
              <a:ext cx="82550" cy="298450"/>
            </a:xfrm>
            <a:custGeom>
              <a:avLst/>
              <a:gdLst/>
              <a:ahLst/>
              <a:cxnLst/>
              <a:rect l="l" t="t" r="r" b="b"/>
              <a:pathLst>
                <a:path w="82550" h="298450">
                  <a:moveTo>
                    <a:pt x="82550" y="0"/>
                  </a:moveTo>
                  <a:lnTo>
                    <a:pt x="0" y="2984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5759627F-C381-4154-A5C0-14CD4AC8E589}"/>
                </a:ext>
              </a:extLst>
            </p:cNvPr>
            <p:cNvSpPr/>
            <p:nvPr/>
          </p:nvSpPr>
          <p:spPr>
            <a:xfrm>
              <a:off x="1705610" y="5181600"/>
              <a:ext cx="104139" cy="171450"/>
            </a:xfrm>
            <a:custGeom>
              <a:avLst/>
              <a:gdLst/>
              <a:ahLst/>
              <a:cxnLst/>
              <a:rect l="l" t="t" r="r" b="b"/>
              <a:pathLst>
                <a:path w="104139" h="171450">
                  <a:moveTo>
                    <a:pt x="0" y="0"/>
                  </a:moveTo>
                  <a:lnTo>
                    <a:pt x="8889" y="171450"/>
                  </a:lnTo>
                  <a:lnTo>
                    <a:pt x="104139" y="29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2A22C80A-DEB7-46D1-878B-B1AFEE0F0B7A}"/>
                </a:ext>
              </a:extLst>
            </p:cNvPr>
            <p:cNvSpPr/>
            <p:nvPr/>
          </p:nvSpPr>
          <p:spPr>
            <a:xfrm>
              <a:off x="1096010" y="4953000"/>
              <a:ext cx="152400" cy="274320"/>
            </a:xfrm>
            <a:custGeom>
              <a:avLst/>
              <a:gdLst/>
              <a:ahLst/>
              <a:cxnLst/>
              <a:rect l="l" t="t" r="r" b="b"/>
              <a:pathLst>
                <a:path w="152400" h="274320">
                  <a:moveTo>
                    <a:pt x="0" y="0"/>
                  </a:moveTo>
                  <a:lnTo>
                    <a:pt x="152400" y="2743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4D42EEF2-BC9F-4DB5-84B9-A43F76BEF922}"/>
                </a:ext>
              </a:extLst>
            </p:cNvPr>
            <p:cNvSpPr/>
            <p:nvPr/>
          </p:nvSpPr>
          <p:spPr>
            <a:xfrm>
              <a:off x="1197610" y="5194300"/>
              <a:ext cx="127000" cy="167640"/>
            </a:xfrm>
            <a:custGeom>
              <a:avLst/>
              <a:gdLst/>
              <a:ahLst/>
              <a:cxnLst/>
              <a:rect l="l" t="t" r="r" b="b"/>
              <a:pathLst>
                <a:path w="127000" h="167639">
                  <a:moveTo>
                    <a:pt x="95250" y="0"/>
                  </a:moveTo>
                  <a:lnTo>
                    <a:pt x="0" y="53340"/>
                  </a:lnTo>
                  <a:lnTo>
                    <a:pt x="127000" y="16764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1FD28B3F-29E2-4DA9-B3F0-CC66BE947E69}"/>
                </a:ext>
              </a:extLst>
            </p:cNvPr>
            <p:cNvSpPr/>
            <p:nvPr/>
          </p:nvSpPr>
          <p:spPr>
            <a:xfrm>
              <a:off x="1619250" y="4400550"/>
              <a:ext cx="562610" cy="504190"/>
            </a:xfrm>
            <a:custGeom>
              <a:avLst/>
              <a:gdLst/>
              <a:ahLst/>
              <a:cxnLst/>
              <a:rect l="l" t="t" r="r" b="b"/>
              <a:pathLst>
                <a:path w="562610" h="504189">
                  <a:moveTo>
                    <a:pt x="280669" y="0"/>
                  </a:moveTo>
                  <a:lnTo>
                    <a:pt x="229234" y="3940"/>
                  </a:lnTo>
                  <a:lnTo>
                    <a:pt x="181226" y="15344"/>
                  </a:lnTo>
                  <a:lnTo>
                    <a:pt x="137348" y="33584"/>
                  </a:lnTo>
                  <a:lnTo>
                    <a:pt x="98298" y="58033"/>
                  </a:lnTo>
                  <a:lnTo>
                    <a:pt x="64778" y="88063"/>
                  </a:lnTo>
                  <a:lnTo>
                    <a:pt x="37488" y="123048"/>
                  </a:lnTo>
                  <a:lnTo>
                    <a:pt x="17128" y="162361"/>
                  </a:lnTo>
                  <a:lnTo>
                    <a:pt x="4398" y="205374"/>
                  </a:lnTo>
                  <a:lnTo>
                    <a:pt x="0" y="251460"/>
                  </a:lnTo>
                  <a:lnTo>
                    <a:pt x="4398" y="297923"/>
                  </a:lnTo>
                  <a:lnTo>
                    <a:pt x="17128" y="341231"/>
                  </a:lnTo>
                  <a:lnTo>
                    <a:pt x="37488" y="380764"/>
                  </a:lnTo>
                  <a:lnTo>
                    <a:pt x="64778" y="415908"/>
                  </a:lnTo>
                  <a:lnTo>
                    <a:pt x="98298" y="446045"/>
                  </a:lnTo>
                  <a:lnTo>
                    <a:pt x="137348" y="470558"/>
                  </a:lnTo>
                  <a:lnTo>
                    <a:pt x="181226" y="488831"/>
                  </a:lnTo>
                  <a:lnTo>
                    <a:pt x="229234" y="500247"/>
                  </a:lnTo>
                  <a:lnTo>
                    <a:pt x="280669" y="504189"/>
                  </a:lnTo>
                  <a:lnTo>
                    <a:pt x="332483" y="500247"/>
                  </a:lnTo>
                  <a:lnTo>
                    <a:pt x="380785" y="488831"/>
                  </a:lnTo>
                  <a:lnTo>
                    <a:pt x="424885" y="470558"/>
                  </a:lnTo>
                  <a:lnTo>
                    <a:pt x="464093" y="446045"/>
                  </a:lnTo>
                  <a:lnTo>
                    <a:pt x="497719" y="415908"/>
                  </a:lnTo>
                  <a:lnTo>
                    <a:pt x="525074" y="380764"/>
                  </a:lnTo>
                  <a:lnTo>
                    <a:pt x="545467" y="341231"/>
                  </a:lnTo>
                  <a:lnTo>
                    <a:pt x="558209" y="297923"/>
                  </a:lnTo>
                  <a:lnTo>
                    <a:pt x="562610" y="251460"/>
                  </a:lnTo>
                  <a:lnTo>
                    <a:pt x="558209" y="205374"/>
                  </a:lnTo>
                  <a:lnTo>
                    <a:pt x="545467" y="162361"/>
                  </a:lnTo>
                  <a:lnTo>
                    <a:pt x="525074" y="123048"/>
                  </a:lnTo>
                  <a:lnTo>
                    <a:pt x="497719" y="88063"/>
                  </a:lnTo>
                  <a:lnTo>
                    <a:pt x="464093" y="58033"/>
                  </a:lnTo>
                  <a:lnTo>
                    <a:pt x="424885" y="33584"/>
                  </a:lnTo>
                  <a:lnTo>
                    <a:pt x="380785" y="15344"/>
                  </a:lnTo>
                  <a:lnTo>
                    <a:pt x="332483" y="3940"/>
                  </a:lnTo>
                  <a:lnTo>
                    <a:pt x="280669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811C62CA-390E-44D8-9030-A48F4298EDBF}"/>
                </a:ext>
              </a:extLst>
            </p:cNvPr>
            <p:cNvSpPr/>
            <p:nvPr/>
          </p:nvSpPr>
          <p:spPr>
            <a:xfrm>
              <a:off x="1619250" y="4400550"/>
              <a:ext cx="562610" cy="504190"/>
            </a:xfrm>
            <a:custGeom>
              <a:avLst/>
              <a:gdLst/>
              <a:ahLst/>
              <a:cxnLst/>
              <a:rect l="l" t="t" r="r" b="b"/>
              <a:pathLst>
                <a:path w="562610" h="504189">
                  <a:moveTo>
                    <a:pt x="280669" y="0"/>
                  </a:moveTo>
                  <a:lnTo>
                    <a:pt x="332483" y="3940"/>
                  </a:lnTo>
                  <a:lnTo>
                    <a:pt x="380785" y="15344"/>
                  </a:lnTo>
                  <a:lnTo>
                    <a:pt x="424885" y="33584"/>
                  </a:lnTo>
                  <a:lnTo>
                    <a:pt x="464093" y="58033"/>
                  </a:lnTo>
                  <a:lnTo>
                    <a:pt x="497719" y="88063"/>
                  </a:lnTo>
                  <a:lnTo>
                    <a:pt x="525074" y="123048"/>
                  </a:lnTo>
                  <a:lnTo>
                    <a:pt x="545467" y="162361"/>
                  </a:lnTo>
                  <a:lnTo>
                    <a:pt x="558209" y="205374"/>
                  </a:lnTo>
                  <a:lnTo>
                    <a:pt x="562610" y="251460"/>
                  </a:lnTo>
                  <a:lnTo>
                    <a:pt x="558209" y="297923"/>
                  </a:lnTo>
                  <a:lnTo>
                    <a:pt x="545467" y="341231"/>
                  </a:lnTo>
                  <a:lnTo>
                    <a:pt x="525074" y="380764"/>
                  </a:lnTo>
                  <a:lnTo>
                    <a:pt x="497719" y="415908"/>
                  </a:lnTo>
                  <a:lnTo>
                    <a:pt x="464093" y="446045"/>
                  </a:lnTo>
                  <a:lnTo>
                    <a:pt x="424885" y="470558"/>
                  </a:lnTo>
                  <a:lnTo>
                    <a:pt x="380785" y="488831"/>
                  </a:lnTo>
                  <a:lnTo>
                    <a:pt x="332483" y="500247"/>
                  </a:lnTo>
                  <a:lnTo>
                    <a:pt x="280669" y="504189"/>
                  </a:lnTo>
                  <a:lnTo>
                    <a:pt x="229234" y="500247"/>
                  </a:lnTo>
                  <a:lnTo>
                    <a:pt x="181226" y="488831"/>
                  </a:lnTo>
                  <a:lnTo>
                    <a:pt x="137348" y="470558"/>
                  </a:lnTo>
                  <a:lnTo>
                    <a:pt x="98298" y="446045"/>
                  </a:lnTo>
                  <a:lnTo>
                    <a:pt x="64778" y="415908"/>
                  </a:lnTo>
                  <a:lnTo>
                    <a:pt x="37488" y="380764"/>
                  </a:lnTo>
                  <a:lnTo>
                    <a:pt x="17128" y="341231"/>
                  </a:lnTo>
                  <a:lnTo>
                    <a:pt x="4398" y="297923"/>
                  </a:lnTo>
                  <a:lnTo>
                    <a:pt x="0" y="251460"/>
                  </a:lnTo>
                  <a:lnTo>
                    <a:pt x="4398" y="205374"/>
                  </a:lnTo>
                  <a:lnTo>
                    <a:pt x="17128" y="162361"/>
                  </a:lnTo>
                  <a:lnTo>
                    <a:pt x="37488" y="123048"/>
                  </a:lnTo>
                  <a:lnTo>
                    <a:pt x="64778" y="88063"/>
                  </a:lnTo>
                  <a:lnTo>
                    <a:pt x="98298" y="58033"/>
                  </a:lnTo>
                  <a:lnTo>
                    <a:pt x="137348" y="33584"/>
                  </a:lnTo>
                  <a:lnTo>
                    <a:pt x="181226" y="15344"/>
                  </a:lnTo>
                  <a:lnTo>
                    <a:pt x="229234" y="3940"/>
                  </a:lnTo>
                  <a:lnTo>
                    <a:pt x="280669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47F9509F-5187-4365-84A6-7B077AB8B0EC}"/>
                </a:ext>
              </a:extLst>
            </p:cNvPr>
            <p:cNvSpPr/>
            <p:nvPr/>
          </p:nvSpPr>
          <p:spPr>
            <a:xfrm>
              <a:off x="1619250" y="44005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A77AD165-3D0B-4DE7-A638-A341994E5503}"/>
                </a:ext>
              </a:extLst>
            </p:cNvPr>
            <p:cNvSpPr/>
            <p:nvPr/>
          </p:nvSpPr>
          <p:spPr>
            <a:xfrm>
              <a:off x="2181860" y="49060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4DD6A15F-EC5B-446C-9DE3-62F64FB214F2}"/>
                </a:ext>
              </a:extLst>
            </p:cNvPr>
            <p:cNvSpPr/>
            <p:nvPr/>
          </p:nvSpPr>
          <p:spPr>
            <a:xfrm>
              <a:off x="2193289" y="4095750"/>
              <a:ext cx="217170" cy="270510"/>
            </a:xfrm>
            <a:custGeom>
              <a:avLst/>
              <a:gdLst/>
              <a:ahLst/>
              <a:cxnLst/>
              <a:rect l="l" t="t" r="r" b="b"/>
              <a:pathLst>
                <a:path w="217169" h="270510">
                  <a:moveTo>
                    <a:pt x="217170" y="0"/>
                  </a:moveTo>
                  <a:lnTo>
                    <a:pt x="0" y="2705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ABE38DC4-42AC-4FC7-9816-776928800520}"/>
                </a:ext>
              </a:extLst>
            </p:cNvPr>
            <p:cNvSpPr/>
            <p:nvPr/>
          </p:nvSpPr>
          <p:spPr>
            <a:xfrm>
              <a:off x="2095500" y="4326890"/>
              <a:ext cx="143510" cy="160020"/>
            </a:xfrm>
            <a:custGeom>
              <a:avLst/>
              <a:gdLst/>
              <a:ahLst/>
              <a:cxnLst/>
              <a:rect l="l" t="t" r="r" b="b"/>
              <a:pathLst>
                <a:path w="143510" h="160020">
                  <a:moveTo>
                    <a:pt x="59689" y="0"/>
                  </a:moveTo>
                  <a:lnTo>
                    <a:pt x="0" y="160020"/>
                  </a:lnTo>
                  <a:lnTo>
                    <a:pt x="143510" y="6731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37CB4A4E-AC13-48A5-BA4D-39D2BF5D55B1}"/>
                </a:ext>
              </a:extLst>
            </p:cNvPr>
            <p:cNvSpPr/>
            <p:nvPr/>
          </p:nvSpPr>
          <p:spPr>
            <a:xfrm>
              <a:off x="1447800" y="4086859"/>
              <a:ext cx="186690" cy="264160"/>
            </a:xfrm>
            <a:custGeom>
              <a:avLst/>
              <a:gdLst/>
              <a:ahLst/>
              <a:cxnLst/>
              <a:rect l="l" t="t" r="r" b="b"/>
              <a:pathLst>
                <a:path w="186689" h="264160">
                  <a:moveTo>
                    <a:pt x="0" y="0"/>
                  </a:moveTo>
                  <a:lnTo>
                    <a:pt x="186689" y="2641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35257B7F-4C5B-4624-9D50-F913F443D52A}"/>
                </a:ext>
              </a:extLst>
            </p:cNvPr>
            <p:cNvSpPr/>
            <p:nvPr/>
          </p:nvSpPr>
          <p:spPr>
            <a:xfrm>
              <a:off x="1586230" y="4312920"/>
              <a:ext cx="138430" cy="163830"/>
            </a:xfrm>
            <a:custGeom>
              <a:avLst/>
              <a:gdLst/>
              <a:ahLst/>
              <a:cxnLst/>
              <a:rect l="l" t="t" r="r" b="b"/>
              <a:pathLst>
                <a:path w="138430" h="163829">
                  <a:moveTo>
                    <a:pt x="88900" y="0"/>
                  </a:moveTo>
                  <a:lnTo>
                    <a:pt x="0" y="63499"/>
                  </a:lnTo>
                  <a:lnTo>
                    <a:pt x="138430" y="163829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0B83C60D-486A-45EA-957E-FDE80733F047}"/>
                </a:ext>
              </a:extLst>
            </p:cNvPr>
            <p:cNvSpPr/>
            <p:nvPr/>
          </p:nvSpPr>
          <p:spPr>
            <a:xfrm>
              <a:off x="1619250" y="4400550"/>
              <a:ext cx="562610" cy="504190"/>
            </a:xfrm>
            <a:custGeom>
              <a:avLst/>
              <a:gdLst/>
              <a:ahLst/>
              <a:cxnLst/>
              <a:rect l="l" t="t" r="r" b="b"/>
              <a:pathLst>
                <a:path w="562610" h="504189">
                  <a:moveTo>
                    <a:pt x="281939" y="0"/>
                  </a:moveTo>
                  <a:lnTo>
                    <a:pt x="333375" y="3940"/>
                  </a:lnTo>
                  <a:lnTo>
                    <a:pt x="381383" y="15344"/>
                  </a:lnTo>
                  <a:lnTo>
                    <a:pt x="425261" y="33584"/>
                  </a:lnTo>
                  <a:lnTo>
                    <a:pt x="464311" y="58033"/>
                  </a:lnTo>
                  <a:lnTo>
                    <a:pt x="497831" y="88063"/>
                  </a:lnTo>
                  <a:lnTo>
                    <a:pt x="525121" y="123048"/>
                  </a:lnTo>
                  <a:lnTo>
                    <a:pt x="545481" y="162361"/>
                  </a:lnTo>
                  <a:lnTo>
                    <a:pt x="558211" y="205374"/>
                  </a:lnTo>
                  <a:lnTo>
                    <a:pt x="562610" y="251460"/>
                  </a:lnTo>
                  <a:lnTo>
                    <a:pt x="558211" y="297923"/>
                  </a:lnTo>
                  <a:lnTo>
                    <a:pt x="545481" y="341231"/>
                  </a:lnTo>
                  <a:lnTo>
                    <a:pt x="525121" y="380764"/>
                  </a:lnTo>
                  <a:lnTo>
                    <a:pt x="497831" y="415908"/>
                  </a:lnTo>
                  <a:lnTo>
                    <a:pt x="464311" y="446045"/>
                  </a:lnTo>
                  <a:lnTo>
                    <a:pt x="425261" y="470558"/>
                  </a:lnTo>
                  <a:lnTo>
                    <a:pt x="381383" y="488831"/>
                  </a:lnTo>
                  <a:lnTo>
                    <a:pt x="333375" y="500247"/>
                  </a:lnTo>
                  <a:lnTo>
                    <a:pt x="281939" y="504189"/>
                  </a:lnTo>
                  <a:lnTo>
                    <a:pt x="230126" y="500247"/>
                  </a:lnTo>
                  <a:lnTo>
                    <a:pt x="181824" y="488831"/>
                  </a:lnTo>
                  <a:lnTo>
                    <a:pt x="137724" y="470558"/>
                  </a:lnTo>
                  <a:lnTo>
                    <a:pt x="98516" y="446045"/>
                  </a:lnTo>
                  <a:lnTo>
                    <a:pt x="64890" y="415908"/>
                  </a:lnTo>
                  <a:lnTo>
                    <a:pt x="37535" y="380764"/>
                  </a:lnTo>
                  <a:lnTo>
                    <a:pt x="17142" y="341231"/>
                  </a:lnTo>
                  <a:lnTo>
                    <a:pt x="4400" y="297923"/>
                  </a:lnTo>
                  <a:lnTo>
                    <a:pt x="0" y="251460"/>
                  </a:lnTo>
                  <a:lnTo>
                    <a:pt x="4400" y="205374"/>
                  </a:lnTo>
                  <a:lnTo>
                    <a:pt x="17142" y="162361"/>
                  </a:lnTo>
                  <a:lnTo>
                    <a:pt x="37535" y="123048"/>
                  </a:lnTo>
                  <a:lnTo>
                    <a:pt x="64890" y="88063"/>
                  </a:lnTo>
                  <a:lnTo>
                    <a:pt x="98516" y="58033"/>
                  </a:lnTo>
                  <a:lnTo>
                    <a:pt x="137724" y="33584"/>
                  </a:lnTo>
                  <a:lnTo>
                    <a:pt x="181824" y="15344"/>
                  </a:lnTo>
                  <a:lnTo>
                    <a:pt x="230126" y="3940"/>
                  </a:lnTo>
                  <a:lnTo>
                    <a:pt x="281939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9B9AF281-31A6-47FF-B552-AF932E73BDFE}"/>
                </a:ext>
              </a:extLst>
            </p:cNvPr>
            <p:cNvSpPr/>
            <p:nvPr/>
          </p:nvSpPr>
          <p:spPr>
            <a:xfrm>
              <a:off x="1619250" y="44005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3066C0D1-2A26-4CAB-A588-B41DAAECF1B2}"/>
                </a:ext>
              </a:extLst>
            </p:cNvPr>
            <p:cNvSpPr/>
            <p:nvPr/>
          </p:nvSpPr>
          <p:spPr>
            <a:xfrm>
              <a:off x="2181860" y="49060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083D2973-D8E5-487C-8F86-9BF659EEFD03}"/>
                </a:ext>
              </a:extLst>
            </p:cNvPr>
            <p:cNvSpPr/>
            <p:nvPr/>
          </p:nvSpPr>
          <p:spPr>
            <a:xfrm>
              <a:off x="1229360" y="5276850"/>
              <a:ext cx="562610" cy="505459"/>
            </a:xfrm>
            <a:custGeom>
              <a:avLst/>
              <a:gdLst/>
              <a:ahLst/>
              <a:cxnLst/>
              <a:rect l="l" t="t" r="r" b="b"/>
              <a:pathLst>
                <a:path w="562610" h="505460">
                  <a:moveTo>
                    <a:pt x="280670" y="0"/>
                  </a:moveTo>
                  <a:lnTo>
                    <a:pt x="229234" y="3942"/>
                  </a:lnTo>
                  <a:lnTo>
                    <a:pt x="181226" y="15358"/>
                  </a:lnTo>
                  <a:lnTo>
                    <a:pt x="137348" y="33631"/>
                  </a:lnTo>
                  <a:lnTo>
                    <a:pt x="98298" y="58144"/>
                  </a:lnTo>
                  <a:lnTo>
                    <a:pt x="64778" y="88281"/>
                  </a:lnTo>
                  <a:lnTo>
                    <a:pt x="37488" y="123425"/>
                  </a:lnTo>
                  <a:lnTo>
                    <a:pt x="17128" y="162958"/>
                  </a:lnTo>
                  <a:lnTo>
                    <a:pt x="4398" y="206266"/>
                  </a:lnTo>
                  <a:lnTo>
                    <a:pt x="0" y="252730"/>
                  </a:lnTo>
                  <a:lnTo>
                    <a:pt x="4398" y="299193"/>
                  </a:lnTo>
                  <a:lnTo>
                    <a:pt x="17128" y="342501"/>
                  </a:lnTo>
                  <a:lnTo>
                    <a:pt x="37488" y="382034"/>
                  </a:lnTo>
                  <a:lnTo>
                    <a:pt x="64778" y="417178"/>
                  </a:lnTo>
                  <a:lnTo>
                    <a:pt x="98298" y="447315"/>
                  </a:lnTo>
                  <a:lnTo>
                    <a:pt x="137348" y="471828"/>
                  </a:lnTo>
                  <a:lnTo>
                    <a:pt x="181226" y="490101"/>
                  </a:lnTo>
                  <a:lnTo>
                    <a:pt x="229234" y="501517"/>
                  </a:lnTo>
                  <a:lnTo>
                    <a:pt x="280670" y="505459"/>
                  </a:lnTo>
                  <a:lnTo>
                    <a:pt x="332483" y="501517"/>
                  </a:lnTo>
                  <a:lnTo>
                    <a:pt x="380785" y="490101"/>
                  </a:lnTo>
                  <a:lnTo>
                    <a:pt x="424885" y="471828"/>
                  </a:lnTo>
                  <a:lnTo>
                    <a:pt x="464093" y="447315"/>
                  </a:lnTo>
                  <a:lnTo>
                    <a:pt x="497719" y="417178"/>
                  </a:lnTo>
                  <a:lnTo>
                    <a:pt x="525074" y="382034"/>
                  </a:lnTo>
                  <a:lnTo>
                    <a:pt x="545467" y="342501"/>
                  </a:lnTo>
                  <a:lnTo>
                    <a:pt x="558209" y="299193"/>
                  </a:lnTo>
                  <a:lnTo>
                    <a:pt x="562610" y="252730"/>
                  </a:lnTo>
                  <a:lnTo>
                    <a:pt x="558209" y="206266"/>
                  </a:lnTo>
                  <a:lnTo>
                    <a:pt x="545467" y="162958"/>
                  </a:lnTo>
                  <a:lnTo>
                    <a:pt x="525074" y="123425"/>
                  </a:lnTo>
                  <a:lnTo>
                    <a:pt x="497719" y="88281"/>
                  </a:lnTo>
                  <a:lnTo>
                    <a:pt x="464093" y="58144"/>
                  </a:lnTo>
                  <a:lnTo>
                    <a:pt x="424885" y="33631"/>
                  </a:lnTo>
                  <a:lnTo>
                    <a:pt x="380785" y="15358"/>
                  </a:lnTo>
                  <a:lnTo>
                    <a:pt x="332483" y="3942"/>
                  </a:lnTo>
                  <a:lnTo>
                    <a:pt x="280670" y="0"/>
                  </a:lnTo>
                  <a:close/>
                </a:path>
              </a:pathLst>
            </a:custGeom>
            <a:solidFill>
              <a:srgbClr val="CE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88981F77-D098-449A-9689-D5BA9B9E0AE6}"/>
                </a:ext>
              </a:extLst>
            </p:cNvPr>
            <p:cNvSpPr/>
            <p:nvPr/>
          </p:nvSpPr>
          <p:spPr>
            <a:xfrm>
              <a:off x="1229360" y="5276850"/>
              <a:ext cx="562610" cy="505459"/>
            </a:xfrm>
            <a:custGeom>
              <a:avLst/>
              <a:gdLst/>
              <a:ahLst/>
              <a:cxnLst/>
              <a:rect l="l" t="t" r="r" b="b"/>
              <a:pathLst>
                <a:path w="562610" h="505460">
                  <a:moveTo>
                    <a:pt x="280670" y="0"/>
                  </a:moveTo>
                  <a:lnTo>
                    <a:pt x="332483" y="3942"/>
                  </a:lnTo>
                  <a:lnTo>
                    <a:pt x="380785" y="15358"/>
                  </a:lnTo>
                  <a:lnTo>
                    <a:pt x="424885" y="33631"/>
                  </a:lnTo>
                  <a:lnTo>
                    <a:pt x="464093" y="58144"/>
                  </a:lnTo>
                  <a:lnTo>
                    <a:pt x="497719" y="88281"/>
                  </a:lnTo>
                  <a:lnTo>
                    <a:pt x="525074" y="123425"/>
                  </a:lnTo>
                  <a:lnTo>
                    <a:pt x="545467" y="162958"/>
                  </a:lnTo>
                  <a:lnTo>
                    <a:pt x="558209" y="206266"/>
                  </a:lnTo>
                  <a:lnTo>
                    <a:pt x="562610" y="252730"/>
                  </a:lnTo>
                  <a:lnTo>
                    <a:pt x="558209" y="299193"/>
                  </a:lnTo>
                  <a:lnTo>
                    <a:pt x="545467" y="342501"/>
                  </a:lnTo>
                  <a:lnTo>
                    <a:pt x="525074" y="382034"/>
                  </a:lnTo>
                  <a:lnTo>
                    <a:pt x="497719" y="417178"/>
                  </a:lnTo>
                  <a:lnTo>
                    <a:pt x="464093" y="447315"/>
                  </a:lnTo>
                  <a:lnTo>
                    <a:pt x="424885" y="471828"/>
                  </a:lnTo>
                  <a:lnTo>
                    <a:pt x="380785" y="490101"/>
                  </a:lnTo>
                  <a:lnTo>
                    <a:pt x="332483" y="501517"/>
                  </a:lnTo>
                  <a:lnTo>
                    <a:pt x="280670" y="505459"/>
                  </a:lnTo>
                  <a:lnTo>
                    <a:pt x="229234" y="501517"/>
                  </a:lnTo>
                  <a:lnTo>
                    <a:pt x="181226" y="490101"/>
                  </a:lnTo>
                  <a:lnTo>
                    <a:pt x="137348" y="471828"/>
                  </a:lnTo>
                  <a:lnTo>
                    <a:pt x="98298" y="447315"/>
                  </a:lnTo>
                  <a:lnTo>
                    <a:pt x="64778" y="417178"/>
                  </a:lnTo>
                  <a:lnTo>
                    <a:pt x="37488" y="382034"/>
                  </a:lnTo>
                  <a:lnTo>
                    <a:pt x="17128" y="342501"/>
                  </a:lnTo>
                  <a:lnTo>
                    <a:pt x="4398" y="299193"/>
                  </a:lnTo>
                  <a:lnTo>
                    <a:pt x="0" y="252730"/>
                  </a:lnTo>
                  <a:lnTo>
                    <a:pt x="4398" y="206266"/>
                  </a:lnTo>
                  <a:lnTo>
                    <a:pt x="17128" y="162958"/>
                  </a:lnTo>
                  <a:lnTo>
                    <a:pt x="37488" y="123425"/>
                  </a:lnTo>
                  <a:lnTo>
                    <a:pt x="64778" y="88281"/>
                  </a:lnTo>
                  <a:lnTo>
                    <a:pt x="98298" y="58144"/>
                  </a:lnTo>
                  <a:lnTo>
                    <a:pt x="137348" y="33631"/>
                  </a:lnTo>
                  <a:lnTo>
                    <a:pt x="181226" y="15358"/>
                  </a:lnTo>
                  <a:lnTo>
                    <a:pt x="229234" y="3942"/>
                  </a:lnTo>
                  <a:lnTo>
                    <a:pt x="28067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1AF13899-C1B6-4EC1-B790-D48CBE180893}"/>
                </a:ext>
              </a:extLst>
            </p:cNvPr>
            <p:cNvSpPr/>
            <p:nvPr/>
          </p:nvSpPr>
          <p:spPr>
            <a:xfrm>
              <a:off x="1229360" y="52768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70DF27BF-3A39-4A5D-A670-DE2E7AA48DB0}"/>
                </a:ext>
              </a:extLst>
            </p:cNvPr>
            <p:cNvSpPr/>
            <p:nvPr/>
          </p:nvSpPr>
          <p:spPr>
            <a:xfrm>
              <a:off x="1791970" y="57823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B4D44DE0-C7E7-496A-87EE-96A75E85A212}"/>
                </a:ext>
              </a:extLst>
            </p:cNvPr>
            <p:cNvSpPr txBox="1"/>
            <p:nvPr/>
          </p:nvSpPr>
          <p:spPr>
            <a:xfrm>
              <a:off x="929639" y="5124767"/>
              <a:ext cx="1381125" cy="1160780"/>
            </a:xfrm>
            <a:prstGeom prst="rect">
              <a:avLst/>
            </a:prstGeom>
          </p:spPr>
          <p:txBody>
            <a:bodyPr vert="horz" wrap="square" lIns="0" tIns="206375" rIns="0" bIns="0" rtlCol="0">
              <a:spAutoFit/>
            </a:bodyPr>
            <a:lstStyle/>
            <a:p>
              <a:pPr marR="243204" algn="ctr">
                <a:lnSpc>
                  <a:spcPct val="100000"/>
                </a:lnSpc>
                <a:spcBef>
                  <a:spcPts val="1625"/>
                </a:spcBef>
              </a:pPr>
              <a:r>
                <a:rPr sz="2600" spc="-630" dirty="0">
                  <a:latin typeface="Liberation Sans"/>
                  <a:cs typeface="Liberation Sans"/>
                </a:rPr>
                <a:t>+</a:t>
              </a:r>
              <a:endParaRPr lang="en-GB" sz="2600" dirty="0">
                <a:latin typeface="Liberation Sans"/>
                <a:cs typeface="Liberation Sans"/>
              </a:endParaRPr>
            </a:p>
            <a:p>
              <a:pPr marL="12700">
                <a:lnSpc>
                  <a:spcPct val="100000"/>
                </a:lnSpc>
                <a:spcBef>
                  <a:spcPts val="1410"/>
                </a:spcBef>
              </a:pPr>
              <a:r>
                <a:rPr lang="en-GB" sz="2400" spc="-5" dirty="0">
                  <a:solidFill>
                    <a:srgbClr val="FF0000"/>
                  </a:solidFill>
                  <a:latin typeface="Liberation Serif"/>
                  <a:cs typeface="Liberation Serif"/>
                </a:rPr>
                <a:t>Expression</a:t>
              </a:r>
              <a:endParaRPr lang="en-GB" sz="2400" dirty="0">
                <a:latin typeface="Liberation Serif"/>
                <a:cs typeface="Liberation Serif"/>
              </a:endParaRPr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3DC5A925-C63D-48FF-AAC7-D9D6DA15281D}"/>
                </a:ext>
              </a:extLst>
            </p:cNvPr>
            <p:cNvSpPr/>
            <p:nvPr/>
          </p:nvSpPr>
          <p:spPr>
            <a:xfrm>
              <a:off x="2193289" y="4095750"/>
              <a:ext cx="217170" cy="270510"/>
            </a:xfrm>
            <a:custGeom>
              <a:avLst/>
              <a:gdLst/>
              <a:ahLst/>
              <a:cxnLst/>
              <a:rect l="l" t="t" r="r" b="b"/>
              <a:pathLst>
                <a:path w="217169" h="270510">
                  <a:moveTo>
                    <a:pt x="217170" y="0"/>
                  </a:moveTo>
                  <a:lnTo>
                    <a:pt x="0" y="2705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0BB5C811-6472-42A1-AB7B-3A1BE9361F59}"/>
                </a:ext>
              </a:extLst>
            </p:cNvPr>
            <p:cNvSpPr/>
            <p:nvPr/>
          </p:nvSpPr>
          <p:spPr>
            <a:xfrm>
              <a:off x="2095500" y="4326890"/>
              <a:ext cx="143510" cy="160020"/>
            </a:xfrm>
            <a:custGeom>
              <a:avLst/>
              <a:gdLst/>
              <a:ahLst/>
              <a:cxnLst/>
              <a:rect l="l" t="t" r="r" b="b"/>
              <a:pathLst>
                <a:path w="143510" h="160020">
                  <a:moveTo>
                    <a:pt x="59689" y="0"/>
                  </a:moveTo>
                  <a:lnTo>
                    <a:pt x="0" y="160020"/>
                  </a:lnTo>
                  <a:lnTo>
                    <a:pt x="143510" y="6731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5B3BC764-FB11-4063-806B-C0F83C40E46B}"/>
                </a:ext>
              </a:extLst>
            </p:cNvPr>
            <p:cNvSpPr/>
            <p:nvPr/>
          </p:nvSpPr>
          <p:spPr>
            <a:xfrm>
              <a:off x="1447800" y="4086859"/>
              <a:ext cx="186690" cy="264160"/>
            </a:xfrm>
            <a:custGeom>
              <a:avLst/>
              <a:gdLst/>
              <a:ahLst/>
              <a:cxnLst/>
              <a:rect l="l" t="t" r="r" b="b"/>
              <a:pathLst>
                <a:path w="186689" h="264160">
                  <a:moveTo>
                    <a:pt x="0" y="0"/>
                  </a:moveTo>
                  <a:lnTo>
                    <a:pt x="186689" y="2641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4A933762-1216-40AE-9B5E-923696AA8B1D}"/>
                </a:ext>
              </a:extLst>
            </p:cNvPr>
            <p:cNvSpPr/>
            <p:nvPr/>
          </p:nvSpPr>
          <p:spPr>
            <a:xfrm>
              <a:off x="1587500" y="4312920"/>
              <a:ext cx="137160" cy="163830"/>
            </a:xfrm>
            <a:custGeom>
              <a:avLst/>
              <a:gdLst/>
              <a:ahLst/>
              <a:cxnLst/>
              <a:rect l="l" t="t" r="r" b="b"/>
              <a:pathLst>
                <a:path w="137160" h="163829">
                  <a:moveTo>
                    <a:pt x="87630" y="0"/>
                  </a:moveTo>
                  <a:lnTo>
                    <a:pt x="0" y="63499"/>
                  </a:lnTo>
                  <a:lnTo>
                    <a:pt x="137160" y="163829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7F4CE2B4-244B-4A9D-941C-D90D9D04A272}"/>
                </a:ext>
              </a:extLst>
            </p:cNvPr>
            <p:cNvSpPr/>
            <p:nvPr/>
          </p:nvSpPr>
          <p:spPr>
            <a:xfrm>
              <a:off x="1756410" y="4906009"/>
              <a:ext cx="82550" cy="298450"/>
            </a:xfrm>
            <a:custGeom>
              <a:avLst/>
              <a:gdLst/>
              <a:ahLst/>
              <a:cxnLst/>
              <a:rect l="l" t="t" r="r" b="b"/>
              <a:pathLst>
                <a:path w="82550" h="298450">
                  <a:moveTo>
                    <a:pt x="82550" y="0"/>
                  </a:moveTo>
                  <a:lnTo>
                    <a:pt x="0" y="2984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DA12F902-3067-4B81-AF97-455B643D5349}"/>
                </a:ext>
              </a:extLst>
            </p:cNvPr>
            <p:cNvSpPr/>
            <p:nvPr/>
          </p:nvSpPr>
          <p:spPr>
            <a:xfrm>
              <a:off x="1705610" y="5182870"/>
              <a:ext cx="105410" cy="170180"/>
            </a:xfrm>
            <a:custGeom>
              <a:avLst/>
              <a:gdLst/>
              <a:ahLst/>
              <a:cxnLst/>
              <a:rect l="l" t="t" r="r" b="b"/>
              <a:pathLst>
                <a:path w="105410" h="170179">
                  <a:moveTo>
                    <a:pt x="0" y="0"/>
                  </a:moveTo>
                  <a:lnTo>
                    <a:pt x="8889" y="170179"/>
                  </a:lnTo>
                  <a:lnTo>
                    <a:pt x="105409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D5866822-198D-4546-9B44-4CD631A01C26}"/>
                </a:ext>
              </a:extLst>
            </p:cNvPr>
            <p:cNvSpPr/>
            <p:nvPr/>
          </p:nvSpPr>
          <p:spPr>
            <a:xfrm>
              <a:off x="1096010" y="4953000"/>
              <a:ext cx="152400" cy="274320"/>
            </a:xfrm>
            <a:custGeom>
              <a:avLst/>
              <a:gdLst/>
              <a:ahLst/>
              <a:cxnLst/>
              <a:rect l="l" t="t" r="r" b="b"/>
              <a:pathLst>
                <a:path w="152400" h="274320">
                  <a:moveTo>
                    <a:pt x="0" y="0"/>
                  </a:moveTo>
                  <a:lnTo>
                    <a:pt x="152400" y="2743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A692E9AB-D9EA-4BCD-9256-74B198891176}"/>
                </a:ext>
              </a:extLst>
            </p:cNvPr>
            <p:cNvSpPr/>
            <p:nvPr/>
          </p:nvSpPr>
          <p:spPr>
            <a:xfrm>
              <a:off x="1198880" y="5195570"/>
              <a:ext cx="125730" cy="167640"/>
            </a:xfrm>
            <a:custGeom>
              <a:avLst/>
              <a:gdLst/>
              <a:ahLst/>
              <a:cxnLst/>
              <a:rect l="l" t="t" r="r" b="b"/>
              <a:pathLst>
                <a:path w="125730" h="167639">
                  <a:moveTo>
                    <a:pt x="93979" y="0"/>
                  </a:moveTo>
                  <a:lnTo>
                    <a:pt x="0" y="52069"/>
                  </a:lnTo>
                  <a:lnTo>
                    <a:pt x="125729" y="167639"/>
                  </a:lnTo>
                  <a:lnTo>
                    <a:pt x="93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F2876345-3472-4DAD-82CB-A8379284F159}"/>
                </a:ext>
              </a:extLst>
            </p:cNvPr>
            <p:cNvSpPr/>
            <p:nvPr/>
          </p:nvSpPr>
          <p:spPr>
            <a:xfrm>
              <a:off x="1619250" y="4400550"/>
              <a:ext cx="562610" cy="505459"/>
            </a:xfrm>
            <a:custGeom>
              <a:avLst/>
              <a:gdLst/>
              <a:ahLst/>
              <a:cxnLst/>
              <a:rect l="l" t="t" r="r" b="b"/>
              <a:pathLst>
                <a:path w="562610" h="505460">
                  <a:moveTo>
                    <a:pt x="281939" y="0"/>
                  </a:moveTo>
                  <a:lnTo>
                    <a:pt x="333375" y="3942"/>
                  </a:lnTo>
                  <a:lnTo>
                    <a:pt x="381383" y="15358"/>
                  </a:lnTo>
                  <a:lnTo>
                    <a:pt x="425261" y="33631"/>
                  </a:lnTo>
                  <a:lnTo>
                    <a:pt x="464311" y="58144"/>
                  </a:lnTo>
                  <a:lnTo>
                    <a:pt x="497831" y="88281"/>
                  </a:lnTo>
                  <a:lnTo>
                    <a:pt x="525121" y="123425"/>
                  </a:lnTo>
                  <a:lnTo>
                    <a:pt x="545481" y="162958"/>
                  </a:lnTo>
                  <a:lnTo>
                    <a:pt x="558211" y="206266"/>
                  </a:lnTo>
                  <a:lnTo>
                    <a:pt x="562610" y="252730"/>
                  </a:lnTo>
                  <a:lnTo>
                    <a:pt x="558211" y="299193"/>
                  </a:lnTo>
                  <a:lnTo>
                    <a:pt x="545481" y="342501"/>
                  </a:lnTo>
                  <a:lnTo>
                    <a:pt x="525121" y="382034"/>
                  </a:lnTo>
                  <a:lnTo>
                    <a:pt x="497831" y="417178"/>
                  </a:lnTo>
                  <a:lnTo>
                    <a:pt x="464311" y="447315"/>
                  </a:lnTo>
                  <a:lnTo>
                    <a:pt x="425261" y="471828"/>
                  </a:lnTo>
                  <a:lnTo>
                    <a:pt x="381383" y="490101"/>
                  </a:lnTo>
                  <a:lnTo>
                    <a:pt x="333375" y="501517"/>
                  </a:lnTo>
                  <a:lnTo>
                    <a:pt x="281939" y="505460"/>
                  </a:lnTo>
                  <a:lnTo>
                    <a:pt x="230126" y="501517"/>
                  </a:lnTo>
                  <a:lnTo>
                    <a:pt x="181824" y="490101"/>
                  </a:lnTo>
                  <a:lnTo>
                    <a:pt x="137724" y="471828"/>
                  </a:lnTo>
                  <a:lnTo>
                    <a:pt x="98516" y="447315"/>
                  </a:lnTo>
                  <a:lnTo>
                    <a:pt x="64890" y="417178"/>
                  </a:lnTo>
                  <a:lnTo>
                    <a:pt x="37535" y="382034"/>
                  </a:lnTo>
                  <a:lnTo>
                    <a:pt x="17142" y="342501"/>
                  </a:lnTo>
                  <a:lnTo>
                    <a:pt x="4400" y="299193"/>
                  </a:lnTo>
                  <a:lnTo>
                    <a:pt x="0" y="252730"/>
                  </a:lnTo>
                  <a:lnTo>
                    <a:pt x="4400" y="206266"/>
                  </a:lnTo>
                  <a:lnTo>
                    <a:pt x="17142" y="162958"/>
                  </a:lnTo>
                  <a:lnTo>
                    <a:pt x="37535" y="123425"/>
                  </a:lnTo>
                  <a:lnTo>
                    <a:pt x="64890" y="88281"/>
                  </a:lnTo>
                  <a:lnTo>
                    <a:pt x="98516" y="58144"/>
                  </a:lnTo>
                  <a:lnTo>
                    <a:pt x="137724" y="33631"/>
                  </a:lnTo>
                  <a:lnTo>
                    <a:pt x="181824" y="15358"/>
                  </a:lnTo>
                  <a:lnTo>
                    <a:pt x="230126" y="3942"/>
                  </a:lnTo>
                  <a:lnTo>
                    <a:pt x="281939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90EC62B5-238C-413B-A900-D3D4D14E541F}"/>
                </a:ext>
              </a:extLst>
            </p:cNvPr>
            <p:cNvSpPr/>
            <p:nvPr/>
          </p:nvSpPr>
          <p:spPr>
            <a:xfrm>
              <a:off x="1619250" y="44005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681D51A9-0E7D-470B-A287-5879D22D37F5}"/>
                </a:ext>
              </a:extLst>
            </p:cNvPr>
            <p:cNvSpPr/>
            <p:nvPr/>
          </p:nvSpPr>
          <p:spPr>
            <a:xfrm>
              <a:off x="2181860" y="49060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D8D499F4-1A5E-4559-AA78-A9E61852ED74}"/>
                </a:ext>
              </a:extLst>
            </p:cNvPr>
            <p:cNvSpPr/>
            <p:nvPr/>
          </p:nvSpPr>
          <p:spPr>
            <a:xfrm>
              <a:off x="2193289" y="4097020"/>
              <a:ext cx="217170" cy="269240"/>
            </a:xfrm>
            <a:custGeom>
              <a:avLst/>
              <a:gdLst/>
              <a:ahLst/>
              <a:cxnLst/>
              <a:rect l="l" t="t" r="r" b="b"/>
              <a:pathLst>
                <a:path w="217169" h="269239">
                  <a:moveTo>
                    <a:pt x="217170" y="0"/>
                  </a:moveTo>
                  <a:lnTo>
                    <a:pt x="0" y="269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56E5DA84-2766-4FCC-A04F-4AC82AD872F3}"/>
                </a:ext>
              </a:extLst>
            </p:cNvPr>
            <p:cNvSpPr/>
            <p:nvPr/>
          </p:nvSpPr>
          <p:spPr>
            <a:xfrm>
              <a:off x="2095500" y="4326890"/>
              <a:ext cx="143510" cy="160020"/>
            </a:xfrm>
            <a:custGeom>
              <a:avLst/>
              <a:gdLst/>
              <a:ahLst/>
              <a:cxnLst/>
              <a:rect l="l" t="t" r="r" b="b"/>
              <a:pathLst>
                <a:path w="143510" h="160020">
                  <a:moveTo>
                    <a:pt x="59689" y="0"/>
                  </a:moveTo>
                  <a:lnTo>
                    <a:pt x="0" y="160020"/>
                  </a:lnTo>
                  <a:lnTo>
                    <a:pt x="143510" y="6731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F0C9C572-2DC7-4E79-A7B0-750110F142E1}"/>
                </a:ext>
              </a:extLst>
            </p:cNvPr>
            <p:cNvSpPr/>
            <p:nvPr/>
          </p:nvSpPr>
          <p:spPr>
            <a:xfrm>
              <a:off x="1447800" y="4086859"/>
              <a:ext cx="186690" cy="264160"/>
            </a:xfrm>
            <a:custGeom>
              <a:avLst/>
              <a:gdLst/>
              <a:ahLst/>
              <a:cxnLst/>
              <a:rect l="l" t="t" r="r" b="b"/>
              <a:pathLst>
                <a:path w="186689" h="264160">
                  <a:moveTo>
                    <a:pt x="0" y="0"/>
                  </a:moveTo>
                  <a:lnTo>
                    <a:pt x="186689" y="2641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310267D1-ABAC-4B19-AFE4-CCA5E84A37F1}"/>
                </a:ext>
              </a:extLst>
            </p:cNvPr>
            <p:cNvSpPr/>
            <p:nvPr/>
          </p:nvSpPr>
          <p:spPr>
            <a:xfrm>
              <a:off x="1587500" y="4314190"/>
              <a:ext cx="137160" cy="162560"/>
            </a:xfrm>
            <a:custGeom>
              <a:avLst/>
              <a:gdLst/>
              <a:ahLst/>
              <a:cxnLst/>
              <a:rect l="l" t="t" r="r" b="b"/>
              <a:pathLst>
                <a:path w="137160" h="162560">
                  <a:moveTo>
                    <a:pt x="87630" y="0"/>
                  </a:moveTo>
                  <a:lnTo>
                    <a:pt x="0" y="62230"/>
                  </a:lnTo>
                  <a:lnTo>
                    <a:pt x="137160" y="162560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447241D8-0E38-4DB5-937E-C2408C06EEF7}"/>
                </a:ext>
              </a:extLst>
            </p:cNvPr>
            <p:cNvSpPr txBox="1"/>
            <p:nvPr/>
          </p:nvSpPr>
          <p:spPr>
            <a:xfrm>
              <a:off x="1642931" y="4525307"/>
              <a:ext cx="532765" cy="9131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9845" algn="ctr">
                <a:lnSpc>
                  <a:spcPct val="100000"/>
                </a:lnSpc>
                <a:spcBef>
                  <a:spcPts val="100"/>
                </a:spcBef>
              </a:pPr>
              <a:r>
                <a:rPr sz="2600" dirty="0">
                  <a:latin typeface="Liberation Sans"/>
                  <a:cs typeface="Liberation Sans"/>
                </a:rPr>
                <a:t>*</a:t>
              </a:r>
            </a:p>
            <a:p>
              <a:pPr algn="ctr">
                <a:lnSpc>
                  <a:spcPct val="100000"/>
                </a:lnSpc>
                <a:spcBef>
                  <a:spcPts val="1710"/>
                </a:spcBef>
              </a:pPr>
              <a:endParaRPr sz="1800" dirty="0">
                <a:latin typeface="Liberation Serif"/>
                <a:cs typeface="Liberation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3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Assembler</a:t>
            </a: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CB4C9B56-1B8F-48FF-A1E4-748010E8BDB3}"/>
              </a:ext>
            </a:extLst>
          </p:cNvPr>
          <p:cNvSpPr/>
          <p:nvPr/>
        </p:nvSpPr>
        <p:spPr>
          <a:xfrm>
            <a:off x="1272959" y="531864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2E2BF096-0B7F-4AEA-ABE2-29FB1246FA38}"/>
              </a:ext>
            </a:extLst>
          </p:cNvPr>
          <p:cNvSpPr/>
          <p:nvPr/>
        </p:nvSpPr>
        <p:spPr>
          <a:xfrm>
            <a:off x="1272959" y="531864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D81422-3AC7-45DB-9E87-26BBE8058EA3}"/>
              </a:ext>
            </a:extLst>
          </p:cNvPr>
          <p:cNvSpPr/>
          <p:nvPr/>
        </p:nvSpPr>
        <p:spPr>
          <a:xfrm>
            <a:off x="1653119" y="505980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2820F9C-A028-4276-B855-27846B686EDF}"/>
              </a:ext>
            </a:extLst>
          </p:cNvPr>
          <p:cNvSpPr/>
          <p:nvPr/>
        </p:nvSpPr>
        <p:spPr>
          <a:xfrm>
            <a:off x="2895479" y="509580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25906D34-AAFE-4DA4-87A4-AA4F2F48770B}"/>
              </a:ext>
            </a:extLst>
          </p:cNvPr>
          <p:cNvSpPr/>
          <p:nvPr/>
        </p:nvSpPr>
        <p:spPr>
          <a:xfrm>
            <a:off x="2521800" y="531864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8850C19D-54A0-4500-9EBC-4887C7B9AFEA}"/>
              </a:ext>
            </a:extLst>
          </p:cNvPr>
          <p:cNvSpPr/>
          <p:nvPr/>
        </p:nvSpPr>
        <p:spPr>
          <a:xfrm>
            <a:off x="1272959" y="531864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D5ED0BB-8439-472D-BBCD-5615A3D2765F}"/>
              </a:ext>
            </a:extLst>
          </p:cNvPr>
          <p:cNvSpPr/>
          <p:nvPr/>
        </p:nvSpPr>
        <p:spPr>
          <a:xfrm>
            <a:off x="505079" y="509580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65FF0FBC-7020-4E25-80B7-E1BA15633EB9}"/>
              </a:ext>
            </a:extLst>
          </p:cNvPr>
          <p:cNvSpPr/>
          <p:nvPr/>
        </p:nvSpPr>
        <p:spPr>
          <a:xfrm>
            <a:off x="1272959" y="531864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244B4-86DF-4C64-95D6-764BA2122F37}"/>
              </a:ext>
            </a:extLst>
          </p:cNvPr>
          <p:cNvSpPr/>
          <p:nvPr/>
        </p:nvSpPr>
        <p:spPr>
          <a:xfrm>
            <a:off x="1653119" y="505980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preproc</a:t>
            </a: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4DC8B32-C2BD-4D64-9200-F8D8EDF83B55}"/>
              </a:ext>
            </a:extLst>
          </p:cNvPr>
          <p:cNvSpPr/>
          <p:nvPr/>
        </p:nvSpPr>
        <p:spPr>
          <a:xfrm>
            <a:off x="2895479" y="509580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91772D01-8B95-4A54-B32A-D15CE18887C1}"/>
              </a:ext>
            </a:extLst>
          </p:cNvPr>
          <p:cNvSpPr/>
          <p:nvPr/>
        </p:nvSpPr>
        <p:spPr>
          <a:xfrm>
            <a:off x="2521800" y="531864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4AF5B3A3-5C78-4275-98C9-F5373AAE66CD}"/>
              </a:ext>
            </a:extLst>
          </p:cNvPr>
          <p:cNvSpPr/>
          <p:nvPr/>
        </p:nvSpPr>
        <p:spPr>
          <a:xfrm>
            <a:off x="3663360" y="531864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49CF97C4-29AD-4678-82DE-C4B06F443893}"/>
              </a:ext>
            </a:extLst>
          </p:cNvPr>
          <p:cNvSpPr/>
          <p:nvPr/>
        </p:nvSpPr>
        <p:spPr>
          <a:xfrm>
            <a:off x="3663360" y="531864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EBF0A1-E512-4B80-A0A0-E229280E10F2}"/>
              </a:ext>
            </a:extLst>
          </p:cNvPr>
          <p:cNvSpPr/>
          <p:nvPr/>
        </p:nvSpPr>
        <p:spPr>
          <a:xfrm>
            <a:off x="4043519" y="505980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7890C02-CC0B-4EBF-8395-F689C79E0E78}"/>
              </a:ext>
            </a:extLst>
          </p:cNvPr>
          <p:cNvSpPr/>
          <p:nvPr/>
        </p:nvSpPr>
        <p:spPr>
          <a:xfrm>
            <a:off x="5285880" y="509580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AEE49E2-972D-4303-B666-7F554BE378E9}"/>
              </a:ext>
            </a:extLst>
          </p:cNvPr>
          <p:cNvSpPr/>
          <p:nvPr/>
        </p:nvSpPr>
        <p:spPr>
          <a:xfrm>
            <a:off x="4912200" y="531864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E00FB193-9B35-4C33-84CC-D6EF39BBCB3B}"/>
              </a:ext>
            </a:extLst>
          </p:cNvPr>
          <p:cNvSpPr/>
          <p:nvPr/>
        </p:nvSpPr>
        <p:spPr>
          <a:xfrm>
            <a:off x="3663360" y="531864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6D628A87-AC00-44AA-8926-64C3FBEDB20F}"/>
              </a:ext>
            </a:extLst>
          </p:cNvPr>
          <p:cNvSpPr/>
          <p:nvPr/>
        </p:nvSpPr>
        <p:spPr>
          <a:xfrm>
            <a:off x="3663360" y="531864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AAD2FB-03DB-4AD9-89CD-103E4CA54EC9}"/>
              </a:ext>
            </a:extLst>
          </p:cNvPr>
          <p:cNvSpPr/>
          <p:nvPr/>
        </p:nvSpPr>
        <p:spPr>
          <a:xfrm>
            <a:off x="4043519" y="505980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2B0803-A5AF-4F97-907E-0FC6580B062F}"/>
              </a:ext>
            </a:extLst>
          </p:cNvPr>
          <p:cNvSpPr/>
          <p:nvPr/>
        </p:nvSpPr>
        <p:spPr>
          <a:xfrm>
            <a:off x="5285880" y="509580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E12B4AE6-07A5-4D0F-80EA-5A2E6713F414}"/>
              </a:ext>
            </a:extLst>
          </p:cNvPr>
          <p:cNvSpPr/>
          <p:nvPr/>
        </p:nvSpPr>
        <p:spPr>
          <a:xfrm>
            <a:off x="4912200" y="531864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DB625CFE-47E8-4990-97B2-BD4C0EE83501}"/>
              </a:ext>
            </a:extLst>
          </p:cNvPr>
          <p:cNvSpPr/>
          <p:nvPr/>
        </p:nvSpPr>
        <p:spPr>
          <a:xfrm>
            <a:off x="6053760" y="531864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6D5BFE72-877D-47B2-A738-5DD619E9D9C0}"/>
              </a:ext>
            </a:extLst>
          </p:cNvPr>
          <p:cNvSpPr/>
          <p:nvPr/>
        </p:nvSpPr>
        <p:spPr>
          <a:xfrm>
            <a:off x="6053760" y="531864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58823A1-2179-430F-8BB3-72D315F0CF4D}"/>
              </a:ext>
            </a:extLst>
          </p:cNvPr>
          <p:cNvSpPr/>
          <p:nvPr/>
        </p:nvSpPr>
        <p:spPr>
          <a:xfrm>
            <a:off x="6433920" y="505980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8474A1-FBF2-404B-A75F-9C7DE812E868}"/>
              </a:ext>
            </a:extLst>
          </p:cNvPr>
          <p:cNvSpPr/>
          <p:nvPr/>
        </p:nvSpPr>
        <p:spPr>
          <a:xfrm>
            <a:off x="7676280" y="509580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A7771FC8-5EC8-4E8D-A1CF-A8CC354A2B0A}"/>
              </a:ext>
            </a:extLst>
          </p:cNvPr>
          <p:cNvSpPr/>
          <p:nvPr/>
        </p:nvSpPr>
        <p:spPr>
          <a:xfrm>
            <a:off x="7302599" y="531864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D600311A-DFEA-4247-B37A-779E165137F8}"/>
              </a:ext>
            </a:extLst>
          </p:cNvPr>
          <p:cNvSpPr/>
          <p:nvPr/>
        </p:nvSpPr>
        <p:spPr>
          <a:xfrm>
            <a:off x="6053760" y="531864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060C5CC3-043D-417A-BEBF-09F717A89CF5}"/>
              </a:ext>
            </a:extLst>
          </p:cNvPr>
          <p:cNvSpPr/>
          <p:nvPr/>
        </p:nvSpPr>
        <p:spPr>
          <a:xfrm>
            <a:off x="6053760" y="531864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928DF25-A9FC-47E6-B93E-58B9E67B0170}"/>
              </a:ext>
            </a:extLst>
          </p:cNvPr>
          <p:cNvSpPr/>
          <p:nvPr/>
        </p:nvSpPr>
        <p:spPr>
          <a:xfrm>
            <a:off x="6433920" y="505980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74F043-FE38-49A7-966B-FFBD1499AB35}"/>
              </a:ext>
            </a:extLst>
          </p:cNvPr>
          <p:cNvSpPr/>
          <p:nvPr/>
        </p:nvSpPr>
        <p:spPr>
          <a:xfrm>
            <a:off x="7676280" y="509580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48837429-A5C5-4D09-93A0-67F2BD9F5044}"/>
              </a:ext>
            </a:extLst>
          </p:cNvPr>
          <p:cNvSpPr/>
          <p:nvPr/>
        </p:nvSpPr>
        <p:spPr>
          <a:xfrm>
            <a:off x="7302599" y="531864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E96EB093-8FFB-4381-870A-6A10E54EE42E}"/>
              </a:ext>
            </a:extLst>
          </p:cNvPr>
          <p:cNvSpPr/>
          <p:nvPr/>
        </p:nvSpPr>
        <p:spPr>
          <a:xfrm flipH="1">
            <a:off x="524160" y="3657960"/>
            <a:ext cx="3876840" cy="1305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435E8447-9FF6-4ED4-B845-58BBA3C7FB25}"/>
              </a:ext>
            </a:extLst>
          </p:cNvPr>
          <p:cNvSpPr/>
          <p:nvPr/>
        </p:nvSpPr>
        <p:spPr>
          <a:xfrm>
            <a:off x="6801120" y="3677039"/>
            <a:ext cx="1600200" cy="1257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BF2B990-9009-486E-BF6F-AB3E5F5EDD55}"/>
              </a:ext>
            </a:extLst>
          </p:cNvPr>
          <p:cNvSpPr/>
          <p:nvPr/>
        </p:nvSpPr>
        <p:spPr>
          <a:xfrm>
            <a:off x="4505760" y="19922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12AB369E-2A5A-457C-A06A-2F9A9118871E}"/>
              </a:ext>
            </a:extLst>
          </p:cNvPr>
          <p:cNvSpPr/>
          <p:nvPr/>
        </p:nvSpPr>
        <p:spPr>
          <a:xfrm>
            <a:off x="5043600" y="214812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2321D42-6116-4C6C-B4CD-DE66550D91C1}"/>
              </a:ext>
            </a:extLst>
          </p:cNvPr>
          <p:cNvSpPr/>
          <p:nvPr/>
        </p:nvSpPr>
        <p:spPr>
          <a:xfrm>
            <a:off x="4505760" y="19922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2C3095C6-4D7B-47A0-AE00-A05CCBF2DCA5}"/>
              </a:ext>
            </a:extLst>
          </p:cNvPr>
          <p:cNvSpPr/>
          <p:nvPr/>
        </p:nvSpPr>
        <p:spPr>
          <a:xfrm>
            <a:off x="5043600" y="214812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382DD41-0E0D-4A17-8BEB-CEB52C52B646}"/>
              </a:ext>
            </a:extLst>
          </p:cNvPr>
          <p:cNvSpPr/>
          <p:nvPr/>
        </p:nvSpPr>
        <p:spPr>
          <a:xfrm>
            <a:off x="5310000" y="196668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asembler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F8556F0-8B20-46B1-B4E1-362E6BA2EBC5}"/>
              </a:ext>
            </a:extLst>
          </p:cNvPr>
          <p:cNvSpPr/>
          <p:nvPr/>
        </p:nvSpPr>
        <p:spPr>
          <a:xfrm>
            <a:off x="6180120" y="19922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45" name="Straight Connector 44">
            <a:extLst>
              <a:ext uri="{FF2B5EF4-FFF2-40B4-BE49-F238E27FC236}">
                <a16:creationId xmlns:a16="http://schemas.microsoft.com/office/drawing/2014/main" id="{100D0BA5-E3B7-4337-A0B4-58FE5A610516}"/>
              </a:ext>
            </a:extLst>
          </p:cNvPr>
          <p:cNvSpPr/>
          <p:nvPr/>
        </p:nvSpPr>
        <p:spPr>
          <a:xfrm>
            <a:off x="5918399" y="2148120"/>
            <a:ext cx="261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F80EB95-A274-4035-989D-66BDB38C3C92}"/>
              </a:ext>
            </a:extLst>
          </p:cNvPr>
          <p:cNvSpPr/>
          <p:nvPr/>
        </p:nvSpPr>
        <p:spPr>
          <a:xfrm>
            <a:off x="4505760" y="244476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6926A8ED-B241-4D98-B1FD-3E29E209317B}"/>
              </a:ext>
            </a:extLst>
          </p:cNvPr>
          <p:cNvSpPr/>
          <p:nvPr/>
        </p:nvSpPr>
        <p:spPr>
          <a:xfrm>
            <a:off x="5043600" y="2600639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D034E71-CEC1-4276-BAAE-B9A6FD448DF6}"/>
              </a:ext>
            </a:extLst>
          </p:cNvPr>
          <p:cNvSpPr/>
          <p:nvPr/>
        </p:nvSpPr>
        <p:spPr>
          <a:xfrm>
            <a:off x="4505760" y="244476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49" name="Straight Connector 48">
            <a:extLst>
              <a:ext uri="{FF2B5EF4-FFF2-40B4-BE49-F238E27FC236}">
                <a16:creationId xmlns:a16="http://schemas.microsoft.com/office/drawing/2014/main" id="{C480837A-1724-476A-81B9-8D1C91C0C60F}"/>
              </a:ext>
            </a:extLst>
          </p:cNvPr>
          <p:cNvSpPr/>
          <p:nvPr/>
        </p:nvSpPr>
        <p:spPr>
          <a:xfrm>
            <a:off x="5043600" y="2600639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401394D-56AB-4F44-8F08-D7B7422DE7DD}"/>
              </a:ext>
            </a:extLst>
          </p:cNvPr>
          <p:cNvSpPr/>
          <p:nvPr/>
        </p:nvSpPr>
        <p:spPr>
          <a:xfrm>
            <a:off x="5310000" y="241920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4FAD51F-B395-41FE-89C4-5E1CCCBCC69C}"/>
              </a:ext>
            </a:extLst>
          </p:cNvPr>
          <p:cNvSpPr/>
          <p:nvPr/>
        </p:nvSpPr>
        <p:spPr>
          <a:xfrm>
            <a:off x="6180120" y="244476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52" name="Straight Connector 51">
            <a:extLst>
              <a:ext uri="{FF2B5EF4-FFF2-40B4-BE49-F238E27FC236}">
                <a16:creationId xmlns:a16="http://schemas.microsoft.com/office/drawing/2014/main" id="{35321B11-25BE-42D4-B1BD-676AC06B4C06}"/>
              </a:ext>
            </a:extLst>
          </p:cNvPr>
          <p:cNvSpPr/>
          <p:nvPr/>
        </p:nvSpPr>
        <p:spPr>
          <a:xfrm>
            <a:off x="5918399" y="2600639"/>
            <a:ext cx="261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06B70E6-658F-4ED9-BCBF-2D2EA4E0C0FD}"/>
              </a:ext>
            </a:extLst>
          </p:cNvPr>
          <p:cNvSpPr/>
          <p:nvPr/>
        </p:nvSpPr>
        <p:spPr>
          <a:xfrm>
            <a:off x="4505760" y="28818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193722CF-431F-4CF4-A360-1CC4D8E01A26}"/>
              </a:ext>
            </a:extLst>
          </p:cNvPr>
          <p:cNvSpPr/>
          <p:nvPr/>
        </p:nvSpPr>
        <p:spPr>
          <a:xfrm>
            <a:off x="5043600" y="3037679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C56DBCE-E39E-41EC-BC64-DAF6EDEC3EE1}"/>
              </a:ext>
            </a:extLst>
          </p:cNvPr>
          <p:cNvSpPr/>
          <p:nvPr/>
        </p:nvSpPr>
        <p:spPr>
          <a:xfrm>
            <a:off x="4505760" y="28818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56" name="Straight Connector 55">
            <a:extLst>
              <a:ext uri="{FF2B5EF4-FFF2-40B4-BE49-F238E27FC236}">
                <a16:creationId xmlns:a16="http://schemas.microsoft.com/office/drawing/2014/main" id="{9B64EF02-CEF4-4784-B27F-2DFED98DA4D8}"/>
              </a:ext>
            </a:extLst>
          </p:cNvPr>
          <p:cNvSpPr/>
          <p:nvPr/>
        </p:nvSpPr>
        <p:spPr>
          <a:xfrm>
            <a:off x="5043600" y="3037679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ED0B907-6B9A-441B-963A-700673E79CE9}"/>
              </a:ext>
            </a:extLst>
          </p:cNvPr>
          <p:cNvSpPr/>
          <p:nvPr/>
        </p:nvSpPr>
        <p:spPr>
          <a:xfrm>
            <a:off x="5310000" y="285660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73F4890-A6C5-4AA9-A4A8-2FED60982AD0}"/>
              </a:ext>
            </a:extLst>
          </p:cNvPr>
          <p:cNvSpPr/>
          <p:nvPr/>
        </p:nvSpPr>
        <p:spPr>
          <a:xfrm>
            <a:off x="6180120" y="28818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59" name="Straight Connector 58">
            <a:extLst>
              <a:ext uri="{FF2B5EF4-FFF2-40B4-BE49-F238E27FC236}">
                <a16:creationId xmlns:a16="http://schemas.microsoft.com/office/drawing/2014/main" id="{48BB67F8-2C4F-4089-8C64-B598270F95BB}"/>
              </a:ext>
            </a:extLst>
          </p:cNvPr>
          <p:cNvSpPr/>
          <p:nvPr/>
        </p:nvSpPr>
        <p:spPr>
          <a:xfrm>
            <a:off x="5918399" y="3037679"/>
            <a:ext cx="261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F3A5250-514B-4836-938B-6609809DB0DF}"/>
              </a:ext>
            </a:extLst>
          </p:cNvPr>
          <p:cNvSpPr/>
          <p:nvPr/>
        </p:nvSpPr>
        <p:spPr>
          <a:xfrm>
            <a:off x="4505760" y="332423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1" name="Straight Connector 60">
            <a:extLst>
              <a:ext uri="{FF2B5EF4-FFF2-40B4-BE49-F238E27FC236}">
                <a16:creationId xmlns:a16="http://schemas.microsoft.com/office/drawing/2014/main" id="{C9141B6A-5C5F-4564-8258-B14ECB2AFC57}"/>
              </a:ext>
            </a:extLst>
          </p:cNvPr>
          <p:cNvSpPr/>
          <p:nvPr/>
        </p:nvSpPr>
        <p:spPr>
          <a:xfrm>
            <a:off x="5043600" y="348012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47B814A-082B-4511-AC23-4B1FE967DE56}"/>
              </a:ext>
            </a:extLst>
          </p:cNvPr>
          <p:cNvSpPr/>
          <p:nvPr/>
        </p:nvSpPr>
        <p:spPr>
          <a:xfrm>
            <a:off x="4505760" y="332423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63" name="Straight Connector 62">
            <a:extLst>
              <a:ext uri="{FF2B5EF4-FFF2-40B4-BE49-F238E27FC236}">
                <a16:creationId xmlns:a16="http://schemas.microsoft.com/office/drawing/2014/main" id="{0398113B-36C3-4CE1-8622-1AE7336B639E}"/>
              </a:ext>
            </a:extLst>
          </p:cNvPr>
          <p:cNvSpPr/>
          <p:nvPr/>
        </p:nvSpPr>
        <p:spPr>
          <a:xfrm>
            <a:off x="5043600" y="348012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548D085-8A3B-4B22-9CE4-F24228E92D52}"/>
              </a:ext>
            </a:extLst>
          </p:cNvPr>
          <p:cNvSpPr/>
          <p:nvPr/>
        </p:nvSpPr>
        <p:spPr>
          <a:xfrm>
            <a:off x="5310000" y="329904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1C99150-7956-44E1-8320-89DA79B04B71}"/>
              </a:ext>
            </a:extLst>
          </p:cNvPr>
          <p:cNvSpPr/>
          <p:nvPr/>
        </p:nvSpPr>
        <p:spPr>
          <a:xfrm>
            <a:off x="6180120" y="332423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66" name="Straight Connector 65">
            <a:extLst>
              <a:ext uri="{FF2B5EF4-FFF2-40B4-BE49-F238E27FC236}">
                <a16:creationId xmlns:a16="http://schemas.microsoft.com/office/drawing/2014/main" id="{624A9A7E-D7F2-4633-A606-223261782729}"/>
              </a:ext>
            </a:extLst>
          </p:cNvPr>
          <p:cNvSpPr/>
          <p:nvPr/>
        </p:nvSpPr>
        <p:spPr>
          <a:xfrm>
            <a:off x="5918399" y="3480120"/>
            <a:ext cx="261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82920F9-930F-4A9C-A737-679662B93840}"/>
              </a:ext>
            </a:extLst>
          </p:cNvPr>
          <p:cNvSpPr/>
          <p:nvPr/>
        </p:nvSpPr>
        <p:spPr>
          <a:xfrm>
            <a:off x="7129800" y="1671839"/>
            <a:ext cx="64836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libraries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4D60DDB-638E-477A-B017-B17CC42365EE}"/>
              </a:ext>
            </a:extLst>
          </p:cNvPr>
          <p:cNvSpPr/>
          <p:nvPr/>
        </p:nvSpPr>
        <p:spPr>
          <a:xfrm>
            <a:off x="5310000" y="2856600"/>
            <a:ext cx="60336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A6FB172-7D58-471F-BAA3-80A57F6A27E8}"/>
              </a:ext>
            </a:extLst>
          </p:cNvPr>
          <p:cNvSpPr/>
          <p:nvPr/>
        </p:nvSpPr>
        <p:spPr>
          <a:xfrm>
            <a:off x="7175160" y="261540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linker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9983CB7-2A74-451F-A984-76ADF670766F}"/>
              </a:ext>
            </a:extLst>
          </p:cNvPr>
          <p:cNvSpPr/>
          <p:nvPr/>
        </p:nvSpPr>
        <p:spPr>
          <a:xfrm>
            <a:off x="8041680" y="2650680"/>
            <a:ext cx="60840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executable</a:t>
            </a:r>
          </a:p>
        </p:txBody>
      </p:sp>
      <p:sp>
        <p:nvSpPr>
          <p:cNvPr id="71" name="Straight Connector 70">
            <a:extLst>
              <a:ext uri="{FF2B5EF4-FFF2-40B4-BE49-F238E27FC236}">
                <a16:creationId xmlns:a16="http://schemas.microsoft.com/office/drawing/2014/main" id="{0D200FCC-AEEE-4F9E-8429-7791FA0F6416}"/>
              </a:ext>
            </a:extLst>
          </p:cNvPr>
          <p:cNvSpPr/>
          <p:nvPr/>
        </p:nvSpPr>
        <p:spPr>
          <a:xfrm>
            <a:off x="5043600" y="3037679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33DEE2B-EDB7-4532-B0A9-AC4A4921549C}"/>
              </a:ext>
            </a:extLst>
          </p:cNvPr>
          <p:cNvSpPr/>
          <p:nvPr/>
        </p:nvSpPr>
        <p:spPr>
          <a:xfrm>
            <a:off x="6717960" y="2147760"/>
            <a:ext cx="185400" cy="1342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6" h="3729" fill="none">
                <a:moveTo>
                  <a:pt x="0" y="0"/>
                </a:moveTo>
                <a:lnTo>
                  <a:pt x="516" y="0"/>
                </a:lnTo>
                <a:lnTo>
                  <a:pt x="516" y="3729"/>
                </a:lnTo>
                <a:lnTo>
                  <a:pt x="0" y="37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3" name="Straight Connector 72">
            <a:extLst>
              <a:ext uri="{FF2B5EF4-FFF2-40B4-BE49-F238E27FC236}">
                <a16:creationId xmlns:a16="http://schemas.microsoft.com/office/drawing/2014/main" id="{E30F4532-2E1E-4573-B521-780415049C22}"/>
              </a:ext>
            </a:extLst>
          </p:cNvPr>
          <p:cNvSpPr/>
          <p:nvPr/>
        </p:nvSpPr>
        <p:spPr>
          <a:xfrm>
            <a:off x="6717960" y="2610360"/>
            <a:ext cx="18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4" name="Straight Connector 73">
            <a:extLst>
              <a:ext uri="{FF2B5EF4-FFF2-40B4-BE49-F238E27FC236}">
                <a16:creationId xmlns:a16="http://schemas.microsoft.com/office/drawing/2014/main" id="{50EBE43E-D2CB-4690-A80F-5F0818E2F80D}"/>
              </a:ext>
            </a:extLst>
          </p:cNvPr>
          <p:cNvSpPr/>
          <p:nvPr/>
        </p:nvSpPr>
        <p:spPr>
          <a:xfrm>
            <a:off x="6717960" y="3032640"/>
            <a:ext cx="18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5" name="Straight Connector 74">
            <a:extLst>
              <a:ext uri="{FF2B5EF4-FFF2-40B4-BE49-F238E27FC236}">
                <a16:creationId xmlns:a16="http://schemas.microsoft.com/office/drawing/2014/main" id="{34E0D21F-4089-4EA5-B00C-9FD2381598F0}"/>
              </a:ext>
            </a:extLst>
          </p:cNvPr>
          <p:cNvSpPr/>
          <p:nvPr/>
        </p:nvSpPr>
        <p:spPr>
          <a:xfrm>
            <a:off x="6903720" y="2801520"/>
            <a:ext cx="2714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6" name="Straight Connector 75">
            <a:extLst>
              <a:ext uri="{FF2B5EF4-FFF2-40B4-BE49-F238E27FC236}">
                <a16:creationId xmlns:a16="http://schemas.microsoft.com/office/drawing/2014/main" id="{FBD02284-ED43-4899-9FEE-7DA188D2286E}"/>
              </a:ext>
            </a:extLst>
          </p:cNvPr>
          <p:cNvSpPr/>
          <p:nvPr/>
        </p:nvSpPr>
        <p:spPr>
          <a:xfrm>
            <a:off x="7778160" y="2801520"/>
            <a:ext cx="2635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7" name="Straight Connector 76">
            <a:extLst>
              <a:ext uri="{FF2B5EF4-FFF2-40B4-BE49-F238E27FC236}">
                <a16:creationId xmlns:a16="http://schemas.microsoft.com/office/drawing/2014/main" id="{2A9523D3-ADD1-4F52-AE80-A9DEDF7AC8FD}"/>
              </a:ext>
            </a:extLst>
          </p:cNvPr>
          <p:cNvSpPr/>
          <p:nvPr/>
        </p:nvSpPr>
        <p:spPr>
          <a:xfrm>
            <a:off x="7452000" y="1973520"/>
            <a:ext cx="0" cy="641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0276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Generate machine instructions (binary) from assembly instructions (symbolic)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One to one translation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Translate labels into addresses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Handle pseudo-ops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Two pass approach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First pass: Generate symbol table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Second pass: resolve labels and generate machine instructions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Assembler</a:t>
            </a:r>
          </a:p>
        </p:txBody>
      </p:sp>
    </p:spTree>
    <p:extLst>
      <p:ext uri="{BB962C8B-B14F-4D97-AF65-F5344CB8AC3E}">
        <p14:creationId xmlns:p14="http://schemas.microsoft.com/office/powerpoint/2010/main" val="21837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58842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Symbol Table</a:t>
            </a: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546119" y="1245719"/>
            <a:ext cx="4535035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High Level Language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134555" y="1249261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Assembly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92345-52DA-4FB7-BC71-811DA734CCB7}"/>
              </a:ext>
            </a:extLst>
          </p:cNvPr>
          <p:cNvSpPr txBox="1">
            <a:spLocks/>
          </p:cNvSpPr>
          <p:nvPr/>
        </p:nvSpPr>
        <p:spPr>
          <a:xfrm>
            <a:off x="546120" y="1784682"/>
            <a:ext cx="3668040" cy="397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rtlCol="0" anchor="t" anchorCtr="0" compatLnSpc="1"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 a = 1;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 b = 2;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while(a != b)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  // loop body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37044-6975-4CEB-9FFA-6F9BF6825B1D}"/>
              </a:ext>
            </a:extLst>
          </p:cNvPr>
          <p:cNvSpPr txBox="1"/>
          <p:nvPr/>
        </p:nvSpPr>
        <p:spPr>
          <a:xfrm>
            <a:off x="4848480" y="1298521"/>
            <a:ext cx="3721188" cy="34764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r0, =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vars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r1, [r0]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r2, [r0, #4]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loop: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cmp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r1, r2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end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; loop body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b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loop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end: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6C60798-CFB8-43DB-B7E5-F243BF14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20" y="4257366"/>
            <a:ext cx="8234363" cy="179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Generating symbol table: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Scan the file to collect labels and their addresses</a:t>
            </a:r>
          </a:p>
          <a:p>
            <a:pPr lvl="2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</a:rPr>
              <a:t>Addresses are generally relative to the first instructions in the file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312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58842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Symbol Table</a:t>
            </a: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27D7429B-05E1-4520-9501-B410A5314A25}"/>
              </a:ext>
            </a:extLst>
          </p:cNvPr>
          <p:cNvSpPr txBox="1"/>
          <p:nvPr/>
        </p:nvSpPr>
        <p:spPr>
          <a:xfrm>
            <a:off x="280555" y="1245719"/>
            <a:ext cx="4800600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High Level Language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34">
            <a:extLst>
              <a:ext uri="{FF2B5EF4-FFF2-40B4-BE49-F238E27FC236}">
                <a16:creationId xmlns:a16="http://schemas.microsoft.com/office/drawing/2014/main" id="{9A54C9DD-E9AE-4CAA-B2CA-14FEECCD084A}"/>
              </a:ext>
            </a:extLst>
          </p:cNvPr>
          <p:cNvSpPr txBox="1"/>
          <p:nvPr/>
        </p:nvSpPr>
        <p:spPr>
          <a:xfrm>
            <a:off x="5134555" y="1249261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Assembly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92345-52DA-4FB7-BC71-811DA734CCB7}"/>
              </a:ext>
            </a:extLst>
          </p:cNvPr>
          <p:cNvSpPr txBox="1">
            <a:spLocks/>
          </p:cNvSpPr>
          <p:nvPr/>
        </p:nvSpPr>
        <p:spPr>
          <a:xfrm>
            <a:off x="546120" y="1784682"/>
            <a:ext cx="3668040" cy="39776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rtlCol="0" anchor="t" anchorCtr="0" compatLnSpc="1"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 a = 1;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 b = 2;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while(a != b) {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  // loop body</a:t>
            </a:r>
          </a:p>
          <a:p>
            <a:pPr marL="0" indent="0" hangingPunct="0">
              <a:spcBef>
                <a:spcPts val="598"/>
              </a:spcBef>
              <a:buFont typeface="Arial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37044-6975-4CEB-9FFA-6F9BF6825B1D}"/>
              </a:ext>
            </a:extLst>
          </p:cNvPr>
          <p:cNvSpPr txBox="1"/>
          <p:nvPr/>
        </p:nvSpPr>
        <p:spPr>
          <a:xfrm>
            <a:off x="4848480" y="1298521"/>
            <a:ext cx="3721188" cy="34764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r0, =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vars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r1, [r0]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r2, [r0, #4]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loop: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cmp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r1, r2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end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; loop body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b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loop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end: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86C80-2520-4170-BDB5-EAB5A1AD032A}"/>
              </a:ext>
            </a:extLst>
          </p:cNvPr>
          <p:cNvSpPr txBox="1"/>
          <p:nvPr/>
        </p:nvSpPr>
        <p:spPr>
          <a:xfrm>
            <a:off x="5550963" y="5255217"/>
            <a:ext cx="2986981" cy="10142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loop	  </a:t>
            </a:r>
            <a:r>
              <a:rPr lang="en-US" sz="2000" b="0" i="0" u="none" strike="noStrike" baseline="0" dirty="0">
                <a:ln>
                  <a:noFill/>
                </a:ln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Start+12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end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  Start+28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</p:txBody>
      </p:sp>
      <p:sp>
        <p:nvSpPr>
          <p:cNvPr id="13" name="object 34">
            <a:extLst>
              <a:ext uri="{FF2B5EF4-FFF2-40B4-BE49-F238E27FC236}">
                <a16:creationId xmlns:a16="http://schemas.microsoft.com/office/drawing/2014/main" id="{D0EBFBE4-6BFE-4C9D-9EED-3FCCC70B600B}"/>
              </a:ext>
            </a:extLst>
          </p:cNvPr>
          <p:cNvSpPr txBox="1"/>
          <p:nvPr/>
        </p:nvSpPr>
        <p:spPr>
          <a:xfrm>
            <a:off x="5845411" y="4634486"/>
            <a:ext cx="216719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Symbol Table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56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58842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Symbol Table</a:t>
            </a:r>
          </a:p>
        </p:txBody>
      </p:sp>
      <p:sp>
        <p:nvSpPr>
          <p:cNvPr id="14" name="object 34">
            <a:extLst>
              <a:ext uri="{FF2B5EF4-FFF2-40B4-BE49-F238E27FC236}">
                <a16:creationId xmlns:a16="http://schemas.microsoft.com/office/drawing/2014/main" id="{0512C345-FAFA-4E8A-92F6-8AD3739C569E}"/>
              </a:ext>
            </a:extLst>
          </p:cNvPr>
          <p:cNvSpPr txBox="1"/>
          <p:nvPr/>
        </p:nvSpPr>
        <p:spPr>
          <a:xfrm>
            <a:off x="5134555" y="1249261"/>
            <a:ext cx="3403389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Assembly Code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3146B-455B-467A-9AE5-63807E1C837B}"/>
              </a:ext>
            </a:extLst>
          </p:cNvPr>
          <p:cNvSpPr txBox="1"/>
          <p:nvPr/>
        </p:nvSpPr>
        <p:spPr>
          <a:xfrm>
            <a:off x="4848480" y="1298521"/>
            <a:ext cx="3721188" cy="34764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r0, =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vars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r1, [r0]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r2, [r0, #4]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loop: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cmp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r1, r2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start+28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; loop body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b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start+12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end: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58388-6248-4A3C-A8CE-628718659908}"/>
              </a:ext>
            </a:extLst>
          </p:cNvPr>
          <p:cNvSpPr txBox="1"/>
          <p:nvPr/>
        </p:nvSpPr>
        <p:spPr>
          <a:xfrm>
            <a:off x="5342757" y="5206263"/>
            <a:ext cx="2986981" cy="706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loop	  </a:t>
            </a:r>
            <a:r>
              <a:rPr lang="en-US" sz="2000" b="0" i="0" u="none" strike="noStrike" baseline="0" dirty="0">
                <a:ln>
                  <a:noFill/>
                </a:ln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Start+12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end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  Start+28</a:t>
            </a:r>
          </a:p>
        </p:txBody>
      </p:sp>
      <p:sp>
        <p:nvSpPr>
          <p:cNvPr id="17" name="object 34">
            <a:extLst>
              <a:ext uri="{FF2B5EF4-FFF2-40B4-BE49-F238E27FC236}">
                <a16:creationId xmlns:a16="http://schemas.microsoft.com/office/drawing/2014/main" id="{3C8DA2E8-D7E7-42BC-BD91-5103C7B9BE4C}"/>
              </a:ext>
            </a:extLst>
          </p:cNvPr>
          <p:cNvSpPr txBox="1"/>
          <p:nvPr/>
        </p:nvSpPr>
        <p:spPr>
          <a:xfrm>
            <a:off x="5752648" y="4584192"/>
            <a:ext cx="216719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GB" b="1" spc="11" dirty="0">
                <a:latin typeface="Times New Roman"/>
                <a:cs typeface="Times New Roman"/>
              </a:rPr>
              <a:t>Symbol Table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0322BFB-A47A-46DF-A549-A139512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4391279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Substitute the labels with addresses.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8CABF-BB6F-4AAA-9072-6F9D4D7FC3F0}"/>
              </a:ext>
            </a:extLst>
          </p:cNvPr>
          <p:cNvSpPr txBox="1"/>
          <p:nvPr/>
        </p:nvSpPr>
        <p:spPr>
          <a:xfrm>
            <a:off x="4843558" y="1296452"/>
            <a:ext cx="3721188" cy="34764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r0, =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vars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r1, [r0]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ldr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r2, [r0, #4]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loop: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cmp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r1, r2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end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; loop body</a:t>
            </a:r>
          </a:p>
          <a:p>
            <a:pPr lvl="0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b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loop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end: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2"/>
                <a:cs typeface="Consolas" panose="020B0609020204030204" pitchFamily="49" charset="0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latin typeface="Consolas" panose="020B0609020204030204" pitchFamily="49" charset="0"/>
              <a:ea typeface="ＭＳ Ｐゴシック" pitchFamily="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58842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</a:rPr>
              <a:t>Symbol Table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0322BFB-A47A-46DF-A549-A1395125C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634701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What if label is defined in a different file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Assembler can’t resolve such labels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It’s the job of the linker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EA950A4-EE60-4DA2-A671-84A44C43CA02}"/>
              </a:ext>
            </a:extLst>
          </p:cNvPr>
          <p:cNvSpPr txBox="1"/>
          <p:nvPr/>
        </p:nvSpPr>
        <p:spPr>
          <a:xfrm>
            <a:off x="3001604" y="3397922"/>
            <a:ext cx="18599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Liberation Serif"/>
                <a:cs typeface="Liberation Serif"/>
              </a:rPr>
              <a:t>external</a:t>
            </a:r>
            <a:r>
              <a:rPr sz="2000" i="1" spc="-25" dirty="0">
                <a:latin typeface="Liberation Serif"/>
                <a:cs typeface="Liberation Serif"/>
              </a:rPr>
              <a:t> reference</a:t>
            </a:r>
            <a:endParaRPr sz="2000" dirty="0">
              <a:latin typeface="Liberation Serif"/>
              <a:cs typeface="Liberation Serif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988F1D6-2F9F-487F-AA9D-4D0B72B0CBAF}"/>
              </a:ext>
            </a:extLst>
          </p:cNvPr>
          <p:cNvSpPr txBox="1"/>
          <p:nvPr/>
        </p:nvSpPr>
        <p:spPr>
          <a:xfrm>
            <a:off x="4605615" y="2367952"/>
            <a:ext cx="1136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Liberation Serif"/>
                <a:cs typeface="Liberation Serif"/>
              </a:rPr>
              <a:t>entry</a:t>
            </a:r>
            <a:r>
              <a:rPr sz="2000" i="1" spc="-65" dirty="0">
                <a:latin typeface="Liberation Serif"/>
                <a:cs typeface="Liberation Serif"/>
              </a:rPr>
              <a:t> </a:t>
            </a:r>
            <a:r>
              <a:rPr sz="2000" i="1" dirty="0">
                <a:latin typeface="Liberation Serif"/>
                <a:cs typeface="Liberation Serif"/>
              </a:rPr>
              <a:t>point</a:t>
            </a:r>
            <a:endParaRPr sz="2000" dirty="0">
              <a:latin typeface="Liberation Serif"/>
              <a:cs typeface="Liberation Serif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6BA324DD-2FBB-4217-AC4A-131CF24596E2}"/>
              </a:ext>
            </a:extLst>
          </p:cNvPr>
          <p:cNvSpPr txBox="1"/>
          <p:nvPr/>
        </p:nvSpPr>
        <p:spPr>
          <a:xfrm>
            <a:off x="1007704" y="2822611"/>
            <a:ext cx="319747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2195" algn="l"/>
              </a:tabLst>
            </a:pPr>
            <a:r>
              <a:rPr sz="2000" dirty="0">
                <a:latin typeface="Liberation Sans"/>
                <a:cs typeface="Liberation Sans"/>
              </a:rPr>
              <a:t>label1	</a:t>
            </a:r>
            <a:r>
              <a:rPr sz="2000" spc="-5" dirty="0">
                <a:latin typeface="Liberation Sans"/>
                <a:cs typeface="Liberation Sans"/>
              </a:rPr>
              <a:t>ADD</a:t>
            </a:r>
            <a:r>
              <a:rPr sz="2000" spc="-45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R1,</a:t>
            </a:r>
            <a:r>
              <a:rPr lang="en-GB" sz="2000" spc="-5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R2,</a:t>
            </a:r>
            <a:r>
              <a:rPr lang="en-GB" sz="2000" spc="-5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R3</a:t>
            </a:r>
            <a:endParaRPr sz="2000" dirty="0">
              <a:latin typeface="Liberation Sans"/>
              <a:cs typeface="Liberation Sans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42C1A95D-CA83-4363-B2D1-457E5DBE4A21}"/>
              </a:ext>
            </a:extLst>
          </p:cNvPr>
          <p:cNvSpPr txBox="1"/>
          <p:nvPr/>
        </p:nvSpPr>
        <p:spPr>
          <a:xfrm>
            <a:off x="2063075" y="3178211"/>
            <a:ext cx="943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B</a:t>
            </a:r>
            <a:r>
              <a:rPr sz="2000" spc="-9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label2</a:t>
            </a: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F80CE5D0-C139-4378-9BC8-04976647C440}"/>
              </a:ext>
            </a:extLst>
          </p:cNvPr>
          <p:cNvSpPr txBox="1"/>
          <p:nvPr/>
        </p:nvSpPr>
        <p:spPr>
          <a:xfrm>
            <a:off x="5248235" y="2651461"/>
            <a:ext cx="863600" cy="457200"/>
          </a:xfrm>
          <a:prstGeom prst="rect">
            <a:avLst/>
          </a:prstGeom>
          <a:solidFill>
            <a:schemeClr val="bg1"/>
          </a:solidFill>
          <a:ln w="9344">
            <a:noFill/>
          </a:ln>
        </p:spPr>
        <p:txBody>
          <a:bodyPr vert="horz" wrap="square" lIns="0" tIns="723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70"/>
              </a:spcBef>
            </a:pPr>
            <a:r>
              <a:rPr sz="2000" dirty="0">
                <a:latin typeface="Liberation Sans"/>
                <a:cs typeface="Liberation Sans"/>
              </a:rPr>
              <a:t>label2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A6E19907-D8A2-4484-8DF6-F8B6ACD8EEC7}"/>
              </a:ext>
            </a:extLst>
          </p:cNvPr>
          <p:cNvSpPr txBox="1"/>
          <p:nvPr/>
        </p:nvSpPr>
        <p:spPr>
          <a:xfrm>
            <a:off x="6241374" y="2751491"/>
            <a:ext cx="1975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AD</a:t>
            </a:r>
            <a:r>
              <a:rPr lang="en-GB" sz="2000" dirty="0">
                <a:latin typeface="Liberation Sans"/>
                <a:cs typeface="Liberation Sans"/>
              </a:rPr>
              <a:t>D</a:t>
            </a:r>
            <a:r>
              <a:rPr sz="2000" spc="-65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R4,</a:t>
            </a:r>
            <a:r>
              <a:rPr lang="en-GB" sz="2000" spc="-5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R1</a:t>
            </a:r>
            <a:r>
              <a:rPr lang="en-GB" sz="2000" spc="-5" dirty="0">
                <a:latin typeface="Liberation Sans"/>
                <a:cs typeface="Liberation Sans"/>
              </a:rPr>
              <a:t>, R2</a:t>
            </a:r>
            <a:endParaRPr sz="2000" dirty="0">
              <a:latin typeface="Liberation Sans"/>
              <a:cs typeface="Liberation Sans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12F834F3-4EDA-4CFD-AA92-E7C59B9E5B7E}"/>
              </a:ext>
            </a:extLst>
          </p:cNvPr>
          <p:cNvSpPr txBox="1"/>
          <p:nvPr/>
        </p:nvSpPr>
        <p:spPr>
          <a:xfrm>
            <a:off x="6241373" y="3107091"/>
            <a:ext cx="20998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ADD</a:t>
            </a:r>
            <a:r>
              <a:rPr sz="2000" spc="-9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R3,</a:t>
            </a:r>
            <a:r>
              <a:rPr lang="en-GB" sz="200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R4,</a:t>
            </a:r>
            <a:r>
              <a:rPr lang="en-GB" sz="200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R5</a:t>
            </a: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3E960C3A-3DB2-487A-BEE2-A230DB3D8BE5}"/>
              </a:ext>
            </a:extLst>
          </p:cNvPr>
          <p:cNvSpPr/>
          <p:nvPr/>
        </p:nvSpPr>
        <p:spPr>
          <a:xfrm>
            <a:off x="3195915" y="3024542"/>
            <a:ext cx="1934210" cy="322580"/>
          </a:xfrm>
          <a:custGeom>
            <a:avLst/>
            <a:gdLst/>
            <a:ahLst/>
            <a:cxnLst/>
            <a:rect l="l" t="t" r="r" b="b"/>
            <a:pathLst>
              <a:path w="1934210" h="322579">
                <a:moveTo>
                  <a:pt x="1934210" y="0"/>
                </a:moveTo>
                <a:lnTo>
                  <a:pt x="0" y="322579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0D3FAB48-0E8F-4E0B-A60B-1F5A2AE3573B}"/>
              </a:ext>
            </a:extLst>
          </p:cNvPr>
          <p:cNvSpPr/>
          <p:nvPr/>
        </p:nvSpPr>
        <p:spPr>
          <a:xfrm>
            <a:off x="5113615" y="2969932"/>
            <a:ext cx="121920" cy="111760"/>
          </a:xfrm>
          <a:custGeom>
            <a:avLst/>
            <a:gdLst/>
            <a:ahLst/>
            <a:cxnLst/>
            <a:rect l="l" t="t" r="r" b="b"/>
            <a:pathLst>
              <a:path w="121920" h="111760">
                <a:moveTo>
                  <a:pt x="0" y="0"/>
                </a:moveTo>
                <a:lnTo>
                  <a:pt x="19050" y="111760"/>
                </a:lnTo>
                <a:lnTo>
                  <a:pt x="12192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76236907-89E0-49A0-9383-4C1DA1BA4753}"/>
              </a:ext>
            </a:extLst>
          </p:cNvPr>
          <p:cNvSpPr/>
          <p:nvPr/>
        </p:nvSpPr>
        <p:spPr>
          <a:xfrm>
            <a:off x="3089235" y="3289971"/>
            <a:ext cx="123189" cy="113030"/>
          </a:xfrm>
          <a:custGeom>
            <a:avLst/>
            <a:gdLst/>
            <a:ahLst/>
            <a:cxnLst/>
            <a:rect l="l" t="t" r="r" b="b"/>
            <a:pathLst>
              <a:path w="123189" h="113029">
                <a:moveTo>
                  <a:pt x="104140" y="0"/>
                </a:moveTo>
                <a:lnTo>
                  <a:pt x="0" y="74930"/>
                </a:lnTo>
                <a:lnTo>
                  <a:pt x="123190" y="113030"/>
                </a:lnTo>
                <a:lnTo>
                  <a:pt x="1041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EBE1763D-26FB-4153-90E7-C2E795652484}"/>
              </a:ext>
            </a:extLst>
          </p:cNvPr>
          <p:cNvSpPr/>
          <p:nvPr/>
        </p:nvSpPr>
        <p:spPr>
          <a:xfrm>
            <a:off x="4457024" y="2069502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559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5044D539-B01E-4898-AA6D-FC8B03E07C48}"/>
              </a:ext>
            </a:extLst>
          </p:cNvPr>
          <p:cNvSpPr/>
          <p:nvPr/>
        </p:nvSpPr>
        <p:spPr>
          <a:xfrm>
            <a:off x="4457024" y="2353982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289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4">
            <a:extLst>
              <a:ext uri="{FF2B5EF4-FFF2-40B4-BE49-F238E27FC236}">
                <a16:creationId xmlns:a16="http://schemas.microsoft.com/office/drawing/2014/main" id="{F42F5C5B-DE46-4CFD-92D3-47272A412DAD}"/>
              </a:ext>
            </a:extLst>
          </p:cNvPr>
          <p:cNvSpPr/>
          <p:nvPr/>
        </p:nvSpPr>
        <p:spPr>
          <a:xfrm>
            <a:off x="4457024" y="2635921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56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6325FE70-B43D-4A60-8B58-F7B030C07598}"/>
              </a:ext>
            </a:extLst>
          </p:cNvPr>
          <p:cNvSpPr/>
          <p:nvPr/>
        </p:nvSpPr>
        <p:spPr>
          <a:xfrm>
            <a:off x="4457024" y="2919132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56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0D9CA085-3522-45B3-8B49-F6CA4DF0829E}"/>
              </a:ext>
            </a:extLst>
          </p:cNvPr>
          <p:cNvSpPr/>
          <p:nvPr/>
        </p:nvSpPr>
        <p:spPr>
          <a:xfrm>
            <a:off x="4457024" y="3202342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56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7">
            <a:extLst>
              <a:ext uri="{FF2B5EF4-FFF2-40B4-BE49-F238E27FC236}">
                <a16:creationId xmlns:a16="http://schemas.microsoft.com/office/drawing/2014/main" id="{741B2780-2332-4D05-A3EA-D440FB1B0025}"/>
              </a:ext>
            </a:extLst>
          </p:cNvPr>
          <p:cNvSpPr/>
          <p:nvPr/>
        </p:nvSpPr>
        <p:spPr>
          <a:xfrm>
            <a:off x="4457024" y="3485552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559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8">
            <a:extLst>
              <a:ext uri="{FF2B5EF4-FFF2-40B4-BE49-F238E27FC236}">
                <a16:creationId xmlns:a16="http://schemas.microsoft.com/office/drawing/2014/main" id="{A95E1DCF-3C91-49B6-98D9-D0AF86E9FED7}"/>
              </a:ext>
            </a:extLst>
          </p:cNvPr>
          <p:cNvSpPr/>
          <p:nvPr/>
        </p:nvSpPr>
        <p:spPr>
          <a:xfrm>
            <a:off x="4457024" y="3768761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56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9">
            <a:extLst>
              <a:ext uri="{FF2B5EF4-FFF2-40B4-BE49-F238E27FC236}">
                <a16:creationId xmlns:a16="http://schemas.microsoft.com/office/drawing/2014/main" id="{22DA0D7D-FF51-4642-B111-D3DACFF554A1}"/>
              </a:ext>
            </a:extLst>
          </p:cNvPr>
          <p:cNvSpPr/>
          <p:nvPr/>
        </p:nvSpPr>
        <p:spPr>
          <a:xfrm>
            <a:off x="4457024" y="4051972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29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0">
            <a:extLst>
              <a:ext uri="{FF2B5EF4-FFF2-40B4-BE49-F238E27FC236}">
                <a16:creationId xmlns:a16="http://schemas.microsoft.com/office/drawing/2014/main" id="{0A884FE3-64D6-4B70-B17D-A540A6D1EA5E}"/>
              </a:ext>
            </a:extLst>
          </p:cNvPr>
          <p:cNvSpPr/>
          <p:nvPr/>
        </p:nvSpPr>
        <p:spPr>
          <a:xfrm>
            <a:off x="4457024" y="4335182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56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1">
            <a:extLst>
              <a:ext uri="{FF2B5EF4-FFF2-40B4-BE49-F238E27FC236}">
                <a16:creationId xmlns:a16="http://schemas.microsoft.com/office/drawing/2014/main" id="{20FD689F-E6BB-4F1D-86A7-A75285218560}"/>
              </a:ext>
            </a:extLst>
          </p:cNvPr>
          <p:cNvSpPr/>
          <p:nvPr/>
        </p:nvSpPr>
        <p:spPr>
          <a:xfrm>
            <a:off x="4457024" y="4618391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1289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4">
            <a:extLst>
              <a:ext uri="{FF2B5EF4-FFF2-40B4-BE49-F238E27FC236}">
                <a16:creationId xmlns:a16="http://schemas.microsoft.com/office/drawing/2014/main" id="{4422B853-285F-4B7E-9731-F5B900D1BC33}"/>
              </a:ext>
            </a:extLst>
          </p:cNvPr>
          <p:cNvSpPr txBox="1"/>
          <p:nvPr/>
        </p:nvSpPr>
        <p:spPr>
          <a:xfrm>
            <a:off x="1929639" y="4381199"/>
            <a:ext cx="777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Liberation Sans"/>
                <a:cs typeface="Liberation Sans"/>
              </a:rPr>
              <a:t>file</a:t>
            </a:r>
            <a:r>
              <a:rPr sz="2800" i="1" spc="-95" dirty="0">
                <a:latin typeface="Liberation Sans"/>
                <a:cs typeface="Liberation Sans"/>
              </a:rPr>
              <a:t> </a:t>
            </a:r>
            <a:r>
              <a:rPr sz="2800" i="1" dirty="0">
                <a:latin typeface="Liberation Sans"/>
                <a:cs typeface="Liberation Sans"/>
              </a:rPr>
              <a:t>1</a:t>
            </a:r>
            <a:endParaRPr sz="2800" dirty="0">
              <a:latin typeface="Liberation Sans"/>
              <a:cs typeface="Liberation Sans"/>
            </a:endParaRPr>
          </a:p>
        </p:txBody>
      </p:sp>
      <p:sp>
        <p:nvSpPr>
          <p:cNvPr id="47" name="object 35">
            <a:extLst>
              <a:ext uri="{FF2B5EF4-FFF2-40B4-BE49-F238E27FC236}">
                <a16:creationId xmlns:a16="http://schemas.microsoft.com/office/drawing/2014/main" id="{5B2FD8FA-3FAE-4936-94D0-1E293F5F3F24}"/>
              </a:ext>
            </a:extLst>
          </p:cNvPr>
          <p:cNvSpPr txBox="1"/>
          <p:nvPr/>
        </p:nvSpPr>
        <p:spPr>
          <a:xfrm>
            <a:off x="6457402" y="4416462"/>
            <a:ext cx="7717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Liberation Sans"/>
                <a:cs typeface="Liberation Sans"/>
              </a:rPr>
              <a:t>file</a:t>
            </a:r>
            <a:r>
              <a:rPr sz="2800" i="1" spc="-95" dirty="0">
                <a:latin typeface="Liberation Sans"/>
                <a:cs typeface="Liberation Sans"/>
              </a:rPr>
              <a:t> </a:t>
            </a:r>
            <a:r>
              <a:rPr sz="2800" i="1" dirty="0">
                <a:latin typeface="Liberation Sans"/>
                <a:cs typeface="Liberation Sans"/>
              </a:rPr>
              <a:t>2</a:t>
            </a:r>
            <a:endParaRPr sz="2800" dirty="0">
              <a:latin typeface="Liberation Sans"/>
              <a:cs typeface="Liberation San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4F262D-BDE6-48D8-8E9F-36325ED6F8FF}"/>
              </a:ext>
            </a:extLst>
          </p:cNvPr>
          <p:cNvSpPr/>
          <p:nvPr/>
        </p:nvSpPr>
        <p:spPr>
          <a:xfrm>
            <a:off x="5248235" y="2697703"/>
            <a:ext cx="863600" cy="35717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291A74-C119-49B5-9DDE-7831CF58795D}"/>
              </a:ext>
            </a:extLst>
          </p:cNvPr>
          <p:cNvSpPr/>
          <p:nvPr/>
        </p:nvSpPr>
        <p:spPr>
          <a:xfrm>
            <a:off x="2227015" y="3146161"/>
            <a:ext cx="863600" cy="35717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44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6" grpId="0" animBg="1"/>
      <p:bldP spid="27" grpId="0" animBg="1"/>
      <p:bldP spid="28" grpId="0" animBg="1"/>
      <p:bldP spid="2" grpId="0" animBg="1"/>
      <p:bldP spid="2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Output of assembler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Several standards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ELF (Unix), ECOFF (Windows), Mach-O (OS X)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Object file includes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Symbol table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Program code (.text segment)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Data (.data segment)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Information about relocatable parts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Debug data (references to source files)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Object File</a:t>
            </a:r>
          </a:p>
        </p:txBody>
      </p:sp>
    </p:spTree>
    <p:extLst>
      <p:ext uri="{BB962C8B-B14F-4D97-AF65-F5344CB8AC3E}">
        <p14:creationId xmlns:p14="http://schemas.microsoft.com/office/powerpoint/2010/main" val="149783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Linker</a:t>
            </a:r>
          </a:p>
        </p:txBody>
      </p:sp>
      <p:sp>
        <p:nvSpPr>
          <p:cNvPr id="78" name="Straight Connector 77">
            <a:extLst>
              <a:ext uri="{FF2B5EF4-FFF2-40B4-BE49-F238E27FC236}">
                <a16:creationId xmlns:a16="http://schemas.microsoft.com/office/drawing/2014/main" id="{77CE528C-4892-4DC9-AF45-35213C6023D6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9" name="Straight Connector 78">
            <a:extLst>
              <a:ext uri="{FF2B5EF4-FFF2-40B4-BE49-F238E27FC236}">
                <a16:creationId xmlns:a16="http://schemas.microsoft.com/office/drawing/2014/main" id="{FA3BC0C3-7D80-481E-BAF1-65BAFFE04562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B62AC13-5C33-4580-BAAD-6EF3FB187DC0}"/>
              </a:ext>
            </a:extLst>
          </p:cNvPr>
          <p:cNvSpPr/>
          <p:nvPr/>
        </p:nvSpPr>
        <p:spPr>
          <a:xfrm>
            <a:off x="16527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D031823-D12C-4B0D-A3E9-6FEAA26359C5}"/>
              </a:ext>
            </a:extLst>
          </p:cNvPr>
          <p:cNvSpPr/>
          <p:nvPr/>
        </p:nvSpPr>
        <p:spPr>
          <a:xfrm>
            <a:off x="28951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82" name="Straight Connector 81">
            <a:extLst>
              <a:ext uri="{FF2B5EF4-FFF2-40B4-BE49-F238E27FC236}">
                <a16:creationId xmlns:a16="http://schemas.microsoft.com/office/drawing/2014/main" id="{8E033822-0953-4A6B-BCCC-B9B8793E4E09}"/>
              </a:ext>
            </a:extLst>
          </p:cNvPr>
          <p:cNvSpPr/>
          <p:nvPr/>
        </p:nvSpPr>
        <p:spPr>
          <a:xfrm>
            <a:off x="25214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3" name="Straight Connector 82">
            <a:extLst>
              <a:ext uri="{FF2B5EF4-FFF2-40B4-BE49-F238E27FC236}">
                <a16:creationId xmlns:a16="http://schemas.microsoft.com/office/drawing/2014/main" id="{C84EAC70-033A-4AA8-BBF3-C8851B0BF228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A43C00B-D9D9-47D8-83EF-9F9C965F037A}"/>
              </a:ext>
            </a:extLst>
          </p:cNvPr>
          <p:cNvSpPr/>
          <p:nvPr/>
        </p:nvSpPr>
        <p:spPr>
          <a:xfrm>
            <a:off x="504719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85" name="Straight Connector 84">
            <a:extLst>
              <a:ext uri="{FF2B5EF4-FFF2-40B4-BE49-F238E27FC236}">
                <a16:creationId xmlns:a16="http://schemas.microsoft.com/office/drawing/2014/main" id="{E3E1A116-104B-4C82-BFE0-60ED795552FC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C8800A6-1117-4CED-A0FD-4404FEA1E432}"/>
              </a:ext>
            </a:extLst>
          </p:cNvPr>
          <p:cNvSpPr/>
          <p:nvPr/>
        </p:nvSpPr>
        <p:spPr>
          <a:xfrm>
            <a:off x="16527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preproc</a:t>
            </a: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FB5BF6F-27AE-44C0-9397-605D48F3FECD}"/>
              </a:ext>
            </a:extLst>
          </p:cNvPr>
          <p:cNvSpPr/>
          <p:nvPr/>
        </p:nvSpPr>
        <p:spPr>
          <a:xfrm>
            <a:off x="28951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88" name="Straight Connector 87">
            <a:extLst>
              <a:ext uri="{FF2B5EF4-FFF2-40B4-BE49-F238E27FC236}">
                <a16:creationId xmlns:a16="http://schemas.microsoft.com/office/drawing/2014/main" id="{0FF7216E-C232-4781-B11D-2BF06C39DCB0}"/>
              </a:ext>
            </a:extLst>
          </p:cNvPr>
          <p:cNvSpPr/>
          <p:nvPr/>
        </p:nvSpPr>
        <p:spPr>
          <a:xfrm>
            <a:off x="25214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9" name="Straight Connector 88">
            <a:extLst>
              <a:ext uri="{FF2B5EF4-FFF2-40B4-BE49-F238E27FC236}">
                <a16:creationId xmlns:a16="http://schemas.microsoft.com/office/drawing/2014/main" id="{9FF57BE6-1CF5-4C0C-93E8-231F6EFBE4F3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0" name="Straight Connector 89">
            <a:extLst>
              <a:ext uri="{FF2B5EF4-FFF2-40B4-BE49-F238E27FC236}">
                <a16:creationId xmlns:a16="http://schemas.microsoft.com/office/drawing/2014/main" id="{4F3773C1-459E-46F8-836A-C357785C3EF0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4946A03-BDB1-4069-92A7-9EE1961BCB61}"/>
              </a:ext>
            </a:extLst>
          </p:cNvPr>
          <p:cNvSpPr/>
          <p:nvPr/>
        </p:nvSpPr>
        <p:spPr>
          <a:xfrm>
            <a:off x="4043159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E00A28E-36E3-44FE-BFB5-6297E3B488EE}"/>
              </a:ext>
            </a:extLst>
          </p:cNvPr>
          <p:cNvSpPr/>
          <p:nvPr/>
        </p:nvSpPr>
        <p:spPr>
          <a:xfrm>
            <a:off x="52855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93" name="Straight Connector 92">
            <a:extLst>
              <a:ext uri="{FF2B5EF4-FFF2-40B4-BE49-F238E27FC236}">
                <a16:creationId xmlns:a16="http://schemas.microsoft.com/office/drawing/2014/main" id="{94C8C5FC-6655-4C5B-B9FD-74C33841688E}"/>
              </a:ext>
            </a:extLst>
          </p:cNvPr>
          <p:cNvSpPr/>
          <p:nvPr/>
        </p:nvSpPr>
        <p:spPr>
          <a:xfrm>
            <a:off x="4911839" y="531828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4" name="Straight Connector 93">
            <a:extLst>
              <a:ext uri="{FF2B5EF4-FFF2-40B4-BE49-F238E27FC236}">
                <a16:creationId xmlns:a16="http://schemas.microsoft.com/office/drawing/2014/main" id="{49213716-7E77-46DF-81AD-2A6A5B4EB851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5" name="Straight Connector 94">
            <a:extLst>
              <a:ext uri="{FF2B5EF4-FFF2-40B4-BE49-F238E27FC236}">
                <a16:creationId xmlns:a16="http://schemas.microsoft.com/office/drawing/2014/main" id="{6DA3E27D-B6D8-4B94-A77C-6CE2951D6B9B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9143B15-AA11-4052-90CD-6161E1A0B48E}"/>
              </a:ext>
            </a:extLst>
          </p:cNvPr>
          <p:cNvSpPr/>
          <p:nvPr/>
        </p:nvSpPr>
        <p:spPr>
          <a:xfrm>
            <a:off x="4043159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5FA4ADE-230A-4001-919A-A02C7F21FE09}"/>
              </a:ext>
            </a:extLst>
          </p:cNvPr>
          <p:cNvSpPr/>
          <p:nvPr/>
        </p:nvSpPr>
        <p:spPr>
          <a:xfrm>
            <a:off x="52855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98" name="Straight Connector 97">
            <a:extLst>
              <a:ext uri="{FF2B5EF4-FFF2-40B4-BE49-F238E27FC236}">
                <a16:creationId xmlns:a16="http://schemas.microsoft.com/office/drawing/2014/main" id="{18A3BF07-B462-4AD9-AFF6-DC5B4F67DB3F}"/>
              </a:ext>
            </a:extLst>
          </p:cNvPr>
          <p:cNvSpPr/>
          <p:nvPr/>
        </p:nvSpPr>
        <p:spPr>
          <a:xfrm>
            <a:off x="4911839" y="531828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9" name="Straight Connector 98">
            <a:extLst>
              <a:ext uri="{FF2B5EF4-FFF2-40B4-BE49-F238E27FC236}">
                <a16:creationId xmlns:a16="http://schemas.microsoft.com/office/drawing/2014/main" id="{34A7EF27-8B1B-41FD-BEAD-AA25446B28E4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0" name="Straight Connector 99">
            <a:extLst>
              <a:ext uri="{FF2B5EF4-FFF2-40B4-BE49-F238E27FC236}">
                <a16:creationId xmlns:a16="http://schemas.microsoft.com/office/drawing/2014/main" id="{E900F997-3307-4145-9BDA-73AC4020270C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DF4C5FE-412F-4AEE-93A9-73160479A7C1}"/>
              </a:ext>
            </a:extLst>
          </p:cNvPr>
          <p:cNvSpPr/>
          <p:nvPr/>
        </p:nvSpPr>
        <p:spPr>
          <a:xfrm>
            <a:off x="64335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1A7F85A-3DC2-4207-A760-E437ACFBBCA1}"/>
              </a:ext>
            </a:extLst>
          </p:cNvPr>
          <p:cNvSpPr/>
          <p:nvPr/>
        </p:nvSpPr>
        <p:spPr>
          <a:xfrm>
            <a:off x="76759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03" name="Straight Connector 102">
            <a:extLst>
              <a:ext uri="{FF2B5EF4-FFF2-40B4-BE49-F238E27FC236}">
                <a16:creationId xmlns:a16="http://schemas.microsoft.com/office/drawing/2014/main" id="{BDBBDDB6-EFB4-4C83-9268-5D77EC1A3E1F}"/>
              </a:ext>
            </a:extLst>
          </p:cNvPr>
          <p:cNvSpPr/>
          <p:nvPr/>
        </p:nvSpPr>
        <p:spPr>
          <a:xfrm>
            <a:off x="73022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4" name="Straight Connector 103">
            <a:extLst>
              <a:ext uri="{FF2B5EF4-FFF2-40B4-BE49-F238E27FC236}">
                <a16:creationId xmlns:a16="http://schemas.microsoft.com/office/drawing/2014/main" id="{3363D04B-6362-4F1F-A201-830859F5D720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5" name="Straight Connector 104">
            <a:extLst>
              <a:ext uri="{FF2B5EF4-FFF2-40B4-BE49-F238E27FC236}">
                <a16:creationId xmlns:a16="http://schemas.microsoft.com/office/drawing/2014/main" id="{E6022D2B-D025-4A52-89B3-40C031148B3C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C76D4B3B-BDD7-4BF0-8305-9740622241BD}"/>
              </a:ext>
            </a:extLst>
          </p:cNvPr>
          <p:cNvSpPr/>
          <p:nvPr/>
        </p:nvSpPr>
        <p:spPr>
          <a:xfrm>
            <a:off x="64335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B1A5C1C7-D305-4A50-8F1A-3FF20CB72363}"/>
              </a:ext>
            </a:extLst>
          </p:cNvPr>
          <p:cNvSpPr/>
          <p:nvPr/>
        </p:nvSpPr>
        <p:spPr>
          <a:xfrm>
            <a:off x="76759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08" name="Straight Connector 107">
            <a:extLst>
              <a:ext uri="{FF2B5EF4-FFF2-40B4-BE49-F238E27FC236}">
                <a16:creationId xmlns:a16="http://schemas.microsoft.com/office/drawing/2014/main" id="{FC9FB272-3899-41BA-9EBE-1445E31D8817}"/>
              </a:ext>
            </a:extLst>
          </p:cNvPr>
          <p:cNvSpPr/>
          <p:nvPr/>
        </p:nvSpPr>
        <p:spPr>
          <a:xfrm>
            <a:off x="73022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9" name="Straight Connector 108">
            <a:extLst>
              <a:ext uri="{FF2B5EF4-FFF2-40B4-BE49-F238E27FC236}">
                <a16:creationId xmlns:a16="http://schemas.microsoft.com/office/drawing/2014/main" id="{172281F6-85BA-4AA7-823D-F9870F968DFF}"/>
              </a:ext>
            </a:extLst>
          </p:cNvPr>
          <p:cNvSpPr/>
          <p:nvPr/>
        </p:nvSpPr>
        <p:spPr>
          <a:xfrm flipH="1">
            <a:off x="523799" y="3657600"/>
            <a:ext cx="3876840" cy="1305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0" name="Straight Connector 109">
            <a:extLst>
              <a:ext uri="{FF2B5EF4-FFF2-40B4-BE49-F238E27FC236}">
                <a16:creationId xmlns:a16="http://schemas.microsoft.com/office/drawing/2014/main" id="{E38CFEE2-AA15-43E6-B791-0A96FC05A468}"/>
              </a:ext>
            </a:extLst>
          </p:cNvPr>
          <p:cNvSpPr/>
          <p:nvPr/>
        </p:nvSpPr>
        <p:spPr>
          <a:xfrm>
            <a:off x="6800760" y="3676679"/>
            <a:ext cx="1600200" cy="1257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E9176CD-408E-4548-9A41-7818E2C5721E}"/>
              </a:ext>
            </a:extLst>
          </p:cNvPr>
          <p:cNvSpPr/>
          <p:nvPr/>
        </p:nvSpPr>
        <p:spPr>
          <a:xfrm>
            <a:off x="450540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2" name="Straight Connector 111">
            <a:extLst>
              <a:ext uri="{FF2B5EF4-FFF2-40B4-BE49-F238E27FC236}">
                <a16:creationId xmlns:a16="http://schemas.microsoft.com/office/drawing/2014/main" id="{C81B6486-E1E8-4CD2-86B0-C0AFD4805EFF}"/>
              </a:ext>
            </a:extLst>
          </p:cNvPr>
          <p:cNvSpPr/>
          <p:nvPr/>
        </p:nvSpPr>
        <p:spPr>
          <a:xfrm>
            <a:off x="5043240" y="2147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C2CFEEF-08B2-46C7-9B45-4E6C189C9C17}"/>
              </a:ext>
            </a:extLst>
          </p:cNvPr>
          <p:cNvSpPr/>
          <p:nvPr/>
        </p:nvSpPr>
        <p:spPr>
          <a:xfrm>
            <a:off x="450540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114" name="Straight Connector 113">
            <a:extLst>
              <a:ext uri="{FF2B5EF4-FFF2-40B4-BE49-F238E27FC236}">
                <a16:creationId xmlns:a16="http://schemas.microsoft.com/office/drawing/2014/main" id="{8E355E9D-4C4A-439E-973A-0790F023F30F}"/>
              </a:ext>
            </a:extLst>
          </p:cNvPr>
          <p:cNvSpPr/>
          <p:nvPr/>
        </p:nvSpPr>
        <p:spPr>
          <a:xfrm>
            <a:off x="5043240" y="2147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D7A88E1-38FD-4D7F-8142-1CD3E4BC9A6B}"/>
              </a:ext>
            </a:extLst>
          </p:cNvPr>
          <p:cNvSpPr/>
          <p:nvPr/>
        </p:nvSpPr>
        <p:spPr>
          <a:xfrm>
            <a:off x="5309640" y="196632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asembler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830D4F-6522-41DB-952D-2606D584879A}"/>
              </a:ext>
            </a:extLst>
          </p:cNvPr>
          <p:cNvSpPr/>
          <p:nvPr/>
        </p:nvSpPr>
        <p:spPr>
          <a:xfrm>
            <a:off x="617976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17" name="Straight Connector 116">
            <a:extLst>
              <a:ext uri="{FF2B5EF4-FFF2-40B4-BE49-F238E27FC236}">
                <a16:creationId xmlns:a16="http://schemas.microsoft.com/office/drawing/2014/main" id="{D3C17D9C-6DF9-4149-8E33-E66FF7B244A2}"/>
              </a:ext>
            </a:extLst>
          </p:cNvPr>
          <p:cNvSpPr/>
          <p:nvPr/>
        </p:nvSpPr>
        <p:spPr>
          <a:xfrm>
            <a:off x="5918040" y="214776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962DD93-4991-4A51-988B-222675E6E171}"/>
              </a:ext>
            </a:extLst>
          </p:cNvPr>
          <p:cNvSpPr/>
          <p:nvPr/>
        </p:nvSpPr>
        <p:spPr>
          <a:xfrm>
            <a:off x="450540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9" name="Straight Connector 118">
            <a:extLst>
              <a:ext uri="{FF2B5EF4-FFF2-40B4-BE49-F238E27FC236}">
                <a16:creationId xmlns:a16="http://schemas.microsoft.com/office/drawing/2014/main" id="{0A6E9607-9A08-4EDE-982D-21F97DCD0A54}"/>
              </a:ext>
            </a:extLst>
          </p:cNvPr>
          <p:cNvSpPr/>
          <p:nvPr/>
        </p:nvSpPr>
        <p:spPr>
          <a:xfrm>
            <a:off x="5043240" y="260028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7B87AAC9-8CBA-4A27-B2C2-34447219488C}"/>
              </a:ext>
            </a:extLst>
          </p:cNvPr>
          <p:cNvSpPr/>
          <p:nvPr/>
        </p:nvSpPr>
        <p:spPr>
          <a:xfrm>
            <a:off x="450540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121" name="Straight Connector 120">
            <a:extLst>
              <a:ext uri="{FF2B5EF4-FFF2-40B4-BE49-F238E27FC236}">
                <a16:creationId xmlns:a16="http://schemas.microsoft.com/office/drawing/2014/main" id="{7A258773-CA4B-41F7-A695-53C857858AAD}"/>
              </a:ext>
            </a:extLst>
          </p:cNvPr>
          <p:cNvSpPr/>
          <p:nvPr/>
        </p:nvSpPr>
        <p:spPr>
          <a:xfrm>
            <a:off x="5043240" y="260028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9F1ACC9D-8FE6-473F-B376-FF4F9E70DC9B}"/>
              </a:ext>
            </a:extLst>
          </p:cNvPr>
          <p:cNvSpPr/>
          <p:nvPr/>
        </p:nvSpPr>
        <p:spPr>
          <a:xfrm>
            <a:off x="5309640" y="241884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8A80915-9B45-4B44-A1C2-CD07299D7479}"/>
              </a:ext>
            </a:extLst>
          </p:cNvPr>
          <p:cNvSpPr/>
          <p:nvPr/>
        </p:nvSpPr>
        <p:spPr>
          <a:xfrm>
            <a:off x="617976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24" name="Straight Connector 123">
            <a:extLst>
              <a:ext uri="{FF2B5EF4-FFF2-40B4-BE49-F238E27FC236}">
                <a16:creationId xmlns:a16="http://schemas.microsoft.com/office/drawing/2014/main" id="{C4C397F2-6CD5-4F3B-A1CE-FB6E693583E3}"/>
              </a:ext>
            </a:extLst>
          </p:cNvPr>
          <p:cNvSpPr/>
          <p:nvPr/>
        </p:nvSpPr>
        <p:spPr>
          <a:xfrm>
            <a:off x="5918040" y="260028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23F0626F-1B09-4DFF-8BE2-0908116D81DB}"/>
              </a:ext>
            </a:extLst>
          </p:cNvPr>
          <p:cNvSpPr/>
          <p:nvPr/>
        </p:nvSpPr>
        <p:spPr>
          <a:xfrm>
            <a:off x="450540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6" name="Straight Connector 125">
            <a:extLst>
              <a:ext uri="{FF2B5EF4-FFF2-40B4-BE49-F238E27FC236}">
                <a16:creationId xmlns:a16="http://schemas.microsoft.com/office/drawing/2014/main" id="{0CAE65A2-BCB9-43BE-A54A-2074C628E29D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7E1D97FB-1E8E-4711-8701-0C7E3ADF41CE}"/>
              </a:ext>
            </a:extLst>
          </p:cNvPr>
          <p:cNvSpPr/>
          <p:nvPr/>
        </p:nvSpPr>
        <p:spPr>
          <a:xfrm>
            <a:off x="450540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28" name="Straight Connector 127">
            <a:extLst>
              <a:ext uri="{FF2B5EF4-FFF2-40B4-BE49-F238E27FC236}">
                <a16:creationId xmlns:a16="http://schemas.microsoft.com/office/drawing/2014/main" id="{3BD61147-639B-4408-81DE-C9C2DF2ABCCF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7E25A1E-50A2-4223-A02C-D9368A9718AE}"/>
              </a:ext>
            </a:extLst>
          </p:cNvPr>
          <p:cNvSpPr/>
          <p:nvPr/>
        </p:nvSpPr>
        <p:spPr>
          <a:xfrm>
            <a:off x="5309640" y="285624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A99577D-6268-45B1-8486-CEFA169D3BA9}"/>
              </a:ext>
            </a:extLst>
          </p:cNvPr>
          <p:cNvSpPr/>
          <p:nvPr/>
        </p:nvSpPr>
        <p:spPr>
          <a:xfrm>
            <a:off x="617976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31" name="Straight Connector 130">
            <a:extLst>
              <a:ext uri="{FF2B5EF4-FFF2-40B4-BE49-F238E27FC236}">
                <a16:creationId xmlns:a16="http://schemas.microsoft.com/office/drawing/2014/main" id="{D3F2F030-F2ED-4AB7-A8C1-3EBDF8A8F26A}"/>
              </a:ext>
            </a:extLst>
          </p:cNvPr>
          <p:cNvSpPr/>
          <p:nvPr/>
        </p:nvSpPr>
        <p:spPr>
          <a:xfrm>
            <a:off x="5918040" y="303732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376E04FE-DDD7-4AA8-841C-9D4F76C5377E}"/>
              </a:ext>
            </a:extLst>
          </p:cNvPr>
          <p:cNvSpPr/>
          <p:nvPr/>
        </p:nvSpPr>
        <p:spPr>
          <a:xfrm>
            <a:off x="450540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3" name="Straight Connector 132">
            <a:extLst>
              <a:ext uri="{FF2B5EF4-FFF2-40B4-BE49-F238E27FC236}">
                <a16:creationId xmlns:a16="http://schemas.microsoft.com/office/drawing/2014/main" id="{C02A818B-A77C-4397-8073-85FFE60A5E38}"/>
              </a:ext>
            </a:extLst>
          </p:cNvPr>
          <p:cNvSpPr/>
          <p:nvPr/>
        </p:nvSpPr>
        <p:spPr>
          <a:xfrm>
            <a:off x="5043240" y="3479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F13D62E-5CA2-4AD8-8956-D01D108C4C5C}"/>
              </a:ext>
            </a:extLst>
          </p:cNvPr>
          <p:cNvSpPr/>
          <p:nvPr/>
        </p:nvSpPr>
        <p:spPr>
          <a:xfrm>
            <a:off x="450540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35" name="Straight Connector 134">
            <a:extLst>
              <a:ext uri="{FF2B5EF4-FFF2-40B4-BE49-F238E27FC236}">
                <a16:creationId xmlns:a16="http://schemas.microsoft.com/office/drawing/2014/main" id="{0C8B7420-782D-42CA-9685-D09F3CF39DF2}"/>
              </a:ext>
            </a:extLst>
          </p:cNvPr>
          <p:cNvSpPr/>
          <p:nvPr/>
        </p:nvSpPr>
        <p:spPr>
          <a:xfrm>
            <a:off x="5043240" y="3479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01590AA3-223A-47BB-92CD-60138A6475B5}"/>
              </a:ext>
            </a:extLst>
          </p:cNvPr>
          <p:cNvSpPr/>
          <p:nvPr/>
        </p:nvSpPr>
        <p:spPr>
          <a:xfrm>
            <a:off x="5309640" y="329868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86F35BC-6EA5-435D-AC76-E6B92E89CB78}"/>
              </a:ext>
            </a:extLst>
          </p:cNvPr>
          <p:cNvSpPr/>
          <p:nvPr/>
        </p:nvSpPr>
        <p:spPr>
          <a:xfrm>
            <a:off x="617976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38" name="Straight Connector 137">
            <a:extLst>
              <a:ext uri="{FF2B5EF4-FFF2-40B4-BE49-F238E27FC236}">
                <a16:creationId xmlns:a16="http://schemas.microsoft.com/office/drawing/2014/main" id="{80BC7A26-3450-420D-8D5D-170A55119D5B}"/>
              </a:ext>
            </a:extLst>
          </p:cNvPr>
          <p:cNvSpPr/>
          <p:nvPr/>
        </p:nvSpPr>
        <p:spPr>
          <a:xfrm>
            <a:off x="5918040" y="347976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983C29B-5F04-4148-9F94-2DA6FEB1ED1F}"/>
              </a:ext>
            </a:extLst>
          </p:cNvPr>
          <p:cNvSpPr/>
          <p:nvPr/>
        </p:nvSpPr>
        <p:spPr>
          <a:xfrm>
            <a:off x="7129440" y="1671480"/>
            <a:ext cx="64836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libraries</a:t>
            </a: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0B5B2E4-011E-4DAA-B39B-667D1C9F1614}"/>
              </a:ext>
            </a:extLst>
          </p:cNvPr>
          <p:cNvSpPr/>
          <p:nvPr/>
        </p:nvSpPr>
        <p:spPr>
          <a:xfrm>
            <a:off x="5309640" y="2856240"/>
            <a:ext cx="60336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7EDFA624-230E-4EC3-896F-F2720D321285}"/>
              </a:ext>
            </a:extLst>
          </p:cNvPr>
          <p:cNvSpPr/>
          <p:nvPr/>
        </p:nvSpPr>
        <p:spPr>
          <a:xfrm>
            <a:off x="7174800" y="2615039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linker</a:t>
            </a: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FA1AD1E1-0E24-4338-AFD2-604A95206E41}"/>
              </a:ext>
            </a:extLst>
          </p:cNvPr>
          <p:cNvSpPr/>
          <p:nvPr/>
        </p:nvSpPr>
        <p:spPr>
          <a:xfrm>
            <a:off x="8041320" y="2650319"/>
            <a:ext cx="60840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executable</a:t>
            </a:r>
          </a:p>
        </p:txBody>
      </p:sp>
      <p:sp>
        <p:nvSpPr>
          <p:cNvPr id="143" name="Straight Connector 142">
            <a:extLst>
              <a:ext uri="{FF2B5EF4-FFF2-40B4-BE49-F238E27FC236}">
                <a16:creationId xmlns:a16="http://schemas.microsoft.com/office/drawing/2014/main" id="{D34C80BB-7534-4565-998D-AACB58BEC111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3E93A097-B0D3-4EE0-9060-EEA84071199C}"/>
              </a:ext>
            </a:extLst>
          </p:cNvPr>
          <p:cNvSpPr/>
          <p:nvPr/>
        </p:nvSpPr>
        <p:spPr>
          <a:xfrm>
            <a:off x="6717600" y="2147400"/>
            <a:ext cx="185400" cy="1342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6" h="3729" fill="none">
                <a:moveTo>
                  <a:pt x="0" y="0"/>
                </a:moveTo>
                <a:lnTo>
                  <a:pt x="516" y="0"/>
                </a:lnTo>
                <a:lnTo>
                  <a:pt x="516" y="3729"/>
                </a:lnTo>
                <a:lnTo>
                  <a:pt x="0" y="37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5" name="Straight Connector 144">
            <a:extLst>
              <a:ext uri="{FF2B5EF4-FFF2-40B4-BE49-F238E27FC236}">
                <a16:creationId xmlns:a16="http://schemas.microsoft.com/office/drawing/2014/main" id="{232F1867-92B3-40D7-93E4-40C3781BF83D}"/>
              </a:ext>
            </a:extLst>
          </p:cNvPr>
          <p:cNvSpPr/>
          <p:nvPr/>
        </p:nvSpPr>
        <p:spPr>
          <a:xfrm>
            <a:off x="6717600" y="2610000"/>
            <a:ext cx="18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6" name="Straight Connector 145">
            <a:extLst>
              <a:ext uri="{FF2B5EF4-FFF2-40B4-BE49-F238E27FC236}">
                <a16:creationId xmlns:a16="http://schemas.microsoft.com/office/drawing/2014/main" id="{14246DEC-D9BA-461D-9483-809A5CE0802C}"/>
              </a:ext>
            </a:extLst>
          </p:cNvPr>
          <p:cNvSpPr/>
          <p:nvPr/>
        </p:nvSpPr>
        <p:spPr>
          <a:xfrm>
            <a:off x="6717600" y="3032280"/>
            <a:ext cx="18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7" name="Straight Connector 146">
            <a:extLst>
              <a:ext uri="{FF2B5EF4-FFF2-40B4-BE49-F238E27FC236}">
                <a16:creationId xmlns:a16="http://schemas.microsoft.com/office/drawing/2014/main" id="{A92F26A4-D345-450F-A2E1-B93CA2A43F66}"/>
              </a:ext>
            </a:extLst>
          </p:cNvPr>
          <p:cNvSpPr/>
          <p:nvPr/>
        </p:nvSpPr>
        <p:spPr>
          <a:xfrm>
            <a:off x="6903360" y="2801160"/>
            <a:ext cx="2714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8" name="Straight Connector 147">
            <a:extLst>
              <a:ext uri="{FF2B5EF4-FFF2-40B4-BE49-F238E27FC236}">
                <a16:creationId xmlns:a16="http://schemas.microsoft.com/office/drawing/2014/main" id="{DFFD66B0-8B16-41E9-92D3-B6D4E8FDB81C}"/>
              </a:ext>
            </a:extLst>
          </p:cNvPr>
          <p:cNvSpPr/>
          <p:nvPr/>
        </p:nvSpPr>
        <p:spPr>
          <a:xfrm>
            <a:off x="7777800" y="2801160"/>
            <a:ext cx="2635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9" name="Straight Connector 148">
            <a:extLst>
              <a:ext uri="{FF2B5EF4-FFF2-40B4-BE49-F238E27FC236}">
                <a16:creationId xmlns:a16="http://schemas.microsoft.com/office/drawing/2014/main" id="{A7853C3E-DC8E-4C99-B8E0-E7D22A6C6B0C}"/>
              </a:ext>
            </a:extLst>
          </p:cNvPr>
          <p:cNvSpPr/>
          <p:nvPr/>
        </p:nvSpPr>
        <p:spPr>
          <a:xfrm>
            <a:off x="7451640" y="1973160"/>
            <a:ext cx="0" cy="64187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501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8754FB0F-58B2-435E-8B45-515F0F128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latin typeface="+mj-lt"/>
              </a:rPr>
              <a:t>Compilation units example</a:t>
            </a:r>
            <a:endParaRPr lang="en-US" altLang="en-US" sz="4000" dirty="0">
              <a:latin typeface="+mj-lt"/>
            </a:endParaRPr>
          </a:p>
        </p:txBody>
      </p:sp>
      <p:sp>
        <p:nvSpPr>
          <p:cNvPr id="54277" name="Text Box 15">
            <a:extLst>
              <a:ext uri="{FF2B5EF4-FFF2-40B4-BE49-F238E27FC236}">
                <a16:creationId xmlns:a16="http://schemas.microsoft.com/office/drawing/2014/main" id="{3ECE3060-E054-4AC6-BA2A-2848481F3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96975"/>
            <a:ext cx="80645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GB" alt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A.h</a:t>
            </a:r>
            <a:r>
              <a:rPr lang="en-GB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GB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int array_len;       // global</a:t>
            </a:r>
          </a:p>
          <a:p>
            <a:r>
              <a:rPr lang="en-GB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extern int MAX_SIZE; // global, defined elsewhere </a:t>
            </a:r>
          </a:p>
          <a:p>
            <a:endParaRPr lang="en-GB" altLang="en-US" sz="2000" b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// function declarations</a:t>
            </a:r>
          </a:p>
          <a:p>
            <a:r>
              <a:rPr lang="en-US" altLang="en-US" sz="2000" b="0">
                <a:solidFill>
                  <a:schemeClr val="tx1"/>
                </a:solidFill>
                <a:latin typeface="Lucida Console" panose="020B0609040504020204" pitchFamily="49" charset="0"/>
              </a:rPr>
              <a:t>void swap(int *a, int *b);</a:t>
            </a:r>
          </a:p>
        </p:txBody>
      </p:sp>
      <p:sp>
        <p:nvSpPr>
          <p:cNvPr id="54279" name="Text Box 15">
            <a:extLst>
              <a:ext uri="{FF2B5EF4-FFF2-40B4-BE49-F238E27FC236}">
                <a16:creationId xmlns:a16="http://schemas.microsoft.com/office/drawing/2014/main" id="{9E2349CD-DABA-4E9D-8B54-16AB6111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32200"/>
            <a:ext cx="439261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A.c</a:t>
            </a:r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#include </a:t>
            </a:r>
            <a:r>
              <a:rPr lang="en-US" altLang="en-US" sz="2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en-US" sz="20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A.h</a:t>
            </a:r>
            <a:r>
              <a:rPr lang="en-US" altLang="en-US" sz="2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ja-JP" sz="2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1200"/>
              </a:spcBef>
            </a:pPr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// function definition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void swap(int *a, int *b) {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int temp = *a;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*a = *b;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*b = temp;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} </a:t>
            </a:r>
            <a:endParaRPr lang="en-US" altLang="en-US" sz="2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4281" name="Text Box 15">
            <a:extLst>
              <a:ext uri="{FF2B5EF4-FFF2-40B4-BE49-F238E27FC236}">
                <a16:creationId xmlns:a16="http://schemas.microsoft.com/office/drawing/2014/main" id="{028E1D72-EE29-41B1-B9C6-E19A36BE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508375"/>
            <a:ext cx="3313113" cy="29860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main.c</a:t>
            </a:r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#include &lt;</a:t>
            </a:r>
            <a:r>
              <a:rPr lang="en-GB" altLang="en-US" sz="20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stdio.h</a:t>
            </a:r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#include </a:t>
            </a:r>
            <a:r>
              <a:rPr lang="en-US" altLang="en-US" sz="2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altLang="en-US" sz="2000" b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A.h</a:t>
            </a:r>
            <a:r>
              <a:rPr lang="en-US" altLang="en-US" sz="28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GB" altLang="ja-JP" sz="2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altLang="en-US" sz="2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int main(void) {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int a = 5;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int b = 15;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swap(a, b);</a:t>
            </a:r>
          </a:p>
          <a:p>
            <a:r>
              <a:rPr lang="en-GB" altLang="en-US" sz="2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2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4C8B515-896F-470F-9541-A5D8616AE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581525"/>
            <a:ext cx="3455988" cy="2087563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88A3E-9EE8-4E30-9576-EAD9E451F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805488"/>
            <a:ext cx="1584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000">
                <a:solidFill>
                  <a:srgbClr val="FF0000"/>
                </a:solidFill>
              </a:rPr>
              <a:t>Error?</a:t>
            </a:r>
          </a:p>
        </p:txBody>
      </p:sp>
    </p:spTree>
    <p:extLst>
      <p:ext uri="{BB962C8B-B14F-4D97-AF65-F5344CB8AC3E}">
        <p14:creationId xmlns:p14="http://schemas.microsoft.com/office/powerpoint/2010/main" val="28657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1" grpId="0" animBg="1"/>
      <p:bldP spid="2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Takes multiple object files and libraries and generates one executable file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Combines all object file segments (text, data)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</a:rPr>
              <a:t>Determines start address for all modules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Combines all symbol tables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Resolves all symbols</a:t>
            </a:r>
          </a:p>
          <a:p>
            <a:pPr lvl="2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Transforms relative address to absolute addresses</a:t>
            </a:r>
          </a:p>
          <a:p>
            <a:pPr lvl="2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Produces an error if cannot find a label/symbol in merged symbol table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31533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Most operating systems can link modules at load time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e.g. shared libraries (.so on </a:t>
            </a:r>
            <a:r>
              <a:rPr lang="en-US" altLang="en-US" sz="2600" kern="0" dirty="0" err="1">
                <a:solidFill>
                  <a:srgbClr val="000000"/>
                </a:solidFill>
                <a:latin typeface="Garamond"/>
              </a:rPr>
              <a:t>linux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 platforms)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Saves </a:t>
            </a:r>
            <a:r>
              <a:rPr lang="en-US" altLang="en-US" sz="2600" kern="0">
                <a:solidFill>
                  <a:srgbClr val="000000"/>
                </a:solidFill>
                <a:latin typeface="Garamond"/>
              </a:rPr>
              <a:t>storage space</a:t>
            </a: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Dynamic Linking</a:t>
            </a:r>
          </a:p>
        </p:txBody>
      </p:sp>
    </p:spTree>
    <p:extLst>
      <p:ext uri="{BB962C8B-B14F-4D97-AF65-F5344CB8AC3E}">
        <p14:creationId xmlns:p14="http://schemas.microsoft.com/office/powerpoint/2010/main" val="1011197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Next courses</a:t>
            </a: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Next lecture</a:t>
            </a:r>
          </a:p>
          <a:p>
            <a:pPr lvl="1" defTabSz="914377">
              <a:spcBef>
                <a:spcPts val="375"/>
              </a:spcBef>
              <a:buClr>
                <a:srgbClr val="D70000"/>
              </a:buClr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Introduction to Operating Systems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What’s next?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C852C-8E62-4EF2-AB41-014E59438229}"/>
              </a:ext>
            </a:extLst>
          </p:cNvPr>
          <p:cNvSpPr txBox="1"/>
          <p:nvPr/>
        </p:nvSpPr>
        <p:spPr>
          <a:xfrm>
            <a:off x="1842246" y="2299448"/>
            <a:ext cx="5526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TDT4205: Compiler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330065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189"/>
            <a:ext cx="8229600" cy="5653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>
                <a:latin typeface="+mj-lt"/>
              </a:rPr>
              <a:t>Compiler</a:t>
            </a:r>
            <a:r>
              <a:rPr lang="en-GB" spc="-4" dirty="0">
                <a:latin typeface="+mj-lt"/>
              </a:rPr>
              <a:t>s</a:t>
            </a:r>
            <a:endParaRPr spc="-4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64" y="1413294"/>
            <a:ext cx="8579223" cy="4293121"/>
          </a:xfrm>
          <a:prstGeom prst="rect">
            <a:avLst/>
          </a:prstGeom>
        </p:spPr>
        <p:txBody>
          <a:bodyPr vert="horz" wrap="square" lIns="0" tIns="65554" rIns="0" bIns="0" rtlCol="0">
            <a:spAutoFit/>
          </a:bodyPr>
          <a:lstStyle/>
          <a:p>
            <a:pPr marL="313781" indent="-302575">
              <a:spcBef>
                <a:spcPts val="516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lang="en-GB" sz="2800" spc="84" dirty="0">
                <a:latin typeface="+mj-lt"/>
                <a:cs typeface="Georgia"/>
              </a:rPr>
              <a:t>Bare minimum for a functional compiler</a:t>
            </a:r>
          </a:p>
          <a:p>
            <a:pPr marL="313781" indent="-302575">
              <a:spcBef>
                <a:spcPts val="516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endParaRPr lang="en-GB" sz="2800" spc="84" dirty="0">
              <a:latin typeface="+mj-lt"/>
              <a:cs typeface="Georgia"/>
            </a:endParaRPr>
          </a:p>
          <a:p>
            <a:pPr marL="313781" indent="-302575">
              <a:spcBef>
                <a:spcPts val="516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endParaRPr lang="en-GB" sz="2800" spc="84" dirty="0">
              <a:latin typeface="+mj-lt"/>
              <a:cs typeface="Georgia"/>
            </a:endParaRPr>
          </a:p>
          <a:p>
            <a:pPr marL="313781" indent="-302575">
              <a:spcBef>
                <a:spcPts val="516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endParaRPr sz="2800" dirty="0">
              <a:latin typeface="+mj-lt"/>
              <a:cs typeface="Georgia"/>
            </a:endParaRPr>
          </a:p>
          <a:p>
            <a:pPr marL="313781" marR="4483" indent="-302575">
              <a:lnSpc>
                <a:spcPct val="101200"/>
              </a:lnSpc>
              <a:spcBef>
                <a:spcPts val="405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endParaRPr lang="en-GB" spc="119" dirty="0">
              <a:latin typeface="+mj-lt"/>
              <a:cs typeface="Georgia"/>
            </a:endParaRPr>
          </a:p>
          <a:p>
            <a:pPr marL="313781" marR="4483" indent="-302575">
              <a:lnSpc>
                <a:spcPct val="101200"/>
              </a:lnSpc>
              <a:spcBef>
                <a:spcPts val="405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lang="en-GB" sz="2800" spc="119" dirty="0">
                <a:latin typeface="+mj-lt"/>
                <a:cs typeface="Georgia"/>
              </a:rPr>
              <a:t>Good compilers</a:t>
            </a:r>
          </a:p>
          <a:p>
            <a:pPr marL="1077991" marR="4483" lvl="1" indent="-457200">
              <a:lnSpc>
                <a:spcPct val="101200"/>
              </a:lnSpc>
              <a:spcBef>
                <a:spcPts val="405"/>
              </a:spcBef>
              <a:buFont typeface="Courier New" panose="02070309020205020404" pitchFamily="49" charset="0"/>
              <a:buChar char="o"/>
              <a:tabLst>
                <a:tab pos="313221" algn="l"/>
                <a:tab pos="313781" algn="l"/>
              </a:tabLst>
            </a:pPr>
            <a:r>
              <a:rPr lang="en-GB" sz="2800" spc="119" dirty="0">
                <a:latin typeface="+mj-lt"/>
                <a:cs typeface="Georgia"/>
              </a:rPr>
              <a:t>Produce meaningful errors on incorrect programs</a:t>
            </a:r>
          </a:p>
          <a:p>
            <a:pPr marL="1077991" marR="4483" lvl="1" indent="-457200">
              <a:lnSpc>
                <a:spcPct val="101200"/>
              </a:lnSpc>
              <a:spcBef>
                <a:spcPts val="405"/>
              </a:spcBef>
              <a:buFont typeface="Courier New" panose="02070309020205020404" pitchFamily="49" charset="0"/>
              <a:buChar char="o"/>
              <a:tabLst>
                <a:tab pos="313221" algn="l"/>
                <a:tab pos="313781" algn="l"/>
              </a:tabLst>
            </a:pPr>
            <a:r>
              <a:rPr lang="en-GB" sz="2800" spc="119" dirty="0">
                <a:latin typeface="+mj-lt"/>
                <a:cs typeface="Georgia"/>
              </a:rPr>
              <a:t>Produce fast, optimized code</a:t>
            </a:r>
            <a:endParaRPr sz="2800" dirty="0">
              <a:latin typeface="+mj-lt"/>
              <a:cs typeface="Georgia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A600E94B-76F0-4C24-942C-F679BBCB3E20}"/>
              </a:ext>
            </a:extLst>
          </p:cNvPr>
          <p:cNvSpPr txBox="1"/>
          <p:nvPr/>
        </p:nvSpPr>
        <p:spPr>
          <a:xfrm>
            <a:off x="765677" y="2501892"/>
            <a:ext cx="1775011" cy="93464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algn="ctr">
              <a:spcBef>
                <a:spcPts val="88"/>
              </a:spcBef>
            </a:pPr>
            <a:r>
              <a:rPr lang="en-GB" sz="2000" spc="-97" dirty="0">
                <a:latin typeface="Trebuchet MS"/>
                <a:cs typeface="Trebuchet MS"/>
              </a:rPr>
              <a:t>Correct input source program (e.g. C)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AA928C-500A-44BF-9CB0-7CB4AEE1CF06}"/>
              </a:ext>
            </a:extLst>
          </p:cNvPr>
          <p:cNvSpPr/>
          <p:nvPr/>
        </p:nvSpPr>
        <p:spPr>
          <a:xfrm>
            <a:off x="3585076" y="2473853"/>
            <a:ext cx="1775011" cy="9907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Compiler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EE9580-01EA-4E1B-8586-D328F4BC07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764805" y="2969215"/>
            <a:ext cx="820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E9448B-4B42-4A63-B5CC-01BCE4B3ECDA}"/>
              </a:ext>
            </a:extLst>
          </p:cNvPr>
          <p:cNvCxnSpPr>
            <a:cxnSpLocks/>
          </p:cNvCxnSpPr>
          <p:nvPr/>
        </p:nvCxnSpPr>
        <p:spPr>
          <a:xfrm>
            <a:off x="5360087" y="2971394"/>
            <a:ext cx="820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bject 13">
            <a:extLst>
              <a:ext uri="{FF2B5EF4-FFF2-40B4-BE49-F238E27FC236}">
                <a16:creationId xmlns:a16="http://schemas.microsoft.com/office/drawing/2014/main" id="{62478FDD-0062-44C7-9EAB-7418B2E8280C}"/>
              </a:ext>
            </a:extLst>
          </p:cNvPr>
          <p:cNvSpPr txBox="1"/>
          <p:nvPr/>
        </p:nvSpPr>
        <p:spPr>
          <a:xfrm>
            <a:off x="6404475" y="2473853"/>
            <a:ext cx="1775011" cy="93464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algn="ctr">
              <a:spcBef>
                <a:spcPts val="88"/>
              </a:spcBef>
            </a:pPr>
            <a:r>
              <a:rPr lang="en-GB" sz="2000" spc="-97" dirty="0">
                <a:latin typeface="Trebuchet MS"/>
                <a:cs typeface="Trebuchet MS"/>
              </a:rPr>
              <a:t>Functionally equivalent target machine code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68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Detailed Compilation Flow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F926D0F-6A50-481B-8B5F-89124BAD733C}"/>
              </a:ext>
            </a:extLst>
          </p:cNvPr>
          <p:cNvSpPr/>
          <p:nvPr/>
        </p:nvSpPr>
        <p:spPr>
          <a:xfrm>
            <a:off x="438839" y="2343960"/>
            <a:ext cx="108180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79" name="Straight Connector 78">
            <a:extLst>
              <a:ext uri="{FF2B5EF4-FFF2-40B4-BE49-F238E27FC236}">
                <a16:creationId xmlns:a16="http://schemas.microsoft.com/office/drawing/2014/main" id="{7E35891F-6606-49D3-B9B8-5B5453DF6950}"/>
              </a:ext>
            </a:extLst>
          </p:cNvPr>
          <p:cNvSpPr/>
          <p:nvPr/>
        </p:nvSpPr>
        <p:spPr>
          <a:xfrm>
            <a:off x="1520639" y="265752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C830728-F977-473C-96F0-45F502E1A666}"/>
              </a:ext>
            </a:extLst>
          </p:cNvPr>
          <p:cNvSpPr/>
          <p:nvPr/>
        </p:nvSpPr>
        <p:spPr>
          <a:xfrm>
            <a:off x="438839" y="2343960"/>
            <a:ext cx="108180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81" name="Straight Connector 80">
            <a:extLst>
              <a:ext uri="{FF2B5EF4-FFF2-40B4-BE49-F238E27FC236}">
                <a16:creationId xmlns:a16="http://schemas.microsoft.com/office/drawing/2014/main" id="{39744F16-0726-4B1B-98F6-8DA0A1C13910}"/>
              </a:ext>
            </a:extLst>
          </p:cNvPr>
          <p:cNvSpPr/>
          <p:nvPr/>
        </p:nvSpPr>
        <p:spPr>
          <a:xfrm>
            <a:off x="1520639" y="265752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A995ACE-3E9F-4549-8C5E-9CF53C38D1E1}"/>
              </a:ext>
            </a:extLst>
          </p:cNvPr>
          <p:cNvSpPr/>
          <p:nvPr/>
        </p:nvSpPr>
        <p:spPr>
          <a:xfrm>
            <a:off x="2055960" y="2293200"/>
            <a:ext cx="1213199" cy="7484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C447EB3-CDDA-4AE4-9F7B-9CD6CCEC890E}"/>
              </a:ext>
            </a:extLst>
          </p:cNvPr>
          <p:cNvSpPr/>
          <p:nvPr/>
        </p:nvSpPr>
        <p:spPr>
          <a:xfrm>
            <a:off x="3805920" y="2343960"/>
            <a:ext cx="108180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84" name="Straight Connector 83">
            <a:extLst>
              <a:ext uri="{FF2B5EF4-FFF2-40B4-BE49-F238E27FC236}">
                <a16:creationId xmlns:a16="http://schemas.microsoft.com/office/drawing/2014/main" id="{D6B8E94B-A5F1-4F8F-947A-EC6B22DAA019}"/>
              </a:ext>
            </a:extLst>
          </p:cNvPr>
          <p:cNvSpPr/>
          <p:nvPr/>
        </p:nvSpPr>
        <p:spPr>
          <a:xfrm>
            <a:off x="3279959" y="265752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C19BCF0-2A24-4AA1-B7EA-BD892ED1877B}"/>
              </a:ext>
            </a:extLst>
          </p:cNvPr>
          <p:cNvSpPr/>
          <p:nvPr/>
        </p:nvSpPr>
        <p:spPr>
          <a:xfrm>
            <a:off x="438839" y="3254040"/>
            <a:ext cx="108180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86" name="Straight Connector 85">
            <a:extLst>
              <a:ext uri="{FF2B5EF4-FFF2-40B4-BE49-F238E27FC236}">
                <a16:creationId xmlns:a16="http://schemas.microsoft.com/office/drawing/2014/main" id="{E0348CF3-7BED-4E9E-8F85-6241C235EEDE}"/>
              </a:ext>
            </a:extLst>
          </p:cNvPr>
          <p:cNvSpPr/>
          <p:nvPr/>
        </p:nvSpPr>
        <p:spPr>
          <a:xfrm>
            <a:off x="1520639" y="356760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E02B5BF9-82A8-42A9-91A8-FEC563D3F47B}"/>
              </a:ext>
            </a:extLst>
          </p:cNvPr>
          <p:cNvSpPr/>
          <p:nvPr/>
        </p:nvSpPr>
        <p:spPr>
          <a:xfrm>
            <a:off x="438839" y="3254040"/>
            <a:ext cx="108180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88" name="Straight Connector 87">
            <a:extLst>
              <a:ext uri="{FF2B5EF4-FFF2-40B4-BE49-F238E27FC236}">
                <a16:creationId xmlns:a16="http://schemas.microsoft.com/office/drawing/2014/main" id="{D842E681-C67D-49CA-9FDA-5F72943673E3}"/>
              </a:ext>
            </a:extLst>
          </p:cNvPr>
          <p:cNvSpPr/>
          <p:nvPr/>
        </p:nvSpPr>
        <p:spPr>
          <a:xfrm>
            <a:off x="1520639" y="356760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336DB6C-86AB-42D9-B6EA-E9FDD53C1612}"/>
              </a:ext>
            </a:extLst>
          </p:cNvPr>
          <p:cNvSpPr/>
          <p:nvPr/>
        </p:nvSpPr>
        <p:spPr>
          <a:xfrm>
            <a:off x="2055960" y="3203280"/>
            <a:ext cx="1213199" cy="7484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65EB6FB-DDBC-4A1A-8038-B73B6859CD37}"/>
              </a:ext>
            </a:extLst>
          </p:cNvPr>
          <p:cNvSpPr/>
          <p:nvPr/>
        </p:nvSpPr>
        <p:spPr>
          <a:xfrm>
            <a:off x="3805920" y="3254040"/>
            <a:ext cx="108180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91" name="Straight Connector 90">
            <a:extLst>
              <a:ext uri="{FF2B5EF4-FFF2-40B4-BE49-F238E27FC236}">
                <a16:creationId xmlns:a16="http://schemas.microsoft.com/office/drawing/2014/main" id="{BA2A62D2-DFBF-4D0B-B46A-1E5DFF2BEF10}"/>
              </a:ext>
            </a:extLst>
          </p:cNvPr>
          <p:cNvSpPr/>
          <p:nvPr/>
        </p:nvSpPr>
        <p:spPr>
          <a:xfrm>
            <a:off x="3279959" y="356760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AA249CC-5981-4A37-802F-82AB9F01236D}"/>
              </a:ext>
            </a:extLst>
          </p:cNvPr>
          <p:cNvSpPr/>
          <p:nvPr/>
        </p:nvSpPr>
        <p:spPr>
          <a:xfrm>
            <a:off x="438839" y="4133520"/>
            <a:ext cx="1081800" cy="606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93" name="Straight Connector 92">
            <a:extLst>
              <a:ext uri="{FF2B5EF4-FFF2-40B4-BE49-F238E27FC236}">
                <a16:creationId xmlns:a16="http://schemas.microsoft.com/office/drawing/2014/main" id="{21F39204-E8F1-4644-8198-7002BB25FBDA}"/>
              </a:ext>
            </a:extLst>
          </p:cNvPr>
          <p:cNvSpPr/>
          <p:nvPr/>
        </p:nvSpPr>
        <p:spPr>
          <a:xfrm>
            <a:off x="1520639" y="444708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5399B2-D1E3-439B-86EB-F93CA47F3B90}"/>
              </a:ext>
            </a:extLst>
          </p:cNvPr>
          <p:cNvSpPr/>
          <p:nvPr/>
        </p:nvSpPr>
        <p:spPr>
          <a:xfrm>
            <a:off x="438839" y="4133520"/>
            <a:ext cx="1081800" cy="606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95" name="Straight Connector 94">
            <a:extLst>
              <a:ext uri="{FF2B5EF4-FFF2-40B4-BE49-F238E27FC236}">
                <a16:creationId xmlns:a16="http://schemas.microsoft.com/office/drawing/2014/main" id="{04C92567-D40E-421B-8818-E557058EDEDF}"/>
              </a:ext>
            </a:extLst>
          </p:cNvPr>
          <p:cNvSpPr/>
          <p:nvPr/>
        </p:nvSpPr>
        <p:spPr>
          <a:xfrm>
            <a:off x="1520639" y="444708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9A023C4-736A-4446-961A-7FED9F8DEEAB}"/>
              </a:ext>
            </a:extLst>
          </p:cNvPr>
          <p:cNvSpPr/>
          <p:nvPr/>
        </p:nvSpPr>
        <p:spPr>
          <a:xfrm>
            <a:off x="2055960" y="4082759"/>
            <a:ext cx="1213199" cy="7484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F5CD97CE-4953-4278-8F8E-7D0EBBDFF0AF}"/>
              </a:ext>
            </a:extLst>
          </p:cNvPr>
          <p:cNvSpPr/>
          <p:nvPr/>
        </p:nvSpPr>
        <p:spPr>
          <a:xfrm>
            <a:off x="3805920" y="4133520"/>
            <a:ext cx="1081800" cy="606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98" name="Straight Connector 97">
            <a:extLst>
              <a:ext uri="{FF2B5EF4-FFF2-40B4-BE49-F238E27FC236}">
                <a16:creationId xmlns:a16="http://schemas.microsoft.com/office/drawing/2014/main" id="{0B44258F-EBCF-432A-8D26-10EB673DBC3F}"/>
              </a:ext>
            </a:extLst>
          </p:cNvPr>
          <p:cNvSpPr/>
          <p:nvPr/>
        </p:nvSpPr>
        <p:spPr>
          <a:xfrm>
            <a:off x="3279959" y="444708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4BFFC1C-7586-48DD-851A-337289D24AC8}"/>
              </a:ext>
            </a:extLst>
          </p:cNvPr>
          <p:cNvSpPr/>
          <p:nvPr/>
        </p:nvSpPr>
        <p:spPr>
          <a:xfrm>
            <a:off x="438839" y="5023080"/>
            <a:ext cx="108180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00" name="Straight Connector 99">
            <a:extLst>
              <a:ext uri="{FF2B5EF4-FFF2-40B4-BE49-F238E27FC236}">
                <a16:creationId xmlns:a16="http://schemas.microsoft.com/office/drawing/2014/main" id="{1AD5E39A-D6F0-4221-A49A-2F0D62D3E540}"/>
              </a:ext>
            </a:extLst>
          </p:cNvPr>
          <p:cNvSpPr/>
          <p:nvPr/>
        </p:nvSpPr>
        <p:spPr>
          <a:xfrm>
            <a:off x="1520639" y="533664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CF5E2F7-43AE-4A56-91BA-4232EB3F21C0}"/>
              </a:ext>
            </a:extLst>
          </p:cNvPr>
          <p:cNvSpPr/>
          <p:nvPr/>
        </p:nvSpPr>
        <p:spPr>
          <a:xfrm>
            <a:off x="438839" y="5023080"/>
            <a:ext cx="108180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02" name="Straight Connector 101">
            <a:extLst>
              <a:ext uri="{FF2B5EF4-FFF2-40B4-BE49-F238E27FC236}">
                <a16:creationId xmlns:a16="http://schemas.microsoft.com/office/drawing/2014/main" id="{90BECE2E-1977-4D49-87D2-CA81DCFB5FBD}"/>
              </a:ext>
            </a:extLst>
          </p:cNvPr>
          <p:cNvSpPr/>
          <p:nvPr/>
        </p:nvSpPr>
        <p:spPr>
          <a:xfrm>
            <a:off x="1520639" y="533664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8E55AE9-A445-4872-8552-BD506306235C}"/>
              </a:ext>
            </a:extLst>
          </p:cNvPr>
          <p:cNvSpPr/>
          <p:nvPr/>
        </p:nvSpPr>
        <p:spPr>
          <a:xfrm>
            <a:off x="2055960" y="4972680"/>
            <a:ext cx="1213199" cy="748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EF15AD04-B6E9-44D5-8B36-C5C231635703}"/>
              </a:ext>
            </a:extLst>
          </p:cNvPr>
          <p:cNvSpPr/>
          <p:nvPr/>
        </p:nvSpPr>
        <p:spPr>
          <a:xfrm>
            <a:off x="3805920" y="5023080"/>
            <a:ext cx="108180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05" name="Straight Connector 104">
            <a:extLst>
              <a:ext uri="{FF2B5EF4-FFF2-40B4-BE49-F238E27FC236}">
                <a16:creationId xmlns:a16="http://schemas.microsoft.com/office/drawing/2014/main" id="{8D5BC310-C9AD-43C2-A8AE-191287804BFB}"/>
              </a:ext>
            </a:extLst>
          </p:cNvPr>
          <p:cNvSpPr/>
          <p:nvPr/>
        </p:nvSpPr>
        <p:spPr>
          <a:xfrm>
            <a:off x="3279959" y="533664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22415F3-0B5E-4AEB-BF83-08FF06DE38AE}"/>
              </a:ext>
            </a:extLst>
          </p:cNvPr>
          <p:cNvSpPr/>
          <p:nvPr/>
        </p:nvSpPr>
        <p:spPr>
          <a:xfrm>
            <a:off x="5716080" y="1699919"/>
            <a:ext cx="1304280" cy="606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libraries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4E42F92-EE14-4CF4-8FAF-92722C284C38}"/>
              </a:ext>
            </a:extLst>
          </p:cNvPr>
          <p:cNvSpPr/>
          <p:nvPr/>
        </p:nvSpPr>
        <p:spPr>
          <a:xfrm>
            <a:off x="2056320" y="4082759"/>
            <a:ext cx="1213199" cy="7484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F9984B6-BE3A-4507-9EB7-6D74E47C65D8}"/>
              </a:ext>
            </a:extLst>
          </p:cNvPr>
          <p:cNvSpPr/>
          <p:nvPr/>
        </p:nvSpPr>
        <p:spPr>
          <a:xfrm>
            <a:off x="5807160" y="3597480"/>
            <a:ext cx="1213199" cy="7484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linker</a:t>
            </a: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54CF4F3B-3947-4EFB-BC37-B7083725B903}"/>
              </a:ext>
            </a:extLst>
          </p:cNvPr>
          <p:cNvSpPr/>
          <p:nvPr/>
        </p:nvSpPr>
        <p:spPr>
          <a:xfrm>
            <a:off x="7549919" y="3668400"/>
            <a:ext cx="1223639" cy="606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executable</a:t>
            </a:r>
          </a:p>
        </p:txBody>
      </p:sp>
      <p:sp>
        <p:nvSpPr>
          <p:cNvPr id="110" name="Straight Connector 109">
            <a:extLst>
              <a:ext uri="{FF2B5EF4-FFF2-40B4-BE49-F238E27FC236}">
                <a16:creationId xmlns:a16="http://schemas.microsoft.com/office/drawing/2014/main" id="{1640FB00-3DDD-4C5F-A3BA-09432F630244}"/>
              </a:ext>
            </a:extLst>
          </p:cNvPr>
          <p:cNvSpPr/>
          <p:nvPr/>
        </p:nvSpPr>
        <p:spPr>
          <a:xfrm>
            <a:off x="1520639" y="4447080"/>
            <a:ext cx="52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AFA5F01-E179-44A9-A684-C581781091BB}"/>
              </a:ext>
            </a:extLst>
          </p:cNvPr>
          <p:cNvSpPr/>
          <p:nvPr/>
        </p:nvSpPr>
        <p:spPr>
          <a:xfrm>
            <a:off x="4887720" y="2657160"/>
            <a:ext cx="372960" cy="2699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7" h="7499" fill="none">
                <a:moveTo>
                  <a:pt x="0" y="0"/>
                </a:moveTo>
                <a:lnTo>
                  <a:pt x="1037" y="0"/>
                </a:lnTo>
                <a:lnTo>
                  <a:pt x="1037" y="7499"/>
                </a:lnTo>
                <a:lnTo>
                  <a:pt x="0" y="749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2" name="Straight Connector 111">
            <a:extLst>
              <a:ext uri="{FF2B5EF4-FFF2-40B4-BE49-F238E27FC236}">
                <a16:creationId xmlns:a16="http://schemas.microsoft.com/office/drawing/2014/main" id="{1B9E7AC3-BB41-41F7-97ED-855F86AAF1CB}"/>
              </a:ext>
            </a:extLst>
          </p:cNvPr>
          <p:cNvSpPr/>
          <p:nvPr/>
        </p:nvSpPr>
        <p:spPr>
          <a:xfrm>
            <a:off x="4887720" y="3587400"/>
            <a:ext cx="3733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3" name="Straight Connector 112">
            <a:extLst>
              <a:ext uri="{FF2B5EF4-FFF2-40B4-BE49-F238E27FC236}">
                <a16:creationId xmlns:a16="http://schemas.microsoft.com/office/drawing/2014/main" id="{279E54FE-C3D2-4AEE-91E0-3C84C347C1A9}"/>
              </a:ext>
            </a:extLst>
          </p:cNvPr>
          <p:cNvSpPr/>
          <p:nvPr/>
        </p:nvSpPr>
        <p:spPr>
          <a:xfrm>
            <a:off x="4887720" y="4437000"/>
            <a:ext cx="3733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4" name="Straight Connector 113">
            <a:extLst>
              <a:ext uri="{FF2B5EF4-FFF2-40B4-BE49-F238E27FC236}">
                <a16:creationId xmlns:a16="http://schemas.microsoft.com/office/drawing/2014/main" id="{3911D45D-9372-4385-B5D8-0A8757FC79B6}"/>
              </a:ext>
            </a:extLst>
          </p:cNvPr>
          <p:cNvSpPr/>
          <p:nvPr/>
        </p:nvSpPr>
        <p:spPr>
          <a:xfrm>
            <a:off x="5261400" y="3971520"/>
            <a:ext cx="54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5" name="Straight Connector 114">
            <a:extLst>
              <a:ext uri="{FF2B5EF4-FFF2-40B4-BE49-F238E27FC236}">
                <a16:creationId xmlns:a16="http://schemas.microsoft.com/office/drawing/2014/main" id="{10052C0E-BCF1-4B76-9400-EC5523DDFE0B}"/>
              </a:ext>
            </a:extLst>
          </p:cNvPr>
          <p:cNvSpPr/>
          <p:nvPr/>
        </p:nvSpPr>
        <p:spPr>
          <a:xfrm>
            <a:off x="7020360" y="3971520"/>
            <a:ext cx="5299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6" name="Straight Connector 115">
            <a:extLst>
              <a:ext uri="{FF2B5EF4-FFF2-40B4-BE49-F238E27FC236}">
                <a16:creationId xmlns:a16="http://schemas.microsoft.com/office/drawing/2014/main" id="{9C28108C-5525-4FCC-A330-810C177B56A2}"/>
              </a:ext>
            </a:extLst>
          </p:cNvPr>
          <p:cNvSpPr/>
          <p:nvPr/>
        </p:nvSpPr>
        <p:spPr>
          <a:xfrm>
            <a:off x="6363720" y="2306520"/>
            <a:ext cx="0" cy="1290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453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507923"/>
            <a:ext cx="8234363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endParaRPr lang="en-US" altLang="en-US" sz="28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Detailed Compilation Flow</a:t>
            </a:r>
          </a:p>
        </p:txBody>
      </p:sp>
      <p:sp>
        <p:nvSpPr>
          <p:cNvPr id="43" name="Straight Connector 42">
            <a:extLst>
              <a:ext uri="{FF2B5EF4-FFF2-40B4-BE49-F238E27FC236}">
                <a16:creationId xmlns:a16="http://schemas.microsoft.com/office/drawing/2014/main" id="{FAE5355E-2F45-441C-A128-A41CBB69FE1B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4" name="Straight Connector 43">
            <a:extLst>
              <a:ext uri="{FF2B5EF4-FFF2-40B4-BE49-F238E27FC236}">
                <a16:creationId xmlns:a16="http://schemas.microsoft.com/office/drawing/2014/main" id="{98A6D938-9A9C-4A8E-84C0-62B0410BEB62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F9C5EA4-EECD-4A39-ACC1-18F5ABE8F13F}"/>
              </a:ext>
            </a:extLst>
          </p:cNvPr>
          <p:cNvSpPr/>
          <p:nvPr/>
        </p:nvSpPr>
        <p:spPr>
          <a:xfrm>
            <a:off x="16527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113E7A7-3245-4C9D-8973-34B500290A73}"/>
              </a:ext>
            </a:extLst>
          </p:cNvPr>
          <p:cNvSpPr/>
          <p:nvPr/>
        </p:nvSpPr>
        <p:spPr>
          <a:xfrm>
            <a:off x="28951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CE702214-E6C8-455F-A9AE-E28F7434A66F}"/>
              </a:ext>
            </a:extLst>
          </p:cNvPr>
          <p:cNvSpPr/>
          <p:nvPr/>
        </p:nvSpPr>
        <p:spPr>
          <a:xfrm>
            <a:off x="25214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8" name="Straight Connector 47">
            <a:extLst>
              <a:ext uri="{FF2B5EF4-FFF2-40B4-BE49-F238E27FC236}">
                <a16:creationId xmlns:a16="http://schemas.microsoft.com/office/drawing/2014/main" id="{ADBBC356-4EBA-4C1C-87BA-82732EA91016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D85D56C-581F-450B-AFD3-B8B20AE44BD6}"/>
              </a:ext>
            </a:extLst>
          </p:cNvPr>
          <p:cNvSpPr/>
          <p:nvPr/>
        </p:nvSpPr>
        <p:spPr>
          <a:xfrm>
            <a:off x="504719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50" name="Straight Connector 49">
            <a:extLst>
              <a:ext uri="{FF2B5EF4-FFF2-40B4-BE49-F238E27FC236}">
                <a16:creationId xmlns:a16="http://schemas.microsoft.com/office/drawing/2014/main" id="{7926837D-2297-4C20-9D10-325EE718055D}"/>
              </a:ext>
            </a:extLst>
          </p:cNvPr>
          <p:cNvSpPr/>
          <p:nvPr/>
        </p:nvSpPr>
        <p:spPr>
          <a:xfrm>
            <a:off x="12726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36FE2BC-B511-4D61-A24A-FE29946A41ED}"/>
              </a:ext>
            </a:extLst>
          </p:cNvPr>
          <p:cNvSpPr/>
          <p:nvPr/>
        </p:nvSpPr>
        <p:spPr>
          <a:xfrm>
            <a:off x="16527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preproc</a:t>
            </a: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13BAF85-410A-415D-9EB3-B95B216976AA}"/>
              </a:ext>
            </a:extLst>
          </p:cNvPr>
          <p:cNvSpPr/>
          <p:nvPr/>
        </p:nvSpPr>
        <p:spPr>
          <a:xfrm>
            <a:off x="28951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53" name="Straight Connector 52">
            <a:extLst>
              <a:ext uri="{FF2B5EF4-FFF2-40B4-BE49-F238E27FC236}">
                <a16:creationId xmlns:a16="http://schemas.microsoft.com/office/drawing/2014/main" id="{D7A439F0-C053-4B64-AF0E-1382393E2C61}"/>
              </a:ext>
            </a:extLst>
          </p:cNvPr>
          <p:cNvSpPr/>
          <p:nvPr/>
        </p:nvSpPr>
        <p:spPr>
          <a:xfrm>
            <a:off x="25214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586418F2-3144-4208-92C9-A43503C67620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5" name="Straight Connector 54">
            <a:extLst>
              <a:ext uri="{FF2B5EF4-FFF2-40B4-BE49-F238E27FC236}">
                <a16:creationId xmlns:a16="http://schemas.microsoft.com/office/drawing/2014/main" id="{A1B941CB-ABD9-4944-9F3A-0017052A9545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E6664DF-B1D5-4BD6-BDB2-644FED570B86}"/>
              </a:ext>
            </a:extLst>
          </p:cNvPr>
          <p:cNvSpPr/>
          <p:nvPr/>
        </p:nvSpPr>
        <p:spPr>
          <a:xfrm>
            <a:off x="4043159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04C3DF3-6403-4895-A7DF-E449DC7A8783}"/>
              </a:ext>
            </a:extLst>
          </p:cNvPr>
          <p:cNvSpPr/>
          <p:nvPr/>
        </p:nvSpPr>
        <p:spPr>
          <a:xfrm>
            <a:off x="52855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58" name="Straight Connector 57">
            <a:extLst>
              <a:ext uri="{FF2B5EF4-FFF2-40B4-BE49-F238E27FC236}">
                <a16:creationId xmlns:a16="http://schemas.microsoft.com/office/drawing/2014/main" id="{A11FA360-3BE8-4B28-A5D0-AF9FF732BC6D}"/>
              </a:ext>
            </a:extLst>
          </p:cNvPr>
          <p:cNvSpPr/>
          <p:nvPr/>
        </p:nvSpPr>
        <p:spPr>
          <a:xfrm>
            <a:off x="4911839" y="531828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9" name="Straight Connector 58">
            <a:extLst>
              <a:ext uri="{FF2B5EF4-FFF2-40B4-BE49-F238E27FC236}">
                <a16:creationId xmlns:a16="http://schemas.microsoft.com/office/drawing/2014/main" id="{0CF7CF72-D2E4-4E45-9E6C-D2C4DBFA121B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0" name="Straight Connector 59">
            <a:extLst>
              <a:ext uri="{FF2B5EF4-FFF2-40B4-BE49-F238E27FC236}">
                <a16:creationId xmlns:a16="http://schemas.microsoft.com/office/drawing/2014/main" id="{D85F8F92-9695-4747-ACAE-D321C4B4D797}"/>
              </a:ext>
            </a:extLst>
          </p:cNvPr>
          <p:cNvSpPr/>
          <p:nvPr/>
        </p:nvSpPr>
        <p:spPr>
          <a:xfrm>
            <a:off x="3663000" y="5318280"/>
            <a:ext cx="372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0C1D456-90C1-4403-B05B-24A5B9E0BAB3}"/>
              </a:ext>
            </a:extLst>
          </p:cNvPr>
          <p:cNvSpPr/>
          <p:nvPr/>
        </p:nvSpPr>
        <p:spPr>
          <a:xfrm>
            <a:off x="4043159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E06F7FA-B19A-434C-8B7E-AA401767D61C}"/>
              </a:ext>
            </a:extLst>
          </p:cNvPr>
          <p:cNvSpPr/>
          <p:nvPr/>
        </p:nvSpPr>
        <p:spPr>
          <a:xfrm>
            <a:off x="52855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63" name="Straight Connector 62">
            <a:extLst>
              <a:ext uri="{FF2B5EF4-FFF2-40B4-BE49-F238E27FC236}">
                <a16:creationId xmlns:a16="http://schemas.microsoft.com/office/drawing/2014/main" id="{791A43B2-F05F-41D0-9AD6-495AC915A0C9}"/>
              </a:ext>
            </a:extLst>
          </p:cNvPr>
          <p:cNvSpPr/>
          <p:nvPr/>
        </p:nvSpPr>
        <p:spPr>
          <a:xfrm>
            <a:off x="4911839" y="5318280"/>
            <a:ext cx="3726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4" name="Straight Connector 63">
            <a:extLst>
              <a:ext uri="{FF2B5EF4-FFF2-40B4-BE49-F238E27FC236}">
                <a16:creationId xmlns:a16="http://schemas.microsoft.com/office/drawing/2014/main" id="{A31B8D7C-C03D-44F4-8A6A-00686FFA3C99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5" name="Straight Connector 64">
            <a:extLst>
              <a:ext uri="{FF2B5EF4-FFF2-40B4-BE49-F238E27FC236}">
                <a16:creationId xmlns:a16="http://schemas.microsoft.com/office/drawing/2014/main" id="{0A784CB4-B01E-43CC-880D-15712E42E221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7EC9896-3D51-49CA-A5EE-5D481B4A7E04}"/>
              </a:ext>
            </a:extLst>
          </p:cNvPr>
          <p:cNvSpPr/>
          <p:nvPr/>
        </p:nvSpPr>
        <p:spPr>
          <a:xfrm>
            <a:off x="64335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D653E48-DFC9-4BB4-AFC9-F31FED9E43B0}"/>
              </a:ext>
            </a:extLst>
          </p:cNvPr>
          <p:cNvSpPr/>
          <p:nvPr/>
        </p:nvSpPr>
        <p:spPr>
          <a:xfrm>
            <a:off x="76759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68" name="Straight Connector 67">
            <a:extLst>
              <a:ext uri="{FF2B5EF4-FFF2-40B4-BE49-F238E27FC236}">
                <a16:creationId xmlns:a16="http://schemas.microsoft.com/office/drawing/2014/main" id="{D5BAD3FA-9AD4-4DAE-91E9-D4CED5420CD1}"/>
              </a:ext>
            </a:extLst>
          </p:cNvPr>
          <p:cNvSpPr/>
          <p:nvPr/>
        </p:nvSpPr>
        <p:spPr>
          <a:xfrm>
            <a:off x="73022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9" name="Straight Connector 68">
            <a:extLst>
              <a:ext uri="{FF2B5EF4-FFF2-40B4-BE49-F238E27FC236}">
                <a16:creationId xmlns:a16="http://schemas.microsoft.com/office/drawing/2014/main" id="{976F9A37-EB9B-4D75-92B2-02907B8B7B78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0" name="Straight Connector 69">
            <a:extLst>
              <a:ext uri="{FF2B5EF4-FFF2-40B4-BE49-F238E27FC236}">
                <a16:creationId xmlns:a16="http://schemas.microsoft.com/office/drawing/2014/main" id="{F8509CB3-85F4-4DF0-B4EA-F928064355DC}"/>
              </a:ext>
            </a:extLst>
          </p:cNvPr>
          <p:cNvSpPr/>
          <p:nvPr/>
        </p:nvSpPr>
        <p:spPr>
          <a:xfrm>
            <a:off x="605340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9296A51-C42C-40F9-BC0D-1AD819FF07D9}"/>
              </a:ext>
            </a:extLst>
          </p:cNvPr>
          <p:cNvSpPr/>
          <p:nvPr/>
        </p:nvSpPr>
        <p:spPr>
          <a:xfrm>
            <a:off x="6433560" y="5059440"/>
            <a:ext cx="861119" cy="53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D80543E-6809-4BED-8BAA-66083DA83073}"/>
              </a:ext>
            </a:extLst>
          </p:cNvPr>
          <p:cNvSpPr/>
          <p:nvPr/>
        </p:nvSpPr>
        <p:spPr>
          <a:xfrm>
            <a:off x="7675920" y="5095440"/>
            <a:ext cx="767880" cy="43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73" name="Straight Connector 72">
            <a:extLst>
              <a:ext uri="{FF2B5EF4-FFF2-40B4-BE49-F238E27FC236}">
                <a16:creationId xmlns:a16="http://schemas.microsoft.com/office/drawing/2014/main" id="{6F453904-ADA3-432B-8DA0-75A8DEC86BE0}"/>
              </a:ext>
            </a:extLst>
          </p:cNvPr>
          <p:cNvSpPr/>
          <p:nvPr/>
        </p:nvSpPr>
        <p:spPr>
          <a:xfrm>
            <a:off x="7302240" y="5318280"/>
            <a:ext cx="372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4" name="Straight Connector 73">
            <a:extLst>
              <a:ext uri="{FF2B5EF4-FFF2-40B4-BE49-F238E27FC236}">
                <a16:creationId xmlns:a16="http://schemas.microsoft.com/office/drawing/2014/main" id="{0EC6A9B1-349B-4F4D-AC18-9033BC6FDDA6}"/>
              </a:ext>
            </a:extLst>
          </p:cNvPr>
          <p:cNvSpPr/>
          <p:nvPr/>
        </p:nvSpPr>
        <p:spPr>
          <a:xfrm flipH="1">
            <a:off x="523799" y="3657600"/>
            <a:ext cx="3876840" cy="1305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5" name="Straight Connector 74">
            <a:extLst>
              <a:ext uri="{FF2B5EF4-FFF2-40B4-BE49-F238E27FC236}">
                <a16:creationId xmlns:a16="http://schemas.microsoft.com/office/drawing/2014/main" id="{DA88BFD6-05A2-486C-BE14-8D66FBBF0733}"/>
              </a:ext>
            </a:extLst>
          </p:cNvPr>
          <p:cNvSpPr/>
          <p:nvPr/>
        </p:nvSpPr>
        <p:spPr>
          <a:xfrm>
            <a:off x="6800760" y="3676679"/>
            <a:ext cx="1600200" cy="1257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BE6E3DF-D94C-44EE-A0AE-0645B0F71D4B}"/>
              </a:ext>
            </a:extLst>
          </p:cNvPr>
          <p:cNvSpPr/>
          <p:nvPr/>
        </p:nvSpPr>
        <p:spPr>
          <a:xfrm>
            <a:off x="450540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7" name="Straight Connector 76">
            <a:extLst>
              <a:ext uri="{FF2B5EF4-FFF2-40B4-BE49-F238E27FC236}">
                <a16:creationId xmlns:a16="http://schemas.microsoft.com/office/drawing/2014/main" id="{1D412375-686B-4CB1-9823-AEE34C8FE14F}"/>
              </a:ext>
            </a:extLst>
          </p:cNvPr>
          <p:cNvSpPr/>
          <p:nvPr/>
        </p:nvSpPr>
        <p:spPr>
          <a:xfrm>
            <a:off x="5043240" y="2147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10801F03-F2F6-4E02-BA18-2E3EBDBBFE3A}"/>
              </a:ext>
            </a:extLst>
          </p:cNvPr>
          <p:cNvSpPr/>
          <p:nvPr/>
        </p:nvSpPr>
        <p:spPr>
          <a:xfrm>
            <a:off x="450540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118" name="Straight Connector 117">
            <a:extLst>
              <a:ext uri="{FF2B5EF4-FFF2-40B4-BE49-F238E27FC236}">
                <a16:creationId xmlns:a16="http://schemas.microsoft.com/office/drawing/2014/main" id="{15955613-F784-4344-B7DF-D66763984B11}"/>
              </a:ext>
            </a:extLst>
          </p:cNvPr>
          <p:cNvSpPr/>
          <p:nvPr/>
        </p:nvSpPr>
        <p:spPr>
          <a:xfrm>
            <a:off x="5043240" y="2147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50E639D-D123-46FA-BCA2-818546191657}"/>
              </a:ext>
            </a:extLst>
          </p:cNvPr>
          <p:cNvSpPr/>
          <p:nvPr/>
        </p:nvSpPr>
        <p:spPr>
          <a:xfrm>
            <a:off x="5309640" y="196632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asembler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67EA610B-8411-4CFC-BE62-04890622974A}"/>
              </a:ext>
            </a:extLst>
          </p:cNvPr>
          <p:cNvSpPr/>
          <p:nvPr/>
        </p:nvSpPr>
        <p:spPr>
          <a:xfrm>
            <a:off x="6179760" y="199188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21" name="Straight Connector 120">
            <a:extLst>
              <a:ext uri="{FF2B5EF4-FFF2-40B4-BE49-F238E27FC236}">
                <a16:creationId xmlns:a16="http://schemas.microsoft.com/office/drawing/2014/main" id="{5884D852-0600-4390-BE75-F28B1A8A54C0}"/>
              </a:ext>
            </a:extLst>
          </p:cNvPr>
          <p:cNvSpPr/>
          <p:nvPr/>
        </p:nvSpPr>
        <p:spPr>
          <a:xfrm>
            <a:off x="5918040" y="214776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FC339356-9075-44EF-964E-372692657352}"/>
              </a:ext>
            </a:extLst>
          </p:cNvPr>
          <p:cNvSpPr/>
          <p:nvPr/>
        </p:nvSpPr>
        <p:spPr>
          <a:xfrm>
            <a:off x="450540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3" name="Straight Connector 122">
            <a:extLst>
              <a:ext uri="{FF2B5EF4-FFF2-40B4-BE49-F238E27FC236}">
                <a16:creationId xmlns:a16="http://schemas.microsoft.com/office/drawing/2014/main" id="{F6DF8720-9929-46A4-8860-EE2C7AD4CD61}"/>
              </a:ext>
            </a:extLst>
          </p:cNvPr>
          <p:cNvSpPr/>
          <p:nvPr/>
        </p:nvSpPr>
        <p:spPr>
          <a:xfrm>
            <a:off x="5043240" y="260028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387D9F8-DB06-4771-A914-ABD0C7CE58E0}"/>
              </a:ext>
            </a:extLst>
          </p:cNvPr>
          <p:cNvSpPr/>
          <p:nvPr/>
        </p:nvSpPr>
        <p:spPr>
          <a:xfrm>
            <a:off x="450540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s-file</a:t>
            </a:r>
          </a:p>
        </p:txBody>
      </p:sp>
      <p:sp>
        <p:nvSpPr>
          <p:cNvPr id="125" name="Straight Connector 124">
            <a:extLst>
              <a:ext uri="{FF2B5EF4-FFF2-40B4-BE49-F238E27FC236}">
                <a16:creationId xmlns:a16="http://schemas.microsoft.com/office/drawing/2014/main" id="{DAD12300-A222-4E31-9EFF-E5500E7EBFF3}"/>
              </a:ext>
            </a:extLst>
          </p:cNvPr>
          <p:cNvSpPr/>
          <p:nvPr/>
        </p:nvSpPr>
        <p:spPr>
          <a:xfrm>
            <a:off x="5043240" y="260028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A97C6E9A-71F7-4AD2-B642-345E3C38C8CB}"/>
              </a:ext>
            </a:extLst>
          </p:cNvPr>
          <p:cNvSpPr/>
          <p:nvPr/>
        </p:nvSpPr>
        <p:spPr>
          <a:xfrm>
            <a:off x="5309640" y="241884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assembler</a:t>
            </a: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E35E0216-F6AB-40A1-A520-64F42B14279B}"/>
              </a:ext>
            </a:extLst>
          </p:cNvPr>
          <p:cNvSpPr/>
          <p:nvPr/>
        </p:nvSpPr>
        <p:spPr>
          <a:xfrm>
            <a:off x="6179760" y="244440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28" name="Straight Connector 127">
            <a:extLst>
              <a:ext uri="{FF2B5EF4-FFF2-40B4-BE49-F238E27FC236}">
                <a16:creationId xmlns:a16="http://schemas.microsoft.com/office/drawing/2014/main" id="{76E0CBC2-B8D2-4A1F-929B-D0CC9D6F0525}"/>
              </a:ext>
            </a:extLst>
          </p:cNvPr>
          <p:cNvSpPr/>
          <p:nvPr/>
        </p:nvSpPr>
        <p:spPr>
          <a:xfrm>
            <a:off x="5918040" y="260028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2378AA3D-459C-4B22-8DB8-7710B49FE95B}"/>
              </a:ext>
            </a:extLst>
          </p:cNvPr>
          <p:cNvSpPr/>
          <p:nvPr/>
        </p:nvSpPr>
        <p:spPr>
          <a:xfrm>
            <a:off x="450540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0" name="Straight Connector 129">
            <a:extLst>
              <a:ext uri="{FF2B5EF4-FFF2-40B4-BE49-F238E27FC236}">
                <a16:creationId xmlns:a16="http://schemas.microsoft.com/office/drawing/2014/main" id="{30C39EEF-FBE4-4869-99AD-5D7964B320E8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688AF54-99BF-4ED8-9C37-B158EA2C88FD}"/>
              </a:ext>
            </a:extLst>
          </p:cNvPr>
          <p:cNvSpPr/>
          <p:nvPr/>
        </p:nvSpPr>
        <p:spPr>
          <a:xfrm>
            <a:off x="450540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32" name="Straight Connector 131">
            <a:extLst>
              <a:ext uri="{FF2B5EF4-FFF2-40B4-BE49-F238E27FC236}">
                <a16:creationId xmlns:a16="http://schemas.microsoft.com/office/drawing/2014/main" id="{641EEB9E-E879-4758-94F8-AA71680BA2CC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E4134F19-E950-4DD9-9CA7-642547C7DD3C}"/>
              </a:ext>
            </a:extLst>
          </p:cNvPr>
          <p:cNvSpPr/>
          <p:nvPr/>
        </p:nvSpPr>
        <p:spPr>
          <a:xfrm>
            <a:off x="5309640" y="285624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AEF46DC4-B2B5-4BB5-A1F1-55C64CE826E2}"/>
              </a:ext>
            </a:extLst>
          </p:cNvPr>
          <p:cNvSpPr/>
          <p:nvPr/>
        </p:nvSpPr>
        <p:spPr>
          <a:xfrm>
            <a:off x="6179760" y="2881440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35" name="Straight Connector 134">
            <a:extLst>
              <a:ext uri="{FF2B5EF4-FFF2-40B4-BE49-F238E27FC236}">
                <a16:creationId xmlns:a16="http://schemas.microsoft.com/office/drawing/2014/main" id="{0B7BF27F-50A1-4FC1-955F-A835B4639F3C}"/>
              </a:ext>
            </a:extLst>
          </p:cNvPr>
          <p:cNvSpPr/>
          <p:nvPr/>
        </p:nvSpPr>
        <p:spPr>
          <a:xfrm>
            <a:off x="5918040" y="303732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D62DBA0F-85DA-443F-8AB7-8C4A1045E1FB}"/>
              </a:ext>
            </a:extLst>
          </p:cNvPr>
          <p:cNvSpPr/>
          <p:nvPr/>
        </p:nvSpPr>
        <p:spPr>
          <a:xfrm>
            <a:off x="450540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7" name="Straight Connector 136">
            <a:extLst>
              <a:ext uri="{FF2B5EF4-FFF2-40B4-BE49-F238E27FC236}">
                <a16:creationId xmlns:a16="http://schemas.microsoft.com/office/drawing/2014/main" id="{4F4DE982-5960-46E9-8312-5D34043CECB3}"/>
              </a:ext>
            </a:extLst>
          </p:cNvPr>
          <p:cNvSpPr/>
          <p:nvPr/>
        </p:nvSpPr>
        <p:spPr>
          <a:xfrm>
            <a:off x="5043240" y="3479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A57C0055-514A-4FDB-8E2D-8051618F1CD3}"/>
              </a:ext>
            </a:extLst>
          </p:cNvPr>
          <p:cNvSpPr/>
          <p:nvPr/>
        </p:nvSpPr>
        <p:spPr>
          <a:xfrm>
            <a:off x="450540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c-file</a:t>
            </a:r>
          </a:p>
        </p:txBody>
      </p:sp>
      <p:sp>
        <p:nvSpPr>
          <p:cNvPr id="139" name="Straight Connector 138">
            <a:extLst>
              <a:ext uri="{FF2B5EF4-FFF2-40B4-BE49-F238E27FC236}">
                <a16:creationId xmlns:a16="http://schemas.microsoft.com/office/drawing/2014/main" id="{1C800630-E5B8-4043-B816-0CF1F86A280E}"/>
              </a:ext>
            </a:extLst>
          </p:cNvPr>
          <p:cNvSpPr/>
          <p:nvPr/>
        </p:nvSpPr>
        <p:spPr>
          <a:xfrm>
            <a:off x="5043240" y="347976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1D7E61B1-9E78-494C-A125-870FADE680F1}"/>
              </a:ext>
            </a:extLst>
          </p:cNvPr>
          <p:cNvSpPr/>
          <p:nvPr/>
        </p:nvSpPr>
        <p:spPr>
          <a:xfrm>
            <a:off x="5309640" y="3298680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7723E903-BD37-46B0-9E8D-EE9F23C34837}"/>
              </a:ext>
            </a:extLst>
          </p:cNvPr>
          <p:cNvSpPr/>
          <p:nvPr/>
        </p:nvSpPr>
        <p:spPr>
          <a:xfrm>
            <a:off x="6179760" y="3323879"/>
            <a:ext cx="53784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o-file</a:t>
            </a:r>
          </a:p>
        </p:txBody>
      </p:sp>
      <p:sp>
        <p:nvSpPr>
          <p:cNvPr id="142" name="Straight Connector 141">
            <a:extLst>
              <a:ext uri="{FF2B5EF4-FFF2-40B4-BE49-F238E27FC236}">
                <a16:creationId xmlns:a16="http://schemas.microsoft.com/office/drawing/2014/main" id="{26BDD693-22F1-47C1-8435-DEBEC2932E80}"/>
              </a:ext>
            </a:extLst>
          </p:cNvPr>
          <p:cNvSpPr/>
          <p:nvPr/>
        </p:nvSpPr>
        <p:spPr>
          <a:xfrm>
            <a:off x="5918040" y="3479760"/>
            <a:ext cx="261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3B21A44D-A5FA-4A35-B30A-AF495732D5CA}"/>
              </a:ext>
            </a:extLst>
          </p:cNvPr>
          <p:cNvSpPr/>
          <p:nvPr/>
        </p:nvSpPr>
        <p:spPr>
          <a:xfrm>
            <a:off x="7129440" y="1671480"/>
            <a:ext cx="64836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libraries</a:t>
            </a: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CD8EC131-9206-4524-8647-AB2B11AF7E55}"/>
              </a:ext>
            </a:extLst>
          </p:cNvPr>
          <p:cNvSpPr/>
          <p:nvPr/>
        </p:nvSpPr>
        <p:spPr>
          <a:xfrm>
            <a:off x="5309640" y="2856240"/>
            <a:ext cx="60336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compiler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6F73751-D764-4C5E-AE29-A8DF7964A7CA}"/>
              </a:ext>
            </a:extLst>
          </p:cNvPr>
          <p:cNvSpPr/>
          <p:nvPr/>
        </p:nvSpPr>
        <p:spPr>
          <a:xfrm>
            <a:off x="7174800" y="2615039"/>
            <a:ext cx="603000" cy="37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linker</a:t>
            </a: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C2F6DDE-08D4-4C4D-B3A7-87BE87D62226}"/>
              </a:ext>
            </a:extLst>
          </p:cNvPr>
          <p:cNvSpPr/>
          <p:nvPr/>
        </p:nvSpPr>
        <p:spPr>
          <a:xfrm>
            <a:off x="8041320" y="2650319"/>
            <a:ext cx="60840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executable</a:t>
            </a:r>
          </a:p>
        </p:txBody>
      </p:sp>
      <p:sp>
        <p:nvSpPr>
          <p:cNvPr id="147" name="Straight Connector 146">
            <a:extLst>
              <a:ext uri="{FF2B5EF4-FFF2-40B4-BE49-F238E27FC236}">
                <a16:creationId xmlns:a16="http://schemas.microsoft.com/office/drawing/2014/main" id="{974CDA16-5211-4820-AF07-DC95D0A43EE4}"/>
              </a:ext>
            </a:extLst>
          </p:cNvPr>
          <p:cNvSpPr/>
          <p:nvPr/>
        </p:nvSpPr>
        <p:spPr>
          <a:xfrm>
            <a:off x="5043240" y="3037320"/>
            <a:ext cx="260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B83F830F-4848-47F8-83CB-61AC8E14ABA0}"/>
              </a:ext>
            </a:extLst>
          </p:cNvPr>
          <p:cNvSpPr/>
          <p:nvPr/>
        </p:nvSpPr>
        <p:spPr>
          <a:xfrm>
            <a:off x="6717600" y="2147400"/>
            <a:ext cx="185400" cy="1342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6" h="3729" fill="none">
                <a:moveTo>
                  <a:pt x="0" y="0"/>
                </a:moveTo>
                <a:lnTo>
                  <a:pt x="516" y="0"/>
                </a:lnTo>
                <a:lnTo>
                  <a:pt x="516" y="3729"/>
                </a:lnTo>
                <a:lnTo>
                  <a:pt x="0" y="372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9" name="Straight Connector 148">
            <a:extLst>
              <a:ext uri="{FF2B5EF4-FFF2-40B4-BE49-F238E27FC236}">
                <a16:creationId xmlns:a16="http://schemas.microsoft.com/office/drawing/2014/main" id="{EE6B2AA3-2E73-4BA3-907A-7C570F55CF18}"/>
              </a:ext>
            </a:extLst>
          </p:cNvPr>
          <p:cNvSpPr/>
          <p:nvPr/>
        </p:nvSpPr>
        <p:spPr>
          <a:xfrm>
            <a:off x="6717600" y="2610000"/>
            <a:ext cx="18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0" name="Straight Connector 149">
            <a:extLst>
              <a:ext uri="{FF2B5EF4-FFF2-40B4-BE49-F238E27FC236}">
                <a16:creationId xmlns:a16="http://schemas.microsoft.com/office/drawing/2014/main" id="{69B9A8ED-9944-492B-9841-EB97B4878C9B}"/>
              </a:ext>
            </a:extLst>
          </p:cNvPr>
          <p:cNvSpPr/>
          <p:nvPr/>
        </p:nvSpPr>
        <p:spPr>
          <a:xfrm>
            <a:off x="6717600" y="3032280"/>
            <a:ext cx="1857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1" name="Straight Connector 150">
            <a:extLst>
              <a:ext uri="{FF2B5EF4-FFF2-40B4-BE49-F238E27FC236}">
                <a16:creationId xmlns:a16="http://schemas.microsoft.com/office/drawing/2014/main" id="{6DB2DA8F-8F9C-4CFE-A46E-7C1EABD9BA27}"/>
              </a:ext>
            </a:extLst>
          </p:cNvPr>
          <p:cNvSpPr/>
          <p:nvPr/>
        </p:nvSpPr>
        <p:spPr>
          <a:xfrm>
            <a:off x="6903360" y="2801160"/>
            <a:ext cx="2714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2" name="Straight Connector 151">
            <a:extLst>
              <a:ext uri="{FF2B5EF4-FFF2-40B4-BE49-F238E27FC236}">
                <a16:creationId xmlns:a16="http://schemas.microsoft.com/office/drawing/2014/main" id="{09818060-25D1-4413-AF98-44C9C439A565}"/>
              </a:ext>
            </a:extLst>
          </p:cNvPr>
          <p:cNvSpPr/>
          <p:nvPr/>
        </p:nvSpPr>
        <p:spPr>
          <a:xfrm>
            <a:off x="7777800" y="2801160"/>
            <a:ext cx="2635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3" name="Straight Connector 152">
            <a:extLst>
              <a:ext uri="{FF2B5EF4-FFF2-40B4-BE49-F238E27FC236}">
                <a16:creationId xmlns:a16="http://schemas.microsoft.com/office/drawing/2014/main" id="{3E72FE27-76C3-4CB3-BFE5-16D59CD0917F}"/>
              </a:ext>
            </a:extLst>
          </p:cNvPr>
          <p:cNvSpPr/>
          <p:nvPr/>
        </p:nvSpPr>
        <p:spPr>
          <a:xfrm>
            <a:off x="7451640" y="1973160"/>
            <a:ext cx="0" cy="64187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205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4807</Words>
  <Application>Microsoft Office PowerPoint</Application>
  <PresentationFormat>On-screen Show (4:3)</PresentationFormat>
  <Paragraphs>1250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0" baseType="lpstr">
      <vt:lpstr>Arial</vt:lpstr>
      <vt:lpstr>Bookman Old Style</vt:lpstr>
      <vt:lpstr>Calibri</vt:lpstr>
      <vt:lpstr>Consolas</vt:lpstr>
      <vt:lpstr>Courier New</vt:lpstr>
      <vt:lpstr>Garamond</vt:lpstr>
      <vt:lpstr>Garamond (Body)</vt:lpstr>
      <vt:lpstr>Garamond (Headings)</vt:lpstr>
      <vt:lpstr>Gill Sans MT</vt:lpstr>
      <vt:lpstr>Liberation Sans</vt:lpstr>
      <vt:lpstr>Liberation Serif</vt:lpstr>
      <vt:lpstr>Lucida Console</vt:lpstr>
      <vt:lpstr>Monotype Sorts</vt:lpstr>
      <vt:lpstr>Tahoma</vt:lpstr>
      <vt:lpstr>Times New Roman</vt:lpstr>
      <vt:lpstr>Trebuchet MS</vt:lpstr>
      <vt:lpstr>Wingdings</vt:lpstr>
      <vt:lpstr>Office-tema</vt:lpstr>
      <vt:lpstr>TDT4258: Low-Level Programming </vt:lpstr>
      <vt:lpstr>Previous Lecture</vt:lpstr>
      <vt:lpstr>Today’s Lecture</vt:lpstr>
      <vt:lpstr>Overview</vt:lpstr>
      <vt:lpstr>Declaration vs Definition</vt:lpstr>
      <vt:lpstr>Compilation units example</vt:lpstr>
      <vt:lpstr>Compilers</vt:lpstr>
      <vt:lpstr>PowerPoint Presentation</vt:lpstr>
      <vt:lpstr>PowerPoint Presentation</vt:lpstr>
      <vt:lpstr>PowerPoint Presentation</vt:lpstr>
      <vt:lpstr>The C pre-processor</vt:lpstr>
      <vt:lpstr>The C pre-processor</vt:lpstr>
      <vt:lpstr>PowerPoint Presentation</vt:lpstr>
      <vt:lpstr>Anatomy of a Modern Compiler</vt:lpstr>
      <vt:lpstr>Frontend Stages</vt:lpstr>
      <vt:lpstr>Frontend Stages</vt:lpstr>
      <vt:lpstr>Frontend Stages</vt:lpstr>
      <vt:lpstr>Intermediate Representation (IR)</vt:lpstr>
      <vt:lpstr>Data flow graph (DFG)</vt:lpstr>
      <vt:lpstr>Static Single Assignment (SSA)</vt:lpstr>
      <vt:lpstr>Data Flow Graph Example</vt:lpstr>
      <vt:lpstr>DFG and Partial Orders</vt:lpstr>
      <vt:lpstr>Control-Data Flow Graph (CDFG)</vt:lpstr>
      <vt:lpstr>CDFG Example</vt:lpstr>
      <vt:lpstr>CDFG Example</vt:lpstr>
      <vt:lpstr>IR Optimization</vt:lpstr>
      <vt:lpstr>IR Optimization</vt:lpstr>
      <vt:lpstr>Example IR Optimizations</vt:lpstr>
      <vt:lpstr>Example IR Optimizations</vt:lpstr>
      <vt:lpstr>Example IR Optimizations</vt:lpstr>
      <vt:lpstr>Example IR Optimizations</vt:lpstr>
      <vt:lpstr>Example IR Optimizations</vt:lpstr>
      <vt:lpstr>Example IR Optimizations</vt:lpstr>
      <vt:lpstr>Code Generation</vt:lpstr>
      <vt:lpstr>Putting It All Together</vt:lpstr>
      <vt:lpstr>Putting It All Together</vt:lpstr>
      <vt:lpstr>Summary: Modern Compilers</vt:lpstr>
      <vt:lpstr>Compiler Optimizations</vt:lpstr>
      <vt:lpstr>Loop Transformations</vt:lpstr>
      <vt:lpstr>#1: Loop Unrolling</vt:lpstr>
      <vt:lpstr>#2: Loop Fusion</vt:lpstr>
      <vt:lpstr>#3: Loop Distribution/Fission</vt:lpstr>
      <vt:lpstr>#4: Loop Interchange</vt:lpstr>
      <vt:lpstr>#5: Loop Tiling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Rakesh Kumar</cp:lastModifiedBy>
  <cp:revision>1798</cp:revision>
  <cp:lastPrinted>2018-01-12T07:10:10Z</cp:lastPrinted>
  <dcterms:created xsi:type="dcterms:W3CDTF">2013-06-10T16:56:09Z</dcterms:created>
  <dcterms:modified xsi:type="dcterms:W3CDTF">2023-10-11T07:50:00Z</dcterms:modified>
</cp:coreProperties>
</file>