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44" r:id="rId2"/>
    <p:sldId id="453" r:id="rId3"/>
    <p:sldId id="494" r:id="rId4"/>
    <p:sldId id="495" r:id="rId5"/>
    <p:sldId id="496" r:id="rId6"/>
    <p:sldId id="499" r:id="rId7"/>
    <p:sldId id="497" r:id="rId8"/>
    <p:sldId id="498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8" r:id="rId17"/>
    <p:sldId id="509" r:id="rId18"/>
    <p:sldId id="1256" r:id="rId19"/>
    <p:sldId id="1257" r:id="rId20"/>
    <p:sldId id="1258" r:id="rId21"/>
    <p:sldId id="407" r:id="rId22"/>
    <p:sldId id="507" r:id="rId23"/>
    <p:sldId id="520" r:id="rId24"/>
    <p:sldId id="510" r:id="rId25"/>
    <p:sldId id="511" r:id="rId26"/>
    <p:sldId id="521" r:id="rId27"/>
    <p:sldId id="1259" r:id="rId28"/>
    <p:sldId id="522" r:id="rId29"/>
    <p:sldId id="523" r:id="rId30"/>
    <p:sldId id="512" r:id="rId31"/>
    <p:sldId id="1275" r:id="rId32"/>
    <p:sldId id="1276" r:id="rId33"/>
    <p:sldId id="1277" r:id="rId34"/>
    <p:sldId id="519" r:id="rId35"/>
    <p:sldId id="517" r:id="rId36"/>
    <p:sldId id="518" r:id="rId37"/>
  </p:sldIdLst>
  <p:sldSz cx="9144000" cy="6858000" type="screen4x3"/>
  <p:notesSz cx="6858000" cy="9144000"/>
  <p:defaultTextStyle>
    <a:defPPr>
      <a:defRPr lang="nb-NO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DEE9"/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2857" autoAdjust="0"/>
  </p:normalViewPr>
  <p:slideViewPr>
    <p:cSldViewPr snapToGrid="0" snapToObjects="1">
      <p:cViewPr varScale="1">
        <p:scale>
          <a:sx n="102" d="100"/>
          <a:sy n="102" d="100"/>
        </p:scale>
        <p:origin x="17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42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F7F4-3A36-5441-949A-00933CBC777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04824-D2D1-C74A-A3A7-4E9D2FD3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4824-D2D1-C74A-A3A7-4E9D2FD37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22"/>
            <a:ext cx="7772400" cy="901095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5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1346"/>
            <a:ext cx="8229600" cy="1143000"/>
          </a:xfrm>
        </p:spPr>
        <p:txBody>
          <a:bodyPr/>
          <a:lstStyle>
            <a:lvl1pPr>
              <a:defRPr b="0" i="0" baseline="0">
                <a:latin typeface="Garamond (Headings)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91845"/>
            <a:ext cx="8229600" cy="5055791"/>
          </a:xfrm>
        </p:spPr>
        <p:txBody>
          <a:bodyPr/>
          <a:lstStyle>
            <a:lvl1pPr marL="342882" indent="-342882">
              <a:buClr>
                <a:srgbClr val="C00000"/>
              </a:buClr>
              <a:buFont typeface="Wingdings" panose="05000000000000000000" pitchFamily="2" charset="2"/>
              <a:buChar char="§"/>
              <a:defRPr baseline="0">
                <a:latin typeface="Garamond (Body)"/>
              </a:defRPr>
            </a:lvl1pPr>
            <a:lvl2pPr>
              <a:buClrTx/>
              <a:defRPr baseline="0">
                <a:latin typeface="Garamond (Body)"/>
              </a:defRPr>
            </a:lvl2pPr>
            <a:lvl3pPr>
              <a:defRPr baseline="0">
                <a:latin typeface="Garamond (Body)"/>
              </a:defRPr>
            </a:lvl3pPr>
            <a:lvl4pPr>
              <a:defRPr baseline="0">
                <a:latin typeface="Garamond (Body)"/>
              </a:defRPr>
            </a:lvl4pPr>
            <a:lvl5pPr>
              <a:defRPr baseline="0">
                <a:latin typeface="Garamond (Body)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8F9E928-342C-4754-A509-1EF789E3C784}"/>
              </a:ext>
            </a:extLst>
          </p:cNvPr>
          <p:cNvSpPr/>
          <p:nvPr userDrawn="1"/>
        </p:nvSpPr>
        <p:spPr>
          <a:xfrm>
            <a:off x="462260" y="1141544"/>
            <a:ext cx="81900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4792" y="0"/>
                </a:lnTo>
              </a:path>
            </a:pathLst>
          </a:custGeom>
          <a:ln w="4419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3" y="273058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539"/>
            <a:ext cx="9144000" cy="34992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537639" y="6497539"/>
            <a:ext cx="373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>
                <a:solidFill>
                  <a:schemeClr val="bg1"/>
                </a:solidFill>
              </a:rPr>
              <a:t>TDT4258 – Low Level Programming</a:t>
            </a: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178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53294" y="1619631"/>
            <a:ext cx="8240543" cy="675821"/>
          </a:xfrm>
        </p:spPr>
        <p:txBody>
          <a:bodyPr>
            <a:noAutofit/>
          </a:bodyPr>
          <a:lstStyle/>
          <a:p>
            <a:pPr algn="ctr"/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TDT4258: </a:t>
            </a:r>
            <a:r>
              <a:rPr lang="en-GB" sz="3800" dirty="0">
                <a:solidFill>
                  <a:schemeClr val="bg1">
                    <a:lumMod val="50000"/>
                  </a:schemeClr>
                </a:solidFill>
              </a:rPr>
              <a:t>Low-Level Programming</a:t>
            </a:r>
            <a:br>
              <a:rPr lang="en-GB" sz="3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Bilde 5" descr="tekst_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3" y="835352"/>
            <a:ext cx="274413" cy="4765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5770" y="2234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ittel 1"/>
          <p:cNvSpPr txBox="1">
            <a:spLocks/>
          </p:cNvSpPr>
          <p:nvPr/>
        </p:nvSpPr>
        <p:spPr>
          <a:xfrm>
            <a:off x="1048768" y="2658830"/>
            <a:ext cx="7772400" cy="8540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>
              <a:buFontTx/>
              <a:buChar char="-"/>
            </a:pPr>
            <a:r>
              <a:rPr lang="en-GB" sz="2600" dirty="0"/>
              <a:t>CPU/Processor</a:t>
            </a:r>
          </a:p>
          <a:p>
            <a:pPr marL="457200" indent="-457200">
              <a:buFontTx/>
              <a:buChar char="-"/>
            </a:pPr>
            <a:r>
              <a:rPr lang="en-GB" sz="2600" dirty="0"/>
              <a:t>Memory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2E0332-A980-45B7-9291-87B08B336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8" y="3901192"/>
            <a:ext cx="7772400" cy="22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Rakesh Kumar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Computer Architecture Lab</a:t>
            </a:r>
          </a:p>
          <a:p>
            <a:pPr lvl="0" defTabSz="914400" eaLnBrk="1" hangingPunct="1">
              <a:buClr>
                <a:srgbClr val="D70000"/>
              </a:buClr>
            </a:pPr>
            <a:r>
              <a:rPr lang="en-GB" altLang="en-US" kern="0" dirty="0">
                <a:solidFill>
                  <a:srgbClr val="000000"/>
                </a:solidFill>
                <a:latin typeface="Garamond"/>
              </a:rPr>
              <a:t>Department of Computer Science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F4D0CE1-E4E3-40D3-9806-DE2B8A58B426}"/>
              </a:ext>
            </a:extLst>
          </p:cNvPr>
          <p:cNvSpPr txBox="1"/>
          <p:nvPr/>
        </p:nvSpPr>
        <p:spPr>
          <a:xfrm>
            <a:off x="212887" y="6210820"/>
            <a:ext cx="8697433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1800" spc="-7" baseline="24305" dirty="0">
                <a:latin typeface="Trebuchet MS"/>
                <a:cs typeface="Trebuchet MS"/>
              </a:rPr>
              <a:t>Some of the slides are based on other courses around the world: University of Edinburgh, Uppsala University, ETHZ, NTNU, etc.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173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198642"/>
            <a:ext cx="914399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Dependencies </a:t>
            </a: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may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cause empty stages (stalls) in pipeline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b="1" kern="0" dirty="0">
                <a:solidFill>
                  <a:srgbClr val="000000"/>
                </a:solidFill>
                <a:latin typeface="Garamond"/>
              </a:rPr>
              <a:t>Data dependencies: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an instructions reads the result of a previous instruction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b="1" kern="0" dirty="0">
                <a:solidFill>
                  <a:srgbClr val="000000"/>
                </a:solidFill>
                <a:latin typeface="Garamond"/>
              </a:rPr>
              <a:t>Control dependencies: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instruction execution depends on the outcome of a branch instruction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Properties of applications, not of pipeline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 </a:t>
            </a: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hazard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is a situation when a dependency leads to incorrect execution, if not handled properly. 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Hazards are pipeline properties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Pipeline needs to be </a:t>
            </a: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paused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to avoid hazards, resulting in idle pipeline stages and lower CPI and performance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What limits pipeline performance?</a:t>
            </a:r>
          </a:p>
        </p:txBody>
      </p:sp>
    </p:spTree>
    <p:extLst>
      <p:ext uri="{BB962C8B-B14F-4D97-AF65-F5344CB8AC3E}">
        <p14:creationId xmlns:p14="http://schemas.microsoft.com/office/powerpoint/2010/main" val="41494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198642"/>
            <a:ext cx="914399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An instructions reads the result of a previous instruction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(True) data dependencies: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I1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I</a:t>
            </a:r>
            <a:r>
              <a:rPr lang="en-GB" sz="2400" spc="-20" dirty="0">
                <a:cs typeface="Times New Roman"/>
              </a:rPr>
              <a:t>2, </a:t>
            </a:r>
            <a:r>
              <a:rPr lang="en-US" altLang="en-US" sz="2400" kern="0" dirty="0">
                <a:solidFill>
                  <a:srgbClr val="000000"/>
                </a:solidFill>
              </a:rPr>
              <a:t>I1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I</a:t>
            </a:r>
            <a:r>
              <a:rPr lang="en-GB" sz="2400" spc="-20" dirty="0">
                <a:cs typeface="Times New Roman"/>
              </a:rPr>
              <a:t>3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</a:rPr>
              <a:t>I2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I4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</a:rPr>
              <a:t>I3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I</a:t>
            </a:r>
            <a:r>
              <a:rPr lang="en-GB" sz="2400" spc="-20" dirty="0">
                <a:cs typeface="Times New Roman"/>
              </a:rPr>
              <a:t>4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</a:rPr>
              <a:t>I4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I6, </a:t>
            </a:r>
            <a:r>
              <a:rPr lang="en-US" altLang="en-US" sz="2400" kern="0" dirty="0">
                <a:solidFill>
                  <a:srgbClr val="000000"/>
                </a:solidFill>
              </a:rPr>
              <a:t>I5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I6</a:t>
            </a: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Data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F0A3B-25D1-4C29-A22A-242097C12BE2}"/>
              </a:ext>
            </a:extLst>
          </p:cNvPr>
          <p:cNvSpPr txBox="1"/>
          <p:nvPr/>
        </p:nvSpPr>
        <p:spPr>
          <a:xfrm>
            <a:off x="2534921" y="1865269"/>
            <a:ext cx="3769359" cy="202987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I1	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=a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I2	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8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r2, [r1]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I3	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r3, [r1, #4]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I4	add	r4, r2, r3</a:t>
            </a: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I5	</a:t>
            </a:r>
            <a:r>
              <a:rPr lang="en-US" sz="18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8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=x</a:t>
            </a: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I6	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str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r4, [r1]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9EA9D2-423D-432C-B85B-F50A60E3FD25}"/>
              </a:ext>
            </a:extLst>
          </p:cNvPr>
          <p:cNvCxnSpPr/>
          <p:nvPr/>
        </p:nvCxnSpPr>
        <p:spPr>
          <a:xfrm>
            <a:off x="4663440" y="2113280"/>
            <a:ext cx="416560" cy="203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39D3BB-70DA-45E1-8675-89119895147E}"/>
              </a:ext>
            </a:extLst>
          </p:cNvPr>
          <p:cNvCxnSpPr/>
          <p:nvPr/>
        </p:nvCxnSpPr>
        <p:spPr>
          <a:xfrm>
            <a:off x="4663440" y="2113280"/>
            <a:ext cx="416560" cy="5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3AA3C4-7D8E-4269-8756-461C2FFECCDE}"/>
              </a:ext>
            </a:extLst>
          </p:cNvPr>
          <p:cNvCxnSpPr>
            <a:cxnSpLocks/>
          </p:cNvCxnSpPr>
          <p:nvPr/>
        </p:nvCxnSpPr>
        <p:spPr>
          <a:xfrm>
            <a:off x="4663440" y="2316480"/>
            <a:ext cx="487680" cy="558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607206-7DF3-4F86-8CA4-A5B82F6BF9D5}"/>
              </a:ext>
            </a:extLst>
          </p:cNvPr>
          <p:cNvCxnSpPr/>
          <p:nvPr/>
        </p:nvCxnSpPr>
        <p:spPr>
          <a:xfrm>
            <a:off x="4744720" y="2590800"/>
            <a:ext cx="833120" cy="254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552447-B912-4D77-BBFF-3FA3D69F7DBA}"/>
              </a:ext>
            </a:extLst>
          </p:cNvPr>
          <p:cNvCxnSpPr/>
          <p:nvPr/>
        </p:nvCxnSpPr>
        <p:spPr>
          <a:xfrm>
            <a:off x="4744720" y="3159760"/>
            <a:ext cx="406400" cy="269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2">
            <a:extLst>
              <a:ext uri="{FF2B5EF4-FFF2-40B4-BE49-F238E27FC236}">
                <a16:creationId xmlns:a16="http://schemas.microsoft.com/office/drawing/2014/main" id="{6867B325-00D5-4AAD-A687-3FA658FC5EB7}"/>
              </a:ext>
            </a:extLst>
          </p:cNvPr>
          <p:cNvSpPr/>
          <p:nvPr/>
        </p:nvSpPr>
        <p:spPr bwMode="auto">
          <a:xfrm>
            <a:off x="4746838" y="2885440"/>
            <a:ext cx="129962" cy="507762"/>
          </a:xfrm>
          <a:custGeom>
            <a:avLst/>
            <a:gdLst>
              <a:gd name="connsiteX0" fmla="*/ 3695 w 1020043"/>
              <a:gd name="connsiteY0" fmla="*/ 0 h 1917700"/>
              <a:gd name="connsiteX1" fmla="*/ 156095 w 1020043"/>
              <a:gd name="connsiteY1" fmla="*/ 609600 h 1917700"/>
              <a:gd name="connsiteX2" fmla="*/ 1019695 w 1020043"/>
              <a:gd name="connsiteY2" fmla="*/ 1206500 h 1917700"/>
              <a:gd name="connsiteX3" fmla="*/ 270395 w 1020043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043" h="1917700">
                <a:moveTo>
                  <a:pt x="3695" y="0"/>
                </a:moveTo>
                <a:cubicBezTo>
                  <a:pt x="-4772" y="204258"/>
                  <a:pt x="-13238" y="408517"/>
                  <a:pt x="156095" y="609600"/>
                </a:cubicBezTo>
                <a:cubicBezTo>
                  <a:pt x="325428" y="810683"/>
                  <a:pt x="1000645" y="988483"/>
                  <a:pt x="1019695" y="1206500"/>
                </a:cubicBezTo>
                <a:cubicBezTo>
                  <a:pt x="1038745" y="1424517"/>
                  <a:pt x="270395" y="1917700"/>
                  <a:pt x="270395" y="1917700"/>
                </a:cubicBez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DF63C0C-633F-4627-B7F0-B33316CE5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998" y="3957823"/>
            <a:ext cx="4387001" cy="244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Named dependencies: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</a:rPr>
              <a:t>I1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I5 (output dep)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</a:rPr>
              <a:t>I2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I5, </a:t>
            </a:r>
            <a:r>
              <a:rPr lang="en-US" altLang="en-US" sz="2400" kern="0" dirty="0">
                <a:solidFill>
                  <a:srgbClr val="000000"/>
                </a:solidFill>
              </a:rPr>
              <a:t>I3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I5 (anti dep)</a:t>
            </a:r>
            <a:endParaRPr lang="en-GB" sz="2400" spc="-20" dirty="0">
              <a:cs typeface="Times New Roman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No data movement, but they use same register.</a:t>
            </a: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9D907D85-24D2-4319-A315-768CDC07DDA1}"/>
              </a:ext>
            </a:extLst>
          </p:cNvPr>
          <p:cNvSpPr/>
          <p:nvPr/>
        </p:nvSpPr>
        <p:spPr bwMode="auto">
          <a:xfrm>
            <a:off x="4756998" y="2042160"/>
            <a:ext cx="201082" cy="1117600"/>
          </a:xfrm>
          <a:custGeom>
            <a:avLst/>
            <a:gdLst>
              <a:gd name="connsiteX0" fmla="*/ 3695 w 1020043"/>
              <a:gd name="connsiteY0" fmla="*/ 0 h 1917700"/>
              <a:gd name="connsiteX1" fmla="*/ 156095 w 1020043"/>
              <a:gd name="connsiteY1" fmla="*/ 609600 h 1917700"/>
              <a:gd name="connsiteX2" fmla="*/ 1019695 w 1020043"/>
              <a:gd name="connsiteY2" fmla="*/ 1206500 h 1917700"/>
              <a:gd name="connsiteX3" fmla="*/ 270395 w 1020043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043" h="1917700">
                <a:moveTo>
                  <a:pt x="3695" y="0"/>
                </a:moveTo>
                <a:cubicBezTo>
                  <a:pt x="-4772" y="204258"/>
                  <a:pt x="-13238" y="408517"/>
                  <a:pt x="156095" y="609600"/>
                </a:cubicBezTo>
                <a:cubicBezTo>
                  <a:pt x="325428" y="810683"/>
                  <a:pt x="1000645" y="988483"/>
                  <a:pt x="1019695" y="1206500"/>
                </a:cubicBezTo>
                <a:cubicBezTo>
                  <a:pt x="1038745" y="1424517"/>
                  <a:pt x="270395" y="1917700"/>
                  <a:pt x="270395" y="1917700"/>
                </a:cubicBezTo>
              </a:path>
            </a:pathLst>
          </a:cu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11B7E6-E844-4182-BC0A-C03936EC35DA}"/>
              </a:ext>
            </a:extLst>
          </p:cNvPr>
          <p:cNvCxnSpPr>
            <a:cxnSpLocks/>
          </p:cNvCxnSpPr>
          <p:nvPr/>
        </p:nvCxnSpPr>
        <p:spPr>
          <a:xfrm flipH="1">
            <a:off x="4653280" y="2373656"/>
            <a:ext cx="548640" cy="7148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D32BCA-22CD-4883-9AAF-63FF016E1B7D}"/>
              </a:ext>
            </a:extLst>
          </p:cNvPr>
          <p:cNvCxnSpPr>
            <a:cxnSpLocks/>
          </p:cNvCxnSpPr>
          <p:nvPr/>
        </p:nvCxnSpPr>
        <p:spPr>
          <a:xfrm flipH="1">
            <a:off x="4683760" y="2631440"/>
            <a:ext cx="538480" cy="506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3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9" grpId="0" animBg="1"/>
      <p:bldP spid="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625362"/>
            <a:ext cx="9143999" cy="487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The dependence between first two instruction cause a </a:t>
            </a:r>
            <a:r>
              <a:rPr lang="en-US" altLang="en-US" sz="2400" kern="0" dirty="0">
                <a:solidFill>
                  <a:srgbClr val="C00000"/>
                </a:solidFill>
                <a:latin typeface="Garamond"/>
              </a:rPr>
              <a:t>bubble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in cycle 4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000" kern="0" dirty="0">
                <a:solidFill>
                  <a:srgbClr val="000000"/>
                </a:solidFill>
                <a:latin typeface="Garamond"/>
              </a:rPr>
              <a:t>However the dependence between the next two does not cause bubble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Data dependence hazards in pipeline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2A891DB-BCAE-402B-BA77-E376EDD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2209800"/>
            <a:ext cx="854075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fetch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672E0A8-68CE-4FE4-8551-43CAF202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09800"/>
            <a:ext cx="838200" cy="457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decode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367A43F-C360-4DCF-B978-2F21CF6AD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098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>
                <a:solidFill>
                  <a:schemeClr val="bg1"/>
                </a:solidFill>
              </a:rPr>
              <a:t>ex ld r2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03ACB574-FE88-49D6-A2E4-D8EEF8A2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1" y="2209800"/>
            <a:ext cx="2715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ldmia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 r0!,{r2,r3}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439037D8-CC02-4DC1-B1CC-6AD36106A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1" y="3124200"/>
            <a:ext cx="2352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Sub   r4,r3,r6</a:t>
            </a:r>
          </a:p>
        </p:txBody>
      </p:sp>
      <p:sp>
        <p:nvSpPr>
          <p:cNvPr id="21" name="Text Box 30">
            <a:extLst>
              <a:ext uri="{FF2B5EF4-FFF2-40B4-BE49-F238E27FC236}">
                <a16:creationId xmlns:a16="http://schemas.microsoft.com/office/drawing/2014/main" id="{2CEDC3B0-4672-4C79-99A5-0BC238E23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1" y="4038600"/>
            <a:ext cx="22453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cmp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  r4,#3</a:t>
            </a:r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7C0A4327-2299-4EC6-92CB-6D5F85F8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>
                <a:solidFill>
                  <a:schemeClr val="bg1"/>
                </a:solidFill>
              </a:rPr>
              <a:t>ex ld r3</a:t>
            </a: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476C12E5-FAA9-48DD-9FC0-D6BF4E003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3200400"/>
            <a:ext cx="854075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fetch</a:t>
            </a:r>
          </a:p>
        </p:txBody>
      </p:sp>
      <p:sp>
        <p:nvSpPr>
          <p:cNvPr id="24" name="Line 33">
            <a:extLst>
              <a:ext uri="{FF2B5EF4-FFF2-40B4-BE49-F238E27FC236}">
                <a16:creationId xmlns:a16="http://schemas.microsoft.com/office/drawing/2014/main" id="{5B30D31C-DAD1-4F1A-83DE-C15E88466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76800"/>
            <a:ext cx="6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34">
            <a:extLst>
              <a:ext uri="{FF2B5EF4-FFF2-40B4-BE49-F238E27FC236}">
                <a16:creationId xmlns:a16="http://schemas.microsoft.com/office/drawing/2014/main" id="{208C23CE-2140-45AF-B689-CEF07725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26" y="4918075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25FE5825-7FAF-4320-B641-45473EDED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200400"/>
            <a:ext cx="838200" cy="457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DFE7CF5C-DF31-4AF6-A7F1-88C78C14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1" y="4038600"/>
            <a:ext cx="854075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fetch</a:t>
            </a:r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84B495DA-AC9F-47C3-8BCF-94C64B42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38600"/>
            <a:ext cx="838200" cy="457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decode</a:t>
            </a: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5F0C5128-202B-4D15-9E1B-15DDF236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0386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exec</a:t>
            </a: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10CDCDE9-E6DE-4378-AF5F-F674830C8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760" y="47345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F2DDD5EA-082F-4181-A004-BF160468B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0840" y="474472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8">
            <a:extLst>
              <a:ext uri="{FF2B5EF4-FFF2-40B4-BE49-F238E27FC236}">
                <a16:creationId xmlns:a16="http://schemas.microsoft.com/office/drawing/2014/main" id="{03347F6C-45D4-466D-83F1-9630ACE0A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47548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8">
            <a:extLst>
              <a:ext uri="{FF2B5EF4-FFF2-40B4-BE49-F238E27FC236}">
                <a16:creationId xmlns:a16="http://schemas.microsoft.com/office/drawing/2014/main" id="{D76231D6-6E65-41DE-9DB3-BC8962D77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520" y="474472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8">
            <a:extLst>
              <a:ext uri="{FF2B5EF4-FFF2-40B4-BE49-F238E27FC236}">
                <a16:creationId xmlns:a16="http://schemas.microsoft.com/office/drawing/2014/main" id="{ED4A2D4F-C72F-41AE-9EA1-E3FE721F0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8">
            <a:extLst>
              <a:ext uri="{FF2B5EF4-FFF2-40B4-BE49-F238E27FC236}">
                <a16:creationId xmlns:a16="http://schemas.microsoft.com/office/drawing/2014/main" id="{D02E231A-2ACA-43AC-912E-6242309F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880" y="47345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9">
            <a:extLst>
              <a:ext uri="{FF2B5EF4-FFF2-40B4-BE49-F238E27FC236}">
                <a16:creationId xmlns:a16="http://schemas.microsoft.com/office/drawing/2014/main" id="{7C6B7064-9F93-416A-BE6E-C28428EC0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758" y="505968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90AAF06E-BB5B-4121-840D-6725D31FF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049520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8" name="Text Box 19">
            <a:extLst>
              <a:ext uri="{FF2B5EF4-FFF2-40B4-BE49-F238E27FC236}">
                <a16:creationId xmlns:a16="http://schemas.microsoft.com/office/drawing/2014/main" id="{F5FB37A3-9668-4185-A4B6-C0355DA1B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5039360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49" name="Text Box 19">
            <a:extLst>
              <a:ext uri="{FF2B5EF4-FFF2-40B4-BE49-F238E27FC236}">
                <a16:creationId xmlns:a16="http://schemas.microsoft.com/office/drawing/2014/main" id="{1F3949CE-5B33-47EE-84B9-BBCD2E2B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120" y="5039360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CABD142D-954E-4F23-BBD7-37D1C7009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5039360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C9A7C634-6EBF-4ACC-B349-C15AAED0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480" y="5029200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en-US" dirty="0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E08A96C0-4B23-4353-879F-3F840568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32004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exec</a:t>
            </a:r>
          </a:p>
        </p:txBody>
      </p:sp>
      <p:grpSp>
        <p:nvGrpSpPr>
          <p:cNvPr id="36" name="Group 42">
            <a:extLst>
              <a:ext uri="{FF2B5EF4-FFF2-40B4-BE49-F238E27FC236}">
                <a16:creationId xmlns:a16="http://schemas.microsoft.com/office/drawing/2014/main" id="{2AFF11E3-3FFB-435E-B5D9-D21A01FAE984}"/>
              </a:ext>
            </a:extLst>
          </p:cNvPr>
          <p:cNvGrpSpPr>
            <a:grpSpLocks/>
          </p:cNvGrpSpPr>
          <p:nvPr/>
        </p:nvGrpSpPr>
        <p:grpSpPr bwMode="auto">
          <a:xfrm>
            <a:off x="5552440" y="2743200"/>
            <a:ext cx="838200" cy="1981200"/>
            <a:chOff x="2448" y="1728"/>
            <a:chExt cx="528" cy="1248"/>
          </a:xfrm>
        </p:grpSpPr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27A8AC96-BC18-4FC0-A222-DD30CC033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728"/>
              <a:ext cx="528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id="{9083FAFE-3473-40F4-9ED3-EBC0DB29C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728"/>
              <a:ext cx="528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308606-8835-4280-9D8B-690622C7842F}"/>
              </a:ext>
            </a:extLst>
          </p:cNvPr>
          <p:cNvCxnSpPr>
            <a:cxnSpLocks/>
          </p:cNvCxnSpPr>
          <p:nvPr/>
        </p:nvCxnSpPr>
        <p:spPr>
          <a:xfrm flipH="1">
            <a:off x="1737360" y="2499479"/>
            <a:ext cx="594456" cy="716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B6FEA8-51C7-408A-8A7F-AAA99A150626}"/>
              </a:ext>
            </a:extLst>
          </p:cNvPr>
          <p:cNvCxnSpPr>
            <a:cxnSpLocks/>
          </p:cNvCxnSpPr>
          <p:nvPr/>
        </p:nvCxnSpPr>
        <p:spPr>
          <a:xfrm>
            <a:off x="1331135" y="3478590"/>
            <a:ext cx="1" cy="64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03C75E-B906-445A-994E-4FE1F29425F1}"/>
              </a:ext>
            </a:extLst>
          </p:cNvPr>
          <p:cNvCxnSpPr>
            <a:cxnSpLocks/>
          </p:cNvCxnSpPr>
          <p:nvPr/>
        </p:nvCxnSpPr>
        <p:spPr>
          <a:xfrm flipH="1">
            <a:off x="6207802" y="2526452"/>
            <a:ext cx="1523075" cy="8870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2B7098-8B4A-4B93-BC70-9521C60B3F82}"/>
              </a:ext>
            </a:extLst>
          </p:cNvPr>
          <p:cNvSpPr txBox="1"/>
          <p:nvPr/>
        </p:nvSpPr>
        <p:spPr>
          <a:xfrm>
            <a:off x="6773040" y="1771344"/>
            <a:ext cx="2122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(r3) not yet available</a:t>
            </a:r>
          </a:p>
        </p:txBody>
      </p:sp>
    </p:spTree>
    <p:extLst>
      <p:ext uri="{BB962C8B-B14F-4D97-AF65-F5344CB8AC3E}">
        <p14:creationId xmlns:p14="http://schemas.microsoft.com/office/powerpoint/2010/main" val="229012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0.09167 0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2" grpId="0" animBg="1"/>
      <p:bldP spid="23" grpId="0" animBg="1"/>
      <p:bldP spid="27" grpId="0" animBg="1"/>
      <p:bldP spid="32" grpId="0" animBg="1"/>
      <p:bldP spid="34" grpId="0" animBg="1"/>
      <p:bldP spid="35" grpId="0" animBg="1"/>
      <p:bldP spid="52" grpId="0" animBg="1"/>
      <p:bldP spid="52" grpId="1" animBg="1"/>
      <p:bldP spid="11" grpId="0"/>
      <p:bldP spid="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667402"/>
            <a:ext cx="9143999" cy="487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Pipeline needs to be </a:t>
            </a:r>
            <a:r>
              <a:rPr lang="en-US" altLang="en-US" sz="2400" kern="0" dirty="0">
                <a:solidFill>
                  <a:srgbClr val="C00000"/>
                </a:solidFill>
                <a:latin typeface="Garamond"/>
              </a:rPr>
              <a:t>flushed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on wrong execution path detection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000" kern="0" dirty="0">
                <a:solidFill>
                  <a:srgbClr val="000000"/>
                </a:solidFill>
                <a:latin typeface="Garamond"/>
              </a:rPr>
              <a:t>Fetch starts from new PC provided by the branch instruction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000" kern="0" dirty="0">
                <a:solidFill>
                  <a:srgbClr val="000000"/>
                </a:solidFill>
                <a:latin typeface="Garamond"/>
              </a:rPr>
              <a:t>Loss of two cycles, called </a:t>
            </a:r>
            <a:r>
              <a:rPr lang="en-US" altLang="en-US" sz="2000" kern="0" dirty="0">
                <a:solidFill>
                  <a:srgbClr val="C00000"/>
                </a:solidFill>
                <a:latin typeface="Garamond"/>
              </a:rPr>
              <a:t>branch penalty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Control dependence hazards in pipeline</a:t>
            </a:r>
          </a:p>
        </p:txBody>
      </p:sp>
      <p:sp>
        <p:nvSpPr>
          <p:cNvPr id="24" name="Line 33">
            <a:extLst>
              <a:ext uri="{FF2B5EF4-FFF2-40B4-BE49-F238E27FC236}">
                <a16:creationId xmlns:a16="http://schemas.microsoft.com/office/drawing/2014/main" id="{5B30D31C-DAD1-4F1A-83DE-C15E88466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9" y="4487921"/>
            <a:ext cx="6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34">
            <a:extLst>
              <a:ext uri="{FF2B5EF4-FFF2-40B4-BE49-F238E27FC236}">
                <a16:creationId xmlns:a16="http://schemas.microsoft.com/office/drawing/2014/main" id="{208C23CE-2140-45AF-B689-CEF07725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447" y="4529196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10CDCDE9-E6DE-4378-AF5F-F674830C8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3081" y="43456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F2DDD5EA-082F-4181-A004-BF160468B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7161" y="435584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8">
            <a:extLst>
              <a:ext uri="{FF2B5EF4-FFF2-40B4-BE49-F238E27FC236}">
                <a16:creationId xmlns:a16="http://schemas.microsoft.com/office/drawing/2014/main" id="{03347F6C-45D4-466D-83F1-9630ACE0A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921" y="436600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8">
            <a:extLst>
              <a:ext uri="{FF2B5EF4-FFF2-40B4-BE49-F238E27FC236}">
                <a16:creationId xmlns:a16="http://schemas.microsoft.com/office/drawing/2014/main" id="{D76231D6-6E65-41DE-9DB3-BC8962D77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4841" y="435584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8">
            <a:extLst>
              <a:ext uri="{FF2B5EF4-FFF2-40B4-BE49-F238E27FC236}">
                <a16:creationId xmlns:a16="http://schemas.microsoft.com/office/drawing/2014/main" id="{ED4A2D4F-C72F-41AE-9EA1-E3FE721F0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321" y="43355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8">
            <a:extLst>
              <a:ext uri="{FF2B5EF4-FFF2-40B4-BE49-F238E27FC236}">
                <a16:creationId xmlns:a16="http://schemas.microsoft.com/office/drawing/2014/main" id="{D02E231A-2ACA-43AC-912E-6242309F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2201" y="43456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9">
            <a:extLst>
              <a:ext uri="{FF2B5EF4-FFF2-40B4-BE49-F238E27FC236}">
                <a16:creationId xmlns:a16="http://schemas.microsoft.com/office/drawing/2014/main" id="{7C6B7064-9F93-416A-BE6E-C28428EC0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79" y="467080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90AAF06E-BB5B-4121-840D-6725D31FF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921" y="4660641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8" name="Text Box 19">
            <a:extLst>
              <a:ext uri="{FF2B5EF4-FFF2-40B4-BE49-F238E27FC236}">
                <a16:creationId xmlns:a16="http://schemas.microsoft.com/office/drawing/2014/main" id="{F5FB37A3-9668-4185-A4B6-C0355DA1B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521" y="4650481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49" name="Text Box 19">
            <a:extLst>
              <a:ext uri="{FF2B5EF4-FFF2-40B4-BE49-F238E27FC236}">
                <a16:creationId xmlns:a16="http://schemas.microsoft.com/office/drawing/2014/main" id="{1F3949CE-5B33-47EE-84B9-BBCD2E2B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441" y="4650481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CABD142D-954E-4F23-BBD7-37D1C7009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921" y="4650481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C9A7C634-6EBF-4ACC-B349-C15AAED0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801" y="4640321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en-US" dirty="0"/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A851426A-3740-4304-A396-47DEB94A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9" y="1358474"/>
            <a:ext cx="854075" cy="457201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fetch</a:t>
            </a:r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52E03402-1A37-481A-8F1E-14CFAAEAB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9" y="1358474"/>
            <a:ext cx="838200" cy="457201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decode</a:t>
            </a: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D640F70B-B0CE-4BCF-9F7F-16166F4D9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9" y="1358474"/>
            <a:ext cx="838200" cy="4572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>
                <a:solidFill>
                  <a:schemeClr val="bg1"/>
                </a:solidFill>
              </a:rPr>
              <a:t>ex bne</a:t>
            </a:r>
          </a:p>
        </p:txBody>
      </p:sp>
      <p:sp>
        <p:nvSpPr>
          <p:cNvPr id="60" name="Text Box 7">
            <a:extLst>
              <a:ext uri="{FF2B5EF4-FFF2-40B4-BE49-F238E27FC236}">
                <a16:creationId xmlns:a16="http://schemas.microsoft.com/office/drawing/2014/main" id="{80D46380-45B6-4426-99BE-728397D2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9" y="1358474"/>
            <a:ext cx="1171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foo</a:t>
            </a:r>
          </a:p>
        </p:txBody>
      </p:sp>
      <p:sp>
        <p:nvSpPr>
          <p:cNvPr id="61" name="Text Box 8">
            <a:extLst>
              <a:ext uri="{FF2B5EF4-FFF2-40B4-BE49-F238E27FC236}">
                <a16:creationId xmlns:a16="http://schemas.microsoft.com/office/drawing/2014/main" id="{01E1482F-E0BF-4D60-A368-DAE0FDB7B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9" y="2150637"/>
            <a:ext cx="2084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sub  r2,r3,r6</a:t>
            </a: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3CB8DCDE-BCB0-4E8B-AF3A-EE0D17B57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9" y="2226837"/>
            <a:ext cx="854075" cy="457201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fetch</a:t>
            </a:r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9A049AB1-7A74-4705-878B-6B1D7440F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9" y="2226837"/>
            <a:ext cx="838200" cy="457201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decode</a:t>
            </a:r>
          </a:p>
        </p:txBody>
      </p:sp>
      <p:sp>
        <p:nvSpPr>
          <p:cNvPr id="65" name="Text Box 9">
            <a:extLst>
              <a:ext uri="{FF2B5EF4-FFF2-40B4-BE49-F238E27FC236}">
                <a16:creationId xmlns:a16="http://schemas.microsoft.com/office/drawing/2014/main" id="{937390DB-2F73-430E-8BBA-A3F786C78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9" y="3796865"/>
            <a:ext cx="275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foo: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add r0,r1,r2</a:t>
            </a:r>
          </a:p>
        </p:txBody>
      </p:sp>
      <p:sp>
        <p:nvSpPr>
          <p:cNvPr id="67" name="Rectangle 16">
            <a:extLst>
              <a:ext uri="{FF2B5EF4-FFF2-40B4-BE49-F238E27FC236}">
                <a16:creationId xmlns:a16="http://schemas.microsoft.com/office/drawing/2014/main" id="{05BCDC45-6488-476F-84EA-BDD55871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9" y="3796865"/>
            <a:ext cx="854075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fetch</a:t>
            </a:r>
          </a:p>
        </p:txBody>
      </p:sp>
      <p:sp>
        <p:nvSpPr>
          <p:cNvPr id="68" name="Rectangle 17">
            <a:extLst>
              <a:ext uri="{FF2B5EF4-FFF2-40B4-BE49-F238E27FC236}">
                <a16:creationId xmlns:a16="http://schemas.microsoft.com/office/drawing/2014/main" id="{9D50A86C-F0FB-4BC2-82EC-80F15CBD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9" y="3796865"/>
            <a:ext cx="838200" cy="457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decode</a:t>
            </a:r>
          </a:p>
        </p:txBody>
      </p:sp>
      <p:sp>
        <p:nvSpPr>
          <p:cNvPr id="69" name="Rectangle 18">
            <a:extLst>
              <a:ext uri="{FF2B5EF4-FFF2-40B4-BE49-F238E27FC236}">
                <a16:creationId xmlns:a16="http://schemas.microsoft.com/office/drawing/2014/main" id="{DA3C3A71-4330-4875-B5B9-81F5184A0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9" y="3796865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>
                <a:solidFill>
                  <a:schemeClr val="bg1"/>
                </a:solidFill>
              </a:rPr>
              <a:t>ex add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5F27F0-731D-4E18-BC46-33CFA6377673}"/>
              </a:ext>
            </a:extLst>
          </p:cNvPr>
          <p:cNvSpPr txBox="1"/>
          <p:nvPr/>
        </p:nvSpPr>
        <p:spPr>
          <a:xfrm>
            <a:off x="5719553" y="1350264"/>
            <a:ext cx="3519048" cy="202987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bne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foo</a:t>
            </a:r>
            <a:endParaRPr lang="en-US" sz="1800" b="0" i="0" u="none" strike="noStrike" baseline="0" dirty="0">
              <a:ln>
                <a:noFill/>
              </a:ln>
              <a:solidFill>
                <a:srgbClr val="0000FF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sub</a:t>
            </a:r>
            <a:r>
              <a:rPr lang="en-US" sz="18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r2, r3, r6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r3, [r2]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     	…</a:t>
            </a: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foo:</a:t>
            </a:r>
            <a:r>
              <a:rPr lang="en-US" sz="18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add	r0, r1, r2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</p:txBody>
      </p:sp>
      <p:sp>
        <p:nvSpPr>
          <p:cNvPr id="75" name="Text Box 8">
            <a:extLst>
              <a:ext uri="{FF2B5EF4-FFF2-40B4-BE49-F238E27FC236}">
                <a16:creationId xmlns:a16="http://schemas.microsoft.com/office/drawing/2014/main" id="{DA4C86AE-5F7D-460A-AECF-AEF1DBE6F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43" y="3045379"/>
            <a:ext cx="2084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ldr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 r3, [r2]</a:t>
            </a: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FBA246E8-E7D4-4ECE-AB09-7A192AF3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619" y="3121579"/>
            <a:ext cx="854075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fetch</a:t>
            </a:r>
          </a:p>
        </p:txBody>
      </p:sp>
      <p:grpSp>
        <p:nvGrpSpPr>
          <p:cNvPr id="77" name="Group 42">
            <a:extLst>
              <a:ext uri="{FF2B5EF4-FFF2-40B4-BE49-F238E27FC236}">
                <a16:creationId xmlns:a16="http://schemas.microsoft.com/office/drawing/2014/main" id="{170C87CC-20F6-4C52-BFD1-9CAE964EFF9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886293" y="524693"/>
            <a:ext cx="1424796" cy="4708414"/>
            <a:chOff x="2448" y="1728"/>
            <a:chExt cx="528" cy="1248"/>
          </a:xfrm>
        </p:grpSpPr>
        <p:sp>
          <p:nvSpPr>
            <p:cNvPr id="78" name="Line 40">
              <a:extLst>
                <a:ext uri="{FF2B5EF4-FFF2-40B4-BE49-F238E27FC236}">
                  <a16:creationId xmlns:a16="http://schemas.microsoft.com/office/drawing/2014/main" id="{B44D9951-CBC3-4043-970C-8DDE650AA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728"/>
              <a:ext cx="528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1">
              <a:extLst>
                <a:ext uri="{FF2B5EF4-FFF2-40B4-BE49-F238E27FC236}">
                  <a16:creationId xmlns:a16="http://schemas.microsoft.com/office/drawing/2014/main" id="{E4725F05-AADD-406B-A633-6E4488A2E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728"/>
              <a:ext cx="528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79594C-3E53-40C4-8C82-85759DD9ECA7}"/>
              </a:ext>
            </a:extLst>
          </p:cNvPr>
          <p:cNvCxnSpPr>
            <a:cxnSpLocks/>
          </p:cNvCxnSpPr>
          <p:nvPr/>
        </p:nvCxnSpPr>
        <p:spPr>
          <a:xfrm flipH="1" flipV="1">
            <a:off x="4572001" y="1667403"/>
            <a:ext cx="1828808" cy="1761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FFC36A9-B3EE-4117-A153-3227C1E60FC7}"/>
              </a:ext>
            </a:extLst>
          </p:cNvPr>
          <p:cNvSpPr txBox="1"/>
          <p:nvPr/>
        </p:nvSpPr>
        <p:spPr>
          <a:xfrm>
            <a:off x="5197380" y="3315327"/>
            <a:ext cx="259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if the condition is true?</a:t>
            </a:r>
          </a:p>
        </p:txBody>
      </p:sp>
    </p:spTree>
    <p:extLst>
      <p:ext uri="{BB962C8B-B14F-4D97-AF65-F5344CB8AC3E}">
        <p14:creationId xmlns:p14="http://schemas.microsoft.com/office/powerpoint/2010/main" val="209709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5" grpId="0"/>
      <p:bldP spid="67" grpId="0" animBg="1"/>
      <p:bldP spid="68" grpId="0" animBg="1"/>
      <p:bldP spid="69" grpId="0" animBg="1"/>
      <p:bldP spid="75" grpId="0"/>
      <p:bldP spid="76" grpId="0" animBg="1"/>
      <p:bldP spid="81" grpId="0"/>
      <p:bldP spid="8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198642"/>
            <a:ext cx="914399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Branch delay slots: 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n instructions after the branch are always executed, regardless of branch outcome (2 instructions in our example)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b="1" kern="0" dirty="0">
                <a:solidFill>
                  <a:schemeClr val="accent3">
                    <a:lumMod val="50000"/>
                  </a:schemeClr>
                </a:solidFill>
                <a:latin typeface="Garamond"/>
              </a:rPr>
              <a:t>Advantage:</a:t>
            </a:r>
            <a:r>
              <a:rPr lang="en-US" altLang="en-US" sz="2400" kern="0" dirty="0">
                <a:latin typeface="Garamond"/>
              </a:rPr>
              <a:t> No hazard detection required, no flushing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b="1" kern="0" dirty="0">
                <a:solidFill>
                  <a:srgbClr val="C00000"/>
                </a:solidFill>
                <a:latin typeface="Garamond"/>
              </a:rPr>
              <a:t>Disadvantages:</a:t>
            </a:r>
          </a:p>
          <a:p>
            <a:pPr lvl="2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latin typeface="Garamond"/>
              </a:rPr>
              <a:t>Difficult to find instruction that need to execute irrespective of branch outcome. Deeper pipelines might require up to 15 such instructions</a:t>
            </a:r>
          </a:p>
          <a:p>
            <a:pPr lvl="2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Needs to insert NOPs otherwise which is an intentional bubble</a:t>
            </a:r>
          </a:p>
          <a:p>
            <a:pPr lvl="2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Exposes the pipeline design to programmer/compiler </a:t>
            </a:r>
            <a:r>
              <a:rPr lang="en-GB" sz="2000" dirty="0">
                <a:latin typeface="Wingdings"/>
                <a:cs typeface="Wingdings"/>
              </a:rPr>
              <a:t>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200" spc="-20" dirty="0">
                <a:cs typeface="Times New Roman"/>
              </a:rPr>
              <a:t>results in microarchitecture dependent code, not a good idea! Also leads to bugs</a:t>
            </a:r>
            <a:endParaRPr lang="en-US" altLang="en-US" sz="22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Branch Prediction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Predict the direction of branches for fetching next instructions. Need to flush only if the prediction was wrong.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Avoiding control hazards</a:t>
            </a:r>
          </a:p>
        </p:txBody>
      </p:sp>
    </p:spTree>
    <p:extLst>
      <p:ext uri="{BB962C8B-B14F-4D97-AF65-F5344CB8AC3E}">
        <p14:creationId xmlns:p14="http://schemas.microsoft.com/office/powerpoint/2010/main" val="9540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198642"/>
            <a:ext cx="914399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Out-of-order execution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Reorder instructions to minimize stalls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Superscalar processors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Fetch, decode and execute multiple instructions per cycle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Multithreaded processors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Execute multiple instructions streams in parallel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Other techniques: Caching, Prefetching, Vector execution,…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1400" kern="0" dirty="0">
              <a:solidFill>
                <a:srgbClr val="000000"/>
              </a:solidFill>
              <a:latin typeface="Garamond"/>
            </a:endParaRPr>
          </a:p>
          <a:p>
            <a:pPr marL="0" indent="0" algn="ctr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To learn more interesting stuff about computer architecture, take </a:t>
            </a:r>
            <a:r>
              <a:rPr lang="en-US" altLang="en-US" sz="2600" kern="0" dirty="0">
                <a:solidFill>
                  <a:srgbClr val="C00000"/>
                </a:solidFill>
                <a:latin typeface="Garamond"/>
              </a:rPr>
              <a:t>TDT4255-Computer Design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 and </a:t>
            </a:r>
            <a:r>
              <a:rPr lang="en-US" altLang="en-US" sz="2600" kern="0" dirty="0">
                <a:solidFill>
                  <a:srgbClr val="C00000"/>
                </a:solidFill>
                <a:latin typeface="Garamond"/>
              </a:rPr>
              <a:t>TDT4260-Computer Architecture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Performance boosting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2296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1" y="1198642"/>
            <a:ext cx="871727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Programmers wish for memory to be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Large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Fast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High bandwidth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Unfortunately, wish not fulfillable by one kind of memory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Issues of cost and technical feasibility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b="1" kern="0" dirty="0">
                <a:solidFill>
                  <a:srgbClr val="000000"/>
                </a:solidFill>
                <a:latin typeface="Garamond"/>
              </a:rPr>
              <a:t>Solution: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Build a </a:t>
            </a: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memory hierarchy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to approximate the “ideal” large and fast memory through a combination of different types of memories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3727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Example memory technologies</a:t>
            </a:r>
          </a:p>
        </p:txBody>
      </p:sp>
      <p:graphicFrame>
        <p:nvGraphicFramePr>
          <p:cNvPr id="4" name="Group 28">
            <a:extLst>
              <a:ext uri="{FF2B5EF4-FFF2-40B4-BE49-F238E27FC236}">
                <a16:creationId xmlns:a16="http://schemas.microsoft.com/office/drawing/2014/main" id="{8BF19CB0-E1A5-4A68-AF82-086A113A14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7773988" cy="3786624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061698797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28962849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46726424"/>
                    </a:ext>
                  </a:extLst>
                </a:gridCol>
              </a:tblGrid>
              <a:tr h="804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Technology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Typical access time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$ per GB 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447220"/>
                  </a:ext>
                </a:extLst>
              </a:tr>
              <a:tr h="777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SRAM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1-10 ns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$1000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803465"/>
                  </a:ext>
                </a:extLst>
              </a:tr>
              <a:tr h="777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DRAM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~100 ns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$10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061692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Flash SSD</a:t>
                      </a:r>
                    </a:p>
                  </a:txBody>
                  <a:tcPr marL="91432" marR="91432" marT="18284" marB="182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~100 </a:t>
                      </a:r>
                      <a:r>
                        <a:rPr kumimoji="0" lang="en-GB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μ</a:t>
                      </a: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$1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131426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Magnetic disk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~10 ms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MS PGothic" panose="020B0600070205080204" pitchFamily="34" charset="-128"/>
                        </a:rPr>
                        <a:t>$0.1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2" marR="91432" marT="18284" marB="18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11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F5E00B-22A6-4803-B5CD-D21B4DC3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630863"/>
            <a:ext cx="5759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/>
              <a:t>Which of these is “main memory”?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BF7E4-4D79-40AE-82FC-1729CED4A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661025"/>
            <a:ext cx="158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DRAM</a:t>
            </a:r>
          </a:p>
        </p:txBody>
      </p:sp>
    </p:spTree>
    <p:extLst>
      <p:ext uri="{BB962C8B-B14F-4D97-AF65-F5344CB8AC3E}">
        <p14:creationId xmlns:p14="http://schemas.microsoft.com/office/powerpoint/2010/main" val="5872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198642"/>
            <a:ext cx="914399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Static Random Access Memory (SRAM)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Two cross-coupled inverters store a single bit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Feedback path enables the stored value to persist in the </a:t>
            </a:r>
            <a:r>
              <a:rPr lang="en-US" altLang="en-US" sz="2400" b="1" kern="0" dirty="0">
                <a:solidFill>
                  <a:srgbClr val="000000"/>
                </a:solidFill>
                <a:latin typeface="Garamond"/>
              </a:rPr>
              <a:t>cell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4 transistors for storage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2 transistors to access the cell</a:t>
            </a: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SRAM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885D2CE4-18B5-46EA-901D-E8F715EB64F5}"/>
              </a:ext>
            </a:extLst>
          </p:cNvPr>
          <p:cNvGrpSpPr>
            <a:grpSpLocks/>
          </p:cNvGrpSpPr>
          <p:nvPr/>
        </p:nvGrpSpPr>
        <p:grpSpPr bwMode="auto">
          <a:xfrm>
            <a:off x="1869440" y="4949508"/>
            <a:ext cx="1143000" cy="990600"/>
            <a:chOff x="3600" y="960"/>
            <a:chExt cx="864" cy="816"/>
          </a:xfrm>
        </p:grpSpPr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54C5ECAA-49F4-48B7-BD3F-AA7B0C14F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960"/>
              <a:ext cx="384" cy="384"/>
              <a:chOff x="3600" y="960"/>
              <a:chExt cx="384" cy="384"/>
            </a:xfrm>
          </p:grpSpPr>
          <p:sp>
            <p:nvSpPr>
              <p:cNvPr id="28" name="AutoShape 24">
                <a:extLst>
                  <a:ext uri="{FF2B5EF4-FFF2-40B4-BE49-F238E27FC236}">
                    <a16:creationId xmlns:a16="http://schemas.microsoft.com/office/drawing/2014/main" id="{5AAADBFD-7512-45F3-BB8E-9CE231A29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52" y="100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" name="Oval 25">
                <a:extLst>
                  <a:ext uri="{FF2B5EF4-FFF2-40B4-BE49-F238E27FC236}">
                    <a16:creationId xmlns:a16="http://schemas.microsoft.com/office/drawing/2014/main" id="{6C1FD16F-6296-4BA4-9B96-567B089C1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AutoShape 26">
              <a:extLst>
                <a:ext uri="{FF2B5EF4-FFF2-40B4-BE49-F238E27FC236}">
                  <a16:creationId xmlns:a16="http://schemas.microsoft.com/office/drawing/2014/main" id="{E900A876-FB54-4604-8A69-96CC2F628A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440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7717365E-6C98-4E8D-B47D-B65DE3A2DD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40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16BD594E-A097-4A69-A496-996A34BB3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512749-4832-4F26-B043-2666D86037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00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34693C-EA75-404A-8889-97D86BB0EA17}"/>
              </a:ext>
            </a:extLst>
          </p:cNvPr>
          <p:cNvGrpSpPr>
            <a:grpSpLocks/>
          </p:cNvGrpSpPr>
          <p:nvPr/>
        </p:nvGrpSpPr>
        <p:grpSpPr bwMode="auto">
          <a:xfrm>
            <a:off x="345440" y="4084320"/>
            <a:ext cx="4267200" cy="2133600"/>
            <a:chOff x="-2438400" y="2971800"/>
            <a:chExt cx="4267200" cy="2133600"/>
          </a:xfrm>
        </p:grpSpPr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519119CA-D053-4391-8B81-160ECD6EC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438400" y="3505200"/>
              <a:ext cx="42672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2" name="Group 26">
              <a:extLst>
                <a:ext uri="{FF2B5EF4-FFF2-40B4-BE49-F238E27FC236}">
                  <a16:creationId xmlns:a16="http://schemas.microsoft.com/office/drawing/2014/main" id="{2F16B7D5-15EE-4F1D-80E7-07621584F5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92325" y="2971800"/>
              <a:ext cx="3498850" cy="2133600"/>
              <a:chOff x="-2092325" y="2971800"/>
              <a:chExt cx="3498850" cy="2133600"/>
            </a:xfrm>
          </p:grpSpPr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AEC7BC37-6415-4C42-9906-10B5F1BEF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52600" y="4114800"/>
                <a:ext cx="838200" cy="228600"/>
              </a:xfrm>
              <a:custGeom>
                <a:avLst/>
                <a:gdLst>
                  <a:gd name="T0" fmla="*/ 0 w 624"/>
                  <a:gd name="T1" fmla="*/ 2147483646 h 144"/>
                  <a:gd name="T2" fmla="*/ 2147483646 w 624"/>
                  <a:gd name="T3" fmla="*/ 2147483646 h 144"/>
                  <a:gd name="T4" fmla="*/ 2147483646 w 624"/>
                  <a:gd name="T5" fmla="*/ 0 h 144"/>
                  <a:gd name="T6" fmla="*/ 2147483646 w 624"/>
                  <a:gd name="T7" fmla="*/ 0 h 144"/>
                  <a:gd name="T8" fmla="*/ 2147483646 w 624"/>
                  <a:gd name="T9" fmla="*/ 2147483646 h 144"/>
                  <a:gd name="T10" fmla="*/ 2147483646 w 624"/>
                  <a:gd name="T11" fmla="*/ 214748364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" name="Freeform 31">
                <a:extLst>
                  <a:ext uri="{FF2B5EF4-FFF2-40B4-BE49-F238E27FC236}">
                    <a16:creationId xmlns:a16="http://schemas.microsoft.com/office/drawing/2014/main" id="{8180812E-1340-430D-AA55-AE2D74220B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8600" y="4114800"/>
                <a:ext cx="838200" cy="228600"/>
              </a:xfrm>
              <a:custGeom>
                <a:avLst/>
                <a:gdLst>
                  <a:gd name="T0" fmla="*/ 0 w 624"/>
                  <a:gd name="T1" fmla="*/ 2147483646 h 144"/>
                  <a:gd name="T2" fmla="*/ 2147483646 w 624"/>
                  <a:gd name="T3" fmla="*/ 2147483646 h 144"/>
                  <a:gd name="T4" fmla="*/ 2147483646 w 624"/>
                  <a:gd name="T5" fmla="*/ 0 h 144"/>
                  <a:gd name="T6" fmla="*/ 2147483646 w 624"/>
                  <a:gd name="T7" fmla="*/ 0 h 144"/>
                  <a:gd name="T8" fmla="*/ 2147483646 w 624"/>
                  <a:gd name="T9" fmla="*/ 2147483646 h 144"/>
                  <a:gd name="T10" fmla="*/ 2147483646 w 624"/>
                  <a:gd name="T11" fmla="*/ 214748364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Line 32">
                <a:extLst>
                  <a:ext uri="{FF2B5EF4-FFF2-40B4-BE49-F238E27FC236}">
                    <a16:creationId xmlns:a16="http://schemas.microsoft.com/office/drawing/2014/main" id="{2AF3B6BD-0DA9-43A5-8E4F-9CC9D57F0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524000" y="40386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Oval 33">
                <a:extLst>
                  <a:ext uri="{FF2B5EF4-FFF2-40B4-BE49-F238E27FC236}">
                    <a16:creationId xmlns:a16="http://schemas.microsoft.com/office/drawing/2014/main" id="{CF2501D8-B6B0-4DC8-AAA2-D80D7D65C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-1447800" y="3886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Oval 34">
                <a:extLst>
                  <a:ext uri="{FF2B5EF4-FFF2-40B4-BE49-F238E27FC236}">
                    <a16:creationId xmlns:a16="http://schemas.microsoft.com/office/drawing/2014/main" id="{D5CBCB22-D4A0-4702-880B-CDF698C0A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09600" y="3886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35">
                <a:extLst>
                  <a:ext uri="{FF2B5EF4-FFF2-40B4-BE49-F238E27FC236}">
                    <a16:creationId xmlns:a16="http://schemas.microsoft.com/office/drawing/2014/main" id="{82A77368-1A6E-4FB2-A83A-8840293FE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752600" y="29718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" name="Line 36">
                <a:extLst>
                  <a:ext uri="{FF2B5EF4-FFF2-40B4-BE49-F238E27FC236}">
                    <a16:creationId xmlns:a16="http://schemas.microsoft.com/office/drawing/2014/main" id="{DB4ACB61-D708-4B15-B0BB-9D0D38CB0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800" y="29718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" name="Line 38">
                <a:extLst>
                  <a:ext uri="{FF2B5EF4-FFF2-40B4-BE49-F238E27FC236}">
                    <a16:creationId xmlns:a16="http://schemas.microsoft.com/office/drawing/2014/main" id="{A66F6A84-037B-4217-974A-96B033182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71600" y="35052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" name="Line 39">
                <a:extLst>
                  <a:ext uri="{FF2B5EF4-FFF2-40B4-BE49-F238E27FC236}">
                    <a16:creationId xmlns:a16="http://schemas.microsoft.com/office/drawing/2014/main" id="{6AC6E4E8-4F12-47A2-9378-CDDC57296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" y="35052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8FDD12ED-9869-4B9A-81F9-144FDF880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" y="40386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" name="Text Box 41">
                <a:extLst>
                  <a:ext uri="{FF2B5EF4-FFF2-40B4-BE49-F238E27FC236}">
                    <a16:creationId xmlns:a16="http://schemas.microsoft.com/office/drawing/2014/main" id="{A6A0C111-004F-41B1-B977-4C6E1CBAB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060450" y="3182938"/>
                <a:ext cx="12128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5F5F5F"/>
                    </a:solidFill>
                    <a:latin typeface="Arial" panose="020B0604020202020204" pitchFamily="34" charset="0"/>
                  </a:rPr>
                  <a:t>row select</a:t>
                </a:r>
              </a:p>
            </p:txBody>
          </p:sp>
          <p:sp>
            <p:nvSpPr>
              <p:cNvPr id="44" name="Text Box 42">
                <a:extLst>
                  <a:ext uri="{FF2B5EF4-FFF2-40B4-BE49-F238E27FC236}">
                    <a16:creationId xmlns:a16="http://schemas.microsoft.com/office/drawing/2014/main" id="{DDA56160-3A2E-4649-9557-22442E70D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-2312987" y="4168775"/>
                <a:ext cx="7810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5F5F5F"/>
                    </a:solidFill>
                    <a:latin typeface="Arial" panose="020B0604020202020204" pitchFamily="34" charset="0"/>
                  </a:rPr>
                  <a:t>bitline</a:t>
                </a:r>
              </a:p>
            </p:txBody>
          </p:sp>
          <p:sp>
            <p:nvSpPr>
              <p:cNvPr id="45" name="Text Box 43">
                <a:extLst>
                  <a:ext uri="{FF2B5EF4-FFF2-40B4-BE49-F238E27FC236}">
                    <a16:creationId xmlns:a16="http://schemas.microsoft.com/office/drawing/2014/main" id="{97797E69-401E-4A9A-A9BD-EB5F3DC5C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782638" y="4162425"/>
                <a:ext cx="9080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5F5F5F"/>
                    </a:solidFill>
                    <a:latin typeface="Arial" panose="020B0604020202020204" pitchFamily="34" charset="0"/>
                  </a:rPr>
                  <a:t>_bitline</a:t>
                </a:r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17F6012C-5349-414F-9AB8-829F1794E72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66151" y="3692633"/>
            <a:ext cx="3571781" cy="26979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2A61766-00A4-44B4-A1B7-884B5EE11FA4}"/>
              </a:ext>
            </a:extLst>
          </p:cNvPr>
          <p:cNvSpPr/>
          <p:nvPr/>
        </p:nvSpPr>
        <p:spPr>
          <a:xfrm>
            <a:off x="4500880" y="4990782"/>
            <a:ext cx="906780" cy="4248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9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198642"/>
            <a:ext cx="8729337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Dynamic Random Access Memory (DRAM)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One capacitor stores a single bit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Whether the capacitor is charge or discharged indicates storage of 1 or 0 value</a:t>
            </a:r>
            <a:endParaRPr lang="en-US" altLang="en-US" sz="2400" b="1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1 capacitor for storage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1 access transistor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Capacitor leaks through RC path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DRAM cell loses charge over time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Needs to be refreshed periodically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DRAM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79DC89-2153-4DFF-BBA2-D20B534C010F}"/>
              </a:ext>
            </a:extLst>
          </p:cNvPr>
          <p:cNvGrpSpPr>
            <a:grpSpLocks/>
          </p:cNvGrpSpPr>
          <p:nvPr/>
        </p:nvGrpSpPr>
        <p:grpSpPr bwMode="auto">
          <a:xfrm>
            <a:off x="6595110" y="3581400"/>
            <a:ext cx="2413202" cy="2133600"/>
            <a:chOff x="466725" y="3276600"/>
            <a:chExt cx="2413202" cy="2133600"/>
          </a:xfrm>
        </p:grpSpPr>
        <p:sp>
          <p:nvSpPr>
            <p:cNvPr id="57" name="Freeform 4">
              <a:extLst>
                <a:ext uri="{FF2B5EF4-FFF2-40B4-BE49-F238E27FC236}">
                  <a16:creationId xmlns:a16="http://schemas.microsoft.com/office/drawing/2014/main" id="{01F3F58A-ABD0-4FE2-9558-D0709156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25" y="4419600"/>
              <a:ext cx="838200" cy="228600"/>
            </a:xfrm>
            <a:custGeom>
              <a:avLst/>
              <a:gdLst>
                <a:gd name="T0" fmla="*/ 0 w 624"/>
                <a:gd name="T1" fmla="*/ 2147483646 h 144"/>
                <a:gd name="T2" fmla="*/ 2147483646 w 624"/>
                <a:gd name="T3" fmla="*/ 2147483646 h 144"/>
                <a:gd name="T4" fmla="*/ 2147483646 w 624"/>
                <a:gd name="T5" fmla="*/ 0 h 144"/>
                <a:gd name="T6" fmla="*/ 2147483646 w 624"/>
                <a:gd name="T7" fmla="*/ 0 h 144"/>
                <a:gd name="T8" fmla="*/ 2147483646 w 624"/>
                <a:gd name="T9" fmla="*/ 2147483646 h 144"/>
                <a:gd name="T10" fmla="*/ 2147483646 w 624"/>
                <a:gd name="T11" fmla="*/ 214748364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144"/>
                <a:gd name="T20" fmla="*/ 624 w 624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432" y="0"/>
                  </a:lnTo>
                  <a:lnTo>
                    <a:pt x="432" y="144"/>
                  </a:lnTo>
                  <a:lnTo>
                    <a:pt x="624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Line 5">
              <a:extLst>
                <a:ext uri="{FF2B5EF4-FFF2-40B4-BE49-F238E27FC236}">
                  <a16:creationId xmlns:a16="http://schemas.microsoft.com/office/drawing/2014/main" id="{69B6E88C-9DE8-4CBE-A519-9D975A83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125" y="4343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" name="Oval 6">
              <a:extLst>
                <a:ext uri="{FF2B5EF4-FFF2-40B4-BE49-F238E27FC236}">
                  <a16:creationId xmlns:a16="http://schemas.microsoft.com/office/drawing/2014/main" id="{BD338CF3-520C-4149-82D1-CBDF09BA97D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57325" y="41910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Line 7">
              <a:extLst>
                <a:ext uri="{FF2B5EF4-FFF2-40B4-BE49-F238E27FC236}">
                  <a16:creationId xmlns:a16="http://schemas.microsoft.com/office/drawing/2014/main" id="{27C07B01-53DC-41AD-90D4-5A1F7D4CE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525" y="3276600"/>
              <a:ext cx="0" cy="2133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" name="Line 8">
              <a:extLst>
                <a:ext uri="{FF2B5EF4-FFF2-40B4-BE49-F238E27FC236}">
                  <a16:creationId xmlns:a16="http://schemas.microsoft.com/office/drawing/2014/main" id="{4469F247-D6D2-4E1C-9331-007B6CBB6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" y="3810000"/>
              <a:ext cx="197167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" name="Line 9">
              <a:extLst>
                <a:ext uri="{FF2B5EF4-FFF2-40B4-BE49-F238E27FC236}">
                  <a16:creationId xmlns:a16="http://schemas.microsoft.com/office/drawing/2014/main" id="{FA83DA57-3D03-4B2E-BE04-24A987617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525" y="3810000"/>
              <a:ext cx="0" cy="38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Text Box 10">
              <a:extLst>
                <a:ext uri="{FF2B5EF4-FFF2-40B4-BE49-F238E27FC236}">
                  <a16:creationId xmlns:a16="http://schemas.microsoft.com/office/drawing/2014/main" id="{06CEBE91-FB29-4A81-B411-57F3B44DD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515" y="3487738"/>
              <a:ext cx="1223412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solidFill>
                    <a:srgbClr val="5F5F5F"/>
                  </a:solidFill>
                  <a:latin typeface="Arial" panose="020B0604020202020204" pitchFamily="34" charset="0"/>
                </a:rPr>
                <a:t>row select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E3BD4141-2CF5-4EBF-BEAF-17E39F713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525463" y="4473575"/>
              <a:ext cx="9080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5F5F5F"/>
                  </a:solidFill>
                  <a:latin typeface="Arial" panose="020B0604020202020204" pitchFamily="34" charset="0"/>
                </a:rPr>
                <a:t>_bitline</a:t>
              </a:r>
            </a:p>
          </p:txBody>
        </p:sp>
      </p:grpSp>
      <p:sp>
        <p:nvSpPr>
          <p:cNvPr id="65" name="Line 30">
            <a:extLst>
              <a:ext uri="{FF2B5EF4-FFF2-40B4-BE49-F238E27FC236}">
                <a16:creationId xmlns:a16="http://schemas.microsoft.com/office/drawing/2014/main" id="{B71715E5-ABF8-49C8-AAEA-E749A8628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9585" y="4953000"/>
            <a:ext cx="1588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" name="Line 31">
            <a:extLst>
              <a:ext uri="{FF2B5EF4-FFF2-40B4-BE49-F238E27FC236}">
                <a16:creationId xmlns:a16="http://schemas.microsoft.com/office/drawing/2014/main" id="{A71508C0-069E-44CF-863B-149D8DE8A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7185" y="5105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493478E7-3B86-4AAB-ABEB-28C33673C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7185" y="5181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8" name="Line 35">
            <a:extLst>
              <a:ext uri="{FF2B5EF4-FFF2-40B4-BE49-F238E27FC236}">
                <a16:creationId xmlns:a16="http://schemas.microsoft.com/office/drawing/2014/main" id="{CC43BEC7-AE18-461C-8569-387F2E949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9585" y="5181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" name="AutoShape 36">
            <a:extLst>
              <a:ext uri="{FF2B5EF4-FFF2-40B4-BE49-F238E27FC236}">
                <a16:creationId xmlns:a16="http://schemas.microsoft.com/office/drawing/2014/main" id="{9C4816C9-F1B5-4CF4-B00E-FDE44A5F1E5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957185" y="5410200"/>
            <a:ext cx="3048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8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1147241"/>
            <a:ext cx="899029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Organization of a processor core with different components and interconnection between them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Two main architecture types based on memory organization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b="1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Von Neumann: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 </a:t>
            </a:r>
            <a:r>
              <a:rPr lang="en-US" altLang="en-US" sz="2600" b="1" kern="0" dirty="0">
                <a:solidFill>
                  <a:srgbClr val="C00000"/>
                </a:solidFill>
                <a:latin typeface="Garamond"/>
                <a:cs typeface="Courier New" panose="02070309020205020404" pitchFamily="49" charset="0"/>
              </a:rPr>
              <a:t>Shared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 instruction and data memory</a:t>
            </a:r>
          </a:p>
          <a:p>
            <a:pPr lvl="2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Typically used in general purpose computers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b="1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Harvard: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 </a:t>
            </a:r>
            <a:r>
              <a:rPr lang="en-US" altLang="en-US" sz="2600" b="1" kern="0" dirty="0">
                <a:solidFill>
                  <a:srgbClr val="0000FF"/>
                </a:solidFill>
                <a:latin typeface="Garamond"/>
                <a:cs typeface="Courier New" panose="02070309020205020404" pitchFamily="49" charset="0"/>
              </a:rPr>
              <a:t>Separate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 memories for instruction and data</a:t>
            </a:r>
          </a:p>
          <a:p>
            <a:pPr lvl="2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Used mostly in embedded computers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37713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Processor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AC9AA5-9EC2-4094-AB3B-3270CC75F7E3}"/>
              </a:ext>
            </a:extLst>
          </p:cNvPr>
          <p:cNvSpPr/>
          <p:nvPr/>
        </p:nvSpPr>
        <p:spPr>
          <a:xfrm>
            <a:off x="246909" y="4840940"/>
            <a:ext cx="1407080" cy="1231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09C98B-3966-45AC-A276-E4F7E399340D}"/>
              </a:ext>
            </a:extLst>
          </p:cNvPr>
          <p:cNvSpPr/>
          <p:nvPr/>
        </p:nvSpPr>
        <p:spPr>
          <a:xfrm>
            <a:off x="2483603" y="4840940"/>
            <a:ext cx="1407080" cy="12317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672A8D-AEB0-4B8F-8C2A-34D23E795ACF}"/>
              </a:ext>
            </a:extLst>
          </p:cNvPr>
          <p:cNvSpPr/>
          <p:nvPr/>
        </p:nvSpPr>
        <p:spPr>
          <a:xfrm>
            <a:off x="5173017" y="4858870"/>
            <a:ext cx="1407080" cy="1231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28BB2A-F255-465C-8DE6-482F116AB69E}"/>
              </a:ext>
            </a:extLst>
          </p:cNvPr>
          <p:cNvSpPr/>
          <p:nvPr/>
        </p:nvSpPr>
        <p:spPr>
          <a:xfrm>
            <a:off x="7409711" y="4858870"/>
            <a:ext cx="1407080" cy="59794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D97C6C-88C9-4C8B-9650-8DD37C157D94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1653989" y="5456816"/>
            <a:ext cx="829614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9C6C4C-09FA-43A5-8A66-C6DD84426FFB}"/>
              </a:ext>
            </a:extLst>
          </p:cNvPr>
          <p:cNvSpPr/>
          <p:nvPr/>
        </p:nvSpPr>
        <p:spPr>
          <a:xfrm>
            <a:off x="7409711" y="5526292"/>
            <a:ext cx="1407080" cy="59794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33E79D-BD9B-4AC4-BA96-B38190BE99EB}"/>
              </a:ext>
            </a:extLst>
          </p:cNvPr>
          <p:cNvCxnSpPr/>
          <p:nvPr/>
        </p:nvCxnSpPr>
        <p:spPr>
          <a:xfrm>
            <a:off x="6580097" y="5199978"/>
            <a:ext cx="829614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FFDC97-FF6A-4287-85D3-4BB080386477}"/>
              </a:ext>
            </a:extLst>
          </p:cNvPr>
          <p:cNvCxnSpPr/>
          <p:nvPr/>
        </p:nvCxnSpPr>
        <p:spPr>
          <a:xfrm>
            <a:off x="6584580" y="5823023"/>
            <a:ext cx="829614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E728DE-0BFA-4647-BA3E-D6375DCB0876}"/>
              </a:ext>
            </a:extLst>
          </p:cNvPr>
          <p:cNvSpPr txBox="1"/>
          <p:nvPr/>
        </p:nvSpPr>
        <p:spPr>
          <a:xfrm>
            <a:off x="1057836" y="6090605"/>
            <a:ext cx="202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Von Neumann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B5E05-F453-48D7-9F21-0E5AFD667568}"/>
              </a:ext>
            </a:extLst>
          </p:cNvPr>
          <p:cNvSpPr txBox="1"/>
          <p:nvPr/>
        </p:nvSpPr>
        <p:spPr>
          <a:xfrm>
            <a:off x="6521634" y="6099586"/>
            <a:ext cx="202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Harvard</a:t>
            </a:r>
          </a:p>
        </p:txBody>
      </p:sp>
    </p:spTree>
    <p:extLst>
      <p:ext uri="{BB962C8B-B14F-4D97-AF65-F5344CB8AC3E}">
        <p14:creationId xmlns:p14="http://schemas.microsoft.com/office/powerpoint/2010/main" val="14416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10" grpId="0" animBg="1"/>
      <p:bldP spid="8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155" y="1117362"/>
            <a:ext cx="3331845" cy="541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DRAM read access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Decode row address and enable “row select” signal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Selected row drives bit lines. Entire row is read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Amplify row data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Decode column address and select subset of data. It is the output data 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0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546251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Memory bank organization and operation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561EC92-6EC8-4DF5-A5FF-D9A59EF33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249680"/>
            <a:ext cx="570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FA24D6-3008-42FD-8FFF-314704F2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84" y="1453118"/>
            <a:ext cx="28098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1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4" y="1837546"/>
            <a:ext cx="4476306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Slower access (capacitor)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Higher density (1T-1C cell)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Stores more bits per units area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Lower cost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Enables bigger memory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Require refresh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Needs power and area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Reduces performance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SRAM vs DRAM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E73E91D-4819-49C5-9C0F-59ABC1AB1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04" y="1841086"/>
            <a:ext cx="416440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Faster access (no capacitor)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Lower density (6T cell)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Stores less bits per unit area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Higher cost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Not suitable for big memory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No refresh required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7D7429B-05E1-4520-9501-B410A5314A25}"/>
              </a:ext>
            </a:extLst>
          </p:cNvPr>
          <p:cNvSpPr txBox="1"/>
          <p:nvPr/>
        </p:nvSpPr>
        <p:spPr>
          <a:xfrm>
            <a:off x="1594847" y="1308065"/>
            <a:ext cx="1371873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DRAM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9A54C9DD-E9AE-4CAA-B2CA-14FEECCD084A}"/>
              </a:ext>
            </a:extLst>
          </p:cNvPr>
          <p:cNvSpPr txBox="1"/>
          <p:nvPr/>
        </p:nvSpPr>
        <p:spPr>
          <a:xfrm>
            <a:off x="5927035" y="1311607"/>
            <a:ext cx="1371873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SRAM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9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198642"/>
            <a:ext cx="914399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600" kern="0" dirty="0">
              <a:solidFill>
                <a:srgbClr val="C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Memory hierarchy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66F31-6666-454D-9381-0C24F955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99" y="1320800"/>
            <a:ext cx="63246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49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Memory hierarchy idea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19953E7-DDE4-471C-B5C0-DBB69A734C8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81113"/>
            <a:ext cx="8234363" cy="525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75"/>
              </a:spcBef>
            </a:pPr>
            <a:r>
              <a:rPr lang="en-GB" sz="2800" spc="-65" dirty="0">
                <a:latin typeface="+mj-lt"/>
                <a:cs typeface="Times New Roman"/>
              </a:rPr>
              <a:t>Use </a:t>
            </a:r>
            <a:r>
              <a:rPr lang="en-GB" sz="2800" spc="-110" dirty="0">
                <a:latin typeface="+mj-lt"/>
                <a:cs typeface="Times New Roman"/>
              </a:rPr>
              <a:t>a </a:t>
            </a:r>
            <a:r>
              <a:rPr lang="en-GB" sz="2800" spc="-30" dirty="0">
                <a:latin typeface="+mj-lt"/>
                <a:cs typeface="Times New Roman"/>
              </a:rPr>
              <a:t>combination </a:t>
            </a:r>
            <a:r>
              <a:rPr lang="en-GB" sz="2800" dirty="0">
                <a:latin typeface="+mj-lt"/>
                <a:cs typeface="Times New Roman"/>
              </a:rPr>
              <a:t>of </a:t>
            </a:r>
            <a:r>
              <a:rPr lang="en-GB" sz="2800" spc="-55" dirty="0">
                <a:latin typeface="+mj-lt"/>
                <a:cs typeface="Times New Roman"/>
              </a:rPr>
              <a:t>memory</a:t>
            </a:r>
            <a:r>
              <a:rPr lang="en-GB" sz="2800" spc="195" dirty="0">
                <a:latin typeface="+mj-lt"/>
                <a:cs typeface="Times New Roman"/>
              </a:rPr>
              <a:t> </a:t>
            </a:r>
            <a:r>
              <a:rPr lang="en-GB" sz="2800" spc="-55" dirty="0">
                <a:latin typeface="+mj-lt"/>
                <a:cs typeface="Times New Roman"/>
              </a:rPr>
              <a:t>kinds</a:t>
            </a:r>
            <a:endParaRPr lang="en-GB" sz="2800" dirty="0">
              <a:latin typeface="+mj-lt"/>
              <a:cs typeface="Times New Roman"/>
            </a:endParaRPr>
          </a:p>
          <a:p>
            <a:pPr lvl="1">
              <a:spcBef>
                <a:spcPts val="375"/>
              </a:spcBef>
            </a:pPr>
            <a:r>
              <a:rPr lang="en-GB" sz="2600" spc="-90" dirty="0">
                <a:latin typeface="+mj-lt"/>
                <a:cs typeface="Times New Roman"/>
              </a:rPr>
              <a:t>Smaller </a:t>
            </a:r>
            <a:r>
              <a:rPr lang="en-GB" sz="2600" spc="-20" dirty="0">
                <a:latin typeface="+mj-lt"/>
                <a:cs typeface="Times New Roman"/>
              </a:rPr>
              <a:t>amounts </a:t>
            </a:r>
            <a:r>
              <a:rPr lang="en-GB" sz="2600" dirty="0">
                <a:latin typeface="+mj-lt"/>
                <a:cs typeface="Times New Roman"/>
              </a:rPr>
              <a:t>of </a:t>
            </a:r>
            <a:r>
              <a:rPr lang="en-GB" sz="2600" spc="-60" dirty="0">
                <a:latin typeface="+mj-lt"/>
                <a:cs typeface="Times New Roman"/>
              </a:rPr>
              <a:t>expensive </a:t>
            </a:r>
            <a:r>
              <a:rPr lang="en-GB" sz="2600" spc="5" dirty="0">
                <a:latin typeface="+mj-lt"/>
                <a:cs typeface="Times New Roman"/>
              </a:rPr>
              <a:t>but </a:t>
            </a:r>
            <a:r>
              <a:rPr lang="en-GB" sz="2600" spc="-40" dirty="0">
                <a:latin typeface="+mj-lt"/>
                <a:cs typeface="Times New Roman"/>
              </a:rPr>
              <a:t>fast </a:t>
            </a:r>
            <a:r>
              <a:rPr lang="en-GB" sz="2600" spc="-50" dirty="0">
                <a:latin typeface="+mj-lt"/>
                <a:cs typeface="Times New Roman"/>
              </a:rPr>
              <a:t>memory closer </a:t>
            </a:r>
            <a:r>
              <a:rPr lang="en-GB" sz="2600" spc="25" dirty="0">
                <a:latin typeface="+mj-lt"/>
                <a:cs typeface="Times New Roman"/>
              </a:rPr>
              <a:t>to  </a:t>
            </a:r>
            <a:r>
              <a:rPr lang="en-GB" sz="2600" spc="-5" dirty="0">
                <a:latin typeface="+mj-lt"/>
                <a:cs typeface="Times New Roman"/>
              </a:rPr>
              <a:t>the </a:t>
            </a:r>
            <a:r>
              <a:rPr lang="en-GB" sz="2600" spc="-25" dirty="0">
                <a:latin typeface="+mj-lt"/>
                <a:cs typeface="Times New Roman"/>
              </a:rPr>
              <a:t>processor</a:t>
            </a:r>
            <a:endParaRPr lang="en-GB" sz="2600" dirty="0">
              <a:latin typeface="+mj-lt"/>
              <a:cs typeface="Times New Roman"/>
            </a:endParaRPr>
          </a:p>
          <a:p>
            <a:pPr lvl="1">
              <a:spcBef>
                <a:spcPts val="375"/>
              </a:spcBef>
            </a:pPr>
            <a:r>
              <a:rPr lang="en-GB" sz="2600" spc="-65" dirty="0">
                <a:latin typeface="+mj-lt"/>
                <a:cs typeface="Times New Roman"/>
              </a:rPr>
              <a:t>Larger </a:t>
            </a:r>
            <a:r>
              <a:rPr lang="en-GB" sz="2600" spc="-20" dirty="0">
                <a:latin typeface="+mj-lt"/>
                <a:cs typeface="Times New Roman"/>
              </a:rPr>
              <a:t>amounts </a:t>
            </a:r>
            <a:r>
              <a:rPr lang="en-GB" sz="2600" dirty="0">
                <a:latin typeface="+mj-lt"/>
                <a:cs typeface="Times New Roman"/>
              </a:rPr>
              <a:t>of </a:t>
            </a:r>
            <a:r>
              <a:rPr lang="en-GB" sz="2600" spc="-35" dirty="0">
                <a:latin typeface="+mj-lt"/>
                <a:cs typeface="Times New Roman"/>
              </a:rPr>
              <a:t>cheaper </a:t>
            </a:r>
            <a:r>
              <a:rPr lang="en-GB" sz="2600" spc="5" dirty="0">
                <a:latin typeface="+mj-lt"/>
                <a:cs typeface="Times New Roman"/>
              </a:rPr>
              <a:t>but </a:t>
            </a:r>
            <a:r>
              <a:rPr lang="en-GB" sz="2600" spc="-60" dirty="0">
                <a:latin typeface="+mj-lt"/>
                <a:cs typeface="Times New Roman"/>
              </a:rPr>
              <a:t>slower </a:t>
            </a:r>
            <a:r>
              <a:rPr lang="en-GB" sz="2600" spc="-50" dirty="0">
                <a:latin typeface="+mj-lt"/>
                <a:cs typeface="Times New Roman"/>
              </a:rPr>
              <a:t>memory </a:t>
            </a:r>
            <a:r>
              <a:rPr lang="en-GB" sz="2600" spc="-20" dirty="0">
                <a:latin typeface="+mj-lt"/>
                <a:cs typeface="Times New Roman"/>
              </a:rPr>
              <a:t>farther  </a:t>
            </a:r>
            <a:r>
              <a:rPr lang="en-GB" sz="2600" spc="-5" dirty="0">
                <a:latin typeface="+mj-lt"/>
                <a:cs typeface="Times New Roman"/>
              </a:rPr>
              <a:t>from the</a:t>
            </a:r>
            <a:r>
              <a:rPr lang="en-GB" sz="2600" dirty="0">
                <a:latin typeface="+mj-lt"/>
                <a:cs typeface="Times New Roman"/>
              </a:rPr>
              <a:t> </a:t>
            </a:r>
            <a:r>
              <a:rPr lang="en-GB" sz="2600" spc="-25" dirty="0">
                <a:latin typeface="+mj-lt"/>
                <a:cs typeface="Times New Roman"/>
              </a:rPr>
              <a:t>processor</a:t>
            </a:r>
          </a:p>
          <a:p>
            <a:pPr>
              <a:spcBef>
                <a:spcPts val="375"/>
              </a:spcBef>
            </a:pPr>
            <a:r>
              <a:rPr lang="en-GB" altLang="en-US" sz="2800" spc="-25" dirty="0">
                <a:latin typeface="+mj-lt"/>
                <a:cs typeface="Times New Roman"/>
              </a:rPr>
              <a:t>Not a new idea</a:t>
            </a:r>
          </a:p>
          <a:p>
            <a:pPr marL="0" marR="335915" indent="0">
              <a:lnSpc>
                <a:spcPct val="100000"/>
              </a:lnSpc>
              <a:spcBef>
                <a:spcPts val="1115"/>
              </a:spcBef>
              <a:buNone/>
              <a:tabLst>
                <a:tab pos="1868805" algn="l"/>
                <a:tab pos="5475605" algn="l"/>
              </a:tabLst>
            </a:pPr>
            <a:r>
              <a:rPr lang="en-GB" b="1" spc="-20" dirty="0">
                <a:latin typeface="Times New Roman"/>
                <a:cs typeface="Times New Roman"/>
              </a:rPr>
              <a:t>“Ideally </a:t>
            </a:r>
            <a:r>
              <a:rPr lang="en-GB" b="1" spc="30" dirty="0">
                <a:latin typeface="Times New Roman"/>
                <a:cs typeface="Times New Roman"/>
              </a:rPr>
              <a:t>one </a:t>
            </a:r>
            <a:r>
              <a:rPr lang="en-GB" b="1" spc="-20" dirty="0">
                <a:latin typeface="Times New Roman"/>
                <a:cs typeface="Times New Roman"/>
              </a:rPr>
              <a:t>would </a:t>
            </a:r>
            <a:r>
              <a:rPr lang="en-GB" b="1" spc="-10" dirty="0">
                <a:latin typeface="Times New Roman"/>
                <a:cs typeface="Times New Roman"/>
              </a:rPr>
              <a:t>desire </a:t>
            </a:r>
            <a:r>
              <a:rPr lang="en-GB" b="1" spc="-30" dirty="0">
                <a:latin typeface="Times New Roman"/>
                <a:cs typeface="Times New Roman"/>
              </a:rPr>
              <a:t>an </a:t>
            </a:r>
            <a:r>
              <a:rPr lang="en-GB" b="1" spc="-15" dirty="0">
                <a:latin typeface="Times New Roman"/>
                <a:cs typeface="Times New Roman"/>
              </a:rPr>
              <a:t>indefinitely </a:t>
            </a:r>
            <a:r>
              <a:rPr lang="en-GB" b="1" spc="-40" dirty="0">
                <a:latin typeface="Times New Roman"/>
                <a:cs typeface="Times New Roman"/>
              </a:rPr>
              <a:t>large </a:t>
            </a:r>
            <a:r>
              <a:rPr lang="en-GB" b="1" spc="-15" dirty="0">
                <a:latin typeface="Times New Roman"/>
                <a:cs typeface="Times New Roman"/>
              </a:rPr>
              <a:t>memory  capacity </a:t>
            </a:r>
            <a:r>
              <a:rPr lang="en-GB" b="1" spc="20" dirty="0">
                <a:latin typeface="Times New Roman"/>
                <a:cs typeface="Times New Roman"/>
              </a:rPr>
              <a:t>such </a:t>
            </a:r>
            <a:r>
              <a:rPr lang="en-GB" b="1" spc="-45" dirty="0">
                <a:latin typeface="Times New Roman"/>
                <a:cs typeface="Times New Roman"/>
              </a:rPr>
              <a:t>that </a:t>
            </a:r>
            <a:r>
              <a:rPr lang="en-GB" b="1" spc="-60" dirty="0">
                <a:latin typeface="Times New Roman"/>
                <a:cs typeface="Times New Roman"/>
              </a:rPr>
              <a:t>any particular </a:t>
            </a:r>
            <a:r>
              <a:rPr lang="en-GB" b="1" dirty="0">
                <a:latin typeface="Times New Roman"/>
                <a:cs typeface="Times New Roman"/>
              </a:rPr>
              <a:t>… </a:t>
            </a:r>
            <a:r>
              <a:rPr lang="en-GB" b="1" spc="-75" dirty="0">
                <a:latin typeface="Times New Roman"/>
                <a:cs typeface="Times New Roman"/>
              </a:rPr>
              <a:t>word </a:t>
            </a:r>
            <a:r>
              <a:rPr lang="en-GB" b="1" spc="-20" dirty="0">
                <a:latin typeface="Times New Roman"/>
                <a:cs typeface="Times New Roman"/>
              </a:rPr>
              <a:t>would </a:t>
            </a:r>
            <a:r>
              <a:rPr lang="en-GB" b="1" spc="20" dirty="0">
                <a:latin typeface="Times New Roman"/>
                <a:cs typeface="Times New Roman"/>
              </a:rPr>
              <a:t>be  </a:t>
            </a:r>
            <a:r>
              <a:rPr lang="en-GB" b="1" spc="-5" dirty="0">
                <a:latin typeface="Times New Roman"/>
                <a:cs typeface="Times New Roman"/>
              </a:rPr>
              <a:t>immediately </a:t>
            </a:r>
            <a:r>
              <a:rPr lang="en-GB" b="1" spc="-45" dirty="0">
                <a:latin typeface="Times New Roman"/>
                <a:cs typeface="Times New Roman"/>
              </a:rPr>
              <a:t>available… </a:t>
            </a:r>
            <a:r>
              <a:rPr lang="en-GB" b="1" dirty="0">
                <a:latin typeface="Times New Roman"/>
                <a:cs typeface="Times New Roman"/>
              </a:rPr>
              <a:t>we </a:t>
            </a:r>
            <a:r>
              <a:rPr lang="en-GB" b="1" spc="-75" dirty="0">
                <a:latin typeface="Times New Roman"/>
                <a:cs typeface="Times New Roman"/>
              </a:rPr>
              <a:t>are </a:t>
            </a:r>
            <a:r>
              <a:rPr lang="en-GB" b="1" dirty="0">
                <a:latin typeface="Times New Roman"/>
                <a:cs typeface="Times New Roman"/>
              </a:rPr>
              <a:t>… </a:t>
            </a:r>
            <a:r>
              <a:rPr lang="en-GB" b="1" spc="-25" dirty="0">
                <a:latin typeface="Times New Roman"/>
                <a:cs typeface="Times New Roman"/>
              </a:rPr>
              <a:t>forced </a:t>
            </a:r>
            <a:r>
              <a:rPr lang="en-GB" b="1" dirty="0">
                <a:latin typeface="Times New Roman"/>
                <a:cs typeface="Times New Roman"/>
              </a:rPr>
              <a:t>to </a:t>
            </a:r>
            <a:r>
              <a:rPr lang="en-GB" b="1" spc="5" dirty="0">
                <a:latin typeface="Times New Roman"/>
                <a:cs typeface="Times New Roman"/>
              </a:rPr>
              <a:t>recognize </a:t>
            </a:r>
            <a:r>
              <a:rPr lang="en-GB" b="1" spc="-5" dirty="0">
                <a:latin typeface="Times New Roman"/>
                <a:cs typeface="Times New Roman"/>
              </a:rPr>
              <a:t>the  </a:t>
            </a:r>
            <a:r>
              <a:rPr lang="en-GB" b="1" dirty="0">
                <a:latin typeface="Times New Roman"/>
                <a:cs typeface="Times New Roman"/>
              </a:rPr>
              <a:t>possibility</a:t>
            </a:r>
            <a:r>
              <a:rPr lang="en-GB" b="1" spc="45" dirty="0">
                <a:latin typeface="Times New Roman"/>
                <a:cs typeface="Times New Roman"/>
              </a:rPr>
              <a:t> </a:t>
            </a:r>
            <a:r>
              <a:rPr lang="en-GB" b="1" spc="-15" dirty="0">
                <a:latin typeface="Times New Roman"/>
                <a:cs typeface="Times New Roman"/>
              </a:rPr>
              <a:t>of	</a:t>
            </a:r>
            <a:r>
              <a:rPr lang="en-GB" b="1" dirty="0">
                <a:latin typeface="Times New Roman"/>
                <a:cs typeface="Times New Roman"/>
              </a:rPr>
              <a:t>constructing </a:t>
            </a:r>
            <a:r>
              <a:rPr lang="en-GB" b="1" spc="-55" dirty="0">
                <a:latin typeface="Times New Roman"/>
                <a:cs typeface="Times New Roman"/>
              </a:rPr>
              <a:t>a</a:t>
            </a:r>
            <a:r>
              <a:rPr lang="en-GB" b="1" spc="120" dirty="0">
                <a:latin typeface="Times New Roman"/>
                <a:cs typeface="Times New Roman"/>
              </a:rPr>
              <a:t> </a:t>
            </a:r>
            <a:r>
              <a:rPr lang="en-GB" b="1" spc="-65" dirty="0">
                <a:latin typeface="Times New Roman"/>
                <a:cs typeface="Times New Roman"/>
              </a:rPr>
              <a:t>hierarchy</a:t>
            </a:r>
            <a:r>
              <a:rPr lang="en-GB" b="1" spc="55" dirty="0">
                <a:latin typeface="Times New Roman"/>
                <a:cs typeface="Times New Roman"/>
              </a:rPr>
              <a:t> </a:t>
            </a:r>
            <a:r>
              <a:rPr lang="en-GB" b="1" spc="-15" dirty="0">
                <a:latin typeface="Times New Roman"/>
                <a:cs typeface="Times New Roman"/>
              </a:rPr>
              <a:t>of	</a:t>
            </a:r>
            <a:r>
              <a:rPr lang="en-GB" b="1" spc="5" dirty="0">
                <a:latin typeface="Times New Roman"/>
                <a:cs typeface="Times New Roman"/>
              </a:rPr>
              <a:t>memories, </a:t>
            </a:r>
            <a:r>
              <a:rPr lang="en-GB" b="1" spc="10" dirty="0">
                <a:latin typeface="Times New Roman"/>
                <a:cs typeface="Times New Roman"/>
              </a:rPr>
              <a:t>each </a:t>
            </a:r>
            <a:r>
              <a:rPr lang="en-GB" b="1" spc="-15" dirty="0">
                <a:latin typeface="Times New Roman"/>
                <a:cs typeface="Times New Roman"/>
              </a:rPr>
              <a:t>of  </a:t>
            </a:r>
            <a:r>
              <a:rPr lang="en-GB" b="1" dirty="0">
                <a:latin typeface="Times New Roman"/>
                <a:cs typeface="Times New Roman"/>
              </a:rPr>
              <a:t>which has </a:t>
            </a:r>
            <a:r>
              <a:rPr lang="en-GB" b="1" spc="-50" dirty="0">
                <a:latin typeface="Times New Roman"/>
                <a:cs typeface="Times New Roman"/>
              </a:rPr>
              <a:t>greater </a:t>
            </a:r>
            <a:r>
              <a:rPr lang="en-GB" b="1" spc="-15" dirty="0">
                <a:latin typeface="Times New Roman"/>
                <a:cs typeface="Times New Roman"/>
              </a:rPr>
              <a:t>capacity </a:t>
            </a:r>
            <a:r>
              <a:rPr lang="en-GB" b="1" spc="-35" dirty="0">
                <a:latin typeface="Times New Roman"/>
                <a:cs typeface="Times New Roman"/>
              </a:rPr>
              <a:t>than </a:t>
            </a:r>
            <a:r>
              <a:rPr lang="en-GB" b="1" spc="-5" dirty="0">
                <a:latin typeface="Times New Roman"/>
                <a:cs typeface="Times New Roman"/>
              </a:rPr>
              <a:t>the </a:t>
            </a:r>
            <a:r>
              <a:rPr lang="en-GB" b="1" dirty="0">
                <a:latin typeface="Times New Roman"/>
                <a:cs typeface="Times New Roman"/>
              </a:rPr>
              <a:t>preceding </a:t>
            </a:r>
            <a:r>
              <a:rPr lang="en-GB" b="1" spc="-30" dirty="0">
                <a:latin typeface="Times New Roman"/>
                <a:cs typeface="Times New Roman"/>
              </a:rPr>
              <a:t>but </a:t>
            </a:r>
            <a:r>
              <a:rPr lang="en-GB" b="1" dirty="0">
                <a:latin typeface="Times New Roman"/>
                <a:cs typeface="Times New Roman"/>
              </a:rPr>
              <a:t>which </a:t>
            </a:r>
            <a:r>
              <a:rPr lang="en-GB" b="1" spc="35" dirty="0">
                <a:latin typeface="Times New Roman"/>
                <a:cs typeface="Times New Roman"/>
              </a:rPr>
              <a:t>is  less </a:t>
            </a:r>
            <a:r>
              <a:rPr lang="en-GB" b="1" spc="-20" dirty="0">
                <a:latin typeface="Times New Roman"/>
                <a:cs typeface="Times New Roman"/>
              </a:rPr>
              <a:t>quickly</a:t>
            </a:r>
            <a:r>
              <a:rPr lang="en-GB" b="1" spc="-45" dirty="0">
                <a:latin typeface="Times New Roman"/>
                <a:cs typeface="Times New Roman"/>
              </a:rPr>
              <a:t> </a:t>
            </a:r>
            <a:r>
              <a:rPr lang="en-GB" b="1" spc="20" dirty="0">
                <a:latin typeface="Times New Roman"/>
                <a:cs typeface="Times New Roman"/>
              </a:rPr>
              <a:t>accessible.”</a:t>
            </a:r>
            <a:endParaRPr lang="en-GB" dirty="0">
              <a:latin typeface="Times New Roman"/>
              <a:cs typeface="Times New Roman"/>
            </a:endParaRPr>
          </a:p>
          <a:p>
            <a:pPr marL="2154238" indent="-341313">
              <a:lnSpc>
                <a:spcPts val="1650"/>
              </a:lnSpc>
            </a:pPr>
            <a:r>
              <a:rPr lang="en-GB" sz="1800" b="1" spc="-45" dirty="0">
                <a:latin typeface="Times New Roman"/>
                <a:cs typeface="Times New Roman"/>
              </a:rPr>
              <a:t>A. </a:t>
            </a:r>
            <a:r>
              <a:rPr lang="en-GB" sz="1800" b="1" spc="-145" dirty="0">
                <a:latin typeface="Times New Roman"/>
                <a:cs typeface="Times New Roman"/>
              </a:rPr>
              <a:t>W. </a:t>
            </a:r>
            <a:r>
              <a:rPr lang="en-GB" sz="1800" b="1" spc="-25" dirty="0">
                <a:latin typeface="Times New Roman"/>
                <a:cs typeface="Times New Roman"/>
              </a:rPr>
              <a:t>Burks, </a:t>
            </a:r>
            <a:r>
              <a:rPr lang="en-GB" sz="1800" b="1" spc="75" dirty="0">
                <a:latin typeface="Times New Roman"/>
                <a:cs typeface="Times New Roman"/>
              </a:rPr>
              <a:t>H. H. </a:t>
            </a:r>
            <a:r>
              <a:rPr lang="en-GB" sz="1800" b="1" spc="-5" dirty="0" err="1">
                <a:latin typeface="Times New Roman"/>
                <a:cs typeface="Times New Roman"/>
              </a:rPr>
              <a:t>Goldstine</a:t>
            </a:r>
            <a:r>
              <a:rPr lang="en-GB" sz="1800" b="1" spc="-5" dirty="0">
                <a:latin typeface="Times New Roman"/>
                <a:cs typeface="Times New Roman"/>
              </a:rPr>
              <a:t>, </a:t>
            </a:r>
            <a:r>
              <a:rPr lang="en-GB" sz="1800" b="1" spc="-20" dirty="0">
                <a:latin typeface="Times New Roman"/>
                <a:cs typeface="Times New Roman"/>
              </a:rPr>
              <a:t>and </a:t>
            </a:r>
            <a:r>
              <a:rPr lang="en-GB" sz="1800" b="1" spc="-110" dirty="0">
                <a:latin typeface="Times New Roman"/>
                <a:cs typeface="Times New Roman"/>
              </a:rPr>
              <a:t>J. </a:t>
            </a:r>
            <a:r>
              <a:rPr lang="en-GB" sz="1800" b="1" spc="-30" dirty="0">
                <a:latin typeface="Times New Roman"/>
                <a:cs typeface="Times New Roman"/>
              </a:rPr>
              <a:t>von </a:t>
            </a:r>
            <a:r>
              <a:rPr lang="en-GB" sz="1800" b="1" spc="25" dirty="0">
                <a:latin typeface="Times New Roman"/>
                <a:cs typeface="Times New Roman"/>
              </a:rPr>
              <a:t>Neumann </a:t>
            </a:r>
            <a:r>
              <a:rPr lang="en-GB" sz="1800" b="1" dirty="0">
                <a:latin typeface="Times New Roman"/>
                <a:cs typeface="Times New Roman"/>
              </a:rPr>
              <a:t>-</a:t>
            </a:r>
            <a:r>
              <a:rPr lang="en-GB" sz="1800" b="1" spc="-70" dirty="0">
                <a:latin typeface="Times New Roman"/>
                <a:cs typeface="Times New Roman"/>
              </a:rPr>
              <a:t> </a:t>
            </a:r>
            <a:r>
              <a:rPr lang="en-GB" sz="1800" b="1" spc="-85" dirty="0">
                <a:latin typeface="Times New Roman"/>
                <a:cs typeface="Times New Roman"/>
              </a:rPr>
              <a:t>1946</a:t>
            </a:r>
            <a:endParaRPr lang="en-GB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72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Memory hierarchy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F0E45AE-6CDA-477F-944B-3574FC27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412875"/>
            <a:ext cx="11064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Registers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6A64FB2-4B88-490C-AE31-FE8B34CF0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422525"/>
            <a:ext cx="1827212" cy="5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Cache (SRAM)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1D2F350-D0E3-44EA-97DD-C51326513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690938"/>
            <a:ext cx="2376487" cy="81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Main Memory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(DRAM)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CA9DC62-ABEB-4296-9A4C-C79444673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229225"/>
            <a:ext cx="3200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Disk/SSD</a:t>
            </a: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CBAF8B03-03E0-4BFE-ABA8-5639D66DD2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35375" y="2997200"/>
            <a:ext cx="0" cy="711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182412D-1243-465B-B2B2-C9D20F5199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35375" y="1773238"/>
            <a:ext cx="0" cy="6397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5" name="Straight Arrow Connector 19">
            <a:extLst>
              <a:ext uri="{FF2B5EF4-FFF2-40B4-BE49-F238E27FC236}">
                <a16:creationId xmlns:a16="http://schemas.microsoft.com/office/drawing/2014/main" id="{C3E82F74-8611-4A39-B2C1-5CF607A6EC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35375" y="4508500"/>
            <a:ext cx="0" cy="7127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6" name="TextBox 20">
            <a:extLst>
              <a:ext uri="{FF2B5EF4-FFF2-40B4-BE49-F238E27FC236}">
                <a16:creationId xmlns:a16="http://schemas.microsoft.com/office/drawing/2014/main" id="{794710D4-646E-4957-88AB-A0AD553E1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908175"/>
            <a:ext cx="287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words (4-8 bytes)</a:t>
            </a: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86946245-92AE-4ABC-BB66-744ADBAF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205163"/>
            <a:ext cx="259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blocks (16-128 bytes)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7EE5D525-6015-46BE-9914-D88641018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716463"/>
            <a:ext cx="2519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pages (1KB - 2MB)</a:t>
            </a: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500E6E2A-AF2E-481F-A72F-38D668A8EE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86763" y="1916113"/>
            <a:ext cx="0" cy="38893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F3B64DBD-8E02-4502-928B-65CAAFA85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341438"/>
            <a:ext cx="15827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Upper level </a:t>
            </a:r>
            <a:b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(small, fast)</a:t>
            </a: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9D771CB1-7A4F-4A9A-973E-A6B4170AC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5805488"/>
            <a:ext cx="1584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Lower level </a:t>
            </a:r>
            <a:b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(big, slow)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DA1660B5-EC5D-4DEB-9050-B5357FED5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1873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100s of bytes</a:t>
            </a: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C27A3C2B-D5F4-4B80-A850-9B482E3C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49500"/>
            <a:ext cx="2232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1KB – 10 MB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potentially multiple levels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CCC75660-B3FF-4761-AFFD-F7997F745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933825"/>
            <a:ext cx="172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 – 64 GB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D4986B42-CF8B-4BA5-89B6-A827532F0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0663"/>
            <a:ext cx="1873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100s GB (SSD)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1-2 TB (disk)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CB3D4D3-250D-4F54-8E2B-1ED956D3F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412875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~1ns</a:t>
            </a: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902F74F2-610C-489C-8C75-6D357A615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338388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1-10ns</a:t>
            </a:r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45759A41-B64F-4553-85E2-96DEBFE1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933825"/>
            <a:ext cx="115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~100ns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74623A2-D6C4-40AD-A398-25FE8BF7F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300663"/>
            <a:ext cx="1368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100</a:t>
            </a:r>
            <a:r>
              <a:rPr lang="en-GB" altLang="en-US" sz="1800">
                <a:latin typeface="Arial" panose="020B0604020202020204" pitchFamily="34" charset="0"/>
              </a:rPr>
              <a:t>μ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 -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   10ms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675E49-A664-42C8-89E0-2F7C6E479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276475"/>
            <a:ext cx="2520950" cy="93662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E0C8DA-1135-4CF0-97AB-3B18E74FF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579688"/>
            <a:ext cx="2952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A small &amp; fast memory </a:t>
            </a:r>
            <a:b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near a processor</a:t>
            </a:r>
          </a:p>
        </p:txBody>
      </p:sp>
    </p:spTree>
    <p:extLst>
      <p:ext uri="{BB962C8B-B14F-4D97-AF65-F5344CB8AC3E}">
        <p14:creationId xmlns:p14="http://schemas.microsoft.com/office/powerpoint/2010/main" val="35748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Why is memory hierarchy effective?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19953E7-DDE4-471C-B5C0-DBB69A734C84}"/>
              </a:ext>
            </a:extLst>
          </p:cNvPr>
          <p:cNvSpPr txBox="1">
            <a:spLocks noChangeArrowheads="1"/>
          </p:cNvSpPr>
          <p:nvPr/>
        </p:nvSpPr>
        <p:spPr>
          <a:xfrm>
            <a:off x="426720" y="1403033"/>
            <a:ext cx="8234363" cy="476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75"/>
              </a:spcBef>
            </a:pPr>
            <a:r>
              <a:rPr lang="en-US" altLang="en-US" sz="2800" dirty="0">
                <a:latin typeface="+mj-lt"/>
              </a:rPr>
              <a:t>Temporal Locality:</a:t>
            </a:r>
          </a:p>
          <a:p>
            <a:pPr lvl="1">
              <a:spcBef>
                <a:spcPts val="375"/>
              </a:spcBef>
            </a:pPr>
            <a:r>
              <a:rPr lang="en-US" altLang="en-US" sz="2600" dirty="0">
                <a:latin typeface="+mj-lt"/>
              </a:rPr>
              <a:t>A recently accessed memory location (instruction or data) is likely to be accessed again in the near future</a:t>
            </a:r>
            <a:endParaRPr lang="en-US" altLang="en-US" dirty="0">
              <a:latin typeface="+mj-lt"/>
            </a:endParaRPr>
          </a:p>
          <a:p>
            <a:pPr>
              <a:spcBef>
                <a:spcPts val="975"/>
              </a:spcBef>
            </a:pPr>
            <a:r>
              <a:rPr lang="en-US" altLang="en-US" sz="2800" dirty="0">
                <a:latin typeface="+mj-lt"/>
              </a:rPr>
              <a:t>Spatial Locality:</a:t>
            </a:r>
          </a:p>
          <a:p>
            <a:pPr lvl="1">
              <a:spcBef>
                <a:spcPts val="375"/>
              </a:spcBef>
            </a:pPr>
            <a:r>
              <a:rPr lang="en-US" altLang="en-US" sz="2600" dirty="0">
                <a:latin typeface="+mj-lt"/>
              </a:rPr>
              <a:t>Memory locations (instructions or data) close to a recently accessed location are likely to be accessed in the near future</a:t>
            </a:r>
            <a:endParaRPr lang="en-US" altLang="en-US" dirty="0">
              <a:latin typeface="+mj-lt"/>
            </a:endParaRPr>
          </a:p>
          <a:p>
            <a:pPr>
              <a:spcBef>
                <a:spcPts val="975"/>
              </a:spcBef>
            </a:pPr>
            <a:r>
              <a:rPr lang="en-US" altLang="en-US" sz="2800" dirty="0">
                <a:latin typeface="+mj-lt"/>
              </a:rPr>
              <a:t>Why does locality exist in programs?</a:t>
            </a:r>
          </a:p>
          <a:p>
            <a:pPr lvl="1">
              <a:spcBef>
                <a:spcPts val="375"/>
              </a:spcBef>
            </a:pPr>
            <a:r>
              <a:rPr lang="en-US" altLang="en-US" sz="2600" dirty="0">
                <a:solidFill>
                  <a:srgbClr val="0000FF"/>
                </a:solidFill>
                <a:latin typeface="+mj-lt"/>
              </a:rPr>
              <a:t>Instruction reuse</a:t>
            </a:r>
            <a:r>
              <a:rPr lang="en-US" altLang="en-US" sz="2600" dirty="0">
                <a:latin typeface="+mj-lt"/>
              </a:rPr>
              <a:t>: loops, functions</a:t>
            </a:r>
          </a:p>
          <a:p>
            <a:pPr lvl="1">
              <a:spcBef>
                <a:spcPts val="375"/>
              </a:spcBef>
            </a:pPr>
            <a:r>
              <a:rPr lang="en-US" altLang="en-US" sz="2600" dirty="0">
                <a:latin typeface="+mj-lt"/>
              </a:rPr>
              <a:t>Data </a:t>
            </a:r>
            <a:r>
              <a:rPr lang="en-US" altLang="en-US" sz="2600" dirty="0">
                <a:solidFill>
                  <a:srgbClr val="0000FF"/>
                </a:solidFill>
                <a:latin typeface="+mj-lt"/>
              </a:rPr>
              <a:t>working sets</a:t>
            </a:r>
            <a:r>
              <a:rPr lang="en-US" altLang="en-US" sz="2600" dirty="0">
                <a:latin typeface="+mj-lt"/>
              </a:rPr>
              <a:t>: arrays, temporary variables, objects</a:t>
            </a:r>
          </a:p>
        </p:txBody>
      </p:sp>
    </p:spTree>
    <p:extLst>
      <p:ext uri="{BB962C8B-B14F-4D97-AF65-F5344CB8AC3E}">
        <p14:creationId xmlns:p14="http://schemas.microsoft.com/office/powerpoint/2010/main" val="84847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Memory hierarchy in modern processors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19953E7-DDE4-471C-B5C0-DBB69A734C84}"/>
              </a:ext>
            </a:extLst>
          </p:cNvPr>
          <p:cNvSpPr txBox="1">
            <a:spLocks noChangeArrowheads="1"/>
          </p:cNvSpPr>
          <p:nvPr/>
        </p:nvSpPr>
        <p:spPr>
          <a:xfrm>
            <a:off x="172720" y="1301433"/>
            <a:ext cx="8971280" cy="517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75"/>
              </a:spcBef>
            </a:pPr>
            <a:r>
              <a:rPr lang="en-GB" sz="2800" spc="-120" dirty="0">
                <a:latin typeface="+mj-lt"/>
                <a:cs typeface="Times New Roman"/>
              </a:rPr>
              <a:t>Small, </a:t>
            </a:r>
            <a:r>
              <a:rPr lang="en-GB" sz="2800" spc="-45" dirty="0">
                <a:latin typeface="+mj-lt"/>
                <a:cs typeface="Times New Roman"/>
              </a:rPr>
              <a:t>fast </a:t>
            </a:r>
            <a:r>
              <a:rPr lang="en-GB" sz="2800" spc="20" dirty="0">
                <a:latin typeface="+mj-lt"/>
                <a:cs typeface="Times New Roman"/>
              </a:rPr>
              <a:t>cache</a:t>
            </a:r>
            <a:r>
              <a:rPr lang="en-GB" sz="2800" b="1" spc="20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lang="en-GB" sz="2800" spc="-35" dirty="0">
                <a:latin typeface="+mj-lt"/>
                <a:cs typeface="Times New Roman"/>
              </a:rPr>
              <a:t>next </a:t>
            </a:r>
            <a:r>
              <a:rPr lang="en-GB" sz="2800" spc="30" dirty="0">
                <a:latin typeface="+mj-lt"/>
                <a:cs typeface="Times New Roman"/>
              </a:rPr>
              <a:t>to </a:t>
            </a:r>
            <a:r>
              <a:rPr lang="en-GB" sz="2800" spc="-110" dirty="0">
                <a:latin typeface="+mj-lt"/>
                <a:cs typeface="Times New Roman"/>
              </a:rPr>
              <a:t>a </a:t>
            </a:r>
            <a:r>
              <a:rPr lang="en-GB" sz="2800" spc="-25" dirty="0">
                <a:latin typeface="+mj-lt"/>
                <a:cs typeface="Times New Roman"/>
              </a:rPr>
              <a:t>processor </a:t>
            </a:r>
            <a:r>
              <a:rPr lang="en-GB" sz="2800" spc="-55" dirty="0">
                <a:latin typeface="+mj-lt"/>
                <a:cs typeface="Times New Roman"/>
              </a:rPr>
              <a:t>backed </a:t>
            </a:r>
            <a:r>
              <a:rPr lang="en-GB" sz="2800" spc="-5" dirty="0">
                <a:latin typeface="+mj-lt"/>
                <a:cs typeface="Times New Roman"/>
              </a:rPr>
              <a:t>up </a:t>
            </a:r>
            <a:r>
              <a:rPr lang="en-GB" sz="2800" spc="-105" dirty="0">
                <a:latin typeface="+mj-lt"/>
                <a:cs typeface="Times New Roman"/>
              </a:rPr>
              <a:t>by  </a:t>
            </a:r>
            <a:r>
              <a:rPr lang="en-GB" sz="2800" spc="-80" dirty="0">
                <a:latin typeface="+mj-lt"/>
                <a:cs typeface="Times New Roman"/>
              </a:rPr>
              <a:t>larger </a:t>
            </a:r>
            <a:r>
              <a:rPr lang="en-GB" sz="2800" spc="-140" dirty="0">
                <a:latin typeface="+mj-lt"/>
                <a:cs typeface="Times New Roman"/>
              </a:rPr>
              <a:t>&amp; </a:t>
            </a:r>
            <a:r>
              <a:rPr lang="en-GB" sz="2800" spc="-70" dirty="0">
                <a:latin typeface="+mj-lt"/>
                <a:cs typeface="Times New Roman"/>
              </a:rPr>
              <a:t>slower </a:t>
            </a:r>
            <a:r>
              <a:rPr lang="en-GB" sz="2800" spc="-80" dirty="0">
                <a:latin typeface="+mj-lt"/>
                <a:cs typeface="Times New Roman"/>
              </a:rPr>
              <a:t>cache(s) </a:t>
            </a:r>
            <a:r>
              <a:rPr lang="en-GB" sz="2800" spc="-30" dirty="0">
                <a:latin typeface="+mj-lt"/>
                <a:cs typeface="Times New Roman"/>
              </a:rPr>
              <a:t>and </a:t>
            </a:r>
            <a:r>
              <a:rPr lang="en-GB" sz="2800" spc="-60" dirty="0">
                <a:latin typeface="+mj-lt"/>
                <a:cs typeface="Times New Roman"/>
              </a:rPr>
              <a:t>main </a:t>
            </a:r>
            <a:r>
              <a:rPr lang="en-GB" sz="2800" spc="-55" dirty="0">
                <a:latin typeface="+mj-lt"/>
                <a:cs typeface="Times New Roman"/>
              </a:rPr>
              <a:t>memory </a:t>
            </a:r>
            <a:r>
              <a:rPr lang="en-GB" sz="2800" spc="-114" dirty="0">
                <a:latin typeface="+mj-lt"/>
                <a:cs typeface="Times New Roman"/>
              </a:rPr>
              <a:t>give </a:t>
            </a:r>
            <a:r>
              <a:rPr lang="en-GB" sz="2800" spc="-5" dirty="0">
                <a:latin typeface="+mj-lt"/>
                <a:cs typeface="Times New Roman"/>
              </a:rPr>
              <a:t>the </a:t>
            </a:r>
            <a:r>
              <a:rPr lang="en-GB" sz="2800" spc="-45" dirty="0">
                <a:latin typeface="+mj-lt"/>
                <a:cs typeface="Times New Roman"/>
              </a:rPr>
              <a:t>impression </a:t>
            </a:r>
            <a:r>
              <a:rPr lang="en-GB" sz="2800" dirty="0">
                <a:latin typeface="+mj-lt"/>
                <a:cs typeface="Times New Roman"/>
              </a:rPr>
              <a:t>of </a:t>
            </a:r>
            <a:r>
              <a:rPr lang="en-GB" sz="2800" spc="-110" dirty="0">
                <a:latin typeface="+mj-lt"/>
                <a:cs typeface="Times New Roman"/>
              </a:rPr>
              <a:t>a </a:t>
            </a:r>
            <a:r>
              <a:rPr lang="en-GB" sz="2800" spc="-95" dirty="0">
                <a:latin typeface="+mj-lt"/>
                <a:cs typeface="Times New Roman"/>
              </a:rPr>
              <a:t>single, large, </a:t>
            </a:r>
            <a:r>
              <a:rPr lang="en-GB" sz="2800" spc="-45" dirty="0">
                <a:latin typeface="+mj-lt"/>
                <a:cs typeface="Times New Roman"/>
              </a:rPr>
              <a:t>fast</a:t>
            </a:r>
            <a:r>
              <a:rPr lang="en-GB" sz="2800" spc="330" dirty="0">
                <a:latin typeface="+mj-lt"/>
                <a:cs typeface="Times New Roman"/>
              </a:rPr>
              <a:t> </a:t>
            </a:r>
            <a:r>
              <a:rPr lang="en-GB" sz="2800" spc="-55" dirty="0">
                <a:latin typeface="+mj-lt"/>
                <a:cs typeface="Times New Roman"/>
              </a:rPr>
              <a:t>memory </a:t>
            </a:r>
          </a:p>
          <a:p>
            <a:pPr>
              <a:spcBef>
                <a:spcPts val="375"/>
              </a:spcBef>
            </a:pPr>
            <a:r>
              <a:rPr lang="en-GB" altLang="en-US" sz="2800" spc="-55" dirty="0">
                <a:latin typeface="+mj-lt"/>
                <a:cs typeface="Times New Roman"/>
              </a:rPr>
              <a:t>Take advantage of </a:t>
            </a:r>
            <a:r>
              <a:rPr lang="en-US" altLang="en-US" sz="2800" dirty="0">
                <a:latin typeface="+mj-lt"/>
              </a:rPr>
              <a:t>Temporal Locality:</a:t>
            </a:r>
          </a:p>
          <a:p>
            <a:pPr lvl="1">
              <a:spcBef>
                <a:spcPts val="375"/>
              </a:spcBef>
            </a:pPr>
            <a:r>
              <a:rPr lang="en-GB" sz="2600" spc="10" dirty="0">
                <a:latin typeface="+mj-lt"/>
                <a:cs typeface="Times New Roman"/>
              </a:rPr>
              <a:t>If </a:t>
            </a:r>
            <a:r>
              <a:rPr lang="en-GB" sz="2600" spc="-70" dirty="0">
                <a:latin typeface="+mj-lt"/>
                <a:cs typeface="Times New Roman"/>
              </a:rPr>
              <a:t>access </a:t>
            </a:r>
            <a:r>
              <a:rPr lang="en-GB" sz="2600" spc="-40" dirty="0">
                <a:latin typeface="+mj-lt"/>
                <a:cs typeface="Times New Roman"/>
              </a:rPr>
              <a:t>data </a:t>
            </a:r>
            <a:r>
              <a:rPr lang="en-GB" sz="2600" spc="-5" dirty="0">
                <a:latin typeface="+mj-lt"/>
                <a:cs typeface="Times New Roman"/>
              </a:rPr>
              <a:t>from </a:t>
            </a:r>
            <a:r>
              <a:rPr lang="en-GB" sz="2600" spc="-60" dirty="0">
                <a:latin typeface="+mj-lt"/>
                <a:cs typeface="Times New Roman"/>
              </a:rPr>
              <a:t>slower </a:t>
            </a:r>
            <a:r>
              <a:rPr lang="en-GB" sz="2600" spc="-55" dirty="0">
                <a:latin typeface="+mj-lt"/>
                <a:cs typeface="Times New Roman"/>
              </a:rPr>
              <a:t>memory, </a:t>
            </a:r>
            <a:r>
              <a:rPr lang="en-GB" sz="2600" spc="-35" dirty="0">
                <a:latin typeface="+mj-lt"/>
                <a:cs typeface="Times New Roman"/>
              </a:rPr>
              <a:t>move </a:t>
            </a:r>
            <a:r>
              <a:rPr lang="en-GB" sz="2600" spc="-45" dirty="0">
                <a:latin typeface="+mj-lt"/>
                <a:cs typeface="Times New Roman"/>
              </a:rPr>
              <a:t>it </a:t>
            </a:r>
            <a:r>
              <a:rPr lang="en-GB" sz="2600" spc="25" dirty="0">
                <a:latin typeface="+mj-lt"/>
                <a:cs typeface="Times New Roman"/>
              </a:rPr>
              <a:t>to </a:t>
            </a:r>
            <a:r>
              <a:rPr lang="en-GB" sz="2600" spc="-35" dirty="0">
                <a:latin typeface="+mj-lt"/>
                <a:cs typeface="Times New Roman"/>
              </a:rPr>
              <a:t>faster</a:t>
            </a:r>
            <a:r>
              <a:rPr lang="en-GB" sz="2600" spc="260" dirty="0">
                <a:latin typeface="+mj-lt"/>
                <a:cs typeface="Times New Roman"/>
              </a:rPr>
              <a:t> </a:t>
            </a:r>
            <a:r>
              <a:rPr lang="en-GB" sz="2600" spc="-50" dirty="0">
                <a:latin typeface="+mj-lt"/>
                <a:cs typeface="Times New Roman"/>
              </a:rPr>
              <a:t>memory </a:t>
            </a:r>
          </a:p>
          <a:p>
            <a:pPr>
              <a:spcBef>
                <a:spcPts val="375"/>
              </a:spcBef>
            </a:pPr>
            <a:r>
              <a:rPr lang="en-GB" altLang="en-US" sz="2800" spc="-55" dirty="0">
                <a:latin typeface="+mj-lt"/>
                <a:cs typeface="Times New Roman"/>
              </a:rPr>
              <a:t>Take advantage of </a:t>
            </a:r>
            <a:r>
              <a:rPr lang="en-US" altLang="en-US" sz="2800" dirty="0">
                <a:latin typeface="+mj-lt"/>
              </a:rPr>
              <a:t>Spatial Locality:</a:t>
            </a:r>
          </a:p>
          <a:p>
            <a:pPr marL="749300" marR="80645" lvl="1" indent="-279400">
              <a:lnSpc>
                <a:spcPct val="100699"/>
              </a:lnSpc>
              <a:spcBef>
                <a:spcPts val="219"/>
              </a:spcBef>
              <a:tabLst>
                <a:tab pos="755015" algn="l"/>
                <a:tab pos="755650" algn="l"/>
              </a:tabLst>
            </a:pPr>
            <a:r>
              <a:rPr lang="en-GB" sz="2600" spc="10" dirty="0">
                <a:latin typeface="+mj-lt"/>
                <a:cs typeface="Times New Roman"/>
              </a:rPr>
              <a:t>If </a:t>
            </a:r>
            <a:r>
              <a:rPr lang="en-GB" sz="2600" spc="-30" dirty="0">
                <a:latin typeface="+mj-lt"/>
                <a:cs typeface="Times New Roman"/>
              </a:rPr>
              <a:t>need </a:t>
            </a:r>
            <a:r>
              <a:rPr lang="en-GB" sz="2600" spc="25" dirty="0">
                <a:latin typeface="+mj-lt"/>
                <a:cs typeface="Times New Roman"/>
              </a:rPr>
              <a:t>to </a:t>
            </a:r>
            <a:r>
              <a:rPr lang="en-GB" sz="2600" spc="-35" dirty="0">
                <a:latin typeface="+mj-lt"/>
                <a:cs typeface="Times New Roman"/>
              </a:rPr>
              <a:t>move </a:t>
            </a:r>
            <a:r>
              <a:rPr lang="en-GB" sz="2600" spc="-95" dirty="0">
                <a:latin typeface="+mj-lt"/>
                <a:cs typeface="Times New Roman"/>
              </a:rPr>
              <a:t>a </a:t>
            </a:r>
            <a:r>
              <a:rPr lang="en-GB" sz="2600" spc="-30" dirty="0">
                <a:latin typeface="+mj-lt"/>
                <a:cs typeface="Times New Roman"/>
              </a:rPr>
              <a:t>word </a:t>
            </a:r>
            <a:r>
              <a:rPr lang="en-GB" sz="2600" spc="-5" dirty="0">
                <a:latin typeface="+mj-lt"/>
                <a:cs typeface="Times New Roman"/>
              </a:rPr>
              <a:t>from </a:t>
            </a:r>
            <a:r>
              <a:rPr lang="en-GB" sz="2600" spc="-60" dirty="0">
                <a:latin typeface="+mj-lt"/>
                <a:cs typeface="Times New Roman"/>
              </a:rPr>
              <a:t>slower </a:t>
            </a:r>
            <a:r>
              <a:rPr lang="en-GB" sz="2600" spc="25" dirty="0">
                <a:latin typeface="+mj-lt"/>
                <a:cs typeface="Times New Roman"/>
              </a:rPr>
              <a:t>to </a:t>
            </a:r>
            <a:r>
              <a:rPr lang="en-GB" sz="2600" spc="-35" dirty="0">
                <a:latin typeface="+mj-lt"/>
                <a:cs typeface="Times New Roman"/>
              </a:rPr>
              <a:t>faster </a:t>
            </a:r>
            <a:r>
              <a:rPr lang="en-GB" sz="2600" spc="-55" dirty="0">
                <a:latin typeface="+mj-lt"/>
                <a:cs typeface="Times New Roman"/>
              </a:rPr>
              <a:t>memory, </a:t>
            </a:r>
            <a:r>
              <a:rPr lang="en-GB" sz="2600" spc="-35" dirty="0">
                <a:latin typeface="+mj-lt"/>
                <a:cs typeface="Times New Roman"/>
              </a:rPr>
              <a:t>move  </a:t>
            </a:r>
            <a:r>
              <a:rPr lang="en-GB" sz="2600" spc="-50" dirty="0">
                <a:latin typeface="+mj-lt"/>
                <a:cs typeface="Times New Roman"/>
              </a:rPr>
              <a:t>adjacent </a:t>
            </a:r>
            <a:r>
              <a:rPr lang="en-GB" sz="2600" spc="-35" dirty="0">
                <a:latin typeface="+mj-lt"/>
                <a:cs typeface="Times New Roman"/>
              </a:rPr>
              <a:t>words </a:t>
            </a:r>
            <a:r>
              <a:rPr lang="en-GB" sz="2600" spc="-30" dirty="0">
                <a:latin typeface="+mj-lt"/>
                <a:cs typeface="Times New Roman"/>
              </a:rPr>
              <a:t>at </a:t>
            </a:r>
            <a:r>
              <a:rPr lang="en-GB" sz="2600" spc="-60" dirty="0">
                <a:latin typeface="+mj-lt"/>
                <a:cs typeface="Times New Roman"/>
              </a:rPr>
              <a:t>same</a:t>
            </a:r>
            <a:r>
              <a:rPr lang="en-GB" sz="2600" spc="100" dirty="0">
                <a:latin typeface="+mj-lt"/>
                <a:cs typeface="Times New Roman"/>
              </a:rPr>
              <a:t> </a:t>
            </a:r>
            <a:r>
              <a:rPr lang="en-GB" sz="2600" spc="-45" dirty="0">
                <a:latin typeface="+mj-lt"/>
                <a:cs typeface="Times New Roman"/>
              </a:rPr>
              <a:t>time</a:t>
            </a:r>
            <a:endParaRPr lang="en-GB" sz="26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99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279922"/>
            <a:ext cx="914399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strike="sngStrike" kern="0" dirty="0">
                <a:solidFill>
                  <a:srgbClr val="000000"/>
                </a:solidFill>
                <a:latin typeface="Garamond"/>
              </a:rPr>
              <a:t>Cash</a:t>
            </a:r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 Cache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56097-1796-4B1F-8305-FDC23EF5D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91" y="2598938"/>
            <a:ext cx="3247466" cy="2161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F3184C-2B88-4D4E-BBD6-CD3B9BBD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88" y="2568029"/>
            <a:ext cx="4419535" cy="2323820"/>
          </a:xfrm>
          <a:prstGeom prst="rect">
            <a:avLst/>
          </a:prstGeom>
        </p:spPr>
      </p:pic>
      <p:grpSp>
        <p:nvGrpSpPr>
          <p:cNvPr id="8" name="Group 42">
            <a:extLst>
              <a:ext uri="{FF2B5EF4-FFF2-40B4-BE49-F238E27FC236}">
                <a16:creationId xmlns:a16="http://schemas.microsoft.com/office/drawing/2014/main" id="{D0E4C556-E54A-477B-90F3-A5B80C03EFCD}"/>
              </a:ext>
            </a:extLst>
          </p:cNvPr>
          <p:cNvGrpSpPr>
            <a:grpSpLocks/>
          </p:cNvGrpSpPr>
          <p:nvPr/>
        </p:nvGrpSpPr>
        <p:grpSpPr bwMode="auto">
          <a:xfrm>
            <a:off x="724946" y="1990166"/>
            <a:ext cx="2381324" cy="3426548"/>
            <a:chOff x="2448" y="1728"/>
            <a:chExt cx="528" cy="1248"/>
          </a:xfrm>
        </p:grpSpPr>
        <p:sp>
          <p:nvSpPr>
            <p:cNvPr id="10" name="Line 40">
              <a:extLst>
                <a:ext uri="{FF2B5EF4-FFF2-40B4-BE49-F238E27FC236}">
                  <a16:creationId xmlns:a16="http://schemas.microsoft.com/office/drawing/2014/main" id="{B6920BDD-DFF3-453D-89B6-B67CDCB1E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728"/>
              <a:ext cx="528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41">
              <a:extLst>
                <a:ext uri="{FF2B5EF4-FFF2-40B4-BE49-F238E27FC236}">
                  <a16:creationId xmlns:a16="http://schemas.microsoft.com/office/drawing/2014/main" id="{B75C4A12-391B-42F5-A332-BC4FDCDFB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728"/>
              <a:ext cx="528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482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279922"/>
            <a:ext cx="914399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Block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(or </a:t>
            </a: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line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): the unit of data stored in the cache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Typically in the ranges of 32-128 bytes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Hit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: data is found in cache (this is what we want to happen)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Memory access completes quickly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Miss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: data not found in cache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Must continue to search in the next level of hierarchy (could be next level cache or main memory)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After data is eventually located, it is copied to the cache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Cache terminology</a:t>
            </a:r>
          </a:p>
        </p:txBody>
      </p:sp>
    </p:spTree>
    <p:extLst>
      <p:ext uri="{BB962C8B-B14F-4D97-AF65-F5344CB8AC3E}">
        <p14:creationId xmlns:p14="http://schemas.microsoft.com/office/powerpoint/2010/main" val="322097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310402"/>
            <a:ext cx="881887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Hit rate 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(</a:t>
            </a: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hit ratio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): fraction of accesses that are hits at a given level of hierarchy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Hit time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: time required to access a level of hierarchy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Miss rate </a:t>
            </a:r>
            <a:r>
              <a:rPr lang="en-US" altLang="en-US" sz="2800" kern="0" dirty="0">
                <a:solidFill>
                  <a:srgbClr val="000000"/>
                </a:solidFill>
              </a:rPr>
              <a:t>(</a:t>
            </a:r>
            <a:r>
              <a:rPr lang="en-US" altLang="en-US" sz="2800" kern="0" dirty="0">
                <a:solidFill>
                  <a:srgbClr val="C00000"/>
                </a:solidFill>
              </a:rPr>
              <a:t>miss ratio</a:t>
            </a:r>
            <a:r>
              <a:rPr lang="en-US" altLang="en-US" sz="2800" kern="0" dirty="0">
                <a:solidFill>
                  <a:srgbClr val="000000"/>
                </a:solidFill>
              </a:rPr>
              <a:t>): 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fraction of accesses that are miss at a given level of hierarchy (= 1 - hit rate)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Miss penalty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: time required to fetch a block into some level from the next level down the hierarchy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Cache terminology continued…</a:t>
            </a:r>
          </a:p>
        </p:txBody>
      </p:sp>
    </p:spTree>
    <p:extLst>
      <p:ext uri="{BB962C8B-B14F-4D97-AF65-F5344CB8AC3E}">
        <p14:creationId xmlns:p14="http://schemas.microsoft.com/office/powerpoint/2010/main" val="7651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50" y="1319665"/>
            <a:ext cx="840631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Fetch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Get instruction from (instruction) memory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Decode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What </a:t>
            </a:r>
            <a:r>
              <a:rPr lang="en-US" altLang="en-US" sz="2600" kern="0" dirty="0">
                <a:solidFill>
                  <a:srgbClr val="C00000"/>
                </a:solidFill>
                <a:latin typeface="Garamond"/>
              </a:rPr>
              <a:t>operation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 needs to be performed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Where the </a:t>
            </a:r>
            <a:r>
              <a:rPr lang="en-US" altLang="en-US" sz="2600" kern="0" dirty="0">
                <a:solidFill>
                  <a:srgbClr val="C00000"/>
                </a:solidFill>
                <a:latin typeface="Garamond"/>
              </a:rPr>
              <a:t>operands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 are</a:t>
            </a:r>
          </a:p>
          <a:p>
            <a:pPr defTabSz="914377">
              <a:spcBef>
                <a:spcPts val="375"/>
              </a:spcBef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Execute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Read operands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Perform required operation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Store result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Main processor functions</a:t>
            </a:r>
          </a:p>
        </p:txBody>
      </p:sp>
    </p:spTree>
    <p:extLst>
      <p:ext uri="{BB962C8B-B14F-4D97-AF65-F5344CB8AC3E}">
        <p14:creationId xmlns:p14="http://schemas.microsoft.com/office/powerpoint/2010/main" val="17188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Accessing caches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4303F4-1FDB-4450-95B5-F291B337C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873" y="1412875"/>
            <a:ext cx="826727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Data are identified in (main) memory by their full 32-bit address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Problem:</a:t>
            </a:r>
            <a:r>
              <a:rPr kumimoji="0" lang="en-GB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 how to map a 32-bit address to a much smaller memory, such as a cache?</a:t>
            </a:r>
          </a:p>
        </p:txBody>
      </p:sp>
    </p:spTree>
    <p:extLst>
      <p:ext uri="{BB962C8B-B14F-4D97-AF65-F5344CB8AC3E}">
        <p14:creationId xmlns:p14="http://schemas.microsoft.com/office/powerpoint/2010/main" val="260257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FEDF6AC2-4B34-497F-A4B5-65A4EA69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61" y="1224339"/>
            <a:ext cx="826727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buClr>
                <a:srgbClr val="D70000"/>
              </a:buClr>
              <a:defRPr/>
            </a:pPr>
            <a:r>
              <a:rPr kumimoji="0" lang="en-GB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Assume 4-bit address (</a:t>
            </a:r>
            <a:r>
              <a:rPr lang="en-GB" altLang="en-US" sz="2800" kern="0" noProof="0" dirty="0">
                <a:solidFill>
                  <a:srgbClr val="000000"/>
                </a:solidFill>
                <a:sym typeface="Symbol" panose="05050102010706020507" pitchFamily="18" charset="2"/>
              </a:rPr>
              <a:t>16</a:t>
            </a:r>
            <a:r>
              <a:rPr lang="en-GB" altLang="en-US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-B memory)</a:t>
            </a:r>
            <a:endParaRPr kumimoji="0" lang="en-GB" altLang="en-US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 indent="-342900" defTabSz="914400">
              <a:buClr>
                <a:srgbClr val="D7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kern="0" dirty="0">
                <a:solidFill>
                  <a:srgbClr val="000000"/>
                </a:solidFill>
                <a:latin typeface="Garamond"/>
                <a:sym typeface="Symbol" panose="05050102010706020507" pitchFamily="18" charset="2"/>
              </a:rPr>
              <a:t>Each address correspond to one byte</a:t>
            </a:r>
            <a:endParaRPr kumimoji="0" lang="en-GB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Accessing caches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C06C4E-B199-4B6B-8E91-55995FDB7FEF}"/>
              </a:ext>
            </a:extLst>
          </p:cNvPr>
          <p:cNvGraphicFramePr>
            <a:graphicFrameLocks noGrp="1"/>
          </p:cNvGraphicFramePr>
          <p:nvPr/>
        </p:nvGraphicFramePr>
        <p:xfrm>
          <a:off x="6831291" y="2151144"/>
          <a:ext cx="1652833" cy="402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283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0148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5428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7655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62133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73163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6286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24154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9301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20D0B-45BD-4D9A-A10E-C1ADC167D81B}"/>
              </a:ext>
            </a:extLst>
          </p:cNvPr>
          <p:cNvCxnSpPr/>
          <p:nvPr/>
        </p:nvCxnSpPr>
        <p:spPr>
          <a:xfrm flipV="1">
            <a:off x="6831291" y="1781666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CB3ABE-0DD2-4C32-8494-7CDF7B7EC89C}"/>
              </a:ext>
            </a:extLst>
          </p:cNvPr>
          <p:cNvCxnSpPr/>
          <p:nvPr/>
        </p:nvCxnSpPr>
        <p:spPr>
          <a:xfrm flipV="1">
            <a:off x="8463700" y="1783234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608637-28D0-4261-8E90-BDAB5E911CB6}"/>
              </a:ext>
            </a:extLst>
          </p:cNvPr>
          <p:cNvSpPr txBox="1"/>
          <p:nvPr/>
        </p:nvSpPr>
        <p:spPr>
          <a:xfrm>
            <a:off x="7231940" y="1733688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0CB993-9B58-4696-9F82-BFE9C1BE84A7}"/>
              </a:ext>
            </a:extLst>
          </p:cNvPr>
          <p:cNvCxnSpPr/>
          <p:nvPr/>
        </p:nvCxnSpPr>
        <p:spPr>
          <a:xfrm>
            <a:off x="7993930" y="1918354"/>
            <a:ext cx="469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A27238-C9FD-4A02-82E5-D66EB79777F8}"/>
              </a:ext>
            </a:extLst>
          </p:cNvPr>
          <p:cNvCxnSpPr>
            <a:stCxn id="8" idx="1"/>
          </p:cNvCxnSpPr>
          <p:nvPr/>
        </p:nvCxnSpPr>
        <p:spPr>
          <a:xfrm flipH="1">
            <a:off x="6831291" y="1918354"/>
            <a:ext cx="400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A2ED60-BB96-4C62-BD0A-8ACE4B7BF1BA}"/>
              </a:ext>
            </a:extLst>
          </p:cNvPr>
          <p:cNvSpPr txBox="1"/>
          <p:nvPr/>
        </p:nvSpPr>
        <p:spPr>
          <a:xfrm>
            <a:off x="6249974" y="2154866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65124-79A2-420E-A431-8C47334280A5}"/>
              </a:ext>
            </a:extLst>
          </p:cNvPr>
          <p:cNvSpPr txBox="1"/>
          <p:nvPr/>
        </p:nvSpPr>
        <p:spPr>
          <a:xfrm>
            <a:off x="6249973" y="2514771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EC9DC-98C8-45F2-BCBE-808B4BEFEB52}"/>
              </a:ext>
            </a:extLst>
          </p:cNvPr>
          <p:cNvSpPr txBox="1"/>
          <p:nvPr/>
        </p:nvSpPr>
        <p:spPr>
          <a:xfrm>
            <a:off x="6251543" y="2865135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1CC827-45E0-41C9-A356-970B5BF2C604}"/>
              </a:ext>
            </a:extLst>
          </p:cNvPr>
          <p:cNvSpPr txBox="1"/>
          <p:nvPr/>
        </p:nvSpPr>
        <p:spPr>
          <a:xfrm>
            <a:off x="6251543" y="3254202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AEC8F-A169-4DDC-9DED-F8F25F485F8D}"/>
              </a:ext>
            </a:extLst>
          </p:cNvPr>
          <p:cNvSpPr txBox="1"/>
          <p:nvPr/>
        </p:nvSpPr>
        <p:spPr>
          <a:xfrm>
            <a:off x="6251543" y="5820209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1111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6F125-7592-4F26-B1FB-BFBDF4301C8A}"/>
              </a:ext>
            </a:extLst>
          </p:cNvPr>
          <p:cNvCxnSpPr/>
          <p:nvPr/>
        </p:nvCxnSpPr>
        <p:spPr>
          <a:xfrm>
            <a:off x="8578391" y="2154866"/>
            <a:ext cx="39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17DA3-F624-4E0E-9E36-5E2BB70738D3}"/>
              </a:ext>
            </a:extLst>
          </p:cNvPr>
          <p:cNvCxnSpPr/>
          <p:nvPr/>
        </p:nvCxnSpPr>
        <p:spPr>
          <a:xfrm>
            <a:off x="8579961" y="6162834"/>
            <a:ext cx="39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3AB013-B156-4BCB-82EE-1CA306718B54}"/>
              </a:ext>
            </a:extLst>
          </p:cNvPr>
          <p:cNvSpPr txBox="1"/>
          <p:nvPr/>
        </p:nvSpPr>
        <p:spPr>
          <a:xfrm rot="16200000">
            <a:off x="8061359" y="3519593"/>
            <a:ext cx="142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16-entries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5E4394-465F-414C-8767-BCB4B7534973}"/>
              </a:ext>
            </a:extLst>
          </p:cNvPr>
          <p:cNvCxnSpPr>
            <a:stCxn id="27" idx="3"/>
          </p:cNvCxnSpPr>
          <p:nvPr/>
        </p:nvCxnSpPr>
        <p:spPr>
          <a:xfrm flipV="1">
            <a:off x="8776355" y="2154867"/>
            <a:ext cx="0" cy="880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1068DE-BC7B-4806-9233-9BD6F5393C85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8776355" y="4465421"/>
            <a:ext cx="0" cy="1709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9953BB-EDFA-47B2-8A75-0E4EF1AFE882}"/>
              </a:ext>
            </a:extLst>
          </p:cNvPr>
          <p:cNvSpPr txBox="1"/>
          <p:nvPr/>
        </p:nvSpPr>
        <p:spPr>
          <a:xfrm>
            <a:off x="7110911" y="6098248"/>
            <a:ext cx="150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Memory</a:t>
            </a:r>
          </a:p>
        </p:txBody>
      </p: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CF200305-AA5A-4E1A-9459-13093146C9F4}"/>
              </a:ext>
            </a:extLst>
          </p:cNvPr>
          <p:cNvGraphicFramePr>
            <a:graphicFrameLocks noGrp="1"/>
          </p:cNvGraphicFramePr>
          <p:nvPr/>
        </p:nvGraphicFramePr>
        <p:xfrm>
          <a:off x="3746321" y="3461558"/>
          <a:ext cx="1652833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5283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6286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48B25B4-BFE7-4D53-94A6-B3093C2FFCA2}"/>
              </a:ext>
            </a:extLst>
          </p:cNvPr>
          <p:cNvSpPr txBox="1"/>
          <p:nvPr/>
        </p:nvSpPr>
        <p:spPr>
          <a:xfrm>
            <a:off x="4066303" y="4891284"/>
            <a:ext cx="102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Cache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FF77E5-3586-4328-82DC-A223902F1251}"/>
              </a:ext>
            </a:extLst>
          </p:cNvPr>
          <p:cNvSpPr txBox="1"/>
          <p:nvPr/>
        </p:nvSpPr>
        <p:spPr>
          <a:xfrm rot="16200000">
            <a:off x="4873654" y="3804110"/>
            <a:ext cx="142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4-entries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178C0A-C1AF-49F4-AC03-1C9BEEC0F26E}"/>
              </a:ext>
            </a:extLst>
          </p:cNvPr>
          <p:cNvCxnSpPr/>
          <p:nvPr/>
        </p:nvCxnSpPr>
        <p:spPr>
          <a:xfrm flipV="1">
            <a:off x="3750300" y="3093568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AC7C95-7D66-426B-A07D-D707B83580E5}"/>
              </a:ext>
            </a:extLst>
          </p:cNvPr>
          <p:cNvCxnSpPr/>
          <p:nvPr/>
        </p:nvCxnSpPr>
        <p:spPr>
          <a:xfrm flipV="1">
            <a:off x="5382709" y="3095136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B8128FE-CACD-4F66-A549-D1EEE369CE44}"/>
              </a:ext>
            </a:extLst>
          </p:cNvPr>
          <p:cNvSpPr txBox="1"/>
          <p:nvPr/>
        </p:nvSpPr>
        <p:spPr>
          <a:xfrm>
            <a:off x="4150949" y="3045590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40BB6A-9F1F-4520-9C49-A5F2F161CAFB}"/>
              </a:ext>
            </a:extLst>
          </p:cNvPr>
          <p:cNvCxnSpPr/>
          <p:nvPr/>
        </p:nvCxnSpPr>
        <p:spPr>
          <a:xfrm>
            <a:off x="4912939" y="3230256"/>
            <a:ext cx="469770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8FF2DB-31FD-4698-906E-788A46179DD3}"/>
              </a:ext>
            </a:extLst>
          </p:cNvPr>
          <p:cNvCxnSpPr>
            <a:stCxn id="58" idx="1"/>
          </p:cNvCxnSpPr>
          <p:nvPr/>
        </p:nvCxnSpPr>
        <p:spPr>
          <a:xfrm flipH="1">
            <a:off x="3750300" y="3230256"/>
            <a:ext cx="400649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B4DC2FD-BE95-4AC4-B739-2B9779E541F1}"/>
              </a:ext>
            </a:extLst>
          </p:cNvPr>
          <p:cNvSpPr txBox="1"/>
          <p:nvPr/>
        </p:nvSpPr>
        <p:spPr>
          <a:xfrm>
            <a:off x="820141" y="2699437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2550F2-4457-427D-A691-B5E4C4BC3DF4}"/>
              </a:ext>
            </a:extLst>
          </p:cNvPr>
          <p:cNvSpPr txBox="1"/>
          <p:nvPr/>
        </p:nvSpPr>
        <p:spPr>
          <a:xfrm>
            <a:off x="6251543" y="3638767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012B0B-08A4-404F-A1EA-BEDE414A269B}"/>
              </a:ext>
            </a:extLst>
          </p:cNvPr>
          <p:cNvSpPr txBox="1"/>
          <p:nvPr/>
        </p:nvSpPr>
        <p:spPr>
          <a:xfrm>
            <a:off x="6243686" y="3970277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83C79-2650-4382-B932-890856E7C9D9}"/>
              </a:ext>
            </a:extLst>
          </p:cNvPr>
          <p:cNvSpPr txBox="1"/>
          <p:nvPr/>
        </p:nvSpPr>
        <p:spPr>
          <a:xfrm>
            <a:off x="1014959" y="3093552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47AB44-5EDB-4D66-A158-FC978A9C80CE}"/>
              </a:ext>
            </a:extLst>
          </p:cNvPr>
          <p:cNvCxnSpPr>
            <a:cxnSpLocks/>
          </p:cNvCxnSpPr>
          <p:nvPr/>
        </p:nvCxnSpPr>
        <p:spPr>
          <a:xfrm>
            <a:off x="1437733" y="3480202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Left Brace 67">
            <a:extLst>
              <a:ext uri="{FF2B5EF4-FFF2-40B4-BE49-F238E27FC236}">
                <a16:creationId xmlns:a16="http://schemas.microsoft.com/office/drawing/2014/main" id="{744D9530-C8F6-480D-B471-ACAE6E3F8B7D}"/>
              </a:ext>
            </a:extLst>
          </p:cNvPr>
          <p:cNvSpPr/>
          <p:nvPr/>
        </p:nvSpPr>
        <p:spPr>
          <a:xfrm>
            <a:off x="3097493" y="3480202"/>
            <a:ext cx="343291" cy="1444396"/>
          </a:xfrm>
          <a:prstGeom prst="leftBrace">
            <a:avLst>
              <a:gd name="adj1" fmla="val 82475"/>
              <a:gd name="adj2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DE87C6B-55E3-484E-B48A-70860F08C4DE}"/>
              </a:ext>
            </a:extLst>
          </p:cNvPr>
          <p:cNvCxnSpPr>
            <a:cxnSpLocks/>
          </p:cNvCxnSpPr>
          <p:nvPr/>
        </p:nvCxnSpPr>
        <p:spPr>
          <a:xfrm>
            <a:off x="1602557" y="3623534"/>
            <a:ext cx="1328396" cy="57119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DDEA208B-00DA-4012-8D12-E02C40E986E2}"/>
              </a:ext>
            </a:extLst>
          </p:cNvPr>
          <p:cNvCxnSpPr>
            <a:cxnSpLocks/>
          </p:cNvCxnSpPr>
          <p:nvPr/>
        </p:nvCxnSpPr>
        <p:spPr>
          <a:xfrm>
            <a:off x="1602557" y="3555217"/>
            <a:ext cx="2013414" cy="10696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17DFC25-C335-42B8-B02B-BD1A197ADE68}"/>
              </a:ext>
            </a:extLst>
          </p:cNvPr>
          <p:cNvSpPr txBox="1"/>
          <p:nvPr/>
        </p:nvSpPr>
        <p:spPr>
          <a:xfrm>
            <a:off x="1035773" y="4282175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CE231E-7C58-4A60-B43C-6F532704E14F}"/>
              </a:ext>
            </a:extLst>
          </p:cNvPr>
          <p:cNvSpPr txBox="1"/>
          <p:nvPr/>
        </p:nvSpPr>
        <p:spPr>
          <a:xfrm>
            <a:off x="1034353" y="4595608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5F5C0D-159C-43BD-AEBF-0EA89D1F8C45}"/>
              </a:ext>
            </a:extLst>
          </p:cNvPr>
          <p:cNvSpPr txBox="1"/>
          <p:nvPr/>
        </p:nvSpPr>
        <p:spPr>
          <a:xfrm>
            <a:off x="1034353" y="4902225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A064C3-18D5-4E00-9253-503BEA896FCD}"/>
              </a:ext>
            </a:extLst>
          </p:cNvPr>
          <p:cNvSpPr txBox="1"/>
          <p:nvPr/>
        </p:nvSpPr>
        <p:spPr>
          <a:xfrm>
            <a:off x="1026346" y="5189045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F05ABC-0A97-40D7-A696-B2664B8D2FB2}"/>
              </a:ext>
            </a:extLst>
          </p:cNvPr>
          <p:cNvCxnSpPr>
            <a:cxnSpLocks/>
          </p:cNvCxnSpPr>
          <p:nvPr/>
        </p:nvCxnSpPr>
        <p:spPr>
          <a:xfrm>
            <a:off x="1456587" y="4642743"/>
            <a:ext cx="215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A6EC7A-A160-4727-9244-35B973296F37}"/>
              </a:ext>
            </a:extLst>
          </p:cNvPr>
          <p:cNvCxnSpPr>
            <a:cxnSpLocks/>
          </p:cNvCxnSpPr>
          <p:nvPr/>
        </p:nvCxnSpPr>
        <p:spPr>
          <a:xfrm>
            <a:off x="1466014" y="4955402"/>
            <a:ext cx="197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BDEC40E-963A-4FB7-8902-1C9B2B6B5CD2}"/>
              </a:ext>
            </a:extLst>
          </p:cNvPr>
          <p:cNvCxnSpPr>
            <a:cxnSpLocks/>
          </p:cNvCxnSpPr>
          <p:nvPr/>
        </p:nvCxnSpPr>
        <p:spPr>
          <a:xfrm>
            <a:off x="1466014" y="5268061"/>
            <a:ext cx="208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B74E4EA-DF44-4230-A0B4-FF7AF4E42350}"/>
              </a:ext>
            </a:extLst>
          </p:cNvPr>
          <p:cNvSpPr/>
          <p:nvPr/>
        </p:nvSpPr>
        <p:spPr>
          <a:xfrm>
            <a:off x="1083764" y="4371787"/>
            <a:ext cx="334640" cy="121683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D14E566-FA26-4335-AAA1-46106C7DCFDF}"/>
              </a:ext>
            </a:extLst>
          </p:cNvPr>
          <p:cNvSpPr/>
          <p:nvPr/>
        </p:nvSpPr>
        <p:spPr>
          <a:xfrm>
            <a:off x="6235971" y="2173291"/>
            <a:ext cx="571620" cy="35091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C51D767-59AC-45F1-838F-20C3FD522BCD}"/>
              </a:ext>
            </a:extLst>
          </p:cNvPr>
          <p:cNvSpPr/>
          <p:nvPr/>
        </p:nvSpPr>
        <p:spPr>
          <a:xfrm>
            <a:off x="6255743" y="3636697"/>
            <a:ext cx="571620" cy="36051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6E57BC-1A2F-47A3-B99C-93BA2528ABA9}"/>
              </a:ext>
            </a:extLst>
          </p:cNvPr>
          <p:cNvSpPr txBox="1"/>
          <p:nvPr/>
        </p:nvSpPr>
        <p:spPr>
          <a:xfrm>
            <a:off x="6243686" y="4337286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D4CCC0-473B-4090-A47A-31CAFDFEA29A}"/>
              </a:ext>
            </a:extLst>
          </p:cNvPr>
          <p:cNvSpPr txBox="1"/>
          <p:nvPr/>
        </p:nvSpPr>
        <p:spPr>
          <a:xfrm>
            <a:off x="6243686" y="4706618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3E41D9-5FB4-4807-836E-62846AE97ACE}"/>
              </a:ext>
            </a:extLst>
          </p:cNvPr>
          <p:cNvSpPr txBox="1"/>
          <p:nvPr/>
        </p:nvSpPr>
        <p:spPr>
          <a:xfrm rot="5400000">
            <a:off x="6356781" y="5520225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22D875-25B8-47C7-80AC-0C6D684B2D21}"/>
              </a:ext>
            </a:extLst>
          </p:cNvPr>
          <p:cNvSpPr txBox="1"/>
          <p:nvPr/>
        </p:nvSpPr>
        <p:spPr>
          <a:xfrm>
            <a:off x="6254681" y="5066412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1000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3780F21-D8A7-4161-ABAA-60D82D3CADDD}"/>
              </a:ext>
            </a:extLst>
          </p:cNvPr>
          <p:cNvSpPr/>
          <p:nvPr/>
        </p:nvSpPr>
        <p:spPr>
          <a:xfrm>
            <a:off x="6257263" y="5070823"/>
            <a:ext cx="571620" cy="36051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4943111-738B-4BCF-A739-436472F8FBA3}"/>
              </a:ext>
            </a:extLst>
          </p:cNvPr>
          <p:cNvCxnSpPr>
            <a:cxnSpLocks/>
          </p:cNvCxnSpPr>
          <p:nvPr/>
        </p:nvCxnSpPr>
        <p:spPr>
          <a:xfrm>
            <a:off x="1458155" y="5543012"/>
            <a:ext cx="208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B98D2DC-298C-471B-9513-DEAAC8518641}"/>
              </a:ext>
            </a:extLst>
          </p:cNvPr>
          <p:cNvSpPr txBox="1"/>
          <p:nvPr/>
        </p:nvSpPr>
        <p:spPr>
          <a:xfrm>
            <a:off x="309170" y="5700087"/>
            <a:ext cx="597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How to know which of these memory locations is currently mapped to the selected cache line?</a:t>
            </a:r>
          </a:p>
        </p:txBody>
      </p:sp>
    </p:spTree>
    <p:extLst>
      <p:ext uri="{BB962C8B-B14F-4D97-AF65-F5344CB8AC3E}">
        <p14:creationId xmlns:p14="http://schemas.microsoft.com/office/powerpoint/2010/main" val="18699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3" grpId="0"/>
      <p:bldP spid="41" grpId="0"/>
      <p:bldP spid="47" grpId="0"/>
      <p:bldP spid="58" grpId="0"/>
      <p:bldP spid="62" grpId="0"/>
      <p:bldP spid="63" grpId="0"/>
      <p:bldP spid="64" grpId="0"/>
      <p:bldP spid="65" grpId="0"/>
      <p:bldP spid="68" grpId="0" animBg="1"/>
      <p:bldP spid="68" grpId="1" animBg="1"/>
      <p:bldP spid="75" grpId="0"/>
      <p:bldP spid="76" grpId="0"/>
      <p:bldP spid="77" grpId="0"/>
      <p:bldP spid="78" grpId="0"/>
      <p:bldP spid="85" grpId="0" animBg="1"/>
      <p:bldP spid="86" grpId="0" animBg="1"/>
      <p:bldP spid="87" grpId="0" animBg="1"/>
      <p:bldP spid="88" grpId="0"/>
      <p:bldP spid="89" grpId="0"/>
      <p:bldP spid="90" grpId="0"/>
      <p:bldP spid="92" grpId="0"/>
      <p:bldP spid="95" grpId="0" animBg="1"/>
      <p:bldP spid="1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FEDF6AC2-4B34-497F-A4B5-65A4EA69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61" y="1224339"/>
            <a:ext cx="826727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buClr>
                <a:srgbClr val="D70000"/>
              </a:buClr>
              <a:defRPr/>
            </a:pPr>
            <a:r>
              <a:rPr kumimoji="0" lang="en-GB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Assume 4-bit address (</a:t>
            </a:r>
            <a:r>
              <a:rPr lang="en-GB" altLang="en-US" sz="2800" kern="0" noProof="0" dirty="0">
                <a:solidFill>
                  <a:srgbClr val="000000"/>
                </a:solidFill>
                <a:sym typeface="Symbol" panose="05050102010706020507" pitchFamily="18" charset="2"/>
              </a:rPr>
              <a:t>16</a:t>
            </a:r>
            <a:r>
              <a:rPr lang="en-GB" altLang="en-US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-B memory)</a:t>
            </a:r>
            <a:endParaRPr kumimoji="0" lang="en-GB" altLang="en-US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 indent="-342900" defTabSz="914400">
              <a:buClr>
                <a:srgbClr val="D7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kern="0" dirty="0">
                <a:solidFill>
                  <a:srgbClr val="000000"/>
                </a:solidFill>
                <a:latin typeface="Garamond"/>
                <a:sym typeface="Symbol" panose="05050102010706020507" pitchFamily="18" charset="2"/>
              </a:rPr>
              <a:t>Each address correspond to one byte</a:t>
            </a:r>
            <a:endParaRPr kumimoji="0" lang="en-GB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Accessing caches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C06C4E-B199-4B6B-8E91-55995FDB7FEF}"/>
              </a:ext>
            </a:extLst>
          </p:cNvPr>
          <p:cNvGraphicFramePr>
            <a:graphicFrameLocks noGrp="1"/>
          </p:cNvGraphicFramePr>
          <p:nvPr/>
        </p:nvGraphicFramePr>
        <p:xfrm>
          <a:off x="6831291" y="2151144"/>
          <a:ext cx="1652833" cy="402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283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0148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5428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7655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62133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73163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6286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24154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9301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20D0B-45BD-4D9A-A10E-C1ADC167D81B}"/>
              </a:ext>
            </a:extLst>
          </p:cNvPr>
          <p:cNvCxnSpPr/>
          <p:nvPr/>
        </p:nvCxnSpPr>
        <p:spPr>
          <a:xfrm flipV="1">
            <a:off x="6831291" y="1781666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CB3ABE-0DD2-4C32-8494-7CDF7B7EC89C}"/>
              </a:ext>
            </a:extLst>
          </p:cNvPr>
          <p:cNvCxnSpPr/>
          <p:nvPr/>
        </p:nvCxnSpPr>
        <p:spPr>
          <a:xfrm flipV="1">
            <a:off x="8463700" y="1783234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608637-28D0-4261-8E90-BDAB5E911CB6}"/>
              </a:ext>
            </a:extLst>
          </p:cNvPr>
          <p:cNvSpPr txBox="1"/>
          <p:nvPr/>
        </p:nvSpPr>
        <p:spPr>
          <a:xfrm>
            <a:off x="7231940" y="1733688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0CB993-9B58-4696-9F82-BFE9C1BE84A7}"/>
              </a:ext>
            </a:extLst>
          </p:cNvPr>
          <p:cNvCxnSpPr/>
          <p:nvPr/>
        </p:nvCxnSpPr>
        <p:spPr>
          <a:xfrm>
            <a:off x="7993930" y="1918354"/>
            <a:ext cx="469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A27238-C9FD-4A02-82E5-D66EB79777F8}"/>
              </a:ext>
            </a:extLst>
          </p:cNvPr>
          <p:cNvCxnSpPr>
            <a:stCxn id="8" idx="1"/>
          </p:cNvCxnSpPr>
          <p:nvPr/>
        </p:nvCxnSpPr>
        <p:spPr>
          <a:xfrm flipH="1">
            <a:off x="6831291" y="1918354"/>
            <a:ext cx="400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A2ED60-BB96-4C62-BD0A-8ACE4B7BF1BA}"/>
              </a:ext>
            </a:extLst>
          </p:cNvPr>
          <p:cNvSpPr txBox="1"/>
          <p:nvPr/>
        </p:nvSpPr>
        <p:spPr>
          <a:xfrm>
            <a:off x="6249974" y="2154866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65124-79A2-420E-A431-8C47334280A5}"/>
              </a:ext>
            </a:extLst>
          </p:cNvPr>
          <p:cNvSpPr txBox="1"/>
          <p:nvPr/>
        </p:nvSpPr>
        <p:spPr>
          <a:xfrm>
            <a:off x="6249973" y="2514771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EC9DC-98C8-45F2-BCBE-808B4BEFEB52}"/>
              </a:ext>
            </a:extLst>
          </p:cNvPr>
          <p:cNvSpPr txBox="1"/>
          <p:nvPr/>
        </p:nvSpPr>
        <p:spPr>
          <a:xfrm>
            <a:off x="6251543" y="2865135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1CC827-45E0-41C9-A356-970B5BF2C604}"/>
              </a:ext>
            </a:extLst>
          </p:cNvPr>
          <p:cNvSpPr txBox="1"/>
          <p:nvPr/>
        </p:nvSpPr>
        <p:spPr>
          <a:xfrm>
            <a:off x="6251543" y="3254202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AEC8F-A169-4DDC-9DED-F8F25F485F8D}"/>
              </a:ext>
            </a:extLst>
          </p:cNvPr>
          <p:cNvSpPr txBox="1"/>
          <p:nvPr/>
        </p:nvSpPr>
        <p:spPr>
          <a:xfrm>
            <a:off x="6251543" y="5820209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1111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6F125-7592-4F26-B1FB-BFBDF4301C8A}"/>
              </a:ext>
            </a:extLst>
          </p:cNvPr>
          <p:cNvCxnSpPr/>
          <p:nvPr/>
        </p:nvCxnSpPr>
        <p:spPr>
          <a:xfrm>
            <a:off x="8578391" y="2154866"/>
            <a:ext cx="39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17DA3-F624-4E0E-9E36-5E2BB70738D3}"/>
              </a:ext>
            </a:extLst>
          </p:cNvPr>
          <p:cNvCxnSpPr/>
          <p:nvPr/>
        </p:nvCxnSpPr>
        <p:spPr>
          <a:xfrm>
            <a:off x="8579961" y="6162834"/>
            <a:ext cx="39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3AB013-B156-4BCB-82EE-1CA306718B54}"/>
              </a:ext>
            </a:extLst>
          </p:cNvPr>
          <p:cNvSpPr txBox="1"/>
          <p:nvPr/>
        </p:nvSpPr>
        <p:spPr>
          <a:xfrm rot="16200000">
            <a:off x="8061359" y="3519593"/>
            <a:ext cx="142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16-entries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5E4394-465F-414C-8767-BCB4B7534973}"/>
              </a:ext>
            </a:extLst>
          </p:cNvPr>
          <p:cNvCxnSpPr>
            <a:stCxn id="27" idx="3"/>
          </p:cNvCxnSpPr>
          <p:nvPr/>
        </p:nvCxnSpPr>
        <p:spPr>
          <a:xfrm flipV="1">
            <a:off x="8776355" y="2154867"/>
            <a:ext cx="0" cy="880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1068DE-BC7B-4806-9233-9BD6F5393C85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8776355" y="4465421"/>
            <a:ext cx="0" cy="1709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9953BB-EDFA-47B2-8A75-0E4EF1AFE882}"/>
              </a:ext>
            </a:extLst>
          </p:cNvPr>
          <p:cNvSpPr txBox="1"/>
          <p:nvPr/>
        </p:nvSpPr>
        <p:spPr>
          <a:xfrm>
            <a:off x="7110911" y="6098248"/>
            <a:ext cx="150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Memory</a:t>
            </a:r>
          </a:p>
        </p:txBody>
      </p: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CF200305-AA5A-4E1A-9459-13093146C9F4}"/>
              </a:ext>
            </a:extLst>
          </p:cNvPr>
          <p:cNvGraphicFramePr>
            <a:graphicFrameLocks noGrp="1"/>
          </p:cNvGraphicFramePr>
          <p:nvPr/>
        </p:nvGraphicFramePr>
        <p:xfrm>
          <a:off x="3746321" y="3461558"/>
          <a:ext cx="1652833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5283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6286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48B25B4-BFE7-4D53-94A6-B3093C2FFCA2}"/>
              </a:ext>
            </a:extLst>
          </p:cNvPr>
          <p:cNvSpPr txBox="1"/>
          <p:nvPr/>
        </p:nvSpPr>
        <p:spPr>
          <a:xfrm>
            <a:off x="4066303" y="4891284"/>
            <a:ext cx="102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Cache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FF77E5-3586-4328-82DC-A223902F1251}"/>
              </a:ext>
            </a:extLst>
          </p:cNvPr>
          <p:cNvSpPr txBox="1"/>
          <p:nvPr/>
        </p:nvSpPr>
        <p:spPr>
          <a:xfrm rot="16200000">
            <a:off x="4873654" y="3804110"/>
            <a:ext cx="142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4-entries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178C0A-C1AF-49F4-AC03-1C9BEEC0F26E}"/>
              </a:ext>
            </a:extLst>
          </p:cNvPr>
          <p:cNvCxnSpPr/>
          <p:nvPr/>
        </p:nvCxnSpPr>
        <p:spPr>
          <a:xfrm flipV="1">
            <a:off x="3750300" y="3093568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AC7C95-7D66-426B-A07D-D707B83580E5}"/>
              </a:ext>
            </a:extLst>
          </p:cNvPr>
          <p:cNvCxnSpPr/>
          <p:nvPr/>
        </p:nvCxnSpPr>
        <p:spPr>
          <a:xfrm flipV="1">
            <a:off x="5382709" y="3095136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40BB6A-9F1F-4520-9C49-A5F2F161CAFB}"/>
              </a:ext>
            </a:extLst>
          </p:cNvPr>
          <p:cNvCxnSpPr/>
          <p:nvPr/>
        </p:nvCxnSpPr>
        <p:spPr>
          <a:xfrm>
            <a:off x="4912939" y="3230256"/>
            <a:ext cx="469770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B4DC2FD-BE95-4AC4-B739-2B9779E541F1}"/>
              </a:ext>
            </a:extLst>
          </p:cNvPr>
          <p:cNvSpPr txBox="1"/>
          <p:nvPr/>
        </p:nvSpPr>
        <p:spPr>
          <a:xfrm>
            <a:off x="820141" y="2699437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2550F2-4457-427D-A691-B5E4C4BC3DF4}"/>
              </a:ext>
            </a:extLst>
          </p:cNvPr>
          <p:cNvSpPr txBox="1"/>
          <p:nvPr/>
        </p:nvSpPr>
        <p:spPr>
          <a:xfrm>
            <a:off x="6251543" y="3638767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012B0B-08A4-404F-A1EA-BEDE414A269B}"/>
              </a:ext>
            </a:extLst>
          </p:cNvPr>
          <p:cNvSpPr txBox="1"/>
          <p:nvPr/>
        </p:nvSpPr>
        <p:spPr>
          <a:xfrm>
            <a:off x="6243686" y="3970277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83C79-2650-4382-B932-890856E7C9D9}"/>
              </a:ext>
            </a:extLst>
          </p:cNvPr>
          <p:cNvSpPr txBox="1"/>
          <p:nvPr/>
        </p:nvSpPr>
        <p:spPr>
          <a:xfrm>
            <a:off x="1014959" y="3093552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47AB44-5EDB-4D66-A158-FC978A9C80CE}"/>
              </a:ext>
            </a:extLst>
          </p:cNvPr>
          <p:cNvCxnSpPr>
            <a:cxnSpLocks/>
          </p:cNvCxnSpPr>
          <p:nvPr/>
        </p:nvCxnSpPr>
        <p:spPr>
          <a:xfrm>
            <a:off x="1437733" y="3480202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17DFC25-C335-42B8-B02B-BD1A197ADE68}"/>
              </a:ext>
            </a:extLst>
          </p:cNvPr>
          <p:cNvSpPr txBox="1"/>
          <p:nvPr/>
        </p:nvSpPr>
        <p:spPr>
          <a:xfrm>
            <a:off x="1035773" y="4282175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CE231E-7C58-4A60-B43C-6F532704E14F}"/>
              </a:ext>
            </a:extLst>
          </p:cNvPr>
          <p:cNvSpPr txBox="1"/>
          <p:nvPr/>
        </p:nvSpPr>
        <p:spPr>
          <a:xfrm>
            <a:off x="1034353" y="4595608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5F5C0D-159C-43BD-AEBF-0EA89D1F8C45}"/>
              </a:ext>
            </a:extLst>
          </p:cNvPr>
          <p:cNvSpPr txBox="1"/>
          <p:nvPr/>
        </p:nvSpPr>
        <p:spPr>
          <a:xfrm>
            <a:off x="1034353" y="4902225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A064C3-18D5-4E00-9253-503BEA896FCD}"/>
              </a:ext>
            </a:extLst>
          </p:cNvPr>
          <p:cNvSpPr txBox="1"/>
          <p:nvPr/>
        </p:nvSpPr>
        <p:spPr>
          <a:xfrm>
            <a:off x="1026346" y="5189045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F05ABC-0A97-40D7-A696-B2664B8D2FB2}"/>
              </a:ext>
            </a:extLst>
          </p:cNvPr>
          <p:cNvCxnSpPr>
            <a:cxnSpLocks/>
          </p:cNvCxnSpPr>
          <p:nvPr/>
        </p:nvCxnSpPr>
        <p:spPr>
          <a:xfrm>
            <a:off x="1456587" y="4642743"/>
            <a:ext cx="215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A6EC7A-A160-4727-9244-35B973296F37}"/>
              </a:ext>
            </a:extLst>
          </p:cNvPr>
          <p:cNvCxnSpPr>
            <a:cxnSpLocks/>
          </p:cNvCxnSpPr>
          <p:nvPr/>
        </p:nvCxnSpPr>
        <p:spPr>
          <a:xfrm>
            <a:off x="1466014" y="4955402"/>
            <a:ext cx="197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BDEC40E-963A-4FB7-8902-1C9B2B6B5CD2}"/>
              </a:ext>
            </a:extLst>
          </p:cNvPr>
          <p:cNvCxnSpPr>
            <a:cxnSpLocks/>
          </p:cNvCxnSpPr>
          <p:nvPr/>
        </p:nvCxnSpPr>
        <p:spPr>
          <a:xfrm>
            <a:off x="1466014" y="5268061"/>
            <a:ext cx="208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B74E4EA-DF44-4230-A0B4-FF7AF4E42350}"/>
              </a:ext>
            </a:extLst>
          </p:cNvPr>
          <p:cNvSpPr/>
          <p:nvPr/>
        </p:nvSpPr>
        <p:spPr>
          <a:xfrm>
            <a:off x="1083764" y="4371787"/>
            <a:ext cx="334640" cy="121683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D14E566-FA26-4335-AAA1-46106C7DCFDF}"/>
              </a:ext>
            </a:extLst>
          </p:cNvPr>
          <p:cNvSpPr/>
          <p:nvPr/>
        </p:nvSpPr>
        <p:spPr>
          <a:xfrm>
            <a:off x="6235971" y="2173291"/>
            <a:ext cx="571620" cy="35091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C51D767-59AC-45F1-838F-20C3FD522BCD}"/>
              </a:ext>
            </a:extLst>
          </p:cNvPr>
          <p:cNvSpPr/>
          <p:nvPr/>
        </p:nvSpPr>
        <p:spPr>
          <a:xfrm>
            <a:off x="6255743" y="3636697"/>
            <a:ext cx="571620" cy="36051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6E57BC-1A2F-47A3-B99C-93BA2528ABA9}"/>
              </a:ext>
            </a:extLst>
          </p:cNvPr>
          <p:cNvSpPr txBox="1"/>
          <p:nvPr/>
        </p:nvSpPr>
        <p:spPr>
          <a:xfrm>
            <a:off x="6243686" y="4337286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D4CCC0-473B-4090-A47A-31CAFDFEA29A}"/>
              </a:ext>
            </a:extLst>
          </p:cNvPr>
          <p:cNvSpPr txBox="1"/>
          <p:nvPr/>
        </p:nvSpPr>
        <p:spPr>
          <a:xfrm>
            <a:off x="6243686" y="4706618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3E41D9-5FB4-4807-836E-62846AE97ACE}"/>
              </a:ext>
            </a:extLst>
          </p:cNvPr>
          <p:cNvSpPr txBox="1"/>
          <p:nvPr/>
        </p:nvSpPr>
        <p:spPr>
          <a:xfrm rot="5400000">
            <a:off x="6356781" y="5520225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22D875-25B8-47C7-80AC-0C6D684B2D21}"/>
              </a:ext>
            </a:extLst>
          </p:cNvPr>
          <p:cNvSpPr txBox="1"/>
          <p:nvPr/>
        </p:nvSpPr>
        <p:spPr>
          <a:xfrm>
            <a:off x="6254681" y="5066412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1000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3780F21-D8A7-4161-ABAA-60D82D3CADDD}"/>
              </a:ext>
            </a:extLst>
          </p:cNvPr>
          <p:cNvSpPr/>
          <p:nvPr/>
        </p:nvSpPr>
        <p:spPr>
          <a:xfrm>
            <a:off x="6257263" y="5070823"/>
            <a:ext cx="571620" cy="36051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4943111-738B-4BCF-A739-436472F8FBA3}"/>
              </a:ext>
            </a:extLst>
          </p:cNvPr>
          <p:cNvCxnSpPr>
            <a:cxnSpLocks/>
          </p:cNvCxnSpPr>
          <p:nvPr/>
        </p:nvCxnSpPr>
        <p:spPr>
          <a:xfrm>
            <a:off x="1458155" y="5543012"/>
            <a:ext cx="208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08EE3D-78CE-4739-9B3F-33A8E84BE481}"/>
              </a:ext>
            </a:extLst>
          </p:cNvPr>
          <p:cNvGraphicFramePr>
            <a:graphicFrameLocks noGrp="1"/>
          </p:cNvGraphicFramePr>
          <p:nvPr/>
        </p:nvGraphicFramePr>
        <p:xfrm>
          <a:off x="3187887" y="3461558"/>
          <a:ext cx="554458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445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6286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295409-3F6C-40FA-8B0B-6AC345A4E7E2}"/>
              </a:ext>
            </a:extLst>
          </p:cNvPr>
          <p:cNvSpPr txBox="1"/>
          <p:nvPr/>
        </p:nvSpPr>
        <p:spPr>
          <a:xfrm>
            <a:off x="3220044" y="3046902"/>
            <a:ext cx="5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Tag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3436107-3A07-4C98-A41A-4A063C44B233}"/>
              </a:ext>
            </a:extLst>
          </p:cNvPr>
          <p:cNvCxnSpPr>
            <a:stCxn id="65" idx="2"/>
          </p:cNvCxnSpPr>
          <p:nvPr/>
        </p:nvCxnSpPr>
        <p:spPr>
          <a:xfrm rot="16200000" flipH="1">
            <a:off x="2329659" y="2904715"/>
            <a:ext cx="83550" cy="138455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669624D-E10D-4CFF-8279-C865853747EF}"/>
              </a:ext>
            </a:extLst>
          </p:cNvPr>
          <p:cNvCxnSpPr>
            <a:cxnSpLocks/>
          </p:cNvCxnSpPr>
          <p:nvPr/>
        </p:nvCxnSpPr>
        <p:spPr>
          <a:xfrm>
            <a:off x="1128218" y="3481771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F358992-AA7C-4217-B056-A96A07273C51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282045" y="3555216"/>
            <a:ext cx="1975728" cy="182049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5B65E2-54EE-4B85-AAA4-EF2285BC3BB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42434" y="3638767"/>
            <a:ext cx="7776" cy="1556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0C9DE5C-E210-4577-B95C-7683659DECCE}"/>
              </a:ext>
            </a:extLst>
          </p:cNvPr>
          <p:cNvSpPr/>
          <p:nvPr/>
        </p:nvSpPr>
        <p:spPr>
          <a:xfrm>
            <a:off x="3257773" y="5195456"/>
            <a:ext cx="369322" cy="36051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C1D0D9-BD9E-4D71-89A5-43CDAC78541B}"/>
              </a:ext>
            </a:extLst>
          </p:cNvPr>
          <p:cNvSpPr txBox="1"/>
          <p:nvPr/>
        </p:nvSpPr>
        <p:spPr>
          <a:xfrm>
            <a:off x="3306172" y="5114150"/>
            <a:ext cx="53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-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9C6B202-7886-4C13-9174-3917B6F243C6}"/>
              </a:ext>
            </a:extLst>
          </p:cNvPr>
          <p:cNvGraphicFramePr>
            <a:graphicFrameLocks noGrp="1"/>
          </p:cNvGraphicFramePr>
          <p:nvPr/>
        </p:nvGraphicFramePr>
        <p:xfrm>
          <a:off x="2900773" y="3461558"/>
          <a:ext cx="287113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11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6286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1E0FB1A-A200-48E1-9B3F-AC82B2182A69}"/>
              </a:ext>
            </a:extLst>
          </p:cNvPr>
          <p:cNvSpPr txBox="1"/>
          <p:nvPr/>
        </p:nvSpPr>
        <p:spPr>
          <a:xfrm rot="16200000">
            <a:off x="2731018" y="2964410"/>
            <a:ext cx="66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Valid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8E0CF-4085-4A29-A971-A48289BEBF66}"/>
              </a:ext>
            </a:extLst>
          </p:cNvPr>
          <p:cNvSpPr txBox="1"/>
          <p:nvPr/>
        </p:nvSpPr>
        <p:spPr>
          <a:xfrm>
            <a:off x="4150949" y="3045590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BA278B3-2B7B-481A-9A5A-3DC3A8D799BA}"/>
              </a:ext>
            </a:extLst>
          </p:cNvPr>
          <p:cNvCxnSpPr/>
          <p:nvPr/>
        </p:nvCxnSpPr>
        <p:spPr>
          <a:xfrm flipH="1">
            <a:off x="3750300" y="3230256"/>
            <a:ext cx="400649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28" grpId="0" animBg="1"/>
      <p:bldP spid="28" grpId="1" animBg="1"/>
      <p:bldP spid="31" grpId="0"/>
      <p:bldP spid="31" grpId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Accessing caches</a:t>
            </a:r>
          </a:p>
        </p:txBody>
      </p: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CF200305-AA5A-4E1A-9459-13093146C9F4}"/>
              </a:ext>
            </a:extLst>
          </p:cNvPr>
          <p:cNvGraphicFramePr>
            <a:graphicFrameLocks noGrp="1"/>
          </p:cNvGraphicFramePr>
          <p:nvPr/>
        </p:nvGraphicFramePr>
        <p:xfrm>
          <a:off x="2313444" y="2914803"/>
          <a:ext cx="1166618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661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6286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48B25B4-BFE7-4D53-94A6-B3093C2FFCA2}"/>
              </a:ext>
            </a:extLst>
          </p:cNvPr>
          <p:cNvSpPr txBox="1"/>
          <p:nvPr/>
        </p:nvSpPr>
        <p:spPr>
          <a:xfrm>
            <a:off x="1873904" y="4384897"/>
            <a:ext cx="102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Cache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FF77E5-3586-4328-82DC-A223902F1251}"/>
              </a:ext>
            </a:extLst>
          </p:cNvPr>
          <p:cNvSpPr txBox="1"/>
          <p:nvPr/>
        </p:nvSpPr>
        <p:spPr>
          <a:xfrm rot="16200000">
            <a:off x="2960860" y="3277778"/>
            <a:ext cx="142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4-entries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178C0A-C1AF-49F4-AC03-1C9BEEC0F26E}"/>
              </a:ext>
            </a:extLst>
          </p:cNvPr>
          <p:cNvCxnSpPr/>
          <p:nvPr/>
        </p:nvCxnSpPr>
        <p:spPr>
          <a:xfrm flipV="1">
            <a:off x="2317422" y="2546813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AC7C95-7D66-426B-A07D-D707B83580E5}"/>
              </a:ext>
            </a:extLst>
          </p:cNvPr>
          <p:cNvCxnSpPr/>
          <p:nvPr/>
        </p:nvCxnSpPr>
        <p:spPr>
          <a:xfrm flipV="1">
            <a:off x="3450209" y="2548381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B4DC2FD-BE95-4AC4-B739-2B9779E541F1}"/>
              </a:ext>
            </a:extLst>
          </p:cNvPr>
          <p:cNvSpPr txBox="1"/>
          <p:nvPr/>
        </p:nvSpPr>
        <p:spPr>
          <a:xfrm>
            <a:off x="122555" y="1719047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83C79-2650-4382-B932-890856E7C9D9}"/>
              </a:ext>
            </a:extLst>
          </p:cNvPr>
          <p:cNvSpPr txBox="1"/>
          <p:nvPr/>
        </p:nvSpPr>
        <p:spPr>
          <a:xfrm>
            <a:off x="317373" y="2113162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47AB44-5EDB-4D66-A158-FC978A9C80CE}"/>
              </a:ext>
            </a:extLst>
          </p:cNvPr>
          <p:cNvCxnSpPr>
            <a:cxnSpLocks/>
          </p:cNvCxnSpPr>
          <p:nvPr/>
        </p:nvCxnSpPr>
        <p:spPr>
          <a:xfrm>
            <a:off x="740147" y="2499812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08EE3D-78CE-4739-9B3F-33A8E84BE481}"/>
              </a:ext>
            </a:extLst>
          </p:cNvPr>
          <p:cNvGraphicFramePr>
            <a:graphicFrameLocks noGrp="1"/>
          </p:cNvGraphicFramePr>
          <p:nvPr/>
        </p:nvGraphicFramePr>
        <p:xfrm>
          <a:off x="1755009" y="2914803"/>
          <a:ext cx="554458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445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6286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295409-3F6C-40FA-8B0B-6AC345A4E7E2}"/>
              </a:ext>
            </a:extLst>
          </p:cNvPr>
          <p:cNvSpPr txBox="1"/>
          <p:nvPr/>
        </p:nvSpPr>
        <p:spPr>
          <a:xfrm>
            <a:off x="1787166" y="2500147"/>
            <a:ext cx="5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Tag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669624D-E10D-4CFF-8279-C865853747EF}"/>
              </a:ext>
            </a:extLst>
          </p:cNvPr>
          <p:cNvCxnSpPr>
            <a:cxnSpLocks/>
          </p:cNvCxnSpPr>
          <p:nvPr/>
        </p:nvCxnSpPr>
        <p:spPr>
          <a:xfrm>
            <a:off x="430632" y="2501381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9C6B202-7886-4C13-9174-3917B6F243C6}"/>
              </a:ext>
            </a:extLst>
          </p:cNvPr>
          <p:cNvGraphicFramePr>
            <a:graphicFrameLocks noGrp="1"/>
          </p:cNvGraphicFramePr>
          <p:nvPr/>
        </p:nvGraphicFramePr>
        <p:xfrm>
          <a:off x="1467895" y="2914803"/>
          <a:ext cx="287113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11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6286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1E0FB1A-A200-48E1-9B3F-AC82B2182A69}"/>
              </a:ext>
            </a:extLst>
          </p:cNvPr>
          <p:cNvSpPr txBox="1"/>
          <p:nvPr/>
        </p:nvSpPr>
        <p:spPr>
          <a:xfrm rot="16200000">
            <a:off x="1298140" y="2417655"/>
            <a:ext cx="66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Valid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0AC72-F411-4A74-9667-802FD2E353E9}"/>
              </a:ext>
            </a:extLst>
          </p:cNvPr>
          <p:cNvSpPr txBox="1"/>
          <p:nvPr/>
        </p:nvSpPr>
        <p:spPr>
          <a:xfrm>
            <a:off x="2482400" y="2498835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30FFD2-A13E-440F-9255-1C0212409418}"/>
              </a:ext>
            </a:extLst>
          </p:cNvPr>
          <p:cNvCxnSpPr/>
          <p:nvPr/>
        </p:nvCxnSpPr>
        <p:spPr>
          <a:xfrm flipV="1">
            <a:off x="1754955" y="2549950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63AFED-F583-4658-AE5F-CAE6D1E81D5A}"/>
              </a:ext>
            </a:extLst>
          </p:cNvPr>
          <p:cNvCxnSpPr>
            <a:cxnSpLocks/>
          </p:cNvCxnSpPr>
          <p:nvPr/>
        </p:nvCxnSpPr>
        <p:spPr>
          <a:xfrm>
            <a:off x="3168977" y="2683501"/>
            <a:ext cx="3032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41D98-FEF0-4038-B0A9-AC26360E3113}"/>
              </a:ext>
            </a:extLst>
          </p:cNvPr>
          <p:cNvCxnSpPr>
            <a:cxnSpLocks/>
          </p:cNvCxnSpPr>
          <p:nvPr/>
        </p:nvCxnSpPr>
        <p:spPr>
          <a:xfrm flipH="1">
            <a:off x="2307999" y="2683501"/>
            <a:ext cx="22153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2">
            <a:extLst>
              <a:ext uri="{FF2B5EF4-FFF2-40B4-BE49-F238E27FC236}">
                <a16:creationId xmlns:a16="http://schemas.microsoft.com/office/drawing/2014/main" id="{53ACE7F6-6181-4FA6-8A51-857664969F40}"/>
              </a:ext>
            </a:extLst>
          </p:cNvPr>
          <p:cNvGraphicFramePr>
            <a:graphicFrameLocks noGrp="1"/>
          </p:cNvGraphicFramePr>
          <p:nvPr/>
        </p:nvGraphicFramePr>
        <p:xfrm>
          <a:off x="6161153" y="2906947"/>
          <a:ext cx="1166618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661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6BBAC551-A6F8-42AB-BD66-3759E196D97A}"/>
              </a:ext>
            </a:extLst>
          </p:cNvPr>
          <p:cNvSpPr txBox="1"/>
          <p:nvPr/>
        </p:nvSpPr>
        <p:spPr>
          <a:xfrm>
            <a:off x="6315930" y="4243014"/>
            <a:ext cx="102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Cache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429B12-360C-402B-903C-C1FCC8517360}"/>
              </a:ext>
            </a:extLst>
          </p:cNvPr>
          <p:cNvSpPr txBox="1"/>
          <p:nvPr/>
        </p:nvSpPr>
        <p:spPr>
          <a:xfrm rot="16200000">
            <a:off x="7972610" y="2975141"/>
            <a:ext cx="142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2-entries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2CD36D-230F-4C22-BD9E-CA47B1A55500}"/>
              </a:ext>
            </a:extLst>
          </p:cNvPr>
          <p:cNvCxnSpPr>
            <a:cxnSpLocks/>
          </p:cNvCxnSpPr>
          <p:nvPr/>
        </p:nvCxnSpPr>
        <p:spPr>
          <a:xfrm flipH="1" flipV="1">
            <a:off x="6155708" y="2269626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CD92A35-C69E-458B-BBF0-46DD035C1E52}"/>
              </a:ext>
            </a:extLst>
          </p:cNvPr>
          <p:cNvCxnSpPr/>
          <p:nvPr/>
        </p:nvCxnSpPr>
        <p:spPr>
          <a:xfrm flipV="1">
            <a:off x="7297918" y="2540525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45AEE26-766F-4467-AC23-520EEE42C24A}"/>
              </a:ext>
            </a:extLst>
          </p:cNvPr>
          <p:cNvSpPr txBox="1"/>
          <p:nvPr/>
        </p:nvSpPr>
        <p:spPr>
          <a:xfrm>
            <a:off x="3112535" y="2078860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F3CEAF-028F-46FF-AA31-A79C87E86955}"/>
              </a:ext>
            </a:extLst>
          </p:cNvPr>
          <p:cNvSpPr txBox="1"/>
          <p:nvPr/>
        </p:nvSpPr>
        <p:spPr>
          <a:xfrm>
            <a:off x="4183936" y="2105306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AE58ED-B333-4691-B1A1-D9AD1952AA2A}"/>
              </a:ext>
            </a:extLst>
          </p:cNvPr>
          <p:cNvCxnSpPr>
            <a:cxnSpLocks/>
          </p:cNvCxnSpPr>
          <p:nvPr/>
        </p:nvCxnSpPr>
        <p:spPr>
          <a:xfrm>
            <a:off x="4587856" y="2501383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15B55582-6FAB-4CEA-8B68-DE5A1BD0E30A}"/>
              </a:ext>
            </a:extLst>
          </p:cNvPr>
          <p:cNvGraphicFramePr>
            <a:graphicFrameLocks noGrp="1"/>
          </p:cNvGraphicFramePr>
          <p:nvPr/>
        </p:nvGraphicFramePr>
        <p:xfrm>
          <a:off x="5602718" y="2906947"/>
          <a:ext cx="554458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445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926668DF-D463-4AAF-B52A-7C16E6DAF9F9}"/>
              </a:ext>
            </a:extLst>
          </p:cNvPr>
          <p:cNvSpPr txBox="1"/>
          <p:nvPr/>
        </p:nvSpPr>
        <p:spPr>
          <a:xfrm>
            <a:off x="5634875" y="2492291"/>
            <a:ext cx="5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Tag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F91F45-0F1F-4892-8468-5D9C8132DA74}"/>
              </a:ext>
            </a:extLst>
          </p:cNvPr>
          <p:cNvCxnSpPr>
            <a:cxnSpLocks/>
          </p:cNvCxnSpPr>
          <p:nvPr/>
        </p:nvCxnSpPr>
        <p:spPr>
          <a:xfrm>
            <a:off x="4278341" y="2493525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E7906852-BFA1-4A2C-AE74-9BA4B530E175}"/>
              </a:ext>
            </a:extLst>
          </p:cNvPr>
          <p:cNvGraphicFramePr>
            <a:graphicFrameLocks noGrp="1"/>
          </p:cNvGraphicFramePr>
          <p:nvPr/>
        </p:nvGraphicFramePr>
        <p:xfrm>
          <a:off x="5315604" y="2906947"/>
          <a:ext cx="287113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11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EC2026A4-E5DD-4A6C-9BAB-706883B8AB6D}"/>
              </a:ext>
            </a:extLst>
          </p:cNvPr>
          <p:cNvSpPr txBox="1"/>
          <p:nvPr/>
        </p:nvSpPr>
        <p:spPr>
          <a:xfrm rot="16200000">
            <a:off x="5145849" y="2409799"/>
            <a:ext cx="66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Valid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3B2E84-0644-4B83-8462-E2DB2AA52649}"/>
              </a:ext>
            </a:extLst>
          </p:cNvPr>
          <p:cNvSpPr txBox="1"/>
          <p:nvPr/>
        </p:nvSpPr>
        <p:spPr>
          <a:xfrm>
            <a:off x="6330110" y="2490979"/>
            <a:ext cx="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1EC840B-1274-4B0E-9DFA-BCEA96F94AE3}"/>
              </a:ext>
            </a:extLst>
          </p:cNvPr>
          <p:cNvCxnSpPr/>
          <p:nvPr/>
        </p:nvCxnSpPr>
        <p:spPr>
          <a:xfrm flipV="1">
            <a:off x="5602664" y="2542094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8598AB-44D4-4760-B5E5-99A239786388}"/>
              </a:ext>
            </a:extLst>
          </p:cNvPr>
          <p:cNvCxnSpPr>
            <a:cxnSpLocks/>
          </p:cNvCxnSpPr>
          <p:nvPr/>
        </p:nvCxnSpPr>
        <p:spPr>
          <a:xfrm>
            <a:off x="7016686" y="2675645"/>
            <a:ext cx="3032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65A087-C3E5-4C9D-8CF4-5D26FC79E57C}"/>
              </a:ext>
            </a:extLst>
          </p:cNvPr>
          <p:cNvCxnSpPr>
            <a:cxnSpLocks/>
          </p:cNvCxnSpPr>
          <p:nvPr/>
        </p:nvCxnSpPr>
        <p:spPr>
          <a:xfrm flipH="1">
            <a:off x="6155708" y="2675645"/>
            <a:ext cx="22153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6E2C3B8E-1DCB-4EB9-B775-258FD6D86F7C}"/>
              </a:ext>
            </a:extLst>
          </p:cNvPr>
          <p:cNvGraphicFramePr>
            <a:graphicFrameLocks noGrp="1"/>
          </p:cNvGraphicFramePr>
          <p:nvPr/>
        </p:nvGraphicFramePr>
        <p:xfrm>
          <a:off x="7331647" y="2908517"/>
          <a:ext cx="1166618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661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</a:tbl>
          </a:graphicData>
        </a:graphic>
      </p:graphicFrame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994D0E6-A00B-4301-904C-3629675C872D}"/>
              </a:ext>
            </a:extLst>
          </p:cNvPr>
          <p:cNvCxnSpPr>
            <a:cxnSpLocks/>
          </p:cNvCxnSpPr>
          <p:nvPr/>
        </p:nvCxnSpPr>
        <p:spPr>
          <a:xfrm flipV="1">
            <a:off x="8485693" y="2269626"/>
            <a:ext cx="0" cy="5442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7ED982-1B53-473D-B31C-CA00BB84D84B}"/>
              </a:ext>
            </a:extLst>
          </p:cNvPr>
          <p:cNvSpPr txBox="1"/>
          <p:nvPr/>
        </p:nvSpPr>
        <p:spPr>
          <a:xfrm>
            <a:off x="7491175" y="2492549"/>
            <a:ext cx="81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D09E896-2B76-4706-A99A-9F403E9CA1EF}"/>
              </a:ext>
            </a:extLst>
          </p:cNvPr>
          <p:cNvCxnSpPr>
            <a:cxnSpLocks/>
          </p:cNvCxnSpPr>
          <p:nvPr/>
        </p:nvCxnSpPr>
        <p:spPr>
          <a:xfrm>
            <a:off x="8177752" y="2677215"/>
            <a:ext cx="3032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76FC30-2917-47FD-AD03-9A851EA12FAE}"/>
              </a:ext>
            </a:extLst>
          </p:cNvPr>
          <p:cNvCxnSpPr>
            <a:cxnSpLocks/>
          </p:cNvCxnSpPr>
          <p:nvPr/>
        </p:nvCxnSpPr>
        <p:spPr>
          <a:xfrm flipH="1">
            <a:off x="7297920" y="2677215"/>
            <a:ext cx="22153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A53F89-97C7-4658-ABAC-239FE1C27B80}"/>
              </a:ext>
            </a:extLst>
          </p:cNvPr>
          <p:cNvSpPr txBox="1"/>
          <p:nvPr/>
        </p:nvSpPr>
        <p:spPr>
          <a:xfrm>
            <a:off x="6985298" y="2221266"/>
            <a:ext cx="6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Data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07512E-2DF0-4397-B9D7-977EEF77F0DD}"/>
              </a:ext>
            </a:extLst>
          </p:cNvPr>
          <p:cNvCxnSpPr>
            <a:cxnSpLocks/>
          </p:cNvCxnSpPr>
          <p:nvPr/>
        </p:nvCxnSpPr>
        <p:spPr>
          <a:xfrm flipH="1">
            <a:off x="6165131" y="2405932"/>
            <a:ext cx="780077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B275A2-9036-41A9-8E08-979D38291924}"/>
              </a:ext>
            </a:extLst>
          </p:cNvPr>
          <p:cNvCxnSpPr>
            <a:cxnSpLocks/>
          </p:cNvCxnSpPr>
          <p:nvPr/>
        </p:nvCxnSpPr>
        <p:spPr>
          <a:xfrm>
            <a:off x="7674949" y="2405932"/>
            <a:ext cx="8225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5D9FBEA-B760-403A-B12C-9DD3BF91E726}"/>
              </a:ext>
            </a:extLst>
          </p:cNvPr>
          <p:cNvCxnSpPr>
            <a:cxnSpLocks/>
          </p:cNvCxnSpPr>
          <p:nvPr/>
        </p:nvCxnSpPr>
        <p:spPr>
          <a:xfrm>
            <a:off x="4587856" y="2496328"/>
            <a:ext cx="97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D880E5-6A86-4BCF-BE23-B216AF99A8C0}"/>
              </a:ext>
            </a:extLst>
          </p:cNvPr>
          <p:cNvCxnSpPr>
            <a:cxnSpLocks/>
          </p:cNvCxnSpPr>
          <p:nvPr/>
        </p:nvCxnSpPr>
        <p:spPr>
          <a:xfrm>
            <a:off x="4740256" y="2497902"/>
            <a:ext cx="97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BF4E0DEC-1770-423B-B4E0-311592E0AC00}"/>
              </a:ext>
            </a:extLst>
          </p:cNvPr>
          <p:cNvSpPr/>
          <p:nvPr/>
        </p:nvSpPr>
        <p:spPr>
          <a:xfrm>
            <a:off x="5096571" y="2914803"/>
            <a:ext cx="182697" cy="731520"/>
          </a:xfrm>
          <a:prstGeom prst="leftBrace">
            <a:avLst>
              <a:gd name="adj1" fmla="val 82475"/>
              <a:gd name="adj2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5C74251B-E9DC-4A0D-B81A-74C6B514509D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4520679" y="2704671"/>
            <a:ext cx="687704" cy="464080"/>
          </a:xfrm>
          <a:prstGeom prst="curved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669563D8-593C-4F5D-AFE9-6D22E130B225}"/>
              </a:ext>
            </a:extLst>
          </p:cNvPr>
          <p:cNvSpPr/>
          <p:nvPr/>
        </p:nvSpPr>
        <p:spPr>
          <a:xfrm rot="16200000">
            <a:off x="7115154" y="2738219"/>
            <a:ext cx="391595" cy="2291641"/>
          </a:xfrm>
          <a:prstGeom prst="leftBrace">
            <a:avLst>
              <a:gd name="adj1" fmla="val 82475"/>
              <a:gd name="adj2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3BCAD607-6617-4404-8E52-9F2209CB7E69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784891" y="2602321"/>
            <a:ext cx="2526061" cy="1477516"/>
          </a:xfrm>
          <a:prstGeom prst="curvedConnector4">
            <a:avLst>
              <a:gd name="adj1" fmla="val 2835"/>
              <a:gd name="adj2" fmla="val 115472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1D074D8-C231-4B5A-A64D-272EF7423988}"/>
              </a:ext>
            </a:extLst>
          </p:cNvPr>
          <p:cNvSpPr/>
          <p:nvPr/>
        </p:nvSpPr>
        <p:spPr>
          <a:xfrm>
            <a:off x="4225150" y="2158088"/>
            <a:ext cx="334640" cy="332892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BC8A4CD-71B2-4C71-9B35-A6042F819C9F}"/>
              </a:ext>
            </a:extLst>
          </p:cNvPr>
          <p:cNvSpPr/>
          <p:nvPr/>
        </p:nvSpPr>
        <p:spPr>
          <a:xfrm>
            <a:off x="4561466" y="2159659"/>
            <a:ext cx="133761" cy="332892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C7BB791-E654-4EDB-B257-08C9575E2542}"/>
              </a:ext>
            </a:extLst>
          </p:cNvPr>
          <p:cNvSpPr/>
          <p:nvPr/>
        </p:nvSpPr>
        <p:spPr>
          <a:xfrm>
            <a:off x="4704439" y="2161227"/>
            <a:ext cx="167320" cy="332892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38E30FC-E3D3-4D0A-9518-F93F3CD3D6C1}"/>
              </a:ext>
            </a:extLst>
          </p:cNvPr>
          <p:cNvCxnSpPr>
            <a:stCxn id="107" idx="0"/>
          </p:cNvCxnSpPr>
          <p:nvPr/>
        </p:nvCxnSpPr>
        <p:spPr>
          <a:xfrm flipV="1">
            <a:off x="4628347" y="1719047"/>
            <a:ext cx="4144" cy="44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2CCA63C-37DF-4A53-970E-0A027F9E8171}"/>
              </a:ext>
            </a:extLst>
          </p:cNvPr>
          <p:cNvSpPr txBox="1"/>
          <p:nvPr/>
        </p:nvSpPr>
        <p:spPr>
          <a:xfrm>
            <a:off x="4152152" y="1356529"/>
            <a:ext cx="98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Index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06E1FC-B732-48A6-BCF8-D5825937C2BB}"/>
              </a:ext>
            </a:extLst>
          </p:cNvPr>
          <p:cNvSpPr txBox="1"/>
          <p:nvPr/>
        </p:nvSpPr>
        <p:spPr>
          <a:xfrm>
            <a:off x="3152695" y="1370197"/>
            <a:ext cx="98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51F46-06E6-419D-85C7-2201480495BD}"/>
              </a:ext>
            </a:extLst>
          </p:cNvPr>
          <p:cNvSpPr txBox="1"/>
          <p:nvPr/>
        </p:nvSpPr>
        <p:spPr>
          <a:xfrm>
            <a:off x="5195835" y="1357745"/>
            <a:ext cx="173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Byte offset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63F0443-74E9-4722-9548-DB77D98A3B5E}"/>
              </a:ext>
            </a:extLst>
          </p:cNvPr>
          <p:cNvCxnSpPr/>
          <p:nvPr/>
        </p:nvCxnSpPr>
        <p:spPr>
          <a:xfrm flipH="1" flipV="1">
            <a:off x="3491063" y="1763486"/>
            <a:ext cx="734087" cy="417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A445478-9039-4BD7-B0C9-416780F846B6}"/>
              </a:ext>
            </a:extLst>
          </p:cNvPr>
          <p:cNvCxnSpPr>
            <a:cxnSpLocks/>
          </p:cNvCxnSpPr>
          <p:nvPr/>
        </p:nvCxnSpPr>
        <p:spPr>
          <a:xfrm flipV="1">
            <a:off x="4868230" y="1823774"/>
            <a:ext cx="1030152" cy="341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5FB58E3-7CD3-4913-8BE2-B2D90BAEE0A8}"/>
              </a:ext>
            </a:extLst>
          </p:cNvPr>
          <p:cNvSpPr txBox="1"/>
          <p:nvPr/>
        </p:nvSpPr>
        <p:spPr>
          <a:xfrm>
            <a:off x="2754271" y="5353923"/>
            <a:ext cx="3861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/>
              <a:t>Direct Mapped Cache</a:t>
            </a:r>
          </a:p>
        </p:txBody>
      </p:sp>
    </p:spTree>
    <p:extLst>
      <p:ext uri="{BB962C8B-B14F-4D97-AF65-F5344CB8AC3E}">
        <p14:creationId xmlns:p14="http://schemas.microsoft.com/office/powerpoint/2010/main" val="377867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2" grpId="0"/>
      <p:bldP spid="73" grpId="0"/>
      <p:bldP spid="76" grpId="0"/>
      <p:bldP spid="79" grpId="0"/>
      <p:bldP spid="80" grpId="0"/>
      <p:bldP spid="91" grpId="0"/>
      <p:bldP spid="28" grpId="0"/>
      <p:bldP spid="101" grpId="0" animBg="1"/>
      <p:bldP spid="103" grpId="0" animBg="1"/>
      <p:bldP spid="106" grpId="0" animBg="1"/>
      <p:bldP spid="107" grpId="0" animBg="1"/>
      <p:bldP spid="108" grpId="0" animBg="1"/>
      <p:bldP spid="111" grpId="0"/>
      <p:bldP spid="113" grpId="0"/>
      <p:bldP spid="115" grpId="0"/>
      <p:bldP spid="1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Direct-mapped cache details</a:t>
            </a:r>
          </a:p>
        </p:txBody>
      </p:sp>
      <p:pic>
        <p:nvPicPr>
          <p:cNvPr id="4" name="Picture 41" descr="06~Figure_7">
            <a:extLst>
              <a:ext uri="{FF2B5EF4-FFF2-40B4-BE49-F238E27FC236}">
                <a16:creationId xmlns:a16="http://schemas.microsoft.com/office/drawing/2014/main" id="{84D875A0-100E-49AE-AC0B-F1E2D362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r="20589"/>
          <a:stretch>
            <a:fillRect/>
          </a:stretch>
        </p:blipFill>
        <p:spPr bwMode="auto">
          <a:xfrm>
            <a:off x="2106613" y="1190308"/>
            <a:ext cx="4144962" cy="524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43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Example problem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729315F-CE9D-4434-938A-5D39E99BC0CA}"/>
              </a:ext>
            </a:extLst>
          </p:cNvPr>
          <p:cNvSpPr txBox="1">
            <a:spLocks/>
          </p:cNvSpPr>
          <p:nvPr/>
        </p:nvSpPr>
        <p:spPr bwMode="auto">
          <a:xfrm>
            <a:off x="685800" y="15240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Given a 4 KB direct-mapped cache with </a:t>
            </a:r>
            <a:b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</a:b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8-byte blocks and 32-bit addresses.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2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Question: How many tag, index, and offset bits does the address decompose into?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2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en-US" kern="0" dirty="0">
              <a:solidFill>
                <a:srgbClr val="000000"/>
              </a:solidFill>
              <a:latin typeface="Garamond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2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en-US" b="1" kern="0" dirty="0">
                <a:solidFill>
                  <a:srgbClr val="C00000"/>
                </a:solidFill>
                <a:latin typeface="Garamond"/>
              </a:rPr>
              <a:t>IMP:</a:t>
            </a:r>
            <a:r>
              <a:rPr lang="en-US" altLang="en-US" b="1" kern="0" dirty="0">
                <a:solidFill>
                  <a:srgbClr val="000000"/>
                </a:solidFill>
                <a:latin typeface="Garamond"/>
              </a:rPr>
              <a:t> Cache size refers only to the size of data portion, not tags and valid bits.</a:t>
            </a:r>
            <a:endParaRPr kumimoji="0" lang="en-US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79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Example problem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5C7440-DD1A-468A-A4F3-985EAA5311CB}"/>
              </a:ext>
            </a:extLst>
          </p:cNvPr>
          <p:cNvSpPr txBox="1">
            <a:spLocks/>
          </p:cNvSpPr>
          <p:nvPr/>
        </p:nvSpPr>
        <p:spPr bwMode="auto">
          <a:xfrm>
            <a:off x="685800" y="1524000"/>
            <a:ext cx="77724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Given a 4 KB direct-mapped cache with </a:t>
            </a:r>
            <a:b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</a:b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8-byte blocks and 32-bit addresses.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2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Question: How many tag, index, and offset bits does the address decompose into?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2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Answer: </a:t>
            </a:r>
          </a:p>
          <a:p>
            <a:pPr lvl="1" defTabSz="914400">
              <a:spcBef>
                <a:spcPts val="400"/>
              </a:spcBef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8-byte block: requires a 3-bit offset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4 KB / 8 bytes per block = 512 blocks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Requires a </a:t>
            </a: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9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-bit index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Tag: 32 – </a:t>
            </a: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9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 – 3 = 20 bits</a:t>
            </a:r>
          </a:p>
        </p:txBody>
      </p:sp>
    </p:spTree>
    <p:extLst>
      <p:ext uri="{BB962C8B-B14F-4D97-AF65-F5344CB8AC3E}">
        <p14:creationId xmlns:p14="http://schemas.microsoft.com/office/powerpoint/2010/main" val="264532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26" y="1252430"/>
            <a:ext cx="8960474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All functions (fetch, decode, …) are performed in one cycle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Cycles needs to be long enough to cover all functions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Single cycle processor design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77C66A-8007-44CC-BBDE-62662C16B314}"/>
              </a:ext>
            </a:extLst>
          </p:cNvPr>
          <p:cNvSpPr/>
          <p:nvPr/>
        </p:nvSpPr>
        <p:spPr>
          <a:xfrm>
            <a:off x="3523128" y="4235824"/>
            <a:ext cx="1786228" cy="12596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E754C6-1B9C-4C1B-8358-00E6CBE5F5C6}"/>
              </a:ext>
            </a:extLst>
          </p:cNvPr>
          <p:cNvSpPr/>
          <p:nvPr/>
        </p:nvSpPr>
        <p:spPr>
          <a:xfrm>
            <a:off x="1522752" y="2593494"/>
            <a:ext cx="1855126" cy="871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Fetch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43632E-490C-4D35-A17F-A3CAFE09586A}"/>
              </a:ext>
            </a:extLst>
          </p:cNvPr>
          <p:cNvSpPr/>
          <p:nvPr/>
        </p:nvSpPr>
        <p:spPr>
          <a:xfrm>
            <a:off x="3382363" y="2593494"/>
            <a:ext cx="2017610" cy="871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Decode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872E94-21ED-4BE9-8ED4-859E26B7FEA8}"/>
              </a:ext>
            </a:extLst>
          </p:cNvPr>
          <p:cNvSpPr/>
          <p:nvPr/>
        </p:nvSpPr>
        <p:spPr>
          <a:xfrm>
            <a:off x="5406887" y="2593494"/>
            <a:ext cx="1906077" cy="871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Execute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03FE80-54AE-4CFD-B925-887D219E3DAD}"/>
              </a:ext>
            </a:extLst>
          </p:cNvPr>
          <p:cNvSpPr/>
          <p:nvPr/>
        </p:nvSpPr>
        <p:spPr>
          <a:xfrm>
            <a:off x="1264024" y="2127984"/>
            <a:ext cx="6360071" cy="1825452"/>
          </a:xfrm>
          <a:prstGeom prst="round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C1717-AACC-4CB7-A201-39DC8BB1197B}"/>
              </a:ext>
            </a:extLst>
          </p:cNvPr>
          <p:cNvSpPr txBox="1"/>
          <p:nvPr/>
        </p:nvSpPr>
        <p:spPr>
          <a:xfrm>
            <a:off x="3685426" y="2136295"/>
            <a:ext cx="154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4EC22-025B-451A-A23A-9D444BB75441}"/>
              </a:ext>
            </a:extLst>
          </p:cNvPr>
          <p:cNvSpPr txBox="1"/>
          <p:nvPr/>
        </p:nvSpPr>
        <p:spPr>
          <a:xfrm>
            <a:off x="1924047" y="3079378"/>
            <a:ext cx="73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821B6-0AF3-4B9A-8F62-02825A3287F9}"/>
              </a:ext>
            </a:extLst>
          </p:cNvPr>
          <p:cNvSpPr txBox="1"/>
          <p:nvPr/>
        </p:nvSpPr>
        <p:spPr>
          <a:xfrm>
            <a:off x="3483153" y="5002666"/>
            <a:ext cx="205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 r1, r2, r3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68DBF-82BF-43DA-BC28-B2166FE026D4}"/>
              </a:ext>
            </a:extLst>
          </p:cNvPr>
          <p:cNvSpPr txBox="1"/>
          <p:nvPr/>
        </p:nvSpPr>
        <p:spPr>
          <a:xfrm>
            <a:off x="1928530" y="3083861"/>
            <a:ext cx="73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79371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1366 L -0.0026 0.23125 L 0.15035 0.22917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0.00741 L -0.23316 0.00949 L -0.23038 -0.21805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38 -0.21805 L -0.00816 -0.2166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21736 L 0.2566 -0.2222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1366 L -0.0026 0.23125 L 0.15035 0.22917 " pathEditMode="relative" rAng="0" ptsTypes="AAA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" grpId="0" animBg="1"/>
      <p:bldP spid="3" grpId="0"/>
      <p:bldP spid="11" grpId="0"/>
      <p:bldP spid="11" grpId="1"/>
      <p:bldP spid="11" grpId="2"/>
      <p:bldP spid="13" grpId="0"/>
      <p:bldP spid="13" grpId="1"/>
      <p:bldP spid="13" grpId="2"/>
      <p:bldP spid="13" grpId="3"/>
      <p:bldP spid="13" grpId="4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1252430"/>
            <a:ext cx="876169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Inefficient use of hardware resources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Only one stage is active at any time</a:t>
            </a:r>
          </a:p>
        </p:txBody>
      </p:sp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F9E754C6-1B9C-4C1B-8358-00E6CBE5F5C6}"/>
              </a:ext>
            </a:extLst>
          </p:cNvPr>
          <p:cNvSpPr/>
          <p:nvPr/>
        </p:nvSpPr>
        <p:spPr>
          <a:xfrm>
            <a:off x="1522752" y="2136300"/>
            <a:ext cx="1855126" cy="871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Fetch</a:t>
            </a:r>
          </a:p>
        </p:txBody>
      </p:sp>
      <p:sp>
        <p:nvSpPr>
          <p:cNvPr id="15" name="Rectangle: Rounded Corners 5">
            <a:extLst>
              <a:ext uri="{FF2B5EF4-FFF2-40B4-BE49-F238E27FC236}">
                <a16:creationId xmlns:a16="http://schemas.microsoft.com/office/drawing/2014/main" id="{2E43632E-490C-4D35-A17F-A3CAFE09586A}"/>
              </a:ext>
            </a:extLst>
          </p:cNvPr>
          <p:cNvSpPr/>
          <p:nvPr/>
        </p:nvSpPr>
        <p:spPr>
          <a:xfrm>
            <a:off x="3382363" y="2136300"/>
            <a:ext cx="2017610" cy="871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Decode</a:t>
            </a:r>
          </a:p>
        </p:txBody>
      </p:sp>
      <p:sp>
        <p:nvSpPr>
          <p:cNvPr id="18" name="Rectangle: Rounded Corners 6">
            <a:extLst>
              <a:ext uri="{FF2B5EF4-FFF2-40B4-BE49-F238E27FC236}">
                <a16:creationId xmlns:a16="http://schemas.microsoft.com/office/drawing/2014/main" id="{8B872E94-21ED-4BE9-8ED4-859E26B7FEA8}"/>
              </a:ext>
            </a:extLst>
          </p:cNvPr>
          <p:cNvSpPr/>
          <p:nvPr/>
        </p:nvSpPr>
        <p:spPr>
          <a:xfrm>
            <a:off x="5406887" y="2136300"/>
            <a:ext cx="1906077" cy="871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Execute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Analyzing single cycle design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03FE80-54AE-4CFD-B925-887D219E3DAD}"/>
              </a:ext>
            </a:extLst>
          </p:cNvPr>
          <p:cNvSpPr/>
          <p:nvPr/>
        </p:nvSpPr>
        <p:spPr>
          <a:xfrm>
            <a:off x="1264024" y="1684233"/>
            <a:ext cx="6360071" cy="1825452"/>
          </a:xfrm>
          <a:prstGeom prst="round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C1717-AACC-4CB7-A201-39DC8BB1197B}"/>
              </a:ext>
            </a:extLst>
          </p:cNvPr>
          <p:cNvSpPr txBox="1"/>
          <p:nvPr/>
        </p:nvSpPr>
        <p:spPr>
          <a:xfrm>
            <a:off x="3685426" y="1692544"/>
            <a:ext cx="154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821B6-0AF3-4B9A-8F62-02825A3287F9}"/>
              </a:ext>
            </a:extLst>
          </p:cNvPr>
          <p:cNvSpPr txBox="1"/>
          <p:nvPr/>
        </p:nvSpPr>
        <p:spPr>
          <a:xfrm>
            <a:off x="1333285" y="3040244"/>
            <a:ext cx="205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 r1, r2, r3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104FCD-AC06-4C74-B431-746D128B93B5}"/>
              </a:ext>
            </a:extLst>
          </p:cNvPr>
          <p:cNvCxnSpPr/>
          <p:nvPr/>
        </p:nvCxnSpPr>
        <p:spPr>
          <a:xfrm flipH="1" flipV="1">
            <a:off x="4787153" y="2850777"/>
            <a:ext cx="1465729" cy="18019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119C5D-E25D-49BC-84DA-AF9C75E27B57}"/>
              </a:ext>
            </a:extLst>
          </p:cNvPr>
          <p:cNvCxnSpPr/>
          <p:nvPr/>
        </p:nvCxnSpPr>
        <p:spPr>
          <a:xfrm flipH="1" flipV="1">
            <a:off x="6379513" y="2749926"/>
            <a:ext cx="40158" cy="1902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99506-730B-4381-ADF9-8A4D63606AAD}"/>
              </a:ext>
            </a:extLst>
          </p:cNvPr>
          <p:cNvSpPr txBox="1"/>
          <p:nvPr/>
        </p:nvSpPr>
        <p:spPr>
          <a:xfrm>
            <a:off x="5392271" y="4706472"/>
            <a:ext cx="2231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C00000"/>
                </a:solidFill>
              </a:rPr>
              <a:t>Idle hardware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111F7C-FA4D-4D65-B455-13AE6D8C70E3}"/>
              </a:ext>
            </a:extLst>
          </p:cNvPr>
          <p:cNvCxnSpPr/>
          <p:nvPr/>
        </p:nvCxnSpPr>
        <p:spPr>
          <a:xfrm flipH="1" flipV="1">
            <a:off x="2487706" y="2850777"/>
            <a:ext cx="3550023" cy="1855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231 L 0.2224 -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66 -0.00278 L 0.48559 -0.0076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1198642"/>
            <a:ext cx="899029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Breaks instruction execution in different phases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Example phases: fetch, decode, execute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Executes only a phase (not whole instruction) in one cycle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Each phase does less work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spc="-20" dirty="0">
                <a:cs typeface="Times New Roman"/>
              </a:rPr>
              <a:t>Shorter clock cycle (higher frequency)</a:t>
            </a: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b="1" kern="0" dirty="0">
                <a:solidFill>
                  <a:srgbClr val="C00000"/>
                </a:solidFill>
                <a:latin typeface="Garamond"/>
              </a:rPr>
              <a:t>Key idea: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Overlap execution of different phase of multiple instructions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Overlapping improves hardware utilization and performance</a:t>
            </a: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Pipelined processor design</a:t>
            </a:r>
          </a:p>
        </p:txBody>
      </p:sp>
    </p:spTree>
    <p:extLst>
      <p:ext uri="{BB962C8B-B14F-4D97-AF65-F5344CB8AC3E}">
        <p14:creationId xmlns:p14="http://schemas.microsoft.com/office/powerpoint/2010/main" val="37151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1198642"/>
            <a:ext cx="899029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Pipelined execution at work</a:t>
            </a: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16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1800" kern="0" dirty="0">
              <a:solidFill>
                <a:srgbClr val="000000"/>
              </a:solidFill>
              <a:latin typeface="Garamond"/>
            </a:endParaRPr>
          </a:p>
          <a:p>
            <a:pPr marL="0" indent="0" algn="ctr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b="1" kern="0" dirty="0">
                <a:solidFill>
                  <a:srgbClr val="C00000"/>
                </a:solidFill>
                <a:latin typeface="Garamond"/>
              </a:rPr>
              <a:t>Which stage should update PC?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Pipelined processor design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77C66A-8007-44CC-BBDE-62662C16B314}"/>
              </a:ext>
            </a:extLst>
          </p:cNvPr>
          <p:cNvSpPr/>
          <p:nvPr/>
        </p:nvSpPr>
        <p:spPr>
          <a:xfrm>
            <a:off x="3523128" y="4253453"/>
            <a:ext cx="1786228" cy="12596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E754C6-1B9C-4C1B-8358-00E6CBE5F5C6}"/>
              </a:ext>
            </a:extLst>
          </p:cNvPr>
          <p:cNvSpPr/>
          <p:nvPr/>
        </p:nvSpPr>
        <p:spPr>
          <a:xfrm>
            <a:off x="1506458" y="2611123"/>
            <a:ext cx="1407080" cy="871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Fetch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43632E-490C-4D35-A17F-A3CAFE09586A}"/>
              </a:ext>
            </a:extLst>
          </p:cNvPr>
          <p:cNvSpPr/>
          <p:nvPr/>
        </p:nvSpPr>
        <p:spPr>
          <a:xfrm>
            <a:off x="3669192" y="2611123"/>
            <a:ext cx="1407080" cy="8710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Decode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872E94-21ED-4BE9-8ED4-859E26B7FEA8}"/>
              </a:ext>
            </a:extLst>
          </p:cNvPr>
          <p:cNvSpPr/>
          <p:nvPr/>
        </p:nvSpPr>
        <p:spPr>
          <a:xfrm>
            <a:off x="5905884" y="2611123"/>
            <a:ext cx="1407080" cy="8710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Execute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03FE80-54AE-4CFD-B925-887D219E3DAD}"/>
              </a:ext>
            </a:extLst>
          </p:cNvPr>
          <p:cNvSpPr/>
          <p:nvPr/>
        </p:nvSpPr>
        <p:spPr>
          <a:xfrm>
            <a:off x="1264024" y="2145613"/>
            <a:ext cx="6360071" cy="1825452"/>
          </a:xfrm>
          <a:prstGeom prst="round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C1717-AACC-4CB7-A201-39DC8BB1197B}"/>
              </a:ext>
            </a:extLst>
          </p:cNvPr>
          <p:cNvSpPr txBox="1"/>
          <p:nvPr/>
        </p:nvSpPr>
        <p:spPr>
          <a:xfrm>
            <a:off x="3685426" y="2153924"/>
            <a:ext cx="154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4EC22-025B-451A-A23A-9D444BB75441}"/>
              </a:ext>
            </a:extLst>
          </p:cNvPr>
          <p:cNvSpPr txBox="1"/>
          <p:nvPr/>
        </p:nvSpPr>
        <p:spPr>
          <a:xfrm>
            <a:off x="1924047" y="3097007"/>
            <a:ext cx="73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821B6-0AF3-4B9A-8F62-02825A3287F9}"/>
              </a:ext>
            </a:extLst>
          </p:cNvPr>
          <p:cNvSpPr txBox="1"/>
          <p:nvPr/>
        </p:nvSpPr>
        <p:spPr>
          <a:xfrm>
            <a:off x="3483153" y="5020295"/>
            <a:ext cx="205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 r1, r2, r3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68DBF-82BF-43DA-BC28-B2166FE026D4}"/>
              </a:ext>
            </a:extLst>
          </p:cNvPr>
          <p:cNvSpPr txBox="1"/>
          <p:nvPr/>
        </p:nvSpPr>
        <p:spPr>
          <a:xfrm>
            <a:off x="1928530" y="3101490"/>
            <a:ext cx="73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F46ED-036E-471E-BF6A-82C82C390071}"/>
              </a:ext>
            </a:extLst>
          </p:cNvPr>
          <p:cNvSpPr txBox="1"/>
          <p:nvPr/>
        </p:nvSpPr>
        <p:spPr>
          <a:xfrm>
            <a:off x="3501100" y="5012198"/>
            <a:ext cx="205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  r4, r1, r5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71C4B-2914-411D-862B-914F0E21E121}"/>
              </a:ext>
            </a:extLst>
          </p:cNvPr>
          <p:cNvSpPr txBox="1"/>
          <p:nvPr/>
        </p:nvSpPr>
        <p:spPr>
          <a:xfrm>
            <a:off x="1919566" y="3105973"/>
            <a:ext cx="73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567025-72C7-4F59-82B4-EEBA5CD3FD6E}"/>
              </a:ext>
            </a:extLst>
          </p:cNvPr>
          <p:cNvSpPr txBox="1"/>
          <p:nvPr/>
        </p:nvSpPr>
        <p:spPr>
          <a:xfrm>
            <a:off x="3505585" y="5030128"/>
            <a:ext cx="205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ldr</a:t>
            </a:r>
            <a:r>
              <a:rPr lang="en-GB" dirty="0"/>
              <a:t>  r6, [r4]</a:t>
            </a:r>
          </a:p>
        </p:txBody>
      </p:sp>
    </p:spTree>
    <p:extLst>
      <p:ext uri="{BB962C8B-B14F-4D97-AF65-F5344CB8AC3E}">
        <p14:creationId xmlns:p14="http://schemas.microsoft.com/office/powerpoint/2010/main" val="36923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1365 L -0.0026 0.23125 L 0.15035 0.22916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0.00741 L -0.23316 0.00949 L -0.23038 -0.21806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38 -0.21806 L -0.00816 -0.2166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1366 L -0.0026 0.23125 L 0.15035 0.22917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0.00741 L -0.23316 0.00949 L -0.23038 -0.21805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21736 L 0.2566 -0.2222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38 -0.21805 L -0.00816 -0.2166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1366 L -0.0026 0.23125 L 0.15035 0.22917 " pathEditMode="relative" rAng="0" ptsTypes="AAA">
                                      <p:cBhvr>
                                        <p:cTn id="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0.00741 L -0.23316 0.00949 L -0.23038 -0.21806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" grpId="0" animBg="1"/>
      <p:bldP spid="3" grpId="0"/>
      <p:bldP spid="11" grpId="0"/>
      <p:bldP spid="11" grpId="1"/>
      <p:bldP spid="11" grpId="2"/>
      <p:bldP spid="13" grpId="0"/>
      <p:bldP spid="13" grpId="1"/>
      <p:bldP spid="13" grpId="2"/>
      <p:bldP spid="13" grpId="3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4834316"/>
            <a:ext cx="8929966" cy="164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One instruction completes execution each cycle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Though the cycle time is 1/3 of single cycle design (ideally)!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Instruction representation in pipeline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C4BB762-3C67-45A2-8F5D-78A0CFAF5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" y="1843405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add r0,r1,#5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D1E48FD-6AC6-41B9-A58E-6338C42E7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6" y="2630170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sub r2,r3,r6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FFC7E9A-0556-4582-AABF-3FC604F87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" y="3408045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cmp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r2,#3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E51FE8-74F2-48BC-9359-B6C418CB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1807845"/>
            <a:ext cx="14478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D90D5D2E-F9C1-4431-89E2-AC90FC689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675" y="4093845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36C9439-BB39-4385-99DA-8EA6BE975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4135120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76B84730-4059-4E33-AA3E-2F77878AB026}"/>
              </a:ext>
            </a:extLst>
          </p:cNvPr>
          <p:cNvGrpSpPr>
            <a:grpSpLocks/>
          </p:cNvGrpSpPr>
          <p:nvPr/>
        </p:nvGrpSpPr>
        <p:grpSpPr bwMode="auto">
          <a:xfrm>
            <a:off x="3368675" y="1807845"/>
            <a:ext cx="1447800" cy="1219200"/>
            <a:chOff x="1930" y="1510"/>
            <a:chExt cx="912" cy="768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BE71C18-6C6E-4508-A112-51490DE47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1510"/>
              <a:ext cx="912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decode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8F91C0BF-D96B-428B-9C89-A9C6FF9FF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1990"/>
              <a:ext cx="912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fetch</a:t>
              </a:r>
            </a:p>
          </p:txBody>
        </p:sp>
      </p:grpSp>
      <p:grpSp>
        <p:nvGrpSpPr>
          <p:cNvPr id="15" name="Group 25">
            <a:extLst>
              <a:ext uri="{FF2B5EF4-FFF2-40B4-BE49-F238E27FC236}">
                <a16:creationId xmlns:a16="http://schemas.microsoft.com/office/drawing/2014/main" id="{C8CF6A23-4606-4B6E-AFAA-236C9FE8A057}"/>
              </a:ext>
            </a:extLst>
          </p:cNvPr>
          <p:cNvGrpSpPr>
            <a:grpSpLocks/>
          </p:cNvGrpSpPr>
          <p:nvPr/>
        </p:nvGrpSpPr>
        <p:grpSpPr bwMode="auto">
          <a:xfrm>
            <a:off x="4816475" y="1807845"/>
            <a:ext cx="1447800" cy="1981200"/>
            <a:chOff x="2842" y="1510"/>
            <a:chExt cx="912" cy="1248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4BB67575-D183-472A-A9AD-D276E368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510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execute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A0D678C1-4C78-42E3-9C22-897F123D2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990"/>
              <a:ext cx="912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decode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44EFE371-1496-4FC8-A634-ABDB773CF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2470"/>
              <a:ext cx="912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fetch</a:t>
              </a:r>
            </a:p>
          </p:txBody>
        </p:sp>
      </p:grpSp>
      <p:grpSp>
        <p:nvGrpSpPr>
          <p:cNvPr id="19" name="Group 26">
            <a:extLst>
              <a:ext uri="{FF2B5EF4-FFF2-40B4-BE49-F238E27FC236}">
                <a16:creationId xmlns:a16="http://schemas.microsoft.com/office/drawing/2014/main" id="{9621EC26-194A-4923-A0AD-984ACDAF3161}"/>
              </a:ext>
            </a:extLst>
          </p:cNvPr>
          <p:cNvGrpSpPr>
            <a:grpSpLocks/>
          </p:cNvGrpSpPr>
          <p:nvPr/>
        </p:nvGrpSpPr>
        <p:grpSpPr bwMode="auto">
          <a:xfrm>
            <a:off x="6264275" y="2569845"/>
            <a:ext cx="1447800" cy="1219200"/>
            <a:chOff x="3754" y="1990"/>
            <a:chExt cx="912" cy="768"/>
          </a:xfrm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D63B6895-AAF2-4578-9338-0FC7C08B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" y="1990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execute</a:t>
              </a: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0C68872F-D15F-4BF2-AEB9-FDAF5C463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" y="2470"/>
              <a:ext cx="912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decode</a:t>
              </a:r>
            </a:p>
          </p:txBody>
        </p:sp>
      </p:grpSp>
      <p:sp>
        <p:nvSpPr>
          <p:cNvPr id="22" name="Rectangle 17">
            <a:extLst>
              <a:ext uri="{FF2B5EF4-FFF2-40B4-BE49-F238E27FC236}">
                <a16:creationId xmlns:a16="http://schemas.microsoft.com/office/drawing/2014/main" id="{24FCDF3A-5AEA-4D63-ADC3-90F926878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5" y="3331845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execute</a:t>
            </a:r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7372CF55-6B5C-4361-B4CB-034880A2E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98272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F4C6484D-4A2C-47AB-A408-3A27F3DF5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428752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C8FAF6DA-04C2-4AFD-85E9-5BA20BBC2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8272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62CD7835-58DE-40CD-B599-EE5691D92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428752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062A2325-3DA2-4E7F-A701-FC0394832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98272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520A7347-A5E1-46AF-90E4-21515CB5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428752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2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198642"/>
            <a:ext cx="9144000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Execution time</a:t>
            </a:r>
          </a:p>
          <a:p>
            <a:pPr marL="457200" lvl="1" indent="0" algn="ctr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= Instruction count * CPI * Cycle time</a:t>
            </a:r>
          </a:p>
          <a:p>
            <a:pPr marL="457200" lvl="1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	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Instruction count is same in both designs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CPI is also same (1) in both designs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Overlapped execution leads to CPI of close to 1 in pipelined design</a:t>
            </a:r>
          </a:p>
          <a:p>
            <a:pPr lvl="2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Slightly less in the beginning and at the end of execution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Cycle </a:t>
            </a:r>
            <a:r>
              <a:rPr lang="en-US" altLang="en-US" sz="2800" kern="0" dirty="0">
                <a:solidFill>
                  <a:srgbClr val="C00000"/>
                </a:solidFill>
              </a:rPr>
              <a:t>time </a:t>
            </a:r>
            <a:r>
              <a:rPr lang="en-US" altLang="en-US" sz="2800" kern="0" dirty="0">
                <a:solidFill>
                  <a:srgbClr val="000000"/>
                </a:solidFill>
              </a:rPr>
              <a:t>in pipelined design is 1/3 of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single cycle design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600" kern="0" dirty="0">
              <a:solidFill>
                <a:srgbClr val="000000"/>
              </a:solidFill>
              <a:latin typeface="Garamond"/>
            </a:endParaRPr>
          </a:p>
          <a:p>
            <a:pPr marL="0" indent="0" algn="ctr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Pipeline design provides </a:t>
            </a: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3x performance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(ideally) due to </a:t>
            </a: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combination of overlapped execution and smaller cycle time</a:t>
            </a: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Performance: single cycle vs pipeline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4B2F2-58C4-451D-A5F6-53F417D0565D}"/>
              </a:ext>
            </a:extLst>
          </p:cNvPr>
          <p:cNvSpPr txBox="1"/>
          <p:nvPr/>
        </p:nvSpPr>
        <p:spPr>
          <a:xfrm>
            <a:off x="5344161" y="2269907"/>
            <a:ext cx="379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CPI = Clocks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13975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32700</TotalTime>
  <Words>2116</Words>
  <Application>Microsoft Office PowerPoint</Application>
  <PresentationFormat>On-screen Show (4:3)</PresentationFormat>
  <Paragraphs>472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Garamond</vt:lpstr>
      <vt:lpstr>Garamond (Body)</vt:lpstr>
      <vt:lpstr>Garamond (Headings)</vt:lpstr>
      <vt:lpstr>Times</vt:lpstr>
      <vt:lpstr>Times New Roman</vt:lpstr>
      <vt:lpstr>Trebuchet MS</vt:lpstr>
      <vt:lpstr>Wingdings</vt:lpstr>
      <vt:lpstr>Office-tema</vt:lpstr>
      <vt:lpstr>TDT4258: Low-Level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Rakesh Kumar</cp:lastModifiedBy>
  <cp:revision>1379</cp:revision>
  <cp:lastPrinted>2018-01-12T07:10:10Z</cp:lastPrinted>
  <dcterms:created xsi:type="dcterms:W3CDTF">2013-06-10T16:56:09Z</dcterms:created>
  <dcterms:modified xsi:type="dcterms:W3CDTF">2020-09-08T10:25:01Z</dcterms:modified>
</cp:coreProperties>
</file>