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344" r:id="rId2"/>
    <p:sldId id="443" r:id="rId3"/>
    <p:sldId id="440" r:id="rId4"/>
    <p:sldId id="444" r:id="rId5"/>
    <p:sldId id="445" r:id="rId6"/>
    <p:sldId id="446" r:id="rId7"/>
    <p:sldId id="447" r:id="rId8"/>
    <p:sldId id="448" r:id="rId9"/>
    <p:sldId id="449" r:id="rId10"/>
    <p:sldId id="451" r:id="rId11"/>
    <p:sldId id="453" r:id="rId12"/>
    <p:sldId id="455" r:id="rId13"/>
    <p:sldId id="452" r:id="rId14"/>
    <p:sldId id="454" r:id="rId15"/>
    <p:sldId id="456" r:id="rId16"/>
    <p:sldId id="457" r:id="rId17"/>
    <p:sldId id="494" r:id="rId18"/>
    <p:sldId id="458" r:id="rId19"/>
    <p:sldId id="462" r:id="rId20"/>
    <p:sldId id="459" r:id="rId21"/>
    <p:sldId id="461" r:id="rId22"/>
    <p:sldId id="463" r:id="rId23"/>
    <p:sldId id="464" r:id="rId24"/>
    <p:sldId id="465" r:id="rId25"/>
    <p:sldId id="466" r:id="rId26"/>
    <p:sldId id="467" r:id="rId27"/>
    <p:sldId id="469" r:id="rId28"/>
    <p:sldId id="471" r:id="rId29"/>
    <p:sldId id="468" r:id="rId30"/>
    <p:sldId id="470" r:id="rId31"/>
    <p:sldId id="472" r:id="rId32"/>
    <p:sldId id="473" r:id="rId33"/>
    <p:sldId id="474" r:id="rId34"/>
    <p:sldId id="475" r:id="rId35"/>
    <p:sldId id="477" r:id="rId36"/>
    <p:sldId id="476" r:id="rId37"/>
    <p:sldId id="478" r:id="rId38"/>
    <p:sldId id="479" r:id="rId39"/>
    <p:sldId id="481" r:id="rId40"/>
    <p:sldId id="482" r:id="rId41"/>
    <p:sldId id="484" r:id="rId42"/>
    <p:sldId id="485" r:id="rId43"/>
    <p:sldId id="486" r:id="rId44"/>
    <p:sldId id="487" r:id="rId45"/>
    <p:sldId id="488" r:id="rId46"/>
    <p:sldId id="490" r:id="rId47"/>
    <p:sldId id="489" r:id="rId48"/>
    <p:sldId id="491" r:id="rId49"/>
    <p:sldId id="492" r:id="rId50"/>
  </p:sldIdLst>
  <p:sldSz cx="9144000" cy="6858000" type="screen4x3"/>
  <p:notesSz cx="6858000" cy="9144000"/>
  <p:defaultTextStyle>
    <a:defPPr>
      <a:defRPr lang="nb-NO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7DEE9"/>
    <a:srgbClr val="0D3475"/>
    <a:srgbClr val="BB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91" autoAdjust="0"/>
    <p:restoredTop sz="92857" autoAdjust="0"/>
  </p:normalViewPr>
  <p:slideViewPr>
    <p:cSldViewPr snapToGrid="0" snapToObjects="1">
      <p:cViewPr varScale="1">
        <p:scale>
          <a:sx n="102" d="100"/>
          <a:sy n="102" d="100"/>
        </p:scale>
        <p:origin x="18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71" d="100"/>
          <a:sy n="171" d="100"/>
        </p:scale>
        <p:origin x="42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EF7F4-3A36-5441-949A-00933CBC777F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04824-D2D1-C74A-A3A7-4E9D2FD37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04824-D2D1-C74A-A3A7-4E9D2FD375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5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677422"/>
            <a:ext cx="7772400" cy="901095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3645155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51346"/>
            <a:ext cx="8229600" cy="1143000"/>
          </a:xfrm>
        </p:spPr>
        <p:txBody>
          <a:bodyPr/>
          <a:lstStyle>
            <a:lvl1pPr>
              <a:defRPr b="0" i="0" baseline="0">
                <a:latin typeface="Garamond (Headings)"/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291845"/>
            <a:ext cx="8229600" cy="5055791"/>
          </a:xfrm>
        </p:spPr>
        <p:txBody>
          <a:bodyPr/>
          <a:lstStyle>
            <a:lvl1pPr marL="342882" indent="-342882">
              <a:buClr>
                <a:srgbClr val="C00000"/>
              </a:buClr>
              <a:buFont typeface="Wingdings" panose="05000000000000000000" pitchFamily="2" charset="2"/>
              <a:buChar char="§"/>
              <a:defRPr baseline="0">
                <a:latin typeface="Garamond (Body)"/>
              </a:defRPr>
            </a:lvl1pPr>
            <a:lvl2pPr>
              <a:buClrTx/>
              <a:defRPr baseline="0">
                <a:latin typeface="Garamond (Body)"/>
              </a:defRPr>
            </a:lvl2pPr>
            <a:lvl3pPr>
              <a:defRPr baseline="0">
                <a:latin typeface="Garamond (Body)"/>
              </a:defRPr>
            </a:lvl3pPr>
            <a:lvl4pPr>
              <a:defRPr baseline="0">
                <a:latin typeface="Garamond (Body)"/>
              </a:defRPr>
            </a:lvl4pPr>
            <a:lvl5pPr>
              <a:defRPr baseline="0">
                <a:latin typeface="Garamond (Body)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bk object 16">
            <a:extLst>
              <a:ext uri="{FF2B5EF4-FFF2-40B4-BE49-F238E27FC236}">
                <a16:creationId xmlns:a16="http://schemas.microsoft.com/office/drawing/2014/main" id="{F8F9E928-342C-4754-A509-1EF789E3C784}"/>
              </a:ext>
            </a:extLst>
          </p:cNvPr>
          <p:cNvSpPr/>
          <p:nvPr userDrawn="1"/>
        </p:nvSpPr>
        <p:spPr>
          <a:xfrm>
            <a:off x="462260" y="1141544"/>
            <a:ext cx="8190000" cy="0"/>
          </a:xfrm>
          <a:custGeom>
            <a:avLst/>
            <a:gdLst/>
            <a:ahLst/>
            <a:cxnLst/>
            <a:rect l="l" t="t" r="r" b="b"/>
            <a:pathLst>
              <a:path w="9385300">
                <a:moveTo>
                  <a:pt x="0" y="0"/>
                </a:moveTo>
                <a:lnTo>
                  <a:pt x="9384792" y="0"/>
                </a:lnTo>
              </a:path>
            </a:pathLst>
          </a:custGeom>
          <a:ln w="4419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5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3" y="273058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45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4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0539"/>
            <a:ext cx="9144000" cy="34992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2537639" y="6497539"/>
            <a:ext cx="373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>
                <a:solidFill>
                  <a:schemeClr val="bg1"/>
                </a:solidFill>
              </a:rPr>
              <a:t>TDT4258 – Low Level Programming</a:t>
            </a:r>
          </a:p>
        </p:txBody>
      </p:sp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457178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882" indent="-342882" algn="l" defTabSz="457178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13" indent="-285737" algn="l" defTabSz="457178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2942" indent="-228589" algn="l" defTabSz="457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120" indent="-228589" algn="l" defTabSz="457178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298" indent="-228589" algn="l" defTabSz="457178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474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53294" y="1619631"/>
            <a:ext cx="8240543" cy="675821"/>
          </a:xfrm>
        </p:spPr>
        <p:txBody>
          <a:bodyPr>
            <a:noAutofit/>
          </a:bodyPr>
          <a:lstStyle/>
          <a:p>
            <a:pPr algn="ctr"/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TDT4258: </a:t>
            </a:r>
            <a:r>
              <a:rPr lang="en-GB" sz="3800" dirty="0">
                <a:solidFill>
                  <a:schemeClr val="bg1">
                    <a:lumMod val="50000"/>
                  </a:schemeClr>
                </a:solidFill>
              </a:rPr>
              <a:t>Low-Level Programming</a:t>
            </a:r>
            <a:br>
              <a:rPr lang="en-GB" sz="3800" dirty="0">
                <a:solidFill>
                  <a:schemeClr val="bg1">
                    <a:lumMod val="50000"/>
                  </a:schemeClr>
                </a:solidFill>
              </a:rPr>
            </a:b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Bilde 5" descr="tekst_e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943" y="835352"/>
            <a:ext cx="274413" cy="47653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65770" y="22347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9" name="Tittel 1"/>
          <p:cNvSpPr txBox="1">
            <a:spLocks/>
          </p:cNvSpPr>
          <p:nvPr/>
        </p:nvSpPr>
        <p:spPr>
          <a:xfrm>
            <a:off x="1048768" y="2658830"/>
            <a:ext cx="7772400" cy="8540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57200" indent="-457200">
              <a:buFontTx/>
              <a:buChar char="-"/>
            </a:pPr>
            <a:r>
              <a:rPr lang="en-GB" sz="2600" dirty="0"/>
              <a:t>Assembly Programming</a:t>
            </a:r>
          </a:p>
          <a:p>
            <a:pPr marL="457200" indent="-457200">
              <a:buFontTx/>
              <a:buChar char="-"/>
            </a:pPr>
            <a:r>
              <a:rPr lang="en-GB" sz="2600" dirty="0" err="1"/>
              <a:t>Input/Output</a:t>
            </a:r>
            <a:r>
              <a:rPr lang="en-GB" sz="2600" dirty="0"/>
              <a:t>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12E0332-A980-45B7-9291-87B08B336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08" y="3901192"/>
            <a:ext cx="7772400" cy="222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</a:rPr>
              <a:t>Rakesh Kumar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GB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MS PGothic" panose="020B0600070205080204" pitchFamily="34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</a:rPr>
              <a:t>Computer Architecture Lab</a:t>
            </a:r>
          </a:p>
          <a:p>
            <a:pPr lvl="0" defTabSz="914400" eaLnBrk="1" hangingPunct="1">
              <a:buClr>
                <a:srgbClr val="D70000"/>
              </a:buClr>
            </a:pPr>
            <a:r>
              <a:rPr lang="en-GB" altLang="en-US" kern="0" dirty="0">
                <a:solidFill>
                  <a:srgbClr val="000000"/>
                </a:solidFill>
                <a:latin typeface="Garamond"/>
              </a:rPr>
              <a:t>Department of Computer Science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MS PGothic" panose="020B0600070205080204" pitchFamily="34" charset="-128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4F4D0CE1-E4E3-40D3-9806-DE2B8A58B426}"/>
              </a:ext>
            </a:extLst>
          </p:cNvPr>
          <p:cNvSpPr txBox="1"/>
          <p:nvPr/>
        </p:nvSpPr>
        <p:spPr>
          <a:xfrm>
            <a:off x="446567" y="6210820"/>
            <a:ext cx="8697433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1800" spc="-7" baseline="24305" dirty="0">
                <a:latin typeface="Trebuchet MS"/>
                <a:cs typeface="Trebuchet MS"/>
              </a:rPr>
              <a:t>Some of the slides are based on other courses around the world: University of Edinburgh, NTNU, etc.</a:t>
            </a:r>
            <a:endParaRPr sz="1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1738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54" y="203200"/>
            <a:ext cx="858842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Nested function calls in assembly</a:t>
            </a:r>
          </a:p>
        </p:txBody>
      </p:sp>
      <p:sp>
        <p:nvSpPr>
          <p:cNvPr id="8" name="object 34">
            <a:extLst>
              <a:ext uri="{FF2B5EF4-FFF2-40B4-BE49-F238E27FC236}">
                <a16:creationId xmlns:a16="http://schemas.microsoft.com/office/drawing/2014/main" id="{27D7429B-05E1-4520-9501-B410A5314A25}"/>
              </a:ext>
            </a:extLst>
          </p:cNvPr>
          <p:cNvSpPr txBox="1"/>
          <p:nvPr/>
        </p:nvSpPr>
        <p:spPr>
          <a:xfrm>
            <a:off x="280555" y="1245719"/>
            <a:ext cx="4800600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GB" b="1" spc="11" dirty="0">
                <a:latin typeface="Times New Roman"/>
                <a:cs typeface="Times New Roman"/>
              </a:rPr>
              <a:t>High Level Language Code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0" name="object 34">
            <a:extLst>
              <a:ext uri="{FF2B5EF4-FFF2-40B4-BE49-F238E27FC236}">
                <a16:creationId xmlns:a16="http://schemas.microsoft.com/office/drawing/2014/main" id="{9A54C9DD-E9AE-4CAA-B2CA-14FEECCD084A}"/>
              </a:ext>
            </a:extLst>
          </p:cNvPr>
          <p:cNvSpPr txBox="1"/>
          <p:nvPr/>
        </p:nvSpPr>
        <p:spPr>
          <a:xfrm>
            <a:off x="5134555" y="1249261"/>
            <a:ext cx="3403389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 algn="ctr">
              <a:spcBef>
                <a:spcPts val="79"/>
              </a:spcBef>
            </a:pPr>
            <a:r>
              <a:rPr lang="en-GB" b="1" spc="11" dirty="0">
                <a:latin typeface="Times New Roman"/>
                <a:cs typeface="Times New Roman"/>
              </a:rPr>
              <a:t>Assembly Code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7F92345-52DA-4FB7-BC71-811DA734CCB7}"/>
              </a:ext>
            </a:extLst>
          </p:cNvPr>
          <p:cNvSpPr txBox="1">
            <a:spLocks/>
          </p:cNvSpPr>
          <p:nvPr/>
        </p:nvSpPr>
        <p:spPr>
          <a:xfrm>
            <a:off x="546120" y="1784682"/>
            <a:ext cx="3668040" cy="39776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rtlCol="0" anchor="t" anchorCtr="0" compatLnSpc="1">
            <a:noAutofit/>
          </a:bodyPr>
          <a:lstStyle>
            <a:lvl1pPr marL="342882" indent="-342882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spcBef>
                <a:spcPts val="598"/>
              </a:spcBef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addNum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 a, </a:t>
            </a:r>
            <a:r>
              <a:rPr lang="en-US" sz="1600" dirty="0" err="1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 b) {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  return </a:t>
            </a:r>
            <a:r>
              <a:rPr lang="en-US" sz="1600" dirty="0" err="1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a+b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;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}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endParaRPr lang="en-US" sz="1600" dirty="0">
              <a:solidFill>
                <a:srgbClr val="000000"/>
              </a:solidFill>
              <a:latin typeface="Courier New" pitchFamily="49"/>
              <a:ea typeface="ＭＳ Ｐゴシック" pitchFamily="2"/>
            </a:endParaRP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add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 a, </a:t>
            </a:r>
            <a:r>
              <a:rPr lang="en-US" sz="1600" dirty="0" err="1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 b) {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  return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addNum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(a, b);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}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endParaRPr lang="en-US" sz="1600" dirty="0">
              <a:solidFill>
                <a:srgbClr val="000000"/>
              </a:solidFill>
              <a:latin typeface="Courier New" pitchFamily="49"/>
              <a:ea typeface="ＭＳ Ｐゴシック" pitchFamily="2"/>
            </a:endParaRP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main() {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 x=5, y=10;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add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(a, b);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37044-6975-4CEB-9FFA-6F9BF6825B1D}"/>
              </a:ext>
            </a:extLst>
          </p:cNvPr>
          <p:cNvSpPr txBox="1"/>
          <p:nvPr/>
        </p:nvSpPr>
        <p:spPr>
          <a:xfrm>
            <a:off x="4848480" y="1527120"/>
            <a:ext cx="3875077" cy="37841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0" i="0" u="none" strike="noStrike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err="1">
                <a:solidFill>
                  <a:srgbClr val="0000FF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addNum</a:t>
            </a:r>
            <a:r>
              <a:rPr lang="en-US" sz="1600" dirty="0">
                <a:solidFill>
                  <a:srgbClr val="0000FF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:</a:t>
            </a:r>
            <a:endParaRPr lang="en-US" sz="1600" b="0" i="0" u="none" strike="noStrike" baseline="0" dirty="0">
              <a:ln>
                <a:noFill/>
              </a:ln>
              <a:solidFill>
                <a:srgbClr val="0000FF"/>
              </a:solidFill>
              <a:latin typeface="Courier New" pitchFamily="49"/>
              <a:ea typeface="ＭＳ Ｐゴシック" pitchFamily="2"/>
              <a:cs typeface="ＭＳ Ｐゴシック" pitchFamily="2"/>
            </a:endParaRPr>
          </a:p>
          <a:p>
            <a:pPr lvl="0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FF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add	r0, r0, r1 </a:t>
            </a:r>
          </a:p>
          <a:p>
            <a:pPr lvl="0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mov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 	r15, r14</a:t>
            </a:r>
          </a:p>
          <a:p>
            <a:pPr lvl="0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0000FF"/>
              </a:solidFill>
              <a:latin typeface="Courier New" pitchFamily="49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0000FF"/>
              </a:solidFill>
              <a:latin typeface="Courier New" pitchFamily="49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add: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C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bl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addNum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mov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r15, r14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0" i="0" u="none" strike="noStrike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main: 	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mov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r0, #5</a:t>
            </a:r>
            <a:endParaRPr lang="en-US" sz="1600" b="0" i="0" u="none" strike="noStrike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mov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r1, #10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C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bl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C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add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C5365AF0-9AFA-45E2-AC29-88A63B324B35}"/>
              </a:ext>
            </a:extLst>
          </p:cNvPr>
          <p:cNvSpPr txBox="1"/>
          <p:nvPr/>
        </p:nvSpPr>
        <p:spPr>
          <a:xfrm>
            <a:off x="2443828" y="5540466"/>
            <a:ext cx="6527452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D70000"/>
              </a:buClr>
              <a:tabLst>
                <a:tab pos="354965" algn="l"/>
                <a:tab pos="355600" algn="l"/>
              </a:tabLst>
            </a:pPr>
            <a:r>
              <a:rPr lang="en-GB" b="1" spc="-55" dirty="0">
                <a:solidFill>
                  <a:srgbClr val="C00000"/>
                </a:solidFill>
                <a:latin typeface="Garamond (Body)"/>
                <a:cs typeface="Times New Roman"/>
              </a:rPr>
              <a:t>Problem:</a:t>
            </a:r>
            <a:r>
              <a:rPr lang="en-GB" b="1" spc="-55" dirty="0">
                <a:latin typeface="Garamond (Body)"/>
                <a:cs typeface="Times New Roman"/>
              </a:rPr>
              <a:t> Overwrites the link register (r14)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D70000"/>
              </a:buClr>
              <a:tabLst>
                <a:tab pos="354965" algn="l"/>
                <a:tab pos="355600" algn="l"/>
              </a:tabLst>
            </a:pPr>
            <a:r>
              <a:rPr lang="en-GB" b="1" spc="-55" dirty="0">
                <a:solidFill>
                  <a:schemeClr val="accent3">
                    <a:lumMod val="50000"/>
                  </a:schemeClr>
                </a:solidFill>
                <a:latin typeface="Garamond (Body)"/>
                <a:cs typeface="Times New Roman"/>
              </a:rPr>
              <a:t>Solution: </a:t>
            </a:r>
            <a:r>
              <a:rPr lang="en-GB" b="1" spc="-55" dirty="0">
                <a:latin typeface="Garamond (Body)"/>
                <a:cs typeface="Times New Roman"/>
              </a:rPr>
              <a:t>Use stack to saved the return address</a:t>
            </a:r>
            <a:endParaRPr lang="en-GB" b="1" spc="-45" dirty="0">
              <a:solidFill>
                <a:schemeClr val="accent3">
                  <a:lumMod val="50000"/>
                </a:schemeClr>
              </a:solidFill>
              <a:latin typeface="Garamond (Body)"/>
              <a:cs typeface="Times New Roman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FD4E6D30-6BC3-4C64-97E2-B9639142D78A}"/>
              </a:ext>
            </a:extLst>
          </p:cNvPr>
          <p:cNvSpPr/>
          <p:nvPr/>
        </p:nvSpPr>
        <p:spPr>
          <a:xfrm rot="15828199">
            <a:off x="4231228" y="3541527"/>
            <a:ext cx="1874180" cy="1926678"/>
          </a:xfrm>
          <a:custGeom>
            <a:avLst/>
            <a:gdLst/>
            <a:ahLst/>
            <a:cxnLst/>
            <a:rect l="l" t="t" r="r" b="b"/>
            <a:pathLst>
              <a:path w="503554" h="191135">
                <a:moveTo>
                  <a:pt x="0" y="0"/>
                </a:moveTo>
                <a:lnTo>
                  <a:pt x="503302" y="191012"/>
                </a:lnTo>
              </a:path>
            </a:pathLst>
          </a:custGeom>
          <a:ln w="34925">
            <a:solidFill>
              <a:srgbClr val="FF2600"/>
            </a:solidFill>
            <a:tailEnd type="triangle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Freeform 178">
            <a:extLst>
              <a:ext uri="{FF2B5EF4-FFF2-40B4-BE49-F238E27FC236}">
                <a16:creationId xmlns:a16="http://schemas.microsoft.com/office/drawing/2014/main" id="{2F8315C0-10AE-4957-BD3F-804D12728E23}"/>
              </a:ext>
            </a:extLst>
          </p:cNvPr>
          <p:cNvSpPr/>
          <p:nvPr/>
        </p:nvSpPr>
        <p:spPr bwMode="auto">
          <a:xfrm flipH="1">
            <a:off x="5701997" y="2502473"/>
            <a:ext cx="614678" cy="1230926"/>
          </a:xfrm>
          <a:custGeom>
            <a:avLst/>
            <a:gdLst>
              <a:gd name="connsiteX0" fmla="*/ 80950 w 5601870"/>
              <a:gd name="connsiteY0" fmla="*/ 0 h 2649894"/>
              <a:gd name="connsiteX1" fmla="*/ 734093 w 5601870"/>
              <a:gd name="connsiteY1" fmla="*/ 727788 h 2649894"/>
              <a:gd name="connsiteX2" fmla="*/ 5418060 w 5601870"/>
              <a:gd name="connsiteY2" fmla="*/ 1268963 h 2649894"/>
              <a:gd name="connsiteX3" fmla="*/ 4727595 w 5601870"/>
              <a:gd name="connsiteY3" fmla="*/ 2649894 h 264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1870" h="2649894">
                <a:moveTo>
                  <a:pt x="80950" y="0"/>
                </a:moveTo>
                <a:cubicBezTo>
                  <a:pt x="-37238" y="258147"/>
                  <a:pt x="-155425" y="516294"/>
                  <a:pt x="734093" y="727788"/>
                </a:cubicBezTo>
                <a:cubicBezTo>
                  <a:pt x="1623611" y="939282"/>
                  <a:pt x="4752477" y="948612"/>
                  <a:pt x="5418060" y="1268963"/>
                </a:cubicBezTo>
                <a:cubicBezTo>
                  <a:pt x="6083643" y="1589314"/>
                  <a:pt x="4727595" y="2649894"/>
                  <a:pt x="4727595" y="264989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417D0EE-05DF-452E-A4A2-BF15659074C0}"/>
              </a:ext>
            </a:extLst>
          </p:cNvPr>
          <p:cNvSpPr/>
          <p:nvPr/>
        </p:nvSpPr>
        <p:spPr>
          <a:xfrm>
            <a:off x="4124960" y="3429000"/>
            <a:ext cx="804882" cy="4826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r14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8A43F0-79DB-4396-A190-1FF309EBDCBB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929842" y="3670300"/>
            <a:ext cx="1064558" cy="1834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D4BCC2E-E50D-4179-9608-CD7F9D0F8852}"/>
              </a:ext>
            </a:extLst>
          </p:cNvPr>
          <p:cNvSpPr/>
          <p:nvPr/>
        </p:nvSpPr>
        <p:spPr>
          <a:xfrm>
            <a:off x="5811520" y="4960645"/>
            <a:ext cx="2032000" cy="310034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AD18403-8776-4C25-895C-C62AE22E9D74}"/>
              </a:ext>
            </a:extLst>
          </p:cNvPr>
          <p:cNvSpPr/>
          <p:nvPr/>
        </p:nvSpPr>
        <p:spPr>
          <a:xfrm>
            <a:off x="5770880" y="3245037"/>
            <a:ext cx="2032000" cy="310034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AECD9-702A-4787-A9B4-29185DA820E5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929842" y="3670300"/>
            <a:ext cx="7721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3DE8FB8-5923-44F8-A7BB-5AA5F43FCD4A}"/>
              </a:ext>
            </a:extLst>
          </p:cNvPr>
          <p:cNvSpPr/>
          <p:nvPr/>
        </p:nvSpPr>
        <p:spPr>
          <a:xfrm>
            <a:off x="5811520" y="2285633"/>
            <a:ext cx="2032000" cy="310034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8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  <p:bldP spid="19" grpId="0" animBg="1"/>
      <p:bldP spid="20" grpId="0" animBg="1"/>
      <p:bldP spid="23" grpId="0" animBg="1"/>
      <p:bldP spid="23" grpId="1" animBg="1"/>
      <p:bldP spid="25" grpId="0" animBg="1"/>
      <p:bldP spid="25" grpId="1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709" y="1147241"/>
            <a:ext cx="8086051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Stack is a region of memory that operates in last-in first-out manner.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  <a:cs typeface="Courier New" panose="02070309020205020404" pitchFamily="49" charset="0"/>
              </a:rPr>
              <a:t>Stack Pointer (r13) points to the last occupied position in the stack.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</a:rPr>
              <a:t>Stack grows </a:t>
            </a:r>
            <a:r>
              <a:rPr lang="en-US" altLang="en-US" sz="2800" kern="0" dirty="0">
                <a:solidFill>
                  <a:srgbClr val="C00000"/>
                </a:solidFill>
              </a:rPr>
              <a:t>downwards</a:t>
            </a:r>
            <a:r>
              <a:rPr lang="en-US" altLang="en-US" sz="2800" kern="0" dirty="0">
                <a:solidFill>
                  <a:srgbClr val="000000"/>
                </a:solidFill>
              </a:rPr>
              <a:t> from higher address towards lower addresses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  <a:cs typeface="Courier New" panose="02070309020205020404" pitchFamily="49" charset="0"/>
              </a:rPr>
              <a:t>Special instructions to access stack: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2400" kern="0" dirty="0">
                <a:solidFill>
                  <a:srgbClr val="000000"/>
                </a:solidFill>
                <a:latin typeface="Garamond"/>
                <a:cs typeface="Courier New" panose="02070309020205020404" pitchFamily="49" charset="0"/>
              </a:rPr>
              <a:t> to store data on stack. e.g. </a:t>
            </a:r>
            <a:r>
              <a:rPr lang="en-US" alt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{r4, r5}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2400" kern="0" dirty="0">
                <a:solidFill>
                  <a:srgbClr val="000000"/>
                </a:solidFill>
                <a:latin typeface="Garamond"/>
                <a:cs typeface="Courier New" panose="02070309020205020404" pitchFamily="49" charset="0"/>
              </a:rPr>
              <a:t> to load data from stack. e.g. </a:t>
            </a:r>
            <a:r>
              <a:rPr lang="en-US" alt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 {r2}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37713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44164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37713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Stack examples</a:t>
            </a:r>
          </a:p>
        </p:txBody>
      </p:sp>
      <p:sp>
        <p:nvSpPr>
          <p:cNvPr id="10" name="object 30">
            <a:extLst>
              <a:ext uri="{FF2B5EF4-FFF2-40B4-BE49-F238E27FC236}">
                <a16:creationId xmlns:a16="http://schemas.microsoft.com/office/drawing/2014/main" id="{7B7AB8BB-D3DB-4FC6-8ACD-8FB163190BD8}"/>
              </a:ext>
            </a:extLst>
          </p:cNvPr>
          <p:cNvSpPr/>
          <p:nvPr/>
        </p:nvSpPr>
        <p:spPr>
          <a:xfrm>
            <a:off x="667067" y="3028100"/>
            <a:ext cx="2209800" cy="228600"/>
          </a:xfrm>
          <a:custGeom>
            <a:avLst/>
            <a:gdLst/>
            <a:ahLst/>
            <a:cxnLst/>
            <a:rect l="l" t="t" r="r" b="b"/>
            <a:pathLst>
              <a:path w="2209800" h="228600">
                <a:moveTo>
                  <a:pt x="0" y="0"/>
                </a:moveTo>
                <a:lnTo>
                  <a:pt x="2209798" y="0"/>
                </a:lnTo>
                <a:lnTo>
                  <a:pt x="2209798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1">
            <a:extLst>
              <a:ext uri="{FF2B5EF4-FFF2-40B4-BE49-F238E27FC236}">
                <a16:creationId xmlns:a16="http://schemas.microsoft.com/office/drawing/2014/main" id="{3087F711-DE00-4DFE-992A-48DF86785384}"/>
              </a:ext>
            </a:extLst>
          </p:cNvPr>
          <p:cNvSpPr/>
          <p:nvPr/>
        </p:nvSpPr>
        <p:spPr>
          <a:xfrm>
            <a:off x="667067" y="2799500"/>
            <a:ext cx="2209800" cy="228600"/>
          </a:xfrm>
          <a:custGeom>
            <a:avLst/>
            <a:gdLst/>
            <a:ahLst/>
            <a:cxnLst/>
            <a:rect l="l" t="t" r="r" b="b"/>
            <a:pathLst>
              <a:path w="2209800" h="228600">
                <a:moveTo>
                  <a:pt x="0" y="0"/>
                </a:moveTo>
                <a:lnTo>
                  <a:pt x="2209798" y="0"/>
                </a:lnTo>
                <a:lnTo>
                  <a:pt x="2209798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2">
            <a:extLst>
              <a:ext uri="{FF2B5EF4-FFF2-40B4-BE49-F238E27FC236}">
                <a16:creationId xmlns:a16="http://schemas.microsoft.com/office/drawing/2014/main" id="{33B59F4A-9456-4E88-94FD-C89155BBC9D1}"/>
              </a:ext>
            </a:extLst>
          </p:cNvPr>
          <p:cNvSpPr/>
          <p:nvPr/>
        </p:nvSpPr>
        <p:spPr>
          <a:xfrm>
            <a:off x="667067" y="2570900"/>
            <a:ext cx="2209800" cy="228600"/>
          </a:xfrm>
          <a:custGeom>
            <a:avLst/>
            <a:gdLst/>
            <a:ahLst/>
            <a:cxnLst/>
            <a:rect l="l" t="t" r="r" b="b"/>
            <a:pathLst>
              <a:path w="2209800" h="228600">
                <a:moveTo>
                  <a:pt x="0" y="0"/>
                </a:moveTo>
                <a:lnTo>
                  <a:pt x="2209798" y="0"/>
                </a:lnTo>
                <a:lnTo>
                  <a:pt x="2209798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3">
            <a:extLst>
              <a:ext uri="{FF2B5EF4-FFF2-40B4-BE49-F238E27FC236}">
                <a16:creationId xmlns:a16="http://schemas.microsoft.com/office/drawing/2014/main" id="{DA109DC7-CBB3-408E-B17F-3A9B7E988AD2}"/>
              </a:ext>
            </a:extLst>
          </p:cNvPr>
          <p:cNvSpPr/>
          <p:nvPr/>
        </p:nvSpPr>
        <p:spPr>
          <a:xfrm>
            <a:off x="667067" y="218990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1" y="10667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4">
            <a:extLst>
              <a:ext uri="{FF2B5EF4-FFF2-40B4-BE49-F238E27FC236}">
                <a16:creationId xmlns:a16="http://schemas.microsoft.com/office/drawing/2014/main" id="{82D63A1B-6470-4751-8D27-E69DC7145511}"/>
              </a:ext>
            </a:extLst>
          </p:cNvPr>
          <p:cNvSpPr/>
          <p:nvPr/>
        </p:nvSpPr>
        <p:spPr>
          <a:xfrm>
            <a:off x="667067" y="3256700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7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35">
            <a:extLst>
              <a:ext uri="{FF2B5EF4-FFF2-40B4-BE49-F238E27FC236}">
                <a16:creationId xmlns:a16="http://schemas.microsoft.com/office/drawing/2014/main" id="{15783719-F01C-4C2B-AADE-617DB13FD0FF}"/>
              </a:ext>
            </a:extLst>
          </p:cNvPr>
          <p:cNvSpPr/>
          <p:nvPr/>
        </p:nvSpPr>
        <p:spPr>
          <a:xfrm>
            <a:off x="2876867" y="218990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1" y="10667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6">
            <a:extLst>
              <a:ext uri="{FF2B5EF4-FFF2-40B4-BE49-F238E27FC236}">
                <a16:creationId xmlns:a16="http://schemas.microsoft.com/office/drawing/2014/main" id="{C2D9581A-ED91-4C1D-8D9F-E288CA917A0C}"/>
              </a:ext>
            </a:extLst>
          </p:cNvPr>
          <p:cNvSpPr/>
          <p:nvPr/>
        </p:nvSpPr>
        <p:spPr>
          <a:xfrm>
            <a:off x="667067" y="2033476"/>
            <a:ext cx="2209800" cy="313690"/>
          </a:xfrm>
          <a:custGeom>
            <a:avLst/>
            <a:gdLst/>
            <a:ahLst/>
            <a:cxnLst/>
            <a:rect l="l" t="t" r="r" b="b"/>
            <a:pathLst>
              <a:path w="2209800" h="313689">
                <a:moveTo>
                  <a:pt x="0" y="156422"/>
                </a:moveTo>
                <a:lnTo>
                  <a:pt x="42522" y="135959"/>
                </a:lnTo>
                <a:lnTo>
                  <a:pt x="85200" y="115808"/>
                </a:lnTo>
                <a:lnTo>
                  <a:pt x="128190" y="96281"/>
                </a:lnTo>
                <a:lnTo>
                  <a:pt x="171649" y="77691"/>
                </a:lnTo>
                <a:lnTo>
                  <a:pt x="215732" y="60349"/>
                </a:lnTo>
                <a:lnTo>
                  <a:pt x="260595" y="44568"/>
                </a:lnTo>
                <a:lnTo>
                  <a:pt x="306395" y="30660"/>
                </a:lnTo>
                <a:lnTo>
                  <a:pt x="353287" y="18937"/>
                </a:lnTo>
                <a:lnTo>
                  <a:pt x="401428" y="9711"/>
                </a:lnTo>
                <a:lnTo>
                  <a:pt x="450974" y="3294"/>
                </a:lnTo>
                <a:lnTo>
                  <a:pt x="502080" y="0"/>
                </a:lnTo>
                <a:lnTo>
                  <a:pt x="554903" y="138"/>
                </a:lnTo>
                <a:lnTo>
                  <a:pt x="609599" y="4023"/>
                </a:lnTo>
                <a:lnTo>
                  <a:pt x="650613" y="10294"/>
                </a:lnTo>
                <a:lnTo>
                  <a:pt x="693116" y="20329"/>
                </a:lnTo>
                <a:lnTo>
                  <a:pt x="736952" y="33656"/>
                </a:lnTo>
                <a:lnTo>
                  <a:pt x="781964" y="49805"/>
                </a:lnTo>
                <a:lnTo>
                  <a:pt x="827995" y="68307"/>
                </a:lnTo>
                <a:lnTo>
                  <a:pt x="874888" y="88689"/>
                </a:lnTo>
                <a:lnTo>
                  <a:pt x="922487" y="110483"/>
                </a:lnTo>
                <a:lnTo>
                  <a:pt x="970634" y="133218"/>
                </a:lnTo>
                <a:lnTo>
                  <a:pt x="1019174" y="156423"/>
                </a:lnTo>
                <a:lnTo>
                  <a:pt x="1067949" y="179627"/>
                </a:lnTo>
                <a:lnTo>
                  <a:pt x="1116802" y="202362"/>
                </a:lnTo>
                <a:lnTo>
                  <a:pt x="1165577" y="224156"/>
                </a:lnTo>
                <a:lnTo>
                  <a:pt x="1214116" y="244539"/>
                </a:lnTo>
                <a:lnTo>
                  <a:pt x="1262264" y="263040"/>
                </a:lnTo>
                <a:lnTo>
                  <a:pt x="1309863" y="279189"/>
                </a:lnTo>
                <a:lnTo>
                  <a:pt x="1356756" y="292516"/>
                </a:lnTo>
                <a:lnTo>
                  <a:pt x="1402787" y="302551"/>
                </a:lnTo>
                <a:lnTo>
                  <a:pt x="1447799" y="308822"/>
                </a:lnTo>
                <a:lnTo>
                  <a:pt x="1497586" y="312273"/>
                </a:lnTo>
                <a:lnTo>
                  <a:pt x="1546955" y="313213"/>
                </a:lnTo>
                <a:lnTo>
                  <a:pt x="1595934" y="311808"/>
                </a:lnTo>
                <a:lnTo>
                  <a:pt x="1644549" y="308227"/>
                </a:lnTo>
                <a:lnTo>
                  <a:pt x="1692830" y="302637"/>
                </a:lnTo>
                <a:lnTo>
                  <a:pt x="1740804" y="295205"/>
                </a:lnTo>
                <a:lnTo>
                  <a:pt x="1788498" y="286098"/>
                </a:lnTo>
                <a:lnTo>
                  <a:pt x="1835942" y="275485"/>
                </a:lnTo>
                <a:lnTo>
                  <a:pt x="1883162" y="263532"/>
                </a:lnTo>
                <a:lnTo>
                  <a:pt x="1930187" y="250407"/>
                </a:lnTo>
                <a:lnTo>
                  <a:pt x="1977045" y="236278"/>
                </a:lnTo>
                <a:lnTo>
                  <a:pt x="2023763" y="221311"/>
                </a:lnTo>
                <a:lnTo>
                  <a:pt x="2070369" y="205675"/>
                </a:lnTo>
                <a:lnTo>
                  <a:pt x="2116892" y="189537"/>
                </a:lnTo>
                <a:lnTo>
                  <a:pt x="2163359" y="173063"/>
                </a:lnTo>
                <a:lnTo>
                  <a:pt x="2209798" y="15642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7">
            <a:extLst>
              <a:ext uri="{FF2B5EF4-FFF2-40B4-BE49-F238E27FC236}">
                <a16:creationId xmlns:a16="http://schemas.microsoft.com/office/drawing/2014/main" id="{578BB274-9F84-40F9-A18F-86C17DAF1B77}"/>
              </a:ext>
            </a:extLst>
          </p:cNvPr>
          <p:cNvSpPr txBox="1"/>
          <p:nvPr/>
        </p:nvSpPr>
        <p:spPr>
          <a:xfrm>
            <a:off x="676593" y="2984920"/>
            <a:ext cx="21907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8415" algn="ctr">
              <a:lnSpc>
                <a:spcPct val="100000"/>
              </a:lnSpc>
              <a:spcBef>
                <a:spcPts val="100"/>
              </a:spcBef>
            </a:pPr>
            <a:r>
              <a:rPr lang="en-GB" sz="2000" dirty="0">
                <a:latin typeface="Times New Roman"/>
                <a:cs typeface="Times New Roman"/>
              </a:rPr>
              <a:t>230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9" name="object 38">
            <a:extLst>
              <a:ext uri="{FF2B5EF4-FFF2-40B4-BE49-F238E27FC236}">
                <a16:creationId xmlns:a16="http://schemas.microsoft.com/office/drawing/2014/main" id="{6A8FF721-0522-46ED-BFFD-A5DCF679D4FF}"/>
              </a:ext>
            </a:extLst>
          </p:cNvPr>
          <p:cNvSpPr txBox="1"/>
          <p:nvPr/>
        </p:nvSpPr>
        <p:spPr>
          <a:xfrm>
            <a:off x="676593" y="2756320"/>
            <a:ext cx="21907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8415" algn="ctr">
              <a:lnSpc>
                <a:spcPct val="100000"/>
              </a:lnSpc>
              <a:spcBef>
                <a:spcPts val="100"/>
              </a:spcBef>
            </a:pPr>
            <a:r>
              <a:rPr lang="en-GB" sz="2000" spc="20" dirty="0">
                <a:latin typeface="Times New Roman"/>
                <a:cs typeface="Times New Roman"/>
              </a:rPr>
              <a:t>20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0" name="object 39">
            <a:extLst>
              <a:ext uri="{FF2B5EF4-FFF2-40B4-BE49-F238E27FC236}">
                <a16:creationId xmlns:a16="http://schemas.microsoft.com/office/drawing/2014/main" id="{1B9B502E-1E73-443C-988E-57539A413E85}"/>
              </a:ext>
            </a:extLst>
          </p:cNvPr>
          <p:cNvSpPr txBox="1"/>
          <p:nvPr/>
        </p:nvSpPr>
        <p:spPr>
          <a:xfrm>
            <a:off x="676593" y="2527720"/>
            <a:ext cx="21907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3495" algn="ctr">
              <a:lnSpc>
                <a:spcPct val="100000"/>
              </a:lnSpc>
              <a:spcBef>
                <a:spcPts val="100"/>
              </a:spcBef>
            </a:pPr>
            <a:r>
              <a:rPr lang="en-GB" sz="2000" spc="-135" dirty="0">
                <a:latin typeface="Times New Roman"/>
                <a:cs typeface="Times New Roman"/>
              </a:rPr>
              <a:t>32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1" name="object 41">
            <a:extLst>
              <a:ext uri="{FF2B5EF4-FFF2-40B4-BE49-F238E27FC236}">
                <a16:creationId xmlns:a16="http://schemas.microsoft.com/office/drawing/2014/main" id="{82B6CE03-C9EA-4C56-A27F-9096AEB3A176}"/>
              </a:ext>
            </a:extLst>
          </p:cNvPr>
          <p:cNvSpPr/>
          <p:nvPr/>
        </p:nvSpPr>
        <p:spPr>
          <a:xfrm>
            <a:off x="667067" y="1769951"/>
            <a:ext cx="2209800" cy="313690"/>
          </a:xfrm>
          <a:custGeom>
            <a:avLst/>
            <a:gdLst/>
            <a:ahLst/>
            <a:cxnLst/>
            <a:rect l="l" t="t" r="r" b="b"/>
            <a:pathLst>
              <a:path w="2209800" h="313689">
                <a:moveTo>
                  <a:pt x="0" y="156422"/>
                </a:moveTo>
                <a:lnTo>
                  <a:pt x="42522" y="135959"/>
                </a:lnTo>
                <a:lnTo>
                  <a:pt x="85200" y="115808"/>
                </a:lnTo>
                <a:lnTo>
                  <a:pt x="128190" y="96281"/>
                </a:lnTo>
                <a:lnTo>
                  <a:pt x="171649" y="77691"/>
                </a:lnTo>
                <a:lnTo>
                  <a:pt x="215732" y="60349"/>
                </a:lnTo>
                <a:lnTo>
                  <a:pt x="260595" y="44568"/>
                </a:lnTo>
                <a:lnTo>
                  <a:pt x="306395" y="30660"/>
                </a:lnTo>
                <a:lnTo>
                  <a:pt x="353287" y="18937"/>
                </a:lnTo>
                <a:lnTo>
                  <a:pt x="401428" y="9711"/>
                </a:lnTo>
                <a:lnTo>
                  <a:pt x="450974" y="3294"/>
                </a:lnTo>
                <a:lnTo>
                  <a:pt x="502080" y="0"/>
                </a:lnTo>
                <a:lnTo>
                  <a:pt x="554903" y="138"/>
                </a:lnTo>
                <a:lnTo>
                  <a:pt x="609599" y="4023"/>
                </a:lnTo>
                <a:lnTo>
                  <a:pt x="650613" y="10294"/>
                </a:lnTo>
                <a:lnTo>
                  <a:pt x="693116" y="20329"/>
                </a:lnTo>
                <a:lnTo>
                  <a:pt x="736952" y="33656"/>
                </a:lnTo>
                <a:lnTo>
                  <a:pt x="781964" y="49805"/>
                </a:lnTo>
                <a:lnTo>
                  <a:pt x="827995" y="68307"/>
                </a:lnTo>
                <a:lnTo>
                  <a:pt x="874888" y="88689"/>
                </a:lnTo>
                <a:lnTo>
                  <a:pt x="922487" y="110483"/>
                </a:lnTo>
                <a:lnTo>
                  <a:pt x="970634" y="133218"/>
                </a:lnTo>
                <a:lnTo>
                  <a:pt x="1019174" y="156423"/>
                </a:lnTo>
                <a:lnTo>
                  <a:pt x="1067949" y="179628"/>
                </a:lnTo>
                <a:lnTo>
                  <a:pt x="1116802" y="202362"/>
                </a:lnTo>
                <a:lnTo>
                  <a:pt x="1165577" y="224156"/>
                </a:lnTo>
                <a:lnTo>
                  <a:pt x="1214116" y="244539"/>
                </a:lnTo>
                <a:lnTo>
                  <a:pt x="1262264" y="263040"/>
                </a:lnTo>
                <a:lnTo>
                  <a:pt x="1309863" y="279189"/>
                </a:lnTo>
                <a:lnTo>
                  <a:pt x="1356756" y="292516"/>
                </a:lnTo>
                <a:lnTo>
                  <a:pt x="1402787" y="302551"/>
                </a:lnTo>
                <a:lnTo>
                  <a:pt x="1447799" y="308822"/>
                </a:lnTo>
                <a:lnTo>
                  <a:pt x="1497586" y="312273"/>
                </a:lnTo>
                <a:lnTo>
                  <a:pt x="1546955" y="313213"/>
                </a:lnTo>
                <a:lnTo>
                  <a:pt x="1595934" y="311808"/>
                </a:lnTo>
                <a:lnTo>
                  <a:pt x="1644549" y="308227"/>
                </a:lnTo>
                <a:lnTo>
                  <a:pt x="1692830" y="302637"/>
                </a:lnTo>
                <a:lnTo>
                  <a:pt x="1740804" y="295205"/>
                </a:lnTo>
                <a:lnTo>
                  <a:pt x="1788498" y="286098"/>
                </a:lnTo>
                <a:lnTo>
                  <a:pt x="1835942" y="275485"/>
                </a:lnTo>
                <a:lnTo>
                  <a:pt x="1883162" y="263532"/>
                </a:lnTo>
                <a:lnTo>
                  <a:pt x="1930187" y="250407"/>
                </a:lnTo>
                <a:lnTo>
                  <a:pt x="1977045" y="236278"/>
                </a:lnTo>
                <a:lnTo>
                  <a:pt x="2023763" y="221312"/>
                </a:lnTo>
                <a:lnTo>
                  <a:pt x="2070369" y="205675"/>
                </a:lnTo>
                <a:lnTo>
                  <a:pt x="2116892" y="189537"/>
                </a:lnTo>
                <a:lnTo>
                  <a:pt x="2163359" y="173063"/>
                </a:lnTo>
                <a:lnTo>
                  <a:pt x="2209798" y="15642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42">
            <a:extLst>
              <a:ext uri="{FF2B5EF4-FFF2-40B4-BE49-F238E27FC236}">
                <a16:creationId xmlns:a16="http://schemas.microsoft.com/office/drawing/2014/main" id="{21977356-E0E3-47BF-B5C8-6E9FDA79EF1B}"/>
              </a:ext>
            </a:extLst>
          </p:cNvPr>
          <p:cNvSpPr/>
          <p:nvPr/>
        </p:nvSpPr>
        <p:spPr>
          <a:xfrm>
            <a:off x="667067" y="1519975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0999"/>
                </a:moveTo>
                <a:lnTo>
                  <a:pt x="1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43">
            <a:extLst>
              <a:ext uri="{FF2B5EF4-FFF2-40B4-BE49-F238E27FC236}">
                <a16:creationId xmlns:a16="http://schemas.microsoft.com/office/drawing/2014/main" id="{524A99ED-4706-457D-AA8C-B24DC1777C92}"/>
              </a:ext>
            </a:extLst>
          </p:cNvPr>
          <p:cNvSpPr/>
          <p:nvPr/>
        </p:nvSpPr>
        <p:spPr>
          <a:xfrm>
            <a:off x="2876867" y="1519975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0999"/>
                </a:moveTo>
                <a:lnTo>
                  <a:pt x="1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44">
            <a:extLst>
              <a:ext uri="{FF2B5EF4-FFF2-40B4-BE49-F238E27FC236}">
                <a16:creationId xmlns:a16="http://schemas.microsoft.com/office/drawing/2014/main" id="{85548DA6-CAEC-499F-80D9-F47337AF04B1}"/>
              </a:ext>
            </a:extLst>
          </p:cNvPr>
          <p:cNvSpPr/>
          <p:nvPr/>
        </p:nvSpPr>
        <p:spPr>
          <a:xfrm>
            <a:off x="667067" y="1519975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798" y="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45">
            <a:extLst>
              <a:ext uri="{FF2B5EF4-FFF2-40B4-BE49-F238E27FC236}">
                <a16:creationId xmlns:a16="http://schemas.microsoft.com/office/drawing/2014/main" id="{99D8224F-657A-4913-8A7A-F67D63030B59}"/>
              </a:ext>
            </a:extLst>
          </p:cNvPr>
          <p:cNvSpPr/>
          <p:nvPr/>
        </p:nvSpPr>
        <p:spPr>
          <a:xfrm>
            <a:off x="665053" y="3256700"/>
            <a:ext cx="2209800" cy="228600"/>
          </a:xfrm>
          <a:custGeom>
            <a:avLst/>
            <a:gdLst/>
            <a:ahLst/>
            <a:cxnLst/>
            <a:rect l="l" t="t" r="r" b="b"/>
            <a:pathLst>
              <a:path w="2209800" h="228600">
                <a:moveTo>
                  <a:pt x="0" y="0"/>
                </a:moveTo>
                <a:lnTo>
                  <a:pt x="2209798" y="0"/>
                </a:lnTo>
                <a:lnTo>
                  <a:pt x="2209798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45">
            <a:extLst>
              <a:ext uri="{FF2B5EF4-FFF2-40B4-BE49-F238E27FC236}">
                <a16:creationId xmlns:a16="http://schemas.microsoft.com/office/drawing/2014/main" id="{B8EB8C9D-EEB6-4B5E-8E6C-F25D53EF2ECC}"/>
              </a:ext>
            </a:extLst>
          </p:cNvPr>
          <p:cNvSpPr/>
          <p:nvPr/>
        </p:nvSpPr>
        <p:spPr>
          <a:xfrm>
            <a:off x="665053" y="3480220"/>
            <a:ext cx="2209800" cy="228600"/>
          </a:xfrm>
          <a:custGeom>
            <a:avLst/>
            <a:gdLst/>
            <a:ahLst/>
            <a:cxnLst/>
            <a:rect l="l" t="t" r="r" b="b"/>
            <a:pathLst>
              <a:path w="2209800" h="228600">
                <a:moveTo>
                  <a:pt x="0" y="0"/>
                </a:moveTo>
                <a:lnTo>
                  <a:pt x="2209798" y="0"/>
                </a:lnTo>
                <a:lnTo>
                  <a:pt x="2209798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0">
            <a:extLst>
              <a:ext uri="{FF2B5EF4-FFF2-40B4-BE49-F238E27FC236}">
                <a16:creationId xmlns:a16="http://schemas.microsoft.com/office/drawing/2014/main" id="{B931634C-9867-441A-A600-88FF207172C3}"/>
              </a:ext>
            </a:extLst>
          </p:cNvPr>
          <p:cNvSpPr/>
          <p:nvPr/>
        </p:nvSpPr>
        <p:spPr>
          <a:xfrm rot="8803657">
            <a:off x="2942705" y="3008035"/>
            <a:ext cx="396517" cy="257665"/>
          </a:xfrm>
          <a:custGeom>
            <a:avLst/>
            <a:gdLst/>
            <a:ahLst/>
            <a:cxnLst/>
            <a:rect l="l" t="t" r="r" b="b"/>
            <a:pathLst>
              <a:path w="503554" h="191135">
                <a:moveTo>
                  <a:pt x="0" y="0"/>
                </a:moveTo>
                <a:lnTo>
                  <a:pt x="503302" y="191012"/>
                </a:lnTo>
              </a:path>
            </a:pathLst>
          </a:custGeom>
          <a:ln w="34925">
            <a:solidFill>
              <a:srgbClr val="FF2600"/>
            </a:solidFill>
            <a:tailEnd type="triangle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">
            <a:extLst>
              <a:ext uri="{FF2B5EF4-FFF2-40B4-BE49-F238E27FC236}">
                <a16:creationId xmlns:a16="http://schemas.microsoft.com/office/drawing/2014/main" id="{9B5DD96E-E47E-4381-B0B9-B4633AFD3FFC}"/>
              </a:ext>
            </a:extLst>
          </p:cNvPr>
          <p:cNvSpPr txBox="1"/>
          <p:nvPr/>
        </p:nvSpPr>
        <p:spPr>
          <a:xfrm>
            <a:off x="3414155" y="2932964"/>
            <a:ext cx="101250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D70000"/>
              </a:buClr>
              <a:tabLst>
                <a:tab pos="354965" algn="l"/>
                <a:tab pos="355600" algn="l"/>
              </a:tabLst>
            </a:pPr>
            <a:r>
              <a:rPr lang="en-GB" b="1" spc="-55" dirty="0">
                <a:latin typeface="Garamond (Body)"/>
                <a:cs typeface="Times New Roman"/>
              </a:rPr>
              <a:t>SP (r13)</a:t>
            </a:r>
            <a:endParaRPr lang="en-GB" b="1" spc="-45" dirty="0">
              <a:solidFill>
                <a:schemeClr val="accent3">
                  <a:lumMod val="50000"/>
                </a:schemeClr>
              </a:solidFill>
              <a:latin typeface="Garamond (Body)"/>
              <a:cs typeface="Times New Roman"/>
            </a:endParaRP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ECCB7FA6-1D00-4BDD-A94F-988506C82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230" y="3959329"/>
            <a:ext cx="3564849" cy="2441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377">
              <a:spcBef>
                <a:spcPts val="975"/>
              </a:spcBef>
              <a:buClr>
                <a:srgbClr val="D70000"/>
              </a:buClr>
              <a:buNone/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  <a:cs typeface="Courier New" panose="02070309020205020404" pitchFamily="49" charset="0"/>
              </a:rPr>
              <a:t>push/pop Example: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r1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r2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  r2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  r1</a:t>
            </a:r>
          </a:p>
        </p:txBody>
      </p:sp>
      <p:sp>
        <p:nvSpPr>
          <p:cNvPr id="34" name="object 37">
            <a:extLst>
              <a:ext uri="{FF2B5EF4-FFF2-40B4-BE49-F238E27FC236}">
                <a16:creationId xmlns:a16="http://schemas.microsoft.com/office/drawing/2014/main" id="{827F1B8D-EBCC-4CEF-9FF9-2B4CC45DDD4C}"/>
              </a:ext>
            </a:extLst>
          </p:cNvPr>
          <p:cNvSpPr txBox="1"/>
          <p:nvPr/>
        </p:nvSpPr>
        <p:spPr>
          <a:xfrm>
            <a:off x="676593" y="3194470"/>
            <a:ext cx="21907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8415" algn="ctr">
              <a:lnSpc>
                <a:spcPct val="100000"/>
              </a:lnSpc>
              <a:spcBef>
                <a:spcPts val="100"/>
              </a:spcBef>
            </a:pPr>
            <a:r>
              <a:rPr lang="en-GB" sz="2000" dirty="0">
                <a:latin typeface="Times New Roman"/>
                <a:cs typeface="Times New Roman"/>
              </a:rPr>
              <a:t>#r1 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5" name="object 37">
            <a:extLst>
              <a:ext uri="{FF2B5EF4-FFF2-40B4-BE49-F238E27FC236}">
                <a16:creationId xmlns:a16="http://schemas.microsoft.com/office/drawing/2014/main" id="{7B9D2881-C69D-4907-A5E2-D10B7B336A35}"/>
              </a:ext>
            </a:extLst>
          </p:cNvPr>
          <p:cNvSpPr txBox="1"/>
          <p:nvPr/>
        </p:nvSpPr>
        <p:spPr>
          <a:xfrm>
            <a:off x="676593" y="3423070"/>
            <a:ext cx="21907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8415" algn="ctr">
              <a:lnSpc>
                <a:spcPct val="100000"/>
              </a:lnSpc>
              <a:spcBef>
                <a:spcPts val="100"/>
              </a:spcBef>
            </a:pPr>
            <a:r>
              <a:rPr lang="en-GB" sz="2000" dirty="0">
                <a:latin typeface="Times New Roman"/>
                <a:cs typeface="Times New Roman"/>
              </a:rPr>
              <a:t>#r2 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6" name="object 13">
            <a:extLst>
              <a:ext uri="{FF2B5EF4-FFF2-40B4-BE49-F238E27FC236}">
                <a16:creationId xmlns:a16="http://schemas.microsoft.com/office/drawing/2014/main" id="{1F4E4927-D785-4403-A6DB-AD3E5851BDA3}"/>
              </a:ext>
            </a:extLst>
          </p:cNvPr>
          <p:cNvSpPr txBox="1"/>
          <p:nvPr/>
        </p:nvSpPr>
        <p:spPr>
          <a:xfrm>
            <a:off x="1528127" y="1256982"/>
            <a:ext cx="514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Times New Roman"/>
                <a:cs typeface="Times New Roman"/>
              </a:rPr>
              <a:t>32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bits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9" name="object 14">
            <a:extLst>
              <a:ext uri="{FF2B5EF4-FFF2-40B4-BE49-F238E27FC236}">
                <a16:creationId xmlns:a16="http://schemas.microsoft.com/office/drawing/2014/main" id="{61438D2C-1796-4689-83AA-BC1CDD8B816C}"/>
              </a:ext>
            </a:extLst>
          </p:cNvPr>
          <p:cNvSpPr/>
          <p:nvPr/>
        </p:nvSpPr>
        <p:spPr>
          <a:xfrm>
            <a:off x="2116137" y="1395412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1999" y="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5">
            <a:extLst>
              <a:ext uri="{FF2B5EF4-FFF2-40B4-BE49-F238E27FC236}">
                <a16:creationId xmlns:a16="http://schemas.microsoft.com/office/drawing/2014/main" id="{3321626B-8BE0-4AA3-AC91-C66DB61CDC6D}"/>
              </a:ext>
            </a:extLst>
          </p:cNvPr>
          <p:cNvSpPr/>
          <p:nvPr/>
        </p:nvSpPr>
        <p:spPr>
          <a:xfrm>
            <a:off x="668337" y="1395412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1999" y="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6">
            <a:extLst>
              <a:ext uri="{FF2B5EF4-FFF2-40B4-BE49-F238E27FC236}">
                <a16:creationId xmlns:a16="http://schemas.microsoft.com/office/drawing/2014/main" id="{EE8B7671-8948-45B6-A8AC-20A230B083BC}"/>
              </a:ext>
            </a:extLst>
          </p:cNvPr>
          <p:cNvSpPr/>
          <p:nvPr/>
        </p:nvSpPr>
        <p:spPr>
          <a:xfrm>
            <a:off x="668337" y="1319212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7">
            <a:extLst>
              <a:ext uri="{FF2B5EF4-FFF2-40B4-BE49-F238E27FC236}">
                <a16:creationId xmlns:a16="http://schemas.microsoft.com/office/drawing/2014/main" id="{E6B5D505-4E71-4D39-A5B3-F8020A6971C7}"/>
              </a:ext>
            </a:extLst>
          </p:cNvPr>
          <p:cNvSpPr/>
          <p:nvPr/>
        </p:nvSpPr>
        <p:spPr>
          <a:xfrm>
            <a:off x="2878137" y="1319212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26819503-3630-4936-AC4F-3336E4DFFB96}"/>
              </a:ext>
            </a:extLst>
          </p:cNvPr>
          <p:cNvSpPr/>
          <p:nvPr/>
        </p:nvSpPr>
        <p:spPr>
          <a:xfrm>
            <a:off x="2116137" y="4553893"/>
            <a:ext cx="346406" cy="1846905"/>
          </a:xfrm>
          <a:prstGeom prst="rightBrace">
            <a:avLst>
              <a:gd name="adj1" fmla="val 6844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bject 3">
            <a:extLst>
              <a:ext uri="{FF2B5EF4-FFF2-40B4-BE49-F238E27FC236}">
                <a16:creationId xmlns:a16="http://schemas.microsoft.com/office/drawing/2014/main" id="{7DFE162C-2660-411D-918D-52F76B6E3A06}"/>
              </a:ext>
            </a:extLst>
          </p:cNvPr>
          <p:cNvSpPr txBox="1"/>
          <p:nvPr/>
        </p:nvSpPr>
        <p:spPr>
          <a:xfrm rot="16200000">
            <a:off x="1822502" y="5184041"/>
            <a:ext cx="18469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>
                <a:srgbClr val="D70000"/>
              </a:buClr>
              <a:tabLst>
                <a:tab pos="354965" algn="l"/>
                <a:tab pos="355600" algn="l"/>
              </a:tabLst>
            </a:pPr>
            <a:r>
              <a:rPr lang="en-GB" sz="1800" b="1" spc="-55" dirty="0">
                <a:latin typeface="Garamond (Body)"/>
                <a:cs typeface="Times New Roman"/>
              </a:rPr>
              <a:t>pop </a:t>
            </a:r>
            <a:r>
              <a:rPr lang="en-GB" sz="1800" spc="-55" dirty="0">
                <a:latin typeface="Garamond (Body)"/>
                <a:cs typeface="Times New Roman"/>
              </a:rPr>
              <a:t>order is </a:t>
            </a:r>
            <a:r>
              <a:rPr lang="en-GB" sz="1800" spc="-55" dirty="0">
                <a:solidFill>
                  <a:srgbClr val="C00000"/>
                </a:solidFill>
                <a:latin typeface="Garamond (Body)"/>
                <a:cs typeface="Times New Roman"/>
              </a:rPr>
              <a:t>reverse</a:t>
            </a:r>
            <a:r>
              <a:rPr lang="en-GB" sz="1800" spc="-55" dirty="0">
                <a:latin typeface="Garamond (Body)"/>
                <a:cs typeface="Times New Roman"/>
              </a:rPr>
              <a:t> of</a:t>
            </a:r>
            <a:r>
              <a:rPr lang="en-GB" sz="1800" b="1" spc="-55" dirty="0">
                <a:latin typeface="Garamond (Body)"/>
                <a:cs typeface="Times New Roman"/>
              </a:rPr>
              <a:t> push </a:t>
            </a:r>
            <a:r>
              <a:rPr lang="en-GB" sz="1800" spc="-55" dirty="0">
                <a:latin typeface="Garamond (Body)"/>
                <a:cs typeface="Times New Roman"/>
              </a:rPr>
              <a:t>order</a:t>
            </a:r>
            <a:endParaRPr lang="en-GB" sz="1800" spc="-45" dirty="0">
              <a:solidFill>
                <a:schemeClr val="accent3">
                  <a:lumMod val="50000"/>
                </a:schemeClr>
              </a:solidFill>
              <a:latin typeface="Garamond (Body)"/>
              <a:cs typeface="Times New Roman"/>
            </a:endParaRPr>
          </a:p>
        </p:txBody>
      </p:sp>
      <p:sp>
        <p:nvSpPr>
          <p:cNvPr id="45" name="object 30">
            <a:extLst>
              <a:ext uri="{FF2B5EF4-FFF2-40B4-BE49-F238E27FC236}">
                <a16:creationId xmlns:a16="http://schemas.microsoft.com/office/drawing/2014/main" id="{0E68CDD6-ACE5-47EF-B17D-E04350C5B583}"/>
              </a:ext>
            </a:extLst>
          </p:cNvPr>
          <p:cNvSpPr/>
          <p:nvPr/>
        </p:nvSpPr>
        <p:spPr>
          <a:xfrm>
            <a:off x="5590658" y="3026593"/>
            <a:ext cx="2209800" cy="228600"/>
          </a:xfrm>
          <a:custGeom>
            <a:avLst/>
            <a:gdLst/>
            <a:ahLst/>
            <a:cxnLst/>
            <a:rect l="l" t="t" r="r" b="b"/>
            <a:pathLst>
              <a:path w="2209800" h="228600">
                <a:moveTo>
                  <a:pt x="0" y="0"/>
                </a:moveTo>
                <a:lnTo>
                  <a:pt x="2209798" y="0"/>
                </a:lnTo>
                <a:lnTo>
                  <a:pt x="2209798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31">
            <a:extLst>
              <a:ext uri="{FF2B5EF4-FFF2-40B4-BE49-F238E27FC236}">
                <a16:creationId xmlns:a16="http://schemas.microsoft.com/office/drawing/2014/main" id="{1F2E7E36-113C-40DC-9ADC-2F10A2DF44B0}"/>
              </a:ext>
            </a:extLst>
          </p:cNvPr>
          <p:cNvSpPr/>
          <p:nvPr/>
        </p:nvSpPr>
        <p:spPr>
          <a:xfrm>
            <a:off x="5590658" y="2797993"/>
            <a:ext cx="2209800" cy="228600"/>
          </a:xfrm>
          <a:custGeom>
            <a:avLst/>
            <a:gdLst/>
            <a:ahLst/>
            <a:cxnLst/>
            <a:rect l="l" t="t" r="r" b="b"/>
            <a:pathLst>
              <a:path w="2209800" h="228600">
                <a:moveTo>
                  <a:pt x="0" y="0"/>
                </a:moveTo>
                <a:lnTo>
                  <a:pt x="2209798" y="0"/>
                </a:lnTo>
                <a:lnTo>
                  <a:pt x="2209798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32">
            <a:extLst>
              <a:ext uri="{FF2B5EF4-FFF2-40B4-BE49-F238E27FC236}">
                <a16:creationId xmlns:a16="http://schemas.microsoft.com/office/drawing/2014/main" id="{D30AA4FC-6766-4A5E-94E9-14CBEEFFF5A2}"/>
              </a:ext>
            </a:extLst>
          </p:cNvPr>
          <p:cNvSpPr/>
          <p:nvPr/>
        </p:nvSpPr>
        <p:spPr>
          <a:xfrm>
            <a:off x="5590658" y="2569393"/>
            <a:ext cx="2209800" cy="228600"/>
          </a:xfrm>
          <a:custGeom>
            <a:avLst/>
            <a:gdLst/>
            <a:ahLst/>
            <a:cxnLst/>
            <a:rect l="l" t="t" r="r" b="b"/>
            <a:pathLst>
              <a:path w="2209800" h="228600">
                <a:moveTo>
                  <a:pt x="0" y="0"/>
                </a:moveTo>
                <a:lnTo>
                  <a:pt x="2209798" y="0"/>
                </a:lnTo>
                <a:lnTo>
                  <a:pt x="2209798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33">
            <a:extLst>
              <a:ext uri="{FF2B5EF4-FFF2-40B4-BE49-F238E27FC236}">
                <a16:creationId xmlns:a16="http://schemas.microsoft.com/office/drawing/2014/main" id="{87E88589-82DF-4312-82A6-5D75CB714C1E}"/>
              </a:ext>
            </a:extLst>
          </p:cNvPr>
          <p:cNvSpPr/>
          <p:nvPr/>
        </p:nvSpPr>
        <p:spPr>
          <a:xfrm>
            <a:off x="5590658" y="2188393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1" y="10667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4">
            <a:extLst>
              <a:ext uri="{FF2B5EF4-FFF2-40B4-BE49-F238E27FC236}">
                <a16:creationId xmlns:a16="http://schemas.microsoft.com/office/drawing/2014/main" id="{E4919E97-C187-45C5-9DBE-15FC849F2ACF}"/>
              </a:ext>
            </a:extLst>
          </p:cNvPr>
          <p:cNvSpPr/>
          <p:nvPr/>
        </p:nvSpPr>
        <p:spPr>
          <a:xfrm>
            <a:off x="5590658" y="3255193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7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35">
            <a:extLst>
              <a:ext uri="{FF2B5EF4-FFF2-40B4-BE49-F238E27FC236}">
                <a16:creationId xmlns:a16="http://schemas.microsoft.com/office/drawing/2014/main" id="{73A9EC83-A749-437C-AAED-D8F5112250E7}"/>
              </a:ext>
            </a:extLst>
          </p:cNvPr>
          <p:cNvSpPr/>
          <p:nvPr/>
        </p:nvSpPr>
        <p:spPr>
          <a:xfrm>
            <a:off x="7800458" y="2188393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1" y="10667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36">
            <a:extLst>
              <a:ext uri="{FF2B5EF4-FFF2-40B4-BE49-F238E27FC236}">
                <a16:creationId xmlns:a16="http://schemas.microsoft.com/office/drawing/2014/main" id="{CDFCAC9C-9D9A-483D-B0FB-26150607FE12}"/>
              </a:ext>
            </a:extLst>
          </p:cNvPr>
          <p:cNvSpPr/>
          <p:nvPr/>
        </p:nvSpPr>
        <p:spPr>
          <a:xfrm>
            <a:off x="5590658" y="2031969"/>
            <a:ext cx="2209800" cy="313690"/>
          </a:xfrm>
          <a:custGeom>
            <a:avLst/>
            <a:gdLst/>
            <a:ahLst/>
            <a:cxnLst/>
            <a:rect l="l" t="t" r="r" b="b"/>
            <a:pathLst>
              <a:path w="2209800" h="313689">
                <a:moveTo>
                  <a:pt x="0" y="156422"/>
                </a:moveTo>
                <a:lnTo>
                  <a:pt x="42522" y="135959"/>
                </a:lnTo>
                <a:lnTo>
                  <a:pt x="85200" y="115808"/>
                </a:lnTo>
                <a:lnTo>
                  <a:pt x="128190" y="96281"/>
                </a:lnTo>
                <a:lnTo>
                  <a:pt x="171649" y="77691"/>
                </a:lnTo>
                <a:lnTo>
                  <a:pt x="215732" y="60349"/>
                </a:lnTo>
                <a:lnTo>
                  <a:pt x="260595" y="44568"/>
                </a:lnTo>
                <a:lnTo>
                  <a:pt x="306395" y="30660"/>
                </a:lnTo>
                <a:lnTo>
                  <a:pt x="353287" y="18937"/>
                </a:lnTo>
                <a:lnTo>
                  <a:pt x="401428" y="9711"/>
                </a:lnTo>
                <a:lnTo>
                  <a:pt x="450974" y="3294"/>
                </a:lnTo>
                <a:lnTo>
                  <a:pt x="502080" y="0"/>
                </a:lnTo>
                <a:lnTo>
                  <a:pt x="554903" y="138"/>
                </a:lnTo>
                <a:lnTo>
                  <a:pt x="609599" y="4023"/>
                </a:lnTo>
                <a:lnTo>
                  <a:pt x="650613" y="10294"/>
                </a:lnTo>
                <a:lnTo>
                  <a:pt x="693116" y="20329"/>
                </a:lnTo>
                <a:lnTo>
                  <a:pt x="736952" y="33656"/>
                </a:lnTo>
                <a:lnTo>
                  <a:pt x="781964" y="49805"/>
                </a:lnTo>
                <a:lnTo>
                  <a:pt x="827995" y="68307"/>
                </a:lnTo>
                <a:lnTo>
                  <a:pt x="874888" y="88689"/>
                </a:lnTo>
                <a:lnTo>
                  <a:pt x="922487" y="110483"/>
                </a:lnTo>
                <a:lnTo>
                  <a:pt x="970634" y="133218"/>
                </a:lnTo>
                <a:lnTo>
                  <a:pt x="1019174" y="156423"/>
                </a:lnTo>
                <a:lnTo>
                  <a:pt x="1067949" y="179627"/>
                </a:lnTo>
                <a:lnTo>
                  <a:pt x="1116802" y="202362"/>
                </a:lnTo>
                <a:lnTo>
                  <a:pt x="1165577" y="224156"/>
                </a:lnTo>
                <a:lnTo>
                  <a:pt x="1214116" y="244539"/>
                </a:lnTo>
                <a:lnTo>
                  <a:pt x="1262264" y="263040"/>
                </a:lnTo>
                <a:lnTo>
                  <a:pt x="1309863" y="279189"/>
                </a:lnTo>
                <a:lnTo>
                  <a:pt x="1356756" y="292516"/>
                </a:lnTo>
                <a:lnTo>
                  <a:pt x="1402787" y="302551"/>
                </a:lnTo>
                <a:lnTo>
                  <a:pt x="1447799" y="308822"/>
                </a:lnTo>
                <a:lnTo>
                  <a:pt x="1497586" y="312273"/>
                </a:lnTo>
                <a:lnTo>
                  <a:pt x="1546955" y="313213"/>
                </a:lnTo>
                <a:lnTo>
                  <a:pt x="1595934" y="311808"/>
                </a:lnTo>
                <a:lnTo>
                  <a:pt x="1644549" y="308227"/>
                </a:lnTo>
                <a:lnTo>
                  <a:pt x="1692830" y="302637"/>
                </a:lnTo>
                <a:lnTo>
                  <a:pt x="1740804" y="295205"/>
                </a:lnTo>
                <a:lnTo>
                  <a:pt x="1788498" y="286098"/>
                </a:lnTo>
                <a:lnTo>
                  <a:pt x="1835942" y="275485"/>
                </a:lnTo>
                <a:lnTo>
                  <a:pt x="1883162" y="263532"/>
                </a:lnTo>
                <a:lnTo>
                  <a:pt x="1930187" y="250407"/>
                </a:lnTo>
                <a:lnTo>
                  <a:pt x="1977045" y="236278"/>
                </a:lnTo>
                <a:lnTo>
                  <a:pt x="2023763" y="221311"/>
                </a:lnTo>
                <a:lnTo>
                  <a:pt x="2070369" y="205675"/>
                </a:lnTo>
                <a:lnTo>
                  <a:pt x="2116892" y="189537"/>
                </a:lnTo>
                <a:lnTo>
                  <a:pt x="2163359" y="173063"/>
                </a:lnTo>
                <a:lnTo>
                  <a:pt x="2209798" y="15642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37">
            <a:extLst>
              <a:ext uri="{FF2B5EF4-FFF2-40B4-BE49-F238E27FC236}">
                <a16:creationId xmlns:a16="http://schemas.microsoft.com/office/drawing/2014/main" id="{E8110834-5305-435B-A0D9-E9BE89EBA576}"/>
              </a:ext>
            </a:extLst>
          </p:cNvPr>
          <p:cNvSpPr txBox="1"/>
          <p:nvPr/>
        </p:nvSpPr>
        <p:spPr>
          <a:xfrm>
            <a:off x="5600184" y="2983413"/>
            <a:ext cx="21907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8415" algn="ctr">
              <a:lnSpc>
                <a:spcPct val="100000"/>
              </a:lnSpc>
              <a:spcBef>
                <a:spcPts val="100"/>
              </a:spcBef>
            </a:pPr>
            <a:r>
              <a:rPr lang="en-GB" sz="2000" dirty="0">
                <a:latin typeface="Times New Roman"/>
                <a:cs typeface="Times New Roman"/>
              </a:rPr>
              <a:t>230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3" name="object 38">
            <a:extLst>
              <a:ext uri="{FF2B5EF4-FFF2-40B4-BE49-F238E27FC236}">
                <a16:creationId xmlns:a16="http://schemas.microsoft.com/office/drawing/2014/main" id="{DC2BBC50-85A4-41B2-8FFE-D728FEE62B4B}"/>
              </a:ext>
            </a:extLst>
          </p:cNvPr>
          <p:cNvSpPr txBox="1"/>
          <p:nvPr/>
        </p:nvSpPr>
        <p:spPr>
          <a:xfrm>
            <a:off x="5600184" y="2754813"/>
            <a:ext cx="21907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8415" algn="ctr">
              <a:lnSpc>
                <a:spcPct val="100000"/>
              </a:lnSpc>
              <a:spcBef>
                <a:spcPts val="100"/>
              </a:spcBef>
            </a:pPr>
            <a:r>
              <a:rPr lang="en-GB" sz="2000" spc="20" dirty="0">
                <a:latin typeface="Times New Roman"/>
                <a:cs typeface="Times New Roman"/>
              </a:rPr>
              <a:t>20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4" name="object 39">
            <a:extLst>
              <a:ext uri="{FF2B5EF4-FFF2-40B4-BE49-F238E27FC236}">
                <a16:creationId xmlns:a16="http://schemas.microsoft.com/office/drawing/2014/main" id="{10B92E29-361A-45EA-97AB-A5ACAAFF00E5}"/>
              </a:ext>
            </a:extLst>
          </p:cNvPr>
          <p:cNvSpPr txBox="1"/>
          <p:nvPr/>
        </p:nvSpPr>
        <p:spPr>
          <a:xfrm>
            <a:off x="5600184" y="2526213"/>
            <a:ext cx="21907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3495" algn="ctr">
              <a:lnSpc>
                <a:spcPct val="100000"/>
              </a:lnSpc>
              <a:spcBef>
                <a:spcPts val="100"/>
              </a:spcBef>
            </a:pPr>
            <a:r>
              <a:rPr lang="en-GB" sz="2000" spc="-135" dirty="0">
                <a:latin typeface="Times New Roman"/>
                <a:cs typeface="Times New Roman"/>
              </a:rPr>
              <a:t>32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5" name="object 41">
            <a:extLst>
              <a:ext uri="{FF2B5EF4-FFF2-40B4-BE49-F238E27FC236}">
                <a16:creationId xmlns:a16="http://schemas.microsoft.com/office/drawing/2014/main" id="{8120EF8F-7A08-4B0E-9AAB-DFD1871B0383}"/>
              </a:ext>
            </a:extLst>
          </p:cNvPr>
          <p:cNvSpPr/>
          <p:nvPr/>
        </p:nvSpPr>
        <p:spPr>
          <a:xfrm>
            <a:off x="5590658" y="1768444"/>
            <a:ext cx="2209800" cy="313690"/>
          </a:xfrm>
          <a:custGeom>
            <a:avLst/>
            <a:gdLst/>
            <a:ahLst/>
            <a:cxnLst/>
            <a:rect l="l" t="t" r="r" b="b"/>
            <a:pathLst>
              <a:path w="2209800" h="313689">
                <a:moveTo>
                  <a:pt x="0" y="156422"/>
                </a:moveTo>
                <a:lnTo>
                  <a:pt x="42522" y="135959"/>
                </a:lnTo>
                <a:lnTo>
                  <a:pt x="85200" y="115808"/>
                </a:lnTo>
                <a:lnTo>
                  <a:pt x="128190" y="96281"/>
                </a:lnTo>
                <a:lnTo>
                  <a:pt x="171649" y="77691"/>
                </a:lnTo>
                <a:lnTo>
                  <a:pt x="215732" y="60349"/>
                </a:lnTo>
                <a:lnTo>
                  <a:pt x="260595" y="44568"/>
                </a:lnTo>
                <a:lnTo>
                  <a:pt x="306395" y="30660"/>
                </a:lnTo>
                <a:lnTo>
                  <a:pt x="353287" y="18937"/>
                </a:lnTo>
                <a:lnTo>
                  <a:pt x="401428" y="9711"/>
                </a:lnTo>
                <a:lnTo>
                  <a:pt x="450974" y="3294"/>
                </a:lnTo>
                <a:lnTo>
                  <a:pt x="502080" y="0"/>
                </a:lnTo>
                <a:lnTo>
                  <a:pt x="554903" y="138"/>
                </a:lnTo>
                <a:lnTo>
                  <a:pt x="609599" y="4023"/>
                </a:lnTo>
                <a:lnTo>
                  <a:pt x="650613" y="10294"/>
                </a:lnTo>
                <a:lnTo>
                  <a:pt x="693116" y="20329"/>
                </a:lnTo>
                <a:lnTo>
                  <a:pt x="736952" y="33656"/>
                </a:lnTo>
                <a:lnTo>
                  <a:pt x="781964" y="49805"/>
                </a:lnTo>
                <a:lnTo>
                  <a:pt x="827995" y="68307"/>
                </a:lnTo>
                <a:lnTo>
                  <a:pt x="874888" y="88689"/>
                </a:lnTo>
                <a:lnTo>
                  <a:pt x="922487" y="110483"/>
                </a:lnTo>
                <a:lnTo>
                  <a:pt x="970634" y="133218"/>
                </a:lnTo>
                <a:lnTo>
                  <a:pt x="1019174" y="156423"/>
                </a:lnTo>
                <a:lnTo>
                  <a:pt x="1067949" y="179628"/>
                </a:lnTo>
                <a:lnTo>
                  <a:pt x="1116802" y="202362"/>
                </a:lnTo>
                <a:lnTo>
                  <a:pt x="1165577" y="224156"/>
                </a:lnTo>
                <a:lnTo>
                  <a:pt x="1214116" y="244539"/>
                </a:lnTo>
                <a:lnTo>
                  <a:pt x="1262264" y="263040"/>
                </a:lnTo>
                <a:lnTo>
                  <a:pt x="1309863" y="279189"/>
                </a:lnTo>
                <a:lnTo>
                  <a:pt x="1356756" y="292516"/>
                </a:lnTo>
                <a:lnTo>
                  <a:pt x="1402787" y="302551"/>
                </a:lnTo>
                <a:lnTo>
                  <a:pt x="1447799" y="308822"/>
                </a:lnTo>
                <a:lnTo>
                  <a:pt x="1497586" y="312273"/>
                </a:lnTo>
                <a:lnTo>
                  <a:pt x="1546955" y="313213"/>
                </a:lnTo>
                <a:lnTo>
                  <a:pt x="1595934" y="311808"/>
                </a:lnTo>
                <a:lnTo>
                  <a:pt x="1644549" y="308227"/>
                </a:lnTo>
                <a:lnTo>
                  <a:pt x="1692830" y="302637"/>
                </a:lnTo>
                <a:lnTo>
                  <a:pt x="1740804" y="295205"/>
                </a:lnTo>
                <a:lnTo>
                  <a:pt x="1788498" y="286098"/>
                </a:lnTo>
                <a:lnTo>
                  <a:pt x="1835942" y="275485"/>
                </a:lnTo>
                <a:lnTo>
                  <a:pt x="1883162" y="263532"/>
                </a:lnTo>
                <a:lnTo>
                  <a:pt x="1930187" y="250407"/>
                </a:lnTo>
                <a:lnTo>
                  <a:pt x="1977045" y="236278"/>
                </a:lnTo>
                <a:lnTo>
                  <a:pt x="2023763" y="221312"/>
                </a:lnTo>
                <a:lnTo>
                  <a:pt x="2070369" y="205675"/>
                </a:lnTo>
                <a:lnTo>
                  <a:pt x="2116892" y="189537"/>
                </a:lnTo>
                <a:lnTo>
                  <a:pt x="2163359" y="173063"/>
                </a:lnTo>
                <a:lnTo>
                  <a:pt x="2209798" y="15642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42">
            <a:extLst>
              <a:ext uri="{FF2B5EF4-FFF2-40B4-BE49-F238E27FC236}">
                <a16:creationId xmlns:a16="http://schemas.microsoft.com/office/drawing/2014/main" id="{C5650380-A4FB-4385-A2B2-42F6B8B1DE31}"/>
              </a:ext>
            </a:extLst>
          </p:cNvPr>
          <p:cNvSpPr/>
          <p:nvPr/>
        </p:nvSpPr>
        <p:spPr>
          <a:xfrm>
            <a:off x="5590658" y="151846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0999"/>
                </a:moveTo>
                <a:lnTo>
                  <a:pt x="1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43">
            <a:extLst>
              <a:ext uri="{FF2B5EF4-FFF2-40B4-BE49-F238E27FC236}">
                <a16:creationId xmlns:a16="http://schemas.microsoft.com/office/drawing/2014/main" id="{F9E96630-BD26-4DAA-9CDB-561EB2A1C1DD}"/>
              </a:ext>
            </a:extLst>
          </p:cNvPr>
          <p:cNvSpPr/>
          <p:nvPr/>
        </p:nvSpPr>
        <p:spPr>
          <a:xfrm>
            <a:off x="7800458" y="151846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0999"/>
                </a:moveTo>
                <a:lnTo>
                  <a:pt x="1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44">
            <a:extLst>
              <a:ext uri="{FF2B5EF4-FFF2-40B4-BE49-F238E27FC236}">
                <a16:creationId xmlns:a16="http://schemas.microsoft.com/office/drawing/2014/main" id="{DB8E298C-663B-487C-BA60-6DA8D047BCF8}"/>
              </a:ext>
            </a:extLst>
          </p:cNvPr>
          <p:cNvSpPr/>
          <p:nvPr/>
        </p:nvSpPr>
        <p:spPr>
          <a:xfrm>
            <a:off x="5590658" y="1518468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798" y="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45">
            <a:extLst>
              <a:ext uri="{FF2B5EF4-FFF2-40B4-BE49-F238E27FC236}">
                <a16:creationId xmlns:a16="http://schemas.microsoft.com/office/drawing/2014/main" id="{56B9540A-FA9C-4924-BB77-B61541FE2114}"/>
              </a:ext>
            </a:extLst>
          </p:cNvPr>
          <p:cNvSpPr/>
          <p:nvPr/>
        </p:nvSpPr>
        <p:spPr>
          <a:xfrm>
            <a:off x="5588644" y="3255193"/>
            <a:ext cx="2209800" cy="228600"/>
          </a:xfrm>
          <a:custGeom>
            <a:avLst/>
            <a:gdLst/>
            <a:ahLst/>
            <a:cxnLst/>
            <a:rect l="l" t="t" r="r" b="b"/>
            <a:pathLst>
              <a:path w="2209800" h="228600">
                <a:moveTo>
                  <a:pt x="0" y="0"/>
                </a:moveTo>
                <a:lnTo>
                  <a:pt x="2209798" y="0"/>
                </a:lnTo>
                <a:lnTo>
                  <a:pt x="2209798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45">
            <a:extLst>
              <a:ext uri="{FF2B5EF4-FFF2-40B4-BE49-F238E27FC236}">
                <a16:creationId xmlns:a16="http://schemas.microsoft.com/office/drawing/2014/main" id="{4F6D5020-9B44-4B67-9DA4-96E5148940D3}"/>
              </a:ext>
            </a:extLst>
          </p:cNvPr>
          <p:cNvSpPr/>
          <p:nvPr/>
        </p:nvSpPr>
        <p:spPr>
          <a:xfrm>
            <a:off x="5588644" y="3478713"/>
            <a:ext cx="2209800" cy="228600"/>
          </a:xfrm>
          <a:custGeom>
            <a:avLst/>
            <a:gdLst/>
            <a:ahLst/>
            <a:cxnLst/>
            <a:rect l="l" t="t" r="r" b="b"/>
            <a:pathLst>
              <a:path w="2209800" h="228600">
                <a:moveTo>
                  <a:pt x="0" y="0"/>
                </a:moveTo>
                <a:lnTo>
                  <a:pt x="2209798" y="0"/>
                </a:lnTo>
                <a:lnTo>
                  <a:pt x="2209798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37">
            <a:extLst>
              <a:ext uri="{FF2B5EF4-FFF2-40B4-BE49-F238E27FC236}">
                <a16:creationId xmlns:a16="http://schemas.microsoft.com/office/drawing/2014/main" id="{CA11ADB9-A417-46E3-BD77-11AEC3D895E7}"/>
              </a:ext>
            </a:extLst>
          </p:cNvPr>
          <p:cNvSpPr txBox="1"/>
          <p:nvPr/>
        </p:nvSpPr>
        <p:spPr>
          <a:xfrm>
            <a:off x="5600184" y="3192963"/>
            <a:ext cx="21907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8415" algn="ctr">
              <a:lnSpc>
                <a:spcPct val="100000"/>
              </a:lnSpc>
              <a:spcBef>
                <a:spcPts val="100"/>
              </a:spcBef>
            </a:pPr>
            <a:r>
              <a:rPr lang="en-GB" sz="2000" dirty="0">
                <a:latin typeface="Times New Roman"/>
                <a:cs typeface="Times New Roman"/>
              </a:rPr>
              <a:t>#r1 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2" name="object 37">
            <a:extLst>
              <a:ext uri="{FF2B5EF4-FFF2-40B4-BE49-F238E27FC236}">
                <a16:creationId xmlns:a16="http://schemas.microsoft.com/office/drawing/2014/main" id="{551DF5A6-1209-4349-BEE4-1613FA4514C2}"/>
              </a:ext>
            </a:extLst>
          </p:cNvPr>
          <p:cNvSpPr txBox="1"/>
          <p:nvPr/>
        </p:nvSpPr>
        <p:spPr>
          <a:xfrm>
            <a:off x="5600184" y="3421563"/>
            <a:ext cx="21907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8415" algn="ctr">
              <a:lnSpc>
                <a:spcPct val="100000"/>
              </a:lnSpc>
              <a:spcBef>
                <a:spcPts val="100"/>
              </a:spcBef>
            </a:pPr>
            <a:r>
              <a:rPr lang="en-GB" sz="2000" dirty="0">
                <a:latin typeface="Times New Roman"/>
                <a:cs typeface="Times New Roman"/>
              </a:rPr>
              <a:t>#r2 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3" name="object 13">
            <a:extLst>
              <a:ext uri="{FF2B5EF4-FFF2-40B4-BE49-F238E27FC236}">
                <a16:creationId xmlns:a16="http://schemas.microsoft.com/office/drawing/2014/main" id="{D92A4B71-ED25-45E3-9970-D130C6126A44}"/>
              </a:ext>
            </a:extLst>
          </p:cNvPr>
          <p:cNvSpPr txBox="1"/>
          <p:nvPr/>
        </p:nvSpPr>
        <p:spPr>
          <a:xfrm>
            <a:off x="6451718" y="1255475"/>
            <a:ext cx="514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Times New Roman"/>
                <a:cs typeface="Times New Roman"/>
              </a:rPr>
              <a:t>32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bits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4" name="object 14">
            <a:extLst>
              <a:ext uri="{FF2B5EF4-FFF2-40B4-BE49-F238E27FC236}">
                <a16:creationId xmlns:a16="http://schemas.microsoft.com/office/drawing/2014/main" id="{2C34AE3A-5DAB-4FD2-AFF1-E95425EBF953}"/>
              </a:ext>
            </a:extLst>
          </p:cNvPr>
          <p:cNvSpPr/>
          <p:nvPr/>
        </p:nvSpPr>
        <p:spPr>
          <a:xfrm>
            <a:off x="7039728" y="1393905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1999" y="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15">
            <a:extLst>
              <a:ext uri="{FF2B5EF4-FFF2-40B4-BE49-F238E27FC236}">
                <a16:creationId xmlns:a16="http://schemas.microsoft.com/office/drawing/2014/main" id="{55FD47C2-1CF9-4C75-8BE7-282E8A49EE07}"/>
              </a:ext>
            </a:extLst>
          </p:cNvPr>
          <p:cNvSpPr/>
          <p:nvPr/>
        </p:nvSpPr>
        <p:spPr>
          <a:xfrm>
            <a:off x="5591928" y="1393905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1999" y="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16">
            <a:extLst>
              <a:ext uri="{FF2B5EF4-FFF2-40B4-BE49-F238E27FC236}">
                <a16:creationId xmlns:a16="http://schemas.microsoft.com/office/drawing/2014/main" id="{CA45F235-92E8-49FE-9E9C-95084B2EF112}"/>
              </a:ext>
            </a:extLst>
          </p:cNvPr>
          <p:cNvSpPr/>
          <p:nvPr/>
        </p:nvSpPr>
        <p:spPr>
          <a:xfrm>
            <a:off x="5591928" y="1317705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17">
            <a:extLst>
              <a:ext uri="{FF2B5EF4-FFF2-40B4-BE49-F238E27FC236}">
                <a16:creationId xmlns:a16="http://schemas.microsoft.com/office/drawing/2014/main" id="{F5DD803B-998B-4B78-AD26-EF17F5B9E743}"/>
              </a:ext>
            </a:extLst>
          </p:cNvPr>
          <p:cNvSpPr/>
          <p:nvPr/>
        </p:nvSpPr>
        <p:spPr>
          <a:xfrm>
            <a:off x="7801728" y="1317705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Rectangle 3">
            <a:extLst>
              <a:ext uri="{FF2B5EF4-FFF2-40B4-BE49-F238E27FC236}">
                <a16:creationId xmlns:a16="http://schemas.microsoft.com/office/drawing/2014/main" id="{B4AE0F8C-6B6B-4DAB-B8F5-E6E856991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1221" y="3957823"/>
            <a:ext cx="3942773" cy="2441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377">
              <a:spcBef>
                <a:spcPts val="975"/>
              </a:spcBef>
              <a:buClr>
                <a:srgbClr val="D70000"/>
              </a:buClr>
              <a:buNone/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  <a:cs typeface="Courier New" panose="02070309020205020404" pitchFamily="49" charset="0"/>
              </a:rPr>
              <a:t>load/store Example: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	  r13, r13, #8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r1, [r13, #4]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r2, [r13]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	  r13, r13, #8</a:t>
            </a:r>
          </a:p>
        </p:txBody>
      </p:sp>
      <p:sp>
        <p:nvSpPr>
          <p:cNvPr id="69" name="object 10">
            <a:extLst>
              <a:ext uri="{FF2B5EF4-FFF2-40B4-BE49-F238E27FC236}">
                <a16:creationId xmlns:a16="http://schemas.microsoft.com/office/drawing/2014/main" id="{18F158B2-E1A1-4ABC-89B6-1BE0705E061C}"/>
              </a:ext>
            </a:extLst>
          </p:cNvPr>
          <p:cNvSpPr/>
          <p:nvPr/>
        </p:nvSpPr>
        <p:spPr>
          <a:xfrm rot="8807169">
            <a:off x="7839112" y="3015582"/>
            <a:ext cx="396517" cy="257665"/>
          </a:xfrm>
          <a:custGeom>
            <a:avLst/>
            <a:gdLst/>
            <a:ahLst/>
            <a:cxnLst/>
            <a:rect l="l" t="t" r="r" b="b"/>
            <a:pathLst>
              <a:path w="503554" h="191135">
                <a:moveTo>
                  <a:pt x="0" y="0"/>
                </a:moveTo>
                <a:lnTo>
                  <a:pt x="503302" y="191012"/>
                </a:lnTo>
              </a:path>
            </a:pathLst>
          </a:custGeom>
          <a:ln w="34925">
            <a:solidFill>
              <a:srgbClr val="FF2600"/>
            </a:solidFill>
            <a:tailEnd type="triangle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3">
            <a:extLst>
              <a:ext uri="{FF2B5EF4-FFF2-40B4-BE49-F238E27FC236}">
                <a16:creationId xmlns:a16="http://schemas.microsoft.com/office/drawing/2014/main" id="{0CD6742A-E761-4553-9122-2DE9A5CB11E5}"/>
              </a:ext>
            </a:extLst>
          </p:cNvPr>
          <p:cNvSpPr txBox="1"/>
          <p:nvPr/>
        </p:nvSpPr>
        <p:spPr>
          <a:xfrm>
            <a:off x="8310562" y="2940511"/>
            <a:ext cx="101250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D70000"/>
              </a:buClr>
              <a:tabLst>
                <a:tab pos="354965" algn="l"/>
                <a:tab pos="355600" algn="l"/>
              </a:tabLst>
            </a:pPr>
            <a:r>
              <a:rPr lang="en-GB" b="1" spc="-55" dirty="0">
                <a:latin typeface="Garamond (Body)"/>
                <a:cs typeface="Times New Roman"/>
              </a:rPr>
              <a:t>SP</a:t>
            </a:r>
            <a:endParaRPr lang="en-GB" b="1" spc="-45" dirty="0">
              <a:solidFill>
                <a:schemeClr val="accent3">
                  <a:lumMod val="50000"/>
                </a:schemeClr>
              </a:solidFill>
              <a:latin typeface="Garamond (Body)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877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59259E-6 L -0.00121 0.0354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175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5.55112E-17 L 0.0007 0.0324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03495 L 0.0007 0.0678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64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3009 L 0.0007 0.0634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03356 L 0.0007 0.0669 " pathEditMode="relative" rAng="0" ptsTypes="AA">
                                      <p:cBhvr>
                                        <p:cTn id="42" dur="20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66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3194 L 0.0007 0.06042 " pathEditMode="relative" rAng="0" ptsTypes="AA">
                                      <p:cBhvr>
                                        <p:cTn id="44" dur="2000" spd="-100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59259E-6 L -1.94444E-6 0.03495 " pathEditMode="relative" rAng="0" ptsTypes="AA">
                                      <p:cBhvr>
                                        <p:cTn id="52" dur="20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75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5.55112E-17 L 3.61111E-6 0.0301 " pathEditMode="relative" rAng="0" ptsTypes="AA">
                                      <p:cBhvr>
                                        <p:cTn id="54" dur="2000" spd="-100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81481E-6 L -0.00034 0.0680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3403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48148E-6 L -0.0007 0.06921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48148E-6 L -0.00035 0.06458 " pathEditMode="relative" rAng="0" ptsTypes="AA">
                                      <p:cBhvr>
                                        <p:cTn id="146" dur="20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3218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81481E-6 L -3.05556E-6 0.0632 " pathEditMode="relative" rAng="0" ptsTypes="AA">
                                      <p:cBhvr>
                                        <p:cTn id="148" dur="20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1" animBg="1"/>
      <p:bldP spid="31" grpId="2" animBg="1"/>
      <p:bldP spid="31" grpId="3" animBg="1"/>
      <p:bldP spid="31" grpId="4" animBg="1"/>
      <p:bldP spid="32" grpId="0" build="allAtOnce"/>
      <p:bldP spid="32" grpId="1" build="allAtOnce"/>
      <p:bldP spid="32" grpId="2" build="allAtOnce"/>
      <p:bldP spid="32" grpId="3" build="allAtOnce"/>
      <p:bldP spid="34" grpId="0"/>
      <p:bldP spid="35" grpId="0"/>
      <p:bldP spid="43" grpId="0" animBg="1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4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63" grpId="0"/>
      <p:bldP spid="64" grpId="0" animBg="1"/>
      <p:bldP spid="65" grpId="0" animBg="1"/>
      <p:bldP spid="66" grpId="0" animBg="1"/>
      <p:bldP spid="67" grpId="0" animBg="1"/>
      <p:bldP spid="69" grpId="0" animBg="1"/>
      <p:bldP spid="69" grpId="1" animBg="1"/>
      <p:bldP spid="69" grpId="2" animBg="1"/>
      <p:bldP spid="70" grpId="0"/>
      <p:bldP spid="70" grpId="1"/>
      <p:bldP spid="70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54" y="203200"/>
            <a:ext cx="858842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Nested function calls using stack</a:t>
            </a:r>
          </a:p>
        </p:txBody>
      </p:sp>
      <p:sp>
        <p:nvSpPr>
          <p:cNvPr id="8" name="object 34">
            <a:extLst>
              <a:ext uri="{FF2B5EF4-FFF2-40B4-BE49-F238E27FC236}">
                <a16:creationId xmlns:a16="http://schemas.microsoft.com/office/drawing/2014/main" id="{27D7429B-05E1-4520-9501-B410A5314A25}"/>
              </a:ext>
            </a:extLst>
          </p:cNvPr>
          <p:cNvSpPr txBox="1"/>
          <p:nvPr/>
        </p:nvSpPr>
        <p:spPr>
          <a:xfrm>
            <a:off x="280555" y="1245719"/>
            <a:ext cx="4800600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GB" b="1" spc="11" dirty="0">
                <a:latin typeface="Times New Roman"/>
                <a:cs typeface="Times New Roman"/>
              </a:rPr>
              <a:t>High Level Language Code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0" name="object 34">
            <a:extLst>
              <a:ext uri="{FF2B5EF4-FFF2-40B4-BE49-F238E27FC236}">
                <a16:creationId xmlns:a16="http://schemas.microsoft.com/office/drawing/2014/main" id="{9A54C9DD-E9AE-4CAA-B2CA-14FEECCD084A}"/>
              </a:ext>
            </a:extLst>
          </p:cNvPr>
          <p:cNvSpPr txBox="1"/>
          <p:nvPr/>
        </p:nvSpPr>
        <p:spPr>
          <a:xfrm>
            <a:off x="5134555" y="1249261"/>
            <a:ext cx="3403389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 algn="ctr">
              <a:spcBef>
                <a:spcPts val="79"/>
              </a:spcBef>
            </a:pPr>
            <a:r>
              <a:rPr lang="en-GB" b="1" spc="11" dirty="0">
                <a:latin typeface="Times New Roman"/>
                <a:cs typeface="Times New Roman"/>
              </a:rPr>
              <a:t>Assembly Code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7F92345-52DA-4FB7-BC71-811DA734CCB7}"/>
              </a:ext>
            </a:extLst>
          </p:cNvPr>
          <p:cNvSpPr txBox="1">
            <a:spLocks/>
          </p:cNvSpPr>
          <p:nvPr/>
        </p:nvSpPr>
        <p:spPr>
          <a:xfrm>
            <a:off x="546120" y="1784682"/>
            <a:ext cx="3668040" cy="39776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rtlCol="0" anchor="t" anchorCtr="0" compatLnSpc="1">
            <a:noAutofit/>
          </a:bodyPr>
          <a:lstStyle>
            <a:lvl1pPr marL="342882" indent="-342882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spcBef>
                <a:spcPts val="598"/>
              </a:spcBef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addNum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 a, </a:t>
            </a:r>
            <a:r>
              <a:rPr lang="en-US" sz="1600" dirty="0" err="1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 b) {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  return </a:t>
            </a:r>
            <a:r>
              <a:rPr lang="en-US" sz="1600" dirty="0" err="1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a+b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;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}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endParaRPr lang="en-US" sz="1600" dirty="0">
              <a:solidFill>
                <a:srgbClr val="000000"/>
              </a:solidFill>
              <a:latin typeface="Courier New" pitchFamily="49"/>
              <a:ea typeface="ＭＳ Ｐゴシック" pitchFamily="2"/>
            </a:endParaRP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add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 a, </a:t>
            </a:r>
            <a:r>
              <a:rPr lang="en-US" sz="1600" dirty="0" err="1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 b) {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  return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addNum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(a, b);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}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endParaRPr lang="en-US" sz="1600" dirty="0">
              <a:solidFill>
                <a:srgbClr val="000000"/>
              </a:solidFill>
              <a:latin typeface="Courier New" pitchFamily="49"/>
              <a:ea typeface="ＭＳ Ｐゴシック" pitchFamily="2"/>
            </a:endParaRP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main() {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 x=5, y=10;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add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(a, b);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37044-6975-4CEB-9FFA-6F9BF6825B1D}"/>
              </a:ext>
            </a:extLst>
          </p:cNvPr>
          <p:cNvSpPr txBox="1"/>
          <p:nvPr/>
        </p:nvSpPr>
        <p:spPr>
          <a:xfrm>
            <a:off x="4848480" y="1527120"/>
            <a:ext cx="3386161" cy="452286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0" i="0" u="none" strike="noStrike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err="1">
                <a:solidFill>
                  <a:srgbClr val="0000FF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addNum</a:t>
            </a:r>
            <a:r>
              <a:rPr lang="en-US" sz="1600" dirty="0">
                <a:solidFill>
                  <a:srgbClr val="0000FF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:</a:t>
            </a:r>
            <a:endParaRPr lang="en-US" sz="1600" b="0" i="0" u="none" strike="noStrike" baseline="0" dirty="0">
              <a:ln>
                <a:noFill/>
              </a:ln>
              <a:solidFill>
                <a:srgbClr val="0000FF"/>
              </a:solidFill>
              <a:latin typeface="Courier New" pitchFamily="49"/>
              <a:ea typeface="ＭＳ Ｐゴシック" pitchFamily="2"/>
              <a:cs typeface="ＭＳ Ｐゴシック" pitchFamily="2"/>
            </a:endParaRPr>
          </a:p>
          <a:p>
            <a:pPr lvl="0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FF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add	r0, r0, r1 </a:t>
            </a:r>
          </a:p>
          <a:p>
            <a:pPr lvl="0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mov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 	r15, r14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0000FF"/>
              </a:solidFill>
              <a:latin typeface="Courier New" pitchFamily="49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add: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push	{r14}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C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C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bl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addNum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600" b="1" dirty="0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pop	{r15}</a:t>
            </a:r>
            <a:endParaRPr lang="en-US" sz="1600" b="1" i="0" u="none" strike="noStrike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600" strike="sngStrike" dirty="0" err="1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mov</a:t>
            </a:r>
            <a:r>
              <a:rPr lang="en-US" sz="1600" strike="sngStrike" dirty="0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r15, r14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0" i="0" u="none" strike="noStrike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main: 	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FF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</a:t>
            </a:r>
            <a:r>
              <a:rPr lang="en-US" sz="1600" dirty="0">
                <a:latin typeface="Courier New" pitchFamily="49"/>
                <a:ea typeface="ＭＳ Ｐゴシック" pitchFamily="2"/>
                <a:cs typeface="ＭＳ Ｐゴシック" pitchFamily="2"/>
              </a:rPr>
              <a:t>	</a:t>
            </a:r>
            <a:r>
              <a:rPr lang="en-US" sz="1600" b="1" dirty="0">
                <a:latin typeface="Courier New" pitchFamily="49"/>
                <a:ea typeface="ＭＳ Ｐゴシック" pitchFamily="2"/>
                <a:cs typeface="ＭＳ Ｐゴシック" pitchFamily="2"/>
              </a:rPr>
              <a:t>push	{r14}</a:t>
            </a:r>
            <a:endParaRPr lang="en-US" sz="1600" b="1" i="0" u="none" strike="noStrike" baseline="0" dirty="0">
              <a:ln>
                <a:noFill/>
              </a:ln>
              <a:latin typeface="Courier New" pitchFamily="49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mov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r0, #5</a:t>
            </a:r>
            <a:endParaRPr lang="en-US" sz="1600" b="0" i="0" u="none" strike="noStrike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mov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r1, #10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C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bl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C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add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600" b="1" dirty="0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pop	{r15}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F37705F-980C-4AD0-B63B-E833217E6F8E}"/>
              </a:ext>
            </a:extLst>
          </p:cNvPr>
          <p:cNvSpPr/>
          <p:nvPr/>
        </p:nvSpPr>
        <p:spPr>
          <a:xfrm>
            <a:off x="5770018" y="3489022"/>
            <a:ext cx="2032000" cy="574978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63C163A7-A2BF-4590-8D2B-F0E6DBD32401}"/>
              </a:ext>
            </a:extLst>
          </p:cNvPr>
          <p:cNvSpPr txBox="1"/>
          <p:nvPr/>
        </p:nvSpPr>
        <p:spPr>
          <a:xfrm>
            <a:off x="2126936" y="6064939"/>
            <a:ext cx="544308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D70000"/>
              </a:buClr>
              <a:tabLst>
                <a:tab pos="354965" algn="l"/>
                <a:tab pos="355600" algn="l"/>
              </a:tabLst>
            </a:pPr>
            <a:r>
              <a:rPr lang="en-GB" b="1" spc="-55" dirty="0">
                <a:latin typeface="Garamond (Body)"/>
                <a:cs typeface="Times New Roman"/>
              </a:rPr>
              <a:t>Loads the return address directly to PC</a:t>
            </a:r>
            <a:endParaRPr lang="en-GB" b="1" spc="-45" dirty="0">
              <a:solidFill>
                <a:schemeClr val="accent3">
                  <a:lumMod val="50000"/>
                </a:schemeClr>
              </a:solidFill>
              <a:latin typeface="Garamond (Body)"/>
              <a:cs typeface="Times New Roman"/>
            </a:endParaRPr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D5659D63-0A96-450C-85CD-43F6F49A48B3}"/>
              </a:ext>
            </a:extLst>
          </p:cNvPr>
          <p:cNvSpPr/>
          <p:nvPr/>
        </p:nvSpPr>
        <p:spPr>
          <a:xfrm rot="15828199">
            <a:off x="4088872" y="4191379"/>
            <a:ext cx="1806434" cy="1761138"/>
          </a:xfrm>
          <a:custGeom>
            <a:avLst/>
            <a:gdLst/>
            <a:ahLst/>
            <a:cxnLst/>
            <a:rect l="l" t="t" r="r" b="b"/>
            <a:pathLst>
              <a:path w="503554" h="191135">
                <a:moveTo>
                  <a:pt x="0" y="0"/>
                </a:moveTo>
                <a:lnTo>
                  <a:pt x="503302" y="191012"/>
                </a:lnTo>
              </a:path>
            </a:pathLst>
          </a:custGeom>
          <a:ln w="34925">
            <a:solidFill>
              <a:srgbClr val="FF2600"/>
            </a:solidFill>
            <a:tailEnd type="triangle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659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 animBg="1"/>
      <p:bldP spid="16" grpId="1" animBg="1"/>
      <p:bldP spid="17" grpId="0" build="allAtOnce"/>
      <p:bldP spid="18" grpId="0" animBg="1"/>
      <p:bldP spid="1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709" y="1198041"/>
            <a:ext cx="8685491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Stack is used to save </a:t>
            </a:r>
            <a:r>
              <a:rPr lang="en-US" altLang="en-US" sz="2800" kern="0" dirty="0" err="1">
                <a:solidFill>
                  <a:srgbClr val="000000"/>
                </a:solidFill>
                <a:latin typeface="Garamond"/>
              </a:rPr>
              <a:t>callee</a:t>
            </a: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-saved register (r4-r12) if they are needed in computations.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Stack can used to pass parameters and return values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Registers are limited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Stack is also used for the local variables within the function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37713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Other uses of stack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FE42749-75C6-41EC-89D4-5B2F01570440}"/>
              </a:ext>
            </a:extLst>
          </p:cNvPr>
          <p:cNvSpPr/>
          <p:nvPr/>
        </p:nvSpPr>
        <p:spPr>
          <a:xfrm>
            <a:off x="5779135" y="4242539"/>
            <a:ext cx="2209800" cy="313690"/>
          </a:xfrm>
          <a:custGeom>
            <a:avLst/>
            <a:gdLst/>
            <a:ahLst/>
            <a:cxnLst/>
            <a:rect l="l" t="t" r="r" b="b"/>
            <a:pathLst>
              <a:path w="2209800" h="313689">
                <a:moveTo>
                  <a:pt x="0" y="156423"/>
                </a:moveTo>
                <a:lnTo>
                  <a:pt x="42522" y="135959"/>
                </a:lnTo>
                <a:lnTo>
                  <a:pt x="85200" y="115808"/>
                </a:lnTo>
                <a:lnTo>
                  <a:pt x="128190" y="96281"/>
                </a:lnTo>
                <a:lnTo>
                  <a:pt x="171649" y="77691"/>
                </a:lnTo>
                <a:lnTo>
                  <a:pt x="215732" y="60349"/>
                </a:lnTo>
                <a:lnTo>
                  <a:pt x="260595" y="44568"/>
                </a:lnTo>
                <a:lnTo>
                  <a:pt x="306395" y="30660"/>
                </a:lnTo>
                <a:lnTo>
                  <a:pt x="353287" y="18937"/>
                </a:lnTo>
                <a:lnTo>
                  <a:pt x="401428" y="9711"/>
                </a:lnTo>
                <a:lnTo>
                  <a:pt x="450974" y="3294"/>
                </a:lnTo>
                <a:lnTo>
                  <a:pt x="502080" y="0"/>
                </a:lnTo>
                <a:lnTo>
                  <a:pt x="554903" y="138"/>
                </a:lnTo>
                <a:lnTo>
                  <a:pt x="609599" y="4023"/>
                </a:lnTo>
                <a:lnTo>
                  <a:pt x="650613" y="10294"/>
                </a:lnTo>
                <a:lnTo>
                  <a:pt x="693116" y="20329"/>
                </a:lnTo>
                <a:lnTo>
                  <a:pt x="736952" y="33656"/>
                </a:lnTo>
                <a:lnTo>
                  <a:pt x="781964" y="49805"/>
                </a:lnTo>
                <a:lnTo>
                  <a:pt x="827995" y="68307"/>
                </a:lnTo>
                <a:lnTo>
                  <a:pt x="874888" y="88689"/>
                </a:lnTo>
                <a:lnTo>
                  <a:pt x="922487" y="110483"/>
                </a:lnTo>
                <a:lnTo>
                  <a:pt x="970634" y="133218"/>
                </a:lnTo>
                <a:lnTo>
                  <a:pt x="1019174" y="156423"/>
                </a:lnTo>
                <a:lnTo>
                  <a:pt x="1067949" y="179628"/>
                </a:lnTo>
                <a:lnTo>
                  <a:pt x="1116802" y="202362"/>
                </a:lnTo>
                <a:lnTo>
                  <a:pt x="1165577" y="224156"/>
                </a:lnTo>
                <a:lnTo>
                  <a:pt x="1214116" y="244539"/>
                </a:lnTo>
                <a:lnTo>
                  <a:pt x="1262264" y="263040"/>
                </a:lnTo>
                <a:lnTo>
                  <a:pt x="1309863" y="279189"/>
                </a:lnTo>
                <a:lnTo>
                  <a:pt x="1356756" y="292516"/>
                </a:lnTo>
                <a:lnTo>
                  <a:pt x="1402787" y="302551"/>
                </a:lnTo>
                <a:lnTo>
                  <a:pt x="1447799" y="308822"/>
                </a:lnTo>
                <a:lnTo>
                  <a:pt x="1497586" y="312273"/>
                </a:lnTo>
                <a:lnTo>
                  <a:pt x="1546955" y="313213"/>
                </a:lnTo>
                <a:lnTo>
                  <a:pt x="1595934" y="311808"/>
                </a:lnTo>
                <a:lnTo>
                  <a:pt x="1644549" y="308227"/>
                </a:lnTo>
                <a:lnTo>
                  <a:pt x="1692830" y="302637"/>
                </a:lnTo>
                <a:lnTo>
                  <a:pt x="1740804" y="295205"/>
                </a:lnTo>
                <a:lnTo>
                  <a:pt x="1788499" y="286098"/>
                </a:lnTo>
                <a:lnTo>
                  <a:pt x="1835942" y="275485"/>
                </a:lnTo>
                <a:lnTo>
                  <a:pt x="1883163" y="263532"/>
                </a:lnTo>
                <a:lnTo>
                  <a:pt x="1930188" y="250407"/>
                </a:lnTo>
                <a:lnTo>
                  <a:pt x="1977045" y="236278"/>
                </a:lnTo>
                <a:lnTo>
                  <a:pt x="2023763" y="221312"/>
                </a:lnTo>
                <a:lnTo>
                  <a:pt x="2070370" y="205675"/>
                </a:lnTo>
                <a:lnTo>
                  <a:pt x="2116892" y="189537"/>
                </a:lnTo>
                <a:lnTo>
                  <a:pt x="2163359" y="173063"/>
                </a:lnTo>
                <a:lnTo>
                  <a:pt x="2209798" y="156423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E1CA4D2-23F7-4A49-9A2E-4643DFFD183E}"/>
              </a:ext>
            </a:extLst>
          </p:cNvPr>
          <p:cNvSpPr/>
          <p:nvPr/>
        </p:nvSpPr>
        <p:spPr>
          <a:xfrm>
            <a:off x="5779135" y="5974501"/>
            <a:ext cx="2209800" cy="313690"/>
          </a:xfrm>
          <a:custGeom>
            <a:avLst/>
            <a:gdLst/>
            <a:ahLst/>
            <a:cxnLst/>
            <a:rect l="l" t="t" r="r" b="b"/>
            <a:pathLst>
              <a:path w="2209800" h="313689">
                <a:moveTo>
                  <a:pt x="0" y="156423"/>
                </a:moveTo>
                <a:lnTo>
                  <a:pt x="42522" y="135959"/>
                </a:lnTo>
                <a:lnTo>
                  <a:pt x="85200" y="115808"/>
                </a:lnTo>
                <a:lnTo>
                  <a:pt x="128190" y="96281"/>
                </a:lnTo>
                <a:lnTo>
                  <a:pt x="171649" y="77691"/>
                </a:lnTo>
                <a:lnTo>
                  <a:pt x="215732" y="60349"/>
                </a:lnTo>
                <a:lnTo>
                  <a:pt x="260595" y="44568"/>
                </a:lnTo>
                <a:lnTo>
                  <a:pt x="306395" y="30660"/>
                </a:lnTo>
                <a:lnTo>
                  <a:pt x="353287" y="18937"/>
                </a:lnTo>
                <a:lnTo>
                  <a:pt x="401428" y="9711"/>
                </a:lnTo>
                <a:lnTo>
                  <a:pt x="450974" y="3294"/>
                </a:lnTo>
                <a:lnTo>
                  <a:pt x="502080" y="0"/>
                </a:lnTo>
                <a:lnTo>
                  <a:pt x="554903" y="138"/>
                </a:lnTo>
                <a:lnTo>
                  <a:pt x="609599" y="4023"/>
                </a:lnTo>
                <a:lnTo>
                  <a:pt x="650613" y="10294"/>
                </a:lnTo>
                <a:lnTo>
                  <a:pt x="693116" y="20329"/>
                </a:lnTo>
                <a:lnTo>
                  <a:pt x="736952" y="33656"/>
                </a:lnTo>
                <a:lnTo>
                  <a:pt x="781964" y="49805"/>
                </a:lnTo>
                <a:lnTo>
                  <a:pt x="827995" y="68307"/>
                </a:lnTo>
                <a:lnTo>
                  <a:pt x="874888" y="88689"/>
                </a:lnTo>
                <a:lnTo>
                  <a:pt x="922487" y="110483"/>
                </a:lnTo>
                <a:lnTo>
                  <a:pt x="970634" y="133218"/>
                </a:lnTo>
                <a:lnTo>
                  <a:pt x="1019174" y="156423"/>
                </a:lnTo>
                <a:lnTo>
                  <a:pt x="1067949" y="179628"/>
                </a:lnTo>
                <a:lnTo>
                  <a:pt x="1116802" y="202362"/>
                </a:lnTo>
                <a:lnTo>
                  <a:pt x="1165577" y="224156"/>
                </a:lnTo>
                <a:lnTo>
                  <a:pt x="1214116" y="244539"/>
                </a:lnTo>
                <a:lnTo>
                  <a:pt x="1262264" y="263040"/>
                </a:lnTo>
                <a:lnTo>
                  <a:pt x="1309863" y="279189"/>
                </a:lnTo>
                <a:lnTo>
                  <a:pt x="1356756" y="292516"/>
                </a:lnTo>
                <a:lnTo>
                  <a:pt x="1402787" y="302551"/>
                </a:lnTo>
                <a:lnTo>
                  <a:pt x="1447799" y="308823"/>
                </a:lnTo>
                <a:lnTo>
                  <a:pt x="1497586" y="312274"/>
                </a:lnTo>
                <a:lnTo>
                  <a:pt x="1546955" y="313213"/>
                </a:lnTo>
                <a:lnTo>
                  <a:pt x="1595934" y="311808"/>
                </a:lnTo>
                <a:lnTo>
                  <a:pt x="1644549" y="308227"/>
                </a:lnTo>
                <a:lnTo>
                  <a:pt x="1692830" y="302637"/>
                </a:lnTo>
                <a:lnTo>
                  <a:pt x="1740804" y="295205"/>
                </a:lnTo>
                <a:lnTo>
                  <a:pt x="1788499" y="286098"/>
                </a:lnTo>
                <a:lnTo>
                  <a:pt x="1835942" y="275485"/>
                </a:lnTo>
                <a:lnTo>
                  <a:pt x="1883163" y="263532"/>
                </a:lnTo>
                <a:lnTo>
                  <a:pt x="1930188" y="250408"/>
                </a:lnTo>
                <a:lnTo>
                  <a:pt x="1977045" y="236278"/>
                </a:lnTo>
                <a:lnTo>
                  <a:pt x="2023763" y="221312"/>
                </a:lnTo>
                <a:lnTo>
                  <a:pt x="2070370" y="205675"/>
                </a:lnTo>
                <a:lnTo>
                  <a:pt x="2116892" y="189537"/>
                </a:lnTo>
                <a:lnTo>
                  <a:pt x="2163359" y="173064"/>
                </a:lnTo>
                <a:lnTo>
                  <a:pt x="2209798" y="156423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90C6A3C7-7A22-4176-8D92-8A180CFBF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282412"/>
              </p:ext>
            </p:extLst>
          </p:nvPr>
        </p:nvGraphicFramePr>
        <p:xfrm>
          <a:off x="5769610" y="4398962"/>
          <a:ext cx="2209800" cy="1730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L="65976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lang="en-GB" sz="1400" b="1" spc="-3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400" b="1" spc="-30" dirty="0" err="1">
                          <a:latin typeface="Times New Roman"/>
                          <a:cs typeface="Times New Roman"/>
                        </a:rPr>
                        <a:t>arameters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900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5581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(caller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context)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329">
                <a:tc>
                  <a:txBody>
                    <a:bodyPr/>
                    <a:lstStyle/>
                    <a:p>
                      <a:pPr marL="558165">
                        <a:lnSpc>
                          <a:spcPts val="1440"/>
                        </a:lnSpc>
                      </a:pPr>
                      <a:r>
                        <a:rPr sz="1400" b="1" spc="-40" dirty="0">
                          <a:latin typeface="Times New Roman"/>
                          <a:cs typeface="Times New Roman"/>
                        </a:rPr>
                        <a:t>return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L="695960">
                        <a:lnSpc>
                          <a:spcPts val="1570"/>
                        </a:lnSpc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local </a:t>
                      </a:r>
                      <a:r>
                        <a:rPr sz="1400" b="1" spc="-55" dirty="0">
                          <a:latin typeface="Times New Roman"/>
                          <a:cs typeface="Times New Roman"/>
                        </a:rPr>
                        <a:t>vars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DF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>
            <a:extLst>
              <a:ext uri="{FF2B5EF4-FFF2-40B4-BE49-F238E27FC236}">
                <a16:creationId xmlns:a16="http://schemas.microsoft.com/office/drawing/2014/main" id="{039BBE41-0485-4CB5-BB67-1F068CD65F85}"/>
              </a:ext>
            </a:extLst>
          </p:cNvPr>
          <p:cNvSpPr txBox="1"/>
          <p:nvPr/>
        </p:nvSpPr>
        <p:spPr>
          <a:xfrm>
            <a:off x="4860106" y="5359082"/>
            <a:ext cx="619125" cy="5969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72390">
              <a:lnSpc>
                <a:spcPts val="2100"/>
              </a:lnSpc>
              <a:spcBef>
                <a:spcPts val="420"/>
              </a:spcBef>
            </a:pPr>
            <a:r>
              <a:rPr sz="2000" spc="-85" dirty="0">
                <a:latin typeface="Times New Roman"/>
                <a:cs typeface="Times New Roman"/>
              </a:rPr>
              <a:t>S</a:t>
            </a:r>
            <a:r>
              <a:rPr sz="2000" spc="-50" dirty="0">
                <a:latin typeface="Times New Roman"/>
                <a:cs typeface="Times New Roman"/>
              </a:rPr>
              <a:t>t</a:t>
            </a:r>
            <a:r>
              <a:rPr sz="2000" spc="-80" dirty="0">
                <a:latin typeface="Times New Roman"/>
                <a:cs typeface="Times New Roman"/>
              </a:rPr>
              <a:t>a</a:t>
            </a:r>
            <a:r>
              <a:rPr sz="2000" spc="-85" dirty="0">
                <a:latin typeface="Times New Roman"/>
                <a:cs typeface="Times New Roman"/>
              </a:rPr>
              <a:t>c</a:t>
            </a:r>
            <a:r>
              <a:rPr sz="2000" spc="-45" dirty="0">
                <a:latin typeface="Times New Roman"/>
                <a:cs typeface="Times New Roman"/>
              </a:rPr>
              <a:t>k  </a:t>
            </a:r>
            <a:r>
              <a:rPr sz="2000" spc="-20" dirty="0">
                <a:latin typeface="Times New Roman"/>
                <a:cs typeface="Times New Roman"/>
              </a:rPr>
              <a:t>g</a:t>
            </a:r>
            <a:r>
              <a:rPr sz="2000" spc="-45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spc="-114" dirty="0">
                <a:latin typeface="Times New Roman"/>
                <a:cs typeface="Times New Roman"/>
              </a:rPr>
              <a:t>w</a:t>
            </a:r>
            <a:r>
              <a:rPr sz="2000" spc="-50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33456B4D-5485-456D-9DBA-A5F5B10C6E1D}"/>
              </a:ext>
            </a:extLst>
          </p:cNvPr>
          <p:cNvSpPr/>
          <p:nvPr/>
        </p:nvSpPr>
        <p:spPr>
          <a:xfrm>
            <a:off x="5614035" y="4954587"/>
            <a:ext cx="0" cy="1041400"/>
          </a:xfrm>
          <a:custGeom>
            <a:avLst/>
            <a:gdLst/>
            <a:ahLst/>
            <a:cxnLst/>
            <a:rect l="l" t="t" r="r" b="b"/>
            <a:pathLst>
              <a:path h="1041400">
                <a:moveTo>
                  <a:pt x="0" y="0"/>
                </a:moveTo>
                <a:lnTo>
                  <a:pt x="0" y="10413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BA9ADDDB-CB00-4C5B-A9F7-D64211F62837}"/>
              </a:ext>
            </a:extLst>
          </p:cNvPr>
          <p:cNvSpPr/>
          <p:nvPr/>
        </p:nvSpPr>
        <p:spPr>
          <a:xfrm>
            <a:off x="5550535" y="5894387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7000" y="0"/>
                </a:moveTo>
                <a:lnTo>
                  <a:pt x="0" y="0"/>
                </a:lnTo>
                <a:lnTo>
                  <a:pt x="63500" y="127000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79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709" y="1198041"/>
            <a:ext cx="8685491" cy="5263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ISAs range in complexity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ARM is relatively simple ISA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Simple vs Complex ISA:</a:t>
            </a:r>
          </a:p>
          <a:p>
            <a:pPr marL="0" indent="0" defTabSz="914377">
              <a:spcBef>
                <a:spcPts val="975"/>
              </a:spcBef>
              <a:buClr>
                <a:srgbClr val="D70000"/>
              </a:buClr>
              <a:buNone/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    High Level Language (HLL) Code: </a:t>
            </a:r>
            <a:r>
              <a:rPr lang="en-US" altLang="en-US" sz="28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a[0]=b[0]+5;</a:t>
            </a:r>
          </a:p>
          <a:p>
            <a:pPr marL="0" indent="0" defTabSz="914377">
              <a:spcBef>
                <a:spcPts val="975"/>
              </a:spcBef>
              <a:buClr>
                <a:srgbClr val="D70000"/>
              </a:buClr>
              <a:buNone/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    Assembly Code:</a:t>
            </a:r>
          </a:p>
          <a:p>
            <a:pPr marL="457200" lvl="1" indent="0" defTabSz="914377">
              <a:spcBef>
                <a:spcPts val="375"/>
              </a:spcBef>
              <a:buNone/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     - Simple (ARM):  </a:t>
            </a:r>
            <a:r>
              <a:rPr lang="en-US" altLang="en-US" sz="26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altLang="en-US" sz="2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r3,[r1]</a:t>
            </a:r>
            <a:endParaRPr lang="en-US" altLang="en-US" sz="24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defTabSz="914377">
              <a:spcBef>
                <a:spcPts val="375"/>
              </a:spcBef>
              <a:buNone/>
            </a:pPr>
            <a:r>
              <a:rPr lang="en-US" altLang="en-US" sz="2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 add  r4,r3,5</a:t>
            </a:r>
            <a:endParaRPr lang="en-US" altLang="en-US" sz="24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defTabSz="914377">
              <a:spcBef>
                <a:spcPts val="375"/>
              </a:spcBef>
              <a:buNone/>
            </a:pPr>
            <a:r>
              <a:rPr lang="en-US" altLang="en-US" sz="2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 </a:t>
            </a:r>
            <a:r>
              <a:rPr lang="en-US" altLang="en-US" sz="26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r4,[r2]</a:t>
            </a:r>
            <a:endParaRPr lang="en-US" altLang="en-US" sz="24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377">
              <a:spcBef>
                <a:spcPts val="975"/>
              </a:spcBef>
              <a:buClr>
                <a:srgbClr val="D70000"/>
              </a:buClr>
              <a:buNone/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          - Complex:          </a:t>
            </a:r>
            <a:r>
              <a:rPr lang="en-US" altLang="en-US" sz="28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[r2],[r1],5</a:t>
            </a:r>
          </a:p>
          <a:p>
            <a:pPr marL="0" indent="0" algn="ctr" defTabSz="914377">
              <a:spcBef>
                <a:spcPts val="975"/>
              </a:spcBef>
              <a:buClr>
                <a:srgbClr val="D70000"/>
              </a:buClr>
              <a:buNone/>
            </a:pPr>
            <a:r>
              <a:rPr lang="en-US" altLang="en-US" sz="2800" b="1" kern="0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What are the trade-offs?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37713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Should an ISA be simple or complex?</a:t>
            </a:r>
          </a:p>
        </p:txBody>
      </p:sp>
    </p:spTree>
    <p:extLst>
      <p:ext uri="{BB962C8B-B14F-4D97-AF65-F5344CB8AC3E}">
        <p14:creationId xmlns:p14="http://schemas.microsoft.com/office/powerpoint/2010/main" val="415305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0480" y="1147241"/>
            <a:ext cx="9235439" cy="5263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Complex Instruction Set Computer (CISC)</a:t>
            </a:r>
            <a:endParaRPr lang="en-US" altLang="en-US" sz="2400" kern="0" dirty="0">
              <a:solidFill>
                <a:srgbClr val="000000"/>
              </a:solidFill>
              <a:latin typeface="Garamond"/>
            </a:endParaRP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register-memory architecture: appeared in early computers, like x86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Computers programmed in assembly </a:t>
            </a:r>
            <a:r>
              <a:rPr lang="en-GB" sz="2400" dirty="0">
                <a:latin typeface="Wingdings"/>
                <a:cs typeface="Wingdings"/>
              </a:rPr>
              <a:t></a:t>
            </a:r>
            <a:r>
              <a:rPr lang="en-GB" sz="2400" dirty="0">
                <a:latin typeface="Times New Roman"/>
                <a:cs typeface="Times New Roman"/>
              </a:rPr>
              <a:t> </a:t>
            </a:r>
            <a:r>
              <a:rPr lang="en-GB" sz="2400" spc="-20" dirty="0">
                <a:cs typeface="Times New Roman"/>
              </a:rPr>
              <a:t>HLL features as instructions</a:t>
            </a:r>
            <a:endParaRPr lang="en-US" altLang="en-US" sz="2400" kern="0" dirty="0">
              <a:solidFill>
                <a:srgbClr val="000000"/>
              </a:solidFill>
              <a:latin typeface="Garamond"/>
            </a:endParaRP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Very few registers </a:t>
            </a:r>
            <a:r>
              <a:rPr lang="en-GB" sz="2400" dirty="0">
                <a:latin typeface="Wingdings"/>
                <a:cs typeface="Wingdings"/>
              </a:rPr>
              <a:t></a:t>
            </a:r>
            <a:r>
              <a:rPr lang="en-GB" sz="2400" dirty="0">
                <a:latin typeface="Times New Roman"/>
                <a:cs typeface="Times New Roman"/>
              </a:rPr>
              <a:t> </a:t>
            </a:r>
            <a:r>
              <a:rPr lang="en-GB" sz="2400" spc="-20" dirty="0">
                <a:latin typeface="+mj-lt"/>
                <a:cs typeface="Times New Roman"/>
              </a:rPr>
              <a:t>operands can be in memory</a:t>
            </a:r>
            <a:endParaRPr lang="en-US" altLang="en-US" sz="2400" kern="0" dirty="0">
              <a:solidFill>
                <a:srgbClr val="000000"/>
              </a:solidFill>
              <a:latin typeface="+mj-lt"/>
            </a:endParaRP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Very little memory </a:t>
            </a:r>
            <a:r>
              <a:rPr lang="en-GB" sz="2400" dirty="0">
                <a:latin typeface="Wingdings"/>
                <a:cs typeface="Wingdings"/>
              </a:rPr>
              <a:t></a:t>
            </a:r>
            <a:r>
              <a:rPr lang="en-GB" sz="2400" dirty="0">
                <a:latin typeface="Times New Roman"/>
                <a:cs typeface="Times New Roman"/>
              </a:rPr>
              <a:t> </a:t>
            </a:r>
            <a:r>
              <a:rPr lang="en-GB" sz="2400" spc="-60" dirty="0">
                <a:latin typeface="+mj-lt"/>
                <a:cs typeface="Times New Roman"/>
              </a:rPr>
              <a:t>variable </a:t>
            </a:r>
            <a:r>
              <a:rPr lang="en-GB" sz="2400" spc="-35" dirty="0">
                <a:latin typeface="+mj-lt"/>
                <a:cs typeface="Times New Roman"/>
              </a:rPr>
              <a:t>length </a:t>
            </a:r>
            <a:r>
              <a:rPr lang="en-GB" sz="2400" spc="-25" dirty="0">
                <a:latin typeface="+mj-lt"/>
                <a:cs typeface="Times New Roman"/>
              </a:rPr>
              <a:t>instructions </a:t>
            </a:r>
            <a:r>
              <a:rPr lang="en-GB" sz="2400" spc="25" dirty="0">
                <a:latin typeface="+mj-lt"/>
                <a:cs typeface="Times New Roman"/>
              </a:rPr>
              <a:t>to </a:t>
            </a:r>
            <a:r>
              <a:rPr lang="en-GB" sz="2400" spc="-55" dirty="0">
                <a:latin typeface="+mj-lt"/>
                <a:cs typeface="Times New Roman"/>
              </a:rPr>
              <a:t>minimize </a:t>
            </a:r>
            <a:r>
              <a:rPr lang="en-GB" sz="2400" spc="-25" dirty="0">
                <a:latin typeface="+mj-lt"/>
                <a:cs typeface="Times New Roman"/>
              </a:rPr>
              <a:t>code </a:t>
            </a:r>
            <a:r>
              <a:rPr lang="en-GB" sz="2400" spc="-65" dirty="0">
                <a:latin typeface="+mj-lt"/>
                <a:cs typeface="Times New Roman"/>
              </a:rPr>
              <a:t>size</a:t>
            </a:r>
            <a:endParaRPr lang="en-US" altLang="en-US" sz="2400" kern="0" dirty="0">
              <a:solidFill>
                <a:srgbClr val="000000"/>
              </a:solidFill>
              <a:latin typeface="+mj-lt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Reduced Instruction Set Computer (RISC)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Appeared in 80’s: Used in ARM, MIPS, SPARC, RISC-V ISAs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High-level languages and compilers were already in fashion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More register, more memory, faster clock </a:t>
            </a:r>
            <a:r>
              <a:rPr lang="en-GB" sz="2400" dirty="0">
                <a:latin typeface="Wingdings"/>
                <a:cs typeface="Wingdings"/>
              </a:rPr>
              <a:t></a:t>
            </a:r>
            <a:r>
              <a:rPr lang="en-GB" sz="2400" dirty="0">
                <a:latin typeface="Times New Roman"/>
                <a:cs typeface="Times New Roman"/>
              </a:rPr>
              <a:t> </a:t>
            </a:r>
            <a:r>
              <a:rPr lang="en-GB" sz="2400" spc="-20" dirty="0">
                <a:cs typeface="Times New Roman"/>
              </a:rPr>
              <a:t>fixed length/format instructions for easy and fast decoding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GB" altLang="en-US" sz="2400" kern="0" spc="-20" dirty="0">
                <a:solidFill>
                  <a:srgbClr val="000000"/>
                </a:solidFill>
                <a:latin typeface="Garamond"/>
                <a:cs typeface="Times New Roman"/>
              </a:rPr>
              <a:t>load-store architecture</a:t>
            </a:r>
            <a:endParaRPr lang="en-US" altLang="en-US" sz="2400" kern="0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37713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CISC vs RISC ISA</a:t>
            </a:r>
          </a:p>
        </p:txBody>
      </p:sp>
    </p:spTree>
    <p:extLst>
      <p:ext uri="{BB962C8B-B14F-4D97-AF65-F5344CB8AC3E}">
        <p14:creationId xmlns:p14="http://schemas.microsoft.com/office/powerpoint/2010/main" val="336450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37713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The big picture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3FEB88-B07F-4E7C-A2CB-D69A0FD00F3D}"/>
              </a:ext>
            </a:extLst>
          </p:cNvPr>
          <p:cNvSpPr/>
          <p:nvPr/>
        </p:nvSpPr>
        <p:spPr>
          <a:xfrm>
            <a:off x="3364249" y="3397101"/>
            <a:ext cx="2073703" cy="12280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75B5043-C3D7-4EDD-8EA3-3E8D0B935977}"/>
              </a:ext>
            </a:extLst>
          </p:cNvPr>
          <p:cNvGrpSpPr/>
          <p:nvPr/>
        </p:nvGrpSpPr>
        <p:grpSpPr>
          <a:xfrm>
            <a:off x="3396148" y="3437854"/>
            <a:ext cx="2052084" cy="1117600"/>
            <a:chOff x="3300451" y="3129508"/>
            <a:chExt cx="2052084" cy="11176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E521AC-D8E5-4B92-BB48-269AB05ECAF8}"/>
                </a:ext>
              </a:extLst>
            </p:cNvPr>
            <p:cNvGrpSpPr/>
            <p:nvPr/>
          </p:nvGrpSpPr>
          <p:grpSpPr>
            <a:xfrm>
              <a:off x="3300451" y="3129508"/>
              <a:ext cx="2052084" cy="1117600"/>
              <a:chOff x="1892595" y="3129508"/>
              <a:chExt cx="5188689" cy="2101714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66D7E1D-7508-43A1-BF04-75A158B5DEAE}"/>
                  </a:ext>
                </a:extLst>
              </p:cNvPr>
              <p:cNvSpPr/>
              <p:nvPr/>
            </p:nvSpPr>
            <p:spPr>
              <a:xfrm>
                <a:off x="2711302" y="3136603"/>
                <a:ext cx="1041991" cy="70174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700" dirty="0"/>
                  <a:t>CPU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9102FF3-BA28-4FB5-BF64-DB68A9693299}"/>
                  </a:ext>
                </a:extLst>
              </p:cNvPr>
              <p:cNvSpPr/>
              <p:nvPr/>
            </p:nvSpPr>
            <p:spPr>
              <a:xfrm>
                <a:off x="3753292" y="4529473"/>
                <a:ext cx="1094400" cy="701749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500" dirty="0"/>
                  <a:t>Memory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C0CD91A-0F37-49E1-AE61-66659509A7EC}"/>
                  </a:ext>
                </a:extLst>
              </p:cNvPr>
              <p:cNvSpPr/>
              <p:nvPr/>
            </p:nvSpPr>
            <p:spPr>
              <a:xfrm>
                <a:off x="4905152" y="3129508"/>
                <a:ext cx="1094400" cy="701749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500" dirty="0"/>
                  <a:t>I/O devices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ADCB842-955C-464C-ACF5-D1C950BF1911}"/>
                  </a:ext>
                </a:extLst>
              </p:cNvPr>
              <p:cNvCxnSpPr/>
              <p:nvPr/>
            </p:nvCxnSpPr>
            <p:spPr>
              <a:xfrm>
                <a:off x="1892595" y="4210493"/>
                <a:ext cx="5188689" cy="0"/>
              </a:xfrm>
              <a:prstGeom prst="straightConnector1">
                <a:avLst/>
              </a:prstGeom>
              <a:ln w="88900"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B710CB1-7010-4E3D-9FB4-DFE6E0A6EC5E}"/>
                  </a:ext>
                </a:extLst>
              </p:cNvPr>
              <p:cNvCxnSpPr>
                <a:stCxn id="11" idx="2"/>
              </p:cNvCxnSpPr>
              <p:nvPr/>
            </p:nvCxnSpPr>
            <p:spPr>
              <a:xfrm>
                <a:off x="5452352" y="3831257"/>
                <a:ext cx="0" cy="379236"/>
              </a:xfrm>
              <a:prstGeom prst="line">
                <a:avLst/>
              </a:prstGeom>
              <a:ln w="349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5DA1D84-CD3A-47D1-88A0-F1F630F5A104}"/>
                  </a:ext>
                </a:extLst>
              </p:cNvPr>
              <p:cNvCxnSpPr>
                <a:stCxn id="8" idx="2"/>
              </p:cNvCxnSpPr>
              <p:nvPr/>
            </p:nvCxnSpPr>
            <p:spPr>
              <a:xfrm flipH="1">
                <a:off x="3232297" y="3838352"/>
                <a:ext cx="1" cy="360000"/>
              </a:xfrm>
              <a:prstGeom prst="line">
                <a:avLst/>
              </a:prstGeom>
              <a:ln w="349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3DE0339-F9CC-4F69-8005-7D8552D25A7F}"/>
                  </a:ext>
                </a:extLst>
              </p:cNvPr>
              <p:cNvCxnSpPr>
                <a:stCxn id="10" idx="0"/>
              </p:cNvCxnSpPr>
              <p:nvPr/>
            </p:nvCxnSpPr>
            <p:spPr>
              <a:xfrm flipV="1">
                <a:off x="4300492" y="4210493"/>
                <a:ext cx="0" cy="318980"/>
              </a:xfrm>
              <a:prstGeom prst="line">
                <a:avLst/>
              </a:prstGeom>
              <a:ln w="349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7F6EA2-D00D-4731-8DC1-7C81318CC1E4}"/>
                </a:ext>
              </a:extLst>
            </p:cNvPr>
            <p:cNvSpPr txBox="1"/>
            <p:nvPr/>
          </p:nvSpPr>
          <p:spPr>
            <a:xfrm>
              <a:off x="4812298" y="3506758"/>
              <a:ext cx="39275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/>
                <a:t>BUS</a:t>
              </a:r>
            </a:p>
          </p:txBody>
        </p:sp>
      </p:grpSp>
      <p:sp>
        <p:nvSpPr>
          <p:cNvPr id="17" name="Block Arc 16">
            <a:extLst>
              <a:ext uri="{FF2B5EF4-FFF2-40B4-BE49-F238E27FC236}">
                <a16:creationId xmlns:a16="http://schemas.microsoft.com/office/drawing/2014/main" id="{51C579AF-07D6-4678-9074-E1882481773A}"/>
              </a:ext>
            </a:extLst>
          </p:cNvPr>
          <p:cNvSpPr/>
          <p:nvPr/>
        </p:nvSpPr>
        <p:spPr>
          <a:xfrm>
            <a:off x="2827995" y="2445490"/>
            <a:ext cx="3104971" cy="2814797"/>
          </a:xfrm>
          <a:prstGeom prst="blockArc">
            <a:avLst>
              <a:gd name="adj1" fmla="val 10731609"/>
              <a:gd name="adj2" fmla="val 140402"/>
              <a:gd name="adj3" fmla="val 1362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5D7BBD74-EB3C-4C9F-8A27-04272A62AF5D}"/>
              </a:ext>
            </a:extLst>
          </p:cNvPr>
          <p:cNvSpPr/>
          <p:nvPr/>
        </p:nvSpPr>
        <p:spPr>
          <a:xfrm>
            <a:off x="2349795" y="1956389"/>
            <a:ext cx="4082903" cy="3806457"/>
          </a:xfrm>
          <a:prstGeom prst="donut">
            <a:avLst>
              <a:gd name="adj" fmla="val 1041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32A66F6A-46B4-463F-A154-66E54389F18E}"/>
              </a:ext>
            </a:extLst>
          </p:cNvPr>
          <p:cNvSpPr/>
          <p:nvPr/>
        </p:nvSpPr>
        <p:spPr>
          <a:xfrm rot="5400000">
            <a:off x="2046645" y="1359542"/>
            <a:ext cx="4848681" cy="4999927"/>
          </a:xfrm>
          <a:prstGeom prst="blockArc">
            <a:avLst>
              <a:gd name="adj1" fmla="val 10731609"/>
              <a:gd name="adj2" fmla="val 122885"/>
              <a:gd name="adj3" fmla="val 808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A68EEADC-EBB4-4F47-97AC-F72B27EAD866}"/>
              </a:ext>
            </a:extLst>
          </p:cNvPr>
          <p:cNvSpPr/>
          <p:nvPr/>
        </p:nvSpPr>
        <p:spPr>
          <a:xfrm rot="16200000">
            <a:off x="1869438" y="1363084"/>
            <a:ext cx="4848681" cy="4999927"/>
          </a:xfrm>
          <a:prstGeom prst="blockArc">
            <a:avLst>
              <a:gd name="adj1" fmla="val 10731609"/>
              <a:gd name="adj2" fmla="val 122885"/>
              <a:gd name="adj3" fmla="val 8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58B175-B72F-46CE-9E3D-2AF211CD8A74}"/>
              </a:ext>
            </a:extLst>
          </p:cNvPr>
          <p:cNvSpPr/>
          <p:nvPr/>
        </p:nvSpPr>
        <p:spPr>
          <a:xfrm rot="16200000">
            <a:off x="1631316" y="2483829"/>
            <a:ext cx="3593804" cy="275157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1016805"/>
              </a:avLst>
            </a:prstTxWarp>
            <a:spAutoFit/>
          </a:bodyPr>
          <a:lstStyle/>
          <a:p>
            <a:pPr algn="ctr"/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-</a:t>
            </a:r>
            <a:r>
              <a:rPr lang="en-GB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18C64-10F3-480B-854B-89C582F3BD14}"/>
              </a:ext>
            </a:extLst>
          </p:cNvPr>
          <p:cNvSpPr/>
          <p:nvPr/>
        </p:nvSpPr>
        <p:spPr>
          <a:xfrm rot="5400000">
            <a:off x="3557374" y="2483829"/>
            <a:ext cx="3593804" cy="275157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1016805"/>
              </a:avLst>
            </a:prstTxWarp>
            <a:spAutoFit/>
          </a:bodyPr>
          <a:lstStyle/>
          <a:p>
            <a:pPr algn="ctr"/>
            <a:r>
              <a:rPr lang="en-GB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Assembly Code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F6FC1A-68EA-4C9F-8A69-134BC7E0DA54}"/>
              </a:ext>
            </a:extLst>
          </p:cNvPr>
          <p:cNvSpPr/>
          <p:nvPr/>
        </p:nvSpPr>
        <p:spPr>
          <a:xfrm>
            <a:off x="2466751" y="2199320"/>
            <a:ext cx="3870255" cy="396594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1016805"/>
              </a:avLst>
            </a:prstTxWarp>
            <a:spAutoFit/>
          </a:bodyPr>
          <a:lstStyle/>
          <a:p>
            <a:pPr algn="ctr"/>
            <a:r>
              <a:rPr lang="en-GB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Compiler, Assembler, Optimizer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5977F8-8F65-4221-A4A8-F05684B71368}"/>
              </a:ext>
            </a:extLst>
          </p:cNvPr>
          <p:cNvSpPr txBox="1"/>
          <p:nvPr/>
        </p:nvSpPr>
        <p:spPr>
          <a:xfrm>
            <a:off x="4654613" y="4229794"/>
            <a:ext cx="1222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H/W</a:t>
            </a:r>
          </a:p>
        </p:txBody>
      </p:sp>
      <p:sp>
        <p:nvSpPr>
          <p:cNvPr id="25" name="object 10">
            <a:extLst>
              <a:ext uri="{FF2B5EF4-FFF2-40B4-BE49-F238E27FC236}">
                <a16:creationId xmlns:a16="http://schemas.microsoft.com/office/drawing/2014/main" id="{12AF4DA5-EBD4-42EF-840D-46C32E00F3EA}"/>
              </a:ext>
            </a:extLst>
          </p:cNvPr>
          <p:cNvSpPr/>
          <p:nvPr/>
        </p:nvSpPr>
        <p:spPr>
          <a:xfrm rot="6677132">
            <a:off x="5412820" y="2509159"/>
            <a:ext cx="1728365" cy="1559297"/>
          </a:xfrm>
          <a:custGeom>
            <a:avLst/>
            <a:gdLst/>
            <a:ahLst/>
            <a:cxnLst/>
            <a:rect l="l" t="t" r="r" b="b"/>
            <a:pathLst>
              <a:path w="503554" h="191135">
                <a:moveTo>
                  <a:pt x="0" y="0"/>
                </a:moveTo>
                <a:lnTo>
                  <a:pt x="503302" y="191012"/>
                </a:lnTo>
              </a:path>
            </a:pathLst>
          </a:custGeom>
          <a:ln w="34925">
            <a:solidFill>
              <a:srgbClr val="FF2600"/>
            </a:solidFill>
            <a:tailEnd type="triangle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0F965142-6A20-4827-8CA4-0A2C6F23B773}"/>
              </a:ext>
            </a:extLst>
          </p:cNvPr>
          <p:cNvSpPr txBox="1"/>
          <p:nvPr/>
        </p:nvSpPr>
        <p:spPr>
          <a:xfrm>
            <a:off x="5933858" y="1915798"/>
            <a:ext cx="3104971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>
                <a:srgbClr val="D70000"/>
              </a:buClr>
              <a:tabLst>
                <a:tab pos="354965" algn="l"/>
                <a:tab pos="355600" algn="l"/>
              </a:tabLst>
            </a:pPr>
            <a:r>
              <a:rPr lang="en-GB" b="1" spc="-55" dirty="0">
                <a:latin typeface="Garamond (Body)"/>
                <a:cs typeface="Times New Roman"/>
              </a:rPr>
              <a:t>CPU-I/O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  <a:buClr>
                <a:srgbClr val="D70000"/>
              </a:buClr>
              <a:tabLst>
                <a:tab pos="354965" algn="l"/>
                <a:tab pos="355600" algn="l"/>
              </a:tabLst>
            </a:pPr>
            <a:r>
              <a:rPr lang="en-GB" b="1" spc="-55" dirty="0">
                <a:latin typeface="Garamond (Body)"/>
                <a:cs typeface="Times New Roman"/>
              </a:rPr>
              <a:t>communication</a:t>
            </a:r>
            <a:endParaRPr lang="en-GB" b="1" spc="-45" dirty="0">
              <a:solidFill>
                <a:schemeClr val="accent3">
                  <a:lumMod val="50000"/>
                </a:schemeClr>
              </a:solidFill>
              <a:latin typeface="Garamond (Body)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985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 err="1">
                <a:solidFill>
                  <a:srgbClr val="000000"/>
                </a:solidFill>
                <a:latin typeface="Garamond"/>
              </a:rPr>
              <a:t>Input/Output</a:t>
            </a:r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 (I/O)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382452-8341-4BB6-90CF-0FCD28BAC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60" y="1236550"/>
            <a:ext cx="5568950" cy="500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09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I/O devices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3535596-8C62-4DCB-91FB-047939350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499734"/>
              </p:ext>
            </p:extLst>
          </p:nvPr>
        </p:nvGraphicFramePr>
        <p:xfrm>
          <a:off x="1077912" y="1725612"/>
          <a:ext cx="7059291" cy="31620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4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4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6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06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Device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848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Behaviour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848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Partner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848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Rate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(Mbit/sec)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84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Keyboard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15" dirty="0">
                          <a:latin typeface="Times New Roman"/>
                          <a:cs typeface="Times New Roman"/>
                        </a:rPr>
                        <a:t>Input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Human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0.001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Mouse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8EDE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15" dirty="0">
                          <a:latin typeface="Times New Roman"/>
                          <a:cs typeface="Times New Roman"/>
                        </a:rPr>
                        <a:t>Input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8EDE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Human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8EDE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0.004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8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Voice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input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15" dirty="0">
                          <a:latin typeface="Times New Roman"/>
                          <a:cs typeface="Times New Roman"/>
                        </a:rPr>
                        <a:t>Input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Human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0.26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Laser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printer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8EDE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20" dirty="0">
                          <a:latin typeface="Times New Roman"/>
                          <a:cs typeface="Times New Roman"/>
                        </a:rPr>
                        <a:t>Output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8EDE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Human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8EDE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45"/>
                        </a:lnSpc>
                        <a:spcBef>
                          <a:spcPts val="1550"/>
                        </a:spcBef>
                        <a:tabLst>
                          <a:tab pos="1421130" algn="l"/>
                        </a:tabLst>
                      </a:pPr>
                      <a:r>
                        <a:rPr sz="2700" spc="-89" baseline="43209" dirty="0">
                          <a:latin typeface="Times New Roman"/>
                          <a:cs typeface="Times New Roman"/>
                        </a:rPr>
                        <a:t>3.2	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8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Graphics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20" dirty="0">
                          <a:latin typeface="Times New Roman"/>
                          <a:cs typeface="Times New Roman"/>
                        </a:rPr>
                        <a:t>Output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Human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1675130" algn="l"/>
                        </a:tabLst>
                      </a:pP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800-8,000	</a:t>
                      </a:r>
                      <a:endParaRPr sz="3000" baseline="-19444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Magnetic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disk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8EDE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Storage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8EDE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Machine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8EDE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800-3,000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8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15" dirty="0">
                          <a:latin typeface="Times New Roman"/>
                          <a:cs typeface="Times New Roman"/>
                        </a:rPr>
                        <a:t>Network/LAN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15" dirty="0">
                          <a:latin typeface="Times New Roman"/>
                          <a:cs typeface="Times New Roman"/>
                        </a:rPr>
                        <a:t>Input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output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Machine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100-40,000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(40Gbit/sec)</a:t>
                      </a: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06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336" y="1507923"/>
            <a:ext cx="8842663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For small immediate (8-bits)</a:t>
            </a:r>
            <a:endParaRPr lang="en-US" altLang="en-US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defTabSz="914377">
              <a:spcBef>
                <a:spcPts val="375"/>
              </a:spcBef>
              <a:buNone/>
            </a:pPr>
            <a:r>
              <a:rPr lang="en-US" altLang="en-US" sz="26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en-US" sz="2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r3,#val </a:t>
            </a:r>
            <a:r>
              <a:rPr lang="en-US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24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0 to 255</a:t>
            </a:r>
          </a:p>
          <a:p>
            <a:pPr marL="457200" lvl="1" indent="0" defTabSz="914377">
              <a:spcBef>
                <a:spcPts val="375"/>
              </a:spcBef>
              <a:buNone/>
            </a:pPr>
            <a:r>
              <a:rPr lang="en-US" altLang="en-US" sz="26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altLang="en-US" sz="2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r3,#val </a:t>
            </a:r>
            <a:r>
              <a:rPr lang="en-US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24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-256 to -1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</a:rPr>
              <a:t>For larger values</a:t>
            </a:r>
            <a:endParaRPr lang="en-US" altLang="en-US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defTabSz="914377">
              <a:spcBef>
                <a:spcPts val="375"/>
              </a:spcBef>
              <a:buNone/>
            </a:pPr>
            <a:r>
              <a:rPr lang="en-US" altLang="en-US" sz="26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altLang="en-US" sz="2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r3,=</a:t>
            </a:r>
            <a:r>
              <a:rPr lang="en-US" altLang="en-US" sz="26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24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any 32-bit value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626EDC-370B-49CC-9ACD-668F7ADD4894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Moving immediate values to registers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B3056F-7BED-45D0-B662-190443F7852D}"/>
              </a:ext>
            </a:extLst>
          </p:cNvPr>
          <p:cNvSpPr/>
          <p:nvPr/>
        </p:nvSpPr>
        <p:spPr>
          <a:xfrm>
            <a:off x="2398478" y="2039579"/>
            <a:ext cx="282377" cy="379431"/>
          </a:xfrm>
          <a:prstGeom prst="round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89D4F5-AAE0-44B0-80D4-D1D710FC6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003" y="1165023"/>
            <a:ext cx="7180593" cy="568258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FEE475-B388-41E5-8FF0-95859CB72DB4}"/>
              </a:ext>
            </a:extLst>
          </p:cNvPr>
          <p:cNvSpPr/>
          <p:nvPr/>
        </p:nvSpPr>
        <p:spPr>
          <a:xfrm>
            <a:off x="6405906" y="5455230"/>
            <a:ext cx="1813304" cy="706582"/>
          </a:xfrm>
          <a:prstGeom prst="round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960E29-087E-4854-93E3-1544DA7DD7C2}"/>
              </a:ext>
            </a:extLst>
          </p:cNvPr>
          <p:cNvSpPr/>
          <p:nvPr/>
        </p:nvSpPr>
        <p:spPr>
          <a:xfrm>
            <a:off x="2398477" y="3381648"/>
            <a:ext cx="282377" cy="379431"/>
          </a:xfrm>
          <a:prstGeom prst="round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7BB83491-1A0F-44D4-BEED-B28358D6A2F2}"/>
              </a:ext>
            </a:extLst>
          </p:cNvPr>
          <p:cNvSpPr txBox="1"/>
          <p:nvPr/>
        </p:nvSpPr>
        <p:spPr>
          <a:xfrm>
            <a:off x="500081" y="5453207"/>
            <a:ext cx="8143837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>
                <a:srgbClr val="D70000"/>
              </a:buClr>
              <a:tabLst>
                <a:tab pos="354965" algn="l"/>
                <a:tab pos="355600" algn="l"/>
              </a:tabLst>
            </a:pPr>
            <a:r>
              <a:rPr lang="en-GB" sz="2800" b="1" i="1" spc="-55" dirty="0" err="1">
                <a:solidFill>
                  <a:srgbClr val="0000FF"/>
                </a:solidFill>
                <a:latin typeface="Garamond (Body)"/>
                <a:cs typeface="Times New Roman"/>
              </a:rPr>
              <a:t>ldr</a:t>
            </a:r>
            <a:r>
              <a:rPr lang="en-GB" sz="2800" b="1" spc="-55" dirty="0">
                <a:latin typeface="Garamond (Body)"/>
                <a:cs typeface="Times New Roman"/>
              </a:rPr>
              <a:t> is a </a:t>
            </a:r>
            <a:r>
              <a:rPr lang="en-GB" sz="2800" b="1" spc="-55" dirty="0">
                <a:solidFill>
                  <a:srgbClr val="C00000"/>
                </a:solidFill>
                <a:latin typeface="Garamond (Body)"/>
                <a:cs typeface="Times New Roman"/>
              </a:rPr>
              <a:t>pseudo-op</a:t>
            </a:r>
            <a:r>
              <a:rPr lang="en-GB" sz="2800" b="1" spc="-55" dirty="0">
                <a:latin typeface="Garamond (Body)"/>
                <a:cs typeface="Times New Roman"/>
              </a:rPr>
              <a:t> again! But this time, it loads a value instead of an address to the register.</a:t>
            </a:r>
            <a:endParaRPr lang="en-GB" sz="2800" b="1" spc="-45" dirty="0">
              <a:solidFill>
                <a:srgbClr val="C00000"/>
              </a:solidFill>
              <a:latin typeface="Garamond (Body)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11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8" grpId="0" animBg="1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" y="4363720"/>
            <a:ext cx="893064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Data register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For input device: holds data read from</a:t>
            </a:r>
            <a:r>
              <a:rPr lang="en-US" altLang="en-US" sz="2400" b="1" kern="0" dirty="0">
                <a:solidFill>
                  <a:srgbClr val="000000"/>
                </a:solidFill>
                <a:latin typeface="Garamond"/>
              </a:rPr>
              <a:t> </a:t>
            </a: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the device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For output device: holds data that needs to be written to the device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Status register: status of read/write operation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37713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Connecting I/O devices to CPU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EA7F24-D52E-4EB2-B8D2-F350507D0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128212"/>
            <a:ext cx="1351280" cy="130555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CPU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3584ED-233B-404F-9EE4-275EB4D5B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080" y="1630680"/>
            <a:ext cx="2971800" cy="25146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/>
              <a:t>		      I/O </a:t>
            </a:r>
          </a:p>
          <a:p>
            <a:r>
              <a:rPr lang="en-US" dirty="0"/>
              <a:t>		   Controller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F78F61-F2CD-484C-9EFA-0B6CB3A0C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280" y="1859280"/>
            <a:ext cx="76200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 err="1"/>
              <a:t>reg</a:t>
            </a:r>
            <a:endParaRPr lang="en-US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0AB7893-28FE-4E9B-894A-0ADFA44A7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280" y="3002280"/>
            <a:ext cx="76200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/>
              <a:t>status</a:t>
            </a:r>
          </a:p>
          <a:p>
            <a:pPr algn="ctr"/>
            <a:r>
              <a:rPr lang="en-US" dirty="0" err="1"/>
              <a:t>reg</a:t>
            </a:r>
            <a:endParaRPr lang="en-US" dirty="0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BC03E94E-F2D2-4A5D-963D-754949019C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8080" y="2773680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F98A4BBF-0A00-4047-A412-870E0DC74B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80080" y="224028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40B281E5-6E85-4371-AD07-875ABB64D4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0080" y="277368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1C0AA38F-AAA9-4F51-AF85-71F61EC4E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6800" y="277368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03D17BEF-87A3-4A5B-A862-7BF4A6EA7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800" y="2387448"/>
            <a:ext cx="1087120" cy="75707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I/O</a:t>
            </a:r>
          </a:p>
          <a:p>
            <a:pPr algn="ctr"/>
            <a:r>
              <a:rPr lang="en-US" dirty="0"/>
              <a:t>device</a:t>
            </a:r>
          </a:p>
        </p:txBody>
      </p:sp>
    </p:spTree>
    <p:extLst>
      <p:ext uri="{BB962C8B-B14F-4D97-AF65-F5344CB8AC3E}">
        <p14:creationId xmlns:p14="http://schemas.microsoft.com/office/powerpoint/2010/main" val="291947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37713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Connecting multiple I/O devices</a:t>
            </a: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3D42A041-2191-4014-8F66-5BC2871D05E0}"/>
              </a:ext>
            </a:extLst>
          </p:cNvPr>
          <p:cNvSpPr txBox="1"/>
          <p:nvPr/>
        </p:nvSpPr>
        <p:spPr>
          <a:xfrm>
            <a:off x="2964180" y="6037580"/>
            <a:ext cx="1508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75" dirty="0">
                <a:solidFill>
                  <a:srgbClr val="0000FF"/>
                </a:solidFill>
                <a:latin typeface="Times New Roman"/>
                <a:cs typeface="Times New Roman"/>
              </a:rPr>
              <a:t>I/O</a:t>
            </a:r>
            <a:r>
              <a:rPr sz="1800" b="1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controllers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B5649CDB-017E-4980-B952-48D68B8CE5AD}"/>
              </a:ext>
            </a:extLst>
          </p:cNvPr>
          <p:cNvSpPr txBox="1"/>
          <p:nvPr/>
        </p:nvSpPr>
        <p:spPr>
          <a:xfrm>
            <a:off x="3266440" y="1280159"/>
            <a:ext cx="838200" cy="685800"/>
          </a:xfrm>
          <a:prstGeom prst="rect">
            <a:avLst/>
          </a:prstGeom>
          <a:ln w="25399">
            <a:solidFill>
              <a:srgbClr val="0433FF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83515">
              <a:lnSpc>
                <a:spcPct val="100000"/>
              </a:lnSpc>
            </a:pPr>
            <a:r>
              <a:rPr sz="14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UART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F70EFDA9-E568-40F5-BF6A-0E59EE152047}"/>
              </a:ext>
            </a:extLst>
          </p:cNvPr>
          <p:cNvSpPr/>
          <p:nvPr/>
        </p:nvSpPr>
        <p:spPr>
          <a:xfrm>
            <a:off x="3266440" y="1280159"/>
            <a:ext cx="838200" cy="685800"/>
          </a:xfrm>
          <a:custGeom>
            <a:avLst/>
            <a:gdLst/>
            <a:ahLst/>
            <a:cxnLst/>
            <a:rect l="l" t="t" r="r" b="b"/>
            <a:pathLst>
              <a:path w="838200" h="685800">
                <a:moveTo>
                  <a:pt x="0" y="0"/>
                </a:moveTo>
                <a:lnTo>
                  <a:pt x="838199" y="0"/>
                </a:lnTo>
                <a:lnTo>
                  <a:pt x="838199" y="685799"/>
                </a:lnTo>
                <a:lnTo>
                  <a:pt x="0" y="6857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2031FDB1-A5AA-40C5-BF73-F45C57EE3BA0}"/>
              </a:ext>
            </a:extLst>
          </p:cNvPr>
          <p:cNvSpPr/>
          <p:nvPr/>
        </p:nvSpPr>
        <p:spPr>
          <a:xfrm>
            <a:off x="3266440" y="2270760"/>
            <a:ext cx="838200" cy="685800"/>
          </a:xfrm>
          <a:custGeom>
            <a:avLst/>
            <a:gdLst/>
            <a:ahLst/>
            <a:cxnLst/>
            <a:rect l="l" t="t" r="r" b="b"/>
            <a:pathLst>
              <a:path w="838200" h="685800">
                <a:moveTo>
                  <a:pt x="0" y="0"/>
                </a:moveTo>
                <a:lnTo>
                  <a:pt x="838199" y="0"/>
                </a:lnTo>
                <a:lnTo>
                  <a:pt x="838199" y="685799"/>
                </a:lnTo>
                <a:lnTo>
                  <a:pt x="0" y="6857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000D0297-18E9-41A4-979D-9F00E46335E5}"/>
              </a:ext>
            </a:extLst>
          </p:cNvPr>
          <p:cNvSpPr/>
          <p:nvPr/>
        </p:nvSpPr>
        <p:spPr>
          <a:xfrm>
            <a:off x="3266440" y="3261360"/>
            <a:ext cx="838200" cy="685800"/>
          </a:xfrm>
          <a:custGeom>
            <a:avLst/>
            <a:gdLst/>
            <a:ahLst/>
            <a:cxnLst/>
            <a:rect l="l" t="t" r="r" b="b"/>
            <a:pathLst>
              <a:path w="838200" h="685800">
                <a:moveTo>
                  <a:pt x="0" y="0"/>
                </a:moveTo>
                <a:lnTo>
                  <a:pt x="838199" y="0"/>
                </a:lnTo>
                <a:lnTo>
                  <a:pt x="838199" y="685799"/>
                </a:lnTo>
                <a:lnTo>
                  <a:pt x="0" y="6857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2D252971-55DD-4476-8DC4-0C15C904AA1B}"/>
              </a:ext>
            </a:extLst>
          </p:cNvPr>
          <p:cNvSpPr/>
          <p:nvPr/>
        </p:nvSpPr>
        <p:spPr>
          <a:xfrm>
            <a:off x="3266440" y="4251960"/>
            <a:ext cx="838200" cy="685800"/>
          </a:xfrm>
          <a:custGeom>
            <a:avLst/>
            <a:gdLst/>
            <a:ahLst/>
            <a:cxnLst/>
            <a:rect l="l" t="t" r="r" b="b"/>
            <a:pathLst>
              <a:path w="838200" h="685800">
                <a:moveTo>
                  <a:pt x="0" y="0"/>
                </a:moveTo>
                <a:lnTo>
                  <a:pt x="838199" y="0"/>
                </a:lnTo>
                <a:lnTo>
                  <a:pt x="838199" y="685799"/>
                </a:lnTo>
                <a:lnTo>
                  <a:pt x="0" y="6857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EDF3A5D5-480B-41FC-9BF9-42439CA813DF}"/>
              </a:ext>
            </a:extLst>
          </p:cNvPr>
          <p:cNvSpPr/>
          <p:nvPr/>
        </p:nvSpPr>
        <p:spPr>
          <a:xfrm>
            <a:off x="5476239" y="135636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76201"/>
                </a:moveTo>
                <a:lnTo>
                  <a:pt x="5988" y="46540"/>
                </a:lnTo>
                <a:lnTo>
                  <a:pt x="22319" y="22319"/>
                </a:lnTo>
                <a:lnTo>
                  <a:pt x="46540" y="5988"/>
                </a:lnTo>
                <a:lnTo>
                  <a:pt x="76201" y="0"/>
                </a:lnTo>
                <a:lnTo>
                  <a:pt x="838197" y="0"/>
                </a:lnTo>
                <a:lnTo>
                  <a:pt x="867858" y="5988"/>
                </a:lnTo>
                <a:lnTo>
                  <a:pt x="892080" y="22319"/>
                </a:lnTo>
                <a:lnTo>
                  <a:pt x="908411" y="46540"/>
                </a:lnTo>
                <a:lnTo>
                  <a:pt x="914399" y="76201"/>
                </a:lnTo>
                <a:lnTo>
                  <a:pt x="914399" y="380997"/>
                </a:lnTo>
                <a:lnTo>
                  <a:pt x="908411" y="410658"/>
                </a:lnTo>
                <a:lnTo>
                  <a:pt x="892080" y="434880"/>
                </a:lnTo>
                <a:lnTo>
                  <a:pt x="867858" y="451211"/>
                </a:lnTo>
                <a:lnTo>
                  <a:pt x="838197" y="457199"/>
                </a:lnTo>
                <a:lnTo>
                  <a:pt x="76201" y="457199"/>
                </a:lnTo>
                <a:lnTo>
                  <a:pt x="46540" y="451211"/>
                </a:lnTo>
                <a:lnTo>
                  <a:pt x="22319" y="434880"/>
                </a:lnTo>
                <a:lnTo>
                  <a:pt x="5988" y="410658"/>
                </a:lnTo>
                <a:lnTo>
                  <a:pt x="0" y="380997"/>
                </a:lnTo>
                <a:lnTo>
                  <a:pt x="0" y="76201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1">
            <a:extLst>
              <a:ext uri="{FF2B5EF4-FFF2-40B4-BE49-F238E27FC236}">
                <a16:creationId xmlns:a16="http://schemas.microsoft.com/office/drawing/2014/main" id="{33DB6C8C-43A5-4560-924B-700D20D0A303}"/>
              </a:ext>
            </a:extLst>
          </p:cNvPr>
          <p:cNvSpPr txBox="1"/>
          <p:nvPr/>
        </p:nvSpPr>
        <p:spPr>
          <a:xfrm>
            <a:off x="5604192" y="1465580"/>
            <a:ext cx="6000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" dirty="0">
                <a:latin typeface="Times New Roman"/>
                <a:cs typeface="Times New Roman"/>
              </a:rPr>
              <a:t>mod</a:t>
            </a:r>
            <a:r>
              <a:rPr sz="1400" b="1" spc="25" dirty="0">
                <a:latin typeface="Times New Roman"/>
                <a:cs typeface="Times New Roman"/>
              </a:rPr>
              <a:t>e</a:t>
            </a:r>
            <a:r>
              <a:rPr sz="1400" b="1" spc="15" dirty="0">
                <a:latin typeface="Times New Roman"/>
                <a:cs typeface="Times New Roman"/>
              </a:rPr>
              <a:t>m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6" name="object 12">
            <a:extLst>
              <a:ext uri="{FF2B5EF4-FFF2-40B4-BE49-F238E27FC236}">
                <a16:creationId xmlns:a16="http://schemas.microsoft.com/office/drawing/2014/main" id="{8BDBB0A5-A296-4366-A80F-4814C89970CF}"/>
              </a:ext>
            </a:extLst>
          </p:cNvPr>
          <p:cNvSpPr/>
          <p:nvPr/>
        </p:nvSpPr>
        <p:spPr>
          <a:xfrm>
            <a:off x="4104640" y="1584960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599" y="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3">
            <a:extLst>
              <a:ext uri="{FF2B5EF4-FFF2-40B4-BE49-F238E27FC236}">
                <a16:creationId xmlns:a16="http://schemas.microsoft.com/office/drawing/2014/main" id="{960A3560-40BD-41D2-B090-F09990B33147}"/>
              </a:ext>
            </a:extLst>
          </p:cNvPr>
          <p:cNvSpPr/>
          <p:nvPr/>
        </p:nvSpPr>
        <p:spPr>
          <a:xfrm>
            <a:off x="4104640" y="2575560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599" y="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4">
            <a:extLst>
              <a:ext uri="{FF2B5EF4-FFF2-40B4-BE49-F238E27FC236}">
                <a16:creationId xmlns:a16="http://schemas.microsoft.com/office/drawing/2014/main" id="{8659F7EB-471C-4325-86E7-1227D78B4D50}"/>
              </a:ext>
            </a:extLst>
          </p:cNvPr>
          <p:cNvSpPr/>
          <p:nvPr/>
        </p:nvSpPr>
        <p:spPr>
          <a:xfrm>
            <a:off x="4104640" y="3566160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599" y="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5">
            <a:extLst>
              <a:ext uri="{FF2B5EF4-FFF2-40B4-BE49-F238E27FC236}">
                <a16:creationId xmlns:a16="http://schemas.microsoft.com/office/drawing/2014/main" id="{EBEE4B63-1B7E-4665-BB3D-E30C84B27E96}"/>
              </a:ext>
            </a:extLst>
          </p:cNvPr>
          <p:cNvSpPr/>
          <p:nvPr/>
        </p:nvSpPr>
        <p:spPr>
          <a:xfrm>
            <a:off x="4104640" y="4556760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599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6">
            <a:extLst>
              <a:ext uri="{FF2B5EF4-FFF2-40B4-BE49-F238E27FC236}">
                <a16:creationId xmlns:a16="http://schemas.microsoft.com/office/drawing/2014/main" id="{2CD69301-DE06-4BE9-81A8-6898B285721A}"/>
              </a:ext>
            </a:extLst>
          </p:cNvPr>
          <p:cNvSpPr/>
          <p:nvPr/>
        </p:nvSpPr>
        <p:spPr>
          <a:xfrm>
            <a:off x="5476239" y="234696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76201"/>
                </a:moveTo>
                <a:lnTo>
                  <a:pt x="5988" y="46540"/>
                </a:lnTo>
                <a:lnTo>
                  <a:pt x="22319" y="22319"/>
                </a:lnTo>
                <a:lnTo>
                  <a:pt x="46540" y="5988"/>
                </a:lnTo>
                <a:lnTo>
                  <a:pt x="76201" y="0"/>
                </a:lnTo>
                <a:lnTo>
                  <a:pt x="838197" y="0"/>
                </a:lnTo>
                <a:lnTo>
                  <a:pt x="867858" y="5988"/>
                </a:lnTo>
                <a:lnTo>
                  <a:pt x="892080" y="22319"/>
                </a:lnTo>
                <a:lnTo>
                  <a:pt x="908411" y="46540"/>
                </a:lnTo>
                <a:lnTo>
                  <a:pt x="914399" y="76201"/>
                </a:lnTo>
                <a:lnTo>
                  <a:pt x="914399" y="380997"/>
                </a:lnTo>
                <a:lnTo>
                  <a:pt x="908411" y="410658"/>
                </a:lnTo>
                <a:lnTo>
                  <a:pt x="892080" y="434880"/>
                </a:lnTo>
                <a:lnTo>
                  <a:pt x="867858" y="451211"/>
                </a:lnTo>
                <a:lnTo>
                  <a:pt x="838197" y="457199"/>
                </a:lnTo>
                <a:lnTo>
                  <a:pt x="76201" y="457199"/>
                </a:lnTo>
                <a:lnTo>
                  <a:pt x="46540" y="451211"/>
                </a:lnTo>
                <a:lnTo>
                  <a:pt x="22319" y="434880"/>
                </a:lnTo>
                <a:lnTo>
                  <a:pt x="5988" y="410658"/>
                </a:lnTo>
                <a:lnTo>
                  <a:pt x="0" y="380997"/>
                </a:lnTo>
                <a:lnTo>
                  <a:pt x="0" y="76201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7">
            <a:extLst>
              <a:ext uri="{FF2B5EF4-FFF2-40B4-BE49-F238E27FC236}">
                <a16:creationId xmlns:a16="http://schemas.microsoft.com/office/drawing/2014/main" id="{FFE29333-7CC5-4EF2-B541-3C9CF45C255C}"/>
              </a:ext>
            </a:extLst>
          </p:cNvPr>
          <p:cNvSpPr/>
          <p:nvPr/>
        </p:nvSpPr>
        <p:spPr>
          <a:xfrm>
            <a:off x="5476239" y="333756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76201"/>
                </a:moveTo>
                <a:lnTo>
                  <a:pt x="5988" y="46540"/>
                </a:lnTo>
                <a:lnTo>
                  <a:pt x="22319" y="22319"/>
                </a:lnTo>
                <a:lnTo>
                  <a:pt x="46540" y="5988"/>
                </a:lnTo>
                <a:lnTo>
                  <a:pt x="76201" y="0"/>
                </a:lnTo>
                <a:lnTo>
                  <a:pt x="838197" y="0"/>
                </a:lnTo>
                <a:lnTo>
                  <a:pt x="867858" y="5988"/>
                </a:lnTo>
                <a:lnTo>
                  <a:pt x="892080" y="22319"/>
                </a:lnTo>
                <a:lnTo>
                  <a:pt x="908411" y="46540"/>
                </a:lnTo>
                <a:lnTo>
                  <a:pt x="914399" y="76201"/>
                </a:lnTo>
                <a:lnTo>
                  <a:pt x="914399" y="380997"/>
                </a:lnTo>
                <a:lnTo>
                  <a:pt x="908411" y="410658"/>
                </a:lnTo>
                <a:lnTo>
                  <a:pt x="892080" y="434880"/>
                </a:lnTo>
                <a:lnTo>
                  <a:pt x="867858" y="451211"/>
                </a:lnTo>
                <a:lnTo>
                  <a:pt x="838197" y="457199"/>
                </a:lnTo>
                <a:lnTo>
                  <a:pt x="76201" y="457199"/>
                </a:lnTo>
                <a:lnTo>
                  <a:pt x="46540" y="451211"/>
                </a:lnTo>
                <a:lnTo>
                  <a:pt x="22319" y="434880"/>
                </a:lnTo>
                <a:lnTo>
                  <a:pt x="5988" y="410658"/>
                </a:lnTo>
                <a:lnTo>
                  <a:pt x="0" y="380997"/>
                </a:lnTo>
                <a:lnTo>
                  <a:pt x="0" y="76201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8">
            <a:extLst>
              <a:ext uri="{FF2B5EF4-FFF2-40B4-BE49-F238E27FC236}">
                <a16:creationId xmlns:a16="http://schemas.microsoft.com/office/drawing/2014/main" id="{4E648633-8DD0-4ECA-9F4A-38D89A0E0141}"/>
              </a:ext>
            </a:extLst>
          </p:cNvPr>
          <p:cNvSpPr txBox="1"/>
          <p:nvPr/>
        </p:nvSpPr>
        <p:spPr>
          <a:xfrm>
            <a:off x="5593080" y="3446780"/>
            <a:ext cx="6261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" dirty="0">
                <a:latin typeface="Times New Roman"/>
                <a:cs typeface="Times New Roman"/>
              </a:rPr>
              <a:t>mon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30" dirty="0">
                <a:latin typeface="Times New Roman"/>
                <a:cs typeface="Times New Roman"/>
              </a:rPr>
              <a:t>t</a:t>
            </a:r>
            <a:r>
              <a:rPr sz="1400" b="1" spc="-60" dirty="0">
                <a:latin typeface="Times New Roman"/>
                <a:cs typeface="Times New Roman"/>
              </a:rPr>
              <a:t>or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19">
            <a:extLst>
              <a:ext uri="{FF2B5EF4-FFF2-40B4-BE49-F238E27FC236}">
                <a16:creationId xmlns:a16="http://schemas.microsoft.com/office/drawing/2014/main" id="{35F9A412-29D2-4DBD-9976-EFD0F8467AB2}"/>
              </a:ext>
            </a:extLst>
          </p:cNvPr>
          <p:cNvSpPr/>
          <p:nvPr/>
        </p:nvSpPr>
        <p:spPr>
          <a:xfrm>
            <a:off x="5476239" y="432816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76201"/>
                </a:moveTo>
                <a:lnTo>
                  <a:pt x="5988" y="46540"/>
                </a:lnTo>
                <a:lnTo>
                  <a:pt x="22319" y="22318"/>
                </a:lnTo>
                <a:lnTo>
                  <a:pt x="46540" y="5988"/>
                </a:lnTo>
                <a:lnTo>
                  <a:pt x="76201" y="0"/>
                </a:lnTo>
                <a:lnTo>
                  <a:pt x="838197" y="0"/>
                </a:lnTo>
                <a:lnTo>
                  <a:pt x="867858" y="5988"/>
                </a:lnTo>
                <a:lnTo>
                  <a:pt x="892080" y="22318"/>
                </a:lnTo>
                <a:lnTo>
                  <a:pt x="908411" y="46540"/>
                </a:lnTo>
                <a:lnTo>
                  <a:pt x="914399" y="76201"/>
                </a:lnTo>
                <a:lnTo>
                  <a:pt x="914399" y="380997"/>
                </a:lnTo>
                <a:lnTo>
                  <a:pt x="908411" y="410658"/>
                </a:lnTo>
                <a:lnTo>
                  <a:pt x="892080" y="434880"/>
                </a:lnTo>
                <a:lnTo>
                  <a:pt x="867858" y="451211"/>
                </a:lnTo>
                <a:lnTo>
                  <a:pt x="838197" y="457199"/>
                </a:lnTo>
                <a:lnTo>
                  <a:pt x="76201" y="457199"/>
                </a:lnTo>
                <a:lnTo>
                  <a:pt x="46540" y="451211"/>
                </a:lnTo>
                <a:lnTo>
                  <a:pt x="22319" y="434880"/>
                </a:lnTo>
                <a:lnTo>
                  <a:pt x="5988" y="410658"/>
                </a:lnTo>
                <a:lnTo>
                  <a:pt x="0" y="380997"/>
                </a:lnTo>
                <a:lnTo>
                  <a:pt x="0" y="76201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0">
            <a:extLst>
              <a:ext uri="{FF2B5EF4-FFF2-40B4-BE49-F238E27FC236}">
                <a16:creationId xmlns:a16="http://schemas.microsoft.com/office/drawing/2014/main" id="{E04B2176-040A-4468-BCC3-243F13F59048}"/>
              </a:ext>
            </a:extLst>
          </p:cNvPr>
          <p:cNvSpPr txBox="1"/>
          <p:nvPr/>
        </p:nvSpPr>
        <p:spPr>
          <a:xfrm>
            <a:off x="5737542" y="4437380"/>
            <a:ext cx="3422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Times New Roman"/>
                <a:cs typeface="Times New Roman"/>
              </a:rPr>
              <a:t>dis</a:t>
            </a:r>
            <a:r>
              <a:rPr sz="1400" b="1" spc="-35" dirty="0">
                <a:latin typeface="Times New Roman"/>
                <a:cs typeface="Times New Roman"/>
              </a:rPr>
              <a:t>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5" name="object 21">
            <a:extLst>
              <a:ext uri="{FF2B5EF4-FFF2-40B4-BE49-F238E27FC236}">
                <a16:creationId xmlns:a16="http://schemas.microsoft.com/office/drawing/2014/main" id="{65081CF5-36E9-49EF-AE1E-3E00A3729723}"/>
              </a:ext>
            </a:extLst>
          </p:cNvPr>
          <p:cNvSpPr txBox="1"/>
          <p:nvPr/>
        </p:nvSpPr>
        <p:spPr>
          <a:xfrm>
            <a:off x="4565967" y="1313180"/>
            <a:ext cx="5346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RS</a:t>
            </a:r>
            <a:r>
              <a:rPr sz="14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232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6" name="object 22">
            <a:extLst>
              <a:ext uri="{FF2B5EF4-FFF2-40B4-BE49-F238E27FC236}">
                <a16:creationId xmlns:a16="http://schemas.microsoft.com/office/drawing/2014/main" id="{634CF9F4-99B8-4F39-9C34-E727E3A281B8}"/>
              </a:ext>
            </a:extLst>
          </p:cNvPr>
          <p:cNvSpPr txBox="1"/>
          <p:nvPr/>
        </p:nvSpPr>
        <p:spPr>
          <a:xfrm>
            <a:off x="4650105" y="2303780"/>
            <a:ext cx="734363" cy="371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4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USB</a:t>
            </a:r>
            <a:endParaRPr sz="1400" dirty="0">
              <a:latin typeface="Times New Roman"/>
              <a:cs typeface="Times New Roman"/>
            </a:endParaRPr>
          </a:p>
          <a:p>
            <a:pPr marL="1003300">
              <a:lnSpc>
                <a:spcPts val="1440"/>
              </a:lnSpc>
            </a:pP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7" name="object 23">
            <a:extLst>
              <a:ext uri="{FF2B5EF4-FFF2-40B4-BE49-F238E27FC236}">
                <a16:creationId xmlns:a16="http://schemas.microsoft.com/office/drawing/2014/main" id="{76C37B35-9E53-4507-AC5F-06F14F9D3FBE}"/>
              </a:ext>
            </a:extLst>
          </p:cNvPr>
          <p:cNvSpPr txBox="1"/>
          <p:nvPr/>
        </p:nvSpPr>
        <p:spPr>
          <a:xfrm>
            <a:off x="4618355" y="3294380"/>
            <a:ext cx="4311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eo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8" name="object 24">
            <a:extLst>
              <a:ext uri="{FF2B5EF4-FFF2-40B4-BE49-F238E27FC236}">
                <a16:creationId xmlns:a16="http://schemas.microsoft.com/office/drawing/2014/main" id="{431CA8A5-9BFE-4B83-93AA-04959A55DA05}"/>
              </a:ext>
            </a:extLst>
          </p:cNvPr>
          <p:cNvSpPr txBox="1"/>
          <p:nvPr/>
        </p:nvSpPr>
        <p:spPr>
          <a:xfrm>
            <a:off x="4610417" y="4284980"/>
            <a:ext cx="4584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SAT</a:t>
            </a:r>
            <a:r>
              <a:rPr sz="14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92D3A033-4D81-408D-A561-4BA5AFA27803}"/>
              </a:ext>
            </a:extLst>
          </p:cNvPr>
          <p:cNvSpPr txBox="1"/>
          <p:nvPr/>
        </p:nvSpPr>
        <p:spPr>
          <a:xfrm>
            <a:off x="4407217" y="4564380"/>
            <a:ext cx="8591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Serial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SCSI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0" name="object 26">
            <a:extLst>
              <a:ext uri="{FF2B5EF4-FFF2-40B4-BE49-F238E27FC236}">
                <a16:creationId xmlns:a16="http://schemas.microsoft.com/office/drawing/2014/main" id="{4E64B0D7-F872-4B99-88A2-6B1F032AA6B9}"/>
              </a:ext>
            </a:extLst>
          </p:cNvPr>
          <p:cNvSpPr/>
          <p:nvPr/>
        </p:nvSpPr>
        <p:spPr>
          <a:xfrm>
            <a:off x="2352040" y="1584960"/>
            <a:ext cx="0" cy="3962400"/>
          </a:xfrm>
          <a:custGeom>
            <a:avLst/>
            <a:gdLst/>
            <a:ahLst/>
            <a:cxnLst/>
            <a:rect l="l" t="t" r="r" b="b"/>
            <a:pathLst>
              <a:path h="3962400">
                <a:moveTo>
                  <a:pt x="0" y="0"/>
                </a:moveTo>
                <a:lnTo>
                  <a:pt x="0" y="396239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7">
            <a:extLst>
              <a:ext uri="{FF2B5EF4-FFF2-40B4-BE49-F238E27FC236}">
                <a16:creationId xmlns:a16="http://schemas.microsoft.com/office/drawing/2014/main" id="{02B59812-2543-492D-820D-4DD59B40DA4D}"/>
              </a:ext>
            </a:extLst>
          </p:cNvPr>
          <p:cNvSpPr/>
          <p:nvPr/>
        </p:nvSpPr>
        <p:spPr>
          <a:xfrm>
            <a:off x="2352040" y="158496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399" y="0"/>
                </a:moveTo>
                <a:lnTo>
                  <a:pt x="0" y="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28">
            <a:extLst>
              <a:ext uri="{FF2B5EF4-FFF2-40B4-BE49-F238E27FC236}">
                <a16:creationId xmlns:a16="http://schemas.microsoft.com/office/drawing/2014/main" id="{25803392-54D6-4F28-ADAC-160C7136DF82}"/>
              </a:ext>
            </a:extLst>
          </p:cNvPr>
          <p:cNvSpPr/>
          <p:nvPr/>
        </p:nvSpPr>
        <p:spPr>
          <a:xfrm>
            <a:off x="2352040" y="257556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399" y="0"/>
                </a:moveTo>
                <a:lnTo>
                  <a:pt x="0" y="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9">
            <a:extLst>
              <a:ext uri="{FF2B5EF4-FFF2-40B4-BE49-F238E27FC236}">
                <a16:creationId xmlns:a16="http://schemas.microsoft.com/office/drawing/2014/main" id="{9A52F79B-75F9-4A75-B4AF-5FB3B0B689B1}"/>
              </a:ext>
            </a:extLst>
          </p:cNvPr>
          <p:cNvSpPr/>
          <p:nvPr/>
        </p:nvSpPr>
        <p:spPr>
          <a:xfrm>
            <a:off x="2352040" y="356616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399" y="0"/>
                </a:moveTo>
                <a:lnTo>
                  <a:pt x="0" y="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0">
            <a:extLst>
              <a:ext uri="{FF2B5EF4-FFF2-40B4-BE49-F238E27FC236}">
                <a16:creationId xmlns:a16="http://schemas.microsoft.com/office/drawing/2014/main" id="{96578B6A-C5B3-4B2B-8BB7-8EBE621107DD}"/>
              </a:ext>
            </a:extLst>
          </p:cNvPr>
          <p:cNvSpPr/>
          <p:nvPr/>
        </p:nvSpPr>
        <p:spPr>
          <a:xfrm>
            <a:off x="2352040" y="455676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399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31">
            <a:extLst>
              <a:ext uri="{FF2B5EF4-FFF2-40B4-BE49-F238E27FC236}">
                <a16:creationId xmlns:a16="http://schemas.microsoft.com/office/drawing/2014/main" id="{727E978A-4F62-475D-A0B3-3045E89542A8}"/>
              </a:ext>
            </a:extLst>
          </p:cNvPr>
          <p:cNvSpPr/>
          <p:nvPr/>
        </p:nvSpPr>
        <p:spPr>
          <a:xfrm>
            <a:off x="1437640" y="356616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399" y="0"/>
                </a:moveTo>
                <a:lnTo>
                  <a:pt x="0" y="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34">
            <a:extLst>
              <a:ext uri="{FF2B5EF4-FFF2-40B4-BE49-F238E27FC236}">
                <a16:creationId xmlns:a16="http://schemas.microsoft.com/office/drawing/2014/main" id="{A3F2D5C8-4AF7-44A2-A76E-D0FAC0757367}"/>
              </a:ext>
            </a:extLst>
          </p:cNvPr>
          <p:cNvSpPr/>
          <p:nvPr/>
        </p:nvSpPr>
        <p:spPr>
          <a:xfrm>
            <a:off x="3266440" y="5242560"/>
            <a:ext cx="838200" cy="685800"/>
          </a:xfrm>
          <a:custGeom>
            <a:avLst/>
            <a:gdLst/>
            <a:ahLst/>
            <a:cxnLst/>
            <a:rect l="l" t="t" r="r" b="b"/>
            <a:pathLst>
              <a:path w="838200" h="685800">
                <a:moveTo>
                  <a:pt x="0" y="0"/>
                </a:moveTo>
                <a:lnTo>
                  <a:pt x="838199" y="0"/>
                </a:lnTo>
                <a:lnTo>
                  <a:pt x="838199" y="685799"/>
                </a:lnTo>
                <a:lnTo>
                  <a:pt x="0" y="6857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5">
            <a:extLst>
              <a:ext uri="{FF2B5EF4-FFF2-40B4-BE49-F238E27FC236}">
                <a16:creationId xmlns:a16="http://schemas.microsoft.com/office/drawing/2014/main" id="{2A5BF070-D8AA-498D-B111-CF8FC4B41EA1}"/>
              </a:ext>
            </a:extLst>
          </p:cNvPr>
          <p:cNvSpPr/>
          <p:nvPr/>
        </p:nvSpPr>
        <p:spPr>
          <a:xfrm>
            <a:off x="4104640" y="5547360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599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36">
            <a:extLst>
              <a:ext uri="{FF2B5EF4-FFF2-40B4-BE49-F238E27FC236}">
                <a16:creationId xmlns:a16="http://schemas.microsoft.com/office/drawing/2014/main" id="{81BDD536-D07B-4035-8BCE-E60CB1E71EEB}"/>
              </a:ext>
            </a:extLst>
          </p:cNvPr>
          <p:cNvSpPr/>
          <p:nvPr/>
        </p:nvSpPr>
        <p:spPr>
          <a:xfrm>
            <a:off x="5476239" y="531876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76201"/>
                </a:moveTo>
                <a:lnTo>
                  <a:pt x="5988" y="46540"/>
                </a:lnTo>
                <a:lnTo>
                  <a:pt x="22319" y="22319"/>
                </a:lnTo>
                <a:lnTo>
                  <a:pt x="46540" y="5988"/>
                </a:lnTo>
                <a:lnTo>
                  <a:pt x="76201" y="0"/>
                </a:lnTo>
                <a:lnTo>
                  <a:pt x="838197" y="0"/>
                </a:lnTo>
                <a:lnTo>
                  <a:pt x="867858" y="5988"/>
                </a:lnTo>
                <a:lnTo>
                  <a:pt x="892080" y="22319"/>
                </a:lnTo>
                <a:lnTo>
                  <a:pt x="908411" y="46540"/>
                </a:lnTo>
                <a:lnTo>
                  <a:pt x="914399" y="76201"/>
                </a:lnTo>
                <a:lnTo>
                  <a:pt x="914399" y="380997"/>
                </a:lnTo>
                <a:lnTo>
                  <a:pt x="908411" y="410658"/>
                </a:lnTo>
                <a:lnTo>
                  <a:pt x="892080" y="434880"/>
                </a:lnTo>
                <a:lnTo>
                  <a:pt x="867858" y="451211"/>
                </a:lnTo>
                <a:lnTo>
                  <a:pt x="838197" y="457199"/>
                </a:lnTo>
                <a:lnTo>
                  <a:pt x="76201" y="457199"/>
                </a:lnTo>
                <a:lnTo>
                  <a:pt x="46540" y="451211"/>
                </a:lnTo>
                <a:lnTo>
                  <a:pt x="22319" y="434880"/>
                </a:lnTo>
                <a:lnTo>
                  <a:pt x="5988" y="410658"/>
                </a:lnTo>
                <a:lnTo>
                  <a:pt x="0" y="380997"/>
                </a:lnTo>
                <a:lnTo>
                  <a:pt x="0" y="76201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37">
            <a:extLst>
              <a:ext uri="{FF2B5EF4-FFF2-40B4-BE49-F238E27FC236}">
                <a16:creationId xmlns:a16="http://schemas.microsoft.com/office/drawing/2014/main" id="{54BBD58B-59A2-48FA-AD0E-FF3B1CBCA0A0}"/>
              </a:ext>
            </a:extLst>
          </p:cNvPr>
          <p:cNvSpPr txBox="1"/>
          <p:nvPr/>
        </p:nvSpPr>
        <p:spPr>
          <a:xfrm>
            <a:off x="5701030" y="5310505"/>
            <a:ext cx="490855" cy="441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1639"/>
              </a:lnSpc>
              <a:spcBef>
                <a:spcPts val="100"/>
              </a:spcBef>
            </a:pPr>
            <a:r>
              <a:rPr sz="1400" b="1" spc="-75" dirty="0">
                <a:latin typeface="Times New Roman"/>
                <a:cs typeface="Times New Roman"/>
              </a:rPr>
              <a:t>802.11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39"/>
              </a:lnSpc>
            </a:pPr>
            <a:r>
              <a:rPr sz="1400" b="1" spc="5" dirty="0">
                <a:latin typeface="Times New Roman"/>
                <a:cs typeface="Times New Roman"/>
              </a:rPr>
              <a:t>(w</a:t>
            </a:r>
            <a:r>
              <a:rPr sz="1400" b="1" dirty="0">
                <a:latin typeface="Times New Roman"/>
                <a:cs typeface="Times New Roman"/>
              </a:rPr>
              <a:t>i-</a:t>
            </a:r>
            <a:r>
              <a:rPr sz="1400" b="1" spc="-50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2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2" name="object 38">
            <a:extLst>
              <a:ext uri="{FF2B5EF4-FFF2-40B4-BE49-F238E27FC236}">
                <a16:creationId xmlns:a16="http://schemas.microsoft.com/office/drawing/2014/main" id="{16473B7F-4E00-40DF-9D32-6C0D151A8524}"/>
              </a:ext>
            </a:extLst>
          </p:cNvPr>
          <p:cNvSpPr txBox="1"/>
          <p:nvPr/>
        </p:nvSpPr>
        <p:spPr>
          <a:xfrm>
            <a:off x="4631055" y="5275580"/>
            <a:ext cx="4089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4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Ie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" name="object 39">
            <a:extLst>
              <a:ext uri="{FF2B5EF4-FFF2-40B4-BE49-F238E27FC236}">
                <a16:creationId xmlns:a16="http://schemas.microsoft.com/office/drawing/2014/main" id="{215AD36C-C092-4174-8D24-C31017B0E4AE}"/>
              </a:ext>
            </a:extLst>
          </p:cNvPr>
          <p:cNvSpPr/>
          <p:nvPr/>
        </p:nvSpPr>
        <p:spPr>
          <a:xfrm>
            <a:off x="2352040" y="554736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399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41">
            <a:extLst>
              <a:ext uri="{FF2B5EF4-FFF2-40B4-BE49-F238E27FC236}">
                <a16:creationId xmlns:a16="http://schemas.microsoft.com/office/drawing/2014/main" id="{64B19C79-BE38-4C3F-ADD8-08B8EB963F7D}"/>
              </a:ext>
            </a:extLst>
          </p:cNvPr>
          <p:cNvSpPr txBox="1"/>
          <p:nvPr/>
        </p:nvSpPr>
        <p:spPr>
          <a:xfrm>
            <a:off x="5384468" y="6064959"/>
            <a:ext cx="12319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GB" sz="20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I/O devices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6" name="object 42">
            <a:extLst>
              <a:ext uri="{FF2B5EF4-FFF2-40B4-BE49-F238E27FC236}">
                <a16:creationId xmlns:a16="http://schemas.microsoft.com/office/drawing/2014/main" id="{6BDA8FF6-485D-41E4-A796-D7424AB1E837}"/>
              </a:ext>
            </a:extLst>
          </p:cNvPr>
          <p:cNvSpPr/>
          <p:nvPr/>
        </p:nvSpPr>
        <p:spPr>
          <a:xfrm>
            <a:off x="1278826" y="1604686"/>
            <a:ext cx="3552190" cy="594360"/>
          </a:xfrm>
          <a:custGeom>
            <a:avLst/>
            <a:gdLst/>
            <a:ahLst/>
            <a:cxnLst/>
            <a:rect l="l" t="t" r="r" b="b"/>
            <a:pathLst>
              <a:path w="3552190" h="594360">
                <a:moveTo>
                  <a:pt x="0" y="594000"/>
                </a:moveTo>
                <a:lnTo>
                  <a:pt x="332580" y="590825"/>
                </a:lnTo>
                <a:lnTo>
                  <a:pt x="663574" y="580506"/>
                </a:lnTo>
                <a:lnTo>
                  <a:pt x="988218" y="563837"/>
                </a:lnTo>
                <a:lnTo>
                  <a:pt x="1305719" y="540819"/>
                </a:lnTo>
                <a:lnTo>
                  <a:pt x="1612108" y="513038"/>
                </a:lnTo>
                <a:lnTo>
                  <a:pt x="1906588" y="480494"/>
                </a:lnTo>
                <a:lnTo>
                  <a:pt x="2184398" y="443187"/>
                </a:lnTo>
                <a:lnTo>
                  <a:pt x="2316958" y="423344"/>
                </a:lnTo>
                <a:lnTo>
                  <a:pt x="2443958" y="401912"/>
                </a:lnTo>
                <a:lnTo>
                  <a:pt x="2566988" y="380481"/>
                </a:lnTo>
                <a:lnTo>
                  <a:pt x="2683668" y="357462"/>
                </a:lnTo>
                <a:lnTo>
                  <a:pt x="2793998" y="333650"/>
                </a:lnTo>
                <a:lnTo>
                  <a:pt x="2898777" y="309044"/>
                </a:lnTo>
                <a:lnTo>
                  <a:pt x="2997197" y="284437"/>
                </a:lnTo>
                <a:lnTo>
                  <a:pt x="3088477" y="258244"/>
                </a:lnTo>
                <a:lnTo>
                  <a:pt x="3172617" y="232050"/>
                </a:lnTo>
                <a:lnTo>
                  <a:pt x="3249607" y="205856"/>
                </a:lnTo>
                <a:lnTo>
                  <a:pt x="3318667" y="178075"/>
                </a:lnTo>
                <a:lnTo>
                  <a:pt x="3379787" y="151087"/>
                </a:lnTo>
                <a:lnTo>
                  <a:pt x="3432177" y="123306"/>
                </a:lnTo>
                <a:lnTo>
                  <a:pt x="3475037" y="94731"/>
                </a:lnTo>
                <a:lnTo>
                  <a:pt x="3509957" y="66156"/>
                </a:lnTo>
                <a:lnTo>
                  <a:pt x="3550437" y="9006"/>
                </a:lnTo>
                <a:lnTo>
                  <a:pt x="3551937" y="0"/>
                </a:lnTo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43">
            <a:extLst>
              <a:ext uri="{FF2B5EF4-FFF2-40B4-BE49-F238E27FC236}">
                <a16:creationId xmlns:a16="http://schemas.microsoft.com/office/drawing/2014/main" id="{E2B921A1-3D60-43A0-B0F2-E9634A7CCD5C}"/>
              </a:ext>
            </a:extLst>
          </p:cNvPr>
          <p:cNvSpPr/>
          <p:nvPr/>
        </p:nvSpPr>
        <p:spPr>
          <a:xfrm>
            <a:off x="4741405" y="1585112"/>
            <a:ext cx="153974" cy="119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44">
            <a:extLst>
              <a:ext uri="{FF2B5EF4-FFF2-40B4-BE49-F238E27FC236}">
                <a16:creationId xmlns:a16="http://schemas.microsoft.com/office/drawing/2014/main" id="{BAF587CD-C2F5-4110-BC00-EEC2AEC4E9C1}"/>
              </a:ext>
            </a:extLst>
          </p:cNvPr>
          <p:cNvSpPr txBox="1"/>
          <p:nvPr/>
        </p:nvSpPr>
        <p:spPr>
          <a:xfrm>
            <a:off x="315490" y="1805660"/>
            <a:ext cx="14674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95" dirty="0">
                <a:solidFill>
                  <a:srgbClr val="FF0000"/>
                </a:solidFill>
                <a:latin typeface="Times New Roman"/>
                <a:cs typeface="Times New Roman"/>
              </a:rPr>
              <a:t>I/O</a:t>
            </a:r>
            <a:r>
              <a:rPr sz="20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interface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9" name="Rectangle 4">
            <a:extLst>
              <a:ext uri="{FF2B5EF4-FFF2-40B4-BE49-F238E27FC236}">
                <a16:creationId xmlns:a16="http://schemas.microsoft.com/office/drawing/2014/main" id="{19087906-03AE-4E2A-B831-CD9562FB1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34" y="3235806"/>
            <a:ext cx="914399" cy="67594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CPU</a:t>
            </a:r>
          </a:p>
        </p:txBody>
      </p:sp>
      <p:sp>
        <p:nvSpPr>
          <p:cNvPr id="61" name="object 11">
            <a:extLst>
              <a:ext uri="{FF2B5EF4-FFF2-40B4-BE49-F238E27FC236}">
                <a16:creationId xmlns:a16="http://schemas.microsoft.com/office/drawing/2014/main" id="{C050A8F2-EC3A-4D13-9B4A-8B0A72193D56}"/>
              </a:ext>
            </a:extLst>
          </p:cNvPr>
          <p:cNvSpPr txBox="1"/>
          <p:nvPr/>
        </p:nvSpPr>
        <p:spPr>
          <a:xfrm>
            <a:off x="5604192" y="2430780"/>
            <a:ext cx="6000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b="1" spc="10" dirty="0">
                <a:latin typeface="Times New Roman"/>
                <a:cs typeface="Times New Roman"/>
              </a:rPr>
              <a:t>printer</a:t>
            </a:r>
            <a:endParaRPr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921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5" grpId="0"/>
      <p:bldP spid="36" grpId="0"/>
      <p:bldP spid="37" grpId="0"/>
      <p:bldP spid="38" grpId="0"/>
      <p:bldP spid="39" grpId="0"/>
      <p:bldP spid="52" grpId="0"/>
      <p:bldP spid="56" grpId="0" animBg="1"/>
      <p:bldP spid="57" grpId="0" animBg="1"/>
      <p:bldP spid="5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1" y="1507923"/>
            <a:ext cx="8808720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Memory mapped I/O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I/O controller registers are mapped to a dedicated portion of memory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chemeClr val="accent3">
                    <a:lumMod val="50000"/>
                  </a:schemeClr>
                </a:solidFill>
                <a:latin typeface="Garamond"/>
              </a:rPr>
              <a:t>Regular load/store instructions can be used to access I/O devices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C00000"/>
                </a:solidFill>
                <a:latin typeface="Garamond"/>
              </a:rPr>
              <a:t>I/O devices </a:t>
            </a:r>
            <a:r>
              <a:rPr lang="en-US" altLang="en-US" sz="2400" i="1" kern="0" dirty="0">
                <a:solidFill>
                  <a:srgbClr val="C00000"/>
                </a:solidFill>
                <a:latin typeface="Garamond"/>
              </a:rPr>
              <a:t>eat up</a:t>
            </a:r>
            <a:r>
              <a:rPr lang="en-US" altLang="en-US" sz="2400" kern="0" dirty="0">
                <a:solidFill>
                  <a:srgbClr val="C00000"/>
                </a:solidFill>
                <a:latin typeface="Garamond"/>
              </a:rPr>
              <a:t> some memory space</a:t>
            </a: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 </a:t>
            </a:r>
            <a:r>
              <a:rPr lang="en-GB" sz="2400" dirty="0">
                <a:latin typeface="Wingdings"/>
                <a:cs typeface="Wingdings"/>
              </a:rPr>
              <a:t></a:t>
            </a:r>
            <a:r>
              <a:rPr lang="en-GB" sz="2400" dirty="0">
                <a:latin typeface="Times New Roman"/>
                <a:cs typeface="Times New Roman"/>
              </a:rPr>
              <a:t> </a:t>
            </a:r>
            <a:r>
              <a:rPr lang="en-GB" sz="2400" spc="-60" dirty="0">
                <a:cs typeface="Times New Roman"/>
              </a:rPr>
              <a:t>lesser effective memory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Isolated I/O space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Other names: I/O mapped I/O, port-mapped I/O, …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I/O devices are mapped in a separate memory space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Special instructions to access I/O devices: </a:t>
            </a:r>
            <a:r>
              <a:rPr lang="en-US" alt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in, out</a:t>
            </a: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 in x86</a:t>
            </a:r>
          </a:p>
          <a:p>
            <a:pPr marL="0" indent="0" defTabSz="914377">
              <a:spcBef>
                <a:spcPts val="375"/>
              </a:spcBef>
              <a:buClr>
                <a:srgbClr val="D70000"/>
              </a:buClr>
              <a:buNone/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marL="0" indent="0" algn="ctr" defTabSz="914377">
              <a:spcBef>
                <a:spcPts val="375"/>
              </a:spcBef>
              <a:buClr>
                <a:srgbClr val="D70000"/>
              </a:buClr>
              <a:buNone/>
            </a:pPr>
            <a:r>
              <a:rPr lang="en-US" altLang="en-US" sz="2800" b="1" kern="0" dirty="0">
                <a:solidFill>
                  <a:srgbClr val="000000"/>
                </a:solidFill>
                <a:latin typeface="Garamond"/>
              </a:rPr>
              <a:t>A processor </a:t>
            </a:r>
            <a:r>
              <a:rPr lang="en-US" altLang="en-US" sz="2800" b="1" i="1" kern="0" dirty="0">
                <a:solidFill>
                  <a:srgbClr val="000000"/>
                </a:solidFill>
                <a:latin typeface="Garamond"/>
              </a:rPr>
              <a:t>can</a:t>
            </a:r>
            <a:r>
              <a:rPr lang="en-US" altLang="en-US" sz="2800" b="1" kern="0" dirty="0">
                <a:solidFill>
                  <a:srgbClr val="000000"/>
                </a:solidFill>
                <a:latin typeface="Garamond"/>
              </a:rPr>
              <a:t> support both modes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Addressing I/O devices</a:t>
            </a:r>
          </a:p>
        </p:txBody>
      </p:sp>
    </p:spTree>
    <p:extLst>
      <p:ext uri="{BB962C8B-B14F-4D97-AF65-F5344CB8AC3E}">
        <p14:creationId xmlns:p14="http://schemas.microsoft.com/office/powerpoint/2010/main" val="38588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Memory mapped I/O example Thumb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0AC61E3-5F8A-4320-9C19-1DC603DC3D09}"/>
              </a:ext>
            </a:extLst>
          </p:cNvPr>
          <p:cNvSpPr txBox="1">
            <a:spLocks/>
          </p:cNvSpPr>
          <p:nvPr/>
        </p:nvSpPr>
        <p:spPr>
          <a:xfrm>
            <a:off x="546120" y="1565320"/>
            <a:ext cx="7772400" cy="39776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rtlCol="0" anchor="t" anchorCtr="0" compatLnSpc="1">
            <a:noAutofit/>
          </a:bodyPr>
          <a:lstStyle>
            <a:lvl1pPr marL="342882" indent="-342882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DEVICE_BASE = 0x1000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endParaRPr lang="en-US" sz="1600" dirty="0">
              <a:solidFill>
                <a:srgbClr val="000000"/>
              </a:solidFill>
              <a:latin typeface="Courier New" pitchFamily="49"/>
              <a:ea typeface="ＭＳ Ｐゴシック" pitchFamily="2"/>
            </a:endParaRP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REG1 = 0;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REG2 = 4;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endParaRPr lang="en-US" sz="1600" dirty="0">
              <a:solidFill>
                <a:srgbClr val="000000"/>
              </a:solidFill>
              <a:latin typeface="Courier New" pitchFamily="49"/>
              <a:ea typeface="ＭＳ Ｐゴシック" pitchFamily="2"/>
            </a:endParaRP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LDR r1, =DEVICE_BASE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LDR r0, [r1, #REG1]           // read from reg1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MOV r0, #8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STR r0, [r1, #REG2]           // write to reg2</a:t>
            </a:r>
          </a:p>
        </p:txBody>
      </p:sp>
      <p:sp>
        <p:nvSpPr>
          <p:cNvPr id="5" name="object 40">
            <a:extLst>
              <a:ext uri="{FF2B5EF4-FFF2-40B4-BE49-F238E27FC236}">
                <a16:creationId xmlns:a16="http://schemas.microsoft.com/office/drawing/2014/main" id="{DF149FA7-165A-4186-B2C0-F77A20D526A6}"/>
              </a:ext>
            </a:extLst>
          </p:cNvPr>
          <p:cNvSpPr/>
          <p:nvPr/>
        </p:nvSpPr>
        <p:spPr>
          <a:xfrm rot="16200000">
            <a:off x="1501949" y="211623"/>
            <a:ext cx="664170" cy="3057858"/>
          </a:xfrm>
          <a:custGeom>
            <a:avLst/>
            <a:gdLst/>
            <a:ahLst/>
            <a:cxnLst/>
            <a:rect l="l" t="t" r="r" b="b"/>
            <a:pathLst>
              <a:path w="1697990" h="4766310">
                <a:moveTo>
                  <a:pt x="0" y="2382928"/>
                </a:moveTo>
                <a:lnTo>
                  <a:pt x="349" y="2313896"/>
                </a:lnTo>
                <a:lnTo>
                  <a:pt x="1390" y="2245351"/>
                </a:lnTo>
                <a:lnTo>
                  <a:pt x="3115" y="2177319"/>
                </a:lnTo>
                <a:lnTo>
                  <a:pt x="5513" y="2109827"/>
                </a:lnTo>
                <a:lnTo>
                  <a:pt x="8574" y="2042901"/>
                </a:lnTo>
                <a:lnTo>
                  <a:pt x="12291" y="1976567"/>
                </a:lnTo>
                <a:lnTo>
                  <a:pt x="16652" y="1910853"/>
                </a:lnTo>
                <a:lnTo>
                  <a:pt x="21649" y="1845784"/>
                </a:lnTo>
                <a:lnTo>
                  <a:pt x="27273" y="1781388"/>
                </a:lnTo>
                <a:lnTo>
                  <a:pt x="33513" y="1717690"/>
                </a:lnTo>
                <a:lnTo>
                  <a:pt x="40360" y="1654717"/>
                </a:lnTo>
                <a:lnTo>
                  <a:pt x="47806" y="1592496"/>
                </a:lnTo>
                <a:lnTo>
                  <a:pt x="55839" y="1531052"/>
                </a:lnTo>
                <a:lnTo>
                  <a:pt x="64452" y="1470414"/>
                </a:lnTo>
                <a:lnTo>
                  <a:pt x="73635" y="1410606"/>
                </a:lnTo>
                <a:lnTo>
                  <a:pt x="83378" y="1351656"/>
                </a:lnTo>
                <a:lnTo>
                  <a:pt x="93671" y="1293590"/>
                </a:lnTo>
                <a:lnTo>
                  <a:pt x="104506" y="1236435"/>
                </a:lnTo>
                <a:lnTo>
                  <a:pt x="115873" y="1180217"/>
                </a:lnTo>
                <a:lnTo>
                  <a:pt x="127762" y="1124962"/>
                </a:lnTo>
                <a:lnTo>
                  <a:pt x="140164" y="1070697"/>
                </a:lnTo>
                <a:lnTo>
                  <a:pt x="153070" y="1017449"/>
                </a:lnTo>
                <a:lnTo>
                  <a:pt x="166470" y="965243"/>
                </a:lnTo>
                <a:lnTo>
                  <a:pt x="180354" y="914107"/>
                </a:lnTo>
                <a:lnTo>
                  <a:pt x="194714" y="864068"/>
                </a:lnTo>
                <a:lnTo>
                  <a:pt x="209540" y="815150"/>
                </a:lnTo>
                <a:lnTo>
                  <a:pt x="224822" y="767382"/>
                </a:lnTo>
                <a:lnTo>
                  <a:pt x="240551" y="720789"/>
                </a:lnTo>
                <a:lnTo>
                  <a:pt x="256717" y="675398"/>
                </a:lnTo>
                <a:lnTo>
                  <a:pt x="273312" y="631235"/>
                </a:lnTo>
                <a:lnTo>
                  <a:pt x="290325" y="588328"/>
                </a:lnTo>
                <a:lnTo>
                  <a:pt x="307747" y="546702"/>
                </a:lnTo>
                <a:lnTo>
                  <a:pt x="325570" y="506383"/>
                </a:lnTo>
                <a:lnTo>
                  <a:pt x="343782" y="467400"/>
                </a:lnTo>
                <a:lnTo>
                  <a:pt x="362376" y="429777"/>
                </a:lnTo>
                <a:lnTo>
                  <a:pt x="381341" y="393541"/>
                </a:lnTo>
                <a:lnTo>
                  <a:pt x="400668" y="358719"/>
                </a:lnTo>
                <a:lnTo>
                  <a:pt x="420347" y="325338"/>
                </a:lnTo>
                <a:lnTo>
                  <a:pt x="460726" y="263003"/>
                </a:lnTo>
                <a:lnTo>
                  <a:pt x="502403" y="206747"/>
                </a:lnTo>
                <a:lnTo>
                  <a:pt x="545301" y="156782"/>
                </a:lnTo>
                <a:lnTo>
                  <a:pt x="589345" y="113321"/>
                </a:lnTo>
                <a:lnTo>
                  <a:pt x="634461" y="76574"/>
                </a:lnTo>
                <a:lnTo>
                  <a:pt x="680571" y="46755"/>
                </a:lnTo>
                <a:lnTo>
                  <a:pt x="727601" y="24075"/>
                </a:lnTo>
                <a:lnTo>
                  <a:pt x="775475" y="8746"/>
                </a:lnTo>
                <a:lnTo>
                  <a:pt x="824119" y="980"/>
                </a:lnTo>
                <a:lnTo>
                  <a:pt x="848705" y="0"/>
                </a:lnTo>
                <a:lnTo>
                  <a:pt x="873291" y="980"/>
                </a:lnTo>
                <a:lnTo>
                  <a:pt x="921934" y="8746"/>
                </a:lnTo>
                <a:lnTo>
                  <a:pt x="969808" y="24075"/>
                </a:lnTo>
                <a:lnTo>
                  <a:pt x="1016838" y="46755"/>
                </a:lnTo>
                <a:lnTo>
                  <a:pt x="1062948" y="76574"/>
                </a:lnTo>
                <a:lnTo>
                  <a:pt x="1108063" y="113321"/>
                </a:lnTo>
                <a:lnTo>
                  <a:pt x="1152107" y="156782"/>
                </a:lnTo>
                <a:lnTo>
                  <a:pt x="1195005" y="206747"/>
                </a:lnTo>
                <a:lnTo>
                  <a:pt x="1236682" y="263003"/>
                </a:lnTo>
                <a:lnTo>
                  <a:pt x="1277061" y="325338"/>
                </a:lnTo>
                <a:lnTo>
                  <a:pt x="1296740" y="358719"/>
                </a:lnTo>
                <a:lnTo>
                  <a:pt x="1316067" y="393541"/>
                </a:lnTo>
                <a:lnTo>
                  <a:pt x="1335032" y="429777"/>
                </a:lnTo>
                <a:lnTo>
                  <a:pt x="1353626" y="467400"/>
                </a:lnTo>
                <a:lnTo>
                  <a:pt x="1371838" y="506383"/>
                </a:lnTo>
                <a:lnTo>
                  <a:pt x="1389660" y="546702"/>
                </a:lnTo>
                <a:lnTo>
                  <a:pt x="1407083" y="588328"/>
                </a:lnTo>
                <a:lnTo>
                  <a:pt x="1424096" y="631235"/>
                </a:lnTo>
                <a:lnTo>
                  <a:pt x="1440691" y="675398"/>
                </a:lnTo>
                <a:lnTo>
                  <a:pt x="1456857" y="720789"/>
                </a:lnTo>
                <a:lnTo>
                  <a:pt x="1472586" y="767382"/>
                </a:lnTo>
                <a:lnTo>
                  <a:pt x="1487868" y="815150"/>
                </a:lnTo>
                <a:lnTo>
                  <a:pt x="1502694" y="864068"/>
                </a:lnTo>
                <a:lnTo>
                  <a:pt x="1517054" y="914107"/>
                </a:lnTo>
                <a:lnTo>
                  <a:pt x="1530938" y="965243"/>
                </a:lnTo>
                <a:lnTo>
                  <a:pt x="1544338" y="1017449"/>
                </a:lnTo>
                <a:lnTo>
                  <a:pt x="1557244" y="1070697"/>
                </a:lnTo>
                <a:lnTo>
                  <a:pt x="1569646" y="1124962"/>
                </a:lnTo>
                <a:lnTo>
                  <a:pt x="1581535" y="1180217"/>
                </a:lnTo>
                <a:lnTo>
                  <a:pt x="1592902" y="1236435"/>
                </a:lnTo>
                <a:lnTo>
                  <a:pt x="1603736" y="1293590"/>
                </a:lnTo>
                <a:lnTo>
                  <a:pt x="1614030" y="1351656"/>
                </a:lnTo>
                <a:lnTo>
                  <a:pt x="1623773" y="1410606"/>
                </a:lnTo>
                <a:lnTo>
                  <a:pt x="1632955" y="1470414"/>
                </a:lnTo>
                <a:lnTo>
                  <a:pt x="1641568" y="1531052"/>
                </a:lnTo>
                <a:lnTo>
                  <a:pt x="1649602" y="1592496"/>
                </a:lnTo>
                <a:lnTo>
                  <a:pt x="1657048" y="1654717"/>
                </a:lnTo>
                <a:lnTo>
                  <a:pt x="1663895" y="1717690"/>
                </a:lnTo>
                <a:lnTo>
                  <a:pt x="1670135" y="1781388"/>
                </a:lnTo>
                <a:lnTo>
                  <a:pt x="1675759" y="1845784"/>
                </a:lnTo>
                <a:lnTo>
                  <a:pt x="1680756" y="1910853"/>
                </a:lnTo>
                <a:lnTo>
                  <a:pt x="1685117" y="1976567"/>
                </a:lnTo>
                <a:lnTo>
                  <a:pt x="1688833" y="2042901"/>
                </a:lnTo>
                <a:lnTo>
                  <a:pt x="1691895" y="2109827"/>
                </a:lnTo>
                <a:lnTo>
                  <a:pt x="1694293" y="2177319"/>
                </a:lnTo>
                <a:lnTo>
                  <a:pt x="1696017" y="2245351"/>
                </a:lnTo>
                <a:lnTo>
                  <a:pt x="1697059" y="2313896"/>
                </a:lnTo>
                <a:lnTo>
                  <a:pt x="1697408" y="2382928"/>
                </a:lnTo>
                <a:lnTo>
                  <a:pt x="1697059" y="2451960"/>
                </a:lnTo>
                <a:lnTo>
                  <a:pt x="1696017" y="2520505"/>
                </a:lnTo>
                <a:lnTo>
                  <a:pt x="1694293" y="2588537"/>
                </a:lnTo>
                <a:lnTo>
                  <a:pt x="1691895" y="2656029"/>
                </a:lnTo>
                <a:lnTo>
                  <a:pt x="1688833" y="2722955"/>
                </a:lnTo>
                <a:lnTo>
                  <a:pt x="1685117" y="2789288"/>
                </a:lnTo>
                <a:lnTo>
                  <a:pt x="1680756" y="2855003"/>
                </a:lnTo>
                <a:lnTo>
                  <a:pt x="1675759" y="2920071"/>
                </a:lnTo>
                <a:lnTo>
                  <a:pt x="1670135" y="2984468"/>
                </a:lnTo>
                <a:lnTo>
                  <a:pt x="1663895" y="3048166"/>
                </a:lnTo>
                <a:lnTo>
                  <a:pt x="1657048" y="3111139"/>
                </a:lnTo>
                <a:lnTo>
                  <a:pt x="1649602" y="3173360"/>
                </a:lnTo>
                <a:lnTo>
                  <a:pt x="1641568" y="3234803"/>
                </a:lnTo>
                <a:lnTo>
                  <a:pt x="1632955" y="3295442"/>
                </a:lnTo>
                <a:lnTo>
                  <a:pt x="1623773" y="3355250"/>
                </a:lnTo>
                <a:lnTo>
                  <a:pt x="1614030" y="3414200"/>
                </a:lnTo>
                <a:lnTo>
                  <a:pt x="1603736" y="3472265"/>
                </a:lnTo>
                <a:lnTo>
                  <a:pt x="1592902" y="3529421"/>
                </a:lnTo>
                <a:lnTo>
                  <a:pt x="1581535" y="3585639"/>
                </a:lnTo>
                <a:lnTo>
                  <a:pt x="1569646" y="3640894"/>
                </a:lnTo>
                <a:lnTo>
                  <a:pt x="1557244" y="3695159"/>
                </a:lnTo>
                <a:lnTo>
                  <a:pt x="1544338" y="3748407"/>
                </a:lnTo>
                <a:lnTo>
                  <a:pt x="1530938" y="3800612"/>
                </a:lnTo>
                <a:lnTo>
                  <a:pt x="1517054" y="3851748"/>
                </a:lnTo>
                <a:lnTo>
                  <a:pt x="1502694" y="3901788"/>
                </a:lnTo>
                <a:lnTo>
                  <a:pt x="1487868" y="3950705"/>
                </a:lnTo>
                <a:lnTo>
                  <a:pt x="1472586" y="3998474"/>
                </a:lnTo>
                <a:lnTo>
                  <a:pt x="1456857" y="4045067"/>
                </a:lnTo>
                <a:lnTo>
                  <a:pt x="1440691" y="4090458"/>
                </a:lnTo>
                <a:lnTo>
                  <a:pt x="1424096" y="4134620"/>
                </a:lnTo>
                <a:lnTo>
                  <a:pt x="1407083" y="4177528"/>
                </a:lnTo>
                <a:lnTo>
                  <a:pt x="1389660" y="4219154"/>
                </a:lnTo>
                <a:lnTo>
                  <a:pt x="1371838" y="4259472"/>
                </a:lnTo>
                <a:lnTo>
                  <a:pt x="1353626" y="4298456"/>
                </a:lnTo>
                <a:lnTo>
                  <a:pt x="1335032" y="4336079"/>
                </a:lnTo>
                <a:lnTo>
                  <a:pt x="1316067" y="4372315"/>
                </a:lnTo>
                <a:lnTo>
                  <a:pt x="1296740" y="4407136"/>
                </a:lnTo>
                <a:lnTo>
                  <a:pt x="1277061" y="4440518"/>
                </a:lnTo>
                <a:lnTo>
                  <a:pt x="1236682" y="4502853"/>
                </a:lnTo>
                <a:lnTo>
                  <a:pt x="1195005" y="4559109"/>
                </a:lnTo>
                <a:lnTo>
                  <a:pt x="1152107" y="4609074"/>
                </a:lnTo>
                <a:lnTo>
                  <a:pt x="1108063" y="4652535"/>
                </a:lnTo>
                <a:lnTo>
                  <a:pt x="1062948" y="4689281"/>
                </a:lnTo>
                <a:lnTo>
                  <a:pt x="1016838" y="4719100"/>
                </a:lnTo>
                <a:lnTo>
                  <a:pt x="969808" y="4741780"/>
                </a:lnTo>
                <a:lnTo>
                  <a:pt x="921934" y="4757109"/>
                </a:lnTo>
                <a:lnTo>
                  <a:pt x="873291" y="4764875"/>
                </a:lnTo>
                <a:lnTo>
                  <a:pt x="848705" y="4765856"/>
                </a:lnTo>
                <a:lnTo>
                  <a:pt x="824119" y="4764875"/>
                </a:lnTo>
                <a:lnTo>
                  <a:pt x="775475" y="4757109"/>
                </a:lnTo>
                <a:lnTo>
                  <a:pt x="727601" y="4741780"/>
                </a:lnTo>
                <a:lnTo>
                  <a:pt x="680571" y="4719100"/>
                </a:lnTo>
                <a:lnTo>
                  <a:pt x="634461" y="4689281"/>
                </a:lnTo>
                <a:lnTo>
                  <a:pt x="589345" y="4652535"/>
                </a:lnTo>
                <a:lnTo>
                  <a:pt x="545301" y="4609074"/>
                </a:lnTo>
                <a:lnTo>
                  <a:pt x="502403" y="4559109"/>
                </a:lnTo>
                <a:lnTo>
                  <a:pt x="460726" y="4502853"/>
                </a:lnTo>
                <a:lnTo>
                  <a:pt x="420347" y="4440518"/>
                </a:lnTo>
                <a:lnTo>
                  <a:pt x="400668" y="4407136"/>
                </a:lnTo>
                <a:lnTo>
                  <a:pt x="381341" y="4372315"/>
                </a:lnTo>
                <a:lnTo>
                  <a:pt x="362376" y="4336079"/>
                </a:lnTo>
                <a:lnTo>
                  <a:pt x="343782" y="4298456"/>
                </a:lnTo>
                <a:lnTo>
                  <a:pt x="325570" y="4259472"/>
                </a:lnTo>
                <a:lnTo>
                  <a:pt x="307747" y="4219154"/>
                </a:lnTo>
                <a:lnTo>
                  <a:pt x="290325" y="4177528"/>
                </a:lnTo>
                <a:lnTo>
                  <a:pt x="273312" y="4134620"/>
                </a:lnTo>
                <a:lnTo>
                  <a:pt x="256717" y="4090458"/>
                </a:lnTo>
                <a:lnTo>
                  <a:pt x="240551" y="4045067"/>
                </a:lnTo>
                <a:lnTo>
                  <a:pt x="224822" y="3998474"/>
                </a:lnTo>
                <a:lnTo>
                  <a:pt x="209540" y="3950705"/>
                </a:lnTo>
                <a:lnTo>
                  <a:pt x="194714" y="3901788"/>
                </a:lnTo>
                <a:lnTo>
                  <a:pt x="180354" y="3851748"/>
                </a:lnTo>
                <a:lnTo>
                  <a:pt x="166470" y="3800612"/>
                </a:lnTo>
                <a:lnTo>
                  <a:pt x="153070" y="3748407"/>
                </a:lnTo>
                <a:lnTo>
                  <a:pt x="140164" y="3695159"/>
                </a:lnTo>
                <a:lnTo>
                  <a:pt x="127762" y="3640894"/>
                </a:lnTo>
                <a:lnTo>
                  <a:pt x="115873" y="3585639"/>
                </a:lnTo>
                <a:lnTo>
                  <a:pt x="104506" y="3529421"/>
                </a:lnTo>
                <a:lnTo>
                  <a:pt x="93671" y="3472265"/>
                </a:lnTo>
                <a:lnTo>
                  <a:pt x="83378" y="3414200"/>
                </a:lnTo>
                <a:lnTo>
                  <a:pt x="73635" y="3355250"/>
                </a:lnTo>
                <a:lnTo>
                  <a:pt x="64452" y="3295442"/>
                </a:lnTo>
                <a:lnTo>
                  <a:pt x="55839" y="3234803"/>
                </a:lnTo>
                <a:lnTo>
                  <a:pt x="47806" y="3173360"/>
                </a:lnTo>
                <a:lnTo>
                  <a:pt x="40360" y="3111139"/>
                </a:lnTo>
                <a:lnTo>
                  <a:pt x="33513" y="3048166"/>
                </a:lnTo>
                <a:lnTo>
                  <a:pt x="27273" y="2984468"/>
                </a:lnTo>
                <a:lnTo>
                  <a:pt x="21649" y="2920071"/>
                </a:lnTo>
                <a:lnTo>
                  <a:pt x="16652" y="2855003"/>
                </a:lnTo>
                <a:lnTo>
                  <a:pt x="12291" y="2789288"/>
                </a:lnTo>
                <a:lnTo>
                  <a:pt x="8574" y="2722955"/>
                </a:lnTo>
                <a:lnTo>
                  <a:pt x="5513" y="2656029"/>
                </a:lnTo>
                <a:lnTo>
                  <a:pt x="3115" y="2588537"/>
                </a:lnTo>
                <a:lnTo>
                  <a:pt x="1390" y="2520505"/>
                </a:lnTo>
                <a:lnTo>
                  <a:pt x="349" y="2451960"/>
                </a:lnTo>
                <a:lnTo>
                  <a:pt x="0" y="2382928"/>
                </a:lnTo>
                <a:close/>
              </a:path>
            </a:pathLst>
          </a:custGeom>
          <a:ln w="5714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C3CBD60E-8572-44AE-B912-4EEF03C436F1}"/>
              </a:ext>
            </a:extLst>
          </p:cNvPr>
          <p:cNvSpPr txBox="1"/>
          <p:nvPr/>
        </p:nvSpPr>
        <p:spPr>
          <a:xfrm>
            <a:off x="5057216" y="1569094"/>
            <a:ext cx="394454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D70000"/>
              </a:buClr>
              <a:tabLst>
                <a:tab pos="354965" algn="l"/>
                <a:tab pos="355600" algn="l"/>
              </a:tabLst>
            </a:pPr>
            <a:r>
              <a:rPr lang="en-GB" sz="2800" b="1" spc="-55" dirty="0">
                <a:latin typeface="Garamond (Body)"/>
                <a:cs typeface="Times New Roman"/>
              </a:rPr>
              <a:t>base address of the device.</a:t>
            </a:r>
            <a:endParaRPr lang="en-GB" sz="2800" b="1" spc="-45" dirty="0">
              <a:solidFill>
                <a:srgbClr val="C00000"/>
              </a:solidFill>
              <a:latin typeface="Garamond (Body)"/>
              <a:cs typeface="Times New Roman"/>
            </a:endParaRP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7408D1BA-0B96-42BF-AFC0-FBDC2B6B7ACC}"/>
              </a:ext>
            </a:extLst>
          </p:cNvPr>
          <p:cNvSpPr/>
          <p:nvPr/>
        </p:nvSpPr>
        <p:spPr>
          <a:xfrm rot="9861929">
            <a:off x="3483154" y="1541050"/>
            <a:ext cx="1429521" cy="457808"/>
          </a:xfrm>
          <a:custGeom>
            <a:avLst/>
            <a:gdLst/>
            <a:ahLst/>
            <a:cxnLst/>
            <a:rect l="l" t="t" r="r" b="b"/>
            <a:pathLst>
              <a:path w="503554" h="191135">
                <a:moveTo>
                  <a:pt x="0" y="0"/>
                </a:moveTo>
                <a:lnTo>
                  <a:pt x="503302" y="191012"/>
                </a:lnTo>
              </a:path>
            </a:pathLst>
          </a:custGeom>
          <a:ln w="34925">
            <a:solidFill>
              <a:srgbClr val="FF2600"/>
            </a:solidFill>
            <a:tailEnd type="triangle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0">
            <a:extLst>
              <a:ext uri="{FF2B5EF4-FFF2-40B4-BE49-F238E27FC236}">
                <a16:creationId xmlns:a16="http://schemas.microsoft.com/office/drawing/2014/main" id="{5343AA39-D957-490A-8D71-747308A7B70D}"/>
              </a:ext>
            </a:extLst>
          </p:cNvPr>
          <p:cNvSpPr/>
          <p:nvPr/>
        </p:nvSpPr>
        <p:spPr>
          <a:xfrm rot="16200000">
            <a:off x="897577" y="1284621"/>
            <a:ext cx="826126" cy="2519680"/>
          </a:xfrm>
          <a:custGeom>
            <a:avLst/>
            <a:gdLst/>
            <a:ahLst/>
            <a:cxnLst/>
            <a:rect l="l" t="t" r="r" b="b"/>
            <a:pathLst>
              <a:path w="1697990" h="4766310">
                <a:moveTo>
                  <a:pt x="0" y="2382928"/>
                </a:moveTo>
                <a:lnTo>
                  <a:pt x="349" y="2313896"/>
                </a:lnTo>
                <a:lnTo>
                  <a:pt x="1390" y="2245351"/>
                </a:lnTo>
                <a:lnTo>
                  <a:pt x="3115" y="2177319"/>
                </a:lnTo>
                <a:lnTo>
                  <a:pt x="5513" y="2109827"/>
                </a:lnTo>
                <a:lnTo>
                  <a:pt x="8574" y="2042901"/>
                </a:lnTo>
                <a:lnTo>
                  <a:pt x="12291" y="1976567"/>
                </a:lnTo>
                <a:lnTo>
                  <a:pt x="16652" y="1910853"/>
                </a:lnTo>
                <a:lnTo>
                  <a:pt x="21649" y="1845784"/>
                </a:lnTo>
                <a:lnTo>
                  <a:pt x="27273" y="1781388"/>
                </a:lnTo>
                <a:lnTo>
                  <a:pt x="33513" y="1717690"/>
                </a:lnTo>
                <a:lnTo>
                  <a:pt x="40360" y="1654717"/>
                </a:lnTo>
                <a:lnTo>
                  <a:pt x="47806" y="1592496"/>
                </a:lnTo>
                <a:lnTo>
                  <a:pt x="55839" y="1531052"/>
                </a:lnTo>
                <a:lnTo>
                  <a:pt x="64452" y="1470414"/>
                </a:lnTo>
                <a:lnTo>
                  <a:pt x="73635" y="1410606"/>
                </a:lnTo>
                <a:lnTo>
                  <a:pt x="83378" y="1351656"/>
                </a:lnTo>
                <a:lnTo>
                  <a:pt x="93671" y="1293590"/>
                </a:lnTo>
                <a:lnTo>
                  <a:pt x="104506" y="1236435"/>
                </a:lnTo>
                <a:lnTo>
                  <a:pt x="115873" y="1180217"/>
                </a:lnTo>
                <a:lnTo>
                  <a:pt x="127762" y="1124962"/>
                </a:lnTo>
                <a:lnTo>
                  <a:pt x="140164" y="1070697"/>
                </a:lnTo>
                <a:lnTo>
                  <a:pt x="153070" y="1017449"/>
                </a:lnTo>
                <a:lnTo>
                  <a:pt x="166470" y="965243"/>
                </a:lnTo>
                <a:lnTo>
                  <a:pt x="180354" y="914107"/>
                </a:lnTo>
                <a:lnTo>
                  <a:pt x="194714" y="864068"/>
                </a:lnTo>
                <a:lnTo>
                  <a:pt x="209540" y="815150"/>
                </a:lnTo>
                <a:lnTo>
                  <a:pt x="224822" y="767382"/>
                </a:lnTo>
                <a:lnTo>
                  <a:pt x="240551" y="720789"/>
                </a:lnTo>
                <a:lnTo>
                  <a:pt x="256717" y="675398"/>
                </a:lnTo>
                <a:lnTo>
                  <a:pt x="273312" y="631235"/>
                </a:lnTo>
                <a:lnTo>
                  <a:pt x="290325" y="588328"/>
                </a:lnTo>
                <a:lnTo>
                  <a:pt x="307747" y="546702"/>
                </a:lnTo>
                <a:lnTo>
                  <a:pt x="325570" y="506383"/>
                </a:lnTo>
                <a:lnTo>
                  <a:pt x="343782" y="467400"/>
                </a:lnTo>
                <a:lnTo>
                  <a:pt x="362376" y="429777"/>
                </a:lnTo>
                <a:lnTo>
                  <a:pt x="381341" y="393541"/>
                </a:lnTo>
                <a:lnTo>
                  <a:pt x="400668" y="358719"/>
                </a:lnTo>
                <a:lnTo>
                  <a:pt x="420347" y="325338"/>
                </a:lnTo>
                <a:lnTo>
                  <a:pt x="460726" y="263003"/>
                </a:lnTo>
                <a:lnTo>
                  <a:pt x="502403" y="206747"/>
                </a:lnTo>
                <a:lnTo>
                  <a:pt x="545301" y="156782"/>
                </a:lnTo>
                <a:lnTo>
                  <a:pt x="589345" y="113321"/>
                </a:lnTo>
                <a:lnTo>
                  <a:pt x="634461" y="76574"/>
                </a:lnTo>
                <a:lnTo>
                  <a:pt x="680571" y="46755"/>
                </a:lnTo>
                <a:lnTo>
                  <a:pt x="727601" y="24075"/>
                </a:lnTo>
                <a:lnTo>
                  <a:pt x="775475" y="8746"/>
                </a:lnTo>
                <a:lnTo>
                  <a:pt x="824119" y="980"/>
                </a:lnTo>
                <a:lnTo>
                  <a:pt x="848705" y="0"/>
                </a:lnTo>
                <a:lnTo>
                  <a:pt x="873291" y="980"/>
                </a:lnTo>
                <a:lnTo>
                  <a:pt x="921934" y="8746"/>
                </a:lnTo>
                <a:lnTo>
                  <a:pt x="969808" y="24075"/>
                </a:lnTo>
                <a:lnTo>
                  <a:pt x="1016838" y="46755"/>
                </a:lnTo>
                <a:lnTo>
                  <a:pt x="1062948" y="76574"/>
                </a:lnTo>
                <a:lnTo>
                  <a:pt x="1108063" y="113321"/>
                </a:lnTo>
                <a:lnTo>
                  <a:pt x="1152107" y="156782"/>
                </a:lnTo>
                <a:lnTo>
                  <a:pt x="1195005" y="206747"/>
                </a:lnTo>
                <a:lnTo>
                  <a:pt x="1236682" y="263003"/>
                </a:lnTo>
                <a:lnTo>
                  <a:pt x="1277061" y="325338"/>
                </a:lnTo>
                <a:lnTo>
                  <a:pt x="1296740" y="358719"/>
                </a:lnTo>
                <a:lnTo>
                  <a:pt x="1316067" y="393541"/>
                </a:lnTo>
                <a:lnTo>
                  <a:pt x="1335032" y="429777"/>
                </a:lnTo>
                <a:lnTo>
                  <a:pt x="1353626" y="467400"/>
                </a:lnTo>
                <a:lnTo>
                  <a:pt x="1371838" y="506383"/>
                </a:lnTo>
                <a:lnTo>
                  <a:pt x="1389660" y="546702"/>
                </a:lnTo>
                <a:lnTo>
                  <a:pt x="1407083" y="588328"/>
                </a:lnTo>
                <a:lnTo>
                  <a:pt x="1424096" y="631235"/>
                </a:lnTo>
                <a:lnTo>
                  <a:pt x="1440691" y="675398"/>
                </a:lnTo>
                <a:lnTo>
                  <a:pt x="1456857" y="720789"/>
                </a:lnTo>
                <a:lnTo>
                  <a:pt x="1472586" y="767382"/>
                </a:lnTo>
                <a:lnTo>
                  <a:pt x="1487868" y="815150"/>
                </a:lnTo>
                <a:lnTo>
                  <a:pt x="1502694" y="864068"/>
                </a:lnTo>
                <a:lnTo>
                  <a:pt x="1517054" y="914107"/>
                </a:lnTo>
                <a:lnTo>
                  <a:pt x="1530938" y="965243"/>
                </a:lnTo>
                <a:lnTo>
                  <a:pt x="1544338" y="1017449"/>
                </a:lnTo>
                <a:lnTo>
                  <a:pt x="1557244" y="1070697"/>
                </a:lnTo>
                <a:lnTo>
                  <a:pt x="1569646" y="1124962"/>
                </a:lnTo>
                <a:lnTo>
                  <a:pt x="1581535" y="1180217"/>
                </a:lnTo>
                <a:lnTo>
                  <a:pt x="1592902" y="1236435"/>
                </a:lnTo>
                <a:lnTo>
                  <a:pt x="1603736" y="1293590"/>
                </a:lnTo>
                <a:lnTo>
                  <a:pt x="1614030" y="1351656"/>
                </a:lnTo>
                <a:lnTo>
                  <a:pt x="1623773" y="1410606"/>
                </a:lnTo>
                <a:lnTo>
                  <a:pt x="1632955" y="1470414"/>
                </a:lnTo>
                <a:lnTo>
                  <a:pt x="1641568" y="1531052"/>
                </a:lnTo>
                <a:lnTo>
                  <a:pt x="1649602" y="1592496"/>
                </a:lnTo>
                <a:lnTo>
                  <a:pt x="1657048" y="1654717"/>
                </a:lnTo>
                <a:lnTo>
                  <a:pt x="1663895" y="1717690"/>
                </a:lnTo>
                <a:lnTo>
                  <a:pt x="1670135" y="1781388"/>
                </a:lnTo>
                <a:lnTo>
                  <a:pt x="1675759" y="1845784"/>
                </a:lnTo>
                <a:lnTo>
                  <a:pt x="1680756" y="1910853"/>
                </a:lnTo>
                <a:lnTo>
                  <a:pt x="1685117" y="1976567"/>
                </a:lnTo>
                <a:lnTo>
                  <a:pt x="1688833" y="2042901"/>
                </a:lnTo>
                <a:lnTo>
                  <a:pt x="1691895" y="2109827"/>
                </a:lnTo>
                <a:lnTo>
                  <a:pt x="1694293" y="2177319"/>
                </a:lnTo>
                <a:lnTo>
                  <a:pt x="1696017" y="2245351"/>
                </a:lnTo>
                <a:lnTo>
                  <a:pt x="1697059" y="2313896"/>
                </a:lnTo>
                <a:lnTo>
                  <a:pt x="1697408" y="2382928"/>
                </a:lnTo>
                <a:lnTo>
                  <a:pt x="1697059" y="2451960"/>
                </a:lnTo>
                <a:lnTo>
                  <a:pt x="1696017" y="2520505"/>
                </a:lnTo>
                <a:lnTo>
                  <a:pt x="1694293" y="2588537"/>
                </a:lnTo>
                <a:lnTo>
                  <a:pt x="1691895" y="2656029"/>
                </a:lnTo>
                <a:lnTo>
                  <a:pt x="1688833" y="2722955"/>
                </a:lnTo>
                <a:lnTo>
                  <a:pt x="1685117" y="2789288"/>
                </a:lnTo>
                <a:lnTo>
                  <a:pt x="1680756" y="2855003"/>
                </a:lnTo>
                <a:lnTo>
                  <a:pt x="1675759" y="2920071"/>
                </a:lnTo>
                <a:lnTo>
                  <a:pt x="1670135" y="2984468"/>
                </a:lnTo>
                <a:lnTo>
                  <a:pt x="1663895" y="3048166"/>
                </a:lnTo>
                <a:lnTo>
                  <a:pt x="1657048" y="3111139"/>
                </a:lnTo>
                <a:lnTo>
                  <a:pt x="1649602" y="3173360"/>
                </a:lnTo>
                <a:lnTo>
                  <a:pt x="1641568" y="3234803"/>
                </a:lnTo>
                <a:lnTo>
                  <a:pt x="1632955" y="3295442"/>
                </a:lnTo>
                <a:lnTo>
                  <a:pt x="1623773" y="3355250"/>
                </a:lnTo>
                <a:lnTo>
                  <a:pt x="1614030" y="3414200"/>
                </a:lnTo>
                <a:lnTo>
                  <a:pt x="1603736" y="3472265"/>
                </a:lnTo>
                <a:lnTo>
                  <a:pt x="1592902" y="3529421"/>
                </a:lnTo>
                <a:lnTo>
                  <a:pt x="1581535" y="3585639"/>
                </a:lnTo>
                <a:lnTo>
                  <a:pt x="1569646" y="3640894"/>
                </a:lnTo>
                <a:lnTo>
                  <a:pt x="1557244" y="3695159"/>
                </a:lnTo>
                <a:lnTo>
                  <a:pt x="1544338" y="3748407"/>
                </a:lnTo>
                <a:lnTo>
                  <a:pt x="1530938" y="3800612"/>
                </a:lnTo>
                <a:lnTo>
                  <a:pt x="1517054" y="3851748"/>
                </a:lnTo>
                <a:lnTo>
                  <a:pt x="1502694" y="3901788"/>
                </a:lnTo>
                <a:lnTo>
                  <a:pt x="1487868" y="3950705"/>
                </a:lnTo>
                <a:lnTo>
                  <a:pt x="1472586" y="3998474"/>
                </a:lnTo>
                <a:lnTo>
                  <a:pt x="1456857" y="4045067"/>
                </a:lnTo>
                <a:lnTo>
                  <a:pt x="1440691" y="4090458"/>
                </a:lnTo>
                <a:lnTo>
                  <a:pt x="1424096" y="4134620"/>
                </a:lnTo>
                <a:lnTo>
                  <a:pt x="1407083" y="4177528"/>
                </a:lnTo>
                <a:lnTo>
                  <a:pt x="1389660" y="4219154"/>
                </a:lnTo>
                <a:lnTo>
                  <a:pt x="1371838" y="4259472"/>
                </a:lnTo>
                <a:lnTo>
                  <a:pt x="1353626" y="4298456"/>
                </a:lnTo>
                <a:lnTo>
                  <a:pt x="1335032" y="4336079"/>
                </a:lnTo>
                <a:lnTo>
                  <a:pt x="1316067" y="4372315"/>
                </a:lnTo>
                <a:lnTo>
                  <a:pt x="1296740" y="4407136"/>
                </a:lnTo>
                <a:lnTo>
                  <a:pt x="1277061" y="4440518"/>
                </a:lnTo>
                <a:lnTo>
                  <a:pt x="1236682" y="4502853"/>
                </a:lnTo>
                <a:lnTo>
                  <a:pt x="1195005" y="4559109"/>
                </a:lnTo>
                <a:lnTo>
                  <a:pt x="1152107" y="4609074"/>
                </a:lnTo>
                <a:lnTo>
                  <a:pt x="1108063" y="4652535"/>
                </a:lnTo>
                <a:lnTo>
                  <a:pt x="1062948" y="4689281"/>
                </a:lnTo>
                <a:lnTo>
                  <a:pt x="1016838" y="4719100"/>
                </a:lnTo>
                <a:lnTo>
                  <a:pt x="969808" y="4741780"/>
                </a:lnTo>
                <a:lnTo>
                  <a:pt x="921934" y="4757109"/>
                </a:lnTo>
                <a:lnTo>
                  <a:pt x="873291" y="4764875"/>
                </a:lnTo>
                <a:lnTo>
                  <a:pt x="848705" y="4765856"/>
                </a:lnTo>
                <a:lnTo>
                  <a:pt x="824119" y="4764875"/>
                </a:lnTo>
                <a:lnTo>
                  <a:pt x="775475" y="4757109"/>
                </a:lnTo>
                <a:lnTo>
                  <a:pt x="727601" y="4741780"/>
                </a:lnTo>
                <a:lnTo>
                  <a:pt x="680571" y="4719100"/>
                </a:lnTo>
                <a:lnTo>
                  <a:pt x="634461" y="4689281"/>
                </a:lnTo>
                <a:lnTo>
                  <a:pt x="589345" y="4652535"/>
                </a:lnTo>
                <a:lnTo>
                  <a:pt x="545301" y="4609074"/>
                </a:lnTo>
                <a:lnTo>
                  <a:pt x="502403" y="4559109"/>
                </a:lnTo>
                <a:lnTo>
                  <a:pt x="460726" y="4502853"/>
                </a:lnTo>
                <a:lnTo>
                  <a:pt x="420347" y="4440518"/>
                </a:lnTo>
                <a:lnTo>
                  <a:pt x="400668" y="4407136"/>
                </a:lnTo>
                <a:lnTo>
                  <a:pt x="381341" y="4372315"/>
                </a:lnTo>
                <a:lnTo>
                  <a:pt x="362376" y="4336079"/>
                </a:lnTo>
                <a:lnTo>
                  <a:pt x="343782" y="4298456"/>
                </a:lnTo>
                <a:lnTo>
                  <a:pt x="325570" y="4259472"/>
                </a:lnTo>
                <a:lnTo>
                  <a:pt x="307747" y="4219154"/>
                </a:lnTo>
                <a:lnTo>
                  <a:pt x="290325" y="4177528"/>
                </a:lnTo>
                <a:lnTo>
                  <a:pt x="273312" y="4134620"/>
                </a:lnTo>
                <a:lnTo>
                  <a:pt x="256717" y="4090458"/>
                </a:lnTo>
                <a:lnTo>
                  <a:pt x="240551" y="4045067"/>
                </a:lnTo>
                <a:lnTo>
                  <a:pt x="224822" y="3998474"/>
                </a:lnTo>
                <a:lnTo>
                  <a:pt x="209540" y="3950705"/>
                </a:lnTo>
                <a:lnTo>
                  <a:pt x="194714" y="3901788"/>
                </a:lnTo>
                <a:lnTo>
                  <a:pt x="180354" y="3851748"/>
                </a:lnTo>
                <a:lnTo>
                  <a:pt x="166470" y="3800612"/>
                </a:lnTo>
                <a:lnTo>
                  <a:pt x="153070" y="3748407"/>
                </a:lnTo>
                <a:lnTo>
                  <a:pt x="140164" y="3695159"/>
                </a:lnTo>
                <a:lnTo>
                  <a:pt x="127762" y="3640894"/>
                </a:lnTo>
                <a:lnTo>
                  <a:pt x="115873" y="3585639"/>
                </a:lnTo>
                <a:lnTo>
                  <a:pt x="104506" y="3529421"/>
                </a:lnTo>
                <a:lnTo>
                  <a:pt x="93671" y="3472265"/>
                </a:lnTo>
                <a:lnTo>
                  <a:pt x="83378" y="3414200"/>
                </a:lnTo>
                <a:lnTo>
                  <a:pt x="73635" y="3355250"/>
                </a:lnTo>
                <a:lnTo>
                  <a:pt x="64452" y="3295442"/>
                </a:lnTo>
                <a:lnTo>
                  <a:pt x="55839" y="3234803"/>
                </a:lnTo>
                <a:lnTo>
                  <a:pt x="47806" y="3173360"/>
                </a:lnTo>
                <a:lnTo>
                  <a:pt x="40360" y="3111139"/>
                </a:lnTo>
                <a:lnTo>
                  <a:pt x="33513" y="3048166"/>
                </a:lnTo>
                <a:lnTo>
                  <a:pt x="27273" y="2984468"/>
                </a:lnTo>
                <a:lnTo>
                  <a:pt x="21649" y="2920071"/>
                </a:lnTo>
                <a:lnTo>
                  <a:pt x="16652" y="2855003"/>
                </a:lnTo>
                <a:lnTo>
                  <a:pt x="12291" y="2789288"/>
                </a:lnTo>
                <a:lnTo>
                  <a:pt x="8574" y="2722955"/>
                </a:lnTo>
                <a:lnTo>
                  <a:pt x="5513" y="2656029"/>
                </a:lnTo>
                <a:lnTo>
                  <a:pt x="3115" y="2588537"/>
                </a:lnTo>
                <a:lnTo>
                  <a:pt x="1390" y="2520505"/>
                </a:lnTo>
                <a:lnTo>
                  <a:pt x="349" y="2451960"/>
                </a:lnTo>
                <a:lnTo>
                  <a:pt x="0" y="2382928"/>
                </a:lnTo>
                <a:close/>
              </a:path>
            </a:pathLst>
          </a:custGeom>
          <a:ln w="5714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2FA4C1A7-B82E-4F00-A76A-1473A21AC51A}"/>
              </a:ext>
            </a:extLst>
          </p:cNvPr>
          <p:cNvSpPr/>
          <p:nvPr/>
        </p:nvSpPr>
        <p:spPr>
          <a:xfrm rot="9861929">
            <a:off x="2648202" y="2393879"/>
            <a:ext cx="1429521" cy="457808"/>
          </a:xfrm>
          <a:custGeom>
            <a:avLst/>
            <a:gdLst/>
            <a:ahLst/>
            <a:cxnLst/>
            <a:rect l="l" t="t" r="r" b="b"/>
            <a:pathLst>
              <a:path w="503554" h="191135">
                <a:moveTo>
                  <a:pt x="0" y="0"/>
                </a:moveTo>
                <a:lnTo>
                  <a:pt x="503302" y="191012"/>
                </a:lnTo>
              </a:path>
            </a:pathLst>
          </a:custGeom>
          <a:ln w="34925">
            <a:solidFill>
              <a:srgbClr val="FF2600"/>
            </a:solidFill>
            <a:tailEnd type="triangle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9C8F402-0265-47C3-ADCF-14A1B0E5BFB6}"/>
              </a:ext>
            </a:extLst>
          </p:cNvPr>
          <p:cNvSpPr txBox="1"/>
          <p:nvPr/>
        </p:nvSpPr>
        <p:spPr>
          <a:xfrm>
            <a:off x="4203776" y="2402214"/>
            <a:ext cx="435576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D70000"/>
              </a:buClr>
              <a:tabLst>
                <a:tab pos="354965" algn="l"/>
                <a:tab pos="355600" algn="l"/>
              </a:tabLst>
            </a:pPr>
            <a:r>
              <a:rPr lang="en-GB" sz="2800" b="1" spc="-55" dirty="0">
                <a:latin typeface="Garamond (Body)"/>
                <a:cs typeface="Times New Roman"/>
              </a:rPr>
              <a:t>offsets of the device registers</a:t>
            </a:r>
            <a:endParaRPr lang="en-GB" sz="2800" b="1" spc="-45" dirty="0">
              <a:solidFill>
                <a:srgbClr val="C00000"/>
              </a:solidFill>
              <a:latin typeface="Garamond (Body)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04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/>
      <p:bldP spid="11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1" y="1375843"/>
            <a:ext cx="8808720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377">
              <a:spcBef>
                <a:spcPts val="375"/>
              </a:spcBef>
              <a:buClr>
                <a:srgbClr val="D70000"/>
              </a:buClr>
              <a:buNone/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Checking I/O status. e.g. mouse or keyboard click 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Polling (busy-wait I/O)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CPU monitors I/O (continuously/regularly) to find if it is </a:t>
            </a:r>
            <a:r>
              <a:rPr lang="en-US" altLang="en-US" sz="2400" b="1" i="1" kern="0" dirty="0">
                <a:latin typeface="Garamond"/>
              </a:rPr>
              <a:t>ready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C00000"/>
                </a:solidFill>
                <a:latin typeface="Garamond"/>
              </a:rPr>
              <a:t>Waste of CPU time</a:t>
            </a:r>
            <a:r>
              <a:rPr lang="en-US" altLang="en-US" sz="2400" kern="0" dirty="0">
                <a:latin typeface="Garamond"/>
              </a:rPr>
              <a:t> especially for event happening infrequently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GB" sz="2400" spc="-60" dirty="0">
                <a:solidFill>
                  <a:schemeClr val="accent3">
                    <a:lumMod val="50000"/>
                  </a:schemeClr>
                </a:solidFill>
                <a:cs typeface="Times New Roman"/>
              </a:rPr>
              <a:t>CPU reacts fast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Interrupt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I/O controller </a:t>
            </a:r>
            <a:r>
              <a:rPr lang="en-US" altLang="en-US" sz="2400" i="1" kern="0" dirty="0">
                <a:solidFill>
                  <a:srgbClr val="000000"/>
                </a:solidFill>
                <a:latin typeface="Garamond"/>
              </a:rPr>
              <a:t>interrupts</a:t>
            </a: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 CPU to signal I/O event (device is ready)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C00000"/>
                </a:solidFill>
                <a:latin typeface="Garamond"/>
              </a:rPr>
              <a:t>Slow response: </a:t>
            </a:r>
            <a:r>
              <a:rPr lang="en-US" altLang="en-US" sz="2400" kern="0" dirty="0">
                <a:latin typeface="Garamond"/>
              </a:rPr>
              <a:t>CPU needs to finish what it was doing</a:t>
            </a:r>
            <a:endParaRPr lang="en-US" altLang="en-US" sz="2400" kern="0" dirty="0">
              <a:solidFill>
                <a:srgbClr val="C00000"/>
              </a:solidFill>
              <a:latin typeface="Garamond"/>
            </a:endParaRP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chemeClr val="accent3">
                    <a:lumMod val="50000"/>
                  </a:schemeClr>
                </a:solidFill>
                <a:latin typeface="Garamond"/>
              </a:rPr>
              <a:t>Better CPU utilization</a:t>
            </a:r>
          </a:p>
          <a:p>
            <a:pPr marL="0" indent="0" defTabSz="914377">
              <a:spcBef>
                <a:spcPts val="375"/>
              </a:spcBef>
              <a:buClr>
                <a:srgbClr val="D70000"/>
              </a:buClr>
              <a:buNone/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How to Check I/O status: Is it ready?</a:t>
            </a:r>
          </a:p>
        </p:txBody>
      </p:sp>
    </p:spTree>
    <p:extLst>
      <p:ext uri="{BB962C8B-B14F-4D97-AF65-F5344CB8AC3E}">
        <p14:creationId xmlns:p14="http://schemas.microsoft.com/office/powerpoint/2010/main" val="240224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37713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Interrupt Interface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EA7F24-D52E-4EB2-B8D2-F350507D0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920" y="2920692"/>
            <a:ext cx="1351280" cy="130555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3584ED-233B-404F-9EE4-275EB4D5B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5680" y="2423160"/>
            <a:ext cx="2971800" cy="25146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/>
              <a:t>		      I/O </a:t>
            </a:r>
          </a:p>
          <a:p>
            <a:r>
              <a:rPr lang="en-US" dirty="0"/>
              <a:t>		   Controller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F78F61-F2CD-484C-9EFA-0B6CB3A0C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880" y="2651760"/>
            <a:ext cx="76200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 err="1"/>
              <a:t>reg</a:t>
            </a:r>
            <a:endParaRPr lang="en-US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0AB7893-28FE-4E9B-894A-0ADFA44A7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880" y="3794760"/>
            <a:ext cx="76200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/>
              <a:t>status</a:t>
            </a:r>
          </a:p>
          <a:p>
            <a:pPr algn="ctr"/>
            <a:r>
              <a:rPr lang="en-US" dirty="0" err="1"/>
              <a:t>reg</a:t>
            </a:r>
            <a:endParaRPr lang="en-US" dirty="0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BC03E94E-F2D2-4A5D-963D-754949019C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8880" y="3982720"/>
            <a:ext cx="233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F98A4BBF-0A00-4047-A412-870E0DC74B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5680" y="303276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40B281E5-6E85-4371-AD07-875ABB64D4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5680" y="356616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89AF5222-5356-4FA1-9963-FBE2CD57B0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9040" y="3322320"/>
            <a:ext cx="2336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90EAC99F-D879-443F-ABA4-234AE7E06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9040" y="3108960"/>
            <a:ext cx="2336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CE439D-9592-45D3-99EF-426E53FDD19B}"/>
              </a:ext>
            </a:extLst>
          </p:cNvPr>
          <p:cNvSpPr txBox="1"/>
          <p:nvPr/>
        </p:nvSpPr>
        <p:spPr>
          <a:xfrm>
            <a:off x="2783840" y="2794000"/>
            <a:ext cx="178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Interrupt request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5CC14C-96DD-4B8F-BDF1-FB137AFBF818}"/>
              </a:ext>
            </a:extLst>
          </p:cNvPr>
          <p:cNvSpPr txBox="1"/>
          <p:nvPr/>
        </p:nvSpPr>
        <p:spPr>
          <a:xfrm>
            <a:off x="2570480" y="3251200"/>
            <a:ext cx="224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Interrupt acknowledge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E5026A-E33B-4F12-8617-0E1B4D3E7ADE}"/>
              </a:ext>
            </a:extLst>
          </p:cNvPr>
          <p:cNvSpPr txBox="1"/>
          <p:nvPr/>
        </p:nvSpPr>
        <p:spPr>
          <a:xfrm>
            <a:off x="2966720" y="3931920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Data/address</a:t>
            </a:r>
          </a:p>
        </p:txBody>
      </p:sp>
    </p:spTree>
    <p:extLst>
      <p:ext uri="{BB962C8B-B14F-4D97-AF65-F5344CB8AC3E}">
        <p14:creationId xmlns:p14="http://schemas.microsoft.com/office/powerpoint/2010/main" val="206231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8" grpId="0" animBg="1"/>
      <p:bldP spid="2" grpId="0"/>
      <p:bldP spid="19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1" y="1375843"/>
            <a:ext cx="8808720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CPU saves the address of the current instruction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GB" sz="2400" spc="-60" dirty="0">
                <a:cs typeface="Times New Roman"/>
              </a:rPr>
              <a:t>needs to return to this PC after handling the interrupt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Jump to the interrupt handler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Handle the interrupt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service the I/O device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need to preserve registers, just like procedure call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latin typeface="Garamond"/>
              </a:rPr>
              <a:t>Return to the </a:t>
            </a:r>
            <a:r>
              <a:rPr lang="en-US" altLang="en-US" sz="2800" b="1" kern="0" dirty="0">
                <a:latin typeface="Garamond"/>
              </a:rPr>
              <a:t>foreground program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400" kern="0" dirty="0">
                <a:latin typeface="Garamond"/>
              </a:rPr>
              <a:t>The one which was execution when the interrupt arrived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400" kern="0" dirty="0">
                <a:latin typeface="Garamond"/>
              </a:rPr>
              <a:t>Special instruction to return from interrupt handler</a:t>
            </a:r>
          </a:p>
          <a:p>
            <a:pPr marL="0" indent="0" defTabSz="914377">
              <a:spcBef>
                <a:spcPts val="375"/>
              </a:spcBef>
              <a:buClr>
                <a:srgbClr val="D70000"/>
              </a:buClr>
              <a:buNone/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marL="0" indent="0" algn="ctr" defTabSz="914377">
              <a:spcBef>
                <a:spcPts val="375"/>
              </a:spcBef>
              <a:buClr>
                <a:srgbClr val="D70000"/>
              </a:buClr>
              <a:buNone/>
            </a:pPr>
            <a:r>
              <a:rPr lang="en-US" altLang="en-US" sz="2800" b="1" kern="0" dirty="0">
                <a:solidFill>
                  <a:srgbClr val="000000"/>
                </a:solidFill>
              </a:rPr>
              <a:t>Most of t</a:t>
            </a:r>
            <a:r>
              <a:rPr lang="en-US" altLang="en-US" sz="2800" b="1" kern="0" dirty="0">
                <a:solidFill>
                  <a:srgbClr val="000000"/>
                </a:solidFill>
                <a:latin typeface="Garamond"/>
              </a:rPr>
              <a:t>he functionality is similar to procedure call</a:t>
            </a:r>
            <a:endParaRPr lang="en-US" altLang="en-US" sz="2800" b="1" kern="0" dirty="0">
              <a:solidFill>
                <a:srgbClr val="00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What happens on an interrupt?</a:t>
            </a:r>
          </a:p>
        </p:txBody>
      </p:sp>
    </p:spTree>
    <p:extLst>
      <p:ext uri="{BB962C8B-B14F-4D97-AF65-F5344CB8AC3E}">
        <p14:creationId xmlns:p14="http://schemas.microsoft.com/office/powerpoint/2010/main" val="145946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Connecting multiple I/O devices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D4444A-034A-4F14-8AA5-A77C7BC52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361" y="2920692"/>
            <a:ext cx="1351280" cy="130555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595B85-91B5-4542-812C-47E7CCDA1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2423160"/>
            <a:ext cx="1178560" cy="4975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/>
              <a:t>Device 1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D0B0B074-0DD1-4EAC-B582-AFB8A38F4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360" y="4317692"/>
            <a:ext cx="1178560" cy="4975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/>
              <a:t>Device 2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05A3C968-3F5F-4A63-A664-907DAB94807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088641" y="2671926"/>
            <a:ext cx="2956559" cy="47767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67A63E6-F6C7-4C88-AF3D-E7468FEFCDB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088641" y="3937309"/>
            <a:ext cx="2966719" cy="62914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8DAF34-05B2-4EA7-B0C8-81BDDA757CA6}"/>
              </a:ext>
            </a:extLst>
          </p:cNvPr>
          <p:cNvSpPr txBox="1"/>
          <p:nvPr/>
        </p:nvSpPr>
        <p:spPr>
          <a:xfrm>
            <a:off x="3779521" y="4630558"/>
            <a:ext cx="178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Interrupt request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A79A491E-5B27-44E8-B9A5-827B58ACC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1" y="5867246"/>
            <a:ext cx="8808720" cy="55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defTabSz="914377">
              <a:spcBef>
                <a:spcPts val="375"/>
              </a:spcBef>
              <a:buClr>
                <a:srgbClr val="D70000"/>
              </a:buClr>
              <a:buNone/>
            </a:pPr>
            <a:r>
              <a:rPr lang="en-US" altLang="en-US" sz="2800" b="1" kern="0" dirty="0">
                <a:solidFill>
                  <a:srgbClr val="000000"/>
                </a:solidFill>
              </a:rPr>
              <a:t>CPU must have enough ports for all devices</a:t>
            </a:r>
          </a:p>
        </p:txBody>
      </p:sp>
    </p:spTree>
    <p:extLst>
      <p:ext uri="{BB962C8B-B14F-4D97-AF65-F5344CB8AC3E}">
        <p14:creationId xmlns:p14="http://schemas.microsoft.com/office/powerpoint/2010/main" val="355456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Connecting multiple I/O devices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D4444A-034A-4F14-8AA5-A77C7BC52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920" y="2920692"/>
            <a:ext cx="1351280" cy="130555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595B85-91B5-4542-812C-47E7CCDA1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2423160"/>
            <a:ext cx="1178560" cy="4975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/>
              <a:t>Device 1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8786043D-B26C-4D28-B0C4-AD036E0C3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360" y="3307080"/>
            <a:ext cx="1178560" cy="4975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/>
              <a:t>Device 2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5C34B642-0274-4499-BE76-22911A177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360" y="4099560"/>
            <a:ext cx="1178560" cy="4975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/>
              <a:t>Device 3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D0B0B074-0DD1-4EAC-B582-AFB8A38F4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360" y="4906972"/>
            <a:ext cx="1178560" cy="4975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/>
              <a:t>Device n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D66C9F2B-D747-4C1E-B299-58C26F0DA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1" y="1375843"/>
            <a:ext cx="8808720" cy="73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377">
              <a:spcBef>
                <a:spcPts val="375"/>
              </a:spcBef>
              <a:buClr>
                <a:srgbClr val="D70000"/>
              </a:buClr>
              <a:buNone/>
            </a:pPr>
            <a:r>
              <a:rPr lang="en-US" altLang="en-US" sz="2800" kern="0" dirty="0">
                <a:solidFill>
                  <a:srgbClr val="000000"/>
                </a:solidFill>
              </a:rPr>
              <a:t>What if there are more devices than interrupt ports on CPU?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4788C6-7AC4-4EE4-B81C-16CB9D107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167662" y="3732376"/>
            <a:ext cx="2011116" cy="1292860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2B7230F-B57A-4C5F-902A-C853A9AB87FD}"/>
              </a:ext>
            </a:extLst>
          </p:cNvPr>
          <p:cNvCxnSpPr>
            <a:cxnSpLocks/>
          </p:cNvCxnSpPr>
          <p:nvPr/>
        </p:nvCxnSpPr>
        <p:spPr>
          <a:xfrm>
            <a:off x="2489200" y="3814772"/>
            <a:ext cx="1008380" cy="54371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7C76CBD-0E00-4DCC-A5C4-D73D7AFC576F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013820" y="4099560"/>
            <a:ext cx="1041540" cy="24876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F5CA076-E8BD-40A3-86B7-CBE0830E673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013819" y="4609792"/>
            <a:ext cx="1041541" cy="54594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2E129B97-CDBB-433C-B314-42116C04D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164841" y="2423891"/>
            <a:ext cx="2011116" cy="1292860"/>
          </a:xfrm>
          <a:prstGeom prst="rect">
            <a:avLst/>
          </a:prstGeom>
        </p:spPr>
      </p:pic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778BCF-FF14-4F4A-8645-4C63857C91A1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013819" y="3307080"/>
            <a:ext cx="1041541" cy="24876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E8CBDB4-60B9-43FA-A54D-43B7A5EF9300}"/>
              </a:ext>
            </a:extLst>
          </p:cNvPr>
          <p:cNvCxnSpPr>
            <a:stCxn id="5" idx="1"/>
          </p:cNvCxnSpPr>
          <p:nvPr/>
        </p:nvCxnSpPr>
        <p:spPr>
          <a:xfrm rot="10800000" flipV="1">
            <a:off x="5013820" y="2671926"/>
            <a:ext cx="1031381" cy="11191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17E1472-7A13-4896-AF0C-46E91F23AEB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89200" y="3043227"/>
            <a:ext cx="843280" cy="263851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3">
            <a:extLst>
              <a:ext uri="{FF2B5EF4-FFF2-40B4-BE49-F238E27FC236}">
                <a16:creationId xmlns:a16="http://schemas.microsoft.com/office/drawing/2014/main" id="{4DD1FEA2-CD83-40FB-A021-3AFEDDB0F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1" y="5846243"/>
            <a:ext cx="8808720" cy="73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</a:rPr>
              <a:t>CPU needs to poll to check which device triggered the interrupt.</a:t>
            </a:r>
          </a:p>
        </p:txBody>
      </p:sp>
    </p:spTree>
    <p:extLst>
      <p:ext uri="{BB962C8B-B14F-4D97-AF65-F5344CB8AC3E}">
        <p14:creationId xmlns:p14="http://schemas.microsoft.com/office/powerpoint/2010/main" val="7261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Connecting multiple I/O devices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D4444A-034A-4F14-8AA5-A77C7BC52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920" y="2920692"/>
            <a:ext cx="1351280" cy="130555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595B85-91B5-4542-812C-47E7CCDA1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2423160"/>
            <a:ext cx="1178560" cy="4975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/>
              <a:t>Device 1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8786043D-B26C-4D28-B0C4-AD036E0C3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360" y="3307080"/>
            <a:ext cx="1178560" cy="4975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/>
              <a:t>Device 2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5C34B642-0274-4499-BE76-22911A177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360" y="4099560"/>
            <a:ext cx="1178560" cy="4975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/>
              <a:t>Device 3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D0B0B074-0DD1-4EAC-B582-AFB8A38F4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360" y="4906972"/>
            <a:ext cx="1178560" cy="4975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/>
              <a:t>Device n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D5D79945-4DC1-4159-AF4D-939ABEEC9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580" y="3695546"/>
            <a:ext cx="1351280" cy="130555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Interrupt</a:t>
            </a:r>
          </a:p>
          <a:p>
            <a:pPr algn="ctr"/>
            <a:r>
              <a:rPr lang="en-US" dirty="0"/>
              <a:t>Controller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D66C9F2B-D747-4C1E-B299-58C26F0DA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1" y="1375843"/>
            <a:ext cx="8808720" cy="73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377">
              <a:spcBef>
                <a:spcPts val="375"/>
              </a:spcBef>
              <a:buClr>
                <a:srgbClr val="D70000"/>
              </a:buClr>
              <a:buNone/>
            </a:pPr>
            <a:r>
              <a:rPr lang="en-US" altLang="en-US" sz="2800" kern="0" dirty="0">
                <a:solidFill>
                  <a:srgbClr val="000000"/>
                </a:solidFill>
              </a:rPr>
              <a:t>What if there are more devices than interrupt ports on CPU?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C5536CA9-080D-4EC5-AC71-A40D9D96A908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489200" y="2671926"/>
            <a:ext cx="3556000" cy="63515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2B7230F-B57A-4C5F-902A-C853A9AB87FD}"/>
              </a:ext>
            </a:extLst>
          </p:cNvPr>
          <p:cNvCxnSpPr>
            <a:endCxn id="21" idx="1"/>
          </p:cNvCxnSpPr>
          <p:nvPr/>
        </p:nvCxnSpPr>
        <p:spPr>
          <a:xfrm>
            <a:off x="2489200" y="3804612"/>
            <a:ext cx="1008380" cy="54371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778BCF-FF14-4F4A-8645-4C63857C91A1}"/>
              </a:ext>
            </a:extLst>
          </p:cNvPr>
          <p:cNvCxnSpPr>
            <a:endCxn id="18" idx="1"/>
          </p:cNvCxnSpPr>
          <p:nvPr/>
        </p:nvCxnSpPr>
        <p:spPr>
          <a:xfrm flipV="1">
            <a:off x="4848860" y="3555846"/>
            <a:ext cx="1206500" cy="43703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7C76CBD-0E00-4DCC-A5C4-D73D7AFC576F}"/>
              </a:ext>
            </a:extLst>
          </p:cNvPr>
          <p:cNvCxnSpPr>
            <a:stCxn id="21" idx="3"/>
            <a:endCxn id="19" idx="1"/>
          </p:cNvCxnSpPr>
          <p:nvPr/>
        </p:nvCxnSpPr>
        <p:spPr>
          <a:xfrm>
            <a:off x="4848860" y="4348326"/>
            <a:ext cx="1206500" cy="127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F5CA076-E8BD-40A3-86B7-CBE0830E6737}"/>
              </a:ext>
            </a:extLst>
          </p:cNvPr>
          <p:cNvCxnSpPr>
            <a:endCxn id="20" idx="1"/>
          </p:cNvCxnSpPr>
          <p:nvPr/>
        </p:nvCxnSpPr>
        <p:spPr>
          <a:xfrm>
            <a:off x="4848860" y="4693920"/>
            <a:ext cx="1206500" cy="46181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">
            <a:extLst>
              <a:ext uri="{FF2B5EF4-FFF2-40B4-BE49-F238E27FC236}">
                <a16:creationId xmlns:a16="http://schemas.microsoft.com/office/drawing/2014/main" id="{5C8F88D6-1DB1-4D1D-A6D0-31F155129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1" y="5846243"/>
            <a:ext cx="8808720" cy="73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</a:rPr>
              <a:t>Interrupt Controller arbitrates CPU access among devices</a:t>
            </a:r>
          </a:p>
        </p:txBody>
      </p:sp>
    </p:spTree>
    <p:extLst>
      <p:ext uri="{BB962C8B-B14F-4D97-AF65-F5344CB8AC3E}">
        <p14:creationId xmlns:p14="http://schemas.microsoft.com/office/powerpoint/2010/main" val="21146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54" y="203200"/>
            <a:ext cx="837360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Conditionals in an assembly program</a:t>
            </a:r>
          </a:p>
        </p:txBody>
      </p:sp>
      <p:sp>
        <p:nvSpPr>
          <p:cNvPr id="8" name="object 34">
            <a:extLst>
              <a:ext uri="{FF2B5EF4-FFF2-40B4-BE49-F238E27FC236}">
                <a16:creationId xmlns:a16="http://schemas.microsoft.com/office/drawing/2014/main" id="{27D7429B-05E1-4520-9501-B410A5314A25}"/>
              </a:ext>
            </a:extLst>
          </p:cNvPr>
          <p:cNvSpPr txBox="1"/>
          <p:nvPr/>
        </p:nvSpPr>
        <p:spPr>
          <a:xfrm>
            <a:off x="280555" y="1245719"/>
            <a:ext cx="4800600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GB" b="1" spc="11" dirty="0">
                <a:latin typeface="Times New Roman"/>
                <a:cs typeface="Times New Roman"/>
              </a:rPr>
              <a:t>High Level Language Code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0" name="object 34">
            <a:extLst>
              <a:ext uri="{FF2B5EF4-FFF2-40B4-BE49-F238E27FC236}">
                <a16:creationId xmlns:a16="http://schemas.microsoft.com/office/drawing/2014/main" id="{9A54C9DD-E9AE-4CAA-B2CA-14FEECCD084A}"/>
              </a:ext>
            </a:extLst>
          </p:cNvPr>
          <p:cNvSpPr txBox="1"/>
          <p:nvPr/>
        </p:nvSpPr>
        <p:spPr>
          <a:xfrm>
            <a:off x="5134555" y="1249261"/>
            <a:ext cx="3403389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 algn="ctr">
              <a:spcBef>
                <a:spcPts val="79"/>
              </a:spcBef>
            </a:pPr>
            <a:r>
              <a:rPr lang="en-GB" b="1" spc="11" dirty="0">
                <a:latin typeface="Times New Roman"/>
                <a:cs typeface="Times New Roman"/>
              </a:rPr>
              <a:t>Assembly Code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7F92345-52DA-4FB7-BC71-811DA734CCB7}"/>
              </a:ext>
            </a:extLst>
          </p:cNvPr>
          <p:cNvSpPr txBox="1">
            <a:spLocks/>
          </p:cNvSpPr>
          <p:nvPr/>
        </p:nvSpPr>
        <p:spPr>
          <a:xfrm>
            <a:off x="546120" y="1784682"/>
            <a:ext cx="3668040" cy="39776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rtlCol="0" anchor="t" anchorCtr="0" compatLnSpc="1">
            <a:noAutofit/>
          </a:bodyPr>
          <a:lstStyle>
            <a:lvl1pPr marL="342882" indent="-342882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 a = 1;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 b = 2;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 x;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endParaRPr lang="en-US" sz="1600" dirty="0">
              <a:solidFill>
                <a:srgbClr val="000000"/>
              </a:solidFill>
              <a:latin typeface="Courier New" pitchFamily="49"/>
              <a:ea typeface="ＭＳ Ｐゴシック" pitchFamily="2"/>
            </a:endParaRP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if(a &lt; b) {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  x = 1;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} else {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  x = 2;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}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endParaRPr lang="en-US" sz="1600" dirty="0">
              <a:solidFill>
                <a:srgbClr val="000000"/>
              </a:solidFill>
              <a:latin typeface="Courier New" pitchFamily="49"/>
              <a:ea typeface="ＭＳ Ｐゴシック" pitchFamily="2"/>
            </a:endParaRPr>
          </a:p>
          <a:p>
            <a:pPr marL="0" indent="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34"/>
                <a:ea typeface="ＭＳ Ｐゴシック" pitchFamily="2"/>
              </a:rPr>
              <a:t>Use conditional instructions (CMP, </a:t>
            </a:r>
            <a:r>
              <a:rPr lang="en-US" sz="2000" dirty="0" err="1">
                <a:solidFill>
                  <a:srgbClr val="000000"/>
                </a:solidFill>
                <a:latin typeface="Arial" pitchFamily="34"/>
                <a:ea typeface="ＭＳ Ｐゴシック" pitchFamily="2"/>
              </a:rPr>
              <a:t>xxxGE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ＭＳ Ｐゴシック" pitchFamily="2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Arial" pitchFamily="34"/>
                <a:ea typeface="ＭＳ Ｐゴシック" pitchFamily="2"/>
              </a:rPr>
              <a:t>xxxLT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ＭＳ Ｐゴシック" pitchFamily="2"/>
              </a:rPr>
              <a:t>)</a:t>
            </a:r>
          </a:p>
          <a:p>
            <a:pPr marL="0" indent="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34"/>
                <a:ea typeface="ＭＳ Ｐゴシック" pitchFamily="2"/>
              </a:rPr>
              <a:t>LDR, STR, B</a:t>
            </a:r>
          </a:p>
          <a:p>
            <a:pPr marL="0" indent="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34"/>
                <a:ea typeface="ＭＳ Ｐゴシック" pitchFamily="2"/>
              </a:rPr>
              <a:t>Branch: B label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3DD6CB-E9E8-4D68-A12C-86DD4268B452}"/>
              </a:ext>
            </a:extLst>
          </p:cNvPr>
          <p:cNvSpPr txBox="1"/>
          <p:nvPr/>
        </p:nvSpPr>
        <p:spPr>
          <a:xfrm>
            <a:off x="4848480" y="1730160"/>
            <a:ext cx="4093200" cy="46285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.section .text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ldr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r0, =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vars</a:t>
            </a:r>
            <a:endParaRPr lang="en-US" sz="1600" b="0" i="0" u="none" strike="noStrike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ldr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r1, [r0]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ldr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r2, [r0, #4]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C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C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cmp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C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</a:t>
            </a:r>
            <a:r>
              <a:rPr lang="en-US" sz="1600" b="0" i="0" u="none" strike="noStrike" baseline="0" dirty="0">
                <a:ln>
                  <a:noFill/>
                </a:ln>
                <a:latin typeface="Courier New" pitchFamily="49"/>
                <a:ea typeface="ＭＳ Ｐゴシック" pitchFamily="2"/>
                <a:cs typeface="ＭＳ Ｐゴシック" pitchFamily="2"/>
              </a:rPr>
              <a:t>r1, r2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C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C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bge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C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else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mov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r2, #1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i="0" u="none" strike="noStrike" baseline="0" dirty="0">
                <a:ln>
                  <a:noFill/>
                </a:ln>
                <a:solidFill>
                  <a:srgbClr val="C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b	</a:t>
            </a:r>
            <a:r>
              <a:rPr lang="en-US" sz="1600" i="0" u="none" strike="noStrike" baseline="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endif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else: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mov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r2, #2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endif: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str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r2, [r0, #8]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0" i="0" u="none" strike="noStrike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.section .data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vars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.word 1		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;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 a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.word 2		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;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 b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.word 0		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;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 x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DA92BC-3667-4AC4-A389-3710FCF1B99E}"/>
              </a:ext>
            </a:extLst>
          </p:cNvPr>
          <p:cNvSpPr/>
          <p:nvPr/>
        </p:nvSpPr>
        <p:spPr>
          <a:xfrm>
            <a:off x="5586922" y="2678499"/>
            <a:ext cx="2576946" cy="379431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D7C9310E-5D57-465F-BCD0-81200AD2D9FF}"/>
              </a:ext>
            </a:extLst>
          </p:cNvPr>
          <p:cNvSpPr txBox="1"/>
          <p:nvPr/>
        </p:nvSpPr>
        <p:spPr>
          <a:xfrm>
            <a:off x="1083293" y="4456917"/>
            <a:ext cx="321222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D70000"/>
              </a:buClr>
              <a:tabLst>
                <a:tab pos="354965" algn="l"/>
                <a:tab pos="355600" algn="l"/>
              </a:tabLst>
            </a:pPr>
            <a:r>
              <a:rPr lang="en-GB" b="1" spc="-55" dirty="0">
                <a:latin typeface="Garamond (Body)"/>
                <a:cs typeface="Times New Roman"/>
              </a:rPr>
              <a:t>Evaluates r1 - r2; updates flags, discards the result</a:t>
            </a:r>
            <a:endParaRPr lang="en-GB" b="1" spc="-45" dirty="0">
              <a:solidFill>
                <a:srgbClr val="C00000"/>
              </a:solidFill>
              <a:latin typeface="Garamond (Body)"/>
              <a:cs typeface="Times New Roman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062173C8-6AAD-4CDE-A1D1-FEFBAAB164EF}"/>
              </a:ext>
            </a:extLst>
          </p:cNvPr>
          <p:cNvSpPr/>
          <p:nvPr/>
        </p:nvSpPr>
        <p:spPr>
          <a:xfrm rot="17357239">
            <a:off x="3181566" y="2506838"/>
            <a:ext cx="2249425" cy="2408900"/>
          </a:xfrm>
          <a:custGeom>
            <a:avLst/>
            <a:gdLst/>
            <a:ahLst/>
            <a:cxnLst/>
            <a:rect l="l" t="t" r="r" b="b"/>
            <a:pathLst>
              <a:path w="503554" h="191135">
                <a:moveTo>
                  <a:pt x="0" y="0"/>
                </a:moveTo>
                <a:lnTo>
                  <a:pt x="503302" y="191012"/>
                </a:lnTo>
              </a:path>
            </a:pathLst>
          </a:custGeom>
          <a:ln w="34925">
            <a:solidFill>
              <a:srgbClr val="FF2600"/>
            </a:solidFill>
            <a:tailEnd type="triangle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8772EB6-8AB6-4083-B7C5-F63A110CFF10}"/>
              </a:ext>
            </a:extLst>
          </p:cNvPr>
          <p:cNvSpPr/>
          <p:nvPr/>
        </p:nvSpPr>
        <p:spPr>
          <a:xfrm>
            <a:off x="4767119" y="3689184"/>
            <a:ext cx="968663" cy="830079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3B8DDD78-252E-4C76-82B0-650CD9D50A33}"/>
              </a:ext>
            </a:extLst>
          </p:cNvPr>
          <p:cNvSpPr txBox="1"/>
          <p:nvPr/>
        </p:nvSpPr>
        <p:spPr>
          <a:xfrm>
            <a:off x="704618" y="4463772"/>
            <a:ext cx="385855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D70000"/>
              </a:buClr>
              <a:tabLst>
                <a:tab pos="354965" algn="l"/>
                <a:tab pos="355600" algn="l"/>
              </a:tabLst>
            </a:pPr>
            <a:r>
              <a:rPr lang="en-GB" b="1" spc="-55" dirty="0">
                <a:solidFill>
                  <a:srgbClr val="0000FF"/>
                </a:solidFill>
                <a:latin typeface="Garamond (Body)"/>
                <a:cs typeface="Times New Roman"/>
              </a:rPr>
              <a:t>Labels</a:t>
            </a:r>
            <a:r>
              <a:rPr lang="en-GB" b="1" spc="-55" dirty="0">
                <a:latin typeface="Garamond (Body)"/>
                <a:cs typeface="Times New Roman"/>
              </a:rPr>
              <a:t>: Avoid the need to calculate instruction addresses</a:t>
            </a:r>
            <a:endParaRPr lang="en-GB" b="1" spc="-45" dirty="0">
              <a:solidFill>
                <a:srgbClr val="C00000"/>
              </a:solidFill>
              <a:latin typeface="Garamond (Body)"/>
              <a:cs typeface="Times New Roman"/>
            </a:endParaRPr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E2A396AC-415D-408A-8B0B-707CDA733CA8}"/>
              </a:ext>
            </a:extLst>
          </p:cNvPr>
          <p:cNvSpPr/>
          <p:nvPr/>
        </p:nvSpPr>
        <p:spPr>
          <a:xfrm rot="17357239">
            <a:off x="3354131" y="3524899"/>
            <a:ext cx="1009190" cy="1571658"/>
          </a:xfrm>
          <a:custGeom>
            <a:avLst/>
            <a:gdLst/>
            <a:ahLst/>
            <a:cxnLst/>
            <a:rect l="l" t="t" r="r" b="b"/>
            <a:pathLst>
              <a:path w="503554" h="191135">
                <a:moveTo>
                  <a:pt x="0" y="0"/>
                </a:moveTo>
                <a:lnTo>
                  <a:pt x="503302" y="191012"/>
                </a:lnTo>
              </a:path>
            </a:pathLst>
          </a:custGeom>
          <a:ln w="34925">
            <a:solidFill>
              <a:srgbClr val="FF2600"/>
            </a:solidFill>
            <a:tailEnd type="triangle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905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/>
      <p:bldP spid="11" grpId="1"/>
      <p:bldP spid="13" grpId="0" animBg="1"/>
      <p:bldP spid="13" grpId="1" animBg="1"/>
      <p:bldP spid="14" grpId="0" animBg="1"/>
      <p:bldP spid="14" grpId="1" animBg="1"/>
      <p:bldP spid="15" grpId="0"/>
      <p:bldP spid="15" grpId="1"/>
      <p:bldP spid="17" grpId="0" animBg="1"/>
      <p:bldP spid="17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1" y="1375843"/>
            <a:ext cx="8219439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377">
              <a:spcBef>
                <a:spcPts val="375"/>
              </a:spcBef>
              <a:buClr>
                <a:srgbClr val="D70000"/>
              </a:buClr>
              <a:buNone/>
            </a:pPr>
            <a:r>
              <a:rPr lang="en-GB" altLang="en-US" sz="2800" kern="0" dirty="0">
                <a:solidFill>
                  <a:srgbClr val="000000"/>
                </a:solidFill>
                <a:latin typeface="Garamond"/>
              </a:rPr>
              <a:t>So many devices, so much trouble</a:t>
            </a:r>
            <a:endParaRPr lang="en-GB" sz="2400" spc="-60" dirty="0">
              <a:cs typeface="Times New Roman"/>
            </a:endParaRP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How to find interrupt handlers of a device?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What happens if two devices request interrupt at the same time?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Handling multiple devices</a:t>
            </a:r>
          </a:p>
        </p:txBody>
      </p:sp>
    </p:spTree>
    <p:extLst>
      <p:ext uri="{BB962C8B-B14F-4D97-AF65-F5344CB8AC3E}">
        <p14:creationId xmlns:p14="http://schemas.microsoft.com/office/powerpoint/2010/main" val="440080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1" y="1203123"/>
            <a:ext cx="8219439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GB" altLang="en-US" sz="2800" kern="0" dirty="0">
                <a:solidFill>
                  <a:srgbClr val="000000"/>
                </a:solidFill>
                <a:latin typeface="Garamond"/>
              </a:rPr>
              <a:t>Approach 1: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GB" sz="2600" kern="0" spc="-60" dirty="0">
                <a:solidFill>
                  <a:srgbClr val="000000"/>
                </a:solidFill>
                <a:latin typeface="Garamond"/>
                <a:cs typeface="Times New Roman"/>
              </a:rPr>
              <a:t>Jump to a predefined address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GB" sz="2600" kern="0" spc="-60" dirty="0">
                <a:solidFill>
                  <a:srgbClr val="000000"/>
                </a:solidFill>
                <a:latin typeface="Garamond"/>
                <a:cs typeface="Times New Roman"/>
              </a:rPr>
              <a:t>Then use cause of interrupt (device id) to branch to a the right handler</a:t>
            </a:r>
            <a:endParaRPr lang="en-GB" sz="2600" spc="-60" dirty="0">
              <a:cs typeface="Times New Roman"/>
            </a:endParaRP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Approach 2: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Directly branch to a specific handler based on interrupting device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Called </a:t>
            </a:r>
            <a:r>
              <a:rPr lang="en-US" altLang="en-US" sz="2600" b="1" kern="0" dirty="0">
                <a:solidFill>
                  <a:srgbClr val="000000"/>
                </a:solidFill>
                <a:latin typeface="Garamond"/>
              </a:rPr>
              <a:t>vectored interrupts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Finding the interrupt handler</a:t>
            </a:r>
          </a:p>
        </p:txBody>
      </p:sp>
    </p:spTree>
    <p:extLst>
      <p:ext uri="{BB962C8B-B14F-4D97-AF65-F5344CB8AC3E}">
        <p14:creationId xmlns:p14="http://schemas.microsoft.com/office/powerpoint/2010/main" val="370834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ARM vector interrupt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9884E7-B5E2-4AAB-B82A-DD3FBE0A3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360" y="1187449"/>
            <a:ext cx="2590800" cy="532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35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1" y="1203123"/>
            <a:ext cx="8580119" cy="506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377">
              <a:spcBef>
                <a:spcPts val="375"/>
              </a:spcBef>
              <a:buClr>
                <a:srgbClr val="D70000"/>
              </a:buClr>
              <a:buNone/>
            </a:pPr>
            <a:r>
              <a:rPr lang="en-GB" altLang="en-US" sz="2800" kern="0" dirty="0">
                <a:solidFill>
                  <a:srgbClr val="000000"/>
                </a:solidFill>
                <a:latin typeface="Garamond"/>
              </a:rPr>
              <a:t>Interrupt Priority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GB" sz="2600" kern="0" spc="-60" dirty="0">
                <a:solidFill>
                  <a:srgbClr val="000000"/>
                </a:solidFill>
                <a:latin typeface="Garamond"/>
                <a:cs typeface="Times New Roman"/>
              </a:rPr>
              <a:t>Interrupts are assigned priorities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GB" sz="2600" kern="0" spc="-60" dirty="0">
                <a:solidFill>
                  <a:srgbClr val="000000"/>
                </a:solidFill>
                <a:latin typeface="Garamond"/>
                <a:cs typeface="Times New Roman"/>
              </a:rPr>
              <a:t>A high priority interrupt is handled before a low priority interrupt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GB" sz="2600" kern="0" spc="-60" dirty="0">
                <a:solidFill>
                  <a:srgbClr val="000000"/>
                </a:solidFill>
                <a:latin typeface="Garamond"/>
                <a:cs typeface="Times New Roman"/>
              </a:rPr>
              <a:t>Interrupts can arrive while other interrupts are being handled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GB" sz="2200" kern="0" spc="-60" dirty="0">
                <a:solidFill>
                  <a:srgbClr val="000000"/>
                </a:solidFill>
                <a:latin typeface="Garamond"/>
                <a:cs typeface="Times New Roman"/>
              </a:rPr>
              <a:t>An interrupt with higher priority will </a:t>
            </a:r>
            <a:r>
              <a:rPr lang="en-GB" sz="2200" i="1" kern="0" spc="-60" dirty="0">
                <a:solidFill>
                  <a:srgbClr val="000000"/>
                </a:solidFill>
                <a:latin typeface="Garamond"/>
                <a:cs typeface="Times New Roman"/>
              </a:rPr>
              <a:t>interrupt</a:t>
            </a:r>
            <a:r>
              <a:rPr lang="en-GB" sz="2200" kern="0" spc="-60" dirty="0">
                <a:solidFill>
                  <a:srgbClr val="000000"/>
                </a:solidFill>
                <a:latin typeface="Garamond"/>
                <a:cs typeface="Times New Roman"/>
              </a:rPr>
              <a:t> the execution of the lower priority interrupt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GB" sz="2200" kern="0" spc="-60" dirty="0">
                <a:solidFill>
                  <a:srgbClr val="000000"/>
                </a:solidFill>
                <a:latin typeface="Garamond"/>
                <a:cs typeface="Times New Roman"/>
              </a:rPr>
              <a:t>Lower priority interrupts will be ignored while a higher priority interrupt is being handled</a:t>
            </a:r>
            <a:endParaRPr lang="en-GB" sz="2200" spc="-60" dirty="0">
              <a:cs typeface="Times New Roman"/>
            </a:endParaRP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200" kern="0" dirty="0">
                <a:solidFill>
                  <a:srgbClr val="000000"/>
                </a:solidFill>
                <a:latin typeface="Garamond"/>
              </a:rPr>
              <a:t>A “priority register” stores the priority of currently executing interrupt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CPU can </a:t>
            </a:r>
            <a:r>
              <a:rPr lang="en-US" altLang="en-US" sz="2600" i="1" kern="0" dirty="0">
                <a:solidFill>
                  <a:srgbClr val="C00000"/>
                </a:solidFill>
                <a:latin typeface="Garamond"/>
              </a:rPr>
              <a:t>mask</a:t>
            </a: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 interrupts while doing something important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200" kern="0" dirty="0">
                <a:solidFill>
                  <a:srgbClr val="000000"/>
                </a:solidFill>
                <a:latin typeface="Garamond"/>
              </a:rPr>
              <a:t>E.g. lower priority interrupts are masked while handling higher priority interrupts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Some interrupts are non-maskable (</a:t>
            </a:r>
            <a:r>
              <a:rPr lang="en-US" altLang="en-US" sz="2600" kern="0" dirty="0">
                <a:solidFill>
                  <a:srgbClr val="C00000"/>
                </a:solidFill>
                <a:latin typeface="Garamond"/>
              </a:rPr>
              <a:t>NMI</a:t>
            </a: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Which interrupt to handle first?</a:t>
            </a:r>
          </a:p>
        </p:txBody>
      </p:sp>
    </p:spTree>
    <p:extLst>
      <p:ext uri="{BB962C8B-B14F-4D97-AF65-F5344CB8AC3E}">
        <p14:creationId xmlns:p14="http://schemas.microsoft.com/office/powerpoint/2010/main" val="214514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ARM interrupt priority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E73B3-B49F-447A-BF2C-F413D56B8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44" y="1192847"/>
            <a:ext cx="6476595" cy="526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64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1" y="1203123"/>
            <a:ext cx="8580119" cy="506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GB" sz="2600" b="1" kern="0" spc="-60" dirty="0">
                <a:solidFill>
                  <a:srgbClr val="000000"/>
                </a:solidFill>
                <a:latin typeface="Garamond"/>
                <a:cs typeface="Times New Roman"/>
              </a:rPr>
              <a:t>I/O device:</a:t>
            </a:r>
            <a:r>
              <a:rPr lang="en-GB" sz="2600" kern="0" spc="-60" dirty="0">
                <a:solidFill>
                  <a:srgbClr val="000000"/>
                </a:solidFill>
                <a:latin typeface="Garamond"/>
                <a:cs typeface="Times New Roman"/>
              </a:rPr>
              <a:t> </a:t>
            </a:r>
            <a:r>
              <a:rPr lang="en-GB" sz="2400" kern="0" spc="-60" dirty="0">
                <a:solidFill>
                  <a:srgbClr val="000000"/>
                </a:solidFill>
                <a:latin typeface="Garamond"/>
                <a:cs typeface="Times New Roman"/>
              </a:rPr>
              <a:t>Raises interrupt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GB" sz="2600" b="1" kern="0" spc="-60" dirty="0">
                <a:solidFill>
                  <a:srgbClr val="000000"/>
                </a:solidFill>
                <a:latin typeface="Garamond"/>
                <a:cs typeface="Times New Roman"/>
              </a:rPr>
              <a:t>CPU:</a:t>
            </a:r>
            <a:r>
              <a:rPr lang="en-GB" sz="2600" kern="0" spc="-60" dirty="0">
                <a:solidFill>
                  <a:srgbClr val="000000"/>
                </a:solidFill>
                <a:latin typeface="Garamond"/>
                <a:cs typeface="Times New Roman"/>
              </a:rPr>
              <a:t> </a:t>
            </a:r>
            <a:r>
              <a:rPr lang="en-GB" sz="2400" kern="0" spc="-60" dirty="0">
                <a:solidFill>
                  <a:srgbClr val="000000"/>
                </a:solidFill>
                <a:latin typeface="Garamond"/>
                <a:cs typeface="Times New Roman"/>
              </a:rPr>
              <a:t>Checks pending interrupts every cycle. Acknowledges the highest priority interrupt (higher than of priority register)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GB" sz="2600" b="1" kern="0" spc="-60" dirty="0">
                <a:solidFill>
                  <a:srgbClr val="000000"/>
                </a:solidFill>
                <a:latin typeface="Garamond"/>
                <a:cs typeface="Times New Roman"/>
              </a:rPr>
              <a:t>I/O device:</a:t>
            </a:r>
            <a:r>
              <a:rPr lang="en-GB" sz="2600" kern="0" spc="-60" dirty="0">
                <a:solidFill>
                  <a:srgbClr val="000000"/>
                </a:solidFill>
                <a:latin typeface="Garamond"/>
                <a:cs typeface="Times New Roman"/>
              </a:rPr>
              <a:t> </a:t>
            </a:r>
            <a:r>
              <a:rPr lang="en-GB" sz="2400" kern="0" spc="-60" dirty="0">
                <a:solidFill>
                  <a:srgbClr val="000000"/>
                </a:solidFill>
                <a:latin typeface="Garamond"/>
                <a:cs typeface="Times New Roman"/>
              </a:rPr>
              <a:t>Sends its interrupt vector number to the CPU on receiving acknowledgement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GB" sz="2600" b="1" kern="0" spc="-60" dirty="0">
                <a:solidFill>
                  <a:srgbClr val="000000"/>
                </a:solidFill>
                <a:latin typeface="Garamond"/>
                <a:cs typeface="Times New Roman"/>
              </a:rPr>
              <a:t>CPU:</a:t>
            </a:r>
            <a:r>
              <a:rPr lang="en-GB" sz="2600" kern="0" spc="-60" dirty="0">
                <a:solidFill>
                  <a:srgbClr val="000000"/>
                </a:solidFill>
                <a:latin typeface="Garamond"/>
                <a:cs typeface="Times New Roman"/>
              </a:rPr>
              <a:t> </a:t>
            </a:r>
            <a:r>
              <a:rPr lang="en-GB" sz="2400" kern="0" spc="-60" dirty="0">
                <a:solidFill>
                  <a:srgbClr val="000000"/>
                </a:solidFill>
                <a:latin typeface="Garamond"/>
                <a:cs typeface="Times New Roman"/>
              </a:rPr>
              <a:t>Saves state (PC, other registers) and jumps the interrupt handler</a:t>
            </a:r>
            <a:endParaRPr lang="en-US" altLang="en-US" sz="24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600" b="1" kern="0" dirty="0">
                <a:solidFill>
                  <a:srgbClr val="000000"/>
                </a:solidFill>
                <a:latin typeface="Garamond"/>
              </a:rPr>
              <a:t>Software:</a:t>
            </a: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 </a:t>
            </a: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Performs required I/O operation. Might need to save additional CPU state.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600" b="1" kern="0" dirty="0">
                <a:solidFill>
                  <a:srgbClr val="000000"/>
                </a:solidFill>
                <a:latin typeface="Garamond"/>
              </a:rPr>
              <a:t>CPU:</a:t>
            </a: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 </a:t>
            </a: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Restores the state and PC and returns to execution where is was interrupted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Summary of interrupt handling</a:t>
            </a:r>
          </a:p>
        </p:txBody>
      </p:sp>
    </p:spTree>
    <p:extLst>
      <p:ext uri="{BB962C8B-B14F-4D97-AF65-F5344CB8AC3E}">
        <p14:creationId xmlns:p14="http://schemas.microsoft.com/office/powerpoint/2010/main" val="362596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1" y="1101523"/>
            <a:ext cx="8696959" cy="506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GB" sz="2600" kern="0" spc="-60" dirty="0">
                <a:solidFill>
                  <a:srgbClr val="000000"/>
                </a:solidFill>
                <a:latin typeface="Garamond"/>
                <a:cs typeface="Times New Roman"/>
              </a:rPr>
              <a:t>Similar to interrupts in that they cause CPU to break out of its normal execution path.</a:t>
            </a:r>
            <a:endParaRPr lang="en-GB" sz="2400" kern="0" spc="-60" dirty="0">
              <a:solidFill>
                <a:srgbClr val="000000"/>
              </a:solidFill>
              <a:latin typeface="Garamond"/>
              <a:cs typeface="Times New Roman"/>
            </a:endParaRP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GB" sz="2600" b="1" kern="0" spc="-60" dirty="0">
                <a:solidFill>
                  <a:srgbClr val="000000"/>
                </a:solidFill>
                <a:latin typeface="Garamond"/>
                <a:cs typeface="Times New Roman"/>
              </a:rPr>
              <a:t>Exceptions</a:t>
            </a:r>
            <a:endParaRPr lang="en-GB" sz="2600" kern="0" spc="-60" dirty="0">
              <a:solidFill>
                <a:srgbClr val="000000"/>
              </a:solidFill>
              <a:latin typeface="Garamond"/>
              <a:cs typeface="Times New Roman"/>
            </a:endParaRP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GB" sz="2400" kern="0" spc="-60" dirty="0">
                <a:solidFill>
                  <a:srgbClr val="000000"/>
                </a:solidFill>
                <a:latin typeface="Garamond"/>
                <a:cs typeface="Times New Roman"/>
              </a:rPr>
              <a:t>Internal </a:t>
            </a:r>
            <a:r>
              <a:rPr lang="en-GB" sz="2400" kern="0" spc="-60" dirty="0">
                <a:solidFill>
                  <a:srgbClr val="C00000"/>
                </a:solidFill>
                <a:latin typeface="Garamond"/>
                <a:cs typeface="Times New Roman"/>
              </a:rPr>
              <a:t>error</a:t>
            </a:r>
            <a:r>
              <a:rPr lang="en-GB" sz="2400" kern="0" spc="-60" dirty="0">
                <a:solidFill>
                  <a:srgbClr val="000000"/>
                </a:solidFill>
                <a:latin typeface="Garamond"/>
                <a:cs typeface="Times New Roman"/>
              </a:rPr>
              <a:t> during program execution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GB" sz="2400" kern="0" spc="-60" dirty="0">
                <a:solidFill>
                  <a:srgbClr val="000000"/>
                </a:solidFill>
                <a:latin typeface="Garamond"/>
                <a:cs typeface="Times New Roman"/>
              </a:rPr>
              <a:t>Caused by invalid conditions during instruction execution </a:t>
            </a:r>
            <a:r>
              <a:rPr lang="en-GB" sz="2400" kern="0" spc="-60" dirty="0">
                <a:solidFill>
                  <a:srgbClr val="000000"/>
                </a:solidFill>
                <a:cs typeface="Times New Roman"/>
              </a:rPr>
              <a:t>e.g. divide by zero, invalid opcode, illegal memory access, …</a:t>
            </a:r>
            <a:endParaRPr lang="en-GB" sz="2400" kern="0" spc="-60" dirty="0">
              <a:solidFill>
                <a:srgbClr val="000000"/>
              </a:solidFill>
              <a:latin typeface="Garamond"/>
              <a:cs typeface="Times New Roman"/>
            </a:endParaRP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GB" sz="2400" kern="0" spc="-60" dirty="0">
                <a:solidFill>
                  <a:srgbClr val="000000"/>
                </a:solidFill>
                <a:latin typeface="Garamond"/>
                <a:cs typeface="Times New Roman"/>
              </a:rPr>
              <a:t>Handled in the same way as interrupts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GB" sz="2400" kern="0" spc="-60" dirty="0">
                <a:solidFill>
                  <a:srgbClr val="000000"/>
                </a:solidFill>
                <a:latin typeface="Garamond"/>
                <a:cs typeface="Times New Roman"/>
              </a:rPr>
              <a:t>Like interrupts, exceptions are </a:t>
            </a:r>
            <a:r>
              <a:rPr lang="en-GB" sz="2400" b="1" kern="0" spc="-60" dirty="0">
                <a:solidFill>
                  <a:srgbClr val="000000"/>
                </a:solidFill>
                <a:latin typeface="Garamond"/>
                <a:cs typeface="Times New Roman"/>
              </a:rPr>
              <a:t>vectored</a:t>
            </a:r>
            <a:r>
              <a:rPr lang="en-GB" sz="2400" kern="0" spc="-60" dirty="0">
                <a:solidFill>
                  <a:srgbClr val="000000"/>
                </a:solidFill>
                <a:latin typeface="Garamond"/>
                <a:cs typeface="Times New Roman"/>
              </a:rPr>
              <a:t> and </a:t>
            </a:r>
            <a:r>
              <a:rPr lang="en-GB" sz="2400" b="1" kern="0" spc="-60" dirty="0">
                <a:solidFill>
                  <a:srgbClr val="000000"/>
                </a:solidFill>
                <a:latin typeface="Garamond"/>
                <a:cs typeface="Times New Roman"/>
              </a:rPr>
              <a:t>prioritized</a:t>
            </a:r>
          </a:p>
          <a:p>
            <a:pPr lvl="2" defTabSz="914377">
              <a:spcBef>
                <a:spcPts val="375"/>
              </a:spcBef>
              <a:buClr>
                <a:srgbClr val="D70000"/>
              </a:buClr>
            </a:pPr>
            <a:r>
              <a:rPr lang="en-GB" sz="2200" kern="0" spc="-60" dirty="0">
                <a:solidFill>
                  <a:srgbClr val="000000"/>
                </a:solidFill>
                <a:latin typeface="Garamond"/>
                <a:cs typeface="Times New Roman"/>
              </a:rPr>
              <a:t>ARM vector table we saw had both interrupts and exception handlers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GB" sz="2600" b="1" kern="0" spc="-60" dirty="0">
                <a:solidFill>
                  <a:srgbClr val="000000"/>
                </a:solidFill>
                <a:latin typeface="Garamond"/>
                <a:cs typeface="Times New Roman"/>
              </a:rPr>
              <a:t>Traps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Explicitly generated by special instructions (</a:t>
            </a:r>
            <a:r>
              <a:rPr lang="en-US" altLang="en-US" sz="2400" kern="0" dirty="0">
                <a:solidFill>
                  <a:schemeClr val="accent3">
                    <a:lumMod val="50000"/>
                  </a:schemeClr>
                </a:solidFill>
                <a:latin typeface="Garamond"/>
              </a:rPr>
              <a:t>not errors</a:t>
            </a: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)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Used to request operating system services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SWI instruction generates traps in ARM ISA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Exceptions and Traps</a:t>
            </a:r>
          </a:p>
        </p:txBody>
      </p:sp>
    </p:spTree>
    <p:extLst>
      <p:ext uri="{BB962C8B-B14F-4D97-AF65-F5344CB8AC3E}">
        <p14:creationId xmlns:p14="http://schemas.microsoft.com/office/powerpoint/2010/main" val="134070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1" y="1213283"/>
            <a:ext cx="8696959" cy="506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GB" sz="2600" kern="0" spc="-60" dirty="0">
                <a:solidFill>
                  <a:srgbClr val="000000"/>
                </a:solidFill>
                <a:latin typeface="Garamond"/>
                <a:cs typeface="Times New Roman"/>
              </a:rPr>
              <a:t>Word of caution: </a:t>
            </a:r>
            <a:r>
              <a:rPr lang="en-GB" sz="2600" b="1" kern="0" spc="-60" dirty="0">
                <a:solidFill>
                  <a:srgbClr val="C00000"/>
                </a:solidFill>
                <a:latin typeface="Garamond"/>
                <a:cs typeface="Times New Roman"/>
              </a:rPr>
              <a:t>Terminology is not consistent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GB" sz="2600" kern="0" spc="-60" dirty="0">
                <a:latin typeface="Garamond"/>
                <a:cs typeface="Times New Roman"/>
              </a:rPr>
              <a:t>TDT4258 uses the terminology that we have seen so far (the same is also defined in the text book)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GB" sz="2600" kern="0" spc="-60" dirty="0">
                <a:latin typeface="Garamond"/>
                <a:cs typeface="Times New Roman"/>
              </a:rPr>
              <a:t>Alternate terminology: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GB" sz="2400" kern="0" spc="-60" dirty="0">
                <a:latin typeface="Garamond"/>
                <a:cs typeface="Times New Roman"/>
              </a:rPr>
              <a:t>Exception: Any event that interrupts normal program flow and causes CPU to break out of running program</a:t>
            </a:r>
          </a:p>
          <a:p>
            <a:pPr lvl="2" defTabSz="914377">
              <a:spcBef>
                <a:spcPts val="375"/>
              </a:spcBef>
              <a:buClr>
                <a:srgbClr val="D70000"/>
              </a:buClr>
            </a:pPr>
            <a:r>
              <a:rPr lang="en-GB" sz="2200" kern="0" spc="-60" dirty="0">
                <a:latin typeface="Garamond"/>
                <a:cs typeface="Times New Roman"/>
              </a:rPr>
              <a:t>This would include all Interrupts, Exception, and Traps of the text book terminology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GB" sz="2400" kern="0" spc="-60" dirty="0">
                <a:latin typeface="Garamond"/>
                <a:cs typeface="Times New Roman"/>
              </a:rPr>
              <a:t>Interrupt: </a:t>
            </a:r>
            <a:r>
              <a:rPr lang="en-GB" sz="2400" b="1" kern="0" spc="-60" dirty="0">
                <a:latin typeface="Garamond"/>
                <a:cs typeface="Times New Roman"/>
              </a:rPr>
              <a:t>External</a:t>
            </a:r>
            <a:r>
              <a:rPr lang="en-GB" sz="2400" kern="0" spc="-60" dirty="0">
                <a:latin typeface="Garamond"/>
                <a:cs typeface="Times New Roman"/>
              </a:rPr>
              <a:t> exception generated by I/O devices</a:t>
            </a:r>
          </a:p>
          <a:p>
            <a:pPr lvl="2" defTabSz="914377">
              <a:spcBef>
                <a:spcPts val="375"/>
              </a:spcBef>
              <a:buClr>
                <a:srgbClr val="D70000"/>
              </a:buClr>
            </a:pPr>
            <a:r>
              <a:rPr lang="en-GB" sz="2200" kern="0" spc="-60" dirty="0">
                <a:latin typeface="Garamond"/>
                <a:cs typeface="Times New Roman"/>
              </a:rPr>
              <a:t>Same as text book definition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GB" sz="2400" kern="0" spc="-60" dirty="0">
                <a:latin typeface="Garamond"/>
                <a:cs typeface="Times New Roman"/>
              </a:rPr>
              <a:t>Trap: </a:t>
            </a:r>
            <a:r>
              <a:rPr lang="en-GB" sz="2400" b="1" kern="0" spc="-60" dirty="0">
                <a:latin typeface="Garamond"/>
                <a:cs typeface="Times New Roman"/>
              </a:rPr>
              <a:t>Internal</a:t>
            </a:r>
            <a:r>
              <a:rPr lang="en-GB" sz="2400" kern="0" spc="-60" dirty="0">
                <a:latin typeface="Garamond"/>
                <a:cs typeface="Times New Roman"/>
              </a:rPr>
              <a:t> exception generated by program execution</a:t>
            </a:r>
          </a:p>
          <a:p>
            <a:pPr lvl="2" defTabSz="914377">
              <a:spcBef>
                <a:spcPts val="375"/>
              </a:spcBef>
              <a:buClr>
                <a:srgbClr val="D70000"/>
              </a:buClr>
            </a:pPr>
            <a:r>
              <a:rPr lang="en-GB" sz="2200" kern="0" spc="-60" dirty="0">
                <a:latin typeface="Garamond"/>
                <a:cs typeface="Times New Roman"/>
              </a:rPr>
              <a:t>Includes both Exception and Traps of text book definition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Interrupts/Exceptions/ Traps</a:t>
            </a:r>
          </a:p>
        </p:txBody>
      </p:sp>
    </p:spTree>
    <p:extLst>
      <p:ext uri="{BB962C8B-B14F-4D97-AF65-F5344CB8AC3E}">
        <p14:creationId xmlns:p14="http://schemas.microsoft.com/office/powerpoint/2010/main" val="21693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Buses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684C68-C0AC-46A4-A3E9-4B2AA4A06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97" y="1478766"/>
            <a:ext cx="7539627" cy="453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106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1" y="1213283"/>
            <a:ext cx="8178799" cy="221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377">
              <a:spcBef>
                <a:spcPts val="375"/>
              </a:spcBef>
              <a:buClr>
                <a:srgbClr val="D70000"/>
              </a:buClr>
              <a:buNone/>
            </a:pPr>
            <a:r>
              <a:rPr lang="en-GB" sz="2800" kern="0" spc="-60" dirty="0">
                <a:solidFill>
                  <a:srgbClr val="000000"/>
                </a:solidFill>
                <a:latin typeface="Garamond"/>
                <a:cs typeface="Times New Roman"/>
              </a:rPr>
              <a:t>Double meaning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GB" sz="2600" kern="0" spc="-60" dirty="0">
                <a:latin typeface="Garamond"/>
                <a:cs typeface="Times New Roman"/>
              </a:rPr>
              <a:t>#1: </a:t>
            </a:r>
            <a:r>
              <a:rPr lang="en-GB" sz="2600" kern="0" spc="-60" dirty="0">
                <a:solidFill>
                  <a:srgbClr val="0000FF"/>
                </a:solidFill>
                <a:latin typeface="Garamond"/>
                <a:cs typeface="Times New Roman"/>
              </a:rPr>
              <a:t>Collection of wires</a:t>
            </a:r>
            <a:r>
              <a:rPr lang="en-GB" sz="2600" kern="0" spc="-60" dirty="0">
                <a:latin typeface="Garamond"/>
                <a:cs typeface="Times New Roman"/>
              </a:rPr>
              <a:t> that run between components like CPU, I/O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GB" sz="2600" kern="0" spc="-60" dirty="0">
                <a:latin typeface="Garamond"/>
                <a:cs typeface="Times New Roman"/>
              </a:rPr>
              <a:t>#2: The </a:t>
            </a:r>
            <a:r>
              <a:rPr lang="en-GB" sz="2600" kern="0" spc="-60" dirty="0">
                <a:solidFill>
                  <a:srgbClr val="0000FF"/>
                </a:solidFill>
                <a:latin typeface="Garamond"/>
                <a:cs typeface="Times New Roman"/>
              </a:rPr>
              <a:t>protocol</a:t>
            </a:r>
            <a:r>
              <a:rPr lang="en-GB" sz="2600" kern="0" spc="-60" dirty="0">
                <a:latin typeface="Garamond"/>
                <a:cs typeface="Times New Roman"/>
              </a:rPr>
              <a:t> that governs the communication between two devices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Bus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A02077-E4A0-405E-A6A5-261E52055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804" y="3307080"/>
            <a:ext cx="4420235" cy="323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1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54" y="203200"/>
            <a:ext cx="858842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Loops in assembly</a:t>
            </a:r>
          </a:p>
        </p:txBody>
      </p:sp>
      <p:sp>
        <p:nvSpPr>
          <p:cNvPr id="8" name="object 34">
            <a:extLst>
              <a:ext uri="{FF2B5EF4-FFF2-40B4-BE49-F238E27FC236}">
                <a16:creationId xmlns:a16="http://schemas.microsoft.com/office/drawing/2014/main" id="{27D7429B-05E1-4520-9501-B410A5314A25}"/>
              </a:ext>
            </a:extLst>
          </p:cNvPr>
          <p:cNvSpPr txBox="1"/>
          <p:nvPr/>
        </p:nvSpPr>
        <p:spPr>
          <a:xfrm>
            <a:off x="280555" y="1245719"/>
            <a:ext cx="4800600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GB" b="1" spc="11" dirty="0">
                <a:latin typeface="Times New Roman"/>
                <a:cs typeface="Times New Roman"/>
              </a:rPr>
              <a:t>High Level Language Code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0" name="object 34">
            <a:extLst>
              <a:ext uri="{FF2B5EF4-FFF2-40B4-BE49-F238E27FC236}">
                <a16:creationId xmlns:a16="http://schemas.microsoft.com/office/drawing/2014/main" id="{9A54C9DD-E9AE-4CAA-B2CA-14FEECCD084A}"/>
              </a:ext>
            </a:extLst>
          </p:cNvPr>
          <p:cNvSpPr txBox="1"/>
          <p:nvPr/>
        </p:nvSpPr>
        <p:spPr>
          <a:xfrm>
            <a:off x="5134555" y="1249261"/>
            <a:ext cx="3403389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 algn="ctr">
              <a:spcBef>
                <a:spcPts val="79"/>
              </a:spcBef>
            </a:pPr>
            <a:r>
              <a:rPr lang="en-GB" b="1" spc="11" dirty="0">
                <a:latin typeface="Times New Roman"/>
                <a:cs typeface="Times New Roman"/>
              </a:rPr>
              <a:t>Assembly Code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7F92345-52DA-4FB7-BC71-811DA734CCB7}"/>
              </a:ext>
            </a:extLst>
          </p:cNvPr>
          <p:cNvSpPr txBox="1">
            <a:spLocks/>
          </p:cNvSpPr>
          <p:nvPr/>
        </p:nvSpPr>
        <p:spPr>
          <a:xfrm>
            <a:off x="546120" y="1784682"/>
            <a:ext cx="3668040" cy="39776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rtlCol="0" anchor="t" anchorCtr="0" compatLnSpc="1">
            <a:noAutofit/>
          </a:bodyPr>
          <a:lstStyle>
            <a:lvl1pPr marL="342882" indent="-342882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 a = 1;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 b = 2;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endParaRPr lang="en-US" sz="1600" dirty="0">
              <a:solidFill>
                <a:srgbClr val="000000"/>
              </a:solidFill>
              <a:latin typeface="Courier New" pitchFamily="49"/>
              <a:ea typeface="ＭＳ Ｐゴシック" pitchFamily="2"/>
            </a:endParaRP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while(a != b) {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  //loop-body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37044-6975-4CEB-9FFA-6F9BF6825B1D}"/>
              </a:ext>
            </a:extLst>
          </p:cNvPr>
          <p:cNvSpPr txBox="1"/>
          <p:nvPr/>
        </p:nvSpPr>
        <p:spPr>
          <a:xfrm>
            <a:off x="4848480" y="1527120"/>
            <a:ext cx="3509592" cy="452286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0" i="0" u="none" strike="noStrike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.section .text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ldr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r0, =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vars</a:t>
            </a:r>
            <a:endParaRPr lang="en-US" sz="1600" b="0" i="0" u="none" strike="noStrike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ldr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r1, [r0]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ldr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r2, [r0, #4]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loop: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cmp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r1, r2</a:t>
            </a:r>
          </a:p>
          <a:p>
            <a:pPr lvl="0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600" dirty="0" err="1">
                <a:solidFill>
                  <a:srgbClr val="C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beq</a:t>
            </a:r>
            <a:r>
              <a:rPr lang="en-US" sz="1600" dirty="0">
                <a:solidFill>
                  <a:srgbClr val="C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end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; loop body</a:t>
            </a:r>
          </a:p>
          <a:p>
            <a:pPr lvl="0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600" dirty="0">
                <a:solidFill>
                  <a:srgbClr val="C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b	</a:t>
            </a:r>
            <a:r>
              <a:rPr lang="en-US" sz="1600" dirty="0">
                <a:solidFill>
                  <a:srgbClr val="0000FF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loop</a:t>
            </a:r>
            <a:endParaRPr lang="en-US" sz="1600" b="0" i="0" u="none" strike="noStrike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end: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0" i="0" u="none" strike="noStrike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.section .data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vars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.word 1		// a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.word 2		// b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53125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1213283"/>
            <a:ext cx="8595359" cy="221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GB" sz="2600" b="1" kern="0" spc="-60" dirty="0">
                <a:latin typeface="Garamond"/>
                <a:cs typeface="Times New Roman"/>
              </a:rPr>
              <a:t>Address bus: </a:t>
            </a:r>
            <a:r>
              <a:rPr lang="en-GB" sz="2600" kern="0" spc="-60" dirty="0">
                <a:latin typeface="Garamond"/>
                <a:cs typeface="Times New Roman"/>
              </a:rPr>
              <a:t>n wires that specify an address. Often unidirectional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GB" sz="2600" b="1" kern="0" spc="-60" dirty="0">
                <a:latin typeface="Garamond"/>
                <a:cs typeface="Times New Roman"/>
              </a:rPr>
              <a:t>Data bus:</a:t>
            </a:r>
            <a:r>
              <a:rPr lang="en-GB" sz="2600" kern="0" spc="-60" dirty="0">
                <a:latin typeface="Garamond"/>
                <a:cs typeface="Times New Roman"/>
              </a:rPr>
              <a:t> n wires that carry data. Often bidirectional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GB" sz="2600" b="1" kern="0" spc="-60" dirty="0">
                <a:latin typeface="Garamond"/>
                <a:cs typeface="Times New Roman"/>
              </a:rPr>
              <a:t>Control bus: </a:t>
            </a:r>
            <a:r>
              <a:rPr lang="en-GB" sz="2600" kern="0" spc="-60" dirty="0">
                <a:latin typeface="Garamond"/>
                <a:cs typeface="Times New Roman"/>
              </a:rPr>
              <a:t>wires to implement bus protocol e.g. read, write, interrupt request, etc.  Often bidirectional but most individual wires are unidirectional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Bus Signals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A02077-E4A0-405E-A6A5-261E52055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804" y="3307080"/>
            <a:ext cx="4420235" cy="323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5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5" y="1213283"/>
            <a:ext cx="4012765" cy="2434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377">
              <a:spcBef>
                <a:spcPts val="375"/>
              </a:spcBef>
              <a:buClr>
                <a:srgbClr val="D70000"/>
              </a:buClr>
              <a:buNone/>
            </a:pPr>
            <a:r>
              <a:rPr lang="en-GB" sz="2800" b="1" kern="0" spc="-60" dirty="0">
                <a:cs typeface="Times New Roman"/>
              </a:rPr>
              <a:t>Four stage handshake</a:t>
            </a:r>
          </a:p>
          <a:p>
            <a:pPr marL="514350" indent="-514350" defTabSz="914377">
              <a:spcBef>
                <a:spcPts val="375"/>
              </a:spcBef>
              <a:buClr>
                <a:srgbClr val="D70000"/>
              </a:buClr>
              <a:buAutoNum type="arabicPeriod"/>
            </a:pPr>
            <a:r>
              <a:rPr lang="en-GB" sz="2400" kern="0" spc="-60" dirty="0">
                <a:cs typeface="Times New Roman"/>
              </a:rPr>
              <a:t>Device 1 raises </a:t>
            </a:r>
            <a:r>
              <a:rPr lang="en-GB" sz="2400" b="1" kern="0" spc="-60" dirty="0">
                <a:cs typeface="Times New Roman"/>
              </a:rPr>
              <a:t>enq</a:t>
            </a:r>
            <a:r>
              <a:rPr lang="en-GB" sz="2400" kern="0" spc="-60" dirty="0">
                <a:cs typeface="Times New Roman"/>
              </a:rPr>
              <a:t>uiry signal</a:t>
            </a:r>
          </a:p>
          <a:p>
            <a:pPr marL="514350" indent="-514350" defTabSz="914377">
              <a:spcBef>
                <a:spcPts val="375"/>
              </a:spcBef>
              <a:buClr>
                <a:srgbClr val="D70000"/>
              </a:buClr>
              <a:buAutoNum type="arabicPeriod"/>
            </a:pPr>
            <a:r>
              <a:rPr lang="en-GB" sz="2400" kern="0" spc="-60" dirty="0">
                <a:cs typeface="Times New Roman"/>
              </a:rPr>
              <a:t>Device 2 </a:t>
            </a:r>
            <a:r>
              <a:rPr lang="en-GB" sz="2400" b="1" kern="0" spc="-60" dirty="0">
                <a:cs typeface="Times New Roman"/>
              </a:rPr>
              <a:t>ack</a:t>
            </a:r>
            <a:r>
              <a:rPr lang="en-GB" sz="2400" kern="0" spc="-60" dirty="0">
                <a:cs typeface="Times New Roman"/>
              </a:rPr>
              <a:t>nowledges</a:t>
            </a:r>
          </a:p>
          <a:p>
            <a:pPr marL="0" indent="0" defTabSz="914377">
              <a:spcBef>
                <a:spcPts val="375"/>
              </a:spcBef>
              <a:buClr>
                <a:srgbClr val="D70000"/>
              </a:buClr>
              <a:buNone/>
            </a:pPr>
            <a:r>
              <a:rPr lang="en-GB" sz="2400" kern="0" spc="-60" dirty="0">
                <a:solidFill>
                  <a:srgbClr val="C00000"/>
                </a:solidFill>
                <a:cs typeface="Times New Roman"/>
              </a:rPr>
              <a:t>    - Data transfer happens</a:t>
            </a:r>
          </a:p>
          <a:p>
            <a:pPr marL="514350" indent="-514350" defTabSz="914377">
              <a:spcBef>
                <a:spcPts val="375"/>
              </a:spcBef>
              <a:buClr>
                <a:srgbClr val="D70000"/>
              </a:buClr>
              <a:buFont typeface="+mj-lt"/>
              <a:buAutoNum type="arabicPeriod" startAt="3"/>
            </a:pPr>
            <a:r>
              <a:rPr lang="en-GB" sz="2400" kern="0" spc="-60" dirty="0">
                <a:cs typeface="Times New Roman"/>
              </a:rPr>
              <a:t>One of the devices lowers its signal</a:t>
            </a:r>
          </a:p>
          <a:p>
            <a:pPr marL="514350" indent="-514350" defTabSz="914377">
              <a:spcBef>
                <a:spcPts val="375"/>
              </a:spcBef>
              <a:buClr>
                <a:srgbClr val="D70000"/>
              </a:buClr>
              <a:buAutoNum type="arabicPeriod" startAt="3"/>
            </a:pPr>
            <a:r>
              <a:rPr lang="en-GB" sz="2400" kern="0" spc="-60" dirty="0">
                <a:cs typeface="Times New Roman"/>
              </a:rPr>
              <a:t>Other device terminates operation</a:t>
            </a:r>
          </a:p>
          <a:p>
            <a:pPr marL="0" indent="0" defTabSz="914377">
              <a:spcBef>
                <a:spcPts val="375"/>
              </a:spcBef>
              <a:buClr>
                <a:srgbClr val="D70000"/>
              </a:buClr>
              <a:buNone/>
            </a:pPr>
            <a:endParaRPr lang="en-GB" sz="2400" kern="0" spc="-60" dirty="0">
              <a:latin typeface="Garamond"/>
              <a:cs typeface="Times New Roman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How to communicate over bus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E6B42BB-0F64-4BA3-9C6B-91D7C8EAE8A7}"/>
              </a:ext>
            </a:extLst>
          </p:cNvPr>
          <p:cNvSpPr/>
          <p:nvPr/>
        </p:nvSpPr>
        <p:spPr>
          <a:xfrm>
            <a:off x="4747171" y="1473902"/>
            <a:ext cx="1320800" cy="1209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Device 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0B889D8-0DA9-444B-8D02-5FBA0D92E188}"/>
              </a:ext>
            </a:extLst>
          </p:cNvPr>
          <p:cNvSpPr/>
          <p:nvPr/>
        </p:nvSpPr>
        <p:spPr>
          <a:xfrm>
            <a:off x="7419251" y="1484062"/>
            <a:ext cx="1320800" cy="1209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Device 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1692F83-0902-40DF-92FF-A1E20D928576}"/>
              </a:ext>
            </a:extLst>
          </p:cNvPr>
          <p:cNvCxnSpPr/>
          <p:nvPr/>
        </p:nvCxnSpPr>
        <p:spPr>
          <a:xfrm>
            <a:off x="6067971" y="1829502"/>
            <a:ext cx="1351280" cy="0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2B636A-2B6C-4A56-9414-482BE62B04C5}"/>
              </a:ext>
            </a:extLst>
          </p:cNvPr>
          <p:cNvCxnSpPr/>
          <p:nvPr/>
        </p:nvCxnSpPr>
        <p:spPr>
          <a:xfrm>
            <a:off x="6057811" y="1992062"/>
            <a:ext cx="1351280" cy="0"/>
          </a:xfrm>
          <a:prstGeom prst="straightConnector1">
            <a:avLst/>
          </a:prstGeom>
          <a:ln w="15875"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3136B1-A74C-4F1D-B197-6E71FD171FE1}"/>
              </a:ext>
            </a:extLst>
          </p:cNvPr>
          <p:cNvCxnSpPr/>
          <p:nvPr/>
        </p:nvCxnSpPr>
        <p:spPr>
          <a:xfrm>
            <a:off x="6057811" y="2347662"/>
            <a:ext cx="1351280" cy="0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BD4F3B-3A1A-46C4-B9B7-839F2566C280}"/>
              </a:ext>
            </a:extLst>
          </p:cNvPr>
          <p:cNvSpPr txBox="1"/>
          <p:nvPr/>
        </p:nvSpPr>
        <p:spPr>
          <a:xfrm>
            <a:off x="6464211" y="1412942"/>
            <a:ext cx="1005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err="1"/>
              <a:t>req</a:t>
            </a:r>
            <a:endParaRPr lang="en-GB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61FC3F-1655-4A2B-BBF2-2B37324D5FA6}"/>
              </a:ext>
            </a:extLst>
          </p:cNvPr>
          <p:cNvSpPr txBox="1"/>
          <p:nvPr/>
        </p:nvSpPr>
        <p:spPr>
          <a:xfrm>
            <a:off x="6454051" y="1882385"/>
            <a:ext cx="1005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ack</a:t>
            </a:r>
          </a:p>
        </p:txBody>
      </p:sp>
      <p:cxnSp>
        <p:nvCxnSpPr>
          <p:cNvPr id="16" name="Straight Arrow Connector 21">
            <a:extLst>
              <a:ext uri="{FF2B5EF4-FFF2-40B4-BE49-F238E27FC236}">
                <a16:creationId xmlns:a16="http://schemas.microsoft.com/office/drawing/2014/main" id="{7E7DD866-0522-4851-96DD-10494744918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29430" y="6069720"/>
            <a:ext cx="3657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7" name="TextBox 23">
            <a:extLst>
              <a:ext uri="{FF2B5EF4-FFF2-40B4-BE49-F238E27FC236}">
                <a16:creationId xmlns:a16="http://schemas.microsoft.com/office/drawing/2014/main" id="{AC39663D-328B-4E03-827D-C6F756462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3688" y="6001399"/>
            <a:ext cx="6142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8" name="Straight Connector 25">
            <a:extLst>
              <a:ext uri="{FF2B5EF4-FFF2-40B4-BE49-F238E27FC236}">
                <a16:creationId xmlns:a16="http://schemas.microsoft.com/office/drawing/2014/main" id="{821B4EE2-B29C-4CC6-BE89-84E818C2D1C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857831" y="4698121"/>
            <a:ext cx="27432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TextBox 26">
            <a:extLst>
              <a:ext uri="{FF2B5EF4-FFF2-40B4-BE49-F238E27FC236}">
                <a16:creationId xmlns:a16="http://schemas.microsoft.com/office/drawing/2014/main" id="{D8C41774-010E-459C-87CE-139EAE44A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231" y="3478920"/>
            <a:ext cx="1242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Device 1</a:t>
            </a:r>
          </a:p>
        </p:txBody>
      </p:sp>
      <p:sp>
        <p:nvSpPr>
          <p:cNvPr id="20" name="TextBox 27">
            <a:extLst>
              <a:ext uri="{FF2B5EF4-FFF2-40B4-BE49-F238E27FC236}">
                <a16:creationId xmlns:a16="http://schemas.microsoft.com/office/drawing/2014/main" id="{3DE598A1-0D16-4311-84E4-2098AE85E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231" y="5079120"/>
            <a:ext cx="1242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Device 2</a:t>
            </a:r>
          </a:p>
        </p:txBody>
      </p:sp>
      <p:cxnSp>
        <p:nvCxnSpPr>
          <p:cNvPr id="21" name="Elbow Connector 31">
            <a:extLst>
              <a:ext uri="{FF2B5EF4-FFF2-40B4-BE49-F238E27FC236}">
                <a16:creationId xmlns:a16="http://schemas.microsoft.com/office/drawing/2014/main" id="{F19E4EB2-3B6F-44A0-BCF9-69088B8598D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15430" y="3402720"/>
            <a:ext cx="990600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Elbow Connector 33">
            <a:extLst>
              <a:ext uri="{FF2B5EF4-FFF2-40B4-BE49-F238E27FC236}">
                <a16:creationId xmlns:a16="http://schemas.microsoft.com/office/drawing/2014/main" id="{7FA3C523-CFFE-496B-8077-1A54A5F7408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229430" y="3402720"/>
            <a:ext cx="2286000" cy="762000"/>
          </a:xfrm>
          <a:prstGeom prst="bentConnector3">
            <a:avLst>
              <a:gd name="adj1" fmla="val 20491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Elbow Connector 36">
            <a:extLst>
              <a:ext uri="{FF2B5EF4-FFF2-40B4-BE49-F238E27FC236}">
                <a16:creationId xmlns:a16="http://schemas.microsoft.com/office/drawing/2014/main" id="{C3D81EEB-9501-45A5-B88D-267D9C58E0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58230" y="4850520"/>
            <a:ext cx="1447800" cy="762000"/>
          </a:xfrm>
          <a:prstGeom prst="bentConnector3">
            <a:avLst>
              <a:gd name="adj1" fmla="val 33954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Elbow Connector 37">
            <a:extLst>
              <a:ext uri="{FF2B5EF4-FFF2-40B4-BE49-F238E27FC236}">
                <a16:creationId xmlns:a16="http://schemas.microsoft.com/office/drawing/2014/main" id="{B8E05B0E-8618-48CD-A402-5FE8E478BEE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229430" y="4850520"/>
            <a:ext cx="2286000" cy="762000"/>
          </a:xfrm>
          <a:prstGeom prst="bentConnector3">
            <a:avLst>
              <a:gd name="adj1" fmla="val 48361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AF51092-E326-4203-BB00-7A4994C43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1030" y="3250320"/>
            <a:ext cx="762000" cy="2514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xfer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B23AB3-7E63-4BE7-90D4-FB4F9976F056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267530" y="4202820"/>
            <a:ext cx="1524000" cy="685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889847-2405-470E-9DA9-C088256D298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72430" y="5307720"/>
            <a:ext cx="1143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FEA2B5-2543-4AFA-BBD1-CD10F6EBCDA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6982030" y="4317120"/>
            <a:ext cx="15240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9779651-D1DD-4BBF-83F6-E34733FC3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430" y="606972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ED35D4-0EEF-434A-83A1-A40C34306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0030" y="606972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77C398-5610-4FD0-9D9D-B5F29A410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9230" y="606972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710C7D-20B2-4CED-B3CC-BF4470397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1230" y="606972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D3D66-D273-42F3-9C0D-E1AB4FA651B5}"/>
              </a:ext>
            </a:extLst>
          </p:cNvPr>
          <p:cNvSpPr txBox="1"/>
          <p:nvPr/>
        </p:nvSpPr>
        <p:spPr>
          <a:xfrm>
            <a:off x="5174456" y="4145609"/>
            <a:ext cx="84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Enq</a:t>
            </a:r>
            <a:endParaRPr lang="en-GB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0B2E51-F9F2-4804-B6DB-6F91A42B7C6F}"/>
              </a:ext>
            </a:extLst>
          </p:cNvPr>
          <p:cNvSpPr txBox="1"/>
          <p:nvPr/>
        </p:nvSpPr>
        <p:spPr>
          <a:xfrm>
            <a:off x="5192489" y="5303255"/>
            <a:ext cx="84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369672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/>
      <p:bldP spid="30" grpId="0"/>
      <p:bldP spid="31" grpId="0"/>
      <p:bldP spid="3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5" y="1213283"/>
            <a:ext cx="7769855" cy="2434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377">
              <a:spcBef>
                <a:spcPts val="375"/>
              </a:spcBef>
              <a:buClr>
                <a:srgbClr val="D70000"/>
              </a:buClr>
              <a:buNone/>
            </a:pPr>
            <a:r>
              <a:rPr lang="en-GB" sz="2600" b="1" kern="0" spc="-60" dirty="0">
                <a:latin typeface="Garamond"/>
                <a:cs typeface="Times New Roman"/>
              </a:rPr>
              <a:t>Asynchronous bus:</a:t>
            </a:r>
            <a:r>
              <a:rPr lang="en-GB" sz="2600" kern="0" spc="-60" dirty="0">
                <a:latin typeface="Garamond"/>
                <a:cs typeface="Times New Roman"/>
              </a:rPr>
              <a:t> Events can happen at any time.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Asynchronous bus read/write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E6866-C142-4BDB-8AE2-F7B2C445B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357" y="1858962"/>
            <a:ext cx="7193255" cy="42979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F8967A-5CD9-4CE9-B3F6-1B3534CAF1C0}"/>
              </a:ext>
            </a:extLst>
          </p:cNvPr>
          <p:cNvSpPr/>
          <p:nvPr/>
        </p:nvSpPr>
        <p:spPr>
          <a:xfrm>
            <a:off x="4246880" y="2265680"/>
            <a:ext cx="751840" cy="3891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D993FD-9D2E-44A8-900E-F8627F0F08F6}"/>
              </a:ext>
            </a:extLst>
          </p:cNvPr>
          <p:cNvSpPr/>
          <p:nvPr/>
        </p:nvSpPr>
        <p:spPr>
          <a:xfrm>
            <a:off x="4988560" y="2336800"/>
            <a:ext cx="1036320" cy="3891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913796-97A0-4EEC-8DC0-B00FCA2503DD}"/>
              </a:ext>
            </a:extLst>
          </p:cNvPr>
          <p:cNvSpPr/>
          <p:nvPr/>
        </p:nvSpPr>
        <p:spPr>
          <a:xfrm>
            <a:off x="5923280" y="2174240"/>
            <a:ext cx="944880" cy="3891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F0E47B-0299-4C15-90B2-8CF679816945}"/>
              </a:ext>
            </a:extLst>
          </p:cNvPr>
          <p:cNvSpPr/>
          <p:nvPr/>
        </p:nvSpPr>
        <p:spPr>
          <a:xfrm>
            <a:off x="6888480" y="2194560"/>
            <a:ext cx="1717040" cy="3891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bject 40">
            <a:extLst>
              <a:ext uri="{FF2B5EF4-FFF2-40B4-BE49-F238E27FC236}">
                <a16:creationId xmlns:a16="http://schemas.microsoft.com/office/drawing/2014/main" id="{2B7E71C0-0632-4D72-825A-6AD74CD8EFF2}"/>
              </a:ext>
            </a:extLst>
          </p:cNvPr>
          <p:cNvSpPr/>
          <p:nvPr/>
        </p:nvSpPr>
        <p:spPr>
          <a:xfrm rot="16200000">
            <a:off x="2528260" y="3916681"/>
            <a:ext cx="826126" cy="1879598"/>
          </a:xfrm>
          <a:custGeom>
            <a:avLst/>
            <a:gdLst/>
            <a:ahLst/>
            <a:cxnLst/>
            <a:rect l="l" t="t" r="r" b="b"/>
            <a:pathLst>
              <a:path w="1697990" h="4766310">
                <a:moveTo>
                  <a:pt x="0" y="2382928"/>
                </a:moveTo>
                <a:lnTo>
                  <a:pt x="349" y="2313896"/>
                </a:lnTo>
                <a:lnTo>
                  <a:pt x="1390" y="2245351"/>
                </a:lnTo>
                <a:lnTo>
                  <a:pt x="3115" y="2177319"/>
                </a:lnTo>
                <a:lnTo>
                  <a:pt x="5513" y="2109827"/>
                </a:lnTo>
                <a:lnTo>
                  <a:pt x="8574" y="2042901"/>
                </a:lnTo>
                <a:lnTo>
                  <a:pt x="12291" y="1976567"/>
                </a:lnTo>
                <a:lnTo>
                  <a:pt x="16652" y="1910853"/>
                </a:lnTo>
                <a:lnTo>
                  <a:pt x="21649" y="1845784"/>
                </a:lnTo>
                <a:lnTo>
                  <a:pt x="27273" y="1781388"/>
                </a:lnTo>
                <a:lnTo>
                  <a:pt x="33513" y="1717690"/>
                </a:lnTo>
                <a:lnTo>
                  <a:pt x="40360" y="1654717"/>
                </a:lnTo>
                <a:lnTo>
                  <a:pt x="47806" y="1592496"/>
                </a:lnTo>
                <a:lnTo>
                  <a:pt x="55839" y="1531052"/>
                </a:lnTo>
                <a:lnTo>
                  <a:pt x="64452" y="1470414"/>
                </a:lnTo>
                <a:lnTo>
                  <a:pt x="73635" y="1410606"/>
                </a:lnTo>
                <a:lnTo>
                  <a:pt x="83378" y="1351656"/>
                </a:lnTo>
                <a:lnTo>
                  <a:pt x="93671" y="1293590"/>
                </a:lnTo>
                <a:lnTo>
                  <a:pt x="104506" y="1236435"/>
                </a:lnTo>
                <a:lnTo>
                  <a:pt x="115873" y="1180217"/>
                </a:lnTo>
                <a:lnTo>
                  <a:pt x="127762" y="1124962"/>
                </a:lnTo>
                <a:lnTo>
                  <a:pt x="140164" y="1070697"/>
                </a:lnTo>
                <a:lnTo>
                  <a:pt x="153070" y="1017449"/>
                </a:lnTo>
                <a:lnTo>
                  <a:pt x="166470" y="965243"/>
                </a:lnTo>
                <a:lnTo>
                  <a:pt x="180354" y="914107"/>
                </a:lnTo>
                <a:lnTo>
                  <a:pt x="194714" y="864068"/>
                </a:lnTo>
                <a:lnTo>
                  <a:pt x="209540" y="815150"/>
                </a:lnTo>
                <a:lnTo>
                  <a:pt x="224822" y="767382"/>
                </a:lnTo>
                <a:lnTo>
                  <a:pt x="240551" y="720789"/>
                </a:lnTo>
                <a:lnTo>
                  <a:pt x="256717" y="675398"/>
                </a:lnTo>
                <a:lnTo>
                  <a:pt x="273312" y="631235"/>
                </a:lnTo>
                <a:lnTo>
                  <a:pt x="290325" y="588328"/>
                </a:lnTo>
                <a:lnTo>
                  <a:pt x="307747" y="546702"/>
                </a:lnTo>
                <a:lnTo>
                  <a:pt x="325570" y="506383"/>
                </a:lnTo>
                <a:lnTo>
                  <a:pt x="343782" y="467400"/>
                </a:lnTo>
                <a:lnTo>
                  <a:pt x="362376" y="429777"/>
                </a:lnTo>
                <a:lnTo>
                  <a:pt x="381341" y="393541"/>
                </a:lnTo>
                <a:lnTo>
                  <a:pt x="400668" y="358719"/>
                </a:lnTo>
                <a:lnTo>
                  <a:pt x="420347" y="325338"/>
                </a:lnTo>
                <a:lnTo>
                  <a:pt x="460726" y="263003"/>
                </a:lnTo>
                <a:lnTo>
                  <a:pt x="502403" y="206747"/>
                </a:lnTo>
                <a:lnTo>
                  <a:pt x="545301" y="156782"/>
                </a:lnTo>
                <a:lnTo>
                  <a:pt x="589345" y="113321"/>
                </a:lnTo>
                <a:lnTo>
                  <a:pt x="634461" y="76574"/>
                </a:lnTo>
                <a:lnTo>
                  <a:pt x="680571" y="46755"/>
                </a:lnTo>
                <a:lnTo>
                  <a:pt x="727601" y="24075"/>
                </a:lnTo>
                <a:lnTo>
                  <a:pt x="775475" y="8746"/>
                </a:lnTo>
                <a:lnTo>
                  <a:pt x="824119" y="980"/>
                </a:lnTo>
                <a:lnTo>
                  <a:pt x="848705" y="0"/>
                </a:lnTo>
                <a:lnTo>
                  <a:pt x="873291" y="980"/>
                </a:lnTo>
                <a:lnTo>
                  <a:pt x="921934" y="8746"/>
                </a:lnTo>
                <a:lnTo>
                  <a:pt x="969808" y="24075"/>
                </a:lnTo>
                <a:lnTo>
                  <a:pt x="1016838" y="46755"/>
                </a:lnTo>
                <a:lnTo>
                  <a:pt x="1062948" y="76574"/>
                </a:lnTo>
                <a:lnTo>
                  <a:pt x="1108063" y="113321"/>
                </a:lnTo>
                <a:lnTo>
                  <a:pt x="1152107" y="156782"/>
                </a:lnTo>
                <a:lnTo>
                  <a:pt x="1195005" y="206747"/>
                </a:lnTo>
                <a:lnTo>
                  <a:pt x="1236682" y="263003"/>
                </a:lnTo>
                <a:lnTo>
                  <a:pt x="1277061" y="325338"/>
                </a:lnTo>
                <a:lnTo>
                  <a:pt x="1296740" y="358719"/>
                </a:lnTo>
                <a:lnTo>
                  <a:pt x="1316067" y="393541"/>
                </a:lnTo>
                <a:lnTo>
                  <a:pt x="1335032" y="429777"/>
                </a:lnTo>
                <a:lnTo>
                  <a:pt x="1353626" y="467400"/>
                </a:lnTo>
                <a:lnTo>
                  <a:pt x="1371838" y="506383"/>
                </a:lnTo>
                <a:lnTo>
                  <a:pt x="1389660" y="546702"/>
                </a:lnTo>
                <a:lnTo>
                  <a:pt x="1407083" y="588328"/>
                </a:lnTo>
                <a:lnTo>
                  <a:pt x="1424096" y="631235"/>
                </a:lnTo>
                <a:lnTo>
                  <a:pt x="1440691" y="675398"/>
                </a:lnTo>
                <a:lnTo>
                  <a:pt x="1456857" y="720789"/>
                </a:lnTo>
                <a:lnTo>
                  <a:pt x="1472586" y="767382"/>
                </a:lnTo>
                <a:lnTo>
                  <a:pt x="1487868" y="815150"/>
                </a:lnTo>
                <a:lnTo>
                  <a:pt x="1502694" y="864068"/>
                </a:lnTo>
                <a:lnTo>
                  <a:pt x="1517054" y="914107"/>
                </a:lnTo>
                <a:lnTo>
                  <a:pt x="1530938" y="965243"/>
                </a:lnTo>
                <a:lnTo>
                  <a:pt x="1544338" y="1017449"/>
                </a:lnTo>
                <a:lnTo>
                  <a:pt x="1557244" y="1070697"/>
                </a:lnTo>
                <a:lnTo>
                  <a:pt x="1569646" y="1124962"/>
                </a:lnTo>
                <a:lnTo>
                  <a:pt x="1581535" y="1180217"/>
                </a:lnTo>
                <a:lnTo>
                  <a:pt x="1592902" y="1236435"/>
                </a:lnTo>
                <a:lnTo>
                  <a:pt x="1603736" y="1293590"/>
                </a:lnTo>
                <a:lnTo>
                  <a:pt x="1614030" y="1351656"/>
                </a:lnTo>
                <a:lnTo>
                  <a:pt x="1623773" y="1410606"/>
                </a:lnTo>
                <a:lnTo>
                  <a:pt x="1632955" y="1470414"/>
                </a:lnTo>
                <a:lnTo>
                  <a:pt x="1641568" y="1531052"/>
                </a:lnTo>
                <a:lnTo>
                  <a:pt x="1649602" y="1592496"/>
                </a:lnTo>
                <a:lnTo>
                  <a:pt x="1657048" y="1654717"/>
                </a:lnTo>
                <a:lnTo>
                  <a:pt x="1663895" y="1717690"/>
                </a:lnTo>
                <a:lnTo>
                  <a:pt x="1670135" y="1781388"/>
                </a:lnTo>
                <a:lnTo>
                  <a:pt x="1675759" y="1845784"/>
                </a:lnTo>
                <a:lnTo>
                  <a:pt x="1680756" y="1910853"/>
                </a:lnTo>
                <a:lnTo>
                  <a:pt x="1685117" y="1976567"/>
                </a:lnTo>
                <a:lnTo>
                  <a:pt x="1688833" y="2042901"/>
                </a:lnTo>
                <a:lnTo>
                  <a:pt x="1691895" y="2109827"/>
                </a:lnTo>
                <a:lnTo>
                  <a:pt x="1694293" y="2177319"/>
                </a:lnTo>
                <a:lnTo>
                  <a:pt x="1696017" y="2245351"/>
                </a:lnTo>
                <a:lnTo>
                  <a:pt x="1697059" y="2313896"/>
                </a:lnTo>
                <a:lnTo>
                  <a:pt x="1697408" y="2382928"/>
                </a:lnTo>
                <a:lnTo>
                  <a:pt x="1697059" y="2451960"/>
                </a:lnTo>
                <a:lnTo>
                  <a:pt x="1696017" y="2520505"/>
                </a:lnTo>
                <a:lnTo>
                  <a:pt x="1694293" y="2588537"/>
                </a:lnTo>
                <a:lnTo>
                  <a:pt x="1691895" y="2656029"/>
                </a:lnTo>
                <a:lnTo>
                  <a:pt x="1688833" y="2722955"/>
                </a:lnTo>
                <a:lnTo>
                  <a:pt x="1685117" y="2789288"/>
                </a:lnTo>
                <a:lnTo>
                  <a:pt x="1680756" y="2855003"/>
                </a:lnTo>
                <a:lnTo>
                  <a:pt x="1675759" y="2920071"/>
                </a:lnTo>
                <a:lnTo>
                  <a:pt x="1670135" y="2984468"/>
                </a:lnTo>
                <a:lnTo>
                  <a:pt x="1663895" y="3048166"/>
                </a:lnTo>
                <a:lnTo>
                  <a:pt x="1657048" y="3111139"/>
                </a:lnTo>
                <a:lnTo>
                  <a:pt x="1649602" y="3173360"/>
                </a:lnTo>
                <a:lnTo>
                  <a:pt x="1641568" y="3234803"/>
                </a:lnTo>
                <a:lnTo>
                  <a:pt x="1632955" y="3295442"/>
                </a:lnTo>
                <a:lnTo>
                  <a:pt x="1623773" y="3355250"/>
                </a:lnTo>
                <a:lnTo>
                  <a:pt x="1614030" y="3414200"/>
                </a:lnTo>
                <a:lnTo>
                  <a:pt x="1603736" y="3472265"/>
                </a:lnTo>
                <a:lnTo>
                  <a:pt x="1592902" y="3529421"/>
                </a:lnTo>
                <a:lnTo>
                  <a:pt x="1581535" y="3585639"/>
                </a:lnTo>
                <a:lnTo>
                  <a:pt x="1569646" y="3640894"/>
                </a:lnTo>
                <a:lnTo>
                  <a:pt x="1557244" y="3695159"/>
                </a:lnTo>
                <a:lnTo>
                  <a:pt x="1544338" y="3748407"/>
                </a:lnTo>
                <a:lnTo>
                  <a:pt x="1530938" y="3800612"/>
                </a:lnTo>
                <a:lnTo>
                  <a:pt x="1517054" y="3851748"/>
                </a:lnTo>
                <a:lnTo>
                  <a:pt x="1502694" y="3901788"/>
                </a:lnTo>
                <a:lnTo>
                  <a:pt x="1487868" y="3950705"/>
                </a:lnTo>
                <a:lnTo>
                  <a:pt x="1472586" y="3998474"/>
                </a:lnTo>
                <a:lnTo>
                  <a:pt x="1456857" y="4045067"/>
                </a:lnTo>
                <a:lnTo>
                  <a:pt x="1440691" y="4090458"/>
                </a:lnTo>
                <a:lnTo>
                  <a:pt x="1424096" y="4134620"/>
                </a:lnTo>
                <a:lnTo>
                  <a:pt x="1407083" y="4177528"/>
                </a:lnTo>
                <a:lnTo>
                  <a:pt x="1389660" y="4219154"/>
                </a:lnTo>
                <a:lnTo>
                  <a:pt x="1371838" y="4259472"/>
                </a:lnTo>
                <a:lnTo>
                  <a:pt x="1353626" y="4298456"/>
                </a:lnTo>
                <a:lnTo>
                  <a:pt x="1335032" y="4336079"/>
                </a:lnTo>
                <a:lnTo>
                  <a:pt x="1316067" y="4372315"/>
                </a:lnTo>
                <a:lnTo>
                  <a:pt x="1296740" y="4407136"/>
                </a:lnTo>
                <a:lnTo>
                  <a:pt x="1277061" y="4440518"/>
                </a:lnTo>
                <a:lnTo>
                  <a:pt x="1236682" y="4502853"/>
                </a:lnTo>
                <a:lnTo>
                  <a:pt x="1195005" y="4559109"/>
                </a:lnTo>
                <a:lnTo>
                  <a:pt x="1152107" y="4609074"/>
                </a:lnTo>
                <a:lnTo>
                  <a:pt x="1108063" y="4652535"/>
                </a:lnTo>
                <a:lnTo>
                  <a:pt x="1062948" y="4689281"/>
                </a:lnTo>
                <a:lnTo>
                  <a:pt x="1016838" y="4719100"/>
                </a:lnTo>
                <a:lnTo>
                  <a:pt x="969808" y="4741780"/>
                </a:lnTo>
                <a:lnTo>
                  <a:pt x="921934" y="4757109"/>
                </a:lnTo>
                <a:lnTo>
                  <a:pt x="873291" y="4764875"/>
                </a:lnTo>
                <a:lnTo>
                  <a:pt x="848705" y="4765856"/>
                </a:lnTo>
                <a:lnTo>
                  <a:pt x="824119" y="4764875"/>
                </a:lnTo>
                <a:lnTo>
                  <a:pt x="775475" y="4757109"/>
                </a:lnTo>
                <a:lnTo>
                  <a:pt x="727601" y="4741780"/>
                </a:lnTo>
                <a:lnTo>
                  <a:pt x="680571" y="4719100"/>
                </a:lnTo>
                <a:lnTo>
                  <a:pt x="634461" y="4689281"/>
                </a:lnTo>
                <a:lnTo>
                  <a:pt x="589345" y="4652535"/>
                </a:lnTo>
                <a:lnTo>
                  <a:pt x="545301" y="4609074"/>
                </a:lnTo>
                <a:lnTo>
                  <a:pt x="502403" y="4559109"/>
                </a:lnTo>
                <a:lnTo>
                  <a:pt x="460726" y="4502853"/>
                </a:lnTo>
                <a:lnTo>
                  <a:pt x="420347" y="4440518"/>
                </a:lnTo>
                <a:lnTo>
                  <a:pt x="400668" y="4407136"/>
                </a:lnTo>
                <a:lnTo>
                  <a:pt x="381341" y="4372315"/>
                </a:lnTo>
                <a:lnTo>
                  <a:pt x="362376" y="4336079"/>
                </a:lnTo>
                <a:lnTo>
                  <a:pt x="343782" y="4298456"/>
                </a:lnTo>
                <a:lnTo>
                  <a:pt x="325570" y="4259472"/>
                </a:lnTo>
                <a:lnTo>
                  <a:pt x="307747" y="4219154"/>
                </a:lnTo>
                <a:lnTo>
                  <a:pt x="290325" y="4177528"/>
                </a:lnTo>
                <a:lnTo>
                  <a:pt x="273312" y="4134620"/>
                </a:lnTo>
                <a:lnTo>
                  <a:pt x="256717" y="4090458"/>
                </a:lnTo>
                <a:lnTo>
                  <a:pt x="240551" y="4045067"/>
                </a:lnTo>
                <a:lnTo>
                  <a:pt x="224822" y="3998474"/>
                </a:lnTo>
                <a:lnTo>
                  <a:pt x="209540" y="3950705"/>
                </a:lnTo>
                <a:lnTo>
                  <a:pt x="194714" y="3901788"/>
                </a:lnTo>
                <a:lnTo>
                  <a:pt x="180354" y="3851748"/>
                </a:lnTo>
                <a:lnTo>
                  <a:pt x="166470" y="3800612"/>
                </a:lnTo>
                <a:lnTo>
                  <a:pt x="153070" y="3748407"/>
                </a:lnTo>
                <a:lnTo>
                  <a:pt x="140164" y="3695159"/>
                </a:lnTo>
                <a:lnTo>
                  <a:pt x="127762" y="3640894"/>
                </a:lnTo>
                <a:lnTo>
                  <a:pt x="115873" y="3585639"/>
                </a:lnTo>
                <a:lnTo>
                  <a:pt x="104506" y="3529421"/>
                </a:lnTo>
                <a:lnTo>
                  <a:pt x="93671" y="3472265"/>
                </a:lnTo>
                <a:lnTo>
                  <a:pt x="83378" y="3414200"/>
                </a:lnTo>
                <a:lnTo>
                  <a:pt x="73635" y="3355250"/>
                </a:lnTo>
                <a:lnTo>
                  <a:pt x="64452" y="3295442"/>
                </a:lnTo>
                <a:lnTo>
                  <a:pt x="55839" y="3234803"/>
                </a:lnTo>
                <a:lnTo>
                  <a:pt x="47806" y="3173360"/>
                </a:lnTo>
                <a:lnTo>
                  <a:pt x="40360" y="3111139"/>
                </a:lnTo>
                <a:lnTo>
                  <a:pt x="33513" y="3048166"/>
                </a:lnTo>
                <a:lnTo>
                  <a:pt x="27273" y="2984468"/>
                </a:lnTo>
                <a:lnTo>
                  <a:pt x="21649" y="2920071"/>
                </a:lnTo>
                <a:lnTo>
                  <a:pt x="16652" y="2855003"/>
                </a:lnTo>
                <a:lnTo>
                  <a:pt x="12291" y="2789288"/>
                </a:lnTo>
                <a:lnTo>
                  <a:pt x="8574" y="2722955"/>
                </a:lnTo>
                <a:lnTo>
                  <a:pt x="5513" y="2656029"/>
                </a:lnTo>
                <a:lnTo>
                  <a:pt x="3115" y="2588537"/>
                </a:lnTo>
                <a:lnTo>
                  <a:pt x="1390" y="2520505"/>
                </a:lnTo>
                <a:lnTo>
                  <a:pt x="349" y="2451960"/>
                </a:lnTo>
                <a:lnTo>
                  <a:pt x="0" y="2382928"/>
                </a:lnTo>
                <a:close/>
              </a:path>
            </a:pathLst>
          </a:custGeom>
          <a:ln w="5714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40">
            <a:extLst>
              <a:ext uri="{FF2B5EF4-FFF2-40B4-BE49-F238E27FC236}">
                <a16:creationId xmlns:a16="http://schemas.microsoft.com/office/drawing/2014/main" id="{CFB51671-EDB9-4B2E-BEF0-8ABA1CB9C503}"/>
              </a:ext>
            </a:extLst>
          </p:cNvPr>
          <p:cNvSpPr/>
          <p:nvPr/>
        </p:nvSpPr>
        <p:spPr>
          <a:xfrm rot="16200000">
            <a:off x="2656051" y="2442690"/>
            <a:ext cx="712783" cy="1879598"/>
          </a:xfrm>
          <a:custGeom>
            <a:avLst/>
            <a:gdLst/>
            <a:ahLst/>
            <a:cxnLst/>
            <a:rect l="l" t="t" r="r" b="b"/>
            <a:pathLst>
              <a:path w="1697990" h="4766310">
                <a:moveTo>
                  <a:pt x="0" y="2382928"/>
                </a:moveTo>
                <a:lnTo>
                  <a:pt x="349" y="2313896"/>
                </a:lnTo>
                <a:lnTo>
                  <a:pt x="1390" y="2245351"/>
                </a:lnTo>
                <a:lnTo>
                  <a:pt x="3115" y="2177319"/>
                </a:lnTo>
                <a:lnTo>
                  <a:pt x="5513" y="2109827"/>
                </a:lnTo>
                <a:lnTo>
                  <a:pt x="8574" y="2042901"/>
                </a:lnTo>
                <a:lnTo>
                  <a:pt x="12291" y="1976567"/>
                </a:lnTo>
                <a:lnTo>
                  <a:pt x="16652" y="1910853"/>
                </a:lnTo>
                <a:lnTo>
                  <a:pt x="21649" y="1845784"/>
                </a:lnTo>
                <a:lnTo>
                  <a:pt x="27273" y="1781388"/>
                </a:lnTo>
                <a:lnTo>
                  <a:pt x="33513" y="1717690"/>
                </a:lnTo>
                <a:lnTo>
                  <a:pt x="40360" y="1654717"/>
                </a:lnTo>
                <a:lnTo>
                  <a:pt x="47806" y="1592496"/>
                </a:lnTo>
                <a:lnTo>
                  <a:pt x="55839" y="1531052"/>
                </a:lnTo>
                <a:lnTo>
                  <a:pt x="64452" y="1470414"/>
                </a:lnTo>
                <a:lnTo>
                  <a:pt x="73635" y="1410606"/>
                </a:lnTo>
                <a:lnTo>
                  <a:pt x="83378" y="1351656"/>
                </a:lnTo>
                <a:lnTo>
                  <a:pt x="93671" y="1293590"/>
                </a:lnTo>
                <a:lnTo>
                  <a:pt x="104506" y="1236435"/>
                </a:lnTo>
                <a:lnTo>
                  <a:pt x="115873" y="1180217"/>
                </a:lnTo>
                <a:lnTo>
                  <a:pt x="127762" y="1124962"/>
                </a:lnTo>
                <a:lnTo>
                  <a:pt x="140164" y="1070697"/>
                </a:lnTo>
                <a:lnTo>
                  <a:pt x="153070" y="1017449"/>
                </a:lnTo>
                <a:lnTo>
                  <a:pt x="166470" y="965243"/>
                </a:lnTo>
                <a:lnTo>
                  <a:pt x="180354" y="914107"/>
                </a:lnTo>
                <a:lnTo>
                  <a:pt x="194714" y="864068"/>
                </a:lnTo>
                <a:lnTo>
                  <a:pt x="209540" y="815150"/>
                </a:lnTo>
                <a:lnTo>
                  <a:pt x="224822" y="767382"/>
                </a:lnTo>
                <a:lnTo>
                  <a:pt x="240551" y="720789"/>
                </a:lnTo>
                <a:lnTo>
                  <a:pt x="256717" y="675398"/>
                </a:lnTo>
                <a:lnTo>
                  <a:pt x="273312" y="631235"/>
                </a:lnTo>
                <a:lnTo>
                  <a:pt x="290325" y="588328"/>
                </a:lnTo>
                <a:lnTo>
                  <a:pt x="307747" y="546702"/>
                </a:lnTo>
                <a:lnTo>
                  <a:pt x="325570" y="506383"/>
                </a:lnTo>
                <a:lnTo>
                  <a:pt x="343782" y="467400"/>
                </a:lnTo>
                <a:lnTo>
                  <a:pt x="362376" y="429777"/>
                </a:lnTo>
                <a:lnTo>
                  <a:pt x="381341" y="393541"/>
                </a:lnTo>
                <a:lnTo>
                  <a:pt x="400668" y="358719"/>
                </a:lnTo>
                <a:lnTo>
                  <a:pt x="420347" y="325338"/>
                </a:lnTo>
                <a:lnTo>
                  <a:pt x="460726" y="263003"/>
                </a:lnTo>
                <a:lnTo>
                  <a:pt x="502403" y="206747"/>
                </a:lnTo>
                <a:lnTo>
                  <a:pt x="545301" y="156782"/>
                </a:lnTo>
                <a:lnTo>
                  <a:pt x="589345" y="113321"/>
                </a:lnTo>
                <a:lnTo>
                  <a:pt x="634461" y="76574"/>
                </a:lnTo>
                <a:lnTo>
                  <a:pt x="680571" y="46755"/>
                </a:lnTo>
                <a:lnTo>
                  <a:pt x="727601" y="24075"/>
                </a:lnTo>
                <a:lnTo>
                  <a:pt x="775475" y="8746"/>
                </a:lnTo>
                <a:lnTo>
                  <a:pt x="824119" y="980"/>
                </a:lnTo>
                <a:lnTo>
                  <a:pt x="848705" y="0"/>
                </a:lnTo>
                <a:lnTo>
                  <a:pt x="873291" y="980"/>
                </a:lnTo>
                <a:lnTo>
                  <a:pt x="921934" y="8746"/>
                </a:lnTo>
                <a:lnTo>
                  <a:pt x="969808" y="24075"/>
                </a:lnTo>
                <a:lnTo>
                  <a:pt x="1016838" y="46755"/>
                </a:lnTo>
                <a:lnTo>
                  <a:pt x="1062948" y="76574"/>
                </a:lnTo>
                <a:lnTo>
                  <a:pt x="1108063" y="113321"/>
                </a:lnTo>
                <a:lnTo>
                  <a:pt x="1152107" y="156782"/>
                </a:lnTo>
                <a:lnTo>
                  <a:pt x="1195005" y="206747"/>
                </a:lnTo>
                <a:lnTo>
                  <a:pt x="1236682" y="263003"/>
                </a:lnTo>
                <a:lnTo>
                  <a:pt x="1277061" y="325338"/>
                </a:lnTo>
                <a:lnTo>
                  <a:pt x="1296740" y="358719"/>
                </a:lnTo>
                <a:lnTo>
                  <a:pt x="1316067" y="393541"/>
                </a:lnTo>
                <a:lnTo>
                  <a:pt x="1335032" y="429777"/>
                </a:lnTo>
                <a:lnTo>
                  <a:pt x="1353626" y="467400"/>
                </a:lnTo>
                <a:lnTo>
                  <a:pt x="1371838" y="506383"/>
                </a:lnTo>
                <a:lnTo>
                  <a:pt x="1389660" y="546702"/>
                </a:lnTo>
                <a:lnTo>
                  <a:pt x="1407083" y="588328"/>
                </a:lnTo>
                <a:lnTo>
                  <a:pt x="1424096" y="631235"/>
                </a:lnTo>
                <a:lnTo>
                  <a:pt x="1440691" y="675398"/>
                </a:lnTo>
                <a:lnTo>
                  <a:pt x="1456857" y="720789"/>
                </a:lnTo>
                <a:lnTo>
                  <a:pt x="1472586" y="767382"/>
                </a:lnTo>
                <a:lnTo>
                  <a:pt x="1487868" y="815150"/>
                </a:lnTo>
                <a:lnTo>
                  <a:pt x="1502694" y="864068"/>
                </a:lnTo>
                <a:lnTo>
                  <a:pt x="1517054" y="914107"/>
                </a:lnTo>
                <a:lnTo>
                  <a:pt x="1530938" y="965243"/>
                </a:lnTo>
                <a:lnTo>
                  <a:pt x="1544338" y="1017449"/>
                </a:lnTo>
                <a:lnTo>
                  <a:pt x="1557244" y="1070697"/>
                </a:lnTo>
                <a:lnTo>
                  <a:pt x="1569646" y="1124962"/>
                </a:lnTo>
                <a:lnTo>
                  <a:pt x="1581535" y="1180217"/>
                </a:lnTo>
                <a:lnTo>
                  <a:pt x="1592902" y="1236435"/>
                </a:lnTo>
                <a:lnTo>
                  <a:pt x="1603736" y="1293590"/>
                </a:lnTo>
                <a:lnTo>
                  <a:pt x="1614030" y="1351656"/>
                </a:lnTo>
                <a:lnTo>
                  <a:pt x="1623773" y="1410606"/>
                </a:lnTo>
                <a:lnTo>
                  <a:pt x="1632955" y="1470414"/>
                </a:lnTo>
                <a:lnTo>
                  <a:pt x="1641568" y="1531052"/>
                </a:lnTo>
                <a:lnTo>
                  <a:pt x="1649602" y="1592496"/>
                </a:lnTo>
                <a:lnTo>
                  <a:pt x="1657048" y="1654717"/>
                </a:lnTo>
                <a:lnTo>
                  <a:pt x="1663895" y="1717690"/>
                </a:lnTo>
                <a:lnTo>
                  <a:pt x="1670135" y="1781388"/>
                </a:lnTo>
                <a:lnTo>
                  <a:pt x="1675759" y="1845784"/>
                </a:lnTo>
                <a:lnTo>
                  <a:pt x="1680756" y="1910853"/>
                </a:lnTo>
                <a:lnTo>
                  <a:pt x="1685117" y="1976567"/>
                </a:lnTo>
                <a:lnTo>
                  <a:pt x="1688833" y="2042901"/>
                </a:lnTo>
                <a:lnTo>
                  <a:pt x="1691895" y="2109827"/>
                </a:lnTo>
                <a:lnTo>
                  <a:pt x="1694293" y="2177319"/>
                </a:lnTo>
                <a:lnTo>
                  <a:pt x="1696017" y="2245351"/>
                </a:lnTo>
                <a:lnTo>
                  <a:pt x="1697059" y="2313896"/>
                </a:lnTo>
                <a:lnTo>
                  <a:pt x="1697408" y="2382928"/>
                </a:lnTo>
                <a:lnTo>
                  <a:pt x="1697059" y="2451960"/>
                </a:lnTo>
                <a:lnTo>
                  <a:pt x="1696017" y="2520505"/>
                </a:lnTo>
                <a:lnTo>
                  <a:pt x="1694293" y="2588537"/>
                </a:lnTo>
                <a:lnTo>
                  <a:pt x="1691895" y="2656029"/>
                </a:lnTo>
                <a:lnTo>
                  <a:pt x="1688833" y="2722955"/>
                </a:lnTo>
                <a:lnTo>
                  <a:pt x="1685117" y="2789288"/>
                </a:lnTo>
                <a:lnTo>
                  <a:pt x="1680756" y="2855003"/>
                </a:lnTo>
                <a:lnTo>
                  <a:pt x="1675759" y="2920071"/>
                </a:lnTo>
                <a:lnTo>
                  <a:pt x="1670135" y="2984468"/>
                </a:lnTo>
                <a:lnTo>
                  <a:pt x="1663895" y="3048166"/>
                </a:lnTo>
                <a:lnTo>
                  <a:pt x="1657048" y="3111139"/>
                </a:lnTo>
                <a:lnTo>
                  <a:pt x="1649602" y="3173360"/>
                </a:lnTo>
                <a:lnTo>
                  <a:pt x="1641568" y="3234803"/>
                </a:lnTo>
                <a:lnTo>
                  <a:pt x="1632955" y="3295442"/>
                </a:lnTo>
                <a:lnTo>
                  <a:pt x="1623773" y="3355250"/>
                </a:lnTo>
                <a:lnTo>
                  <a:pt x="1614030" y="3414200"/>
                </a:lnTo>
                <a:lnTo>
                  <a:pt x="1603736" y="3472265"/>
                </a:lnTo>
                <a:lnTo>
                  <a:pt x="1592902" y="3529421"/>
                </a:lnTo>
                <a:lnTo>
                  <a:pt x="1581535" y="3585639"/>
                </a:lnTo>
                <a:lnTo>
                  <a:pt x="1569646" y="3640894"/>
                </a:lnTo>
                <a:lnTo>
                  <a:pt x="1557244" y="3695159"/>
                </a:lnTo>
                <a:lnTo>
                  <a:pt x="1544338" y="3748407"/>
                </a:lnTo>
                <a:lnTo>
                  <a:pt x="1530938" y="3800612"/>
                </a:lnTo>
                <a:lnTo>
                  <a:pt x="1517054" y="3851748"/>
                </a:lnTo>
                <a:lnTo>
                  <a:pt x="1502694" y="3901788"/>
                </a:lnTo>
                <a:lnTo>
                  <a:pt x="1487868" y="3950705"/>
                </a:lnTo>
                <a:lnTo>
                  <a:pt x="1472586" y="3998474"/>
                </a:lnTo>
                <a:lnTo>
                  <a:pt x="1456857" y="4045067"/>
                </a:lnTo>
                <a:lnTo>
                  <a:pt x="1440691" y="4090458"/>
                </a:lnTo>
                <a:lnTo>
                  <a:pt x="1424096" y="4134620"/>
                </a:lnTo>
                <a:lnTo>
                  <a:pt x="1407083" y="4177528"/>
                </a:lnTo>
                <a:lnTo>
                  <a:pt x="1389660" y="4219154"/>
                </a:lnTo>
                <a:lnTo>
                  <a:pt x="1371838" y="4259472"/>
                </a:lnTo>
                <a:lnTo>
                  <a:pt x="1353626" y="4298456"/>
                </a:lnTo>
                <a:lnTo>
                  <a:pt x="1335032" y="4336079"/>
                </a:lnTo>
                <a:lnTo>
                  <a:pt x="1316067" y="4372315"/>
                </a:lnTo>
                <a:lnTo>
                  <a:pt x="1296740" y="4407136"/>
                </a:lnTo>
                <a:lnTo>
                  <a:pt x="1277061" y="4440518"/>
                </a:lnTo>
                <a:lnTo>
                  <a:pt x="1236682" y="4502853"/>
                </a:lnTo>
                <a:lnTo>
                  <a:pt x="1195005" y="4559109"/>
                </a:lnTo>
                <a:lnTo>
                  <a:pt x="1152107" y="4609074"/>
                </a:lnTo>
                <a:lnTo>
                  <a:pt x="1108063" y="4652535"/>
                </a:lnTo>
                <a:lnTo>
                  <a:pt x="1062948" y="4689281"/>
                </a:lnTo>
                <a:lnTo>
                  <a:pt x="1016838" y="4719100"/>
                </a:lnTo>
                <a:lnTo>
                  <a:pt x="969808" y="4741780"/>
                </a:lnTo>
                <a:lnTo>
                  <a:pt x="921934" y="4757109"/>
                </a:lnTo>
                <a:lnTo>
                  <a:pt x="873291" y="4764875"/>
                </a:lnTo>
                <a:lnTo>
                  <a:pt x="848705" y="4765856"/>
                </a:lnTo>
                <a:lnTo>
                  <a:pt x="824119" y="4764875"/>
                </a:lnTo>
                <a:lnTo>
                  <a:pt x="775475" y="4757109"/>
                </a:lnTo>
                <a:lnTo>
                  <a:pt x="727601" y="4741780"/>
                </a:lnTo>
                <a:lnTo>
                  <a:pt x="680571" y="4719100"/>
                </a:lnTo>
                <a:lnTo>
                  <a:pt x="634461" y="4689281"/>
                </a:lnTo>
                <a:lnTo>
                  <a:pt x="589345" y="4652535"/>
                </a:lnTo>
                <a:lnTo>
                  <a:pt x="545301" y="4609074"/>
                </a:lnTo>
                <a:lnTo>
                  <a:pt x="502403" y="4559109"/>
                </a:lnTo>
                <a:lnTo>
                  <a:pt x="460726" y="4502853"/>
                </a:lnTo>
                <a:lnTo>
                  <a:pt x="420347" y="4440518"/>
                </a:lnTo>
                <a:lnTo>
                  <a:pt x="400668" y="4407136"/>
                </a:lnTo>
                <a:lnTo>
                  <a:pt x="381341" y="4372315"/>
                </a:lnTo>
                <a:lnTo>
                  <a:pt x="362376" y="4336079"/>
                </a:lnTo>
                <a:lnTo>
                  <a:pt x="343782" y="4298456"/>
                </a:lnTo>
                <a:lnTo>
                  <a:pt x="325570" y="4259472"/>
                </a:lnTo>
                <a:lnTo>
                  <a:pt x="307747" y="4219154"/>
                </a:lnTo>
                <a:lnTo>
                  <a:pt x="290325" y="4177528"/>
                </a:lnTo>
                <a:lnTo>
                  <a:pt x="273312" y="4134620"/>
                </a:lnTo>
                <a:lnTo>
                  <a:pt x="256717" y="4090458"/>
                </a:lnTo>
                <a:lnTo>
                  <a:pt x="240551" y="4045067"/>
                </a:lnTo>
                <a:lnTo>
                  <a:pt x="224822" y="3998474"/>
                </a:lnTo>
                <a:lnTo>
                  <a:pt x="209540" y="3950705"/>
                </a:lnTo>
                <a:lnTo>
                  <a:pt x="194714" y="3901788"/>
                </a:lnTo>
                <a:lnTo>
                  <a:pt x="180354" y="3851748"/>
                </a:lnTo>
                <a:lnTo>
                  <a:pt x="166470" y="3800612"/>
                </a:lnTo>
                <a:lnTo>
                  <a:pt x="153070" y="3748407"/>
                </a:lnTo>
                <a:lnTo>
                  <a:pt x="140164" y="3695159"/>
                </a:lnTo>
                <a:lnTo>
                  <a:pt x="127762" y="3640894"/>
                </a:lnTo>
                <a:lnTo>
                  <a:pt x="115873" y="3585639"/>
                </a:lnTo>
                <a:lnTo>
                  <a:pt x="104506" y="3529421"/>
                </a:lnTo>
                <a:lnTo>
                  <a:pt x="93671" y="3472265"/>
                </a:lnTo>
                <a:lnTo>
                  <a:pt x="83378" y="3414200"/>
                </a:lnTo>
                <a:lnTo>
                  <a:pt x="73635" y="3355250"/>
                </a:lnTo>
                <a:lnTo>
                  <a:pt x="64452" y="3295442"/>
                </a:lnTo>
                <a:lnTo>
                  <a:pt x="55839" y="3234803"/>
                </a:lnTo>
                <a:lnTo>
                  <a:pt x="47806" y="3173360"/>
                </a:lnTo>
                <a:lnTo>
                  <a:pt x="40360" y="3111139"/>
                </a:lnTo>
                <a:lnTo>
                  <a:pt x="33513" y="3048166"/>
                </a:lnTo>
                <a:lnTo>
                  <a:pt x="27273" y="2984468"/>
                </a:lnTo>
                <a:lnTo>
                  <a:pt x="21649" y="2920071"/>
                </a:lnTo>
                <a:lnTo>
                  <a:pt x="16652" y="2855003"/>
                </a:lnTo>
                <a:lnTo>
                  <a:pt x="12291" y="2789288"/>
                </a:lnTo>
                <a:lnTo>
                  <a:pt x="8574" y="2722955"/>
                </a:lnTo>
                <a:lnTo>
                  <a:pt x="5513" y="2656029"/>
                </a:lnTo>
                <a:lnTo>
                  <a:pt x="3115" y="2588537"/>
                </a:lnTo>
                <a:lnTo>
                  <a:pt x="1390" y="2520505"/>
                </a:lnTo>
                <a:lnTo>
                  <a:pt x="349" y="2451960"/>
                </a:lnTo>
                <a:lnTo>
                  <a:pt x="0" y="2382928"/>
                </a:lnTo>
                <a:close/>
              </a:path>
            </a:pathLst>
          </a:custGeom>
          <a:ln w="5714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0">
            <a:extLst>
              <a:ext uri="{FF2B5EF4-FFF2-40B4-BE49-F238E27FC236}">
                <a16:creationId xmlns:a16="http://schemas.microsoft.com/office/drawing/2014/main" id="{7D10B8BC-C0C1-4259-B314-730FAB78198C}"/>
              </a:ext>
            </a:extLst>
          </p:cNvPr>
          <p:cNvSpPr/>
          <p:nvPr/>
        </p:nvSpPr>
        <p:spPr>
          <a:xfrm rot="19086466">
            <a:off x="990990" y="5382448"/>
            <a:ext cx="1207088" cy="174112"/>
          </a:xfrm>
          <a:custGeom>
            <a:avLst/>
            <a:gdLst/>
            <a:ahLst/>
            <a:cxnLst/>
            <a:rect l="l" t="t" r="r" b="b"/>
            <a:pathLst>
              <a:path w="503554" h="191135">
                <a:moveTo>
                  <a:pt x="0" y="0"/>
                </a:moveTo>
                <a:lnTo>
                  <a:pt x="503302" y="191012"/>
                </a:lnTo>
              </a:path>
            </a:pathLst>
          </a:custGeom>
          <a:ln w="34925">
            <a:solidFill>
              <a:srgbClr val="FF2600"/>
            </a:solidFill>
            <a:tailEnd type="triangle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7ECC3-F425-4828-A510-F2C276D6F9A4}"/>
              </a:ext>
            </a:extLst>
          </p:cNvPr>
          <p:cNvSpPr txBox="1"/>
          <p:nvPr/>
        </p:nvSpPr>
        <p:spPr>
          <a:xfrm>
            <a:off x="236225" y="5724190"/>
            <a:ext cx="176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Active Low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7200C1-1FB0-4591-BF56-BD23F92A7516}"/>
              </a:ext>
            </a:extLst>
          </p:cNvPr>
          <p:cNvSpPr txBox="1"/>
          <p:nvPr/>
        </p:nvSpPr>
        <p:spPr>
          <a:xfrm>
            <a:off x="0" y="2128342"/>
            <a:ext cx="176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Active High</a:t>
            </a:r>
          </a:p>
        </p:txBody>
      </p:sp>
      <p:sp>
        <p:nvSpPr>
          <p:cNvPr id="41" name="object 10">
            <a:extLst>
              <a:ext uri="{FF2B5EF4-FFF2-40B4-BE49-F238E27FC236}">
                <a16:creationId xmlns:a16="http://schemas.microsoft.com/office/drawing/2014/main" id="{9981A28D-0093-4F6B-9B45-0F76E5366CC0}"/>
              </a:ext>
            </a:extLst>
          </p:cNvPr>
          <p:cNvSpPr/>
          <p:nvPr/>
        </p:nvSpPr>
        <p:spPr>
          <a:xfrm rot="214567">
            <a:off x="812029" y="2608520"/>
            <a:ext cx="1209407" cy="638590"/>
          </a:xfrm>
          <a:custGeom>
            <a:avLst/>
            <a:gdLst/>
            <a:ahLst/>
            <a:cxnLst/>
            <a:rect l="l" t="t" r="r" b="b"/>
            <a:pathLst>
              <a:path w="503554" h="191135">
                <a:moveTo>
                  <a:pt x="0" y="0"/>
                </a:moveTo>
                <a:lnTo>
                  <a:pt x="503302" y="191012"/>
                </a:lnTo>
              </a:path>
            </a:pathLst>
          </a:custGeom>
          <a:ln w="34925">
            <a:solidFill>
              <a:srgbClr val="FF2600"/>
            </a:solidFill>
            <a:tailEnd type="triangle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390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11" grpId="0"/>
      <p:bldP spid="40" grpId="0"/>
      <p:bldP spid="4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5" y="1213283"/>
            <a:ext cx="8369295" cy="2434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377">
              <a:spcBef>
                <a:spcPts val="375"/>
              </a:spcBef>
              <a:buClr>
                <a:srgbClr val="D70000"/>
              </a:buClr>
              <a:buNone/>
            </a:pPr>
            <a:r>
              <a:rPr lang="en-GB" sz="2600" b="1" kern="0" spc="-60" dirty="0">
                <a:latin typeface="Garamond"/>
                <a:cs typeface="Times New Roman"/>
              </a:rPr>
              <a:t>Synchronous bus:</a:t>
            </a:r>
            <a:r>
              <a:rPr lang="en-GB" sz="2600" kern="0" spc="-60" dirty="0">
                <a:latin typeface="Garamond"/>
                <a:cs typeface="Times New Roman"/>
              </a:rPr>
              <a:t> Events are synchronized with a </a:t>
            </a:r>
            <a:r>
              <a:rPr lang="en-GB" sz="2600" b="1" kern="0" spc="-60" dirty="0">
                <a:latin typeface="Garamond"/>
                <a:cs typeface="Times New Roman"/>
              </a:rPr>
              <a:t>clock</a:t>
            </a:r>
            <a:r>
              <a:rPr lang="en-GB" sz="2600" kern="0" spc="-60" dirty="0">
                <a:latin typeface="Garamond"/>
                <a:cs typeface="Times New Roman"/>
              </a:rPr>
              <a:t> signal.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Synchronous bus read/write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A4C398-4808-4972-A70E-33A40EA217B9}"/>
              </a:ext>
            </a:extLst>
          </p:cNvPr>
          <p:cNvGrpSpPr/>
          <p:nvPr/>
        </p:nvGrpSpPr>
        <p:grpSpPr>
          <a:xfrm>
            <a:off x="1935480" y="1600200"/>
            <a:ext cx="5699125" cy="4772025"/>
            <a:chOff x="1935480" y="1600200"/>
            <a:chExt cx="5699125" cy="4772025"/>
          </a:xfrm>
        </p:grpSpPr>
        <p:sp>
          <p:nvSpPr>
            <p:cNvPr id="15" name="AutoShape 3">
              <a:extLst>
                <a:ext uri="{FF2B5EF4-FFF2-40B4-BE49-F238E27FC236}">
                  <a16:creationId xmlns:a16="http://schemas.microsoft.com/office/drawing/2014/main" id="{974D58B9-D5A6-4D7A-A5BD-36CBD8DB079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935480" y="1600200"/>
              <a:ext cx="5699125" cy="47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16" name="Group 205">
              <a:extLst>
                <a:ext uri="{FF2B5EF4-FFF2-40B4-BE49-F238E27FC236}">
                  <a16:creationId xmlns:a16="http://schemas.microsoft.com/office/drawing/2014/main" id="{2FEC30A7-4037-4CAA-8F26-CB204A098B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0243" y="1741488"/>
              <a:ext cx="5678488" cy="4611688"/>
              <a:chOff x="2067" y="1087"/>
              <a:chExt cx="3577" cy="2905"/>
            </a:xfrm>
          </p:grpSpPr>
          <p:sp>
            <p:nvSpPr>
              <p:cNvPr id="17" name="Line 6">
                <a:extLst>
                  <a:ext uri="{FF2B5EF4-FFF2-40B4-BE49-F238E27FC236}">
                    <a16:creationId xmlns:a16="http://schemas.microsoft.com/office/drawing/2014/main" id="{F10A8971-DDEC-4D8E-B3B0-C3DC26F828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17" y="2703"/>
                <a:ext cx="101" cy="15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Line 7">
                <a:extLst>
                  <a:ext uri="{FF2B5EF4-FFF2-40B4-BE49-F238E27FC236}">
                    <a16:creationId xmlns:a16="http://schemas.microsoft.com/office/drawing/2014/main" id="{6AF28B04-6BC4-4F1A-8C04-61D3F1174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17" y="2554"/>
                <a:ext cx="101" cy="149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" name="Line 8">
                <a:extLst>
                  <a:ext uri="{FF2B5EF4-FFF2-40B4-BE49-F238E27FC236}">
                    <a16:creationId xmlns:a16="http://schemas.microsoft.com/office/drawing/2014/main" id="{EE5A249D-8912-43E3-9311-60DD24581E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46" y="2554"/>
                <a:ext cx="871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" name="Line 9">
                <a:extLst>
                  <a:ext uri="{FF2B5EF4-FFF2-40B4-BE49-F238E27FC236}">
                    <a16:creationId xmlns:a16="http://schemas.microsoft.com/office/drawing/2014/main" id="{A7DA1E70-7EBF-400F-A066-4923FB8520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4" y="2554"/>
                <a:ext cx="102" cy="149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Line 10">
                <a:extLst>
                  <a:ext uri="{FF2B5EF4-FFF2-40B4-BE49-F238E27FC236}">
                    <a16:creationId xmlns:a16="http://schemas.microsoft.com/office/drawing/2014/main" id="{775BAAB8-869A-4515-8414-D74382593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4" y="2703"/>
                <a:ext cx="102" cy="15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" name="Line 11">
                <a:extLst>
                  <a:ext uri="{FF2B5EF4-FFF2-40B4-BE49-F238E27FC236}">
                    <a16:creationId xmlns:a16="http://schemas.microsoft.com/office/drawing/2014/main" id="{8EFE1254-9D82-4F2F-82CE-99400CD17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6" y="2853"/>
                <a:ext cx="871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" name="Line 12">
                <a:extLst>
                  <a:ext uri="{FF2B5EF4-FFF2-40B4-BE49-F238E27FC236}">
                    <a16:creationId xmlns:a16="http://schemas.microsoft.com/office/drawing/2014/main" id="{816BE1E5-6047-4BF3-B57E-4030D89C7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28" y="2703"/>
                <a:ext cx="102" cy="15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" name="Line 13">
                <a:extLst>
                  <a:ext uri="{FF2B5EF4-FFF2-40B4-BE49-F238E27FC236}">
                    <a16:creationId xmlns:a16="http://schemas.microsoft.com/office/drawing/2014/main" id="{91EF1D36-6A8A-44B4-A09D-47C9CC800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228" y="2554"/>
                <a:ext cx="102" cy="149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Line 14">
                <a:extLst>
                  <a:ext uri="{FF2B5EF4-FFF2-40B4-BE49-F238E27FC236}">
                    <a16:creationId xmlns:a16="http://schemas.microsoft.com/office/drawing/2014/main" id="{1F74B63E-A7E2-4ECB-80E0-344272F2D7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58" y="2554"/>
                <a:ext cx="870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Line 15">
                <a:extLst>
                  <a:ext uri="{FF2B5EF4-FFF2-40B4-BE49-F238E27FC236}">
                    <a16:creationId xmlns:a16="http://schemas.microsoft.com/office/drawing/2014/main" id="{7649E034-63F0-450C-9C14-CF864D4D16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56" y="2554"/>
                <a:ext cx="102" cy="149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" name="Line 16">
                <a:extLst>
                  <a:ext uri="{FF2B5EF4-FFF2-40B4-BE49-F238E27FC236}">
                    <a16:creationId xmlns:a16="http://schemas.microsoft.com/office/drawing/2014/main" id="{2E6A98F6-128E-4988-8E9A-7B156E4229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6" y="2703"/>
                <a:ext cx="102" cy="15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" name="Line 17">
                <a:extLst>
                  <a:ext uri="{FF2B5EF4-FFF2-40B4-BE49-F238E27FC236}">
                    <a16:creationId xmlns:a16="http://schemas.microsoft.com/office/drawing/2014/main" id="{63491412-5335-41EA-A4A4-A314B4CC6F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8" y="2853"/>
                <a:ext cx="870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" name="Line 18">
                <a:extLst>
                  <a:ext uri="{FF2B5EF4-FFF2-40B4-BE49-F238E27FC236}">
                    <a16:creationId xmlns:a16="http://schemas.microsoft.com/office/drawing/2014/main" id="{A0B2DBD9-6ED8-4B83-92FC-A05B39D597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9" y="3595"/>
                <a:ext cx="708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Line 19">
                <a:extLst>
                  <a:ext uri="{FF2B5EF4-FFF2-40B4-BE49-F238E27FC236}">
                    <a16:creationId xmlns:a16="http://schemas.microsoft.com/office/drawing/2014/main" id="{9F11960E-AA49-4EAC-BD83-6635C95584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95" y="3595"/>
                <a:ext cx="1391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Line 20">
                <a:extLst>
                  <a:ext uri="{FF2B5EF4-FFF2-40B4-BE49-F238E27FC236}">
                    <a16:creationId xmlns:a16="http://schemas.microsoft.com/office/drawing/2014/main" id="{199F53C9-FEFF-4B54-B2EE-A91577F024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07" y="2922"/>
                <a:ext cx="322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Line 21">
                <a:extLst>
                  <a:ext uri="{FF2B5EF4-FFF2-40B4-BE49-F238E27FC236}">
                    <a16:creationId xmlns:a16="http://schemas.microsoft.com/office/drawing/2014/main" id="{F762AE37-0BAA-4DC7-AC66-A8A6DCC251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07" y="2922"/>
                <a:ext cx="337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Line 22">
                <a:extLst>
                  <a:ext uri="{FF2B5EF4-FFF2-40B4-BE49-F238E27FC236}">
                    <a16:creationId xmlns:a16="http://schemas.microsoft.com/office/drawing/2014/main" id="{570229AB-4F26-4C09-A6FB-011D0E1AD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9" y="2703"/>
                <a:ext cx="95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Line 23">
                <a:extLst>
                  <a:ext uri="{FF2B5EF4-FFF2-40B4-BE49-F238E27FC236}">
                    <a16:creationId xmlns:a16="http://schemas.microsoft.com/office/drawing/2014/main" id="{582A09A4-9779-4749-B0C5-01F0254EE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30" y="2703"/>
                <a:ext cx="314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Line 24">
                <a:extLst>
                  <a:ext uri="{FF2B5EF4-FFF2-40B4-BE49-F238E27FC236}">
                    <a16:creationId xmlns:a16="http://schemas.microsoft.com/office/drawing/2014/main" id="{B86F960B-047C-4166-AAF3-EABFD2FC0F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4" y="3595"/>
                <a:ext cx="320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Line 25">
                <a:extLst>
                  <a:ext uri="{FF2B5EF4-FFF2-40B4-BE49-F238E27FC236}">
                    <a16:creationId xmlns:a16="http://schemas.microsoft.com/office/drawing/2014/main" id="{996F3AD5-A121-4BD3-86D0-8D089AEE9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53" y="2922"/>
                <a:ext cx="54" cy="226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Line 26">
                <a:extLst>
                  <a:ext uri="{FF2B5EF4-FFF2-40B4-BE49-F238E27FC236}">
                    <a16:creationId xmlns:a16="http://schemas.microsoft.com/office/drawing/2014/main" id="{3D86E4B0-98A1-4DD8-9F54-C69F4A0F62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60" y="3148"/>
                <a:ext cx="193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Line 27">
                <a:extLst>
                  <a:ext uri="{FF2B5EF4-FFF2-40B4-BE49-F238E27FC236}">
                    <a16:creationId xmlns:a16="http://schemas.microsoft.com/office/drawing/2014/main" id="{3D645303-AE7B-4783-8324-8A69383C1B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006" y="2922"/>
                <a:ext cx="54" cy="226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Line 28">
                <a:extLst>
                  <a:ext uri="{FF2B5EF4-FFF2-40B4-BE49-F238E27FC236}">
                    <a16:creationId xmlns:a16="http://schemas.microsoft.com/office/drawing/2014/main" id="{BD1009AF-827E-496F-AA4F-2CDFF05B80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13" y="2922"/>
                <a:ext cx="1393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" name="Line 29">
                <a:extLst>
                  <a:ext uri="{FF2B5EF4-FFF2-40B4-BE49-F238E27FC236}">
                    <a16:creationId xmlns:a16="http://schemas.microsoft.com/office/drawing/2014/main" id="{8478968C-BB26-41CD-8511-7D52D49C8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57" y="3595"/>
                <a:ext cx="85" cy="147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Line 30">
                <a:extLst>
                  <a:ext uri="{FF2B5EF4-FFF2-40B4-BE49-F238E27FC236}">
                    <a16:creationId xmlns:a16="http://schemas.microsoft.com/office/drawing/2014/main" id="{DD322D43-3122-4660-AAAD-FAACD75A18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57" y="3448"/>
                <a:ext cx="85" cy="147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Line 31">
                <a:extLst>
                  <a:ext uri="{FF2B5EF4-FFF2-40B4-BE49-F238E27FC236}">
                    <a16:creationId xmlns:a16="http://schemas.microsoft.com/office/drawing/2014/main" id="{DBC1B528-5915-48DF-A113-5E69290087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2" y="3448"/>
                <a:ext cx="168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Line 32">
                <a:extLst>
                  <a:ext uri="{FF2B5EF4-FFF2-40B4-BE49-F238E27FC236}">
                    <a16:creationId xmlns:a16="http://schemas.microsoft.com/office/drawing/2014/main" id="{BAF79764-D8B9-47A5-BFD1-FF885C045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0" y="3448"/>
                <a:ext cx="85" cy="147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Line 33">
                <a:extLst>
                  <a:ext uri="{FF2B5EF4-FFF2-40B4-BE49-F238E27FC236}">
                    <a16:creationId xmlns:a16="http://schemas.microsoft.com/office/drawing/2014/main" id="{E73C031A-70FD-472F-A5A2-6D84FD21C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0" y="3595"/>
                <a:ext cx="85" cy="147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Line 34">
                <a:extLst>
                  <a:ext uri="{FF2B5EF4-FFF2-40B4-BE49-F238E27FC236}">
                    <a16:creationId xmlns:a16="http://schemas.microsoft.com/office/drawing/2014/main" id="{B847C428-EA18-4139-A845-C481D30D9D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2" y="3742"/>
                <a:ext cx="168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Line 35">
                <a:extLst>
                  <a:ext uri="{FF2B5EF4-FFF2-40B4-BE49-F238E27FC236}">
                    <a16:creationId xmlns:a16="http://schemas.microsoft.com/office/drawing/2014/main" id="{8E2C3613-D480-4FED-9B3A-8C0CFA1E19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986" y="3595"/>
                <a:ext cx="85" cy="147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Line 36">
                <a:extLst>
                  <a:ext uri="{FF2B5EF4-FFF2-40B4-BE49-F238E27FC236}">
                    <a16:creationId xmlns:a16="http://schemas.microsoft.com/office/drawing/2014/main" id="{625E1CB5-C21E-4203-B05E-B64B9CB768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86" y="3448"/>
                <a:ext cx="84" cy="147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Line 37">
                <a:extLst>
                  <a:ext uri="{FF2B5EF4-FFF2-40B4-BE49-F238E27FC236}">
                    <a16:creationId xmlns:a16="http://schemas.microsoft.com/office/drawing/2014/main" id="{14081127-5ED0-4FEC-BDA6-EB0ACAA65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70" y="3448"/>
                <a:ext cx="170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Line 38">
                <a:extLst>
                  <a:ext uri="{FF2B5EF4-FFF2-40B4-BE49-F238E27FC236}">
                    <a16:creationId xmlns:a16="http://schemas.microsoft.com/office/drawing/2014/main" id="{C2D36326-0B85-4099-918C-5F95374E65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0" y="3448"/>
                <a:ext cx="84" cy="147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Line 39">
                <a:extLst>
                  <a:ext uri="{FF2B5EF4-FFF2-40B4-BE49-F238E27FC236}">
                    <a16:creationId xmlns:a16="http://schemas.microsoft.com/office/drawing/2014/main" id="{868C9187-E0D2-4176-A79B-D9616A756B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40" y="3595"/>
                <a:ext cx="84" cy="147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Line 40">
                <a:extLst>
                  <a:ext uri="{FF2B5EF4-FFF2-40B4-BE49-F238E27FC236}">
                    <a16:creationId xmlns:a16="http://schemas.microsoft.com/office/drawing/2014/main" id="{3313B210-295C-4FFF-91FD-BA0A54A9AA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71" y="3742"/>
                <a:ext cx="169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Line 41">
                <a:extLst>
                  <a:ext uri="{FF2B5EF4-FFF2-40B4-BE49-F238E27FC236}">
                    <a16:creationId xmlns:a16="http://schemas.microsoft.com/office/drawing/2014/main" id="{22B80556-7B5B-4FA9-B175-FF427E9917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8" y="2703"/>
                <a:ext cx="538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Line 42">
                <a:extLst>
                  <a:ext uri="{FF2B5EF4-FFF2-40B4-BE49-F238E27FC236}">
                    <a16:creationId xmlns:a16="http://schemas.microsoft.com/office/drawing/2014/main" id="{4373B965-AAE2-42D9-8E33-4F41055D5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9" y="2401"/>
                <a:ext cx="95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Line 43">
                <a:extLst>
                  <a:ext uri="{FF2B5EF4-FFF2-40B4-BE49-F238E27FC236}">
                    <a16:creationId xmlns:a16="http://schemas.microsoft.com/office/drawing/2014/main" id="{32B61595-1992-4852-991A-2FED082ED5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4" y="2113"/>
                <a:ext cx="102" cy="288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" name="Line 44">
                <a:extLst>
                  <a:ext uri="{FF2B5EF4-FFF2-40B4-BE49-F238E27FC236}">
                    <a16:creationId xmlns:a16="http://schemas.microsoft.com/office/drawing/2014/main" id="{F36015C1-1FD6-4940-B5E6-E05F03A0B6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6" y="2113"/>
                <a:ext cx="871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" name="Line 45">
                <a:extLst>
                  <a:ext uri="{FF2B5EF4-FFF2-40B4-BE49-F238E27FC236}">
                    <a16:creationId xmlns:a16="http://schemas.microsoft.com/office/drawing/2014/main" id="{F24319C4-E4B5-468F-AD53-FB60671A50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7" y="2113"/>
                <a:ext cx="101" cy="288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" name="Line 46">
                <a:extLst>
                  <a:ext uri="{FF2B5EF4-FFF2-40B4-BE49-F238E27FC236}">
                    <a16:creationId xmlns:a16="http://schemas.microsoft.com/office/drawing/2014/main" id="{6E705036-C203-4734-B533-54F70A0F67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8" y="2401"/>
                <a:ext cx="538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" name="Line 47">
                <a:extLst>
                  <a:ext uri="{FF2B5EF4-FFF2-40B4-BE49-F238E27FC236}">
                    <a16:creationId xmlns:a16="http://schemas.microsoft.com/office/drawing/2014/main" id="{8414F3AA-58B3-4252-8E6D-F854FBE250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56" y="2113"/>
                <a:ext cx="102" cy="288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" name="Line 48">
                <a:extLst>
                  <a:ext uri="{FF2B5EF4-FFF2-40B4-BE49-F238E27FC236}">
                    <a16:creationId xmlns:a16="http://schemas.microsoft.com/office/drawing/2014/main" id="{3F59E4A9-5BBE-4CD7-88B7-8AE74D7D45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8" y="2113"/>
                <a:ext cx="870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" name="Line 49">
                <a:extLst>
                  <a:ext uri="{FF2B5EF4-FFF2-40B4-BE49-F238E27FC236}">
                    <a16:creationId xmlns:a16="http://schemas.microsoft.com/office/drawing/2014/main" id="{E65411F5-7D89-461B-B3F4-1E7C25D02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8" y="2113"/>
                <a:ext cx="102" cy="288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" name="Line 50">
                <a:extLst>
                  <a:ext uri="{FF2B5EF4-FFF2-40B4-BE49-F238E27FC236}">
                    <a16:creationId xmlns:a16="http://schemas.microsoft.com/office/drawing/2014/main" id="{1208C2AB-6865-4930-BA3F-585180AA4B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0" y="2401"/>
                <a:ext cx="314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" name="Line 51">
                <a:extLst>
                  <a:ext uri="{FF2B5EF4-FFF2-40B4-BE49-F238E27FC236}">
                    <a16:creationId xmlns:a16="http://schemas.microsoft.com/office/drawing/2014/main" id="{33D91680-3E0A-47A1-8D34-746768452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575" y="1330"/>
                <a:ext cx="69" cy="29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" name="Line 52">
                <a:extLst>
                  <a:ext uri="{FF2B5EF4-FFF2-40B4-BE49-F238E27FC236}">
                    <a16:creationId xmlns:a16="http://schemas.microsoft.com/office/drawing/2014/main" id="{487086FD-5409-4F58-8F96-1D7602C2CB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66" y="1330"/>
                <a:ext cx="209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2" name="Line 53">
                <a:extLst>
                  <a:ext uri="{FF2B5EF4-FFF2-40B4-BE49-F238E27FC236}">
                    <a16:creationId xmlns:a16="http://schemas.microsoft.com/office/drawing/2014/main" id="{BFBBC9A2-24EA-47EE-B644-68D250167A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6" y="1330"/>
                <a:ext cx="70" cy="29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" name="Line 54">
                <a:extLst>
                  <a:ext uri="{FF2B5EF4-FFF2-40B4-BE49-F238E27FC236}">
                    <a16:creationId xmlns:a16="http://schemas.microsoft.com/office/drawing/2014/main" id="{C10E9C5E-67D5-4019-B6BC-4876B456A1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14" y="1620"/>
                <a:ext cx="182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" name="Line 55">
                <a:extLst>
                  <a:ext uri="{FF2B5EF4-FFF2-40B4-BE49-F238E27FC236}">
                    <a16:creationId xmlns:a16="http://schemas.microsoft.com/office/drawing/2014/main" id="{EEF78611-B1E2-4600-9F08-874504534C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045" y="1330"/>
                <a:ext cx="69" cy="29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" name="Line 56">
                <a:extLst>
                  <a:ext uri="{FF2B5EF4-FFF2-40B4-BE49-F238E27FC236}">
                    <a16:creationId xmlns:a16="http://schemas.microsoft.com/office/drawing/2014/main" id="{CAA4C090-DAD4-4FB3-A835-FE89DCC344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36" y="1330"/>
                <a:ext cx="209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" name="Line 57">
                <a:extLst>
                  <a:ext uri="{FF2B5EF4-FFF2-40B4-BE49-F238E27FC236}">
                    <a16:creationId xmlns:a16="http://schemas.microsoft.com/office/drawing/2014/main" id="{49264D89-7C88-4F5E-9836-D56061E28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66" y="1330"/>
                <a:ext cx="70" cy="29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" name="Line 58">
                <a:extLst>
                  <a:ext uri="{FF2B5EF4-FFF2-40B4-BE49-F238E27FC236}">
                    <a16:creationId xmlns:a16="http://schemas.microsoft.com/office/drawing/2014/main" id="{C42BB236-9301-4E22-A77D-E0AB886096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83" y="1620"/>
                <a:ext cx="183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" name="Line 59">
                <a:extLst>
                  <a:ext uri="{FF2B5EF4-FFF2-40B4-BE49-F238E27FC236}">
                    <a16:creationId xmlns:a16="http://schemas.microsoft.com/office/drawing/2014/main" id="{3DE6CC7D-8878-43C0-B585-47D297C23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14" y="1330"/>
                <a:ext cx="69" cy="29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" name="Line 60">
                <a:extLst>
                  <a:ext uri="{FF2B5EF4-FFF2-40B4-BE49-F238E27FC236}">
                    <a16:creationId xmlns:a16="http://schemas.microsoft.com/office/drawing/2014/main" id="{0BB41467-4F9F-4644-BB66-95C8DFEE4C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05" y="1330"/>
                <a:ext cx="209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" name="Line 61">
                <a:extLst>
                  <a:ext uri="{FF2B5EF4-FFF2-40B4-BE49-F238E27FC236}">
                    <a16:creationId xmlns:a16="http://schemas.microsoft.com/office/drawing/2014/main" id="{0D3ABC59-1416-4A9A-855D-875B07988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35" y="1330"/>
                <a:ext cx="70" cy="29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1" name="Line 62">
                <a:extLst>
                  <a:ext uri="{FF2B5EF4-FFF2-40B4-BE49-F238E27FC236}">
                    <a16:creationId xmlns:a16="http://schemas.microsoft.com/office/drawing/2014/main" id="{93C474A1-885C-40BA-9D97-FE502EF22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53" y="1620"/>
                <a:ext cx="182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2" name="Line 63">
                <a:extLst>
                  <a:ext uri="{FF2B5EF4-FFF2-40B4-BE49-F238E27FC236}">
                    <a16:creationId xmlns:a16="http://schemas.microsoft.com/office/drawing/2014/main" id="{C44362ED-29D0-475D-9AFA-9F49A78FC3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84" y="1330"/>
                <a:ext cx="69" cy="29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3" name="Line 64">
                <a:extLst>
                  <a:ext uri="{FF2B5EF4-FFF2-40B4-BE49-F238E27FC236}">
                    <a16:creationId xmlns:a16="http://schemas.microsoft.com/office/drawing/2014/main" id="{986A7890-44C7-48A6-9001-1BEA7AF56E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75" y="1330"/>
                <a:ext cx="209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4" name="Line 65">
                <a:extLst>
                  <a:ext uri="{FF2B5EF4-FFF2-40B4-BE49-F238E27FC236}">
                    <a16:creationId xmlns:a16="http://schemas.microsoft.com/office/drawing/2014/main" id="{36D3E35B-2E40-47B5-8ED4-DBE8702E9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5" y="1330"/>
                <a:ext cx="70" cy="29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5" name="Line 66">
                <a:extLst>
                  <a:ext uri="{FF2B5EF4-FFF2-40B4-BE49-F238E27FC236}">
                    <a16:creationId xmlns:a16="http://schemas.microsoft.com/office/drawing/2014/main" id="{7D5448F7-B7C1-401C-B8EB-A09037847D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3" y="1620"/>
                <a:ext cx="182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6" name="Line 67">
                <a:extLst>
                  <a:ext uri="{FF2B5EF4-FFF2-40B4-BE49-F238E27FC236}">
                    <a16:creationId xmlns:a16="http://schemas.microsoft.com/office/drawing/2014/main" id="{75362499-83BA-4CDF-9BB7-9A3A866DA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54" y="1330"/>
                <a:ext cx="69" cy="29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7" name="Line 68">
                <a:extLst>
                  <a:ext uri="{FF2B5EF4-FFF2-40B4-BE49-F238E27FC236}">
                    <a16:creationId xmlns:a16="http://schemas.microsoft.com/office/drawing/2014/main" id="{CC967ED6-B8C1-41DC-9785-9862C71F4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5" y="1330"/>
                <a:ext cx="209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" name="Line 69">
                <a:extLst>
                  <a:ext uri="{FF2B5EF4-FFF2-40B4-BE49-F238E27FC236}">
                    <a16:creationId xmlns:a16="http://schemas.microsoft.com/office/drawing/2014/main" id="{B600FFE6-9B7B-4CD4-93EE-9A9FDB1F88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5" y="1330"/>
                <a:ext cx="70" cy="29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" name="Line 70">
                <a:extLst>
                  <a:ext uri="{FF2B5EF4-FFF2-40B4-BE49-F238E27FC236}">
                    <a16:creationId xmlns:a16="http://schemas.microsoft.com/office/drawing/2014/main" id="{C763E1B1-3827-401C-A801-4704514E03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93" y="1620"/>
                <a:ext cx="182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Line 71">
                <a:extLst>
                  <a:ext uri="{FF2B5EF4-FFF2-40B4-BE49-F238E27FC236}">
                    <a16:creationId xmlns:a16="http://schemas.microsoft.com/office/drawing/2014/main" id="{9F1C43C3-AF79-4E3E-98F4-4D7170C5A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24" y="1330"/>
                <a:ext cx="69" cy="29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" name="Line 72">
                <a:extLst>
                  <a:ext uri="{FF2B5EF4-FFF2-40B4-BE49-F238E27FC236}">
                    <a16:creationId xmlns:a16="http://schemas.microsoft.com/office/drawing/2014/main" id="{C00E62E0-B4E8-4F42-9AAC-35502C2A6A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4" y="1330"/>
                <a:ext cx="210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Line 73">
                <a:extLst>
                  <a:ext uri="{FF2B5EF4-FFF2-40B4-BE49-F238E27FC236}">
                    <a16:creationId xmlns:a16="http://schemas.microsoft.com/office/drawing/2014/main" id="{DF86533B-A9BB-4137-A884-8C5BE238EE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4" y="1330"/>
                <a:ext cx="70" cy="29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Line 74">
                <a:extLst>
                  <a:ext uri="{FF2B5EF4-FFF2-40B4-BE49-F238E27FC236}">
                    <a16:creationId xmlns:a16="http://schemas.microsoft.com/office/drawing/2014/main" id="{E16BBCF3-7885-4724-A7AC-54C3B3F39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9" y="1620"/>
                <a:ext cx="95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Line 75">
                <a:extLst>
                  <a:ext uri="{FF2B5EF4-FFF2-40B4-BE49-F238E27FC236}">
                    <a16:creationId xmlns:a16="http://schemas.microsoft.com/office/drawing/2014/main" id="{9A59BD4A-A3E8-4DFC-8BB2-4EEFAD8CD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1678"/>
                <a:ext cx="1222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Line 76">
                <a:extLst>
                  <a:ext uri="{FF2B5EF4-FFF2-40B4-BE49-F238E27FC236}">
                    <a16:creationId xmlns:a16="http://schemas.microsoft.com/office/drawing/2014/main" id="{7EF7ED81-D0C4-4D1E-A413-BBAEBA67EF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7" y="1678"/>
                <a:ext cx="122" cy="297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Line 77">
                <a:extLst>
                  <a:ext uri="{FF2B5EF4-FFF2-40B4-BE49-F238E27FC236}">
                    <a16:creationId xmlns:a16="http://schemas.microsoft.com/office/drawing/2014/main" id="{A1F7CF8A-3DDA-405A-96B1-0217CAE2B3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9" y="1975"/>
                <a:ext cx="1745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Line 78">
                <a:extLst>
                  <a:ext uri="{FF2B5EF4-FFF2-40B4-BE49-F238E27FC236}">
                    <a16:creationId xmlns:a16="http://schemas.microsoft.com/office/drawing/2014/main" id="{F9DF37AB-2B49-45A0-AD28-D111EBD88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2" y="3821"/>
                <a:ext cx="13" cy="16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8" name="Line 79">
                <a:extLst>
                  <a:ext uri="{FF2B5EF4-FFF2-40B4-BE49-F238E27FC236}">
                    <a16:creationId xmlns:a16="http://schemas.microsoft.com/office/drawing/2014/main" id="{F364A4CF-9978-498F-8A8C-7F475A09D3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52" y="3837"/>
                <a:ext cx="10" cy="6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9" name="Line 80">
                <a:extLst>
                  <a:ext uri="{FF2B5EF4-FFF2-40B4-BE49-F238E27FC236}">
                    <a16:creationId xmlns:a16="http://schemas.microsoft.com/office/drawing/2014/main" id="{69BE9174-9062-4960-B79A-38B3B0F1DF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7" y="3843"/>
                <a:ext cx="15" cy="7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0" name="Line 81">
                <a:extLst>
                  <a:ext uri="{FF2B5EF4-FFF2-40B4-BE49-F238E27FC236}">
                    <a16:creationId xmlns:a16="http://schemas.microsoft.com/office/drawing/2014/main" id="{C03C99D1-D5DF-482E-AC40-5A68B11FA1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6" y="3850"/>
                <a:ext cx="21" cy="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Line 82">
                <a:extLst>
                  <a:ext uri="{FF2B5EF4-FFF2-40B4-BE49-F238E27FC236}">
                    <a16:creationId xmlns:a16="http://schemas.microsoft.com/office/drawing/2014/main" id="{51C1B686-523F-40BE-A709-F39833AA0B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91" y="3854"/>
                <a:ext cx="25" cy="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Line 83">
                <a:extLst>
                  <a:ext uri="{FF2B5EF4-FFF2-40B4-BE49-F238E27FC236}">
                    <a16:creationId xmlns:a16="http://schemas.microsoft.com/office/drawing/2014/main" id="{A582D759-EB58-497A-BC2A-6ABA1FC75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62" y="3858"/>
                <a:ext cx="29" cy="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Line 84">
                <a:extLst>
                  <a:ext uri="{FF2B5EF4-FFF2-40B4-BE49-F238E27FC236}">
                    <a16:creationId xmlns:a16="http://schemas.microsoft.com/office/drawing/2014/main" id="{6676144B-034D-4DC9-A7AB-2D358F991A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30" y="3862"/>
                <a:ext cx="32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" name="Line 85">
                <a:extLst>
                  <a:ext uri="{FF2B5EF4-FFF2-40B4-BE49-F238E27FC236}">
                    <a16:creationId xmlns:a16="http://schemas.microsoft.com/office/drawing/2014/main" id="{F40DF625-0C3D-4896-9BEA-6B6CDB82D2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5" y="3863"/>
                <a:ext cx="35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" name="Line 86">
                <a:extLst>
                  <a:ext uri="{FF2B5EF4-FFF2-40B4-BE49-F238E27FC236}">
                    <a16:creationId xmlns:a16="http://schemas.microsoft.com/office/drawing/2014/main" id="{575302F8-4F8A-40FE-AF39-46E5F6CB17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60" y="3864"/>
                <a:ext cx="235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6" name="Line 87">
                <a:extLst>
                  <a:ext uri="{FF2B5EF4-FFF2-40B4-BE49-F238E27FC236}">
                    <a16:creationId xmlns:a16="http://schemas.microsoft.com/office/drawing/2014/main" id="{E7305F02-E2D0-4143-909B-27750C34FC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1" y="3864"/>
                <a:ext cx="39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" name="Line 88">
                <a:extLst>
                  <a:ext uri="{FF2B5EF4-FFF2-40B4-BE49-F238E27FC236}">
                    <a16:creationId xmlns:a16="http://schemas.microsoft.com/office/drawing/2014/main" id="{E57A0350-304B-457D-BA96-40C97F5C7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89" y="3865"/>
                <a:ext cx="32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" name="Line 89">
                <a:extLst>
                  <a:ext uri="{FF2B5EF4-FFF2-40B4-BE49-F238E27FC236}">
                    <a16:creationId xmlns:a16="http://schemas.microsoft.com/office/drawing/2014/main" id="{1E3494A8-5B0B-4021-93DC-DFF8F436F4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61" y="3866"/>
                <a:ext cx="28" cy="3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" name="Line 90">
                <a:extLst>
                  <a:ext uri="{FF2B5EF4-FFF2-40B4-BE49-F238E27FC236}">
                    <a16:creationId xmlns:a16="http://schemas.microsoft.com/office/drawing/2014/main" id="{9DEEDEE9-96CE-41FF-B7BA-3BF78F45F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40" y="3869"/>
                <a:ext cx="21" cy="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" name="Line 91">
                <a:extLst>
                  <a:ext uri="{FF2B5EF4-FFF2-40B4-BE49-F238E27FC236}">
                    <a16:creationId xmlns:a16="http://schemas.microsoft.com/office/drawing/2014/main" id="{65D8BA01-CF36-4B84-9C79-186668E322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22" y="3873"/>
                <a:ext cx="18" cy="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" name="Line 92">
                <a:extLst>
                  <a:ext uri="{FF2B5EF4-FFF2-40B4-BE49-F238E27FC236}">
                    <a16:creationId xmlns:a16="http://schemas.microsoft.com/office/drawing/2014/main" id="{932FC972-A2A6-427C-A27A-408E44B89D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9" y="3877"/>
                <a:ext cx="13" cy="5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" name="Line 93">
                <a:extLst>
                  <a:ext uri="{FF2B5EF4-FFF2-40B4-BE49-F238E27FC236}">
                    <a16:creationId xmlns:a16="http://schemas.microsoft.com/office/drawing/2014/main" id="{B0A108CC-9586-4107-8CBA-67E5B53A31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82" y="3882"/>
                <a:ext cx="27" cy="16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" name="Line 94">
                <a:extLst>
                  <a:ext uri="{FF2B5EF4-FFF2-40B4-BE49-F238E27FC236}">
                    <a16:creationId xmlns:a16="http://schemas.microsoft.com/office/drawing/2014/main" id="{4BBAFA3D-BBA1-4DF6-8E51-426A92B631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54" y="3882"/>
                <a:ext cx="28" cy="16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" name="Line 95">
                <a:extLst>
                  <a:ext uri="{FF2B5EF4-FFF2-40B4-BE49-F238E27FC236}">
                    <a16:creationId xmlns:a16="http://schemas.microsoft.com/office/drawing/2014/main" id="{96AF9067-B304-43B3-8B17-DB4704C1FB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41" y="3877"/>
                <a:ext cx="13" cy="5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" name="Line 96">
                <a:extLst>
                  <a:ext uri="{FF2B5EF4-FFF2-40B4-BE49-F238E27FC236}">
                    <a16:creationId xmlns:a16="http://schemas.microsoft.com/office/drawing/2014/main" id="{69186236-9E5D-412E-98E6-42EC9432EC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23" y="3873"/>
                <a:ext cx="18" cy="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Line 97">
                <a:extLst>
                  <a:ext uri="{FF2B5EF4-FFF2-40B4-BE49-F238E27FC236}">
                    <a16:creationId xmlns:a16="http://schemas.microsoft.com/office/drawing/2014/main" id="{BBA56E9B-DFFD-4059-912B-281C644804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00" y="3869"/>
                <a:ext cx="23" cy="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Line 98">
                <a:extLst>
                  <a:ext uri="{FF2B5EF4-FFF2-40B4-BE49-F238E27FC236}">
                    <a16:creationId xmlns:a16="http://schemas.microsoft.com/office/drawing/2014/main" id="{2F846D11-94D8-4FF0-A3CD-08BD86A963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74" y="3866"/>
                <a:ext cx="26" cy="3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Line 99">
                <a:extLst>
                  <a:ext uri="{FF2B5EF4-FFF2-40B4-BE49-F238E27FC236}">
                    <a16:creationId xmlns:a16="http://schemas.microsoft.com/office/drawing/2014/main" id="{E8C6F443-DA92-48C5-842E-2FD1287D6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42" y="3865"/>
                <a:ext cx="32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" name="Line 100">
                <a:extLst>
                  <a:ext uri="{FF2B5EF4-FFF2-40B4-BE49-F238E27FC236}">
                    <a16:creationId xmlns:a16="http://schemas.microsoft.com/office/drawing/2014/main" id="{318DF24F-52BF-4609-BFE0-FAD336DA7E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02" y="3864"/>
                <a:ext cx="40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" name="Line 101">
                <a:extLst>
                  <a:ext uri="{FF2B5EF4-FFF2-40B4-BE49-F238E27FC236}">
                    <a16:creationId xmlns:a16="http://schemas.microsoft.com/office/drawing/2014/main" id="{B85BB872-5A48-45A4-BAC9-61010B0BDD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7" y="3864"/>
                <a:ext cx="235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" name="Line 102">
                <a:extLst>
                  <a:ext uri="{FF2B5EF4-FFF2-40B4-BE49-F238E27FC236}">
                    <a16:creationId xmlns:a16="http://schemas.microsoft.com/office/drawing/2014/main" id="{7F55A14C-5D59-435B-8EFC-C1AE837E4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32" y="3863"/>
                <a:ext cx="35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Line 103">
                <a:extLst>
                  <a:ext uri="{FF2B5EF4-FFF2-40B4-BE49-F238E27FC236}">
                    <a16:creationId xmlns:a16="http://schemas.microsoft.com/office/drawing/2014/main" id="{B569D37C-4B42-42D4-9939-B65A136B1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01" y="3862"/>
                <a:ext cx="3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Line 104">
                <a:extLst>
                  <a:ext uri="{FF2B5EF4-FFF2-40B4-BE49-F238E27FC236}">
                    <a16:creationId xmlns:a16="http://schemas.microsoft.com/office/drawing/2014/main" id="{ED6BD40F-4719-4865-906D-99D7277CA9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72" y="3858"/>
                <a:ext cx="29" cy="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Line 105">
                <a:extLst>
                  <a:ext uri="{FF2B5EF4-FFF2-40B4-BE49-F238E27FC236}">
                    <a16:creationId xmlns:a16="http://schemas.microsoft.com/office/drawing/2014/main" id="{F1E4AF4E-6D42-4D2A-A1F3-66FF6D5FD6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47" y="3854"/>
                <a:ext cx="25" cy="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" name="Line 106">
                <a:extLst>
                  <a:ext uri="{FF2B5EF4-FFF2-40B4-BE49-F238E27FC236}">
                    <a16:creationId xmlns:a16="http://schemas.microsoft.com/office/drawing/2014/main" id="{58280576-41EC-4411-BE59-613886D09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26" y="3850"/>
                <a:ext cx="21" cy="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" name="Line 107">
                <a:extLst>
                  <a:ext uri="{FF2B5EF4-FFF2-40B4-BE49-F238E27FC236}">
                    <a16:creationId xmlns:a16="http://schemas.microsoft.com/office/drawing/2014/main" id="{9B8099B6-2785-495A-9B51-18A6FAB6F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11" y="3843"/>
                <a:ext cx="15" cy="7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" name="Line 108">
                <a:extLst>
                  <a:ext uri="{FF2B5EF4-FFF2-40B4-BE49-F238E27FC236}">
                    <a16:creationId xmlns:a16="http://schemas.microsoft.com/office/drawing/2014/main" id="{9F5B158A-3119-4A36-ADC2-44A919FB73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01" y="3837"/>
                <a:ext cx="10" cy="6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Line 109">
                <a:extLst>
                  <a:ext uri="{FF2B5EF4-FFF2-40B4-BE49-F238E27FC236}">
                    <a16:creationId xmlns:a16="http://schemas.microsoft.com/office/drawing/2014/main" id="{AFB958F0-AE46-47E0-AA38-BE3EE38E5A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89" y="3821"/>
                <a:ext cx="12" cy="16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Line 110">
                <a:extLst>
                  <a:ext uri="{FF2B5EF4-FFF2-40B4-BE49-F238E27FC236}">
                    <a16:creationId xmlns:a16="http://schemas.microsoft.com/office/drawing/2014/main" id="{B169ABB3-23EB-43A1-BD51-80AF3D170D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32" y="3821"/>
                <a:ext cx="13" cy="16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Line 111">
                <a:extLst>
                  <a:ext uri="{FF2B5EF4-FFF2-40B4-BE49-F238E27FC236}">
                    <a16:creationId xmlns:a16="http://schemas.microsoft.com/office/drawing/2014/main" id="{A37C38EE-59E6-463D-A19D-D28175AB5A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22" y="3837"/>
                <a:ext cx="10" cy="6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" name="Line 112">
                <a:extLst>
                  <a:ext uri="{FF2B5EF4-FFF2-40B4-BE49-F238E27FC236}">
                    <a16:creationId xmlns:a16="http://schemas.microsoft.com/office/drawing/2014/main" id="{26278380-DDC2-470B-B0CC-C2ADACF1B5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07" y="3843"/>
                <a:ext cx="15" cy="7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" name="Line 113">
                <a:extLst>
                  <a:ext uri="{FF2B5EF4-FFF2-40B4-BE49-F238E27FC236}">
                    <a16:creationId xmlns:a16="http://schemas.microsoft.com/office/drawing/2014/main" id="{6245232C-B352-4EDA-B21A-F451A0DA76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86" y="3850"/>
                <a:ext cx="21" cy="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" name="Line 114">
                <a:extLst>
                  <a:ext uri="{FF2B5EF4-FFF2-40B4-BE49-F238E27FC236}">
                    <a16:creationId xmlns:a16="http://schemas.microsoft.com/office/drawing/2014/main" id="{E274BD30-B104-44B0-B900-65724873DF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61" y="3854"/>
                <a:ext cx="25" cy="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" name="Line 115">
                <a:extLst>
                  <a:ext uri="{FF2B5EF4-FFF2-40B4-BE49-F238E27FC236}">
                    <a16:creationId xmlns:a16="http://schemas.microsoft.com/office/drawing/2014/main" id="{A3B57667-98BD-4F16-B8F6-63D032EDA2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33" y="3858"/>
                <a:ext cx="28" cy="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" name="Line 116">
                <a:extLst>
                  <a:ext uri="{FF2B5EF4-FFF2-40B4-BE49-F238E27FC236}">
                    <a16:creationId xmlns:a16="http://schemas.microsoft.com/office/drawing/2014/main" id="{76EFED50-BFF3-4B40-B9DF-A0750B7CB0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02" y="3862"/>
                <a:ext cx="3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" name="Line 117">
                <a:extLst>
                  <a:ext uri="{FF2B5EF4-FFF2-40B4-BE49-F238E27FC236}">
                    <a16:creationId xmlns:a16="http://schemas.microsoft.com/office/drawing/2014/main" id="{AC35B306-64D7-4C73-9BC6-FC21C7DF57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67" y="3863"/>
                <a:ext cx="35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" name="Line 118">
                <a:extLst>
                  <a:ext uri="{FF2B5EF4-FFF2-40B4-BE49-F238E27FC236}">
                    <a16:creationId xmlns:a16="http://schemas.microsoft.com/office/drawing/2014/main" id="{D8605B33-8872-4CF8-B74E-15AA4C11DF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31" y="3864"/>
                <a:ext cx="23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" name="Line 119">
                <a:extLst>
                  <a:ext uri="{FF2B5EF4-FFF2-40B4-BE49-F238E27FC236}">
                    <a16:creationId xmlns:a16="http://schemas.microsoft.com/office/drawing/2014/main" id="{37652421-A7A7-4CA7-8631-4A53B9C001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92" y="3864"/>
                <a:ext cx="39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" name="Line 120">
                <a:extLst>
                  <a:ext uri="{FF2B5EF4-FFF2-40B4-BE49-F238E27FC236}">
                    <a16:creationId xmlns:a16="http://schemas.microsoft.com/office/drawing/2014/main" id="{C5A9495B-00DD-40C8-A2B9-F30F4B094E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60" y="3865"/>
                <a:ext cx="32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" name="Line 121">
                <a:extLst>
                  <a:ext uri="{FF2B5EF4-FFF2-40B4-BE49-F238E27FC236}">
                    <a16:creationId xmlns:a16="http://schemas.microsoft.com/office/drawing/2014/main" id="{EB69241B-3C3D-4B14-B7AD-693BF2689A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33" y="3866"/>
                <a:ext cx="27" cy="3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" name="Line 122">
                <a:extLst>
                  <a:ext uri="{FF2B5EF4-FFF2-40B4-BE49-F238E27FC236}">
                    <a16:creationId xmlns:a16="http://schemas.microsoft.com/office/drawing/2014/main" id="{F7D880C3-B304-42D8-9B3C-86BC556DE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10" y="3869"/>
                <a:ext cx="23" cy="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" name="Line 123">
                <a:extLst>
                  <a:ext uri="{FF2B5EF4-FFF2-40B4-BE49-F238E27FC236}">
                    <a16:creationId xmlns:a16="http://schemas.microsoft.com/office/drawing/2014/main" id="{184E23D6-2A54-4ABC-BC0F-47A8253446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92" y="3873"/>
                <a:ext cx="18" cy="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" name="Line 124">
                <a:extLst>
                  <a:ext uri="{FF2B5EF4-FFF2-40B4-BE49-F238E27FC236}">
                    <a16:creationId xmlns:a16="http://schemas.microsoft.com/office/drawing/2014/main" id="{0B9F3B63-2DC3-481C-9535-B74EED1923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79" y="3877"/>
                <a:ext cx="13" cy="5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" name="Line 125">
                <a:extLst>
                  <a:ext uri="{FF2B5EF4-FFF2-40B4-BE49-F238E27FC236}">
                    <a16:creationId xmlns:a16="http://schemas.microsoft.com/office/drawing/2014/main" id="{494FC112-DFC5-439C-A781-656EF3D829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52" y="3882"/>
                <a:ext cx="27" cy="16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" name="Line 126">
                <a:extLst>
                  <a:ext uri="{FF2B5EF4-FFF2-40B4-BE49-F238E27FC236}">
                    <a16:creationId xmlns:a16="http://schemas.microsoft.com/office/drawing/2014/main" id="{D47EC24C-FF22-43B3-A018-DC1376C9A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25" y="3882"/>
                <a:ext cx="27" cy="16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" name="Line 127">
                <a:extLst>
                  <a:ext uri="{FF2B5EF4-FFF2-40B4-BE49-F238E27FC236}">
                    <a16:creationId xmlns:a16="http://schemas.microsoft.com/office/drawing/2014/main" id="{6469938C-F9CA-4861-8820-23BCD5E21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12" y="3877"/>
                <a:ext cx="13" cy="5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" name="Line 128">
                <a:extLst>
                  <a:ext uri="{FF2B5EF4-FFF2-40B4-BE49-F238E27FC236}">
                    <a16:creationId xmlns:a16="http://schemas.microsoft.com/office/drawing/2014/main" id="{0EEA84DE-59AC-45F6-BCD0-AEACDEFC85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94" y="3873"/>
                <a:ext cx="18" cy="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" name="Line 129">
                <a:extLst>
                  <a:ext uri="{FF2B5EF4-FFF2-40B4-BE49-F238E27FC236}">
                    <a16:creationId xmlns:a16="http://schemas.microsoft.com/office/drawing/2014/main" id="{D13AA998-EE65-40C6-888D-6C08E8BB24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72" y="3869"/>
                <a:ext cx="22" cy="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" name="Line 130">
                <a:extLst>
                  <a:ext uri="{FF2B5EF4-FFF2-40B4-BE49-F238E27FC236}">
                    <a16:creationId xmlns:a16="http://schemas.microsoft.com/office/drawing/2014/main" id="{5C26E9ED-B18E-425B-8B10-28A2D3D904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44" y="3866"/>
                <a:ext cx="28" cy="3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" name="Line 131">
                <a:extLst>
                  <a:ext uri="{FF2B5EF4-FFF2-40B4-BE49-F238E27FC236}">
                    <a16:creationId xmlns:a16="http://schemas.microsoft.com/office/drawing/2014/main" id="{ACFA91C4-B875-40E4-8517-9803DD6AFA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12" y="3865"/>
                <a:ext cx="32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" name="Line 132">
                <a:extLst>
                  <a:ext uri="{FF2B5EF4-FFF2-40B4-BE49-F238E27FC236}">
                    <a16:creationId xmlns:a16="http://schemas.microsoft.com/office/drawing/2014/main" id="{B743BB63-81AC-4029-AAB8-3CEDC77C22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74" y="3864"/>
                <a:ext cx="38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" name="Line 133">
                <a:extLst>
                  <a:ext uri="{FF2B5EF4-FFF2-40B4-BE49-F238E27FC236}">
                    <a16:creationId xmlns:a16="http://schemas.microsoft.com/office/drawing/2014/main" id="{30190890-397D-458B-99D8-A48DD88A88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37" y="3864"/>
                <a:ext cx="237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" name="Line 134">
                <a:extLst>
                  <a:ext uri="{FF2B5EF4-FFF2-40B4-BE49-F238E27FC236}">
                    <a16:creationId xmlns:a16="http://schemas.microsoft.com/office/drawing/2014/main" id="{129DA505-8C4A-42E6-B645-1C312A2799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03" y="3863"/>
                <a:ext cx="34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" name="Line 135">
                <a:extLst>
                  <a:ext uri="{FF2B5EF4-FFF2-40B4-BE49-F238E27FC236}">
                    <a16:creationId xmlns:a16="http://schemas.microsoft.com/office/drawing/2014/main" id="{D8F2B257-4966-4816-A3CC-0E3FC4EE14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71" y="3862"/>
                <a:ext cx="32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" name="Line 136">
                <a:extLst>
                  <a:ext uri="{FF2B5EF4-FFF2-40B4-BE49-F238E27FC236}">
                    <a16:creationId xmlns:a16="http://schemas.microsoft.com/office/drawing/2014/main" id="{3F8F9478-F737-4513-A334-D4111C0665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43" y="3858"/>
                <a:ext cx="28" cy="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" name="Line 137">
                <a:extLst>
                  <a:ext uri="{FF2B5EF4-FFF2-40B4-BE49-F238E27FC236}">
                    <a16:creationId xmlns:a16="http://schemas.microsoft.com/office/drawing/2014/main" id="{8631A787-CB2F-4B33-8366-217854DFD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18" y="3854"/>
                <a:ext cx="25" cy="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" name="Line 138">
                <a:extLst>
                  <a:ext uri="{FF2B5EF4-FFF2-40B4-BE49-F238E27FC236}">
                    <a16:creationId xmlns:a16="http://schemas.microsoft.com/office/drawing/2014/main" id="{5135C36D-D639-4FF5-9AD4-1E70A19084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97" y="3850"/>
                <a:ext cx="21" cy="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" name="Line 139">
                <a:extLst>
                  <a:ext uri="{FF2B5EF4-FFF2-40B4-BE49-F238E27FC236}">
                    <a16:creationId xmlns:a16="http://schemas.microsoft.com/office/drawing/2014/main" id="{3E185FF2-8048-43FC-8EAB-D41D0DC9D1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82" y="3843"/>
                <a:ext cx="15" cy="7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" name="Line 140">
                <a:extLst>
                  <a:ext uri="{FF2B5EF4-FFF2-40B4-BE49-F238E27FC236}">
                    <a16:creationId xmlns:a16="http://schemas.microsoft.com/office/drawing/2014/main" id="{9C4625B6-676D-4E1B-B524-33C62D49C1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72" y="3837"/>
                <a:ext cx="10" cy="6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0" name="Line 141">
                <a:extLst>
                  <a:ext uri="{FF2B5EF4-FFF2-40B4-BE49-F238E27FC236}">
                    <a16:creationId xmlns:a16="http://schemas.microsoft.com/office/drawing/2014/main" id="{398B42F6-59A1-462D-BCDC-2AF2941485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59" y="3821"/>
                <a:ext cx="13" cy="16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1" name="Line 142">
                <a:extLst>
                  <a:ext uri="{FF2B5EF4-FFF2-40B4-BE49-F238E27FC236}">
                    <a16:creationId xmlns:a16="http://schemas.microsoft.com/office/drawing/2014/main" id="{F9E552DF-1630-4525-A6D8-D269B0AFB8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9" y="2922"/>
                <a:ext cx="54" cy="226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2" name="Line 143">
                <a:extLst>
                  <a:ext uri="{FF2B5EF4-FFF2-40B4-BE49-F238E27FC236}">
                    <a16:creationId xmlns:a16="http://schemas.microsoft.com/office/drawing/2014/main" id="{F0EA6F25-8463-43A5-9E90-BE5B063F64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29" y="3148"/>
                <a:ext cx="230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3" name="Line 144">
                <a:extLst>
                  <a:ext uri="{FF2B5EF4-FFF2-40B4-BE49-F238E27FC236}">
                    <a16:creationId xmlns:a16="http://schemas.microsoft.com/office/drawing/2014/main" id="{44192BE7-6C3E-472D-80FB-7F29D6F47F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74" y="2922"/>
                <a:ext cx="55" cy="226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4" name="Line 145">
                <a:extLst>
                  <a:ext uri="{FF2B5EF4-FFF2-40B4-BE49-F238E27FC236}">
                    <a16:creationId xmlns:a16="http://schemas.microsoft.com/office/drawing/2014/main" id="{A922C72A-FAA3-4FE7-A4DF-08CED5188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53" y="2922"/>
                <a:ext cx="121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5" name="Line 146">
                <a:extLst>
                  <a:ext uri="{FF2B5EF4-FFF2-40B4-BE49-F238E27FC236}">
                    <a16:creationId xmlns:a16="http://schemas.microsoft.com/office/drawing/2014/main" id="{51F5F8A0-47FB-4E23-85A5-EAE9D6873A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9" y="2922"/>
                <a:ext cx="603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6" name="Freeform 147">
                <a:extLst>
                  <a:ext uri="{FF2B5EF4-FFF2-40B4-BE49-F238E27FC236}">
                    <a16:creationId xmlns:a16="http://schemas.microsoft.com/office/drawing/2014/main" id="{7B674734-A72C-4574-A50C-9C3682FCA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1" y="1328"/>
                <a:ext cx="54" cy="66"/>
              </a:xfrm>
              <a:custGeom>
                <a:avLst/>
                <a:gdLst>
                  <a:gd name="T0" fmla="*/ 33 w 54"/>
                  <a:gd name="T1" fmla="*/ 0 h 66"/>
                  <a:gd name="T2" fmla="*/ 44 w 54"/>
                  <a:gd name="T3" fmla="*/ 2 h 66"/>
                  <a:gd name="T4" fmla="*/ 53 w 54"/>
                  <a:gd name="T5" fmla="*/ 4 h 66"/>
                  <a:gd name="T6" fmla="*/ 53 w 54"/>
                  <a:gd name="T7" fmla="*/ 18 h 66"/>
                  <a:gd name="T8" fmla="*/ 50 w 54"/>
                  <a:gd name="T9" fmla="*/ 18 h 66"/>
                  <a:gd name="T10" fmla="*/ 46 w 54"/>
                  <a:gd name="T11" fmla="*/ 9 h 66"/>
                  <a:gd name="T12" fmla="*/ 41 w 54"/>
                  <a:gd name="T13" fmla="*/ 5 h 66"/>
                  <a:gd name="T14" fmla="*/ 32 w 54"/>
                  <a:gd name="T15" fmla="*/ 4 h 66"/>
                  <a:gd name="T16" fmla="*/ 24 w 54"/>
                  <a:gd name="T17" fmla="*/ 5 h 66"/>
                  <a:gd name="T18" fmla="*/ 17 w 54"/>
                  <a:gd name="T19" fmla="*/ 10 h 66"/>
                  <a:gd name="T20" fmla="*/ 13 w 54"/>
                  <a:gd name="T21" fmla="*/ 17 h 66"/>
                  <a:gd name="T22" fmla="*/ 11 w 54"/>
                  <a:gd name="T23" fmla="*/ 24 h 66"/>
                  <a:gd name="T24" fmla="*/ 9 w 54"/>
                  <a:gd name="T25" fmla="*/ 33 h 66"/>
                  <a:gd name="T26" fmla="*/ 11 w 54"/>
                  <a:gd name="T27" fmla="*/ 41 h 66"/>
                  <a:gd name="T28" fmla="*/ 13 w 54"/>
                  <a:gd name="T29" fmla="*/ 48 h 66"/>
                  <a:gd name="T30" fmla="*/ 16 w 54"/>
                  <a:gd name="T31" fmla="*/ 56 h 66"/>
                  <a:gd name="T32" fmla="*/ 22 w 54"/>
                  <a:gd name="T33" fmla="*/ 60 h 66"/>
                  <a:gd name="T34" fmla="*/ 32 w 54"/>
                  <a:gd name="T35" fmla="*/ 63 h 66"/>
                  <a:gd name="T36" fmla="*/ 40 w 54"/>
                  <a:gd name="T37" fmla="*/ 61 h 66"/>
                  <a:gd name="T38" fmla="*/ 45 w 54"/>
                  <a:gd name="T39" fmla="*/ 58 h 66"/>
                  <a:gd name="T40" fmla="*/ 50 w 54"/>
                  <a:gd name="T41" fmla="*/ 53 h 66"/>
                  <a:gd name="T42" fmla="*/ 52 w 54"/>
                  <a:gd name="T43" fmla="*/ 46 h 66"/>
                  <a:gd name="T44" fmla="*/ 54 w 54"/>
                  <a:gd name="T45" fmla="*/ 46 h 66"/>
                  <a:gd name="T46" fmla="*/ 53 w 54"/>
                  <a:gd name="T47" fmla="*/ 61 h 66"/>
                  <a:gd name="T48" fmla="*/ 44 w 54"/>
                  <a:gd name="T49" fmla="*/ 65 h 66"/>
                  <a:gd name="T50" fmla="*/ 33 w 54"/>
                  <a:gd name="T51" fmla="*/ 66 h 66"/>
                  <a:gd name="T52" fmla="*/ 24 w 54"/>
                  <a:gd name="T53" fmla="*/ 66 h 66"/>
                  <a:gd name="T54" fmla="*/ 15 w 54"/>
                  <a:gd name="T55" fmla="*/ 63 h 66"/>
                  <a:gd name="T56" fmla="*/ 8 w 54"/>
                  <a:gd name="T57" fmla="*/ 58 h 66"/>
                  <a:gd name="T58" fmla="*/ 2 w 54"/>
                  <a:gd name="T59" fmla="*/ 48 h 66"/>
                  <a:gd name="T60" fmla="*/ 0 w 54"/>
                  <a:gd name="T61" fmla="*/ 34 h 66"/>
                  <a:gd name="T62" fmla="*/ 2 w 54"/>
                  <a:gd name="T63" fmla="*/ 20 h 66"/>
                  <a:gd name="T64" fmla="*/ 8 w 54"/>
                  <a:gd name="T65" fmla="*/ 10 h 66"/>
                  <a:gd name="T66" fmla="*/ 15 w 54"/>
                  <a:gd name="T67" fmla="*/ 5 h 66"/>
                  <a:gd name="T68" fmla="*/ 24 w 54"/>
                  <a:gd name="T69" fmla="*/ 2 h 66"/>
                  <a:gd name="T70" fmla="*/ 33 w 54"/>
                  <a:gd name="T71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4" h="66">
                    <a:moveTo>
                      <a:pt x="33" y="0"/>
                    </a:moveTo>
                    <a:lnTo>
                      <a:pt x="44" y="2"/>
                    </a:lnTo>
                    <a:lnTo>
                      <a:pt x="53" y="4"/>
                    </a:lnTo>
                    <a:lnTo>
                      <a:pt x="53" y="18"/>
                    </a:lnTo>
                    <a:lnTo>
                      <a:pt x="50" y="18"/>
                    </a:lnTo>
                    <a:lnTo>
                      <a:pt x="46" y="9"/>
                    </a:lnTo>
                    <a:lnTo>
                      <a:pt x="41" y="5"/>
                    </a:lnTo>
                    <a:lnTo>
                      <a:pt x="32" y="4"/>
                    </a:lnTo>
                    <a:lnTo>
                      <a:pt x="24" y="5"/>
                    </a:lnTo>
                    <a:lnTo>
                      <a:pt x="17" y="10"/>
                    </a:lnTo>
                    <a:lnTo>
                      <a:pt x="13" y="17"/>
                    </a:lnTo>
                    <a:lnTo>
                      <a:pt x="11" y="24"/>
                    </a:lnTo>
                    <a:lnTo>
                      <a:pt x="9" y="33"/>
                    </a:lnTo>
                    <a:lnTo>
                      <a:pt x="11" y="41"/>
                    </a:lnTo>
                    <a:lnTo>
                      <a:pt x="13" y="48"/>
                    </a:lnTo>
                    <a:lnTo>
                      <a:pt x="16" y="56"/>
                    </a:lnTo>
                    <a:lnTo>
                      <a:pt x="22" y="60"/>
                    </a:lnTo>
                    <a:lnTo>
                      <a:pt x="32" y="63"/>
                    </a:lnTo>
                    <a:lnTo>
                      <a:pt x="40" y="61"/>
                    </a:lnTo>
                    <a:lnTo>
                      <a:pt x="45" y="58"/>
                    </a:lnTo>
                    <a:lnTo>
                      <a:pt x="50" y="53"/>
                    </a:lnTo>
                    <a:lnTo>
                      <a:pt x="52" y="46"/>
                    </a:lnTo>
                    <a:lnTo>
                      <a:pt x="54" y="46"/>
                    </a:lnTo>
                    <a:lnTo>
                      <a:pt x="53" y="61"/>
                    </a:lnTo>
                    <a:lnTo>
                      <a:pt x="44" y="65"/>
                    </a:lnTo>
                    <a:lnTo>
                      <a:pt x="33" y="66"/>
                    </a:lnTo>
                    <a:lnTo>
                      <a:pt x="24" y="66"/>
                    </a:lnTo>
                    <a:lnTo>
                      <a:pt x="15" y="63"/>
                    </a:lnTo>
                    <a:lnTo>
                      <a:pt x="8" y="58"/>
                    </a:lnTo>
                    <a:lnTo>
                      <a:pt x="2" y="48"/>
                    </a:lnTo>
                    <a:lnTo>
                      <a:pt x="0" y="34"/>
                    </a:lnTo>
                    <a:lnTo>
                      <a:pt x="2" y="20"/>
                    </a:lnTo>
                    <a:lnTo>
                      <a:pt x="8" y="10"/>
                    </a:lnTo>
                    <a:lnTo>
                      <a:pt x="15" y="5"/>
                    </a:lnTo>
                    <a:lnTo>
                      <a:pt x="24" y="2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7" name="Freeform 148">
                <a:extLst>
                  <a:ext uri="{FF2B5EF4-FFF2-40B4-BE49-F238E27FC236}">
                    <a16:creationId xmlns:a16="http://schemas.microsoft.com/office/drawing/2014/main" id="{65BABD7C-94DB-49DD-9B37-715B3D4792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0" y="1325"/>
                <a:ext cx="22" cy="68"/>
              </a:xfrm>
              <a:custGeom>
                <a:avLst/>
                <a:gdLst>
                  <a:gd name="T0" fmla="*/ 15 w 22"/>
                  <a:gd name="T1" fmla="*/ 0 h 68"/>
                  <a:gd name="T2" fmla="*/ 16 w 22"/>
                  <a:gd name="T3" fmla="*/ 1 h 68"/>
                  <a:gd name="T4" fmla="*/ 16 w 22"/>
                  <a:gd name="T5" fmla="*/ 63 h 68"/>
                  <a:gd name="T6" fmla="*/ 17 w 22"/>
                  <a:gd name="T7" fmla="*/ 64 h 68"/>
                  <a:gd name="T8" fmla="*/ 19 w 22"/>
                  <a:gd name="T9" fmla="*/ 66 h 68"/>
                  <a:gd name="T10" fmla="*/ 22 w 22"/>
                  <a:gd name="T11" fmla="*/ 66 h 68"/>
                  <a:gd name="T12" fmla="*/ 22 w 22"/>
                  <a:gd name="T13" fmla="*/ 68 h 68"/>
                  <a:gd name="T14" fmla="*/ 0 w 22"/>
                  <a:gd name="T15" fmla="*/ 68 h 68"/>
                  <a:gd name="T16" fmla="*/ 0 w 22"/>
                  <a:gd name="T17" fmla="*/ 66 h 68"/>
                  <a:gd name="T18" fmla="*/ 4 w 22"/>
                  <a:gd name="T19" fmla="*/ 64 h 68"/>
                  <a:gd name="T20" fmla="*/ 6 w 22"/>
                  <a:gd name="T21" fmla="*/ 64 h 68"/>
                  <a:gd name="T22" fmla="*/ 7 w 22"/>
                  <a:gd name="T23" fmla="*/ 63 h 68"/>
                  <a:gd name="T24" fmla="*/ 7 w 22"/>
                  <a:gd name="T25" fmla="*/ 8 h 68"/>
                  <a:gd name="T26" fmla="*/ 6 w 22"/>
                  <a:gd name="T27" fmla="*/ 6 h 68"/>
                  <a:gd name="T28" fmla="*/ 4 w 22"/>
                  <a:gd name="T29" fmla="*/ 6 h 68"/>
                  <a:gd name="T30" fmla="*/ 0 w 22"/>
                  <a:gd name="T31" fmla="*/ 5 h 68"/>
                  <a:gd name="T32" fmla="*/ 0 w 22"/>
                  <a:gd name="T33" fmla="*/ 2 h 68"/>
                  <a:gd name="T34" fmla="*/ 15 w 22"/>
                  <a:gd name="T3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" h="68">
                    <a:moveTo>
                      <a:pt x="15" y="0"/>
                    </a:moveTo>
                    <a:lnTo>
                      <a:pt x="16" y="1"/>
                    </a:lnTo>
                    <a:lnTo>
                      <a:pt x="16" y="63"/>
                    </a:lnTo>
                    <a:lnTo>
                      <a:pt x="17" y="64"/>
                    </a:lnTo>
                    <a:lnTo>
                      <a:pt x="19" y="66"/>
                    </a:lnTo>
                    <a:lnTo>
                      <a:pt x="22" y="66"/>
                    </a:lnTo>
                    <a:lnTo>
                      <a:pt x="22" y="68"/>
                    </a:lnTo>
                    <a:lnTo>
                      <a:pt x="0" y="68"/>
                    </a:lnTo>
                    <a:lnTo>
                      <a:pt x="0" y="66"/>
                    </a:lnTo>
                    <a:lnTo>
                      <a:pt x="4" y="64"/>
                    </a:lnTo>
                    <a:lnTo>
                      <a:pt x="6" y="64"/>
                    </a:lnTo>
                    <a:lnTo>
                      <a:pt x="7" y="63"/>
                    </a:lnTo>
                    <a:lnTo>
                      <a:pt x="7" y="8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8" name="Freeform 149">
                <a:extLst>
                  <a:ext uri="{FF2B5EF4-FFF2-40B4-BE49-F238E27FC236}">
                    <a16:creationId xmlns:a16="http://schemas.microsoft.com/office/drawing/2014/main" id="{CF3D711E-9BCA-4079-9F31-973FA992F3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68" y="1347"/>
                <a:ext cx="43" cy="47"/>
              </a:xfrm>
              <a:custGeom>
                <a:avLst/>
                <a:gdLst>
                  <a:gd name="T0" fmla="*/ 21 w 43"/>
                  <a:gd name="T1" fmla="*/ 3 h 47"/>
                  <a:gd name="T2" fmla="*/ 15 w 43"/>
                  <a:gd name="T3" fmla="*/ 5 h 47"/>
                  <a:gd name="T4" fmla="*/ 11 w 43"/>
                  <a:gd name="T5" fmla="*/ 13 h 47"/>
                  <a:gd name="T6" fmla="*/ 9 w 43"/>
                  <a:gd name="T7" fmla="*/ 24 h 47"/>
                  <a:gd name="T8" fmla="*/ 11 w 43"/>
                  <a:gd name="T9" fmla="*/ 34 h 47"/>
                  <a:gd name="T10" fmla="*/ 15 w 43"/>
                  <a:gd name="T11" fmla="*/ 41 h 47"/>
                  <a:gd name="T12" fmla="*/ 21 w 43"/>
                  <a:gd name="T13" fmla="*/ 44 h 47"/>
                  <a:gd name="T14" fmla="*/ 29 w 43"/>
                  <a:gd name="T15" fmla="*/ 41 h 47"/>
                  <a:gd name="T16" fmla="*/ 33 w 43"/>
                  <a:gd name="T17" fmla="*/ 35 h 47"/>
                  <a:gd name="T18" fmla="*/ 35 w 43"/>
                  <a:gd name="T19" fmla="*/ 24 h 47"/>
                  <a:gd name="T20" fmla="*/ 33 w 43"/>
                  <a:gd name="T21" fmla="*/ 13 h 47"/>
                  <a:gd name="T22" fmla="*/ 29 w 43"/>
                  <a:gd name="T23" fmla="*/ 5 h 47"/>
                  <a:gd name="T24" fmla="*/ 21 w 43"/>
                  <a:gd name="T25" fmla="*/ 3 h 47"/>
                  <a:gd name="T26" fmla="*/ 21 w 43"/>
                  <a:gd name="T27" fmla="*/ 0 h 47"/>
                  <a:gd name="T28" fmla="*/ 31 w 43"/>
                  <a:gd name="T29" fmla="*/ 2 h 47"/>
                  <a:gd name="T30" fmla="*/ 38 w 43"/>
                  <a:gd name="T31" fmla="*/ 6 h 47"/>
                  <a:gd name="T32" fmla="*/ 42 w 43"/>
                  <a:gd name="T33" fmla="*/ 14 h 47"/>
                  <a:gd name="T34" fmla="*/ 43 w 43"/>
                  <a:gd name="T35" fmla="*/ 24 h 47"/>
                  <a:gd name="T36" fmla="*/ 42 w 43"/>
                  <a:gd name="T37" fmla="*/ 34 h 47"/>
                  <a:gd name="T38" fmla="*/ 38 w 43"/>
                  <a:gd name="T39" fmla="*/ 40 h 47"/>
                  <a:gd name="T40" fmla="*/ 31 w 43"/>
                  <a:gd name="T41" fmla="*/ 46 h 47"/>
                  <a:gd name="T42" fmla="*/ 21 w 43"/>
                  <a:gd name="T43" fmla="*/ 47 h 47"/>
                  <a:gd name="T44" fmla="*/ 13 w 43"/>
                  <a:gd name="T45" fmla="*/ 46 h 47"/>
                  <a:gd name="T46" fmla="*/ 5 w 43"/>
                  <a:gd name="T47" fmla="*/ 40 h 47"/>
                  <a:gd name="T48" fmla="*/ 2 w 43"/>
                  <a:gd name="T49" fmla="*/ 34 h 47"/>
                  <a:gd name="T50" fmla="*/ 0 w 43"/>
                  <a:gd name="T51" fmla="*/ 24 h 47"/>
                  <a:gd name="T52" fmla="*/ 2 w 43"/>
                  <a:gd name="T53" fmla="*/ 13 h 47"/>
                  <a:gd name="T54" fmla="*/ 5 w 43"/>
                  <a:gd name="T55" fmla="*/ 6 h 47"/>
                  <a:gd name="T56" fmla="*/ 12 w 43"/>
                  <a:gd name="T57" fmla="*/ 2 h 47"/>
                  <a:gd name="T58" fmla="*/ 21 w 43"/>
                  <a:gd name="T5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47">
                    <a:moveTo>
                      <a:pt x="21" y="3"/>
                    </a:moveTo>
                    <a:lnTo>
                      <a:pt x="15" y="5"/>
                    </a:lnTo>
                    <a:lnTo>
                      <a:pt x="11" y="13"/>
                    </a:lnTo>
                    <a:lnTo>
                      <a:pt x="9" y="24"/>
                    </a:lnTo>
                    <a:lnTo>
                      <a:pt x="11" y="34"/>
                    </a:lnTo>
                    <a:lnTo>
                      <a:pt x="15" y="41"/>
                    </a:lnTo>
                    <a:lnTo>
                      <a:pt x="21" y="44"/>
                    </a:lnTo>
                    <a:lnTo>
                      <a:pt x="29" y="41"/>
                    </a:lnTo>
                    <a:lnTo>
                      <a:pt x="33" y="35"/>
                    </a:lnTo>
                    <a:lnTo>
                      <a:pt x="35" y="24"/>
                    </a:lnTo>
                    <a:lnTo>
                      <a:pt x="33" y="13"/>
                    </a:lnTo>
                    <a:lnTo>
                      <a:pt x="29" y="5"/>
                    </a:lnTo>
                    <a:lnTo>
                      <a:pt x="21" y="3"/>
                    </a:lnTo>
                    <a:close/>
                    <a:moveTo>
                      <a:pt x="21" y="0"/>
                    </a:moveTo>
                    <a:lnTo>
                      <a:pt x="31" y="2"/>
                    </a:lnTo>
                    <a:lnTo>
                      <a:pt x="38" y="6"/>
                    </a:lnTo>
                    <a:lnTo>
                      <a:pt x="42" y="14"/>
                    </a:lnTo>
                    <a:lnTo>
                      <a:pt x="43" y="24"/>
                    </a:lnTo>
                    <a:lnTo>
                      <a:pt x="42" y="34"/>
                    </a:lnTo>
                    <a:lnTo>
                      <a:pt x="38" y="40"/>
                    </a:lnTo>
                    <a:lnTo>
                      <a:pt x="31" y="46"/>
                    </a:lnTo>
                    <a:lnTo>
                      <a:pt x="21" y="47"/>
                    </a:lnTo>
                    <a:lnTo>
                      <a:pt x="13" y="46"/>
                    </a:lnTo>
                    <a:lnTo>
                      <a:pt x="5" y="40"/>
                    </a:lnTo>
                    <a:lnTo>
                      <a:pt x="2" y="34"/>
                    </a:lnTo>
                    <a:lnTo>
                      <a:pt x="0" y="24"/>
                    </a:lnTo>
                    <a:lnTo>
                      <a:pt x="2" y="13"/>
                    </a:lnTo>
                    <a:lnTo>
                      <a:pt x="5" y="6"/>
                    </a:lnTo>
                    <a:lnTo>
                      <a:pt x="12" y="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9" name="Freeform 150">
                <a:extLst>
                  <a:ext uri="{FF2B5EF4-FFF2-40B4-BE49-F238E27FC236}">
                    <a16:creationId xmlns:a16="http://schemas.microsoft.com/office/drawing/2014/main" id="{95FD05A8-B2E3-41BC-9F05-5D49250CE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1" y="1347"/>
                <a:ext cx="38" cy="47"/>
              </a:xfrm>
              <a:custGeom>
                <a:avLst/>
                <a:gdLst>
                  <a:gd name="T0" fmla="*/ 22 w 38"/>
                  <a:gd name="T1" fmla="*/ 0 h 47"/>
                  <a:gd name="T2" fmla="*/ 27 w 38"/>
                  <a:gd name="T3" fmla="*/ 1 h 47"/>
                  <a:gd name="T4" fmla="*/ 32 w 38"/>
                  <a:gd name="T5" fmla="*/ 2 h 47"/>
                  <a:gd name="T6" fmla="*/ 35 w 38"/>
                  <a:gd name="T7" fmla="*/ 4 h 47"/>
                  <a:gd name="T8" fmla="*/ 37 w 38"/>
                  <a:gd name="T9" fmla="*/ 6 h 47"/>
                  <a:gd name="T10" fmla="*/ 37 w 38"/>
                  <a:gd name="T11" fmla="*/ 11 h 47"/>
                  <a:gd name="T12" fmla="*/ 35 w 38"/>
                  <a:gd name="T13" fmla="*/ 13 h 47"/>
                  <a:gd name="T14" fmla="*/ 30 w 38"/>
                  <a:gd name="T15" fmla="*/ 13 h 47"/>
                  <a:gd name="T16" fmla="*/ 30 w 38"/>
                  <a:gd name="T17" fmla="*/ 12 h 47"/>
                  <a:gd name="T18" fmla="*/ 29 w 38"/>
                  <a:gd name="T19" fmla="*/ 11 h 47"/>
                  <a:gd name="T20" fmla="*/ 28 w 38"/>
                  <a:gd name="T21" fmla="*/ 8 h 47"/>
                  <a:gd name="T22" fmla="*/ 26 w 38"/>
                  <a:gd name="T23" fmla="*/ 5 h 47"/>
                  <a:gd name="T24" fmla="*/ 24 w 38"/>
                  <a:gd name="T25" fmla="*/ 4 h 47"/>
                  <a:gd name="T26" fmla="*/ 21 w 38"/>
                  <a:gd name="T27" fmla="*/ 3 h 47"/>
                  <a:gd name="T28" fmla="*/ 15 w 38"/>
                  <a:gd name="T29" fmla="*/ 5 h 47"/>
                  <a:gd name="T30" fmla="*/ 11 w 38"/>
                  <a:gd name="T31" fmla="*/ 11 h 47"/>
                  <a:gd name="T32" fmla="*/ 9 w 38"/>
                  <a:gd name="T33" fmla="*/ 22 h 47"/>
                  <a:gd name="T34" fmla="*/ 10 w 38"/>
                  <a:gd name="T35" fmla="*/ 29 h 47"/>
                  <a:gd name="T36" fmla="*/ 12 w 38"/>
                  <a:gd name="T37" fmla="*/ 36 h 47"/>
                  <a:gd name="T38" fmla="*/ 16 w 38"/>
                  <a:gd name="T39" fmla="*/ 40 h 47"/>
                  <a:gd name="T40" fmla="*/ 23 w 38"/>
                  <a:gd name="T41" fmla="*/ 42 h 47"/>
                  <a:gd name="T42" fmla="*/ 29 w 38"/>
                  <a:gd name="T43" fmla="*/ 40 h 47"/>
                  <a:gd name="T44" fmla="*/ 34 w 38"/>
                  <a:gd name="T45" fmla="*/ 36 h 47"/>
                  <a:gd name="T46" fmla="*/ 36 w 38"/>
                  <a:gd name="T47" fmla="*/ 33 h 47"/>
                  <a:gd name="T48" fmla="*/ 38 w 38"/>
                  <a:gd name="T49" fmla="*/ 34 h 47"/>
                  <a:gd name="T50" fmla="*/ 34 w 38"/>
                  <a:gd name="T51" fmla="*/ 41 h 47"/>
                  <a:gd name="T52" fmla="*/ 27 w 38"/>
                  <a:gd name="T53" fmla="*/ 46 h 47"/>
                  <a:gd name="T54" fmla="*/ 21 w 38"/>
                  <a:gd name="T55" fmla="*/ 47 h 47"/>
                  <a:gd name="T56" fmla="*/ 12 w 38"/>
                  <a:gd name="T57" fmla="*/ 46 h 47"/>
                  <a:gd name="T58" fmla="*/ 5 w 38"/>
                  <a:gd name="T59" fmla="*/ 41 h 47"/>
                  <a:gd name="T60" fmla="*/ 1 w 38"/>
                  <a:gd name="T61" fmla="*/ 34 h 47"/>
                  <a:gd name="T62" fmla="*/ 0 w 38"/>
                  <a:gd name="T63" fmla="*/ 24 h 47"/>
                  <a:gd name="T64" fmla="*/ 1 w 38"/>
                  <a:gd name="T65" fmla="*/ 15 h 47"/>
                  <a:gd name="T66" fmla="*/ 4 w 38"/>
                  <a:gd name="T67" fmla="*/ 8 h 47"/>
                  <a:gd name="T68" fmla="*/ 11 w 38"/>
                  <a:gd name="T69" fmla="*/ 2 h 47"/>
                  <a:gd name="T70" fmla="*/ 22 w 38"/>
                  <a:gd name="T7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" h="47">
                    <a:moveTo>
                      <a:pt x="22" y="0"/>
                    </a:moveTo>
                    <a:lnTo>
                      <a:pt x="27" y="1"/>
                    </a:lnTo>
                    <a:lnTo>
                      <a:pt x="32" y="2"/>
                    </a:lnTo>
                    <a:lnTo>
                      <a:pt x="35" y="4"/>
                    </a:lnTo>
                    <a:lnTo>
                      <a:pt x="37" y="6"/>
                    </a:lnTo>
                    <a:lnTo>
                      <a:pt x="37" y="11"/>
                    </a:lnTo>
                    <a:lnTo>
                      <a:pt x="35" y="13"/>
                    </a:lnTo>
                    <a:lnTo>
                      <a:pt x="30" y="13"/>
                    </a:lnTo>
                    <a:lnTo>
                      <a:pt x="30" y="12"/>
                    </a:lnTo>
                    <a:lnTo>
                      <a:pt x="29" y="11"/>
                    </a:lnTo>
                    <a:lnTo>
                      <a:pt x="28" y="8"/>
                    </a:lnTo>
                    <a:lnTo>
                      <a:pt x="26" y="5"/>
                    </a:lnTo>
                    <a:lnTo>
                      <a:pt x="24" y="4"/>
                    </a:lnTo>
                    <a:lnTo>
                      <a:pt x="21" y="3"/>
                    </a:lnTo>
                    <a:lnTo>
                      <a:pt x="15" y="5"/>
                    </a:lnTo>
                    <a:lnTo>
                      <a:pt x="11" y="11"/>
                    </a:lnTo>
                    <a:lnTo>
                      <a:pt x="9" y="22"/>
                    </a:lnTo>
                    <a:lnTo>
                      <a:pt x="10" y="29"/>
                    </a:lnTo>
                    <a:lnTo>
                      <a:pt x="12" y="36"/>
                    </a:lnTo>
                    <a:lnTo>
                      <a:pt x="16" y="40"/>
                    </a:lnTo>
                    <a:lnTo>
                      <a:pt x="23" y="42"/>
                    </a:lnTo>
                    <a:lnTo>
                      <a:pt x="29" y="40"/>
                    </a:lnTo>
                    <a:lnTo>
                      <a:pt x="34" y="36"/>
                    </a:lnTo>
                    <a:lnTo>
                      <a:pt x="36" y="33"/>
                    </a:lnTo>
                    <a:lnTo>
                      <a:pt x="38" y="34"/>
                    </a:lnTo>
                    <a:lnTo>
                      <a:pt x="34" y="41"/>
                    </a:lnTo>
                    <a:lnTo>
                      <a:pt x="27" y="46"/>
                    </a:lnTo>
                    <a:lnTo>
                      <a:pt x="21" y="47"/>
                    </a:lnTo>
                    <a:lnTo>
                      <a:pt x="12" y="46"/>
                    </a:lnTo>
                    <a:lnTo>
                      <a:pt x="5" y="41"/>
                    </a:lnTo>
                    <a:lnTo>
                      <a:pt x="1" y="34"/>
                    </a:lnTo>
                    <a:lnTo>
                      <a:pt x="0" y="24"/>
                    </a:lnTo>
                    <a:lnTo>
                      <a:pt x="1" y="15"/>
                    </a:lnTo>
                    <a:lnTo>
                      <a:pt x="4" y="8"/>
                    </a:lnTo>
                    <a:lnTo>
                      <a:pt x="11" y="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0" name="Freeform 151">
                <a:extLst>
                  <a:ext uri="{FF2B5EF4-FFF2-40B4-BE49-F238E27FC236}">
                    <a16:creationId xmlns:a16="http://schemas.microsoft.com/office/drawing/2014/main" id="{0C1396E3-4B6B-4969-98A8-BFB47C32B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3" y="1325"/>
                <a:ext cx="47" cy="68"/>
              </a:xfrm>
              <a:custGeom>
                <a:avLst/>
                <a:gdLst>
                  <a:gd name="T0" fmla="*/ 15 w 47"/>
                  <a:gd name="T1" fmla="*/ 0 h 68"/>
                  <a:gd name="T2" fmla="*/ 16 w 47"/>
                  <a:gd name="T3" fmla="*/ 1 h 68"/>
                  <a:gd name="T4" fmla="*/ 16 w 47"/>
                  <a:gd name="T5" fmla="*/ 44 h 68"/>
                  <a:gd name="T6" fmla="*/ 17 w 47"/>
                  <a:gd name="T7" fmla="*/ 42 h 68"/>
                  <a:gd name="T8" fmla="*/ 19 w 47"/>
                  <a:gd name="T9" fmla="*/ 39 h 68"/>
                  <a:gd name="T10" fmla="*/ 23 w 47"/>
                  <a:gd name="T11" fmla="*/ 33 h 68"/>
                  <a:gd name="T12" fmla="*/ 25 w 47"/>
                  <a:gd name="T13" fmla="*/ 31 h 68"/>
                  <a:gd name="T14" fmla="*/ 28 w 47"/>
                  <a:gd name="T15" fmla="*/ 27 h 68"/>
                  <a:gd name="T16" fmla="*/ 30 w 47"/>
                  <a:gd name="T17" fmla="*/ 26 h 68"/>
                  <a:gd name="T18" fmla="*/ 31 w 47"/>
                  <a:gd name="T19" fmla="*/ 24 h 68"/>
                  <a:gd name="T20" fmla="*/ 33 w 47"/>
                  <a:gd name="T21" fmla="*/ 23 h 68"/>
                  <a:gd name="T22" fmla="*/ 44 w 47"/>
                  <a:gd name="T23" fmla="*/ 23 h 68"/>
                  <a:gd name="T24" fmla="*/ 44 w 47"/>
                  <a:gd name="T25" fmla="*/ 25 h 68"/>
                  <a:gd name="T26" fmla="*/ 41 w 47"/>
                  <a:gd name="T27" fmla="*/ 26 h 68"/>
                  <a:gd name="T28" fmla="*/ 34 w 47"/>
                  <a:gd name="T29" fmla="*/ 30 h 68"/>
                  <a:gd name="T30" fmla="*/ 31 w 47"/>
                  <a:gd name="T31" fmla="*/ 32 h 68"/>
                  <a:gd name="T32" fmla="*/ 23 w 47"/>
                  <a:gd name="T33" fmla="*/ 39 h 68"/>
                  <a:gd name="T34" fmla="*/ 23 w 47"/>
                  <a:gd name="T35" fmla="*/ 42 h 68"/>
                  <a:gd name="T36" fmla="*/ 28 w 47"/>
                  <a:gd name="T37" fmla="*/ 47 h 68"/>
                  <a:gd name="T38" fmla="*/ 33 w 47"/>
                  <a:gd name="T39" fmla="*/ 55 h 68"/>
                  <a:gd name="T40" fmla="*/ 42 w 47"/>
                  <a:gd name="T41" fmla="*/ 63 h 68"/>
                  <a:gd name="T42" fmla="*/ 45 w 47"/>
                  <a:gd name="T43" fmla="*/ 64 h 68"/>
                  <a:gd name="T44" fmla="*/ 47 w 47"/>
                  <a:gd name="T45" fmla="*/ 66 h 68"/>
                  <a:gd name="T46" fmla="*/ 47 w 47"/>
                  <a:gd name="T47" fmla="*/ 68 h 68"/>
                  <a:gd name="T48" fmla="*/ 37 w 47"/>
                  <a:gd name="T49" fmla="*/ 68 h 68"/>
                  <a:gd name="T50" fmla="*/ 31 w 47"/>
                  <a:gd name="T51" fmla="*/ 63 h 68"/>
                  <a:gd name="T52" fmla="*/ 22 w 47"/>
                  <a:gd name="T53" fmla="*/ 55 h 68"/>
                  <a:gd name="T54" fmla="*/ 16 w 47"/>
                  <a:gd name="T55" fmla="*/ 45 h 68"/>
                  <a:gd name="T56" fmla="*/ 16 w 47"/>
                  <a:gd name="T57" fmla="*/ 63 h 68"/>
                  <a:gd name="T58" fmla="*/ 17 w 47"/>
                  <a:gd name="T59" fmla="*/ 64 h 68"/>
                  <a:gd name="T60" fmla="*/ 19 w 47"/>
                  <a:gd name="T61" fmla="*/ 66 h 68"/>
                  <a:gd name="T62" fmla="*/ 22 w 47"/>
                  <a:gd name="T63" fmla="*/ 66 h 68"/>
                  <a:gd name="T64" fmla="*/ 22 w 47"/>
                  <a:gd name="T65" fmla="*/ 68 h 68"/>
                  <a:gd name="T66" fmla="*/ 0 w 47"/>
                  <a:gd name="T67" fmla="*/ 68 h 68"/>
                  <a:gd name="T68" fmla="*/ 0 w 47"/>
                  <a:gd name="T69" fmla="*/ 66 h 68"/>
                  <a:gd name="T70" fmla="*/ 4 w 47"/>
                  <a:gd name="T71" fmla="*/ 64 h 68"/>
                  <a:gd name="T72" fmla="*/ 5 w 47"/>
                  <a:gd name="T73" fmla="*/ 64 h 68"/>
                  <a:gd name="T74" fmla="*/ 7 w 47"/>
                  <a:gd name="T75" fmla="*/ 62 h 68"/>
                  <a:gd name="T76" fmla="*/ 7 w 47"/>
                  <a:gd name="T77" fmla="*/ 8 h 68"/>
                  <a:gd name="T78" fmla="*/ 6 w 47"/>
                  <a:gd name="T79" fmla="*/ 6 h 68"/>
                  <a:gd name="T80" fmla="*/ 4 w 47"/>
                  <a:gd name="T81" fmla="*/ 6 h 68"/>
                  <a:gd name="T82" fmla="*/ 0 w 47"/>
                  <a:gd name="T83" fmla="*/ 5 h 68"/>
                  <a:gd name="T84" fmla="*/ 0 w 47"/>
                  <a:gd name="T85" fmla="*/ 2 h 68"/>
                  <a:gd name="T86" fmla="*/ 15 w 47"/>
                  <a:gd name="T8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" h="68">
                    <a:moveTo>
                      <a:pt x="15" y="0"/>
                    </a:moveTo>
                    <a:lnTo>
                      <a:pt x="16" y="1"/>
                    </a:lnTo>
                    <a:lnTo>
                      <a:pt x="16" y="44"/>
                    </a:lnTo>
                    <a:lnTo>
                      <a:pt x="17" y="42"/>
                    </a:lnTo>
                    <a:lnTo>
                      <a:pt x="19" y="39"/>
                    </a:lnTo>
                    <a:lnTo>
                      <a:pt x="23" y="33"/>
                    </a:lnTo>
                    <a:lnTo>
                      <a:pt x="25" y="31"/>
                    </a:lnTo>
                    <a:lnTo>
                      <a:pt x="28" y="27"/>
                    </a:lnTo>
                    <a:lnTo>
                      <a:pt x="30" y="26"/>
                    </a:lnTo>
                    <a:lnTo>
                      <a:pt x="31" y="24"/>
                    </a:lnTo>
                    <a:lnTo>
                      <a:pt x="33" y="23"/>
                    </a:lnTo>
                    <a:lnTo>
                      <a:pt x="44" y="23"/>
                    </a:lnTo>
                    <a:lnTo>
                      <a:pt x="44" y="25"/>
                    </a:lnTo>
                    <a:lnTo>
                      <a:pt x="41" y="26"/>
                    </a:lnTo>
                    <a:lnTo>
                      <a:pt x="34" y="30"/>
                    </a:lnTo>
                    <a:lnTo>
                      <a:pt x="31" y="32"/>
                    </a:lnTo>
                    <a:lnTo>
                      <a:pt x="23" y="39"/>
                    </a:lnTo>
                    <a:lnTo>
                      <a:pt x="23" y="42"/>
                    </a:lnTo>
                    <a:lnTo>
                      <a:pt x="28" y="47"/>
                    </a:lnTo>
                    <a:lnTo>
                      <a:pt x="33" y="55"/>
                    </a:lnTo>
                    <a:lnTo>
                      <a:pt x="42" y="63"/>
                    </a:lnTo>
                    <a:lnTo>
                      <a:pt x="45" y="64"/>
                    </a:lnTo>
                    <a:lnTo>
                      <a:pt x="47" y="66"/>
                    </a:lnTo>
                    <a:lnTo>
                      <a:pt x="47" y="68"/>
                    </a:lnTo>
                    <a:lnTo>
                      <a:pt x="37" y="68"/>
                    </a:lnTo>
                    <a:lnTo>
                      <a:pt x="31" y="63"/>
                    </a:lnTo>
                    <a:lnTo>
                      <a:pt x="22" y="55"/>
                    </a:lnTo>
                    <a:lnTo>
                      <a:pt x="16" y="45"/>
                    </a:lnTo>
                    <a:lnTo>
                      <a:pt x="16" y="63"/>
                    </a:lnTo>
                    <a:lnTo>
                      <a:pt x="17" y="64"/>
                    </a:lnTo>
                    <a:lnTo>
                      <a:pt x="19" y="66"/>
                    </a:lnTo>
                    <a:lnTo>
                      <a:pt x="22" y="66"/>
                    </a:lnTo>
                    <a:lnTo>
                      <a:pt x="22" y="68"/>
                    </a:lnTo>
                    <a:lnTo>
                      <a:pt x="0" y="68"/>
                    </a:lnTo>
                    <a:lnTo>
                      <a:pt x="0" y="66"/>
                    </a:lnTo>
                    <a:lnTo>
                      <a:pt x="4" y="64"/>
                    </a:lnTo>
                    <a:lnTo>
                      <a:pt x="5" y="64"/>
                    </a:lnTo>
                    <a:lnTo>
                      <a:pt x="7" y="62"/>
                    </a:lnTo>
                    <a:lnTo>
                      <a:pt x="7" y="8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1" name="Freeform 152">
                <a:extLst>
                  <a:ext uri="{FF2B5EF4-FFF2-40B4-BE49-F238E27FC236}">
                    <a16:creationId xmlns:a16="http://schemas.microsoft.com/office/drawing/2014/main" id="{6DAABE97-D55A-4C2E-866B-A7757DDCF4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26" y="1724"/>
                <a:ext cx="55" cy="63"/>
              </a:xfrm>
              <a:custGeom>
                <a:avLst/>
                <a:gdLst>
                  <a:gd name="T0" fmla="*/ 21 w 55"/>
                  <a:gd name="T1" fmla="*/ 3 h 63"/>
                  <a:gd name="T2" fmla="*/ 19 w 55"/>
                  <a:gd name="T3" fmla="*/ 4 h 63"/>
                  <a:gd name="T4" fmla="*/ 18 w 55"/>
                  <a:gd name="T5" fmla="*/ 4 h 63"/>
                  <a:gd name="T6" fmla="*/ 18 w 55"/>
                  <a:gd name="T7" fmla="*/ 30 h 63"/>
                  <a:gd name="T8" fmla="*/ 29 w 55"/>
                  <a:gd name="T9" fmla="*/ 30 h 63"/>
                  <a:gd name="T10" fmla="*/ 32 w 55"/>
                  <a:gd name="T11" fmla="*/ 29 h 63"/>
                  <a:gd name="T12" fmla="*/ 35 w 55"/>
                  <a:gd name="T13" fmla="*/ 27 h 63"/>
                  <a:gd name="T14" fmla="*/ 36 w 55"/>
                  <a:gd name="T15" fmla="*/ 24 h 63"/>
                  <a:gd name="T16" fmla="*/ 38 w 55"/>
                  <a:gd name="T17" fmla="*/ 21 h 63"/>
                  <a:gd name="T18" fmla="*/ 38 w 55"/>
                  <a:gd name="T19" fmla="*/ 12 h 63"/>
                  <a:gd name="T20" fmla="*/ 36 w 55"/>
                  <a:gd name="T21" fmla="*/ 10 h 63"/>
                  <a:gd name="T22" fmla="*/ 35 w 55"/>
                  <a:gd name="T23" fmla="*/ 6 h 63"/>
                  <a:gd name="T24" fmla="*/ 33 w 55"/>
                  <a:gd name="T25" fmla="*/ 5 h 63"/>
                  <a:gd name="T26" fmla="*/ 30 w 55"/>
                  <a:gd name="T27" fmla="*/ 4 h 63"/>
                  <a:gd name="T28" fmla="*/ 28 w 55"/>
                  <a:gd name="T29" fmla="*/ 3 h 63"/>
                  <a:gd name="T30" fmla="*/ 21 w 55"/>
                  <a:gd name="T31" fmla="*/ 3 h 63"/>
                  <a:gd name="T32" fmla="*/ 0 w 55"/>
                  <a:gd name="T33" fmla="*/ 0 h 63"/>
                  <a:gd name="T34" fmla="*/ 26 w 55"/>
                  <a:gd name="T35" fmla="*/ 0 h 63"/>
                  <a:gd name="T36" fmla="*/ 37 w 55"/>
                  <a:gd name="T37" fmla="*/ 1 h 63"/>
                  <a:gd name="T38" fmla="*/ 44 w 55"/>
                  <a:gd name="T39" fmla="*/ 4 h 63"/>
                  <a:gd name="T40" fmla="*/ 47 w 55"/>
                  <a:gd name="T41" fmla="*/ 10 h 63"/>
                  <a:gd name="T42" fmla="*/ 48 w 55"/>
                  <a:gd name="T43" fmla="*/ 16 h 63"/>
                  <a:gd name="T44" fmla="*/ 46 w 55"/>
                  <a:gd name="T45" fmla="*/ 23 h 63"/>
                  <a:gd name="T46" fmla="*/ 44 w 55"/>
                  <a:gd name="T47" fmla="*/ 26 h 63"/>
                  <a:gd name="T48" fmla="*/ 37 w 55"/>
                  <a:gd name="T49" fmla="*/ 30 h 63"/>
                  <a:gd name="T50" fmla="*/ 33 w 55"/>
                  <a:gd name="T51" fmla="*/ 32 h 63"/>
                  <a:gd name="T52" fmla="*/ 37 w 55"/>
                  <a:gd name="T53" fmla="*/ 34 h 63"/>
                  <a:gd name="T54" fmla="*/ 41 w 55"/>
                  <a:gd name="T55" fmla="*/ 36 h 63"/>
                  <a:gd name="T56" fmla="*/ 43 w 55"/>
                  <a:gd name="T57" fmla="*/ 38 h 63"/>
                  <a:gd name="T58" fmla="*/ 45 w 55"/>
                  <a:gd name="T59" fmla="*/ 45 h 63"/>
                  <a:gd name="T60" fmla="*/ 46 w 55"/>
                  <a:gd name="T61" fmla="*/ 49 h 63"/>
                  <a:gd name="T62" fmla="*/ 46 w 55"/>
                  <a:gd name="T63" fmla="*/ 51 h 63"/>
                  <a:gd name="T64" fmla="*/ 47 w 55"/>
                  <a:gd name="T65" fmla="*/ 54 h 63"/>
                  <a:gd name="T66" fmla="*/ 49 w 55"/>
                  <a:gd name="T67" fmla="*/ 59 h 63"/>
                  <a:gd name="T68" fmla="*/ 51 w 55"/>
                  <a:gd name="T69" fmla="*/ 60 h 63"/>
                  <a:gd name="T70" fmla="*/ 55 w 55"/>
                  <a:gd name="T71" fmla="*/ 61 h 63"/>
                  <a:gd name="T72" fmla="*/ 55 w 55"/>
                  <a:gd name="T73" fmla="*/ 63 h 63"/>
                  <a:gd name="T74" fmla="*/ 44 w 55"/>
                  <a:gd name="T75" fmla="*/ 63 h 63"/>
                  <a:gd name="T76" fmla="*/ 41 w 55"/>
                  <a:gd name="T77" fmla="*/ 61 h 63"/>
                  <a:gd name="T78" fmla="*/ 38 w 55"/>
                  <a:gd name="T79" fmla="*/ 59 h 63"/>
                  <a:gd name="T80" fmla="*/ 36 w 55"/>
                  <a:gd name="T81" fmla="*/ 52 h 63"/>
                  <a:gd name="T82" fmla="*/ 36 w 55"/>
                  <a:gd name="T83" fmla="*/ 48 h 63"/>
                  <a:gd name="T84" fmla="*/ 35 w 55"/>
                  <a:gd name="T85" fmla="*/ 44 h 63"/>
                  <a:gd name="T86" fmla="*/ 35 w 55"/>
                  <a:gd name="T87" fmla="*/ 41 h 63"/>
                  <a:gd name="T88" fmla="*/ 34 w 55"/>
                  <a:gd name="T89" fmla="*/ 38 h 63"/>
                  <a:gd name="T90" fmla="*/ 32 w 55"/>
                  <a:gd name="T91" fmla="*/ 36 h 63"/>
                  <a:gd name="T92" fmla="*/ 30 w 55"/>
                  <a:gd name="T93" fmla="*/ 35 h 63"/>
                  <a:gd name="T94" fmla="*/ 26 w 55"/>
                  <a:gd name="T95" fmla="*/ 34 h 63"/>
                  <a:gd name="T96" fmla="*/ 18 w 55"/>
                  <a:gd name="T97" fmla="*/ 34 h 63"/>
                  <a:gd name="T98" fmla="*/ 18 w 55"/>
                  <a:gd name="T99" fmla="*/ 59 h 63"/>
                  <a:gd name="T100" fmla="*/ 19 w 55"/>
                  <a:gd name="T101" fmla="*/ 60 h 63"/>
                  <a:gd name="T102" fmla="*/ 22 w 55"/>
                  <a:gd name="T103" fmla="*/ 60 h 63"/>
                  <a:gd name="T104" fmla="*/ 25 w 55"/>
                  <a:gd name="T105" fmla="*/ 61 h 63"/>
                  <a:gd name="T106" fmla="*/ 25 w 55"/>
                  <a:gd name="T107" fmla="*/ 63 h 63"/>
                  <a:gd name="T108" fmla="*/ 0 w 55"/>
                  <a:gd name="T109" fmla="*/ 63 h 63"/>
                  <a:gd name="T110" fmla="*/ 0 w 55"/>
                  <a:gd name="T111" fmla="*/ 61 h 63"/>
                  <a:gd name="T112" fmla="*/ 5 w 55"/>
                  <a:gd name="T113" fmla="*/ 60 h 63"/>
                  <a:gd name="T114" fmla="*/ 7 w 55"/>
                  <a:gd name="T115" fmla="*/ 60 h 63"/>
                  <a:gd name="T116" fmla="*/ 8 w 55"/>
                  <a:gd name="T117" fmla="*/ 59 h 63"/>
                  <a:gd name="T118" fmla="*/ 8 w 55"/>
                  <a:gd name="T119" fmla="*/ 4 h 63"/>
                  <a:gd name="T120" fmla="*/ 7 w 55"/>
                  <a:gd name="T121" fmla="*/ 3 h 63"/>
                  <a:gd name="T122" fmla="*/ 0 w 55"/>
                  <a:gd name="T123" fmla="*/ 3 h 63"/>
                  <a:gd name="T124" fmla="*/ 0 w 55"/>
                  <a:gd name="T12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5" h="63">
                    <a:moveTo>
                      <a:pt x="21" y="3"/>
                    </a:moveTo>
                    <a:lnTo>
                      <a:pt x="19" y="4"/>
                    </a:lnTo>
                    <a:lnTo>
                      <a:pt x="18" y="4"/>
                    </a:lnTo>
                    <a:lnTo>
                      <a:pt x="18" y="30"/>
                    </a:lnTo>
                    <a:lnTo>
                      <a:pt x="29" y="30"/>
                    </a:lnTo>
                    <a:lnTo>
                      <a:pt x="32" y="29"/>
                    </a:lnTo>
                    <a:lnTo>
                      <a:pt x="35" y="27"/>
                    </a:lnTo>
                    <a:lnTo>
                      <a:pt x="36" y="24"/>
                    </a:lnTo>
                    <a:lnTo>
                      <a:pt x="38" y="21"/>
                    </a:lnTo>
                    <a:lnTo>
                      <a:pt x="38" y="12"/>
                    </a:lnTo>
                    <a:lnTo>
                      <a:pt x="36" y="10"/>
                    </a:lnTo>
                    <a:lnTo>
                      <a:pt x="35" y="6"/>
                    </a:lnTo>
                    <a:lnTo>
                      <a:pt x="33" y="5"/>
                    </a:lnTo>
                    <a:lnTo>
                      <a:pt x="30" y="4"/>
                    </a:lnTo>
                    <a:lnTo>
                      <a:pt x="28" y="3"/>
                    </a:lnTo>
                    <a:lnTo>
                      <a:pt x="21" y="3"/>
                    </a:lnTo>
                    <a:close/>
                    <a:moveTo>
                      <a:pt x="0" y="0"/>
                    </a:moveTo>
                    <a:lnTo>
                      <a:pt x="26" y="0"/>
                    </a:lnTo>
                    <a:lnTo>
                      <a:pt x="37" y="1"/>
                    </a:lnTo>
                    <a:lnTo>
                      <a:pt x="44" y="4"/>
                    </a:lnTo>
                    <a:lnTo>
                      <a:pt x="47" y="10"/>
                    </a:lnTo>
                    <a:lnTo>
                      <a:pt x="48" y="16"/>
                    </a:lnTo>
                    <a:lnTo>
                      <a:pt x="46" y="23"/>
                    </a:lnTo>
                    <a:lnTo>
                      <a:pt x="44" y="26"/>
                    </a:lnTo>
                    <a:lnTo>
                      <a:pt x="37" y="30"/>
                    </a:lnTo>
                    <a:lnTo>
                      <a:pt x="33" y="32"/>
                    </a:lnTo>
                    <a:lnTo>
                      <a:pt x="37" y="34"/>
                    </a:lnTo>
                    <a:lnTo>
                      <a:pt x="41" y="36"/>
                    </a:lnTo>
                    <a:lnTo>
                      <a:pt x="43" y="38"/>
                    </a:lnTo>
                    <a:lnTo>
                      <a:pt x="45" y="45"/>
                    </a:lnTo>
                    <a:lnTo>
                      <a:pt x="46" y="49"/>
                    </a:lnTo>
                    <a:lnTo>
                      <a:pt x="46" y="51"/>
                    </a:lnTo>
                    <a:lnTo>
                      <a:pt x="47" y="54"/>
                    </a:lnTo>
                    <a:lnTo>
                      <a:pt x="49" y="59"/>
                    </a:lnTo>
                    <a:lnTo>
                      <a:pt x="51" y="60"/>
                    </a:lnTo>
                    <a:lnTo>
                      <a:pt x="55" y="61"/>
                    </a:lnTo>
                    <a:lnTo>
                      <a:pt x="55" y="63"/>
                    </a:lnTo>
                    <a:lnTo>
                      <a:pt x="44" y="63"/>
                    </a:lnTo>
                    <a:lnTo>
                      <a:pt x="41" y="61"/>
                    </a:lnTo>
                    <a:lnTo>
                      <a:pt x="38" y="59"/>
                    </a:lnTo>
                    <a:lnTo>
                      <a:pt x="36" y="52"/>
                    </a:lnTo>
                    <a:lnTo>
                      <a:pt x="36" y="48"/>
                    </a:lnTo>
                    <a:lnTo>
                      <a:pt x="35" y="44"/>
                    </a:lnTo>
                    <a:lnTo>
                      <a:pt x="35" y="41"/>
                    </a:lnTo>
                    <a:lnTo>
                      <a:pt x="34" y="38"/>
                    </a:lnTo>
                    <a:lnTo>
                      <a:pt x="32" y="36"/>
                    </a:lnTo>
                    <a:lnTo>
                      <a:pt x="30" y="35"/>
                    </a:lnTo>
                    <a:lnTo>
                      <a:pt x="26" y="34"/>
                    </a:lnTo>
                    <a:lnTo>
                      <a:pt x="18" y="34"/>
                    </a:lnTo>
                    <a:lnTo>
                      <a:pt x="18" y="59"/>
                    </a:lnTo>
                    <a:lnTo>
                      <a:pt x="19" y="60"/>
                    </a:lnTo>
                    <a:lnTo>
                      <a:pt x="22" y="60"/>
                    </a:lnTo>
                    <a:lnTo>
                      <a:pt x="25" y="61"/>
                    </a:lnTo>
                    <a:lnTo>
                      <a:pt x="25" y="63"/>
                    </a:lnTo>
                    <a:lnTo>
                      <a:pt x="0" y="63"/>
                    </a:lnTo>
                    <a:lnTo>
                      <a:pt x="0" y="61"/>
                    </a:lnTo>
                    <a:lnTo>
                      <a:pt x="5" y="60"/>
                    </a:lnTo>
                    <a:lnTo>
                      <a:pt x="7" y="60"/>
                    </a:lnTo>
                    <a:lnTo>
                      <a:pt x="8" y="59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2" name="Freeform 153">
                <a:extLst>
                  <a:ext uri="{FF2B5EF4-FFF2-40B4-BE49-F238E27FC236}">
                    <a16:creationId xmlns:a16="http://schemas.microsoft.com/office/drawing/2014/main" id="{375C3E52-09A9-4444-80A0-6FC174D9F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9" y="1723"/>
                <a:ext cx="27" cy="65"/>
              </a:xfrm>
              <a:custGeom>
                <a:avLst/>
                <a:gdLst>
                  <a:gd name="T0" fmla="*/ 20 w 27"/>
                  <a:gd name="T1" fmla="*/ 0 h 65"/>
                  <a:gd name="T2" fmla="*/ 27 w 27"/>
                  <a:gd name="T3" fmla="*/ 0 h 65"/>
                  <a:gd name="T4" fmla="*/ 7 w 27"/>
                  <a:gd name="T5" fmla="*/ 65 h 65"/>
                  <a:gd name="T6" fmla="*/ 0 w 27"/>
                  <a:gd name="T7" fmla="*/ 65 h 65"/>
                  <a:gd name="T8" fmla="*/ 20 w 27"/>
                  <a:gd name="T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5">
                    <a:moveTo>
                      <a:pt x="20" y="0"/>
                    </a:moveTo>
                    <a:lnTo>
                      <a:pt x="27" y="0"/>
                    </a:lnTo>
                    <a:lnTo>
                      <a:pt x="7" y="65"/>
                    </a:lnTo>
                    <a:lnTo>
                      <a:pt x="0" y="6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3" name="Freeform 154">
                <a:extLst>
                  <a:ext uri="{FF2B5EF4-FFF2-40B4-BE49-F238E27FC236}">
                    <a16:creationId xmlns:a16="http://schemas.microsoft.com/office/drawing/2014/main" id="{31DACD5A-9BB0-4E7F-B96B-089052F8BB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2" y="1724"/>
                <a:ext cx="90" cy="63"/>
              </a:xfrm>
              <a:custGeom>
                <a:avLst/>
                <a:gdLst>
                  <a:gd name="T0" fmla="*/ 0 w 90"/>
                  <a:gd name="T1" fmla="*/ 0 h 63"/>
                  <a:gd name="T2" fmla="*/ 23 w 90"/>
                  <a:gd name="T3" fmla="*/ 0 h 63"/>
                  <a:gd name="T4" fmla="*/ 23 w 90"/>
                  <a:gd name="T5" fmla="*/ 3 h 63"/>
                  <a:gd name="T6" fmla="*/ 16 w 90"/>
                  <a:gd name="T7" fmla="*/ 3 h 63"/>
                  <a:gd name="T8" fmla="*/ 16 w 90"/>
                  <a:gd name="T9" fmla="*/ 6 h 63"/>
                  <a:gd name="T10" fmla="*/ 28 w 90"/>
                  <a:gd name="T11" fmla="*/ 52 h 63"/>
                  <a:gd name="T12" fmla="*/ 29 w 90"/>
                  <a:gd name="T13" fmla="*/ 52 h 63"/>
                  <a:gd name="T14" fmla="*/ 43 w 90"/>
                  <a:gd name="T15" fmla="*/ 2 h 63"/>
                  <a:gd name="T16" fmla="*/ 50 w 90"/>
                  <a:gd name="T17" fmla="*/ 2 h 63"/>
                  <a:gd name="T18" fmla="*/ 65 w 90"/>
                  <a:gd name="T19" fmla="*/ 52 h 63"/>
                  <a:gd name="T20" fmla="*/ 72 w 90"/>
                  <a:gd name="T21" fmla="*/ 26 h 63"/>
                  <a:gd name="T22" fmla="*/ 75 w 90"/>
                  <a:gd name="T23" fmla="*/ 14 h 63"/>
                  <a:gd name="T24" fmla="*/ 77 w 90"/>
                  <a:gd name="T25" fmla="*/ 6 h 63"/>
                  <a:gd name="T26" fmla="*/ 77 w 90"/>
                  <a:gd name="T27" fmla="*/ 5 h 63"/>
                  <a:gd name="T28" fmla="*/ 75 w 90"/>
                  <a:gd name="T29" fmla="*/ 3 h 63"/>
                  <a:gd name="T30" fmla="*/ 70 w 90"/>
                  <a:gd name="T31" fmla="*/ 3 h 63"/>
                  <a:gd name="T32" fmla="*/ 70 w 90"/>
                  <a:gd name="T33" fmla="*/ 0 h 63"/>
                  <a:gd name="T34" fmla="*/ 90 w 90"/>
                  <a:gd name="T35" fmla="*/ 0 h 63"/>
                  <a:gd name="T36" fmla="*/ 90 w 90"/>
                  <a:gd name="T37" fmla="*/ 3 h 63"/>
                  <a:gd name="T38" fmla="*/ 87 w 90"/>
                  <a:gd name="T39" fmla="*/ 3 h 63"/>
                  <a:gd name="T40" fmla="*/ 83 w 90"/>
                  <a:gd name="T41" fmla="*/ 5 h 63"/>
                  <a:gd name="T42" fmla="*/ 82 w 90"/>
                  <a:gd name="T43" fmla="*/ 9 h 63"/>
                  <a:gd name="T44" fmla="*/ 80 w 90"/>
                  <a:gd name="T45" fmla="*/ 17 h 63"/>
                  <a:gd name="T46" fmla="*/ 75 w 90"/>
                  <a:gd name="T47" fmla="*/ 30 h 63"/>
                  <a:gd name="T48" fmla="*/ 66 w 90"/>
                  <a:gd name="T49" fmla="*/ 63 h 63"/>
                  <a:gd name="T50" fmla="*/ 60 w 90"/>
                  <a:gd name="T51" fmla="*/ 63 h 63"/>
                  <a:gd name="T52" fmla="*/ 45 w 90"/>
                  <a:gd name="T53" fmla="*/ 13 h 63"/>
                  <a:gd name="T54" fmla="*/ 44 w 90"/>
                  <a:gd name="T55" fmla="*/ 13 h 63"/>
                  <a:gd name="T56" fmla="*/ 29 w 90"/>
                  <a:gd name="T57" fmla="*/ 63 h 63"/>
                  <a:gd name="T58" fmla="*/ 23 w 90"/>
                  <a:gd name="T59" fmla="*/ 63 h 63"/>
                  <a:gd name="T60" fmla="*/ 15 w 90"/>
                  <a:gd name="T61" fmla="*/ 34 h 63"/>
                  <a:gd name="T62" fmla="*/ 11 w 90"/>
                  <a:gd name="T63" fmla="*/ 21 h 63"/>
                  <a:gd name="T64" fmla="*/ 8 w 90"/>
                  <a:gd name="T65" fmla="*/ 9 h 63"/>
                  <a:gd name="T66" fmla="*/ 6 w 90"/>
                  <a:gd name="T67" fmla="*/ 4 h 63"/>
                  <a:gd name="T68" fmla="*/ 4 w 90"/>
                  <a:gd name="T69" fmla="*/ 3 h 63"/>
                  <a:gd name="T70" fmla="*/ 0 w 90"/>
                  <a:gd name="T71" fmla="*/ 3 h 63"/>
                  <a:gd name="T72" fmla="*/ 0 w 90"/>
                  <a:gd name="T7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" h="63">
                    <a:moveTo>
                      <a:pt x="0" y="0"/>
                    </a:moveTo>
                    <a:lnTo>
                      <a:pt x="23" y="0"/>
                    </a:lnTo>
                    <a:lnTo>
                      <a:pt x="23" y="3"/>
                    </a:lnTo>
                    <a:lnTo>
                      <a:pt x="16" y="3"/>
                    </a:lnTo>
                    <a:lnTo>
                      <a:pt x="16" y="6"/>
                    </a:lnTo>
                    <a:lnTo>
                      <a:pt x="28" y="52"/>
                    </a:lnTo>
                    <a:lnTo>
                      <a:pt x="29" y="52"/>
                    </a:lnTo>
                    <a:lnTo>
                      <a:pt x="43" y="2"/>
                    </a:lnTo>
                    <a:lnTo>
                      <a:pt x="50" y="2"/>
                    </a:lnTo>
                    <a:lnTo>
                      <a:pt x="65" y="52"/>
                    </a:lnTo>
                    <a:lnTo>
                      <a:pt x="72" y="26"/>
                    </a:lnTo>
                    <a:lnTo>
                      <a:pt x="75" y="14"/>
                    </a:lnTo>
                    <a:lnTo>
                      <a:pt x="77" y="6"/>
                    </a:lnTo>
                    <a:lnTo>
                      <a:pt x="77" y="5"/>
                    </a:lnTo>
                    <a:lnTo>
                      <a:pt x="75" y="3"/>
                    </a:lnTo>
                    <a:lnTo>
                      <a:pt x="70" y="3"/>
                    </a:lnTo>
                    <a:lnTo>
                      <a:pt x="70" y="0"/>
                    </a:lnTo>
                    <a:lnTo>
                      <a:pt x="90" y="0"/>
                    </a:lnTo>
                    <a:lnTo>
                      <a:pt x="90" y="3"/>
                    </a:lnTo>
                    <a:lnTo>
                      <a:pt x="87" y="3"/>
                    </a:lnTo>
                    <a:lnTo>
                      <a:pt x="83" y="5"/>
                    </a:lnTo>
                    <a:lnTo>
                      <a:pt x="82" y="9"/>
                    </a:lnTo>
                    <a:lnTo>
                      <a:pt x="80" y="17"/>
                    </a:lnTo>
                    <a:lnTo>
                      <a:pt x="75" y="30"/>
                    </a:lnTo>
                    <a:lnTo>
                      <a:pt x="66" y="63"/>
                    </a:lnTo>
                    <a:lnTo>
                      <a:pt x="60" y="63"/>
                    </a:lnTo>
                    <a:lnTo>
                      <a:pt x="45" y="13"/>
                    </a:lnTo>
                    <a:lnTo>
                      <a:pt x="44" y="13"/>
                    </a:lnTo>
                    <a:lnTo>
                      <a:pt x="29" y="63"/>
                    </a:lnTo>
                    <a:lnTo>
                      <a:pt x="23" y="63"/>
                    </a:lnTo>
                    <a:lnTo>
                      <a:pt x="15" y="34"/>
                    </a:lnTo>
                    <a:lnTo>
                      <a:pt x="11" y="21"/>
                    </a:lnTo>
                    <a:lnTo>
                      <a:pt x="8" y="9"/>
                    </a:lnTo>
                    <a:lnTo>
                      <a:pt x="6" y="4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4" name="Freeform 155">
                <a:extLst>
                  <a:ext uri="{FF2B5EF4-FFF2-40B4-BE49-F238E27FC236}">
                    <a16:creationId xmlns:a16="http://schemas.microsoft.com/office/drawing/2014/main" id="{706892FA-8B4F-4C04-9757-225BC1FED1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83" y="2248"/>
                <a:ext cx="61" cy="63"/>
              </a:xfrm>
              <a:custGeom>
                <a:avLst/>
                <a:gdLst>
                  <a:gd name="T0" fmla="*/ 28 w 61"/>
                  <a:gd name="T1" fmla="*/ 10 h 63"/>
                  <a:gd name="T2" fmla="*/ 19 w 61"/>
                  <a:gd name="T3" fmla="*/ 36 h 63"/>
                  <a:gd name="T4" fmla="*/ 37 w 61"/>
                  <a:gd name="T5" fmla="*/ 36 h 63"/>
                  <a:gd name="T6" fmla="*/ 28 w 61"/>
                  <a:gd name="T7" fmla="*/ 10 h 63"/>
                  <a:gd name="T8" fmla="*/ 27 w 61"/>
                  <a:gd name="T9" fmla="*/ 0 h 63"/>
                  <a:gd name="T10" fmla="*/ 33 w 61"/>
                  <a:gd name="T11" fmla="*/ 0 h 63"/>
                  <a:gd name="T12" fmla="*/ 53 w 61"/>
                  <a:gd name="T13" fmla="*/ 56 h 63"/>
                  <a:gd name="T14" fmla="*/ 55 w 61"/>
                  <a:gd name="T15" fmla="*/ 60 h 63"/>
                  <a:gd name="T16" fmla="*/ 57 w 61"/>
                  <a:gd name="T17" fmla="*/ 60 h 63"/>
                  <a:gd name="T18" fmla="*/ 61 w 61"/>
                  <a:gd name="T19" fmla="*/ 61 h 63"/>
                  <a:gd name="T20" fmla="*/ 61 w 61"/>
                  <a:gd name="T21" fmla="*/ 63 h 63"/>
                  <a:gd name="T22" fmla="*/ 38 w 61"/>
                  <a:gd name="T23" fmla="*/ 63 h 63"/>
                  <a:gd name="T24" fmla="*/ 38 w 61"/>
                  <a:gd name="T25" fmla="*/ 61 h 63"/>
                  <a:gd name="T26" fmla="*/ 42 w 61"/>
                  <a:gd name="T27" fmla="*/ 60 h 63"/>
                  <a:gd name="T28" fmla="*/ 44 w 61"/>
                  <a:gd name="T29" fmla="*/ 60 h 63"/>
                  <a:gd name="T30" fmla="*/ 44 w 61"/>
                  <a:gd name="T31" fmla="*/ 57 h 63"/>
                  <a:gd name="T32" fmla="*/ 38 w 61"/>
                  <a:gd name="T33" fmla="*/ 39 h 63"/>
                  <a:gd name="T34" fmla="*/ 18 w 61"/>
                  <a:gd name="T35" fmla="*/ 39 h 63"/>
                  <a:gd name="T36" fmla="*/ 13 w 61"/>
                  <a:gd name="T37" fmla="*/ 57 h 63"/>
                  <a:gd name="T38" fmla="*/ 12 w 61"/>
                  <a:gd name="T39" fmla="*/ 58 h 63"/>
                  <a:gd name="T40" fmla="*/ 12 w 61"/>
                  <a:gd name="T41" fmla="*/ 59 h 63"/>
                  <a:gd name="T42" fmla="*/ 13 w 61"/>
                  <a:gd name="T43" fmla="*/ 60 h 63"/>
                  <a:gd name="T44" fmla="*/ 15 w 61"/>
                  <a:gd name="T45" fmla="*/ 60 h 63"/>
                  <a:gd name="T46" fmla="*/ 19 w 61"/>
                  <a:gd name="T47" fmla="*/ 61 h 63"/>
                  <a:gd name="T48" fmla="*/ 19 w 61"/>
                  <a:gd name="T49" fmla="*/ 63 h 63"/>
                  <a:gd name="T50" fmla="*/ 0 w 61"/>
                  <a:gd name="T51" fmla="*/ 63 h 63"/>
                  <a:gd name="T52" fmla="*/ 0 w 61"/>
                  <a:gd name="T53" fmla="*/ 61 h 63"/>
                  <a:gd name="T54" fmla="*/ 3 w 61"/>
                  <a:gd name="T55" fmla="*/ 60 h 63"/>
                  <a:gd name="T56" fmla="*/ 5 w 61"/>
                  <a:gd name="T57" fmla="*/ 59 h 63"/>
                  <a:gd name="T58" fmla="*/ 6 w 61"/>
                  <a:gd name="T59" fmla="*/ 58 h 63"/>
                  <a:gd name="T60" fmla="*/ 7 w 61"/>
                  <a:gd name="T61" fmla="*/ 55 h 63"/>
                  <a:gd name="T62" fmla="*/ 13 w 61"/>
                  <a:gd name="T63" fmla="*/ 40 h 63"/>
                  <a:gd name="T64" fmla="*/ 17 w 61"/>
                  <a:gd name="T65" fmla="*/ 27 h 63"/>
                  <a:gd name="T66" fmla="*/ 27 w 61"/>
                  <a:gd name="T6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1" h="63">
                    <a:moveTo>
                      <a:pt x="28" y="10"/>
                    </a:moveTo>
                    <a:lnTo>
                      <a:pt x="19" y="36"/>
                    </a:lnTo>
                    <a:lnTo>
                      <a:pt x="37" y="36"/>
                    </a:lnTo>
                    <a:lnTo>
                      <a:pt x="28" y="10"/>
                    </a:lnTo>
                    <a:close/>
                    <a:moveTo>
                      <a:pt x="27" y="0"/>
                    </a:moveTo>
                    <a:lnTo>
                      <a:pt x="33" y="0"/>
                    </a:lnTo>
                    <a:lnTo>
                      <a:pt x="53" y="56"/>
                    </a:lnTo>
                    <a:lnTo>
                      <a:pt x="55" y="60"/>
                    </a:lnTo>
                    <a:lnTo>
                      <a:pt x="57" y="60"/>
                    </a:lnTo>
                    <a:lnTo>
                      <a:pt x="61" y="61"/>
                    </a:lnTo>
                    <a:lnTo>
                      <a:pt x="61" y="63"/>
                    </a:lnTo>
                    <a:lnTo>
                      <a:pt x="38" y="63"/>
                    </a:lnTo>
                    <a:lnTo>
                      <a:pt x="38" y="61"/>
                    </a:lnTo>
                    <a:lnTo>
                      <a:pt x="42" y="60"/>
                    </a:lnTo>
                    <a:lnTo>
                      <a:pt x="44" y="60"/>
                    </a:lnTo>
                    <a:lnTo>
                      <a:pt x="44" y="57"/>
                    </a:lnTo>
                    <a:lnTo>
                      <a:pt x="38" y="39"/>
                    </a:lnTo>
                    <a:lnTo>
                      <a:pt x="18" y="39"/>
                    </a:lnTo>
                    <a:lnTo>
                      <a:pt x="13" y="57"/>
                    </a:lnTo>
                    <a:lnTo>
                      <a:pt x="12" y="58"/>
                    </a:lnTo>
                    <a:lnTo>
                      <a:pt x="12" y="59"/>
                    </a:lnTo>
                    <a:lnTo>
                      <a:pt x="13" y="60"/>
                    </a:lnTo>
                    <a:lnTo>
                      <a:pt x="15" y="60"/>
                    </a:lnTo>
                    <a:lnTo>
                      <a:pt x="19" y="61"/>
                    </a:lnTo>
                    <a:lnTo>
                      <a:pt x="19" y="63"/>
                    </a:lnTo>
                    <a:lnTo>
                      <a:pt x="0" y="63"/>
                    </a:lnTo>
                    <a:lnTo>
                      <a:pt x="0" y="61"/>
                    </a:lnTo>
                    <a:lnTo>
                      <a:pt x="3" y="60"/>
                    </a:lnTo>
                    <a:lnTo>
                      <a:pt x="5" y="59"/>
                    </a:lnTo>
                    <a:lnTo>
                      <a:pt x="6" y="58"/>
                    </a:lnTo>
                    <a:lnTo>
                      <a:pt x="7" y="55"/>
                    </a:lnTo>
                    <a:lnTo>
                      <a:pt x="13" y="40"/>
                    </a:lnTo>
                    <a:lnTo>
                      <a:pt x="17" y="27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5" name="Freeform 156">
                <a:extLst>
                  <a:ext uri="{FF2B5EF4-FFF2-40B4-BE49-F238E27FC236}">
                    <a16:creationId xmlns:a16="http://schemas.microsoft.com/office/drawing/2014/main" id="{46EDED59-7C19-43D8-82E0-FA002C818A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46" y="2244"/>
                <a:ext cx="49" cy="68"/>
              </a:xfrm>
              <a:custGeom>
                <a:avLst/>
                <a:gdLst>
                  <a:gd name="T0" fmla="*/ 23 w 49"/>
                  <a:gd name="T1" fmla="*/ 25 h 68"/>
                  <a:gd name="T2" fmla="*/ 17 w 49"/>
                  <a:gd name="T3" fmla="*/ 26 h 68"/>
                  <a:gd name="T4" fmla="*/ 13 w 49"/>
                  <a:gd name="T5" fmla="*/ 30 h 68"/>
                  <a:gd name="T6" fmla="*/ 11 w 49"/>
                  <a:gd name="T7" fmla="*/ 37 h 68"/>
                  <a:gd name="T8" fmla="*/ 10 w 49"/>
                  <a:gd name="T9" fmla="*/ 44 h 68"/>
                  <a:gd name="T10" fmla="*/ 11 w 49"/>
                  <a:gd name="T11" fmla="*/ 54 h 68"/>
                  <a:gd name="T12" fmla="*/ 15 w 49"/>
                  <a:gd name="T13" fmla="*/ 61 h 68"/>
                  <a:gd name="T14" fmla="*/ 22 w 49"/>
                  <a:gd name="T15" fmla="*/ 63 h 68"/>
                  <a:gd name="T16" fmla="*/ 25 w 49"/>
                  <a:gd name="T17" fmla="*/ 63 h 68"/>
                  <a:gd name="T18" fmla="*/ 28 w 49"/>
                  <a:gd name="T19" fmla="*/ 62 h 68"/>
                  <a:gd name="T20" fmla="*/ 30 w 49"/>
                  <a:gd name="T21" fmla="*/ 60 h 68"/>
                  <a:gd name="T22" fmla="*/ 32 w 49"/>
                  <a:gd name="T23" fmla="*/ 56 h 68"/>
                  <a:gd name="T24" fmla="*/ 34 w 49"/>
                  <a:gd name="T25" fmla="*/ 54 h 68"/>
                  <a:gd name="T26" fmla="*/ 34 w 49"/>
                  <a:gd name="T27" fmla="*/ 36 h 68"/>
                  <a:gd name="T28" fmla="*/ 32 w 49"/>
                  <a:gd name="T29" fmla="*/ 32 h 68"/>
                  <a:gd name="T30" fmla="*/ 32 w 49"/>
                  <a:gd name="T31" fmla="*/ 30 h 68"/>
                  <a:gd name="T32" fmla="*/ 28 w 49"/>
                  <a:gd name="T33" fmla="*/ 26 h 68"/>
                  <a:gd name="T34" fmla="*/ 26 w 49"/>
                  <a:gd name="T35" fmla="*/ 25 h 68"/>
                  <a:gd name="T36" fmla="*/ 23 w 49"/>
                  <a:gd name="T37" fmla="*/ 25 h 68"/>
                  <a:gd name="T38" fmla="*/ 41 w 49"/>
                  <a:gd name="T39" fmla="*/ 0 h 68"/>
                  <a:gd name="T40" fmla="*/ 41 w 49"/>
                  <a:gd name="T41" fmla="*/ 60 h 68"/>
                  <a:gd name="T42" fmla="*/ 42 w 49"/>
                  <a:gd name="T43" fmla="*/ 62 h 68"/>
                  <a:gd name="T44" fmla="*/ 42 w 49"/>
                  <a:gd name="T45" fmla="*/ 63 h 68"/>
                  <a:gd name="T46" fmla="*/ 43 w 49"/>
                  <a:gd name="T47" fmla="*/ 64 h 68"/>
                  <a:gd name="T48" fmla="*/ 46 w 49"/>
                  <a:gd name="T49" fmla="*/ 65 h 68"/>
                  <a:gd name="T50" fmla="*/ 49 w 49"/>
                  <a:gd name="T51" fmla="*/ 65 h 68"/>
                  <a:gd name="T52" fmla="*/ 49 w 49"/>
                  <a:gd name="T53" fmla="*/ 67 h 68"/>
                  <a:gd name="T54" fmla="*/ 34 w 49"/>
                  <a:gd name="T55" fmla="*/ 67 h 68"/>
                  <a:gd name="T56" fmla="*/ 32 w 49"/>
                  <a:gd name="T57" fmla="*/ 66 h 68"/>
                  <a:gd name="T58" fmla="*/ 32 w 49"/>
                  <a:gd name="T59" fmla="*/ 62 h 68"/>
                  <a:gd name="T60" fmla="*/ 28 w 49"/>
                  <a:gd name="T61" fmla="*/ 65 h 68"/>
                  <a:gd name="T62" fmla="*/ 24 w 49"/>
                  <a:gd name="T63" fmla="*/ 67 h 68"/>
                  <a:gd name="T64" fmla="*/ 19 w 49"/>
                  <a:gd name="T65" fmla="*/ 68 h 68"/>
                  <a:gd name="T66" fmla="*/ 11 w 49"/>
                  <a:gd name="T67" fmla="*/ 67 h 68"/>
                  <a:gd name="T68" fmla="*/ 5 w 49"/>
                  <a:gd name="T69" fmla="*/ 62 h 68"/>
                  <a:gd name="T70" fmla="*/ 1 w 49"/>
                  <a:gd name="T71" fmla="*/ 55 h 68"/>
                  <a:gd name="T72" fmla="*/ 0 w 49"/>
                  <a:gd name="T73" fmla="*/ 45 h 68"/>
                  <a:gd name="T74" fmla="*/ 2 w 49"/>
                  <a:gd name="T75" fmla="*/ 36 h 68"/>
                  <a:gd name="T76" fmla="*/ 6 w 49"/>
                  <a:gd name="T77" fmla="*/ 28 h 68"/>
                  <a:gd name="T78" fmla="*/ 10 w 49"/>
                  <a:gd name="T79" fmla="*/ 25 h 68"/>
                  <a:gd name="T80" fmla="*/ 13 w 49"/>
                  <a:gd name="T81" fmla="*/ 24 h 68"/>
                  <a:gd name="T82" fmla="*/ 17 w 49"/>
                  <a:gd name="T83" fmla="*/ 21 h 68"/>
                  <a:gd name="T84" fmla="*/ 27 w 49"/>
                  <a:gd name="T85" fmla="*/ 21 h 68"/>
                  <a:gd name="T86" fmla="*/ 34 w 49"/>
                  <a:gd name="T87" fmla="*/ 24 h 68"/>
                  <a:gd name="T88" fmla="*/ 34 w 49"/>
                  <a:gd name="T89" fmla="*/ 8 h 68"/>
                  <a:gd name="T90" fmla="*/ 32 w 49"/>
                  <a:gd name="T91" fmla="*/ 7 h 68"/>
                  <a:gd name="T92" fmla="*/ 32 w 49"/>
                  <a:gd name="T93" fmla="*/ 5 h 68"/>
                  <a:gd name="T94" fmla="*/ 30 w 49"/>
                  <a:gd name="T95" fmla="*/ 5 h 68"/>
                  <a:gd name="T96" fmla="*/ 27 w 49"/>
                  <a:gd name="T97" fmla="*/ 4 h 68"/>
                  <a:gd name="T98" fmla="*/ 27 w 49"/>
                  <a:gd name="T99" fmla="*/ 2 h 68"/>
                  <a:gd name="T100" fmla="*/ 41 w 49"/>
                  <a:gd name="T10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9" h="68">
                    <a:moveTo>
                      <a:pt x="23" y="25"/>
                    </a:moveTo>
                    <a:lnTo>
                      <a:pt x="17" y="26"/>
                    </a:lnTo>
                    <a:lnTo>
                      <a:pt x="13" y="30"/>
                    </a:lnTo>
                    <a:lnTo>
                      <a:pt x="11" y="37"/>
                    </a:lnTo>
                    <a:lnTo>
                      <a:pt x="10" y="44"/>
                    </a:lnTo>
                    <a:lnTo>
                      <a:pt x="11" y="54"/>
                    </a:lnTo>
                    <a:lnTo>
                      <a:pt x="15" y="61"/>
                    </a:lnTo>
                    <a:lnTo>
                      <a:pt x="22" y="63"/>
                    </a:lnTo>
                    <a:lnTo>
                      <a:pt x="25" y="63"/>
                    </a:lnTo>
                    <a:lnTo>
                      <a:pt x="28" y="62"/>
                    </a:lnTo>
                    <a:lnTo>
                      <a:pt x="30" y="60"/>
                    </a:lnTo>
                    <a:lnTo>
                      <a:pt x="32" y="56"/>
                    </a:lnTo>
                    <a:lnTo>
                      <a:pt x="34" y="54"/>
                    </a:lnTo>
                    <a:lnTo>
                      <a:pt x="34" y="36"/>
                    </a:lnTo>
                    <a:lnTo>
                      <a:pt x="32" y="32"/>
                    </a:lnTo>
                    <a:lnTo>
                      <a:pt x="32" y="30"/>
                    </a:lnTo>
                    <a:lnTo>
                      <a:pt x="28" y="26"/>
                    </a:lnTo>
                    <a:lnTo>
                      <a:pt x="26" y="25"/>
                    </a:lnTo>
                    <a:lnTo>
                      <a:pt x="23" y="25"/>
                    </a:lnTo>
                    <a:close/>
                    <a:moveTo>
                      <a:pt x="41" y="0"/>
                    </a:moveTo>
                    <a:lnTo>
                      <a:pt x="41" y="60"/>
                    </a:lnTo>
                    <a:lnTo>
                      <a:pt x="42" y="62"/>
                    </a:lnTo>
                    <a:lnTo>
                      <a:pt x="42" y="63"/>
                    </a:lnTo>
                    <a:lnTo>
                      <a:pt x="43" y="64"/>
                    </a:lnTo>
                    <a:lnTo>
                      <a:pt x="46" y="65"/>
                    </a:lnTo>
                    <a:lnTo>
                      <a:pt x="49" y="65"/>
                    </a:lnTo>
                    <a:lnTo>
                      <a:pt x="49" y="67"/>
                    </a:lnTo>
                    <a:lnTo>
                      <a:pt x="34" y="67"/>
                    </a:lnTo>
                    <a:lnTo>
                      <a:pt x="32" y="66"/>
                    </a:lnTo>
                    <a:lnTo>
                      <a:pt x="32" y="62"/>
                    </a:lnTo>
                    <a:lnTo>
                      <a:pt x="28" y="65"/>
                    </a:lnTo>
                    <a:lnTo>
                      <a:pt x="24" y="67"/>
                    </a:lnTo>
                    <a:lnTo>
                      <a:pt x="19" y="68"/>
                    </a:lnTo>
                    <a:lnTo>
                      <a:pt x="11" y="67"/>
                    </a:lnTo>
                    <a:lnTo>
                      <a:pt x="5" y="62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2" y="36"/>
                    </a:lnTo>
                    <a:lnTo>
                      <a:pt x="6" y="28"/>
                    </a:lnTo>
                    <a:lnTo>
                      <a:pt x="10" y="25"/>
                    </a:lnTo>
                    <a:lnTo>
                      <a:pt x="13" y="24"/>
                    </a:lnTo>
                    <a:lnTo>
                      <a:pt x="17" y="21"/>
                    </a:lnTo>
                    <a:lnTo>
                      <a:pt x="27" y="21"/>
                    </a:lnTo>
                    <a:lnTo>
                      <a:pt x="34" y="24"/>
                    </a:lnTo>
                    <a:lnTo>
                      <a:pt x="34" y="8"/>
                    </a:lnTo>
                    <a:lnTo>
                      <a:pt x="32" y="7"/>
                    </a:lnTo>
                    <a:lnTo>
                      <a:pt x="32" y="5"/>
                    </a:lnTo>
                    <a:lnTo>
                      <a:pt x="30" y="5"/>
                    </a:lnTo>
                    <a:lnTo>
                      <a:pt x="27" y="4"/>
                    </a:lnTo>
                    <a:lnTo>
                      <a:pt x="27" y="2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" name="Freeform 157">
                <a:extLst>
                  <a:ext uri="{FF2B5EF4-FFF2-40B4-BE49-F238E27FC236}">
                    <a16:creationId xmlns:a16="http://schemas.microsoft.com/office/drawing/2014/main" id="{437BF92D-C131-4DB0-9349-639C2A60C0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00" y="2244"/>
                <a:ext cx="49" cy="68"/>
              </a:xfrm>
              <a:custGeom>
                <a:avLst/>
                <a:gdLst>
                  <a:gd name="T0" fmla="*/ 23 w 49"/>
                  <a:gd name="T1" fmla="*/ 25 h 68"/>
                  <a:gd name="T2" fmla="*/ 18 w 49"/>
                  <a:gd name="T3" fmla="*/ 26 h 68"/>
                  <a:gd name="T4" fmla="*/ 13 w 49"/>
                  <a:gd name="T5" fmla="*/ 30 h 68"/>
                  <a:gd name="T6" fmla="*/ 11 w 49"/>
                  <a:gd name="T7" fmla="*/ 37 h 68"/>
                  <a:gd name="T8" fmla="*/ 10 w 49"/>
                  <a:gd name="T9" fmla="*/ 44 h 68"/>
                  <a:gd name="T10" fmla="*/ 11 w 49"/>
                  <a:gd name="T11" fmla="*/ 54 h 68"/>
                  <a:gd name="T12" fmla="*/ 15 w 49"/>
                  <a:gd name="T13" fmla="*/ 61 h 68"/>
                  <a:gd name="T14" fmla="*/ 22 w 49"/>
                  <a:gd name="T15" fmla="*/ 63 h 68"/>
                  <a:gd name="T16" fmla="*/ 25 w 49"/>
                  <a:gd name="T17" fmla="*/ 63 h 68"/>
                  <a:gd name="T18" fmla="*/ 29 w 49"/>
                  <a:gd name="T19" fmla="*/ 62 h 68"/>
                  <a:gd name="T20" fmla="*/ 31 w 49"/>
                  <a:gd name="T21" fmla="*/ 60 h 68"/>
                  <a:gd name="T22" fmla="*/ 33 w 49"/>
                  <a:gd name="T23" fmla="*/ 56 h 68"/>
                  <a:gd name="T24" fmla="*/ 33 w 49"/>
                  <a:gd name="T25" fmla="*/ 30 h 68"/>
                  <a:gd name="T26" fmla="*/ 29 w 49"/>
                  <a:gd name="T27" fmla="*/ 26 h 68"/>
                  <a:gd name="T28" fmla="*/ 26 w 49"/>
                  <a:gd name="T29" fmla="*/ 25 h 68"/>
                  <a:gd name="T30" fmla="*/ 23 w 49"/>
                  <a:gd name="T31" fmla="*/ 25 h 68"/>
                  <a:gd name="T32" fmla="*/ 42 w 49"/>
                  <a:gd name="T33" fmla="*/ 0 h 68"/>
                  <a:gd name="T34" fmla="*/ 42 w 49"/>
                  <a:gd name="T35" fmla="*/ 62 h 68"/>
                  <a:gd name="T36" fmla="*/ 44 w 49"/>
                  <a:gd name="T37" fmla="*/ 64 h 68"/>
                  <a:gd name="T38" fmla="*/ 46 w 49"/>
                  <a:gd name="T39" fmla="*/ 65 h 68"/>
                  <a:gd name="T40" fmla="*/ 49 w 49"/>
                  <a:gd name="T41" fmla="*/ 65 h 68"/>
                  <a:gd name="T42" fmla="*/ 49 w 49"/>
                  <a:gd name="T43" fmla="*/ 67 h 68"/>
                  <a:gd name="T44" fmla="*/ 34 w 49"/>
                  <a:gd name="T45" fmla="*/ 67 h 68"/>
                  <a:gd name="T46" fmla="*/ 33 w 49"/>
                  <a:gd name="T47" fmla="*/ 66 h 68"/>
                  <a:gd name="T48" fmla="*/ 33 w 49"/>
                  <a:gd name="T49" fmla="*/ 62 h 68"/>
                  <a:gd name="T50" fmla="*/ 30 w 49"/>
                  <a:gd name="T51" fmla="*/ 65 h 68"/>
                  <a:gd name="T52" fmla="*/ 26 w 49"/>
                  <a:gd name="T53" fmla="*/ 67 h 68"/>
                  <a:gd name="T54" fmla="*/ 23 w 49"/>
                  <a:gd name="T55" fmla="*/ 68 h 68"/>
                  <a:gd name="T56" fmla="*/ 19 w 49"/>
                  <a:gd name="T57" fmla="*/ 68 h 68"/>
                  <a:gd name="T58" fmla="*/ 11 w 49"/>
                  <a:gd name="T59" fmla="*/ 67 h 68"/>
                  <a:gd name="T60" fmla="*/ 6 w 49"/>
                  <a:gd name="T61" fmla="*/ 62 h 68"/>
                  <a:gd name="T62" fmla="*/ 1 w 49"/>
                  <a:gd name="T63" fmla="*/ 55 h 68"/>
                  <a:gd name="T64" fmla="*/ 0 w 49"/>
                  <a:gd name="T65" fmla="*/ 45 h 68"/>
                  <a:gd name="T66" fmla="*/ 2 w 49"/>
                  <a:gd name="T67" fmla="*/ 36 h 68"/>
                  <a:gd name="T68" fmla="*/ 7 w 49"/>
                  <a:gd name="T69" fmla="*/ 28 h 68"/>
                  <a:gd name="T70" fmla="*/ 10 w 49"/>
                  <a:gd name="T71" fmla="*/ 25 h 68"/>
                  <a:gd name="T72" fmla="*/ 13 w 49"/>
                  <a:gd name="T73" fmla="*/ 24 h 68"/>
                  <a:gd name="T74" fmla="*/ 18 w 49"/>
                  <a:gd name="T75" fmla="*/ 21 h 68"/>
                  <a:gd name="T76" fmla="*/ 27 w 49"/>
                  <a:gd name="T77" fmla="*/ 21 h 68"/>
                  <a:gd name="T78" fmla="*/ 31 w 49"/>
                  <a:gd name="T79" fmla="*/ 23 h 68"/>
                  <a:gd name="T80" fmla="*/ 33 w 49"/>
                  <a:gd name="T81" fmla="*/ 24 h 68"/>
                  <a:gd name="T82" fmla="*/ 33 w 49"/>
                  <a:gd name="T83" fmla="*/ 5 h 68"/>
                  <a:gd name="T84" fmla="*/ 31 w 49"/>
                  <a:gd name="T85" fmla="*/ 5 h 68"/>
                  <a:gd name="T86" fmla="*/ 27 w 49"/>
                  <a:gd name="T87" fmla="*/ 4 h 68"/>
                  <a:gd name="T88" fmla="*/ 27 w 49"/>
                  <a:gd name="T89" fmla="*/ 2 h 68"/>
                  <a:gd name="T90" fmla="*/ 42 w 49"/>
                  <a:gd name="T9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9" h="68">
                    <a:moveTo>
                      <a:pt x="23" y="25"/>
                    </a:moveTo>
                    <a:lnTo>
                      <a:pt x="18" y="26"/>
                    </a:lnTo>
                    <a:lnTo>
                      <a:pt x="13" y="30"/>
                    </a:lnTo>
                    <a:lnTo>
                      <a:pt x="11" y="37"/>
                    </a:lnTo>
                    <a:lnTo>
                      <a:pt x="10" y="44"/>
                    </a:lnTo>
                    <a:lnTo>
                      <a:pt x="11" y="54"/>
                    </a:lnTo>
                    <a:lnTo>
                      <a:pt x="15" y="61"/>
                    </a:lnTo>
                    <a:lnTo>
                      <a:pt x="22" y="63"/>
                    </a:lnTo>
                    <a:lnTo>
                      <a:pt x="25" y="63"/>
                    </a:lnTo>
                    <a:lnTo>
                      <a:pt x="29" y="62"/>
                    </a:lnTo>
                    <a:lnTo>
                      <a:pt x="31" y="60"/>
                    </a:lnTo>
                    <a:lnTo>
                      <a:pt x="33" y="56"/>
                    </a:lnTo>
                    <a:lnTo>
                      <a:pt x="33" y="30"/>
                    </a:lnTo>
                    <a:lnTo>
                      <a:pt x="29" y="26"/>
                    </a:lnTo>
                    <a:lnTo>
                      <a:pt x="26" y="25"/>
                    </a:lnTo>
                    <a:lnTo>
                      <a:pt x="23" y="25"/>
                    </a:lnTo>
                    <a:close/>
                    <a:moveTo>
                      <a:pt x="42" y="0"/>
                    </a:moveTo>
                    <a:lnTo>
                      <a:pt x="42" y="62"/>
                    </a:lnTo>
                    <a:lnTo>
                      <a:pt x="44" y="64"/>
                    </a:lnTo>
                    <a:lnTo>
                      <a:pt x="46" y="65"/>
                    </a:lnTo>
                    <a:lnTo>
                      <a:pt x="49" y="65"/>
                    </a:lnTo>
                    <a:lnTo>
                      <a:pt x="49" y="67"/>
                    </a:lnTo>
                    <a:lnTo>
                      <a:pt x="34" y="67"/>
                    </a:lnTo>
                    <a:lnTo>
                      <a:pt x="33" y="66"/>
                    </a:lnTo>
                    <a:lnTo>
                      <a:pt x="33" y="62"/>
                    </a:lnTo>
                    <a:lnTo>
                      <a:pt x="30" y="65"/>
                    </a:lnTo>
                    <a:lnTo>
                      <a:pt x="26" y="67"/>
                    </a:lnTo>
                    <a:lnTo>
                      <a:pt x="23" y="68"/>
                    </a:lnTo>
                    <a:lnTo>
                      <a:pt x="19" y="68"/>
                    </a:lnTo>
                    <a:lnTo>
                      <a:pt x="11" y="67"/>
                    </a:lnTo>
                    <a:lnTo>
                      <a:pt x="6" y="62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2" y="36"/>
                    </a:lnTo>
                    <a:lnTo>
                      <a:pt x="7" y="28"/>
                    </a:lnTo>
                    <a:lnTo>
                      <a:pt x="10" y="25"/>
                    </a:lnTo>
                    <a:lnTo>
                      <a:pt x="13" y="24"/>
                    </a:lnTo>
                    <a:lnTo>
                      <a:pt x="18" y="21"/>
                    </a:lnTo>
                    <a:lnTo>
                      <a:pt x="27" y="21"/>
                    </a:lnTo>
                    <a:lnTo>
                      <a:pt x="31" y="23"/>
                    </a:lnTo>
                    <a:lnTo>
                      <a:pt x="33" y="24"/>
                    </a:lnTo>
                    <a:lnTo>
                      <a:pt x="33" y="5"/>
                    </a:lnTo>
                    <a:lnTo>
                      <a:pt x="31" y="5"/>
                    </a:lnTo>
                    <a:lnTo>
                      <a:pt x="27" y="4"/>
                    </a:lnTo>
                    <a:lnTo>
                      <a:pt x="27" y="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" name="Freeform 158">
                <a:extLst>
                  <a:ext uri="{FF2B5EF4-FFF2-40B4-BE49-F238E27FC236}">
                    <a16:creationId xmlns:a16="http://schemas.microsoft.com/office/drawing/2014/main" id="{B6B05BCA-1E88-4CAF-93B9-BC8A239FFF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4" y="2265"/>
                <a:ext cx="31" cy="46"/>
              </a:xfrm>
              <a:custGeom>
                <a:avLst/>
                <a:gdLst>
                  <a:gd name="T0" fmla="*/ 14 w 31"/>
                  <a:gd name="T1" fmla="*/ 0 h 46"/>
                  <a:gd name="T2" fmla="*/ 15 w 31"/>
                  <a:gd name="T3" fmla="*/ 8 h 46"/>
                  <a:gd name="T4" fmla="*/ 20 w 31"/>
                  <a:gd name="T5" fmla="*/ 3 h 46"/>
                  <a:gd name="T6" fmla="*/ 25 w 31"/>
                  <a:gd name="T7" fmla="*/ 0 h 46"/>
                  <a:gd name="T8" fmla="*/ 29 w 31"/>
                  <a:gd name="T9" fmla="*/ 0 h 46"/>
                  <a:gd name="T10" fmla="*/ 30 w 31"/>
                  <a:gd name="T11" fmla="*/ 2 h 46"/>
                  <a:gd name="T12" fmla="*/ 31 w 31"/>
                  <a:gd name="T13" fmla="*/ 4 h 46"/>
                  <a:gd name="T14" fmla="*/ 31 w 31"/>
                  <a:gd name="T15" fmla="*/ 8 h 46"/>
                  <a:gd name="T16" fmla="*/ 27 w 31"/>
                  <a:gd name="T17" fmla="*/ 10 h 46"/>
                  <a:gd name="T18" fmla="*/ 26 w 31"/>
                  <a:gd name="T19" fmla="*/ 9 h 46"/>
                  <a:gd name="T20" fmla="*/ 22 w 31"/>
                  <a:gd name="T21" fmla="*/ 8 h 46"/>
                  <a:gd name="T22" fmla="*/ 18 w 31"/>
                  <a:gd name="T23" fmla="*/ 8 h 46"/>
                  <a:gd name="T24" fmla="*/ 16 w 31"/>
                  <a:gd name="T25" fmla="*/ 10 h 46"/>
                  <a:gd name="T26" fmla="*/ 15 w 31"/>
                  <a:gd name="T27" fmla="*/ 14 h 46"/>
                  <a:gd name="T28" fmla="*/ 15 w 31"/>
                  <a:gd name="T29" fmla="*/ 42 h 46"/>
                  <a:gd name="T30" fmla="*/ 19 w 31"/>
                  <a:gd name="T31" fmla="*/ 44 h 46"/>
                  <a:gd name="T32" fmla="*/ 23 w 31"/>
                  <a:gd name="T33" fmla="*/ 44 h 46"/>
                  <a:gd name="T34" fmla="*/ 23 w 31"/>
                  <a:gd name="T35" fmla="*/ 46 h 46"/>
                  <a:gd name="T36" fmla="*/ 0 w 31"/>
                  <a:gd name="T37" fmla="*/ 46 h 46"/>
                  <a:gd name="T38" fmla="*/ 0 w 31"/>
                  <a:gd name="T39" fmla="*/ 44 h 46"/>
                  <a:gd name="T40" fmla="*/ 2 w 31"/>
                  <a:gd name="T41" fmla="*/ 43 h 46"/>
                  <a:gd name="T42" fmla="*/ 4 w 31"/>
                  <a:gd name="T43" fmla="*/ 43 h 46"/>
                  <a:gd name="T44" fmla="*/ 6 w 31"/>
                  <a:gd name="T45" fmla="*/ 41 h 46"/>
                  <a:gd name="T46" fmla="*/ 6 w 31"/>
                  <a:gd name="T47" fmla="*/ 8 h 46"/>
                  <a:gd name="T48" fmla="*/ 4 w 31"/>
                  <a:gd name="T49" fmla="*/ 6 h 46"/>
                  <a:gd name="T50" fmla="*/ 3 w 31"/>
                  <a:gd name="T51" fmla="*/ 6 h 46"/>
                  <a:gd name="T52" fmla="*/ 0 w 31"/>
                  <a:gd name="T53" fmla="*/ 5 h 46"/>
                  <a:gd name="T54" fmla="*/ 0 w 31"/>
                  <a:gd name="T55" fmla="*/ 3 h 46"/>
                  <a:gd name="T56" fmla="*/ 14 w 31"/>
                  <a:gd name="T5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" h="46">
                    <a:moveTo>
                      <a:pt x="14" y="0"/>
                    </a:moveTo>
                    <a:lnTo>
                      <a:pt x="15" y="8"/>
                    </a:lnTo>
                    <a:lnTo>
                      <a:pt x="20" y="3"/>
                    </a:lnTo>
                    <a:lnTo>
                      <a:pt x="25" y="0"/>
                    </a:lnTo>
                    <a:lnTo>
                      <a:pt x="29" y="0"/>
                    </a:lnTo>
                    <a:lnTo>
                      <a:pt x="30" y="2"/>
                    </a:lnTo>
                    <a:lnTo>
                      <a:pt x="31" y="4"/>
                    </a:lnTo>
                    <a:lnTo>
                      <a:pt x="31" y="8"/>
                    </a:lnTo>
                    <a:lnTo>
                      <a:pt x="27" y="10"/>
                    </a:lnTo>
                    <a:lnTo>
                      <a:pt x="26" y="9"/>
                    </a:lnTo>
                    <a:lnTo>
                      <a:pt x="22" y="8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15" y="14"/>
                    </a:lnTo>
                    <a:lnTo>
                      <a:pt x="15" y="42"/>
                    </a:lnTo>
                    <a:lnTo>
                      <a:pt x="19" y="44"/>
                    </a:lnTo>
                    <a:lnTo>
                      <a:pt x="23" y="44"/>
                    </a:lnTo>
                    <a:lnTo>
                      <a:pt x="23" y="46"/>
                    </a:lnTo>
                    <a:lnTo>
                      <a:pt x="0" y="46"/>
                    </a:lnTo>
                    <a:lnTo>
                      <a:pt x="0" y="44"/>
                    </a:lnTo>
                    <a:lnTo>
                      <a:pt x="2" y="43"/>
                    </a:lnTo>
                    <a:lnTo>
                      <a:pt x="4" y="43"/>
                    </a:lnTo>
                    <a:lnTo>
                      <a:pt x="6" y="41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3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8" name="Freeform 159">
                <a:extLst>
                  <a:ext uri="{FF2B5EF4-FFF2-40B4-BE49-F238E27FC236}">
                    <a16:creationId xmlns:a16="http://schemas.microsoft.com/office/drawing/2014/main" id="{C2AF9048-79F2-4787-B398-984EF7333E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87" y="2265"/>
                <a:ext cx="39" cy="47"/>
              </a:xfrm>
              <a:custGeom>
                <a:avLst/>
                <a:gdLst>
                  <a:gd name="T0" fmla="*/ 18 w 39"/>
                  <a:gd name="T1" fmla="*/ 4 h 47"/>
                  <a:gd name="T2" fmla="*/ 13 w 39"/>
                  <a:gd name="T3" fmla="*/ 8 h 47"/>
                  <a:gd name="T4" fmla="*/ 10 w 39"/>
                  <a:gd name="T5" fmla="*/ 15 h 47"/>
                  <a:gd name="T6" fmla="*/ 10 w 39"/>
                  <a:gd name="T7" fmla="*/ 19 h 47"/>
                  <a:gd name="T8" fmla="*/ 29 w 39"/>
                  <a:gd name="T9" fmla="*/ 19 h 47"/>
                  <a:gd name="T10" fmla="*/ 30 w 39"/>
                  <a:gd name="T11" fmla="*/ 18 h 47"/>
                  <a:gd name="T12" fmla="*/ 30 w 39"/>
                  <a:gd name="T13" fmla="*/ 9 h 47"/>
                  <a:gd name="T14" fmla="*/ 29 w 39"/>
                  <a:gd name="T15" fmla="*/ 7 h 47"/>
                  <a:gd name="T16" fmla="*/ 26 w 39"/>
                  <a:gd name="T17" fmla="*/ 6 h 47"/>
                  <a:gd name="T18" fmla="*/ 24 w 39"/>
                  <a:gd name="T19" fmla="*/ 4 h 47"/>
                  <a:gd name="T20" fmla="*/ 18 w 39"/>
                  <a:gd name="T21" fmla="*/ 4 h 47"/>
                  <a:gd name="T22" fmla="*/ 21 w 39"/>
                  <a:gd name="T23" fmla="*/ 0 h 47"/>
                  <a:gd name="T24" fmla="*/ 30 w 39"/>
                  <a:gd name="T25" fmla="*/ 2 h 47"/>
                  <a:gd name="T26" fmla="*/ 35 w 39"/>
                  <a:gd name="T27" fmla="*/ 6 h 47"/>
                  <a:gd name="T28" fmla="*/ 38 w 39"/>
                  <a:gd name="T29" fmla="*/ 10 h 47"/>
                  <a:gd name="T30" fmla="*/ 39 w 39"/>
                  <a:gd name="T31" fmla="*/ 15 h 47"/>
                  <a:gd name="T32" fmla="*/ 39 w 39"/>
                  <a:gd name="T33" fmla="*/ 21 h 47"/>
                  <a:gd name="T34" fmla="*/ 38 w 39"/>
                  <a:gd name="T35" fmla="*/ 21 h 47"/>
                  <a:gd name="T36" fmla="*/ 37 w 39"/>
                  <a:gd name="T37" fmla="*/ 22 h 47"/>
                  <a:gd name="T38" fmla="*/ 10 w 39"/>
                  <a:gd name="T39" fmla="*/ 22 h 47"/>
                  <a:gd name="T40" fmla="*/ 10 w 39"/>
                  <a:gd name="T41" fmla="*/ 30 h 47"/>
                  <a:gd name="T42" fmla="*/ 12 w 39"/>
                  <a:gd name="T43" fmla="*/ 36 h 47"/>
                  <a:gd name="T44" fmla="*/ 17 w 39"/>
                  <a:gd name="T45" fmla="*/ 41 h 47"/>
                  <a:gd name="T46" fmla="*/ 23 w 39"/>
                  <a:gd name="T47" fmla="*/ 43 h 47"/>
                  <a:gd name="T48" fmla="*/ 27 w 39"/>
                  <a:gd name="T49" fmla="*/ 42 h 47"/>
                  <a:gd name="T50" fmla="*/ 30 w 39"/>
                  <a:gd name="T51" fmla="*/ 41 h 47"/>
                  <a:gd name="T52" fmla="*/ 33 w 39"/>
                  <a:gd name="T53" fmla="*/ 39 h 47"/>
                  <a:gd name="T54" fmla="*/ 35 w 39"/>
                  <a:gd name="T55" fmla="*/ 36 h 47"/>
                  <a:gd name="T56" fmla="*/ 36 w 39"/>
                  <a:gd name="T57" fmla="*/ 33 h 47"/>
                  <a:gd name="T58" fmla="*/ 39 w 39"/>
                  <a:gd name="T59" fmla="*/ 34 h 47"/>
                  <a:gd name="T60" fmla="*/ 35 w 39"/>
                  <a:gd name="T61" fmla="*/ 41 h 47"/>
                  <a:gd name="T62" fmla="*/ 30 w 39"/>
                  <a:gd name="T63" fmla="*/ 45 h 47"/>
                  <a:gd name="T64" fmla="*/ 21 w 39"/>
                  <a:gd name="T65" fmla="*/ 47 h 47"/>
                  <a:gd name="T66" fmla="*/ 12 w 39"/>
                  <a:gd name="T67" fmla="*/ 46 h 47"/>
                  <a:gd name="T68" fmla="*/ 6 w 39"/>
                  <a:gd name="T69" fmla="*/ 41 h 47"/>
                  <a:gd name="T70" fmla="*/ 1 w 39"/>
                  <a:gd name="T71" fmla="*/ 34 h 47"/>
                  <a:gd name="T72" fmla="*/ 0 w 39"/>
                  <a:gd name="T73" fmla="*/ 24 h 47"/>
                  <a:gd name="T74" fmla="*/ 1 w 39"/>
                  <a:gd name="T75" fmla="*/ 15 h 47"/>
                  <a:gd name="T76" fmla="*/ 6 w 39"/>
                  <a:gd name="T77" fmla="*/ 7 h 47"/>
                  <a:gd name="T78" fmla="*/ 12 w 39"/>
                  <a:gd name="T79" fmla="*/ 3 h 47"/>
                  <a:gd name="T80" fmla="*/ 21 w 39"/>
                  <a:gd name="T8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9" h="47">
                    <a:moveTo>
                      <a:pt x="18" y="4"/>
                    </a:moveTo>
                    <a:lnTo>
                      <a:pt x="13" y="8"/>
                    </a:lnTo>
                    <a:lnTo>
                      <a:pt x="10" y="15"/>
                    </a:lnTo>
                    <a:lnTo>
                      <a:pt x="10" y="19"/>
                    </a:lnTo>
                    <a:lnTo>
                      <a:pt x="29" y="19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29" y="7"/>
                    </a:lnTo>
                    <a:lnTo>
                      <a:pt x="26" y="6"/>
                    </a:lnTo>
                    <a:lnTo>
                      <a:pt x="24" y="4"/>
                    </a:lnTo>
                    <a:lnTo>
                      <a:pt x="18" y="4"/>
                    </a:lnTo>
                    <a:close/>
                    <a:moveTo>
                      <a:pt x="21" y="0"/>
                    </a:moveTo>
                    <a:lnTo>
                      <a:pt x="30" y="2"/>
                    </a:lnTo>
                    <a:lnTo>
                      <a:pt x="35" y="6"/>
                    </a:lnTo>
                    <a:lnTo>
                      <a:pt x="38" y="10"/>
                    </a:lnTo>
                    <a:lnTo>
                      <a:pt x="39" y="15"/>
                    </a:lnTo>
                    <a:lnTo>
                      <a:pt x="39" y="21"/>
                    </a:lnTo>
                    <a:lnTo>
                      <a:pt x="38" y="21"/>
                    </a:lnTo>
                    <a:lnTo>
                      <a:pt x="37" y="22"/>
                    </a:lnTo>
                    <a:lnTo>
                      <a:pt x="10" y="22"/>
                    </a:lnTo>
                    <a:lnTo>
                      <a:pt x="10" y="30"/>
                    </a:lnTo>
                    <a:lnTo>
                      <a:pt x="12" y="36"/>
                    </a:lnTo>
                    <a:lnTo>
                      <a:pt x="17" y="41"/>
                    </a:lnTo>
                    <a:lnTo>
                      <a:pt x="23" y="43"/>
                    </a:lnTo>
                    <a:lnTo>
                      <a:pt x="27" y="42"/>
                    </a:lnTo>
                    <a:lnTo>
                      <a:pt x="30" y="41"/>
                    </a:lnTo>
                    <a:lnTo>
                      <a:pt x="33" y="39"/>
                    </a:lnTo>
                    <a:lnTo>
                      <a:pt x="35" y="36"/>
                    </a:lnTo>
                    <a:lnTo>
                      <a:pt x="36" y="33"/>
                    </a:lnTo>
                    <a:lnTo>
                      <a:pt x="39" y="34"/>
                    </a:lnTo>
                    <a:lnTo>
                      <a:pt x="35" y="41"/>
                    </a:lnTo>
                    <a:lnTo>
                      <a:pt x="30" y="45"/>
                    </a:lnTo>
                    <a:lnTo>
                      <a:pt x="21" y="47"/>
                    </a:lnTo>
                    <a:lnTo>
                      <a:pt x="12" y="46"/>
                    </a:lnTo>
                    <a:lnTo>
                      <a:pt x="6" y="41"/>
                    </a:lnTo>
                    <a:lnTo>
                      <a:pt x="1" y="34"/>
                    </a:lnTo>
                    <a:lnTo>
                      <a:pt x="0" y="24"/>
                    </a:lnTo>
                    <a:lnTo>
                      <a:pt x="1" y="15"/>
                    </a:lnTo>
                    <a:lnTo>
                      <a:pt x="6" y="7"/>
                    </a:lnTo>
                    <a:lnTo>
                      <a:pt x="12" y="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9" name="Freeform 160">
                <a:extLst>
                  <a:ext uri="{FF2B5EF4-FFF2-40B4-BE49-F238E27FC236}">
                    <a16:creationId xmlns:a16="http://schemas.microsoft.com/office/drawing/2014/main" id="{9AFEAA0E-AD46-42A6-A74D-4A3A739256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4" y="2265"/>
                <a:ext cx="32" cy="47"/>
              </a:xfrm>
              <a:custGeom>
                <a:avLst/>
                <a:gdLst>
                  <a:gd name="T0" fmla="*/ 13 w 32"/>
                  <a:gd name="T1" fmla="*/ 0 h 47"/>
                  <a:gd name="T2" fmla="*/ 22 w 32"/>
                  <a:gd name="T3" fmla="*/ 0 h 47"/>
                  <a:gd name="T4" fmla="*/ 26 w 32"/>
                  <a:gd name="T5" fmla="*/ 2 h 47"/>
                  <a:gd name="T6" fmla="*/ 29 w 32"/>
                  <a:gd name="T7" fmla="*/ 4 h 47"/>
                  <a:gd name="T8" fmla="*/ 29 w 32"/>
                  <a:gd name="T9" fmla="*/ 15 h 47"/>
                  <a:gd name="T10" fmla="*/ 26 w 32"/>
                  <a:gd name="T11" fmla="*/ 15 h 47"/>
                  <a:gd name="T12" fmla="*/ 26 w 32"/>
                  <a:gd name="T13" fmla="*/ 11 h 47"/>
                  <a:gd name="T14" fmla="*/ 24 w 32"/>
                  <a:gd name="T15" fmla="*/ 8 h 47"/>
                  <a:gd name="T16" fmla="*/ 23 w 32"/>
                  <a:gd name="T17" fmla="*/ 6 h 47"/>
                  <a:gd name="T18" fmla="*/ 16 w 32"/>
                  <a:gd name="T19" fmla="*/ 4 h 47"/>
                  <a:gd name="T20" fmla="*/ 13 w 32"/>
                  <a:gd name="T21" fmla="*/ 4 h 47"/>
                  <a:gd name="T22" fmla="*/ 10 w 32"/>
                  <a:gd name="T23" fmla="*/ 6 h 47"/>
                  <a:gd name="T24" fmla="*/ 9 w 32"/>
                  <a:gd name="T25" fmla="*/ 8 h 47"/>
                  <a:gd name="T26" fmla="*/ 8 w 32"/>
                  <a:gd name="T27" fmla="*/ 11 h 47"/>
                  <a:gd name="T28" fmla="*/ 10 w 32"/>
                  <a:gd name="T29" fmla="*/ 16 h 47"/>
                  <a:gd name="T30" fmla="*/ 11 w 32"/>
                  <a:gd name="T31" fmla="*/ 17 h 47"/>
                  <a:gd name="T32" fmla="*/ 15 w 32"/>
                  <a:gd name="T33" fmla="*/ 19 h 47"/>
                  <a:gd name="T34" fmla="*/ 17 w 32"/>
                  <a:gd name="T35" fmla="*/ 19 h 47"/>
                  <a:gd name="T36" fmla="*/ 22 w 32"/>
                  <a:gd name="T37" fmla="*/ 21 h 47"/>
                  <a:gd name="T38" fmla="*/ 25 w 32"/>
                  <a:gd name="T39" fmla="*/ 22 h 47"/>
                  <a:gd name="T40" fmla="*/ 28 w 32"/>
                  <a:gd name="T41" fmla="*/ 24 h 47"/>
                  <a:gd name="T42" fmla="*/ 31 w 32"/>
                  <a:gd name="T43" fmla="*/ 28 h 47"/>
                  <a:gd name="T44" fmla="*/ 32 w 32"/>
                  <a:gd name="T45" fmla="*/ 30 h 47"/>
                  <a:gd name="T46" fmla="*/ 32 w 32"/>
                  <a:gd name="T47" fmla="*/ 38 h 47"/>
                  <a:gd name="T48" fmla="*/ 29 w 32"/>
                  <a:gd name="T49" fmla="*/ 41 h 47"/>
                  <a:gd name="T50" fmla="*/ 27 w 32"/>
                  <a:gd name="T51" fmla="*/ 43 h 47"/>
                  <a:gd name="T52" fmla="*/ 24 w 32"/>
                  <a:gd name="T53" fmla="*/ 45 h 47"/>
                  <a:gd name="T54" fmla="*/ 20 w 32"/>
                  <a:gd name="T55" fmla="*/ 47 h 47"/>
                  <a:gd name="T56" fmla="*/ 11 w 32"/>
                  <a:gd name="T57" fmla="*/ 47 h 47"/>
                  <a:gd name="T58" fmla="*/ 8 w 32"/>
                  <a:gd name="T59" fmla="*/ 46 h 47"/>
                  <a:gd name="T60" fmla="*/ 3 w 32"/>
                  <a:gd name="T61" fmla="*/ 45 h 47"/>
                  <a:gd name="T62" fmla="*/ 1 w 32"/>
                  <a:gd name="T63" fmla="*/ 43 h 47"/>
                  <a:gd name="T64" fmla="*/ 0 w 32"/>
                  <a:gd name="T65" fmla="*/ 31 h 47"/>
                  <a:gd name="T66" fmla="*/ 2 w 32"/>
                  <a:gd name="T67" fmla="*/ 31 h 47"/>
                  <a:gd name="T68" fmla="*/ 4 w 32"/>
                  <a:gd name="T69" fmla="*/ 35 h 47"/>
                  <a:gd name="T70" fmla="*/ 6 w 32"/>
                  <a:gd name="T71" fmla="*/ 39 h 47"/>
                  <a:gd name="T72" fmla="*/ 9 w 32"/>
                  <a:gd name="T73" fmla="*/ 42 h 47"/>
                  <a:gd name="T74" fmla="*/ 15 w 32"/>
                  <a:gd name="T75" fmla="*/ 44 h 47"/>
                  <a:gd name="T76" fmla="*/ 20 w 32"/>
                  <a:gd name="T77" fmla="*/ 44 h 47"/>
                  <a:gd name="T78" fmla="*/ 24 w 32"/>
                  <a:gd name="T79" fmla="*/ 40 h 47"/>
                  <a:gd name="T80" fmla="*/ 24 w 32"/>
                  <a:gd name="T81" fmla="*/ 34 h 47"/>
                  <a:gd name="T82" fmla="*/ 23 w 32"/>
                  <a:gd name="T83" fmla="*/ 32 h 47"/>
                  <a:gd name="T84" fmla="*/ 21 w 32"/>
                  <a:gd name="T85" fmla="*/ 30 h 47"/>
                  <a:gd name="T86" fmla="*/ 14 w 32"/>
                  <a:gd name="T87" fmla="*/ 27 h 47"/>
                  <a:gd name="T88" fmla="*/ 8 w 32"/>
                  <a:gd name="T89" fmla="*/ 24 h 47"/>
                  <a:gd name="T90" fmla="*/ 4 w 32"/>
                  <a:gd name="T91" fmla="*/ 22 h 47"/>
                  <a:gd name="T92" fmla="*/ 2 w 32"/>
                  <a:gd name="T93" fmla="*/ 20 h 47"/>
                  <a:gd name="T94" fmla="*/ 1 w 32"/>
                  <a:gd name="T95" fmla="*/ 17 h 47"/>
                  <a:gd name="T96" fmla="*/ 1 w 32"/>
                  <a:gd name="T97" fmla="*/ 10 h 47"/>
                  <a:gd name="T98" fmla="*/ 6 w 32"/>
                  <a:gd name="T99" fmla="*/ 4 h 47"/>
                  <a:gd name="T100" fmla="*/ 9 w 32"/>
                  <a:gd name="T101" fmla="*/ 2 h 47"/>
                  <a:gd name="T102" fmla="*/ 13 w 32"/>
                  <a:gd name="T10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2" h="47">
                    <a:moveTo>
                      <a:pt x="13" y="0"/>
                    </a:moveTo>
                    <a:lnTo>
                      <a:pt x="22" y="0"/>
                    </a:lnTo>
                    <a:lnTo>
                      <a:pt x="26" y="2"/>
                    </a:lnTo>
                    <a:lnTo>
                      <a:pt x="29" y="4"/>
                    </a:lnTo>
                    <a:lnTo>
                      <a:pt x="29" y="15"/>
                    </a:lnTo>
                    <a:lnTo>
                      <a:pt x="26" y="15"/>
                    </a:lnTo>
                    <a:lnTo>
                      <a:pt x="26" y="11"/>
                    </a:lnTo>
                    <a:lnTo>
                      <a:pt x="24" y="8"/>
                    </a:lnTo>
                    <a:lnTo>
                      <a:pt x="23" y="6"/>
                    </a:lnTo>
                    <a:lnTo>
                      <a:pt x="16" y="4"/>
                    </a:lnTo>
                    <a:lnTo>
                      <a:pt x="13" y="4"/>
                    </a:lnTo>
                    <a:lnTo>
                      <a:pt x="10" y="6"/>
                    </a:lnTo>
                    <a:lnTo>
                      <a:pt x="9" y="8"/>
                    </a:lnTo>
                    <a:lnTo>
                      <a:pt x="8" y="11"/>
                    </a:lnTo>
                    <a:lnTo>
                      <a:pt x="10" y="16"/>
                    </a:lnTo>
                    <a:lnTo>
                      <a:pt x="11" y="17"/>
                    </a:lnTo>
                    <a:lnTo>
                      <a:pt x="15" y="19"/>
                    </a:lnTo>
                    <a:lnTo>
                      <a:pt x="17" y="19"/>
                    </a:lnTo>
                    <a:lnTo>
                      <a:pt x="22" y="21"/>
                    </a:lnTo>
                    <a:lnTo>
                      <a:pt x="25" y="22"/>
                    </a:lnTo>
                    <a:lnTo>
                      <a:pt x="28" y="24"/>
                    </a:lnTo>
                    <a:lnTo>
                      <a:pt x="31" y="28"/>
                    </a:lnTo>
                    <a:lnTo>
                      <a:pt x="32" y="30"/>
                    </a:lnTo>
                    <a:lnTo>
                      <a:pt x="32" y="38"/>
                    </a:lnTo>
                    <a:lnTo>
                      <a:pt x="29" y="41"/>
                    </a:lnTo>
                    <a:lnTo>
                      <a:pt x="27" y="43"/>
                    </a:lnTo>
                    <a:lnTo>
                      <a:pt x="24" y="45"/>
                    </a:lnTo>
                    <a:lnTo>
                      <a:pt x="20" y="47"/>
                    </a:lnTo>
                    <a:lnTo>
                      <a:pt x="11" y="47"/>
                    </a:lnTo>
                    <a:lnTo>
                      <a:pt x="8" y="46"/>
                    </a:lnTo>
                    <a:lnTo>
                      <a:pt x="3" y="45"/>
                    </a:lnTo>
                    <a:lnTo>
                      <a:pt x="1" y="43"/>
                    </a:lnTo>
                    <a:lnTo>
                      <a:pt x="0" y="31"/>
                    </a:lnTo>
                    <a:lnTo>
                      <a:pt x="2" y="31"/>
                    </a:lnTo>
                    <a:lnTo>
                      <a:pt x="4" y="35"/>
                    </a:lnTo>
                    <a:lnTo>
                      <a:pt x="6" y="39"/>
                    </a:lnTo>
                    <a:lnTo>
                      <a:pt x="9" y="42"/>
                    </a:lnTo>
                    <a:lnTo>
                      <a:pt x="15" y="44"/>
                    </a:lnTo>
                    <a:lnTo>
                      <a:pt x="20" y="44"/>
                    </a:lnTo>
                    <a:lnTo>
                      <a:pt x="24" y="40"/>
                    </a:lnTo>
                    <a:lnTo>
                      <a:pt x="24" y="34"/>
                    </a:lnTo>
                    <a:lnTo>
                      <a:pt x="23" y="32"/>
                    </a:lnTo>
                    <a:lnTo>
                      <a:pt x="21" y="30"/>
                    </a:lnTo>
                    <a:lnTo>
                      <a:pt x="14" y="27"/>
                    </a:lnTo>
                    <a:lnTo>
                      <a:pt x="8" y="24"/>
                    </a:lnTo>
                    <a:lnTo>
                      <a:pt x="4" y="22"/>
                    </a:lnTo>
                    <a:lnTo>
                      <a:pt x="2" y="20"/>
                    </a:lnTo>
                    <a:lnTo>
                      <a:pt x="1" y="17"/>
                    </a:lnTo>
                    <a:lnTo>
                      <a:pt x="1" y="10"/>
                    </a:lnTo>
                    <a:lnTo>
                      <a:pt x="6" y="4"/>
                    </a:lnTo>
                    <a:lnTo>
                      <a:pt x="9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0" name="Freeform 161">
                <a:extLst>
                  <a:ext uri="{FF2B5EF4-FFF2-40B4-BE49-F238E27FC236}">
                    <a16:creationId xmlns:a16="http://schemas.microsoft.com/office/drawing/2014/main" id="{C606B5D5-424E-4A7C-BBAD-F800BA65D5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3" y="2265"/>
                <a:ext cx="33" cy="47"/>
              </a:xfrm>
              <a:custGeom>
                <a:avLst/>
                <a:gdLst>
                  <a:gd name="T0" fmla="*/ 13 w 33"/>
                  <a:gd name="T1" fmla="*/ 0 h 47"/>
                  <a:gd name="T2" fmla="*/ 22 w 33"/>
                  <a:gd name="T3" fmla="*/ 0 h 47"/>
                  <a:gd name="T4" fmla="*/ 26 w 33"/>
                  <a:gd name="T5" fmla="*/ 2 h 47"/>
                  <a:gd name="T6" fmla="*/ 30 w 33"/>
                  <a:gd name="T7" fmla="*/ 4 h 47"/>
                  <a:gd name="T8" fmla="*/ 30 w 33"/>
                  <a:gd name="T9" fmla="*/ 15 h 47"/>
                  <a:gd name="T10" fmla="*/ 27 w 33"/>
                  <a:gd name="T11" fmla="*/ 15 h 47"/>
                  <a:gd name="T12" fmla="*/ 25 w 33"/>
                  <a:gd name="T13" fmla="*/ 8 h 47"/>
                  <a:gd name="T14" fmla="*/ 23 w 33"/>
                  <a:gd name="T15" fmla="*/ 6 h 47"/>
                  <a:gd name="T16" fmla="*/ 17 w 33"/>
                  <a:gd name="T17" fmla="*/ 4 h 47"/>
                  <a:gd name="T18" fmla="*/ 14 w 33"/>
                  <a:gd name="T19" fmla="*/ 4 h 47"/>
                  <a:gd name="T20" fmla="*/ 12 w 33"/>
                  <a:gd name="T21" fmla="*/ 5 h 47"/>
                  <a:gd name="T22" fmla="*/ 10 w 33"/>
                  <a:gd name="T23" fmla="*/ 7 h 47"/>
                  <a:gd name="T24" fmla="*/ 9 w 33"/>
                  <a:gd name="T25" fmla="*/ 9 h 47"/>
                  <a:gd name="T26" fmla="*/ 9 w 33"/>
                  <a:gd name="T27" fmla="*/ 14 h 47"/>
                  <a:gd name="T28" fmla="*/ 10 w 33"/>
                  <a:gd name="T29" fmla="*/ 16 h 47"/>
                  <a:gd name="T30" fmla="*/ 17 w 33"/>
                  <a:gd name="T31" fmla="*/ 19 h 47"/>
                  <a:gd name="T32" fmla="*/ 19 w 33"/>
                  <a:gd name="T33" fmla="*/ 19 h 47"/>
                  <a:gd name="T34" fmla="*/ 23 w 33"/>
                  <a:gd name="T35" fmla="*/ 21 h 47"/>
                  <a:gd name="T36" fmla="*/ 26 w 33"/>
                  <a:gd name="T37" fmla="*/ 22 h 47"/>
                  <a:gd name="T38" fmla="*/ 29 w 33"/>
                  <a:gd name="T39" fmla="*/ 24 h 47"/>
                  <a:gd name="T40" fmla="*/ 31 w 33"/>
                  <a:gd name="T41" fmla="*/ 28 h 47"/>
                  <a:gd name="T42" fmla="*/ 33 w 33"/>
                  <a:gd name="T43" fmla="*/ 30 h 47"/>
                  <a:gd name="T44" fmla="*/ 33 w 33"/>
                  <a:gd name="T45" fmla="*/ 34 h 47"/>
                  <a:gd name="T46" fmla="*/ 31 w 33"/>
                  <a:gd name="T47" fmla="*/ 41 h 47"/>
                  <a:gd name="T48" fmla="*/ 29 w 33"/>
                  <a:gd name="T49" fmla="*/ 43 h 47"/>
                  <a:gd name="T50" fmla="*/ 25 w 33"/>
                  <a:gd name="T51" fmla="*/ 45 h 47"/>
                  <a:gd name="T52" fmla="*/ 21 w 33"/>
                  <a:gd name="T53" fmla="*/ 47 h 47"/>
                  <a:gd name="T54" fmla="*/ 11 w 33"/>
                  <a:gd name="T55" fmla="*/ 47 h 47"/>
                  <a:gd name="T56" fmla="*/ 5 w 33"/>
                  <a:gd name="T57" fmla="*/ 45 h 47"/>
                  <a:gd name="T58" fmla="*/ 1 w 33"/>
                  <a:gd name="T59" fmla="*/ 43 h 47"/>
                  <a:gd name="T60" fmla="*/ 0 w 33"/>
                  <a:gd name="T61" fmla="*/ 31 h 47"/>
                  <a:gd name="T62" fmla="*/ 4 w 33"/>
                  <a:gd name="T63" fmla="*/ 31 h 47"/>
                  <a:gd name="T64" fmla="*/ 5 w 33"/>
                  <a:gd name="T65" fmla="*/ 35 h 47"/>
                  <a:gd name="T66" fmla="*/ 9 w 33"/>
                  <a:gd name="T67" fmla="*/ 42 h 47"/>
                  <a:gd name="T68" fmla="*/ 12 w 33"/>
                  <a:gd name="T69" fmla="*/ 43 h 47"/>
                  <a:gd name="T70" fmla="*/ 17 w 33"/>
                  <a:gd name="T71" fmla="*/ 44 h 47"/>
                  <a:gd name="T72" fmla="*/ 20 w 33"/>
                  <a:gd name="T73" fmla="*/ 44 h 47"/>
                  <a:gd name="T74" fmla="*/ 24 w 33"/>
                  <a:gd name="T75" fmla="*/ 40 h 47"/>
                  <a:gd name="T76" fmla="*/ 25 w 33"/>
                  <a:gd name="T77" fmla="*/ 36 h 47"/>
                  <a:gd name="T78" fmla="*/ 22 w 33"/>
                  <a:gd name="T79" fmla="*/ 30 h 47"/>
                  <a:gd name="T80" fmla="*/ 15 w 33"/>
                  <a:gd name="T81" fmla="*/ 27 h 47"/>
                  <a:gd name="T82" fmla="*/ 11 w 33"/>
                  <a:gd name="T83" fmla="*/ 26 h 47"/>
                  <a:gd name="T84" fmla="*/ 8 w 33"/>
                  <a:gd name="T85" fmla="*/ 24 h 47"/>
                  <a:gd name="T86" fmla="*/ 4 w 33"/>
                  <a:gd name="T87" fmla="*/ 20 h 47"/>
                  <a:gd name="T88" fmla="*/ 1 w 33"/>
                  <a:gd name="T89" fmla="*/ 17 h 47"/>
                  <a:gd name="T90" fmla="*/ 1 w 33"/>
                  <a:gd name="T91" fmla="*/ 14 h 47"/>
                  <a:gd name="T92" fmla="*/ 4 w 33"/>
                  <a:gd name="T93" fmla="*/ 7 h 47"/>
                  <a:gd name="T94" fmla="*/ 6 w 33"/>
                  <a:gd name="T95" fmla="*/ 4 h 47"/>
                  <a:gd name="T96" fmla="*/ 9 w 33"/>
                  <a:gd name="T97" fmla="*/ 2 h 47"/>
                  <a:gd name="T98" fmla="*/ 13 w 33"/>
                  <a:gd name="T9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3" h="47">
                    <a:moveTo>
                      <a:pt x="13" y="0"/>
                    </a:moveTo>
                    <a:lnTo>
                      <a:pt x="22" y="0"/>
                    </a:lnTo>
                    <a:lnTo>
                      <a:pt x="26" y="2"/>
                    </a:lnTo>
                    <a:lnTo>
                      <a:pt x="30" y="4"/>
                    </a:lnTo>
                    <a:lnTo>
                      <a:pt x="30" y="15"/>
                    </a:lnTo>
                    <a:lnTo>
                      <a:pt x="27" y="15"/>
                    </a:lnTo>
                    <a:lnTo>
                      <a:pt x="25" y="8"/>
                    </a:lnTo>
                    <a:lnTo>
                      <a:pt x="23" y="6"/>
                    </a:lnTo>
                    <a:lnTo>
                      <a:pt x="17" y="4"/>
                    </a:lnTo>
                    <a:lnTo>
                      <a:pt x="14" y="4"/>
                    </a:lnTo>
                    <a:lnTo>
                      <a:pt x="12" y="5"/>
                    </a:lnTo>
                    <a:lnTo>
                      <a:pt x="10" y="7"/>
                    </a:lnTo>
                    <a:lnTo>
                      <a:pt x="9" y="9"/>
                    </a:lnTo>
                    <a:lnTo>
                      <a:pt x="9" y="14"/>
                    </a:lnTo>
                    <a:lnTo>
                      <a:pt x="10" y="16"/>
                    </a:lnTo>
                    <a:lnTo>
                      <a:pt x="17" y="19"/>
                    </a:lnTo>
                    <a:lnTo>
                      <a:pt x="19" y="19"/>
                    </a:lnTo>
                    <a:lnTo>
                      <a:pt x="23" y="21"/>
                    </a:lnTo>
                    <a:lnTo>
                      <a:pt x="26" y="22"/>
                    </a:lnTo>
                    <a:lnTo>
                      <a:pt x="29" y="24"/>
                    </a:lnTo>
                    <a:lnTo>
                      <a:pt x="31" y="28"/>
                    </a:lnTo>
                    <a:lnTo>
                      <a:pt x="33" y="30"/>
                    </a:lnTo>
                    <a:lnTo>
                      <a:pt x="33" y="34"/>
                    </a:lnTo>
                    <a:lnTo>
                      <a:pt x="31" y="41"/>
                    </a:lnTo>
                    <a:lnTo>
                      <a:pt x="29" y="43"/>
                    </a:lnTo>
                    <a:lnTo>
                      <a:pt x="25" y="45"/>
                    </a:lnTo>
                    <a:lnTo>
                      <a:pt x="21" y="47"/>
                    </a:lnTo>
                    <a:lnTo>
                      <a:pt x="11" y="47"/>
                    </a:lnTo>
                    <a:lnTo>
                      <a:pt x="5" y="45"/>
                    </a:lnTo>
                    <a:lnTo>
                      <a:pt x="1" y="43"/>
                    </a:lnTo>
                    <a:lnTo>
                      <a:pt x="0" y="31"/>
                    </a:lnTo>
                    <a:lnTo>
                      <a:pt x="4" y="31"/>
                    </a:lnTo>
                    <a:lnTo>
                      <a:pt x="5" y="35"/>
                    </a:lnTo>
                    <a:lnTo>
                      <a:pt x="9" y="42"/>
                    </a:lnTo>
                    <a:lnTo>
                      <a:pt x="12" y="43"/>
                    </a:lnTo>
                    <a:lnTo>
                      <a:pt x="17" y="44"/>
                    </a:lnTo>
                    <a:lnTo>
                      <a:pt x="20" y="44"/>
                    </a:lnTo>
                    <a:lnTo>
                      <a:pt x="24" y="40"/>
                    </a:lnTo>
                    <a:lnTo>
                      <a:pt x="25" y="36"/>
                    </a:lnTo>
                    <a:lnTo>
                      <a:pt x="22" y="30"/>
                    </a:lnTo>
                    <a:lnTo>
                      <a:pt x="15" y="27"/>
                    </a:lnTo>
                    <a:lnTo>
                      <a:pt x="11" y="26"/>
                    </a:lnTo>
                    <a:lnTo>
                      <a:pt x="8" y="24"/>
                    </a:lnTo>
                    <a:lnTo>
                      <a:pt x="4" y="20"/>
                    </a:lnTo>
                    <a:lnTo>
                      <a:pt x="1" y="17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6" y="4"/>
                    </a:lnTo>
                    <a:lnTo>
                      <a:pt x="9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1" name="Freeform 162">
                <a:extLst>
                  <a:ext uri="{FF2B5EF4-FFF2-40B4-BE49-F238E27FC236}">
                    <a16:creationId xmlns:a16="http://schemas.microsoft.com/office/drawing/2014/main" id="{B687EFDA-F70E-4BF1-BC66-8A139CDEFB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37" y="2373"/>
                <a:ext cx="39" cy="47"/>
              </a:xfrm>
              <a:custGeom>
                <a:avLst/>
                <a:gdLst>
                  <a:gd name="T0" fmla="*/ 18 w 39"/>
                  <a:gd name="T1" fmla="*/ 4 h 47"/>
                  <a:gd name="T2" fmla="*/ 13 w 39"/>
                  <a:gd name="T3" fmla="*/ 8 h 47"/>
                  <a:gd name="T4" fmla="*/ 10 w 39"/>
                  <a:gd name="T5" fmla="*/ 15 h 47"/>
                  <a:gd name="T6" fmla="*/ 10 w 39"/>
                  <a:gd name="T7" fmla="*/ 19 h 47"/>
                  <a:gd name="T8" fmla="*/ 28 w 39"/>
                  <a:gd name="T9" fmla="*/ 19 h 47"/>
                  <a:gd name="T10" fmla="*/ 29 w 39"/>
                  <a:gd name="T11" fmla="*/ 18 h 47"/>
                  <a:gd name="T12" fmla="*/ 29 w 39"/>
                  <a:gd name="T13" fmla="*/ 9 h 47"/>
                  <a:gd name="T14" fmla="*/ 28 w 39"/>
                  <a:gd name="T15" fmla="*/ 7 h 47"/>
                  <a:gd name="T16" fmla="*/ 26 w 39"/>
                  <a:gd name="T17" fmla="*/ 6 h 47"/>
                  <a:gd name="T18" fmla="*/ 24 w 39"/>
                  <a:gd name="T19" fmla="*/ 4 h 47"/>
                  <a:gd name="T20" fmla="*/ 18 w 39"/>
                  <a:gd name="T21" fmla="*/ 4 h 47"/>
                  <a:gd name="T22" fmla="*/ 21 w 39"/>
                  <a:gd name="T23" fmla="*/ 0 h 47"/>
                  <a:gd name="T24" fmla="*/ 29 w 39"/>
                  <a:gd name="T25" fmla="*/ 1 h 47"/>
                  <a:gd name="T26" fmla="*/ 35 w 39"/>
                  <a:gd name="T27" fmla="*/ 6 h 47"/>
                  <a:gd name="T28" fmla="*/ 38 w 39"/>
                  <a:gd name="T29" fmla="*/ 10 h 47"/>
                  <a:gd name="T30" fmla="*/ 39 w 39"/>
                  <a:gd name="T31" fmla="*/ 15 h 47"/>
                  <a:gd name="T32" fmla="*/ 39 w 39"/>
                  <a:gd name="T33" fmla="*/ 21 h 47"/>
                  <a:gd name="T34" fmla="*/ 38 w 39"/>
                  <a:gd name="T35" fmla="*/ 21 h 47"/>
                  <a:gd name="T36" fmla="*/ 37 w 39"/>
                  <a:gd name="T37" fmla="*/ 22 h 47"/>
                  <a:gd name="T38" fmla="*/ 10 w 39"/>
                  <a:gd name="T39" fmla="*/ 22 h 47"/>
                  <a:gd name="T40" fmla="*/ 10 w 39"/>
                  <a:gd name="T41" fmla="*/ 30 h 47"/>
                  <a:gd name="T42" fmla="*/ 12 w 39"/>
                  <a:gd name="T43" fmla="*/ 36 h 47"/>
                  <a:gd name="T44" fmla="*/ 16 w 39"/>
                  <a:gd name="T45" fmla="*/ 41 h 47"/>
                  <a:gd name="T46" fmla="*/ 23 w 39"/>
                  <a:gd name="T47" fmla="*/ 43 h 47"/>
                  <a:gd name="T48" fmla="*/ 27 w 39"/>
                  <a:gd name="T49" fmla="*/ 42 h 47"/>
                  <a:gd name="T50" fmla="*/ 29 w 39"/>
                  <a:gd name="T51" fmla="*/ 41 h 47"/>
                  <a:gd name="T52" fmla="*/ 33 w 39"/>
                  <a:gd name="T53" fmla="*/ 38 h 47"/>
                  <a:gd name="T54" fmla="*/ 35 w 39"/>
                  <a:gd name="T55" fmla="*/ 36 h 47"/>
                  <a:gd name="T56" fmla="*/ 36 w 39"/>
                  <a:gd name="T57" fmla="*/ 33 h 47"/>
                  <a:gd name="T58" fmla="*/ 39 w 39"/>
                  <a:gd name="T59" fmla="*/ 34 h 47"/>
                  <a:gd name="T60" fmla="*/ 35 w 39"/>
                  <a:gd name="T61" fmla="*/ 41 h 47"/>
                  <a:gd name="T62" fmla="*/ 29 w 39"/>
                  <a:gd name="T63" fmla="*/ 45 h 47"/>
                  <a:gd name="T64" fmla="*/ 21 w 39"/>
                  <a:gd name="T65" fmla="*/ 47 h 47"/>
                  <a:gd name="T66" fmla="*/ 12 w 39"/>
                  <a:gd name="T67" fmla="*/ 46 h 47"/>
                  <a:gd name="T68" fmla="*/ 6 w 39"/>
                  <a:gd name="T69" fmla="*/ 41 h 47"/>
                  <a:gd name="T70" fmla="*/ 1 w 39"/>
                  <a:gd name="T71" fmla="*/ 34 h 47"/>
                  <a:gd name="T72" fmla="*/ 0 w 39"/>
                  <a:gd name="T73" fmla="*/ 24 h 47"/>
                  <a:gd name="T74" fmla="*/ 1 w 39"/>
                  <a:gd name="T75" fmla="*/ 15 h 47"/>
                  <a:gd name="T76" fmla="*/ 6 w 39"/>
                  <a:gd name="T77" fmla="*/ 7 h 47"/>
                  <a:gd name="T78" fmla="*/ 12 w 39"/>
                  <a:gd name="T79" fmla="*/ 3 h 47"/>
                  <a:gd name="T80" fmla="*/ 21 w 39"/>
                  <a:gd name="T8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9" h="47">
                    <a:moveTo>
                      <a:pt x="18" y="4"/>
                    </a:moveTo>
                    <a:lnTo>
                      <a:pt x="13" y="8"/>
                    </a:lnTo>
                    <a:lnTo>
                      <a:pt x="10" y="15"/>
                    </a:lnTo>
                    <a:lnTo>
                      <a:pt x="10" y="19"/>
                    </a:lnTo>
                    <a:lnTo>
                      <a:pt x="28" y="19"/>
                    </a:lnTo>
                    <a:lnTo>
                      <a:pt x="29" y="18"/>
                    </a:lnTo>
                    <a:lnTo>
                      <a:pt x="29" y="9"/>
                    </a:lnTo>
                    <a:lnTo>
                      <a:pt x="28" y="7"/>
                    </a:lnTo>
                    <a:lnTo>
                      <a:pt x="26" y="6"/>
                    </a:lnTo>
                    <a:lnTo>
                      <a:pt x="24" y="4"/>
                    </a:lnTo>
                    <a:lnTo>
                      <a:pt x="18" y="4"/>
                    </a:lnTo>
                    <a:close/>
                    <a:moveTo>
                      <a:pt x="21" y="0"/>
                    </a:moveTo>
                    <a:lnTo>
                      <a:pt x="29" y="1"/>
                    </a:lnTo>
                    <a:lnTo>
                      <a:pt x="35" y="6"/>
                    </a:lnTo>
                    <a:lnTo>
                      <a:pt x="38" y="10"/>
                    </a:lnTo>
                    <a:lnTo>
                      <a:pt x="39" y="15"/>
                    </a:lnTo>
                    <a:lnTo>
                      <a:pt x="39" y="21"/>
                    </a:lnTo>
                    <a:lnTo>
                      <a:pt x="38" y="21"/>
                    </a:lnTo>
                    <a:lnTo>
                      <a:pt x="37" y="22"/>
                    </a:lnTo>
                    <a:lnTo>
                      <a:pt x="10" y="22"/>
                    </a:lnTo>
                    <a:lnTo>
                      <a:pt x="10" y="30"/>
                    </a:lnTo>
                    <a:lnTo>
                      <a:pt x="12" y="36"/>
                    </a:lnTo>
                    <a:lnTo>
                      <a:pt x="16" y="41"/>
                    </a:lnTo>
                    <a:lnTo>
                      <a:pt x="23" y="43"/>
                    </a:lnTo>
                    <a:lnTo>
                      <a:pt x="27" y="42"/>
                    </a:lnTo>
                    <a:lnTo>
                      <a:pt x="29" y="41"/>
                    </a:lnTo>
                    <a:lnTo>
                      <a:pt x="33" y="38"/>
                    </a:lnTo>
                    <a:lnTo>
                      <a:pt x="35" y="36"/>
                    </a:lnTo>
                    <a:lnTo>
                      <a:pt x="36" y="33"/>
                    </a:lnTo>
                    <a:lnTo>
                      <a:pt x="39" y="34"/>
                    </a:lnTo>
                    <a:lnTo>
                      <a:pt x="35" y="41"/>
                    </a:lnTo>
                    <a:lnTo>
                      <a:pt x="29" y="45"/>
                    </a:lnTo>
                    <a:lnTo>
                      <a:pt x="21" y="47"/>
                    </a:lnTo>
                    <a:lnTo>
                      <a:pt x="12" y="46"/>
                    </a:lnTo>
                    <a:lnTo>
                      <a:pt x="6" y="41"/>
                    </a:lnTo>
                    <a:lnTo>
                      <a:pt x="1" y="34"/>
                    </a:lnTo>
                    <a:lnTo>
                      <a:pt x="0" y="24"/>
                    </a:lnTo>
                    <a:lnTo>
                      <a:pt x="1" y="15"/>
                    </a:lnTo>
                    <a:lnTo>
                      <a:pt x="6" y="7"/>
                    </a:lnTo>
                    <a:lnTo>
                      <a:pt x="12" y="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2" name="Freeform 163">
                <a:extLst>
                  <a:ext uri="{FF2B5EF4-FFF2-40B4-BE49-F238E27FC236}">
                    <a16:creationId xmlns:a16="http://schemas.microsoft.com/office/drawing/2014/main" id="{959F610B-19AF-4602-BCA0-93941D6EBF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3" y="2373"/>
                <a:ext cx="51" cy="46"/>
              </a:xfrm>
              <a:custGeom>
                <a:avLst/>
                <a:gdLst>
                  <a:gd name="T0" fmla="*/ 13 w 51"/>
                  <a:gd name="T1" fmla="*/ 0 h 46"/>
                  <a:gd name="T2" fmla="*/ 15 w 51"/>
                  <a:gd name="T3" fmla="*/ 7 h 46"/>
                  <a:gd name="T4" fmla="*/ 18 w 51"/>
                  <a:gd name="T5" fmla="*/ 5 h 46"/>
                  <a:gd name="T6" fmla="*/ 20 w 51"/>
                  <a:gd name="T7" fmla="*/ 4 h 46"/>
                  <a:gd name="T8" fmla="*/ 24 w 51"/>
                  <a:gd name="T9" fmla="*/ 1 h 46"/>
                  <a:gd name="T10" fmla="*/ 27 w 51"/>
                  <a:gd name="T11" fmla="*/ 0 h 46"/>
                  <a:gd name="T12" fmla="*/ 31 w 51"/>
                  <a:gd name="T13" fmla="*/ 0 h 46"/>
                  <a:gd name="T14" fmla="*/ 36 w 51"/>
                  <a:gd name="T15" fmla="*/ 1 h 46"/>
                  <a:gd name="T16" fmla="*/ 39 w 51"/>
                  <a:gd name="T17" fmla="*/ 3 h 46"/>
                  <a:gd name="T18" fmla="*/ 42 w 51"/>
                  <a:gd name="T19" fmla="*/ 6 h 46"/>
                  <a:gd name="T20" fmla="*/ 44 w 51"/>
                  <a:gd name="T21" fmla="*/ 15 h 46"/>
                  <a:gd name="T22" fmla="*/ 44 w 51"/>
                  <a:gd name="T23" fmla="*/ 41 h 46"/>
                  <a:gd name="T24" fmla="*/ 46 w 51"/>
                  <a:gd name="T25" fmla="*/ 42 h 46"/>
                  <a:gd name="T26" fmla="*/ 46 w 51"/>
                  <a:gd name="T27" fmla="*/ 43 h 46"/>
                  <a:gd name="T28" fmla="*/ 48 w 51"/>
                  <a:gd name="T29" fmla="*/ 44 h 46"/>
                  <a:gd name="T30" fmla="*/ 51 w 51"/>
                  <a:gd name="T31" fmla="*/ 44 h 46"/>
                  <a:gd name="T32" fmla="*/ 51 w 51"/>
                  <a:gd name="T33" fmla="*/ 46 h 46"/>
                  <a:gd name="T34" fmla="*/ 29 w 51"/>
                  <a:gd name="T35" fmla="*/ 46 h 46"/>
                  <a:gd name="T36" fmla="*/ 29 w 51"/>
                  <a:gd name="T37" fmla="*/ 44 h 46"/>
                  <a:gd name="T38" fmla="*/ 32 w 51"/>
                  <a:gd name="T39" fmla="*/ 43 h 46"/>
                  <a:gd name="T40" fmla="*/ 35 w 51"/>
                  <a:gd name="T41" fmla="*/ 43 h 46"/>
                  <a:gd name="T42" fmla="*/ 36 w 51"/>
                  <a:gd name="T43" fmla="*/ 42 h 46"/>
                  <a:gd name="T44" fmla="*/ 36 w 51"/>
                  <a:gd name="T45" fmla="*/ 12 h 46"/>
                  <a:gd name="T46" fmla="*/ 35 w 51"/>
                  <a:gd name="T47" fmla="*/ 9 h 46"/>
                  <a:gd name="T48" fmla="*/ 32 w 51"/>
                  <a:gd name="T49" fmla="*/ 7 h 46"/>
                  <a:gd name="T50" fmla="*/ 29 w 51"/>
                  <a:gd name="T51" fmla="*/ 6 h 46"/>
                  <a:gd name="T52" fmla="*/ 23 w 51"/>
                  <a:gd name="T53" fmla="*/ 6 h 46"/>
                  <a:gd name="T54" fmla="*/ 20 w 51"/>
                  <a:gd name="T55" fmla="*/ 7 h 46"/>
                  <a:gd name="T56" fmla="*/ 17 w 51"/>
                  <a:gd name="T57" fmla="*/ 9 h 46"/>
                  <a:gd name="T58" fmla="*/ 16 w 51"/>
                  <a:gd name="T59" fmla="*/ 12 h 46"/>
                  <a:gd name="T60" fmla="*/ 15 w 51"/>
                  <a:gd name="T61" fmla="*/ 15 h 46"/>
                  <a:gd name="T62" fmla="*/ 15 w 51"/>
                  <a:gd name="T63" fmla="*/ 42 h 46"/>
                  <a:gd name="T64" fmla="*/ 16 w 51"/>
                  <a:gd name="T65" fmla="*/ 43 h 46"/>
                  <a:gd name="T66" fmla="*/ 18 w 51"/>
                  <a:gd name="T67" fmla="*/ 44 h 46"/>
                  <a:gd name="T68" fmla="*/ 22 w 51"/>
                  <a:gd name="T69" fmla="*/ 44 h 46"/>
                  <a:gd name="T70" fmla="*/ 22 w 51"/>
                  <a:gd name="T71" fmla="*/ 46 h 46"/>
                  <a:gd name="T72" fmla="*/ 0 w 51"/>
                  <a:gd name="T73" fmla="*/ 46 h 46"/>
                  <a:gd name="T74" fmla="*/ 0 w 51"/>
                  <a:gd name="T75" fmla="*/ 44 h 46"/>
                  <a:gd name="T76" fmla="*/ 3 w 51"/>
                  <a:gd name="T77" fmla="*/ 43 h 46"/>
                  <a:gd name="T78" fmla="*/ 4 w 51"/>
                  <a:gd name="T79" fmla="*/ 43 h 46"/>
                  <a:gd name="T80" fmla="*/ 6 w 51"/>
                  <a:gd name="T81" fmla="*/ 41 h 46"/>
                  <a:gd name="T82" fmla="*/ 6 w 51"/>
                  <a:gd name="T83" fmla="*/ 8 h 46"/>
                  <a:gd name="T84" fmla="*/ 4 w 51"/>
                  <a:gd name="T85" fmla="*/ 6 h 46"/>
                  <a:gd name="T86" fmla="*/ 3 w 51"/>
                  <a:gd name="T87" fmla="*/ 6 h 46"/>
                  <a:gd name="T88" fmla="*/ 0 w 51"/>
                  <a:gd name="T89" fmla="*/ 5 h 46"/>
                  <a:gd name="T90" fmla="*/ 0 w 51"/>
                  <a:gd name="T91" fmla="*/ 3 h 46"/>
                  <a:gd name="T92" fmla="*/ 13 w 51"/>
                  <a:gd name="T9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1" h="46">
                    <a:moveTo>
                      <a:pt x="13" y="0"/>
                    </a:moveTo>
                    <a:lnTo>
                      <a:pt x="15" y="7"/>
                    </a:lnTo>
                    <a:lnTo>
                      <a:pt x="18" y="5"/>
                    </a:lnTo>
                    <a:lnTo>
                      <a:pt x="20" y="4"/>
                    </a:lnTo>
                    <a:lnTo>
                      <a:pt x="24" y="1"/>
                    </a:lnTo>
                    <a:lnTo>
                      <a:pt x="27" y="0"/>
                    </a:lnTo>
                    <a:lnTo>
                      <a:pt x="31" y="0"/>
                    </a:lnTo>
                    <a:lnTo>
                      <a:pt x="36" y="1"/>
                    </a:lnTo>
                    <a:lnTo>
                      <a:pt x="39" y="3"/>
                    </a:lnTo>
                    <a:lnTo>
                      <a:pt x="42" y="6"/>
                    </a:lnTo>
                    <a:lnTo>
                      <a:pt x="44" y="15"/>
                    </a:lnTo>
                    <a:lnTo>
                      <a:pt x="44" y="41"/>
                    </a:lnTo>
                    <a:lnTo>
                      <a:pt x="46" y="42"/>
                    </a:lnTo>
                    <a:lnTo>
                      <a:pt x="46" y="43"/>
                    </a:lnTo>
                    <a:lnTo>
                      <a:pt x="48" y="44"/>
                    </a:lnTo>
                    <a:lnTo>
                      <a:pt x="51" y="44"/>
                    </a:lnTo>
                    <a:lnTo>
                      <a:pt x="51" y="46"/>
                    </a:lnTo>
                    <a:lnTo>
                      <a:pt x="29" y="46"/>
                    </a:lnTo>
                    <a:lnTo>
                      <a:pt x="29" y="44"/>
                    </a:lnTo>
                    <a:lnTo>
                      <a:pt x="32" y="43"/>
                    </a:lnTo>
                    <a:lnTo>
                      <a:pt x="35" y="43"/>
                    </a:lnTo>
                    <a:lnTo>
                      <a:pt x="36" y="42"/>
                    </a:lnTo>
                    <a:lnTo>
                      <a:pt x="36" y="12"/>
                    </a:lnTo>
                    <a:lnTo>
                      <a:pt x="35" y="9"/>
                    </a:lnTo>
                    <a:lnTo>
                      <a:pt x="32" y="7"/>
                    </a:lnTo>
                    <a:lnTo>
                      <a:pt x="29" y="6"/>
                    </a:lnTo>
                    <a:lnTo>
                      <a:pt x="23" y="6"/>
                    </a:lnTo>
                    <a:lnTo>
                      <a:pt x="20" y="7"/>
                    </a:lnTo>
                    <a:lnTo>
                      <a:pt x="17" y="9"/>
                    </a:lnTo>
                    <a:lnTo>
                      <a:pt x="16" y="12"/>
                    </a:lnTo>
                    <a:lnTo>
                      <a:pt x="15" y="15"/>
                    </a:lnTo>
                    <a:lnTo>
                      <a:pt x="15" y="42"/>
                    </a:lnTo>
                    <a:lnTo>
                      <a:pt x="16" y="43"/>
                    </a:lnTo>
                    <a:lnTo>
                      <a:pt x="18" y="44"/>
                    </a:lnTo>
                    <a:lnTo>
                      <a:pt x="22" y="44"/>
                    </a:lnTo>
                    <a:lnTo>
                      <a:pt x="22" y="46"/>
                    </a:lnTo>
                    <a:lnTo>
                      <a:pt x="0" y="46"/>
                    </a:lnTo>
                    <a:lnTo>
                      <a:pt x="0" y="44"/>
                    </a:lnTo>
                    <a:lnTo>
                      <a:pt x="3" y="43"/>
                    </a:lnTo>
                    <a:lnTo>
                      <a:pt x="4" y="43"/>
                    </a:lnTo>
                    <a:lnTo>
                      <a:pt x="6" y="41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3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3" name="Freeform 164">
                <a:extLst>
                  <a:ext uri="{FF2B5EF4-FFF2-40B4-BE49-F238E27FC236}">
                    <a16:creationId xmlns:a16="http://schemas.microsoft.com/office/drawing/2014/main" id="{734B652B-6738-44C9-9C71-1E893A0BBD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40" y="2373"/>
                <a:ext cx="43" cy="47"/>
              </a:xfrm>
              <a:custGeom>
                <a:avLst/>
                <a:gdLst>
                  <a:gd name="T0" fmla="*/ 22 w 43"/>
                  <a:gd name="T1" fmla="*/ 22 h 47"/>
                  <a:gd name="T2" fmla="*/ 17 w 43"/>
                  <a:gd name="T3" fmla="*/ 24 h 47"/>
                  <a:gd name="T4" fmla="*/ 11 w 43"/>
                  <a:gd name="T5" fmla="*/ 28 h 47"/>
                  <a:gd name="T6" fmla="*/ 9 w 43"/>
                  <a:gd name="T7" fmla="*/ 36 h 47"/>
                  <a:gd name="T8" fmla="*/ 12 w 43"/>
                  <a:gd name="T9" fmla="*/ 41 h 47"/>
                  <a:gd name="T10" fmla="*/ 18 w 43"/>
                  <a:gd name="T11" fmla="*/ 43 h 47"/>
                  <a:gd name="T12" fmla="*/ 21 w 43"/>
                  <a:gd name="T13" fmla="*/ 42 h 47"/>
                  <a:gd name="T14" fmla="*/ 26 w 43"/>
                  <a:gd name="T15" fmla="*/ 38 h 47"/>
                  <a:gd name="T16" fmla="*/ 27 w 43"/>
                  <a:gd name="T17" fmla="*/ 20 h 47"/>
                  <a:gd name="T18" fmla="*/ 24 w 43"/>
                  <a:gd name="T19" fmla="*/ 0 h 47"/>
                  <a:gd name="T20" fmla="*/ 31 w 43"/>
                  <a:gd name="T21" fmla="*/ 3 h 47"/>
                  <a:gd name="T22" fmla="*/ 34 w 43"/>
                  <a:gd name="T23" fmla="*/ 7 h 47"/>
                  <a:gd name="T24" fmla="*/ 35 w 43"/>
                  <a:gd name="T25" fmla="*/ 10 h 47"/>
                  <a:gd name="T26" fmla="*/ 36 w 43"/>
                  <a:gd name="T27" fmla="*/ 41 h 47"/>
                  <a:gd name="T28" fmla="*/ 41 w 43"/>
                  <a:gd name="T29" fmla="*/ 43 h 47"/>
                  <a:gd name="T30" fmla="*/ 43 w 43"/>
                  <a:gd name="T31" fmla="*/ 44 h 47"/>
                  <a:gd name="T32" fmla="*/ 36 w 43"/>
                  <a:gd name="T33" fmla="*/ 47 h 47"/>
                  <a:gd name="T34" fmla="*/ 29 w 43"/>
                  <a:gd name="T35" fmla="*/ 46 h 47"/>
                  <a:gd name="T36" fmla="*/ 24 w 43"/>
                  <a:gd name="T37" fmla="*/ 43 h 47"/>
                  <a:gd name="T38" fmla="*/ 18 w 43"/>
                  <a:gd name="T39" fmla="*/ 46 h 47"/>
                  <a:gd name="T40" fmla="*/ 9 w 43"/>
                  <a:gd name="T41" fmla="*/ 47 h 47"/>
                  <a:gd name="T42" fmla="*/ 2 w 43"/>
                  <a:gd name="T43" fmla="*/ 41 h 47"/>
                  <a:gd name="T44" fmla="*/ 0 w 43"/>
                  <a:gd name="T45" fmla="*/ 32 h 47"/>
                  <a:gd name="T46" fmla="*/ 3 w 43"/>
                  <a:gd name="T47" fmla="*/ 26 h 47"/>
                  <a:gd name="T48" fmla="*/ 8 w 43"/>
                  <a:gd name="T49" fmla="*/ 23 h 47"/>
                  <a:gd name="T50" fmla="*/ 22 w 43"/>
                  <a:gd name="T51" fmla="*/ 19 h 47"/>
                  <a:gd name="T52" fmla="*/ 27 w 43"/>
                  <a:gd name="T53" fmla="*/ 9 h 47"/>
                  <a:gd name="T54" fmla="*/ 24 w 43"/>
                  <a:gd name="T55" fmla="*/ 6 h 47"/>
                  <a:gd name="T56" fmla="*/ 21 w 43"/>
                  <a:gd name="T57" fmla="*/ 4 h 47"/>
                  <a:gd name="T58" fmla="*/ 15 w 43"/>
                  <a:gd name="T59" fmla="*/ 5 h 47"/>
                  <a:gd name="T60" fmla="*/ 11 w 43"/>
                  <a:gd name="T61" fmla="*/ 9 h 47"/>
                  <a:gd name="T62" fmla="*/ 7 w 43"/>
                  <a:gd name="T63" fmla="*/ 16 h 47"/>
                  <a:gd name="T64" fmla="*/ 4 w 43"/>
                  <a:gd name="T65" fmla="*/ 15 h 47"/>
                  <a:gd name="T66" fmla="*/ 2 w 43"/>
                  <a:gd name="T67" fmla="*/ 11 h 47"/>
                  <a:gd name="T68" fmla="*/ 10 w 43"/>
                  <a:gd name="T69" fmla="*/ 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3" h="47">
                    <a:moveTo>
                      <a:pt x="27" y="20"/>
                    </a:moveTo>
                    <a:lnTo>
                      <a:pt x="22" y="22"/>
                    </a:lnTo>
                    <a:lnTo>
                      <a:pt x="19" y="23"/>
                    </a:lnTo>
                    <a:lnTo>
                      <a:pt x="17" y="24"/>
                    </a:lnTo>
                    <a:lnTo>
                      <a:pt x="14" y="26"/>
                    </a:lnTo>
                    <a:lnTo>
                      <a:pt x="11" y="28"/>
                    </a:lnTo>
                    <a:lnTo>
                      <a:pt x="9" y="30"/>
                    </a:lnTo>
                    <a:lnTo>
                      <a:pt x="9" y="36"/>
                    </a:lnTo>
                    <a:lnTo>
                      <a:pt x="10" y="38"/>
                    </a:lnTo>
                    <a:lnTo>
                      <a:pt x="12" y="41"/>
                    </a:lnTo>
                    <a:lnTo>
                      <a:pt x="15" y="42"/>
                    </a:lnTo>
                    <a:lnTo>
                      <a:pt x="18" y="43"/>
                    </a:lnTo>
                    <a:lnTo>
                      <a:pt x="20" y="42"/>
                    </a:lnTo>
                    <a:lnTo>
                      <a:pt x="21" y="42"/>
                    </a:lnTo>
                    <a:lnTo>
                      <a:pt x="23" y="41"/>
                    </a:lnTo>
                    <a:lnTo>
                      <a:pt x="26" y="38"/>
                    </a:lnTo>
                    <a:lnTo>
                      <a:pt x="27" y="36"/>
                    </a:lnTo>
                    <a:lnTo>
                      <a:pt x="27" y="20"/>
                    </a:lnTo>
                    <a:close/>
                    <a:moveTo>
                      <a:pt x="20" y="0"/>
                    </a:moveTo>
                    <a:lnTo>
                      <a:pt x="24" y="0"/>
                    </a:lnTo>
                    <a:lnTo>
                      <a:pt x="29" y="1"/>
                    </a:lnTo>
                    <a:lnTo>
                      <a:pt x="31" y="3"/>
                    </a:lnTo>
                    <a:lnTo>
                      <a:pt x="33" y="5"/>
                    </a:lnTo>
                    <a:lnTo>
                      <a:pt x="34" y="7"/>
                    </a:lnTo>
                    <a:lnTo>
                      <a:pt x="34" y="8"/>
                    </a:lnTo>
                    <a:lnTo>
                      <a:pt x="35" y="10"/>
                    </a:lnTo>
                    <a:lnTo>
                      <a:pt x="35" y="38"/>
                    </a:lnTo>
                    <a:lnTo>
                      <a:pt x="36" y="41"/>
                    </a:lnTo>
                    <a:lnTo>
                      <a:pt x="39" y="43"/>
                    </a:lnTo>
                    <a:lnTo>
                      <a:pt x="41" y="43"/>
                    </a:lnTo>
                    <a:lnTo>
                      <a:pt x="43" y="42"/>
                    </a:lnTo>
                    <a:lnTo>
                      <a:pt x="43" y="44"/>
                    </a:lnTo>
                    <a:lnTo>
                      <a:pt x="40" y="46"/>
                    </a:lnTo>
                    <a:lnTo>
                      <a:pt x="36" y="47"/>
                    </a:lnTo>
                    <a:lnTo>
                      <a:pt x="31" y="47"/>
                    </a:lnTo>
                    <a:lnTo>
                      <a:pt x="29" y="46"/>
                    </a:lnTo>
                    <a:lnTo>
                      <a:pt x="27" y="42"/>
                    </a:lnTo>
                    <a:lnTo>
                      <a:pt x="24" y="43"/>
                    </a:lnTo>
                    <a:lnTo>
                      <a:pt x="21" y="45"/>
                    </a:lnTo>
                    <a:lnTo>
                      <a:pt x="18" y="46"/>
                    </a:lnTo>
                    <a:lnTo>
                      <a:pt x="14" y="47"/>
                    </a:lnTo>
                    <a:lnTo>
                      <a:pt x="9" y="47"/>
                    </a:lnTo>
                    <a:lnTo>
                      <a:pt x="6" y="45"/>
                    </a:lnTo>
                    <a:lnTo>
                      <a:pt x="2" y="41"/>
                    </a:lnTo>
                    <a:lnTo>
                      <a:pt x="0" y="37"/>
                    </a:lnTo>
                    <a:lnTo>
                      <a:pt x="0" y="32"/>
                    </a:lnTo>
                    <a:lnTo>
                      <a:pt x="2" y="29"/>
                    </a:lnTo>
                    <a:lnTo>
                      <a:pt x="3" y="26"/>
                    </a:lnTo>
                    <a:lnTo>
                      <a:pt x="5" y="24"/>
                    </a:lnTo>
                    <a:lnTo>
                      <a:pt x="8" y="23"/>
                    </a:lnTo>
                    <a:lnTo>
                      <a:pt x="16" y="21"/>
                    </a:lnTo>
                    <a:lnTo>
                      <a:pt x="22" y="19"/>
                    </a:lnTo>
                    <a:lnTo>
                      <a:pt x="27" y="17"/>
                    </a:lnTo>
                    <a:lnTo>
                      <a:pt x="27" y="9"/>
                    </a:lnTo>
                    <a:lnTo>
                      <a:pt x="26" y="7"/>
                    </a:lnTo>
                    <a:lnTo>
                      <a:pt x="24" y="6"/>
                    </a:lnTo>
                    <a:lnTo>
                      <a:pt x="22" y="5"/>
                    </a:lnTo>
                    <a:lnTo>
                      <a:pt x="21" y="4"/>
                    </a:lnTo>
                    <a:lnTo>
                      <a:pt x="17" y="4"/>
                    </a:lnTo>
                    <a:lnTo>
                      <a:pt x="15" y="5"/>
                    </a:lnTo>
                    <a:lnTo>
                      <a:pt x="12" y="7"/>
                    </a:lnTo>
                    <a:lnTo>
                      <a:pt x="11" y="9"/>
                    </a:lnTo>
                    <a:lnTo>
                      <a:pt x="10" y="12"/>
                    </a:lnTo>
                    <a:lnTo>
                      <a:pt x="7" y="16"/>
                    </a:lnTo>
                    <a:lnTo>
                      <a:pt x="5" y="15"/>
                    </a:lnTo>
                    <a:lnTo>
                      <a:pt x="4" y="15"/>
                    </a:lnTo>
                    <a:lnTo>
                      <a:pt x="3" y="13"/>
                    </a:lnTo>
                    <a:lnTo>
                      <a:pt x="2" y="11"/>
                    </a:lnTo>
                    <a:lnTo>
                      <a:pt x="4" y="6"/>
                    </a:lnTo>
                    <a:lnTo>
                      <a:pt x="10" y="3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4" name="Freeform 165">
                <a:extLst>
                  <a:ext uri="{FF2B5EF4-FFF2-40B4-BE49-F238E27FC236}">
                    <a16:creationId xmlns:a16="http://schemas.microsoft.com/office/drawing/2014/main" id="{D99D2A3A-CBF4-4270-89E0-E18748D955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85" y="2352"/>
                <a:ext cx="48" cy="68"/>
              </a:xfrm>
              <a:custGeom>
                <a:avLst/>
                <a:gdLst>
                  <a:gd name="T0" fmla="*/ 23 w 48"/>
                  <a:gd name="T1" fmla="*/ 27 h 68"/>
                  <a:gd name="T2" fmla="*/ 20 w 48"/>
                  <a:gd name="T3" fmla="*/ 28 h 68"/>
                  <a:gd name="T4" fmla="*/ 15 w 48"/>
                  <a:gd name="T5" fmla="*/ 32 h 68"/>
                  <a:gd name="T6" fmla="*/ 15 w 48"/>
                  <a:gd name="T7" fmla="*/ 58 h 68"/>
                  <a:gd name="T8" fmla="*/ 22 w 48"/>
                  <a:gd name="T9" fmla="*/ 65 h 68"/>
                  <a:gd name="T10" fmla="*/ 25 w 48"/>
                  <a:gd name="T11" fmla="*/ 65 h 68"/>
                  <a:gd name="T12" fmla="*/ 33 w 48"/>
                  <a:gd name="T13" fmla="*/ 63 h 68"/>
                  <a:gd name="T14" fmla="*/ 37 w 48"/>
                  <a:gd name="T15" fmla="*/ 55 h 68"/>
                  <a:gd name="T16" fmla="*/ 38 w 48"/>
                  <a:gd name="T17" fmla="*/ 44 h 68"/>
                  <a:gd name="T18" fmla="*/ 37 w 48"/>
                  <a:gd name="T19" fmla="*/ 34 h 68"/>
                  <a:gd name="T20" fmla="*/ 34 w 48"/>
                  <a:gd name="T21" fmla="*/ 29 h 68"/>
                  <a:gd name="T22" fmla="*/ 31 w 48"/>
                  <a:gd name="T23" fmla="*/ 27 h 68"/>
                  <a:gd name="T24" fmla="*/ 23 w 48"/>
                  <a:gd name="T25" fmla="*/ 27 h 68"/>
                  <a:gd name="T26" fmla="*/ 14 w 48"/>
                  <a:gd name="T27" fmla="*/ 0 h 68"/>
                  <a:gd name="T28" fmla="*/ 15 w 48"/>
                  <a:gd name="T29" fmla="*/ 1 h 68"/>
                  <a:gd name="T30" fmla="*/ 15 w 48"/>
                  <a:gd name="T31" fmla="*/ 28 h 68"/>
                  <a:gd name="T32" fmla="*/ 18 w 48"/>
                  <a:gd name="T33" fmla="*/ 27 h 68"/>
                  <a:gd name="T34" fmla="*/ 20 w 48"/>
                  <a:gd name="T35" fmla="*/ 25 h 68"/>
                  <a:gd name="T36" fmla="*/ 23 w 48"/>
                  <a:gd name="T37" fmla="*/ 24 h 68"/>
                  <a:gd name="T38" fmla="*/ 26 w 48"/>
                  <a:gd name="T39" fmla="*/ 21 h 68"/>
                  <a:gd name="T40" fmla="*/ 31 w 48"/>
                  <a:gd name="T41" fmla="*/ 21 h 68"/>
                  <a:gd name="T42" fmla="*/ 38 w 48"/>
                  <a:gd name="T43" fmla="*/ 24 h 68"/>
                  <a:gd name="T44" fmla="*/ 44 w 48"/>
                  <a:gd name="T45" fmla="*/ 28 h 68"/>
                  <a:gd name="T46" fmla="*/ 47 w 48"/>
                  <a:gd name="T47" fmla="*/ 33 h 68"/>
                  <a:gd name="T48" fmla="*/ 48 w 48"/>
                  <a:gd name="T49" fmla="*/ 40 h 68"/>
                  <a:gd name="T50" fmla="*/ 48 w 48"/>
                  <a:gd name="T51" fmla="*/ 44 h 68"/>
                  <a:gd name="T52" fmla="*/ 47 w 48"/>
                  <a:gd name="T53" fmla="*/ 53 h 68"/>
                  <a:gd name="T54" fmla="*/ 44 w 48"/>
                  <a:gd name="T55" fmla="*/ 61 h 68"/>
                  <a:gd name="T56" fmla="*/ 38 w 48"/>
                  <a:gd name="T57" fmla="*/ 65 h 68"/>
                  <a:gd name="T58" fmla="*/ 33 w 48"/>
                  <a:gd name="T59" fmla="*/ 67 h 68"/>
                  <a:gd name="T60" fmla="*/ 25 w 48"/>
                  <a:gd name="T61" fmla="*/ 68 h 68"/>
                  <a:gd name="T62" fmla="*/ 21 w 48"/>
                  <a:gd name="T63" fmla="*/ 68 h 68"/>
                  <a:gd name="T64" fmla="*/ 14 w 48"/>
                  <a:gd name="T65" fmla="*/ 66 h 68"/>
                  <a:gd name="T66" fmla="*/ 12 w 48"/>
                  <a:gd name="T67" fmla="*/ 65 h 68"/>
                  <a:gd name="T68" fmla="*/ 8 w 48"/>
                  <a:gd name="T69" fmla="*/ 68 h 68"/>
                  <a:gd name="T70" fmla="*/ 7 w 48"/>
                  <a:gd name="T71" fmla="*/ 67 h 68"/>
                  <a:gd name="T72" fmla="*/ 7 w 48"/>
                  <a:gd name="T73" fmla="*/ 7 h 68"/>
                  <a:gd name="T74" fmla="*/ 6 w 48"/>
                  <a:gd name="T75" fmla="*/ 5 h 68"/>
                  <a:gd name="T76" fmla="*/ 3 w 48"/>
                  <a:gd name="T77" fmla="*/ 5 h 68"/>
                  <a:gd name="T78" fmla="*/ 0 w 48"/>
                  <a:gd name="T79" fmla="*/ 4 h 68"/>
                  <a:gd name="T80" fmla="*/ 0 w 48"/>
                  <a:gd name="T81" fmla="*/ 2 h 68"/>
                  <a:gd name="T82" fmla="*/ 14 w 48"/>
                  <a:gd name="T83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8" h="68">
                    <a:moveTo>
                      <a:pt x="23" y="27"/>
                    </a:moveTo>
                    <a:lnTo>
                      <a:pt x="20" y="28"/>
                    </a:lnTo>
                    <a:lnTo>
                      <a:pt x="15" y="32"/>
                    </a:lnTo>
                    <a:lnTo>
                      <a:pt x="15" y="58"/>
                    </a:lnTo>
                    <a:lnTo>
                      <a:pt x="22" y="65"/>
                    </a:lnTo>
                    <a:lnTo>
                      <a:pt x="25" y="65"/>
                    </a:lnTo>
                    <a:lnTo>
                      <a:pt x="33" y="63"/>
                    </a:lnTo>
                    <a:lnTo>
                      <a:pt x="37" y="55"/>
                    </a:lnTo>
                    <a:lnTo>
                      <a:pt x="38" y="44"/>
                    </a:lnTo>
                    <a:lnTo>
                      <a:pt x="37" y="34"/>
                    </a:lnTo>
                    <a:lnTo>
                      <a:pt x="34" y="29"/>
                    </a:lnTo>
                    <a:lnTo>
                      <a:pt x="31" y="27"/>
                    </a:lnTo>
                    <a:lnTo>
                      <a:pt x="23" y="27"/>
                    </a:lnTo>
                    <a:close/>
                    <a:moveTo>
                      <a:pt x="14" y="0"/>
                    </a:moveTo>
                    <a:lnTo>
                      <a:pt x="15" y="1"/>
                    </a:lnTo>
                    <a:lnTo>
                      <a:pt x="15" y="28"/>
                    </a:lnTo>
                    <a:lnTo>
                      <a:pt x="18" y="27"/>
                    </a:lnTo>
                    <a:lnTo>
                      <a:pt x="20" y="25"/>
                    </a:lnTo>
                    <a:lnTo>
                      <a:pt x="23" y="24"/>
                    </a:lnTo>
                    <a:lnTo>
                      <a:pt x="26" y="21"/>
                    </a:lnTo>
                    <a:lnTo>
                      <a:pt x="31" y="21"/>
                    </a:lnTo>
                    <a:lnTo>
                      <a:pt x="38" y="24"/>
                    </a:lnTo>
                    <a:lnTo>
                      <a:pt x="44" y="28"/>
                    </a:lnTo>
                    <a:lnTo>
                      <a:pt x="47" y="33"/>
                    </a:lnTo>
                    <a:lnTo>
                      <a:pt x="48" y="40"/>
                    </a:lnTo>
                    <a:lnTo>
                      <a:pt x="48" y="44"/>
                    </a:lnTo>
                    <a:lnTo>
                      <a:pt x="47" y="53"/>
                    </a:lnTo>
                    <a:lnTo>
                      <a:pt x="44" y="61"/>
                    </a:lnTo>
                    <a:lnTo>
                      <a:pt x="38" y="65"/>
                    </a:lnTo>
                    <a:lnTo>
                      <a:pt x="33" y="67"/>
                    </a:lnTo>
                    <a:lnTo>
                      <a:pt x="25" y="68"/>
                    </a:lnTo>
                    <a:lnTo>
                      <a:pt x="21" y="68"/>
                    </a:lnTo>
                    <a:lnTo>
                      <a:pt x="14" y="66"/>
                    </a:lnTo>
                    <a:lnTo>
                      <a:pt x="12" y="65"/>
                    </a:lnTo>
                    <a:lnTo>
                      <a:pt x="8" y="68"/>
                    </a:lnTo>
                    <a:lnTo>
                      <a:pt x="7" y="67"/>
                    </a:lnTo>
                    <a:lnTo>
                      <a:pt x="7" y="7"/>
                    </a:lnTo>
                    <a:lnTo>
                      <a:pt x="6" y="5"/>
                    </a:lnTo>
                    <a:lnTo>
                      <a:pt x="3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5" name="Freeform 166">
                <a:extLst>
                  <a:ext uri="{FF2B5EF4-FFF2-40B4-BE49-F238E27FC236}">
                    <a16:creationId xmlns:a16="http://schemas.microsoft.com/office/drawing/2014/main" id="{950B4F9E-9EEA-4835-AD4D-3C95BCB901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0" y="2352"/>
                <a:ext cx="21" cy="67"/>
              </a:xfrm>
              <a:custGeom>
                <a:avLst/>
                <a:gdLst>
                  <a:gd name="T0" fmla="*/ 14 w 21"/>
                  <a:gd name="T1" fmla="*/ 0 h 67"/>
                  <a:gd name="T2" fmla="*/ 15 w 21"/>
                  <a:gd name="T3" fmla="*/ 1 h 67"/>
                  <a:gd name="T4" fmla="*/ 15 w 21"/>
                  <a:gd name="T5" fmla="*/ 63 h 67"/>
                  <a:gd name="T6" fmla="*/ 16 w 21"/>
                  <a:gd name="T7" fmla="*/ 64 h 67"/>
                  <a:gd name="T8" fmla="*/ 18 w 21"/>
                  <a:gd name="T9" fmla="*/ 65 h 67"/>
                  <a:gd name="T10" fmla="*/ 21 w 21"/>
                  <a:gd name="T11" fmla="*/ 65 h 67"/>
                  <a:gd name="T12" fmla="*/ 21 w 21"/>
                  <a:gd name="T13" fmla="*/ 67 h 67"/>
                  <a:gd name="T14" fmla="*/ 0 w 21"/>
                  <a:gd name="T15" fmla="*/ 67 h 67"/>
                  <a:gd name="T16" fmla="*/ 0 w 21"/>
                  <a:gd name="T17" fmla="*/ 65 h 67"/>
                  <a:gd name="T18" fmla="*/ 3 w 21"/>
                  <a:gd name="T19" fmla="*/ 64 h 67"/>
                  <a:gd name="T20" fmla="*/ 5 w 21"/>
                  <a:gd name="T21" fmla="*/ 64 h 67"/>
                  <a:gd name="T22" fmla="*/ 6 w 21"/>
                  <a:gd name="T23" fmla="*/ 63 h 67"/>
                  <a:gd name="T24" fmla="*/ 6 w 21"/>
                  <a:gd name="T25" fmla="*/ 5 h 67"/>
                  <a:gd name="T26" fmla="*/ 3 w 21"/>
                  <a:gd name="T27" fmla="*/ 5 h 67"/>
                  <a:gd name="T28" fmla="*/ 0 w 21"/>
                  <a:gd name="T29" fmla="*/ 4 h 67"/>
                  <a:gd name="T30" fmla="*/ 0 w 21"/>
                  <a:gd name="T31" fmla="*/ 2 h 67"/>
                  <a:gd name="T32" fmla="*/ 14 w 21"/>
                  <a:gd name="T33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" h="67">
                    <a:moveTo>
                      <a:pt x="14" y="0"/>
                    </a:moveTo>
                    <a:lnTo>
                      <a:pt x="15" y="1"/>
                    </a:lnTo>
                    <a:lnTo>
                      <a:pt x="15" y="63"/>
                    </a:lnTo>
                    <a:lnTo>
                      <a:pt x="16" y="64"/>
                    </a:lnTo>
                    <a:lnTo>
                      <a:pt x="18" y="65"/>
                    </a:lnTo>
                    <a:lnTo>
                      <a:pt x="21" y="65"/>
                    </a:lnTo>
                    <a:lnTo>
                      <a:pt x="21" y="67"/>
                    </a:lnTo>
                    <a:lnTo>
                      <a:pt x="0" y="67"/>
                    </a:lnTo>
                    <a:lnTo>
                      <a:pt x="0" y="65"/>
                    </a:lnTo>
                    <a:lnTo>
                      <a:pt x="3" y="64"/>
                    </a:lnTo>
                    <a:lnTo>
                      <a:pt x="5" y="64"/>
                    </a:lnTo>
                    <a:lnTo>
                      <a:pt x="6" y="63"/>
                    </a:lnTo>
                    <a:lnTo>
                      <a:pt x="6" y="5"/>
                    </a:lnTo>
                    <a:lnTo>
                      <a:pt x="3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6" name="Freeform 167">
                <a:extLst>
                  <a:ext uri="{FF2B5EF4-FFF2-40B4-BE49-F238E27FC236}">
                    <a16:creationId xmlns:a16="http://schemas.microsoft.com/office/drawing/2014/main" id="{25625537-FF33-4D33-802C-2F52B16E5B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68" y="2373"/>
                <a:ext cx="39" cy="47"/>
              </a:xfrm>
              <a:custGeom>
                <a:avLst/>
                <a:gdLst>
                  <a:gd name="T0" fmla="*/ 16 w 39"/>
                  <a:gd name="T1" fmla="*/ 4 h 47"/>
                  <a:gd name="T2" fmla="*/ 12 w 39"/>
                  <a:gd name="T3" fmla="*/ 8 h 47"/>
                  <a:gd name="T4" fmla="*/ 10 w 39"/>
                  <a:gd name="T5" fmla="*/ 12 h 47"/>
                  <a:gd name="T6" fmla="*/ 10 w 39"/>
                  <a:gd name="T7" fmla="*/ 15 h 47"/>
                  <a:gd name="T8" fmla="*/ 9 w 39"/>
                  <a:gd name="T9" fmla="*/ 17 h 47"/>
                  <a:gd name="T10" fmla="*/ 9 w 39"/>
                  <a:gd name="T11" fmla="*/ 19 h 47"/>
                  <a:gd name="T12" fmla="*/ 28 w 39"/>
                  <a:gd name="T13" fmla="*/ 19 h 47"/>
                  <a:gd name="T14" fmla="*/ 29 w 39"/>
                  <a:gd name="T15" fmla="*/ 18 h 47"/>
                  <a:gd name="T16" fmla="*/ 29 w 39"/>
                  <a:gd name="T17" fmla="*/ 12 h 47"/>
                  <a:gd name="T18" fmla="*/ 28 w 39"/>
                  <a:gd name="T19" fmla="*/ 9 h 47"/>
                  <a:gd name="T20" fmla="*/ 27 w 39"/>
                  <a:gd name="T21" fmla="*/ 7 h 47"/>
                  <a:gd name="T22" fmla="*/ 25 w 39"/>
                  <a:gd name="T23" fmla="*/ 6 h 47"/>
                  <a:gd name="T24" fmla="*/ 23 w 39"/>
                  <a:gd name="T25" fmla="*/ 4 h 47"/>
                  <a:gd name="T26" fmla="*/ 16 w 39"/>
                  <a:gd name="T27" fmla="*/ 4 h 47"/>
                  <a:gd name="T28" fmla="*/ 20 w 39"/>
                  <a:gd name="T29" fmla="*/ 0 h 47"/>
                  <a:gd name="T30" fmla="*/ 28 w 39"/>
                  <a:gd name="T31" fmla="*/ 1 h 47"/>
                  <a:gd name="T32" fmla="*/ 34 w 39"/>
                  <a:gd name="T33" fmla="*/ 6 h 47"/>
                  <a:gd name="T34" fmla="*/ 37 w 39"/>
                  <a:gd name="T35" fmla="*/ 10 h 47"/>
                  <a:gd name="T36" fmla="*/ 39 w 39"/>
                  <a:gd name="T37" fmla="*/ 15 h 47"/>
                  <a:gd name="T38" fmla="*/ 39 w 39"/>
                  <a:gd name="T39" fmla="*/ 19 h 47"/>
                  <a:gd name="T40" fmla="*/ 38 w 39"/>
                  <a:gd name="T41" fmla="*/ 21 h 47"/>
                  <a:gd name="T42" fmla="*/ 36 w 39"/>
                  <a:gd name="T43" fmla="*/ 22 h 47"/>
                  <a:gd name="T44" fmla="*/ 9 w 39"/>
                  <a:gd name="T45" fmla="*/ 22 h 47"/>
                  <a:gd name="T46" fmla="*/ 10 w 39"/>
                  <a:gd name="T47" fmla="*/ 30 h 47"/>
                  <a:gd name="T48" fmla="*/ 11 w 39"/>
                  <a:gd name="T49" fmla="*/ 36 h 47"/>
                  <a:gd name="T50" fmla="*/ 15 w 39"/>
                  <a:gd name="T51" fmla="*/ 41 h 47"/>
                  <a:gd name="T52" fmla="*/ 23 w 39"/>
                  <a:gd name="T53" fmla="*/ 43 h 47"/>
                  <a:gd name="T54" fmla="*/ 29 w 39"/>
                  <a:gd name="T55" fmla="*/ 41 h 47"/>
                  <a:gd name="T56" fmla="*/ 34 w 39"/>
                  <a:gd name="T57" fmla="*/ 36 h 47"/>
                  <a:gd name="T58" fmla="*/ 36 w 39"/>
                  <a:gd name="T59" fmla="*/ 33 h 47"/>
                  <a:gd name="T60" fmla="*/ 38 w 39"/>
                  <a:gd name="T61" fmla="*/ 34 h 47"/>
                  <a:gd name="T62" fmla="*/ 35 w 39"/>
                  <a:gd name="T63" fmla="*/ 41 h 47"/>
                  <a:gd name="T64" fmla="*/ 29 w 39"/>
                  <a:gd name="T65" fmla="*/ 45 h 47"/>
                  <a:gd name="T66" fmla="*/ 20 w 39"/>
                  <a:gd name="T67" fmla="*/ 47 h 47"/>
                  <a:gd name="T68" fmla="*/ 11 w 39"/>
                  <a:gd name="T69" fmla="*/ 46 h 47"/>
                  <a:gd name="T70" fmla="*/ 4 w 39"/>
                  <a:gd name="T71" fmla="*/ 41 h 47"/>
                  <a:gd name="T72" fmla="*/ 1 w 39"/>
                  <a:gd name="T73" fmla="*/ 34 h 47"/>
                  <a:gd name="T74" fmla="*/ 0 w 39"/>
                  <a:gd name="T75" fmla="*/ 24 h 47"/>
                  <a:gd name="T76" fmla="*/ 1 w 39"/>
                  <a:gd name="T77" fmla="*/ 15 h 47"/>
                  <a:gd name="T78" fmla="*/ 4 w 39"/>
                  <a:gd name="T79" fmla="*/ 7 h 47"/>
                  <a:gd name="T80" fmla="*/ 11 w 39"/>
                  <a:gd name="T81" fmla="*/ 3 h 47"/>
                  <a:gd name="T82" fmla="*/ 20 w 39"/>
                  <a:gd name="T8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9" h="47">
                    <a:moveTo>
                      <a:pt x="16" y="4"/>
                    </a:moveTo>
                    <a:lnTo>
                      <a:pt x="12" y="8"/>
                    </a:lnTo>
                    <a:lnTo>
                      <a:pt x="10" y="12"/>
                    </a:lnTo>
                    <a:lnTo>
                      <a:pt x="10" y="15"/>
                    </a:lnTo>
                    <a:lnTo>
                      <a:pt x="9" y="17"/>
                    </a:lnTo>
                    <a:lnTo>
                      <a:pt x="9" y="19"/>
                    </a:lnTo>
                    <a:lnTo>
                      <a:pt x="28" y="19"/>
                    </a:lnTo>
                    <a:lnTo>
                      <a:pt x="29" y="18"/>
                    </a:lnTo>
                    <a:lnTo>
                      <a:pt x="29" y="12"/>
                    </a:lnTo>
                    <a:lnTo>
                      <a:pt x="28" y="9"/>
                    </a:lnTo>
                    <a:lnTo>
                      <a:pt x="27" y="7"/>
                    </a:lnTo>
                    <a:lnTo>
                      <a:pt x="25" y="6"/>
                    </a:lnTo>
                    <a:lnTo>
                      <a:pt x="23" y="4"/>
                    </a:lnTo>
                    <a:lnTo>
                      <a:pt x="16" y="4"/>
                    </a:lnTo>
                    <a:close/>
                    <a:moveTo>
                      <a:pt x="20" y="0"/>
                    </a:moveTo>
                    <a:lnTo>
                      <a:pt x="28" y="1"/>
                    </a:lnTo>
                    <a:lnTo>
                      <a:pt x="34" y="6"/>
                    </a:lnTo>
                    <a:lnTo>
                      <a:pt x="37" y="10"/>
                    </a:lnTo>
                    <a:lnTo>
                      <a:pt x="39" y="15"/>
                    </a:lnTo>
                    <a:lnTo>
                      <a:pt x="39" y="19"/>
                    </a:lnTo>
                    <a:lnTo>
                      <a:pt x="38" y="21"/>
                    </a:lnTo>
                    <a:lnTo>
                      <a:pt x="36" y="22"/>
                    </a:lnTo>
                    <a:lnTo>
                      <a:pt x="9" y="22"/>
                    </a:lnTo>
                    <a:lnTo>
                      <a:pt x="10" y="30"/>
                    </a:lnTo>
                    <a:lnTo>
                      <a:pt x="11" y="36"/>
                    </a:lnTo>
                    <a:lnTo>
                      <a:pt x="15" y="41"/>
                    </a:lnTo>
                    <a:lnTo>
                      <a:pt x="23" y="43"/>
                    </a:lnTo>
                    <a:lnTo>
                      <a:pt x="29" y="41"/>
                    </a:lnTo>
                    <a:lnTo>
                      <a:pt x="34" y="36"/>
                    </a:lnTo>
                    <a:lnTo>
                      <a:pt x="36" y="33"/>
                    </a:lnTo>
                    <a:lnTo>
                      <a:pt x="38" y="34"/>
                    </a:lnTo>
                    <a:lnTo>
                      <a:pt x="35" y="41"/>
                    </a:lnTo>
                    <a:lnTo>
                      <a:pt x="29" y="45"/>
                    </a:lnTo>
                    <a:lnTo>
                      <a:pt x="20" y="47"/>
                    </a:lnTo>
                    <a:lnTo>
                      <a:pt x="11" y="46"/>
                    </a:lnTo>
                    <a:lnTo>
                      <a:pt x="4" y="41"/>
                    </a:lnTo>
                    <a:lnTo>
                      <a:pt x="1" y="34"/>
                    </a:lnTo>
                    <a:lnTo>
                      <a:pt x="0" y="24"/>
                    </a:lnTo>
                    <a:lnTo>
                      <a:pt x="1" y="15"/>
                    </a:lnTo>
                    <a:lnTo>
                      <a:pt x="4" y="7"/>
                    </a:lnTo>
                    <a:lnTo>
                      <a:pt x="11" y="3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7" name="Freeform 168">
                <a:extLst>
                  <a:ext uri="{FF2B5EF4-FFF2-40B4-BE49-F238E27FC236}">
                    <a16:creationId xmlns:a16="http://schemas.microsoft.com/office/drawing/2014/main" id="{523E6F96-0A4F-4380-8E5E-1B729AF1C3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83" y="2676"/>
                <a:ext cx="61" cy="63"/>
              </a:xfrm>
              <a:custGeom>
                <a:avLst/>
                <a:gdLst>
                  <a:gd name="T0" fmla="*/ 28 w 61"/>
                  <a:gd name="T1" fmla="*/ 10 h 63"/>
                  <a:gd name="T2" fmla="*/ 19 w 61"/>
                  <a:gd name="T3" fmla="*/ 36 h 63"/>
                  <a:gd name="T4" fmla="*/ 37 w 61"/>
                  <a:gd name="T5" fmla="*/ 36 h 63"/>
                  <a:gd name="T6" fmla="*/ 28 w 61"/>
                  <a:gd name="T7" fmla="*/ 10 h 63"/>
                  <a:gd name="T8" fmla="*/ 27 w 61"/>
                  <a:gd name="T9" fmla="*/ 0 h 63"/>
                  <a:gd name="T10" fmla="*/ 33 w 61"/>
                  <a:gd name="T11" fmla="*/ 0 h 63"/>
                  <a:gd name="T12" fmla="*/ 53 w 61"/>
                  <a:gd name="T13" fmla="*/ 56 h 63"/>
                  <a:gd name="T14" fmla="*/ 55 w 61"/>
                  <a:gd name="T15" fmla="*/ 60 h 63"/>
                  <a:gd name="T16" fmla="*/ 57 w 61"/>
                  <a:gd name="T17" fmla="*/ 60 h 63"/>
                  <a:gd name="T18" fmla="*/ 61 w 61"/>
                  <a:gd name="T19" fmla="*/ 61 h 63"/>
                  <a:gd name="T20" fmla="*/ 61 w 61"/>
                  <a:gd name="T21" fmla="*/ 63 h 63"/>
                  <a:gd name="T22" fmla="*/ 38 w 61"/>
                  <a:gd name="T23" fmla="*/ 63 h 63"/>
                  <a:gd name="T24" fmla="*/ 38 w 61"/>
                  <a:gd name="T25" fmla="*/ 61 h 63"/>
                  <a:gd name="T26" fmla="*/ 42 w 61"/>
                  <a:gd name="T27" fmla="*/ 60 h 63"/>
                  <a:gd name="T28" fmla="*/ 44 w 61"/>
                  <a:gd name="T29" fmla="*/ 60 h 63"/>
                  <a:gd name="T30" fmla="*/ 44 w 61"/>
                  <a:gd name="T31" fmla="*/ 57 h 63"/>
                  <a:gd name="T32" fmla="*/ 38 w 61"/>
                  <a:gd name="T33" fmla="*/ 39 h 63"/>
                  <a:gd name="T34" fmla="*/ 18 w 61"/>
                  <a:gd name="T35" fmla="*/ 39 h 63"/>
                  <a:gd name="T36" fmla="*/ 13 w 61"/>
                  <a:gd name="T37" fmla="*/ 57 h 63"/>
                  <a:gd name="T38" fmla="*/ 12 w 61"/>
                  <a:gd name="T39" fmla="*/ 58 h 63"/>
                  <a:gd name="T40" fmla="*/ 12 w 61"/>
                  <a:gd name="T41" fmla="*/ 59 h 63"/>
                  <a:gd name="T42" fmla="*/ 13 w 61"/>
                  <a:gd name="T43" fmla="*/ 60 h 63"/>
                  <a:gd name="T44" fmla="*/ 15 w 61"/>
                  <a:gd name="T45" fmla="*/ 60 h 63"/>
                  <a:gd name="T46" fmla="*/ 19 w 61"/>
                  <a:gd name="T47" fmla="*/ 61 h 63"/>
                  <a:gd name="T48" fmla="*/ 19 w 61"/>
                  <a:gd name="T49" fmla="*/ 63 h 63"/>
                  <a:gd name="T50" fmla="*/ 0 w 61"/>
                  <a:gd name="T51" fmla="*/ 63 h 63"/>
                  <a:gd name="T52" fmla="*/ 0 w 61"/>
                  <a:gd name="T53" fmla="*/ 61 h 63"/>
                  <a:gd name="T54" fmla="*/ 3 w 61"/>
                  <a:gd name="T55" fmla="*/ 60 h 63"/>
                  <a:gd name="T56" fmla="*/ 5 w 61"/>
                  <a:gd name="T57" fmla="*/ 59 h 63"/>
                  <a:gd name="T58" fmla="*/ 6 w 61"/>
                  <a:gd name="T59" fmla="*/ 58 h 63"/>
                  <a:gd name="T60" fmla="*/ 7 w 61"/>
                  <a:gd name="T61" fmla="*/ 55 h 63"/>
                  <a:gd name="T62" fmla="*/ 13 w 61"/>
                  <a:gd name="T63" fmla="*/ 40 h 63"/>
                  <a:gd name="T64" fmla="*/ 17 w 61"/>
                  <a:gd name="T65" fmla="*/ 27 h 63"/>
                  <a:gd name="T66" fmla="*/ 27 w 61"/>
                  <a:gd name="T6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1" h="63">
                    <a:moveTo>
                      <a:pt x="28" y="10"/>
                    </a:moveTo>
                    <a:lnTo>
                      <a:pt x="19" y="36"/>
                    </a:lnTo>
                    <a:lnTo>
                      <a:pt x="37" y="36"/>
                    </a:lnTo>
                    <a:lnTo>
                      <a:pt x="28" y="10"/>
                    </a:lnTo>
                    <a:close/>
                    <a:moveTo>
                      <a:pt x="27" y="0"/>
                    </a:moveTo>
                    <a:lnTo>
                      <a:pt x="33" y="0"/>
                    </a:lnTo>
                    <a:lnTo>
                      <a:pt x="53" y="56"/>
                    </a:lnTo>
                    <a:lnTo>
                      <a:pt x="55" y="60"/>
                    </a:lnTo>
                    <a:lnTo>
                      <a:pt x="57" y="60"/>
                    </a:lnTo>
                    <a:lnTo>
                      <a:pt x="61" y="61"/>
                    </a:lnTo>
                    <a:lnTo>
                      <a:pt x="61" y="63"/>
                    </a:lnTo>
                    <a:lnTo>
                      <a:pt x="38" y="63"/>
                    </a:lnTo>
                    <a:lnTo>
                      <a:pt x="38" y="61"/>
                    </a:lnTo>
                    <a:lnTo>
                      <a:pt x="42" y="60"/>
                    </a:lnTo>
                    <a:lnTo>
                      <a:pt x="44" y="60"/>
                    </a:lnTo>
                    <a:lnTo>
                      <a:pt x="44" y="57"/>
                    </a:lnTo>
                    <a:lnTo>
                      <a:pt x="38" y="39"/>
                    </a:lnTo>
                    <a:lnTo>
                      <a:pt x="18" y="39"/>
                    </a:lnTo>
                    <a:lnTo>
                      <a:pt x="13" y="57"/>
                    </a:lnTo>
                    <a:lnTo>
                      <a:pt x="12" y="58"/>
                    </a:lnTo>
                    <a:lnTo>
                      <a:pt x="12" y="59"/>
                    </a:lnTo>
                    <a:lnTo>
                      <a:pt x="13" y="60"/>
                    </a:lnTo>
                    <a:lnTo>
                      <a:pt x="15" y="60"/>
                    </a:lnTo>
                    <a:lnTo>
                      <a:pt x="19" y="61"/>
                    </a:lnTo>
                    <a:lnTo>
                      <a:pt x="19" y="63"/>
                    </a:lnTo>
                    <a:lnTo>
                      <a:pt x="0" y="63"/>
                    </a:lnTo>
                    <a:lnTo>
                      <a:pt x="0" y="61"/>
                    </a:lnTo>
                    <a:lnTo>
                      <a:pt x="3" y="60"/>
                    </a:lnTo>
                    <a:lnTo>
                      <a:pt x="5" y="59"/>
                    </a:lnTo>
                    <a:lnTo>
                      <a:pt x="6" y="58"/>
                    </a:lnTo>
                    <a:lnTo>
                      <a:pt x="7" y="55"/>
                    </a:lnTo>
                    <a:lnTo>
                      <a:pt x="13" y="40"/>
                    </a:lnTo>
                    <a:lnTo>
                      <a:pt x="17" y="27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8" name="Freeform 169">
                <a:extLst>
                  <a:ext uri="{FF2B5EF4-FFF2-40B4-BE49-F238E27FC236}">
                    <a16:creationId xmlns:a16="http://schemas.microsoft.com/office/drawing/2014/main" id="{E2A3EAE4-16E0-47D2-A5E3-EAFE5E29E1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46" y="2672"/>
                <a:ext cx="49" cy="68"/>
              </a:xfrm>
              <a:custGeom>
                <a:avLst/>
                <a:gdLst>
                  <a:gd name="T0" fmla="*/ 23 w 49"/>
                  <a:gd name="T1" fmla="*/ 25 h 68"/>
                  <a:gd name="T2" fmla="*/ 17 w 49"/>
                  <a:gd name="T3" fmla="*/ 26 h 68"/>
                  <a:gd name="T4" fmla="*/ 13 w 49"/>
                  <a:gd name="T5" fmla="*/ 30 h 68"/>
                  <a:gd name="T6" fmla="*/ 11 w 49"/>
                  <a:gd name="T7" fmla="*/ 37 h 68"/>
                  <a:gd name="T8" fmla="*/ 10 w 49"/>
                  <a:gd name="T9" fmla="*/ 44 h 68"/>
                  <a:gd name="T10" fmla="*/ 11 w 49"/>
                  <a:gd name="T11" fmla="*/ 54 h 68"/>
                  <a:gd name="T12" fmla="*/ 15 w 49"/>
                  <a:gd name="T13" fmla="*/ 61 h 68"/>
                  <a:gd name="T14" fmla="*/ 22 w 49"/>
                  <a:gd name="T15" fmla="*/ 63 h 68"/>
                  <a:gd name="T16" fmla="*/ 25 w 49"/>
                  <a:gd name="T17" fmla="*/ 63 h 68"/>
                  <a:gd name="T18" fmla="*/ 28 w 49"/>
                  <a:gd name="T19" fmla="*/ 62 h 68"/>
                  <a:gd name="T20" fmla="*/ 30 w 49"/>
                  <a:gd name="T21" fmla="*/ 60 h 68"/>
                  <a:gd name="T22" fmla="*/ 32 w 49"/>
                  <a:gd name="T23" fmla="*/ 56 h 68"/>
                  <a:gd name="T24" fmla="*/ 34 w 49"/>
                  <a:gd name="T25" fmla="*/ 54 h 68"/>
                  <a:gd name="T26" fmla="*/ 34 w 49"/>
                  <a:gd name="T27" fmla="*/ 36 h 68"/>
                  <a:gd name="T28" fmla="*/ 32 w 49"/>
                  <a:gd name="T29" fmla="*/ 33 h 68"/>
                  <a:gd name="T30" fmla="*/ 32 w 49"/>
                  <a:gd name="T31" fmla="*/ 30 h 68"/>
                  <a:gd name="T32" fmla="*/ 28 w 49"/>
                  <a:gd name="T33" fmla="*/ 26 h 68"/>
                  <a:gd name="T34" fmla="*/ 26 w 49"/>
                  <a:gd name="T35" fmla="*/ 25 h 68"/>
                  <a:gd name="T36" fmla="*/ 23 w 49"/>
                  <a:gd name="T37" fmla="*/ 25 h 68"/>
                  <a:gd name="T38" fmla="*/ 41 w 49"/>
                  <a:gd name="T39" fmla="*/ 0 h 68"/>
                  <a:gd name="T40" fmla="*/ 41 w 49"/>
                  <a:gd name="T41" fmla="*/ 60 h 68"/>
                  <a:gd name="T42" fmla="*/ 42 w 49"/>
                  <a:gd name="T43" fmla="*/ 62 h 68"/>
                  <a:gd name="T44" fmla="*/ 42 w 49"/>
                  <a:gd name="T45" fmla="*/ 63 h 68"/>
                  <a:gd name="T46" fmla="*/ 43 w 49"/>
                  <a:gd name="T47" fmla="*/ 64 h 68"/>
                  <a:gd name="T48" fmla="*/ 46 w 49"/>
                  <a:gd name="T49" fmla="*/ 65 h 68"/>
                  <a:gd name="T50" fmla="*/ 49 w 49"/>
                  <a:gd name="T51" fmla="*/ 65 h 68"/>
                  <a:gd name="T52" fmla="*/ 49 w 49"/>
                  <a:gd name="T53" fmla="*/ 67 h 68"/>
                  <a:gd name="T54" fmla="*/ 34 w 49"/>
                  <a:gd name="T55" fmla="*/ 67 h 68"/>
                  <a:gd name="T56" fmla="*/ 32 w 49"/>
                  <a:gd name="T57" fmla="*/ 66 h 68"/>
                  <a:gd name="T58" fmla="*/ 32 w 49"/>
                  <a:gd name="T59" fmla="*/ 62 h 68"/>
                  <a:gd name="T60" fmla="*/ 28 w 49"/>
                  <a:gd name="T61" fmla="*/ 65 h 68"/>
                  <a:gd name="T62" fmla="*/ 24 w 49"/>
                  <a:gd name="T63" fmla="*/ 67 h 68"/>
                  <a:gd name="T64" fmla="*/ 19 w 49"/>
                  <a:gd name="T65" fmla="*/ 68 h 68"/>
                  <a:gd name="T66" fmla="*/ 11 w 49"/>
                  <a:gd name="T67" fmla="*/ 67 h 68"/>
                  <a:gd name="T68" fmla="*/ 5 w 49"/>
                  <a:gd name="T69" fmla="*/ 62 h 68"/>
                  <a:gd name="T70" fmla="*/ 1 w 49"/>
                  <a:gd name="T71" fmla="*/ 55 h 68"/>
                  <a:gd name="T72" fmla="*/ 0 w 49"/>
                  <a:gd name="T73" fmla="*/ 46 h 68"/>
                  <a:gd name="T74" fmla="*/ 2 w 49"/>
                  <a:gd name="T75" fmla="*/ 36 h 68"/>
                  <a:gd name="T76" fmla="*/ 6 w 49"/>
                  <a:gd name="T77" fmla="*/ 28 h 68"/>
                  <a:gd name="T78" fmla="*/ 10 w 49"/>
                  <a:gd name="T79" fmla="*/ 25 h 68"/>
                  <a:gd name="T80" fmla="*/ 13 w 49"/>
                  <a:gd name="T81" fmla="*/ 24 h 68"/>
                  <a:gd name="T82" fmla="*/ 17 w 49"/>
                  <a:gd name="T83" fmla="*/ 22 h 68"/>
                  <a:gd name="T84" fmla="*/ 27 w 49"/>
                  <a:gd name="T85" fmla="*/ 22 h 68"/>
                  <a:gd name="T86" fmla="*/ 34 w 49"/>
                  <a:gd name="T87" fmla="*/ 24 h 68"/>
                  <a:gd name="T88" fmla="*/ 34 w 49"/>
                  <a:gd name="T89" fmla="*/ 9 h 68"/>
                  <a:gd name="T90" fmla="*/ 32 w 49"/>
                  <a:gd name="T91" fmla="*/ 7 h 68"/>
                  <a:gd name="T92" fmla="*/ 32 w 49"/>
                  <a:gd name="T93" fmla="*/ 5 h 68"/>
                  <a:gd name="T94" fmla="*/ 30 w 49"/>
                  <a:gd name="T95" fmla="*/ 5 h 68"/>
                  <a:gd name="T96" fmla="*/ 27 w 49"/>
                  <a:gd name="T97" fmla="*/ 4 h 68"/>
                  <a:gd name="T98" fmla="*/ 27 w 49"/>
                  <a:gd name="T99" fmla="*/ 2 h 68"/>
                  <a:gd name="T100" fmla="*/ 41 w 49"/>
                  <a:gd name="T10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9" h="68">
                    <a:moveTo>
                      <a:pt x="23" y="25"/>
                    </a:moveTo>
                    <a:lnTo>
                      <a:pt x="17" y="26"/>
                    </a:lnTo>
                    <a:lnTo>
                      <a:pt x="13" y="30"/>
                    </a:lnTo>
                    <a:lnTo>
                      <a:pt x="11" y="37"/>
                    </a:lnTo>
                    <a:lnTo>
                      <a:pt x="10" y="44"/>
                    </a:lnTo>
                    <a:lnTo>
                      <a:pt x="11" y="54"/>
                    </a:lnTo>
                    <a:lnTo>
                      <a:pt x="15" y="61"/>
                    </a:lnTo>
                    <a:lnTo>
                      <a:pt x="22" y="63"/>
                    </a:lnTo>
                    <a:lnTo>
                      <a:pt x="25" y="63"/>
                    </a:lnTo>
                    <a:lnTo>
                      <a:pt x="28" y="62"/>
                    </a:lnTo>
                    <a:lnTo>
                      <a:pt x="30" y="60"/>
                    </a:lnTo>
                    <a:lnTo>
                      <a:pt x="32" y="56"/>
                    </a:lnTo>
                    <a:lnTo>
                      <a:pt x="34" y="54"/>
                    </a:lnTo>
                    <a:lnTo>
                      <a:pt x="34" y="36"/>
                    </a:lnTo>
                    <a:lnTo>
                      <a:pt x="32" y="33"/>
                    </a:lnTo>
                    <a:lnTo>
                      <a:pt x="32" y="30"/>
                    </a:lnTo>
                    <a:lnTo>
                      <a:pt x="28" y="26"/>
                    </a:lnTo>
                    <a:lnTo>
                      <a:pt x="26" y="25"/>
                    </a:lnTo>
                    <a:lnTo>
                      <a:pt x="23" y="25"/>
                    </a:lnTo>
                    <a:close/>
                    <a:moveTo>
                      <a:pt x="41" y="0"/>
                    </a:moveTo>
                    <a:lnTo>
                      <a:pt x="41" y="60"/>
                    </a:lnTo>
                    <a:lnTo>
                      <a:pt x="42" y="62"/>
                    </a:lnTo>
                    <a:lnTo>
                      <a:pt x="42" y="63"/>
                    </a:lnTo>
                    <a:lnTo>
                      <a:pt x="43" y="64"/>
                    </a:lnTo>
                    <a:lnTo>
                      <a:pt x="46" y="65"/>
                    </a:lnTo>
                    <a:lnTo>
                      <a:pt x="49" y="65"/>
                    </a:lnTo>
                    <a:lnTo>
                      <a:pt x="49" y="67"/>
                    </a:lnTo>
                    <a:lnTo>
                      <a:pt x="34" y="67"/>
                    </a:lnTo>
                    <a:lnTo>
                      <a:pt x="32" y="66"/>
                    </a:lnTo>
                    <a:lnTo>
                      <a:pt x="32" y="62"/>
                    </a:lnTo>
                    <a:lnTo>
                      <a:pt x="28" y="65"/>
                    </a:lnTo>
                    <a:lnTo>
                      <a:pt x="24" y="67"/>
                    </a:lnTo>
                    <a:lnTo>
                      <a:pt x="19" y="68"/>
                    </a:lnTo>
                    <a:lnTo>
                      <a:pt x="11" y="67"/>
                    </a:lnTo>
                    <a:lnTo>
                      <a:pt x="5" y="62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2" y="36"/>
                    </a:lnTo>
                    <a:lnTo>
                      <a:pt x="6" y="28"/>
                    </a:lnTo>
                    <a:lnTo>
                      <a:pt x="10" y="25"/>
                    </a:lnTo>
                    <a:lnTo>
                      <a:pt x="13" y="24"/>
                    </a:lnTo>
                    <a:lnTo>
                      <a:pt x="17" y="22"/>
                    </a:lnTo>
                    <a:lnTo>
                      <a:pt x="27" y="22"/>
                    </a:lnTo>
                    <a:lnTo>
                      <a:pt x="34" y="24"/>
                    </a:lnTo>
                    <a:lnTo>
                      <a:pt x="34" y="9"/>
                    </a:lnTo>
                    <a:lnTo>
                      <a:pt x="32" y="7"/>
                    </a:lnTo>
                    <a:lnTo>
                      <a:pt x="32" y="5"/>
                    </a:lnTo>
                    <a:lnTo>
                      <a:pt x="30" y="5"/>
                    </a:lnTo>
                    <a:lnTo>
                      <a:pt x="27" y="4"/>
                    </a:lnTo>
                    <a:lnTo>
                      <a:pt x="27" y="2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9" name="Freeform 170">
                <a:extLst>
                  <a:ext uri="{FF2B5EF4-FFF2-40B4-BE49-F238E27FC236}">
                    <a16:creationId xmlns:a16="http://schemas.microsoft.com/office/drawing/2014/main" id="{101673E6-E6A0-4C66-92C9-75B7FE195E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00" y="2672"/>
                <a:ext cx="49" cy="68"/>
              </a:xfrm>
              <a:custGeom>
                <a:avLst/>
                <a:gdLst>
                  <a:gd name="T0" fmla="*/ 23 w 49"/>
                  <a:gd name="T1" fmla="*/ 25 h 68"/>
                  <a:gd name="T2" fmla="*/ 18 w 49"/>
                  <a:gd name="T3" fmla="*/ 26 h 68"/>
                  <a:gd name="T4" fmla="*/ 13 w 49"/>
                  <a:gd name="T5" fmla="*/ 30 h 68"/>
                  <a:gd name="T6" fmla="*/ 11 w 49"/>
                  <a:gd name="T7" fmla="*/ 37 h 68"/>
                  <a:gd name="T8" fmla="*/ 10 w 49"/>
                  <a:gd name="T9" fmla="*/ 44 h 68"/>
                  <a:gd name="T10" fmla="*/ 11 w 49"/>
                  <a:gd name="T11" fmla="*/ 54 h 68"/>
                  <a:gd name="T12" fmla="*/ 15 w 49"/>
                  <a:gd name="T13" fmla="*/ 61 h 68"/>
                  <a:gd name="T14" fmla="*/ 22 w 49"/>
                  <a:gd name="T15" fmla="*/ 63 h 68"/>
                  <a:gd name="T16" fmla="*/ 25 w 49"/>
                  <a:gd name="T17" fmla="*/ 63 h 68"/>
                  <a:gd name="T18" fmla="*/ 29 w 49"/>
                  <a:gd name="T19" fmla="*/ 62 h 68"/>
                  <a:gd name="T20" fmla="*/ 31 w 49"/>
                  <a:gd name="T21" fmla="*/ 60 h 68"/>
                  <a:gd name="T22" fmla="*/ 33 w 49"/>
                  <a:gd name="T23" fmla="*/ 56 h 68"/>
                  <a:gd name="T24" fmla="*/ 33 w 49"/>
                  <a:gd name="T25" fmla="*/ 30 h 68"/>
                  <a:gd name="T26" fmla="*/ 29 w 49"/>
                  <a:gd name="T27" fmla="*/ 26 h 68"/>
                  <a:gd name="T28" fmla="*/ 26 w 49"/>
                  <a:gd name="T29" fmla="*/ 25 h 68"/>
                  <a:gd name="T30" fmla="*/ 23 w 49"/>
                  <a:gd name="T31" fmla="*/ 25 h 68"/>
                  <a:gd name="T32" fmla="*/ 42 w 49"/>
                  <a:gd name="T33" fmla="*/ 0 h 68"/>
                  <a:gd name="T34" fmla="*/ 42 w 49"/>
                  <a:gd name="T35" fmla="*/ 62 h 68"/>
                  <a:gd name="T36" fmla="*/ 44 w 49"/>
                  <a:gd name="T37" fmla="*/ 64 h 68"/>
                  <a:gd name="T38" fmla="*/ 46 w 49"/>
                  <a:gd name="T39" fmla="*/ 65 h 68"/>
                  <a:gd name="T40" fmla="*/ 49 w 49"/>
                  <a:gd name="T41" fmla="*/ 65 h 68"/>
                  <a:gd name="T42" fmla="*/ 49 w 49"/>
                  <a:gd name="T43" fmla="*/ 67 h 68"/>
                  <a:gd name="T44" fmla="*/ 34 w 49"/>
                  <a:gd name="T45" fmla="*/ 67 h 68"/>
                  <a:gd name="T46" fmla="*/ 33 w 49"/>
                  <a:gd name="T47" fmla="*/ 66 h 68"/>
                  <a:gd name="T48" fmla="*/ 33 w 49"/>
                  <a:gd name="T49" fmla="*/ 62 h 68"/>
                  <a:gd name="T50" fmla="*/ 30 w 49"/>
                  <a:gd name="T51" fmla="*/ 65 h 68"/>
                  <a:gd name="T52" fmla="*/ 26 w 49"/>
                  <a:gd name="T53" fmla="*/ 67 h 68"/>
                  <a:gd name="T54" fmla="*/ 23 w 49"/>
                  <a:gd name="T55" fmla="*/ 68 h 68"/>
                  <a:gd name="T56" fmla="*/ 19 w 49"/>
                  <a:gd name="T57" fmla="*/ 68 h 68"/>
                  <a:gd name="T58" fmla="*/ 11 w 49"/>
                  <a:gd name="T59" fmla="*/ 67 h 68"/>
                  <a:gd name="T60" fmla="*/ 6 w 49"/>
                  <a:gd name="T61" fmla="*/ 62 h 68"/>
                  <a:gd name="T62" fmla="*/ 1 w 49"/>
                  <a:gd name="T63" fmla="*/ 55 h 68"/>
                  <a:gd name="T64" fmla="*/ 0 w 49"/>
                  <a:gd name="T65" fmla="*/ 46 h 68"/>
                  <a:gd name="T66" fmla="*/ 2 w 49"/>
                  <a:gd name="T67" fmla="*/ 36 h 68"/>
                  <a:gd name="T68" fmla="*/ 7 w 49"/>
                  <a:gd name="T69" fmla="*/ 28 h 68"/>
                  <a:gd name="T70" fmla="*/ 10 w 49"/>
                  <a:gd name="T71" fmla="*/ 25 h 68"/>
                  <a:gd name="T72" fmla="*/ 13 w 49"/>
                  <a:gd name="T73" fmla="*/ 24 h 68"/>
                  <a:gd name="T74" fmla="*/ 18 w 49"/>
                  <a:gd name="T75" fmla="*/ 22 h 68"/>
                  <a:gd name="T76" fmla="*/ 27 w 49"/>
                  <a:gd name="T77" fmla="*/ 22 h 68"/>
                  <a:gd name="T78" fmla="*/ 31 w 49"/>
                  <a:gd name="T79" fmla="*/ 23 h 68"/>
                  <a:gd name="T80" fmla="*/ 33 w 49"/>
                  <a:gd name="T81" fmla="*/ 24 h 68"/>
                  <a:gd name="T82" fmla="*/ 33 w 49"/>
                  <a:gd name="T83" fmla="*/ 5 h 68"/>
                  <a:gd name="T84" fmla="*/ 31 w 49"/>
                  <a:gd name="T85" fmla="*/ 5 h 68"/>
                  <a:gd name="T86" fmla="*/ 27 w 49"/>
                  <a:gd name="T87" fmla="*/ 4 h 68"/>
                  <a:gd name="T88" fmla="*/ 27 w 49"/>
                  <a:gd name="T89" fmla="*/ 2 h 68"/>
                  <a:gd name="T90" fmla="*/ 42 w 49"/>
                  <a:gd name="T9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9" h="68">
                    <a:moveTo>
                      <a:pt x="23" y="25"/>
                    </a:moveTo>
                    <a:lnTo>
                      <a:pt x="18" y="26"/>
                    </a:lnTo>
                    <a:lnTo>
                      <a:pt x="13" y="30"/>
                    </a:lnTo>
                    <a:lnTo>
                      <a:pt x="11" y="37"/>
                    </a:lnTo>
                    <a:lnTo>
                      <a:pt x="10" y="44"/>
                    </a:lnTo>
                    <a:lnTo>
                      <a:pt x="11" y="54"/>
                    </a:lnTo>
                    <a:lnTo>
                      <a:pt x="15" y="61"/>
                    </a:lnTo>
                    <a:lnTo>
                      <a:pt x="22" y="63"/>
                    </a:lnTo>
                    <a:lnTo>
                      <a:pt x="25" y="63"/>
                    </a:lnTo>
                    <a:lnTo>
                      <a:pt x="29" y="62"/>
                    </a:lnTo>
                    <a:lnTo>
                      <a:pt x="31" y="60"/>
                    </a:lnTo>
                    <a:lnTo>
                      <a:pt x="33" y="56"/>
                    </a:lnTo>
                    <a:lnTo>
                      <a:pt x="33" y="30"/>
                    </a:lnTo>
                    <a:lnTo>
                      <a:pt x="29" y="26"/>
                    </a:lnTo>
                    <a:lnTo>
                      <a:pt x="26" y="25"/>
                    </a:lnTo>
                    <a:lnTo>
                      <a:pt x="23" y="25"/>
                    </a:lnTo>
                    <a:close/>
                    <a:moveTo>
                      <a:pt x="42" y="0"/>
                    </a:moveTo>
                    <a:lnTo>
                      <a:pt x="42" y="62"/>
                    </a:lnTo>
                    <a:lnTo>
                      <a:pt x="44" y="64"/>
                    </a:lnTo>
                    <a:lnTo>
                      <a:pt x="46" y="65"/>
                    </a:lnTo>
                    <a:lnTo>
                      <a:pt x="49" y="65"/>
                    </a:lnTo>
                    <a:lnTo>
                      <a:pt x="49" y="67"/>
                    </a:lnTo>
                    <a:lnTo>
                      <a:pt x="34" y="67"/>
                    </a:lnTo>
                    <a:lnTo>
                      <a:pt x="33" y="66"/>
                    </a:lnTo>
                    <a:lnTo>
                      <a:pt x="33" y="62"/>
                    </a:lnTo>
                    <a:lnTo>
                      <a:pt x="30" y="65"/>
                    </a:lnTo>
                    <a:lnTo>
                      <a:pt x="26" y="67"/>
                    </a:lnTo>
                    <a:lnTo>
                      <a:pt x="23" y="68"/>
                    </a:lnTo>
                    <a:lnTo>
                      <a:pt x="19" y="68"/>
                    </a:lnTo>
                    <a:lnTo>
                      <a:pt x="11" y="67"/>
                    </a:lnTo>
                    <a:lnTo>
                      <a:pt x="6" y="62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2" y="36"/>
                    </a:lnTo>
                    <a:lnTo>
                      <a:pt x="7" y="28"/>
                    </a:lnTo>
                    <a:lnTo>
                      <a:pt x="10" y="25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27" y="22"/>
                    </a:lnTo>
                    <a:lnTo>
                      <a:pt x="31" y="23"/>
                    </a:lnTo>
                    <a:lnTo>
                      <a:pt x="33" y="24"/>
                    </a:lnTo>
                    <a:lnTo>
                      <a:pt x="33" y="5"/>
                    </a:lnTo>
                    <a:lnTo>
                      <a:pt x="31" y="5"/>
                    </a:lnTo>
                    <a:lnTo>
                      <a:pt x="27" y="4"/>
                    </a:lnTo>
                    <a:lnTo>
                      <a:pt x="27" y="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0" name="Freeform 171">
                <a:extLst>
                  <a:ext uri="{FF2B5EF4-FFF2-40B4-BE49-F238E27FC236}">
                    <a16:creationId xmlns:a16="http://schemas.microsoft.com/office/drawing/2014/main" id="{07FBC848-2163-4E0A-9515-FFE0DD71FD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4" y="2694"/>
                <a:ext cx="31" cy="45"/>
              </a:xfrm>
              <a:custGeom>
                <a:avLst/>
                <a:gdLst>
                  <a:gd name="T0" fmla="*/ 14 w 31"/>
                  <a:gd name="T1" fmla="*/ 0 h 45"/>
                  <a:gd name="T2" fmla="*/ 15 w 31"/>
                  <a:gd name="T3" fmla="*/ 7 h 45"/>
                  <a:gd name="T4" fmla="*/ 20 w 31"/>
                  <a:gd name="T5" fmla="*/ 2 h 45"/>
                  <a:gd name="T6" fmla="*/ 25 w 31"/>
                  <a:gd name="T7" fmla="*/ 0 h 45"/>
                  <a:gd name="T8" fmla="*/ 29 w 31"/>
                  <a:gd name="T9" fmla="*/ 0 h 45"/>
                  <a:gd name="T10" fmla="*/ 30 w 31"/>
                  <a:gd name="T11" fmla="*/ 1 h 45"/>
                  <a:gd name="T12" fmla="*/ 31 w 31"/>
                  <a:gd name="T13" fmla="*/ 3 h 45"/>
                  <a:gd name="T14" fmla="*/ 31 w 31"/>
                  <a:gd name="T15" fmla="*/ 7 h 45"/>
                  <a:gd name="T16" fmla="*/ 27 w 31"/>
                  <a:gd name="T17" fmla="*/ 9 h 45"/>
                  <a:gd name="T18" fmla="*/ 26 w 31"/>
                  <a:gd name="T19" fmla="*/ 8 h 45"/>
                  <a:gd name="T20" fmla="*/ 22 w 31"/>
                  <a:gd name="T21" fmla="*/ 7 h 45"/>
                  <a:gd name="T22" fmla="*/ 18 w 31"/>
                  <a:gd name="T23" fmla="*/ 7 h 45"/>
                  <a:gd name="T24" fmla="*/ 16 w 31"/>
                  <a:gd name="T25" fmla="*/ 9 h 45"/>
                  <a:gd name="T26" fmla="*/ 15 w 31"/>
                  <a:gd name="T27" fmla="*/ 13 h 45"/>
                  <a:gd name="T28" fmla="*/ 15 w 31"/>
                  <a:gd name="T29" fmla="*/ 41 h 45"/>
                  <a:gd name="T30" fmla="*/ 19 w 31"/>
                  <a:gd name="T31" fmla="*/ 43 h 45"/>
                  <a:gd name="T32" fmla="*/ 23 w 31"/>
                  <a:gd name="T33" fmla="*/ 43 h 45"/>
                  <a:gd name="T34" fmla="*/ 23 w 31"/>
                  <a:gd name="T35" fmla="*/ 45 h 45"/>
                  <a:gd name="T36" fmla="*/ 0 w 31"/>
                  <a:gd name="T37" fmla="*/ 45 h 45"/>
                  <a:gd name="T38" fmla="*/ 0 w 31"/>
                  <a:gd name="T39" fmla="*/ 43 h 45"/>
                  <a:gd name="T40" fmla="*/ 2 w 31"/>
                  <a:gd name="T41" fmla="*/ 42 h 45"/>
                  <a:gd name="T42" fmla="*/ 4 w 31"/>
                  <a:gd name="T43" fmla="*/ 42 h 45"/>
                  <a:gd name="T44" fmla="*/ 6 w 31"/>
                  <a:gd name="T45" fmla="*/ 40 h 45"/>
                  <a:gd name="T46" fmla="*/ 6 w 31"/>
                  <a:gd name="T47" fmla="*/ 7 h 45"/>
                  <a:gd name="T48" fmla="*/ 4 w 31"/>
                  <a:gd name="T49" fmla="*/ 5 h 45"/>
                  <a:gd name="T50" fmla="*/ 3 w 31"/>
                  <a:gd name="T51" fmla="*/ 5 h 45"/>
                  <a:gd name="T52" fmla="*/ 0 w 31"/>
                  <a:gd name="T53" fmla="*/ 4 h 45"/>
                  <a:gd name="T54" fmla="*/ 0 w 31"/>
                  <a:gd name="T55" fmla="*/ 2 h 45"/>
                  <a:gd name="T56" fmla="*/ 14 w 31"/>
                  <a:gd name="T5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" h="45">
                    <a:moveTo>
                      <a:pt x="14" y="0"/>
                    </a:moveTo>
                    <a:lnTo>
                      <a:pt x="15" y="7"/>
                    </a:lnTo>
                    <a:lnTo>
                      <a:pt x="20" y="2"/>
                    </a:lnTo>
                    <a:lnTo>
                      <a:pt x="25" y="0"/>
                    </a:lnTo>
                    <a:lnTo>
                      <a:pt x="29" y="0"/>
                    </a:lnTo>
                    <a:lnTo>
                      <a:pt x="30" y="1"/>
                    </a:lnTo>
                    <a:lnTo>
                      <a:pt x="31" y="3"/>
                    </a:lnTo>
                    <a:lnTo>
                      <a:pt x="31" y="7"/>
                    </a:lnTo>
                    <a:lnTo>
                      <a:pt x="27" y="9"/>
                    </a:lnTo>
                    <a:lnTo>
                      <a:pt x="26" y="8"/>
                    </a:lnTo>
                    <a:lnTo>
                      <a:pt x="22" y="7"/>
                    </a:lnTo>
                    <a:lnTo>
                      <a:pt x="18" y="7"/>
                    </a:lnTo>
                    <a:lnTo>
                      <a:pt x="16" y="9"/>
                    </a:lnTo>
                    <a:lnTo>
                      <a:pt x="15" y="13"/>
                    </a:lnTo>
                    <a:lnTo>
                      <a:pt x="15" y="41"/>
                    </a:lnTo>
                    <a:lnTo>
                      <a:pt x="19" y="43"/>
                    </a:lnTo>
                    <a:lnTo>
                      <a:pt x="23" y="43"/>
                    </a:lnTo>
                    <a:lnTo>
                      <a:pt x="23" y="45"/>
                    </a:lnTo>
                    <a:lnTo>
                      <a:pt x="0" y="45"/>
                    </a:lnTo>
                    <a:lnTo>
                      <a:pt x="0" y="43"/>
                    </a:lnTo>
                    <a:lnTo>
                      <a:pt x="2" y="42"/>
                    </a:lnTo>
                    <a:lnTo>
                      <a:pt x="4" y="42"/>
                    </a:lnTo>
                    <a:lnTo>
                      <a:pt x="6" y="40"/>
                    </a:lnTo>
                    <a:lnTo>
                      <a:pt x="6" y="7"/>
                    </a:lnTo>
                    <a:lnTo>
                      <a:pt x="4" y="5"/>
                    </a:lnTo>
                    <a:lnTo>
                      <a:pt x="3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1" name="Freeform 172">
                <a:extLst>
                  <a:ext uri="{FF2B5EF4-FFF2-40B4-BE49-F238E27FC236}">
                    <a16:creationId xmlns:a16="http://schemas.microsoft.com/office/drawing/2014/main" id="{023776CC-4C00-4C46-B35D-5C6928F13F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87" y="2694"/>
                <a:ext cx="39" cy="46"/>
              </a:xfrm>
              <a:custGeom>
                <a:avLst/>
                <a:gdLst>
                  <a:gd name="T0" fmla="*/ 18 w 39"/>
                  <a:gd name="T1" fmla="*/ 3 h 46"/>
                  <a:gd name="T2" fmla="*/ 13 w 39"/>
                  <a:gd name="T3" fmla="*/ 7 h 46"/>
                  <a:gd name="T4" fmla="*/ 10 w 39"/>
                  <a:gd name="T5" fmla="*/ 14 h 46"/>
                  <a:gd name="T6" fmla="*/ 10 w 39"/>
                  <a:gd name="T7" fmla="*/ 18 h 46"/>
                  <a:gd name="T8" fmla="*/ 29 w 39"/>
                  <a:gd name="T9" fmla="*/ 18 h 46"/>
                  <a:gd name="T10" fmla="*/ 30 w 39"/>
                  <a:gd name="T11" fmla="*/ 17 h 46"/>
                  <a:gd name="T12" fmla="*/ 30 w 39"/>
                  <a:gd name="T13" fmla="*/ 8 h 46"/>
                  <a:gd name="T14" fmla="*/ 29 w 39"/>
                  <a:gd name="T15" fmla="*/ 6 h 46"/>
                  <a:gd name="T16" fmla="*/ 26 w 39"/>
                  <a:gd name="T17" fmla="*/ 5 h 46"/>
                  <a:gd name="T18" fmla="*/ 24 w 39"/>
                  <a:gd name="T19" fmla="*/ 3 h 46"/>
                  <a:gd name="T20" fmla="*/ 18 w 39"/>
                  <a:gd name="T21" fmla="*/ 3 h 46"/>
                  <a:gd name="T22" fmla="*/ 21 w 39"/>
                  <a:gd name="T23" fmla="*/ 0 h 46"/>
                  <a:gd name="T24" fmla="*/ 30 w 39"/>
                  <a:gd name="T25" fmla="*/ 1 h 46"/>
                  <a:gd name="T26" fmla="*/ 35 w 39"/>
                  <a:gd name="T27" fmla="*/ 5 h 46"/>
                  <a:gd name="T28" fmla="*/ 38 w 39"/>
                  <a:gd name="T29" fmla="*/ 9 h 46"/>
                  <a:gd name="T30" fmla="*/ 39 w 39"/>
                  <a:gd name="T31" fmla="*/ 14 h 46"/>
                  <a:gd name="T32" fmla="*/ 39 w 39"/>
                  <a:gd name="T33" fmla="*/ 20 h 46"/>
                  <a:gd name="T34" fmla="*/ 38 w 39"/>
                  <a:gd name="T35" fmla="*/ 20 h 46"/>
                  <a:gd name="T36" fmla="*/ 37 w 39"/>
                  <a:gd name="T37" fmla="*/ 21 h 46"/>
                  <a:gd name="T38" fmla="*/ 10 w 39"/>
                  <a:gd name="T39" fmla="*/ 21 h 46"/>
                  <a:gd name="T40" fmla="*/ 10 w 39"/>
                  <a:gd name="T41" fmla="*/ 29 h 46"/>
                  <a:gd name="T42" fmla="*/ 12 w 39"/>
                  <a:gd name="T43" fmla="*/ 36 h 46"/>
                  <a:gd name="T44" fmla="*/ 17 w 39"/>
                  <a:gd name="T45" fmla="*/ 40 h 46"/>
                  <a:gd name="T46" fmla="*/ 23 w 39"/>
                  <a:gd name="T47" fmla="*/ 42 h 46"/>
                  <a:gd name="T48" fmla="*/ 27 w 39"/>
                  <a:gd name="T49" fmla="*/ 41 h 46"/>
                  <a:gd name="T50" fmla="*/ 30 w 39"/>
                  <a:gd name="T51" fmla="*/ 40 h 46"/>
                  <a:gd name="T52" fmla="*/ 33 w 39"/>
                  <a:gd name="T53" fmla="*/ 38 h 46"/>
                  <a:gd name="T54" fmla="*/ 35 w 39"/>
                  <a:gd name="T55" fmla="*/ 36 h 46"/>
                  <a:gd name="T56" fmla="*/ 36 w 39"/>
                  <a:gd name="T57" fmla="*/ 32 h 46"/>
                  <a:gd name="T58" fmla="*/ 39 w 39"/>
                  <a:gd name="T59" fmla="*/ 33 h 46"/>
                  <a:gd name="T60" fmla="*/ 35 w 39"/>
                  <a:gd name="T61" fmla="*/ 40 h 46"/>
                  <a:gd name="T62" fmla="*/ 30 w 39"/>
                  <a:gd name="T63" fmla="*/ 44 h 46"/>
                  <a:gd name="T64" fmla="*/ 21 w 39"/>
                  <a:gd name="T65" fmla="*/ 46 h 46"/>
                  <a:gd name="T66" fmla="*/ 12 w 39"/>
                  <a:gd name="T67" fmla="*/ 45 h 46"/>
                  <a:gd name="T68" fmla="*/ 6 w 39"/>
                  <a:gd name="T69" fmla="*/ 40 h 46"/>
                  <a:gd name="T70" fmla="*/ 1 w 39"/>
                  <a:gd name="T71" fmla="*/ 33 h 46"/>
                  <a:gd name="T72" fmla="*/ 0 w 39"/>
                  <a:gd name="T73" fmla="*/ 24 h 46"/>
                  <a:gd name="T74" fmla="*/ 1 w 39"/>
                  <a:gd name="T75" fmla="*/ 14 h 46"/>
                  <a:gd name="T76" fmla="*/ 6 w 39"/>
                  <a:gd name="T77" fmla="*/ 6 h 46"/>
                  <a:gd name="T78" fmla="*/ 12 w 39"/>
                  <a:gd name="T79" fmla="*/ 2 h 46"/>
                  <a:gd name="T80" fmla="*/ 21 w 39"/>
                  <a:gd name="T8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9" h="46">
                    <a:moveTo>
                      <a:pt x="18" y="3"/>
                    </a:moveTo>
                    <a:lnTo>
                      <a:pt x="13" y="7"/>
                    </a:lnTo>
                    <a:lnTo>
                      <a:pt x="10" y="14"/>
                    </a:lnTo>
                    <a:lnTo>
                      <a:pt x="10" y="18"/>
                    </a:lnTo>
                    <a:lnTo>
                      <a:pt x="29" y="18"/>
                    </a:lnTo>
                    <a:lnTo>
                      <a:pt x="30" y="17"/>
                    </a:lnTo>
                    <a:lnTo>
                      <a:pt x="30" y="8"/>
                    </a:lnTo>
                    <a:lnTo>
                      <a:pt x="29" y="6"/>
                    </a:lnTo>
                    <a:lnTo>
                      <a:pt x="26" y="5"/>
                    </a:lnTo>
                    <a:lnTo>
                      <a:pt x="24" y="3"/>
                    </a:lnTo>
                    <a:lnTo>
                      <a:pt x="18" y="3"/>
                    </a:lnTo>
                    <a:close/>
                    <a:moveTo>
                      <a:pt x="21" y="0"/>
                    </a:moveTo>
                    <a:lnTo>
                      <a:pt x="30" y="1"/>
                    </a:lnTo>
                    <a:lnTo>
                      <a:pt x="35" y="5"/>
                    </a:lnTo>
                    <a:lnTo>
                      <a:pt x="38" y="9"/>
                    </a:lnTo>
                    <a:lnTo>
                      <a:pt x="39" y="14"/>
                    </a:lnTo>
                    <a:lnTo>
                      <a:pt x="39" y="20"/>
                    </a:lnTo>
                    <a:lnTo>
                      <a:pt x="38" y="20"/>
                    </a:lnTo>
                    <a:lnTo>
                      <a:pt x="37" y="21"/>
                    </a:lnTo>
                    <a:lnTo>
                      <a:pt x="10" y="21"/>
                    </a:lnTo>
                    <a:lnTo>
                      <a:pt x="10" y="29"/>
                    </a:lnTo>
                    <a:lnTo>
                      <a:pt x="12" y="36"/>
                    </a:lnTo>
                    <a:lnTo>
                      <a:pt x="17" y="40"/>
                    </a:lnTo>
                    <a:lnTo>
                      <a:pt x="23" y="42"/>
                    </a:lnTo>
                    <a:lnTo>
                      <a:pt x="27" y="41"/>
                    </a:lnTo>
                    <a:lnTo>
                      <a:pt x="30" y="40"/>
                    </a:lnTo>
                    <a:lnTo>
                      <a:pt x="33" y="38"/>
                    </a:lnTo>
                    <a:lnTo>
                      <a:pt x="35" y="36"/>
                    </a:lnTo>
                    <a:lnTo>
                      <a:pt x="36" y="32"/>
                    </a:lnTo>
                    <a:lnTo>
                      <a:pt x="39" y="33"/>
                    </a:lnTo>
                    <a:lnTo>
                      <a:pt x="35" y="40"/>
                    </a:lnTo>
                    <a:lnTo>
                      <a:pt x="30" y="44"/>
                    </a:lnTo>
                    <a:lnTo>
                      <a:pt x="21" y="46"/>
                    </a:lnTo>
                    <a:lnTo>
                      <a:pt x="12" y="45"/>
                    </a:lnTo>
                    <a:lnTo>
                      <a:pt x="6" y="40"/>
                    </a:lnTo>
                    <a:lnTo>
                      <a:pt x="1" y="33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6" y="6"/>
                    </a:lnTo>
                    <a:lnTo>
                      <a:pt x="12" y="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2" name="Freeform 173">
                <a:extLst>
                  <a:ext uri="{FF2B5EF4-FFF2-40B4-BE49-F238E27FC236}">
                    <a16:creationId xmlns:a16="http://schemas.microsoft.com/office/drawing/2014/main" id="{AA56B4AD-D9FE-492C-9552-0DA1572C63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4" y="2694"/>
                <a:ext cx="32" cy="46"/>
              </a:xfrm>
              <a:custGeom>
                <a:avLst/>
                <a:gdLst>
                  <a:gd name="T0" fmla="*/ 13 w 32"/>
                  <a:gd name="T1" fmla="*/ 0 h 46"/>
                  <a:gd name="T2" fmla="*/ 22 w 32"/>
                  <a:gd name="T3" fmla="*/ 0 h 46"/>
                  <a:gd name="T4" fmla="*/ 26 w 32"/>
                  <a:gd name="T5" fmla="*/ 1 h 46"/>
                  <a:gd name="T6" fmla="*/ 29 w 32"/>
                  <a:gd name="T7" fmla="*/ 3 h 46"/>
                  <a:gd name="T8" fmla="*/ 29 w 32"/>
                  <a:gd name="T9" fmla="*/ 14 h 46"/>
                  <a:gd name="T10" fmla="*/ 26 w 32"/>
                  <a:gd name="T11" fmla="*/ 14 h 46"/>
                  <a:gd name="T12" fmla="*/ 26 w 32"/>
                  <a:gd name="T13" fmla="*/ 11 h 46"/>
                  <a:gd name="T14" fmla="*/ 24 w 32"/>
                  <a:gd name="T15" fmla="*/ 7 h 46"/>
                  <a:gd name="T16" fmla="*/ 23 w 32"/>
                  <a:gd name="T17" fmla="*/ 5 h 46"/>
                  <a:gd name="T18" fmla="*/ 16 w 32"/>
                  <a:gd name="T19" fmla="*/ 3 h 46"/>
                  <a:gd name="T20" fmla="*/ 13 w 32"/>
                  <a:gd name="T21" fmla="*/ 3 h 46"/>
                  <a:gd name="T22" fmla="*/ 10 w 32"/>
                  <a:gd name="T23" fmla="*/ 5 h 46"/>
                  <a:gd name="T24" fmla="*/ 9 w 32"/>
                  <a:gd name="T25" fmla="*/ 7 h 46"/>
                  <a:gd name="T26" fmla="*/ 8 w 32"/>
                  <a:gd name="T27" fmla="*/ 11 h 46"/>
                  <a:gd name="T28" fmla="*/ 10 w 32"/>
                  <a:gd name="T29" fmla="*/ 15 h 46"/>
                  <a:gd name="T30" fmla="*/ 11 w 32"/>
                  <a:gd name="T31" fmla="*/ 16 h 46"/>
                  <a:gd name="T32" fmla="*/ 15 w 32"/>
                  <a:gd name="T33" fmla="*/ 18 h 46"/>
                  <a:gd name="T34" fmla="*/ 17 w 32"/>
                  <a:gd name="T35" fmla="*/ 18 h 46"/>
                  <a:gd name="T36" fmla="*/ 22 w 32"/>
                  <a:gd name="T37" fmla="*/ 20 h 46"/>
                  <a:gd name="T38" fmla="*/ 25 w 32"/>
                  <a:gd name="T39" fmla="*/ 21 h 46"/>
                  <a:gd name="T40" fmla="*/ 28 w 32"/>
                  <a:gd name="T41" fmla="*/ 24 h 46"/>
                  <a:gd name="T42" fmla="*/ 31 w 32"/>
                  <a:gd name="T43" fmla="*/ 27 h 46"/>
                  <a:gd name="T44" fmla="*/ 32 w 32"/>
                  <a:gd name="T45" fmla="*/ 29 h 46"/>
                  <a:gd name="T46" fmla="*/ 32 w 32"/>
                  <a:gd name="T47" fmla="*/ 37 h 46"/>
                  <a:gd name="T48" fmla="*/ 29 w 32"/>
                  <a:gd name="T49" fmla="*/ 40 h 46"/>
                  <a:gd name="T50" fmla="*/ 27 w 32"/>
                  <a:gd name="T51" fmla="*/ 42 h 46"/>
                  <a:gd name="T52" fmla="*/ 24 w 32"/>
                  <a:gd name="T53" fmla="*/ 44 h 46"/>
                  <a:gd name="T54" fmla="*/ 20 w 32"/>
                  <a:gd name="T55" fmla="*/ 46 h 46"/>
                  <a:gd name="T56" fmla="*/ 11 w 32"/>
                  <a:gd name="T57" fmla="*/ 46 h 46"/>
                  <a:gd name="T58" fmla="*/ 8 w 32"/>
                  <a:gd name="T59" fmla="*/ 45 h 46"/>
                  <a:gd name="T60" fmla="*/ 3 w 32"/>
                  <a:gd name="T61" fmla="*/ 44 h 46"/>
                  <a:gd name="T62" fmla="*/ 1 w 32"/>
                  <a:gd name="T63" fmla="*/ 42 h 46"/>
                  <a:gd name="T64" fmla="*/ 0 w 32"/>
                  <a:gd name="T65" fmla="*/ 30 h 46"/>
                  <a:gd name="T66" fmla="*/ 2 w 32"/>
                  <a:gd name="T67" fmla="*/ 30 h 46"/>
                  <a:gd name="T68" fmla="*/ 4 w 32"/>
                  <a:gd name="T69" fmla="*/ 34 h 46"/>
                  <a:gd name="T70" fmla="*/ 6 w 32"/>
                  <a:gd name="T71" fmla="*/ 38 h 46"/>
                  <a:gd name="T72" fmla="*/ 9 w 32"/>
                  <a:gd name="T73" fmla="*/ 41 h 46"/>
                  <a:gd name="T74" fmla="*/ 15 w 32"/>
                  <a:gd name="T75" fmla="*/ 43 h 46"/>
                  <a:gd name="T76" fmla="*/ 20 w 32"/>
                  <a:gd name="T77" fmla="*/ 43 h 46"/>
                  <a:gd name="T78" fmla="*/ 24 w 32"/>
                  <a:gd name="T79" fmla="*/ 39 h 46"/>
                  <a:gd name="T80" fmla="*/ 24 w 32"/>
                  <a:gd name="T81" fmla="*/ 33 h 46"/>
                  <a:gd name="T82" fmla="*/ 23 w 32"/>
                  <a:gd name="T83" fmla="*/ 31 h 46"/>
                  <a:gd name="T84" fmla="*/ 21 w 32"/>
                  <a:gd name="T85" fmla="*/ 29 h 46"/>
                  <a:gd name="T86" fmla="*/ 14 w 32"/>
                  <a:gd name="T87" fmla="*/ 26 h 46"/>
                  <a:gd name="T88" fmla="*/ 8 w 32"/>
                  <a:gd name="T89" fmla="*/ 24 h 46"/>
                  <a:gd name="T90" fmla="*/ 4 w 32"/>
                  <a:gd name="T91" fmla="*/ 21 h 46"/>
                  <a:gd name="T92" fmla="*/ 2 w 32"/>
                  <a:gd name="T93" fmla="*/ 19 h 46"/>
                  <a:gd name="T94" fmla="*/ 1 w 32"/>
                  <a:gd name="T95" fmla="*/ 16 h 46"/>
                  <a:gd name="T96" fmla="*/ 1 w 32"/>
                  <a:gd name="T97" fmla="*/ 9 h 46"/>
                  <a:gd name="T98" fmla="*/ 6 w 32"/>
                  <a:gd name="T99" fmla="*/ 3 h 46"/>
                  <a:gd name="T100" fmla="*/ 9 w 32"/>
                  <a:gd name="T101" fmla="*/ 1 h 46"/>
                  <a:gd name="T102" fmla="*/ 13 w 32"/>
                  <a:gd name="T10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2" h="46">
                    <a:moveTo>
                      <a:pt x="13" y="0"/>
                    </a:moveTo>
                    <a:lnTo>
                      <a:pt x="22" y="0"/>
                    </a:lnTo>
                    <a:lnTo>
                      <a:pt x="26" y="1"/>
                    </a:lnTo>
                    <a:lnTo>
                      <a:pt x="29" y="3"/>
                    </a:lnTo>
                    <a:lnTo>
                      <a:pt x="29" y="14"/>
                    </a:lnTo>
                    <a:lnTo>
                      <a:pt x="26" y="14"/>
                    </a:lnTo>
                    <a:lnTo>
                      <a:pt x="26" y="11"/>
                    </a:lnTo>
                    <a:lnTo>
                      <a:pt x="24" y="7"/>
                    </a:lnTo>
                    <a:lnTo>
                      <a:pt x="23" y="5"/>
                    </a:lnTo>
                    <a:lnTo>
                      <a:pt x="16" y="3"/>
                    </a:lnTo>
                    <a:lnTo>
                      <a:pt x="13" y="3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8" y="11"/>
                    </a:lnTo>
                    <a:lnTo>
                      <a:pt x="10" y="15"/>
                    </a:lnTo>
                    <a:lnTo>
                      <a:pt x="11" y="16"/>
                    </a:lnTo>
                    <a:lnTo>
                      <a:pt x="15" y="18"/>
                    </a:lnTo>
                    <a:lnTo>
                      <a:pt x="17" y="18"/>
                    </a:lnTo>
                    <a:lnTo>
                      <a:pt x="22" y="20"/>
                    </a:lnTo>
                    <a:lnTo>
                      <a:pt x="25" y="21"/>
                    </a:lnTo>
                    <a:lnTo>
                      <a:pt x="28" y="24"/>
                    </a:lnTo>
                    <a:lnTo>
                      <a:pt x="31" y="27"/>
                    </a:lnTo>
                    <a:lnTo>
                      <a:pt x="32" y="29"/>
                    </a:lnTo>
                    <a:lnTo>
                      <a:pt x="32" y="37"/>
                    </a:lnTo>
                    <a:lnTo>
                      <a:pt x="29" y="40"/>
                    </a:lnTo>
                    <a:lnTo>
                      <a:pt x="27" y="42"/>
                    </a:lnTo>
                    <a:lnTo>
                      <a:pt x="24" y="44"/>
                    </a:lnTo>
                    <a:lnTo>
                      <a:pt x="20" y="46"/>
                    </a:lnTo>
                    <a:lnTo>
                      <a:pt x="11" y="46"/>
                    </a:lnTo>
                    <a:lnTo>
                      <a:pt x="8" y="45"/>
                    </a:lnTo>
                    <a:lnTo>
                      <a:pt x="3" y="44"/>
                    </a:lnTo>
                    <a:lnTo>
                      <a:pt x="1" y="42"/>
                    </a:lnTo>
                    <a:lnTo>
                      <a:pt x="0" y="30"/>
                    </a:lnTo>
                    <a:lnTo>
                      <a:pt x="2" y="30"/>
                    </a:lnTo>
                    <a:lnTo>
                      <a:pt x="4" y="34"/>
                    </a:lnTo>
                    <a:lnTo>
                      <a:pt x="6" y="38"/>
                    </a:lnTo>
                    <a:lnTo>
                      <a:pt x="9" y="41"/>
                    </a:lnTo>
                    <a:lnTo>
                      <a:pt x="15" y="43"/>
                    </a:lnTo>
                    <a:lnTo>
                      <a:pt x="20" y="43"/>
                    </a:lnTo>
                    <a:lnTo>
                      <a:pt x="24" y="39"/>
                    </a:lnTo>
                    <a:lnTo>
                      <a:pt x="24" y="33"/>
                    </a:lnTo>
                    <a:lnTo>
                      <a:pt x="23" y="31"/>
                    </a:lnTo>
                    <a:lnTo>
                      <a:pt x="21" y="29"/>
                    </a:lnTo>
                    <a:lnTo>
                      <a:pt x="14" y="26"/>
                    </a:lnTo>
                    <a:lnTo>
                      <a:pt x="8" y="24"/>
                    </a:lnTo>
                    <a:lnTo>
                      <a:pt x="4" y="21"/>
                    </a:lnTo>
                    <a:lnTo>
                      <a:pt x="2" y="19"/>
                    </a:lnTo>
                    <a:lnTo>
                      <a:pt x="1" y="16"/>
                    </a:lnTo>
                    <a:lnTo>
                      <a:pt x="1" y="9"/>
                    </a:lnTo>
                    <a:lnTo>
                      <a:pt x="6" y="3"/>
                    </a:lnTo>
                    <a:lnTo>
                      <a:pt x="9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3" name="Freeform 174">
                <a:extLst>
                  <a:ext uri="{FF2B5EF4-FFF2-40B4-BE49-F238E27FC236}">
                    <a16:creationId xmlns:a16="http://schemas.microsoft.com/office/drawing/2014/main" id="{C8FE2522-1705-4B3E-BAEE-B6914123B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3" y="2694"/>
                <a:ext cx="33" cy="46"/>
              </a:xfrm>
              <a:custGeom>
                <a:avLst/>
                <a:gdLst>
                  <a:gd name="T0" fmla="*/ 13 w 33"/>
                  <a:gd name="T1" fmla="*/ 0 h 46"/>
                  <a:gd name="T2" fmla="*/ 22 w 33"/>
                  <a:gd name="T3" fmla="*/ 0 h 46"/>
                  <a:gd name="T4" fmla="*/ 26 w 33"/>
                  <a:gd name="T5" fmla="*/ 1 h 46"/>
                  <a:gd name="T6" fmla="*/ 30 w 33"/>
                  <a:gd name="T7" fmla="*/ 3 h 46"/>
                  <a:gd name="T8" fmla="*/ 30 w 33"/>
                  <a:gd name="T9" fmla="*/ 14 h 46"/>
                  <a:gd name="T10" fmla="*/ 27 w 33"/>
                  <a:gd name="T11" fmla="*/ 14 h 46"/>
                  <a:gd name="T12" fmla="*/ 25 w 33"/>
                  <a:gd name="T13" fmla="*/ 7 h 46"/>
                  <a:gd name="T14" fmla="*/ 23 w 33"/>
                  <a:gd name="T15" fmla="*/ 5 h 46"/>
                  <a:gd name="T16" fmla="*/ 17 w 33"/>
                  <a:gd name="T17" fmla="*/ 3 h 46"/>
                  <a:gd name="T18" fmla="*/ 14 w 33"/>
                  <a:gd name="T19" fmla="*/ 3 h 46"/>
                  <a:gd name="T20" fmla="*/ 12 w 33"/>
                  <a:gd name="T21" fmla="*/ 4 h 46"/>
                  <a:gd name="T22" fmla="*/ 10 w 33"/>
                  <a:gd name="T23" fmla="*/ 6 h 46"/>
                  <a:gd name="T24" fmla="*/ 9 w 33"/>
                  <a:gd name="T25" fmla="*/ 8 h 46"/>
                  <a:gd name="T26" fmla="*/ 9 w 33"/>
                  <a:gd name="T27" fmla="*/ 13 h 46"/>
                  <a:gd name="T28" fmla="*/ 10 w 33"/>
                  <a:gd name="T29" fmla="*/ 15 h 46"/>
                  <a:gd name="T30" fmla="*/ 17 w 33"/>
                  <a:gd name="T31" fmla="*/ 18 h 46"/>
                  <a:gd name="T32" fmla="*/ 19 w 33"/>
                  <a:gd name="T33" fmla="*/ 18 h 46"/>
                  <a:gd name="T34" fmla="*/ 23 w 33"/>
                  <a:gd name="T35" fmla="*/ 20 h 46"/>
                  <a:gd name="T36" fmla="*/ 26 w 33"/>
                  <a:gd name="T37" fmla="*/ 21 h 46"/>
                  <a:gd name="T38" fmla="*/ 29 w 33"/>
                  <a:gd name="T39" fmla="*/ 24 h 46"/>
                  <a:gd name="T40" fmla="*/ 31 w 33"/>
                  <a:gd name="T41" fmla="*/ 27 h 46"/>
                  <a:gd name="T42" fmla="*/ 33 w 33"/>
                  <a:gd name="T43" fmla="*/ 29 h 46"/>
                  <a:gd name="T44" fmla="*/ 33 w 33"/>
                  <a:gd name="T45" fmla="*/ 33 h 46"/>
                  <a:gd name="T46" fmla="*/ 31 w 33"/>
                  <a:gd name="T47" fmla="*/ 40 h 46"/>
                  <a:gd name="T48" fmla="*/ 29 w 33"/>
                  <a:gd name="T49" fmla="*/ 42 h 46"/>
                  <a:gd name="T50" fmla="*/ 25 w 33"/>
                  <a:gd name="T51" fmla="*/ 44 h 46"/>
                  <a:gd name="T52" fmla="*/ 21 w 33"/>
                  <a:gd name="T53" fmla="*/ 46 h 46"/>
                  <a:gd name="T54" fmla="*/ 11 w 33"/>
                  <a:gd name="T55" fmla="*/ 46 h 46"/>
                  <a:gd name="T56" fmla="*/ 5 w 33"/>
                  <a:gd name="T57" fmla="*/ 44 h 46"/>
                  <a:gd name="T58" fmla="*/ 1 w 33"/>
                  <a:gd name="T59" fmla="*/ 42 h 46"/>
                  <a:gd name="T60" fmla="*/ 0 w 33"/>
                  <a:gd name="T61" fmla="*/ 30 h 46"/>
                  <a:gd name="T62" fmla="*/ 4 w 33"/>
                  <a:gd name="T63" fmla="*/ 30 h 46"/>
                  <a:gd name="T64" fmla="*/ 5 w 33"/>
                  <a:gd name="T65" fmla="*/ 34 h 46"/>
                  <a:gd name="T66" fmla="*/ 9 w 33"/>
                  <a:gd name="T67" fmla="*/ 41 h 46"/>
                  <a:gd name="T68" fmla="*/ 12 w 33"/>
                  <a:gd name="T69" fmla="*/ 42 h 46"/>
                  <a:gd name="T70" fmla="*/ 17 w 33"/>
                  <a:gd name="T71" fmla="*/ 43 h 46"/>
                  <a:gd name="T72" fmla="*/ 20 w 33"/>
                  <a:gd name="T73" fmla="*/ 43 h 46"/>
                  <a:gd name="T74" fmla="*/ 24 w 33"/>
                  <a:gd name="T75" fmla="*/ 39 h 46"/>
                  <a:gd name="T76" fmla="*/ 25 w 33"/>
                  <a:gd name="T77" fmla="*/ 36 h 46"/>
                  <a:gd name="T78" fmla="*/ 22 w 33"/>
                  <a:gd name="T79" fmla="*/ 29 h 46"/>
                  <a:gd name="T80" fmla="*/ 15 w 33"/>
                  <a:gd name="T81" fmla="*/ 26 h 46"/>
                  <a:gd name="T82" fmla="*/ 11 w 33"/>
                  <a:gd name="T83" fmla="*/ 25 h 46"/>
                  <a:gd name="T84" fmla="*/ 8 w 33"/>
                  <a:gd name="T85" fmla="*/ 24 h 46"/>
                  <a:gd name="T86" fmla="*/ 4 w 33"/>
                  <a:gd name="T87" fmla="*/ 19 h 46"/>
                  <a:gd name="T88" fmla="*/ 1 w 33"/>
                  <a:gd name="T89" fmla="*/ 16 h 46"/>
                  <a:gd name="T90" fmla="*/ 1 w 33"/>
                  <a:gd name="T91" fmla="*/ 13 h 46"/>
                  <a:gd name="T92" fmla="*/ 4 w 33"/>
                  <a:gd name="T93" fmla="*/ 6 h 46"/>
                  <a:gd name="T94" fmla="*/ 6 w 33"/>
                  <a:gd name="T95" fmla="*/ 3 h 46"/>
                  <a:gd name="T96" fmla="*/ 9 w 33"/>
                  <a:gd name="T97" fmla="*/ 1 h 46"/>
                  <a:gd name="T98" fmla="*/ 13 w 33"/>
                  <a:gd name="T9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3" h="46">
                    <a:moveTo>
                      <a:pt x="13" y="0"/>
                    </a:moveTo>
                    <a:lnTo>
                      <a:pt x="22" y="0"/>
                    </a:lnTo>
                    <a:lnTo>
                      <a:pt x="26" y="1"/>
                    </a:lnTo>
                    <a:lnTo>
                      <a:pt x="30" y="3"/>
                    </a:lnTo>
                    <a:lnTo>
                      <a:pt x="30" y="14"/>
                    </a:lnTo>
                    <a:lnTo>
                      <a:pt x="27" y="14"/>
                    </a:lnTo>
                    <a:lnTo>
                      <a:pt x="25" y="7"/>
                    </a:lnTo>
                    <a:lnTo>
                      <a:pt x="23" y="5"/>
                    </a:lnTo>
                    <a:lnTo>
                      <a:pt x="17" y="3"/>
                    </a:lnTo>
                    <a:lnTo>
                      <a:pt x="14" y="3"/>
                    </a:lnTo>
                    <a:lnTo>
                      <a:pt x="12" y="4"/>
                    </a:lnTo>
                    <a:lnTo>
                      <a:pt x="10" y="6"/>
                    </a:lnTo>
                    <a:lnTo>
                      <a:pt x="9" y="8"/>
                    </a:lnTo>
                    <a:lnTo>
                      <a:pt x="9" y="13"/>
                    </a:lnTo>
                    <a:lnTo>
                      <a:pt x="10" y="15"/>
                    </a:lnTo>
                    <a:lnTo>
                      <a:pt x="17" y="18"/>
                    </a:lnTo>
                    <a:lnTo>
                      <a:pt x="19" y="18"/>
                    </a:lnTo>
                    <a:lnTo>
                      <a:pt x="23" y="20"/>
                    </a:lnTo>
                    <a:lnTo>
                      <a:pt x="26" y="21"/>
                    </a:lnTo>
                    <a:lnTo>
                      <a:pt x="29" y="24"/>
                    </a:lnTo>
                    <a:lnTo>
                      <a:pt x="31" y="27"/>
                    </a:lnTo>
                    <a:lnTo>
                      <a:pt x="33" y="29"/>
                    </a:lnTo>
                    <a:lnTo>
                      <a:pt x="33" y="33"/>
                    </a:lnTo>
                    <a:lnTo>
                      <a:pt x="31" y="40"/>
                    </a:lnTo>
                    <a:lnTo>
                      <a:pt x="29" y="42"/>
                    </a:lnTo>
                    <a:lnTo>
                      <a:pt x="25" y="44"/>
                    </a:lnTo>
                    <a:lnTo>
                      <a:pt x="21" y="46"/>
                    </a:lnTo>
                    <a:lnTo>
                      <a:pt x="11" y="46"/>
                    </a:lnTo>
                    <a:lnTo>
                      <a:pt x="5" y="44"/>
                    </a:lnTo>
                    <a:lnTo>
                      <a:pt x="1" y="42"/>
                    </a:lnTo>
                    <a:lnTo>
                      <a:pt x="0" y="30"/>
                    </a:lnTo>
                    <a:lnTo>
                      <a:pt x="4" y="30"/>
                    </a:lnTo>
                    <a:lnTo>
                      <a:pt x="5" y="34"/>
                    </a:lnTo>
                    <a:lnTo>
                      <a:pt x="9" y="41"/>
                    </a:lnTo>
                    <a:lnTo>
                      <a:pt x="12" y="42"/>
                    </a:lnTo>
                    <a:lnTo>
                      <a:pt x="17" y="43"/>
                    </a:lnTo>
                    <a:lnTo>
                      <a:pt x="20" y="43"/>
                    </a:lnTo>
                    <a:lnTo>
                      <a:pt x="24" y="39"/>
                    </a:lnTo>
                    <a:lnTo>
                      <a:pt x="25" y="36"/>
                    </a:lnTo>
                    <a:lnTo>
                      <a:pt x="22" y="29"/>
                    </a:lnTo>
                    <a:lnTo>
                      <a:pt x="15" y="26"/>
                    </a:lnTo>
                    <a:lnTo>
                      <a:pt x="11" y="25"/>
                    </a:lnTo>
                    <a:lnTo>
                      <a:pt x="8" y="24"/>
                    </a:lnTo>
                    <a:lnTo>
                      <a:pt x="4" y="19"/>
                    </a:lnTo>
                    <a:lnTo>
                      <a:pt x="1" y="16"/>
                    </a:lnTo>
                    <a:lnTo>
                      <a:pt x="1" y="13"/>
                    </a:lnTo>
                    <a:lnTo>
                      <a:pt x="4" y="6"/>
                    </a:lnTo>
                    <a:lnTo>
                      <a:pt x="6" y="3"/>
                    </a:lnTo>
                    <a:lnTo>
                      <a:pt x="9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4" name="Freeform 175">
                <a:extLst>
                  <a:ext uri="{FF2B5EF4-FFF2-40B4-BE49-F238E27FC236}">
                    <a16:creationId xmlns:a16="http://schemas.microsoft.com/office/drawing/2014/main" id="{83C95BD3-A291-4D31-A263-97B44CEE55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15" y="3562"/>
                <a:ext cx="64" cy="63"/>
              </a:xfrm>
              <a:custGeom>
                <a:avLst/>
                <a:gdLst>
                  <a:gd name="T0" fmla="*/ 21 w 64"/>
                  <a:gd name="T1" fmla="*/ 3 h 63"/>
                  <a:gd name="T2" fmla="*/ 19 w 64"/>
                  <a:gd name="T3" fmla="*/ 4 h 63"/>
                  <a:gd name="T4" fmla="*/ 18 w 64"/>
                  <a:gd name="T5" fmla="*/ 5 h 63"/>
                  <a:gd name="T6" fmla="*/ 18 w 64"/>
                  <a:gd name="T7" fmla="*/ 56 h 63"/>
                  <a:gd name="T8" fmla="*/ 19 w 64"/>
                  <a:gd name="T9" fmla="*/ 58 h 63"/>
                  <a:gd name="T10" fmla="*/ 20 w 64"/>
                  <a:gd name="T11" fmla="*/ 59 h 63"/>
                  <a:gd name="T12" fmla="*/ 22 w 64"/>
                  <a:gd name="T13" fmla="*/ 60 h 63"/>
                  <a:gd name="T14" fmla="*/ 27 w 64"/>
                  <a:gd name="T15" fmla="*/ 60 h 63"/>
                  <a:gd name="T16" fmla="*/ 35 w 64"/>
                  <a:gd name="T17" fmla="*/ 59 h 63"/>
                  <a:gd name="T18" fmla="*/ 43 w 64"/>
                  <a:gd name="T19" fmla="*/ 57 h 63"/>
                  <a:gd name="T20" fmla="*/ 48 w 64"/>
                  <a:gd name="T21" fmla="*/ 51 h 63"/>
                  <a:gd name="T22" fmla="*/ 53 w 64"/>
                  <a:gd name="T23" fmla="*/ 43 h 63"/>
                  <a:gd name="T24" fmla="*/ 54 w 64"/>
                  <a:gd name="T25" fmla="*/ 31 h 63"/>
                  <a:gd name="T26" fmla="*/ 53 w 64"/>
                  <a:gd name="T27" fmla="*/ 22 h 63"/>
                  <a:gd name="T28" fmla="*/ 51 w 64"/>
                  <a:gd name="T29" fmla="*/ 15 h 63"/>
                  <a:gd name="T30" fmla="*/ 45 w 64"/>
                  <a:gd name="T31" fmla="*/ 9 h 63"/>
                  <a:gd name="T32" fmla="*/ 39 w 64"/>
                  <a:gd name="T33" fmla="*/ 4 h 63"/>
                  <a:gd name="T34" fmla="*/ 28 w 64"/>
                  <a:gd name="T35" fmla="*/ 3 h 63"/>
                  <a:gd name="T36" fmla="*/ 21 w 64"/>
                  <a:gd name="T37" fmla="*/ 3 h 63"/>
                  <a:gd name="T38" fmla="*/ 0 w 64"/>
                  <a:gd name="T39" fmla="*/ 0 h 63"/>
                  <a:gd name="T40" fmla="*/ 31 w 64"/>
                  <a:gd name="T41" fmla="*/ 0 h 63"/>
                  <a:gd name="T42" fmla="*/ 45 w 64"/>
                  <a:gd name="T43" fmla="*/ 2 h 63"/>
                  <a:gd name="T44" fmla="*/ 56 w 64"/>
                  <a:gd name="T45" fmla="*/ 8 h 63"/>
                  <a:gd name="T46" fmla="*/ 61 w 64"/>
                  <a:gd name="T47" fmla="*/ 17 h 63"/>
                  <a:gd name="T48" fmla="*/ 64 w 64"/>
                  <a:gd name="T49" fmla="*/ 31 h 63"/>
                  <a:gd name="T50" fmla="*/ 62 w 64"/>
                  <a:gd name="T51" fmla="*/ 43 h 63"/>
                  <a:gd name="T52" fmla="*/ 58 w 64"/>
                  <a:gd name="T53" fmla="*/ 51 h 63"/>
                  <a:gd name="T54" fmla="*/ 52 w 64"/>
                  <a:gd name="T55" fmla="*/ 58 h 63"/>
                  <a:gd name="T56" fmla="*/ 41 w 64"/>
                  <a:gd name="T57" fmla="*/ 62 h 63"/>
                  <a:gd name="T58" fmla="*/ 29 w 64"/>
                  <a:gd name="T59" fmla="*/ 63 h 63"/>
                  <a:gd name="T60" fmla="*/ 0 w 64"/>
                  <a:gd name="T61" fmla="*/ 63 h 63"/>
                  <a:gd name="T62" fmla="*/ 0 w 64"/>
                  <a:gd name="T63" fmla="*/ 61 h 63"/>
                  <a:gd name="T64" fmla="*/ 5 w 64"/>
                  <a:gd name="T65" fmla="*/ 60 h 63"/>
                  <a:gd name="T66" fmla="*/ 7 w 64"/>
                  <a:gd name="T67" fmla="*/ 60 h 63"/>
                  <a:gd name="T68" fmla="*/ 8 w 64"/>
                  <a:gd name="T69" fmla="*/ 59 h 63"/>
                  <a:gd name="T70" fmla="*/ 8 w 64"/>
                  <a:gd name="T71" fmla="*/ 4 h 63"/>
                  <a:gd name="T72" fmla="*/ 7 w 64"/>
                  <a:gd name="T73" fmla="*/ 3 h 63"/>
                  <a:gd name="T74" fmla="*/ 0 w 64"/>
                  <a:gd name="T75" fmla="*/ 3 h 63"/>
                  <a:gd name="T76" fmla="*/ 0 w 64"/>
                  <a:gd name="T7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4" h="63">
                    <a:moveTo>
                      <a:pt x="21" y="3"/>
                    </a:moveTo>
                    <a:lnTo>
                      <a:pt x="19" y="4"/>
                    </a:lnTo>
                    <a:lnTo>
                      <a:pt x="18" y="5"/>
                    </a:lnTo>
                    <a:lnTo>
                      <a:pt x="18" y="56"/>
                    </a:lnTo>
                    <a:lnTo>
                      <a:pt x="19" y="58"/>
                    </a:lnTo>
                    <a:lnTo>
                      <a:pt x="20" y="59"/>
                    </a:lnTo>
                    <a:lnTo>
                      <a:pt x="22" y="60"/>
                    </a:lnTo>
                    <a:lnTo>
                      <a:pt x="27" y="60"/>
                    </a:lnTo>
                    <a:lnTo>
                      <a:pt x="35" y="59"/>
                    </a:lnTo>
                    <a:lnTo>
                      <a:pt x="43" y="57"/>
                    </a:lnTo>
                    <a:lnTo>
                      <a:pt x="48" y="51"/>
                    </a:lnTo>
                    <a:lnTo>
                      <a:pt x="53" y="43"/>
                    </a:lnTo>
                    <a:lnTo>
                      <a:pt x="54" y="31"/>
                    </a:lnTo>
                    <a:lnTo>
                      <a:pt x="53" y="22"/>
                    </a:lnTo>
                    <a:lnTo>
                      <a:pt x="51" y="15"/>
                    </a:lnTo>
                    <a:lnTo>
                      <a:pt x="45" y="9"/>
                    </a:lnTo>
                    <a:lnTo>
                      <a:pt x="39" y="4"/>
                    </a:lnTo>
                    <a:lnTo>
                      <a:pt x="28" y="3"/>
                    </a:lnTo>
                    <a:lnTo>
                      <a:pt x="21" y="3"/>
                    </a:lnTo>
                    <a:close/>
                    <a:moveTo>
                      <a:pt x="0" y="0"/>
                    </a:moveTo>
                    <a:lnTo>
                      <a:pt x="31" y="0"/>
                    </a:lnTo>
                    <a:lnTo>
                      <a:pt x="45" y="2"/>
                    </a:lnTo>
                    <a:lnTo>
                      <a:pt x="56" y="8"/>
                    </a:lnTo>
                    <a:lnTo>
                      <a:pt x="61" y="17"/>
                    </a:lnTo>
                    <a:lnTo>
                      <a:pt x="64" y="31"/>
                    </a:lnTo>
                    <a:lnTo>
                      <a:pt x="62" y="43"/>
                    </a:lnTo>
                    <a:lnTo>
                      <a:pt x="58" y="51"/>
                    </a:lnTo>
                    <a:lnTo>
                      <a:pt x="52" y="58"/>
                    </a:lnTo>
                    <a:lnTo>
                      <a:pt x="41" y="62"/>
                    </a:lnTo>
                    <a:lnTo>
                      <a:pt x="29" y="63"/>
                    </a:lnTo>
                    <a:lnTo>
                      <a:pt x="0" y="63"/>
                    </a:lnTo>
                    <a:lnTo>
                      <a:pt x="0" y="61"/>
                    </a:lnTo>
                    <a:lnTo>
                      <a:pt x="5" y="60"/>
                    </a:lnTo>
                    <a:lnTo>
                      <a:pt x="7" y="60"/>
                    </a:lnTo>
                    <a:lnTo>
                      <a:pt x="8" y="59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5" name="Freeform 176">
                <a:extLst>
                  <a:ext uri="{FF2B5EF4-FFF2-40B4-BE49-F238E27FC236}">
                    <a16:creationId xmlns:a16="http://schemas.microsoft.com/office/drawing/2014/main" id="{10C57E32-2993-4855-94CD-5D550A6E48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87" y="3579"/>
                <a:ext cx="43" cy="47"/>
              </a:xfrm>
              <a:custGeom>
                <a:avLst/>
                <a:gdLst>
                  <a:gd name="T0" fmla="*/ 22 w 43"/>
                  <a:gd name="T1" fmla="*/ 22 h 47"/>
                  <a:gd name="T2" fmla="*/ 17 w 43"/>
                  <a:gd name="T3" fmla="*/ 24 h 47"/>
                  <a:gd name="T4" fmla="*/ 11 w 43"/>
                  <a:gd name="T5" fmla="*/ 28 h 47"/>
                  <a:gd name="T6" fmla="*/ 9 w 43"/>
                  <a:gd name="T7" fmla="*/ 36 h 47"/>
                  <a:gd name="T8" fmla="*/ 12 w 43"/>
                  <a:gd name="T9" fmla="*/ 41 h 47"/>
                  <a:gd name="T10" fmla="*/ 18 w 43"/>
                  <a:gd name="T11" fmla="*/ 43 h 47"/>
                  <a:gd name="T12" fmla="*/ 21 w 43"/>
                  <a:gd name="T13" fmla="*/ 42 h 47"/>
                  <a:gd name="T14" fmla="*/ 25 w 43"/>
                  <a:gd name="T15" fmla="*/ 39 h 47"/>
                  <a:gd name="T16" fmla="*/ 26 w 43"/>
                  <a:gd name="T17" fmla="*/ 20 h 47"/>
                  <a:gd name="T18" fmla="*/ 24 w 43"/>
                  <a:gd name="T19" fmla="*/ 0 h 47"/>
                  <a:gd name="T20" fmla="*/ 33 w 43"/>
                  <a:gd name="T21" fmla="*/ 5 h 47"/>
                  <a:gd name="T22" fmla="*/ 34 w 43"/>
                  <a:gd name="T23" fmla="*/ 8 h 47"/>
                  <a:gd name="T24" fmla="*/ 35 w 43"/>
                  <a:gd name="T25" fmla="*/ 39 h 47"/>
                  <a:gd name="T26" fmla="*/ 38 w 43"/>
                  <a:gd name="T27" fmla="*/ 43 h 47"/>
                  <a:gd name="T28" fmla="*/ 43 w 43"/>
                  <a:gd name="T29" fmla="*/ 42 h 47"/>
                  <a:gd name="T30" fmla="*/ 39 w 43"/>
                  <a:gd name="T31" fmla="*/ 46 h 47"/>
                  <a:gd name="T32" fmla="*/ 31 w 43"/>
                  <a:gd name="T33" fmla="*/ 47 h 47"/>
                  <a:gd name="T34" fmla="*/ 26 w 43"/>
                  <a:gd name="T35" fmla="*/ 42 h 47"/>
                  <a:gd name="T36" fmla="*/ 21 w 43"/>
                  <a:gd name="T37" fmla="*/ 45 h 47"/>
                  <a:gd name="T38" fmla="*/ 13 w 43"/>
                  <a:gd name="T39" fmla="*/ 47 h 47"/>
                  <a:gd name="T40" fmla="*/ 6 w 43"/>
                  <a:gd name="T41" fmla="*/ 45 h 47"/>
                  <a:gd name="T42" fmla="*/ 0 w 43"/>
                  <a:gd name="T43" fmla="*/ 37 h 47"/>
                  <a:gd name="T44" fmla="*/ 1 w 43"/>
                  <a:gd name="T45" fmla="*/ 29 h 47"/>
                  <a:gd name="T46" fmla="*/ 5 w 43"/>
                  <a:gd name="T47" fmla="*/ 24 h 47"/>
                  <a:gd name="T48" fmla="*/ 16 w 43"/>
                  <a:gd name="T49" fmla="*/ 21 h 47"/>
                  <a:gd name="T50" fmla="*/ 26 w 43"/>
                  <a:gd name="T51" fmla="*/ 17 h 47"/>
                  <a:gd name="T52" fmla="*/ 25 w 43"/>
                  <a:gd name="T53" fmla="*/ 7 h 47"/>
                  <a:gd name="T54" fmla="*/ 22 w 43"/>
                  <a:gd name="T55" fmla="*/ 5 h 47"/>
                  <a:gd name="T56" fmla="*/ 17 w 43"/>
                  <a:gd name="T57" fmla="*/ 4 h 47"/>
                  <a:gd name="T58" fmla="*/ 11 w 43"/>
                  <a:gd name="T59" fmla="*/ 8 h 47"/>
                  <a:gd name="T60" fmla="*/ 9 w 43"/>
                  <a:gd name="T61" fmla="*/ 14 h 47"/>
                  <a:gd name="T62" fmla="*/ 5 w 43"/>
                  <a:gd name="T63" fmla="*/ 15 h 47"/>
                  <a:gd name="T64" fmla="*/ 2 w 43"/>
                  <a:gd name="T65" fmla="*/ 14 h 47"/>
                  <a:gd name="T66" fmla="*/ 4 w 43"/>
                  <a:gd name="T67" fmla="*/ 6 h 47"/>
                  <a:gd name="T68" fmla="*/ 20 w 43"/>
                  <a:gd name="T6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3" h="47">
                    <a:moveTo>
                      <a:pt x="26" y="20"/>
                    </a:moveTo>
                    <a:lnTo>
                      <a:pt x="22" y="22"/>
                    </a:lnTo>
                    <a:lnTo>
                      <a:pt x="19" y="23"/>
                    </a:lnTo>
                    <a:lnTo>
                      <a:pt x="17" y="24"/>
                    </a:lnTo>
                    <a:lnTo>
                      <a:pt x="13" y="27"/>
                    </a:lnTo>
                    <a:lnTo>
                      <a:pt x="11" y="28"/>
                    </a:lnTo>
                    <a:lnTo>
                      <a:pt x="9" y="30"/>
                    </a:lnTo>
                    <a:lnTo>
                      <a:pt x="9" y="36"/>
                    </a:lnTo>
                    <a:lnTo>
                      <a:pt x="10" y="39"/>
                    </a:lnTo>
                    <a:lnTo>
                      <a:pt x="12" y="41"/>
                    </a:lnTo>
                    <a:lnTo>
                      <a:pt x="14" y="42"/>
                    </a:lnTo>
                    <a:lnTo>
                      <a:pt x="18" y="43"/>
                    </a:lnTo>
                    <a:lnTo>
                      <a:pt x="19" y="42"/>
                    </a:lnTo>
                    <a:lnTo>
                      <a:pt x="21" y="42"/>
                    </a:lnTo>
                    <a:lnTo>
                      <a:pt x="23" y="41"/>
                    </a:lnTo>
                    <a:lnTo>
                      <a:pt x="25" y="39"/>
                    </a:lnTo>
                    <a:lnTo>
                      <a:pt x="26" y="36"/>
                    </a:lnTo>
                    <a:lnTo>
                      <a:pt x="26" y="20"/>
                    </a:lnTo>
                    <a:close/>
                    <a:moveTo>
                      <a:pt x="20" y="0"/>
                    </a:moveTo>
                    <a:lnTo>
                      <a:pt x="24" y="0"/>
                    </a:lnTo>
                    <a:lnTo>
                      <a:pt x="31" y="3"/>
                    </a:lnTo>
                    <a:lnTo>
                      <a:pt x="33" y="5"/>
                    </a:lnTo>
                    <a:lnTo>
                      <a:pt x="34" y="7"/>
                    </a:lnTo>
                    <a:lnTo>
                      <a:pt x="34" y="8"/>
                    </a:lnTo>
                    <a:lnTo>
                      <a:pt x="35" y="10"/>
                    </a:lnTo>
                    <a:lnTo>
                      <a:pt x="35" y="39"/>
                    </a:lnTo>
                    <a:lnTo>
                      <a:pt x="36" y="41"/>
                    </a:lnTo>
                    <a:lnTo>
                      <a:pt x="38" y="43"/>
                    </a:lnTo>
                    <a:lnTo>
                      <a:pt x="41" y="43"/>
                    </a:lnTo>
                    <a:lnTo>
                      <a:pt x="43" y="42"/>
                    </a:lnTo>
                    <a:lnTo>
                      <a:pt x="43" y="44"/>
                    </a:lnTo>
                    <a:lnTo>
                      <a:pt x="39" y="46"/>
                    </a:lnTo>
                    <a:lnTo>
                      <a:pt x="36" y="47"/>
                    </a:lnTo>
                    <a:lnTo>
                      <a:pt x="31" y="47"/>
                    </a:lnTo>
                    <a:lnTo>
                      <a:pt x="29" y="46"/>
                    </a:lnTo>
                    <a:lnTo>
                      <a:pt x="26" y="42"/>
                    </a:lnTo>
                    <a:lnTo>
                      <a:pt x="24" y="43"/>
                    </a:lnTo>
                    <a:lnTo>
                      <a:pt x="21" y="45"/>
                    </a:lnTo>
                    <a:lnTo>
                      <a:pt x="18" y="46"/>
                    </a:lnTo>
                    <a:lnTo>
                      <a:pt x="13" y="47"/>
                    </a:lnTo>
                    <a:lnTo>
                      <a:pt x="9" y="47"/>
                    </a:lnTo>
                    <a:lnTo>
                      <a:pt x="6" y="45"/>
                    </a:lnTo>
                    <a:lnTo>
                      <a:pt x="1" y="41"/>
                    </a:lnTo>
                    <a:lnTo>
                      <a:pt x="0" y="37"/>
                    </a:lnTo>
                    <a:lnTo>
                      <a:pt x="0" y="32"/>
                    </a:lnTo>
                    <a:lnTo>
                      <a:pt x="1" y="29"/>
                    </a:lnTo>
                    <a:lnTo>
                      <a:pt x="2" y="27"/>
                    </a:lnTo>
                    <a:lnTo>
                      <a:pt x="5" y="24"/>
                    </a:lnTo>
                    <a:lnTo>
                      <a:pt x="8" y="23"/>
                    </a:lnTo>
                    <a:lnTo>
                      <a:pt x="16" y="21"/>
                    </a:lnTo>
                    <a:lnTo>
                      <a:pt x="22" y="19"/>
                    </a:lnTo>
                    <a:lnTo>
                      <a:pt x="26" y="17"/>
                    </a:lnTo>
                    <a:lnTo>
                      <a:pt x="26" y="9"/>
                    </a:lnTo>
                    <a:lnTo>
                      <a:pt x="25" y="7"/>
                    </a:lnTo>
                    <a:lnTo>
                      <a:pt x="24" y="6"/>
                    </a:lnTo>
                    <a:lnTo>
                      <a:pt x="22" y="5"/>
                    </a:lnTo>
                    <a:lnTo>
                      <a:pt x="21" y="4"/>
                    </a:lnTo>
                    <a:lnTo>
                      <a:pt x="17" y="4"/>
                    </a:lnTo>
                    <a:lnTo>
                      <a:pt x="13" y="6"/>
                    </a:lnTo>
                    <a:lnTo>
                      <a:pt x="11" y="8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7" y="16"/>
                    </a:lnTo>
                    <a:lnTo>
                      <a:pt x="5" y="15"/>
                    </a:lnTo>
                    <a:lnTo>
                      <a:pt x="4" y="15"/>
                    </a:lnTo>
                    <a:lnTo>
                      <a:pt x="2" y="14"/>
                    </a:lnTo>
                    <a:lnTo>
                      <a:pt x="1" y="11"/>
                    </a:lnTo>
                    <a:lnTo>
                      <a:pt x="4" y="6"/>
                    </a:lnTo>
                    <a:lnTo>
                      <a:pt x="10" y="3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6" name="Freeform 177">
                <a:extLst>
                  <a:ext uri="{FF2B5EF4-FFF2-40B4-BE49-F238E27FC236}">
                    <a16:creationId xmlns:a16="http://schemas.microsoft.com/office/drawing/2014/main" id="{1574230C-3200-4C98-9CEB-326C4219F4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3" y="3570"/>
                <a:ext cx="28" cy="56"/>
              </a:xfrm>
              <a:custGeom>
                <a:avLst/>
                <a:gdLst>
                  <a:gd name="T0" fmla="*/ 12 w 28"/>
                  <a:gd name="T1" fmla="*/ 0 h 56"/>
                  <a:gd name="T2" fmla="*/ 15 w 28"/>
                  <a:gd name="T3" fmla="*/ 0 h 56"/>
                  <a:gd name="T4" fmla="*/ 15 w 28"/>
                  <a:gd name="T5" fmla="*/ 11 h 56"/>
                  <a:gd name="T6" fmla="*/ 26 w 28"/>
                  <a:gd name="T7" fmla="*/ 11 h 56"/>
                  <a:gd name="T8" fmla="*/ 26 w 28"/>
                  <a:gd name="T9" fmla="*/ 14 h 56"/>
                  <a:gd name="T10" fmla="*/ 15 w 28"/>
                  <a:gd name="T11" fmla="*/ 14 h 56"/>
                  <a:gd name="T12" fmla="*/ 15 w 28"/>
                  <a:gd name="T13" fmla="*/ 46 h 56"/>
                  <a:gd name="T14" fmla="*/ 17 w 28"/>
                  <a:gd name="T15" fmla="*/ 51 h 56"/>
                  <a:gd name="T16" fmla="*/ 18 w 28"/>
                  <a:gd name="T17" fmla="*/ 52 h 56"/>
                  <a:gd name="T18" fmla="*/ 21 w 28"/>
                  <a:gd name="T19" fmla="*/ 52 h 56"/>
                  <a:gd name="T20" fmla="*/ 24 w 28"/>
                  <a:gd name="T21" fmla="*/ 51 h 56"/>
                  <a:gd name="T22" fmla="*/ 27 w 28"/>
                  <a:gd name="T23" fmla="*/ 51 h 56"/>
                  <a:gd name="T24" fmla="*/ 28 w 28"/>
                  <a:gd name="T25" fmla="*/ 52 h 56"/>
                  <a:gd name="T26" fmla="*/ 25 w 28"/>
                  <a:gd name="T27" fmla="*/ 54 h 56"/>
                  <a:gd name="T28" fmla="*/ 16 w 28"/>
                  <a:gd name="T29" fmla="*/ 56 h 56"/>
                  <a:gd name="T30" fmla="*/ 13 w 28"/>
                  <a:gd name="T31" fmla="*/ 56 h 56"/>
                  <a:gd name="T32" fmla="*/ 11 w 28"/>
                  <a:gd name="T33" fmla="*/ 55 h 56"/>
                  <a:gd name="T34" fmla="*/ 8 w 28"/>
                  <a:gd name="T35" fmla="*/ 52 h 56"/>
                  <a:gd name="T36" fmla="*/ 7 w 28"/>
                  <a:gd name="T37" fmla="*/ 49 h 56"/>
                  <a:gd name="T38" fmla="*/ 7 w 28"/>
                  <a:gd name="T39" fmla="*/ 14 h 56"/>
                  <a:gd name="T40" fmla="*/ 0 w 28"/>
                  <a:gd name="T41" fmla="*/ 14 h 56"/>
                  <a:gd name="T42" fmla="*/ 0 w 28"/>
                  <a:gd name="T43" fmla="*/ 11 h 56"/>
                  <a:gd name="T44" fmla="*/ 7 w 28"/>
                  <a:gd name="T45" fmla="*/ 11 h 56"/>
                  <a:gd name="T46" fmla="*/ 12 w 28"/>
                  <a:gd name="T4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8" h="56">
                    <a:moveTo>
                      <a:pt x="12" y="0"/>
                    </a:moveTo>
                    <a:lnTo>
                      <a:pt x="15" y="0"/>
                    </a:lnTo>
                    <a:lnTo>
                      <a:pt x="15" y="11"/>
                    </a:lnTo>
                    <a:lnTo>
                      <a:pt x="26" y="11"/>
                    </a:lnTo>
                    <a:lnTo>
                      <a:pt x="26" y="14"/>
                    </a:lnTo>
                    <a:lnTo>
                      <a:pt x="15" y="14"/>
                    </a:lnTo>
                    <a:lnTo>
                      <a:pt x="15" y="46"/>
                    </a:lnTo>
                    <a:lnTo>
                      <a:pt x="17" y="51"/>
                    </a:lnTo>
                    <a:lnTo>
                      <a:pt x="18" y="52"/>
                    </a:lnTo>
                    <a:lnTo>
                      <a:pt x="21" y="52"/>
                    </a:lnTo>
                    <a:lnTo>
                      <a:pt x="24" y="51"/>
                    </a:lnTo>
                    <a:lnTo>
                      <a:pt x="27" y="51"/>
                    </a:lnTo>
                    <a:lnTo>
                      <a:pt x="28" y="52"/>
                    </a:lnTo>
                    <a:lnTo>
                      <a:pt x="25" y="54"/>
                    </a:lnTo>
                    <a:lnTo>
                      <a:pt x="16" y="56"/>
                    </a:lnTo>
                    <a:lnTo>
                      <a:pt x="13" y="56"/>
                    </a:lnTo>
                    <a:lnTo>
                      <a:pt x="11" y="55"/>
                    </a:lnTo>
                    <a:lnTo>
                      <a:pt x="8" y="52"/>
                    </a:lnTo>
                    <a:lnTo>
                      <a:pt x="7" y="49"/>
                    </a:lnTo>
                    <a:lnTo>
                      <a:pt x="7" y="14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7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7" name="Freeform 178">
                <a:extLst>
                  <a:ext uri="{FF2B5EF4-FFF2-40B4-BE49-F238E27FC236}">
                    <a16:creationId xmlns:a16="http://schemas.microsoft.com/office/drawing/2014/main" id="{6E617B3C-B55D-42C0-BC82-B1DAA76B8D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66" y="3579"/>
                <a:ext cx="43" cy="47"/>
              </a:xfrm>
              <a:custGeom>
                <a:avLst/>
                <a:gdLst>
                  <a:gd name="T0" fmla="*/ 25 w 43"/>
                  <a:gd name="T1" fmla="*/ 21 h 47"/>
                  <a:gd name="T2" fmla="*/ 19 w 43"/>
                  <a:gd name="T3" fmla="*/ 23 h 47"/>
                  <a:gd name="T4" fmla="*/ 13 w 43"/>
                  <a:gd name="T5" fmla="*/ 27 h 47"/>
                  <a:gd name="T6" fmla="*/ 9 w 43"/>
                  <a:gd name="T7" fmla="*/ 30 h 47"/>
                  <a:gd name="T8" fmla="*/ 12 w 43"/>
                  <a:gd name="T9" fmla="*/ 41 h 47"/>
                  <a:gd name="T10" fmla="*/ 17 w 43"/>
                  <a:gd name="T11" fmla="*/ 43 h 47"/>
                  <a:gd name="T12" fmla="*/ 21 w 43"/>
                  <a:gd name="T13" fmla="*/ 42 h 47"/>
                  <a:gd name="T14" fmla="*/ 26 w 43"/>
                  <a:gd name="T15" fmla="*/ 36 h 47"/>
                  <a:gd name="T16" fmla="*/ 27 w 43"/>
                  <a:gd name="T17" fmla="*/ 20 h 47"/>
                  <a:gd name="T18" fmla="*/ 25 w 43"/>
                  <a:gd name="T19" fmla="*/ 0 h 47"/>
                  <a:gd name="T20" fmla="*/ 30 w 43"/>
                  <a:gd name="T21" fmla="*/ 3 h 47"/>
                  <a:gd name="T22" fmla="*/ 33 w 43"/>
                  <a:gd name="T23" fmla="*/ 7 h 47"/>
                  <a:gd name="T24" fmla="*/ 34 w 43"/>
                  <a:gd name="T25" fmla="*/ 39 h 47"/>
                  <a:gd name="T26" fmla="*/ 38 w 43"/>
                  <a:gd name="T27" fmla="*/ 43 h 47"/>
                  <a:gd name="T28" fmla="*/ 42 w 43"/>
                  <a:gd name="T29" fmla="*/ 42 h 47"/>
                  <a:gd name="T30" fmla="*/ 40 w 43"/>
                  <a:gd name="T31" fmla="*/ 46 h 47"/>
                  <a:gd name="T32" fmla="*/ 30 w 43"/>
                  <a:gd name="T33" fmla="*/ 47 h 47"/>
                  <a:gd name="T34" fmla="*/ 27 w 43"/>
                  <a:gd name="T35" fmla="*/ 42 h 47"/>
                  <a:gd name="T36" fmla="*/ 20 w 43"/>
                  <a:gd name="T37" fmla="*/ 45 h 47"/>
                  <a:gd name="T38" fmla="*/ 13 w 43"/>
                  <a:gd name="T39" fmla="*/ 47 h 47"/>
                  <a:gd name="T40" fmla="*/ 6 w 43"/>
                  <a:gd name="T41" fmla="*/ 45 h 47"/>
                  <a:gd name="T42" fmla="*/ 1 w 43"/>
                  <a:gd name="T43" fmla="*/ 41 h 47"/>
                  <a:gd name="T44" fmla="*/ 0 w 43"/>
                  <a:gd name="T45" fmla="*/ 32 h 47"/>
                  <a:gd name="T46" fmla="*/ 5 w 43"/>
                  <a:gd name="T47" fmla="*/ 24 h 47"/>
                  <a:gd name="T48" fmla="*/ 16 w 43"/>
                  <a:gd name="T49" fmla="*/ 21 h 47"/>
                  <a:gd name="T50" fmla="*/ 27 w 43"/>
                  <a:gd name="T51" fmla="*/ 17 h 47"/>
                  <a:gd name="T52" fmla="*/ 26 w 43"/>
                  <a:gd name="T53" fmla="*/ 9 h 47"/>
                  <a:gd name="T54" fmla="*/ 24 w 43"/>
                  <a:gd name="T55" fmla="*/ 6 h 47"/>
                  <a:gd name="T56" fmla="*/ 20 w 43"/>
                  <a:gd name="T57" fmla="*/ 4 h 47"/>
                  <a:gd name="T58" fmla="*/ 15 w 43"/>
                  <a:gd name="T59" fmla="*/ 5 h 47"/>
                  <a:gd name="T60" fmla="*/ 9 w 43"/>
                  <a:gd name="T61" fmla="*/ 12 h 47"/>
                  <a:gd name="T62" fmla="*/ 8 w 43"/>
                  <a:gd name="T63" fmla="*/ 15 h 47"/>
                  <a:gd name="T64" fmla="*/ 5 w 43"/>
                  <a:gd name="T65" fmla="*/ 15 h 47"/>
                  <a:gd name="T66" fmla="*/ 2 w 43"/>
                  <a:gd name="T67" fmla="*/ 14 h 47"/>
                  <a:gd name="T68" fmla="*/ 4 w 43"/>
                  <a:gd name="T69" fmla="*/ 6 h 47"/>
                  <a:gd name="T70" fmla="*/ 19 w 43"/>
                  <a:gd name="T7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47">
                    <a:moveTo>
                      <a:pt x="27" y="20"/>
                    </a:moveTo>
                    <a:lnTo>
                      <a:pt x="25" y="21"/>
                    </a:lnTo>
                    <a:lnTo>
                      <a:pt x="21" y="22"/>
                    </a:lnTo>
                    <a:lnTo>
                      <a:pt x="19" y="23"/>
                    </a:lnTo>
                    <a:lnTo>
                      <a:pt x="16" y="24"/>
                    </a:lnTo>
                    <a:lnTo>
                      <a:pt x="13" y="27"/>
                    </a:lnTo>
                    <a:lnTo>
                      <a:pt x="11" y="28"/>
                    </a:lnTo>
                    <a:lnTo>
                      <a:pt x="9" y="30"/>
                    </a:lnTo>
                    <a:lnTo>
                      <a:pt x="9" y="36"/>
                    </a:lnTo>
                    <a:lnTo>
                      <a:pt x="12" y="41"/>
                    </a:lnTo>
                    <a:lnTo>
                      <a:pt x="14" y="42"/>
                    </a:lnTo>
                    <a:lnTo>
                      <a:pt x="17" y="43"/>
                    </a:lnTo>
                    <a:lnTo>
                      <a:pt x="19" y="42"/>
                    </a:lnTo>
                    <a:lnTo>
                      <a:pt x="21" y="42"/>
                    </a:lnTo>
                    <a:lnTo>
                      <a:pt x="24" y="41"/>
                    </a:lnTo>
                    <a:lnTo>
                      <a:pt x="26" y="36"/>
                    </a:lnTo>
                    <a:lnTo>
                      <a:pt x="27" y="33"/>
                    </a:lnTo>
                    <a:lnTo>
                      <a:pt x="27" y="20"/>
                    </a:lnTo>
                    <a:close/>
                    <a:moveTo>
                      <a:pt x="19" y="0"/>
                    </a:moveTo>
                    <a:lnTo>
                      <a:pt x="25" y="0"/>
                    </a:lnTo>
                    <a:lnTo>
                      <a:pt x="28" y="2"/>
                    </a:lnTo>
                    <a:lnTo>
                      <a:pt x="30" y="3"/>
                    </a:lnTo>
                    <a:lnTo>
                      <a:pt x="32" y="5"/>
                    </a:lnTo>
                    <a:lnTo>
                      <a:pt x="33" y="7"/>
                    </a:lnTo>
                    <a:lnTo>
                      <a:pt x="34" y="8"/>
                    </a:lnTo>
                    <a:lnTo>
                      <a:pt x="34" y="39"/>
                    </a:lnTo>
                    <a:lnTo>
                      <a:pt x="36" y="41"/>
                    </a:lnTo>
                    <a:lnTo>
                      <a:pt x="38" y="43"/>
                    </a:lnTo>
                    <a:lnTo>
                      <a:pt x="41" y="43"/>
                    </a:lnTo>
                    <a:lnTo>
                      <a:pt x="42" y="42"/>
                    </a:lnTo>
                    <a:lnTo>
                      <a:pt x="43" y="44"/>
                    </a:lnTo>
                    <a:lnTo>
                      <a:pt x="40" y="46"/>
                    </a:lnTo>
                    <a:lnTo>
                      <a:pt x="36" y="47"/>
                    </a:lnTo>
                    <a:lnTo>
                      <a:pt x="30" y="47"/>
                    </a:lnTo>
                    <a:lnTo>
                      <a:pt x="29" y="46"/>
                    </a:lnTo>
                    <a:lnTo>
                      <a:pt x="27" y="42"/>
                    </a:lnTo>
                    <a:lnTo>
                      <a:pt x="24" y="43"/>
                    </a:lnTo>
                    <a:lnTo>
                      <a:pt x="20" y="45"/>
                    </a:lnTo>
                    <a:lnTo>
                      <a:pt x="17" y="46"/>
                    </a:lnTo>
                    <a:lnTo>
                      <a:pt x="13" y="47"/>
                    </a:lnTo>
                    <a:lnTo>
                      <a:pt x="8" y="47"/>
                    </a:lnTo>
                    <a:lnTo>
                      <a:pt x="6" y="45"/>
                    </a:lnTo>
                    <a:lnTo>
                      <a:pt x="3" y="43"/>
                    </a:lnTo>
                    <a:lnTo>
                      <a:pt x="1" y="41"/>
                    </a:lnTo>
                    <a:lnTo>
                      <a:pt x="0" y="37"/>
                    </a:lnTo>
                    <a:lnTo>
                      <a:pt x="0" y="32"/>
                    </a:lnTo>
                    <a:lnTo>
                      <a:pt x="1" y="29"/>
                    </a:lnTo>
                    <a:lnTo>
                      <a:pt x="5" y="24"/>
                    </a:lnTo>
                    <a:lnTo>
                      <a:pt x="8" y="23"/>
                    </a:lnTo>
                    <a:lnTo>
                      <a:pt x="16" y="21"/>
                    </a:lnTo>
                    <a:lnTo>
                      <a:pt x="22" y="19"/>
                    </a:lnTo>
                    <a:lnTo>
                      <a:pt x="27" y="17"/>
                    </a:lnTo>
                    <a:lnTo>
                      <a:pt x="27" y="12"/>
                    </a:lnTo>
                    <a:lnTo>
                      <a:pt x="26" y="9"/>
                    </a:lnTo>
                    <a:lnTo>
                      <a:pt x="26" y="7"/>
                    </a:lnTo>
                    <a:lnTo>
                      <a:pt x="24" y="6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7" y="4"/>
                    </a:lnTo>
                    <a:lnTo>
                      <a:pt x="15" y="5"/>
                    </a:lnTo>
                    <a:lnTo>
                      <a:pt x="11" y="9"/>
                    </a:lnTo>
                    <a:lnTo>
                      <a:pt x="9" y="12"/>
                    </a:lnTo>
                    <a:lnTo>
                      <a:pt x="8" y="14"/>
                    </a:lnTo>
                    <a:lnTo>
                      <a:pt x="8" y="15"/>
                    </a:lnTo>
                    <a:lnTo>
                      <a:pt x="6" y="16"/>
                    </a:lnTo>
                    <a:lnTo>
                      <a:pt x="5" y="15"/>
                    </a:lnTo>
                    <a:lnTo>
                      <a:pt x="3" y="15"/>
                    </a:lnTo>
                    <a:lnTo>
                      <a:pt x="2" y="14"/>
                    </a:lnTo>
                    <a:lnTo>
                      <a:pt x="2" y="11"/>
                    </a:lnTo>
                    <a:lnTo>
                      <a:pt x="4" y="6"/>
                    </a:lnTo>
                    <a:lnTo>
                      <a:pt x="11" y="3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8" name="Freeform 179">
                <a:extLst>
                  <a:ext uri="{FF2B5EF4-FFF2-40B4-BE49-F238E27FC236}">
                    <a16:creationId xmlns:a16="http://schemas.microsoft.com/office/drawing/2014/main" id="{78A7942C-8340-4B6B-B455-E0702A9427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67" y="3101"/>
                <a:ext cx="63" cy="63"/>
              </a:xfrm>
              <a:custGeom>
                <a:avLst/>
                <a:gdLst>
                  <a:gd name="T0" fmla="*/ 21 w 63"/>
                  <a:gd name="T1" fmla="*/ 3 h 63"/>
                  <a:gd name="T2" fmla="*/ 19 w 63"/>
                  <a:gd name="T3" fmla="*/ 4 h 63"/>
                  <a:gd name="T4" fmla="*/ 18 w 63"/>
                  <a:gd name="T5" fmla="*/ 6 h 63"/>
                  <a:gd name="T6" fmla="*/ 18 w 63"/>
                  <a:gd name="T7" fmla="*/ 56 h 63"/>
                  <a:gd name="T8" fmla="*/ 19 w 63"/>
                  <a:gd name="T9" fmla="*/ 58 h 63"/>
                  <a:gd name="T10" fmla="*/ 20 w 63"/>
                  <a:gd name="T11" fmla="*/ 59 h 63"/>
                  <a:gd name="T12" fmla="*/ 22 w 63"/>
                  <a:gd name="T13" fmla="*/ 60 h 63"/>
                  <a:gd name="T14" fmla="*/ 26 w 63"/>
                  <a:gd name="T15" fmla="*/ 60 h 63"/>
                  <a:gd name="T16" fmla="*/ 35 w 63"/>
                  <a:gd name="T17" fmla="*/ 59 h 63"/>
                  <a:gd name="T18" fmla="*/ 43 w 63"/>
                  <a:gd name="T19" fmla="*/ 57 h 63"/>
                  <a:gd name="T20" fmla="*/ 48 w 63"/>
                  <a:gd name="T21" fmla="*/ 51 h 63"/>
                  <a:gd name="T22" fmla="*/ 53 w 63"/>
                  <a:gd name="T23" fmla="*/ 43 h 63"/>
                  <a:gd name="T24" fmla="*/ 54 w 63"/>
                  <a:gd name="T25" fmla="*/ 31 h 63"/>
                  <a:gd name="T26" fmla="*/ 53 w 63"/>
                  <a:gd name="T27" fmla="*/ 22 h 63"/>
                  <a:gd name="T28" fmla="*/ 50 w 63"/>
                  <a:gd name="T29" fmla="*/ 15 h 63"/>
                  <a:gd name="T30" fmla="*/ 45 w 63"/>
                  <a:gd name="T31" fmla="*/ 9 h 63"/>
                  <a:gd name="T32" fmla="*/ 38 w 63"/>
                  <a:gd name="T33" fmla="*/ 4 h 63"/>
                  <a:gd name="T34" fmla="*/ 28 w 63"/>
                  <a:gd name="T35" fmla="*/ 3 h 63"/>
                  <a:gd name="T36" fmla="*/ 21 w 63"/>
                  <a:gd name="T37" fmla="*/ 3 h 63"/>
                  <a:gd name="T38" fmla="*/ 0 w 63"/>
                  <a:gd name="T39" fmla="*/ 0 h 63"/>
                  <a:gd name="T40" fmla="*/ 31 w 63"/>
                  <a:gd name="T41" fmla="*/ 0 h 63"/>
                  <a:gd name="T42" fmla="*/ 45 w 63"/>
                  <a:gd name="T43" fmla="*/ 2 h 63"/>
                  <a:gd name="T44" fmla="*/ 56 w 63"/>
                  <a:gd name="T45" fmla="*/ 8 h 63"/>
                  <a:gd name="T46" fmla="*/ 61 w 63"/>
                  <a:gd name="T47" fmla="*/ 18 h 63"/>
                  <a:gd name="T48" fmla="*/ 63 w 63"/>
                  <a:gd name="T49" fmla="*/ 31 h 63"/>
                  <a:gd name="T50" fmla="*/ 62 w 63"/>
                  <a:gd name="T51" fmla="*/ 43 h 63"/>
                  <a:gd name="T52" fmla="*/ 58 w 63"/>
                  <a:gd name="T53" fmla="*/ 51 h 63"/>
                  <a:gd name="T54" fmla="*/ 51 w 63"/>
                  <a:gd name="T55" fmla="*/ 58 h 63"/>
                  <a:gd name="T56" fmla="*/ 41 w 63"/>
                  <a:gd name="T57" fmla="*/ 62 h 63"/>
                  <a:gd name="T58" fmla="*/ 29 w 63"/>
                  <a:gd name="T59" fmla="*/ 63 h 63"/>
                  <a:gd name="T60" fmla="*/ 0 w 63"/>
                  <a:gd name="T61" fmla="*/ 63 h 63"/>
                  <a:gd name="T62" fmla="*/ 0 w 63"/>
                  <a:gd name="T63" fmla="*/ 61 h 63"/>
                  <a:gd name="T64" fmla="*/ 5 w 63"/>
                  <a:gd name="T65" fmla="*/ 60 h 63"/>
                  <a:gd name="T66" fmla="*/ 7 w 63"/>
                  <a:gd name="T67" fmla="*/ 60 h 63"/>
                  <a:gd name="T68" fmla="*/ 8 w 63"/>
                  <a:gd name="T69" fmla="*/ 59 h 63"/>
                  <a:gd name="T70" fmla="*/ 8 w 63"/>
                  <a:gd name="T71" fmla="*/ 4 h 63"/>
                  <a:gd name="T72" fmla="*/ 7 w 63"/>
                  <a:gd name="T73" fmla="*/ 3 h 63"/>
                  <a:gd name="T74" fmla="*/ 0 w 63"/>
                  <a:gd name="T75" fmla="*/ 3 h 63"/>
                  <a:gd name="T76" fmla="*/ 0 w 63"/>
                  <a:gd name="T7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63">
                    <a:moveTo>
                      <a:pt x="21" y="3"/>
                    </a:moveTo>
                    <a:lnTo>
                      <a:pt x="19" y="4"/>
                    </a:lnTo>
                    <a:lnTo>
                      <a:pt x="18" y="6"/>
                    </a:lnTo>
                    <a:lnTo>
                      <a:pt x="18" y="56"/>
                    </a:lnTo>
                    <a:lnTo>
                      <a:pt x="19" y="58"/>
                    </a:lnTo>
                    <a:lnTo>
                      <a:pt x="20" y="59"/>
                    </a:lnTo>
                    <a:lnTo>
                      <a:pt x="22" y="60"/>
                    </a:lnTo>
                    <a:lnTo>
                      <a:pt x="26" y="60"/>
                    </a:lnTo>
                    <a:lnTo>
                      <a:pt x="35" y="59"/>
                    </a:lnTo>
                    <a:lnTo>
                      <a:pt x="43" y="57"/>
                    </a:lnTo>
                    <a:lnTo>
                      <a:pt x="48" y="51"/>
                    </a:lnTo>
                    <a:lnTo>
                      <a:pt x="53" y="43"/>
                    </a:lnTo>
                    <a:lnTo>
                      <a:pt x="54" y="31"/>
                    </a:lnTo>
                    <a:lnTo>
                      <a:pt x="53" y="22"/>
                    </a:lnTo>
                    <a:lnTo>
                      <a:pt x="50" y="15"/>
                    </a:lnTo>
                    <a:lnTo>
                      <a:pt x="45" y="9"/>
                    </a:lnTo>
                    <a:lnTo>
                      <a:pt x="38" y="4"/>
                    </a:lnTo>
                    <a:lnTo>
                      <a:pt x="28" y="3"/>
                    </a:lnTo>
                    <a:lnTo>
                      <a:pt x="21" y="3"/>
                    </a:lnTo>
                    <a:close/>
                    <a:moveTo>
                      <a:pt x="0" y="0"/>
                    </a:moveTo>
                    <a:lnTo>
                      <a:pt x="31" y="0"/>
                    </a:lnTo>
                    <a:lnTo>
                      <a:pt x="45" y="2"/>
                    </a:lnTo>
                    <a:lnTo>
                      <a:pt x="56" y="8"/>
                    </a:lnTo>
                    <a:lnTo>
                      <a:pt x="61" y="18"/>
                    </a:lnTo>
                    <a:lnTo>
                      <a:pt x="63" y="31"/>
                    </a:lnTo>
                    <a:lnTo>
                      <a:pt x="62" y="43"/>
                    </a:lnTo>
                    <a:lnTo>
                      <a:pt x="58" y="51"/>
                    </a:lnTo>
                    <a:lnTo>
                      <a:pt x="51" y="58"/>
                    </a:lnTo>
                    <a:lnTo>
                      <a:pt x="41" y="62"/>
                    </a:lnTo>
                    <a:lnTo>
                      <a:pt x="29" y="63"/>
                    </a:lnTo>
                    <a:lnTo>
                      <a:pt x="0" y="63"/>
                    </a:lnTo>
                    <a:lnTo>
                      <a:pt x="0" y="61"/>
                    </a:lnTo>
                    <a:lnTo>
                      <a:pt x="5" y="60"/>
                    </a:lnTo>
                    <a:lnTo>
                      <a:pt x="7" y="60"/>
                    </a:lnTo>
                    <a:lnTo>
                      <a:pt x="8" y="59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9" name="Freeform 180">
                <a:extLst>
                  <a:ext uri="{FF2B5EF4-FFF2-40B4-BE49-F238E27FC236}">
                    <a16:creationId xmlns:a16="http://schemas.microsoft.com/office/drawing/2014/main" id="{4C714B85-612E-4267-92A5-99B58A3CAF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9" y="3119"/>
                <a:ext cx="43" cy="46"/>
              </a:xfrm>
              <a:custGeom>
                <a:avLst/>
                <a:gdLst>
                  <a:gd name="T0" fmla="*/ 22 w 43"/>
                  <a:gd name="T1" fmla="*/ 21 h 46"/>
                  <a:gd name="T2" fmla="*/ 16 w 43"/>
                  <a:gd name="T3" fmla="*/ 24 h 46"/>
                  <a:gd name="T4" fmla="*/ 11 w 43"/>
                  <a:gd name="T5" fmla="*/ 27 h 46"/>
                  <a:gd name="T6" fmla="*/ 9 w 43"/>
                  <a:gd name="T7" fmla="*/ 36 h 46"/>
                  <a:gd name="T8" fmla="*/ 12 w 43"/>
                  <a:gd name="T9" fmla="*/ 40 h 46"/>
                  <a:gd name="T10" fmla="*/ 18 w 43"/>
                  <a:gd name="T11" fmla="*/ 42 h 46"/>
                  <a:gd name="T12" fmla="*/ 21 w 43"/>
                  <a:gd name="T13" fmla="*/ 41 h 46"/>
                  <a:gd name="T14" fmla="*/ 25 w 43"/>
                  <a:gd name="T15" fmla="*/ 38 h 46"/>
                  <a:gd name="T16" fmla="*/ 26 w 43"/>
                  <a:gd name="T17" fmla="*/ 19 h 46"/>
                  <a:gd name="T18" fmla="*/ 24 w 43"/>
                  <a:gd name="T19" fmla="*/ 0 h 46"/>
                  <a:gd name="T20" fmla="*/ 33 w 43"/>
                  <a:gd name="T21" fmla="*/ 4 h 46"/>
                  <a:gd name="T22" fmla="*/ 34 w 43"/>
                  <a:gd name="T23" fmla="*/ 7 h 46"/>
                  <a:gd name="T24" fmla="*/ 35 w 43"/>
                  <a:gd name="T25" fmla="*/ 38 h 46"/>
                  <a:gd name="T26" fmla="*/ 38 w 43"/>
                  <a:gd name="T27" fmla="*/ 42 h 46"/>
                  <a:gd name="T28" fmla="*/ 43 w 43"/>
                  <a:gd name="T29" fmla="*/ 41 h 46"/>
                  <a:gd name="T30" fmla="*/ 39 w 43"/>
                  <a:gd name="T31" fmla="*/ 45 h 46"/>
                  <a:gd name="T32" fmla="*/ 31 w 43"/>
                  <a:gd name="T33" fmla="*/ 46 h 46"/>
                  <a:gd name="T34" fmla="*/ 26 w 43"/>
                  <a:gd name="T35" fmla="*/ 41 h 46"/>
                  <a:gd name="T36" fmla="*/ 21 w 43"/>
                  <a:gd name="T37" fmla="*/ 44 h 46"/>
                  <a:gd name="T38" fmla="*/ 13 w 43"/>
                  <a:gd name="T39" fmla="*/ 46 h 46"/>
                  <a:gd name="T40" fmla="*/ 6 w 43"/>
                  <a:gd name="T41" fmla="*/ 44 h 46"/>
                  <a:gd name="T42" fmla="*/ 0 w 43"/>
                  <a:gd name="T43" fmla="*/ 37 h 46"/>
                  <a:gd name="T44" fmla="*/ 1 w 43"/>
                  <a:gd name="T45" fmla="*/ 28 h 46"/>
                  <a:gd name="T46" fmla="*/ 5 w 43"/>
                  <a:gd name="T47" fmla="*/ 24 h 46"/>
                  <a:gd name="T48" fmla="*/ 15 w 43"/>
                  <a:gd name="T49" fmla="*/ 20 h 46"/>
                  <a:gd name="T50" fmla="*/ 26 w 43"/>
                  <a:gd name="T51" fmla="*/ 16 h 46"/>
                  <a:gd name="T52" fmla="*/ 25 w 43"/>
                  <a:gd name="T53" fmla="*/ 6 h 46"/>
                  <a:gd name="T54" fmla="*/ 22 w 43"/>
                  <a:gd name="T55" fmla="*/ 4 h 46"/>
                  <a:gd name="T56" fmla="*/ 16 w 43"/>
                  <a:gd name="T57" fmla="*/ 3 h 46"/>
                  <a:gd name="T58" fmla="*/ 11 w 43"/>
                  <a:gd name="T59" fmla="*/ 7 h 46"/>
                  <a:gd name="T60" fmla="*/ 9 w 43"/>
                  <a:gd name="T61" fmla="*/ 13 h 46"/>
                  <a:gd name="T62" fmla="*/ 5 w 43"/>
                  <a:gd name="T63" fmla="*/ 14 h 46"/>
                  <a:gd name="T64" fmla="*/ 2 w 43"/>
                  <a:gd name="T65" fmla="*/ 13 h 46"/>
                  <a:gd name="T66" fmla="*/ 3 w 43"/>
                  <a:gd name="T67" fmla="*/ 5 h 46"/>
                  <a:gd name="T68" fmla="*/ 20 w 43"/>
                  <a:gd name="T6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3" h="46">
                    <a:moveTo>
                      <a:pt x="26" y="19"/>
                    </a:moveTo>
                    <a:lnTo>
                      <a:pt x="22" y="21"/>
                    </a:lnTo>
                    <a:lnTo>
                      <a:pt x="19" y="22"/>
                    </a:lnTo>
                    <a:lnTo>
                      <a:pt x="16" y="24"/>
                    </a:lnTo>
                    <a:lnTo>
                      <a:pt x="13" y="26"/>
                    </a:lnTo>
                    <a:lnTo>
                      <a:pt x="11" y="27"/>
                    </a:lnTo>
                    <a:lnTo>
                      <a:pt x="9" y="29"/>
                    </a:lnTo>
                    <a:lnTo>
                      <a:pt x="9" y="36"/>
                    </a:lnTo>
                    <a:lnTo>
                      <a:pt x="10" y="38"/>
                    </a:lnTo>
                    <a:lnTo>
                      <a:pt x="12" y="40"/>
                    </a:lnTo>
                    <a:lnTo>
                      <a:pt x="14" y="41"/>
                    </a:lnTo>
                    <a:lnTo>
                      <a:pt x="18" y="42"/>
                    </a:lnTo>
                    <a:lnTo>
                      <a:pt x="19" y="41"/>
                    </a:lnTo>
                    <a:lnTo>
                      <a:pt x="21" y="41"/>
                    </a:lnTo>
                    <a:lnTo>
                      <a:pt x="23" y="40"/>
                    </a:lnTo>
                    <a:lnTo>
                      <a:pt x="25" y="38"/>
                    </a:lnTo>
                    <a:lnTo>
                      <a:pt x="26" y="36"/>
                    </a:lnTo>
                    <a:lnTo>
                      <a:pt x="26" y="19"/>
                    </a:lnTo>
                    <a:close/>
                    <a:moveTo>
                      <a:pt x="20" y="0"/>
                    </a:moveTo>
                    <a:lnTo>
                      <a:pt x="24" y="0"/>
                    </a:lnTo>
                    <a:lnTo>
                      <a:pt x="31" y="2"/>
                    </a:lnTo>
                    <a:lnTo>
                      <a:pt x="33" y="4"/>
                    </a:lnTo>
                    <a:lnTo>
                      <a:pt x="34" y="6"/>
                    </a:lnTo>
                    <a:lnTo>
                      <a:pt x="34" y="7"/>
                    </a:lnTo>
                    <a:lnTo>
                      <a:pt x="35" y="9"/>
                    </a:lnTo>
                    <a:lnTo>
                      <a:pt x="35" y="38"/>
                    </a:lnTo>
                    <a:lnTo>
                      <a:pt x="36" y="40"/>
                    </a:lnTo>
                    <a:lnTo>
                      <a:pt x="38" y="42"/>
                    </a:lnTo>
                    <a:lnTo>
                      <a:pt x="40" y="42"/>
                    </a:lnTo>
                    <a:lnTo>
                      <a:pt x="43" y="41"/>
                    </a:lnTo>
                    <a:lnTo>
                      <a:pt x="43" y="43"/>
                    </a:lnTo>
                    <a:lnTo>
                      <a:pt x="39" y="45"/>
                    </a:lnTo>
                    <a:lnTo>
                      <a:pt x="36" y="46"/>
                    </a:lnTo>
                    <a:lnTo>
                      <a:pt x="31" y="46"/>
                    </a:lnTo>
                    <a:lnTo>
                      <a:pt x="28" y="45"/>
                    </a:lnTo>
                    <a:lnTo>
                      <a:pt x="26" y="41"/>
                    </a:lnTo>
                    <a:lnTo>
                      <a:pt x="24" y="42"/>
                    </a:lnTo>
                    <a:lnTo>
                      <a:pt x="21" y="44"/>
                    </a:lnTo>
                    <a:lnTo>
                      <a:pt x="18" y="45"/>
                    </a:lnTo>
                    <a:lnTo>
                      <a:pt x="13" y="46"/>
                    </a:lnTo>
                    <a:lnTo>
                      <a:pt x="9" y="46"/>
                    </a:lnTo>
                    <a:lnTo>
                      <a:pt x="6" y="44"/>
                    </a:lnTo>
                    <a:lnTo>
                      <a:pt x="1" y="40"/>
                    </a:lnTo>
                    <a:lnTo>
                      <a:pt x="0" y="37"/>
                    </a:lnTo>
                    <a:lnTo>
                      <a:pt x="0" y="31"/>
                    </a:lnTo>
                    <a:lnTo>
                      <a:pt x="1" y="28"/>
                    </a:lnTo>
                    <a:lnTo>
                      <a:pt x="2" y="26"/>
                    </a:lnTo>
                    <a:lnTo>
                      <a:pt x="5" y="24"/>
                    </a:lnTo>
                    <a:lnTo>
                      <a:pt x="8" y="22"/>
                    </a:lnTo>
                    <a:lnTo>
                      <a:pt x="15" y="20"/>
                    </a:lnTo>
                    <a:lnTo>
                      <a:pt x="22" y="18"/>
                    </a:lnTo>
                    <a:lnTo>
                      <a:pt x="26" y="16"/>
                    </a:lnTo>
                    <a:lnTo>
                      <a:pt x="26" y="8"/>
                    </a:lnTo>
                    <a:lnTo>
                      <a:pt x="25" y="6"/>
                    </a:lnTo>
                    <a:lnTo>
                      <a:pt x="24" y="5"/>
                    </a:lnTo>
                    <a:lnTo>
                      <a:pt x="22" y="4"/>
                    </a:lnTo>
                    <a:lnTo>
                      <a:pt x="21" y="3"/>
                    </a:lnTo>
                    <a:lnTo>
                      <a:pt x="16" y="3"/>
                    </a:lnTo>
                    <a:lnTo>
                      <a:pt x="13" y="5"/>
                    </a:lnTo>
                    <a:lnTo>
                      <a:pt x="11" y="7"/>
                    </a:lnTo>
                    <a:lnTo>
                      <a:pt x="9" y="12"/>
                    </a:lnTo>
                    <a:lnTo>
                      <a:pt x="9" y="13"/>
                    </a:lnTo>
                    <a:lnTo>
                      <a:pt x="7" y="15"/>
                    </a:lnTo>
                    <a:lnTo>
                      <a:pt x="5" y="14"/>
                    </a:lnTo>
                    <a:lnTo>
                      <a:pt x="3" y="14"/>
                    </a:lnTo>
                    <a:lnTo>
                      <a:pt x="2" y="13"/>
                    </a:lnTo>
                    <a:lnTo>
                      <a:pt x="1" y="10"/>
                    </a:lnTo>
                    <a:lnTo>
                      <a:pt x="3" y="5"/>
                    </a:lnTo>
                    <a:lnTo>
                      <a:pt x="10" y="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0" name="Freeform 181">
                <a:extLst>
                  <a:ext uri="{FF2B5EF4-FFF2-40B4-BE49-F238E27FC236}">
                    <a16:creationId xmlns:a16="http://schemas.microsoft.com/office/drawing/2014/main" id="{DEB6B21A-0911-4DB2-9BBC-270DB9E5C1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5" y="3109"/>
                <a:ext cx="28" cy="56"/>
              </a:xfrm>
              <a:custGeom>
                <a:avLst/>
                <a:gdLst>
                  <a:gd name="T0" fmla="*/ 12 w 28"/>
                  <a:gd name="T1" fmla="*/ 0 h 56"/>
                  <a:gd name="T2" fmla="*/ 15 w 28"/>
                  <a:gd name="T3" fmla="*/ 0 h 56"/>
                  <a:gd name="T4" fmla="*/ 15 w 28"/>
                  <a:gd name="T5" fmla="*/ 11 h 56"/>
                  <a:gd name="T6" fmla="*/ 26 w 28"/>
                  <a:gd name="T7" fmla="*/ 11 h 56"/>
                  <a:gd name="T8" fmla="*/ 26 w 28"/>
                  <a:gd name="T9" fmla="*/ 14 h 56"/>
                  <a:gd name="T10" fmla="*/ 15 w 28"/>
                  <a:gd name="T11" fmla="*/ 14 h 56"/>
                  <a:gd name="T12" fmla="*/ 15 w 28"/>
                  <a:gd name="T13" fmla="*/ 47 h 56"/>
                  <a:gd name="T14" fmla="*/ 17 w 28"/>
                  <a:gd name="T15" fmla="*/ 51 h 56"/>
                  <a:gd name="T16" fmla="*/ 18 w 28"/>
                  <a:gd name="T17" fmla="*/ 52 h 56"/>
                  <a:gd name="T18" fmla="*/ 21 w 28"/>
                  <a:gd name="T19" fmla="*/ 52 h 56"/>
                  <a:gd name="T20" fmla="*/ 24 w 28"/>
                  <a:gd name="T21" fmla="*/ 51 h 56"/>
                  <a:gd name="T22" fmla="*/ 27 w 28"/>
                  <a:gd name="T23" fmla="*/ 51 h 56"/>
                  <a:gd name="T24" fmla="*/ 28 w 28"/>
                  <a:gd name="T25" fmla="*/ 52 h 56"/>
                  <a:gd name="T26" fmla="*/ 25 w 28"/>
                  <a:gd name="T27" fmla="*/ 54 h 56"/>
                  <a:gd name="T28" fmla="*/ 16 w 28"/>
                  <a:gd name="T29" fmla="*/ 56 h 56"/>
                  <a:gd name="T30" fmla="*/ 13 w 28"/>
                  <a:gd name="T31" fmla="*/ 56 h 56"/>
                  <a:gd name="T32" fmla="*/ 11 w 28"/>
                  <a:gd name="T33" fmla="*/ 55 h 56"/>
                  <a:gd name="T34" fmla="*/ 7 w 28"/>
                  <a:gd name="T35" fmla="*/ 52 h 56"/>
                  <a:gd name="T36" fmla="*/ 6 w 28"/>
                  <a:gd name="T37" fmla="*/ 49 h 56"/>
                  <a:gd name="T38" fmla="*/ 6 w 28"/>
                  <a:gd name="T39" fmla="*/ 14 h 56"/>
                  <a:gd name="T40" fmla="*/ 0 w 28"/>
                  <a:gd name="T41" fmla="*/ 14 h 56"/>
                  <a:gd name="T42" fmla="*/ 0 w 28"/>
                  <a:gd name="T43" fmla="*/ 11 h 56"/>
                  <a:gd name="T44" fmla="*/ 6 w 28"/>
                  <a:gd name="T45" fmla="*/ 11 h 56"/>
                  <a:gd name="T46" fmla="*/ 12 w 28"/>
                  <a:gd name="T4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8" h="56">
                    <a:moveTo>
                      <a:pt x="12" y="0"/>
                    </a:moveTo>
                    <a:lnTo>
                      <a:pt x="15" y="0"/>
                    </a:lnTo>
                    <a:lnTo>
                      <a:pt x="15" y="11"/>
                    </a:lnTo>
                    <a:lnTo>
                      <a:pt x="26" y="11"/>
                    </a:lnTo>
                    <a:lnTo>
                      <a:pt x="26" y="14"/>
                    </a:lnTo>
                    <a:lnTo>
                      <a:pt x="15" y="14"/>
                    </a:lnTo>
                    <a:lnTo>
                      <a:pt x="15" y="47"/>
                    </a:lnTo>
                    <a:lnTo>
                      <a:pt x="17" y="51"/>
                    </a:lnTo>
                    <a:lnTo>
                      <a:pt x="18" y="52"/>
                    </a:lnTo>
                    <a:lnTo>
                      <a:pt x="21" y="52"/>
                    </a:lnTo>
                    <a:lnTo>
                      <a:pt x="24" y="51"/>
                    </a:lnTo>
                    <a:lnTo>
                      <a:pt x="27" y="51"/>
                    </a:lnTo>
                    <a:lnTo>
                      <a:pt x="28" y="52"/>
                    </a:lnTo>
                    <a:lnTo>
                      <a:pt x="25" y="54"/>
                    </a:lnTo>
                    <a:lnTo>
                      <a:pt x="16" y="56"/>
                    </a:lnTo>
                    <a:lnTo>
                      <a:pt x="13" y="56"/>
                    </a:lnTo>
                    <a:lnTo>
                      <a:pt x="11" y="55"/>
                    </a:lnTo>
                    <a:lnTo>
                      <a:pt x="7" y="52"/>
                    </a:lnTo>
                    <a:lnTo>
                      <a:pt x="6" y="49"/>
                    </a:lnTo>
                    <a:lnTo>
                      <a:pt x="6" y="14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6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1" name="Freeform 182">
                <a:extLst>
                  <a:ext uri="{FF2B5EF4-FFF2-40B4-BE49-F238E27FC236}">
                    <a16:creationId xmlns:a16="http://schemas.microsoft.com/office/drawing/2014/main" id="{F3BC0247-8B97-43E9-97A7-41F13246D2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18" y="3119"/>
                <a:ext cx="43" cy="46"/>
              </a:xfrm>
              <a:custGeom>
                <a:avLst/>
                <a:gdLst>
                  <a:gd name="T0" fmla="*/ 25 w 43"/>
                  <a:gd name="T1" fmla="*/ 20 h 46"/>
                  <a:gd name="T2" fmla="*/ 19 w 43"/>
                  <a:gd name="T3" fmla="*/ 22 h 46"/>
                  <a:gd name="T4" fmla="*/ 13 w 43"/>
                  <a:gd name="T5" fmla="*/ 26 h 46"/>
                  <a:gd name="T6" fmla="*/ 9 w 43"/>
                  <a:gd name="T7" fmla="*/ 29 h 46"/>
                  <a:gd name="T8" fmla="*/ 11 w 43"/>
                  <a:gd name="T9" fmla="*/ 40 h 46"/>
                  <a:gd name="T10" fmla="*/ 17 w 43"/>
                  <a:gd name="T11" fmla="*/ 42 h 46"/>
                  <a:gd name="T12" fmla="*/ 21 w 43"/>
                  <a:gd name="T13" fmla="*/ 41 h 46"/>
                  <a:gd name="T14" fmla="*/ 26 w 43"/>
                  <a:gd name="T15" fmla="*/ 36 h 46"/>
                  <a:gd name="T16" fmla="*/ 27 w 43"/>
                  <a:gd name="T17" fmla="*/ 19 h 46"/>
                  <a:gd name="T18" fmla="*/ 25 w 43"/>
                  <a:gd name="T19" fmla="*/ 0 h 46"/>
                  <a:gd name="T20" fmla="*/ 30 w 43"/>
                  <a:gd name="T21" fmla="*/ 2 h 46"/>
                  <a:gd name="T22" fmla="*/ 33 w 43"/>
                  <a:gd name="T23" fmla="*/ 6 h 46"/>
                  <a:gd name="T24" fmla="*/ 34 w 43"/>
                  <a:gd name="T25" fmla="*/ 38 h 46"/>
                  <a:gd name="T26" fmla="*/ 38 w 43"/>
                  <a:gd name="T27" fmla="*/ 42 h 46"/>
                  <a:gd name="T28" fmla="*/ 42 w 43"/>
                  <a:gd name="T29" fmla="*/ 41 h 46"/>
                  <a:gd name="T30" fmla="*/ 40 w 43"/>
                  <a:gd name="T31" fmla="*/ 45 h 46"/>
                  <a:gd name="T32" fmla="*/ 30 w 43"/>
                  <a:gd name="T33" fmla="*/ 46 h 46"/>
                  <a:gd name="T34" fmla="*/ 27 w 43"/>
                  <a:gd name="T35" fmla="*/ 41 h 46"/>
                  <a:gd name="T36" fmla="*/ 20 w 43"/>
                  <a:gd name="T37" fmla="*/ 44 h 46"/>
                  <a:gd name="T38" fmla="*/ 13 w 43"/>
                  <a:gd name="T39" fmla="*/ 46 h 46"/>
                  <a:gd name="T40" fmla="*/ 6 w 43"/>
                  <a:gd name="T41" fmla="*/ 44 h 46"/>
                  <a:gd name="T42" fmla="*/ 1 w 43"/>
                  <a:gd name="T43" fmla="*/ 40 h 46"/>
                  <a:gd name="T44" fmla="*/ 0 w 43"/>
                  <a:gd name="T45" fmla="*/ 31 h 46"/>
                  <a:gd name="T46" fmla="*/ 5 w 43"/>
                  <a:gd name="T47" fmla="*/ 24 h 46"/>
                  <a:gd name="T48" fmla="*/ 16 w 43"/>
                  <a:gd name="T49" fmla="*/ 20 h 46"/>
                  <a:gd name="T50" fmla="*/ 27 w 43"/>
                  <a:gd name="T51" fmla="*/ 16 h 46"/>
                  <a:gd name="T52" fmla="*/ 26 w 43"/>
                  <a:gd name="T53" fmla="*/ 8 h 46"/>
                  <a:gd name="T54" fmla="*/ 23 w 43"/>
                  <a:gd name="T55" fmla="*/ 5 h 46"/>
                  <a:gd name="T56" fmla="*/ 20 w 43"/>
                  <a:gd name="T57" fmla="*/ 3 h 46"/>
                  <a:gd name="T58" fmla="*/ 15 w 43"/>
                  <a:gd name="T59" fmla="*/ 4 h 46"/>
                  <a:gd name="T60" fmla="*/ 9 w 43"/>
                  <a:gd name="T61" fmla="*/ 12 h 46"/>
                  <a:gd name="T62" fmla="*/ 8 w 43"/>
                  <a:gd name="T63" fmla="*/ 14 h 46"/>
                  <a:gd name="T64" fmla="*/ 5 w 43"/>
                  <a:gd name="T65" fmla="*/ 14 h 46"/>
                  <a:gd name="T66" fmla="*/ 2 w 43"/>
                  <a:gd name="T67" fmla="*/ 13 h 46"/>
                  <a:gd name="T68" fmla="*/ 4 w 43"/>
                  <a:gd name="T69" fmla="*/ 5 h 46"/>
                  <a:gd name="T70" fmla="*/ 19 w 43"/>
                  <a:gd name="T7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46">
                    <a:moveTo>
                      <a:pt x="27" y="19"/>
                    </a:moveTo>
                    <a:lnTo>
                      <a:pt x="25" y="20"/>
                    </a:lnTo>
                    <a:lnTo>
                      <a:pt x="21" y="21"/>
                    </a:lnTo>
                    <a:lnTo>
                      <a:pt x="19" y="22"/>
                    </a:lnTo>
                    <a:lnTo>
                      <a:pt x="16" y="24"/>
                    </a:lnTo>
                    <a:lnTo>
                      <a:pt x="13" y="26"/>
                    </a:lnTo>
                    <a:lnTo>
                      <a:pt x="10" y="27"/>
                    </a:lnTo>
                    <a:lnTo>
                      <a:pt x="9" y="29"/>
                    </a:lnTo>
                    <a:lnTo>
                      <a:pt x="9" y="36"/>
                    </a:lnTo>
                    <a:lnTo>
                      <a:pt x="11" y="40"/>
                    </a:lnTo>
                    <a:lnTo>
                      <a:pt x="14" y="41"/>
                    </a:lnTo>
                    <a:lnTo>
                      <a:pt x="17" y="42"/>
                    </a:lnTo>
                    <a:lnTo>
                      <a:pt x="19" y="41"/>
                    </a:lnTo>
                    <a:lnTo>
                      <a:pt x="21" y="41"/>
                    </a:lnTo>
                    <a:lnTo>
                      <a:pt x="23" y="40"/>
                    </a:lnTo>
                    <a:lnTo>
                      <a:pt x="26" y="36"/>
                    </a:lnTo>
                    <a:lnTo>
                      <a:pt x="27" y="32"/>
                    </a:lnTo>
                    <a:lnTo>
                      <a:pt x="27" y="19"/>
                    </a:lnTo>
                    <a:close/>
                    <a:moveTo>
                      <a:pt x="19" y="0"/>
                    </a:moveTo>
                    <a:lnTo>
                      <a:pt x="25" y="0"/>
                    </a:lnTo>
                    <a:lnTo>
                      <a:pt x="28" y="1"/>
                    </a:lnTo>
                    <a:lnTo>
                      <a:pt x="30" y="2"/>
                    </a:lnTo>
                    <a:lnTo>
                      <a:pt x="32" y="4"/>
                    </a:lnTo>
                    <a:lnTo>
                      <a:pt x="33" y="6"/>
                    </a:lnTo>
                    <a:lnTo>
                      <a:pt x="34" y="7"/>
                    </a:lnTo>
                    <a:lnTo>
                      <a:pt x="34" y="38"/>
                    </a:lnTo>
                    <a:lnTo>
                      <a:pt x="35" y="40"/>
                    </a:lnTo>
                    <a:lnTo>
                      <a:pt x="38" y="42"/>
                    </a:lnTo>
                    <a:lnTo>
                      <a:pt x="41" y="42"/>
                    </a:lnTo>
                    <a:lnTo>
                      <a:pt x="42" y="41"/>
                    </a:lnTo>
                    <a:lnTo>
                      <a:pt x="43" y="43"/>
                    </a:lnTo>
                    <a:lnTo>
                      <a:pt x="40" y="45"/>
                    </a:lnTo>
                    <a:lnTo>
                      <a:pt x="35" y="46"/>
                    </a:lnTo>
                    <a:lnTo>
                      <a:pt x="30" y="46"/>
                    </a:lnTo>
                    <a:lnTo>
                      <a:pt x="29" y="45"/>
                    </a:lnTo>
                    <a:lnTo>
                      <a:pt x="27" y="41"/>
                    </a:lnTo>
                    <a:lnTo>
                      <a:pt x="23" y="42"/>
                    </a:lnTo>
                    <a:lnTo>
                      <a:pt x="20" y="44"/>
                    </a:lnTo>
                    <a:lnTo>
                      <a:pt x="17" y="45"/>
                    </a:lnTo>
                    <a:lnTo>
                      <a:pt x="13" y="46"/>
                    </a:lnTo>
                    <a:lnTo>
                      <a:pt x="8" y="46"/>
                    </a:lnTo>
                    <a:lnTo>
                      <a:pt x="6" y="44"/>
                    </a:lnTo>
                    <a:lnTo>
                      <a:pt x="3" y="42"/>
                    </a:lnTo>
                    <a:lnTo>
                      <a:pt x="1" y="40"/>
                    </a:lnTo>
                    <a:lnTo>
                      <a:pt x="0" y="37"/>
                    </a:lnTo>
                    <a:lnTo>
                      <a:pt x="0" y="31"/>
                    </a:lnTo>
                    <a:lnTo>
                      <a:pt x="1" y="28"/>
                    </a:lnTo>
                    <a:lnTo>
                      <a:pt x="5" y="24"/>
                    </a:lnTo>
                    <a:lnTo>
                      <a:pt x="8" y="22"/>
                    </a:lnTo>
                    <a:lnTo>
                      <a:pt x="16" y="20"/>
                    </a:lnTo>
                    <a:lnTo>
                      <a:pt x="22" y="18"/>
                    </a:lnTo>
                    <a:lnTo>
                      <a:pt x="27" y="16"/>
                    </a:lnTo>
                    <a:lnTo>
                      <a:pt x="27" y="12"/>
                    </a:lnTo>
                    <a:lnTo>
                      <a:pt x="26" y="8"/>
                    </a:lnTo>
                    <a:lnTo>
                      <a:pt x="26" y="6"/>
                    </a:lnTo>
                    <a:lnTo>
                      <a:pt x="23" y="5"/>
                    </a:lnTo>
                    <a:lnTo>
                      <a:pt x="22" y="4"/>
                    </a:lnTo>
                    <a:lnTo>
                      <a:pt x="20" y="3"/>
                    </a:lnTo>
                    <a:lnTo>
                      <a:pt x="17" y="3"/>
                    </a:lnTo>
                    <a:lnTo>
                      <a:pt x="15" y="4"/>
                    </a:lnTo>
                    <a:lnTo>
                      <a:pt x="10" y="8"/>
                    </a:lnTo>
                    <a:lnTo>
                      <a:pt x="9" y="12"/>
                    </a:lnTo>
                    <a:lnTo>
                      <a:pt x="8" y="13"/>
                    </a:lnTo>
                    <a:lnTo>
                      <a:pt x="8" y="14"/>
                    </a:lnTo>
                    <a:lnTo>
                      <a:pt x="6" y="15"/>
                    </a:lnTo>
                    <a:lnTo>
                      <a:pt x="5" y="14"/>
                    </a:lnTo>
                    <a:lnTo>
                      <a:pt x="3" y="14"/>
                    </a:lnTo>
                    <a:lnTo>
                      <a:pt x="2" y="13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10" y="2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2" name="Freeform 183">
                <a:extLst>
                  <a:ext uri="{FF2B5EF4-FFF2-40B4-BE49-F238E27FC236}">
                    <a16:creationId xmlns:a16="http://schemas.microsoft.com/office/drawing/2014/main" id="{12048C0A-8291-4F00-987C-C85DF6C58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4" y="3119"/>
                <a:ext cx="33" cy="45"/>
              </a:xfrm>
              <a:custGeom>
                <a:avLst/>
                <a:gdLst>
                  <a:gd name="T0" fmla="*/ 14 w 33"/>
                  <a:gd name="T1" fmla="*/ 0 h 45"/>
                  <a:gd name="T2" fmla="*/ 15 w 33"/>
                  <a:gd name="T3" fmla="*/ 7 h 45"/>
                  <a:gd name="T4" fmla="*/ 18 w 33"/>
                  <a:gd name="T5" fmla="*/ 4 h 45"/>
                  <a:gd name="T6" fmla="*/ 22 w 33"/>
                  <a:gd name="T7" fmla="*/ 2 h 45"/>
                  <a:gd name="T8" fmla="*/ 24 w 33"/>
                  <a:gd name="T9" fmla="*/ 1 h 45"/>
                  <a:gd name="T10" fmla="*/ 25 w 33"/>
                  <a:gd name="T11" fmla="*/ 0 h 45"/>
                  <a:gd name="T12" fmla="*/ 29 w 33"/>
                  <a:gd name="T13" fmla="*/ 0 h 45"/>
                  <a:gd name="T14" fmla="*/ 31 w 33"/>
                  <a:gd name="T15" fmla="*/ 1 h 45"/>
                  <a:gd name="T16" fmla="*/ 33 w 33"/>
                  <a:gd name="T17" fmla="*/ 3 h 45"/>
                  <a:gd name="T18" fmla="*/ 33 w 33"/>
                  <a:gd name="T19" fmla="*/ 4 h 45"/>
                  <a:gd name="T20" fmla="*/ 31 w 33"/>
                  <a:gd name="T21" fmla="*/ 7 h 45"/>
                  <a:gd name="T22" fmla="*/ 30 w 33"/>
                  <a:gd name="T23" fmla="*/ 8 h 45"/>
                  <a:gd name="T24" fmla="*/ 28 w 33"/>
                  <a:gd name="T25" fmla="*/ 9 h 45"/>
                  <a:gd name="T26" fmla="*/ 27 w 33"/>
                  <a:gd name="T27" fmla="*/ 9 h 45"/>
                  <a:gd name="T28" fmla="*/ 26 w 33"/>
                  <a:gd name="T29" fmla="*/ 8 h 45"/>
                  <a:gd name="T30" fmla="*/ 24 w 33"/>
                  <a:gd name="T31" fmla="*/ 7 h 45"/>
                  <a:gd name="T32" fmla="*/ 19 w 33"/>
                  <a:gd name="T33" fmla="*/ 7 h 45"/>
                  <a:gd name="T34" fmla="*/ 17 w 33"/>
                  <a:gd name="T35" fmla="*/ 8 h 45"/>
                  <a:gd name="T36" fmla="*/ 16 w 33"/>
                  <a:gd name="T37" fmla="*/ 9 h 45"/>
                  <a:gd name="T38" fmla="*/ 15 w 33"/>
                  <a:gd name="T39" fmla="*/ 13 h 45"/>
                  <a:gd name="T40" fmla="*/ 15 w 33"/>
                  <a:gd name="T41" fmla="*/ 40 h 45"/>
                  <a:gd name="T42" fmla="*/ 17 w 33"/>
                  <a:gd name="T43" fmla="*/ 42 h 45"/>
                  <a:gd name="T44" fmla="*/ 19 w 33"/>
                  <a:gd name="T45" fmla="*/ 43 h 45"/>
                  <a:gd name="T46" fmla="*/ 24 w 33"/>
                  <a:gd name="T47" fmla="*/ 43 h 45"/>
                  <a:gd name="T48" fmla="*/ 24 w 33"/>
                  <a:gd name="T49" fmla="*/ 45 h 45"/>
                  <a:gd name="T50" fmla="*/ 0 w 33"/>
                  <a:gd name="T51" fmla="*/ 45 h 45"/>
                  <a:gd name="T52" fmla="*/ 0 w 33"/>
                  <a:gd name="T53" fmla="*/ 43 h 45"/>
                  <a:gd name="T54" fmla="*/ 3 w 33"/>
                  <a:gd name="T55" fmla="*/ 42 h 45"/>
                  <a:gd name="T56" fmla="*/ 5 w 33"/>
                  <a:gd name="T57" fmla="*/ 42 h 45"/>
                  <a:gd name="T58" fmla="*/ 6 w 33"/>
                  <a:gd name="T59" fmla="*/ 41 h 45"/>
                  <a:gd name="T60" fmla="*/ 6 w 33"/>
                  <a:gd name="T61" fmla="*/ 6 h 45"/>
                  <a:gd name="T62" fmla="*/ 5 w 33"/>
                  <a:gd name="T63" fmla="*/ 5 h 45"/>
                  <a:gd name="T64" fmla="*/ 4 w 33"/>
                  <a:gd name="T65" fmla="*/ 5 h 45"/>
                  <a:gd name="T66" fmla="*/ 1 w 33"/>
                  <a:gd name="T67" fmla="*/ 4 h 45"/>
                  <a:gd name="T68" fmla="*/ 1 w 33"/>
                  <a:gd name="T69" fmla="*/ 2 h 45"/>
                  <a:gd name="T70" fmla="*/ 14 w 33"/>
                  <a:gd name="T7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" h="45">
                    <a:moveTo>
                      <a:pt x="14" y="0"/>
                    </a:moveTo>
                    <a:lnTo>
                      <a:pt x="15" y="7"/>
                    </a:lnTo>
                    <a:lnTo>
                      <a:pt x="18" y="4"/>
                    </a:lnTo>
                    <a:lnTo>
                      <a:pt x="22" y="2"/>
                    </a:lnTo>
                    <a:lnTo>
                      <a:pt x="24" y="1"/>
                    </a:lnTo>
                    <a:lnTo>
                      <a:pt x="25" y="0"/>
                    </a:lnTo>
                    <a:lnTo>
                      <a:pt x="29" y="0"/>
                    </a:lnTo>
                    <a:lnTo>
                      <a:pt x="31" y="1"/>
                    </a:lnTo>
                    <a:lnTo>
                      <a:pt x="33" y="3"/>
                    </a:lnTo>
                    <a:lnTo>
                      <a:pt x="33" y="4"/>
                    </a:lnTo>
                    <a:lnTo>
                      <a:pt x="31" y="7"/>
                    </a:lnTo>
                    <a:lnTo>
                      <a:pt x="30" y="8"/>
                    </a:lnTo>
                    <a:lnTo>
                      <a:pt x="28" y="9"/>
                    </a:lnTo>
                    <a:lnTo>
                      <a:pt x="27" y="9"/>
                    </a:lnTo>
                    <a:lnTo>
                      <a:pt x="26" y="8"/>
                    </a:lnTo>
                    <a:lnTo>
                      <a:pt x="24" y="7"/>
                    </a:lnTo>
                    <a:lnTo>
                      <a:pt x="19" y="7"/>
                    </a:lnTo>
                    <a:lnTo>
                      <a:pt x="17" y="8"/>
                    </a:lnTo>
                    <a:lnTo>
                      <a:pt x="16" y="9"/>
                    </a:lnTo>
                    <a:lnTo>
                      <a:pt x="15" y="13"/>
                    </a:lnTo>
                    <a:lnTo>
                      <a:pt x="15" y="40"/>
                    </a:lnTo>
                    <a:lnTo>
                      <a:pt x="17" y="42"/>
                    </a:lnTo>
                    <a:lnTo>
                      <a:pt x="19" y="43"/>
                    </a:lnTo>
                    <a:lnTo>
                      <a:pt x="24" y="43"/>
                    </a:lnTo>
                    <a:lnTo>
                      <a:pt x="24" y="45"/>
                    </a:lnTo>
                    <a:lnTo>
                      <a:pt x="0" y="45"/>
                    </a:lnTo>
                    <a:lnTo>
                      <a:pt x="0" y="43"/>
                    </a:lnTo>
                    <a:lnTo>
                      <a:pt x="3" y="42"/>
                    </a:lnTo>
                    <a:lnTo>
                      <a:pt x="5" y="42"/>
                    </a:lnTo>
                    <a:lnTo>
                      <a:pt x="6" y="41"/>
                    </a:lnTo>
                    <a:lnTo>
                      <a:pt x="6" y="6"/>
                    </a:lnTo>
                    <a:lnTo>
                      <a:pt x="5" y="5"/>
                    </a:lnTo>
                    <a:lnTo>
                      <a:pt x="4" y="5"/>
                    </a:lnTo>
                    <a:lnTo>
                      <a:pt x="1" y="4"/>
                    </a:lnTo>
                    <a:lnTo>
                      <a:pt x="1" y="2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3" name="Freeform 184">
                <a:extLst>
                  <a:ext uri="{FF2B5EF4-FFF2-40B4-BE49-F238E27FC236}">
                    <a16:creationId xmlns:a16="http://schemas.microsoft.com/office/drawing/2014/main" id="{F413C35B-F7F3-4F06-AE27-C6A6CC168A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19" y="3119"/>
                <a:ext cx="39" cy="46"/>
              </a:xfrm>
              <a:custGeom>
                <a:avLst/>
                <a:gdLst>
                  <a:gd name="T0" fmla="*/ 17 w 39"/>
                  <a:gd name="T1" fmla="*/ 3 h 46"/>
                  <a:gd name="T2" fmla="*/ 13 w 39"/>
                  <a:gd name="T3" fmla="*/ 7 h 46"/>
                  <a:gd name="T4" fmla="*/ 10 w 39"/>
                  <a:gd name="T5" fmla="*/ 14 h 46"/>
                  <a:gd name="T6" fmla="*/ 10 w 39"/>
                  <a:gd name="T7" fmla="*/ 18 h 46"/>
                  <a:gd name="T8" fmla="*/ 29 w 39"/>
                  <a:gd name="T9" fmla="*/ 18 h 46"/>
                  <a:gd name="T10" fmla="*/ 30 w 39"/>
                  <a:gd name="T11" fmla="*/ 17 h 46"/>
                  <a:gd name="T12" fmla="*/ 30 w 39"/>
                  <a:gd name="T13" fmla="*/ 14 h 46"/>
                  <a:gd name="T14" fmla="*/ 29 w 39"/>
                  <a:gd name="T15" fmla="*/ 12 h 46"/>
                  <a:gd name="T16" fmla="*/ 29 w 39"/>
                  <a:gd name="T17" fmla="*/ 8 h 46"/>
                  <a:gd name="T18" fmla="*/ 28 w 39"/>
                  <a:gd name="T19" fmla="*/ 6 h 46"/>
                  <a:gd name="T20" fmla="*/ 26 w 39"/>
                  <a:gd name="T21" fmla="*/ 5 h 46"/>
                  <a:gd name="T22" fmla="*/ 24 w 39"/>
                  <a:gd name="T23" fmla="*/ 3 h 46"/>
                  <a:gd name="T24" fmla="*/ 17 w 39"/>
                  <a:gd name="T25" fmla="*/ 3 h 46"/>
                  <a:gd name="T26" fmla="*/ 21 w 39"/>
                  <a:gd name="T27" fmla="*/ 0 h 46"/>
                  <a:gd name="T28" fmla="*/ 29 w 39"/>
                  <a:gd name="T29" fmla="*/ 1 h 46"/>
                  <a:gd name="T30" fmla="*/ 35 w 39"/>
                  <a:gd name="T31" fmla="*/ 5 h 46"/>
                  <a:gd name="T32" fmla="*/ 38 w 39"/>
                  <a:gd name="T33" fmla="*/ 9 h 46"/>
                  <a:gd name="T34" fmla="*/ 39 w 39"/>
                  <a:gd name="T35" fmla="*/ 14 h 46"/>
                  <a:gd name="T36" fmla="*/ 39 w 39"/>
                  <a:gd name="T37" fmla="*/ 20 h 46"/>
                  <a:gd name="T38" fmla="*/ 38 w 39"/>
                  <a:gd name="T39" fmla="*/ 20 h 46"/>
                  <a:gd name="T40" fmla="*/ 37 w 39"/>
                  <a:gd name="T41" fmla="*/ 21 h 46"/>
                  <a:gd name="T42" fmla="*/ 10 w 39"/>
                  <a:gd name="T43" fmla="*/ 21 h 46"/>
                  <a:gd name="T44" fmla="*/ 10 w 39"/>
                  <a:gd name="T45" fmla="*/ 29 h 46"/>
                  <a:gd name="T46" fmla="*/ 12 w 39"/>
                  <a:gd name="T47" fmla="*/ 36 h 46"/>
                  <a:gd name="T48" fmla="*/ 16 w 39"/>
                  <a:gd name="T49" fmla="*/ 40 h 46"/>
                  <a:gd name="T50" fmla="*/ 23 w 39"/>
                  <a:gd name="T51" fmla="*/ 42 h 46"/>
                  <a:gd name="T52" fmla="*/ 27 w 39"/>
                  <a:gd name="T53" fmla="*/ 41 h 46"/>
                  <a:gd name="T54" fmla="*/ 30 w 39"/>
                  <a:gd name="T55" fmla="*/ 40 h 46"/>
                  <a:gd name="T56" fmla="*/ 35 w 39"/>
                  <a:gd name="T57" fmla="*/ 36 h 46"/>
                  <a:gd name="T58" fmla="*/ 36 w 39"/>
                  <a:gd name="T59" fmla="*/ 32 h 46"/>
                  <a:gd name="T60" fmla="*/ 39 w 39"/>
                  <a:gd name="T61" fmla="*/ 33 h 46"/>
                  <a:gd name="T62" fmla="*/ 38 w 39"/>
                  <a:gd name="T63" fmla="*/ 37 h 46"/>
                  <a:gd name="T64" fmla="*/ 36 w 39"/>
                  <a:gd name="T65" fmla="*/ 40 h 46"/>
                  <a:gd name="T66" fmla="*/ 32 w 39"/>
                  <a:gd name="T67" fmla="*/ 43 h 46"/>
                  <a:gd name="T68" fmla="*/ 26 w 39"/>
                  <a:gd name="T69" fmla="*/ 46 h 46"/>
                  <a:gd name="T70" fmla="*/ 21 w 39"/>
                  <a:gd name="T71" fmla="*/ 46 h 46"/>
                  <a:gd name="T72" fmla="*/ 12 w 39"/>
                  <a:gd name="T73" fmla="*/ 45 h 46"/>
                  <a:gd name="T74" fmla="*/ 5 w 39"/>
                  <a:gd name="T75" fmla="*/ 40 h 46"/>
                  <a:gd name="T76" fmla="*/ 1 w 39"/>
                  <a:gd name="T77" fmla="*/ 33 h 46"/>
                  <a:gd name="T78" fmla="*/ 0 w 39"/>
                  <a:gd name="T79" fmla="*/ 24 h 46"/>
                  <a:gd name="T80" fmla="*/ 2 w 39"/>
                  <a:gd name="T81" fmla="*/ 14 h 46"/>
                  <a:gd name="T82" fmla="*/ 5 w 39"/>
                  <a:gd name="T83" fmla="*/ 6 h 46"/>
                  <a:gd name="T84" fmla="*/ 12 w 39"/>
                  <a:gd name="T85" fmla="*/ 2 h 46"/>
                  <a:gd name="T86" fmla="*/ 21 w 39"/>
                  <a:gd name="T8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9" h="46">
                    <a:moveTo>
                      <a:pt x="17" y="3"/>
                    </a:moveTo>
                    <a:lnTo>
                      <a:pt x="13" y="7"/>
                    </a:lnTo>
                    <a:lnTo>
                      <a:pt x="10" y="14"/>
                    </a:lnTo>
                    <a:lnTo>
                      <a:pt x="10" y="18"/>
                    </a:lnTo>
                    <a:lnTo>
                      <a:pt x="29" y="18"/>
                    </a:lnTo>
                    <a:lnTo>
                      <a:pt x="30" y="17"/>
                    </a:lnTo>
                    <a:lnTo>
                      <a:pt x="30" y="14"/>
                    </a:lnTo>
                    <a:lnTo>
                      <a:pt x="29" y="12"/>
                    </a:lnTo>
                    <a:lnTo>
                      <a:pt x="29" y="8"/>
                    </a:lnTo>
                    <a:lnTo>
                      <a:pt x="28" y="6"/>
                    </a:lnTo>
                    <a:lnTo>
                      <a:pt x="26" y="5"/>
                    </a:lnTo>
                    <a:lnTo>
                      <a:pt x="24" y="3"/>
                    </a:lnTo>
                    <a:lnTo>
                      <a:pt x="17" y="3"/>
                    </a:lnTo>
                    <a:close/>
                    <a:moveTo>
                      <a:pt x="21" y="0"/>
                    </a:moveTo>
                    <a:lnTo>
                      <a:pt x="29" y="1"/>
                    </a:lnTo>
                    <a:lnTo>
                      <a:pt x="35" y="5"/>
                    </a:lnTo>
                    <a:lnTo>
                      <a:pt x="38" y="9"/>
                    </a:lnTo>
                    <a:lnTo>
                      <a:pt x="39" y="14"/>
                    </a:lnTo>
                    <a:lnTo>
                      <a:pt x="39" y="20"/>
                    </a:lnTo>
                    <a:lnTo>
                      <a:pt x="38" y="20"/>
                    </a:lnTo>
                    <a:lnTo>
                      <a:pt x="37" y="21"/>
                    </a:lnTo>
                    <a:lnTo>
                      <a:pt x="10" y="21"/>
                    </a:lnTo>
                    <a:lnTo>
                      <a:pt x="10" y="29"/>
                    </a:lnTo>
                    <a:lnTo>
                      <a:pt x="12" y="36"/>
                    </a:lnTo>
                    <a:lnTo>
                      <a:pt x="16" y="40"/>
                    </a:lnTo>
                    <a:lnTo>
                      <a:pt x="23" y="42"/>
                    </a:lnTo>
                    <a:lnTo>
                      <a:pt x="27" y="41"/>
                    </a:lnTo>
                    <a:lnTo>
                      <a:pt x="30" y="40"/>
                    </a:lnTo>
                    <a:lnTo>
                      <a:pt x="35" y="36"/>
                    </a:lnTo>
                    <a:lnTo>
                      <a:pt x="36" y="32"/>
                    </a:lnTo>
                    <a:lnTo>
                      <a:pt x="39" y="33"/>
                    </a:lnTo>
                    <a:lnTo>
                      <a:pt x="38" y="37"/>
                    </a:lnTo>
                    <a:lnTo>
                      <a:pt x="36" y="40"/>
                    </a:lnTo>
                    <a:lnTo>
                      <a:pt x="32" y="43"/>
                    </a:lnTo>
                    <a:lnTo>
                      <a:pt x="26" y="46"/>
                    </a:lnTo>
                    <a:lnTo>
                      <a:pt x="21" y="46"/>
                    </a:lnTo>
                    <a:lnTo>
                      <a:pt x="12" y="45"/>
                    </a:lnTo>
                    <a:lnTo>
                      <a:pt x="5" y="40"/>
                    </a:lnTo>
                    <a:lnTo>
                      <a:pt x="1" y="33"/>
                    </a:lnTo>
                    <a:lnTo>
                      <a:pt x="0" y="24"/>
                    </a:lnTo>
                    <a:lnTo>
                      <a:pt x="2" y="14"/>
                    </a:lnTo>
                    <a:lnTo>
                      <a:pt x="5" y="6"/>
                    </a:lnTo>
                    <a:lnTo>
                      <a:pt x="12" y="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4" name="Freeform 185">
                <a:extLst>
                  <a:ext uri="{FF2B5EF4-FFF2-40B4-BE49-F238E27FC236}">
                    <a16:creationId xmlns:a16="http://schemas.microsoft.com/office/drawing/2014/main" id="{26486CBE-4882-44FC-98C8-68E9EB4AE4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66" y="3119"/>
                <a:ext cx="43" cy="46"/>
              </a:xfrm>
              <a:custGeom>
                <a:avLst/>
                <a:gdLst>
                  <a:gd name="T0" fmla="*/ 22 w 43"/>
                  <a:gd name="T1" fmla="*/ 21 h 46"/>
                  <a:gd name="T2" fmla="*/ 13 w 43"/>
                  <a:gd name="T3" fmla="*/ 26 h 46"/>
                  <a:gd name="T4" fmla="*/ 9 w 43"/>
                  <a:gd name="T5" fmla="*/ 29 h 46"/>
                  <a:gd name="T6" fmla="*/ 11 w 43"/>
                  <a:gd name="T7" fmla="*/ 40 h 46"/>
                  <a:gd name="T8" fmla="*/ 17 w 43"/>
                  <a:gd name="T9" fmla="*/ 42 h 46"/>
                  <a:gd name="T10" fmla="*/ 21 w 43"/>
                  <a:gd name="T11" fmla="*/ 41 h 46"/>
                  <a:gd name="T12" fmla="*/ 25 w 43"/>
                  <a:gd name="T13" fmla="*/ 38 h 46"/>
                  <a:gd name="T14" fmla="*/ 27 w 43"/>
                  <a:gd name="T15" fmla="*/ 19 h 46"/>
                  <a:gd name="T16" fmla="*/ 25 w 43"/>
                  <a:gd name="T17" fmla="*/ 0 h 46"/>
                  <a:gd name="T18" fmla="*/ 30 w 43"/>
                  <a:gd name="T19" fmla="*/ 2 h 46"/>
                  <a:gd name="T20" fmla="*/ 33 w 43"/>
                  <a:gd name="T21" fmla="*/ 6 h 46"/>
                  <a:gd name="T22" fmla="*/ 34 w 43"/>
                  <a:gd name="T23" fmla="*/ 33 h 46"/>
                  <a:gd name="T24" fmla="*/ 35 w 43"/>
                  <a:gd name="T25" fmla="*/ 40 h 46"/>
                  <a:gd name="T26" fmla="*/ 41 w 43"/>
                  <a:gd name="T27" fmla="*/ 42 h 46"/>
                  <a:gd name="T28" fmla="*/ 43 w 43"/>
                  <a:gd name="T29" fmla="*/ 43 h 46"/>
                  <a:gd name="T30" fmla="*/ 32 w 43"/>
                  <a:gd name="T31" fmla="*/ 46 h 46"/>
                  <a:gd name="T32" fmla="*/ 29 w 43"/>
                  <a:gd name="T33" fmla="*/ 45 h 46"/>
                  <a:gd name="T34" fmla="*/ 23 w 43"/>
                  <a:gd name="T35" fmla="*/ 42 h 46"/>
                  <a:gd name="T36" fmla="*/ 17 w 43"/>
                  <a:gd name="T37" fmla="*/ 45 h 46"/>
                  <a:gd name="T38" fmla="*/ 9 w 43"/>
                  <a:gd name="T39" fmla="*/ 46 h 46"/>
                  <a:gd name="T40" fmla="*/ 2 w 43"/>
                  <a:gd name="T41" fmla="*/ 40 h 46"/>
                  <a:gd name="T42" fmla="*/ 0 w 43"/>
                  <a:gd name="T43" fmla="*/ 31 h 46"/>
                  <a:gd name="T44" fmla="*/ 5 w 43"/>
                  <a:gd name="T45" fmla="*/ 24 h 46"/>
                  <a:gd name="T46" fmla="*/ 16 w 43"/>
                  <a:gd name="T47" fmla="*/ 20 h 46"/>
                  <a:gd name="T48" fmla="*/ 27 w 43"/>
                  <a:gd name="T49" fmla="*/ 16 h 46"/>
                  <a:gd name="T50" fmla="*/ 26 w 43"/>
                  <a:gd name="T51" fmla="*/ 8 h 46"/>
                  <a:gd name="T52" fmla="*/ 25 w 43"/>
                  <a:gd name="T53" fmla="*/ 5 h 46"/>
                  <a:gd name="T54" fmla="*/ 21 w 43"/>
                  <a:gd name="T55" fmla="*/ 3 h 46"/>
                  <a:gd name="T56" fmla="*/ 15 w 43"/>
                  <a:gd name="T57" fmla="*/ 4 h 46"/>
                  <a:gd name="T58" fmla="*/ 9 w 43"/>
                  <a:gd name="T59" fmla="*/ 12 h 46"/>
                  <a:gd name="T60" fmla="*/ 8 w 43"/>
                  <a:gd name="T61" fmla="*/ 14 h 46"/>
                  <a:gd name="T62" fmla="*/ 5 w 43"/>
                  <a:gd name="T63" fmla="*/ 14 h 46"/>
                  <a:gd name="T64" fmla="*/ 2 w 43"/>
                  <a:gd name="T65" fmla="*/ 13 h 46"/>
                  <a:gd name="T66" fmla="*/ 4 w 43"/>
                  <a:gd name="T67" fmla="*/ 5 h 46"/>
                  <a:gd name="T68" fmla="*/ 20 w 43"/>
                  <a:gd name="T6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3" h="46">
                    <a:moveTo>
                      <a:pt x="27" y="19"/>
                    </a:moveTo>
                    <a:lnTo>
                      <a:pt x="22" y="21"/>
                    </a:lnTo>
                    <a:lnTo>
                      <a:pt x="16" y="24"/>
                    </a:lnTo>
                    <a:lnTo>
                      <a:pt x="13" y="26"/>
                    </a:lnTo>
                    <a:lnTo>
                      <a:pt x="10" y="27"/>
                    </a:lnTo>
                    <a:lnTo>
                      <a:pt x="9" y="29"/>
                    </a:lnTo>
                    <a:lnTo>
                      <a:pt x="9" y="36"/>
                    </a:lnTo>
                    <a:lnTo>
                      <a:pt x="11" y="40"/>
                    </a:lnTo>
                    <a:lnTo>
                      <a:pt x="14" y="41"/>
                    </a:lnTo>
                    <a:lnTo>
                      <a:pt x="17" y="42"/>
                    </a:lnTo>
                    <a:lnTo>
                      <a:pt x="19" y="41"/>
                    </a:lnTo>
                    <a:lnTo>
                      <a:pt x="21" y="41"/>
                    </a:lnTo>
                    <a:lnTo>
                      <a:pt x="23" y="40"/>
                    </a:lnTo>
                    <a:lnTo>
                      <a:pt x="25" y="38"/>
                    </a:lnTo>
                    <a:lnTo>
                      <a:pt x="27" y="36"/>
                    </a:lnTo>
                    <a:lnTo>
                      <a:pt x="27" y="19"/>
                    </a:lnTo>
                    <a:close/>
                    <a:moveTo>
                      <a:pt x="20" y="0"/>
                    </a:moveTo>
                    <a:lnTo>
                      <a:pt x="25" y="0"/>
                    </a:lnTo>
                    <a:lnTo>
                      <a:pt x="28" y="1"/>
                    </a:lnTo>
                    <a:lnTo>
                      <a:pt x="30" y="2"/>
                    </a:lnTo>
                    <a:lnTo>
                      <a:pt x="32" y="4"/>
                    </a:lnTo>
                    <a:lnTo>
                      <a:pt x="33" y="6"/>
                    </a:lnTo>
                    <a:lnTo>
                      <a:pt x="34" y="7"/>
                    </a:lnTo>
                    <a:lnTo>
                      <a:pt x="34" y="33"/>
                    </a:lnTo>
                    <a:lnTo>
                      <a:pt x="35" y="38"/>
                    </a:lnTo>
                    <a:lnTo>
                      <a:pt x="35" y="40"/>
                    </a:lnTo>
                    <a:lnTo>
                      <a:pt x="38" y="42"/>
                    </a:lnTo>
                    <a:lnTo>
                      <a:pt x="41" y="42"/>
                    </a:lnTo>
                    <a:lnTo>
                      <a:pt x="42" y="41"/>
                    </a:lnTo>
                    <a:lnTo>
                      <a:pt x="43" y="43"/>
                    </a:lnTo>
                    <a:lnTo>
                      <a:pt x="38" y="45"/>
                    </a:lnTo>
                    <a:lnTo>
                      <a:pt x="32" y="46"/>
                    </a:lnTo>
                    <a:lnTo>
                      <a:pt x="30" y="46"/>
                    </a:lnTo>
                    <a:lnTo>
                      <a:pt x="29" y="45"/>
                    </a:lnTo>
                    <a:lnTo>
                      <a:pt x="27" y="41"/>
                    </a:lnTo>
                    <a:lnTo>
                      <a:pt x="23" y="42"/>
                    </a:lnTo>
                    <a:lnTo>
                      <a:pt x="20" y="44"/>
                    </a:lnTo>
                    <a:lnTo>
                      <a:pt x="17" y="45"/>
                    </a:lnTo>
                    <a:lnTo>
                      <a:pt x="13" y="46"/>
                    </a:lnTo>
                    <a:lnTo>
                      <a:pt x="9" y="46"/>
                    </a:lnTo>
                    <a:lnTo>
                      <a:pt x="3" y="42"/>
                    </a:lnTo>
                    <a:lnTo>
                      <a:pt x="2" y="40"/>
                    </a:lnTo>
                    <a:lnTo>
                      <a:pt x="0" y="37"/>
                    </a:lnTo>
                    <a:lnTo>
                      <a:pt x="0" y="31"/>
                    </a:lnTo>
                    <a:lnTo>
                      <a:pt x="1" y="28"/>
                    </a:lnTo>
                    <a:lnTo>
                      <a:pt x="5" y="24"/>
                    </a:lnTo>
                    <a:lnTo>
                      <a:pt x="8" y="22"/>
                    </a:lnTo>
                    <a:lnTo>
                      <a:pt x="16" y="20"/>
                    </a:lnTo>
                    <a:lnTo>
                      <a:pt x="22" y="18"/>
                    </a:lnTo>
                    <a:lnTo>
                      <a:pt x="27" y="16"/>
                    </a:lnTo>
                    <a:lnTo>
                      <a:pt x="27" y="12"/>
                    </a:lnTo>
                    <a:lnTo>
                      <a:pt x="26" y="8"/>
                    </a:lnTo>
                    <a:lnTo>
                      <a:pt x="26" y="6"/>
                    </a:lnTo>
                    <a:lnTo>
                      <a:pt x="25" y="5"/>
                    </a:lnTo>
                    <a:lnTo>
                      <a:pt x="22" y="4"/>
                    </a:lnTo>
                    <a:lnTo>
                      <a:pt x="21" y="3"/>
                    </a:lnTo>
                    <a:lnTo>
                      <a:pt x="17" y="3"/>
                    </a:lnTo>
                    <a:lnTo>
                      <a:pt x="15" y="4"/>
                    </a:lnTo>
                    <a:lnTo>
                      <a:pt x="10" y="8"/>
                    </a:lnTo>
                    <a:lnTo>
                      <a:pt x="9" y="12"/>
                    </a:lnTo>
                    <a:lnTo>
                      <a:pt x="9" y="13"/>
                    </a:lnTo>
                    <a:lnTo>
                      <a:pt x="8" y="14"/>
                    </a:lnTo>
                    <a:lnTo>
                      <a:pt x="6" y="15"/>
                    </a:lnTo>
                    <a:lnTo>
                      <a:pt x="5" y="14"/>
                    </a:lnTo>
                    <a:lnTo>
                      <a:pt x="4" y="14"/>
                    </a:lnTo>
                    <a:lnTo>
                      <a:pt x="2" y="13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10" y="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5" name="Freeform 186">
                <a:extLst>
                  <a:ext uri="{FF2B5EF4-FFF2-40B4-BE49-F238E27FC236}">
                    <a16:creationId xmlns:a16="http://schemas.microsoft.com/office/drawing/2014/main" id="{53C7A33D-0DA4-4D2D-906C-492F058DC1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13" y="3097"/>
                <a:ext cx="48" cy="68"/>
              </a:xfrm>
              <a:custGeom>
                <a:avLst/>
                <a:gdLst>
                  <a:gd name="T0" fmla="*/ 23 w 48"/>
                  <a:gd name="T1" fmla="*/ 25 h 68"/>
                  <a:gd name="T2" fmla="*/ 18 w 48"/>
                  <a:gd name="T3" fmla="*/ 26 h 68"/>
                  <a:gd name="T4" fmla="*/ 13 w 48"/>
                  <a:gd name="T5" fmla="*/ 30 h 68"/>
                  <a:gd name="T6" fmla="*/ 11 w 48"/>
                  <a:gd name="T7" fmla="*/ 37 h 68"/>
                  <a:gd name="T8" fmla="*/ 10 w 48"/>
                  <a:gd name="T9" fmla="*/ 44 h 68"/>
                  <a:gd name="T10" fmla="*/ 11 w 48"/>
                  <a:gd name="T11" fmla="*/ 54 h 68"/>
                  <a:gd name="T12" fmla="*/ 16 w 48"/>
                  <a:gd name="T13" fmla="*/ 61 h 68"/>
                  <a:gd name="T14" fmla="*/ 22 w 48"/>
                  <a:gd name="T15" fmla="*/ 63 h 68"/>
                  <a:gd name="T16" fmla="*/ 25 w 48"/>
                  <a:gd name="T17" fmla="*/ 63 h 68"/>
                  <a:gd name="T18" fmla="*/ 29 w 48"/>
                  <a:gd name="T19" fmla="*/ 62 h 68"/>
                  <a:gd name="T20" fmla="*/ 31 w 48"/>
                  <a:gd name="T21" fmla="*/ 60 h 68"/>
                  <a:gd name="T22" fmla="*/ 33 w 48"/>
                  <a:gd name="T23" fmla="*/ 56 h 68"/>
                  <a:gd name="T24" fmla="*/ 33 w 48"/>
                  <a:gd name="T25" fmla="*/ 30 h 68"/>
                  <a:gd name="T26" fmla="*/ 29 w 48"/>
                  <a:gd name="T27" fmla="*/ 26 h 68"/>
                  <a:gd name="T28" fmla="*/ 27 w 48"/>
                  <a:gd name="T29" fmla="*/ 25 h 68"/>
                  <a:gd name="T30" fmla="*/ 23 w 48"/>
                  <a:gd name="T31" fmla="*/ 25 h 68"/>
                  <a:gd name="T32" fmla="*/ 42 w 48"/>
                  <a:gd name="T33" fmla="*/ 0 h 68"/>
                  <a:gd name="T34" fmla="*/ 42 w 48"/>
                  <a:gd name="T35" fmla="*/ 62 h 68"/>
                  <a:gd name="T36" fmla="*/ 45 w 48"/>
                  <a:gd name="T37" fmla="*/ 65 h 68"/>
                  <a:gd name="T38" fmla="*/ 48 w 48"/>
                  <a:gd name="T39" fmla="*/ 65 h 68"/>
                  <a:gd name="T40" fmla="*/ 48 w 48"/>
                  <a:gd name="T41" fmla="*/ 67 h 68"/>
                  <a:gd name="T42" fmla="*/ 34 w 48"/>
                  <a:gd name="T43" fmla="*/ 67 h 68"/>
                  <a:gd name="T44" fmla="*/ 33 w 48"/>
                  <a:gd name="T45" fmla="*/ 66 h 68"/>
                  <a:gd name="T46" fmla="*/ 33 w 48"/>
                  <a:gd name="T47" fmla="*/ 62 h 68"/>
                  <a:gd name="T48" fmla="*/ 29 w 48"/>
                  <a:gd name="T49" fmla="*/ 65 h 68"/>
                  <a:gd name="T50" fmla="*/ 24 w 48"/>
                  <a:gd name="T51" fmla="*/ 67 h 68"/>
                  <a:gd name="T52" fmla="*/ 19 w 48"/>
                  <a:gd name="T53" fmla="*/ 68 h 68"/>
                  <a:gd name="T54" fmla="*/ 11 w 48"/>
                  <a:gd name="T55" fmla="*/ 67 h 68"/>
                  <a:gd name="T56" fmla="*/ 6 w 48"/>
                  <a:gd name="T57" fmla="*/ 62 h 68"/>
                  <a:gd name="T58" fmla="*/ 1 w 48"/>
                  <a:gd name="T59" fmla="*/ 55 h 68"/>
                  <a:gd name="T60" fmla="*/ 0 w 48"/>
                  <a:gd name="T61" fmla="*/ 46 h 68"/>
                  <a:gd name="T62" fmla="*/ 1 w 48"/>
                  <a:gd name="T63" fmla="*/ 36 h 68"/>
                  <a:gd name="T64" fmla="*/ 7 w 48"/>
                  <a:gd name="T65" fmla="*/ 28 h 68"/>
                  <a:gd name="T66" fmla="*/ 10 w 48"/>
                  <a:gd name="T67" fmla="*/ 25 h 68"/>
                  <a:gd name="T68" fmla="*/ 13 w 48"/>
                  <a:gd name="T69" fmla="*/ 24 h 68"/>
                  <a:gd name="T70" fmla="*/ 18 w 48"/>
                  <a:gd name="T71" fmla="*/ 22 h 68"/>
                  <a:gd name="T72" fmla="*/ 28 w 48"/>
                  <a:gd name="T73" fmla="*/ 22 h 68"/>
                  <a:gd name="T74" fmla="*/ 31 w 48"/>
                  <a:gd name="T75" fmla="*/ 23 h 68"/>
                  <a:gd name="T76" fmla="*/ 33 w 48"/>
                  <a:gd name="T77" fmla="*/ 24 h 68"/>
                  <a:gd name="T78" fmla="*/ 33 w 48"/>
                  <a:gd name="T79" fmla="*/ 5 h 68"/>
                  <a:gd name="T80" fmla="*/ 31 w 48"/>
                  <a:gd name="T81" fmla="*/ 5 h 68"/>
                  <a:gd name="T82" fmla="*/ 28 w 48"/>
                  <a:gd name="T83" fmla="*/ 4 h 68"/>
                  <a:gd name="T84" fmla="*/ 28 w 48"/>
                  <a:gd name="T85" fmla="*/ 2 h 68"/>
                  <a:gd name="T86" fmla="*/ 42 w 48"/>
                  <a:gd name="T8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8" h="68">
                    <a:moveTo>
                      <a:pt x="23" y="25"/>
                    </a:moveTo>
                    <a:lnTo>
                      <a:pt x="18" y="26"/>
                    </a:lnTo>
                    <a:lnTo>
                      <a:pt x="13" y="30"/>
                    </a:lnTo>
                    <a:lnTo>
                      <a:pt x="11" y="37"/>
                    </a:lnTo>
                    <a:lnTo>
                      <a:pt x="10" y="44"/>
                    </a:lnTo>
                    <a:lnTo>
                      <a:pt x="11" y="54"/>
                    </a:lnTo>
                    <a:lnTo>
                      <a:pt x="16" y="61"/>
                    </a:lnTo>
                    <a:lnTo>
                      <a:pt x="22" y="63"/>
                    </a:lnTo>
                    <a:lnTo>
                      <a:pt x="25" y="63"/>
                    </a:lnTo>
                    <a:lnTo>
                      <a:pt x="29" y="62"/>
                    </a:lnTo>
                    <a:lnTo>
                      <a:pt x="31" y="60"/>
                    </a:lnTo>
                    <a:lnTo>
                      <a:pt x="33" y="56"/>
                    </a:lnTo>
                    <a:lnTo>
                      <a:pt x="33" y="30"/>
                    </a:lnTo>
                    <a:lnTo>
                      <a:pt x="29" y="26"/>
                    </a:lnTo>
                    <a:lnTo>
                      <a:pt x="27" y="25"/>
                    </a:lnTo>
                    <a:lnTo>
                      <a:pt x="23" y="25"/>
                    </a:lnTo>
                    <a:close/>
                    <a:moveTo>
                      <a:pt x="42" y="0"/>
                    </a:moveTo>
                    <a:lnTo>
                      <a:pt x="42" y="62"/>
                    </a:lnTo>
                    <a:lnTo>
                      <a:pt x="45" y="65"/>
                    </a:lnTo>
                    <a:lnTo>
                      <a:pt x="48" y="65"/>
                    </a:lnTo>
                    <a:lnTo>
                      <a:pt x="48" y="67"/>
                    </a:lnTo>
                    <a:lnTo>
                      <a:pt x="34" y="67"/>
                    </a:lnTo>
                    <a:lnTo>
                      <a:pt x="33" y="66"/>
                    </a:lnTo>
                    <a:lnTo>
                      <a:pt x="33" y="62"/>
                    </a:lnTo>
                    <a:lnTo>
                      <a:pt x="29" y="65"/>
                    </a:lnTo>
                    <a:lnTo>
                      <a:pt x="24" y="67"/>
                    </a:lnTo>
                    <a:lnTo>
                      <a:pt x="19" y="68"/>
                    </a:lnTo>
                    <a:lnTo>
                      <a:pt x="11" y="67"/>
                    </a:lnTo>
                    <a:lnTo>
                      <a:pt x="6" y="62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7" y="28"/>
                    </a:lnTo>
                    <a:lnTo>
                      <a:pt x="10" y="25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28" y="22"/>
                    </a:lnTo>
                    <a:lnTo>
                      <a:pt x="31" y="23"/>
                    </a:lnTo>
                    <a:lnTo>
                      <a:pt x="33" y="24"/>
                    </a:lnTo>
                    <a:lnTo>
                      <a:pt x="33" y="5"/>
                    </a:lnTo>
                    <a:lnTo>
                      <a:pt x="31" y="5"/>
                    </a:lnTo>
                    <a:lnTo>
                      <a:pt x="28" y="4"/>
                    </a:lnTo>
                    <a:lnTo>
                      <a:pt x="28" y="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6" name="Freeform 187">
                <a:extLst>
                  <a:ext uri="{FF2B5EF4-FFF2-40B4-BE49-F238E27FC236}">
                    <a16:creationId xmlns:a16="http://schemas.microsoft.com/office/drawing/2014/main" id="{43F15499-5D4A-4C07-8FB9-85EF962B7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2" y="3120"/>
                <a:ext cx="49" cy="66"/>
              </a:xfrm>
              <a:custGeom>
                <a:avLst/>
                <a:gdLst>
                  <a:gd name="T0" fmla="*/ 0 w 49"/>
                  <a:gd name="T1" fmla="*/ 0 h 66"/>
                  <a:gd name="T2" fmla="*/ 21 w 49"/>
                  <a:gd name="T3" fmla="*/ 0 h 66"/>
                  <a:gd name="T4" fmla="*/ 21 w 49"/>
                  <a:gd name="T5" fmla="*/ 3 h 66"/>
                  <a:gd name="T6" fmla="*/ 17 w 49"/>
                  <a:gd name="T7" fmla="*/ 3 h 66"/>
                  <a:gd name="T8" fmla="*/ 16 w 49"/>
                  <a:gd name="T9" fmla="*/ 4 h 66"/>
                  <a:gd name="T10" fmla="*/ 17 w 49"/>
                  <a:gd name="T11" fmla="*/ 5 h 66"/>
                  <a:gd name="T12" fmla="*/ 28 w 49"/>
                  <a:gd name="T13" fmla="*/ 36 h 66"/>
                  <a:gd name="T14" fmla="*/ 32 w 49"/>
                  <a:gd name="T15" fmla="*/ 25 h 66"/>
                  <a:gd name="T16" fmla="*/ 35 w 49"/>
                  <a:gd name="T17" fmla="*/ 14 h 66"/>
                  <a:gd name="T18" fmla="*/ 37 w 49"/>
                  <a:gd name="T19" fmla="*/ 6 h 66"/>
                  <a:gd name="T20" fmla="*/ 37 w 49"/>
                  <a:gd name="T21" fmla="*/ 3 h 66"/>
                  <a:gd name="T22" fmla="*/ 32 w 49"/>
                  <a:gd name="T23" fmla="*/ 3 h 66"/>
                  <a:gd name="T24" fmla="*/ 32 w 49"/>
                  <a:gd name="T25" fmla="*/ 0 h 66"/>
                  <a:gd name="T26" fmla="*/ 49 w 49"/>
                  <a:gd name="T27" fmla="*/ 0 h 66"/>
                  <a:gd name="T28" fmla="*/ 49 w 49"/>
                  <a:gd name="T29" fmla="*/ 3 h 66"/>
                  <a:gd name="T30" fmla="*/ 46 w 49"/>
                  <a:gd name="T31" fmla="*/ 3 h 66"/>
                  <a:gd name="T32" fmla="*/ 44 w 49"/>
                  <a:gd name="T33" fmla="*/ 5 h 66"/>
                  <a:gd name="T34" fmla="*/ 43 w 49"/>
                  <a:gd name="T35" fmla="*/ 7 h 66"/>
                  <a:gd name="T36" fmla="*/ 40 w 49"/>
                  <a:gd name="T37" fmla="*/ 15 h 66"/>
                  <a:gd name="T38" fmla="*/ 35 w 49"/>
                  <a:gd name="T39" fmla="*/ 26 h 66"/>
                  <a:gd name="T40" fmla="*/ 30 w 49"/>
                  <a:gd name="T41" fmla="*/ 39 h 66"/>
                  <a:gd name="T42" fmla="*/ 25 w 49"/>
                  <a:gd name="T43" fmla="*/ 52 h 66"/>
                  <a:gd name="T44" fmla="*/ 23 w 49"/>
                  <a:gd name="T45" fmla="*/ 57 h 66"/>
                  <a:gd name="T46" fmla="*/ 21 w 49"/>
                  <a:gd name="T47" fmla="*/ 62 h 66"/>
                  <a:gd name="T48" fmla="*/ 19 w 49"/>
                  <a:gd name="T49" fmla="*/ 64 h 66"/>
                  <a:gd name="T50" fmla="*/ 15 w 49"/>
                  <a:gd name="T51" fmla="*/ 66 h 66"/>
                  <a:gd name="T52" fmla="*/ 10 w 49"/>
                  <a:gd name="T53" fmla="*/ 66 h 66"/>
                  <a:gd name="T54" fmla="*/ 8 w 49"/>
                  <a:gd name="T55" fmla="*/ 65 h 66"/>
                  <a:gd name="T56" fmla="*/ 7 w 49"/>
                  <a:gd name="T57" fmla="*/ 63 h 66"/>
                  <a:gd name="T58" fmla="*/ 7 w 49"/>
                  <a:gd name="T59" fmla="*/ 60 h 66"/>
                  <a:gd name="T60" fmla="*/ 8 w 49"/>
                  <a:gd name="T61" fmla="*/ 57 h 66"/>
                  <a:gd name="T62" fmla="*/ 10 w 49"/>
                  <a:gd name="T63" fmla="*/ 56 h 66"/>
                  <a:gd name="T64" fmla="*/ 12 w 49"/>
                  <a:gd name="T65" fmla="*/ 56 h 66"/>
                  <a:gd name="T66" fmla="*/ 16 w 49"/>
                  <a:gd name="T67" fmla="*/ 60 h 66"/>
                  <a:gd name="T68" fmla="*/ 18 w 49"/>
                  <a:gd name="T69" fmla="*/ 60 h 66"/>
                  <a:gd name="T70" fmla="*/ 19 w 49"/>
                  <a:gd name="T71" fmla="*/ 58 h 66"/>
                  <a:gd name="T72" fmla="*/ 20 w 49"/>
                  <a:gd name="T73" fmla="*/ 56 h 66"/>
                  <a:gd name="T74" fmla="*/ 22 w 49"/>
                  <a:gd name="T75" fmla="*/ 53 h 66"/>
                  <a:gd name="T76" fmla="*/ 22 w 49"/>
                  <a:gd name="T77" fmla="*/ 43 h 66"/>
                  <a:gd name="T78" fmla="*/ 19 w 49"/>
                  <a:gd name="T79" fmla="*/ 37 h 66"/>
                  <a:gd name="T80" fmla="*/ 16 w 49"/>
                  <a:gd name="T81" fmla="*/ 27 h 66"/>
                  <a:gd name="T82" fmla="*/ 11 w 49"/>
                  <a:gd name="T83" fmla="*/ 17 h 66"/>
                  <a:gd name="T84" fmla="*/ 8 w 49"/>
                  <a:gd name="T85" fmla="*/ 7 h 66"/>
                  <a:gd name="T86" fmla="*/ 7 w 49"/>
                  <a:gd name="T87" fmla="*/ 5 h 66"/>
                  <a:gd name="T88" fmla="*/ 5 w 49"/>
                  <a:gd name="T89" fmla="*/ 3 h 66"/>
                  <a:gd name="T90" fmla="*/ 0 w 49"/>
                  <a:gd name="T91" fmla="*/ 3 h 66"/>
                  <a:gd name="T92" fmla="*/ 0 w 49"/>
                  <a:gd name="T9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9" h="66">
                    <a:moveTo>
                      <a:pt x="0" y="0"/>
                    </a:moveTo>
                    <a:lnTo>
                      <a:pt x="21" y="0"/>
                    </a:lnTo>
                    <a:lnTo>
                      <a:pt x="21" y="3"/>
                    </a:lnTo>
                    <a:lnTo>
                      <a:pt x="17" y="3"/>
                    </a:lnTo>
                    <a:lnTo>
                      <a:pt x="16" y="4"/>
                    </a:lnTo>
                    <a:lnTo>
                      <a:pt x="17" y="5"/>
                    </a:lnTo>
                    <a:lnTo>
                      <a:pt x="28" y="36"/>
                    </a:lnTo>
                    <a:lnTo>
                      <a:pt x="32" y="25"/>
                    </a:lnTo>
                    <a:lnTo>
                      <a:pt x="35" y="14"/>
                    </a:lnTo>
                    <a:lnTo>
                      <a:pt x="37" y="6"/>
                    </a:lnTo>
                    <a:lnTo>
                      <a:pt x="37" y="3"/>
                    </a:lnTo>
                    <a:lnTo>
                      <a:pt x="32" y="3"/>
                    </a:lnTo>
                    <a:lnTo>
                      <a:pt x="32" y="0"/>
                    </a:lnTo>
                    <a:lnTo>
                      <a:pt x="49" y="0"/>
                    </a:lnTo>
                    <a:lnTo>
                      <a:pt x="49" y="3"/>
                    </a:lnTo>
                    <a:lnTo>
                      <a:pt x="46" y="3"/>
                    </a:lnTo>
                    <a:lnTo>
                      <a:pt x="44" y="5"/>
                    </a:lnTo>
                    <a:lnTo>
                      <a:pt x="43" y="7"/>
                    </a:lnTo>
                    <a:lnTo>
                      <a:pt x="40" y="15"/>
                    </a:lnTo>
                    <a:lnTo>
                      <a:pt x="35" y="26"/>
                    </a:lnTo>
                    <a:lnTo>
                      <a:pt x="30" y="39"/>
                    </a:lnTo>
                    <a:lnTo>
                      <a:pt x="25" y="52"/>
                    </a:lnTo>
                    <a:lnTo>
                      <a:pt x="23" y="57"/>
                    </a:lnTo>
                    <a:lnTo>
                      <a:pt x="21" y="62"/>
                    </a:lnTo>
                    <a:lnTo>
                      <a:pt x="19" y="64"/>
                    </a:lnTo>
                    <a:lnTo>
                      <a:pt x="15" y="66"/>
                    </a:lnTo>
                    <a:lnTo>
                      <a:pt x="10" y="66"/>
                    </a:lnTo>
                    <a:lnTo>
                      <a:pt x="8" y="65"/>
                    </a:lnTo>
                    <a:lnTo>
                      <a:pt x="7" y="63"/>
                    </a:lnTo>
                    <a:lnTo>
                      <a:pt x="7" y="60"/>
                    </a:lnTo>
                    <a:lnTo>
                      <a:pt x="8" y="57"/>
                    </a:lnTo>
                    <a:lnTo>
                      <a:pt x="10" y="56"/>
                    </a:lnTo>
                    <a:lnTo>
                      <a:pt x="12" y="56"/>
                    </a:lnTo>
                    <a:lnTo>
                      <a:pt x="16" y="60"/>
                    </a:lnTo>
                    <a:lnTo>
                      <a:pt x="18" y="60"/>
                    </a:lnTo>
                    <a:lnTo>
                      <a:pt x="19" y="58"/>
                    </a:lnTo>
                    <a:lnTo>
                      <a:pt x="20" y="56"/>
                    </a:lnTo>
                    <a:lnTo>
                      <a:pt x="22" y="53"/>
                    </a:lnTo>
                    <a:lnTo>
                      <a:pt x="22" y="43"/>
                    </a:lnTo>
                    <a:lnTo>
                      <a:pt x="19" y="37"/>
                    </a:lnTo>
                    <a:lnTo>
                      <a:pt x="16" y="27"/>
                    </a:lnTo>
                    <a:lnTo>
                      <a:pt x="11" y="17"/>
                    </a:lnTo>
                    <a:lnTo>
                      <a:pt x="8" y="7"/>
                    </a:lnTo>
                    <a:lnTo>
                      <a:pt x="7" y="5"/>
                    </a:lnTo>
                    <a:lnTo>
                      <a:pt x="5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7" name="Freeform 188">
                <a:extLst>
                  <a:ext uri="{FF2B5EF4-FFF2-40B4-BE49-F238E27FC236}">
                    <a16:creationId xmlns:a16="http://schemas.microsoft.com/office/drawing/2014/main" id="{6B54D6D5-D883-4BD0-8AF8-20262F8D2A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80" y="3928"/>
                <a:ext cx="54" cy="63"/>
              </a:xfrm>
              <a:custGeom>
                <a:avLst/>
                <a:gdLst>
                  <a:gd name="T0" fmla="*/ 20 w 54"/>
                  <a:gd name="T1" fmla="*/ 3 h 63"/>
                  <a:gd name="T2" fmla="*/ 18 w 54"/>
                  <a:gd name="T3" fmla="*/ 4 h 63"/>
                  <a:gd name="T4" fmla="*/ 17 w 54"/>
                  <a:gd name="T5" fmla="*/ 4 h 63"/>
                  <a:gd name="T6" fmla="*/ 17 w 54"/>
                  <a:gd name="T7" fmla="*/ 31 h 63"/>
                  <a:gd name="T8" fmla="*/ 28 w 54"/>
                  <a:gd name="T9" fmla="*/ 31 h 63"/>
                  <a:gd name="T10" fmla="*/ 31 w 54"/>
                  <a:gd name="T11" fmla="*/ 30 h 63"/>
                  <a:gd name="T12" fmla="*/ 34 w 54"/>
                  <a:gd name="T13" fmla="*/ 27 h 63"/>
                  <a:gd name="T14" fmla="*/ 36 w 54"/>
                  <a:gd name="T15" fmla="*/ 24 h 63"/>
                  <a:gd name="T16" fmla="*/ 38 w 54"/>
                  <a:gd name="T17" fmla="*/ 21 h 63"/>
                  <a:gd name="T18" fmla="*/ 38 w 54"/>
                  <a:gd name="T19" fmla="*/ 12 h 63"/>
                  <a:gd name="T20" fmla="*/ 36 w 54"/>
                  <a:gd name="T21" fmla="*/ 10 h 63"/>
                  <a:gd name="T22" fmla="*/ 34 w 54"/>
                  <a:gd name="T23" fmla="*/ 7 h 63"/>
                  <a:gd name="T24" fmla="*/ 32 w 54"/>
                  <a:gd name="T25" fmla="*/ 6 h 63"/>
                  <a:gd name="T26" fmla="*/ 29 w 54"/>
                  <a:gd name="T27" fmla="*/ 4 h 63"/>
                  <a:gd name="T28" fmla="*/ 27 w 54"/>
                  <a:gd name="T29" fmla="*/ 3 h 63"/>
                  <a:gd name="T30" fmla="*/ 20 w 54"/>
                  <a:gd name="T31" fmla="*/ 3 h 63"/>
                  <a:gd name="T32" fmla="*/ 0 w 54"/>
                  <a:gd name="T33" fmla="*/ 0 h 63"/>
                  <a:gd name="T34" fmla="*/ 26 w 54"/>
                  <a:gd name="T35" fmla="*/ 0 h 63"/>
                  <a:gd name="T36" fmla="*/ 37 w 54"/>
                  <a:gd name="T37" fmla="*/ 1 h 63"/>
                  <a:gd name="T38" fmla="*/ 43 w 54"/>
                  <a:gd name="T39" fmla="*/ 4 h 63"/>
                  <a:gd name="T40" fmla="*/ 46 w 54"/>
                  <a:gd name="T41" fmla="*/ 10 h 63"/>
                  <a:gd name="T42" fmla="*/ 48 w 54"/>
                  <a:gd name="T43" fmla="*/ 16 h 63"/>
                  <a:gd name="T44" fmla="*/ 45 w 54"/>
                  <a:gd name="T45" fmla="*/ 23 h 63"/>
                  <a:gd name="T46" fmla="*/ 43 w 54"/>
                  <a:gd name="T47" fmla="*/ 26 h 63"/>
                  <a:gd name="T48" fmla="*/ 37 w 54"/>
                  <a:gd name="T49" fmla="*/ 31 h 63"/>
                  <a:gd name="T50" fmla="*/ 32 w 54"/>
                  <a:gd name="T51" fmla="*/ 32 h 63"/>
                  <a:gd name="T52" fmla="*/ 37 w 54"/>
                  <a:gd name="T53" fmla="*/ 34 h 63"/>
                  <a:gd name="T54" fmla="*/ 40 w 54"/>
                  <a:gd name="T55" fmla="*/ 36 h 63"/>
                  <a:gd name="T56" fmla="*/ 42 w 54"/>
                  <a:gd name="T57" fmla="*/ 38 h 63"/>
                  <a:gd name="T58" fmla="*/ 44 w 54"/>
                  <a:gd name="T59" fmla="*/ 45 h 63"/>
                  <a:gd name="T60" fmla="*/ 45 w 54"/>
                  <a:gd name="T61" fmla="*/ 49 h 63"/>
                  <a:gd name="T62" fmla="*/ 45 w 54"/>
                  <a:gd name="T63" fmla="*/ 51 h 63"/>
                  <a:gd name="T64" fmla="*/ 46 w 54"/>
                  <a:gd name="T65" fmla="*/ 55 h 63"/>
                  <a:gd name="T66" fmla="*/ 49 w 54"/>
                  <a:gd name="T67" fmla="*/ 59 h 63"/>
                  <a:gd name="T68" fmla="*/ 51 w 54"/>
                  <a:gd name="T69" fmla="*/ 60 h 63"/>
                  <a:gd name="T70" fmla="*/ 54 w 54"/>
                  <a:gd name="T71" fmla="*/ 61 h 63"/>
                  <a:gd name="T72" fmla="*/ 54 w 54"/>
                  <a:gd name="T73" fmla="*/ 63 h 63"/>
                  <a:gd name="T74" fmla="*/ 43 w 54"/>
                  <a:gd name="T75" fmla="*/ 63 h 63"/>
                  <a:gd name="T76" fmla="*/ 40 w 54"/>
                  <a:gd name="T77" fmla="*/ 61 h 63"/>
                  <a:gd name="T78" fmla="*/ 38 w 54"/>
                  <a:gd name="T79" fmla="*/ 59 h 63"/>
                  <a:gd name="T80" fmla="*/ 36 w 54"/>
                  <a:gd name="T81" fmla="*/ 52 h 63"/>
                  <a:gd name="T82" fmla="*/ 36 w 54"/>
                  <a:gd name="T83" fmla="*/ 48 h 63"/>
                  <a:gd name="T84" fmla="*/ 34 w 54"/>
                  <a:gd name="T85" fmla="*/ 44 h 63"/>
                  <a:gd name="T86" fmla="*/ 34 w 54"/>
                  <a:gd name="T87" fmla="*/ 42 h 63"/>
                  <a:gd name="T88" fmla="*/ 33 w 54"/>
                  <a:gd name="T89" fmla="*/ 38 h 63"/>
                  <a:gd name="T90" fmla="*/ 31 w 54"/>
                  <a:gd name="T91" fmla="*/ 36 h 63"/>
                  <a:gd name="T92" fmla="*/ 29 w 54"/>
                  <a:gd name="T93" fmla="*/ 35 h 63"/>
                  <a:gd name="T94" fmla="*/ 26 w 54"/>
                  <a:gd name="T95" fmla="*/ 34 h 63"/>
                  <a:gd name="T96" fmla="*/ 17 w 54"/>
                  <a:gd name="T97" fmla="*/ 34 h 63"/>
                  <a:gd name="T98" fmla="*/ 17 w 54"/>
                  <a:gd name="T99" fmla="*/ 59 h 63"/>
                  <a:gd name="T100" fmla="*/ 18 w 54"/>
                  <a:gd name="T101" fmla="*/ 60 h 63"/>
                  <a:gd name="T102" fmla="*/ 21 w 54"/>
                  <a:gd name="T103" fmla="*/ 60 h 63"/>
                  <a:gd name="T104" fmla="*/ 25 w 54"/>
                  <a:gd name="T105" fmla="*/ 61 h 63"/>
                  <a:gd name="T106" fmla="*/ 25 w 54"/>
                  <a:gd name="T107" fmla="*/ 63 h 63"/>
                  <a:gd name="T108" fmla="*/ 0 w 54"/>
                  <a:gd name="T109" fmla="*/ 63 h 63"/>
                  <a:gd name="T110" fmla="*/ 0 w 54"/>
                  <a:gd name="T111" fmla="*/ 61 h 63"/>
                  <a:gd name="T112" fmla="*/ 4 w 54"/>
                  <a:gd name="T113" fmla="*/ 60 h 63"/>
                  <a:gd name="T114" fmla="*/ 6 w 54"/>
                  <a:gd name="T115" fmla="*/ 60 h 63"/>
                  <a:gd name="T116" fmla="*/ 7 w 54"/>
                  <a:gd name="T117" fmla="*/ 59 h 63"/>
                  <a:gd name="T118" fmla="*/ 7 w 54"/>
                  <a:gd name="T119" fmla="*/ 4 h 63"/>
                  <a:gd name="T120" fmla="*/ 6 w 54"/>
                  <a:gd name="T121" fmla="*/ 3 h 63"/>
                  <a:gd name="T122" fmla="*/ 0 w 54"/>
                  <a:gd name="T123" fmla="*/ 3 h 63"/>
                  <a:gd name="T124" fmla="*/ 0 w 54"/>
                  <a:gd name="T12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4" h="63">
                    <a:moveTo>
                      <a:pt x="20" y="3"/>
                    </a:moveTo>
                    <a:lnTo>
                      <a:pt x="18" y="4"/>
                    </a:lnTo>
                    <a:lnTo>
                      <a:pt x="17" y="4"/>
                    </a:lnTo>
                    <a:lnTo>
                      <a:pt x="17" y="31"/>
                    </a:lnTo>
                    <a:lnTo>
                      <a:pt x="28" y="31"/>
                    </a:lnTo>
                    <a:lnTo>
                      <a:pt x="31" y="30"/>
                    </a:lnTo>
                    <a:lnTo>
                      <a:pt x="34" y="27"/>
                    </a:lnTo>
                    <a:lnTo>
                      <a:pt x="36" y="24"/>
                    </a:lnTo>
                    <a:lnTo>
                      <a:pt x="38" y="21"/>
                    </a:lnTo>
                    <a:lnTo>
                      <a:pt x="38" y="12"/>
                    </a:lnTo>
                    <a:lnTo>
                      <a:pt x="36" y="10"/>
                    </a:lnTo>
                    <a:lnTo>
                      <a:pt x="34" y="7"/>
                    </a:lnTo>
                    <a:lnTo>
                      <a:pt x="32" y="6"/>
                    </a:lnTo>
                    <a:lnTo>
                      <a:pt x="29" y="4"/>
                    </a:lnTo>
                    <a:lnTo>
                      <a:pt x="27" y="3"/>
                    </a:lnTo>
                    <a:lnTo>
                      <a:pt x="20" y="3"/>
                    </a:lnTo>
                    <a:close/>
                    <a:moveTo>
                      <a:pt x="0" y="0"/>
                    </a:moveTo>
                    <a:lnTo>
                      <a:pt x="26" y="0"/>
                    </a:lnTo>
                    <a:lnTo>
                      <a:pt x="37" y="1"/>
                    </a:lnTo>
                    <a:lnTo>
                      <a:pt x="43" y="4"/>
                    </a:lnTo>
                    <a:lnTo>
                      <a:pt x="46" y="10"/>
                    </a:lnTo>
                    <a:lnTo>
                      <a:pt x="48" y="16"/>
                    </a:lnTo>
                    <a:lnTo>
                      <a:pt x="45" y="23"/>
                    </a:lnTo>
                    <a:lnTo>
                      <a:pt x="43" y="26"/>
                    </a:lnTo>
                    <a:lnTo>
                      <a:pt x="37" y="31"/>
                    </a:lnTo>
                    <a:lnTo>
                      <a:pt x="32" y="32"/>
                    </a:lnTo>
                    <a:lnTo>
                      <a:pt x="37" y="34"/>
                    </a:lnTo>
                    <a:lnTo>
                      <a:pt x="40" y="36"/>
                    </a:lnTo>
                    <a:lnTo>
                      <a:pt x="42" y="38"/>
                    </a:lnTo>
                    <a:lnTo>
                      <a:pt x="44" y="45"/>
                    </a:lnTo>
                    <a:lnTo>
                      <a:pt x="45" y="49"/>
                    </a:lnTo>
                    <a:lnTo>
                      <a:pt x="45" y="51"/>
                    </a:lnTo>
                    <a:lnTo>
                      <a:pt x="46" y="55"/>
                    </a:lnTo>
                    <a:lnTo>
                      <a:pt x="49" y="59"/>
                    </a:lnTo>
                    <a:lnTo>
                      <a:pt x="51" y="60"/>
                    </a:lnTo>
                    <a:lnTo>
                      <a:pt x="54" y="61"/>
                    </a:lnTo>
                    <a:lnTo>
                      <a:pt x="54" y="63"/>
                    </a:lnTo>
                    <a:lnTo>
                      <a:pt x="43" y="63"/>
                    </a:lnTo>
                    <a:lnTo>
                      <a:pt x="40" y="61"/>
                    </a:lnTo>
                    <a:lnTo>
                      <a:pt x="38" y="59"/>
                    </a:lnTo>
                    <a:lnTo>
                      <a:pt x="36" y="52"/>
                    </a:lnTo>
                    <a:lnTo>
                      <a:pt x="36" y="48"/>
                    </a:lnTo>
                    <a:lnTo>
                      <a:pt x="34" y="44"/>
                    </a:lnTo>
                    <a:lnTo>
                      <a:pt x="34" y="42"/>
                    </a:lnTo>
                    <a:lnTo>
                      <a:pt x="33" y="38"/>
                    </a:lnTo>
                    <a:lnTo>
                      <a:pt x="31" y="36"/>
                    </a:lnTo>
                    <a:lnTo>
                      <a:pt x="29" y="35"/>
                    </a:lnTo>
                    <a:lnTo>
                      <a:pt x="26" y="34"/>
                    </a:lnTo>
                    <a:lnTo>
                      <a:pt x="17" y="34"/>
                    </a:lnTo>
                    <a:lnTo>
                      <a:pt x="17" y="59"/>
                    </a:lnTo>
                    <a:lnTo>
                      <a:pt x="18" y="60"/>
                    </a:lnTo>
                    <a:lnTo>
                      <a:pt x="21" y="60"/>
                    </a:lnTo>
                    <a:lnTo>
                      <a:pt x="25" y="61"/>
                    </a:lnTo>
                    <a:lnTo>
                      <a:pt x="25" y="63"/>
                    </a:lnTo>
                    <a:lnTo>
                      <a:pt x="0" y="63"/>
                    </a:lnTo>
                    <a:lnTo>
                      <a:pt x="0" y="61"/>
                    </a:lnTo>
                    <a:lnTo>
                      <a:pt x="4" y="60"/>
                    </a:lnTo>
                    <a:lnTo>
                      <a:pt x="6" y="60"/>
                    </a:lnTo>
                    <a:lnTo>
                      <a:pt x="7" y="59"/>
                    </a:lnTo>
                    <a:lnTo>
                      <a:pt x="7" y="4"/>
                    </a:lnTo>
                    <a:lnTo>
                      <a:pt x="6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8" name="Freeform 189">
                <a:extLst>
                  <a:ext uri="{FF2B5EF4-FFF2-40B4-BE49-F238E27FC236}">
                    <a16:creationId xmlns:a16="http://schemas.microsoft.com/office/drawing/2014/main" id="{331B58AF-32E2-47A8-A6D2-038DF61FD0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37" y="3946"/>
                <a:ext cx="40" cy="46"/>
              </a:xfrm>
              <a:custGeom>
                <a:avLst/>
                <a:gdLst>
                  <a:gd name="T0" fmla="*/ 18 w 40"/>
                  <a:gd name="T1" fmla="*/ 3 h 46"/>
                  <a:gd name="T2" fmla="*/ 13 w 40"/>
                  <a:gd name="T3" fmla="*/ 7 h 46"/>
                  <a:gd name="T4" fmla="*/ 10 w 40"/>
                  <a:gd name="T5" fmla="*/ 14 h 46"/>
                  <a:gd name="T6" fmla="*/ 10 w 40"/>
                  <a:gd name="T7" fmla="*/ 18 h 46"/>
                  <a:gd name="T8" fmla="*/ 30 w 40"/>
                  <a:gd name="T9" fmla="*/ 18 h 46"/>
                  <a:gd name="T10" fmla="*/ 30 w 40"/>
                  <a:gd name="T11" fmla="*/ 17 h 46"/>
                  <a:gd name="T12" fmla="*/ 31 w 40"/>
                  <a:gd name="T13" fmla="*/ 15 h 46"/>
                  <a:gd name="T14" fmla="*/ 30 w 40"/>
                  <a:gd name="T15" fmla="*/ 14 h 46"/>
                  <a:gd name="T16" fmla="*/ 30 w 40"/>
                  <a:gd name="T17" fmla="*/ 8 h 46"/>
                  <a:gd name="T18" fmla="*/ 29 w 40"/>
                  <a:gd name="T19" fmla="*/ 6 h 46"/>
                  <a:gd name="T20" fmla="*/ 26 w 40"/>
                  <a:gd name="T21" fmla="*/ 5 h 46"/>
                  <a:gd name="T22" fmla="*/ 24 w 40"/>
                  <a:gd name="T23" fmla="*/ 3 h 46"/>
                  <a:gd name="T24" fmla="*/ 18 w 40"/>
                  <a:gd name="T25" fmla="*/ 3 h 46"/>
                  <a:gd name="T26" fmla="*/ 21 w 40"/>
                  <a:gd name="T27" fmla="*/ 0 h 46"/>
                  <a:gd name="T28" fmla="*/ 30 w 40"/>
                  <a:gd name="T29" fmla="*/ 1 h 46"/>
                  <a:gd name="T30" fmla="*/ 35 w 40"/>
                  <a:gd name="T31" fmla="*/ 5 h 46"/>
                  <a:gd name="T32" fmla="*/ 38 w 40"/>
                  <a:gd name="T33" fmla="*/ 9 h 46"/>
                  <a:gd name="T34" fmla="*/ 40 w 40"/>
                  <a:gd name="T35" fmla="*/ 14 h 46"/>
                  <a:gd name="T36" fmla="*/ 40 w 40"/>
                  <a:gd name="T37" fmla="*/ 20 h 46"/>
                  <a:gd name="T38" fmla="*/ 38 w 40"/>
                  <a:gd name="T39" fmla="*/ 20 h 46"/>
                  <a:gd name="T40" fmla="*/ 37 w 40"/>
                  <a:gd name="T41" fmla="*/ 21 h 46"/>
                  <a:gd name="T42" fmla="*/ 10 w 40"/>
                  <a:gd name="T43" fmla="*/ 21 h 46"/>
                  <a:gd name="T44" fmla="*/ 10 w 40"/>
                  <a:gd name="T45" fmla="*/ 29 h 46"/>
                  <a:gd name="T46" fmla="*/ 12 w 40"/>
                  <a:gd name="T47" fmla="*/ 36 h 46"/>
                  <a:gd name="T48" fmla="*/ 17 w 40"/>
                  <a:gd name="T49" fmla="*/ 40 h 46"/>
                  <a:gd name="T50" fmla="*/ 23 w 40"/>
                  <a:gd name="T51" fmla="*/ 42 h 46"/>
                  <a:gd name="T52" fmla="*/ 28 w 40"/>
                  <a:gd name="T53" fmla="*/ 41 h 46"/>
                  <a:gd name="T54" fmla="*/ 31 w 40"/>
                  <a:gd name="T55" fmla="*/ 40 h 46"/>
                  <a:gd name="T56" fmla="*/ 35 w 40"/>
                  <a:gd name="T57" fmla="*/ 36 h 46"/>
                  <a:gd name="T58" fmla="*/ 36 w 40"/>
                  <a:gd name="T59" fmla="*/ 32 h 46"/>
                  <a:gd name="T60" fmla="*/ 40 w 40"/>
                  <a:gd name="T61" fmla="*/ 33 h 46"/>
                  <a:gd name="T62" fmla="*/ 36 w 40"/>
                  <a:gd name="T63" fmla="*/ 40 h 46"/>
                  <a:gd name="T64" fmla="*/ 30 w 40"/>
                  <a:gd name="T65" fmla="*/ 44 h 46"/>
                  <a:gd name="T66" fmla="*/ 21 w 40"/>
                  <a:gd name="T67" fmla="*/ 46 h 46"/>
                  <a:gd name="T68" fmla="*/ 12 w 40"/>
                  <a:gd name="T69" fmla="*/ 45 h 46"/>
                  <a:gd name="T70" fmla="*/ 6 w 40"/>
                  <a:gd name="T71" fmla="*/ 40 h 46"/>
                  <a:gd name="T72" fmla="*/ 1 w 40"/>
                  <a:gd name="T73" fmla="*/ 33 h 46"/>
                  <a:gd name="T74" fmla="*/ 0 w 40"/>
                  <a:gd name="T75" fmla="*/ 24 h 46"/>
                  <a:gd name="T76" fmla="*/ 1 w 40"/>
                  <a:gd name="T77" fmla="*/ 14 h 46"/>
                  <a:gd name="T78" fmla="*/ 6 w 40"/>
                  <a:gd name="T79" fmla="*/ 6 h 46"/>
                  <a:gd name="T80" fmla="*/ 12 w 40"/>
                  <a:gd name="T81" fmla="*/ 2 h 46"/>
                  <a:gd name="T82" fmla="*/ 21 w 40"/>
                  <a:gd name="T8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0" h="46">
                    <a:moveTo>
                      <a:pt x="18" y="3"/>
                    </a:moveTo>
                    <a:lnTo>
                      <a:pt x="13" y="7"/>
                    </a:lnTo>
                    <a:lnTo>
                      <a:pt x="10" y="14"/>
                    </a:lnTo>
                    <a:lnTo>
                      <a:pt x="10" y="18"/>
                    </a:lnTo>
                    <a:lnTo>
                      <a:pt x="30" y="18"/>
                    </a:lnTo>
                    <a:lnTo>
                      <a:pt x="30" y="17"/>
                    </a:lnTo>
                    <a:lnTo>
                      <a:pt x="31" y="15"/>
                    </a:lnTo>
                    <a:lnTo>
                      <a:pt x="30" y="14"/>
                    </a:lnTo>
                    <a:lnTo>
                      <a:pt x="30" y="8"/>
                    </a:lnTo>
                    <a:lnTo>
                      <a:pt x="29" y="6"/>
                    </a:lnTo>
                    <a:lnTo>
                      <a:pt x="26" y="5"/>
                    </a:lnTo>
                    <a:lnTo>
                      <a:pt x="24" y="3"/>
                    </a:lnTo>
                    <a:lnTo>
                      <a:pt x="18" y="3"/>
                    </a:lnTo>
                    <a:close/>
                    <a:moveTo>
                      <a:pt x="21" y="0"/>
                    </a:moveTo>
                    <a:lnTo>
                      <a:pt x="30" y="1"/>
                    </a:lnTo>
                    <a:lnTo>
                      <a:pt x="35" y="5"/>
                    </a:lnTo>
                    <a:lnTo>
                      <a:pt x="38" y="9"/>
                    </a:lnTo>
                    <a:lnTo>
                      <a:pt x="40" y="14"/>
                    </a:lnTo>
                    <a:lnTo>
                      <a:pt x="40" y="20"/>
                    </a:lnTo>
                    <a:lnTo>
                      <a:pt x="38" y="20"/>
                    </a:lnTo>
                    <a:lnTo>
                      <a:pt x="37" y="21"/>
                    </a:lnTo>
                    <a:lnTo>
                      <a:pt x="10" y="21"/>
                    </a:lnTo>
                    <a:lnTo>
                      <a:pt x="10" y="29"/>
                    </a:lnTo>
                    <a:lnTo>
                      <a:pt x="12" y="36"/>
                    </a:lnTo>
                    <a:lnTo>
                      <a:pt x="17" y="40"/>
                    </a:lnTo>
                    <a:lnTo>
                      <a:pt x="23" y="42"/>
                    </a:lnTo>
                    <a:lnTo>
                      <a:pt x="28" y="41"/>
                    </a:lnTo>
                    <a:lnTo>
                      <a:pt x="31" y="40"/>
                    </a:lnTo>
                    <a:lnTo>
                      <a:pt x="35" y="36"/>
                    </a:lnTo>
                    <a:lnTo>
                      <a:pt x="36" y="32"/>
                    </a:lnTo>
                    <a:lnTo>
                      <a:pt x="40" y="33"/>
                    </a:lnTo>
                    <a:lnTo>
                      <a:pt x="36" y="40"/>
                    </a:lnTo>
                    <a:lnTo>
                      <a:pt x="30" y="44"/>
                    </a:lnTo>
                    <a:lnTo>
                      <a:pt x="21" y="46"/>
                    </a:lnTo>
                    <a:lnTo>
                      <a:pt x="12" y="45"/>
                    </a:lnTo>
                    <a:lnTo>
                      <a:pt x="6" y="40"/>
                    </a:lnTo>
                    <a:lnTo>
                      <a:pt x="1" y="33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6" y="6"/>
                    </a:lnTo>
                    <a:lnTo>
                      <a:pt x="12" y="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9" name="Freeform 190">
                <a:extLst>
                  <a:ext uri="{FF2B5EF4-FFF2-40B4-BE49-F238E27FC236}">
                    <a16:creationId xmlns:a16="http://schemas.microsoft.com/office/drawing/2014/main" id="{5BE9B662-C856-429C-990E-77DCB8EA83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84" y="3946"/>
                <a:ext cx="44" cy="46"/>
              </a:xfrm>
              <a:custGeom>
                <a:avLst/>
                <a:gdLst>
                  <a:gd name="T0" fmla="*/ 25 w 44"/>
                  <a:gd name="T1" fmla="*/ 20 h 46"/>
                  <a:gd name="T2" fmla="*/ 20 w 44"/>
                  <a:gd name="T3" fmla="*/ 22 h 46"/>
                  <a:gd name="T4" fmla="*/ 13 w 44"/>
                  <a:gd name="T5" fmla="*/ 26 h 46"/>
                  <a:gd name="T6" fmla="*/ 10 w 44"/>
                  <a:gd name="T7" fmla="*/ 29 h 46"/>
                  <a:gd name="T8" fmla="*/ 12 w 44"/>
                  <a:gd name="T9" fmla="*/ 40 h 46"/>
                  <a:gd name="T10" fmla="*/ 18 w 44"/>
                  <a:gd name="T11" fmla="*/ 42 h 46"/>
                  <a:gd name="T12" fmla="*/ 22 w 44"/>
                  <a:gd name="T13" fmla="*/ 41 h 46"/>
                  <a:gd name="T14" fmla="*/ 26 w 44"/>
                  <a:gd name="T15" fmla="*/ 36 h 46"/>
                  <a:gd name="T16" fmla="*/ 27 w 44"/>
                  <a:gd name="T17" fmla="*/ 19 h 46"/>
                  <a:gd name="T18" fmla="*/ 25 w 44"/>
                  <a:gd name="T19" fmla="*/ 0 h 46"/>
                  <a:gd name="T20" fmla="*/ 31 w 44"/>
                  <a:gd name="T21" fmla="*/ 2 h 46"/>
                  <a:gd name="T22" fmla="*/ 34 w 44"/>
                  <a:gd name="T23" fmla="*/ 6 h 46"/>
                  <a:gd name="T24" fmla="*/ 35 w 44"/>
                  <a:gd name="T25" fmla="*/ 38 h 46"/>
                  <a:gd name="T26" fmla="*/ 38 w 44"/>
                  <a:gd name="T27" fmla="*/ 42 h 46"/>
                  <a:gd name="T28" fmla="*/ 43 w 44"/>
                  <a:gd name="T29" fmla="*/ 41 h 46"/>
                  <a:gd name="T30" fmla="*/ 40 w 44"/>
                  <a:gd name="T31" fmla="*/ 45 h 46"/>
                  <a:gd name="T32" fmla="*/ 31 w 44"/>
                  <a:gd name="T33" fmla="*/ 46 h 46"/>
                  <a:gd name="T34" fmla="*/ 27 w 44"/>
                  <a:gd name="T35" fmla="*/ 41 h 46"/>
                  <a:gd name="T36" fmla="*/ 21 w 44"/>
                  <a:gd name="T37" fmla="*/ 44 h 46"/>
                  <a:gd name="T38" fmla="*/ 13 w 44"/>
                  <a:gd name="T39" fmla="*/ 46 h 46"/>
                  <a:gd name="T40" fmla="*/ 3 w 44"/>
                  <a:gd name="T41" fmla="*/ 42 h 46"/>
                  <a:gd name="T42" fmla="*/ 0 w 44"/>
                  <a:gd name="T43" fmla="*/ 37 h 46"/>
                  <a:gd name="T44" fmla="*/ 1 w 44"/>
                  <a:gd name="T45" fmla="*/ 28 h 46"/>
                  <a:gd name="T46" fmla="*/ 9 w 44"/>
                  <a:gd name="T47" fmla="*/ 22 h 46"/>
                  <a:gd name="T48" fmla="*/ 23 w 44"/>
                  <a:gd name="T49" fmla="*/ 18 h 46"/>
                  <a:gd name="T50" fmla="*/ 27 w 44"/>
                  <a:gd name="T51" fmla="*/ 12 h 46"/>
                  <a:gd name="T52" fmla="*/ 26 w 44"/>
                  <a:gd name="T53" fmla="*/ 6 h 46"/>
                  <a:gd name="T54" fmla="*/ 23 w 44"/>
                  <a:gd name="T55" fmla="*/ 4 h 46"/>
                  <a:gd name="T56" fmla="*/ 18 w 44"/>
                  <a:gd name="T57" fmla="*/ 3 h 46"/>
                  <a:gd name="T58" fmla="*/ 11 w 44"/>
                  <a:gd name="T59" fmla="*/ 8 h 46"/>
                  <a:gd name="T60" fmla="*/ 9 w 44"/>
                  <a:gd name="T61" fmla="*/ 13 h 46"/>
                  <a:gd name="T62" fmla="*/ 7 w 44"/>
                  <a:gd name="T63" fmla="*/ 15 h 46"/>
                  <a:gd name="T64" fmla="*/ 3 w 44"/>
                  <a:gd name="T65" fmla="*/ 14 h 46"/>
                  <a:gd name="T66" fmla="*/ 2 w 44"/>
                  <a:gd name="T67" fmla="*/ 10 h 46"/>
                  <a:gd name="T68" fmla="*/ 11 w 44"/>
                  <a:gd name="T69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" h="46">
                    <a:moveTo>
                      <a:pt x="27" y="19"/>
                    </a:moveTo>
                    <a:lnTo>
                      <a:pt x="25" y="20"/>
                    </a:lnTo>
                    <a:lnTo>
                      <a:pt x="22" y="21"/>
                    </a:lnTo>
                    <a:lnTo>
                      <a:pt x="20" y="22"/>
                    </a:lnTo>
                    <a:lnTo>
                      <a:pt x="16" y="24"/>
                    </a:lnTo>
                    <a:lnTo>
                      <a:pt x="13" y="26"/>
                    </a:lnTo>
                    <a:lnTo>
                      <a:pt x="11" y="27"/>
                    </a:lnTo>
                    <a:lnTo>
                      <a:pt x="10" y="29"/>
                    </a:lnTo>
                    <a:lnTo>
                      <a:pt x="10" y="36"/>
                    </a:lnTo>
                    <a:lnTo>
                      <a:pt x="12" y="40"/>
                    </a:lnTo>
                    <a:lnTo>
                      <a:pt x="14" y="41"/>
                    </a:lnTo>
                    <a:lnTo>
                      <a:pt x="18" y="42"/>
                    </a:lnTo>
                    <a:lnTo>
                      <a:pt x="20" y="41"/>
                    </a:lnTo>
                    <a:lnTo>
                      <a:pt x="22" y="41"/>
                    </a:lnTo>
                    <a:lnTo>
                      <a:pt x="24" y="40"/>
                    </a:lnTo>
                    <a:lnTo>
                      <a:pt x="26" y="36"/>
                    </a:lnTo>
                    <a:lnTo>
                      <a:pt x="27" y="32"/>
                    </a:lnTo>
                    <a:lnTo>
                      <a:pt x="27" y="19"/>
                    </a:lnTo>
                    <a:close/>
                    <a:moveTo>
                      <a:pt x="20" y="0"/>
                    </a:moveTo>
                    <a:lnTo>
                      <a:pt x="25" y="0"/>
                    </a:lnTo>
                    <a:lnTo>
                      <a:pt x="28" y="1"/>
                    </a:lnTo>
                    <a:lnTo>
                      <a:pt x="31" y="2"/>
                    </a:lnTo>
                    <a:lnTo>
                      <a:pt x="33" y="4"/>
                    </a:lnTo>
                    <a:lnTo>
                      <a:pt x="34" y="6"/>
                    </a:lnTo>
                    <a:lnTo>
                      <a:pt x="35" y="7"/>
                    </a:lnTo>
                    <a:lnTo>
                      <a:pt x="35" y="38"/>
                    </a:lnTo>
                    <a:lnTo>
                      <a:pt x="36" y="40"/>
                    </a:lnTo>
                    <a:lnTo>
                      <a:pt x="38" y="42"/>
                    </a:lnTo>
                    <a:lnTo>
                      <a:pt x="41" y="42"/>
                    </a:lnTo>
                    <a:lnTo>
                      <a:pt x="43" y="41"/>
                    </a:lnTo>
                    <a:lnTo>
                      <a:pt x="44" y="43"/>
                    </a:lnTo>
                    <a:lnTo>
                      <a:pt x="40" y="45"/>
                    </a:lnTo>
                    <a:lnTo>
                      <a:pt x="36" y="46"/>
                    </a:lnTo>
                    <a:lnTo>
                      <a:pt x="31" y="46"/>
                    </a:lnTo>
                    <a:lnTo>
                      <a:pt x="30" y="45"/>
                    </a:lnTo>
                    <a:lnTo>
                      <a:pt x="27" y="41"/>
                    </a:lnTo>
                    <a:lnTo>
                      <a:pt x="24" y="42"/>
                    </a:lnTo>
                    <a:lnTo>
                      <a:pt x="21" y="44"/>
                    </a:lnTo>
                    <a:lnTo>
                      <a:pt x="18" y="45"/>
                    </a:lnTo>
                    <a:lnTo>
                      <a:pt x="13" y="46"/>
                    </a:lnTo>
                    <a:lnTo>
                      <a:pt x="10" y="46"/>
                    </a:lnTo>
                    <a:lnTo>
                      <a:pt x="3" y="42"/>
                    </a:lnTo>
                    <a:lnTo>
                      <a:pt x="1" y="40"/>
                    </a:lnTo>
                    <a:lnTo>
                      <a:pt x="0" y="37"/>
                    </a:lnTo>
                    <a:lnTo>
                      <a:pt x="0" y="31"/>
                    </a:lnTo>
                    <a:lnTo>
                      <a:pt x="1" y="28"/>
                    </a:lnTo>
                    <a:lnTo>
                      <a:pt x="6" y="24"/>
                    </a:lnTo>
                    <a:lnTo>
                      <a:pt x="9" y="22"/>
                    </a:lnTo>
                    <a:lnTo>
                      <a:pt x="16" y="20"/>
                    </a:lnTo>
                    <a:lnTo>
                      <a:pt x="23" y="18"/>
                    </a:lnTo>
                    <a:lnTo>
                      <a:pt x="27" y="16"/>
                    </a:lnTo>
                    <a:lnTo>
                      <a:pt x="27" y="12"/>
                    </a:lnTo>
                    <a:lnTo>
                      <a:pt x="26" y="8"/>
                    </a:lnTo>
                    <a:lnTo>
                      <a:pt x="26" y="6"/>
                    </a:lnTo>
                    <a:lnTo>
                      <a:pt x="24" y="5"/>
                    </a:lnTo>
                    <a:lnTo>
                      <a:pt x="23" y="4"/>
                    </a:lnTo>
                    <a:lnTo>
                      <a:pt x="21" y="3"/>
                    </a:lnTo>
                    <a:lnTo>
                      <a:pt x="18" y="3"/>
                    </a:lnTo>
                    <a:lnTo>
                      <a:pt x="15" y="4"/>
                    </a:lnTo>
                    <a:lnTo>
                      <a:pt x="11" y="8"/>
                    </a:lnTo>
                    <a:lnTo>
                      <a:pt x="10" y="12"/>
                    </a:lnTo>
                    <a:lnTo>
                      <a:pt x="9" y="13"/>
                    </a:lnTo>
                    <a:lnTo>
                      <a:pt x="9" y="14"/>
                    </a:lnTo>
                    <a:lnTo>
                      <a:pt x="7" y="15"/>
                    </a:lnTo>
                    <a:lnTo>
                      <a:pt x="6" y="14"/>
                    </a:lnTo>
                    <a:lnTo>
                      <a:pt x="3" y="14"/>
                    </a:lnTo>
                    <a:lnTo>
                      <a:pt x="2" y="13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11" y="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0" name="Freeform 191">
                <a:extLst>
                  <a:ext uri="{FF2B5EF4-FFF2-40B4-BE49-F238E27FC236}">
                    <a16:creationId xmlns:a16="http://schemas.microsoft.com/office/drawing/2014/main" id="{C2C17DFE-DCC0-4FC0-B95D-69D1B65F78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32" y="3924"/>
                <a:ext cx="49" cy="68"/>
              </a:xfrm>
              <a:custGeom>
                <a:avLst/>
                <a:gdLst>
                  <a:gd name="T0" fmla="*/ 23 w 49"/>
                  <a:gd name="T1" fmla="*/ 25 h 68"/>
                  <a:gd name="T2" fmla="*/ 17 w 49"/>
                  <a:gd name="T3" fmla="*/ 26 h 68"/>
                  <a:gd name="T4" fmla="*/ 13 w 49"/>
                  <a:gd name="T5" fmla="*/ 30 h 68"/>
                  <a:gd name="T6" fmla="*/ 11 w 49"/>
                  <a:gd name="T7" fmla="*/ 37 h 68"/>
                  <a:gd name="T8" fmla="*/ 10 w 49"/>
                  <a:gd name="T9" fmla="*/ 44 h 68"/>
                  <a:gd name="T10" fmla="*/ 11 w 49"/>
                  <a:gd name="T11" fmla="*/ 54 h 68"/>
                  <a:gd name="T12" fmla="*/ 15 w 49"/>
                  <a:gd name="T13" fmla="*/ 61 h 68"/>
                  <a:gd name="T14" fmla="*/ 22 w 49"/>
                  <a:gd name="T15" fmla="*/ 63 h 68"/>
                  <a:gd name="T16" fmla="*/ 25 w 49"/>
                  <a:gd name="T17" fmla="*/ 63 h 68"/>
                  <a:gd name="T18" fmla="*/ 28 w 49"/>
                  <a:gd name="T19" fmla="*/ 62 h 68"/>
                  <a:gd name="T20" fmla="*/ 30 w 49"/>
                  <a:gd name="T21" fmla="*/ 60 h 68"/>
                  <a:gd name="T22" fmla="*/ 33 w 49"/>
                  <a:gd name="T23" fmla="*/ 56 h 68"/>
                  <a:gd name="T24" fmla="*/ 34 w 49"/>
                  <a:gd name="T25" fmla="*/ 54 h 68"/>
                  <a:gd name="T26" fmla="*/ 34 w 49"/>
                  <a:gd name="T27" fmla="*/ 36 h 68"/>
                  <a:gd name="T28" fmla="*/ 33 w 49"/>
                  <a:gd name="T29" fmla="*/ 32 h 68"/>
                  <a:gd name="T30" fmla="*/ 33 w 49"/>
                  <a:gd name="T31" fmla="*/ 30 h 68"/>
                  <a:gd name="T32" fmla="*/ 28 w 49"/>
                  <a:gd name="T33" fmla="*/ 26 h 68"/>
                  <a:gd name="T34" fmla="*/ 26 w 49"/>
                  <a:gd name="T35" fmla="*/ 25 h 68"/>
                  <a:gd name="T36" fmla="*/ 23 w 49"/>
                  <a:gd name="T37" fmla="*/ 25 h 68"/>
                  <a:gd name="T38" fmla="*/ 41 w 49"/>
                  <a:gd name="T39" fmla="*/ 0 h 68"/>
                  <a:gd name="T40" fmla="*/ 41 w 49"/>
                  <a:gd name="T41" fmla="*/ 62 h 68"/>
                  <a:gd name="T42" fmla="*/ 44 w 49"/>
                  <a:gd name="T43" fmla="*/ 64 h 68"/>
                  <a:gd name="T44" fmla="*/ 46 w 49"/>
                  <a:gd name="T45" fmla="*/ 65 h 68"/>
                  <a:gd name="T46" fmla="*/ 49 w 49"/>
                  <a:gd name="T47" fmla="*/ 65 h 68"/>
                  <a:gd name="T48" fmla="*/ 49 w 49"/>
                  <a:gd name="T49" fmla="*/ 67 h 68"/>
                  <a:gd name="T50" fmla="*/ 34 w 49"/>
                  <a:gd name="T51" fmla="*/ 67 h 68"/>
                  <a:gd name="T52" fmla="*/ 33 w 49"/>
                  <a:gd name="T53" fmla="*/ 66 h 68"/>
                  <a:gd name="T54" fmla="*/ 33 w 49"/>
                  <a:gd name="T55" fmla="*/ 62 h 68"/>
                  <a:gd name="T56" fmla="*/ 28 w 49"/>
                  <a:gd name="T57" fmla="*/ 65 h 68"/>
                  <a:gd name="T58" fmla="*/ 24 w 49"/>
                  <a:gd name="T59" fmla="*/ 67 h 68"/>
                  <a:gd name="T60" fmla="*/ 20 w 49"/>
                  <a:gd name="T61" fmla="*/ 68 h 68"/>
                  <a:gd name="T62" fmla="*/ 11 w 49"/>
                  <a:gd name="T63" fmla="*/ 67 h 68"/>
                  <a:gd name="T64" fmla="*/ 5 w 49"/>
                  <a:gd name="T65" fmla="*/ 62 h 68"/>
                  <a:gd name="T66" fmla="*/ 1 w 49"/>
                  <a:gd name="T67" fmla="*/ 55 h 68"/>
                  <a:gd name="T68" fmla="*/ 0 w 49"/>
                  <a:gd name="T69" fmla="*/ 46 h 68"/>
                  <a:gd name="T70" fmla="*/ 2 w 49"/>
                  <a:gd name="T71" fmla="*/ 36 h 68"/>
                  <a:gd name="T72" fmla="*/ 7 w 49"/>
                  <a:gd name="T73" fmla="*/ 28 h 68"/>
                  <a:gd name="T74" fmla="*/ 10 w 49"/>
                  <a:gd name="T75" fmla="*/ 25 h 68"/>
                  <a:gd name="T76" fmla="*/ 13 w 49"/>
                  <a:gd name="T77" fmla="*/ 24 h 68"/>
                  <a:gd name="T78" fmla="*/ 17 w 49"/>
                  <a:gd name="T79" fmla="*/ 22 h 68"/>
                  <a:gd name="T80" fmla="*/ 27 w 49"/>
                  <a:gd name="T81" fmla="*/ 22 h 68"/>
                  <a:gd name="T82" fmla="*/ 34 w 49"/>
                  <a:gd name="T83" fmla="*/ 24 h 68"/>
                  <a:gd name="T84" fmla="*/ 34 w 49"/>
                  <a:gd name="T85" fmla="*/ 8 h 68"/>
                  <a:gd name="T86" fmla="*/ 33 w 49"/>
                  <a:gd name="T87" fmla="*/ 7 h 68"/>
                  <a:gd name="T88" fmla="*/ 33 w 49"/>
                  <a:gd name="T89" fmla="*/ 5 h 68"/>
                  <a:gd name="T90" fmla="*/ 30 w 49"/>
                  <a:gd name="T91" fmla="*/ 5 h 68"/>
                  <a:gd name="T92" fmla="*/ 27 w 49"/>
                  <a:gd name="T93" fmla="*/ 4 h 68"/>
                  <a:gd name="T94" fmla="*/ 27 w 49"/>
                  <a:gd name="T95" fmla="*/ 2 h 68"/>
                  <a:gd name="T96" fmla="*/ 41 w 49"/>
                  <a:gd name="T9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9" h="68">
                    <a:moveTo>
                      <a:pt x="23" y="25"/>
                    </a:moveTo>
                    <a:lnTo>
                      <a:pt x="17" y="26"/>
                    </a:lnTo>
                    <a:lnTo>
                      <a:pt x="13" y="30"/>
                    </a:lnTo>
                    <a:lnTo>
                      <a:pt x="11" y="37"/>
                    </a:lnTo>
                    <a:lnTo>
                      <a:pt x="10" y="44"/>
                    </a:lnTo>
                    <a:lnTo>
                      <a:pt x="11" y="54"/>
                    </a:lnTo>
                    <a:lnTo>
                      <a:pt x="15" y="61"/>
                    </a:lnTo>
                    <a:lnTo>
                      <a:pt x="22" y="63"/>
                    </a:lnTo>
                    <a:lnTo>
                      <a:pt x="25" y="63"/>
                    </a:lnTo>
                    <a:lnTo>
                      <a:pt x="28" y="62"/>
                    </a:lnTo>
                    <a:lnTo>
                      <a:pt x="30" y="60"/>
                    </a:lnTo>
                    <a:lnTo>
                      <a:pt x="33" y="56"/>
                    </a:lnTo>
                    <a:lnTo>
                      <a:pt x="34" y="54"/>
                    </a:lnTo>
                    <a:lnTo>
                      <a:pt x="34" y="36"/>
                    </a:lnTo>
                    <a:lnTo>
                      <a:pt x="33" y="32"/>
                    </a:lnTo>
                    <a:lnTo>
                      <a:pt x="33" y="30"/>
                    </a:lnTo>
                    <a:lnTo>
                      <a:pt x="28" y="26"/>
                    </a:lnTo>
                    <a:lnTo>
                      <a:pt x="26" y="25"/>
                    </a:lnTo>
                    <a:lnTo>
                      <a:pt x="23" y="25"/>
                    </a:lnTo>
                    <a:close/>
                    <a:moveTo>
                      <a:pt x="41" y="0"/>
                    </a:moveTo>
                    <a:lnTo>
                      <a:pt x="41" y="62"/>
                    </a:lnTo>
                    <a:lnTo>
                      <a:pt x="44" y="64"/>
                    </a:lnTo>
                    <a:lnTo>
                      <a:pt x="46" y="65"/>
                    </a:lnTo>
                    <a:lnTo>
                      <a:pt x="49" y="65"/>
                    </a:lnTo>
                    <a:lnTo>
                      <a:pt x="49" y="67"/>
                    </a:lnTo>
                    <a:lnTo>
                      <a:pt x="34" y="67"/>
                    </a:lnTo>
                    <a:lnTo>
                      <a:pt x="33" y="66"/>
                    </a:lnTo>
                    <a:lnTo>
                      <a:pt x="33" y="62"/>
                    </a:lnTo>
                    <a:lnTo>
                      <a:pt x="28" y="65"/>
                    </a:lnTo>
                    <a:lnTo>
                      <a:pt x="24" y="67"/>
                    </a:lnTo>
                    <a:lnTo>
                      <a:pt x="20" y="68"/>
                    </a:lnTo>
                    <a:lnTo>
                      <a:pt x="11" y="67"/>
                    </a:lnTo>
                    <a:lnTo>
                      <a:pt x="5" y="62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2" y="36"/>
                    </a:lnTo>
                    <a:lnTo>
                      <a:pt x="7" y="28"/>
                    </a:lnTo>
                    <a:lnTo>
                      <a:pt x="10" y="25"/>
                    </a:lnTo>
                    <a:lnTo>
                      <a:pt x="13" y="24"/>
                    </a:lnTo>
                    <a:lnTo>
                      <a:pt x="17" y="22"/>
                    </a:lnTo>
                    <a:lnTo>
                      <a:pt x="27" y="22"/>
                    </a:lnTo>
                    <a:lnTo>
                      <a:pt x="34" y="24"/>
                    </a:lnTo>
                    <a:lnTo>
                      <a:pt x="34" y="8"/>
                    </a:lnTo>
                    <a:lnTo>
                      <a:pt x="33" y="7"/>
                    </a:lnTo>
                    <a:lnTo>
                      <a:pt x="33" y="5"/>
                    </a:lnTo>
                    <a:lnTo>
                      <a:pt x="30" y="5"/>
                    </a:lnTo>
                    <a:lnTo>
                      <a:pt x="27" y="4"/>
                    </a:lnTo>
                    <a:lnTo>
                      <a:pt x="27" y="2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1" name="Freeform 192">
                <a:extLst>
                  <a:ext uri="{FF2B5EF4-FFF2-40B4-BE49-F238E27FC236}">
                    <a16:creationId xmlns:a16="http://schemas.microsoft.com/office/drawing/2014/main" id="{448E1C15-2701-4563-BEC6-924E4991B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8" y="3928"/>
                <a:ext cx="90" cy="63"/>
              </a:xfrm>
              <a:custGeom>
                <a:avLst/>
                <a:gdLst>
                  <a:gd name="T0" fmla="*/ 0 w 90"/>
                  <a:gd name="T1" fmla="*/ 0 h 63"/>
                  <a:gd name="T2" fmla="*/ 22 w 90"/>
                  <a:gd name="T3" fmla="*/ 0 h 63"/>
                  <a:gd name="T4" fmla="*/ 22 w 90"/>
                  <a:gd name="T5" fmla="*/ 3 h 63"/>
                  <a:gd name="T6" fmla="*/ 16 w 90"/>
                  <a:gd name="T7" fmla="*/ 3 h 63"/>
                  <a:gd name="T8" fmla="*/ 16 w 90"/>
                  <a:gd name="T9" fmla="*/ 7 h 63"/>
                  <a:gd name="T10" fmla="*/ 28 w 90"/>
                  <a:gd name="T11" fmla="*/ 52 h 63"/>
                  <a:gd name="T12" fmla="*/ 42 w 90"/>
                  <a:gd name="T13" fmla="*/ 2 h 63"/>
                  <a:gd name="T14" fmla="*/ 49 w 90"/>
                  <a:gd name="T15" fmla="*/ 2 h 63"/>
                  <a:gd name="T16" fmla="*/ 65 w 90"/>
                  <a:gd name="T17" fmla="*/ 52 h 63"/>
                  <a:gd name="T18" fmla="*/ 71 w 90"/>
                  <a:gd name="T19" fmla="*/ 26 h 63"/>
                  <a:gd name="T20" fmla="*/ 75 w 90"/>
                  <a:gd name="T21" fmla="*/ 14 h 63"/>
                  <a:gd name="T22" fmla="*/ 76 w 90"/>
                  <a:gd name="T23" fmla="*/ 7 h 63"/>
                  <a:gd name="T24" fmla="*/ 77 w 90"/>
                  <a:gd name="T25" fmla="*/ 6 h 63"/>
                  <a:gd name="T26" fmla="*/ 75 w 90"/>
                  <a:gd name="T27" fmla="*/ 3 h 63"/>
                  <a:gd name="T28" fmla="*/ 68 w 90"/>
                  <a:gd name="T29" fmla="*/ 3 h 63"/>
                  <a:gd name="T30" fmla="*/ 68 w 90"/>
                  <a:gd name="T31" fmla="*/ 0 h 63"/>
                  <a:gd name="T32" fmla="*/ 90 w 90"/>
                  <a:gd name="T33" fmla="*/ 0 h 63"/>
                  <a:gd name="T34" fmla="*/ 90 w 90"/>
                  <a:gd name="T35" fmla="*/ 3 h 63"/>
                  <a:gd name="T36" fmla="*/ 86 w 90"/>
                  <a:gd name="T37" fmla="*/ 3 h 63"/>
                  <a:gd name="T38" fmla="*/ 83 w 90"/>
                  <a:gd name="T39" fmla="*/ 4 h 63"/>
                  <a:gd name="T40" fmla="*/ 82 w 90"/>
                  <a:gd name="T41" fmla="*/ 6 h 63"/>
                  <a:gd name="T42" fmla="*/ 81 w 90"/>
                  <a:gd name="T43" fmla="*/ 9 h 63"/>
                  <a:gd name="T44" fmla="*/ 78 w 90"/>
                  <a:gd name="T45" fmla="*/ 18 h 63"/>
                  <a:gd name="T46" fmla="*/ 75 w 90"/>
                  <a:gd name="T47" fmla="*/ 31 h 63"/>
                  <a:gd name="T48" fmla="*/ 66 w 90"/>
                  <a:gd name="T49" fmla="*/ 63 h 63"/>
                  <a:gd name="T50" fmla="*/ 58 w 90"/>
                  <a:gd name="T51" fmla="*/ 63 h 63"/>
                  <a:gd name="T52" fmla="*/ 43 w 90"/>
                  <a:gd name="T53" fmla="*/ 13 h 63"/>
                  <a:gd name="T54" fmla="*/ 29 w 90"/>
                  <a:gd name="T55" fmla="*/ 63 h 63"/>
                  <a:gd name="T56" fmla="*/ 22 w 90"/>
                  <a:gd name="T57" fmla="*/ 63 h 63"/>
                  <a:gd name="T58" fmla="*/ 15 w 90"/>
                  <a:gd name="T59" fmla="*/ 34 h 63"/>
                  <a:gd name="T60" fmla="*/ 11 w 90"/>
                  <a:gd name="T61" fmla="*/ 21 h 63"/>
                  <a:gd name="T62" fmla="*/ 7 w 90"/>
                  <a:gd name="T63" fmla="*/ 9 h 63"/>
                  <a:gd name="T64" fmla="*/ 5 w 90"/>
                  <a:gd name="T65" fmla="*/ 4 h 63"/>
                  <a:gd name="T66" fmla="*/ 4 w 90"/>
                  <a:gd name="T67" fmla="*/ 3 h 63"/>
                  <a:gd name="T68" fmla="*/ 0 w 90"/>
                  <a:gd name="T69" fmla="*/ 3 h 63"/>
                  <a:gd name="T70" fmla="*/ 0 w 90"/>
                  <a:gd name="T7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0" h="63">
                    <a:moveTo>
                      <a:pt x="0" y="0"/>
                    </a:moveTo>
                    <a:lnTo>
                      <a:pt x="22" y="0"/>
                    </a:lnTo>
                    <a:lnTo>
                      <a:pt x="22" y="3"/>
                    </a:lnTo>
                    <a:lnTo>
                      <a:pt x="16" y="3"/>
                    </a:lnTo>
                    <a:lnTo>
                      <a:pt x="16" y="7"/>
                    </a:lnTo>
                    <a:lnTo>
                      <a:pt x="28" y="52"/>
                    </a:lnTo>
                    <a:lnTo>
                      <a:pt x="42" y="2"/>
                    </a:lnTo>
                    <a:lnTo>
                      <a:pt x="49" y="2"/>
                    </a:lnTo>
                    <a:lnTo>
                      <a:pt x="65" y="52"/>
                    </a:lnTo>
                    <a:lnTo>
                      <a:pt x="71" y="26"/>
                    </a:lnTo>
                    <a:lnTo>
                      <a:pt x="75" y="14"/>
                    </a:lnTo>
                    <a:lnTo>
                      <a:pt x="76" y="7"/>
                    </a:lnTo>
                    <a:lnTo>
                      <a:pt x="77" y="6"/>
                    </a:lnTo>
                    <a:lnTo>
                      <a:pt x="75" y="3"/>
                    </a:lnTo>
                    <a:lnTo>
                      <a:pt x="68" y="3"/>
                    </a:lnTo>
                    <a:lnTo>
                      <a:pt x="68" y="0"/>
                    </a:lnTo>
                    <a:lnTo>
                      <a:pt x="90" y="0"/>
                    </a:lnTo>
                    <a:lnTo>
                      <a:pt x="90" y="3"/>
                    </a:lnTo>
                    <a:lnTo>
                      <a:pt x="86" y="3"/>
                    </a:lnTo>
                    <a:lnTo>
                      <a:pt x="83" y="4"/>
                    </a:lnTo>
                    <a:lnTo>
                      <a:pt x="82" y="6"/>
                    </a:lnTo>
                    <a:lnTo>
                      <a:pt x="81" y="9"/>
                    </a:lnTo>
                    <a:lnTo>
                      <a:pt x="78" y="18"/>
                    </a:lnTo>
                    <a:lnTo>
                      <a:pt x="75" y="31"/>
                    </a:lnTo>
                    <a:lnTo>
                      <a:pt x="66" y="63"/>
                    </a:lnTo>
                    <a:lnTo>
                      <a:pt x="58" y="63"/>
                    </a:lnTo>
                    <a:lnTo>
                      <a:pt x="43" y="13"/>
                    </a:lnTo>
                    <a:lnTo>
                      <a:pt x="29" y="63"/>
                    </a:lnTo>
                    <a:lnTo>
                      <a:pt x="22" y="63"/>
                    </a:lnTo>
                    <a:lnTo>
                      <a:pt x="15" y="34"/>
                    </a:lnTo>
                    <a:lnTo>
                      <a:pt x="11" y="21"/>
                    </a:lnTo>
                    <a:lnTo>
                      <a:pt x="7" y="9"/>
                    </a:lnTo>
                    <a:lnTo>
                      <a:pt x="5" y="4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2" name="Freeform 193">
                <a:extLst>
                  <a:ext uri="{FF2B5EF4-FFF2-40B4-BE49-F238E27FC236}">
                    <a16:creationId xmlns:a16="http://schemas.microsoft.com/office/drawing/2014/main" id="{580AFC7B-BB6A-42EE-B3A4-9C56755E1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" y="3946"/>
                <a:ext cx="32" cy="45"/>
              </a:xfrm>
              <a:custGeom>
                <a:avLst/>
                <a:gdLst>
                  <a:gd name="T0" fmla="*/ 14 w 32"/>
                  <a:gd name="T1" fmla="*/ 0 h 45"/>
                  <a:gd name="T2" fmla="*/ 15 w 32"/>
                  <a:gd name="T3" fmla="*/ 7 h 45"/>
                  <a:gd name="T4" fmla="*/ 18 w 32"/>
                  <a:gd name="T5" fmla="*/ 4 h 45"/>
                  <a:gd name="T6" fmla="*/ 21 w 32"/>
                  <a:gd name="T7" fmla="*/ 2 h 45"/>
                  <a:gd name="T8" fmla="*/ 26 w 32"/>
                  <a:gd name="T9" fmla="*/ 0 h 45"/>
                  <a:gd name="T10" fmla="*/ 30 w 32"/>
                  <a:gd name="T11" fmla="*/ 0 h 45"/>
                  <a:gd name="T12" fmla="*/ 31 w 32"/>
                  <a:gd name="T13" fmla="*/ 1 h 45"/>
                  <a:gd name="T14" fmla="*/ 32 w 32"/>
                  <a:gd name="T15" fmla="*/ 3 h 45"/>
                  <a:gd name="T16" fmla="*/ 32 w 32"/>
                  <a:gd name="T17" fmla="*/ 4 h 45"/>
                  <a:gd name="T18" fmla="*/ 31 w 32"/>
                  <a:gd name="T19" fmla="*/ 7 h 45"/>
                  <a:gd name="T20" fmla="*/ 30 w 32"/>
                  <a:gd name="T21" fmla="*/ 8 h 45"/>
                  <a:gd name="T22" fmla="*/ 28 w 32"/>
                  <a:gd name="T23" fmla="*/ 9 h 45"/>
                  <a:gd name="T24" fmla="*/ 27 w 32"/>
                  <a:gd name="T25" fmla="*/ 9 h 45"/>
                  <a:gd name="T26" fmla="*/ 26 w 32"/>
                  <a:gd name="T27" fmla="*/ 8 h 45"/>
                  <a:gd name="T28" fmla="*/ 23 w 32"/>
                  <a:gd name="T29" fmla="*/ 7 h 45"/>
                  <a:gd name="T30" fmla="*/ 19 w 32"/>
                  <a:gd name="T31" fmla="*/ 7 h 45"/>
                  <a:gd name="T32" fmla="*/ 17 w 32"/>
                  <a:gd name="T33" fmla="*/ 9 h 45"/>
                  <a:gd name="T34" fmla="*/ 15 w 32"/>
                  <a:gd name="T35" fmla="*/ 16 h 45"/>
                  <a:gd name="T36" fmla="*/ 15 w 32"/>
                  <a:gd name="T37" fmla="*/ 38 h 45"/>
                  <a:gd name="T38" fmla="*/ 16 w 32"/>
                  <a:gd name="T39" fmla="*/ 40 h 45"/>
                  <a:gd name="T40" fmla="*/ 16 w 32"/>
                  <a:gd name="T41" fmla="*/ 41 h 45"/>
                  <a:gd name="T42" fmla="*/ 17 w 32"/>
                  <a:gd name="T43" fmla="*/ 42 h 45"/>
                  <a:gd name="T44" fmla="*/ 20 w 32"/>
                  <a:gd name="T45" fmla="*/ 43 h 45"/>
                  <a:gd name="T46" fmla="*/ 23 w 32"/>
                  <a:gd name="T47" fmla="*/ 43 h 45"/>
                  <a:gd name="T48" fmla="*/ 23 w 32"/>
                  <a:gd name="T49" fmla="*/ 45 h 45"/>
                  <a:gd name="T50" fmla="*/ 0 w 32"/>
                  <a:gd name="T51" fmla="*/ 45 h 45"/>
                  <a:gd name="T52" fmla="*/ 0 w 32"/>
                  <a:gd name="T53" fmla="*/ 43 h 45"/>
                  <a:gd name="T54" fmla="*/ 3 w 32"/>
                  <a:gd name="T55" fmla="*/ 42 h 45"/>
                  <a:gd name="T56" fmla="*/ 5 w 32"/>
                  <a:gd name="T57" fmla="*/ 42 h 45"/>
                  <a:gd name="T58" fmla="*/ 7 w 32"/>
                  <a:gd name="T59" fmla="*/ 40 h 45"/>
                  <a:gd name="T60" fmla="*/ 7 w 32"/>
                  <a:gd name="T61" fmla="*/ 7 h 45"/>
                  <a:gd name="T62" fmla="*/ 5 w 32"/>
                  <a:gd name="T63" fmla="*/ 5 h 45"/>
                  <a:gd name="T64" fmla="*/ 4 w 32"/>
                  <a:gd name="T65" fmla="*/ 5 h 45"/>
                  <a:gd name="T66" fmla="*/ 1 w 32"/>
                  <a:gd name="T67" fmla="*/ 4 h 45"/>
                  <a:gd name="T68" fmla="*/ 1 w 32"/>
                  <a:gd name="T69" fmla="*/ 2 h 45"/>
                  <a:gd name="T70" fmla="*/ 14 w 32"/>
                  <a:gd name="T7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2" h="45">
                    <a:moveTo>
                      <a:pt x="14" y="0"/>
                    </a:moveTo>
                    <a:lnTo>
                      <a:pt x="15" y="7"/>
                    </a:lnTo>
                    <a:lnTo>
                      <a:pt x="18" y="4"/>
                    </a:lnTo>
                    <a:lnTo>
                      <a:pt x="21" y="2"/>
                    </a:lnTo>
                    <a:lnTo>
                      <a:pt x="26" y="0"/>
                    </a:lnTo>
                    <a:lnTo>
                      <a:pt x="30" y="0"/>
                    </a:lnTo>
                    <a:lnTo>
                      <a:pt x="31" y="1"/>
                    </a:lnTo>
                    <a:lnTo>
                      <a:pt x="32" y="3"/>
                    </a:lnTo>
                    <a:lnTo>
                      <a:pt x="32" y="4"/>
                    </a:lnTo>
                    <a:lnTo>
                      <a:pt x="31" y="7"/>
                    </a:lnTo>
                    <a:lnTo>
                      <a:pt x="30" y="8"/>
                    </a:lnTo>
                    <a:lnTo>
                      <a:pt x="28" y="9"/>
                    </a:lnTo>
                    <a:lnTo>
                      <a:pt x="27" y="9"/>
                    </a:lnTo>
                    <a:lnTo>
                      <a:pt x="26" y="8"/>
                    </a:lnTo>
                    <a:lnTo>
                      <a:pt x="23" y="7"/>
                    </a:lnTo>
                    <a:lnTo>
                      <a:pt x="19" y="7"/>
                    </a:lnTo>
                    <a:lnTo>
                      <a:pt x="17" y="9"/>
                    </a:lnTo>
                    <a:lnTo>
                      <a:pt x="15" y="16"/>
                    </a:lnTo>
                    <a:lnTo>
                      <a:pt x="15" y="38"/>
                    </a:lnTo>
                    <a:lnTo>
                      <a:pt x="16" y="40"/>
                    </a:lnTo>
                    <a:lnTo>
                      <a:pt x="16" y="41"/>
                    </a:lnTo>
                    <a:lnTo>
                      <a:pt x="17" y="42"/>
                    </a:lnTo>
                    <a:lnTo>
                      <a:pt x="20" y="43"/>
                    </a:lnTo>
                    <a:lnTo>
                      <a:pt x="23" y="43"/>
                    </a:lnTo>
                    <a:lnTo>
                      <a:pt x="23" y="45"/>
                    </a:lnTo>
                    <a:lnTo>
                      <a:pt x="0" y="45"/>
                    </a:lnTo>
                    <a:lnTo>
                      <a:pt x="0" y="43"/>
                    </a:lnTo>
                    <a:lnTo>
                      <a:pt x="3" y="42"/>
                    </a:lnTo>
                    <a:lnTo>
                      <a:pt x="5" y="42"/>
                    </a:lnTo>
                    <a:lnTo>
                      <a:pt x="7" y="40"/>
                    </a:lnTo>
                    <a:lnTo>
                      <a:pt x="7" y="7"/>
                    </a:lnTo>
                    <a:lnTo>
                      <a:pt x="5" y="5"/>
                    </a:lnTo>
                    <a:lnTo>
                      <a:pt x="4" y="5"/>
                    </a:lnTo>
                    <a:lnTo>
                      <a:pt x="1" y="4"/>
                    </a:lnTo>
                    <a:lnTo>
                      <a:pt x="1" y="2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3" name="Freeform 194">
                <a:extLst>
                  <a:ext uri="{FF2B5EF4-FFF2-40B4-BE49-F238E27FC236}">
                    <a16:creationId xmlns:a16="http://schemas.microsoft.com/office/drawing/2014/main" id="{53C389A7-BE7B-4E74-B86B-41275A4132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70" y="3926"/>
                <a:ext cx="21" cy="65"/>
              </a:xfrm>
              <a:custGeom>
                <a:avLst/>
                <a:gdLst>
                  <a:gd name="T0" fmla="*/ 14 w 21"/>
                  <a:gd name="T1" fmla="*/ 20 h 65"/>
                  <a:gd name="T2" fmla="*/ 15 w 21"/>
                  <a:gd name="T3" fmla="*/ 21 h 65"/>
                  <a:gd name="T4" fmla="*/ 15 w 21"/>
                  <a:gd name="T5" fmla="*/ 61 h 65"/>
                  <a:gd name="T6" fmla="*/ 16 w 21"/>
                  <a:gd name="T7" fmla="*/ 62 h 65"/>
                  <a:gd name="T8" fmla="*/ 18 w 21"/>
                  <a:gd name="T9" fmla="*/ 63 h 65"/>
                  <a:gd name="T10" fmla="*/ 21 w 21"/>
                  <a:gd name="T11" fmla="*/ 63 h 65"/>
                  <a:gd name="T12" fmla="*/ 21 w 21"/>
                  <a:gd name="T13" fmla="*/ 65 h 65"/>
                  <a:gd name="T14" fmla="*/ 0 w 21"/>
                  <a:gd name="T15" fmla="*/ 65 h 65"/>
                  <a:gd name="T16" fmla="*/ 0 w 21"/>
                  <a:gd name="T17" fmla="*/ 63 h 65"/>
                  <a:gd name="T18" fmla="*/ 2 w 21"/>
                  <a:gd name="T19" fmla="*/ 62 h 65"/>
                  <a:gd name="T20" fmla="*/ 4 w 21"/>
                  <a:gd name="T21" fmla="*/ 62 h 65"/>
                  <a:gd name="T22" fmla="*/ 6 w 21"/>
                  <a:gd name="T23" fmla="*/ 60 h 65"/>
                  <a:gd name="T24" fmla="*/ 6 w 21"/>
                  <a:gd name="T25" fmla="*/ 27 h 65"/>
                  <a:gd name="T26" fmla="*/ 4 w 21"/>
                  <a:gd name="T27" fmla="*/ 25 h 65"/>
                  <a:gd name="T28" fmla="*/ 3 w 21"/>
                  <a:gd name="T29" fmla="*/ 25 h 65"/>
                  <a:gd name="T30" fmla="*/ 0 w 21"/>
                  <a:gd name="T31" fmla="*/ 24 h 65"/>
                  <a:gd name="T32" fmla="*/ 0 w 21"/>
                  <a:gd name="T33" fmla="*/ 22 h 65"/>
                  <a:gd name="T34" fmla="*/ 14 w 21"/>
                  <a:gd name="T35" fmla="*/ 20 h 65"/>
                  <a:gd name="T36" fmla="*/ 10 w 21"/>
                  <a:gd name="T37" fmla="*/ 0 h 65"/>
                  <a:gd name="T38" fmla="*/ 13 w 21"/>
                  <a:gd name="T39" fmla="*/ 1 h 65"/>
                  <a:gd name="T40" fmla="*/ 15 w 21"/>
                  <a:gd name="T41" fmla="*/ 3 h 65"/>
                  <a:gd name="T42" fmla="*/ 16 w 21"/>
                  <a:gd name="T43" fmla="*/ 5 h 65"/>
                  <a:gd name="T44" fmla="*/ 14 w 21"/>
                  <a:gd name="T45" fmla="*/ 10 h 65"/>
                  <a:gd name="T46" fmla="*/ 13 w 21"/>
                  <a:gd name="T47" fmla="*/ 11 h 65"/>
                  <a:gd name="T48" fmla="*/ 8 w 21"/>
                  <a:gd name="T49" fmla="*/ 11 h 65"/>
                  <a:gd name="T50" fmla="*/ 6 w 21"/>
                  <a:gd name="T51" fmla="*/ 10 h 65"/>
                  <a:gd name="T52" fmla="*/ 5 w 21"/>
                  <a:gd name="T53" fmla="*/ 8 h 65"/>
                  <a:gd name="T54" fmla="*/ 5 w 21"/>
                  <a:gd name="T55" fmla="*/ 3 h 65"/>
                  <a:gd name="T56" fmla="*/ 6 w 21"/>
                  <a:gd name="T57" fmla="*/ 2 h 65"/>
                  <a:gd name="T58" fmla="*/ 10 w 21"/>
                  <a:gd name="T5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65">
                    <a:moveTo>
                      <a:pt x="14" y="20"/>
                    </a:moveTo>
                    <a:lnTo>
                      <a:pt x="15" y="21"/>
                    </a:lnTo>
                    <a:lnTo>
                      <a:pt x="15" y="61"/>
                    </a:lnTo>
                    <a:lnTo>
                      <a:pt x="16" y="62"/>
                    </a:lnTo>
                    <a:lnTo>
                      <a:pt x="18" y="63"/>
                    </a:lnTo>
                    <a:lnTo>
                      <a:pt x="21" y="63"/>
                    </a:lnTo>
                    <a:lnTo>
                      <a:pt x="21" y="65"/>
                    </a:lnTo>
                    <a:lnTo>
                      <a:pt x="0" y="65"/>
                    </a:lnTo>
                    <a:lnTo>
                      <a:pt x="0" y="63"/>
                    </a:lnTo>
                    <a:lnTo>
                      <a:pt x="2" y="62"/>
                    </a:lnTo>
                    <a:lnTo>
                      <a:pt x="4" y="62"/>
                    </a:lnTo>
                    <a:lnTo>
                      <a:pt x="6" y="60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3" y="25"/>
                    </a:lnTo>
                    <a:lnTo>
                      <a:pt x="0" y="24"/>
                    </a:lnTo>
                    <a:lnTo>
                      <a:pt x="0" y="22"/>
                    </a:lnTo>
                    <a:lnTo>
                      <a:pt x="14" y="20"/>
                    </a:lnTo>
                    <a:close/>
                    <a:moveTo>
                      <a:pt x="10" y="0"/>
                    </a:moveTo>
                    <a:lnTo>
                      <a:pt x="13" y="1"/>
                    </a:lnTo>
                    <a:lnTo>
                      <a:pt x="15" y="3"/>
                    </a:lnTo>
                    <a:lnTo>
                      <a:pt x="16" y="5"/>
                    </a:lnTo>
                    <a:lnTo>
                      <a:pt x="14" y="10"/>
                    </a:lnTo>
                    <a:lnTo>
                      <a:pt x="13" y="11"/>
                    </a:lnTo>
                    <a:lnTo>
                      <a:pt x="8" y="11"/>
                    </a:lnTo>
                    <a:lnTo>
                      <a:pt x="6" y="10"/>
                    </a:lnTo>
                    <a:lnTo>
                      <a:pt x="5" y="8"/>
                    </a:lnTo>
                    <a:lnTo>
                      <a:pt x="5" y="3"/>
                    </a:lnTo>
                    <a:lnTo>
                      <a:pt x="6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4" name="Freeform 195">
                <a:extLst>
                  <a:ext uri="{FF2B5EF4-FFF2-40B4-BE49-F238E27FC236}">
                    <a16:creationId xmlns:a16="http://schemas.microsoft.com/office/drawing/2014/main" id="{EF10192D-186E-4663-94AB-7D4B1F579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6" y="3936"/>
                <a:ext cx="28" cy="56"/>
              </a:xfrm>
              <a:custGeom>
                <a:avLst/>
                <a:gdLst>
                  <a:gd name="T0" fmla="*/ 12 w 28"/>
                  <a:gd name="T1" fmla="*/ 0 h 56"/>
                  <a:gd name="T2" fmla="*/ 14 w 28"/>
                  <a:gd name="T3" fmla="*/ 0 h 56"/>
                  <a:gd name="T4" fmla="*/ 14 w 28"/>
                  <a:gd name="T5" fmla="*/ 11 h 56"/>
                  <a:gd name="T6" fmla="*/ 26 w 28"/>
                  <a:gd name="T7" fmla="*/ 11 h 56"/>
                  <a:gd name="T8" fmla="*/ 26 w 28"/>
                  <a:gd name="T9" fmla="*/ 14 h 56"/>
                  <a:gd name="T10" fmla="*/ 14 w 28"/>
                  <a:gd name="T11" fmla="*/ 14 h 56"/>
                  <a:gd name="T12" fmla="*/ 14 w 28"/>
                  <a:gd name="T13" fmla="*/ 42 h 56"/>
                  <a:gd name="T14" fmla="*/ 15 w 28"/>
                  <a:gd name="T15" fmla="*/ 47 h 56"/>
                  <a:gd name="T16" fmla="*/ 17 w 28"/>
                  <a:gd name="T17" fmla="*/ 51 h 56"/>
                  <a:gd name="T18" fmla="*/ 18 w 28"/>
                  <a:gd name="T19" fmla="*/ 52 h 56"/>
                  <a:gd name="T20" fmla="*/ 20 w 28"/>
                  <a:gd name="T21" fmla="*/ 52 h 56"/>
                  <a:gd name="T22" fmla="*/ 24 w 28"/>
                  <a:gd name="T23" fmla="*/ 51 h 56"/>
                  <a:gd name="T24" fmla="*/ 27 w 28"/>
                  <a:gd name="T25" fmla="*/ 51 h 56"/>
                  <a:gd name="T26" fmla="*/ 28 w 28"/>
                  <a:gd name="T27" fmla="*/ 52 h 56"/>
                  <a:gd name="T28" fmla="*/ 25 w 28"/>
                  <a:gd name="T29" fmla="*/ 54 h 56"/>
                  <a:gd name="T30" fmla="*/ 16 w 28"/>
                  <a:gd name="T31" fmla="*/ 56 h 56"/>
                  <a:gd name="T32" fmla="*/ 13 w 28"/>
                  <a:gd name="T33" fmla="*/ 56 h 56"/>
                  <a:gd name="T34" fmla="*/ 8 w 28"/>
                  <a:gd name="T35" fmla="*/ 54 h 56"/>
                  <a:gd name="T36" fmla="*/ 7 w 28"/>
                  <a:gd name="T37" fmla="*/ 52 h 56"/>
                  <a:gd name="T38" fmla="*/ 6 w 28"/>
                  <a:gd name="T39" fmla="*/ 49 h 56"/>
                  <a:gd name="T40" fmla="*/ 6 w 28"/>
                  <a:gd name="T41" fmla="*/ 14 h 56"/>
                  <a:gd name="T42" fmla="*/ 0 w 28"/>
                  <a:gd name="T43" fmla="*/ 14 h 56"/>
                  <a:gd name="T44" fmla="*/ 0 w 28"/>
                  <a:gd name="T45" fmla="*/ 11 h 56"/>
                  <a:gd name="T46" fmla="*/ 6 w 28"/>
                  <a:gd name="T47" fmla="*/ 11 h 56"/>
                  <a:gd name="T48" fmla="*/ 12 w 28"/>
                  <a:gd name="T4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" h="56">
                    <a:moveTo>
                      <a:pt x="12" y="0"/>
                    </a:moveTo>
                    <a:lnTo>
                      <a:pt x="14" y="0"/>
                    </a:lnTo>
                    <a:lnTo>
                      <a:pt x="14" y="11"/>
                    </a:lnTo>
                    <a:lnTo>
                      <a:pt x="26" y="11"/>
                    </a:lnTo>
                    <a:lnTo>
                      <a:pt x="26" y="14"/>
                    </a:lnTo>
                    <a:lnTo>
                      <a:pt x="14" y="14"/>
                    </a:lnTo>
                    <a:lnTo>
                      <a:pt x="14" y="42"/>
                    </a:lnTo>
                    <a:lnTo>
                      <a:pt x="15" y="47"/>
                    </a:lnTo>
                    <a:lnTo>
                      <a:pt x="17" y="51"/>
                    </a:lnTo>
                    <a:lnTo>
                      <a:pt x="18" y="52"/>
                    </a:lnTo>
                    <a:lnTo>
                      <a:pt x="20" y="52"/>
                    </a:lnTo>
                    <a:lnTo>
                      <a:pt x="24" y="51"/>
                    </a:lnTo>
                    <a:lnTo>
                      <a:pt x="27" y="51"/>
                    </a:lnTo>
                    <a:lnTo>
                      <a:pt x="28" y="52"/>
                    </a:lnTo>
                    <a:lnTo>
                      <a:pt x="25" y="54"/>
                    </a:lnTo>
                    <a:lnTo>
                      <a:pt x="16" y="56"/>
                    </a:lnTo>
                    <a:lnTo>
                      <a:pt x="13" y="56"/>
                    </a:lnTo>
                    <a:lnTo>
                      <a:pt x="8" y="54"/>
                    </a:lnTo>
                    <a:lnTo>
                      <a:pt x="7" y="52"/>
                    </a:lnTo>
                    <a:lnTo>
                      <a:pt x="6" y="49"/>
                    </a:lnTo>
                    <a:lnTo>
                      <a:pt x="6" y="14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6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5" name="Freeform 196">
                <a:extLst>
                  <a:ext uri="{FF2B5EF4-FFF2-40B4-BE49-F238E27FC236}">
                    <a16:creationId xmlns:a16="http://schemas.microsoft.com/office/drawing/2014/main" id="{615F47C3-1B0C-4E80-9F21-F0B4F32BBC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28" y="3946"/>
                <a:ext cx="39" cy="46"/>
              </a:xfrm>
              <a:custGeom>
                <a:avLst/>
                <a:gdLst>
                  <a:gd name="T0" fmla="*/ 18 w 39"/>
                  <a:gd name="T1" fmla="*/ 3 h 46"/>
                  <a:gd name="T2" fmla="*/ 14 w 39"/>
                  <a:gd name="T3" fmla="*/ 5 h 46"/>
                  <a:gd name="T4" fmla="*/ 13 w 39"/>
                  <a:gd name="T5" fmla="*/ 7 h 46"/>
                  <a:gd name="T6" fmla="*/ 11 w 39"/>
                  <a:gd name="T7" fmla="*/ 9 h 46"/>
                  <a:gd name="T8" fmla="*/ 11 w 39"/>
                  <a:gd name="T9" fmla="*/ 12 h 46"/>
                  <a:gd name="T10" fmla="*/ 10 w 39"/>
                  <a:gd name="T11" fmla="*/ 14 h 46"/>
                  <a:gd name="T12" fmla="*/ 10 w 39"/>
                  <a:gd name="T13" fmla="*/ 18 h 46"/>
                  <a:gd name="T14" fmla="*/ 29 w 39"/>
                  <a:gd name="T15" fmla="*/ 18 h 46"/>
                  <a:gd name="T16" fmla="*/ 30 w 39"/>
                  <a:gd name="T17" fmla="*/ 17 h 46"/>
                  <a:gd name="T18" fmla="*/ 30 w 39"/>
                  <a:gd name="T19" fmla="*/ 12 h 46"/>
                  <a:gd name="T20" fmla="*/ 29 w 39"/>
                  <a:gd name="T21" fmla="*/ 8 h 46"/>
                  <a:gd name="T22" fmla="*/ 27 w 39"/>
                  <a:gd name="T23" fmla="*/ 6 h 46"/>
                  <a:gd name="T24" fmla="*/ 24 w 39"/>
                  <a:gd name="T25" fmla="*/ 3 h 46"/>
                  <a:gd name="T26" fmla="*/ 18 w 39"/>
                  <a:gd name="T27" fmla="*/ 3 h 46"/>
                  <a:gd name="T28" fmla="*/ 21 w 39"/>
                  <a:gd name="T29" fmla="*/ 0 h 46"/>
                  <a:gd name="T30" fmla="*/ 30 w 39"/>
                  <a:gd name="T31" fmla="*/ 1 h 46"/>
                  <a:gd name="T32" fmla="*/ 35 w 39"/>
                  <a:gd name="T33" fmla="*/ 5 h 46"/>
                  <a:gd name="T34" fmla="*/ 39 w 39"/>
                  <a:gd name="T35" fmla="*/ 14 h 46"/>
                  <a:gd name="T36" fmla="*/ 39 w 39"/>
                  <a:gd name="T37" fmla="*/ 20 h 46"/>
                  <a:gd name="T38" fmla="*/ 38 w 39"/>
                  <a:gd name="T39" fmla="*/ 20 h 46"/>
                  <a:gd name="T40" fmla="*/ 37 w 39"/>
                  <a:gd name="T41" fmla="*/ 21 h 46"/>
                  <a:gd name="T42" fmla="*/ 9 w 39"/>
                  <a:gd name="T43" fmla="*/ 21 h 46"/>
                  <a:gd name="T44" fmla="*/ 10 w 39"/>
                  <a:gd name="T45" fmla="*/ 29 h 46"/>
                  <a:gd name="T46" fmla="*/ 12 w 39"/>
                  <a:gd name="T47" fmla="*/ 36 h 46"/>
                  <a:gd name="T48" fmla="*/ 17 w 39"/>
                  <a:gd name="T49" fmla="*/ 40 h 46"/>
                  <a:gd name="T50" fmla="*/ 23 w 39"/>
                  <a:gd name="T51" fmla="*/ 42 h 46"/>
                  <a:gd name="T52" fmla="*/ 30 w 39"/>
                  <a:gd name="T53" fmla="*/ 40 h 46"/>
                  <a:gd name="T54" fmla="*/ 33 w 39"/>
                  <a:gd name="T55" fmla="*/ 38 h 46"/>
                  <a:gd name="T56" fmla="*/ 34 w 39"/>
                  <a:gd name="T57" fmla="*/ 36 h 46"/>
                  <a:gd name="T58" fmla="*/ 36 w 39"/>
                  <a:gd name="T59" fmla="*/ 32 h 46"/>
                  <a:gd name="T60" fmla="*/ 38 w 39"/>
                  <a:gd name="T61" fmla="*/ 33 h 46"/>
                  <a:gd name="T62" fmla="*/ 35 w 39"/>
                  <a:gd name="T63" fmla="*/ 40 h 46"/>
                  <a:gd name="T64" fmla="*/ 30 w 39"/>
                  <a:gd name="T65" fmla="*/ 44 h 46"/>
                  <a:gd name="T66" fmla="*/ 21 w 39"/>
                  <a:gd name="T67" fmla="*/ 46 h 46"/>
                  <a:gd name="T68" fmla="*/ 11 w 39"/>
                  <a:gd name="T69" fmla="*/ 45 h 46"/>
                  <a:gd name="T70" fmla="*/ 5 w 39"/>
                  <a:gd name="T71" fmla="*/ 40 h 46"/>
                  <a:gd name="T72" fmla="*/ 1 w 39"/>
                  <a:gd name="T73" fmla="*/ 33 h 46"/>
                  <a:gd name="T74" fmla="*/ 0 w 39"/>
                  <a:gd name="T75" fmla="*/ 24 h 46"/>
                  <a:gd name="T76" fmla="*/ 1 w 39"/>
                  <a:gd name="T77" fmla="*/ 14 h 46"/>
                  <a:gd name="T78" fmla="*/ 6 w 39"/>
                  <a:gd name="T79" fmla="*/ 6 h 46"/>
                  <a:gd name="T80" fmla="*/ 12 w 39"/>
                  <a:gd name="T81" fmla="*/ 2 h 46"/>
                  <a:gd name="T82" fmla="*/ 21 w 39"/>
                  <a:gd name="T8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9" h="46">
                    <a:moveTo>
                      <a:pt x="18" y="3"/>
                    </a:moveTo>
                    <a:lnTo>
                      <a:pt x="14" y="5"/>
                    </a:lnTo>
                    <a:lnTo>
                      <a:pt x="13" y="7"/>
                    </a:lnTo>
                    <a:lnTo>
                      <a:pt x="11" y="9"/>
                    </a:lnTo>
                    <a:lnTo>
                      <a:pt x="11" y="12"/>
                    </a:lnTo>
                    <a:lnTo>
                      <a:pt x="10" y="14"/>
                    </a:lnTo>
                    <a:lnTo>
                      <a:pt x="10" y="18"/>
                    </a:lnTo>
                    <a:lnTo>
                      <a:pt x="29" y="18"/>
                    </a:lnTo>
                    <a:lnTo>
                      <a:pt x="30" y="17"/>
                    </a:lnTo>
                    <a:lnTo>
                      <a:pt x="30" y="12"/>
                    </a:lnTo>
                    <a:lnTo>
                      <a:pt x="29" y="8"/>
                    </a:lnTo>
                    <a:lnTo>
                      <a:pt x="27" y="6"/>
                    </a:lnTo>
                    <a:lnTo>
                      <a:pt x="24" y="3"/>
                    </a:lnTo>
                    <a:lnTo>
                      <a:pt x="18" y="3"/>
                    </a:lnTo>
                    <a:close/>
                    <a:moveTo>
                      <a:pt x="21" y="0"/>
                    </a:moveTo>
                    <a:lnTo>
                      <a:pt x="30" y="1"/>
                    </a:lnTo>
                    <a:lnTo>
                      <a:pt x="35" y="5"/>
                    </a:lnTo>
                    <a:lnTo>
                      <a:pt x="39" y="14"/>
                    </a:lnTo>
                    <a:lnTo>
                      <a:pt x="39" y="20"/>
                    </a:lnTo>
                    <a:lnTo>
                      <a:pt x="38" y="20"/>
                    </a:lnTo>
                    <a:lnTo>
                      <a:pt x="37" y="21"/>
                    </a:lnTo>
                    <a:lnTo>
                      <a:pt x="9" y="21"/>
                    </a:lnTo>
                    <a:lnTo>
                      <a:pt x="10" y="29"/>
                    </a:lnTo>
                    <a:lnTo>
                      <a:pt x="12" y="36"/>
                    </a:lnTo>
                    <a:lnTo>
                      <a:pt x="17" y="40"/>
                    </a:lnTo>
                    <a:lnTo>
                      <a:pt x="23" y="42"/>
                    </a:lnTo>
                    <a:lnTo>
                      <a:pt x="30" y="40"/>
                    </a:lnTo>
                    <a:lnTo>
                      <a:pt x="33" y="38"/>
                    </a:lnTo>
                    <a:lnTo>
                      <a:pt x="34" y="36"/>
                    </a:lnTo>
                    <a:lnTo>
                      <a:pt x="36" y="32"/>
                    </a:lnTo>
                    <a:lnTo>
                      <a:pt x="38" y="33"/>
                    </a:lnTo>
                    <a:lnTo>
                      <a:pt x="35" y="40"/>
                    </a:lnTo>
                    <a:lnTo>
                      <a:pt x="30" y="44"/>
                    </a:lnTo>
                    <a:lnTo>
                      <a:pt x="21" y="46"/>
                    </a:lnTo>
                    <a:lnTo>
                      <a:pt x="11" y="45"/>
                    </a:lnTo>
                    <a:lnTo>
                      <a:pt x="5" y="40"/>
                    </a:lnTo>
                    <a:lnTo>
                      <a:pt x="1" y="33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6" y="6"/>
                    </a:lnTo>
                    <a:lnTo>
                      <a:pt x="12" y="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6" name="Freeform 197">
                <a:extLst>
                  <a:ext uri="{FF2B5EF4-FFF2-40B4-BE49-F238E27FC236}">
                    <a16:creationId xmlns:a16="http://schemas.microsoft.com/office/drawing/2014/main" id="{C56CB5BC-CB63-40B2-8FAD-6E7CB3B53F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7" y="3889"/>
                <a:ext cx="52" cy="63"/>
              </a:xfrm>
              <a:custGeom>
                <a:avLst/>
                <a:gdLst>
                  <a:gd name="T0" fmla="*/ 0 w 52"/>
                  <a:gd name="T1" fmla="*/ 0 h 63"/>
                  <a:gd name="T2" fmla="*/ 52 w 52"/>
                  <a:gd name="T3" fmla="*/ 0 h 63"/>
                  <a:gd name="T4" fmla="*/ 52 w 52"/>
                  <a:gd name="T5" fmla="*/ 15 h 63"/>
                  <a:gd name="T6" fmla="*/ 50 w 52"/>
                  <a:gd name="T7" fmla="*/ 15 h 63"/>
                  <a:gd name="T8" fmla="*/ 48 w 52"/>
                  <a:gd name="T9" fmla="*/ 11 h 63"/>
                  <a:gd name="T10" fmla="*/ 47 w 52"/>
                  <a:gd name="T11" fmla="*/ 8 h 63"/>
                  <a:gd name="T12" fmla="*/ 46 w 52"/>
                  <a:gd name="T13" fmla="*/ 5 h 63"/>
                  <a:gd name="T14" fmla="*/ 40 w 52"/>
                  <a:gd name="T15" fmla="*/ 3 h 63"/>
                  <a:gd name="T16" fmla="*/ 30 w 52"/>
                  <a:gd name="T17" fmla="*/ 3 h 63"/>
                  <a:gd name="T18" fmla="*/ 30 w 52"/>
                  <a:gd name="T19" fmla="*/ 59 h 63"/>
                  <a:gd name="T20" fmla="*/ 31 w 52"/>
                  <a:gd name="T21" fmla="*/ 60 h 63"/>
                  <a:gd name="T22" fmla="*/ 33 w 52"/>
                  <a:gd name="T23" fmla="*/ 60 h 63"/>
                  <a:gd name="T24" fmla="*/ 35 w 52"/>
                  <a:gd name="T25" fmla="*/ 61 h 63"/>
                  <a:gd name="T26" fmla="*/ 40 w 52"/>
                  <a:gd name="T27" fmla="*/ 61 h 63"/>
                  <a:gd name="T28" fmla="*/ 40 w 52"/>
                  <a:gd name="T29" fmla="*/ 63 h 63"/>
                  <a:gd name="T30" fmla="*/ 11 w 52"/>
                  <a:gd name="T31" fmla="*/ 63 h 63"/>
                  <a:gd name="T32" fmla="*/ 11 w 52"/>
                  <a:gd name="T33" fmla="*/ 61 h 63"/>
                  <a:gd name="T34" fmla="*/ 15 w 52"/>
                  <a:gd name="T35" fmla="*/ 60 h 63"/>
                  <a:gd name="T36" fmla="*/ 18 w 52"/>
                  <a:gd name="T37" fmla="*/ 60 h 63"/>
                  <a:gd name="T38" fmla="*/ 20 w 52"/>
                  <a:gd name="T39" fmla="*/ 59 h 63"/>
                  <a:gd name="T40" fmla="*/ 21 w 52"/>
                  <a:gd name="T41" fmla="*/ 57 h 63"/>
                  <a:gd name="T42" fmla="*/ 21 w 52"/>
                  <a:gd name="T43" fmla="*/ 3 h 63"/>
                  <a:gd name="T44" fmla="*/ 11 w 52"/>
                  <a:gd name="T45" fmla="*/ 3 h 63"/>
                  <a:gd name="T46" fmla="*/ 7 w 52"/>
                  <a:gd name="T47" fmla="*/ 4 h 63"/>
                  <a:gd name="T48" fmla="*/ 5 w 52"/>
                  <a:gd name="T49" fmla="*/ 5 h 63"/>
                  <a:gd name="T50" fmla="*/ 4 w 52"/>
                  <a:gd name="T51" fmla="*/ 8 h 63"/>
                  <a:gd name="T52" fmla="*/ 3 w 52"/>
                  <a:gd name="T53" fmla="*/ 11 h 63"/>
                  <a:gd name="T54" fmla="*/ 2 w 52"/>
                  <a:gd name="T55" fmla="*/ 15 h 63"/>
                  <a:gd name="T56" fmla="*/ 0 w 52"/>
                  <a:gd name="T57" fmla="*/ 15 h 63"/>
                  <a:gd name="T58" fmla="*/ 0 w 52"/>
                  <a:gd name="T5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2" h="63">
                    <a:moveTo>
                      <a:pt x="0" y="0"/>
                    </a:moveTo>
                    <a:lnTo>
                      <a:pt x="52" y="0"/>
                    </a:lnTo>
                    <a:lnTo>
                      <a:pt x="52" y="15"/>
                    </a:lnTo>
                    <a:lnTo>
                      <a:pt x="50" y="15"/>
                    </a:lnTo>
                    <a:lnTo>
                      <a:pt x="48" y="11"/>
                    </a:lnTo>
                    <a:lnTo>
                      <a:pt x="47" y="8"/>
                    </a:lnTo>
                    <a:lnTo>
                      <a:pt x="46" y="5"/>
                    </a:lnTo>
                    <a:lnTo>
                      <a:pt x="40" y="3"/>
                    </a:lnTo>
                    <a:lnTo>
                      <a:pt x="30" y="3"/>
                    </a:lnTo>
                    <a:lnTo>
                      <a:pt x="30" y="59"/>
                    </a:lnTo>
                    <a:lnTo>
                      <a:pt x="31" y="60"/>
                    </a:lnTo>
                    <a:lnTo>
                      <a:pt x="33" y="60"/>
                    </a:lnTo>
                    <a:lnTo>
                      <a:pt x="35" y="61"/>
                    </a:lnTo>
                    <a:lnTo>
                      <a:pt x="40" y="61"/>
                    </a:lnTo>
                    <a:lnTo>
                      <a:pt x="40" y="63"/>
                    </a:lnTo>
                    <a:lnTo>
                      <a:pt x="11" y="63"/>
                    </a:lnTo>
                    <a:lnTo>
                      <a:pt x="11" y="61"/>
                    </a:lnTo>
                    <a:lnTo>
                      <a:pt x="15" y="60"/>
                    </a:lnTo>
                    <a:lnTo>
                      <a:pt x="18" y="60"/>
                    </a:lnTo>
                    <a:lnTo>
                      <a:pt x="20" y="59"/>
                    </a:lnTo>
                    <a:lnTo>
                      <a:pt x="21" y="57"/>
                    </a:lnTo>
                    <a:lnTo>
                      <a:pt x="21" y="3"/>
                    </a:lnTo>
                    <a:lnTo>
                      <a:pt x="11" y="3"/>
                    </a:lnTo>
                    <a:lnTo>
                      <a:pt x="7" y="4"/>
                    </a:lnTo>
                    <a:lnTo>
                      <a:pt x="5" y="5"/>
                    </a:lnTo>
                    <a:lnTo>
                      <a:pt x="4" y="8"/>
                    </a:lnTo>
                    <a:lnTo>
                      <a:pt x="3" y="11"/>
                    </a:lnTo>
                    <a:lnTo>
                      <a:pt x="2" y="15"/>
                    </a:lnTo>
                    <a:lnTo>
                      <a:pt x="0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7" name="Freeform 198">
                <a:extLst>
                  <a:ext uri="{FF2B5EF4-FFF2-40B4-BE49-F238E27FC236}">
                    <a16:creationId xmlns:a16="http://schemas.microsoft.com/office/drawing/2014/main" id="{87E34B36-5C29-4F0C-9082-71E4659802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91" y="3887"/>
                <a:ext cx="22" cy="65"/>
              </a:xfrm>
              <a:custGeom>
                <a:avLst/>
                <a:gdLst>
                  <a:gd name="T0" fmla="*/ 14 w 22"/>
                  <a:gd name="T1" fmla="*/ 19 h 65"/>
                  <a:gd name="T2" fmla="*/ 15 w 22"/>
                  <a:gd name="T3" fmla="*/ 20 h 65"/>
                  <a:gd name="T4" fmla="*/ 15 w 22"/>
                  <a:gd name="T5" fmla="*/ 61 h 65"/>
                  <a:gd name="T6" fmla="*/ 16 w 22"/>
                  <a:gd name="T7" fmla="*/ 62 h 65"/>
                  <a:gd name="T8" fmla="*/ 18 w 22"/>
                  <a:gd name="T9" fmla="*/ 63 h 65"/>
                  <a:gd name="T10" fmla="*/ 22 w 22"/>
                  <a:gd name="T11" fmla="*/ 63 h 65"/>
                  <a:gd name="T12" fmla="*/ 22 w 22"/>
                  <a:gd name="T13" fmla="*/ 65 h 65"/>
                  <a:gd name="T14" fmla="*/ 0 w 22"/>
                  <a:gd name="T15" fmla="*/ 65 h 65"/>
                  <a:gd name="T16" fmla="*/ 0 w 22"/>
                  <a:gd name="T17" fmla="*/ 63 h 65"/>
                  <a:gd name="T18" fmla="*/ 3 w 22"/>
                  <a:gd name="T19" fmla="*/ 62 h 65"/>
                  <a:gd name="T20" fmla="*/ 4 w 22"/>
                  <a:gd name="T21" fmla="*/ 62 h 65"/>
                  <a:gd name="T22" fmla="*/ 6 w 22"/>
                  <a:gd name="T23" fmla="*/ 60 h 65"/>
                  <a:gd name="T24" fmla="*/ 6 w 22"/>
                  <a:gd name="T25" fmla="*/ 27 h 65"/>
                  <a:gd name="T26" fmla="*/ 4 w 22"/>
                  <a:gd name="T27" fmla="*/ 25 h 65"/>
                  <a:gd name="T28" fmla="*/ 3 w 22"/>
                  <a:gd name="T29" fmla="*/ 25 h 65"/>
                  <a:gd name="T30" fmla="*/ 0 w 22"/>
                  <a:gd name="T31" fmla="*/ 24 h 65"/>
                  <a:gd name="T32" fmla="*/ 0 w 22"/>
                  <a:gd name="T33" fmla="*/ 22 h 65"/>
                  <a:gd name="T34" fmla="*/ 14 w 22"/>
                  <a:gd name="T35" fmla="*/ 19 h 65"/>
                  <a:gd name="T36" fmla="*/ 11 w 22"/>
                  <a:gd name="T37" fmla="*/ 0 h 65"/>
                  <a:gd name="T38" fmla="*/ 13 w 22"/>
                  <a:gd name="T39" fmla="*/ 1 h 65"/>
                  <a:gd name="T40" fmla="*/ 14 w 22"/>
                  <a:gd name="T41" fmla="*/ 2 h 65"/>
                  <a:gd name="T42" fmla="*/ 16 w 22"/>
                  <a:gd name="T43" fmla="*/ 3 h 65"/>
                  <a:gd name="T44" fmla="*/ 16 w 22"/>
                  <a:gd name="T45" fmla="*/ 5 h 65"/>
                  <a:gd name="T46" fmla="*/ 14 w 22"/>
                  <a:gd name="T47" fmla="*/ 10 h 65"/>
                  <a:gd name="T48" fmla="*/ 13 w 22"/>
                  <a:gd name="T49" fmla="*/ 11 h 65"/>
                  <a:gd name="T50" fmla="*/ 9 w 22"/>
                  <a:gd name="T51" fmla="*/ 11 h 65"/>
                  <a:gd name="T52" fmla="*/ 6 w 22"/>
                  <a:gd name="T53" fmla="*/ 10 h 65"/>
                  <a:gd name="T54" fmla="*/ 5 w 22"/>
                  <a:gd name="T55" fmla="*/ 7 h 65"/>
                  <a:gd name="T56" fmla="*/ 5 w 22"/>
                  <a:gd name="T57" fmla="*/ 3 h 65"/>
                  <a:gd name="T58" fmla="*/ 6 w 22"/>
                  <a:gd name="T59" fmla="*/ 2 h 65"/>
                  <a:gd name="T60" fmla="*/ 11 w 22"/>
                  <a:gd name="T61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" h="65">
                    <a:moveTo>
                      <a:pt x="14" y="19"/>
                    </a:moveTo>
                    <a:lnTo>
                      <a:pt x="15" y="20"/>
                    </a:lnTo>
                    <a:lnTo>
                      <a:pt x="15" y="61"/>
                    </a:lnTo>
                    <a:lnTo>
                      <a:pt x="16" y="62"/>
                    </a:lnTo>
                    <a:lnTo>
                      <a:pt x="18" y="63"/>
                    </a:lnTo>
                    <a:lnTo>
                      <a:pt x="22" y="63"/>
                    </a:lnTo>
                    <a:lnTo>
                      <a:pt x="22" y="65"/>
                    </a:lnTo>
                    <a:lnTo>
                      <a:pt x="0" y="65"/>
                    </a:lnTo>
                    <a:lnTo>
                      <a:pt x="0" y="63"/>
                    </a:lnTo>
                    <a:lnTo>
                      <a:pt x="3" y="62"/>
                    </a:lnTo>
                    <a:lnTo>
                      <a:pt x="4" y="62"/>
                    </a:lnTo>
                    <a:lnTo>
                      <a:pt x="6" y="60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3" y="25"/>
                    </a:lnTo>
                    <a:lnTo>
                      <a:pt x="0" y="24"/>
                    </a:lnTo>
                    <a:lnTo>
                      <a:pt x="0" y="22"/>
                    </a:lnTo>
                    <a:lnTo>
                      <a:pt x="14" y="19"/>
                    </a:lnTo>
                    <a:close/>
                    <a:moveTo>
                      <a:pt x="11" y="0"/>
                    </a:moveTo>
                    <a:lnTo>
                      <a:pt x="13" y="1"/>
                    </a:lnTo>
                    <a:lnTo>
                      <a:pt x="14" y="2"/>
                    </a:lnTo>
                    <a:lnTo>
                      <a:pt x="16" y="3"/>
                    </a:lnTo>
                    <a:lnTo>
                      <a:pt x="16" y="5"/>
                    </a:lnTo>
                    <a:lnTo>
                      <a:pt x="14" y="10"/>
                    </a:lnTo>
                    <a:lnTo>
                      <a:pt x="13" y="11"/>
                    </a:lnTo>
                    <a:lnTo>
                      <a:pt x="9" y="11"/>
                    </a:lnTo>
                    <a:lnTo>
                      <a:pt x="6" y="10"/>
                    </a:lnTo>
                    <a:lnTo>
                      <a:pt x="5" y="7"/>
                    </a:lnTo>
                    <a:lnTo>
                      <a:pt x="5" y="3"/>
                    </a:lnTo>
                    <a:lnTo>
                      <a:pt x="6" y="2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8" name="Freeform 199">
                <a:extLst>
                  <a:ext uri="{FF2B5EF4-FFF2-40B4-BE49-F238E27FC236}">
                    <a16:creationId xmlns:a16="http://schemas.microsoft.com/office/drawing/2014/main" id="{8FF1127E-56BC-41D7-AB82-76604E6F3A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7" y="3906"/>
                <a:ext cx="79" cy="46"/>
              </a:xfrm>
              <a:custGeom>
                <a:avLst/>
                <a:gdLst>
                  <a:gd name="T0" fmla="*/ 15 w 79"/>
                  <a:gd name="T1" fmla="*/ 7 h 46"/>
                  <a:gd name="T2" fmla="*/ 21 w 79"/>
                  <a:gd name="T3" fmla="*/ 4 h 46"/>
                  <a:gd name="T4" fmla="*/ 27 w 79"/>
                  <a:gd name="T5" fmla="*/ 0 h 46"/>
                  <a:gd name="T6" fmla="*/ 36 w 79"/>
                  <a:gd name="T7" fmla="*/ 1 h 46"/>
                  <a:gd name="T8" fmla="*/ 41 w 79"/>
                  <a:gd name="T9" fmla="*/ 5 h 46"/>
                  <a:gd name="T10" fmla="*/ 48 w 79"/>
                  <a:gd name="T11" fmla="*/ 4 h 46"/>
                  <a:gd name="T12" fmla="*/ 59 w 79"/>
                  <a:gd name="T13" fmla="*/ 0 h 46"/>
                  <a:gd name="T14" fmla="*/ 68 w 79"/>
                  <a:gd name="T15" fmla="*/ 3 h 46"/>
                  <a:gd name="T16" fmla="*/ 73 w 79"/>
                  <a:gd name="T17" fmla="*/ 14 h 46"/>
                  <a:gd name="T18" fmla="*/ 74 w 79"/>
                  <a:gd name="T19" fmla="*/ 43 h 46"/>
                  <a:gd name="T20" fmla="*/ 79 w 79"/>
                  <a:gd name="T21" fmla="*/ 44 h 46"/>
                  <a:gd name="T22" fmla="*/ 58 w 79"/>
                  <a:gd name="T23" fmla="*/ 46 h 46"/>
                  <a:gd name="T24" fmla="*/ 61 w 79"/>
                  <a:gd name="T25" fmla="*/ 43 h 46"/>
                  <a:gd name="T26" fmla="*/ 64 w 79"/>
                  <a:gd name="T27" fmla="*/ 42 h 46"/>
                  <a:gd name="T28" fmla="*/ 63 w 79"/>
                  <a:gd name="T29" fmla="*/ 9 h 46"/>
                  <a:gd name="T30" fmla="*/ 59 w 79"/>
                  <a:gd name="T31" fmla="*/ 6 h 46"/>
                  <a:gd name="T32" fmla="*/ 49 w 79"/>
                  <a:gd name="T33" fmla="*/ 7 h 46"/>
                  <a:gd name="T34" fmla="*/ 45 w 79"/>
                  <a:gd name="T35" fmla="*/ 12 h 46"/>
                  <a:gd name="T36" fmla="*/ 44 w 79"/>
                  <a:gd name="T37" fmla="*/ 17 h 46"/>
                  <a:gd name="T38" fmla="*/ 45 w 79"/>
                  <a:gd name="T39" fmla="*/ 41 h 46"/>
                  <a:gd name="T40" fmla="*/ 46 w 79"/>
                  <a:gd name="T41" fmla="*/ 43 h 46"/>
                  <a:gd name="T42" fmla="*/ 51 w 79"/>
                  <a:gd name="T43" fmla="*/ 44 h 46"/>
                  <a:gd name="T44" fmla="*/ 28 w 79"/>
                  <a:gd name="T45" fmla="*/ 46 h 46"/>
                  <a:gd name="T46" fmla="*/ 32 w 79"/>
                  <a:gd name="T47" fmla="*/ 43 h 46"/>
                  <a:gd name="T48" fmla="*/ 36 w 79"/>
                  <a:gd name="T49" fmla="*/ 41 h 46"/>
                  <a:gd name="T50" fmla="*/ 33 w 79"/>
                  <a:gd name="T51" fmla="*/ 7 h 46"/>
                  <a:gd name="T52" fmla="*/ 23 w 79"/>
                  <a:gd name="T53" fmla="*/ 6 h 46"/>
                  <a:gd name="T54" fmla="*/ 17 w 79"/>
                  <a:gd name="T55" fmla="*/ 9 h 46"/>
                  <a:gd name="T56" fmla="*/ 15 w 79"/>
                  <a:gd name="T57" fmla="*/ 14 h 46"/>
                  <a:gd name="T58" fmla="*/ 19 w 79"/>
                  <a:gd name="T59" fmla="*/ 44 h 46"/>
                  <a:gd name="T60" fmla="*/ 22 w 79"/>
                  <a:gd name="T61" fmla="*/ 46 h 46"/>
                  <a:gd name="T62" fmla="*/ 0 w 79"/>
                  <a:gd name="T63" fmla="*/ 44 h 46"/>
                  <a:gd name="T64" fmla="*/ 5 w 79"/>
                  <a:gd name="T65" fmla="*/ 43 h 46"/>
                  <a:gd name="T66" fmla="*/ 7 w 79"/>
                  <a:gd name="T67" fmla="*/ 7 h 46"/>
                  <a:gd name="T68" fmla="*/ 4 w 79"/>
                  <a:gd name="T69" fmla="*/ 6 h 46"/>
                  <a:gd name="T70" fmla="*/ 0 w 79"/>
                  <a:gd name="T71" fmla="*/ 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9" h="46">
                    <a:moveTo>
                      <a:pt x="14" y="0"/>
                    </a:moveTo>
                    <a:lnTo>
                      <a:pt x="15" y="7"/>
                    </a:lnTo>
                    <a:lnTo>
                      <a:pt x="17" y="6"/>
                    </a:lnTo>
                    <a:lnTo>
                      <a:pt x="21" y="4"/>
                    </a:lnTo>
                    <a:lnTo>
                      <a:pt x="24" y="3"/>
                    </a:lnTo>
                    <a:lnTo>
                      <a:pt x="27" y="0"/>
                    </a:lnTo>
                    <a:lnTo>
                      <a:pt x="32" y="0"/>
                    </a:lnTo>
                    <a:lnTo>
                      <a:pt x="36" y="1"/>
                    </a:lnTo>
                    <a:lnTo>
                      <a:pt x="39" y="3"/>
                    </a:lnTo>
                    <a:lnTo>
                      <a:pt x="41" y="5"/>
                    </a:lnTo>
                    <a:lnTo>
                      <a:pt x="44" y="8"/>
                    </a:lnTo>
                    <a:lnTo>
                      <a:pt x="48" y="4"/>
                    </a:lnTo>
                    <a:lnTo>
                      <a:pt x="54" y="1"/>
                    </a:lnTo>
                    <a:lnTo>
                      <a:pt x="59" y="0"/>
                    </a:lnTo>
                    <a:lnTo>
                      <a:pt x="64" y="1"/>
                    </a:lnTo>
                    <a:lnTo>
                      <a:pt x="68" y="3"/>
                    </a:lnTo>
                    <a:lnTo>
                      <a:pt x="71" y="6"/>
                    </a:lnTo>
                    <a:lnTo>
                      <a:pt x="73" y="14"/>
                    </a:lnTo>
                    <a:lnTo>
                      <a:pt x="73" y="42"/>
                    </a:lnTo>
                    <a:lnTo>
                      <a:pt x="74" y="43"/>
                    </a:lnTo>
                    <a:lnTo>
                      <a:pt x="76" y="44"/>
                    </a:lnTo>
                    <a:lnTo>
                      <a:pt x="79" y="44"/>
                    </a:lnTo>
                    <a:lnTo>
                      <a:pt x="79" y="46"/>
                    </a:lnTo>
                    <a:lnTo>
                      <a:pt x="58" y="46"/>
                    </a:lnTo>
                    <a:lnTo>
                      <a:pt x="58" y="44"/>
                    </a:lnTo>
                    <a:lnTo>
                      <a:pt x="61" y="43"/>
                    </a:lnTo>
                    <a:lnTo>
                      <a:pt x="63" y="43"/>
                    </a:lnTo>
                    <a:lnTo>
                      <a:pt x="64" y="42"/>
                    </a:lnTo>
                    <a:lnTo>
                      <a:pt x="64" y="12"/>
                    </a:lnTo>
                    <a:lnTo>
                      <a:pt x="63" y="9"/>
                    </a:lnTo>
                    <a:lnTo>
                      <a:pt x="61" y="7"/>
                    </a:lnTo>
                    <a:lnTo>
                      <a:pt x="59" y="6"/>
                    </a:lnTo>
                    <a:lnTo>
                      <a:pt x="51" y="6"/>
                    </a:lnTo>
                    <a:lnTo>
                      <a:pt x="49" y="7"/>
                    </a:lnTo>
                    <a:lnTo>
                      <a:pt x="46" y="9"/>
                    </a:lnTo>
                    <a:lnTo>
                      <a:pt x="45" y="12"/>
                    </a:lnTo>
                    <a:lnTo>
                      <a:pt x="45" y="14"/>
                    </a:lnTo>
                    <a:lnTo>
                      <a:pt x="44" y="17"/>
                    </a:lnTo>
                    <a:lnTo>
                      <a:pt x="44" y="38"/>
                    </a:lnTo>
                    <a:lnTo>
                      <a:pt x="45" y="41"/>
                    </a:lnTo>
                    <a:lnTo>
                      <a:pt x="45" y="42"/>
                    </a:lnTo>
                    <a:lnTo>
                      <a:pt x="46" y="43"/>
                    </a:lnTo>
                    <a:lnTo>
                      <a:pt x="48" y="44"/>
                    </a:lnTo>
                    <a:lnTo>
                      <a:pt x="51" y="44"/>
                    </a:lnTo>
                    <a:lnTo>
                      <a:pt x="51" y="46"/>
                    </a:lnTo>
                    <a:lnTo>
                      <a:pt x="28" y="46"/>
                    </a:lnTo>
                    <a:lnTo>
                      <a:pt x="28" y="44"/>
                    </a:lnTo>
                    <a:lnTo>
                      <a:pt x="32" y="43"/>
                    </a:lnTo>
                    <a:lnTo>
                      <a:pt x="34" y="43"/>
                    </a:lnTo>
                    <a:lnTo>
                      <a:pt x="36" y="41"/>
                    </a:lnTo>
                    <a:lnTo>
                      <a:pt x="36" y="13"/>
                    </a:lnTo>
                    <a:lnTo>
                      <a:pt x="33" y="7"/>
                    </a:lnTo>
                    <a:lnTo>
                      <a:pt x="31" y="6"/>
                    </a:lnTo>
                    <a:lnTo>
                      <a:pt x="23" y="6"/>
                    </a:lnTo>
                    <a:lnTo>
                      <a:pt x="21" y="7"/>
                    </a:lnTo>
                    <a:lnTo>
                      <a:pt x="17" y="9"/>
                    </a:lnTo>
                    <a:lnTo>
                      <a:pt x="16" y="12"/>
                    </a:lnTo>
                    <a:lnTo>
                      <a:pt x="15" y="14"/>
                    </a:lnTo>
                    <a:lnTo>
                      <a:pt x="15" y="41"/>
                    </a:lnTo>
                    <a:lnTo>
                      <a:pt x="19" y="44"/>
                    </a:lnTo>
                    <a:lnTo>
                      <a:pt x="22" y="44"/>
                    </a:lnTo>
                    <a:lnTo>
                      <a:pt x="22" y="46"/>
                    </a:lnTo>
                    <a:lnTo>
                      <a:pt x="0" y="46"/>
                    </a:lnTo>
                    <a:lnTo>
                      <a:pt x="0" y="44"/>
                    </a:lnTo>
                    <a:lnTo>
                      <a:pt x="3" y="43"/>
                    </a:lnTo>
                    <a:lnTo>
                      <a:pt x="5" y="43"/>
                    </a:lnTo>
                    <a:lnTo>
                      <a:pt x="7" y="42"/>
                    </a:lnTo>
                    <a:lnTo>
                      <a:pt x="7" y="7"/>
                    </a:lnTo>
                    <a:lnTo>
                      <a:pt x="5" y="6"/>
                    </a:lnTo>
                    <a:lnTo>
                      <a:pt x="4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9" name="Freeform 200">
                <a:extLst>
                  <a:ext uri="{FF2B5EF4-FFF2-40B4-BE49-F238E27FC236}">
                    <a16:creationId xmlns:a16="http://schemas.microsoft.com/office/drawing/2014/main" id="{429C0E13-50EE-4E91-9179-BDD28778BF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02" y="3906"/>
                <a:ext cx="39" cy="47"/>
              </a:xfrm>
              <a:custGeom>
                <a:avLst/>
                <a:gdLst>
                  <a:gd name="T0" fmla="*/ 17 w 39"/>
                  <a:gd name="T1" fmla="*/ 4 h 47"/>
                  <a:gd name="T2" fmla="*/ 13 w 39"/>
                  <a:gd name="T3" fmla="*/ 8 h 47"/>
                  <a:gd name="T4" fmla="*/ 10 w 39"/>
                  <a:gd name="T5" fmla="*/ 14 h 47"/>
                  <a:gd name="T6" fmla="*/ 10 w 39"/>
                  <a:gd name="T7" fmla="*/ 19 h 47"/>
                  <a:gd name="T8" fmla="*/ 28 w 39"/>
                  <a:gd name="T9" fmla="*/ 19 h 47"/>
                  <a:gd name="T10" fmla="*/ 29 w 39"/>
                  <a:gd name="T11" fmla="*/ 18 h 47"/>
                  <a:gd name="T12" fmla="*/ 29 w 39"/>
                  <a:gd name="T13" fmla="*/ 9 h 47"/>
                  <a:gd name="T14" fmla="*/ 28 w 39"/>
                  <a:gd name="T15" fmla="*/ 7 h 47"/>
                  <a:gd name="T16" fmla="*/ 26 w 39"/>
                  <a:gd name="T17" fmla="*/ 6 h 47"/>
                  <a:gd name="T18" fmla="*/ 24 w 39"/>
                  <a:gd name="T19" fmla="*/ 4 h 47"/>
                  <a:gd name="T20" fmla="*/ 17 w 39"/>
                  <a:gd name="T21" fmla="*/ 4 h 47"/>
                  <a:gd name="T22" fmla="*/ 21 w 39"/>
                  <a:gd name="T23" fmla="*/ 0 h 47"/>
                  <a:gd name="T24" fmla="*/ 29 w 39"/>
                  <a:gd name="T25" fmla="*/ 1 h 47"/>
                  <a:gd name="T26" fmla="*/ 35 w 39"/>
                  <a:gd name="T27" fmla="*/ 6 h 47"/>
                  <a:gd name="T28" fmla="*/ 38 w 39"/>
                  <a:gd name="T29" fmla="*/ 10 h 47"/>
                  <a:gd name="T30" fmla="*/ 39 w 39"/>
                  <a:gd name="T31" fmla="*/ 14 h 47"/>
                  <a:gd name="T32" fmla="*/ 39 w 39"/>
                  <a:gd name="T33" fmla="*/ 21 h 47"/>
                  <a:gd name="T34" fmla="*/ 38 w 39"/>
                  <a:gd name="T35" fmla="*/ 21 h 47"/>
                  <a:gd name="T36" fmla="*/ 37 w 39"/>
                  <a:gd name="T37" fmla="*/ 22 h 47"/>
                  <a:gd name="T38" fmla="*/ 10 w 39"/>
                  <a:gd name="T39" fmla="*/ 22 h 47"/>
                  <a:gd name="T40" fmla="*/ 10 w 39"/>
                  <a:gd name="T41" fmla="*/ 30 h 47"/>
                  <a:gd name="T42" fmla="*/ 12 w 39"/>
                  <a:gd name="T43" fmla="*/ 36 h 47"/>
                  <a:gd name="T44" fmla="*/ 16 w 39"/>
                  <a:gd name="T45" fmla="*/ 41 h 47"/>
                  <a:gd name="T46" fmla="*/ 23 w 39"/>
                  <a:gd name="T47" fmla="*/ 43 h 47"/>
                  <a:gd name="T48" fmla="*/ 27 w 39"/>
                  <a:gd name="T49" fmla="*/ 42 h 47"/>
                  <a:gd name="T50" fmla="*/ 29 w 39"/>
                  <a:gd name="T51" fmla="*/ 41 h 47"/>
                  <a:gd name="T52" fmla="*/ 33 w 39"/>
                  <a:gd name="T53" fmla="*/ 38 h 47"/>
                  <a:gd name="T54" fmla="*/ 35 w 39"/>
                  <a:gd name="T55" fmla="*/ 36 h 47"/>
                  <a:gd name="T56" fmla="*/ 36 w 39"/>
                  <a:gd name="T57" fmla="*/ 33 h 47"/>
                  <a:gd name="T58" fmla="*/ 39 w 39"/>
                  <a:gd name="T59" fmla="*/ 34 h 47"/>
                  <a:gd name="T60" fmla="*/ 35 w 39"/>
                  <a:gd name="T61" fmla="*/ 41 h 47"/>
                  <a:gd name="T62" fmla="*/ 29 w 39"/>
                  <a:gd name="T63" fmla="*/ 45 h 47"/>
                  <a:gd name="T64" fmla="*/ 21 w 39"/>
                  <a:gd name="T65" fmla="*/ 47 h 47"/>
                  <a:gd name="T66" fmla="*/ 12 w 39"/>
                  <a:gd name="T67" fmla="*/ 46 h 47"/>
                  <a:gd name="T68" fmla="*/ 5 w 39"/>
                  <a:gd name="T69" fmla="*/ 41 h 47"/>
                  <a:gd name="T70" fmla="*/ 1 w 39"/>
                  <a:gd name="T71" fmla="*/ 34 h 47"/>
                  <a:gd name="T72" fmla="*/ 0 w 39"/>
                  <a:gd name="T73" fmla="*/ 24 h 47"/>
                  <a:gd name="T74" fmla="*/ 1 w 39"/>
                  <a:gd name="T75" fmla="*/ 14 h 47"/>
                  <a:gd name="T76" fmla="*/ 5 w 39"/>
                  <a:gd name="T77" fmla="*/ 7 h 47"/>
                  <a:gd name="T78" fmla="*/ 12 w 39"/>
                  <a:gd name="T79" fmla="*/ 3 h 47"/>
                  <a:gd name="T80" fmla="*/ 21 w 39"/>
                  <a:gd name="T8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9" h="47">
                    <a:moveTo>
                      <a:pt x="17" y="4"/>
                    </a:moveTo>
                    <a:lnTo>
                      <a:pt x="13" y="8"/>
                    </a:lnTo>
                    <a:lnTo>
                      <a:pt x="10" y="14"/>
                    </a:lnTo>
                    <a:lnTo>
                      <a:pt x="10" y="19"/>
                    </a:lnTo>
                    <a:lnTo>
                      <a:pt x="28" y="19"/>
                    </a:lnTo>
                    <a:lnTo>
                      <a:pt x="29" y="18"/>
                    </a:lnTo>
                    <a:lnTo>
                      <a:pt x="29" y="9"/>
                    </a:lnTo>
                    <a:lnTo>
                      <a:pt x="28" y="7"/>
                    </a:lnTo>
                    <a:lnTo>
                      <a:pt x="26" y="6"/>
                    </a:lnTo>
                    <a:lnTo>
                      <a:pt x="24" y="4"/>
                    </a:lnTo>
                    <a:lnTo>
                      <a:pt x="17" y="4"/>
                    </a:lnTo>
                    <a:close/>
                    <a:moveTo>
                      <a:pt x="21" y="0"/>
                    </a:moveTo>
                    <a:lnTo>
                      <a:pt x="29" y="1"/>
                    </a:lnTo>
                    <a:lnTo>
                      <a:pt x="35" y="6"/>
                    </a:lnTo>
                    <a:lnTo>
                      <a:pt x="38" y="10"/>
                    </a:lnTo>
                    <a:lnTo>
                      <a:pt x="39" y="14"/>
                    </a:lnTo>
                    <a:lnTo>
                      <a:pt x="39" y="21"/>
                    </a:lnTo>
                    <a:lnTo>
                      <a:pt x="38" y="21"/>
                    </a:lnTo>
                    <a:lnTo>
                      <a:pt x="37" y="22"/>
                    </a:lnTo>
                    <a:lnTo>
                      <a:pt x="10" y="22"/>
                    </a:lnTo>
                    <a:lnTo>
                      <a:pt x="10" y="30"/>
                    </a:lnTo>
                    <a:lnTo>
                      <a:pt x="12" y="36"/>
                    </a:lnTo>
                    <a:lnTo>
                      <a:pt x="16" y="41"/>
                    </a:lnTo>
                    <a:lnTo>
                      <a:pt x="23" y="43"/>
                    </a:lnTo>
                    <a:lnTo>
                      <a:pt x="27" y="42"/>
                    </a:lnTo>
                    <a:lnTo>
                      <a:pt x="29" y="41"/>
                    </a:lnTo>
                    <a:lnTo>
                      <a:pt x="33" y="38"/>
                    </a:lnTo>
                    <a:lnTo>
                      <a:pt x="35" y="36"/>
                    </a:lnTo>
                    <a:lnTo>
                      <a:pt x="36" y="33"/>
                    </a:lnTo>
                    <a:lnTo>
                      <a:pt x="39" y="34"/>
                    </a:lnTo>
                    <a:lnTo>
                      <a:pt x="35" y="41"/>
                    </a:lnTo>
                    <a:lnTo>
                      <a:pt x="29" y="45"/>
                    </a:lnTo>
                    <a:lnTo>
                      <a:pt x="21" y="47"/>
                    </a:lnTo>
                    <a:lnTo>
                      <a:pt x="12" y="46"/>
                    </a:lnTo>
                    <a:lnTo>
                      <a:pt x="5" y="41"/>
                    </a:lnTo>
                    <a:lnTo>
                      <a:pt x="1" y="34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5" y="7"/>
                    </a:lnTo>
                    <a:lnTo>
                      <a:pt x="12" y="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0" name="Line 201">
                <a:extLst>
                  <a:ext uri="{FF2B5EF4-FFF2-40B4-BE49-F238E27FC236}">
                    <a16:creationId xmlns:a16="http://schemas.microsoft.com/office/drawing/2014/main" id="{5079F435-DC0B-4605-8C75-549A93F86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1" y="1087"/>
                <a:ext cx="0" cy="2719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1" name="Line 202">
                <a:extLst>
                  <a:ext uri="{FF2B5EF4-FFF2-40B4-BE49-F238E27FC236}">
                    <a16:creationId xmlns:a16="http://schemas.microsoft.com/office/drawing/2014/main" id="{2EBFB774-2106-4FDD-963A-66BDC4D230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1" y="3806"/>
                <a:ext cx="3025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222" name="Freeform 213">
              <a:extLst>
                <a:ext uri="{FF2B5EF4-FFF2-40B4-BE49-F238E27FC236}">
                  <a16:creationId xmlns:a16="http://schemas.microsoft.com/office/drawing/2014/main" id="{633A049D-A469-47A5-8C48-9F65ECB0E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968" y="6007100"/>
              <a:ext cx="131763" cy="71438"/>
            </a:xfrm>
            <a:custGeom>
              <a:avLst/>
              <a:gdLst>
                <a:gd name="T0" fmla="*/ 0 w 83"/>
                <a:gd name="T1" fmla="*/ 0 h 45"/>
                <a:gd name="T2" fmla="*/ 83 w 83"/>
                <a:gd name="T3" fmla="*/ 22 h 45"/>
                <a:gd name="T4" fmla="*/ 0 w 83"/>
                <a:gd name="T5" fmla="*/ 45 h 45"/>
                <a:gd name="T6" fmla="*/ 0 w 83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45">
                  <a:moveTo>
                    <a:pt x="0" y="0"/>
                  </a:moveTo>
                  <a:lnTo>
                    <a:pt x="83" y="22"/>
                  </a:lnTo>
                  <a:lnTo>
                    <a:pt x="0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" name="Freeform 214">
              <a:extLst>
                <a:ext uri="{FF2B5EF4-FFF2-40B4-BE49-F238E27FC236}">
                  <a16:creationId xmlns:a16="http://schemas.microsoft.com/office/drawing/2014/main" id="{FDFD78ED-0958-466D-9F37-3998D1725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080" y="1616075"/>
              <a:ext cx="69850" cy="133350"/>
            </a:xfrm>
            <a:custGeom>
              <a:avLst/>
              <a:gdLst>
                <a:gd name="T0" fmla="*/ 21 w 44"/>
                <a:gd name="T1" fmla="*/ 0 h 84"/>
                <a:gd name="T2" fmla="*/ 44 w 44"/>
                <a:gd name="T3" fmla="*/ 84 h 84"/>
                <a:gd name="T4" fmla="*/ 0 w 44"/>
                <a:gd name="T5" fmla="*/ 84 h 84"/>
                <a:gd name="T6" fmla="*/ 21 w 44"/>
                <a:gd name="T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84">
                  <a:moveTo>
                    <a:pt x="21" y="0"/>
                  </a:moveTo>
                  <a:lnTo>
                    <a:pt x="44" y="84"/>
                  </a:lnTo>
                  <a:lnTo>
                    <a:pt x="0" y="8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24" name="Rectangle 223">
            <a:extLst>
              <a:ext uri="{FF2B5EF4-FFF2-40B4-BE49-F238E27FC236}">
                <a16:creationId xmlns:a16="http://schemas.microsoft.com/office/drawing/2014/main" id="{D2DF7180-DEAA-4617-9E01-EA6D115674D1}"/>
              </a:ext>
            </a:extLst>
          </p:cNvPr>
          <p:cNvSpPr/>
          <p:nvPr/>
        </p:nvSpPr>
        <p:spPr>
          <a:xfrm>
            <a:off x="2843213" y="2644776"/>
            <a:ext cx="897255" cy="3846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DEEC421B-60D1-4EF3-A0BC-1C96BAF68F7D}"/>
              </a:ext>
            </a:extLst>
          </p:cNvPr>
          <p:cNvSpPr/>
          <p:nvPr/>
        </p:nvSpPr>
        <p:spPr>
          <a:xfrm>
            <a:off x="3737293" y="2634616"/>
            <a:ext cx="897255" cy="3846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127C0415-D146-4A0D-9559-6DDB747BCA1D}"/>
              </a:ext>
            </a:extLst>
          </p:cNvPr>
          <p:cNvSpPr/>
          <p:nvPr/>
        </p:nvSpPr>
        <p:spPr>
          <a:xfrm>
            <a:off x="4632644" y="2624456"/>
            <a:ext cx="713104" cy="3846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CD861E8-4A22-4A73-8784-96F2442341ED}"/>
              </a:ext>
            </a:extLst>
          </p:cNvPr>
          <p:cNvSpPr/>
          <p:nvPr/>
        </p:nvSpPr>
        <p:spPr>
          <a:xfrm>
            <a:off x="5362893" y="2634616"/>
            <a:ext cx="897255" cy="3846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A619020A-C91C-466D-8CBA-74C0BF032726}"/>
              </a:ext>
            </a:extLst>
          </p:cNvPr>
          <p:cNvSpPr/>
          <p:nvPr/>
        </p:nvSpPr>
        <p:spPr>
          <a:xfrm>
            <a:off x="6277293" y="2634616"/>
            <a:ext cx="1471612" cy="3846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55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  <p:bldP spid="225" grpId="0" animBg="1"/>
      <p:bldP spid="226" grpId="0" animBg="1"/>
      <p:bldP spid="227" grpId="0" animBg="1"/>
      <p:bldP spid="22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Wait States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B057DF1-4AFB-41AF-9221-AEB059FFD83C}"/>
              </a:ext>
            </a:extLst>
          </p:cNvPr>
          <p:cNvGrpSpPr/>
          <p:nvPr/>
        </p:nvGrpSpPr>
        <p:grpSpPr>
          <a:xfrm>
            <a:off x="125402" y="1835894"/>
            <a:ext cx="5731442" cy="4662483"/>
            <a:chOff x="30812" y="1441450"/>
            <a:chExt cx="5731442" cy="4920297"/>
          </a:xfrm>
        </p:grpSpPr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E7904C49-AD69-4013-BC8D-FFD0CBF2C068}"/>
                </a:ext>
              </a:extLst>
            </p:cNvPr>
            <p:cNvGrpSpPr/>
            <p:nvPr/>
          </p:nvGrpSpPr>
          <p:grpSpPr>
            <a:xfrm>
              <a:off x="30812" y="1441450"/>
              <a:ext cx="5699125" cy="4772025"/>
              <a:chOff x="1935480" y="1600200"/>
              <a:chExt cx="5699125" cy="4772025"/>
            </a:xfrm>
          </p:grpSpPr>
          <p:sp>
            <p:nvSpPr>
              <p:cNvPr id="339" name="AutoShape 3">
                <a:extLst>
                  <a:ext uri="{FF2B5EF4-FFF2-40B4-BE49-F238E27FC236}">
                    <a16:creationId xmlns:a16="http://schemas.microsoft.com/office/drawing/2014/main" id="{837C8754-53C4-42CB-B1EB-7BAED28EA81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935480" y="1600200"/>
                <a:ext cx="5699125" cy="4772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grpSp>
            <p:nvGrpSpPr>
              <p:cNvPr id="340" name="Group 205">
                <a:extLst>
                  <a:ext uri="{FF2B5EF4-FFF2-40B4-BE49-F238E27FC236}">
                    <a16:creationId xmlns:a16="http://schemas.microsoft.com/office/drawing/2014/main" id="{06FC013A-D622-4E5F-8517-686A4B14D6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40243" y="1741488"/>
                <a:ext cx="5678488" cy="4611688"/>
                <a:chOff x="2067" y="1087"/>
                <a:chExt cx="3577" cy="2905"/>
              </a:xfrm>
            </p:grpSpPr>
            <p:sp>
              <p:nvSpPr>
                <p:cNvPr id="343" name="Line 6">
                  <a:extLst>
                    <a:ext uri="{FF2B5EF4-FFF2-40B4-BE49-F238E27FC236}">
                      <a16:creationId xmlns:a16="http://schemas.microsoft.com/office/drawing/2014/main" id="{F6C93D8E-7F6B-450B-B25B-667C94280D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17" y="2703"/>
                  <a:ext cx="101" cy="15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44" name="Line 7">
                  <a:extLst>
                    <a:ext uri="{FF2B5EF4-FFF2-40B4-BE49-F238E27FC236}">
                      <a16:creationId xmlns:a16="http://schemas.microsoft.com/office/drawing/2014/main" id="{1F01692B-AE68-45B6-93E9-380C647017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617" y="2554"/>
                  <a:ext cx="101" cy="149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45" name="Line 8">
                  <a:extLst>
                    <a:ext uri="{FF2B5EF4-FFF2-40B4-BE49-F238E27FC236}">
                      <a16:creationId xmlns:a16="http://schemas.microsoft.com/office/drawing/2014/main" id="{A80143AE-B7AE-425E-BB01-E88DF2F149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746" y="2554"/>
                  <a:ext cx="871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46" name="Line 9">
                  <a:extLst>
                    <a:ext uri="{FF2B5EF4-FFF2-40B4-BE49-F238E27FC236}">
                      <a16:creationId xmlns:a16="http://schemas.microsoft.com/office/drawing/2014/main" id="{EB8EBCC4-4997-4FFA-BD52-B07AB1257E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644" y="2554"/>
                  <a:ext cx="102" cy="149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47" name="Line 10">
                  <a:extLst>
                    <a:ext uri="{FF2B5EF4-FFF2-40B4-BE49-F238E27FC236}">
                      <a16:creationId xmlns:a16="http://schemas.microsoft.com/office/drawing/2014/main" id="{DF291934-7222-4E7D-8815-EB60967BB9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44" y="2703"/>
                  <a:ext cx="102" cy="15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48" name="Line 11">
                  <a:extLst>
                    <a:ext uri="{FF2B5EF4-FFF2-40B4-BE49-F238E27FC236}">
                      <a16:creationId xmlns:a16="http://schemas.microsoft.com/office/drawing/2014/main" id="{68B7CF31-5233-49EC-A1F8-B30EF65A77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46" y="2853"/>
                  <a:ext cx="871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49" name="Line 12">
                  <a:extLst>
                    <a:ext uri="{FF2B5EF4-FFF2-40B4-BE49-F238E27FC236}">
                      <a16:creationId xmlns:a16="http://schemas.microsoft.com/office/drawing/2014/main" id="{6BB70BC1-09BB-4DF9-A325-9E50C91B1C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228" y="2703"/>
                  <a:ext cx="102" cy="15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50" name="Line 13">
                  <a:extLst>
                    <a:ext uri="{FF2B5EF4-FFF2-40B4-BE49-F238E27FC236}">
                      <a16:creationId xmlns:a16="http://schemas.microsoft.com/office/drawing/2014/main" id="{C3AC5C51-BA22-4114-B0A7-455F86992B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5228" y="2554"/>
                  <a:ext cx="102" cy="149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51" name="Line 14">
                  <a:extLst>
                    <a:ext uri="{FF2B5EF4-FFF2-40B4-BE49-F238E27FC236}">
                      <a16:creationId xmlns:a16="http://schemas.microsoft.com/office/drawing/2014/main" id="{EBEC9A91-99B0-4F21-9174-973893EAEB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58" y="2554"/>
                  <a:ext cx="870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52" name="Line 15">
                  <a:extLst>
                    <a:ext uri="{FF2B5EF4-FFF2-40B4-BE49-F238E27FC236}">
                      <a16:creationId xmlns:a16="http://schemas.microsoft.com/office/drawing/2014/main" id="{369D1106-305A-42FB-AB12-5E1103944D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56" y="2554"/>
                  <a:ext cx="102" cy="149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53" name="Line 16">
                  <a:extLst>
                    <a:ext uri="{FF2B5EF4-FFF2-40B4-BE49-F238E27FC236}">
                      <a16:creationId xmlns:a16="http://schemas.microsoft.com/office/drawing/2014/main" id="{A4E895AC-9DC4-4F0A-8D6B-4B6592B1B1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56" y="2703"/>
                  <a:ext cx="102" cy="15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54" name="Line 17">
                  <a:extLst>
                    <a:ext uri="{FF2B5EF4-FFF2-40B4-BE49-F238E27FC236}">
                      <a16:creationId xmlns:a16="http://schemas.microsoft.com/office/drawing/2014/main" id="{1E2CBD07-1B35-4842-AA9A-0B38185525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58" y="2853"/>
                  <a:ext cx="870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55" name="Line 18">
                  <a:extLst>
                    <a:ext uri="{FF2B5EF4-FFF2-40B4-BE49-F238E27FC236}">
                      <a16:creationId xmlns:a16="http://schemas.microsoft.com/office/drawing/2014/main" id="{D082E0D4-9237-4871-839A-047538EA9D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49" y="3595"/>
                  <a:ext cx="708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56" name="Line 19">
                  <a:extLst>
                    <a:ext uri="{FF2B5EF4-FFF2-40B4-BE49-F238E27FC236}">
                      <a16:creationId xmlns:a16="http://schemas.microsoft.com/office/drawing/2014/main" id="{87AE97EA-7E82-46EA-A98D-842751C310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95" y="3595"/>
                  <a:ext cx="1391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57" name="Line 20">
                  <a:extLst>
                    <a:ext uri="{FF2B5EF4-FFF2-40B4-BE49-F238E27FC236}">
                      <a16:creationId xmlns:a16="http://schemas.microsoft.com/office/drawing/2014/main" id="{9ABB7E49-E5E6-4AC9-B570-775E5DE489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307" y="2922"/>
                  <a:ext cx="322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58" name="Line 21">
                  <a:extLst>
                    <a:ext uri="{FF2B5EF4-FFF2-40B4-BE49-F238E27FC236}">
                      <a16:creationId xmlns:a16="http://schemas.microsoft.com/office/drawing/2014/main" id="{4291FC1B-4B30-4A76-9CB6-26E7F82D43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307" y="2922"/>
                  <a:ext cx="337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59" name="Line 22">
                  <a:extLst>
                    <a:ext uri="{FF2B5EF4-FFF2-40B4-BE49-F238E27FC236}">
                      <a16:creationId xmlns:a16="http://schemas.microsoft.com/office/drawing/2014/main" id="{59DADB56-57A0-4896-A2C7-95B18B4AC8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49" y="2703"/>
                  <a:ext cx="95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60" name="Line 23">
                  <a:extLst>
                    <a:ext uri="{FF2B5EF4-FFF2-40B4-BE49-F238E27FC236}">
                      <a16:creationId xmlns:a16="http://schemas.microsoft.com/office/drawing/2014/main" id="{82C043B8-559B-4F1B-B09E-2865043797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330" y="2703"/>
                  <a:ext cx="314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61" name="Line 24">
                  <a:extLst>
                    <a:ext uri="{FF2B5EF4-FFF2-40B4-BE49-F238E27FC236}">
                      <a16:creationId xmlns:a16="http://schemas.microsoft.com/office/drawing/2014/main" id="{5203DCAD-E3FA-42B4-AD14-205C8A56FC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324" y="3595"/>
                  <a:ext cx="320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62" name="Line 25">
                  <a:extLst>
                    <a:ext uri="{FF2B5EF4-FFF2-40B4-BE49-F238E27FC236}">
                      <a16:creationId xmlns:a16="http://schemas.microsoft.com/office/drawing/2014/main" id="{822DAC99-A95F-4F99-9907-138F8CC44A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253" y="2922"/>
                  <a:ext cx="54" cy="226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63" name="Line 26">
                  <a:extLst>
                    <a:ext uri="{FF2B5EF4-FFF2-40B4-BE49-F238E27FC236}">
                      <a16:creationId xmlns:a16="http://schemas.microsoft.com/office/drawing/2014/main" id="{F91B2062-B5E1-498D-9134-B7F5349E7B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060" y="3148"/>
                  <a:ext cx="193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64" name="Line 27">
                  <a:extLst>
                    <a:ext uri="{FF2B5EF4-FFF2-40B4-BE49-F238E27FC236}">
                      <a16:creationId xmlns:a16="http://schemas.microsoft.com/office/drawing/2014/main" id="{2B89C570-2893-4394-B880-5F9AB5E7C9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5006" y="2922"/>
                  <a:ext cx="54" cy="226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65" name="Line 28">
                  <a:extLst>
                    <a:ext uri="{FF2B5EF4-FFF2-40B4-BE49-F238E27FC236}">
                      <a16:creationId xmlns:a16="http://schemas.microsoft.com/office/drawing/2014/main" id="{20BF94DB-35F6-49A7-90E1-CA1A6C069E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13" y="2922"/>
                  <a:ext cx="1393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66" name="Line 29">
                  <a:extLst>
                    <a:ext uri="{FF2B5EF4-FFF2-40B4-BE49-F238E27FC236}">
                      <a16:creationId xmlns:a16="http://schemas.microsoft.com/office/drawing/2014/main" id="{27129DA8-37E5-42A3-95FB-C509498694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257" y="3595"/>
                  <a:ext cx="85" cy="14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67" name="Line 30">
                  <a:extLst>
                    <a:ext uri="{FF2B5EF4-FFF2-40B4-BE49-F238E27FC236}">
                      <a16:creationId xmlns:a16="http://schemas.microsoft.com/office/drawing/2014/main" id="{89DF839F-3CAE-40D1-A8EB-464697E89C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257" y="3448"/>
                  <a:ext cx="85" cy="14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68" name="Line 31">
                  <a:extLst>
                    <a:ext uri="{FF2B5EF4-FFF2-40B4-BE49-F238E27FC236}">
                      <a16:creationId xmlns:a16="http://schemas.microsoft.com/office/drawing/2014/main" id="{1D2BB609-F44C-4C18-A3D4-BE471E62BE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2" y="3448"/>
                  <a:ext cx="168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69" name="Line 32">
                  <a:extLst>
                    <a:ext uri="{FF2B5EF4-FFF2-40B4-BE49-F238E27FC236}">
                      <a16:creationId xmlns:a16="http://schemas.microsoft.com/office/drawing/2014/main" id="{1C6D0EA5-5B4E-4BC0-B042-89AEF92D44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10" y="3448"/>
                  <a:ext cx="85" cy="14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70" name="Line 33">
                  <a:extLst>
                    <a:ext uri="{FF2B5EF4-FFF2-40B4-BE49-F238E27FC236}">
                      <a16:creationId xmlns:a16="http://schemas.microsoft.com/office/drawing/2014/main" id="{4C974B56-B19F-43F8-9991-D32725E231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10" y="3595"/>
                  <a:ext cx="85" cy="14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71" name="Line 34">
                  <a:extLst>
                    <a:ext uri="{FF2B5EF4-FFF2-40B4-BE49-F238E27FC236}">
                      <a16:creationId xmlns:a16="http://schemas.microsoft.com/office/drawing/2014/main" id="{25582C51-4756-4452-8B5B-D741936F8A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42" y="3742"/>
                  <a:ext cx="168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72" name="Line 35">
                  <a:extLst>
                    <a:ext uri="{FF2B5EF4-FFF2-40B4-BE49-F238E27FC236}">
                      <a16:creationId xmlns:a16="http://schemas.microsoft.com/office/drawing/2014/main" id="{54201198-04D3-4507-8F10-0978DF08F3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986" y="3595"/>
                  <a:ext cx="85" cy="14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73" name="Line 36">
                  <a:extLst>
                    <a:ext uri="{FF2B5EF4-FFF2-40B4-BE49-F238E27FC236}">
                      <a16:creationId xmlns:a16="http://schemas.microsoft.com/office/drawing/2014/main" id="{97F9ABDC-EF0A-4676-8672-9B80C87DF0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86" y="3448"/>
                  <a:ext cx="84" cy="14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74" name="Line 37">
                  <a:extLst>
                    <a:ext uri="{FF2B5EF4-FFF2-40B4-BE49-F238E27FC236}">
                      <a16:creationId xmlns:a16="http://schemas.microsoft.com/office/drawing/2014/main" id="{8BE0462F-BAA6-4AF9-84A9-005E5171F6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70" y="3448"/>
                  <a:ext cx="170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75" name="Line 38">
                  <a:extLst>
                    <a:ext uri="{FF2B5EF4-FFF2-40B4-BE49-F238E27FC236}">
                      <a16:creationId xmlns:a16="http://schemas.microsoft.com/office/drawing/2014/main" id="{2ACF1A7D-1227-4DB0-B2AD-AC497685A0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40" y="3448"/>
                  <a:ext cx="84" cy="14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76" name="Line 39">
                  <a:extLst>
                    <a:ext uri="{FF2B5EF4-FFF2-40B4-BE49-F238E27FC236}">
                      <a16:creationId xmlns:a16="http://schemas.microsoft.com/office/drawing/2014/main" id="{A8A25FF9-FEA7-42A4-AD64-9822713B53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240" y="3595"/>
                  <a:ext cx="84" cy="14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77" name="Line 40">
                  <a:extLst>
                    <a:ext uri="{FF2B5EF4-FFF2-40B4-BE49-F238E27FC236}">
                      <a16:creationId xmlns:a16="http://schemas.microsoft.com/office/drawing/2014/main" id="{364164A7-A544-4884-941A-54708A0919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071" y="3742"/>
                  <a:ext cx="169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78" name="Line 41">
                  <a:extLst>
                    <a:ext uri="{FF2B5EF4-FFF2-40B4-BE49-F238E27FC236}">
                      <a16:creationId xmlns:a16="http://schemas.microsoft.com/office/drawing/2014/main" id="{BD9D4118-324D-4381-8FA8-C8EE45D6CB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18" y="2703"/>
                  <a:ext cx="538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79" name="Line 42">
                  <a:extLst>
                    <a:ext uri="{FF2B5EF4-FFF2-40B4-BE49-F238E27FC236}">
                      <a16:creationId xmlns:a16="http://schemas.microsoft.com/office/drawing/2014/main" id="{460C5A80-BA7A-486A-B1C4-A807452779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49" y="2401"/>
                  <a:ext cx="95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80" name="Line 43">
                  <a:extLst>
                    <a:ext uri="{FF2B5EF4-FFF2-40B4-BE49-F238E27FC236}">
                      <a16:creationId xmlns:a16="http://schemas.microsoft.com/office/drawing/2014/main" id="{1A218924-AB77-4017-A012-6B579D9DD8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644" y="2113"/>
                  <a:ext cx="102" cy="28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81" name="Line 44">
                  <a:extLst>
                    <a:ext uri="{FF2B5EF4-FFF2-40B4-BE49-F238E27FC236}">
                      <a16:creationId xmlns:a16="http://schemas.microsoft.com/office/drawing/2014/main" id="{FC758E9C-32AE-404E-A4E5-C3636C8266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46" y="2113"/>
                  <a:ext cx="871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82" name="Line 45">
                  <a:extLst>
                    <a:ext uri="{FF2B5EF4-FFF2-40B4-BE49-F238E27FC236}">
                      <a16:creationId xmlns:a16="http://schemas.microsoft.com/office/drawing/2014/main" id="{B3533E92-2480-478E-A68B-17D5182EE2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17" y="2113"/>
                  <a:ext cx="101" cy="28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83" name="Line 46">
                  <a:extLst>
                    <a:ext uri="{FF2B5EF4-FFF2-40B4-BE49-F238E27FC236}">
                      <a16:creationId xmlns:a16="http://schemas.microsoft.com/office/drawing/2014/main" id="{6ACEC315-A0D6-4FC2-AA84-F9A9BF7F07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18" y="2401"/>
                  <a:ext cx="538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84" name="Line 47">
                  <a:extLst>
                    <a:ext uri="{FF2B5EF4-FFF2-40B4-BE49-F238E27FC236}">
                      <a16:creationId xmlns:a16="http://schemas.microsoft.com/office/drawing/2014/main" id="{72C02139-F659-4986-98DB-3D4D0A88BB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56" y="2113"/>
                  <a:ext cx="102" cy="28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85" name="Line 48">
                  <a:extLst>
                    <a:ext uri="{FF2B5EF4-FFF2-40B4-BE49-F238E27FC236}">
                      <a16:creationId xmlns:a16="http://schemas.microsoft.com/office/drawing/2014/main" id="{FDC960EC-1FB1-4C85-A318-BA46A98DE2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58" y="2113"/>
                  <a:ext cx="870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86" name="Line 49">
                  <a:extLst>
                    <a:ext uri="{FF2B5EF4-FFF2-40B4-BE49-F238E27FC236}">
                      <a16:creationId xmlns:a16="http://schemas.microsoft.com/office/drawing/2014/main" id="{AA351AD3-6536-4731-AEEA-13609A4F59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28" y="2113"/>
                  <a:ext cx="102" cy="28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87" name="Line 50">
                  <a:extLst>
                    <a:ext uri="{FF2B5EF4-FFF2-40B4-BE49-F238E27FC236}">
                      <a16:creationId xmlns:a16="http://schemas.microsoft.com/office/drawing/2014/main" id="{8230FC7A-C771-4906-B325-7A352A2603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30" y="2401"/>
                  <a:ext cx="314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88" name="Line 51">
                  <a:extLst>
                    <a:ext uri="{FF2B5EF4-FFF2-40B4-BE49-F238E27FC236}">
                      <a16:creationId xmlns:a16="http://schemas.microsoft.com/office/drawing/2014/main" id="{23B73AA6-33A0-42A4-A713-407155C0BE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5575" y="1330"/>
                  <a:ext cx="69" cy="29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89" name="Line 52">
                  <a:extLst>
                    <a:ext uri="{FF2B5EF4-FFF2-40B4-BE49-F238E27FC236}">
                      <a16:creationId xmlns:a16="http://schemas.microsoft.com/office/drawing/2014/main" id="{B16484CC-5AE7-45F0-B6FA-4DBB862037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366" y="1330"/>
                  <a:ext cx="209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90" name="Line 53">
                  <a:extLst>
                    <a:ext uri="{FF2B5EF4-FFF2-40B4-BE49-F238E27FC236}">
                      <a16:creationId xmlns:a16="http://schemas.microsoft.com/office/drawing/2014/main" id="{574860B6-2B8A-421A-98FD-7A199BA816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296" y="1330"/>
                  <a:ext cx="70" cy="29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91" name="Line 54">
                  <a:extLst>
                    <a:ext uri="{FF2B5EF4-FFF2-40B4-BE49-F238E27FC236}">
                      <a16:creationId xmlns:a16="http://schemas.microsoft.com/office/drawing/2014/main" id="{D7C339F6-E7FE-40A9-9D6C-1FC2DA3E40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114" y="1620"/>
                  <a:ext cx="182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92" name="Line 55">
                  <a:extLst>
                    <a:ext uri="{FF2B5EF4-FFF2-40B4-BE49-F238E27FC236}">
                      <a16:creationId xmlns:a16="http://schemas.microsoft.com/office/drawing/2014/main" id="{21978F7D-F8BF-4D87-AF66-48337ED633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5045" y="1330"/>
                  <a:ext cx="69" cy="29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93" name="Line 56">
                  <a:extLst>
                    <a:ext uri="{FF2B5EF4-FFF2-40B4-BE49-F238E27FC236}">
                      <a16:creationId xmlns:a16="http://schemas.microsoft.com/office/drawing/2014/main" id="{A69786D4-77E1-4F4A-9ACF-F29D2A5D50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836" y="1330"/>
                  <a:ext cx="209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94" name="Line 57">
                  <a:extLst>
                    <a:ext uri="{FF2B5EF4-FFF2-40B4-BE49-F238E27FC236}">
                      <a16:creationId xmlns:a16="http://schemas.microsoft.com/office/drawing/2014/main" id="{70D52ACA-1AC6-4599-9E4A-88354DD471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766" y="1330"/>
                  <a:ext cx="70" cy="29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95" name="Line 58">
                  <a:extLst>
                    <a:ext uri="{FF2B5EF4-FFF2-40B4-BE49-F238E27FC236}">
                      <a16:creationId xmlns:a16="http://schemas.microsoft.com/office/drawing/2014/main" id="{E0B71011-7DF1-4E46-980E-D37680B430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83" y="1620"/>
                  <a:ext cx="183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96" name="Line 59">
                  <a:extLst>
                    <a:ext uri="{FF2B5EF4-FFF2-40B4-BE49-F238E27FC236}">
                      <a16:creationId xmlns:a16="http://schemas.microsoft.com/office/drawing/2014/main" id="{3738C488-62D1-4786-8254-38C8F8C6CC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514" y="1330"/>
                  <a:ext cx="69" cy="29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97" name="Line 60">
                  <a:extLst>
                    <a:ext uri="{FF2B5EF4-FFF2-40B4-BE49-F238E27FC236}">
                      <a16:creationId xmlns:a16="http://schemas.microsoft.com/office/drawing/2014/main" id="{DE894EAA-114B-45D0-8E15-2273B23574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05" y="1330"/>
                  <a:ext cx="209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98" name="Line 61">
                  <a:extLst>
                    <a:ext uri="{FF2B5EF4-FFF2-40B4-BE49-F238E27FC236}">
                      <a16:creationId xmlns:a16="http://schemas.microsoft.com/office/drawing/2014/main" id="{8C649B75-EB6A-475D-A68F-D7A2E7860D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35" y="1330"/>
                  <a:ext cx="70" cy="29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99" name="Line 62">
                  <a:extLst>
                    <a:ext uri="{FF2B5EF4-FFF2-40B4-BE49-F238E27FC236}">
                      <a16:creationId xmlns:a16="http://schemas.microsoft.com/office/drawing/2014/main" id="{D2FA9041-8FE9-4B24-B90D-12D6C05245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53" y="1620"/>
                  <a:ext cx="182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00" name="Line 63">
                  <a:extLst>
                    <a:ext uri="{FF2B5EF4-FFF2-40B4-BE49-F238E27FC236}">
                      <a16:creationId xmlns:a16="http://schemas.microsoft.com/office/drawing/2014/main" id="{FD61C7FF-EA8D-48E0-B5C2-FD26C15146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984" y="1330"/>
                  <a:ext cx="69" cy="29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01" name="Line 64">
                  <a:extLst>
                    <a:ext uri="{FF2B5EF4-FFF2-40B4-BE49-F238E27FC236}">
                      <a16:creationId xmlns:a16="http://schemas.microsoft.com/office/drawing/2014/main" id="{9FEFB981-2047-4AF6-B1A6-7FCF0A350F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75" y="1330"/>
                  <a:ext cx="209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02" name="Line 65">
                  <a:extLst>
                    <a:ext uri="{FF2B5EF4-FFF2-40B4-BE49-F238E27FC236}">
                      <a16:creationId xmlns:a16="http://schemas.microsoft.com/office/drawing/2014/main" id="{088256ED-91C7-496B-AD32-C505D311ED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05" y="1330"/>
                  <a:ext cx="70" cy="29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03" name="Line 66">
                  <a:extLst>
                    <a:ext uri="{FF2B5EF4-FFF2-40B4-BE49-F238E27FC236}">
                      <a16:creationId xmlns:a16="http://schemas.microsoft.com/office/drawing/2014/main" id="{935449B7-FDD0-4582-BE7B-741A4D583D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23" y="1620"/>
                  <a:ext cx="182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04" name="Line 67">
                  <a:extLst>
                    <a:ext uri="{FF2B5EF4-FFF2-40B4-BE49-F238E27FC236}">
                      <a16:creationId xmlns:a16="http://schemas.microsoft.com/office/drawing/2014/main" id="{F6EC8FE0-0D67-4FBF-9FEC-85E534926C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454" y="1330"/>
                  <a:ext cx="69" cy="29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05" name="Line 68">
                  <a:extLst>
                    <a:ext uri="{FF2B5EF4-FFF2-40B4-BE49-F238E27FC236}">
                      <a16:creationId xmlns:a16="http://schemas.microsoft.com/office/drawing/2014/main" id="{0DC66CBA-1D3A-4E79-A3DF-26A756AE9F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45" y="1330"/>
                  <a:ext cx="209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06" name="Line 69">
                  <a:extLst>
                    <a:ext uri="{FF2B5EF4-FFF2-40B4-BE49-F238E27FC236}">
                      <a16:creationId xmlns:a16="http://schemas.microsoft.com/office/drawing/2014/main" id="{D0B6825B-D117-4A59-A7AE-65B1175866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75" y="1330"/>
                  <a:ext cx="70" cy="29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07" name="Line 70">
                  <a:extLst>
                    <a:ext uri="{FF2B5EF4-FFF2-40B4-BE49-F238E27FC236}">
                      <a16:creationId xmlns:a16="http://schemas.microsoft.com/office/drawing/2014/main" id="{1B874959-C484-4EAA-8769-A63466362E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93" y="1620"/>
                  <a:ext cx="182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08" name="Line 71">
                  <a:extLst>
                    <a:ext uri="{FF2B5EF4-FFF2-40B4-BE49-F238E27FC236}">
                      <a16:creationId xmlns:a16="http://schemas.microsoft.com/office/drawing/2014/main" id="{D9485763-D3A5-4C29-8427-0256BAFBA1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924" y="1330"/>
                  <a:ext cx="69" cy="29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09" name="Line 72">
                  <a:extLst>
                    <a:ext uri="{FF2B5EF4-FFF2-40B4-BE49-F238E27FC236}">
                      <a16:creationId xmlns:a16="http://schemas.microsoft.com/office/drawing/2014/main" id="{A6BD3415-A894-4483-959A-63A6F4153B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714" y="1330"/>
                  <a:ext cx="210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10" name="Line 73">
                  <a:extLst>
                    <a:ext uri="{FF2B5EF4-FFF2-40B4-BE49-F238E27FC236}">
                      <a16:creationId xmlns:a16="http://schemas.microsoft.com/office/drawing/2014/main" id="{EDBEC8CF-EFAE-4F2C-AD2C-559880834C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644" y="1330"/>
                  <a:ext cx="70" cy="29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11" name="Line 74">
                  <a:extLst>
                    <a:ext uri="{FF2B5EF4-FFF2-40B4-BE49-F238E27FC236}">
                      <a16:creationId xmlns:a16="http://schemas.microsoft.com/office/drawing/2014/main" id="{C7FD3A4D-88BB-47B9-849C-ABDCA8F17A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49" y="1620"/>
                  <a:ext cx="95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12" name="Line 75">
                  <a:extLst>
                    <a:ext uri="{FF2B5EF4-FFF2-40B4-BE49-F238E27FC236}">
                      <a16:creationId xmlns:a16="http://schemas.microsoft.com/office/drawing/2014/main" id="{2C6F5373-2EEF-4A52-BA69-07F9CB3598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55" y="1678"/>
                  <a:ext cx="1222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13" name="Line 76">
                  <a:extLst>
                    <a:ext uri="{FF2B5EF4-FFF2-40B4-BE49-F238E27FC236}">
                      <a16:creationId xmlns:a16="http://schemas.microsoft.com/office/drawing/2014/main" id="{A7CB7A71-013C-4CE2-B76A-4037B6B160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77" y="1678"/>
                  <a:ext cx="122" cy="29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14" name="Line 77">
                  <a:extLst>
                    <a:ext uri="{FF2B5EF4-FFF2-40B4-BE49-F238E27FC236}">
                      <a16:creationId xmlns:a16="http://schemas.microsoft.com/office/drawing/2014/main" id="{6ACC75FD-A7E3-4E35-AAB5-CCFBEDE1EF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9" y="1975"/>
                  <a:ext cx="1745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15" name="Line 78">
                  <a:extLst>
                    <a:ext uri="{FF2B5EF4-FFF2-40B4-BE49-F238E27FC236}">
                      <a16:creationId xmlns:a16="http://schemas.microsoft.com/office/drawing/2014/main" id="{3F86C4F9-E7BA-4531-B0F7-9638FF6DE9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62" y="3821"/>
                  <a:ext cx="13" cy="16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16" name="Line 79">
                  <a:extLst>
                    <a:ext uri="{FF2B5EF4-FFF2-40B4-BE49-F238E27FC236}">
                      <a16:creationId xmlns:a16="http://schemas.microsoft.com/office/drawing/2014/main" id="{63DBE936-11D0-4615-80A5-CDE7D480FF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2" y="3837"/>
                  <a:ext cx="10" cy="6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17" name="Line 80">
                  <a:extLst>
                    <a:ext uri="{FF2B5EF4-FFF2-40B4-BE49-F238E27FC236}">
                      <a16:creationId xmlns:a16="http://schemas.microsoft.com/office/drawing/2014/main" id="{8CF83AC2-41D3-491E-8C21-0BCD91E0B4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37" y="3843"/>
                  <a:ext cx="15" cy="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18" name="Line 81">
                  <a:extLst>
                    <a:ext uri="{FF2B5EF4-FFF2-40B4-BE49-F238E27FC236}">
                      <a16:creationId xmlns:a16="http://schemas.microsoft.com/office/drawing/2014/main" id="{A52CF3B6-2473-4F19-9BB0-4F5BCA66C0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16" y="3850"/>
                  <a:ext cx="21" cy="4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19" name="Line 82">
                  <a:extLst>
                    <a:ext uri="{FF2B5EF4-FFF2-40B4-BE49-F238E27FC236}">
                      <a16:creationId xmlns:a16="http://schemas.microsoft.com/office/drawing/2014/main" id="{CAAE7064-5AA3-40C4-B7B5-5698041CA8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91" y="3854"/>
                  <a:ext cx="25" cy="4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0" name="Line 83">
                  <a:extLst>
                    <a:ext uri="{FF2B5EF4-FFF2-40B4-BE49-F238E27FC236}">
                      <a16:creationId xmlns:a16="http://schemas.microsoft.com/office/drawing/2014/main" id="{BF941611-B50D-48AE-BC21-22A6F1690F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62" y="3858"/>
                  <a:ext cx="29" cy="4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1" name="Line 84">
                  <a:extLst>
                    <a:ext uri="{FF2B5EF4-FFF2-40B4-BE49-F238E27FC236}">
                      <a16:creationId xmlns:a16="http://schemas.microsoft.com/office/drawing/2014/main" id="{CF6DC600-3E82-4E39-8EA5-16DCC8E1EA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30" y="3862"/>
                  <a:ext cx="32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2" name="Line 85">
                  <a:extLst>
                    <a:ext uri="{FF2B5EF4-FFF2-40B4-BE49-F238E27FC236}">
                      <a16:creationId xmlns:a16="http://schemas.microsoft.com/office/drawing/2014/main" id="{81AB863F-2E3F-47AB-A30B-0942577337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95" y="3863"/>
                  <a:ext cx="35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3" name="Line 86">
                  <a:extLst>
                    <a:ext uri="{FF2B5EF4-FFF2-40B4-BE49-F238E27FC236}">
                      <a16:creationId xmlns:a16="http://schemas.microsoft.com/office/drawing/2014/main" id="{F22BCF97-F435-40D5-9BB2-F90A242BE6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60" y="3864"/>
                  <a:ext cx="235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4" name="Line 87">
                  <a:extLst>
                    <a:ext uri="{FF2B5EF4-FFF2-40B4-BE49-F238E27FC236}">
                      <a16:creationId xmlns:a16="http://schemas.microsoft.com/office/drawing/2014/main" id="{1BA38774-F3A5-44F5-BBC4-6DA5FD9970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21" y="3864"/>
                  <a:ext cx="39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5" name="Line 88">
                  <a:extLst>
                    <a:ext uri="{FF2B5EF4-FFF2-40B4-BE49-F238E27FC236}">
                      <a16:creationId xmlns:a16="http://schemas.microsoft.com/office/drawing/2014/main" id="{BAAAE114-2B22-4B80-B5F6-068911BB58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89" y="3865"/>
                  <a:ext cx="32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6" name="Line 89">
                  <a:extLst>
                    <a:ext uri="{FF2B5EF4-FFF2-40B4-BE49-F238E27FC236}">
                      <a16:creationId xmlns:a16="http://schemas.microsoft.com/office/drawing/2014/main" id="{F576439D-5603-4C1E-8633-010B410F87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61" y="3866"/>
                  <a:ext cx="28" cy="3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7" name="Line 90">
                  <a:extLst>
                    <a:ext uri="{FF2B5EF4-FFF2-40B4-BE49-F238E27FC236}">
                      <a16:creationId xmlns:a16="http://schemas.microsoft.com/office/drawing/2014/main" id="{8C5F3A46-A585-49B9-B1BB-57C2451470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40" y="3869"/>
                  <a:ext cx="21" cy="4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8" name="Line 91">
                  <a:extLst>
                    <a:ext uri="{FF2B5EF4-FFF2-40B4-BE49-F238E27FC236}">
                      <a16:creationId xmlns:a16="http://schemas.microsoft.com/office/drawing/2014/main" id="{98AC8442-4479-4EA4-BD31-A17D07B46B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22" y="3873"/>
                  <a:ext cx="18" cy="4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9" name="Line 92">
                  <a:extLst>
                    <a:ext uri="{FF2B5EF4-FFF2-40B4-BE49-F238E27FC236}">
                      <a16:creationId xmlns:a16="http://schemas.microsoft.com/office/drawing/2014/main" id="{828EF63C-63A8-418B-AB17-84C7EACD94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09" y="3877"/>
                  <a:ext cx="13" cy="5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0" name="Line 93">
                  <a:extLst>
                    <a:ext uri="{FF2B5EF4-FFF2-40B4-BE49-F238E27FC236}">
                      <a16:creationId xmlns:a16="http://schemas.microsoft.com/office/drawing/2014/main" id="{01280AE9-85A2-4B6F-BC18-2294D80E42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82" y="3882"/>
                  <a:ext cx="27" cy="16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1" name="Line 94">
                  <a:extLst>
                    <a:ext uri="{FF2B5EF4-FFF2-40B4-BE49-F238E27FC236}">
                      <a16:creationId xmlns:a16="http://schemas.microsoft.com/office/drawing/2014/main" id="{34EE93FE-CE22-4D37-80C6-B3079244C1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54" y="3882"/>
                  <a:ext cx="28" cy="16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2" name="Line 95">
                  <a:extLst>
                    <a:ext uri="{FF2B5EF4-FFF2-40B4-BE49-F238E27FC236}">
                      <a16:creationId xmlns:a16="http://schemas.microsoft.com/office/drawing/2014/main" id="{CC915D7D-3E23-41D7-97A7-D229C6F32C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41" y="3877"/>
                  <a:ext cx="13" cy="5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3" name="Line 96">
                  <a:extLst>
                    <a:ext uri="{FF2B5EF4-FFF2-40B4-BE49-F238E27FC236}">
                      <a16:creationId xmlns:a16="http://schemas.microsoft.com/office/drawing/2014/main" id="{F7F0A889-2A31-4417-8296-A3FB38162A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23" y="3873"/>
                  <a:ext cx="18" cy="4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4" name="Line 97">
                  <a:extLst>
                    <a:ext uri="{FF2B5EF4-FFF2-40B4-BE49-F238E27FC236}">
                      <a16:creationId xmlns:a16="http://schemas.microsoft.com/office/drawing/2014/main" id="{5413D5B6-1B66-4176-ABBC-A8EBF2B452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00" y="3869"/>
                  <a:ext cx="23" cy="4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5" name="Line 98">
                  <a:extLst>
                    <a:ext uri="{FF2B5EF4-FFF2-40B4-BE49-F238E27FC236}">
                      <a16:creationId xmlns:a16="http://schemas.microsoft.com/office/drawing/2014/main" id="{2D0AEB46-C57C-457B-A459-A0FD29BCA7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274" y="3866"/>
                  <a:ext cx="26" cy="3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6" name="Line 99">
                  <a:extLst>
                    <a:ext uri="{FF2B5EF4-FFF2-40B4-BE49-F238E27FC236}">
                      <a16:creationId xmlns:a16="http://schemas.microsoft.com/office/drawing/2014/main" id="{68EBAA4B-BC34-4EEA-8062-55797D9138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242" y="3865"/>
                  <a:ext cx="32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7" name="Line 100">
                  <a:extLst>
                    <a:ext uri="{FF2B5EF4-FFF2-40B4-BE49-F238E27FC236}">
                      <a16:creationId xmlns:a16="http://schemas.microsoft.com/office/drawing/2014/main" id="{B02CE25C-9503-48B5-90E2-CEC2D7F88E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202" y="3864"/>
                  <a:ext cx="40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8" name="Line 101">
                  <a:extLst>
                    <a:ext uri="{FF2B5EF4-FFF2-40B4-BE49-F238E27FC236}">
                      <a16:creationId xmlns:a16="http://schemas.microsoft.com/office/drawing/2014/main" id="{D4C00876-4F31-4410-A1A5-F3DA624D5C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67" y="3864"/>
                  <a:ext cx="235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9" name="Line 102">
                  <a:extLst>
                    <a:ext uri="{FF2B5EF4-FFF2-40B4-BE49-F238E27FC236}">
                      <a16:creationId xmlns:a16="http://schemas.microsoft.com/office/drawing/2014/main" id="{09C53E48-15AF-4C30-A93E-2ED549F0F5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932" y="3863"/>
                  <a:ext cx="35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0" name="Line 103">
                  <a:extLst>
                    <a:ext uri="{FF2B5EF4-FFF2-40B4-BE49-F238E27FC236}">
                      <a16:creationId xmlns:a16="http://schemas.microsoft.com/office/drawing/2014/main" id="{8DBA477C-40E0-41BC-B9F0-49A6C1A3EB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901" y="3862"/>
                  <a:ext cx="3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1" name="Line 104">
                  <a:extLst>
                    <a:ext uri="{FF2B5EF4-FFF2-40B4-BE49-F238E27FC236}">
                      <a16:creationId xmlns:a16="http://schemas.microsoft.com/office/drawing/2014/main" id="{763633F4-EA95-4DDC-8040-0294B5AA28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872" y="3858"/>
                  <a:ext cx="29" cy="4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2" name="Line 105">
                  <a:extLst>
                    <a:ext uri="{FF2B5EF4-FFF2-40B4-BE49-F238E27FC236}">
                      <a16:creationId xmlns:a16="http://schemas.microsoft.com/office/drawing/2014/main" id="{9E4DA8CC-5800-41CA-80BE-E52F805F38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847" y="3854"/>
                  <a:ext cx="25" cy="4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3" name="Line 106">
                  <a:extLst>
                    <a:ext uri="{FF2B5EF4-FFF2-40B4-BE49-F238E27FC236}">
                      <a16:creationId xmlns:a16="http://schemas.microsoft.com/office/drawing/2014/main" id="{514BD834-D7EB-45B9-B7C5-605748DFCA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826" y="3850"/>
                  <a:ext cx="21" cy="4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4" name="Line 107">
                  <a:extLst>
                    <a:ext uri="{FF2B5EF4-FFF2-40B4-BE49-F238E27FC236}">
                      <a16:creationId xmlns:a16="http://schemas.microsoft.com/office/drawing/2014/main" id="{11E156E2-0A7D-47E3-B2FC-D0E8F79F71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811" y="3843"/>
                  <a:ext cx="15" cy="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5" name="Line 108">
                  <a:extLst>
                    <a:ext uri="{FF2B5EF4-FFF2-40B4-BE49-F238E27FC236}">
                      <a16:creationId xmlns:a16="http://schemas.microsoft.com/office/drawing/2014/main" id="{8707671E-2964-482F-AB5A-748992CD23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801" y="3837"/>
                  <a:ext cx="10" cy="6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6" name="Line 109">
                  <a:extLst>
                    <a:ext uri="{FF2B5EF4-FFF2-40B4-BE49-F238E27FC236}">
                      <a16:creationId xmlns:a16="http://schemas.microsoft.com/office/drawing/2014/main" id="{204D502A-86BB-4E19-86D0-95C8B59BAD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789" y="3821"/>
                  <a:ext cx="12" cy="16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7" name="Line 110">
                  <a:extLst>
                    <a:ext uri="{FF2B5EF4-FFF2-40B4-BE49-F238E27FC236}">
                      <a16:creationId xmlns:a16="http://schemas.microsoft.com/office/drawing/2014/main" id="{B3718D14-AD13-47B9-A02C-FF6E21FC10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32" y="3821"/>
                  <a:ext cx="13" cy="16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8" name="Line 111">
                  <a:extLst>
                    <a:ext uri="{FF2B5EF4-FFF2-40B4-BE49-F238E27FC236}">
                      <a16:creationId xmlns:a16="http://schemas.microsoft.com/office/drawing/2014/main" id="{909A4A4E-8A9B-40A6-B2CD-CD50B8B47F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22" y="3837"/>
                  <a:ext cx="10" cy="6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9" name="Line 112">
                  <a:extLst>
                    <a:ext uri="{FF2B5EF4-FFF2-40B4-BE49-F238E27FC236}">
                      <a16:creationId xmlns:a16="http://schemas.microsoft.com/office/drawing/2014/main" id="{BBFB335A-41DE-4EDF-85CC-12B587D696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07" y="3843"/>
                  <a:ext cx="15" cy="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0" name="Line 113">
                  <a:extLst>
                    <a:ext uri="{FF2B5EF4-FFF2-40B4-BE49-F238E27FC236}">
                      <a16:creationId xmlns:a16="http://schemas.microsoft.com/office/drawing/2014/main" id="{1BDEB4BC-83FC-4920-AE93-E96C75BC3F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386" y="3850"/>
                  <a:ext cx="21" cy="4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1" name="Line 114">
                  <a:extLst>
                    <a:ext uri="{FF2B5EF4-FFF2-40B4-BE49-F238E27FC236}">
                      <a16:creationId xmlns:a16="http://schemas.microsoft.com/office/drawing/2014/main" id="{28AE970E-6C0D-4F5E-94B7-76F2B7C0F8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361" y="3854"/>
                  <a:ext cx="25" cy="4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2" name="Line 115">
                  <a:extLst>
                    <a:ext uri="{FF2B5EF4-FFF2-40B4-BE49-F238E27FC236}">
                      <a16:creationId xmlns:a16="http://schemas.microsoft.com/office/drawing/2014/main" id="{7D6CA977-8C73-4D06-A6F3-1446F00B18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333" y="3858"/>
                  <a:ext cx="28" cy="4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3" name="Line 116">
                  <a:extLst>
                    <a:ext uri="{FF2B5EF4-FFF2-40B4-BE49-F238E27FC236}">
                      <a16:creationId xmlns:a16="http://schemas.microsoft.com/office/drawing/2014/main" id="{5AF7B465-BD53-4C2F-A223-E9415D045B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302" y="3862"/>
                  <a:ext cx="3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4" name="Line 117">
                  <a:extLst>
                    <a:ext uri="{FF2B5EF4-FFF2-40B4-BE49-F238E27FC236}">
                      <a16:creationId xmlns:a16="http://schemas.microsoft.com/office/drawing/2014/main" id="{54AB399F-9D53-465A-9BF3-12836EB565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267" y="3863"/>
                  <a:ext cx="35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5" name="Line 118">
                  <a:extLst>
                    <a:ext uri="{FF2B5EF4-FFF2-40B4-BE49-F238E27FC236}">
                      <a16:creationId xmlns:a16="http://schemas.microsoft.com/office/drawing/2014/main" id="{41C9624E-FD41-4315-8E40-DF1CE8944B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031" y="3864"/>
                  <a:ext cx="236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6" name="Line 119">
                  <a:extLst>
                    <a:ext uri="{FF2B5EF4-FFF2-40B4-BE49-F238E27FC236}">
                      <a16:creationId xmlns:a16="http://schemas.microsoft.com/office/drawing/2014/main" id="{E8444B46-FB57-4152-B4AE-F0C8B22186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992" y="3864"/>
                  <a:ext cx="39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7" name="Line 120">
                  <a:extLst>
                    <a:ext uri="{FF2B5EF4-FFF2-40B4-BE49-F238E27FC236}">
                      <a16:creationId xmlns:a16="http://schemas.microsoft.com/office/drawing/2014/main" id="{9B6DC7E6-E12C-429E-867C-17C35A0E17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960" y="3865"/>
                  <a:ext cx="32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8" name="Line 121">
                  <a:extLst>
                    <a:ext uri="{FF2B5EF4-FFF2-40B4-BE49-F238E27FC236}">
                      <a16:creationId xmlns:a16="http://schemas.microsoft.com/office/drawing/2014/main" id="{7AF266EF-433F-4707-B573-9071639676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933" y="3866"/>
                  <a:ext cx="27" cy="3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9" name="Line 122">
                  <a:extLst>
                    <a:ext uri="{FF2B5EF4-FFF2-40B4-BE49-F238E27FC236}">
                      <a16:creationId xmlns:a16="http://schemas.microsoft.com/office/drawing/2014/main" id="{AA88AF4D-D755-4539-8CA2-4A31252566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910" y="3869"/>
                  <a:ext cx="23" cy="4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0" name="Line 123">
                  <a:extLst>
                    <a:ext uri="{FF2B5EF4-FFF2-40B4-BE49-F238E27FC236}">
                      <a16:creationId xmlns:a16="http://schemas.microsoft.com/office/drawing/2014/main" id="{5733E8A7-5954-4D41-ABDC-7B62258C84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892" y="3873"/>
                  <a:ext cx="18" cy="4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1" name="Line 124">
                  <a:extLst>
                    <a:ext uri="{FF2B5EF4-FFF2-40B4-BE49-F238E27FC236}">
                      <a16:creationId xmlns:a16="http://schemas.microsoft.com/office/drawing/2014/main" id="{6F2F3E21-DECF-4A42-84B6-083C47C872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879" y="3877"/>
                  <a:ext cx="13" cy="5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2" name="Line 125">
                  <a:extLst>
                    <a:ext uri="{FF2B5EF4-FFF2-40B4-BE49-F238E27FC236}">
                      <a16:creationId xmlns:a16="http://schemas.microsoft.com/office/drawing/2014/main" id="{4AA6A141-AA75-4E55-B379-67B3D9A537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852" y="3882"/>
                  <a:ext cx="27" cy="16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3" name="Line 126">
                  <a:extLst>
                    <a:ext uri="{FF2B5EF4-FFF2-40B4-BE49-F238E27FC236}">
                      <a16:creationId xmlns:a16="http://schemas.microsoft.com/office/drawing/2014/main" id="{04ACD01E-FED2-453E-BBC7-2A4F1F81A5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825" y="3882"/>
                  <a:ext cx="27" cy="16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4" name="Line 127">
                  <a:extLst>
                    <a:ext uri="{FF2B5EF4-FFF2-40B4-BE49-F238E27FC236}">
                      <a16:creationId xmlns:a16="http://schemas.microsoft.com/office/drawing/2014/main" id="{10F4C1B3-7642-4107-A5CC-C5F4922AF2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812" y="3877"/>
                  <a:ext cx="13" cy="5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5" name="Line 128">
                  <a:extLst>
                    <a:ext uri="{FF2B5EF4-FFF2-40B4-BE49-F238E27FC236}">
                      <a16:creationId xmlns:a16="http://schemas.microsoft.com/office/drawing/2014/main" id="{94ABFE7A-D3F0-41D4-BFB9-2299443FEA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794" y="3873"/>
                  <a:ext cx="18" cy="4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6" name="Line 129">
                  <a:extLst>
                    <a:ext uri="{FF2B5EF4-FFF2-40B4-BE49-F238E27FC236}">
                      <a16:creationId xmlns:a16="http://schemas.microsoft.com/office/drawing/2014/main" id="{9EA90050-34DA-4BE3-B8A0-1B84F03944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772" y="3869"/>
                  <a:ext cx="22" cy="4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7" name="Line 130">
                  <a:extLst>
                    <a:ext uri="{FF2B5EF4-FFF2-40B4-BE49-F238E27FC236}">
                      <a16:creationId xmlns:a16="http://schemas.microsoft.com/office/drawing/2014/main" id="{B677B98A-2A4C-4A52-87D9-9F4C9B5E95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744" y="3866"/>
                  <a:ext cx="28" cy="3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8" name="Line 131">
                  <a:extLst>
                    <a:ext uri="{FF2B5EF4-FFF2-40B4-BE49-F238E27FC236}">
                      <a16:creationId xmlns:a16="http://schemas.microsoft.com/office/drawing/2014/main" id="{028886EB-C18B-4168-8B6E-874D3A5572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712" y="3865"/>
                  <a:ext cx="32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9" name="Line 132">
                  <a:extLst>
                    <a:ext uri="{FF2B5EF4-FFF2-40B4-BE49-F238E27FC236}">
                      <a16:creationId xmlns:a16="http://schemas.microsoft.com/office/drawing/2014/main" id="{EA7F953F-9809-47C6-8E7C-C535884A50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674" y="3864"/>
                  <a:ext cx="38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0" name="Line 133">
                  <a:extLst>
                    <a:ext uri="{FF2B5EF4-FFF2-40B4-BE49-F238E27FC236}">
                      <a16:creationId xmlns:a16="http://schemas.microsoft.com/office/drawing/2014/main" id="{776D99DC-6DCA-4659-888A-D273F85E5A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437" y="3864"/>
                  <a:ext cx="237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1" name="Line 134">
                  <a:extLst>
                    <a:ext uri="{FF2B5EF4-FFF2-40B4-BE49-F238E27FC236}">
                      <a16:creationId xmlns:a16="http://schemas.microsoft.com/office/drawing/2014/main" id="{A3DC648F-9E0F-4D77-AA82-94E06B3CE7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403" y="3863"/>
                  <a:ext cx="34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2" name="Line 135">
                  <a:extLst>
                    <a:ext uri="{FF2B5EF4-FFF2-40B4-BE49-F238E27FC236}">
                      <a16:creationId xmlns:a16="http://schemas.microsoft.com/office/drawing/2014/main" id="{A54FBDF2-8686-4B5D-B495-437A9E060C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371" y="3862"/>
                  <a:ext cx="32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3" name="Line 136">
                  <a:extLst>
                    <a:ext uri="{FF2B5EF4-FFF2-40B4-BE49-F238E27FC236}">
                      <a16:creationId xmlns:a16="http://schemas.microsoft.com/office/drawing/2014/main" id="{3F92B235-2302-425F-8A99-449FDF42A8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343" y="3858"/>
                  <a:ext cx="28" cy="4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4" name="Line 137">
                  <a:extLst>
                    <a:ext uri="{FF2B5EF4-FFF2-40B4-BE49-F238E27FC236}">
                      <a16:creationId xmlns:a16="http://schemas.microsoft.com/office/drawing/2014/main" id="{46E84A77-132F-466B-87B5-96B498137B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318" y="3854"/>
                  <a:ext cx="25" cy="4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5" name="Line 138">
                  <a:extLst>
                    <a:ext uri="{FF2B5EF4-FFF2-40B4-BE49-F238E27FC236}">
                      <a16:creationId xmlns:a16="http://schemas.microsoft.com/office/drawing/2014/main" id="{A1DAE04D-4026-4C65-B20A-5E28D796B9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297" y="3850"/>
                  <a:ext cx="21" cy="4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6" name="Line 139">
                  <a:extLst>
                    <a:ext uri="{FF2B5EF4-FFF2-40B4-BE49-F238E27FC236}">
                      <a16:creationId xmlns:a16="http://schemas.microsoft.com/office/drawing/2014/main" id="{FEC70E58-634E-4F94-8588-2F7348DE09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282" y="3843"/>
                  <a:ext cx="15" cy="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7" name="Line 140">
                  <a:extLst>
                    <a:ext uri="{FF2B5EF4-FFF2-40B4-BE49-F238E27FC236}">
                      <a16:creationId xmlns:a16="http://schemas.microsoft.com/office/drawing/2014/main" id="{D7D7DA47-4950-48CE-9A8C-1884A3451F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272" y="3837"/>
                  <a:ext cx="10" cy="6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8" name="Line 141">
                  <a:extLst>
                    <a:ext uri="{FF2B5EF4-FFF2-40B4-BE49-F238E27FC236}">
                      <a16:creationId xmlns:a16="http://schemas.microsoft.com/office/drawing/2014/main" id="{42AFBDF8-B567-430F-A8B7-1A51203923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259" y="3821"/>
                  <a:ext cx="13" cy="16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9" name="Line 142">
                  <a:extLst>
                    <a:ext uri="{FF2B5EF4-FFF2-40B4-BE49-F238E27FC236}">
                      <a16:creationId xmlns:a16="http://schemas.microsoft.com/office/drawing/2014/main" id="{A583B3B2-7A40-48B6-895A-5634045C7E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59" y="2922"/>
                  <a:ext cx="54" cy="226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0" name="Line 143">
                  <a:extLst>
                    <a:ext uri="{FF2B5EF4-FFF2-40B4-BE49-F238E27FC236}">
                      <a16:creationId xmlns:a16="http://schemas.microsoft.com/office/drawing/2014/main" id="{B0BE2DB3-4BD8-443B-BD9B-6CBDF9935A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29" y="3148"/>
                  <a:ext cx="230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1" name="Line 144">
                  <a:extLst>
                    <a:ext uri="{FF2B5EF4-FFF2-40B4-BE49-F238E27FC236}">
                      <a16:creationId xmlns:a16="http://schemas.microsoft.com/office/drawing/2014/main" id="{B6706CF3-EDB8-4F6B-8089-BAFEC60915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274" y="2922"/>
                  <a:ext cx="55" cy="226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2" name="Line 145">
                  <a:extLst>
                    <a:ext uri="{FF2B5EF4-FFF2-40B4-BE49-F238E27FC236}">
                      <a16:creationId xmlns:a16="http://schemas.microsoft.com/office/drawing/2014/main" id="{EE223EC2-A045-43A3-B1D2-8D74C360FE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53" y="2922"/>
                  <a:ext cx="121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3" name="Line 146">
                  <a:extLst>
                    <a:ext uri="{FF2B5EF4-FFF2-40B4-BE49-F238E27FC236}">
                      <a16:creationId xmlns:a16="http://schemas.microsoft.com/office/drawing/2014/main" id="{CB4FCC5D-AE97-4D53-9C84-C77256759E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49" y="2922"/>
                  <a:ext cx="603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4" name="Freeform 147">
                  <a:extLst>
                    <a:ext uri="{FF2B5EF4-FFF2-40B4-BE49-F238E27FC236}">
                      <a16:creationId xmlns:a16="http://schemas.microsoft.com/office/drawing/2014/main" id="{1D76A4A2-7A12-4A94-95C5-585E404110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81" y="1328"/>
                  <a:ext cx="54" cy="66"/>
                </a:xfrm>
                <a:custGeom>
                  <a:avLst/>
                  <a:gdLst>
                    <a:gd name="T0" fmla="*/ 33 w 54"/>
                    <a:gd name="T1" fmla="*/ 0 h 66"/>
                    <a:gd name="T2" fmla="*/ 44 w 54"/>
                    <a:gd name="T3" fmla="*/ 2 h 66"/>
                    <a:gd name="T4" fmla="*/ 53 w 54"/>
                    <a:gd name="T5" fmla="*/ 4 h 66"/>
                    <a:gd name="T6" fmla="*/ 53 w 54"/>
                    <a:gd name="T7" fmla="*/ 18 h 66"/>
                    <a:gd name="T8" fmla="*/ 50 w 54"/>
                    <a:gd name="T9" fmla="*/ 18 h 66"/>
                    <a:gd name="T10" fmla="*/ 46 w 54"/>
                    <a:gd name="T11" fmla="*/ 9 h 66"/>
                    <a:gd name="T12" fmla="*/ 41 w 54"/>
                    <a:gd name="T13" fmla="*/ 5 h 66"/>
                    <a:gd name="T14" fmla="*/ 32 w 54"/>
                    <a:gd name="T15" fmla="*/ 4 h 66"/>
                    <a:gd name="T16" fmla="*/ 24 w 54"/>
                    <a:gd name="T17" fmla="*/ 5 h 66"/>
                    <a:gd name="T18" fmla="*/ 17 w 54"/>
                    <a:gd name="T19" fmla="*/ 10 h 66"/>
                    <a:gd name="T20" fmla="*/ 13 w 54"/>
                    <a:gd name="T21" fmla="*/ 17 h 66"/>
                    <a:gd name="T22" fmla="*/ 11 w 54"/>
                    <a:gd name="T23" fmla="*/ 24 h 66"/>
                    <a:gd name="T24" fmla="*/ 9 w 54"/>
                    <a:gd name="T25" fmla="*/ 33 h 66"/>
                    <a:gd name="T26" fmla="*/ 11 w 54"/>
                    <a:gd name="T27" fmla="*/ 41 h 66"/>
                    <a:gd name="T28" fmla="*/ 13 w 54"/>
                    <a:gd name="T29" fmla="*/ 48 h 66"/>
                    <a:gd name="T30" fmla="*/ 16 w 54"/>
                    <a:gd name="T31" fmla="*/ 56 h 66"/>
                    <a:gd name="T32" fmla="*/ 22 w 54"/>
                    <a:gd name="T33" fmla="*/ 60 h 66"/>
                    <a:gd name="T34" fmla="*/ 32 w 54"/>
                    <a:gd name="T35" fmla="*/ 63 h 66"/>
                    <a:gd name="T36" fmla="*/ 40 w 54"/>
                    <a:gd name="T37" fmla="*/ 61 h 66"/>
                    <a:gd name="T38" fmla="*/ 45 w 54"/>
                    <a:gd name="T39" fmla="*/ 58 h 66"/>
                    <a:gd name="T40" fmla="*/ 50 w 54"/>
                    <a:gd name="T41" fmla="*/ 53 h 66"/>
                    <a:gd name="T42" fmla="*/ 52 w 54"/>
                    <a:gd name="T43" fmla="*/ 46 h 66"/>
                    <a:gd name="T44" fmla="*/ 54 w 54"/>
                    <a:gd name="T45" fmla="*/ 46 h 66"/>
                    <a:gd name="T46" fmla="*/ 53 w 54"/>
                    <a:gd name="T47" fmla="*/ 61 h 66"/>
                    <a:gd name="T48" fmla="*/ 44 w 54"/>
                    <a:gd name="T49" fmla="*/ 65 h 66"/>
                    <a:gd name="T50" fmla="*/ 33 w 54"/>
                    <a:gd name="T51" fmla="*/ 66 h 66"/>
                    <a:gd name="T52" fmla="*/ 24 w 54"/>
                    <a:gd name="T53" fmla="*/ 66 h 66"/>
                    <a:gd name="T54" fmla="*/ 15 w 54"/>
                    <a:gd name="T55" fmla="*/ 63 h 66"/>
                    <a:gd name="T56" fmla="*/ 8 w 54"/>
                    <a:gd name="T57" fmla="*/ 58 h 66"/>
                    <a:gd name="T58" fmla="*/ 2 w 54"/>
                    <a:gd name="T59" fmla="*/ 48 h 66"/>
                    <a:gd name="T60" fmla="*/ 0 w 54"/>
                    <a:gd name="T61" fmla="*/ 34 h 66"/>
                    <a:gd name="T62" fmla="*/ 2 w 54"/>
                    <a:gd name="T63" fmla="*/ 20 h 66"/>
                    <a:gd name="T64" fmla="*/ 8 w 54"/>
                    <a:gd name="T65" fmla="*/ 10 h 66"/>
                    <a:gd name="T66" fmla="*/ 15 w 54"/>
                    <a:gd name="T67" fmla="*/ 5 h 66"/>
                    <a:gd name="T68" fmla="*/ 24 w 54"/>
                    <a:gd name="T69" fmla="*/ 2 h 66"/>
                    <a:gd name="T70" fmla="*/ 33 w 54"/>
                    <a:gd name="T71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4" h="66">
                      <a:moveTo>
                        <a:pt x="33" y="0"/>
                      </a:moveTo>
                      <a:lnTo>
                        <a:pt x="44" y="2"/>
                      </a:lnTo>
                      <a:lnTo>
                        <a:pt x="53" y="4"/>
                      </a:lnTo>
                      <a:lnTo>
                        <a:pt x="53" y="18"/>
                      </a:lnTo>
                      <a:lnTo>
                        <a:pt x="50" y="18"/>
                      </a:lnTo>
                      <a:lnTo>
                        <a:pt x="46" y="9"/>
                      </a:lnTo>
                      <a:lnTo>
                        <a:pt x="41" y="5"/>
                      </a:lnTo>
                      <a:lnTo>
                        <a:pt x="32" y="4"/>
                      </a:lnTo>
                      <a:lnTo>
                        <a:pt x="24" y="5"/>
                      </a:lnTo>
                      <a:lnTo>
                        <a:pt x="17" y="10"/>
                      </a:lnTo>
                      <a:lnTo>
                        <a:pt x="13" y="17"/>
                      </a:lnTo>
                      <a:lnTo>
                        <a:pt x="11" y="24"/>
                      </a:lnTo>
                      <a:lnTo>
                        <a:pt x="9" y="33"/>
                      </a:lnTo>
                      <a:lnTo>
                        <a:pt x="11" y="41"/>
                      </a:lnTo>
                      <a:lnTo>
                        <a:pt x="13" y="48"/>
                      </a:lnTo>
                      <a:lnTo>
                        <a:pt x="16" y="56"/>
                      </a:lnTo>
                      <a:lnTo>
                        <a:pt x="22" y="60"/>
                      </a:lnTo>
                      <a:lnTo>
                        <a:pt x="32" y="63"/>
                      </a:lnTo>
                      <a:lnTo>
                        <a:pt x="40" y="61"/>
                      </a:lnTo>
                      <a:lnTo>
                        <a:pt x="45" y="58"/>
                      </a:lnTo>
                      <a:lnTo>
                        <a:pt x="50" y="53"/>
                      </a:lnTo>
                      <a:lnTo>
                        <a:pt x="52" y="46"/>
                      </a:lnTo>
                      <a:lnTo>
                        <a:pt x="54" y="46"/>
                      </a:lnTo>
                      <a:lnTo>
                        <a:pt x="53" y="61"/>
                      </a:lnTo>
                      <a:lnTo>
                        <a:pt x="44" y="65"/>
                      </a:lnTo>
                      <a:lnTo>
                        <a:pt x="33" y="66"/>
                      </a:lnTo>
                      <a:lnTo>
                        <a:pt x="24" y="66"/>
                      </a:lnTo>
                      <a:lnTo>
                        <a:pt x="15" y="63"/>
                      </a:lnTo>
                      <a:lnTo>
                        <a:pt x="8" y="58"/>
                      </a:lnTo>
                      <a:lnTo>
                        <a:pt x="2" y="48"/>
                      </a:lnTo>
                      <a:lnTo>
                        <a:pt x="0" y="34"/>
                      </a:lnTo>
                      <a:lnTo>
                        <a:pt x="2" y="20"/>
                      </a:lnTo>
                      <a:lnTo>
                        <a:pt x="8" y="10"/>
                      </a:lnTo>
                      <a:lnTo>
                        <a:pt x="15" y="5"/>
                      </a:lnTo>
                      <a:lnTo>
                        <a:pt x="24" y="2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5" name="Freeform 148">
                  <a:extLst>
                    <a:ext uri="{FF2B5EF4-FFF2-40B4-BE49-F238E27FC236}">
                      <a16:creationId xmlns:a16="http://schemas.microsoft.com/office/drawing/2014/main" id="{EBAF5FBE-B258-40E3-AF42-12071ED41D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40" y="1325"/>
                  <a:ext cx="22" cy="68"/>
                </a:xfrm>
                <a:custGeom>
                  <a:avLst/>
                  <a:gdLst>
                    <a:gd name="T0" fmla="*/ 15 w 22"/>
                    <a:gd name="T1" fmla="*/ 0 h 68"/>
                    <a:gd name="T2" fmla="*/ 16 w 22"/>
                    <a:gd name="T3" fmla="*/ 1 h 68"/>
                    <a:gd name="T4" fmla="*/ 16 w 22"/>
                    <a:gd name="T5" fmla="*/ 63 h 68"/>
                    <a:gd name="T6" fmla="*/ 17 w 22"/>
                    <a:gd name="T7" fmla="*/ 64 h 68"/>
                    <a:gd name="T8" fmla="*/ 19 w 22"/>
                    <a:gd name="T9" fmla="*/ 66 h 68"/>
                    <a:gd name="T10" fmla="*/ 22 w 22"/>
                    <a:gd name="T11" fmla="*/ 66 h 68"/>
                    <a:gd name="T12" fmla="*/ 22 w 22"/>
                    <a:gd name="T13" fmla="*/ 68 h 68"/>
                    <a:gd name="T14" fmla="*/ 0 w 22"/>
                    <a:gd name="T15" fmla="*/ 68 h 68"/>
                    <a:gd name="T16" fmla="*/ 0 w 22"/>
                    <a:gd name="T17" fmla="*/ 66 h 68"/>
                    <a:gd name="T18" fmla="*/ 4 w 22"/>
                    <a:gd name="T19" fmla="*/ 64 h 68"/>
                    <a:gd name="T20" fmla="*/ 6 w 22"/>
                    <a:gd name="T21" fmla="*/ 64 h 68"/>
                    <a:gd name="T22" fmla="*/ 7 w 22"/>
                    <a:gd name="T23" fmla="*/ 63 h 68"/>
                    <a:gd name="T24" fmla="*/ 7 w 22"/>
                    <a:gd name="T25" fmla="*/ 8 h 68"/>
                    <a:gd name="T26" fmla="*/ 6 w 22"/>
                    <a:gd name="T27" fmla="*/ 6 h 68"/>
                    <a:gd name="T28" fmla="*/ 4 w 22"/>
                    <a:gd name="T29" fmla="*/ 6 h 68"/>
                    <a:gd name="T30" fmla="*/ 0 w 22"/>
                    <a:gd name="T31" fmla="*/ 5 h 68"/>
                    <a:gd name="T32" fmla="*/ 0 w 22"/>
                    <a:gd name="T33" fmla="*/ 2 h 68"/>
                    <a:gd name="T34" fmla="*/ 15 w 22"/>
                    <a:gd name="T35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2" h="68">
                      <a:moveTo>
                        <a:pt x="15" y="0"/>
                      </a:moveTo>
                      <a:lnTo>
                        <a:pt x="16" y="1"/>
                      </a:lnTo>
                      <a:lnTo>
                        <a:pt x="16" y="63"/>
                      </a:lnTo>
                      <a:lnTo>
                        <a:pt x="17" y="64"/>
                      </a:lnTo>
                      <a:lnTo>
                        <a:pt x="19" y="66"/>
                      </a:lnTo>
                      <a:lnTo>
                        <a:pt x="22" y="66"/>
                      </a:lnTo>
                      <a:lnTo>
                        <a:pt x="22" y="68"/>
                      </a:lnTo>
                      <a:lnTo>
                        <a:pt x="0" y="68"/>
                      </a:lnTo>
                      <a:lnTo>
                        <a:pt x="0" y="66"/>
                      </a:lnTo>
                      <a:lnTo>
                        <a:pt x="4" y="64"/>
                      </a:lnTo>
                      <a:lnTo>
                        <a:pt x="6" y="64"/>
                      </a:lnTo>
                      <a:lnTo>
                        <a:pt x="7" y="63"/>
                      </a:lnTo>
                      <a:lnTo>
                        <a:pt x="7" y="8"/>
                      </a:lnTo>
                      <a:lnTo>
                        <a:pt x="6" y="6"/>
                      </a:lnTo>
                      <a:lnTo>
                        <a:pt x="4" y="6"/>
                      </a:lnTo>
                      <a:lnTo>
                        <a:pt x="0" y="5"/>
                      </a:lnTo>
                      <a:lnTo>
                        <a:pt x="0" y="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6" name="Freeform 149">
                  <a:extLst>
                    <a:ext uri="{FF2B5EF4-FFF2-40B4-BE49-F238E27FC236}">
                      <a16:creationId xmlns:a16="http://schemas.microsoft.com/office/drawing/2014/main" id="{52564230-C780-491A-9C7D-CDA22F35397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68" y="1347"/>
                  <a:ext cx="43" cy="47"/>
                </a:xfrm>
                <a:custGeom>
                  <a:avLst/>
                  <a:gdLst>
                    <a:gd name="T0" fmla="*/ 21 w 43"/>
                    <a:gd name="T1" fmla="*/ 3 h 47"/>
                    <a:gd name="T2" fmla="*/ 15 w 43"/>
                    <a:gd name="T3" fmla="*/ 5 h 47"/>
                    <a:gd name="T4" fmla="*/ 11 w 43"/>
                    <a:gd name="T5" fmla="*/ 13 h 47"/>
                    <a:gd name="T6" fmla="*/ 9 w 43"/>
                    <a:gd name="T7" fmla="*/ 24 h 47"/>
                    <a:gd name="T8" fmla="*/ 11 w 43"/>
                    <a:gd name="T9" fmla="*/ 34 h 47"/>
                    <a:gd name="T10" fmla="*/ 15 w 43"/>
                    <a:gd name="T11" fmla="*/ 41 h 47"/>
                    <a:gd name="T12" fmla="*/ 21 w 43"/>
                    <a:gd name="T13" fmla="*/ 44 h 47"/>
                    <a:gd name="T14" fmla="*/ 29 w 43"/>
                    <a:gd name="T15" fmla="*/ 41 h 47"/>
                    <a:gd name="T16" fmla="*/ 33 w 43"/>
                    <a:gd name="T17" fmla="*/ 35 h 47"/>
                    <a:gd name="T18" fmla="*/ 35 w 43"/>
                    <a:gd name="T19" fmla="*/ 24 h 47"/>
                    <a:gd name="T20" fmla="*/ 33 w 43"/>
                    <a:gd name="T21" fmla="*/ 13 h 47"/>
                    <a:gd name="T22" fmla="*/ 29 w 43"/>
                    <a:gd name="T23" fmla="*/ 5 h 47"/>
                    <a:gd name="T24" fmla="*/ 21 w 43"/>
                    <a:gd name="T25" fmla="*/ 3 h 47"/>
                    <a:gd name="T26" fmla="*/ 21 w 43"/>
                    <a:gd name="T27" fmla="*/ 0 h 47"/>
                    <a:gd name="T28" fmla="*/ 31 w 43"/>
                    <a:gd name="T29" fmla="*/ 2 h 47"/>
                    <a:gd name="T30" fmla="*/ 38 w 43"/>
                    <a:gd name="T31" fmla="*/ 6 h 47"/>
                    <a:gd name="T32" fmla="*/ 42 w 43"/>
                    <a:gd name="T33" fmla="*/ 14 h 47"/>
                    <a:gd name="T34" fmla="*/ 43 w 43"/>
                    <a:gd name="T35" fmla="*/ 24 h 47"/>
                    <a:gd name="T36" fmla="*/ 42 w 43"/>
                    <a:gd name="T37" fmla="*/ 34 h 47"/>
                    <a:gd name="T38" fmla="*/ 38 w 43"/>
                    <a:gd name="T39" fmla="*/ 40 h 47"/>
                    <a:gd name="T40" fmla="*/ 31 w 43"/>
                    <a:gd name="T41" fmla="*/ 46 h 47"/>
                    <a:gd name="T42" fmla="*/ 21 w 43"/>
                    <a:gd name="T43" fmla="*/ 47 h 47"/>
                    <a:gd name="T44" fmla="*/ 13 w 43"/>
                    <a:gd name="T45" fmla="*/ 46 h 47"/>
                    <a:gd name="T46" fmla="*/ 5 w 43"/>
                    <a:gd name="T47" fmla="*/ 40 h 47"/>
                    <a:gd name="T48" fmla="*/ 2 w 43"/>
                    <a:gd name="T49" fmla="*/ 34 h 47"/>
                    <a:gd name="T50" fmla="*/ 0 w 43"/>
                    <a:gd name="T51" fmla="*/ 24 h 47"/>
                    <a:gd name="T52" fmla="*/ 2 w 43"/>
                    <a:gd name="T53" fmla="*/ 13 h 47"/>
                    <a:gd name="T54" fmla="*/ 5 w 43"/>
                    <a:gd name="T55" fmla="*/ 6 h 47"/>
                    <a:gd name="T56" fmla="*/ 12 w 43"/>
                    <a:gd name="T57" fmla="*/ 2 h 47"/>
                    <a:gd name="T58" fmla="*/ 21 w 43"/>
                    <a:gd name="T59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43" h="47">
                      <a:moveTo>
                        <a:pt x="21" y="3"/>
                      </a:moveTo>
                      <a:lnTo>
                        <a:pt x="15" y="5"/>
                      </a:lnTo>
                      <a:lnTo>
                        <a:pt x="11" y="13"/>
                      </a:lnTo>
                      <a:lnTo>
                        <a:pt x="9" y="24"/>
                      </a:lnTo>
                      <a:lnTo>
                        <a:pt x="11" y="34"/>
                      </a:lnTo>
                      <a:lnTo>
                        <a:pt x="15" y="41"/>
                      </a:lnTo>
                      <a:lnTo>
                        <a:pt x="21" y="44"/>
                      </a:lnTo>
                      <a:lnTo>
                        <a:pt x="29" y="41"/>
                      </a:lnTo>
                      <a:lnTo>
                        <a:pt x="33" y="35"/>
                      </a:lnTo>
                      <a:lnTo>
                        <a:pt x="35" y="24"/>
                      </a:lnTo>
                      <a:lnTo>
                        <a:pt x="33" y="13"/>
                      </a:lnTo>
                      <a:lnTo>
                        <a:pt x="29" y="5"/>
                      </a:lnTo>
                      <a:lnTo>
                        <a:pt x="21" y="3"/>
                      </a:lnTo>
                      <a:close/>
                      <a:moveTo>
                        <a:pt x="21" y="0"/>
                      </a:moveTo>
                      <a:lnTo>
                        <a:pt x="31" y="2"/>
                      </a:lnTo>
                      <a:lnTo>
                        <a:pt x="38" y="6"/>
                      </a:lnTo>
                      <a:lnTo>
                        <a:pt x="42" y="14"/>
                      </a:lnTo>
                      <a:lnTo>
                        <a:pt x="43" y="24"/>
                      </a:lnTo>
                      <a:lnTo>
                        <a:pt x="42" y="34"/>
                      </a:lnTo>
                      <a:lnTo>
                        <a:pt x="38" y="40"/>
                      </a:lnTo>
                      <a:lnTo>
                        <a:pt x="31" y="46"/>
                      </a:lnTo>
                      <a:lnTo>
                        <a:pt x="21" y="47"/>
                      </a:lnTo>
                      <a:lnTo>
                        <a:pt x="13" y="46"/>
                      </a:lnTo>
                      <a:lnTo>
                        <a:pt x="5" y="40"/>
                      </a:lnTo>
                      <a:lnTo>
                        <a:pt x="2" y="34"/>
                      </a:lnTo>
                      <a:lnTo>
                        <a:pt x="0" y="24"/>
                      </a:lnTo>
                      <a:lnTo>
                        <a:pt x="2" y="13"/>
                      </a:lnTo>
                      <a:lnTo>
                        <a:pt x="5" y="6"/>
                      </a:lnTo>
                      <a:lnTo>
                        <a:pt x="12" y="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7" name="Freeform 150">
                  <a:extLst>
                    <a:ext uri="{FF2B5EF4-FFF2-40B4-BE49-F238E27FC236}">
                      <a16:creationId xmlns:a16="http://schemas.microsoft.com/office/drawing/2014/main" id="{D91735DE-709B-4714-AFF6-E4F29A300B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1" y="1347"/>
                  <a:ext cx="38" cy="47"/>
                </a:xfrm>
                <a:custGeom>
                  <a:avLst/>
                  <a:gdLst>
                    <a:gd name="T0" fmla="*/ 22 w 38"/>
                    <a:gd name="T1" fmla="*/ 0 h 47"/>
                    <a:gd name="T2" fmla="*/ 27 w 38"/>
                    <a:gd name="T3" fmla="*/ 1 h 47"/>
                    <a:gd name="T4" fmla="*/ 32 w 38"/>
                    <a:gd name="T5" fmla="*/ 2 h 47"/>
                    <a:gd name="T6" fmla="*/ 35 w 38"/>
                    <a:gd name="T7" fmla="*/ 4 h 47"/>
                    <a:gd name="T8" fmla="*/ 37 w 38"/>
                    <a:gd name="T9" fmla="*/ 6 h 47"/>
                    <a:gd name="T10" fmla="*/ 37 w 38"/>
                    <a:gd name="T11" fmla="*/ 11 h 47"/>
                    <a:gd name="T12" fmla="*/ 35 w 38"/>
                    <a:gd name="T13" fmla="*/ 13 h 47"/>
                    <a:gd name="T14" fmla="*/ 30 w 38"/>
                    <a:gd name="T15" fmla="*/ 13 h 47"/>
                    <a:gd name="T16" fmla="*/ 30 w 38"/>
                    <a:gd name="T17" fmla="*/ 12 h 47"/>
                    <a:gd name="T18" fmla="*/ 29 w 38"/>
                    <a:gd name="T19" fmla="*/ 11 h 47"/>
                    <a:gd name="T20" fmla="*/ 28 w 38"/>
                    <a:gd name="T21" fmla="*/ 8 h 47"/>
                    <a:gd name="T22" fmla="*/ 26 w 38"/>
                    <a:gd name="T23" fmla="*/ 5 h 47"/>
                    <a:gd name="T24" fmla="*/ 24 w 38"/>
                    <a:gd name="T25" fmla="*/ 4 h 47"/>
                    <a:gd name="T26" fmla="*/ 21 w 38"/>
                    <a:gd name="T27" fmla="*/ 3 h 47"/>
                    <a:gd name="T28" fmla="*/ 15 w 38"/>
                    <a:gd name="T29" fmla="*/ 5 h 47"/>
                    <a:gd name="T30" fmla="*/ 11 w 38"/>
                    <a:gd name="T31" fmla="*/ 11 h 47"/>
                    <a:gd name="T32" fmla="*/ 9 w 38"/>
                    <a:gd name="T33" fmla="*/ 22 h 47"/>
                    <a:gd name="T34" fmla="*/ 10 w 38"/>
                    <a:gd name="T35" fmla="*/ 29 h 47"/>
                    <a:gd name="T36" fmla="*/ 12 w 38"/>
                    <a:gd name="T37" fmla="*/ 36 h 47"/>
                    <a:gd name="T38" fmla="*/ 16 w 38"/>
                    <a:gd name="T39" fmla="*/ 40 h 47"/>
                    <a:gd name="T40" fmla="*/ 23 w 38"/>
                    <a:gd name="T41" fmla="*/ 42 h 47"/>
                    <a:gd name="T42" fmla="*/ 29 w 38"/>
                    <a:gd name="T43" fmla="*/ 40 h 47"/>
                    <a:gd name="T44" fmla="*/ 34 w 38"/>
                    <a:gd name="T45" fmla="*/ 36 h 47"/>
                    <a:gd name="T46" fmla="*/ 36 w 38"/>
                    <a:gd name="T47" fmla="*/ 33 h 47"/>
                    <a:gd name="T48" fmla="*/ 38 w 38"/>
                    <a:gd name="T49" fmla="*/ 34 h 47"/>
                    <a:gd name="T50" fmla="*/ 34 w 38"/>
                    <a:gd name="T51" fmla="*/ 41 h 47"/>
                    <a:gd name="T52" fmla="*/ 27 w 38"/>
                    <a:gd name="T53" fmla="*/ 46 h 47"/>
                    <a:gd name="T54" fmla="*/ 21 w 38"/>
                    <a:gd name="T55" fmla="*/ 47 h 47"/>
                    <a:gd name="T56" fmla="*/ 12 w 38"/>
                    <a:gd name="T57" fmla="*/ 46 h 47"/>
                    <a:gd name="T58" fmla="*/ 5 w 38"/>
                    <a:gd name="T59" fmla="*/ 41 h 47"/>
                    <a:gd name="T60" fmla="*/ 1 w 38"/>
                    <a:gd name="T61" fmla="*/ 34 h 47"/>
                    <a:gd name="T62" fmla="*/ 0 w 38"/>
                    <a:gd name="T63" fmla="*/ 24 h 47"/>
                    <a:gd name="T64" fmla="*/ 1 w 38"/>
                    <a:gd name="T65" fmla="*/ 15 h 47"/>
                    <a:gd name="T66" fmla="*/ 4 w 38"/>
                    <a:gd name="T67" fmla="*/ 8 h 47"/>
                    <a:gd name="T68" fmla="*/ 11 w 38"/>
                    <a:gd name="T69" fmla="*/ 2 h 47"/>
                    <a:gd name="T70" fmla="*/ 22 w 38"/>
                    <a:gd name="T71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8" h="47">
                      <a:moveTo>
                        <a:pt x="22" y="0"/>
                      </a:moveTo>
                      <a:lnTo>
                        <a:pt x="27" y="1"/>
                      </a:lnTo>
                      <a:lnTo>
                        <a:pt x="32" y="2"/>
                      </a:lnTo>
                      <a:lnTo>
                        <a:pt x="35" y="4"/>
                      </a:lnTo>
                      <a:lnTo>
                        <a:pt x="37" y="6"/>
                      </a:lnTo>
                      <a:lnTo>
                        <a:pt x="37" y="11"/>
                      </a:lnTo>
                      <a:lnTo>
                        <a:pt x="35" y="13"/>
                      </a:lnTo>
                      <a:lnTo>
                        <a:pt x="30" y="13"/>
                      </a:lnTo>
                      <a:lnTo>
                        <a:pt x="30" y="12"/>
                      </a:lnTo>
                      <a:lnTo>
                        <a:pt x="29" y="11"/>
                      </a:lnTo>
                      <a:lnTo>
                        <a:pt x="28" y="8"/>
                      </a:lnTo>
                      <a:lnTo>
                        <a:pt x="26" y="5"/>
                      </a:lnTo>
                      <a:lnTo>
                        <a:pt x="24" y="4"/>
                      </a:lnTo>
                      <a:lnTo>
                        <a:pt x="21" y="3"/>
                      </a:lnTo>
                      <a:lnTo>
                        <a:pt x="15" y="5"/>
                      </a:lnTo>
                      <a:lnTo>
                        <a:pt x="11" y="11"/>
                      </a:lnTo>
                      <a:lnTo>
                        <a:pt x="9" y="22"/>
                      </a:lnTo>
                      <a:lnTo>
                        <a:pt x="10" y="29"/>
                      </a:lnTo>
                      <a:lnTo>
                        <a:pt x="12" y="36"/>
                      </a:lnTo>
                      <a:lnTo>
                        <a:pt x="16" y="40"/>
                      </a:lnTo>
                      <a:lnTo>
                        <a:pt x="23" y="42"/>
                      </a:lnTo>
                      <a:lnTo>
                        <a:pt x="29" y="40"/>
                      </a:lnTo>
                      <a:lnTo>
                        <a:pt x="34" y="36"/>
                      </a:lnTo>
                      <a:lnTo>
                        <a:pt x="36" y="33"/>
                      </a:lnTo>
                      <a:lnTo>
                        <a:pt x="38" y="34"/>
                      </a:lnTo>
                      <a:lnTo>
                        <a:pt x="34" y="41"/>
                      </a:lnTo>
                      <a:lnTo>
                        <a:pt x="27" y="46"/>
                      </a:lnTo>
                      <a:lnTo>
                        <a:pt x="21" y="47"/>
                      </a:lnTo>
                      <a:lnTo>
                        <a:pt x="12" y="46"/>
                      </a:lnTo>
                      <a:lnTo>
                        <a:pt x="5" y="41"/>
                      </a:lnTo>
                      <a:lnTo>
                        <a:pt x="1" y="34"/>
                      </a:lnTo>
                      <a:lnTo>
                        <a:pt x="0" y="24"/>
                      </a:lnTo>
                      <a:lnTo>
                        <a:pt x="1" y="15"/>
                      </a:lnTo>
                      <a:lnTo>
                        <a:pt x="4" y="8"/>
                      </a:lnTo>
                      <a:lnTo>
                        <a:pt x="11" y="2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8" name="Freeform 151">
                  <a:extLst>
                    <a:ext uri="{FF2B5EF4-FFF2-40B4-BE49-F238E27FC236}">
                      <a16:creationId xmlns:a16="http://schemas.microsoft.com/office/drawing/2014/main" id="{62B2A830-55CB-4E0E-AD46-905A493DB9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3" y="1325"/>
                  <a:ext cx="47" cy="68"/>
                </a:xfrm>
                <a:custGeom>
                  <a:avLst/>
                  <a:gdLst>
                    <a:gd name="T0" fmla="*/ 15 w 47"/>
                    <a:gd name="T1" fmla="*/ 0 h 68"/>
                    <a:gd name="T2" fmla="*/ 16 w 47"/>
                    <a:gd name="T3" fmla="*/ 1 h 68"/>
                    <a:gd name="T4" fmla="*/ 16 w 47"/>
                    <a:gd name="T5" fmla="*/ 44 h 68"/>
                    <a:gd name="T6" fmla="*/ 17 w 47"/>
                    <a:gd name="T7" fmla="*/ 42 h 68"/>
                    <a:gd name="T8" fmla="*/ 19 w 47"/>
                    <a:gd name="T9" fmla="*/ 39 h 68"/>
                    <a:gd name="T10" fmla="*/ 23 w 47"/>
                    <a:gd name="T11" fmla="*/ 33 h 68"/>
                    <a:gd name="T12" fmla="*/ 25 w 47"/>
                    <a:gd name="T13" fmla="*/ 31 h 68"/>
                    <a:gd name="T14" fmla="*/ 28 w 47"/>
                    <a:gd name="T15" fmla="*/ 27 h 68"/>
                    <a:gd name="T16" fmla="*/ 30 w 47"/>
                    <a:gd name="T17" fmla="*/ 26 h 68"/>
                    <a:gd name="T18" fmla="*/ 31 w 47"/>
                    <a:gd name="T19" fmla="*/ 24 h 68"/>
                    <a:gd name="T20" fmla="*/ 33 w 47"/>
                    <a:gd name="T21" fmla="*/ 23 h 68"/>
                    <a:gd name="T22" fmla="*/ 44 w 47"/>
                    <a:gd name="T23" fmla="*/ 23 h 68"/>
                    <a:gd name="T24" fmla="*/ 44 w 47"/>
                    <a:gd name="T25" fmla="*/ 25 h 68"/>
                    <a:gd name="T26" fmla="*/ 41 w 47"/>
                    <a:gd name="T27" fmla="*/ 26 h 68"/>
                    <a:gd name="T28" fmla="*/ 34 w 47"/>
                    <a:gd name="T29" fmla="*/ 30 h 68"/>
                    <a:gd name="T30" fmla="*/ 31 w 47"/>
                    <a:gd name="T31" fmla="*/ 32 h 68"/>
                    <a:gd name="T32" fmla="*/ 23 w 47"/>
                    <a:gd name="T33" fmla="*/ 39 h 68"/>
                    <a:gd name="T34" fmla="*/ 23 w 47"/>
                    <a:gd name="T35" fmla="*/ 42 h 68"/>
                    <a:gd name="T36" fmla="*/ 28 w 47"/>
                    <a:gd name="T37" fmla="*/ 47 h 68"/>
                    <a:gd name="T38" fmla="*/ 33 w 47"/>
                    <a:gd name="T39" fmla="*/ 55 h 68"/>
                    <a:gd name="T40" fmla="*/ 42 w 47"/>
                    <a:gd name="T41" fmla="*/ 63 h 68"/>
                    <a:gd name="T42" fmla="*/ 45 w 47"/>
                    <a:gd name="T43" fmla="*/ 64 h 68"/>
                    <a:gd name="T44" fmla="*/ 47 w 47"/>
                    <a:gd name="T45" fmla="*/ 66 h 68"/>
                    <a:gd name="T46" fmla="*/ 47 w 47"/>
                    <a:gd name="T47" fmla="*/ 68 h 68"/>
                    <a:gd name="T48" fmla="*/ 37 w 47"/>
                    <a:gd name="T49" fmla="*/ 68 h 68"/>
                    <a:gd name="T50" fmla="*/ 31 w 47"/>
                    <a:gd name="T51" fmla="*/ 63 h 68"/>
                    <a:gd name="T52" fmla="*/ 22 w 47"/>
                    <a:gd name="T53" fmla="*/ 55 h 68"/>
                    <a:gd name="T54" fmla="*/ 16 w 47"/>
                    <a:gd name="T55" fmla="*/ 45 h 68"/>
                    <a:gd name="T56" fmla="*/ 16 w 47"/>
                    <a:gd name="T57" fmla="*/ 63 h 68"/>
                    <a:gd name="T58" fmla="*/ 17 w 47"/>
                    <a:gd name="T59" fmla="*/ 64 h 68"/>
                    <a:gd name="T60" fmla="*/ 19 w 47"/>
                    <a:gd name="T61" fmla="*/ 66 h 68"/>
                    <a:gd name="T62" fmla="*/ 22 w 47"/>
                    <a:gd name="T63" fmla="*/ 66 h 68"/>
                    <a:gd name="T64" fmla="*/ 22 w 47"/>
                    <a:gd name="T65" fmla="*/ 68 h 68"/>
                    <a:gd name="T66" fmla="*/ 0 w 47"/>
                    <a:gd name="T67" fmla="*/ 68 h 68"/>
                    <a:gd name="T68" fmla="*/ 0 w 47"/>
                    <a:gd name="T69" fmla="*/ 66 h 68"/>
                    <a:gd name="T70" fmla="*/ 4 w 47"/>
                    <a:gd name="T71" fmla="*/ 64 h 68"/>
                    <a:gd name="T72" fmla="*/ 5 w 47"/>
                    <a:gd name="T73" fmla="*/ 64 h 68"/>
                    <a:gd name="T74" fmla="*/ 7 w 47"/>
                    <a:gd name="T75" fmla="*/ 62 h 68"/>
                    <a:gd name="T76" fmla="*/ 7 w 47"/>
                    <a:gd name="T77" fmla="*/ 8 h 68"/>
                    <a:gd name="T78" fmla="*/ 6 w 47"/>
                    <a:gd name="T79" fmla="*/ 6 h 68"/>
                    <a:gd name="T80" fmla="*/ 4 w 47"/>
                    <a:gd name="T81" fmla="*/ 6 h 68"/>
                    <a:gd name="T82" fmla="*/ 0 w 47"/>
                    <a:gd name="T83" fmla="*/ 5 h 68"/>
                    <a:gd name="T84" fmla="*/ 0 w 47"/>
                    <a:gd name="T85" fmla="*/ 2 h 68"/>
                    <a:gd name="T86" fmla="*/ 15 w 47"/>
                    <a:gd name="T87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7" h="68">
                      <a:moveTo>
                        <a:pt x="15" y="0"/>
                      </a:moveTo>
                      <a:lnTo>
                        <a:pt x="16" y="1"/>
                      </a:lnTo>
                      <a:lnTo>
                        <a:pt x="16" y="44"/>
                      </a:lnTo>
                      <a:lnTo>
                        <a:pt x="17" y="42"/>
                      </a:lnTo>
                      <a:lnTo>
                        <a:pt x="19" y="39"/>
                      </a:lnTo>
                      <a:lnTo>
                        <a:pt x="23" y="33"/>
                      </a:lnTo>
                      <a:lnTo>
                        <a:pt x="25" y="31"/>
                      </a:lnTo>
                      <a:lnTo>
                        <a:pt x="28" y="27"/>
                      </a:lnTo>
                      <a:lnTo>
                        <a:pt x="30" y="26"/>
                      </a:lnTo>
                      <a:lnTo>
                        <a:pt x="31" y="24"/>
                      </a:lnTo>
                      <a:lnTo>
                        <a:pt x="33" y="23"/>
                      </a:lnTo>
                      <a:lnTo>
                        <a:pt x="44" y="23"/>
                      </a:lnTo>
                      <a:lnTo>
                        <a:pt x="44" y="25"/>
                      </a:lnTo>
                      <a:lnTo>
                        <a:pt x="41" y="26"/>
                      </a:lnTo>
                      <a:lnTo>
                        <a:pt x="34" y="30"/>
                      </a:lnTo>
                      <a:lnTo>
                        <a:pt x="31" y="32"/>
                      </a:lnTo>
                      <a:lnTo>
                        <a:pt x="23" y="39"/>
                      </a:lnTo>
                      <a:lnTo>
                        <a:pt x="23" y="42"/>
                      </a:lnTo>
                      <a:lnTo>
                        <a:pt x="28" y="47"/>
                      </a:lnTo>
                      <a:lnTo>
                        <a:pt x="33" y="55"/>
                      </a:lnTo>
                      <a:lnTo>
                        <a:pt x="42" y="63"/>
                      </a:lnTo>
                      <a:lnTo>
                        <a:pt x="45" y="64"/>
                      </a:lnTo>
                      <a:lnTo>
                        <a:pt x="47" y="66"/>
                      </a:lnTo>
                      <a:lnTo>
                        <a:pt x="47" y="68"/>
                      </a:lnTo>
                      <a:lnTo>
                        <a:pt x="37" y="68"/>
                      </a:lnTo>
                      <a:lnTo>
                        <a:pt x="31" y="63"/>
                      </a:lnTo>
                      <a:lnTo>
                        <a:pt x="22" y="55"/>
                      </a:lnTo>
                      <a:lnTo>
                        <a:pt x="16" y="45"/>
                      </a:lnTo>
                      <a:lnTo>
                        <a:pt x="16" y="63"/>
                      </a:lnTo>
                      <a:lnTo>
                        <a:pt x="17" y="64"/>
                      </a:lnTo>
                      <a:lnTo>
                        <a:pt x="19" y="66"/>
                      </a:lnTo>
                      <a:lnTo>
                        <a:pt x="22" y="66"/>
                      </a:lnTo>
                      <a:lnTo>
                        <a:pt x="22" y="68"/>
                      </a:lnTo>
                      <a:lnTo>
                        <a:pt x="0" y="68"/>
                      </a:lnTo>
                      <a:lnTo>
                        <a:pt x="0" y="66"/>
                      </a:lnTo>
                      <a:lnTo>
                        <a:pt x="4" y="64"/>
                      </a:lnTo>
                      <a:lnTo>
                        <a:pt x="5" y="64"/>
                      </a:lnTo>
                      <a:lnTo>
                        <a:pt x="7" y="62"/>
                      </a:lnTo>
                      <a:lnTo>
                        <a:pt x="7" y="8"/>
                      </a:lnTo>
                      <a:lnTo>
                        <a:pt x="6" y="6"/>
                      </a:lnTo>
                      <a:lnTo>
                        <a:pt x="4" y="6"/>
                      </a:lnTo>
                      <a:lnTo>
                        <a:pt x="0" y="5"/>
                      </a:lnTo>
                      <a:lnTo>
                        <a:pt x="0" y="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9" name="Freeform 152">
                  <a:extLst>
                    <a:ext uri="{FF2B5EF4-FFF2-40B4-BE49-F238E27FC236}">
                      <a16:creationId xmlns:a16="http://schemas.microsoft.com/office/drawing/2014/main" id="{30DE5C95-CB18-453B-A901-10A2B610C38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26" y="1724"/>
                  <a:ext cx="55" cy="63"/>
                </a:xfrm>
                <a:custGeom>
                  <a:avLst/>
                  <a:gdLst>
                    <a:gd name="T0" fmla="*/ 21 w 55"/>
                    <a:gd name="T1" fmla="*/ 3 h 63"/>
                    <a:gd name="T2" fmla="*/ 19 w 55"/>
                    <a:gd name="T3" fmla="*/ 4 h 63"/>
                    <a:gd name="T4" fmla="*/ 18 w 55"/>
                    <a:gd name="T5" fmla="*/ 4 h 63"/>
                    <a:gd name="T6" fmla="*/ 18 w 55"/>
                    <a:gd name="T7" fmla="*/ 30 h 63"/>
                    <a:gd name="T8" fmla="*/ 29 w 55"/>
                    <a:gd name="T9" fmla="*/ 30 h 63"/>
                    <a:gd name="T10" fmla="*/ 32 w 55"/>
                    <a:gd name="T11" fmla="*/ 29 h 63"/>
                    <a:gd name="T12" fmla="*/ 35 w 55"/>
                    <a:gd name="T13" fmla="*/ 27 h 63"/>
                    <a:gd name="T14" fmla="*/ 36 w 55"/>
                    <a:gd name="T15" fmla="*/ 24 h 63"/>
                    <a:gd name="T16" fmla="*/ 38 w 55"/>
                    <a:gd name="T17" fmla="*/ 21 h 63"/>
                    <a:gd name="T18" fmla="*/ 38 w 55"/>
                    <a:gd name="T19" fmla="*/ 12 h 63"/>
                    <a:gd name="T20" fmla="*/ 36 w 55"/>
                    <a:gd name="T21" fmla="*/ 10 h 63"/>
                    <a:gd name="T22" fmla="*/ 35 w 55"/>
                    <a:gd name="T23" fmla="*/ 6 h 63"/>
                    <a:gd name="T24" fmla="*/ 33 w 55"/>
                    <a:gd name="T25" fmla="*/ 5 h 63"/>
                    <a:gd name="T26" fmla="*/ 30 w 55"/>
                    <a:gd name="T27" fmla="*/ 4 h 63"/>
                    <a:gd name="T28" fmla="*/ 28 w 55"/>
                    <a:gd name="T29" fmla="*/ 3 h 63"/>
                    <a:gd name="T30" fmla="*/ 21 w 55"/>
                    <a:gd name="T31" fmla="*/ 3 h 63"/>
                    <a:gd name="T32" fmla="*/ 0 w 55"/>
                    <a:gd name="T33" fmla="*/ 0 h 63"/>
                    <a:gd name="T34" fmla="*/ 26 w 55"/>
                    <a:gd name="T35" fmla="*/ 0 h 63"/>
                    <a:gd name="T36" fmla="*/ 37 w 55"/>
                    <a:gd name="T37" fmla="*/ 1 h 63"/>
                    <a:gd name="T38" fmla="*/ 44 w 55"/>
                    <a:gd name="T39" fmla="*/ 4 h 63"/>
                    <a:gd name="T40" fmla="*/ 47 w 55"/>
                    <a:gd name="T41" fmla="*/ 10 h 63"/>
                    <a:gd name="T42" fmla="*/ 48 w 55"/>
                    <a:gd name="T43" fmla="*/ 16 h 63"/>
                    <a:gd name="T44" fmla="*/ 46 w 55"/>
                    <a:gd name="T45" fmla="*/ 23 h 63"/>
                    <a:gd name="T46" fmla="*/ 44 w 55"/>
                    <a:gd name="T47" fmla="*/ 26 h 63"/>
                    <a:gd name="T48" fmla="*/ 37 w 55"/>
                    <a:gd name="T49" fmla="*/ 30 h 63"/>
                    <a:gd name="T50" fmla="*/ 33 w 55"/>
                    <a:gd name="T51" fmla="*/ 32 h 63"/>
                    <a:gd name="T52" fmla="*/ 37 w 55"/>
                    <a:gd name="T53" fmla="*/ 34 h 63"/>
                    <a:gd name="T54" fmla="*/ 41 w 55"/>
                    <a:gd name="T55" fmla="*/ 36 h 63"/>
                    <a:gd name="T56" fmla="*/ 43 w 55"/>
                    <a:gd name="T57" fmla="*/ 38 h 63"/>
                    <a:gd name="T58" fmla="*/ 45 w 55"/>
                    <a:gd name="T59" fmla="*/ 45 h 63"/>
                    <a:gd name="T60" fmla="*/ 46 w 55"/>
                    <a:gd name="T61" fmla="*/ 49 h 63"/>
                    <a:gd name="T62" fmla="*/ 46 w 55"/>
                    <a:gd name="T63" fmla="*/ 51 h 63"/>
                    <a:gd name="T64" fmla="*/ 47 w 55"/>
                    <a:gd name="T65" fmla="*/ 54 h 63"/>
                    <a:gd name="T66" fmla="*/ 49 w 55"/>
                    <a:gd name="T67" fmla="*/ 59 h 63"/>
                    <a:gd name="T68" fmla="*/ 51 w 55"/>
                    <a:gd name="T69" fmla="*/ 60 h 63"/>
                    <a:gd name="T70" fmla="*/ 55 w 55"/>
                    <a:gd name="T71" fmla="*/ 61 h 63"/>
                    <a:gd name="T72" fmla="*/ 55 w 55"/>
                    <a:gd name="T73" fmla="*/ 63 h 63"/>
                    <a:gd name="T74" fmla="*/ 44 w 55"/>
                    <a:gd name="T75" fmla="*/ 63 h 63"/>
                    <a:gd name="T76" fmla="*/ 41 w 55"/>
                    <a:gd name="T77" fmla="*/ 61 h 63"/>
                    <a:gd name="T78" fmla="*/ 38 w 55"/>
                    <a:gd name="T79" fmla="*/ 59 h 63"/>
                    <a:gd name="T80" fmla="*/ 36 w 55"/>
                    <a:gd name="T81" fmla="*/ 52 h 63"/>
                    <a:gd name="T82" fmla="*/ 36 w 55"/>
                    <a:gd name="T83" fmla="*/ 48 h 63"/>
                    <a:gd name="T84" fmla="*/ 35 w 55"/>
                    <a:gd name="T85" fmla="*/ 44 h 63"/>
                    <a:gd name="T86" fmla="*/ 35 w 55"/>
                    <a:gd name="T87" fmla="*/ 41 h 63"/>
                    <a:gd name="T88" fmla="*/ 34 w 55"/>
                    <a:gd name="T89" fmla="*/ 38 h 63"/>
                    <a:gd name="T90" fmla="*/ 32 w 55"/>
                    <a:gd name="T91" fmla="*/ 36 h 63"/>
                    <a:gd name="T92" fmla="*/ 30 w 55"/>
                    <a:gd name="T93" fmla="*/ 35 h 63"/>
                    <a:gd name="T94" fmla="*/ 26 w 55"/>
                    <a:gd name="T95" fmla="*/ 34 h 63"/>
                    <a:gd name="T96" fmla="*/ 18 w 55"/>
                    <a:gd name="T97" fmla="*/ 34 h 63"/>
                    <a:gd name="T98" fmla="*/ 18 w 55"/>
                    <a:gd name="T99" fmla="*/ 59 h 63"/>
                    <a:gd name="T100" fmla="*/ 19 w 55"/>
                    <a:gd name="T101" fmla="*/ 60 h 63"/>
                    <a:gd name="T102" fmla="*/ 22 w 55"/>
                    <a:gd name="T103" fmla="*/ 60 h 63"/>
                    <a:gd name="T104" fmla="*/ 25 w 55"/>
                    <a:gd name="T105" fmla="*/ 61 h 63"/>
                    <a:gd name="T106" fmla="*/ 25 w 55"/>
                    <a:gd name="T107" fmla="*/ 63 h 63"/>
                    <a:gd name="T108" fmla="*/ 0 w 55"/>
                    <a:gd name="T109" fmla="*/ 63 h 63"/>
                    <a:gd name="T110" fmla="*/ 0 w 55"/>
                    <a:gd name="T111" fmla="*/ 61 h 63"/>
                    <a:gd name="T112" fmla="*/ 5 w 55"/>
                    <a:gd name="T113" fmla="*/ 60 h 63"/>
                    <a:gd name="T114" fmla="*/ 7 w 55"/>
                    <a:gd name="T115" fmla="*/ 60 h 63"/>
                    <a:gd name="T116" fmla="*/ 8 w 55"/>
                    <a:gd name="T117" fmla="*/ 59 h 63"/>
                    <a:gd name="T118" fmla="*/ 8 w 55"/>
                    <a:gd name="T119" fmla="*/ 4 h 63"/>
                    <a:gd name="T120" fmla="*/ 7 w 55"/>
                    <a:gd name="T121" fmla="*/ 3 h 63"/>
                    <a:gd name="T122" fmla="*/ 0 w 55"/>
                    <a:gd name="T123" fmla="*/ 3 h 63"/>
                    <a:gd name="T124" fmla="*/ 0 w 55"/>
                    <a:gd name="T125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55" h="63">
                      <a:moveTo>
                        <a:pt x="21" y="3"/>
                      </a:moveTo>
                      <a:lnTo>
                        <a:pt x="19" y="4"/>
                      </a:lnTo>
                      <a:lnTo>
                        <a:pt x="18" y="4"/>
                      </a:lnTo>
                      <a:lnTo>
                        <a:pt x="18" y="30"/>
                      </a:lnTo>
                      <a:lnTo>
                        <a:pt x="29" y="30"/>
                      </a:lnTo>
                      <a:lnTo>
                        <a:pt x="32" y="29"/>
                      </a:lnTo>
                      <a:lnTo>
                        <a:pt x="35" y="27"/>
                      </a:lnTo>
                      <a:lnTo>
                        <a:pt x="36" y="24"/>
                      </a:lnTo>
                      <a:lnTo>
                        <a:pt x="38" y="21"/>
                      </a:lnTo>
                      <a:lnTo>
                        <a:pt x="38" y="12"/>
                      </a:lnTo>
                      <a:lnTo>
                        <a:pt x="36" y="10"/>
                      </a:lnTo>
                      <a:lnTo>
                        <a:pt x="35" y="6"/>
                      </a:lnTo>
                      <a:lnTo>
                        <a:pt x="33" y="5"/>
                      </a:lnTo>
                      <a:lnTo>
                        <a:pt x="30" y="4"/>
                      </a:lnTo>
                      <a:lnTo>
                        <a:pt x="28" y="3"/>
                      </a:lnTo>
                      <a:lnTo>
                        <a:pt x="21" y="3"/>
                      </a:lnTo>
                      <a:close/>
                      <a:moveTo>
                        <a:pt x="0" y="0"/>
                      </a:moveTo>
                      <a:lnTo>
                        <a:pt x="26" y="0"/>
                      </a:lnTo>
                      <a:lnTo>
                        <a:pt x="37" y="1"/>
                      </a:lnTo>
                      <a:lnTo>
                        <a:pt x="44" y="4"/>
                      </a:lnTo>
                      <a:lnTo>
                        <a:pt x="47" y="10"/>
                      </a:lnTo>
                      <a:lnTo>
                        <a:pt x="48" y="16"/>
                      </a:lnTo>
                      <a:lnTo>
                        <a:pt x="46" y="23"/>
                      </a:lnTo>
                      <a:lnTo>
                        <a:pt x="44" y="26"/>
                      </a:lnTo>
                      <a:lnTo>
                        <a:pt x="37" y="30"/>
                      </a:lnTo>
                      <a:lnTo>
                        <a:pt x="33" y="32"/>
                      </a:lnTo>
                      <a:lnTo>
                        <a:pt x="37" y="34"/>
                      </a:lnTo>
                      <a:lnTo>
                        <a:pt x="41" y="36"/>
                      </a:lnTo>
                      <a:lnTo>
                        <a:pt x="43" y="38"/>
                      </a:lnTo>
                      <a:lnTo>
                        <a:pt x="45" y="45"/>
                      </a:lnTo>
                      <a:lnTo>
                        <a:pt x="46" y="49"/>
                      </a:lnTo>
                      <a:lnTo>
                        <a:pt x="46" y="51"/>
                      </a:lnTo>
                      <a:lnTo>
                        <a:pt x="47" y="54"/>
                      </a:lnTo>
                      <a:lnTo>
                        <a:pt x="49" y="59"/>
                      </a:lnTo>
                      <a:lnTo>
                        <a:pt x="51" y="60"/>
                      </a:lnTo>
                      <a:lnTo>
                        <a:pt x="55" y="61"/>
                      </a:lnTo>
                      <a:lnTo>
                        <a:pt x="55" y="63"/>
                      </a:lnTo>
                      <a:lnTo>
                        <a:pt x="44" y="63"/>
                      </a:lnTo>
                      <a:lnTo>
                        <a:pt x="41" y="61"/>
                      </a:lnTo>
                      <a:lnTo>
                        <a:pt x="38" y="59"/>
                      </a:lnTo>
                      <a:lnTo>
                        <a:pt x="36" y="52"/>
                      </a:lnTo>
                      <a:lnTo>
                        <a:pt x="36" y="48"/>
                      </a:lnTo>
                      <a:lnTo>
                        <a:pt x="35" y="44"/>
                      </a:lnTo>
                      <a:lnTo>
                        <a:pt x="35" y="41"/>
                      </a:lnTo>
                      <a:lnTo>
                        <a:pt x="34" y="38"/>
                      </a:lnTo>
                      <a:lnTo>
                        <a:pt x="32" y="36"/>
                      </a:lnTo>
                      <a:lnTo>
                        <a:pt x="30" y="35"/>
                      </a:lnTo>
                      <a:lnTo>
                        <a:pt x="26" y="34"/>
                      </a:lnTo>
                      <a:lnTo>
                        <a:pt x="18" y="34"/>
                      </a:lnTo>
                      <a:lnTo>
                        <a:pt x="18" y="59"/>
                      </a:lnTo>
                      <a:lnTo>
                        <a:pt x="19" y="60"/>
                      </a:lnTo>
                      <a:lnTo>
                        <a:pt x="22" y="60"/>
                      </a:lnTo>
                      <a:lnTo>
                        <a:pt x="25" y="61"/>
                      </a:lnTo>
                      <a:lnTo>
                        <a:pt x="25" y="63"/>
                      </a:lnTo>
                      <a:lnTo>
                        <a:pt x="0" y="63"/>
                      </a:lnTo>
                      <a:lnTo>
                        <a:pt x="0" y="61"/>
                      </a:lnTo>
                      <a:lnTo>
                        <a:pt x="5" y="60"/>
                      </a:lnTo>
                      <a:lnTo>
                        <a:pt x="7" y="60"/>
                      </a:lnTo>
                      <a:lnTo>
                        <a:pt x="8" y="59"/>
                      </a:lnTo>
                      <a:lnTo>
                        <a:pt x="8" y="4"/>
                      </a:lnTo>
                      <a:lnTo>
                        <a:pt x="7" y="3"/>
                      </a:lnTo>
                      <a:lnTo>
                        <a:pt x="0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90" name="Freeform 153">
                  <a:extLst>
                    <a:ext uri="{FF2B5EF4-FFF2-40B4-BE49-F238E27FC236}">
                      <a16:creationId xmlns:a16="http://schemas.microsoft.com/office/drawing/2014/main" id="{E3DCB9CA-634A-4456-A185-7EF0AA4A7B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89" y="1723"/>
                  <a:ext cx="27" cy="65"/>
                </a:xfrm>
                <a:custGeom>
                  <a:avLst/>
                  <a:gdLst>
                    <a:gd name="T0" fmla="*/ 20 w 27"/>
                    <a:gd name="T1" fmla="*/ 0 h 65"/>
                    <a:gd name="T2" fmla="*/ 27 w 27"/>
                    <a:gd name="T3" fmla="*/ 0 h 65"/>
                    <a:gd name="T4" fmla="*/ 7 w 27"/>
                    <a:gd name="T5" fmla="*/ 65 h 65"/>
                    <a:gd name="T6" fmla="*/ 0 w 27"/>
                    <a:gd name="T7" fmla="*/ 65 h 65"/>
                    <a:gd name="T8" fmla="*/ 20 w 27"/>
                    <a:gd name="T9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65">
                      <a:moveTo>
                        <a:pt x="20" y="0"/>
                      </a:moveTo>
                      <a:lnTo>
                        <a:pt x="27" y="0"/>
                      </a:lnTo>
                      <a:lnTo>
                        <a:pt x="7" y="65"/>
                      </a:lnTo>
                      <a:lnTo>
                        <a:pt x="0" y="65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91" name="Freeform 154">
                  <a:extLst>
                    <a:ext uri="{FF2B5EF4-FFF2-40B4-BE49-F238E27FC236}">
                      <a16:creationId xmlns:a16="http://schemas.microsoft.com/office/drawing/2014/main" id="{41F67344-6284-4F7A-BFF3-77C9391572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2" y="1724"/>
                  <a:ext cx="90" cy="63"/>
                </a:xfrm>
                <a:custGeom>
                  <a:avLst/>
                  <a:gdLst>
                    <a:gd name="T0" fmla="*/ 0 w 90"/>
                    <a:gd name="T1" fmla="*/ 0 h 63"/>
                    <a:gd name="T2" fmla="*/ 23 w 90"/>
                    <a:gd name="T3" fmla="*/ 0 h 63"/>
                    <a:gd name="T4" fmla="*/ 23 w 90"/>
                    <a:gd name="T5" fmla="*/ 3 h 63"/>
                    <a:gd name="T6" fmla="*/ 16 w 90"/>
                    <a:gd name="T7" fmla="*/ 3 h 63"/>
                    <a:gd name="T8" fmla="*/ 16 w 90"/>
                    <a:gd name="T9" fmla="*/ 6 h 63"/>
                    <a:gd name="T10" fmla="*/ 28 w 90"/>
                    <a:gd name="T11" fmla="*/ 52 h 63"/>
                    <a:gd name="T12" fmla="*/ 29 w 90"/>
                    <a:gd name="T13" fmla="*/ 52 h 63"/>
                    <a:gd name="T14" fmla="*/ 43 w 90"/>
                    <a:gd name="T15" fmla="*/ 2 h 63"/>
                    <a:gd name="T16" fmla="*/ 50 w 90"/>
                    <a:gd name="T17" fmla="*/ 2 h 63"/>
                    <a:gd name="T18" fmla="*/ 65 w 90"/>
                    <a:gd name="T19" fmla="*/ 52 h 63"/>
                    <a:gd name="T20" fmla="*/ 72 w 90"/>
                    <a:gd name="T21" fmla="*/ 26 h 63"/>
                    <a:gd name="T22" fmla="*/ 75 w 90"/>
                    <a:gd name="T23" fmla="*/ 14 h 63"/>
                    <a:gd name="T24" fmla="*/ 77 w 90"/>
                    <a:gd name="T25" fmla="*/ 6 h 63"/>
                    <a:gd name="T26" fmla="*/ 77 w 90"/>
                    <a:gd name="T27" fmla="*/ 5 h 63"/>
                    <a:gd name="T28" fmla="*/ 75 w 90"/>
                    <a:gd name="T29" fmla="*/ 3 h 63"/>
                    <a:gd name="T30" fmla="*/ 70 w 90"/>
                    <a:gd name="T31" fmla="*/ 3 h 63"/>
                    <a:gd name="T32" fmla="*/ 70 w 90"/>
                    <a:gd name="T33" fmla="*/ 0 h 63"/>
                    <a:gd name="T34" fmla="*/ 90 w 90"/>
                    <a:gd name="T35" fmla="*/ 0 h 63"/>
                    <a:gd name="T36" fmla="*/ 90 w 90"/>
                    <a:gd name="T37" fmla="*/ 3 h 63"/>
                    <a:gd name="T38" fmla="*/ 87 w 90"/>
                    <a:gd name="T39" fmla="*/ 3 h 63"/>
                    <a:gd name="T40" fmla="*/ 83 w 90"/>
                    <a:gd name="T41" fmla="*/ 5 h 63"/>
                    <a:gd name="T42" fmla="*/ 82 w 90"/>
                    <a:gd name="T43" fmla="*/ 9 h 63"/>
                    <a:gd name="T44" fmla="*/ 80 w 90"/>
                    <a:gd name="T45" fmla="*/ 17 h 63"/>
                    <a:gd name="T46" fmla="*/ 75 w 90"/>
                    <a:gd name="T47" fmla="*/ 30 h 63"/>
                    <a:gd name="T48" fmla="*/ 66 w 90"/>
                    <a:gd name="T49" fmla="*/ 63 h 63"/>
                    <a:gd name="T50" fmla="*/ 60 w 90"/>
                    <a:gd name="T51" fmla="*/ 63 h 63"/>
                    <a:gd name="T52" fmla="*/ 45 w 90"/>
                    <a:gd name="T53" fmla="*/ 13 h 63"/>
                    <a:gd name="T54" fmla="*/ 44 w 90"/>
                    <a:gd name="T55" fmla="*/ 13 h 63"/>
                    <a:gd name="T56" fmla="*/ 29 w 90"/>
                    <a:gd name="T57" fmla="*/ 63 h 63"/>
                    <a:gd name="T58" fmla="*/ 23 w 90"/>
                    <a:gd name="T59" fmla="*/ 63 h 63"/>
                    <a:gd name="T60" fmla="*/ 15 w 90"/>
                    <a:gd name="T61" fmla="*/ 34 h 63"/>
                    <a:gd name="T62" fmla="*/ 11 w 90"/>
                    <a:gd name="T63" fmla="*/ 21 h 63"/>
                    <a:gd name="T64" fmla="*/ 8 w 90"/>
                    <a:gd name="T65" fmla="*/ 9 h 63"/>
                    <a:gd name="T66" fmla="*/ 6 w 90"/>
                    <a:gd name="T67" fmla="*/ 4 h 63"/>
                    <a:gd name="T68" fmla="*/ 4 w 90"/>
                    <a:gd name="T69" fmla="*/ 3 h 63"/>
                    <a:gd name="T70" fmla="*/ 0 w 90"/>
                    <a:gd name="T71" fmla="*/ 3 h 63"/>
                    <a:gd name="T72" fmla="*/ 0 w 90"/>
                    <a:gd name="T73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0" h="63">
                      <a:moveTo>
                        <a:pt x="0" y="0"/>
                      </a:moveTo>
                      <a:lnTo>
                        <a:pt x="23" y="0"/>
                      </a:lnTo>
                      <a:lnTo>
                        <a:pt x="23" y="3"/>
                      </a:lnTo>
                      <a:lnTo>
                        <a:pt x="16" y="3"/>
                      </a:lnTo>
                      <a:lnTo>
                        <a:pt x="16" y="6"/>
                      </a:lnTo>
                      <a:lnTo>
                        <a:pt x="28" y="52"/>
                      </a:lnTo>
                      <a:lnTo>
                        <a:pt x="29" y="52"/>
                      </a:lnTo>
                      <a:lnTo>
                        <a:pt x="43" y="2"/>
                      </a:lnTo>
                      <a:lnTo>
                        <a:pt x="50" y="2"/>
                      </a:lnTo>
                      <a:lnTo>
                        <a:pt x="65" y="52"/>
                      </a:lnTo>
                      <a:lnTo>
                        <a:pt x="72" y="26"/>
                      </a:lnTo>
                      <a:lnTo>
                        <a:pt x="75" y="14"/>
                      </a:lnTo>
                      <a:lnTo>
                        <a:pt x="77" y="6"/>
                      </a:lnTo>
                      <a:lnTo>
                        <a:pt x="77" y="5"/>
                      </a:lnTo>
                      <a:lnTo>
                        <a:pt x="75" y="3"/>
                      </a:lnTo>
                      <a:lnTo>
                        <a:pt x="70" y="3"/>
                      </a:lnTo>
                      <a:lnTo>
                        <a:pt x="70" y="0"/>
                      </a:lnTo>
                      <a:lnTo>
                        <a:pt x="90" y="0"/>
                      </a:lnTo>
                      <a:lnTo>
                        <a:pt x="90" y="3"/>
                      </a:lnTo>
                      <a:lnTo>
                        <a:pt x="87" y="3"/>
                      </a:lnTo>
                      <a:lnTo>
                        <a:pt x="83" y="5"/>
                      </a:lnTo>
                      <a:lnTo>
                        <a:pt x="82" y="9"/>
                      </a:lnTo>
                      <a:lnTo>
                        <a:pt x="80" y="17"/>
                      </a:lnTo>
                      <a:lnTo>
                        <a:pt x="75" y="30"/>
                      </a:lnTo>
                      <a:lnTo>
                        <a:pt x="66" y="63"/>
                      </a:lnTo>
                      <a:lnTo>
                        <a:pt x="60" y="63"/>
                      </a:lnTo>
                      <a:lnTo>
                        <a:pt x="45" y="13"/>
                      </a:lnTo>
                      <a:lnTo>
                        <a:pt x="44" y="13"/>
                      </a:lnTo>
                      <a:lnTo>
                        <a:pt x="29" y="63"/>
                      </a:lnTo>
                      <a:lnTo>
                        <a:pt x="23" y="63"/>
                      </a:lnTo>
                      <a:lnTo>
                        <a:pt x="15" y="34"/>
                      </a:lnTo>
                      <a:lnTo>
                        <a:pt x="11" y="21"/>
                      </a:lnTo>
                      <a:lnTo>
                        <a:pt x="8" y="9"/>
                      </a:lnTo>
                      <a:lnTo>
                        <a:pt x="6" y="4"/>
                      </a:lnTo>
                      <a:lnTo>
                        <a:pt x="4" y="3"/>
                      </a:lnTo>
                      <a:lnTo>
                        <a:pt x="0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92" name="Freeform 155">
                  <a:extLst>
                    <a:ext uri="{FF2B5EF4-FFF2-40B4-BE49-F238E27FC236}">
                      <a16:creationId xmlns:a16="http://schemas.microsoft.com/office/drawing/2014/main" id="{D1069D44-BFB6-49F9-A57F-6221C6928DA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183" y="2248"/>
                  <a:ext cx="61" cy="63"/>
                </a:xfrm>
                <a:custGeom>
                  <a:avLst/>
                  <a:gdLst>
                    <a:gd name="T0" fmla="*/ 28 w 61"/>
                    <a:gd name="T1" fmla="*/ 10 h 63"/>
                    <a:gd name="T2" fmla="*/ 19 w 61"/>
                    <a:gd name="T3" fmla="*/ 36 h 63"/>
                    <a:gd name="T4" fmla="*/ 37 w 61"/>
                    <a:gd name="T5" fmla="*/ 36 h 63"/>
                    <a:gd name="T6" fmla="*/ 28 w 61"/>
                    <a:gd name="T7" fmla="*/ 10 h 63"/>
                    <a:gd name="T8" fmla="*/ 27 w 61"/>
                    <a:gd name="T9" fmla="*/ 0 h 63"/>
                    <a:gd name="T10" fmla="*/ 33 w 61"/>
                    <a:gd name="T11" fmla="*/ 0 h 63"/>
                    <a:gd name="T12" fmla="*/ 53 w 61"/>
                    <a:gd name="T13" fmla="*/ 56 h 63"/>
                    <a:gd name="T14" fmla="*/ 55 w 61"/>
                    <a:gd name="T15" fmla="*/ 60 h 63"/>
                    <a:gd name="T16" fmla="*/ 57 w 61"/>
                    <a:gd name="T17" fmla="*/ 60 h 63"/>
                    <a:gd name="T18" fmla="*/ 61 w 61"/>
                    <a:gd name="T19" fmla="*/ 61 h 63"/>
                    <a:gd name="T20" fmla="*/ 61 w 61"/>
                    <a:gd name="T21" fmla="*/ 63 h 63"/>
                    <a:gd name="T22" fmla="*/ 38 w 61"/>
                    <a:gd name="T23" fmla="*/ 63 h 63"/>
                    <a:gd name="T24" fmla="*/ 38 w 61"/>
                    <a:gd name="T25" fmla="*/ 61 h 63"/>
                    <a:gd name="T26" fmla="*/ 42 w 61"/>
                    <a:gd name="T27" fmla="*/ 60 h 63"/>
                    <a:gd name="T28" fmla="*/ 44 w 61"/>
                    <a:gd name="T29" fmla="*/ 60 h 63"/>
                    <a:gd name="T30" fmla="*/ 44 w 61"/>
                    <a:gd name="T31" fmla="*/ 57 h 63"/>
                    <a:gd name="T32" fmla="*/ 38 w 61"/>
                    <a:gd name="T33" fmla="*/ 39 h 63"/>
                    <a:gd name="T34" fmla="*/ 18 w 61"/>
                    <a:gd name="T35" fmla="*/ 39 h 63"/>
                    <a:gd name="T36" fmla="*/ 13 w 61"/>
                    <a:gd name="T37" fmla="*/ 57 h 63"/>
                    <a:gd name="T38" fmla="*/ 12 w 61"/>
                    <a:gd name="T39" fmla="*/ 58 h 63"/>
                    <a:gd name="T40" fmla="*/ 12 w 61"/>
                    <a:gd name="T41" fmla="*/ 59 h 63"/>
                    <a:gd name="T42" fmla="*/ 13 w 61"/>
                    <a:gd name="T43" fmla="*/ 60 h 63"/>
                    <a:gd name="T44" fmla="*/ 15 w 61"/>
                    <a:gd name="T45" fmla="*/ 60 h 63"/>
                    <a:gd name="T46" fmla="*/ 19 w 61"/>
                    <a:gd name="T47" fmla="*/ 61 h 63"/>
                    <a:gd name="T48" fmla="*/ 19 w 61"/>
                    <a:gd name="T49" fmla="*/ 63 h 63"/>
                    <a:gd name="T50" fmla="*/ 0 w 61"/>
                    <a:gd name="T51" fmla="*/ 63 h 63"/>
                    <a:gd name="T52" fmla="*/ 0 w 61"/>
                    <a:gd name="T53" fmla="*/ 61 h 63"/>
                    <a:gd name="T54" fmla="*/ 3 w 61"/>
                    <a:gd name="T55" fmla="*/ 60 h 63"/>
                    <a:gd name="T56" fmla="*/ 5 w 61"/>
                    <a:gd name="T57" fmla="*/ 59 h 63"/>
                    <a:gd name="T58" fmla="*/ 6 w 61"/>
                    <a:gd name="T59" fmla="*/ 58 h 63"/>
                    <a:gd name="T60" fmla="*/ 7 w 61"/>
                    <a:gd name="T61" fmla="*/ 55 h 63"/>
                    <a:gd name="T62" fmla="*/ 13 w 61"/>
                    <a:gd name="T63" fmla="*/ 40 h 63"/>
                    <a:gd name="T64" fmla="*/ 17 w 61"/>
                    <a:gd name="T65" fmla="*/ 27 h 63"/>
                    <a:gd name="T66" fmla="*/ 27 w 61"/>
                    <a:gd name="T67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1" h="63">
                      <a:moveTo>
                        <a:pt x="28" y="10"/>
                      </a:moveTo>
                      <a:lnTo>
                        <a:pt x="19" y="36"/>
                      </a:lnTo>
                      <a:lnTo>
                        <a:pt x="37" y="36"/>
                      </a:lnTo>
                      <a:lnTo>
                        <a:pt x="28" y="10"/>
                      </a:lnTo>
                      <a:close/>
                      <a:moveTo>
                        <a:pt x="27" y="0"/>
                      </a:moveTo>
                      <a:lnTo>
                        <a:pt x="33" y="0"/>
                      </a:lnTo>
                      <a:lnTo>
                        <a:pt x="53" y="56"/>
                      </a:lnTo>
                      <a:lnTo>
                        <a:pt x="55" y="60"/>
                      </a:lnTo>
                      <a:lnTo>
                        <a:pt x="57" y="60"/>
                      </a:lnTo>
                      <a:lnTo>
                        <a:pt x="61" y="61"/>
                      </a:lnTo>
                      <a:lnTo>
                        <a:pt x="61" y="63"/>
                      </a:lnTo>
                      <a:lnTo>
                        <a:pt x="38" y="63"/>
                      </a:lnTo>
                      <a:lnTo>
                        <a:pt x="38" y="61"/>
                      </a:lnTo>
                      <a:lnTo>
                        <a:pt x="42" y="60"/>
                      </a:lnTo>
                      <a:lnTo>
                        <a:pt x="44" y="60"/>
                      </a:lnTo>
                      <a:lnTo>
                        <a:pt x="44" y="57"/>
                      </a:lnTo>
                      <a:lnTo>
                        <a:pt x="38" y="39"/>
                      </a:lnTo>
                      <a:lnTo>
                        <a:pt x="18" y="39"/>
                      </a:lnTo>
                      <a:lnTo>
                        <a:pt x="13" y="57"/>
                      </a:lnTo>
                      <a:lnTo>
                        <a:pt x="12" y="58"/>
                      </a:lnTo>
                      <a:lnTo>
                        <a:pt x="12" y="59"/>
                      </a:lnTo>
                      <a:lnTo>
                        <a:pt x="13" y="60"/>
                      </a:lnTo>
                      <a:lnTo>
                        <a:pt x="15" y="60"/>
                      </a:lnTo>
                      <a:lnTo>
                        <a:pt x="19" y="61"/>
                      </a:lnTo>
                      <a:lnTo>
                        <a:pt x="19" y="63"/>
                      </a:lnTo>
                      <a:lnTo>
                        <a:pt x="0" y="63"/>
                      </a:lnTo>
                      <a:lnTo>
                        <a:pt x="0" y="61"/>
                      </a:lnTo>
                      <a:lnTo>
                        <a:pt x="3" y="60"/>
                      </a:lnTo>
                      <a:lnTo>
                        <a:pt x="5" y="59"/>
                      </a:lnTo>
                      <a:lnTo>
                        <a:pt x="6" y="58"/>
                      </a:lnTo>
                      <a:lnTo>
                        <a:pt x="7" y="55"/>
                      </a:lnTo>
                      <a:lnTo>
                        <a:pt x="13" y="40"/>
                      </a:lnTo>
                      <a:lnTo>
                        <a:pt x="17" y="27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93" name="Freeform 156">
                  <a:extLst>
                    <a:ext uri="{FF2B5EF4-FFF2-40B4-BE49-F238E27FC236}">
                      <a16:creationId xmlns:a16="http://schemas.microsoft.com/office/drawing/2014/main" id="{DF2A37DF-C064-4F16-9263-1C9AE9322D3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46" y="2244"/>
                  <a:ext cx="49" cy="68"/>
                </a:xfrm>
                <a:custGeom>
                  <a:avLst/>
                  <a:gdLst>
                    <a:gd name="T0" fmla="*/ 23 w 49"/>
                    <a:gd name="T1" fmla="*/ 25 h 68"/>
                    <a:gd name="T2" fmla="*/ 17 w 49"/>
                    <a:gd name="T3" fmla="*/ 26 h 68"/>
                    <a:gd name="T4" fmla="*/ 13 w 49"/>
                    <a:gd name="T5" fmla="*/ 30 h 68"/>
                    <a:gd name="T6" fmla="*/ 11 w 49"/>
                    <a:gd name="T7" fmla="*/ 37 h 68"/>
                    <a:gd name="T8" fmla="*/ 10 w 49"/>
                    <a:gd name="T9" fmla="*/ 44 h 68"/>
                    <a:gd name="T10" fmla="*/ 11 w 49"/>
                    <a:gd name="T11" fmla="*/ 54 h 68"/>
                    <a:gd name="T12" fmla="*/ 15 w 49"/>
                    <a:gd name="T13" fmla="*/ 61 h 68"/>
                    <a:gd name="T14" fmla="*/ 22 w 49"/>
                    <a:gd name="T15" fmla="*/ 63 h 68"/>
                    <a:gd name="T16" fmla="*/ 25 w 49"/>
                    <a:gd name="T17" fmla="*/ 63 h 68"/>
                    <a:gd name="T18" fmla="*/ 28 w 49"/>
                    <a:gd name="T19" fmla="*/ 62 h 68"/>
                    <a:gd name="T20" fmla="*/ 30 w 49"/>
                    <a:gd name="T21" fmla="*/ 60 h 68"/>
                    <a:gd name="T22" fmla="*/ 32 w 49"/>
                    <a:gd name="T23" fmla="*/ 56 h 68"/>
                    <a:gd name="T24" fmla="*/ 34 w 49"/>
                    <a:gd name="T25" fmla="*/ 54 h 68"/>
                    <a:gd name="T26" fmla="*/ 34 w 49"/>
                    <a:gd name="T27" fmla="*/ 36 h 68"/>
                    <a:gd name="T28" fmla="*/ 32 w 49"/>
                    <a:gd name="T29" fmla="*/ 32 h 68"/>
                    <a:gd name="T30" fmla="*/ 32 w 49"/>
                    <a:gd name="T31" fmla="*/ 30 h 68"/>
                    <a:gd name="T32" fmla="*/ 28 w 49"/>
                    <a:gd name="T33" fmla="*/ 26 h 68"/>
                    <a:gd name="T34" fmla="*/ 26 w 49"/>
                    <a:gd name="T35" fmla="*/ 25 h 68"/>
                    <a:gd name="T36" fmla="*/ 23 w 49"/>
                    <a:gd name="T37" fmla="*/ 25 h 68"/>
                    <a:gd name="T38" fmla="*/ 41 w 49"/>
                    <a:gd name="T39" fmla="*/ 0 h 68"/>
                    <a:gd name="T40" fmla="*/ 41 w 49"/>
                    <a:gd name="T41" fmla="*/ 60 h 68"/>
                    <a:gd name="T42" fmla="*/ 42 w 49"/>
                    <a:gd name="T43" fmla="*/ 62 h 68"/>
                    <a:gd name="T44" fmla="*/ 42 w 49"/>
                    <a:gd name="T45" fmla="*/ 63 h 68"/>
                    <a:gd name="T46" fmla="*/ 43 w 49"/>
                    <a:gd name="T47" fmla="*/ 64 h 68"/>
                    <a:gd name="T48" fmla="*/ 46 w 49"/>
                    <a:gd name="T49" fmla="*/ 65 h 68"/>
                    <a:gd name="T50" fmla="*/ 49 w 49"/>
                    <a:gd name="T51" fmla="*/ 65 h 68"/>
                    <a:gd name="T52" fmla="*/ 49 w 49"/>
                    <a:gd name="T53" fmla="*/ 67 h 68"/>
                    <a:gd name="T54" fmla="*/ 34 w 49"/>
                    <a:gd name="T55" fmla="*/ 67 h 68"/>
                    <a:gd name="T56" fmla="*/ 32 w 49"/>
                    <a:gd name="T57" fmla="*/ 66 h 68"/>
                    <a:gd name="T58" fmla="*/ 32 w 49"/>
                    <a:gd name="T59" fmla="*/ 62 h 68"/>
                    <a:gd name="T60" fmla="*/ 28 w 49"/>
                    <a:gd name="T61" fmla="*/ 65 h 68"/>
                    <a:gd name="T62" fmla="*/ 24 w 49"/>
                    <a:gd name="T63" fmla="*/ 67 h 68"/>
                    <a:gd name="T64" fmla="*/ 19 w 49"/>
                    <a:gd name="T65" fmla="*/ 68 h 68"/>
                    <a:gd name="T66" fmla="*/ 11 w 49"/>
                    <a:gd name="T67" fmla="*/ 67 h 68"/>
                    <a:gd name="T68" fmla="*/ 5 w 49"/>
                    <a:gd name="T69" fmla="*/ 62 h 68"/>
                    <a:gd name="T70" fmla="*/ 1 w 49"/>
                    <a:gd name="T71" fmla="*/ 55 h 68"/>
                    <a:gd name="T72" fmla="*/ 0 w 49"/>
                    <a:gd name="T73" fmla="*/ 45 h 68"/>
                    <a:gd name="T74" fmla="*/ 2 w 49"/>
                    <a:gd name="T75" fmla="*/ 36 h 68"/>
                    <a:gd name="T76" fmla="*/ 6 w 49"/>
                    <a:gd name="T77" fmla="*/ 28 h 68"/>
                    <a:gd name="T78" fmla="*/ 10 w 49"/>
                    <a:gd name="T79" fmla="*/ 25 h 68"/>
                    <a:gd name="T80" fmla="*/ 13 w 49"/>
                    <a:gd name="T81" fmla="*/ 24 h 68"/>
                    <a:gd name="T82" fmla="*/ 17 w 49"/>
                    <a:gd name="T83" fmla="*/ 21 h 68"/>
                    <a:gd name="T84" fmla="*/ 27 w 49"/>
                    <a:gd name="T85" fmla="*/ 21 h 68"/>
                    <a:gd name="T86" fmla="*/ 34 w 49"/>
                    <a:gd name="T87" fmla="*/ 24 h 68"/>
                    <a:gd name="T88" fmla="*/ 34 w 49"/>
                    <a:gd name="T89" fmla="*/ 8 h 68"/>
                    <a:gd name="T90" fmla="*/ 32 w 49"/>
                    <a:gd name="T91" fmla="*/ 7 h 68"/>
                    <a:gd name="T92" fmla="*/ 32 w 49"/>
                    <a:gd name="T93" fmla="*/ 5 h 68"/>
                    <a:gd name="T94" fmla="*/ 30 w 49"/>
                    <a:gd name="T95" fmla="*/ 5 h 68"/>
                    <a:gd name="T96" fmla="*/ 27 w 49"/>
                    <a:gd name="T97" fmla="*/ 4 h 68"/>
                    <a:gd name="T98" fmla="*/ 27 w 49"/>
                    <a:gd name="T99" fmla="*/ 2 h 68"/>
                    <a:gd name="T100" fmla="*/ 41 w 49"/>
                    <a:gd name="T101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49" h="68">
                      <a:moveTo>
                        <a:pt x="23" y="25"/>
                      </a:moveTo>
                      <a:lnTo>
                        <a:pt x="17" y="26"/>
                      </a:lnTo>
                      <a:lnTo>
                        <a:pt x="13" y="30"/>
                      </a:lnTo>
                      <a:lnTo>
                        <a:pt x="11" y="37"/>
                      </a:lnTo>
                      <a:lnTo>
                        <a:pt x="10" y="44"/>
                      </a:lnTo>
                      <a:lnTo>
                        <a:pt x="11" y="54"/>
                      </a:lnTo>
                      <a:lnTo>
                        <a:pt x="15" y="61"/>
                      </a:lnTo>
                      <a:lnTo>
                        <a:pt x="22" y="63"/>
                      </a:lnTo>
                      <a:lnTo>
                        <a:pt x="25" y="63"/>
                      </a:lnTo>
                      <a:lnTo>
                        <a:pt x="28" y="62"/>
                      </a:lnTo>
                      <a:lnTo>
                        <a:pt x="30" y="60"/>
                      </a:lnTo>
                      <a:lnTo>
                        <a:pt x="32" y="56"/>
                      </a:lnTo>
                      <a:lnTo>
                        <a:pt x="34" y="54"/>
                      </a:lnTo>
                      <a:lnTo>
                        <a:pt x="34" y="36"/>
                      </a:lnTo>
                      <a:lnTo>
                        <a:pt x="32" y="32"/>
                      </a:lnTo>
                      <a:lnTo>
                        <a:pt x="32" y="30"/>
                      </a:lnTo>
                      <a:lnTo>
                        <a:pt x="28" y="26"/>
                      </a:lnTo>
                      <a:lnTo>
                        <a:pt x="26" y="25"/>
                      </a:lnTo>
                      <a:lnTo>
                        <a:pt x="23" y="25"/>
                      </a:lnTo>
                      <a:close/>
                      <a:moveTo>
                        <a:pt x="41" y="0"/>
                      </a:moveTo>
                      <a:lnTo>
                        <a:pt x="41" y="60"/>
                      </a:lnTo>
                      <a:lnTo>
                        <a:pt x="42" y="62"/>
                      </a:lnTo>
                      <a:lnTo>
                        <a:pt x="42" y="63"/>
                      </a:lnTo>
                      <a:lnTo>
                        <a:pt x="43" y="64"/>
                      </a:lnTo>
                      <a:lnTo>
                        <a:pt x="46" y="65"/>
                      </a:lnTo>
                      <a:lnTo>
                        <a:pt x="49" y="65"/>
                      </a:lnTo>
                      <a:lnTo>
                        <a:pt x="49" y="67"/>
                      </a:lnTo>
                      <a:lnTo>
                        <a:pt x="34" y="67"/>
                      </a:lnTo>
                      <a:lnTo>
                        <a:pt x="32" y="66"/>
                      </a:lnTo>
                      <a:lnTo>
                        <a:pt x="32" y="62"/>
                      </a:lnTo>
                      <a:lnTo>
                        <a:pt x="28" y="65"/>
                      </a:lnTo>
                      <a:lnTo>
                        <a:pt x="24" y="67"/>
                      </a:lnTo>
                      <a:lnTo>
                        <a:pt x="19" y="68"/>
                      </a:lnTo>
                      <a:lnTo>
                        <a:pt x="11" y="67"/>
                      </a:lnTo>
                      <a:lnTo>
                        <a:pt x="5" y="62"/>
                      </a:lnTo>
                      <a:lnTo>
                        <a:pt x="1" y="55"/>
                      </a:lnTo>
                      <a:lnTo>
                        <a:pt x="0" y="45"/>
                      </a:lnTo>
                      <a:lnTo>
                        <a:pt x="2" y="36"/>
                      </a:lnTo>
                      <a:lnTo>
                        <a:pt x="6" y="28"/>
                      </a:lnTo>
                      <a:lnTo>
                        <a:pt x="10" y="25"/>
                      </a:lnTo>
                      <a:lnTo>
                        <a:pt x="13" y="24"/>
                      </a:lnTo>
                      <a:lnTo>
                        <a:pt x="17" y="21"/>
                      </a:lnTo>
                      <a:lnTo>
                        <a:pt x="27" y="21"/>
                      </a:lnTo>
                      <a:lnTo>
                        <a:pt x="34" y="24"/>
                      </a:lnTo>
                      <a:lnTo>
                        <a:pt x="34" y="8"/>
                      </a:lnTo>
                      <a:lnTo>
                        <a:pt x="32" y="7"/>
                      </a:lnTo>
                      <a:lnTo>
                        <a:pt x="32" y="5"/>
                      </a:lnTo>
                      <a:lnTo>
                        <a:pt x="30" y="5"/>
                      </a:lnTo>
                      <a:lnTo>
                        <a:pt x="27" y="4"/>
                      </a:lnTo>
                      <a:lnTo>
                        <a:pt x="27" y="2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94" name="Freeform 157">
                  <a:extLst>
                    <a:ext uri="{FF2B5EF4-FFF2-40B4-BE49-F238E27FC236}">
                      <a16:creationId xmlns:a16="http://schemas.microsoft.com/office/drawing/2014/main" id="{2639C2E5-2B74-448E-BA66-AF186044DE0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00" y="2244"/>
                  <a:ext cx="49" cy="68"/>
                </a:xfrm>
                <a:custGeom>
                  <a:avLst/>
                  <a:gdLst>
                    <a:gd name="T0" fmla="*/ 23 w 49"/>
                    <a:gd name="T1" fmla="*/ 25 h 68"/>
                    <a:gd name="T2" fmla="*/ 18 w 49"/>
                    <a:gd name="T3" fmla="*/ 26 h 68"/>
                    <a:gd name="T4" fmla="*/ 13 w 49"/>
                    <a:gd name="T5" fmla="*/ 30 h 68"/>
                    <a:gd name="T6" fmla="*/ 11 w 49"/>
                    <a:gd name="T7" fmla="*/ 37 h 68"/>
                    <a:gd name="T8" fmla="*/ 10 w 49"/>
                    <a:gd name="T9" fmla="*/ 44 h 68"/>
                    <a:gd name="T10" fmla="*/ 11 w 49"/>
                    <a:gd name="T11" fmla="*/ 54 h 68"/>
                    <a:gd name="T12" fmla="*/ 15 w 49"/>
                    <a:gd name="T13" fmla="*/ 61 h 68"/>
                    <a:gd name="T14" fmla="*/ 22 w 49"/>
                    <a:gd name="T15" fmla="*/ 63 h 68"/>
                    <a:gd name="T16" fmla="*/ 25 w 49"/>
                    <a:gd name="T17" fmla="*/ 63 h 68"/>
                    <a:gd name="T18" fmla="*/ 29 w 49"/>
                    <a:gd name="T19" fmla="*/ 62 h 68"/>
                    <a:gd name="T20" fmla="*/ 31 w 49"/>
                    <a:gd name="T21" fmla="*/ 60 h 68"/>
                    <a:gd name="T22" fmla="*/ 33 w 49"/>
                    <a:gd name="T23" fmla="*/ 56 h 68"/>
                    <a:gd name="T24" fmla="*/ 33 w 49"/>
                    <a:gd name="T25" fmla="*/ 30 h 68"/>
                    <a:gd name="T26" fmla="*/ 29 w 49"/>
                    <a:gd name="T27" fmla="*/ 26 h 68"/>
                    <a:gd name="T28" fmla="*/ 26 w 49"/>
                    <a:gd name="T29" fmla="*/ 25 h 68"/>
                    <a:gd name="T30" fmla="*/ 23 w 49"/>
                    <a:gd name="T31" fmla="*/ 25 h 68"/>
                    <a:gd name="T32" fmla="*/ 42 w 49"/>
                    <a:gd name="T33" fmla="*/ 0 h 68"/>
                    <a:gd name="T34" fmla="*/ 42 w 49"/>
                    <a:gd name="T35" fmla="*/ 62 h 68"/>
                    <a:gd name="T36" fmla="*/ 44 w 49"/>
                    <a:gd name="T37" fmla="*/ 64 h 68"/>
                    <a:gd name="T38" fmla="*/ 46 w 49"/>
                    <a:gd name="T39" fmla="*/ 65 h 68"/>
                    <a:gd name="T40" fmla="*/ 49 w 49"/>
                    <a:gd name="T41" fmla="*/ 65 h 68"/>
                    <a:gd name="T42" fmla="*/ 49 w 49"/>
                    <a:gd name="T43" fmla="*/ 67 h 68"/>
                    <a:gd name="T44" fmla="*/ 34 w 49"/>
                    <a:gd name="T45" fmla="*/ 67 h 68"/>
                    <a:gd name="T46" fmla="*/ 33 w 49"/>
                    <a:gd name="T47" fmla="*/ 66 h 68"/>
                    <a:gd name="T48" fmla="*/ 33 w 49"/>
                    <a:gd name="T49" fmla="*/ 62 h 68"/>
                    <a:gd name="T50" fmla="*/ 30 w 49"/>
                    <a:gd name="T51" fmla="*/ 65 h 68"/>
                    <a:gd name="T52" fmla="*/ 26 w 49"/>
                    <a:gd name="T53" fmla="*/ 67 h 68"/>
                    <a:gd name="T54" fmla="*/ 23 w 49"/>
                    <a:gd name="T55" fmla="*/ 68 h 68"/>
                    <a:gd name="T56" fmla="*/ 19 w 49"/>
                    <a:gd name="T57" fmla="*/ 68 h 68"/>
                    <a:gd name="T58" fmla="*/ 11 w 49"/>
                    <a:gd name="T59" fmla="*/ 67 h 68"/>
                    <a:gd name="T60" fmla="*/ 6 w 49"/>
                    <a:gd name="T61" fmla="*/ 62 h 68"/>
                    <a:gd name="T62" fmla="*/ 1 w 49"/>
                    <a:gd name="T63" fmla="*/ 55 h 68"/>
                    <a:gd name="T64" fmla="*/ 0 w 49"/>
                    <a:gd name="T65" fmla="*/ 45 h 68"/>
                    <a:gd name="T66" fmla="*/ 2 w 49"/>
                    <a:gd name="T67" fmla="*/ 36 h 68"/>
                    <a:gd name="T68" fmla="*/ 7 w 49"/>
                    <a:gd name="T69" fmla="*/ 28 h 68"/>
                    <a:gd name="T70" fmla="*/ 10 w 49"/>
                    <a:gd name="T71" fmla="*/ 25 h 68"/>
                    <a:gd name="T72" fmla="*/ 13 w 49"/>
                    <a:gd name="T73" fmla="*/ 24 h 68"/>
                    <a:gd name="T74" fmla="*/ 18 w 49"/>
                    <a:gd name="T75" fmla="*/ 21 h 68"/>
                    <a:gd name="T76" fmla="*/ 27 w 49"/>
                    <a:gd name="T77" fmla="*/ 21 h 68"/>
                    <a:gd name="T78" fmla="*/ 31 w 49"/>
                    <a:gd name="T79" fmla="*/ 23 h 68"/>
                    <a:gd name="T80" fmla="*/ 33 w 49"/>
                    <a:gd name="T81" fmla="*/ 24 h 68"/>
                    <a:gd name="T82" fmla="*/ 33 w 49"/>
                    <a:gd name="T83" fmla="*/ 5 h 68"/>
                    <a:gd name="T84" fmla="*/ 31 w 49"/>
                    <a:gd name="T85" fmla="*/ 5 h 68"/>
                    <a:gd name="T86" fmla="*/ 27 w 49"/>
                    <a:gd name="T87" fmla="*/ 4 h 68"/>
                    <a:gd name="T88" fmla="*/ 27 w 49"/>
                    <a:gd name="T89" fmla="*/ 2 h 68"/>
                    <a:gd name="T90" fmla="*/ 42 w 49"/>
                    <a:gd name="T91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9" h="68">
                      <a:moveTo>
                        <a:pt x="23" y="25"/>
                      </a:moveTo>
                      <a:lnTo>
                        <a:pt x="18" y="26"/>
                      </a:lnTo>
                      <a:lnTo>
                        <a:pt x="13" y="30"/>
                      </a:lnTo>
                      <a:lnTo>
                        <a:pt x="11" y="37"/>
                      </a:lnTo>
                      <a:lnTo>
                        <a:pt x="10" y="44"/>
                      </a:lnTo>
                      <a:lnTo>
                        <a:pt x="11" y="54"/>
                      </a:lnTo>
                      <a:lnTo>
                        <a:pt x="15" y="61"/>
                      </a:lnTo>
                      <a:lnTo>
                        <a:pt x="22" y="63"/>
                      </a:lnTo>
                      <a:lnTo>
                        <a:pt x="25" y="63"/>
                      </a:lnTo>
                      <a:lnTo>
                        <a:pt x="29" y="62"/>
                      </a:lnTo>
                      <a:lnTo>
                        <a:pt x="31" y="60"/>
                      </a:lnTo>
                      <a:lnTo>
                        <a:pt x="33" y="56"/>
                      </a:lnTo>
                      <a:lnTo>
                        <a:pt x="33" y="30"/>
                      </a:lnTo>
                      <a:lnTo>
                        <a:pt x="29" y="26"/>
                      </a:lnTo>
                      <a:lnTo>
                        <a:pt x="26" y="25"/>
                      </a:lnTo>
                      <a:lnTo>
                        <a:pt x="23" y="25"/>
                      </a:lnTo>
                      <a:close/>
                      <a:moveTo>
                        <a:pt x="42" y="0"/>
                      </a:moveTo>
                      <a:lnTo>
                        <a:pt x="42" y="62"/>
                      </a:lnTo>
                      <a:lnTo>
                        <a:pt x="44" y="64"/>
                      </a:lnTo>
                      <a:lnTo>
                        <a:pt x="46" y="65"/>
                      </a:lnTo>
                      <a:lnTo>
                        <a:pt x="49" y="65"/>
                      </a:lnTo>
                      <a:lnTo>
                        <a:pt x="49" y="67"/>
                      </a:lnTo>
                      <a:lnTo>
                        <a:pt x="34" y="67"/>
                      </a:lnTo>
                      <a:lnTo>
                        <a:pt x="33" y="66"/>
                      </a:lnTo>
                      <a:lnTo>
                        <a:pt x="33" y="62"/>
                      </a:lnTo>
                      <a:lnTo>
                        <a:pt x="30" y="65"/>
                      </a:lnTo>
                      <a:lnTo>
                        <a:pt x="26" y="67"/>
                      </a:lnTo>
                      <a:lnTo>
                        <a:pt x="23" y="68"/>
                      </a:lnTo>
                      <a:lnTo>
                        <a:pt x="19" y="68"/>
                      </a:lnTo>
                      <a:lnTo>
                        <a:pt x="11" y="67"/>
                      </a:lnTo>
                      <a:lnTo>
                        <a:pt x="6" y="62"/>
                      </a:lnTo>
                      <a:lnTo>
                        <a:pt x="1" y="55"/>
                      </a:lnTo>
                      <a:lnTo>
                        <a:pt x="0" y="45"/>
                      </a:lnTo>
                      <a:lnTo>
                        <a:pt x="2" y="36"/>
                      </a:lnTo>
                      <a:lnTo>
                        <a:pt x="7" y="28"/>
                      </a:lnTo>
                      <a:lnTo>
                        <a:pt x="10" y="25"/>
                      </a:lnTo>
                      <a:lnTo>
                        <a:pt x="13" y="24"/>
                      </a:lnTo>
                      <a:lnTo>
                        <a:pt x="18" y="21"/>
                      </a:lnTo>
                      <a:lnTo>
                        <a:pt x="27" y="21"/>
                      </a:lnTo>
                      <a:lnTo>
                        <a:pt x="31" y="23"/>
                      </a:lnTo>
                      <a:lnTo>
                        <a:pt x="33" y="24"/>
                      </a:lnTo>
                      <a:lnTo>
                        <a:pt x="33" y="5"/>
                      </a:lnTo>
                      <a:lnTo>
                        <a:pt x="31" y="5"/>
                      </a:lnTo>
                      <a:lnTo>
                        <a:pt x="27" y="4"/>
                      </a:lnTo>
                      <a:lnTo>
                        <a:pt x="27" y="2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95" name="Freeform 158">
                  <a:extLst>
                    <a:ext uri="{FF2B5EF4-FFF2-40B4-BE49-F238E27FC236}">
                      <a16:creationId xmlns:a16="http://schemas.microsoft.com/office/drawing/2014/main" id="{BAE3BCD4-33DC-450E-B097-52591E7ABC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4" y="2265"/>
                  <a:ext cx="31" cy="46"/>
                </a:xfrm>
                <a:custGeom>
                  <a:avLst/>
                  <a:gdLst>
                    <a:gd name="T0" fmla="*/ 14 w 31"/>
                    <a:gd name="T1" fmla="*/ 0 h 46"/>
                    <a:gd name="T2" fmla="*/ 15 w 31"/>
                    <a:gd name="T3" fmla="*/ 8 h 46"/>
                    <a:gd name="T4" fmla="*/ 20 w 31"/>
                    <a:gd name="T5" fmla="*/ 3 h 46"/>
                    <a:gd name="T6" fmla="*/ 25 w 31"/>
                    <a:gd name="T7" fmla="*/ 0 h 46"/>
                    <a:gd name="T8" fmla="*/ 29 w 31"/>
                    <a:gd name="T9" fmla="*/ 0 h 46"/>
                    <a:gd name="T10" fmla="*/ 30 w 31"/>
                    <a:gd name="T11" fmla="*/ 2 h 46"/>
                    <a:gd name="T12" fmla="*/ 31 w 31"/>
                    <a:gd name="T13" fmla="*/ 4 h 46"/>
                    <a:gd name="T14" fmla="*/ 31 w 31"/>
                    <a:gd name="T15" fmla="*/ 8 h 46"/>
                    <a:gd name="T16" fmla="*/ 27 w 31"/>
                    <a:gd name="T17" fmla="*/ 10 h 46"/>
                    <a:gd name="T18" fmla="*/ 26 w 31"/>
                    <a:gd name="T19" fmla="*/ 9 h 46"/>
                    <a:gd name="T20" fmla="*/ 22 w 31"/>
                    <a:gd name="T21" fmla="*/ 8 h 46"/>
                    <a:gd name="T22" fmla="*/ 18 w 31"/>
                    <a:gd name="T23" fmla="*/ 8 h 46"/>
                    <a:gd name="T24" fmla="*/ 16 w 31"/>
                    <a:gd name="T25" fmla="*/ 10 h 46"/>
                    <a:gd name="T26" fmla="*/ 15 w 31"/>
                    <a:gd name="T27" fmla="*/ 14 h 46"/>
                    <a:gd name="T28" fmla="*/ 15 w 31"/>
                    <a:gd name="T29" fmla="*/ 42 h 46"/>
                    <a:gd name="T30" fmla="*/ 19 w 31"/>
                    <a:gd name="T31" fmla="*/ 44 h 46"/>
                    <a:gd name="T32" fmla="*/ 23 w 31"/>
                    <a:gd name="T33" fmla="*/ 44 h 46"/>
                    <a:gd name="T34" fmla="*/ 23 w 31"/>
                    <a:gd name="T35" fmla="*/ 46 h 46"/>
                    <a:gd name="T36" fmla="*/ 0 w 31"/>
                    <a:gd name="T37" fmla="*/ 46 h 46"/>
                    <a:gd name="T38" fmla="*/ 0 w 31"/>
                    <a:gd name="T39" fmla="*/ 44 h 46"/>
                    <a:gd name="T40" fmla="*/ 2 w 31"/>
                    <a:gd name="T41" fmla="*/ 43 h 46"/>
                    <a:gd name="T42" fmla="*/ 4 w 31"/>
                    <a:gd name="T43" fmla="*/ 43 h 46"/>
                    <a:gd name="T44" fmla="*/ 6 w 31"/>
                    <a:gd name="T45" fmla="*/ 41 h 46"/>
                    <a:gd name="T46" fmla="*/ 6 w 31"/>
                    <a:gd name="T47" fmla="*/ 8 h 46"/>
                    <a:gd name="T48" fmla="*/ 4 w 31"/>
                    <a:gd name="T49" fmla="*/ 6 h 46"/>
                    <a:gd name="T50" fmla="*/ 3 w 31"/>
                    <a:gd name="T51" fmla="*/ 6 h 46"/>
                    <a:gd name="T52" fmla="*/ 0 w 31"/>
                    <a:gd name="T53" fmla="*/ 5 h 46"/>
                    <a:gd name="T54" fmla="*/ 0 w 31"/>
                    <a:gd name="T55" fmla="*/ 3 h 46"/>
                    <a:gd name="T56" fmla="*/ 14 w 31"/>
                    <a:gd name="T57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1" h="46">
                      <a:moveTo>
                        <a:pt x="14" y="0"/>
                      </a:moveTo>
                      <a:lnTo>
                        <a:pt x="15" y="8"/>
                      </a:lnTo>
                      <a:lnTo>
                        <a:pt x="20" y="3"/>
                      </a:lnTo>
                      <a:lnTo>
                        <a:pt x="25" y="0"/>
                      </a:lnTo>
                      <a:lnTo>
                        <a:pt x="29" y="0"/>
                      </a:lnTo>
                      <a:lnTo>
                        <a:pt x="30" y="2"/>
                      </a:lnTo>
                      <a:lnTo>
                        <a:pt x="31" y="4"/>
                      </a:lnTo>
                      <a:lnTo>
                        <a:pt x="31" y="8"/>
                      </a:lnTo>
                      <a:lnTo>
                        <a:pt x="27" y="10"/>
                      </a:lnTo>
                      <a:lnTo>
                        <a:pt x="26" y="9"/>
                      </a:lnTo>
                      <a:lnTo>
                        <a:pt x="22" y="8"/>
                      </a:lnTo>
                      <a:lnTo>
                        <a:pt x="18" y="8"/>
                      </a:lnTo>
                      <a:lnTo>
                        <a:pt x="16" y="10"/>
                      </a:lnTo>
                      <a:lnTo>
                        <a:pt x="15" y="14"/>
                      </a:lnTo>
                      <a:lnTo>
                        <a:pt x="15" y="42"/>
                      </a:lnTo>
                      <a:lnTo>
                        <a:pt x="19" y="44"/>
                      </a:lnTo>
                      <a:lnTo>
                        <a:pt x="23" y="44"/>
                      </a:lnTo>
                      <a:lnTo>
                        <a:pt x="23" y="46"/>
                      </a:lnTo>
                      <a:lnTo>
                        <a:pt x="0" y="46"/>
                      </a:lnTo>
                      <a:lnTo>
                        <a:pt x="0" y="44"/>
                      </a:lnTo>
                      <a:lnTo>
                        <a:pt x="2" y="43"/>
                      </a:lnTo>
                      <a:lnTo>
                        <a:pt x="4" y="43"/>
                      </a:lnTo>
                      <a:lnTo>
                        <a:pt x="6" y="41"/>
                      </a:lnTo>
                      <a:lnTo>
                        <a:pt x="6" y="8"/>
                      </a:lnTo>
                      <a:lnTo>
                        <a:pt x="4" y="6"/>
                      </a:lnTo>
                      <a:lnTo>
                        <a:pt x="3" y="6"/>
                      </a:lnTo>
                      <a:lnTo>
                        <a:pt x="0" y="5"/>
                      </a:lnTo>
                      <a:lnTo>
                        <a:pt x="0" y="3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96" name="Freeform 159">
                  <a:extLst>
                    <a:ext uri="{FF2B5EF4-FFF2-40B4-BE49-F238E27FC236}">
                      <a16:creationId xmlns:a16="http://schemas.microsoft.com/office/drawing/2014/main" id="{F31D14AB-9D06-4134-A6F2-9DFEC9EAB8F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87" y="2265"/>
                  <a:ext cx="39" cy="47"/>
                </a:xfrm>
                <a:custGeom>
                  <a:avLst/>
                  <a:gdLst>
                    <a:gd name="T0" fmla="*/ 18 w 39"/>
                    <a:gd name="T1" fmla="*/ 4 h 47"/>
                    <a:gd name="T2" fmla="*/ 13 w 39"/>
                    <a:gd name="T3" fmla="*/ 8 h 47"/>
                    <a:gd name="T4" fmla="*/ 10 w 39"/>
                    <a:gd name="T5" fmla="*/ 15 h 47"/>
                    <a:gd name="T6" fmla="*/ 10 w 39"/>
                    <a:gd name="T7" fmla="*/ 19 h 47"/>
                    <a:gd name="T8" fmla="*/ 29 w 39"/>
                    <a:gd name="T9" fmla="*/ 19 h 47"/>
                    <a:gd name="T10" fmla="*/ 30 w 39"/>
                    <a:gd name="T11" fmla="*/ 18 h 47"/>
                    <a:gd name="T12" fmla="*/ 30 w 39"/>
                    <a:gd name="T13" fmla="*/ 9 h 47"/>
                    <a:gd name="T14" fmla="*/ 29 w 39"/>
                    <a:gd name="T15" fmla="*/ 7 h 47"/>
                    <a:gd name="T16" fmla="*/ 26 w 39"/>
                    <a:gd name="T17" fmla="*/ 6 h 47"/>
                    <a:gd name="T18" fmla="*/ 24 w 39"/>
                    <a:gd name="T19" fmla="*/ 4 h 47"/>
                    <a:gd name="T20" fmla="*/ 18 w 39"/>
                    <a:gd name="T21" fmla="*/ 4 h 47"/>
                    <a:gd name="T22" fmla="*/ 21 w 39"/>
                    <a:gd name="T23" fmla="*/ 0 h 47"/>
                    <a:gd name="T24" fmla="*/ 30 w 39"/>
                    <a:gd name="T25" fmla="*/ 2 h 47"/>
                    <a:gd name="T26" fmla="*/ 35 w 39"/>
                    <a:gd name="T27" fmla="*/ 6 h 47"/>
                    <a:gd name="T28" fmla="*/ 38 w 39"/>
                    <a:gd name="T29" fmla="*/ 10 h 47"/>
                    <a:gd name="T30" fmla="*/ 39 w 39"/>
                    <a:gd name="T31" fmla="*/ 15 h 47"/>
                    <a:gd name="T32" fmla="*/ 39 w 39"/>
                    <a:gd name="T33" fmla="*/ 21 h 47"/>
                    <a:gd name="T34" fmla="*/ 38 w 39"/>
                    <a:gd name="T35" fmla="*/ 21 h 47"/>
                    <a:gd name="T36" fmla="*/ 37 w 39"/>
                    <a:gd name="T37" fmla="*/ 22 h 47"/>
                    <a:gd name="T38" fmla="*/ 10 w 39"/>
                    <a:gd name="T39" fmla="*/ 22 h 47"/>
                    <a:gd name="T40" fmla="*/ 10 w 39"/>
                    <a:gd name="T41" fmla="*/ 30 h 47"/>
                    <a:gd name="T42" fmla="*/ 12 w 39"/>
                    <a:gd name="T43" fmla="*/ 36 h 47"/>
                    <a:gd name="T44" fmla="*/ 17 w 39"/>
                    <a:gd name="T45" fmla="*/ 41 h 47"/>
                    <a:gd name="T46" fmla="*/ 23 w 39"/>
                    <a:gd name="T47" fmla="*/ 43 h 47"/>
                    <a:gd name="T48" fmla="*/ 27 w 39"/>
                    <a:gd name="T49" fmla="*/ 42 h 47"/>
                    <a:gd name="T50" fmla="*/ 30 w 39"/>
                    <a:gd name="T51" fmla="*/ 41 h 47"/>
                    <a:gd name="T52" fmla="*/ 33 w 39"/>
                    <a:gd name="T53" fmla="*/ 39 h 47"/>
                    <a:gd name="T54" fmla="*/ 35 w 39"/>
                    <a:gd name="T55" fmla="*/ 36 h 47"/>
                    <a:gd name="T56" fmla="*/ 36 w 39"/>
                    <a:gd name="T57" fmla="*/ 33 h 47"/>
                    <a:gd name="T58" fmla="*/ 39 w 39"/>
                    <a:gd name="T59" fmla="*/ 34 h 47"/>
                    <a:gd name="T60" fmla="*/ 35 w 39"/>
                    <a:gd name="T61" fmla="*/ 41 h 47"/>
                    <a:gd name="T62" fmla="*/ 30 w 39"/>
                    <a:gd name="T63" fmla="*/ 45 h 47"/>
                    <a:gd name="T64" fmla="*/ 21 w 39"/>
                    <a:gd name="T65" fmla="*/ 47 h 47"/>
                    <a:gd name="T66" fmla="*/ 12 w 39"/>
                    <a:gd name="T67" fmla="*/ 46 h 47"/>
                    <a:gd name="T68" fmla="*/ 6 w 39"/>
                    <a:gd name="T69" fmla="*/ 41 h 47"/>
                    <a:gd name="T70" fmla="*/ 1 w 39"/>
                    <a:gd name="T71" fmla="*/ 34 h 47"/>
                    <a:gd name="T72" fmla="*/ 0 w 39"/>
                    <a:gd name="T73" fmla="*/ 24 h 47"/>
                    <a:gd name="T74" fmla="*/ 1 w 39"/>
                    <a:gd name="T75" fmla="*/ 15 h 47"/>
                    <a:gd name="T76" fmla="*/ 6 w 39"/>
                    <a:gd name="T77" fmla="*/ 7 h 47"/>
                    <a:gd name="T78" fmla="*/ 12 w 39"/>
                    <a:gd name="T79" fmla="*/ 3 h 47"/>
                    <a:gd name="T80" fmla="*/ 21 w 39"/>
                    <a:gd name="T81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39" h="47">
                      <a:moveTo>
                        <a:pt x="18" y="4"/>
                      </a:moveTo>
                      <a:lnTo>
                        <a:pt x="13" y="8"/>
                      </a:lnTo>
                      <a:lnTo>
                        <a:pt x="10" y="15"/>
                      </a:lnTo>
                      <a:lnTo>
                        <a:pt x="10" y="19"/>
                      </a:lnTo>
                      <a:lnTo>
                        <a:pt x="29" y="19"/>
                      </a:lnTo>
                      <a:lnTo>
                        <a:pt x="30" y="18"/>
                      </a:lnTo>
                      <a:lnTo>
                        <a:pt x="30" y="9"/>
                      </a:lnTo>
                      <a:lnTo>
                        <a:pt x="29" y="7"/>
                      </a:lnTo>
                      <a:lnTo>
                        <a:pt x="26" y="6"/>
                      </a:lnTo>
                      <a:lnTo>
                        <a:pt x="24" y="4"/>
                      </a:lnTo>
                      <a:lnTo>
                        <a:pt x="18" y="4"/>
                      </a:lnTo>
                      <a:close/>
                      <a:moveTo>
                        <a:pt x="21" y="0"/>
                      </a:moveTo>
                      <a:lnTo>
                        <a:pt x="30" y="2"/>
                      </a:lnTo>
                      <a:lnTo>
                        <a:pt x="35" y="6"/>
                      </a:lnTo>
                      <a:lnTo>
                        <a:pt x="38" y="10"/>
                      </a:lnTo>
                      <a:lnTo>
                        <a:pt x="39" y="15"/>
                      </a:lnTo>
                      <a:lnTo>
                        <a:pt x="39" y="21"/>
                      </a:lnTo>
                      <a:lnTo>
                        <a:pt x="38" y="21"/>
                      </a:lnTo>
                      <a:lnTo>
                        <a:pt x="37" y="22"/>
                      </a:lnTo>
                      <a:lnTo>
                        <a:pt x="10" y="22"/>
                      </a:lnTo>
                      <a:lnTo>
                        <a:pt x="10" y="30"/>
                      </a:lnTo>
                      <a:lnTo>
                        <a:pt x="12" y="36"/>
                      </a:lnTo>
                      <a:lnTo>
                        <a:pt x="17" y="41"/>
                      </a:lnTo>
                      <a:lnTo>
                        <a:pt x="23" y="43"/>
                      </a:lnTo>
                      <a:lnTo>
                        <a:pt x="27" y="42"/>
                      </a:lnTo>
                      <a:lnTo>
                        <a:pt x="30" y="41"/>
                      </a:lnTo>
                      <a:lnTo>
                        <a:pt x="33" y="39"/>
                      </a:lnTo>
                      <a:lnTo>
                        <a:pt x="35" y="36"/>
                      </a:lnTo>
                      <a:lnTo>
                        <a:pt x="36" y="33"/>
                      </a:lnTo>
                      <a:lnTo>
                        <a:pt x="39" y="34"/>
                      </a:lnTo>
                      <a:lnTo>
                        <a:pt x="35" y="41"/>
                      </a:lnTo>
                      <a:lnTo>
                        <a:pt x="30" y="45"/>
                      </a:lnTo>
                      <a:lnTo>
                        <a:pt x="21" y="47"/>
                      </a:lnTo>
                      <a:lnTo>
                        <a:pt x="12" y="46"/>
                      </a:lnTo>
                      <a:lnTo>
                        <a:pt x="6" y="41"/>
                      </a:lnTo>
                      <a:lnTo>
                        <a:pt x="1" y="34"/>
                      </a:lnTo>
                      <a:lnTo>
                        <a:pt x="0" y="24"/>
                      </a:lnTo>
                      <a:lnTo>
                        <a:pt x="1" y="15"/>
                      </a:lnTo>
                      <a:lnTo>
                        <a:pt x="6" y="7"/>
                      </a:lnTo>
                      <a:lnTo>
                        <a:pt x="12" y="3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97" name="Freeform 160">
                  <a:extLst>
                    <a:ext uri="{FF2B5EF4-FFF2-40B4-BE49-F238E27FC236}">
                      <a16:creationId xmlns:a16="http://schemas.microsoft.com/office/drawing/2014/main" id="{EC5ECD63-EE54-4958-9EE5-8A9E22A705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4" y="2265"/>
                  <a:ext cx="32" cy="47"/>
                </a:xfrm>
                <a:custGeom>
                  <a:avLst/>
                  <a:gdLst>
                    <a:gd name="T0" fmla="*/ 13 w 32"/>
                    <a:gd name="T1" fmla="*/ 0 h 47"/>
                    <a:gd name="T2" fmla="*/ 22 w 32"/>
                    <a:gd name="T3" fmla="*/ 0 h 47"/>
                    <a:gd name="T4" fmla="*/ 26 w 32"/>
                    <a:gd name="T5" fmla="*/ 2 h 47"/>
                    <a:gd name="T6" fmla="*/ 29 w 32"/>
                    <a:gd name="T7" fmla="*/ 4 h 47"/>
                    <a:gd name="T8" fmla="*/ 29 w 32"/>
                    <a:gd name="T9" fmla="*/ 15 h 47"/>
                    <a:gd name="T10" fmla="*/ 26 w 32"/>
                    <a:gd name="T11" fmla="*/ 15 h 47"/>
                    <a:gd name="T12" fmla="*/ 26 w 32"/>
                    <a:gd name="T13" fmla="*/ 11 h 47"/>
                    <a:gd name="T14" fmla="*/ 24 w 32"/>
                    <a:gd name="T15" fmla="*/ 8 h 47"/>
                    <a:gd name="T16" fmla="*/ 23 w 32"/>
                    <a:gd name="T17" fmla="*/ 6 h 47"/>
                    <a:gd name="T18" fmla="*/ 16 w 32"/>
                    <a:gd name="T19" fmla="*/ 4 h 47"/>
                    <a:gd name="T20" fmla="*/ 13 w 32"/>
                    <a:gd name="T21" fmla="*/ 4 h 47"/>
                    <a:gd name="T22" fmla="*/ 10 w 32"/>
                    <a:gd name="T23" fmla="*/ 6 h 47"/>
                    <a:gd name="T24" fmla="*/ 9 w 32"/>
                    <a:gd name="T25" fmla="*/ 8 h 47"/>
                    <a:gd name="T26" fmla="*/ 8 w 32"/>
                    <a:gd name="T27" fmla="*/ 11 h 47"/>
                    <a:gd name="T28" fmla="*/ 10 w 32"/>
                    <a:gd name="T29" fmla="*/ 16 h 47"/>
                    <a:gd name="T30" fmla="*/ 11 w 32"/>
                    <a:gd name="T31" fmla="*/ 17 h 47"/>
                    <a:gd name="T32" fmla="*/ 15 w 32"/>
                    <a:gd name="T33" fmla="*/ 19 h 47"/>
                    <a:gd name="T34" fmla="*/ 17 w 32"/>
                    <a:gd name="T35" fmla="*/ 19 h 47"/>
                    <a:gd name="T36" fmla="*/ 22 w 32"/>
                    <a:gd name="T37" fmla="*/ 21 h 47"/>
                    <a:gd name="T38" fmla="*/ 25 w 32"/>
                    <a:gd name="T39" fmla="*/ 22 h 47"/>
                    <a:gd name="T40" fmla="*/ 28 w 32"/>
                    <a:gd name="T41" fmla="*/ 24 h 47"/>
                    <a:gd name="T42" fmla="*/ 31 w 32"/>
                    <a:gd name="T43" fmla="*/ 28 h 47"/>
                    <a:gd name="T44" fmla="*/ 32 w 32"/>
                    <a:gd name="T45" fmla="*/ 30 h 47"/>
                    <a:gd name="T46" fmla="*/ 32 w 32"/>
                    <a:gd name="T47" fmla="*/ 38 h 47"/>
                    <a:gd name="T48" fmla="*/ 29 w 32"/>
                    <a:gd name="T49" fmla="*/ 41 h 47"/>
                    <a:gd name="T50" fmla="*/ 27 w 32"/>
                    <a:gd name="T51" fmla="*/ 43 h 47"/>
                    <a:gd name="T52" fmla="*/ 24 w 32"/>
                    <a:gd name="T53" fmla="*/ 45 h 47"/>
                    <a:gd name="T54" fmla="*/ 20 w 32"/>
                    <a:gd name="T55" fmla="*/ 47 h 47"/>
                    <a:gd name="T56" fmla="*/ 11 w 32"/>
                    <a:gd name="T57" fmla="*/ 47 h 47"/>
                    <a:gd name="T58" fmla="*/ 8 w 32"/>
                    <a:gd name="T59" fmla="*/ 46 h 47"/>
                    <a:gd name="T60" fmla="*/ 3 w 32"/>
                    <a:gd name="T61" fmla="*/ 45 h 47"/>
                    <a:gd name="T62" fmla="*/ 1 w 32"/>
                    <a:gd name="T63" fmla="*/ 43 h 47"/>
                    <a:gd name="T64" fmla="*/ 0 w 32"/>
                    <a:gd name="T65" fmla="*/ 31 h 47"/>
                    <a:gd name="T66" fmla="*/ 2 w 32"/>
                    <a:gd name="T67" fmla="*/ 31 h 47"/>
                    <a:gd name="T68" fmla="*/ 4 w 32"/>
                    <a:gd name="T69" fmla="*/ 35 h 47"/>
                    <a:gd name="T70" fmla="*/ 6 w 32"/>
                    <a:gd name="T71" fmla="*/ 39 h 47"/>
                    <a:gd name="T72" fmla="*/ 9 w 32"/>
                    <a:gd name="T73" fmla="*/ 42 h 47"/>
                    <a:gd name="T74" fmla="*/ 15 w 32"/>
                    <a:gd name="T75" fmla="*/ 44 h 47"/>
                    <a:gd name="T76" fmla="*/ 20 w 32"/>
                    <a:gd name="T77" fmla="*/ 44 h 47"/>
                    <a:gd name="T78" fmla="*/ 24 w 32"/>
                    <a:gd name="T79" fmla="*/ 40 h 47"/>
                    <a:gd name="T80" fmla="*/ 24 w 32"/>
                    <a:gd name="T81" fmla="*/ 34 h 47"/>
                    <a:gd name="T82" fmla="*/ 23 w 32"/>
                    <a:gd name="T83" fmla="*/ 32 h 47"/>
                    <a:gd name="T84" fmla="*/ 21 w 32"/>
                    <a:gd name="T85" fmla="*/ 30 h 47"/>
                    <a:gd name="T86" fmla="*/ 14 w 32"/>
                    <a:gd name="T87" fmla="*/ 27 h 47"/>
                    <a:gd name="T88" fmla="*/ 8 w 32"/>
                    <a:gd name="T89" fmla="*/ 24 h 47"/>
                    <a:gd name="T90" fmla="*/ 4 w 32"/>
                    <a:gd name="T91" fmla="*/ 22 h 47"/>
                    <a:gd name="T92" fmla="*/ 2 w 32"/>
                    <a:gd name="T93" fmla="*/ 20 h 47"/>
                    <a:gd name="T94" fmla="*/ 1 w 32"/>
                    <a:gd name="T95" fmla="*/ 17 h 47"/>
                    <a:gd name="T96" fmla="*/ 1 w 32"/>
                    <a:gd name="T97" fmla="*/ 10 h 47"/>
                    <a:gd name="T98" fmla="*/ 6 w 32"/>
                    <a:gd name="T99" fmla="*/ 4 h 47"/>
                    <a:gd name="T100" fmla="*/ 9 w 32"/>
                    <a:gd name="T101" fmla="*/ 2 h 47"/>
                    <a:gd name="T102" fmla="*/ 13 w 32"/>
                    <a:gd name="T103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2" h="47">
                      <a:moveTo>
                        <a:pt x="13" y="0"/>
                      </a:moveTo>
                      <a:lnTo>
                        <a:pt x="22" y="0"/>
                      </a:lnTo>
                      <a:lnTo>
                        <a:pt x="26" y="2"/>
                      </a:lnTo>
                      <a:lnTo>
                        <a:pt x="29" y="4"/>
                      </a:lnTo>
                      <a:lnTo>
                        <a:pt x="29" y="15"/>
                      </a:lnTo>
                      <a:lnTo>
                        <a:pt x="26" y="15"/>
                      </a:lnTo>
                      <a:lnTo>
                        <a:pt x="26" y="11"/>
                      </a:lnTo>
                      <a:lnTo>
                        <a:pt x="24" y="8"/>
                      </a:lnTo>
                      <a:lnTo>
                        <a:pt x="23" y="6"/>
                      </a:lnTo>
                      <a:lnTo>
                        <a:pt x="16" y="4"/>
                      </a:lnTo>
                      <a:lnTo>
                        <a:pt x="13" y="4"/>
                      </a:lnTo>
                      <a:lnTo>
                        <a:pt x="10" y="6"/>
                      </a:lnTo>
                      <a:lnTo>
                        <a:pt x="9" y="8"/>
                      </a:lnTo>
                      <a:lnTo>
                        <a:pt x="8" y="11"/>
                      </a:lnTo>
                      <a:lnTo>
                        <a:pt x="10" y="16"/>
                      </a:lnTo>
                      <a:lnTo>
                        <a:pt x="11" y="17"/>
                      </a:lnTo>
                      <a:lnTo>
                        <a:pt x="15" y="19"/>
                      </a:lnTo>
                      <a:lnTo>
                        <a:pt x="17" y="19"/>
                      </a:lnTo>
                      <a:lnTo>
                        <a:pt x="22" y="21"/>
                      </a:lnTo>
                      <a:lnTo>
                        <a:pt x="25" y="22"/>
                      </a:lnTo>
                      <a:lnTo>
                        <a:pt x="28" y="24"/>
                      </a:lnTo>
                      <a:lnTo>
                        <a:pt x="31" y="28"/>
                      </a:lnTo>
                      <a:lnTo>
                        <a:pt x="32" y="30"/>
                      </a:lnTo>
                      <a:lnTo>
                        <a:pt x="32" y="38"/>
                      </a:lnTo>
                      <a:lnTo>
                        <a:pt x="29" y="41"/>
                      </a:lnTo>
                      <a:lnTo>
                        <a:pt x="27" y="43"/>
                      </a:lnTo>
                      <a:lnTo>
                        <a:pt x="24" y="45"/>
                      </a:lnTo>
                      <a:lnTo>
                        <a:pt x="20" y="47"/>
                      </a:lnTo>
                      <a:lnTo>
                        <a:pt x="11" y="47"/>
                      </a:lnTo>
                      <a:lnTo>
                        <a:pt x="8" y="46"/>
                      </a:lnTo>
                      <a:lnTo>
                        <a:pt x="3" y="45"/>
                      </a:lnTo>
                      <a:lnTo>
                        <a:pt x="1" y="43"/>
                      </a:lnTo>
                      <a:lnTo>
                        <a:pt x="0" y="31"/>
                      </a:lnTo>
                      <a:lnTo>
                        <a:pt x="2" y="31"/>
                      </a:lnTo>
                      <a:lnTo>
                        <a:pt x="4" y="35"/>
                      </a:lnTo>
                      <a:lnTo>
                        <a:pt x="6" y="39"/>
                      </a:lnTo>
                      <a:lnTo>
                        <a:pt x="9" y="42"/>
                      </a:lnTo>
                      <a:lnTo>
                        <a:pt x="15" y="44"/>
                      </a:lnTo>
                      <a:lnTo>
                        <a:pt x="20" y="44"/>
                      </a:lnTo>
                      <a:lnTo>
                        <a:pt x="24" y="40"/>
                      </a:lnTo>
                      <a:lnTo>
                        <a:pt x="24" y="34"/>
                      </a:lnTo>
                      <a:lnTo>
                        <a:pt x="23" y="32"/>
                      </a:lnTo>
                      <a:lnTo>
                        <a:pt x="21" y="30"/>
                      </a:lnTo>
                      <a:lnTo>
                        <a:pt x="14" y="27"/>
                      </a:lnTo>
                      <a:lnTo>
                        <a:pt x="8" y="24"/>
                      </a:lnTo>
                      <a:lnTo>
                        <a:pt x="4" y="22"/>
                      </a:lnTo>
                      <a:lnTo>
                        <a:pt x="2" y="20"/>
                      </a:lnTo>
                      <a:lnTo>
                        <a:pt x="1" y="17"/>
                      </a:lnTo>
                      <a:lnTo>
                        <a:pt x="1" y="10"/>
                      </a:lnTo>
                      <a:lnTo>
                        <a:pt x="6" y="4"/>
                      </a:lnTo>
                      <a:lnTo>
                        <a:pt x="9" y="2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98" name="Freeform 161">
                  <a:extLst>
                    <a:ext uri="{FF2B5EF4-FFF2-40B4-BE49-F238E27FC236}">
                      <a16:creationId xmlns:a16="http://schemas.microsoft.com/office/drawing/2014/main" id="{FD977AAD-DAE4-4D64-A18A-56D1339D60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73" y="2265"/>
                  <a:ext cx="33" cy="47"/>
                </a:xfrm>
                <a:custGeom>
                  <a:avLst/>
                  <a:gdLst>
                    <a:gd name="T0" fmla="*/ 13 w 33"/>
                    <a:gd name="T1" fmla="*/ 0 h 47"/>
                    <a:gd name="T2" fmla="*/ 22 w 33"/>
                    <a:gd name="T3" fmla="*/ 0 h 47"/>
                    <a:gd name="T4" fmla="*/ 26 w 33"/>
                    <a:gd name="T5" fmla="*/ 2 h 47"/>
                    <a:gd name="T6" fmla="*/ 30 w 33"/>
                    <a:gd name="T7" fmla="*/ 4 h 47"/>
                    <a:gd name="T8" fmla="*/ 30 w 33"/>
                    <a:gd name="T9" fmla="*/ 15 h 47"/>
                    <a:gd name="T10" fmla="*/ 27 w 33"/>
                    <a:gd name="T11" fmla="*/ 15 h 47"/>
                    <a:gd name="T12" fmla="*/ 25 w 33"/>
                    <a:gd name="T13" fmla="*/ 8 h 47"/>
                    <a:gd name="T14" fmla="*/ 23 w 33"/>
                    <a:gd name="T15" fmla="*/ 6 h 47"/>
                    <a:gd name="T16" fmla="*/ 17 w 33"/>
                    <a:gd name="T17" fmla="*/ 4 h 47"/>
                    <a:gd name="T18" fmla="*/ 14 w 33"/>
                    <a:gd name="T19" fmla="*/ 4 h 47"/>
                    <a:gd name="T20" fmla="*/ 12 w 33"/>
                    <a:gd name="T21" fmla="*/ 5 h 47"/>
                    <a:gd name="T22" fmla="*/ 10 w 33"/>
                    <a:gd name="T23" fmla="*/ 7 h 47"/>
                    <a:gd name="T24" fmla="*/ 9 w 33"/>
                    <a:gd name="T25" fmla="*/ 9 h 47"/>
                    <a:gd name="T26" fmla="*/ 9 w 33"/>
                    <a:gd name="T27" fmla="*/ 14 h 47"/>
                    <a:gd name="T28" fmla="*/ 10 w 33"/>
                    <a:gd name="T29" fmla="*/ 16 h 47"/>
                    <a:gd name="T30" fmla="*/ 17 w 33"/>
                    <a:gd name="T31" fmla="*/ 19 h 47"/>
                    <a:gd name="T32" fmla="*/ 19 w 33"/>
                    <a:gd name="T33" fmla="*/ 19 h 47"/>
                    <a:gd name="T34" fmla="*/ 23 w 33"/>
                    <a:gd name="T35" fmla="*/ 21 h 47"/>
                    <a:gd name="T36" fmla="*/ 26 w 33"/>
                    <a:gd name="T37" fmla="*/ 22 h 47"/>
                    <a:gd name="T38" fmla="*/ 29 w 33"/>
                    <a:gd name="T39" fmla="*/ 24 h 47"/>
                    <a:gd name="T40" fmla="*/ 31 w 33"/>
                    <a:gd name="T41" fmla="*/ 28 h 47"/>
                    <a:gd name="T42" fmla="*/ 33 w 33"/>
                    <a:gd name="T43" fmla="*/ 30 h 47"/>
                    <a:gd name="T44" fmla="*/ 33 w 33"/>
                    <a:gd name="T45" fmla="*/ 34 h 47"/>
                    <a:gd name="T46" fmla="*/ 31 w 33"/>
                    <a:gd name="T47" fmla="*/ 41 h 47"/>
                    <a:gd name="T48" fmla="*/ 29 w 33"/>
                    <a:gd name="T49" fmla="*/ 43 h 47"/>
                    <a:gd name="T50" fmla="*/ 25 w 33"/>
                    <a:gd name="T51" fmla="*/ 45 h 47"/>
                    <a:gd name="T52" fmla="*/ 21 w 33"/>
                    <a:gd name="T53" fmla="*/ 47 h 47"/>
                    <a:gd name="T54" fmla="*/ 11 w 33"/>
                    <a:gd name="T55" fmla="*/ 47 h 47"/>
                    <a:gd name="T56" fmla="*/ 5 w 33"/>
                    <a:gd name="T57" fmla="*/ 45 h 47"/>
                    <a:gd name="T58" fmla="*/ 1 w 33"/>
                    <a:gd name="T59" fmla="*/ 43 h 47"/>
                    <a:gd name="T60" fmla="*/ 0 w 33"/>
                    <a:gd name="T61" fmla="*/ 31 h 47"/>
                    <a:gd name="T62" fmla="*/ 4 w 33"/>
                    <a:gd name="T63" fmla="*/ 31 h 47"/>
                    <a:gd name="T64" fmla="*/ 5 w 33"/>
                    <a:gd name="T65" fmla="*/ 35 h 47"/>
                    <a:gd name="T66" fmla="*/ 9 w 33"/>
                    <a:gd name="T67" fmla="*/ 42 h 47"/>
                    <a:gd name="T68" fmla="*/ 12 w 33"/>
                    <a:gd name="T69" fmla="*/ 43 h 47"/>
                    <a:gd name="T70" fmla="*/ 17 w 33"/>
                    <a:gd name="T71" fmla="*/ 44 h 47"/>
                    <a:gd name="T72" fmla="*/ 20 w 33"/>
                    <a:gd name="T73" fmla="*/ 44 h 47"/>
                    <a:gd name="T74" fmla="*/ 24 w 33"/>
                    <a:gd name="T75" fmla="*/ 40 h 47"/>
                    <a:gd name="T76" fmla="*/ 25 w 33"/>
                    <a:gd name="T77" fmla="*/ 36 h 47"/>
                    <a:gd name="T78" fmla="*/ 22 w 33"/>
                    <a:gd name="T79" fmla="*/ 30 h 47"/>
                    <a:gd name="T80" fmla="*/ 15 w 33"/>
                    <a:gd name="T81" fmla="*/ 27 h 47"/>
                    <a:gd name="T82" fmla="*/ 11 w 33"/>
                    <a:gd name="T83" fmla="*/ 26 h 47"/>
                    <a:gd name="T84" fmla="*/ 8 w 33"/>
                    <a:gd name="T85" fmla="*/ 24 h 47"/>
                    <a:gd name="T86" fmla="*/ 4 w 33"/>
                    <a:gd name="T87" fmla="*/ 20 h 47"/>
                    <a:gd name="T88" fmla="*/ 1 w 33"/>
                    <a:gd name="T89" fmla="*/ 17 h 47"/>
                    <a:gd name="T90" fmla="*/ 1 w 33"/>
                    <a:gd name="T91" fmla="*/ 14 h 47"/>
                    <a:gd name="T92" fmla="*/ 4 w 33"/>
                    <a:gd name="T93" fmla="*/ 7 h 47"/>
                    <a:gd name="T94" fmla="*/ 6 w 33"/>
                    <a:gd name="T95" fmla="*/ 4 h 47"/>
                    <a:gd name="T96" fmla="*/ 9 w 33"/>
                    <a:gd name="T97" fmla="*/ 2 h 47"/>
                    <a:gd name="T98" fmla="*/ 13 w 33"/>
                    <a:gd name="T99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3" h="47">
                      <a:moveTo>
                        <a:pt x="13" y="0"/>
                      </a:moveTo>
                      <a:lnTo>
                        <a:pt x="22" y="0"/>
                      </a:lnTo>
                      <a:lnTo>
                        <a:pt x="26" y="2"/>
                      </a:lnTo>
                      <a:lnTo>
                        <a:pt x="30" y="4"/>
                      </a:lnTo>
                      <a:lnTo>
                        <a:pt x="30" y="15"/>
                      </a:lnTo>
                      <a:lnTo>
                        <a:pt x="27" y="15"/>
                      </a:lnTo>
                      <a:lnTo>
                        <a:pt x="25" y="8"/>
                      </a:lnTo>
                      <a:lnTo>
                        <a:pt x="23" y="6"/>
                      </a:lnTo>
                      <a:lnTo>
                        <a:pt x="17" y="4"/>
                      </a:lnTo>
                      <a:lnTo>
                        <a:pt x="14" y="4"/>
                      </a:lnTo>
                      <a:lnTo>
                        <a:pt x="12" y="5"/>
                      </a:lnTo>
                      <a:lnTo>
                        <a:pt x="10" y="7"/>
                      </a:lnTo>
                      <a:lnTo>
                        <a:pt x="9" y="9"/>
                      </a:lnTo>
                      <a:lnTo>
                        <a:pt x="9" y="14"/>
                      </a:lnTo>
                      <a:lnTo>
                        <a:pt x="10" y="16"/>
                      </a:lnTo>
                      <a:lnTo>
                        <a:pt x="17" y="19"/>
                      </a:lnTo>
                      <a:lnTo>
                        <a:pt x="19" y="19"/>
                      </a:lnTo>
                      <a:lnTo>
                        <a:pt x="23" y="21"/>
                      </a:lnTo>
                      <a:lnTo>
                        <a:pt x="26" y="22"/>
                      </a:lnTo>
                      <a:lnTo>
                        <a:pt x="29" y="24"/>
                      </a:lnTo>
                      <a:lnTo>
                        <a:pt x="31" y="28"/>
                      </a:lnTo>
                      <a:lnTo>
                        <a:pt x="33" y="30"/>
                      </a:lnTo>
                      <a:lnTo>
                        <a:pt x="33" y="34"/>
                      </a:lnTo>
                      <a:lnTo>
                        <a:pt x="31" y="41"/>
                      </a:lnTo>
                      <a:lnTo>
                        <a:pt x="29" y="43"/>
                      </a:lnTo>
                      <a:lnTo>
                        <a:pt x="25" y="45"/>
                      </a:lnTo>
                      <a:lnTo>
                        <a:pt x="21" y="47"/>
                      </a:lnTo>
                      <a:lnTo>
                        <a:pt x="11" y="47"/>
                      </a:lnTo>
                      <a:lnTo>
                        <a:pt x="5" y="45"/>
                      </a:lnTo>
                      <a:lnTo>
                        <a:pt x="1" y="43"/>
                      </a:lnTo>
                      <a:lnTo>
                        <a:pt x="0" y="31"/>
                      </a:lnTo>
                      <a:lnTo>
                        <a:pt x="4" y="31"/>
                      </a:lnTo>
                      <a:lnTo>
                        <a:pt x="5" y="35"/>
                      </a:lnTo>
                      <a:lnTo>
                        <a:pt x="9" y="42"/>
                      </a:lnTo>
                      <a:lnTo>
                        <a:pt x="12" y="43"/>
                      </a:lnTo>
                      <a:lnTo>
                        <a:pt x="17" y="44"/>
                      </a:lnTo>
                      <a:lnTo>
                        <a:pt x="20" y="44"/>
                      </a:lnTo>
                      <a:lnTo>
                        <a:pt x="24" y="40"/>
                      </a:lnTo>
                      <a:lnTo>
                        <a:pt x="25" y="36"/>
                      </a:lnTo>
                      <a:lnTo>
                        <a:pt x="22" y="30"/>
                      </a:lnTo>
                      <a:lnTo>
                        <a:pt x="15" y="27"/>
                      </a:lnTo>
                      <a:lnTo>
                        <a:pt x="11" y="26"/>
                      </a:lnTo>
                      <a:lnTo>
                        <a:pt x="8" y="24"/>
                      </a:lnTo>
                      <a:lnTo>
                        <a:pt x="4" y="20"/>
                      </a:lnTo>
                      <a:lnTo>
                        <a:pt x="1" y="17"/>
                      </a:lnTo>
                      <a:lnTo>
                        <a:pt x="1" y="14"/>
                      </a:lnTo>
                      <a:lnTo>
                        <a:pt x="4" y="7"/>
                      </a:lnTo>
                      <a:lnTo>
                        <a:pt x="6" y="4"/>
                      </a:lnTo>
                      <a:lnTo>
                        <a:pt x="9" y="2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99" name="Freeform 162">
                  <a:extLst>
                    <a:ext uri="{FF2B5EF4-FFF2-40B4-BE49-F238E27FC236}">
                      <a16:creationId xmlns:a16="http://schemas.microsoft.com/office/drawing/2014/main" id="{8871DAAF-FFF1-46E3-90C7-1DF805E1941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37" y="2373"/>
                  <a:ext cx="39" cy="47"/>
                </a:xfrm>
                <a:custGeom>
                  <a:avLst/>
                  <a:gdLst>
                    <a:gd name="T0" fmla="*/ 18 w 39"/>
                    <a:gd name="T1" fmla="*/ 4 h 47"/>
                    <a:gd name="T2" fmla="*/ 13 w 39"/>
                    <a:gd name="T3" fmla="*/ 8 h 47"/>
                    <a:gd name="T4" fmla="*/ 10 w 39"/>
                    <a:gd name="T5" fmla="*/ 15 h 47"/>
                    <a:gd name="T6" fmla="*/ 10 w 39"/>
                    <a:gd name="T7" fmla="*/ 19 h 47"/>
                    <a:gd name="T8" fmla="*/ 28 w 39"/>
                    <a:gd name="T9" fmla="*/ 19 h 47"/>
                    <a:gd name="T10" fmla="*/ 29 w 39"/>
                    <a:gd name="T11" fmla="*/ 18 h 47"/>
                    <a:gd name="T12" fmla="*/ 29 w 39"/>
                    <a:gd name="T13" fmla="*/ 9 h 47"/>
                    <a:gd name="T14" fmla="*/ 28 w 39"/>
                    <a:gd name="T15" fmla="*/ 7 h 47"/>
                    <a:gd name="T16" fmla="*/ 26 w 39"/>
                    <a:gd name="T17" fmla="*/ 6 h 47"/>
                    <a:gd name="T18" fmla="*/ 24 w 39"/>
                    <a:gd name="T19" fmla="*/ 4 h 47"/>
                    <a:gd name="T20" fmla="*/ 18 w 39"/>
                    <a:gd name="T21" fmla="*/ 4 h 47"/>
                    <a:gd name="T22" fmla="*/ 21 w 39"/>
                    <a:gd name="T23" fmla="*/ 0 h 47"/>
                    <a:gd name="T24" fmla="*/ 29 w 39"/>
                    <a:gd name="T25" fmla="*/ 1 h 47"/>
                    <a:gd name="T26" fmla="*/ 35 w 39"/>
                    <a:gd name="T27" fmla="*/ 6 h 47"/>
                    <a:gd name="T28" fmla="*/ 38 w 39"/>
                    <a:gd name="T29" fmla="*/ 10 h 47"/>
                    <a:gd name="T30" fmla="*/ 39 w 39"/>
                    <a:gd name="T31" fmla="*/ 15 h 47"/>
                    <a:gd name="T32" fmla="*/ 39 w 39"/>
                    <a:gd name="T33" fmla="*/ 21 h 47"/>
                    <a:gd name="T34" fmla="*/ 38 w 39"/>
                    <a:gd name="T35" fmla="*/ 21 h 47"/>
                    <a:gd name="T36" fmla="*/ 37 w 39"/>
                    <a:gd name="T37" fmla="*/ 22 h 47"/>
                    <a:gd name="T38" fmla="*/ 10 w 39"/>
                    <a:gd name="T39" fmla="*/ 22 h 47"/>
                    <a:gd name="T40" fmla="*/ 10 w 39"/>
                    <a:gd name="T41" fmla="*/ 30 h 47"/>
                    <a:gd name="T42" fmla="*/ 12 w 39"/>
                    <a:gd name="T43" fmla="*/ 36 h 47"/>
                    <a:gd name="T44" fmla="*/ 16 w 39"/>
                    <a:gd name="T45" fmla="*/ 41 h 47"/>
                    <a:gd name="T46" fmla="*/ 23 w 39"/>
                    <a:gd name="T47" fmla="*/ 43 h 47"/>
                    <a:gd name="T48" fmla="*/ 27 w 39"/>
                    <a:gd name="T49" fmla="*/ 42 h 47"/>
                    <a:gd name="T50" fmla="*/ 29 w 39"/>
                    <a:gd name="T51" fmla="*/ 41 h 47"/>
                    <a:gd name="T52" fmla="*/ 33 w 39"/>
                    <a:gd name="T53" fmla="*/ 38 h 47"/>
                    <a:gd name="T54" fmla="*/ 35 w 39"/>
                    <a:gd name="T55" fmla="*/ 36 h 47"/>
                    <a:gd name="T56" fmla="*/ 36 w 39"/>
                    <a:gd name="T57" fmla="*/ 33 h 47"/>
                    <a:gd name="T58" fmla="*/ 39 w 39"/>
                    <a:gd name="T59" fmla="*/ 34 h 47"/>
                    <a:gd name="T60" fmla="*/ 35 w 39"/>
                    <a:gd name="T61" fmla="*/ 41 h 47"/>
                    <a:gd name="T62" fmla="*/ 29 w 39"/>
                    <a:gd name="T63" fmla="*/ 45 h 47"/>
                    <a:gd name="T64" fmla="*/ 21 w 39"/>
                    <a:gd name="T65" fmla="*/ 47 h 47"/>
                    <a:gd name="T66" fmla="*/ 12 w 39"/>
                    <a:gd name="T67" fmla="*/ 46 h 47"/>
                    <a:gd name="T68" fmla="*/ 6 w 39"/>
                    <a:gd name="T69" fmla="*/ 41 h 47"/>
                    <a:gd name="T70" fmla="*/ 1 w 39"/>
                    <a:gd name="T71" fmla="*/ 34 h 47"/>
                    <a:gd name="T72" fmla="*/ 0 w 39"/>
                    <a:gd name="T73" fmla="*/ 24 h 47"/>
                    <a:gd name="T74" fmla="*/ 1 w 39"/>
                    <a:gd name="T75" fmla="*/ 15 h 47"/>
                    <a:gd name="T76" fmla="*/ 6 w 39"/>
                    <a:gd name="T77" fmla="*/ 7 h 47"/>
                    <a:gd name="T78" fmla="*/ 12 w 39"/>
                    <a:gd name="T79" fmla="*/ 3 h 47"/>
                    <a:gd name="T80" fmla="*/ 21 w 39"/>
                    <a:gd name="T81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39" h="47">
                      <a:moveTo>
                        <a:pt x="18" y="4"/>
                      </a:moveTo>
                      <a:lnTo>
                        <a:pt x="13" y="8"/>
                      </a:lnTo>
                      <a:lnTo>
                        <a:pt x="10" y="15"/>
                      </a:lnTo>
                      <a:lnTo>
                        <a:pt x="10" y="19"/>
                      </a:lnTo>
                      <a:lnTo>
                        <a:pt x="28" y="19"/>
                      </a:lnTo>
                      <a:lnTo>
                        <a:pt x="29" y="18"/>
                      </a:lnTo>
                      <a:lnTo>
                        <a:pt x="29" y="9"/>
                      </a:lnTo>
                      <a:lnTo>
                        <a:pt x="28" y="7"/>
                      </a:lnTo>
                      <a:lnTo>
                        <a:pt x="26" y="6"/>
                      </a:lnTo>
                      <a:lnTo>
                        <a:pt x="24" y="4"/>
                      </a:lnTo>
                      <a:lnTo>
                        <a:pt x="18" y="4"/>
                      </a:lnTo>
                      <a:close/>
                      <a:moveTo>
                        <a:pt x="21" y="0"/>
                      </a:moveTo>
                      <a:lnTo>
                        <a:pt x="29" y="1"/>
                      </a:lnTo>
                      <a:lnTo>
                        <a:pt x="35" y="6"/>
                      </a:lnTo>
                      <a:lnTo>
                        <a:pt x="38" y="10"/>
                      </a:lnTo>
                      <a:lnTo>
                        <a:pt x="39" y="15"/>
                      </a:lnTo>
                      <a:lnTo>
                        <a:pt x="39" y="21"/>
                      </a:lnTo>
                      <a:lnTo>
                        <a:pt x="38" y="21"/>
                      </a:lnTo>
                      <a:lnTo>
                        <a:pt x="37" y="22"/>
                      </a:lnTo>
                      <a:lnTo>
                        <a:pt x="10" y="22"/>
                      </a:lnTo>
                      <a:lnTo>
                        <a:pt x="10" y="30"/>
                      </a:lnTo>
                      <a:lnTo>
                        <a:pt x="12" y="36"/>
                      </a:lnTo>
                      <a:lnTo>
                        <a:pt x="16" y="41"/>
                      </a:lnTo>
                      <a:lnTo>
                        <a:pt x="23" y="43"/>
                      </a:lnTo>
                      <a:lnTo>
                        <a:pt x="27" y="42"/>
                      </a:lnTo>
                      <a:lnTo>
                        <a:pt x="29" y="41"/>
                      </a:lnTo>
                      <a:lnTo>
                        <a:pt x="33" y="38"/>
                      </a:lnTo>
                      <a:lnTo>
                        <a:pt x="35" y="36"/>
                      </a:lnTo>
                      <a:lnTo>
                        <a:pt x="36" y="33"/>
                      </a:lnTo>
                      <a:lnTo>
                        <a:pt x="39" y="34"/>
                      </a:lnTo>
                      <a:lnTo>
                        <a:pt x="35" y="41"/>
                      </a:lnTo>
                      <a:lnTo>
                        <a:pt x="29" y="45"/>
                      </a:lnTo>
                      <a:lnTo>
                        <a:pt x="21" y="47"/>
                      </a:lnTo>
                      <a:lnTo>
                        <a:pt x="12" y="46"/>
                      </a:lnTo>
                      <a:lnTo>
                        <a:pt x="6" y="41"/>
                      </a:lnTo>
                      <a:lnTo>
                        <a:pt x="1" y="34"/>
                      </a:lnTo>
                      <a:lnTo>
                        <a:pt x="0" y="24"/>
                      </a:lnTo>
                      <a:lnTo>
                        <a:pt x="1" y="15"/>
                      </a:lnTo>
                      <a:lnTo>
                        <a:pt x="6" y="7"/>
                      </a:lnTo>
                      <a:lnTo>
                        <a:pt x="12" y="3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0" name="Freeform 163">
                  <a:extLst>
                    <a:ext uri="{FF2B5EF4-FFF2-40B4-BE49-F238E27FC236}">
                      <a16:creationId xmlns:a16="http://schemas.microsoft.com/office/drawing/2014/main" id="{AB7662BD-46EA-4521-A1A4-3A75EA26FC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83" y="2373"/>
                  <a:ext cx="51" cy="46"/>
                </a:xfrm>
                <a:custGeom>
                  <a:avLst/>
                  <a:gdLst>
                    <a:gd name="T0" fmla="*/ 13 w 51"/>
                    <a:gd name="T1" fmla="*/ 0 h 46"/>
                    <a:gd name="T2" fmla="*/ 15 w 51"/>
                    <a:gd name="T3" fmla="*/ 7 h 46"/>
                    <a:gd name="T4" fmla="*/ 18 w 51"/>
                    <a:gd name="T5" fmla="*/ 5 h 46"/>
                    <a:gd name="T6" fmla="*/ 20 w 51"/>
                    <a:gd name="T7" fmla="*/ 4 h 46"/>
                    <a:gd name="T8" fmla="*/ 24 w 51"/>
                    <a:gd name="T9" fmla="*/ 1 h 46"/>
                    <a:gd name="T10" fmla="*/ 27 w 51"/>
                    <a:gd name="T11" fmla="*/ 0 h 46"/>
                    <a:gd name="T12" fmla="*/ 31 w 51"/>
                    <a:gd name="T13" fmla="*/ 0 h 46"/>
                    <a:gd name="T14" fmla="*/ 36 w 51"/>
                    <a:gd name="T15" fmla="*/ 1 h 46"/>
                    <a:gd name="T16" fmla="*/ 39 w 51"/>
                    <a:gd name="T17" fmla="*/ 3 h 46"/>
                    <a:gd name="T18" fmla="*/ 42 w 51"/>
                    <a:gd name="T19" fmla="*/ 6 h 46"/>
                    <a:gd name="T20" fmla="*/ 44 w 51"/>
                    <a:gd name="T21" fmla="*/ 15 h 46"/>
                    <a:gd name="T22" fmla="*/ 44 w 51"/>
                    <a:gd name="T23" fmla="*/ 41 h 46"/>
                    <a:gd name="T24" fmla="*/ 46 w 51"/>
                    <a:gd name="T25" fmla="*/ 42 h 46"/>
                    <a:gd name="T26" fmla="*/ 46 w 51"/>
                    <a:gd name="T27" fmla="*/ 43 h 46"/>
                    <a:gd name="T28" fmla="*/ 48 w 51"/>
                    <a:gd name="T29" fmla="*/ 44 h 46"/>
                    <a:gd name="T30" fmla="*/ 51 w 51"/>
                    <a:gd name="T31" fmla="*/ 44 h 46"/>
                    <a:gd name="T32" fmla="*/ 51 w 51"/>
                    <a:gd name="T33" fmla="*/ 46 h 46"/>
                    <a:gd name="T34" fmla="*/ 29 w 51"/>
                    <a:gd name="T35" fmla="*/ 46 h 46"/>
                    <a:gd name="T36" fmla="*/ 29 w 51"/>
                    <a:gd name="T37" fmla="*/ 44 h 46"/>
                    <a:gd name="T38" fmla="*/ 32 w 51"/>
                    <a:gd name="T39" fmla="*/ 43 h 46"/>
                    <a:gd name="T40" fmla="*/ 35 w 51"/>
                    <a:gd name="T41" fmla="*/ 43 h 46"/>
                    <a:gd name="T42" fmla="*/ 36 w 51"/>
                    <a:gd name="T43" fmla="*/ 42 h 46"/>
                    <a:gd name="T44" fmla="*/ 36 w 51"/>
                    <a:gd name="T45" fmla="*/ 12 h 46"/>
                    <a:gd name="T46" fmla="*/ 35 w 51"/>
                    <a:gd name="T47" fmla="*/ 9 h 46"/>
                    <a:gd name="T48" fmla="*/ 32 w 51"/>
                    <a:gd name="T49" fmla="*/ 7 h 46"/>
                    <a:gd name="T50" fmla="*/ 29 w 51"/>
                    <a:gd name="T51" fmla="*/ 6 h 46"/>
                    <a:gd name="T52" fmla="*/ 23 w 51"/>
                    <a:gd name="T53" fmla="*/ 6 h 46"/>
                    <a:gd name="T54" fmla="*/ 20 w 51"/>
                    <a:gd name="T55" fmla="*/ 7 h 46"/>
                    <a:gd name="T56" fmla="*/ 17 w 51"/>
                    <a:gd name="T57" fmla="*/ 9 h 46"/>
                    <a:gd name="T58" fmla="*/ 16 w 51"/>
                    <a:gd name="T59" fmla="*/ 12 h 46"/>
                    <a:gd name="T60" fmla="*/ 15 w 51"/>
                    <a:gd name="T61" fmla="*/ 15 h 46"/>
                    <a:gd name="T62" fmla="*/ 15 w 51"/>
                    <a:gd name="T63" fmla="*/ 42 h 46"/>
                    <a:gd name="T64" fmla="*/ 16 w 51"/>
                    <a:gd name="T65" fmla="*/ 43 h 46"/>
                    <a:gd name="T66" fmla="*/ 18 w 51"/>
                    <a:gd name="T67" fmla="*/ 44 h 46"/>
                    <a:gd name="T68" fmla="*/ 22 w 51"/>
                    <a:gd name="T69" fmla="*/ 44 h 46"/>
                    <a:gd name="T70" fmla="*/ 22 w 51"/>
                    <a:gd name="T71" fmla="*/ 46 h 46"/>
                    <a:gd name="T72" fmla="*/ 0 w 51"/>
                    <a:gd name="T73" fmla="*/ 46 h 46"/>
                    <a:gd name="T74" fmla="*/ 0 w 51"/>
                    <a:gd name="T75" fmla="*/ 44 h 46"/>
                    <a:gd name="T76" fmla="*/ 3 w 51"/>
                    <a:gd name="T77" fmla="*/ 43 h 46"/>
                    <a:gd name="T78" fmla="*/ 4 w 51"/>
                    <a:gd name="T79" fmla="*/ 43 h 46"/>
                    <a:gd name="T80" fmla="*/ 6 w 51"/>
                    <a:gd name="T81" fmla="*/ 41 h 46"/>
                    <a:gd name="T82" fmla="*/ 6 w 51"/>
                    <a:gd name="T83" fmla="*/ 8 h 46"/>
                    <a:gd name="T84" fmla="*/ 4 w 51"/>
                    <a:gd name="T85" fmla="*/ 6 h 46"/>
                    <a:gd name="T86" fmla="*/ 3 w 51"/>
                    <a:gd name="T87" fmla="*/ 6 h 46"/>
                    <a:gd name="T88" fmla="*/ 0 w 51"/>
                    <a:gd name="T89" fmla="*/ 5 h 46"/>
                    <a:gd name="T90" fmla="*/ 0 w 51"/>
                    <a:gd name="T91" fmla="*/ 3 h 46"/>
                    <a:gd name="T92" fmla="*/ 13 w 51"/>
                    <a:gd name="T93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51" h="46">
                      <a:moveTo>
                        <a:pt x="13" y="0"/>
                      </a:moveTo>
                      <a:lnTo>
                        <a:pt x="15" y="7"/>
                      </a:lnTo>
                      <a:lnTo>
                        <a:pt x="18" y="5"/>
                      </a:lnTo>
                      <a:lnTo>
                        <a:pt x="20" y="4"/>
                      </a:lnTo>
                      <a:lnTo>
                        <a:pt x="24" y="1"/>
                      </a:lnTo>
                      <a:lnTo>
                        <a:pt x="27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39" y="3"/>
                      </a:lnTo>
                      <a:lnTo>
                        <a:pt x="42" y="6"/>
                      </a:lnTo>
                      <a:lnTo>
                        <a:pt x="44" y="15"/>
                      </a:lnTo>
                      <a:lnTo>
                        <a:pt x="44" y="41"/>
                      </a:lnTo>
                      <a:lnTo>
                        <a:pt x="46" y="42"/>
                      </a:lnTo>
                      <a:lnTo>
                        <a:pt x="46" y="43"/>
                      </a:lnTo>
                      <a:lnTo>
                        <a:pt x="48" y="44"/>
                      </a:lnTo>
                      <a:lnTo>
                        <a:pt x="51" y="44"/>
                      </a:lnTo>
                      <a:lnTo>
                        <a:pt x="51" y="46"/>
                      </a:lnTo>
                      <a:lnTo>
                        <a:pt x="29" y="46"/>
                      </a:lnTo>
                      <a:lnTo>
                        <a:pt x="29" y="44"/>
                      </a:lnTo>
                      <a:lnTo>
                        <a:pt x="32" y="43"/>
                      </a:lnTo>
                      <a:lnTo>
                        <a:pt x="35" y="43"/>
                      </a:lnTo>
                      <a:lnTo>
                        <a:pt x="36" y="42"/>
                      </a:lnTo>
                      <a:lnTo>
                        <a:pt x="36" y="12"/>
                      </a:lnTo>
                      <a:lnTo>
                        <a:pt x="35" y="9"/>
                      </a:lnTo>
                      <a:lnTo>
                        <a:pt x="32" y="7"/>
                      </a:lnTo>
                      <a:lnTo>
                        <a:pt x="29" y="6"/>
                      </a:lnTo>
                      <a:lnTo>
                        <a:pt x="23" y="6"/>
                      </a:lnTo>
                      <a:lnTo>
                        <a:pt x="20" y="7"/>
                      </a:lnTo>
                      <a:lnTo>
                        <a:pt x="17" y="9"/>
                      </a:lnTo>
                      <a:lnTo>
                        <a:pt x="16" y="12"/>
                      </a:lnTo>
                      <a:lnTo>
                        <a:pt x="15" y="15"/>
                      </a:lnTo>
                      <a:lnTo>
                        <a:pt x="15" y="42"/>
                      </a:lnTo>
                      <a:lnTo>
                        <a:pt x="16" y="43"/>
                      </a:lnTo>
                      <a:lnTo>
                        <a:pt x="18" y="44"/>
                      </a:lnTo>
                      <a:lnTo>
                        <a:pt x="22" y="44"/>
                      </a:lnTo>
                      <a:lnTo>
                        <a:pt x="22" y="46"/>
                      </a:lnTo>
                      <a:lnTo>
                        <a:pt x="0" y="46"/>
                      </a:lnTo>
                      <a:lnTo>
                        <a:pt x="0" y="44"/>
                      </a:lnTo>
                      <a:lnTo>
                        <a:pt x="3" y="43"/>
                      </a:lnTo>
                      <a:lnTo>
                        <a:pt x="4" y="43"/>
                      </a:lnTo>
                      <a:lnTo>
                        <a:pt x="6" y="41"/>
                      </a:lnTo>
                      <a:lnTo>
                        <a:pt x="6" y="8"/>
                      </a:lnTo>
                      <a:lnTo>
                        <a:pt x="4" y="6"/>
                      </a:lnTo>
                      <a:lnTo>
                        <a:pt x="3" y="6"/>
                      </a:lnTo>
                      <a:lnTo>
                        <a:pt x="0" y="5"/>
                      </a:lnTo>
                      <a:lnTo>
                        <a:pt x="0" y="3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1" name="Freeform 164">
                  <a:extLst>
                    <a:ext uri="{FF2B5EF4-FFF2-40B4-BE49-F238E27FC236}">
                      <a16:creationId xmlns:a16="http://schemas.microsoft.com/office/drawing/2014/main" id="{D1F24533-64F4-40D6-B8F6-CAD56544498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40" y="2373"/>
                  <a:ext cx="43" cy="47"/>
                </a:xfrm>
                <a:custGeom>
                  <a:avLst/>
                  <a:gdLst>
                    <a:gd name="T0" fmla="*/ 22 w 43"/>
                    <a:gd name="T1" fmla="*/ 22 h 47"/>
                    <a:gd name="T2" fmla="*/ 17 w 43"/>
                    <a:gd name="T3" fmla="*/ 24 h 47"/>
                    <a:gd name="T4" fmla="*/ 11 w 43"/>
                    <a:gd name="T5" fmla="*/ 28 h 47"/>
                    <a:gd name="T6" fmla="*/ 9 w 43"/>
                    <a:gd name="T7" fmla="*/ 36 h 47"/>
                    <a:gd name="T8" fmla="*/ 12 w 43"/>
                    <a:gd name="T9" fmla="*/ 41 h 47"/>
                    <a:gd name="T10" fmla="*/ 18 w 43"/>
                    <a:gd name="T11" fmla="*/ 43 h 47"/>
                    <a:gd name="T12" fmla="*/ 21 w 43"/>
                    <a:gd name="T13" fmla="*/ 42 h 47"/>
                    <a:gd name="T14" fmla="*/ 26 w 43"/>
                    <a:gd name="T15" fmla="*/ 38 h 47"/>
                    <a:gd name="T16" fmla="*/ 27 w 43"/>
                    <a:gd name="T17" fmla="*/ 20 h 47"/>
                    <a:gd name="T18" fmla="*/ 24 w 43"/>
                    <a:gd name="T19" fmla="*/ 0 h 47"/>
                    <a:gd name="T20" fmla="*/ 31 w 43"/>
                    <a:gd name="T21" fmla="*/ 3 h 47"/>
                    <a:gd name="T22" fmla="*/ 34 w 43"/>
                    <a:gd name="T23" fmla="*/ 7 h 47"/>
                    <a:gd name="T24" fmla="*/ 35 w 43"/>
                    <a:gd name="T25" fmla="*/ 10 h 47"/>
                    <a:gd name="T26" fmla="*/ 36 w 43"/>
                    <a:gd name="T27" fmla="*/ 41 h 47"/>
                    <a:gd name="T28" fmla="*/ 41 w 43"/>
                    <a:gd name="T29" fmla="*/ 43 h 47"/>
                    <a:gd name="T30" fmla="*/ 43 w 43"/>
                    <a:gd name="T31" fmla="*/ 44 h 47"/>
                    <a:gd name="T32" fmla="*/ 36 w 43"/>
                    <a:gd name="T33" fmla="*/ 47 h 47"/>
                    <a:gd name="T34" fmla="*/ 29 w 43"/>
                    <a:gd name="T35" fmla="*/ 46 h 47"/>
                    <a:gd name="T36" fmla="*/ 24 w 43"/>
                    <a:gd name="T37" fmla="*/ 43 h 47"/>
                    <a:gd name="T38" fmla="*/ 18 w 43"/>
                    <a:gd name="T39" fmla="*/ 46 h 47"/>
                    <a:gd name="T40" fmla="*/ 9 w 43"/>
                    <a:gd name="T41" fmla="*/ 47 h 47"/>
                    <a:gd name="T42" fmla="*/ 2 w 43"/>
                    <a:gd name="T43" fmla="*/ 41 h 47"/>
                    <a:gd name="T44" fmla="*/ 0 w 43"/>
                    <a:gd name="T45" fmla="*/ 32 h 47"/>
                    <a:gd name="T46" fmla="*/ 3 w 43"/>
                    <a:gd name="T47" fmla="*/ 26 h 47"/>
                    <a:gd name="T48" fmla="*/ 8 w 43"/>
                    <a:gd name="T49" fmla="*/ 23 h 47"/>
                    <a:gd name="T50" fmla="*/ 22 w 43"/>
                    <a:gd name="T51" fmla="*/ 19 h 47"/>
                    <a:gd name="T52" fmla="*/ 27 w 43"/>
                    <a:gd name="T53" fmla="*/ 9 h 47"/>
                    <a:gd name="T54" fmla="*/ 24 w 43"/>
                    <a:gd name="T55" fmla="*/ 6 h 47"/>
                    <a:gd name="T56" fmla="*/ 21 w 43"/>
                    <a:gd name="T57" fmla="*/ 4 h 47"/>
                    <a:gd name="T58" fmla="*/ 15 w 43"/>
                    <a:gd name="T59" fmla="*/ 5 h 47"/>
                    <a:gd name="T60" fmla="*/ 11 w 43"/>
                    <a:gd name="T61" fmla="*/ 9 h 47"/>
                    <a:gd name="T62" fmla="*/ 7 w 43"/>
                    <a:gd name="T63" fmla="*/ 16 h 47"/>
                    <a:gd name="T64" fmla="*/ 4 w 43"/>
                    <a:gd name="T65" fmla="*/ 15 h 47"/>
                    <a:gd name="T66" fmla="*/ 2 w 43"/>
                    <a:gd name="T67" fmla="*/ 11 h 47"/>
                    <a:gd name="T68" fmla="*/ 10 w 43"/>
                    <a:gd name="T69" fmla="*/ 3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3" h="47">
                      <a:moveTo>
                        <a:pt x="27" y="20"/>
                      </a:moveTo>
                      <a:lnTo>
                        <a:pt x="22" y="22"/>
                      </a:lnTo>
                      <a:lnTo>
                        <a:pt x="19" y="23"/>
                      </a:lnTo>
                      <a:lnTo>
                        <a:pt x="17" y="24"/>
                      </a:lnTo>
                      <a:lnTo>
                        <a:pt x="14" y="26"/>
                      </a:lnTo>
                      <a:lnTo>
                        <a:pt x="11" y="28"/>
                      </a:lnTo>
                      <a:lnTo>
                        <a:pt x="9" y="30"/>
                      </a:lnTo>
                      <a:lnTo>
                        <a:pt x="9" y="36"/>
                      </a:lnTo>
                      <a:lnTo>
                        <a:pt x="10" y="38"/>
                      </a:lnTo>
                      <a:lnTo>
                        <a:pt x="12" y="41"/>
                      </a:lnTo>
                      <a:lnTo>
                        <a:pt x="15" y="42"/>
                      </a:lnTo>
                      <a:lnTo>
                        <a:pt x="18" y="43"/>
                      </a:lnTo>
                      <a:lnTo>
                        <a:pt x="20" y="42"/>
                      </a:lnTo>
                      <a:lnTo>
                        <a:pt x="21" y="42"/>
                      </a:lnTo>
                      <a:lnTo>
                        <a:pt x="23" y="41"/>
                      </a:lnTo>
                      <a:lnTo>
                        <a:pt x="26" y="38"/>
                      </a:lnTo>
                      <a:lnTo>
                        <a:pt x="27" y="36"/>
                      </a:lnTo>
                      <a:lnTo>
                        <a:pt x="27" y="20"/>
                      </a:lnTo>
                      <a:close/>
                      <a:moveTo>
                        <a:pt x="20" y="0"/>
                      </a:moveTo>
                      <a:lnTo>
                        <a:pt x="24" y="0"/>
                      </a:lnTo>
                      <a:lnTo>
                        <a:pt x="29" y="1"/>
                      </a:lnTo>
                      <a:lnTo>
                        <a:pt x="31" y="3"/>
                      </a:lnTo>
                      <a:lnTo>
                        <a:pt x="33" y="5"/>
                      </a:lnTo>
                      <a:lnTo>
                        <a:pt x="34" y="7"/>
                      </a:lnTo>
                      <a:lnTo>
                        <a:pt x="34" y="8"/>
                      </a:lnTo>
                      <a:lnTo>
                        <a:pt x="35" y="10"/>
                      </a:lnTo>
                      <a:lnTo>
                        <a:pt x="35" y="38"/>
                      </a:lnTo>
                      <a:lnTo>
                        <a:pt x="36" y="41"/>
                      </a:lnTo>
                      <a:lnTo>
                        <a:pt x="39" y="43"/>
                      </a:lnTo>
                      <a:lnTo>
                        <a:pt x="41" y="43"/>
                      </a:lnTo>
                      <a:lnTo>
                        <a:pt x="43" y="42"/>
                      </a:lnTo>
                      <a:lnTo>
                        <a:pt x="43" y="44"/>
                      </a:lnTo>
                      <a:lnTo>
                        <a:pt x="40" y="46"/>
                      </a:lnTo>
                      <a:lnTo>
                        <a:pt x="36" y="47"/>
                      </a:lnTo>
                      <a:lnTo>
                        <a:pt x="31" y="47"/>
                      </a:lnTo>
                      <a:lnTo>
                        <a:pt x="29" y="46"/>
                      </a:lnTo>
                      <a:lnTo>
                        <a:pt x="27" y="42"/>
                      </a:lnTo>
                      <a:lnTo>
                        <a:pt x="24" y="43"/>
                      </a:lnTo>
                      <a:lnTo>
                        <a:pt x="21" y="45"/>
                      </a:lnTo>
                      <a:lnTo>
                        <a:pt x="18" y="46"/>
                      </a:lnTo>
                      <a:lnTo>
                        <a:pt x="14" y="47"/>
                      </a:lnTo>
                      <a:lnTo>
                        <a:pt x="9" y="47"/>
                      </a:lnTo>
                      <a:lnTo>
                        <a:pt x="6" y="45"/>
                      </a:lnTo>
                      <a:lnTo>
                        <a:pt x="2" y="41"/>
                      </a:lnTo>
                      <a:lnTo>
                        <a:pt x="0" y="37"/>
                      </a:lnTo>
                      <a:lnTo>
                        <a:pt x="0" y="32"/>
                      </a:lnTo>
                      <a:lnTo>
                        <a:pt x="2" y="29"/>
                      </a:lnTo>
                      <a:lnTo>
                        <a:pt x="3" y="26"/>
                      </a:lnTo>
                      <a:lnTo>
                        <a:pt x="5" y="24"/>
                      </a:lnTo>
                      <a:lnTo>
                        <a:pt x="8" y="23"/>
                      </a:lnTo>
                      <a:lnTo>
                        <a:pt x="16" y="21"/>
                      </a:lnTo>
                      <a:lnTo>
                        <a:pt x="22" y="19"/>
                      </a:lnTo>
                      <a:lnTo>
                        <a:pt x="27" y="17"/>
                      </a:lnTo>
                      <a:lnTo>
                        <a:pt x="27" y="9"/>
                      </a:lnTo>
                      <a:lnTo>
                        <a:pt x="26" y="7"/>
                      </a:lnTo>
                      <a:lnTo>
                        <a:pt x="24" y="6"/>
                      </a:lnTo>
                      <a:lnTo>
                        <a:pt x="22" y="5"/>
                      </a:lnTo>
                      <a:lnTo>
                        <a:pt x="21" y="4"/>
                      </a:lnTo>
                      <a:lnTo>
                        <a:pt x="17" y="4"/>
                      </a:lnTo>
                      <a:lnTo>
                        <a:pt x="15" y="5"/>
                      </a:lnTo>
                      <a:lnTo>
                        <a:pt x="12" y="7"/>
                      </a:lnTo>
                      <a:lnTo>
                        <a:pt x="11" y="9"/>
                      </a:lnTo>
                      <a:lnTo>
                        <a:pt x="10" y="12"/>
                      </a:lnTo>
                      <a:lnTo>
                        <a:pt x="7" y="16"/>
                      </a:lnTo>
                      <a:lnTo>
                        <a:pt x="5" y="15"/>
                      </a:lnTo>
                      <a:lnTo>
                        <a:pt x="4" y="15"/>
                      </a:lnTo>
                      <a:lnTo>
                        <a:pt x="3" y="13"/>
                      </a:lnTo>
                      <a:lnTo>
                        <a:pt x="2" y="11"/>
                      </a:lnTo>
                      <a:lnTo>
                        <a:pt x="4" y="6"/>
                      </a:lnTo>
                      <a:lnTo>
                        <a:pt x="10" y="3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2" name="Freeform 165">
                  <a:extLst>
                    <a:ext uri="{FF2B5EF4-FFF2-40B4-BE49-F238E27FC236}">
                      <a16:creationId xmlns:a16="http://schemas.microsoft.com/office/drawing/2014/main" id="{303D97C8-BEDB-4943-945F-39DD4D6BE9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85" y="2352"/>
                  <a:ext cx="48" cy="68"/>
                </a:xfrm>
                <a:custGeom>
                  <a:avLst/>
                  <a:gdLst>
                    <a:gd name="T0" fmla="*/ 23 w 48"/>
                    <a:gd name="T1" fmla="*/ 27 h 68"/>
                    <a:gd name="T2" fmla="*/ 20 w 48"/>
                    <a:gd name="T3" fmla="*/ 28 h 68"/>
                    <a:gd name="T4" fmla="*/ 15 w 48"/>
                    <a:gd name="T5" fmla="*/ 32 h 68"/>
                    <a:gd name="T6" fmla="*/ 15 w 48"/>
                    <a:gd name="T7" fmla="*/ 58 h 68"/>
                    <a:gd name="T8" fmla="*/ 22 w 48"/>
                    <a:gd name="T9" fmla="*/ 65 h 68"/>
                    <a:gd name="T10" fmla="*/ 25 w 48"/>
                    <a:gd name="T11" fmla="*/ 65 h 68"/>
                    <a:gd name="T12" fmla="*/ 33 w 48"/>
                    <a:gd name="T13" fmla="*/ 63 h 68"/>
                    <a:gd name="T14" fmla="*/ 37 w 48"/>
                    <a:gd name="T15" fmla="*/ 55 h 68"/>
                    <a:gd name="T16" fmla="*/ 38 w 48"/>
                    <a:gd name="T17" fmla="*/ 44 h 68"/>
                    <a:gd name="T18" fmla="*/ 37 w 48"/>
                    <a:gd name="T19" fmla="*/ 34 h 68"/>
                    <a:gd name="T20" fmla="*/ 34 w 48"/>
                    <a:gd name="T21" fmla="*/ 29 h 68"/>
                    <a:gd name="T22" fmla="*/ 31 w 48"/>
                    <a:gd name="T23" fmla="*/ 27 h 68"/>
                    <a:gd name="T24" fmla="*/ 23 w 48"/>
                    <a:gd name="T25" fmla="*/ 27 h 68"/>
                    <a:gd name="T26" fmla="*/ 14 w 48"/>
                    <a:gd name="T27" fmla="*/ 0 h 68"/>
                    <a:gd name="T28" fmla="*/ 15 w 48"/>
                    <a:gd name="T29" fmla="*/ 1 h 68"/>
                    <a:gd name="T30" fmla="*/ 15 w 48"/>
                    <a:gd name="T31" fmla="*/ 28 h 68"/>
                    <a:gd name="T32" fmla="*/ 18 w 48"/>
                    <a:gd name="T33" fmla="*/ 27 h 68"/>
                    <a:gd name="T34" fmla="*/ 20 w 48"/>
                    <a:gd name="T35" fmla="*/ 25 h 68"/>
                    <a:gd name="T36" fmla="*/ 23 w 48"/>
                    <a:gd name="T37" fmla="*/ 24 h 68"/>
                    <a:gd name="T38" fmla="*/ 26 w 48"/>
                    <a:gd name="T39" fmla="*/ 21 h 68"/>
                    <a:gd name="T40" fmla="*/ 31 w 48"/>
                    <a:gd name="T41" fmla="*/ 21 h 68"/>
                    <a:gd name="T42" fmla="*/ 38 w 48"/>
                    <a:gd name="T43" fmla="*/ 24 h 68"/>
                    <a:gd name="T44" fmla="*/ 44 w 48"/>
                    <a:gd name="T45" fmla="*/ 28 h 68"/>
                    <a:gd name="T46" fmla="*/ 47 w 48"/>
                    <a:gd name="T47" fmla="*/ 33 h 68"/>
                    <a:gd name="T48" fmla="*/ 48 w 48"/>
                    <a:gd name="T49" fmla="*/ 40 h 68"/>
                    <a:gd name="T50" fmla="*/ 48 w 48"/>
                    <a:gd name="T51" fmla="*/ 44 h 68"/>
                    <a:gd name="T52" fmla="*/ 47 w 48"/>
                    <a:gd name="T53" fmla="*/ 53 h 68"/>
                    <a:gd name="T54" fmla="*/ 44 w 48"/>
                    <a:gd name="T55" fmla="*/ 61 h 68"/>
                    <a:gd name="T56" fmla="*/ 38 w 48"/>
                    <a:gd name="T57" fmla="*/ 65 h 68"/>
                    <a:gd name="T58" fmla="*/ 33 w 48"/>
                    <a:gd name="T59" fmla="*/ 67 h 68"/>
                    <a:gd name="T60" fmla="*/ 25 w 48"/>
                    <a:gd name="T61" fmla="*/ 68 h 68"/>
                    <a:gd name="T62" fmla="*/ 21 w 48"/>
                    <a:gd name="T63" fmla="*/ 68 h 68"/>
                    <a:gd name="T64" fmla="*/ 14 w 48"/>
                    <a:gd name="T65" fmla="*/ 66 h 68"/>
                    <a:gd name="T66" fmla="*/ 12 w 48"/>
                    <a:gd name="T67" fmla="*/ 65 h 68"/>
                    <a:gd name="T68" fmla="*/ 8 w 48"/>
                    <a:gd name="T69" fmla="*/ 68 h 68"/>
                    <a:gd name="T70" fmla="*/ 7 w 48"/>
                    <a:gd name="T71" fmla="*/ 67 h 68"/>
                    <a:gd name="T72" fmla="*/ 7 w 48"/>
                    <a:gd name="T73" fmla="*/ 7 h 68"/>
                    <a:gd name="T74" fmla="*/ 6 w 48"/>
                    <a:gd name="T75" fmla="*/ 5 h 68"/>
                    <a:gd name="T76" fmla="*/ 3 w 48"/>
                    <a:gd name="T77" fmla="*/ 5 h 68"/>
                    <a:gd name="T78" fmla="*/ 0 w 48"/>
                    <a:gd name="T79" fmla="*/ 4 h 68"/>
                    <a:gd name="T80" fmla="*/ 0 w 48"/>
                    <a:gd name="T81" fmla="*/ 2 h 68"/>
                    <a:gd name="T82" fmla="*/ 14 w 48"/>
                    <a:gd name="T83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48" h="68">
                      <a:moveTo>
                        <a:pt x="23" y="27"/>
                      </a:moveTo>
                      <a:lnTo>
                        <a:pt x="20" y="28"/>
                      </a:lnTo>
                      <a:lnTo>
                        <a:pt x="15" y="32"/>
                      </a:lnTo>
                      <a:lnTo>
                        <a:pt x="15" y="58"/>
                      </a:lnTo>
                      <a:lnTo>
                        <a:pt x="22" y="65"/>
                      </a:lnTo>
                      <a:lnTo>
                        <a:pt x="25" y="65"/>
                      </a:lnTo>
                      <a:lnTo>
                        <a:pt x="33" y="63"/>
                      </a:lnTo>
                      <a:lnTo>
                        <a:pt x="37" y="55"/>
                      </a:lnTo>
                      <a:lnTo>
                        <a:pt x="38" y="44"/>
                      </a:lnTo>
                      <a:lnTo>
                        <a:pt x="37" y="34"/>
                      </a:lnTo>
                      <a:lnTo>
                        <a:pt x="34" y="29"/>
                      </a:lnTo>
                      <a:lnTo>
                        <a:pt x="31" y="27"/>
                      </a:lnTo>
                      <a:lnTo>
                        <a:pt x="23" y="27"/>
                      </a:lnTo>
                      <a:close/>
                      <a:moveTo>
                        <a:pt x="14" y="0"/>
                      </a:moveTo>
                      <a:lnTo>
                        <a:pt x="15" y="1"/>
                      </a:lnTo>
                      <a:lnTo>
                        <a:pt x="15" y="28"/>
                      </a:lnTo>
                      <a:lnTo>
                        <a:pt x="18" y="27"/>
                      </a:lnTo>
                      <a:lnTo>
                        <a:pt x="20" y="25"/>
                      </a:lnTo>
                      <a:lnTo>
                        <a:pt x="23" y="24"/>
                      </a:lnTo>
                      <a:lnTo>
                        <a:pt x="26" y="21"/>
                      </a:lnTo>
                      <a:lnTo>
                        <a:pt x="31" y="21"/>
                      </a:lnTo>
                      <a:lnTo>
                        <a:pt x="38" y="24"/>
                      </a:lnTo>
                      <a:lnTo>
                        <a:pt x="44" y="28"/>
                      </a:lnTo>
                      <a:lnTo>
                        <a:pt x="47" y="33"/>
                      </a:lnTo>
                      <a:lnTo>
                        <a:pt x="48" y="40"/>
                      </a:lnTo>
                      <a:lnTo>
                        <a:pt x="48" y="44"/>
                      </a:lnTo>
                      <a:lnTo>
                        <a:pt x="47" y="53"/>
                      </a:lnTo>
                      <a:lnTo>
                        <a:pt x="44" y="61"/>
                      </a:lnTo>
                      <a:lnTo>
                        <a:pt x="38" y="65"/>
                      </a:lnTo>
                      <a:lnTo>
                        <a:pt x="33" y="67"/>
                      </a:lnTo>
                      <a:lnTo>
                        <a:pt x="25" y="68"/>
                      </a:lnTo>
                      <a:lnTo>
                        <a:pt x="21" y="68"/>
                      </a:lnTo>
                      <a:lnTo>
                        <a:pt x="14" y="66"/>
                      </a:lnTo>
                      <a:lnTo>
                        <a:pt x="12" y="65"/>
                      </a:lnTo>
                      <a:lnTo>
                        <a:pt x="8" y="68"/>
                      </a:lnTo>
                      <a:lnTo>
                        <a:pt x="7" y="67"/>
                      </a:lnTo>
                      <a:lnTo>
                        <a:pt x="7" y="7"/>
                      </a:lnTo>
                      <a:lnTo>
                        <a:pt x="6" y="5"/>
                      </a:lnTo>
                      <a:lnTo>
                        <a:pt x="3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3" name="Freeform 166">
                  <a:extLst>
                    <a:ext uri="{FF2B5EF4-FFF2-40B4-BE49-F238E27FC236}">
                      <a16:creationId xmlns:a16="http://schemas.microsoft.com/office/drawing/2014/main" id="{0665523A-1E0D-42E1-B5FC-C65AC28B3B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40" y="2352"/>
                  <a:ext cx="21" cy="67"/>
                </a:xfrm>
                <a:custGeom>
                  <a:avLst/>
                  <a:gdLst>
                    <a:gd name="T0" fmla="*/ 14 w 21"/>
                    <a:gd name="T1" fmla="*/ 0 h 67"/>
                    <a:gd name="T2" fmla="*/ 15 w 21"/>
                    <a:gd name="T3" fmla="*/ 1 h 67"/>
                    <a:gd name="T4" fmla="*/ 15 w 21"/>
                    <a:gd name="T5" fmla="*/ 63 h 67"/>
                    <a:gd name="T6" fmla="*/ 16 w 21"/>
                    <a:gd name="T7" fmla="*/ 64 h 67"/>
                    <a:gd name="T8" fmla="*/ 18 w 21"/>
                    <a:gd name="T9" fmla="*/ 65 h 67"/>
                    <a:gd name="T10" fmla="*/ 21 w 21"/>
                    <a:gd name="T11" fmla="*/ 65 h 67"/>
                    <a:gd name="T12" fmla="*/ 21 w 21"/>
                    <a:gd name="T13" fmla="*/ 67 h 67"/>
                    <a:gd name="T14" fmla="*/ 0 w 21"/>
                    <a:gd name="T15" fmla="*/ 67 h 67"/>
                    <a:gd name="T16" fmla="*/ 0 w 21"/>
                    <a:gd name="T17" fmla="*/ 65 h 67"/>
                    <a:gd name="T18" fmla="*/ 3 w 21"/>
                    <a:gd name="T19" fmla="*/ 64 h 67"/>
                    <a:gd name="T20" fmla="*/ 5 w 21"/>
                    <a:gd name="T21" fmla="*/ 64 h 67"/>
                    <a:gd name="T22" fmla="*/ 6 w 21"/>
                    <a:gd name="T23" fmla="*/ 63 h 67"/>
                    <a:gd name="T24" fmla="*/ 6 w 21"/>
                    <a:gd name="T25" fmla="*/ 5 h 67"/>
                    <a:gd name="T26" fmla="*/ 3 w 21"/>
                    <a:gd name="T27" fmla="*/ 5 h 67"/>
                    <a:gd name="T28" fmla="*/ 0 w 21"/>
                    <a:gd name="T29" fmla="*/ 4 h 67"/>
                    <a:gd name="T30" fmla="*/ 0 w 21"/>
                    <a:gd name="T31" fmla="*/ 2 h 67"/>
                    <a:gd name="T32" fmla="*/ 14 w 21"/>
                    <a:gd name="T33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1" h="67">
                      <a:moveTo>
                        <a:pt x="14" y="0"/>
                      </a:moveTo>
                      <a:lnTo>
                        <a:pt x="15" y="1"/>
                      </a:lnTo>
                      <a:lnTo>
                        <a:pt x="15" y="63"/>
                      </a:lnTo>
                      <a:lnTo>
                        <a:pt x="16" y="64"/>
                      </a:lnTo>
                      <a:lnTo>
                        <a:pt x="18" y="65"/>
                      </a:lnTo>
                      <a:lnTo>
                        <a:pt x="21" y="65"/>
                      </a:lnTo>
                      <a:lnTo>
                        <a:pt x="21" y="67"/>
                      </a:lnTo>
                      <a:lnTo>
                        <a:pt x="0" y="67"/>
                      </a:lnTo>
                      <a:lnTo>
                        <a:pt x="0" y="65"/>
                      </a:lnTo>
                      <a:lnTo>
                        <a:pt x="3" y="64"/>
                      </a:lnTo>
                      <a:lnTo>
                        <a:pt x="5" y="64"/>
                      </a:lnTo>
                      <a:lnTo>
                        <a:pt x="6" y="63"/>
                      </a:lnTo>
                      <a:lnTo>
                        <a:pt x="6" y="5"/>
                      </a:lnTo>
                      <a:lnTo>
                        <a:pt x="3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4" name="Freeform 167">
                  <a:extLst>
                    <a:ext uri="{FF2B5EF4-FFF2-40B4-BE49-F238E27FC236}">
                      <a16:creationId xmlns:a16="http://schemas.microsoft.com/office/drawing/2014/main" id="{72F48F7F-5C66-478D-830C-017362E7298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468" y="2373"/>
                  <a:ext cx="39" cy="47"/>
                </a:xfrm>
                <a:custGeom>
                  <a:avLst/>
                  <a:gdLst>
                    <a:gd name="T0" fmla="*/ 16 w 39"/>
                    <a:gd name="T1" fmla="*/ 4 h 47"/>
                    <a:gd name="T2" fmla="*/ 12 w 39"/>
                    <a:gd name="T3" fmla="*/ 8 h 47"/>
                    <a:gd name="T4" fmla="*/ 10 w 39"/>
                    <a:gd name="T5" fmla="*/ 12 h 47"/>
                    <a:gd name="T6" fmla="*/ 10 w 39"/>
                    <a:gd name="T7" fmla="*/ 15 h 47"/>
                    <a:gd name="T8" fmla="*/ 9 w 39"/>
                    <a:gd name="T9" fmla="*/ 17 h 47"/>
                    <a:gd name="T10" fmla="*/ 9 w 39"/>
                    <a:gd name="T11" fmla="*/ 19 h 47"/>
                    <a:gd name="T12" fmla="*/ 28 w 39"/>
                    <a:gd name="T13" fmla="*/ 19 h 47"/>
                    <a:gd name="T14" fmla="*/ 29 w 39"/>
                    <a:gd name="T15" fmla="*/ 18 h 47"/>
                    <a:gd name="T16" fmla="*/ 29 w 39"/>
                    <a:gd name="T17" fmla="*/ 12 h 47"/>
                    <a:gd name="T18" fmla="*/ 28 w 39"/>
                    <a:gd name="T19" fmla="*/ 9 h 47"/>
                    <a:gd name="T20" fmla="*/ 27 w 39"/>
                    <a:gd name="T21" fmla="*/ 7 h 47"/>
                    <a:gd name="T22" fmla="*/ 25 w 39"/>
                    <a:gd name="T23" fmla="*/ 6 h 47"/>
                    <a:gd name="T24" fmla="*/ 23 w 39"/>
                    <a:gd name="T25" fmla="*/ 4 h 47"/>
                    <a:gd name="T26" fmla="*/ 16 w 39"/>
                    <a:gd name="T27" fmla="*/ 4 h 47"/>
                    <a:gd name="T28" fmla="*/ 20 w 39"/>
                    <a:gd name="T29" fmla="*/ 0 h 47"/>
                    <a:gd name="T30" fmla="*/ 28 w 39"/>
                    <a:gd name="T31" fmla="*/ 1 h 47"/>
                    <a:gd name="T32" fmla="*/ 34 w 39"/>
                    <a:gd name="T33" fmla="*/ 6 h 47"/>
                    <a:gd name="T34" fmla="*/ 37 w 39"/>
                    <a:gd name="T35" fmla="*/ 10 h 47"/>
                    <a:gd name="T36" fmla="*/ 39 w 39"/>
                    <a:gd name="T37" fmla="*/ 15 h 47"/>
                    <a:gd name="T38" fmla="*/ 39 w 39"/>
                    <a:gd name="T39" fmla="*/ 19 h 47"/>
                    <a:gd name="T40" fmla="*/ 38 w 39"/>
                    <a:gd name="T41" fmla="*/ 21 h 47"/>
                    <a:gd name="T42" fmla="*/ 36 w 39"/>
                    <a:gd name="T43" fmla="*/ 22 h 47"/>
                    <a:gd name="T44" fmla="*/ 9 w 39"/>
                    <a:gd name="T45" fmla="*/ 22 h 47"/>
                    <a:gd name="T46" fmla="*/ 10 w 39"/>
                    <a:gd name="T47" fmla="*/ 30 h 47"/>
                    <a:gd name="T48" fmla="*/ 11 w 39"/>
                    <a:gd name="T49" fmla="*/ 36 h 47"/>
                    <a:gd name="T50" fmla="*/ 15 w 39"/>
                    <a:gd name="T51" fmla="*/ 41 h 47"/>
                    <a:gd name="T52" fmla="*/ 23 w 39"/>
                    <a:gd name="T53" fmla="*/ 43 h 47"/>
                    <a:gd name="T54" fmla="*/ 29 w 39"/>
                    <a:gd name="T55" fmla="*/ 41 h 47"/>
                    <a:gd name="T56" fmla="*/ 34 w 39"/>
                    <a:gd name="T57" fmla="*/ 36 h 47"/>
                    <a:gd name="T58" fmla="*/ 36 w 39"/>
                    <a:gd name="T59" fmla="*/ 33 h 47"/>
                    <a:gd name="T60" fmla="*/ 38 w 39"/>
                    <a:gd name="T61" fmla="*/ 34 h 47"/>
                    <a:gd name="T62" fmla="*/ 35 w 39"/>
                    <a:gd name="T63" fmla="*/ 41 h 47"/>
                    <a:gd name="T64" fmla="*/ 29 w 39"/>
                    <a:gd name="T65" fmla="*/ 45 h 47"/>
                    <a:gd name="T66" fmla="*/ 20 w 39"/>
                    <a:gd name="T67" fmla="*/ 47 h 47"/>
                    <a:gd name="T68" fmla="*/ 11 w 39"/>
                    <a:gd name="T69" fmla="*/ 46 h 47"/>
                    <a:gd name="T70" fmla="*/ 4 w 39"/>
                    <a:gd name="T71" fmla="*/ 41 h 47"/>
                    <a:gd name="T72" fmla="*/ 1 w 39"/>
                    <a:gd name="T73" fmla="*/ 34 h 47"/>
                    <a:gd name="T74" fmla="*/ 0 w 39"/>
                    <a:gd name="T75" fmla="*/ 24 h 47"/>
                    <a:gd name="T76" fmla="*/ 1 w 39"/>
                    <a:gd name="T77" fmla="*/ 15 h 47"/>
                    <a:gd name="T78" fmla="*/ 4 w 39"/>
                    <a:gd name="T79" fmla="*/ 7 h 47"/>
                    <a:gd name="T80" fmla="*/ 11 w 39"/>
                    <a:gd name="T81" fmla="*/ 3 h 47"/>
                    <a:gd name="T82" fmla="*/ 20 w 39"/>
                    <a:gd name="T83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9" h="47">
                      <a:moveTo>
                        <a:pt x="16" y="4"/>
                      </a:moveTo>
                      <a:lnTo>
                        <a:pt x="12" y="8"/>
                      </a:lnTo>
                      <a:lnTo>
                        <a:pt x="10" y="12"/>
                      </a:lnTo>
                      <a:lnTo>
                        <a:pt x="10" y="15"/>
                      </a:lnTo>
                      <a:lnTo>
                        <a:pt x="9" y="17"/>
                      </a:lnTo>
                      <a:lnTo>
                        <a:pt x="9" y="19"/>
                      </a:lnTo>
                      <a:lnTo>
                        <a:pt x="28" y="19"/>
                      </a:lnTo>
                      <a:lnTo>
                        <a:pt x="29" y="18"/>
                      </a:lnTo>
                      <a:lnTo>
                        <a:pt x="29" y="12"/>
                      </a:lnTo>
                      <a:lnTo>
                        <a:pt x="28" y="9"/>
                      </a:lnTo>
                      <a:lnTo>
                        <a:pt x="27" y="7"/>
                      </a:lnTo>
                      <a:lnTo>
                        <a:pt x="25" y="6"/>
                      </a:lnTo>
                      <a:lnTo>
                        <a:pt x="23" y="4"/>
                      </a:lnTo>
                      <a:lnTo>
                        <a:pt x="16" y="4"/>
                      </a:lnTo>
                      <a:close/>
                      <a:moveTo>
                        <a:pt x="20" y="0"/>
                      </a:moveTo>
                      <a:lnTo>
                        <a:pt x="28" y="1"/>
                      </a:lnTo>
                      <a:lnTo>
                        <a:pt x="34" y="6"/>
                      </a:lnTo>
                      <a:lnTo>
                        <a:pt x="37" y="10"/>
                      </a:lnTo>
                      <a:lnTo>
                        <a:pt x="39" y="15"/>
                      </a:lnTo>
                      <a:lnTo>
                        <a:pt x="39" y="19"/>
                      </a:lnTo>
                      <a:lnTo>
                        <a:pt x="38" y="21"/>
                      </a:lnTo>
                      <a:lnTo>
                        <a:pt x="36" y="22"/>
                      </a:lnTo>
                      <a:lnTo>
                        <a:pt x="9" y="22"/>
                      </a:lnTo>
                      <a:lnTo>
                        <a:pt x="10" y="30"/>
                      </a:lnTo>
                      <a:lnTo>
                        <a:pt x="11" y="36"/>
                      </a:lnTo>
                      <a:lnTo>
                        <a:pt x="15" y="41"/>
                      </a:lnTo>
                      <a:lnTo>
                        <a:pt x="23" y="43"/>
                      </a:lnTo>
                      <a:lnTo>
                        <a:pt x="29" y="41"/>
                      </a:lnTo>
                      <a:lnTo>
                        <a:pt x="34" y="36"/>
                      </a:lnTo>
                      <a:lnTo>
                        <a:pt x="36" y="33"/>
                      </a:lnTo>
                      <a:lnTo>
                        <a:pt x="38" y="34"/>
                      </a:lnTo>
                      <a:lnTo>
                        <a:pt x="35" y="41"/>
                      </a:lnTo>
                      <a:lnTo>
                        <a:pt x="29" y="45"/>
                      </a:lnTo>
                      <a:lnTo>
                        <a:pt x="20" y="47"/>
                      </a:lnTo>
                      <a:lnTo>
                        <a:pt x="11" y="46"/>
                      </a:lnTo>
                      <a:lnTo>
                        <a:pt x="4" y="41"/>
                      </a:lnTo>
                      <a:lnTo>
                        <a:pt x="1" y="34"/>
                      </a:lnTo>
                      <a:lnTo>
                        <a:pt x="0" y="24"/>
                      </a:lnTo>
                      <a:lnTo>
                        <a:pt x="1" y="15"/>
                      </a:lnTo>
                      <a:lnTo>
                        <a:pt x="4" y="7"/>
                      </a:lnTo>
                      <a:lnTo>
                        <a:pt x="11" y="3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5" name="Freeform 168">
                  <a:extLst>
                    <a:ext uri="{FF2B5EF4-FFF2-40B4-BE49-F238E27FC236}">
                      <a16:creationId xmlns:a16="http://schemas.microsoft.com/office/drawing/2014/main" id="{3D0B00C2-0E94-425B-A868-F840804F520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183" y="2676"/>
                  <a:ext cx="61" cy="63"/>
                </a:xfrm>
                <a:custGeom>
                  <a:avLst/>
                  <a:gdLst>
                    <a:gd name="T0" fmla="*/ 28 w 61"/>
                    <a:gd name="T1" fmla="*/ 10 h 63"/>
                    <a:gd name="T2" fmla="*/ 19 w 61"/>
                    <a:gd name="T3" fmla="*/ 36 h 63"/>
                    <a:gd name="T4" fmla="*/ 37 w 61"/>
                    <a:gd name="T5" fmla="*/ 36 h 63"/>
                    <a:gd name="T6" fmla="*/ 28 w 61"/>
                    <a:gd name="T7" fmla="*/ 10 h 63"/>
                    <a:gd name="T8" fmla="*/ 27 w 61"/>
                    <a:gd name="T9" fmla="*/ 0 h 63"/>
                    <a:gd name="T10" fmla="*/ 33 w 61"/>
                    <a:gd name="T11" fmla="*/ 0 h 63"/>
                    <a:gd name="T12" fmla="*/ 53 w 61"/>
                    <a:gd name="T13" fmla="*/ 56 h 63"/>
                    <a:gd name="T14" fmla="*/ 55 w 61"/>
                    <a:gd name="T15" fmla="*/ 60 h 63"/>
                    <a:gd name="T16" fmla="*/ 57 w 61"/>
                    <a:gd name="T17" fmla="*/ 60 h 63"/>
                    <a:gd name="T18" fmla="*/ 61 w 61"/>
                    <a:gd name="T19" fmla="*/ 61 h 63"/>
                    <a:gd name="T20" fmla="*/ 61 w 61"/>
                    <a:gd name="T21" fmla="*/ 63 h 63"/>
                    <a:gd name="T22" fmla="*/ 38 w 61"/>
                    <a:gd name="T23" fmla="*/ 63 h 63"/>
                    <a:gd name="T24" fmla="*/ 38 w 61"/>
                    <a:gd name="T25" fmla="*/ 61 h 63"/>
                    <a:gd name="T26" fmla="*/ 42 w 61"/>
                    <a:gd name="T27" fmla="*/ 60 h 63"/>
                    <a:gd name="T28" fmla="*/ 44 w 61"/>
                    <a:gd name="T29" fmla="*/ 60 h 63"/>
                    <a:gd name="T30" fmla="*/ 44 w 61"/>
                    <a:gd name="T31" fmla="*/ 57 h 63"/>
                    <a:gd name="T32" fmla="*/ 38 w 61"/>
                    <a:gd name="T33" fmla="*/ 39 h 63"/>
                    <a:gd name="T34" fmla="*/ 18 w 61"/>
                    <a:gd name="T35" fmla="*/ 39 h 63"/>
                    <a:gd name="T36" fmla="*/ 13 w 61"/>
                    <a:gd name="T37" fmla="*/ 57 h 63"/>
                    <a:gd name="T38" fmla="*/ 12 w 61"/>
                    <a:gd name="T39" fmla="*/ 58 h 63"/>
                    <a:gd name="T40" fmla="*/ 12 w 61"/>
                    <a:gd name="T41" fmla="*/ 59 h 63"/>
                    <a:gd name="T42" fmla="*/ 13 w 61"/>
                    <a:gd name="T43" fmla="*/ 60 h 63"/>
                    <a:gd name="T44" fmla="*/ 15 w 61"/>
                    <a:gd name="T45" fmla="*/ 60 h 63"/>
                    <a:gd name="T46" fmla="*/ 19 w 61"/>
                    <a:gd name="T47" fmla="*/ 61 h 63"/>
                    <a:gd name="T48" fmla="*/ 19 w 61"/>
                    <a:gd name="T49" fmla="*/ 63 h 63"/>
                    <a:gd name="T50" fmla="*/ 0 w 61"/>
                    <a:gd name="T51" fmla="*/ 63 h 63"/>
                    <a:gd name="T52" fmla="*/ 0 w 61"/>
                    <a:gd name="T53" fmla="*/ 61 h 63"/>
                    <a:gd name="T54" fmla="*/ 3 w 61"/>
                    <a:gd name="T55" fmla="*/ 60 h 63"/>
                    <a:gd name="T56" fmla="*/ 5 w 61"/>
                    <a:gd name="T57" fmla="*/ 59 h 63"/>
                    <a:gd name="T58" fmla="*/ 6 w 61"/>
                    <a:gd name="T59" fmla="*/ 58 h 63"/>
                    <a:gd name="T60" fmla="*/ 7 w 61"/>
                    <a:gd name="T61" fmla="*/ 55 h 63"/>
                    <a:gd name="T62" fmla="*/ 13 w 61"/>
                    <a:gd name="T63" fmla="*/ 40 h 63"/>
                    <a:gd name="T64" fmla="*/ 17 w 61"/>
                    <a:gd name="T65" fmla="*/ 27 h 63"/>
                    <a:gd name="T66" fmla="*/ 27 w 61"/>
                    <a:gd name="T67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1" h="63">
                      <a:moveTo>
                        <a:pt x="28" y="10"/>
                      </a:moveTo>
                      <a:lnTo>
                        <a:pt x="19" y="36"/>
                      </a:lnTo>
                      <a:lnTo>
                        <a:pt x="37" y="36"/>
                      </a:lnTo>
                      <a:lnTo>
                        <a:pt x="28" y="10"/>
                      </a:lnTo>
                      <a:close/>
                      <a:moveTo>
                        <a:pt x="27" y="0"/>
                      </a:moveTo>
                      <a:lnTo>
                        <a:pt x="33" y="0"/>
                      </a:lnTo>
                      <a:lnTo>
                        <a:pt x="53" y="56"/>
                      </a:lnTo>
                      <a:lnTo>
                        <a:pt x="55" y="60"/>
                      </a:lnTo>
                      <a:lnTo>
                        <a:pt x="57" y="60"/>
                      </a:lnTo>
                      <a:lnTo>
                        <a:pt x="61" y="61"/>
                      </a:lnTo>
                      <a:lnTo>
                        <a:pt x="61" y="63"/>
                      </a:lnTo>
                      <a:lnTo>
                        <a:pt x="38" y="63"/>
                      </a:lnTo>
                      <a:lnTo>
                        <a:pt x="38" y="61"/>
                      </a:lnTo>
                      <a:lnTo>
                        <a:pt x="42" y="60"/>
                      </a:lnTo>
                      <a:lnTo>
                        <a:pt x="44" y="60"/>
                      </a:lnTo>
                      <a:lnTo>
                        <a:pt x="44" y="57"/>
                      </a:lnTo>
                      <a:lnTo>
                        <a:pt x="38" y="39"/>
                      </a:lnTo>
                      <a:lnTo>
                        <a:pt x="18" y="39"/>
                      </a:lnTo>
                      <a:lnTo>
                        <a:pt x="13" y="57"/>
                      </a:lnTo>
                      <a:lnTo>
                        <a:pt x="12" y="58"/>
                      </a:lnTo>
                      <a:lnTo>
                        <a:pt x="12" y="59"/>
                      </a:lnTo>
                      <a:lnTo>
                        <a:pt x="13" y="60"/>
                      </a:lnTo>
                      <a:lnTo>
                        <a:pt x="15" y="60"/>
                      </a:lnTo>
                      <a:lnTo>
                        <a:pt x="19" y="61"/>
                      </a:lnTo>
                      <a:lnTo>
                        <a:pt x="19" y="63"/>
                      </a:lnTo>
                      <a:lnTo>
                        <a:pt x="0" y="63"/>
                      </a:lnTo>
                      <a:lnTo>
                        <a:pt x="0" y="61"/>
                      </a:lnTo>
                      <a:lnTo>
                        <a:pt x="3" y="60"/>
                      </a:lnTo>
                      <a:lnTo>
                        <a:pt x="5" y="59"/>
                      </a:lnTo>
                      <a:lnTo>
                        <a:pt x="6" y="58"/>
                      </a:lnTo>
                      <a:lnTo>
                        <a:pt x="7" y="55"/>
                      </a:lnTo>
                      <a:lnTo>
                        <a:pt x="13" y="40"/>
                      </a:lnTo>
                      <a:lnTo>
                        <a:pt x="17" y="27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6" name="Freeform 169">
                  <a:extLst>
                    <a:ext uri="{FF2B5EF4-FFF2-40B4-BE49-F238E27FC236}">
                      <a16:creationId xmlns:a16="http://schemas.microsoft.com/office/drawing/2014/main" id="{D98C9A94-E5BD-4A0D-AB4F-AC5D4040A2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46" y="2672"/>
                  <a:ext cx="49" cy="68"/>
                </a:xfrm>
                <a:custGeom>
                  <a:avLst/>
                  <a:gdLst>
                    <a:gd name="T0" fmla="*/ 23 w 49"/>
                    <a:gd name="T1" fmla="*/ 25 h 68"/>
                    <a:gd name="T2" fmla="*/ 17 w 49"/>
                    <a:gd name="T3" fmla="*/ 26 h 68"/>
                    <a:gd name="T4" fmla="*/ 13 w 49"/>
                    <a:gd name="T5" fmla="*/ 30 h 68"/>
                    <a:gd name="T6" fmla="*/ 11 w 49"/>
                    <a:gd name="T7" fmla="*/ 37 h 68"/>
                    <a:gd name="T8" fmla="*/ 10 w 49"/>
                    <a:gd name="T9" fmla="*/ 44 h 68"/>
                    <a:gd name="T10" fmla="*/ 11 w 49"/>
                    <a:gd name="T11" fmla="*/ 54 h 68"/>
                    <a:gd name="T12" fmla="*/ 15 w 49"/>
                    <a:gd name="T13" fmla="*/ 61 h 68"/>
                    <a:gd name="T14" fmla="*/ 22 w 49"/>
                    <a:gd name="T15" fmla="*/ 63 h 68"/>
                    <a:gd name="T16" fmla="*/ 25 w 49"/>
                    <a:gd name="T17" fmla="*/ 63 h 68"/>
                    <a:gd name="T18" fmla="*/ 28 w 49"/>
                    <a:gd name="T19" fmla="*/ 62 h 68"/>
                    <a:gd name="T20" fmla="*/ 30 w 49"/>
                    <a:gd name="T21" fmla="*/ 60 h 68"/>
                    <a:gd name="T22" fmla="*/ 32 w 49"/>
                    <a:gd name="T23" fmla="*/ 56 h 68"/>
                    <a:gd name="T24" fmla="*/ 34 w 49"/>
                    <a:gd name="T25" fmla="*/ 54 h 68"/>
                    <a:gd name="T26" fmla="*/ 34 w 49"/>
                    <a:gd name="T27" fmla="*/ 36 h 68"/>
                    <a:gd name="T28" fmla="*/ 32 w 49"/>
                    <a:gd name="T29" fmla="*/ 33 h 68"/>
                    <a:gd name="T30" fmla="*/ 32 w 49"/>
                    <a:gd name="T31" fmla="*/ 30 h 68"/>
                    <a:gd name="T32" fmla="*/ 28 w 49"/>
                    <a:gd name="T33" fmla="*/ 26 h 68"/>
                    <a:gd name="T34" fmla="*/ 26 w 49"/>
                    <a:gd name="T35" fmla="*/ 25 h 68"/>
                    <a:gd name="T36" fmla="*/ 23 w 49"/>
                    <a:gd name="T37" fmla="*/ 25 h 68"/>
                    <a:gd name="T38" fmla="*/ 41 w 49"/>
                    <a:gd name="T39" fmla="*/ 0 h 68"/>
                    <a:gd name="T40" fmla="*/ 41 w 49"/>
                    <a:gd name="T41" fmla="*/ 60 h 68"/>
                    <a:gd name="T42" fmla="*/ 42 w 49"/>
                    <a:gd name="T43" fmla="*/ 62 h 68"/>
                    <a:gd name="T44" fmla="*/ 42 w 49"/>
                    <a:gd name="T45" fmla="*/ 63 h 68"/>
                    <a:gd name="T46" fmla="*/ 43 w 49"/>
                    <a:gd name="T47" fmla="*/ 64 h 68"/>
                    <a:gd name="T48" fmla="*/ 46 w 49"/>
                    <a:gd name="T49" fmla="*/ 65 h 68"/>
                    <a:gd name="T50" fmla="*/ 49 w 49"/>
                    <a:gd name="T51" fmla="*/ 65 h 68"/>
                    <a:gd name="T52" fmla="*/ 49 w 49"/>
                    <a:gd name="T53" fmla="*/ 67 h 68"/>
                    <a:gd name="T54" fmla="*/ 34 w 49"/>
                    <a:gd name="T55" fmla="*/ 67 h 68"/>
                    <a:gd name="T56" fmla="*/ 32 w 49"/>
                    <a:gd name="T57" fmla="*/ 66 h 68"/>
                    <a:gd name="T58" fmla="*/ 32 w 49"/>
                    <a:gd name="T59" fmla="*/ 62 h 68"/>
                    <a:gd name="T60" fmla="*/ 28 w 49"/>
                    <a:gd name="T61" fmla="*/ 65 h 68"/>
                    <a:gd name="T62" fmla="*/ 24 w 49"/>
                    <a:gd name="T63" fmla="*/ 67 h 68"/>
                    <a:gd name="T64" fmla="*/ 19 w 49"/>
                    <a:gd name="T65" fmla="*/ 68 h 68"/>
                    <a:gd name="T66" fmla="*/ 11 w 49"/>
                    <a:gd name="T67" fmla="*/ 67 h 68"/>
                    <a:gd name="T68" fmla="*/ 5 w 49"/>
                    <a:gd name="T69" fmla="*/ 62 h 68"/>
                    <a:gd name="T70" fmla="*/ 1 w 49"/>
                    <a:gd name="T71" fmla="*/ 55 h 68"/>
                    <a:gd name="T72" fmla="*/ 0 w 49"/>
                    <a:gd name="T73" fmla="*/ 46 h 68"/>
                    <a:gd name="T74" fmla="*/ 2 w 49"/>
                    <a:gd name="T75" fmla="*/ 36 h 68"/>
                    <a:gd name="T76" fmla="*/ 6 w 49"/>
                    <a:gd name="T77" fmla="*/ 28 h 68"/>
                    <a:gd name="T78" fmla="*/ 10 w 49"/>
                    <a:gd name="T79" fmla="*/ 25 h 68"/>
                    <a:gd name="T80" fmla="*/ 13 w 49"/>
                    <a:gd name="T81" fmla="*/ 24 h 68"/>
                    <a:gd name="T82" fmla="*/ 17 w 49"/>
                    <a:gd name="T83" fmla="*/ 22 h 68"/>
                    <a:gd name="T84" fmla="*/ 27 w 49"/>
                    <a:gd name="T85" fmla="*/ 22 h 68"/>
                    <a:gd name="T86" fmla="*/ 34 w 49"/>
                    <a:gd name="T87" fmla="*/ 24 h 68"/>
                    <a:gd name="T88" fmla="*/ 34 w 49"/>
                    <a:gd name="T89" fmla="*/ 9 h 68"/>
                    <a:gd name="T90" fmla="*/ 32 w 49"/>
                    <a:gd name="T91" fmla="*/ 7 h 68"/>
                    <a:gd name="T92" fmla="*/ 32 w 49"/>
                    <a:gd name="T93" fmla="*/ 5 h 68"/>
                    <a:gd name="T94" fmla="*/ 30 w 49"/>
                    <a:gd name="T95" fmla="*/ 5 h 68"/>
                    <a:gd name="T96" fmla="*/ 27 w 49"/>
                    <a:gd name="T97" fmla="*/ 4 h 68"/>
                    <a:gd name="T98" fmla="*/ 27 w 49"/>
                    <a:gd name="T99" fmla="*/ 2 h 68"/>
                    <a:gd name="T100" fmla="*/ 41 w 49"/>
                    <a:gd name="T101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49" h="68">
                      <a:moveTo>
                        <a:pt x="23" y="25"/>
                      </a:moveTo>
                      <a:lnTo>
                        <a:pt x="17" y="26"/>
                      </a:lnTo>
                      <a:lnTo>
                        <a:pt x="13" y="30"/>
                      </a:lnTo>
                      <a:lnTo>
                        <a:pt x="11" y="37"/>
                      </a:lnTo>
                      <a:lnTo>
                        <a:pt x="10" y="44"/>
                      </a:lnTo>
                      <a:lnTo>
                        <a:pt x="11" y="54"/>
                      </a:lnTo>
                      <a:lnTo>
                        <a:pt x="15" y="61"/>
                      </a:lnTo>
                      <a:lnTo>
                        <a:pt x="22" y="63"/>
                      </a:lnTo>
                      <a:lnTo>
                        <a:pt x="25" y="63"/>
                      </a:lnTo>
                      <a:lnTo>
                        <a:pt x="28" y="62"/>
                      </a:lnTo>
                      <a:lnTo>
                        <a:pt x="30" y="60"/>
                      </a:lnTo>
                      <a:lnTo>
                        <a:pt x="32" y="56"/>
                      </a:lnTo>
                      <a:lnTo>
                        <a:pt x="34" y="54"/>
                      </a:lnTo>
                      <a:lnTo>
                        <a:pt x="34" y="36"/>
                      </a:lnTo>
                      <a:lnTo>
                        <a:pt x="32" y="33"/>
                      </a:lnTo>
                      <a:lnTo>
                        <a:pt x="32" y="30"/>
                      </a:lnTo>
                      <a:lnTo>
                        <a:pt x="28" y="26"/>
                      </a:lnTo>
                      <a:lnTo>
                        <a:pt x="26" y="25"/>
                      </a:lnTo>
                      <a:lnTo>
                        <a:pt x="23" y="25"/>
                      </a:lnTo>
                      <a:close/>
                      <a:moveTo>
                        <a:pt x="41" y="0"/>
                      </a:moveTo>
                      <a:lnTo>
                        <a:pt x="41" y="60"/>
                      </a:lnTo>
                      <a:lnTo>
                        <a:pt x="42" y="62"/>
                      </a:lnTo>
                      <a:lnTo>
                        <a:pt x="42" y="63"/>
                      </a:lnTo>
                      <a:lnTo>
                        <a:pt x="43" y="64"/>
                      </a:lnTo>
                      <a:lnTo>
                        <a:pt x="46" y="65"/>
                      </a:lnTo>
                      <a:lnTo>
                        <a:pt x="49" y="65"/>
                      </a:lnTo>
                      <a:lnTo>
                        <a:pt x="49" y="67"/>
                      </a:lnTo>
                      <a:lnTo>
                        <a:pt x="34" y="67"/>
                      </a:lnTo>
                      <a:lnTo>
                        <a:pt x="32" y="66"/>
                      </a:lnTo>
                      <a:lnTo>
                        <a:pt x="32" y="62"/>
                      </a:lnTo>
                      <a:lnTo>
                        <a:pt x="28" y="65"/>
                      </a:lnTo>
                      <a:lnTo>
                        <a:pt x="24" y="67"/>
                      </a:lnTo>
                      <a:lnTo>
                        <a:pt x="19" y="68"/>
                      </a:lnTo>
                      <a:lnTo>
                        <a:pt x="11" y="67"/>
                      </a:lnTo>
                      <a:lnTo>
                        <a:pt x="5" y="62"/>
                      </a:lnTo>
                      <a:lnTo>
                        <a:pt x="1" y="55"/>
                      </a:lnTo>
                      <a:lnTo>
                        <a:pt x="0" y="46"/>
                      </a:lnTo>
                      <a:lnTo>
                        <a:pt x="2" y="36"/>
                      </a:lnTo>
                      <a:lnTo>
                        <a:pt x="6" y="28"/>
                      </a:lnTo>
                      <a:lnTo>
                        <a:pt x="10" y="25"/>
                      </a:lnTo>
                      <a:lnTo>
                        <a:pt x="13" y="24"/>
                      </a:lnTo>
                      <a:lnTo>
                        <a:pt x="17" y="22"/>
                      </a:lnTo>
                      <a:lnTo>
                        <a:pt x="27" y="22"/>
                      </a:lnTo>
                      <a:lnTo>
                        <a:pt x="34" y="24"/>
                      </a:lnTo>
                      <a:lnTo>
                        <a:pt x="34" y="9"/>
                      </a:lnTo>
                      <a:lnTo>
                        <a:pt x="32" y="7"/>
                      </a:lnTo>
                      <a:lnTo>
                        <a:pt x="32" y="5"/>
                      </a:lnTo>
                      <a:lnTo>
                        <a:pt x="30" y="5"/>
                      </a:lnTo>
                      <a:lnTo>
                        <a:pt x="27" y="4"/>
                      </a:lnTo>
                      <a:lnTo>
                        <a:pt x="27" y="2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7" name="Freeform 170">
                  <a:extLst>
                    <a:ext uri="{FF2B5EF4-FFF2-40B4-BE49-F238E27FC236}">
                      <a16:creationId xmlns:a16="http://schemas.microsoft.com/office/drawing/2014/main" id="{87CC2C7A-6177-499F-9094-82ACAE1C4A4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00" y="2672"/>
                  <a:ext cx="49" cy="68"/>
                </a:xfrm>
                <a:custGeom>
                  <a:avLst/>
                  <a:gdLst>
                    <a:gd name="T0" fmla="*/ 23 w 49"/>
                    <a:gd name="T1" fmla="*/ 25 h 68"/>
                    <a:gd name="T2" fmla="*/ 18 w 49"/>
                    <a:gd name="T3" fmla="*/ 26 h 68"/>
                    <a:gd name="T4" fmla="*/ 13 w 49"/>
                    <a:gd name="T5" fmla="*/ 30 h 68"/>
                    <a:gd name="T6" fmla="*/ 11 w 49"/>
                    <a:gd name="T7" fmla="*/ 37 h 68"/>
                    <a:gd name="T8" fmla="*/ 10 w 49"/>
                    <a:gd name="T9" fmla="*/ 44 h 68"/>
                    <a:gd name="T10" fmla="*/ 11 w 49"/>
                    <a:gd name="T11" fmla="*/ 54 h 68"/>
                    <a:gd name="T12" fmla="*/ 15 w 49"/>
                    <a:gd name="T13" fmla="*/ 61 h 68"/>
                    <a:gd name="T14" fmla="*/ 22 w 49"/>
                    <a:gd name="T15" fmla="*/ 63 h 68"/>
                    <a:gd name="T16" fmla="*/ 25 w 49"/>
                    <a:gd name="T17" fmla="*/ 63 h 68"/>
                    <a:gd name="T18" fmla="*/ 29 w 49"/>
                    <a:gd name="T19" fmla="*/ 62 h 68"/>
                    <a:gd name="T20" fmla="*/ 31 w 49"/>
                    <a:gd name="T21" fmla="*/ 60 h 68"/>
                    <a:gd name="T22" fmla="*/ 33 w 49"/>
                    <a:gd name="T23" fmla="*/ 56 h 68"/>
                    <a:gd name="T24" fmla="*/ 33 w 49"/>
                    <a:gd name="T25" fmla="*/ 30 h 68"/>
                    <a:gd name="T26" fmla="*/ 29 w 49"/>
                    <a:gd name="T27" fmla="*/ 26 h 68"/>
                    <a:gd name="T28" fmla="*/ 26 w 49"/>
                    <a:gd name="T29" fmla="*/ 25 h 68"/>
                    <a:gd name="T30" fmla="*/ 23 w 49"/>
                    <a:gd name="T31" fmla="*/ 25 h 68"/>
                    <a:gd name="T32" fmla="*/ 42 w 49"/>
                    <a:gd name="T33" fmla="*/ 0 h 68"/>
                    <a:gd name="T34" fmla="*/ 42 w 49"/>
                    <a:gd name="T35" fmla="*/ 62 h 68"/>
                    <a:gd name="T36" fmla="*/ 44 w 49"/>
                    <a:gd name="T37" fmla="*/ 64 h 68"/>
                    <a:gd name="T38" fmla="*/ 46 w 49"/>
                    <a:gd name="T39" fmla="*/ 65 h 68"/>
                    <a:gd name="T40" fmla="*/ 49 w 49"/>
                    <a:gd name="T41" fmla="*/ 65 h 68"/>
                    <a:gd name="T42" fmla="*/ 49 w 49"/>
                    <a:gd name="T43" fmla="*/ 67 h 68"/>
                    <a:gd name="T44" fmla="*/ 34 w 49"/>
                    <a:gd name="T45" fmla="*/ 67 h 68"/>
                    <a:gd name="T46" fmla="*/ 33 w 49"/>
                    <a:gd name="T47" fmla="*/ 66 h 68"/>
                    <a:gd name="T48" fmla="*/ 33 w 49"/>
                    <a:gd name="T49" fmla="*/ 62 h 68"/>
                    <a:gd name="T50" fmla="*/ 30 w 49"/>
                    <a:gd name="T51" fmla="*/ 65 h 68"/>
                    <a:gd name="T52" fmla="*/ 26 w 49"/>
                    <a:gd name="T53" fmla="*/ 67 h 68"/>
                    <a:gd name="T54" fmla="*/ 23 w 49"/>
                    <a:gd name="T55" fmla="*/ 68 h 68"/>
                    <a:gd name="T56" fmla="*/ 19 w 49"/>
                    <a:gd name="T57" fmla="*/ 68 h 68"/>
                    <a:gd name="T58" fmla="*/ 11 w 49"/>
                    <a:gd name="T59" fmla="*/ 67 h 68"/>
                    <a:gd name="T60" fmla="*/ 6 w 49"/>
                    <a:gd name="T61" fmla="*/ 62 h 68"/>
                    <a:gd name="T62" fmla="*/ 1 w 49"/>
                    <a:gd name="T63" fmla="*/ 55 h 68"/>
                    <a:gd name="T64" fmla="*/ 0 w 49"/>
                    <a:gd name="T65" fmla="*/ 46 h 68"/>
                    <a:gd name="T66" fmla="*/ 2 w 49"/>
                    <a:gd name="T67" fmla="*/ 36 h 68"/>
                    <a:gd name="T68" fmla="*/ 7 w 49"/>
                    <a:gd name="T69" fmla="*/ 28 h 68"/>
                    <a:gd name="T70" fmla="*/ 10 w 49"/>
                    <a:gd name="T71" fmla="*/ 25 h 68"/>
                    <a:gd name="T72" fmla="*/ 13 w 49"/>
                    <a:gd name="T73" fmla="*/ 24 h 68"/>
                    <a:gd name="T74" fmla="*/ 18 w 49"/>
                    <a:gd name="T75" fmla="*/ 22 h 68"/>
                    <a:gd name="T76" fmla="*/ 27 w 49"/>
                    <a:gd name="T77" fmla="*/ 22 h 68"/>
                    <a:gd name="T78" fmla="*/ 31 w 49"/>
                    <a:gd name="T79" fmla="*/ 23 h 68"/>
                    <a:gd name="T80" fmla="*/ 33 w 49"/>
                    <a:gd name="T81" fmla="*/ 24 h 68"/>
                    <a:gd name="T82" fmla="*/ 33 w 49"/>
                    <a:gd name="T83" fmla="*/ 5 h 68"/>
                    <a:gd name="T84" fmla="*/ 31 w 49"/>
                    <a:gd name="T85" fmla="*/ 5 h 68"/>
                    <a:gd name="T86" fmla="*/ 27 w 49"/>
                    <a:gd name="T87" fmla="*/ 4 h 68"/>
                    <a:gd name="T88" fmla="*/ 27 w 49"/>
                    <a:gd name="T89" fmla="*/ 2 h 68"/>
                    <a:gd name="T90" fmla="*/ 42 w 49"/>
                    <a:gd name="T91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9" h="68">
                      <a:moveTo>
                        <a:pt x="23" y="25"/>
                      </a:moveTo>
                      <a:lnTo>
                        <a:pt x="18" y="26"/>
                      </a:lnTo>
                      <a:lnTo>
                        <a:pt x="13" y="30"/>
                      </a:lnTo>
                      <a:lnTo>
                        <a:pt x="11" y="37"/>
                      </a:lnTo>
                      <a:lnTo>
                        <a:pt x="10" y="44"/>
                      </a:lnTo>
                      <a:lnTo>
                        <a:pt x="11" y="54"/>
                      </a:lnTo>
                      <a:lnTo>
                        <a:pt x="15" y="61"/>
                      </a:lnTo>
                      <a:lnTo>
                        <a:pt x="22" y="63"/>
                      </a:lnTo>
                      <a:lnTo>
                        <a:pt x="25" y="63"/>
                      </a:lnTo>
                      <a:lnTo>
                        <a:pt x="29" y="62"/>
                      </a:lnTo>
                      <a:lnTo>
                        <a:pt x="31" y="60"/>
                      </a:lnTo>
                      <a:lnTo>
                        <a:pt x="33" y="56"/>
                      </a:lnTo>
                      <a:lnTo>
                        <a:pt x="33" y="30"/>
                      </a:lnTo>
                      <a:lnTo>
                        <a:pt x="29" y="26"/>
                      </a:lnTo>
                      <a:lnTo>
                        <a:pt x="26" y="25"/>
                      </a:lnTo>
                      <a:lnTo>
                        <a:pt x="23" y="25"/>
                      </a:lnTo>
                      <a:close/>
                      <a:moveTo>
                        <a:pt x="42" y="0"/>
                      </a:moveTo>
                      <a:lnTo>
                        <a:pt x="42" y="62"/>
                      </a:lnTo>
                      <a:lnTo>
                        <a:pt x="44" y="64"/>
                      </a:lnTo>
                      <a:lnTo>
                        <a:pt x="46" y="65"/>
                      </a:lnTo>
                      <a:lnTo>
                        <a:pt x="49" y="65"/>
                      </a:lnTo>
                      <a:lnTo>
                        <a:pt x="49" y="67"/>
                      </a:lnTo>
                      <a:lnTo>
                        <a:pt x="34" y="67"/>
                      </a:lnTo>
                      <a:lnTo>
                        <a:pt x="33" y="66"/>
                      </a:lnTo>
                      <a:lnTo>
                        <a:pt x="33" y="62"/>
                      </a:lnTo>
                      <a:lnTo>
                        <a:pt x="30" y="65"/>
                      </a:lnTo>
                      <a:lnTo>
                        <a:pt x="26" y="67"/>
                      </a:lnTo>
                      <a:lnTo>
                        <a:pt x="23" y="68"/>
                      </a:lnTo>
                      <a:lnTo>
                        <a:pt x="19" y="68"/>
                      </a:lnTo>
                      <a:lnTo>
                        <a:pt x="11" y="67"/>
                      </a:lnTo>
                      <a:lnTo>
                        <a:pt x="6" y="62"/>
                      </a:lnTo>
                      <a:lnTo>
                        <a:pt x="1" y="55"/>
                      </a:lnTo>
                      <a:lnTo>
                        <a:pt x="0" y="46"/>
                      </a:lnTo>
                      <a:lnTo>
                        <a:pt x="2" y="36"/>
                      </a:lnTo>
                      <a:lnTo>
                        <a:pt x="7" y="28"/>
                      </a:lnTo>
                      <a:lnTo>
                        <a:pt x="10" y="25"/>
                      </a:lnTo>
                      <a:lnTo>
                        <a:pt x="13" y="24"/>
                      </a:lnTo>
                      <a:lnTo>
                        <a:pt x="18" y="22"/>
                      </a:lnTo>
                      <a:lnTo>
                        <a:pt x="27" y="22"/>
                      </a:lnTo>
                      <a:lnTo>
                        <a:pt x="31" y="23"/>
                      </a:lnTo>
                      <a:lnTo>
                        <a:pt x="33" y="24"/>
                      </a:lnTo>
                      <a:lnTo>
                        <a:pt x="33" y="5"/>
                      </a:lnTo>
                      <a:lnTo>
                        <a:pt x="31" y="5"/>
                      </a:lnTo>
                      <a:lnTo>
                        <a:pt x="27" y="4"/>
                      </a:lnTo>
                      <a:lnTo>
                        <a:pt x="27" y="2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8" name="Freeform 171">
                  <a:extLst>
                    <a:ext uri="{FF2B5EF4-FFF2-40B4-BE49-F238E27FC236}">
                      <a16:creationId xmlns:a16="http://schemas.microsoft.com/office/drawing/2014/main" id="{A91306B3-D045-4B13-925D-9848DDAD04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4" y="2694"/>
                  <a:ext cx="31" cy="45"/>
                </a:xfrm>
                <a:custGeom>
                  <a:avLst/>
                  <a:gdLst>
                    <a:gd name="T0" fmla="*/ 14 w 31"/>
                    <a:gd name="T1" fmla="*/ 0 h 45"/>
                    <a:gd name="T2" fmla="*/ 15 w 31"/>
                    <a:gd name="T3" fmla="*/ 7 h 45"/>
                    <a:gd name="T4" fmla="*/ 20 w 31"/>
                    <a:gd name="T5" fmla="*/ 2 h 45"/>
                    <a:gd name="T6" fmla="*/ 25 w 31"/>
                    <a:gd name="T7" fmla="*/ 0 h 45"/>
                    <a:gd name="T8" fmla="*/ 29 w 31"/>
                    <a:gd name="T9" fmla="*/ 0 h 45"/>
                    <a:gd name="T10" fmla="*/ 30 w 31"/>
                    <a:gd name="T11" fmla="*/ 1 h 45"/>
                    <a:gd name="T12" fmla="*/ 31 w 31"/>
                    <a:gd name="T13" fmla="*/ 3 h 45"/>
                    <a:gd name="T14" fmla="*/ 31 w 31"/>
                    <a:gd name="T15" fmla="*/ 7 h 45"/>
                    <a:gd name="T16" fmla="*/ 27 w 31"/>
                    <a:gd name="T17" fmla="*/ 9 h 45"/>
                    <a:gd name="T18" fmla="*/ 26 w 31"/>
                    <a:gd name="T19" fmla="*/ 8 h 45"/>
                    <a:gd name="T20" fmla="*/ 22 w 31"/>
                    <a:gd name="T21" fmla="*/ 7 h 45"/>
                    <a:gd name="T22" fmla="*/ 18 w 31"/>
                    <a:gd name="T23" fmla="*/ 7 h 45"/>
                    <a:gd name="T24" fmla="*/ 16 w 31"/>
                    <a:gd name="T25" fmla="*/ 9 h 45"/>
                    <a:gd name="T26" fmla="*/ 15 w 31"/>
                    <a:gd name="T27" fmla="*/ 13 h 45"/>
                    <a:gd name="T28" fmla="*/ 15 w 31"/>
                    <a:gd name="T29" fmla="*/ 41 h 45"/>
                    <a:gd name="T30" fmla="*/ 19 w 31"/>
                    <a:gd name="T31" fmla="*/ 43 h 45"/>
                    <a:gd name="T32" fmla="*/ 23 w 31"/>
                    <a:gd name="T33" fmla="*/ 43 h 45"/>
                    <a:gd name="T34" fmla="*/ 23 w 31"/>
                    <a:gd name="T35" fmla="*/ 45 h 45"/>
                    <a:gd name="T36" fmla="*/ 0 w 31"/>
                    <a:gd name="T37" fmla="*/ 45 h 45"/>
                    <a:gd name="T38" fmla="*/ 0 w 31"/>
                    <a:gd name="T39" fmla="*/ 43 h 45"/>
                    <a:gd name="T40" fmla="*/ 2 w 31"/>
                    <a:gd name="T41" fmla="*/ 42 h 45"/>
                    <a:gd name="T42" fmla="*/ 4 w 31"/>
                    <a:gd name="T43" fmla="*/ 42 h 45"/>
                    <a:gd name="T44" fmla="*/ 6 w 31"/>
                    <a:gd name="T45" fmla="*/ 40 h 45"/>
                    <a:gd name="T46" fmla="*/ 6 w 31"/>
                    <a:gd name="T47" fmla="*/ 7 h 45"/>
                    <a:gd name="T48" fmla="*/ 4 w 31"/>
                    <a:gd name="T49" fmla="*/ 5 h 45"/>
                    <a:gd name="T50" fmla="*/ 3 w 31"/>
                    <a:gd name="T51" fmla="*/ 5 h 45"/>
                    <a:gd name="T52" fmla="*/ 0 w 31"/>
                    <a:gd name="T53" fmla="*/ 4 h 45"/>
                    <a:gd name="T54" fmla="*/ 0 w 31"/>
                    <a:gd name="T55" fmla="*/ 2 h 45"/>
                    <a:gd name="T56" fmla="*/ 14 w 31"/>
                    <a:gd name="T57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1" h="45">
                      <a:moveTo>
                        <a:pt x="14" y="0"/>
                      </a:moveTo>
                      <a:lnTo>
                        <a:pt x="15" y="7"/>
                      </a:lnTo>
                      <a:lnTo>
                        <a:pt x="20" y="2"/>
                      </a:lnTo>
                      <a:lnTo>
                        <a:pt x="25" y="0"/>
                      </a:lnTo>
                      <a:lnTo>
                        <a:pt x="29" y="0"/>
                      </a:lnTo>
                      <a:lnTo>
                        <a:pt x="30" y="1"/>
                      </a:lnTo>
                      <a:lnTo>
                        <a:pt x="31" y="3"/>
                      </a:lnTo>
                      <a:lnTo>
                        <a:pt x="31" y="7"/>
                      </a:lnTo>
                      <a:lnTo>
                        <a:pt x="27" y="9"/>
                      </a:lnTo>
                      <a:lnTo>
                        <a:pt x="26" y="8"/>
                      </a:lnTo>
                      <a:lnTo>
                        <a:pt x="22" y="7"/>
                      </a:lnTo>
                      <a:lnTo>
                        <a:pt x="18" y="7"/>
                      </a:lnTo>
                      <a:lnTo>
                        <a:pt x="16" y="9"/>
                      </a:lnTo>
                      <a:lnTo>
                        <a:pt x="15" y="13"/>
                      </a:lnTo>
                      <a:lnTo>
                        <a:pt x="15" y="41"/>
                      </a:lnTo>
                      <a:lnTo>
                        <a:pt x="19" y="43"/>
                      </a:lnTo>
                      <a:lnTo>
                        <a:pt x="23" y="43"/>
                      </a:lnTo>
                      <a:lnTo>
                        <a:pt x="23" y="45"/>
                      </a:lnTo>
                      <a:lnTo>
                        <a:pt x="0" y="45"/>
                      </a:lnTo>
                      <a:lnTo>
                        <a:pt x="0" y="43"/>
                      </a:lnTo>
                      <a:lnTo>
                        <a:pt x="2" y="42"/>
                      </a:lnTo>
                      <a:lnTo>
                        <a:pt x="4" y="42"/>
                      </a:lnTo>
                      <a:lnTo>
                        <a:pt x="6" y="40"/>
                      </a:lnTo>
                      <a:lnTo>
                        <a:pt x="6" y="7"/>
                      </a:lnTo>
                      <a:lnTo>
                        <a:pt x="4" y="5"/>
                      </a:lnTo>
                      <a:lnTo>
                        <a:pt x="3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9" name="Freeform 172">
                  <a:extLst>
                    <a:ext uri="{FF2B5EF4-FFF2-40B4-BE49-F238E27FC236}">
                      <a16:creationId xmlns:a16="http://schemas.microsoft.com/office/drawing/2014/main" id="{A711D44C-0BC1-4B2F-8C4F-46C027EFE2F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87" y="2694"/>
                  <a:ext cx="39" cy="46"/>
                </a:xfrm>
                <a:custGeom>
                  <a:avLst/>
                  <a:gdLst>
                    <a:gd name="T0" fmla="*/ 18 w 39"/>
                    <a:gd name="T1" fmla="*/ 3 h 46"/>
                    <a:gd name="T2" fmla="*/ 13 w 39"/>
                    <a:gd name="T3" fmla="*/ 7 h 46"/>
                    <a:gd name="T4" fmla="*/ 10 w 39"/>
                    <a:gd name="T5" fmla="*/ 14 h 46"/>
                    <a:gd name="T6" fmla="*/ 10 w 39"/>
                    <a:gd name="T7" fmla="*/ 18 h 46"/>
                    <a:gd name="T8" fmla="*/ 29 w 39"/>
                    <a:gd name="T9" fmla="*/ 18 h 46"/>
                    <a:gd name="T10" fmla="*/ 30 w 39"/>
                    <a:gd name="T11" fmla="*/ 17 h 46"/>
                    <a:gd name="T12" fmla="*/ 30 w 39"/>
                    <a:gd name="T13" fmla="*/ 8 h 46"/>
                    <a:gd name="T14" fmla="*/ 29 w 39"/>
                    <a:gd name="T15" fmla="*/ 6 h 46"/>
                    <a:gd name="T16" fmla="*/ 26 w 39"/>
                    <a:gd name="T17" fmla="*/ 5 h 46"/>
                    <a:gd name="T18" fmla="*/ 24 w 39"/>
                    <a:gd name="T19" fmla="*/ 3 h 46"/>
                    <a:gd name="T20" fmla="*/ 18 w 39"/>
                    <a:gd name="T21" fmla="*/ 3 h 46"/>
                    <a:gd name="T22" fmla="*/ 21 w 39"/>
                    <a:gd name="T23" fmla="*/ 0 h 46"/>
                    <a:gd name="T24" fmla="*/ 30 w 39"/>
                    <a:gd name="T25" fmla="*/ 1 h 46"/>
                    <a:gd name="T26" fmla="*/ 35 w 39"/>
                    <a:gd name="T27" fmla="*/ 5 h 46"/>
                    <a:gd name="T28" fmla="*/ 38 w 39"/>
                    <a:gd name="T29" fmla="*/ 9 h 46"/>
                    <a:gd name="T30" fmla="*/ 39 w 39"/>
                    <a:gd name="T31" fmla="*/ 14 h 46"/>
                    <a:gd name="T32" fmla="*/ 39 w 39"/>
                    <a:gd name="T33" fmla="*/ 20 h 46"/>
                    <a:gd name="T34" fmla="*/ 38 w 39"/>
                    <a:gd name="T35" fmla="*/ 20 h 46"/>
                    <a:gd name="T36" fmla="*/ 37 w 39"/>
                    <a:gd name="T37" fmla="*/ 21 h 46"/>
                    <a:gd name="T38" fmla="*/ 10 w 39"/>
                    <a:gd name="T39" fmla="*/ 21 h 46"/>
                    <a:gd name="T40" fmla="*/ 10 w 39"/>
                    <a:gd name="T41" fmla="*/ 29 h 46"/>
                    <a:gd name="T42" fmla="*/ 12 w 39"/>
                    <a:gd name="T43" fmla="*/ 36 h 46"/>
                    <a:gd name="T44" fmla="*/ 17 w 39"/>
                    <a:gd name="T45" fmla="*/ 40 h 46"/>
                    <a:gd name="T46" fmla="*/ 23 w 39"/>
                    <a:gd name="T47" fmla="*/ 42 h 46"/>
                    <a:gd name="T48" fmla="*/ 27 w 39"/>
                    <a:gd name="T49" fmla="*/ 41 h 46"/>
                    <a:gd name="T50" fmla="*/ 30 w 39"/>
                    <a:gd name="T51" fmla="*/ 40 h 46"/>
                    <a:gd name="T52" fmla="*/ 33 w 39"/>
                    <a:gd name="T53" fmla="*/ 38 h 46"/>
                    <a:gd name="T54" fmla="*/ 35 w 39"/>
                    <a:gd name="T55" fmla="*/ 36 h 46"/>
                    <a:gd name="T56" fmla="*/ 36 w 39"/>
                    <a:gd name="T57" fmla="*/ 32 h 46"/>
                    <a:gd name="T58" fmla="*/ 39 w 39"/>
                    <a:gd name="T59" fmla="*/ 33 h 46"/>
                    <a:gd name="T60" fmla="*/ 35 w 39"/>
                    <a:gd name="T61" fmla="*/ 40 h 46"/>
                    <a:gd name="T62" fmla="*/ 30 w 39"/>
                    <a:gd name="T63" fmla="*/ 44 h 46"/>
                    <a:gd name="T64" fmla="*/ 21 w 39"/>
                    <a:gd name="T65" fmla="*/ 46 h 46"/>
                    <a:gd name="T66" fmla="*/ 12 w 39"/>
                    <a:gd name="T67" fmla="*/ 45 h 46"/>
                    <a:gd name="T68" fmla="*/ 6 w 39"/>
                    <a:gd name="T69" fmla="*/ 40 h 46"/>
                    <a:gd name="T70" fmla="*/ 1 w 39"/>
                    <a:gd name="T71" fmla="*/ 33 h 46"/>
                    <a:gd name="T72" fmla="*/ 0 w 39"/>
                    <a:gd name="T73" fmla="*/ 24 h 46"/>
                    <a:gd name="T74" fmla="*/ 1 w 39"/>
                    <a:gd name="T75" fmla="*/ 14 h 46"/>
                    <a:gd name="T76" fmla="*/ 6 w 39"/>
                    <a:gd name="T77" fmla="*/ 6 h 46"/>
                    <a:gd name="T78" fmla="*/ 12 w 39"/>
                    <a:gd name="T79" fmla="*/ 2 h 46"/>
                    <a:gd name="T80" fmla="*/ 21 w 39"/>
                    <a:gd name="T81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39" h="46">
                      <a:moveTo>
                        <a:pt x="18" y="3"/>
                      </a:moveTo>
                      <a:lnTo>
                        <a:pt x="13" y="7"/>
                      </a:lnTo>
                      <a:lnTo>
                        <a:pt x="10" y="14"/>
                      </a:lnTo>
                      <a:lnTo>
                        <a:pt x="10" y="18"/>
                      </a:lnTo>
                      <a:lnTo>
                        <a:pt x="29" y="18"/>
                      </a:lnTo>
                      <a:lnTo>
                        <a:pt x="30" y="17"/>
                      </a:lnTo>
                      <a:lnTo>
                        <a:pt x="30" y="8"/>
                      </a:lnTo>
                      <a:lnTo>
                        <a:pt x="29" y="6"/>
                      </a:lnTo>
                      <a:lnTo>
                        <a:pt x="26" y="5"/>
                      </a:lnTo>
                      <a:lnTo>
                        <a:pt x="24" y="3"/>
                      </a:lnTo>
                      <a:lnTo>
                        <a:pt x="18" y="3"/>
                      </a:lnTo>
                      <a:close/>
                      <a:moveTo>
                        <a:pt x="21" y="0"/>
                      </a:moveTo>
                      <a:lnTo>
                        <a:pt x="30" y="1"/>
                      </a:lnTo>
                      <a:lnTo>
                        <a:pt x="35" y="5"/>
                      </a:lnTo>
                      <a:lnTo>
                        <a:pt x="38" y="9"/>
                      </a:lnTo>
                      <a:lnTo>
                        <a:pt x="39" y="14"/>
                      </a:lnTo>
                      <a:lnTo>
                        <a:pt x="39" y="20"/>
                      </a:lnTo>
                      <a:lnTo>
                        <a:pt x="38" y="20"/>
                      </a:lnTo>
                      <a:lnTo>
                        <a:pt x="37" y="21"/>
                      </a:lnTo>
                      <a:lnTo>
                        <a:pt x="10" y="21"/>
                      </a:lnTo>
                      <a:lnTo>
                        <a:pt x="10" y="29"/>
                      </a:lnTo>
                      <a:lnTo>
                        <a:pt x="12" y="36"/>
                      </a:lnTo>
                      <a:lnTo>
                        <a:pt x="17" y="40"/>
                      </a:lnTo>
                      <a:lnTo>
                        <a:pt x="23" y="42"/>
                      </a:lnTo>
                      <a:lnTo>
                        <a:pt x="27" y="41"/>
                      </a:lnTo>
                      <a:lnTo>
                        <a:pt x="30" y="40"/>
                      </a:lnTo>
                      <a:lnTo>
                        <a:pt x="33" y="38"/>
                      </a:lnTo>
                      <a:lnTo>
                        <a:pt x="35" y="36"/>
                      </a:lnTo>
                      <a:lnTo>
                        <a:pt x="36" y="32"/>
                      </a:lnTo>
                      <a:lnTo>
                        <a:pt x="39" y="33"/>
                      </a:lnTo>
                      <a:lnTo>
                        <a:pt x="35" y="40"/>
                      </a:lnTo>
                      <a:lnTo>
                        <a:pt x="30" y="44"/>
                      </a:lnTo>
                      <a:lnTo>
                        <a:pt x="21" y="46"/>
                      </a:lnTo>
                      <a:lnTo>
                        <a:pt x="12" y="45"/>
                      </a:lnTo>
                      <a:lnTo>
                        <a:pt x="6" y="40"/>
                      </a:lnTo>
                      <a:lnTo>
                        <a:pt x="1" y="33"/>
                      </a:lnTo>
                      <a:lnTo>
                        <a:pt x="0" y="24"/>
                      </a:lnTo>
                      <a:lnTo>
                        <a:pt x="1" y="14"/>
                      </a:lnTo>
                      <a:lnTo>
                        <a:pt x="6" y="6"/>
                      </a:lnTo>
                      <a:lnTo>
                        <a:pt x="12" y="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0" name="Freeform 173">
                  <a:extLst>
                    <a:ext uri="{FF2B5EF4-FFF2-40B4-BE49-F238E27FC236}">
                      <a16:creationId xmlns:a16="http://schemas.microsoft.com/office/drawing/2014/main" id="{85E74CB1-DD83-4724-8C24-E64D4DA447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4" y="2694"/>
                  <a:ext cx="32" cy="46"/>
                </a:xfrm>
                <a:custGeom>
                  <a:avLst/>
                  <a:gdLst>
                    <a:gd name="T0" fmla="*/ 13 w 32"/>
                    <a:gd name="T1" fmla="*/ 0 h 46"/>
                    <a:gd name="T2" fmla="*/ 22 w 32"/>
                    <a:gd name="T3" fmla="*/ 0 h 46"/>
                    <a:gd name="T4" fmla="*/ 26 w 32"/>
                    <a:gd name="T5" fmla="*/ 1 h 46"/>
                    <a:gd name="T6" fmla="*/ 29 w 32"/>
                    <a:gd name="T7" fmla="*/ 3 h 46"/>
                    <a:gd name="T8" fmla="*/ 29 w 32"/>
                    <a:gd name="T9" fmla="*/ 14 h 46"/>
                    <a:gd name="T10" fmla="*/ 26 w 32"/>
                    <a:gd name="T11" fmla="*/ 14 h 46"/>
                    <a:gd name="T12" fmla="*/ 26 w 32"/>
                    <a:gd name="T13" fmla="*/ 11 h 46"/>
                    <a:gd name="T14" fmla="*/ 24 w 32"/>
                    <a:gd name="T15" fmla="*/ 7 h 46"/>
                    <a:gd name="T16" fmla="*/ 23 w 32"/>
                    <a:gd name="T17" fmla="*/ 5 h 46"/>
                    <a:gd name="T18" fmla="*/ 16 w 32"/>
                    <a:gd name="T19" fmla="*/ 3 h 46"/>
                    <a:gd name="T20" fmla="*/ 13 w 32"/>
                    <a:gd name="T21" fmla="*/ 3 h 46"/>
                    <a:gd name="T22" fmla="*/ 10 w 32"/>
                    <a:gd name="T23" fmla="*/ 5 h 46"/>
                    <a:gd name="T24" fmla="*/ 9 w 32"/>
                    <a:gd name="T25" fmla="*/ 7 h 46"/>
                    <a:gd name="T26" fmla="*/ 8 w 32"/>
                    <a:gd name="T27" fmla="*/ 11 h 46"/>
                    <a:gd name="T28" fmla="*/ 10 w 32"/>
                    <a:gd name="T29" fmla="*/ 15 h 46"/>
                    <a:gd name="T30" fmla="*/ 11 w 32"/>
                    <a:gd name="T31" fmla="*/ 16 h 46"/>
                    <a:gd name="T32" fmla="*/ 15 w 32"/>
                    <a:gd name="T33" fmla="*/ 18 h 46"/>
                    <a:gd name="T34" fmla="*/ 17 w 32"/>
                    <a:gd name="T35" fmla="*/ 18 h 46"/>
                    <a:gd name="T36" fmla="*/ 22 w 32"/>
                    <a:gd name="T37" fmla="*/ 20 h 46"/>
                    <a:gd name="T38" fmla="*/ 25 w 32"/>
                    <a:gd name="T39" fmla="*/ 21 h 46"/>
                    <a:gd name="T40" fmla="*/ 28 w 32"/>
                    <a:gd name="T41" fmla="*/ 24 h 46"/>
                    <a:gd name="T42" fmla="*/ 31 w 32"/>
                    <a:gd name="T43" fmla="*/ 27 h 46"/>
                    <a:gd name="T44" fmla="*/ 32 w 32"/>
                    <a:gd name="T45" fmla="*/ 29 h 46"/>
                    <a:gd name="T46" fmla="*/ 32 w 32"/>
                    <a:gd name="T47" fmla="*/ 37 h 46"/>
                    <a:gd name="T48" fmla="*/ 29 w 32"/>
                    <a:gd name="T49" fmla="*/ 40 h 46"/>
                    <a:gd name="T50" fmla="*/ 27 w 32"/>
                    <a:gd name="T51" fmla="*/ 42 h 46"/>
                    <a:gd name="T52" fmla="*/ 24 w 32"/>
                    <a:gd name="T53" fmla="*/ 44 h 46"/>
                    <a:gd name="T54" fmla="*/ 20 w 32"/>
                    <a:gd name="T55" fmla="*/ 46 h 46"/>
                    <a:gd name="T56" fmla="*/ 11 w 32"/>
                    <a:gd name="T57" fmla="*/ 46 h 46"/>
                    <a:gd name="T58" fmla="*/ 8 w 32"/>
                    <a:gd name="T59" fmla="*/ 45 h 46"/>
                    <a:gd name="T60" fmla="*/ 3 w 32"/>
                    <a:gd name="T61" fmla="*/ 44 h 46"/>
                    <a:gd name="T62" fmla="*/ 1 w 32"/>
                    <a:gd name="T63" fmla="*/ 42 h 46"/>
                    <a:gd name="T64" fmla="*/ 0 w 32"/>
                    <a:gd name="T65" fmla="*/ 30 h 46"/>
                    <a:gd name="T66" fmla="*/ 2 w 32"/>
                    <a:gd name="T67" fmla="*/ 30 h 46"/>
                    <a:gd name="T68" fmla="*/ 4 w 32"/>
                    <a:gd name="T69" fmla="*/ 34 h 46"/>
                    <a:gd name="T70" fmla="*/ 6 w 32"/>
                    <a:gd name="T71" fmla="*/ 38 h 46"/>
                    <a:gd name="T72" fmla="*/ 9 w 32"/>
                    <a:gd name="T73" fmla="*/ 41 h 46"/>
                    <a:gd name="T74" fmla="*/ 15 w 32"/>
                    <a:gd name="T75" fmla="*/ 43 h 46"/>
                    <a:gd name="T76" fmla="*/ 20 w 32"/>
                    <a:gd name="T77" fmla="*/ 43 h 46"/>
                    <a:gd name="T78" fmla="*/ 24 w 32"/>
                    <a:gd name="T79" fmla="*/ 39 h 46"/>
                    <a:gd name="T80" fmla="*/ 24 w 32"/>
                    <a:gd name="T81" fmla="*/ 33 h 46"/>
                    <a:gd name="T82" fmla="*/ 23 w 32"/>
                    <a:gd name="T83" fmla="*/ 31 h 46"/>
                    <a:gd name="T84" fmla="*/ 21 w 32"/>
                    <a:gd name="T85" fmla="*/ 29 h 46"/>
                    <a:gd name="T86" fmla="*/ 14 w 32"/>
                    <a:gd name="T87" fmla="*/ 26 h 46"/>
                    <a:gd name="T88" fmla="*/ 8 w 32"/>
                    <a:gd name="T89" fmla="*/ 24 h 46"/>
                    <a:gd name="T90" fmla="*/ 4 w 32"/>
                    <a:gd name="T91" fmla="*/ 21 h 46"/>
                    <a:gd name="T92" fmla="*/ 2 w 32"/>
                    <a:gd name="T93" fmla="*/ 19 h 46"/>
                    <a:gd name="T94" fmla="*/ 1 w 32"/>
                    <a:gd name="T95" fmla="*/ 16 h 46"/>
                    <a:gd name="T96" fmla="*/ 1 w 32"/>
                    <a:gd name="T97" fmla="*/ 9 h 46"/>
                    <a:gd name="T98" fmla="*/ 6 w 32"/>
                    <a:gd name="T99" fmla="*/ 3 h 46"/>
                    <a:gd name="T100" fmla="*/ 9 w 32"/>
                    <a:gd name="T101" fmla="*/ 1 h 46"/>
                    <a:gd name="T102" fmla="*/ 13 w 32"/>
                    <a:gd name="T103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2" h="46">
                      <a:moveTo>
                        <a:pt x="13" y="0"/>
                      </a:moveTo>
                      <a:lnTo>
                        <a:pt x="22" y="0"/>
                      </a:lnTo>
                      <a:lnTo>
                        <a:pt x="26" y="1"/>
                      </a:lnTo>
                      <a:lnTo>
                        <a:pt x="29" y="3"/>
                      </a:lnTo>
                      <a:lnTo>
                        <a:pt x="29" y="14"/>
                      </a:lnTo>
                      <a:lnTo>
                        <a:pt x="26" y="14"/>
                      </a:lnTo>
                      <a:lnTo>
                        <a:pt x="26" y="11"/>
                      </a:lnTo>
                      <a:lnTo>
                        <a:pt x="24" y="7"/>
                      </a:lnTo>
                      <a:lnTo>
                        <a:pt x="23" y="5"/>
                      </a:lnTo>
                      <a:lnTo>
                        <a:pt x="16" y="3"/>
                      </a:lnTo>
                      <a:lnTo>
                        <a:pt x="13" y="3"/>
                      </a:lnTo>
                      <a:lnTo>
                        <a:pt x="10" y="5"/>
                      </a:lnTo>
                      <a:lnTo>
                        <a:pt x="9" y="7"/>
                      </a:lnTo>
                      <a:lnTo>
                        <a:pt x="8" y="11"/>
                      </a:lnTo>
                      <a:lnTo>
                        <a:pt x="10" y="15"/>
                      </a:lnTo>
                      <a:lnTo>
                        <a:pt x="11" y="16"/>
                      </a:lnTo>
                      <a:lnTo>
                        <a:pt x="15" y="18"/>
                      </a:lnTo>
                      <a:lnTo>
                        <a:pt x="17" y="18"/>
                      </a:lnTo>
                      <a:lnTo>
                        <a:pt x="22" y="20"/>
                      </a:lnTo>
                      <a:lnTo>
                        <a:pt x="25" y="21"/>
                      </a:lnTo>
                      <a:lnTo>
                        <a:pt x="28" y="24"/>
                      </a:lnTo>
                      <a:lnTo>
                        <a:pt x="31" y="27"/>
                      </a:lnTo>
                      <a:lnTo>
                        <a:pt x="32" y="29"/>
                      </a:lnTo>
                      <a:lnTo>
                        <a:pt x="32" y="37"/>
                      </a:lnTo>
                      <a:lnTo>
                        <a:pt x="29" y="40"/>
                      </a:lnTo>
                      <a:lnTo>
                        <a:pt x="27" y="42"/>
                      </a:lnTo>
                      <a:lnTo>
                        <a:pt x="24" y="44"/>
                      </a:lnTo>
                      <a:lnTo>
                        <a:pt x="20" y="46"/>
                      </a:lnTo>
                      <a:lnTo>
                        <a:pt x="11" y="46"/>
                      </a:lnTo>
                      <a:lnTo>
                        <a:pt x="8" y="45"/>
                      </a:lnTo>
                      <a:lnTo>
                        <a:pt x="3" y="44"/>
                      </a:lnTo>
                      <a:lnTo>
                        <a:pt x="1" y="42"/>
                      </a:lnTo>
                      <a:lnTo>
                        <a:pt x="0" y="30"/>
                      </a:lnTo>
                      <a:lnTo>
                        <a:pt x="2" y="30"/>
                      </a:lnTo>
                      <a:lnTo>
                        <a:pt x="4" y="34"/>
                      </a:lnTo>
                      <a:lnTo>
                        <a:pt x="6" y="38"/>
                      </a:lnTo>
                      <a:lnTo>
                        <a:pt x="9" y="41"/>
                      </a:lnTo>
                      <a:lnTo>
                        <a:pt x="15" y="43"/>
                      </a:lnTo>
                      <a:lnTo>
                        <a:pt x="20" y="43"/>
                      </a:lnTo>
                      <a:lnTo>
                        <a:pt x="24" y="39"/>
                      </a:lnTo>
                      <a:lnTo>
                        <a:pt x="24" y="33"/>
                      </a:lnTo>
                      <a:lnTo>
                        <a:pt x="23" y="31"/>
                      </a:lnTo>
                      <a:lnTo>
                        <a:pt x="21" y="29"/>
                      </a:lnTo>
                      <a:lnTo>
                        <a:pt x="14" y="26"/>
                      </a:lnTo>
                      <a:lnTo>
                        <a:pt x="8" y="24"/>
                      </a:lnTo>
                      <a:lnTo>
                        <a:pt x="4" y="21"/>
                      </a:lnTo>
                      <a:lnTo>
                        <a:pt x="2" y="19"/>
                      </a:lnTo>
                      <a:lnTo>
                        <a:pt x="1" y="16"/>
                      </a:lnTo>
                      <a:lnTo>
                        <a:pt x="1" y="9"/>
                      </a:lnTo>
                      <a:lnTo>
                        <a:pt x="6" y="3"/>
                      </a:lnTo>
                      <a:lnTo>
                        <a:pt x="9" y="1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1" name="Freeform 174">
                  <a:extLst>
                    <a:ext uri="{FF2B5EF4-FFF2-40B4-BE49-F238E27FC236}">
                      <a16:creationId xmlns:a16="http://schemas.microsoft.com/office/drawing/2014/main" id="{0FEB241D-2043-4392-97C3-286B42C354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73" y="2694"/>
                  <a:ext cx="33" cy="46"/>
                </a:xfrm>
                <a:custGeom>
                  <a:avLst/>
                  <a:gdLst>
                    <a:gd name="T0" fmla="*/ 13 w 33"/>
                    <a:gd name="T1" fmla="*/ 0 h 46"/>
                    <a:gd name="T2" fmla="*/ 22 w 33"/>
                    <a:gd name="T3" fmla="*/ 0 h 46"/>
                    <a:gd name="T4" fmla="*/ 26 w 33"/>
                    <a:gd name="T5" fmla="*/ 1 h 46"/>
                    <a:gd name="T6" fmla="*/ 30 w 33"/>
                    <a:gd name="T7" fmla="*/ 3 h 46"/>
                    <a:gd name="T8" fmla="*/ 30 w 33"/>
                    <a:gd name="T9" fmla="*/ 14 h 46"/>
                    <a:gd name="T10" fmla="*/ 27 w 33"/>
                    <a:gd name="T11" fmla="*/ 14 h 46"/>
                    <a:gd name="T12" fmla="*/ 25 w 33"/>
                    <a:gd name="T13" fmla="*/ 7 h 46"/>
                    <a:gd name="T14" fmla="*/ 23 w 33"/>
                    <a:gd name="T15" fmla="*/ 5 h 46"/>
                    <a:gd name="T16" fmla="*/ 17 w 33"/>
                    <a:gd name="T17" fmla="*/ 3 h 46"/>
                    <a:gd name="T18" fmla="*/ 14 w 33"/>
                    <a:gd name="T19" fmla="*/ 3 h 46"/>
                    <a:gd name="T20" fmla="*/ 12 w 33"/>
                    <a:gd name="T21" fmla="*/ 4 h 46"/>
                    <a:gd name="T22" fmla="*/ 10 w 33"/>
                    <a:gd name="T23" fmla="*/ 6 h 46"/>
                    <a:gd name="T24" fmla="*/ 9 w 33"/>
                    <a:gd name="T25" fmla="*/ 8 h 46"/>
                    <a:gd name="T26" fmla="*/ 9 w 33"/>
                    <a:gd name="T27" fmla="*/ 13 h 46"/>
                    <a:gd name="T28" fmla="*/ 10 w 33"/>
                    <a:gd name="T29" fmla="*/ 15 h 46"/>
                    <a:gd name="T30" fmla="*/ 17 w 33"/>
                    <a:gd name="T31" fmla="*/ 18 h 46"/>
                    <a:gd name="T32" fmla="*/ 19 w 33"/>
                    <a:gd name="T33" fmla="*/ 18 h 46"/>
                    <a:gd name="T34" fmla="*/ 23 w 33"/>
                    <a:gd name="T35" fmla="*/ 20 h 46"/>
                    <a:gd name="T36" fmla="*/ 26 w 33"/>
                    <a:gd name="T37" fmla="*/ 21 h 46"/>
                    <a:gd name="T38" fmla="*/ 29 w 33"/>
                    <a:gd name="T39" fmla="*/ 24 h 46"/>
                    <a:gd name="T40" fmla="*/ 31 w 33"/>
                    <a:gd name="T41" fmla="*/ 27 h 46"/>
                    <a:gd name="T42" fmla="*/ 33 w 33"/>
                    <a:gd name="T43" fmla="*/ 29 h 46"/>
                    <a:gd name="T44" fmla="*/ 33 w 33"/>
                    <a:gd name="T45" fmla="*/ 33 h 46"/>
                    <a:gd name="T46" fmla="*/ 31 w 33"/>
                    <a:gd name="T47" fmla="*/ 40 h 46"/>
                    <a:gd name="T48" fmla="*/ 29 w 33"/>
                    <a:gd name="T49" fmla="*/ 42 h 46"/>
                    <a:gd name="T50" fmla="*/ 25 w 33"/>
                    <a:gd name="T51" fmla="*/ 44 h 46"/>
                    <a:gd name="T52" fmla="*/ 21 w 33"/>
                    <a:gd name="T53" fmla="*/ 46 h 46"/>
                    <a:gd name="T54" fmla="*/ 11 w 33"/>
                    <a:gd name="T55" fmla="*/ 46 h 46"/>
                    <a:gd name="T56" fmla="*/ 5 w 33"/>
                    <a:gd name="T57" fmla="*/ 44 h 46"/>
                    <a:gd name="T58" fmla="*/ 1 w 33"/>
                    <a:gd name="T59" fmla="*/ 42 h 46"/>
                    <a:gd name="T60" fmla="*/ 0 w 33"/>
                    <a:gd name="T61" fmla="*/ 30 h 46"/>
                    <a:gd name="T62" fmla="*/ 4 w 33"/>
                    <a:gd name="T63" fmla="*/ 30 h 46"/>
                    <a:gd name="T64" fmla="*/ 5 w 33"/>
                    <a:gd name="T65" fmla="*/ 34 h 46"/>
                    <a:gd name="T66" fmla="*/ 9 w 33"/>
                    <a:gd name="T67" fmla="*/ 41 h 46"/>
                    <a:gd name="T68" fmla="*/ 12 w 33"/>
                    <a:gd name="T69" fmla="*/ 42 h 46"/>
                    <a:gd name="T70" fmla="*/ 17 w 33"/>
                    <a:gd name="T71" fmla="*/ 43 h 46"/>
                    <a:gd name="T72" fmla="*/ 20 w 33"/>
                    <a:gd name="T73" fmla="*/ 43 h 46"/>
                    <a:gd name="T74" fmla="*/ 24 w 33"/>
                    <a:gd name="T75" fmla="*/ 39 h 46"/>
                    <a:gd name="T76" fmla="*/ 25 w 33"/>
                    <a:gd name="T77" fmla="*/ 36 h 46"/>
                    <a:gd name="T78" fmla="*/ 22 w 33"/>
                    <a:gd name="T79" fmla="*/ 29 h 46"/>
                    <a:gd name="T80" fmla="*/ 15 w 33"/>
                    <a:gd name="T81" fmla="*/ 26 h 46"/>
                    <a:gd name="T82" fmla="*/ 11 w 33"/>
                    <a:gd name="T83" fmla="*/ 25 h 46"/>
                    <a:gd name="T84" fmla="*/ 8 w 33"/>
                    <a:gd name="T85" fmla="*/ 24 h 46"/>
                    <a:gd name="T86" fmla="*/ 4 w 33"/>
                    <a:gd name="T87" fmla="*/ 19 h 46"/>
                    <a:gd name="T88" fmla="*/ 1 w 33"/>
                    <a:gd name="T89" fmla="*/ 16 h 46"/>
                    <a:gd name="T90" fmla="*/ 1 w 33"/>
                    <a:gd name="T91" fmla="*/ 13 h 46"/>
                    <a:gd name="T92" fmla="*/ 4 w 33"/>
                    <a:gd name="T93" fmla="*/ 6 h 46"/>
                    <a:gd name="T94" fmla="*/ 6 w 33"/>
                    <a:gd name="T95" fmla="*/ 3 h 46"/>
                    <a:gd name="T96" fmla="*/ 9 w 33"/>
                    <a:gd name="T97" fmla="*/ 1 h 46"/>
                    <a:gd name="T98" fmla="*/ 13 w 33"/>
                    <a:gd name="T99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3" h="46">
                      <a:moveTo>
                        <a:pt x="13" y="0"/>
                      </a:moveTo>
                      <a:lnTo>
                        <a:pt x="22" y="0"/>
                      </a:lnTo>
                      <a:lnTo>
                        <a:pt x="26" y="1"/>
                      </a:lnTo>
                      <a:lnTo>
                        <a:pt x="30" y="3"/>
                      </a:lnTo>
                      <a:lnTo>
                        <a:pt x="30" y="14"/>
                      </a:lnTo>
                      <a:lnTo>
                        <a:pt x="27" y="14"/>
                      </a:lnTo>
                      <a:lnTo>
                        <a:pt x="25" y="7"/>
                      </a:lnTo>
                      <a:lnTo>
                        <a:pt x="23" y="5"/>
                      </a:lnTo>
                      <a:lnTo>
                        <a:pt x="17" y="3"/>
                      </a:lnTo>
                      <a:lnTo>
                        <a:pt x="14" y="3"/>
                      </a:lnTo>
                      <a:lnTo>
                        <a:pt x="12" y="4"/>
                      </a:lnTo>
                      <a:lnTo>
                        <a:pt x="10" y="6"/>
                      </a:lnTo>
                      <a:lnTo>
                        <a:pt x="9" y="8"/>
                      </a:lnTo>
                      <a:lnTo>
                        <a:pt x="9" y="13"/>
                      </a:lnTo>
                      <a:lnTo>
                        <a:pt x="10" y="15"/>
                      </a:lnTo>
                      <a:lnTo>
                        <a:pt x="17" y="18"/>
                      </a:lnTo>
                      <a:lnTo>
                        <a:pt x="19" y="18"/>
                      </a:lnTo>
                      <a:lnTo>
                        <a:pt x="23" y="20"/>
                      </a:lnTo>
                      <a:lnTo>
                        <a:pt x="26" y="21"/>
                      </a:lnTo>
                      <a:lnTo>
                        <a:pt x="29" y="24"/>
                      </a:lnTo>
                      <a:lnTo>
                        <a:pt x="31" y="27"/>
                      </a:lnTo>
                      <a:lnTo>
                        <a:pt x="33" y="29"/>
                      </a:lnTo>
                      <a:lnTo>
                        <a:pt x="33" y="33"/>
                      </a:lnTo>
                      <a:lnTo>
                        <a:pt x="31" y="40"/>
                      </a:lnTo>
                      <a:lnTo>
                        <a:pt x="29" y="42"/>
                      </a:lnTo>
                      <a:lnTo>
                        <a:pt x="25" y="44"/>
                      </a:lnTo>
                      <a:lnTo>
                        <a:pt x="21" y="46"/>
                      </a:lnTo>
                      <a:lnTo>
                        <a:pt x="11" y="46"/>
                      </a:lnTo>
                      <a:lnTo>
                        <a:pt x="5" y="44"/>
                      </a:lnTo>
                      <a:lnTo>
                        <a:pt x="1" y="42"/>
                      </a:lnTo>
                      <a:lnTo>
                        <a:pt x="0" y="30"/>
                      </a:lnTo>
                      <a:lnTo>
                        <a:pt x="4" y="30"/>
                      </a:lnTo>
                      <a:lnTo>
                        <a:pt x="5" y="34"/>
                      </a:lnTo>
                      <a:lnTo>
                        <a:pt x="9" y="41"/>
                      </a:lnTo>
                      <a:lnTo>
                        <a:pt x="12" y="42"/>
                      </a:lnTo>
                      <a:lnTo>
                        <a:pt x="17" y="43"/>
                      </a:lnTo>
                      <a:lnTo>
                        <a:pt x="20" y="43"/>
                      </a:lnTo>
                      <a:lnTo>
                        <a:pt x="24" y="39"/>
                      </a:lnTo>
                      <a:lnTo>
                        <a:pt x="25" y="36"/>
                      </a:lnTo>
                      <a:lnTo>
                        <a:pt x="22" y="29"/>
                      </a:lnTo>
                      <a:lnTo>
                        <a:pt x="15" y="26"/>
                      </a:lnTo>
                      <a:lnTo>
                        <a:pt x="11" y="25"/>
                      </a:lnTo>
                      <a:lnTo>
                        <a:pt x="8" y="24"/>
                      </a:lnTo>
                      <a:lnTo>
                        <a:pt x="4" y="19"/>
                      </a:lnTo>
                      <a:lnTo>
                        <a:pt x="1" y="16"/>
                      </a:lnTo>
                      <a:lnTo>
                        <a:pt x="1" y="13"/>
                      </a:lnTo>
                      <a:lnTo>
                        <a:pt x="4" y="6"/>
                      </a:lnTo>
                      <a:lnTo>
                        <a:pt x="6" y="3"/>
                      </a:lnTo>
                      <a:lnTo>
                        <a:pt x="9" y="1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2" name="Freeform 175">
                  <a:extLst>
                    <a:ext uri="{FF2B5EF4-FFF2-40B4-BE49-F238E27FC236}">
                      <a16:creationId xmlns:a16="http://schemas.microsoft.com/office/drawing/2014/main" id="{0A21ABD1-51D5-4879-9FAE-880D24F5608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15" y="3562"/>
                  <a:ext cx="64" cy="63"/>
                </a:xfrm>
                <a:custGeom>
                  <a:avLst/>
                  <a:gdLst>
                    <a:gd name="T0" fmla="*/ 21 w 64"/>
                    <a:gd name="T1" fmla="*/ 3 h 63"/>
                    <a:gd name="T2" fmla="*/ 19 w 64"/>
                    <a:gd name="T3" fmla="*/ 4 h 63"/>
                    <a:gd name="T4" fmla="*/ 18 w 64"/>
                    <a:gd name="T5" fmla="*/ 5 h 63"/>
                    <a:gd name="T6" fmla="*/ 18 w 64"/>
                    <a:gd name="T7" fmla="*/ 56 h 63"/>
                    <a:gd name="T8" fmla="*/ 19 w 64"/>
                    <a:gd name="T9" fmla="*/ 58 h 63"/>
                    <a:gd name="T10" fmla="*/ 20 w 64"/>
                    <a:gd name="T11" fmla="*/ 59 h 63"/>
                    <a:gd name="T12" fmla="*/ 22 w 64"/>
                    <a:gd name="T13" fmla="*/ 60 h 63"/>
                    <a:gd name="T14" fmla="*/ 27 w 64"/>
                    <a:gd name="T15" fmla="*/ 60 h 63"/>
                    <a:gd name="T16" fmla="*/ 35 w 64"/>
                    <a:gd name="T17" fmla="*/ 59 h 63"/>
                    <a:gd name="T18" fmla="*/ 43 w 64"/>
                    <a:gd name="T19" fmla="*/ 57 h 63"/>
                    <a:gd name="T20" fmla="*/ 48 w 64"/>
                    <a:gd name="T21" fmla="*/ 51 h 63"/>
                    <a:gd name="T22" fmla="*/ 53 w 64"/>
                    <a:gd name="T23" fmla="*/ 43 h 63"/>
                    <a:gd name="T24" fmla="*/ 54 w 64"/>
                    <a:gd name="T25" fmla="*/ 31 h 63"/>
                    <a:gd name="T26" fmla="*/ 53 w 64"/>
                    <a:gd name="T27" fmla="*/ 22 h 63"/>
                    <a:gd name="T28" fmla="*/ 51 w 64"/>
                    <a:gd name="T29" fmla="*/ 15 h 63"/>
                    <a:gd name="T30" fmla="*/ 45 w 64"/>
                    <a:gd name="T31" fmla="*/ 9 h 63"/>
                    <a:gd name="T32" fmla="*/ 39 w 64"/>
                    <a:gd name="T33" fmla="*/ 4 h 63"/>
                    <a:gd name="T34" fmla="*/ 28 w 64"/>
                    <a:gd name="T35" fmla="*/ 3 h 63"/>
                    <a:gd name="T36" fmla="*/ 21 w 64"/>
                    <a:gd name="T37" fmla="*/ 3 h 63"/>
                    <a:gd name="T38" fmla="*/ 0 w 64"/>
                    <a:gd name="T39" fmla="*/ 0 h 63"/>
                    <a:gd name="T40" fmla="*/ 31 w 64"/>
                    <a:gd name="T41" fmla="*/ 0 h 63"/>
                    <a:gd name="T42" fmla="*/ 45 w 64"/>
                    <a:gd name="T43" fmla="*/ 2 h 63"/>
                    <a:gd name="T44" fmla="*/ 56 w 64"/>
                    <a:gd name="T45" fmla="*/ 8 h 63"/>
                    <a:gd name="T46" fmla="*/ 61 w 64"/>
                    <a:gd name="T47" fmla="*/ 17 h 63"/>
                    <a:gd name="T48" fmla="*/ 64 w 64"/>
                    <a:gd name="T49" fmla="*/ 31 h 63"/>
                    <a:gd name="T50" fmla="*/ 62 w 64"/>
                    <a:gd name="T51" fmla="*/ 43 h 63"/>
                    <a:gd name="T52" fmla="*/ 58 w 64"/>
                    <a:gd name="T53" fmla="*/ 51 h 63"/>
                    <a:gd name="T54" fmla="*/ 52 w 64"/>
                    <a:gd name="T55" fmla="*/ 58 h 63"/>
                    <a:gd name="T56" fmla="*/ 41 w 64"/>
                    <a:gd name="T57" fmla="*/ 62 h 63"/>
                    <a:gd name="T58" fmla="*/ 29 w 64"/>
                    <a:gd name="T59" fmla="*/ 63 h 63"/>
                    <a:gd name="T60" fmla="*/ 0 w 64"/>
                    <a:gd name="T61" fmla="*/ 63 h 63"/>
                    <a:gd name="T62" fmla="*/ 0 w 64"/>
                    <a:gd name="T63" fmla="*/ 61 h 63"/>
                    <a:gd name="T64" fmla="*/ 5 w 64"/>
                    <a:gd name="T65" fmla="*/ 60 h 63"/>
                    <a:gd name="T66" fmla="*/ 7 w 64"/>
                    <a:gd name="T67" fmla="*/ 60 h 63"/>
                    <a:gd name="T68" fmla="*/ 8 w 64"/>
                    <a:gd name="T69" fmla="*/ 59 h 63"/>
                    <a:gd name="T70" fmla="*/ 8 w 64"/>
                    <a:gd name="T71" fmla="*/ 4 h 63"/>
                    <a:gd name="T72" fmla="*/ 7 w 64"/>
                    <a:gd name="T73" fmla="*/ 3 h 63"/>
                    <a:gd name="T74" fmla="*/ 0 w 64"/>
                    <a:gd name="T75" fmla="*/ 3 h 63"/>
                    <a:gd name="T76" fmla="*/ 0 w 64"/>
                    <a:gd name="T77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4" h="63">
                      <a:moveTo>
                        <a:pt x="21" y="3"/>
                      </a:moveTo>
                      <a:lnTo>
                        <a:pt x="19" y="4"/>
                      </a:lnTo>
                      <a:lnTo>
                        <a:pt x="18" y="5"/>
                      </a:lnTo>
                      <a:lnTo>
                        <a:pt x="18" y="56"/>
                      </a:lnTo>
                      <a:lnTo>
                        <a:pt x="19" y="58"/>
                      </a:lnTo>
                      <a:lnTo>
                        <a:pt x="20" y="59"/>
                      </a:lnTo>
                      <a:lnTo>
                        <a:pt x="22" y="60"/>
                      </a:lnTo>
                      <a:lnTo>
                        <a:pt x="27" y="60"/>
                      </a:lnTo>
                      <a:lnTo>
                        <a:pt x="35" y="59"/>
                      </a:lnTo>
                      <a:lnTo>
                        <a:pt x="43" y="57"/>
                      </a:lnTo>
                      <a:lnTo>
                        <a:pt x="48" y="51"/>
                      </a:lnTo>
                      <a:lnTo>
                        <a:pt x="53" y="43"/>
                      </a:lnTo>
                      <a:lnTo>
                        <a:pt x="54" y="31"/>
                      </a:lnTo>
                      <a:lnTo>
                        <a:pt x="53" y="22"/>
                      </a:lnTo>
                      <a:lnTo>
                        <a:pt x="51" y="15"/>
                      </a:lnTo>
                      <a:lnTo>
                        <a:pt x="45" y="9"/>
                      </a:lnTo>
                      <a:lnTo>
                        <a:pt x="39" y="4"/>
                      </a:lnTo>
                      <a:lnTo>
                        <a:pt x="28" y="3"/>
                      </a:lnTo>
                      <a:lnTo>
                        <a:pt x="21" y="3"/>
                      </a:lnTo>
                      <a:close/>
                      <a:moveTo>
                        <a:pt x="0" y="0"/>
                      </a:moveTo>
                      <a:lnTo>
                        <a:pt x="31" y="0"/>
                      </a:lnTo>
                      <a:lnTo>
                        <a:pt x="45" y="2"/>
                      </a:lnTo>
                      <a:lnTo>
                        <a:pt x="56" y="8"/>
                      </a:lnTo>
                      <a:lnTo>
                        <a:pt x="61" y="17"/>
                      </a:lnTo>
                      <a:lnTo>
                        <a:pt x="64" y="31"/>
                      </a:lnTo>
                      <a:lnTo>
                        <a:pt x="62" y="43"/>
                      </a:lnTo>
                      <a:lnTo>
                        <a:pt x="58" y="51"/>
                      </a:lnTo>
                      <a:lnTo>
                        <a:pt x="52" y="58"/>
                      </a:lnTo>
                      <a:lnTo>
                        <a:pt x="41" y="62"/>
                      </a:lnTo>
                      <a:lnTo>
                        <a:pt x="29" y="63"/>
                      </a:lnTo>
                      <a:lnTo>
                        <a:pt x="0" y="63"/>
                      </a:lnTo>
                      <a:lnTo>
                        <a:pt x="0" y="61"/>
                      </a:lnTo>
                      <a:lnTo>
                        <a:pt x="5" y="60"/>
                      </a:lnTo>
                      <a:lnTo>
                        <a:pt x="7" y="60"/>
                      </a:lnTo>
                      <a:lnTo>
                        <a:pt x="8" y="59"/>
                      </a:lnTo>
                      <a:lnTo>
                        <a:pt x="8" y="4"/>
                      </a:lnTo>
                      <a:lnTo>
                        <a:pt x="7" y="3"/>
                      </a:lnTo>
                      <a:lnTo>
                        <a:pt x="0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3" name="Freeform 176">
                  <a:extLst>
                    <a:ext uri="{FF2B5EF4-FFF2-40B4-BE49-F238E27FC236}">
                      <a16:creationId xmlns:a16="http://schemas.microsoft.com/office/drawing/2014/main" id="{49C24651-6EE5-4B06-AACB-7F35B07F129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87" y="3579"/>
                  <a:ext cx="43" cy="47"/>
                </a:xfrm>
                <a:custGeom>
                  <a:avLst/>
                  <a:gdLst>
                    <a:gd name="T0" fmla="*/ 22 w 43"/>
                    <a:gd name="T1" fmla="*/ 22 h 47"/>
                    <a:gd name="T2" fmla="*/ 17 w 43"/>
                    <a:gd name="T3" fmla="*/ 24 h 47"/>
                    <a:gd name="T4" fmla="*/ 11 w 43"/>
                    <a:gd name="T5" fmla="*/ 28 h 47"/>
                    <a:gd name="T6" fmla="*/ 9 w 43"/>
                    <a:gd name="T7" fmla="*/ 36 h 47"/>
                    <a:gd name="T8" fmla="*/ 12 w 43"/>
                    <a:gd name="T9" fmla="*/ 41 h 47"/>
                    <a:gd name="T10" fmla="*/ 18 w 43"/>
                    <a:gd name="T11" fmla="*/ 43 h 47"/>
                    <a:gd name="T12" fmla="*/ 21 w 43"/>
                    <a:gd name="T13" fmla="*/ 42 h 47"/>
                    <a:gd name="T14" fmla="*/ 25 w 43"/>
                    <a:gd name="T15" fmla="*/ 39 h 47"/>
                    <a:gd name="T16" fmla="*/ 26 w 43"/>
                    <a:gd name="T17" fmla="*/ 20 h 47"/>
                    <a:gd name="T18" fmla="*/ 24 w 43"/>
                    <a:gd name="T19" fmla="*/ 0 h 47"/>
                    <a:gd name="T20" fmla="*/ 33 w 43"/>
                    <a:gd name="T21" fmla="*/ 5 h 47"/>
                    <a:gd name="T22" fmla="*/ 34 w 43"/>
                    <a:gd name="T23" fmla="*/ 8 h 47"/>
                    <a:gd name="T24" fmla="*/ 35 w 43"/>
                    <a:gd name="T25" fmla="*/ 39 h 47"/>
                    <a:gd name="T26" fmla="*/ 38 w 43"/>
                    <a:gd name="T27" fmla="*/ 43 h 47"/>
                    <a:gd name="T28" fmla="*/ 43 w 43"/>
                    <a:gd name="T29" fmla="*/ 42 h 47"/>
                    <a:gd name="T30" fmla="*/ 39 w 43"/>
                    <a:gd name="T31" fmla="*/ 46 h 47"/>
                    <a:gd name="T32" fmla="*/ 31 w 43"/>
                    <a:gd name="T33" fmla="*/ 47 h 47"/>
                    <a:gd name="T34" fmla="*/ 26 w 43"/>
                    <a:gd name="T35" fmla="*/ 42 h 47"/>
                    <a:gd name="T36" fmla="*/ 21 w 43"/>
                    <a:gd name="T37" fmla="*/ 45 h 47"/>
                    <a:gd name="T38" fmla="*/ 13 w 43"/>
                    <a:gd name="T39" fmla="*/ 47 h 47"/>
                    <a:gd name="T40" fmla="*/ 6 w 43"/>
                    <a:gd name="T41" fmla="*/ 45 h 47"/>
                    <a:gd name="T42" fmla="*/ 0 w 43"/>
                    <a:gd name="T43" fmla="*/ 37 h 47"/>
                    <a:gd name="T44" fmla="*/ 1 w 43"/>
                    <a:gd name="T45" fmla="*/ 29 h 47"/>
                    <a:gd name="T46" fmla="*/ 5 w 43"/>
                    <a:gd name="T47" fmla="*/ 24 h 47"/>
                    <a:gd name="T48" fmla="*/ 16 w 43"/>
                    <a:gd name="T49" fmla="*/ 21 h 47"/>
                    <a:gd name="T50" fmla="*/ 26 w 43"/>
                    <a:gd name="T51" fmla="*/ 17 h 47"/>
                    <a:gd name="T52" fmla="*/ 25 w 43"/>
                    <a:gd name="T53" fmla="*/ 7 h 47"/>
                    <a:gd name="T54" fmla="*/ 22 w 43"/>
                    <a:gd name="T55" fmla="*/ 5 h 47"/>
                    <a:gd name="T56" fmla="*/ 17 w 43"/>
                    <a:gd name="T57" fmla="*/ 4 h 47"/>
                    <a:gd name="T58" fmla="*/ 11 w 43"/>
                    <a:gd name="T59" fmla="*/ 8 h 47"/>
                    <a:gd name="T60" fmla="*/ 9 w 43"/>
                    <a:gd name="T61" fmla="*/ 14 h 47"/>
                    <a:gd name="T62" fmla="*/ 5 w 43"/>
                    <a:gd name="T63" fmla="*/ 15 h 47"/>
                    <a:gd name="T64" fmla="*/ 2 w 43"/>
                    <a:gd name="T65" fmla="*/ 14 h 47"/>
                    <a:gd name="T66" fmla="*/ 4 w 43"/>
                    <a:gd name="T67" fmla="*/ 6 h 47"/>
                    <a:gd name="T68" fmla="*/ 20 w 43"/>
                    <a:gd name="T69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3" h="47">
                      <a:moveTo>
                        <a:pt x="26" y="20"/>
                      </a:moveTo>
                      <a:lnTo>
                        <a:pt x="22" y="22"/>
                      </a:lnTo>
                      <a:lnTo>
                        <a:pt x="19" y="23"/>
                      </a:lnTo>
                      <a:lnTo>
                        <a:pt x="17" y="24"/>
                      </a:lnTo>
                      <a:lnTo>
                        <a:pt x="13" y="27"/>
                      </a:lnTo>
                      <a:lnTo>
                        <a:pt x="11" y="28"/>
                      </a:lnTo>
                      <a:lnTo>
                        <a:pt x="9" y="30"/>
                      </a:lnTo>
                      <a:lnTo>
                        <a:pt x="9" y="36"/>
                      </a:lnTo>
                      <a:lnTo>
                        <a:pt x="10" y="39"/>
                      </a:lnTo>
                      <a:lnTo>
                        <a:pt x="12" y="41"/>
                      </a:lnTo>
                      <a:lnTo>
                        <a:pt x="14" y="42"/>
                      </a:lnTo>
                      <a:lnTo>
                        <a:pt x="18" y="43"/>
                      </a:lnTo>
                      <a:lnTo>
                        <a:pt x="19" y="42"/>
                      </a:lnTo>
                      <a:lnTo>
                        <a:pt x="21" y="42"/>
                      </a:lnTo>
                      <a:lnTo>
                        <a:pt x="23" y="41"/>
                      </a:lnTo>
                      <a:lnTo>
                        <a:pt x="25" y="39"/>
                      </a:lnTo>
                      <a:lnTo>
                        <a:pt x="26" y="36"/>
                      </a:lnTo>
                      <a:lnTo>
                        <a:pt x="26" y="20"/>
                      </a:lnTo>
                      <a:close/>
                      <a:moveTo>
                        <a:pt x="20" y="0"/>
                      </a:moveTo>
                      <a:lnTo>
                        <a:pt x="24" y="0"/>
                      </a:lnTo>
                      <a:lnTo>
                        <a:pt x="31" y="3"/>
                      </a:lnTo>
                      <a:lnTo>
                        <a:pt x="33" y="5"/>
                      </a:lnTo>
                      <a:lnTo>
                        <a:pt x="34" y="7"/>
                      </a:lnTo>
                      <a:lnTo>
                        <a:pt x="34" y="8"/>
                      </a:lnTo>
                      <a:lnTo>
                        <a:pt x="35" y="10"/>
                      </a:lnTo>
                      <a:lnTo>
                        <a:pt x="35" y="39"/>
                      </a:lnTo>
                      <a:lnTo>
                        <a:pt x="36" y="41"/>
                      </a:lnTo>
                      <a:lnTo>
                        <a:pt x="38" y="43"/>
                      </a:lnTo>
                      <a:lnTo>
                        <a:pt x="41" y="43"/>
                      </a:lnTo>
                      <a:lnTo>
                        <a:pt x="43" y="42"/>
                      </a:lnTo>
                      <a:lnTo>
                        <a:pt x="43" y="44"/>
                      </a:lnTo>
                      <a:lnTo>
                        <a:pt x="39" y="46"/>
                      </a:lnTo>
                      <a:lnTo>
                        <a:pt x="36" y="47"/>
                      </a:lnTo>
                      <a:lnTo>
                        <a:pt x="31" y="47"/>
                      </a:lnTo>
                      <a:lnTo>
                        <a:pt x="29" y="46"/>
                      </a:lnTo>
                      <a:lnTo>
                        <a:pt x="26" y="42"/>
                      </a:lnTo>
                      <a:lnTo>
                        <a:pt x="24" y="43"/>
                      </a:lnTo>
                      <a:lnTo>
                        <a:pt x="21" y="45"/>
                      </a:lnTo>
                      <a:lnTo>
                        <a:pt x="18" y="46"/>
                      </a:lnTo>
                      <a:lnTo>
                        <a:pt x="13" y="47"/>
                      </a:lnTo>
                      <a:lnTo>
                        <a:pt x="9" y="47"/>
                      </a:lnTo>
                      <a:lnTo>
                        <a:pt x="6" y="45"/>
                      </a:lnTo>
                      <a:lnTo>
                        <a:pt x="1" y="41"/>
                      </a:lnTo>
                      <a:lnTo>
                        <a:pt x="0" y="37"/>
                      </a:lnTo>
                      <a:lnTo>
                        <a:pt x="0" y="32"/>
                      </a:lnTo>
                      <a:lnTo>
                        <a:pt x="1" y="29"/>
                      </a:lnTo>
                      <a:lnTo>
                        <a:pt x="2" y="27"/>
                      </a:lnTo>
                      <a:lnTo>
                        <a:pt x="5" y="24"/>
                      </a:lnTo>
                      <a:lnTo>
                        <a:pt x="8" y="23"/>
                      </a:lnTo>
                      <a:lnTo>
                        <a:pt x="16" y="21"/>
                      </a:lnTo>
                      <a:lnTo>
                        <a:pt x="22" y="19"/>
                      </a:lnTo>
                      <a:lnTo>
                        <a:pt x="26" y="17"/>
                      </a:lnTo>
                      <a:lnTo>
                        <a:pt x="26" y="9"/>
                      </a:lnTo>
                      <a:lnTo>
                        <a:pt x="25" y="7"/>
                      </a:lnTo>
                      <a:lnTo>
                        <a:pt x="24" y="6"/>
                      </a:lnTo>
                      <a:lnTo>
                        <a:pt x="22" y="5"/>
                      </a:lnTo>
                      <a:lnTo>
                        <a:pt x="21" y="4"/>
                      </a:lnTo>
                      <a:lnTo>
                        <a:pt x="17" y="4"/>
                      </a:lnTo>
                      <a:lnTo>
                        <a:pt x="13" y="6"/>
                      </a:lnTo>
                      <a:lnTo>
                        <a:pt x="11" y="8"/>
                      </a:lnTo>
                      <a:lnTo>
                        <a:pt x="9" y="12"/>
                      </a:lnTo>
                      <a:lnTo>
                        <a:pt x="9" y="14"/>
                      </a:lnTo>
                      <a:lnTo>
                        <a:pt x="7" y="16"/>
                      </a:lnTo>
                      <a:lnTo>
                        <a:pt x="5" y="15"/>
                      </a:lnTo>
                      <a:lnTo>
                        <a:pt x="4" y="15"/>
                      </a:lnTo>
                      <a:lnTo>
                        <a:pt x="2" y="14"/>
                      </a:lnTo>
                      <a:lnTo>
                        <a:pt x="1" y="11"/>
                      </a:lnTo>
                      <a:lnTo>
                        <a:pt x="4" y="6"/>
                      </a:lnTo>
                      <a:lnTo>
                        <a:pt x="10" y="3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4" name="Freeform 177">
                  <a:extLst>
                    <a:ext uri="{FF2B5EF4-FFF2-40B4-BE49-F238E27FC236}">
                      <a16:creationId xmlns:a16="http://schemas.microsoft.com/office/drawing/2014/main" id="{8D4791CE-7583-4DC4-B275-D6FBEE77C1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3" y="3570"/>
                  <a:ext cx="28" cy="56"/>
                </a:xfrm>
                <a:custGeom>
                  <a:avLst/>
                  <a:gdLst>
                    <a:gd name="T0" fmla="*/ 12 w 28"/>
                    <a:gd name="T1" fmla="*/ 0 h 56"/>
                    <a:gd name="T2" fmla="*/ 15 w 28"/>
                    <a:gd name="T3" fmla="*/ 0 h 56"/>
                    <a:gd name="T4" fmla="*/ 15 w 28"/>
                    <a:gd name="T5" fmla="*/ 11 h 56"/>
                    <a:gd name="T6" fmla="*/ 26 w 28"/>
                    <a:gd name="T7" fmla="*/ 11 h 56"/>
                    <a:gd name="T8" fmla="*/ 26 w 28"/>
                    <a:gd name="T9" fmla="*/ 14 h 56"/>
                    <a:gd name="T10" fmla="*/ 15 w 28"/>
                    <a:gd name="T11" fmla="*/ 14 h 56"/>
                    <a:gd name="T12" fmla="*/ 15 w 28"/>
                    <a:gd name="T13" fmla="*/ 46 h 56"/>
                    <a:gd name="T14" fmla="*/ 17 w 28"/>
                    <a:gd name="T15" fmla="*/ 51 h 56"/>
                    <a:gd name="T16" fmla="*/ 18 w 28"/>
                    <a:gd name="T17" fmla="*/ 52 h 56"/>
                    <a:gd name="T18" fmla="*/ 21 w 28"/>
                    <a:gd name="T19" fmla="*/ 52 h 56"/>
                    <a:gd name="T20" fmla="*/ 24 w 28"/>
                    <a:gd name="T21" fmla="*/ 51 h 56"/>
                    <a:gd name="T22" fmla="*/ 27 w 28"/>
                    <a:gd name="T23" fmla="*/ 51 h 56"/>
                    <a:gd name="T24" fmla="*/ 28 w 28"/>
                    <a:gd name="T25" fmla="*/ 52 h 56"/>
                    <a:gd name="T26" fmla="*/ 25 w 28"/>
                    <a:gd name="T27" fmla="*/ 54 h 56"/>
                    <a:gd name="T28" fmla="*/ 16 w 28"/>
                    <a:gd name="T29" fmla="*/ 56 h 56"/>
                    <a:gd name="T30" fmla="*/ 13 w 28"/>
                    <a:gd name="T31" fmla="*/ 56 h 56"/>
                    <a:gd name="T32" fmla="*/ 11 w 28"/>
                    <a:gd name="T33" fmla="*/ 55 h 56"/>
                    <a:gd name="T34" fmla="*/ 8 w 28"/>
                    <a:gd name="T35" fmla="*/ 52 h 56"/>
                    <a:gd name="T36" fmla="*/ 7 w 28"/>
                    <a:gd name="T37" fmla="*/ 49 h 56"/>
                    <a:gd name="T38" fmla="*/ 7 w 28"/>
                    <a:gd name="T39" fmla="*/ 14 h 56"/>
                    <a:gd name="T40" fmla="*/ 0 w 28"/>
                    <a:gd name="T41" fmla="*/ 14 h 56"/>
                    <a:gd name="T42" fmla="*/ 0 w 28"/>
                    <a:gd name="T43" fmla="*/ 11 h 56"/>
                    <a:gd name="T44" fmla="*/ 7 w 28"/>
                    <a:gd name="T45" fmla="*/ 11 h 56"/>
                    <a:gd name="T46" fmla="*/ 12 w 28"/>
                    <a:gd name="T47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8" h="56">
                      <a:moveTo>
                        <a:pt x="12" y="0"/>
                      </a:moveTo>
                      <a:lnTo>
                        <a:pt x="15" y="0"/>
                      </a:lnTo>
                      <a:lnTo>
                        <a:pt x="15" y="11"/>
                      </a:lnTo>
                      <a:lnTo>
                        <a:pt x="26" y="11"/>
                      </a:lnTo>
                      <a:lnTo>
                        <a:pt x="26" y="14"/>
                      </a:lnTo>
                      <a:lnTo>
                        <a:pt x="15" y="14"/>
                      </a:lnTo>
                      <a:lnTo>
                        <a:pt x="15" y="46"/>
                      </a:lnTo>
                      <a:lnTo>
                        <a:pt x="17" y="51"/>
                      </a:lnTo>
                      <a:lnTo>
                        <a:pt x="18" y="52"/>
                      </a:lnTo>
                      <a:lnTo>
                        <a:pt x="21" y="52"/>
                      </a:lnTo>
                      <a:lnTo>
                        <a:pt x="24" y="51"/>
                      </a:lnTo>
                      <a:lnTo>
                        <a:pt x="27" y="51"/>
                      </a:lnTo>
                      <a:lnTo>
                        <a:pt x="28" y="52"/>
                      </a:lnTo>
                      <a:lnTo>
                        <a:pt x="25" y="54"/>
                      </a:lnTo>
                      <a:lnTo>
                        <a:pt x="16" y="56"/>
                      </a:lnTo>
                      <a:lnTo>
                        <a:pt x="13" y="56"/>
                      </a:lnTo>
                      <a:lnTo>
                        <a:pt x="11" y="55"/>
                      </a:lnTo>
                      <a:lnTo>
                        <a:pt x="8" y="52"/>
                      </a:lnTo>
                      <a:lnTo>
                        <a:pt x="7" y="49"/>
                      </a:lnTo>
                      <a:lnTo>
                        <a:pt x="7" y="14"/>
                      </a:lnTo>
                      <a:lnTo>
                        <a:pt x="0" y="14"/>
                      </a:lnTo>
                      <a:lnTo>
                        <a:pt x="0" y="11"/>
                      </a:lnTo>
                      <a:lnTo>
                        <a:pt x="7" y="11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5" name="Freeform 178">
                  <a:extLst>
                    <a:ext uri="{FF2B5EF4-FFF2-40B4-BE49-F238E27FC236}">
                      <a16:creationId xmlns:a16="http://schemas.microsoft.com/office/drawing/2014/main" id="{C749F0FC-891C-4454-A022-3274058216E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466" y="3579"/>
                  <a:ext cx="43" cy="47"/>
                </a:xfrm>
                <a:custGeom>
                  <a:avLst/>
                  <a:gdLst>
                    <a:gd name="T0" fmla="*/ 25 w 43"/>
                    <a:gd name="T1" fmla="*/ 21 h 47"/>
                    <a:gd name="T2" fmla="*/ 19 w 43"/>
                    <a:gd name="T3" fmla="*/ 23 h 47"/>
                    <a:gd name="T4" fmla="*/ 13 w 43"/>
                    <a:gd name="T5" fmla="*/ 27 h 47"/>
                    <a:gd name="T6" fmla="*/ 9 w 43"/>
                    <a:gd name="T7" fmla="*/ 30 h 47"/>
                    <a:gd name="T8" fmla="*/ 12 w 43"/>
                    <a:gd name="T9" fmla="*/ 41 h 47"/>
                    <a:gd name="T10" fmla="*/ 17 w 43"/>
                    <a:gd name="T11" fmla="*/ 43 h 47"/>
                    <a:gd name="T12" fmla="*/ 21 w 43"/>
                    <a:gd name="T13" fmla="*/ 42 h 47"/>
                    <a:gd name="T14" fmla="*/ 26 w 43"/>
                    <a:gd name="T15" fmla="*/ 36 h 47"/>
                    <a:gd name="T16" fmla="*/ 27 w 43"/>
                    <a:gd name="T17" fmla="*/ 20 h 47"/>
                    <a:gd name="T18" fmla="*/ 25 w 43"/>
                    <a:gd name="T19" fmla="*/ 0 h 47"/>
                    <a:gd name="T20" fmla="*/ 30 w 43"/>
                    <a:gd name="T21" fmla="*/ 3 h 47"/>
                    <a:gd name="T22" fmla="*/ 33 w 43"/>
                    <a:gd name="T23" fmla="*/ 7 h 47"/>
                    <a:gd name="T24" fmla="*/ 34 w 43"/>
                    <a:gd name="T25" fmla="*/ 39 h 47"/>
                    <a:gd name="T26" fmla="*/ 38 w 43"/>
                    <a:gd name="T27" fmla="*/ 43 h 47"/>
                    <a:gd name="T28" fmla="*/ 42 w 43"/>
                    <a:gd name="T29" fmla="*/ 42 h 47"/>
                    <a:gd name="T30" fmla="*/ 40 w 43"/>
                    <a:gd name="T31" fmla="*/ 46 h 47"/>
                    <a:gd name="T32" fmla="*/ 30 w 43"/>
                    <a:gd name="T33" fmla="*/ 47 h 47"/>
                    <a:gd name="T34" fmla="*/ 27 w 43"/>
                    <a:gd name="T35" fmla="*/ 42 h 47"/>
                    <a:gd name="T36" fmla="*/ 20 w 43"/>
                    <a:gd name="T37" fmla="*/ 45 h 47"/>
                    <a:gd name="T38" fmla="*/ 13 w 43"/>
                    <a:gd name="T39" fmla="*/ 47 h 47"/>
                    <a:gd name="T40" fmla="*/ 6 w 43"/>
                    <a:gd name="T41" fmla="*/ 45 h 47"/>
                    <a:gd name="T42" fmla="*/ 1 w 43"/>
                    <a:gd name="T43" fmla="*/ 41 h 47"/>
                    <a:gd name="T44" fmla="*/ 0 w 43"/>
                    <a:gd name="T45" fmla="*/ 32 h 47"/>
                    <a:gd name="T46" fmla="*/ 5 w 43"/>
                    <a:gd name="T47" fmla="*/ 24 h 47"/>
                    <a:gd name="T48" fmla="*/ 16 w 43"/>
                    <a:gd name="T49" fmla="*/ 21 h 47"/>
                    <a:gd name="T50" fmla="*/ 27 w 43"/>
                    <a:gd name="T51" fmla="*/ 17 h 47"/>
                    <a:gd name="T52" fmla="*/ 26 w 43"/>
                    <a:gd name="T53" fmla="*/ 9 h 47"/>
                    <a:gd name="T54" fmla="*/ 24 w 43"/>
                    <a:gd name="T55" fmla="*/ 6 h 47"/>
                    <a:gd name="T56" fmla="*/ 20 w 43"/>
                    <a:gd name="T57" fmla="*/ 4 h 47"/>
                    <a:gd name="T58" fmla="*/ 15 w 43"/>
                    <a:gd name="T59" fmla="*/ 5 h 47"/>
                    <a:gd name="T60" fmla="*/ 9 w 43"/>
                    <a:gd name="T61" fmla="*/ 12 h 47"/>
                    <a:gd name="T62" fmla="*/ 8 w 43"/>
                    <a:gd name="T63" fmla="*/ 15 h 47"/>
                    <a:gd name="T64" fmla="*/ 5 w 43"/>
                    <a:gd name="T65" fmla="*/ 15 h 47"/>
                    <a:gd name="T66" fmla="*/ 2 w 43"/>
                    <a:gd name="T67" fmla="*/ 14 h 47"/>
                    <a:gd name="T68" fmla="*/ 4 w 43"/>
                    <a:gd name="T69" fmla="*/ 6 h 47"/>
                    <a:gd name="T70" fmla="*/ 19 w 43"/>
                    <a:gd name="T71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3" h="47">
                      <a:moveTo>
                        <a:pt x="27" y="20"/>
                      </a:moveTo>
                      <a:lnTo>
                        <a:pt x="25" y="21"/>
                      </a:lnTo>
                      <a:lnTo>
                        <a:pt x="21" y="22"/>
                      </a:lnTo>
                      <a:lnTo>
                        <a:pt x="19" y="23"/>
                      </a:lnTo>
                      <a:lnTo>
                        <a:pt x="16" y="24"/>
                      </a:lnTo>
                      <a:lnTo>
                        <a:pt x="13" y="27"/>
                      </a:lnTo>
                      <a:lnTo>
                        <a:pt x="11" y="28"/>
                      </a:lnTo>
                      <a:lnTo>
                        <a:pt x="9" y="30"/>
                      </a:lnTo>
                      <a:lnTo>
                        <a:pt x="9" y="36"/>
                      </a:lnTo>
                      <a:lnTo>
                        <a:pt x="12" y="41"/>
                      </a:lnTo>
                      <a:lnTo>
                        <a:pt x="14" y="42"/>
                      </a:lnTo>
                      <a:lnTo>
                        <a:pt x="17" y="43"/>
                      </a:lnTo>
                      <a:lnTo>
                        <a:pt x="19" y="42"/>
                      </a:lnTo>
                      <a:lnTo>
                        <a:pt x="21" y="42"/>
                      </a:lnTo>
                      <a:lnTo>
                        <a:pt x="24" y="41"/>
                      </a:lnTo>
                      <a:lnTo>
                        <a:pt x="26" y="36"/>
                      </a:lnTo>
                      <a:lnTo>
                        <a:pt x="27" y="33"/>
                      </a:lnTo>
                      <a:lnTo>
                        <a:pt x="27" y="20"/>
                      </a:lnTo>
                      <a:close/>
                      <a:moveTo>
                        <a:pt x="19" y="0"/>
                      </a:moveTo>
                      <a:lnTo>
                        <a:pt x="25" y="0"/>
                      </a:lnTo>
                      <a:lnTo>
                        <a:pt x="28" y="2"/>
                      </a:lnTo>
                      <a:lnTo>
                        <a:pt x="30" y="3"/>
                      </a:lnTo>
                      <a:lnTo>
                        <a:pt x="32" y="5"/>
                      </a:lnTo>
                      <a:lnTo>
                        <a:pt x="33" y="7"/>
                      </a:lnTo>
                      <a:lnTo>
                        <a:pt x="34" y="8"/>
                      </a:lnTo>
                      <a:lnTo>
                        <a:pt x="34" y="39"/>
                      </a:lnTo>
                      <a:lnTo>
                        <a:pt x="36" y="41"/>
                      </a:lnTo>
                      <a:lnTo>
                        <a:pt x="38" y="43"/>
                      </a:lnTo>
                      <a:lnTo>
                        <a:pt x="41" y="43"/>
                      </a:lnTo>
                      <a:lnTo>
                        <a:pt x="42" y="42"/>
                      </a:lnTo>
                      <a:lnTo>
                        <a:pt x="43" y="44"/>
                      </a:lnTo>
                      <a:lnTo>
                        <a:pt x="40" y="46"/>
                      </a:lnTo>
                      <a:lnTo>
                        <a:pt x="36" y="47"/>
                      </a:lnTo>
                      <a:lnTo>
                        <a:pt x="30" y="47"/>
                      </a:lnTo>
                      <a:lnTo>
                        <a:pt x="29" y="46"/>
                      </a:lnTo>
                      <a:lnTo>
                        <a:pt x="27" y="42"/>
                      </a:lnTo>
                      <a:lnTo>
                        <a:pt x="24" y="43"/>
                      </a:lnTo>
                      <a:lnTo>
                        <a:pt x="20" y="45"/>
                      </a:lnTo>
                      <a:lnTo>
                        <a:pt x="17" y="46"/>
                      </a:lnTo>
                      <a:lnTo>
                        <a:pt x="13" y="47"/>
                      </a:lnTo>
                      <a:lnTo>
                        <a:pt x="8" y="47"/>
                      </a:lnTo>
                      <a:lnTo>
                        <a:pt x="6" y="45"/>
                      </a:lnTo>
                      <a:lnTo>
                        <a:pt x="3" y="43"/>
                      </a:lnTo>
                      <a:lnTo>
                        <a:pt x="1" y="41"/>
                      </a:lnTo>
                      <a:lnTo>
                        <a:pt x="0" y="37"/>
                      </a:lnTo>
                      <a:lnTo>
                        <a:pt x="0" y="32"/>
                      </a:lnTo>
                      <a:lnTo>
                        <a:pt x="1" y="29"/>
                      </a:lnTo>
                      <a:lnTo>
                        <a:pt x="5" y="24"/>
                      </a:lnTo>
                      <a:lnTo>
                        <a:pt x="8" y="23"/>
                      </a:lnTo>
                      <a:lnTo>
                        <a:pt x="16" y="21"/>
                      </a:lnTo>
                      <a:lnTo>
                        <a:pt x="22" y="19"/>
                      </a:lnTo>
                      <a:lnTo>
                        <a:pt x="27" y="17"/>
                      </a:lnTo>
                      <a:lnTo>
                        <a:pt x="27" y="12"/>
                      </a:lnTo>
                      <a:lnTo>
                        <a:pt x="26" y="9"/>
                      </a:lnTo>
                      <a:lnTo>
                        <a:pt x="26" y="7"/>
                      </a:lnTo>
                      <a:lnTo>
                        <a:pt x="24" y="6"/>
                      </a:lnTo>
                      <a:lnTo>
                        <a:pt x="22" y="5"/>
                      </a:lnTo>
                      <a:lnTo>
                        <a:pt x="20" y="4"/>
                      </a:lnTo>
                      <a:lnTo>
                        <a:pt x="17" y="4"/>
                      </a:lnTo>
                      <a:lnTo>
                        <a:pt x="15" y="5"/>
                      </a:lnTo>
                      <a:lnTo>
                        <a:pt x="11" y="9"/>
                      </a:lnTo>
                      <a:lnTo>
                        <a:pt x="9" y="12"/>
                      </a:lnTo>
                      <a:lnTo>
                        <a:pt x="8" y="14"/>
                      </a:lnTo>
                      <a:lnTo>
                        <a:pt x="8" y="15"/>
                      </a:lnTo>
                      <a:lnTo>
                        <a:pt x="6" y="16"/>
                      </a:lnTo>
                      <a:lnTo>
                        <a:pt x="5" y="15"/>
                      </a:lnTo>
                      <a:lnTo>
                        <a:pt x="3" y="15"/>
                      </a:lnTo>
                      <a:lnTo>
                        <a:pt x="2" y="14"/>
                      </a:lnTo>
                      <a:lnTo>
                        <a:pt x="2" y="11"/>
                      </a:lnTo>
                      <a:lnTo>
                        <a:pt x="4" y="6"/>
                      </a:lnTo>
                      <a:lnTo>
                        <a:pt x="11" y="3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6" name="Freeform 179">
                  <a:extLst>
                    <a:ext uri="{FF2B5EF4-FFF2-40B4-BE49-F238E27FC236}">
                      <a16:creationId xmlns:a16="http://schemas.microsoft.com/office/drawing/2014/main" id="{CFE079DC-223E-42CC-8B62-BD7D3C17D68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067" y="3101"/>
                  <a:ext cx="63" cy="63"/>
                </a:xfrm>
                <a:custGeom>
                  <a:avLst/>
                  <a:gdLst>
                    <a:gd name="T0" fmla="*/ 21 w 63"/>
                    <a:gd name="T1" fmla="*/ 3 h 63"/>
                    <a:gd name="T2" fmla="*/ 19 w 63"/>
                    <a:gd name="T3" fmla="*/ 4 h 63"/>
                    <a:gd name="T4" fmla="*/ 18 w 63"/>
                    <a:gd name="T5" fmla="*/ 6 h 63"/>
                    <a:gd name="T6" fmla="*/ 18 w 63"/>
                    <a:gd name="T7" fmla="*/ 56 h 63"/>
                    <a:gd name="T8" fmla="*/ 19 w 63"/>
                    <a:gd name="T9" fmla="*/ 58 h 63"/>
                    <a:gd name="T10" fmla="*/ 20 w 63"/>
                    <a:gd name="T11" fmla="*/ 59 h 63"/>
                    <a:gd name="T12" fmla="*/ 22 w 63"/>
                    <a:gd name="T13" fmla="*/ 60 h 63"/>
                    <a:gd name="T14" fmla="*/ 26 w 63"/>
                    <a:gd name="T15" fmla="*/ 60 h 63"/>
                    <a:gd name="T16" fmla="*/ 35 w 63"/>
                    <a:gd name="T17" fmla="*/ 59 h 63"/>
                    <a:gd name="T18" fmla="*/ 43 w 63"/>
                    <a:gd name="T19" fmla="*/ 57 h 63"/>
                    <a:gd name="T20" fmla="*/ 48 w 63"/>
                    <a:gd name="T21" fmla="*/ 51 h 63"/>
                    <a:gd name="T22" fmla="*/ 53 w 63"/>
                    <a:gd name="T23" fmla="*/ 43 h 63"/>
                    <a:gd name="T24" fmla="*/ 54 w 63"/>
                    <a:gd name="T25" fmla="*/ 31 h 63"/>
                    <a:gd name="T26" fmla="*/ 53 w 63"/>
                    <a:gd name="T27" fmla="*/ 22 h 63"/>
                    <a:gd name="T28" fmla="*/ 50 w 63"/>
                    <a:gd name="T29" fmla="*/ 15 h 63"/>
                    <a:gd name="T30" fmla="*/ 45 w 63"/>
                    <a:gd name="T31" fmla="*/ 9 h 63"/>
                    <a:gd name="T32" fmla="*/ 38 w 63"/>
                    <a:gd name="T33" fmla="*/ 4 h 63"/>
                    <a:gd name="T34" fmla="*/ 28 w 63"/>
                    <a:gd name="T35" fmla="*/ 3 h 63"/>
                    <a:gd name="T36" fmla="*/ 21 w 63"/>
                    <a:gd name="T37" fmla="*/ 3 h 63"/>
                    <a:gd name="T38" fmla="*/ 0 w 63"/>
                    <a:gd name="T39" fmla="*/ 0 h 63"/>
                    <a:gd name="T40" fmla="*/ 31 w 63"/>
                    <a:gd name="T41" fmla="*/ 0 h 63"/>
                    <a:gd name="T42" fmla="*/ 45 w 63"/>
                    <a:gd name="T43" fmla="*/ 2 h 63"/>
                    <a:gd name="T44" fmla="*/ 56 w 63"/>
                    <a:gd name="T45" fmla="*/ 8 h 63"/>
                    <a:gd name="T46" fmla="*/ 61 w 63"/>
                    <a:gd name="T47" fmla="*/ 18 h 63"/>
                    <a:gd name="T48" fmla="*/ 63 w 63"/>
                    <a:gd name="T49" fmla="*/ 31 h 63"/>
                    <a:gd name="T50" fmla="*/ 62 w 63"/>
                    <a:gd name="T51" fmla="*/ 43 h 63"/>
                    <a:gd name="T52" fmla="*/ 58 w 63"/>
                    <a:gd name="T53" fmla="*/ 51 h 63"/>
                    <a:gd name="T54" fmla="*/ 51 w 63"/>
                    <a:gd name="T55" fmla="*/ 58 h 63"/>
                    <a:gd name="T56" fmla="*/ 41 w 63"/>
                    <a:gd name="T57" fmla="*/ 62 h 63"/>
                    <a:gd name="T58" fmla="*/ 29 w 63"/>
                    <a:gd name="T59" fmla="*/ 63 h 63"/>
                    <a:gd name="T60" fmla="*/ 0 w 63"/>
                    <a:gd name="T61" fmla="*/ 63 h 63"/>
                    <a:gd name="T62" fmla="*/ 0 w 63"/>
                    <a:gd name="T63" fmla="*/ 61 h 63"/>
                    <a:gd name="T64" fmla="*/ 5 w 63"/>
                    <a:gd name="T65" fmla="*/ 60 h 63"/>
                    <a:gd name="T66" fmla="*/ 7 w 63"/>
                    <a:gd name="T67" fmla="*/ 60 h 63"/>
                    <a:gd name="T68" fmla="*/ 8 w 63"/>
                    <a:gd name="T69" fmla="*/ 59 h 63"/>
                    <a:gd name="T70" fmla="*/ 8 w 63"/>
                    <a:gd name="T71" fmla="*/ 4 h 63"/>
                    <a:gd name="T72" fmla="*/ 7 w 63"/>
                    <a:gd name="T73" fmla="*/ 3 h 63"/>
                    <a:gd name="T74" fmla="*/ 0 w 63"/>
                    <a:gd name="T75" fmla="*/ 3 h 63"/>
                    <a:gd name="T76" fmla="*/ 0 w 63"/>
                    <a:gd name="T77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3">
                      <a:moveTo>
                        <a:pt x="21" y="3"/>
                      </a:moveTo>
                      <a:lnTo>
                        <a:pt x="19" y="4"/>
                      </a:lnTo>
                      <a:lnTo>
                        <a:pt x="18" y="6"/>
                      </a:lnTo>
                      <a:lnTo>
                        <a:pt x="18" y="56"/>
                      </a:lnTo>
                      <a:lnTo>
                        <a:pt x="19" y="58"/>
                      </a:lnTo>
                      <a:lnTo>
                        <a:pt x="20" y="59"/>
                      </a:lnTo>
                      <a:lnTo>
                        <a:pt x="22" y="60"/>
                      </a:lnTo>
                      <a:lnTo>
                        <a:pt x="26" y="60"/>
                      </a:lnTo>
                      <a:lnTo>
                        <a:pt x="35" y="59"/>
                      </a:lnTo>
                      <a:lnTo>
                        <a:pt x="43" y="57"/>
                      </a:lnTo>
                      <a:lnTo>
                        <a:pt x="48" y="51"/>
                      </a:lnTo>
                      <a:lnTo>
                        <a:pt x="53" y="43"/>
                      </a:lnTo>
                      <a:lnTo>
                        <a:pt x="54" y="31"/>
                      </a:lnTo>
                      <a:lnTo>
                        <a:pt x="53" y="22"/>
                      </a:lnTo>
                      <a:lnTo>
                        <a:pt x="50" y="15"/>
                      </a:lnTo>
                      <a:lnTo>
                        <a:pt x="45" y="9"/>
                      </a:lnTo>
                      <a:lnTo>
                        <a:pt x="38" y="4"/>
                      </a:lnTo>
                      <a:lnTo>
                        <a:pt x="28" y="3"/>
                      </a:lnTo>
                      <a:lnTo>
                        <a:pt x="21" y="3"/>
                      </a:lnTo>
                      <a:close/>
                      <a:moveTo>
                        <a:pt x="0" y="0"/>
                      </a:moveTo>
                      <a:lnTo>
                        <a:pt x="31" y="0"/>
                      </a:lnTo>
                      <a:lnTo>
                        <a:pt x="45" y="2"/>
                      </a:lnTo>
                      <a:lnTo>
                        <a:pt x="56" y="8"/>
                      </a:lnTo>
                      <a:lnTo>
                        <a:pt x="61" y="18"/>
                      </a:lnTo>
                      <a:lnTo>
                        <a:pt x="63" y="31"/>
                      </a:lnTo>
                      <a:lnTo>
                        <a:pt x="62" y="43"/>
                      </a:lnTo>
                      <a:lnTo>
                        <a:pt x="58" y="51"/>
                      </a:lnTo>
                      <a:lnTo>
                        <a:pt x="51" y="58"/>
                      </a:lnTo>
                      <a:lnTo>
                        <a:pt x="41" y="62"/>
                      </a:lnTo>
                      <a:lnTo>
                        <a:pt x="29" y="63"/>
                      </a:lnTo>
                      <a:lnTo>
                        <a:pt x="0" y="63"/>
                      </a:lnTo>
                      <a:lnTo>
                        <a:pt x="0" y="61"/>
                      </a:lnTo>
                      <a:lnTo>
                        <a:pt x="5" y="60"/>
                      </a:lnTo>
                      <a:lnTo>
                        <a:pt x="7" y="60"/>
                      </a:lnTo>
                      <a:lnTo>
                        <a:pt x="8" y="59"/>
                      </a:lnTo>
                      <a:lnTo>
                        <a:pt x="8" y="4"/>
                      </a:lnTo>
                      <a:lnTo>
                        <a:pt x="7" y="3"/>
                      </a:lnTo>
                      <a:lnTo>
                        <a:pt x="0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7" name="Freeform 180">
                  <a:extLst>
                    <a:ext uri="{FF2B5EF4-FFF2-40B4-BE49-F238E27FC236}">
                      <a16:creationId xmlns:a16="http://schemas.microsoft.com/office/drawing/2014/main" id="{542D51CA-9A58-43B8-B091-2FE30944216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139" y="3119"/>
                  <a:ext cx="43" cy="46"/>
                </a:xfrm>
                <a:custGeom>
                  <a:avLst/>
                  <a:gdLst>
                    <a:gd name="T0" fmla="*/ 22 w 43"/>
                    <a:gd name="T1" fmla="*/ 21 h 46"/>
                    <a:gd name="T2" fmla="*/ 16 w 43"/>
                    <a:gd name="T3" fmla="*/ 24 h 46"/>
                    <a:gd name="T4" fmla="*/ 11 w 43"/>
                    <a:gd name="T5" fmla="*/ 27 h 46"/>
                    <a:gd name="T6" fmla="*/ 9 w 43"/>
                    <a:gd name="T7" fmla="*/ 36 h 46"/>
                    <a:gd name="T8" fmla="*/ 12 w 43"/>
                    <a:gd name="T9" fmla="*/ 40 h 46"/>
                    <a:gd name="T10" fmla="*/ 18 w 43"/>
                    <a:gd name="T11" fmla="*/ 42 h 46"/>
                    <a:gd name="T12" fmla="*/ 21 w 43"/>
                    <a:gd name="T13" fmla="*/ 41 h 46"/>
                    <a:gd name="T14" fmla="*/ 25 w 43"/>
                    <a:gd name="T15" fmla="*/ 38 h 46"/>
                    <a:gd name="T16" fmla="*/ 26 w 43"/>
                    <a:gd name="T17" fmla="*/ 19 h 46"/>
                    <a:gd name="T18" fmla="*/ 24 w 43"/>
                    <a:gd name="T19" fmla="*/ 0 h 46"/>
                    <a:gd name="T20" fmla="*/ 33 w 43"/>
                    <a:gd name="T21" fmla="*/ 4 h 46"/>
                    <a:gd name="T22" fmla="*/ 34 w 43"/>
                    <a:gd name="T23" fmla="*/ 7 h 46"/>
                    <a:gd name="T24" fmla="*/ 35 w 43"/>
                    <a:gd name="T25" fmla="*/ 38 h 46"/>
                    <a:gd name="T26" fmla="*/ 38 w 43"/>
                    <a:gd name="T27" fmla="*/ 42 h 46"/>
                    <a:gd name="T28" fmla="*/ 43 w 43"/>
                    <a:gd name="T29" fmla="*/ 41 h 46"/>
                    <a:gd name="T30" fmla="*/ 39 w 43"/>
                    <a:gd name="T31" fmla="*/ 45 h 46"/>
                    <a:gd name="T32" fmla="*/ 31 w 43"/>
                    <a:gd name="T33" fmla="*/ 46 h 46"/>
                    <a:gd name="T34" fmla="*/ 26 w 43"/>
                    <a:gd name="T35" fmla="*/ 41 h 46"/>
                    <a:gd name="T36" fmla="*/ 21 w 43"/>
                    <a:gd name="T37" fmla="*/ 44 h 46"/>
                    <a:gd name="T38" fmla="*/ 13 w 43"/>
                    <a:gd name="T39" fmla="*/ 46 h 46"/>
                    <a:gd name="T40" fmla="*/ 6 w 43"/>
                    <a:gd name="T41" fmla="*/ 44 h 46"/>
                    <a:gd name="T42" fmla="*/ 0 w 43"/>
                    <a:gd name="T43" fmla="*/ 37 h 46"/>
                    <a:gd name="T44" fmla="*/ 1 w 43"/>
                    <a:gd name="T45" fmla="*/ 28 h 46"/>
                    <a:gd name="T46" fmla="*/ 5 w 43"/>
                    <a:gd name="T47" fmla="*/ 24 h 46"/>
                    <a:gd name="T48" fmla="*/ 15 w 43"/>
                    <a:gd name="T49" fmla="*/ 20 h 46"/>
                    <a:gd name="T50" fmla="*/ 26 w 43"/>
                    <a:gd name="T51" fmla="*/ 16 h 46"/>
                    <a:gd name="T52" fmla="*/ 25 w 43"/>
                    <a:gd name="T53" fmla="*/ 6 h 46"/>
                    <a:gd name="T54" fmla="*/ 22 w 43"/>
                    <a:gd name="T55" fmla="*/ 4 h 46"/>
                    <a:gd name="T56" fmla="*/ 16 w 43"/>
                    <a:gd name="T57" fmla="*/ 3 h 46"/>
                    <a:gd name="T58" fmla="*/ 11 w 43"/>
                    <a:gd name="T59" fmla="*/ 7 h 46"/>
                    <a:gd name="T60" fmla="*/ 9 w 43"/>
                    <a:gd name="T61" fmla="*/ 13 h 46"/>
                    <a:gd name="T62" fmla="*/ 5 w 43"/>
                    <a:gd name="T63" fmla="*/ 14 h 46"/>
                    <a:gd name="T64" fmla="*/ 2 w 43"/>
                    <a:gd name="T65" fmla="*/ 13 h 46"/>
                    <a:gd name="T66" fmla="*/ 3 w 43"/>
                    <a:gd name="T67" fmla="*/ 5 h 46"/>
                    <a:gd name="T68" fmla="*/ 20 w 43"/>
                    <a:gd name="T69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3" h="46">
                      <a:moveTo>
                        <a:pt x="26" y="19"/>
                      </a:moveTo>
                      <a:lnTo>
                        <a:pt x="22" y="21"/>
                      </a:lnTo>
                      <a:lnTo>
                        <a:pt x="19" y="22"/>
                      </a:lnTo>
                      <a:lnTo>
                        <a:pt x="16" y="24"/>
                      </a:lnTo>
                      <a:lnTo>
                        <a:pt x="13" y="26"/>
                      </a:lnTo>
                      <a:lnTo>
                        <a:pt x="11" y="27"/>
                      </a:lnTo>
                      <a:lnTo>
                        <a:pt x="9" y="29"/>
                      </a:lnTo>
                      <a:lnTo>
                        <a:pt x="9" y="36"/>
                      </a:lnTo>
                      <a:lnTo>
                        <a:pt x="10" y="38"/>
                      </a:lnTo>
                      <a:lnTo>
                        <a:pt x="12" y="40"/>
                      </a:lnTo>
                      <a:lnTo>
                        <a:pt x="14" y="41"/>
                      </a:lnTo>
                      <a:lnTo>
                        <a:pt x="18" y="42"/>
                      </a:lnTo>
                      <a:lnTo>
                        <a:pt x="19" y="41"/>
                      </a:lnTo>
                      <a:lnTo>
                        <a:pt x="21" y="41"/>
                      </a:lnTo>
                      <a:lnTo>
                        <a:pt x="23" y="40"/>
                      </a:lnTo>
                      <a:lnTo>
                        <a:pt x="25" y="38"/>
                      </a:lnTo>
                      <a:lnTo>
                        <a:pt x="26" y="36"/>
                      </a:lnTo>
                      <a:lnTo>
                        <a:pt x="26" y="19"/>
                      </a:lnTo>
                      <a:close/>
                      <a:moveTo>
                        <a:pt x="20" y="0"/>
                      </a:moveTo>
                      <a:lnTo>
                        <a:pt x="24" y="0"/>
                      </a:lnTo>
                      <a:lnTo>
                        <a:pt x="31" y="2"/>
                      </a:lnTo>
                      <a:lnTo>
                        <a:pt x="33" y="4"/>
                      </a:lnTo>
                      <a:lnTo>
                        <a:pt x="34" y="6"/>
                      </a:lnTo>
                      <a:lnTo>
                        <a:pt x="34" y="7"/>
                      </a:lnTo>
                      <a:lnTo>
                        <a:pt x="35" y="9"/>
                      </a:lnTo>
                      <a:lnTo>
                        <a:pt x="35" y="38"/>
                      </a:lnTo>
                      <a:lnTo>
                        <a:pt x="36" y="40"/>
                      </a:lnTo>
                      <a:lnTo>
                        <a:pt x="38" y="42"/>
                      </a:lnTo>
                      <a:lnTo>
                        <a:pt x="40" y="42"/>
                      </a:lnTo>
                      <a:lnTo>
                        <a:pt x="43" y="41"/>
                      </a:lnTo>
                      <a:lnTo>
                        <a:pt x="43" y="43"/>
                      </a:lnTo>
                      <a:lnTo>
                        <a:pt x="39" y="45"/>
                      </a:lnTo>
                      <a:lnTo>
                        <a:pt x="36" y="46"/>
                      </a:lnTo>
                      <a:lnTo>
                        <a:pt x="31" y="46"/>
                      </a:lnTo>
                      <a:lnTo>
                        <a:pt x="28" y="45"/>
                      </a:lnTo>
                      <a:lnTo>
                        <a:pt x="26" y="41"/>
                      </a:lnTo>
                      <a:lnTo>
                        <a:pt x="24" y="42"/>
                      </a:lnTo>
                      <a:lnTo>
                        <a:pt x="21" y="44"/>
                      </a:lnTo>
                      <a:lnTo>
                        <a:pt x="18" y="45"/>
                      </a:lnTo>
                      <a:lnTo>
                        <a:pt x="13" y="46"/>
                      </a:lnTo>
                      <a:lnTo>
                        <a:pt x="9" y="46"/>
                      </a:lnTo>
                      <a:lnTo>
                        <a:pt x="6" y="44"/>
                      </a:lnTo>
                      <a:lnTo>
                        <a:pt x="1" y="40"/>
                      </a:lnTo>
                      <a:lnTo>
                        <a:pt x="0" y="37"/>
                      </a:lnTo>
                      <a:lnTo>
                        <a:pt x="0" y="31"/>
                      </a:lnTo>
                      <a:lnTo>
                        <a:pt x="1" y="28"/>
                      </a:lnTo>
                      <a:lnTo>
                        <a:pt x="2" y="26"/>
                      </a:lnTo>
                      <a:lnTo>
                        <a:pt x="5" y="24"/>
                      </a:lnTo>
                      <a:lnTo>
                        <a:pt x="8" y="22"/>
                      </a:lnTo>
                      <a:lnTo>
                        <a:pt x="15" y="20"/>
                      </a:lnTo>
                      <a:lnTo>
                        <a:pt x="22" y="18"/>
                      </a:lnTo>
                      <a:lnTo>
                        <a:pt x="26" y="16"/>
                      </a:lnTo>
                      <a:lnTo>
                        <a:pt x="26" y="8"/>
                      </a:lnTo>
                      <a:lnTo>
                        <a:pt x="25" y="6"/>
                      </a:lnTo>
                      <a:lnTo>
                        <a:pt x="24" y="5"/>
                      </a:lnTo>
                      <a:lnTo>
                        <a:pt x="22" y="4"/>
                      </a:lnTo>
                      <a:lnTo>
                        <a:pt x="21" y="3"/>
                      </a:lnTo>
                      <a:lnTo>
                        <a:pt x="16" y="3"/>
                      </a:lnTo>
                      <a:lnTo>
                        <a:pt x="13" y="5"/>
                      </a:lnTo>
                      <a:lnTo>
                        <a:pt x="11" y="7"/>
                      </a:lnTo>
                      <a:lnTo>
                        <a:pt x="9" y="12"/>
                      </a:lnTo>
                      <a:lnTo>
                        <a:pt x="9" y="13"/>
                      </a:lnTo>
                      <a:lnTo>
                        <a:pt x="7" y="15"/>
                      </a:lnTo>
                      <a:lnTo>
                        <a:pt x="5" y="14"/>
                      </a:lnTo>
                      <a:lnTo>
                        <a:pt x="3" y="14"/>
                      </a:lnTo>
                      <a:lnTo>
                        <a:pt x="2" y="13"/>
                      </a:lnTo>
                      <a:lnTo>
                        <a:pt x="1" y="10"/>
                      </a:lnTo>
                      <a:lnTo>
                        <a:pt x="3" y="5"/>
                      </a:lnTo>
                      <a:lnTo>
                        <a:pt x="10" y="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8" name="Freeform 181">
                  <a:extLst>
                    <a:ext uri="{FF2B5EF4-FFF2-40B4-BE49-F238E27FC236}">
                      <a16:creationId xmlns:a16="http://schemas.microsoft.com/office/drawing/2014/main" id="{84D354CC-653F-46F6-88D5-773FA25FAB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5" y="3109"/>
                  <a:ext cx="28" cy="56"/>
                </a:xfrm>
                <a:custGeom>
                  <a:avLst/>
                  <a:gdLst>
                    <a:gd name="T0" fmla="*/ 12 w 28"/>
                    <a:gd name="T1" fmla="*/ 0 h 56"/>
                    <a:gd name="T2" fmla="*/ 15 w 28"/>
                    <a:gd name="T3" fmla="*/ 0 h 56"/>
                    <a:gd name="T4" fmla="*/ 15 w 28"/>
                    <a:gd name="T5" fmla="*/ 11 h 56"/>
                    <a:gd name="T6" fmla="*/ 26 w 28"/>
                    <a:gd name="T7" fmla="*/ 11 h 56"/>
                    <a:gd name="T8" fmla="*/ 26 w 28"/>
                    <a:gd name="T9" fmla="*/ 14 h 56"/>
                    <a:gd name="T10" fmla="*/ 15 w 28"/>
                    <a:gd name="T11" fmla="*/ 14 h 56"/>
                    <a:gd name="T12" fmla="*/ 15 w 28"/>
                    <a:gd name="T13" fmla="*/ 47 h 56"/>
                    <a:gd name="T14" fmla="*/ 17 w 28"/>
                    <a:gd name="T15" fmla="*/ 51 h 56"/>
                    <a:gd name="T16" fmla="*/ 18 w 28"/>
                    <a:gd name="T17" fmla="*/ 52 h 56"/>
                    <a:gd name="T18" fmla="*/ 21 w 28"/>
                    <a:gd name="T19" fmla="*/ 52 h 56"/>
                    <a:gd name="T20" fmla="*/ 24 w 28"/>
                    <a:gd name="T21" fmla="*/ 51 h 56"/>
                    <a:gd name="T22" fmla="*/ 27 w 28"/>
                    <a:gd name="T23" fmla="*/ 51 h 56"/>
                    <a:gd name="T24" fmla="*/ 28 w 28"/>
                    <a:gd name="T25" fmla="*/ 52 h 56"/>
                    <a:gd name="T26" fmla="*/ 25 w 28"/>
                    <a:gd name="T27" fmla="*/ 54 h 56"/>
                    <a:gd name="T28" fmla="*/ 16 w 28"/>
                    <a:gd name="T29" fmla="*/ 56 h 56"/>
                    <a:gd name="T30" fmla="*/ 13 w 28"/>
                    <a:gd name="T31" fmla="*/ 56 h 56"/>
                    <a:gd name="T32" fmla="*/ 11 w 28"/>
                    <a:gd name="T33" fmla="*/ 55 h 56"/>
                    <a:gd name="T34" fmla="*/ 7 w 28"/>
                    <a:gd name="T35" fmla="*/ 52 h 56"/>
                    <a:gd name="T36" fmla="*/ 6 w 28"/>
                    <a:gd name="T37" fmla="*/ 49 h 56"/>
                    <a:gd name="T38" fmla="*/ 6 w 28"/>
                    <a:gd name="T39" fmla="*/ 14 h 56"/>
                    <a:gd name="T40" fmla="*/ 0 w 28"/>
                    <a:gd name="T41" fmla="*/ 14 h 56"/>
                    <a:gd name="T42" fmla="*/ 0 w 28"/>
                    <a:gd name="T43" fmla="*/ 11 h 56"/>
                    <a:gd name="T44" fmla="*/ 6 w 28"/>
                    <a:gd name="T45" fmla="*/ 11 h 56"/>
                    <a:gd name="T46" fmla="*/ 12 w 28"/>
                    <a:gd name="T47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8" h="56">
                      <a:moveTo>
                        <a:pt x="12" y="0"/>
                      </a:moveTo>
                      <a:lnTo>
                        <a:pt x="15" y="0"/>
                      </a:lnTo>
                      <a:lnTo>
                        <a:pt x="15" y="11"/>
                      </a:lnTo>
                      <a:lnTo>
                        <a:pt x="26" y="11"/>
                      </a:lnTo>
                      <a:lnTo>
                        <a:pt x="26" y="14"/>
                      </a:lnTo>
                      <a:lnTo>
                        <a:pt x="15" y="14"/>
                      </a:lnTo>
                      <a:lnTo>
                        <a:pt x="15" y="47"/>
                      </a:lnTo>
                      <a:lnTo>
                        <a:pt x="17" y="51"/>
                      </a:lnTo>
                      <a:lnTo>
                        <a:pt x="18" y="52"/>
                      </a:lnTo>
                      <a:lnTo>
                        <a:pt x="21" y="52"/>
                      </a:lnTo>
                      <a:lnTo>
                        <a:pt x="24" y="51"/>
                      </a:lnTo>
                      <a:lnTo>
                        <a:pt x="27" y="51"/>
                      </a:lnTo>
                      <a:lnTo>
                        <a:pt x="28" y="52"/>
                      </a:lnTo>
                      <a:lnTo>
                        <a:pt x="25" y="54"/>
                      </a:lnTo>
                      <a:lnTo>
                        <a:pt x="16" y="56"/>
                      </a:lnTo>
                      <a:lnTo>
                        <a:pt x="13" y="56"/>
                      </a:lnTo>
                      <a:lnTo>
                        <a:pt x="11" y="55"/>
                      </a:lnTo>
                      <a:lnTo>
                        <a:pt x="7" y="52"/>
                      </a:lnTo>
                      <a:lnTo>
                        <a:pt x="6" y="49"/>
                      </a:lnTo>
                      <a:lnTo>
                        <a:pt x="6" y="14"/>
                      </a:lnTo>
                      <a:lnTo>
                        <a:pt x="0" y="14"/>
                      </a:lnTo>
                      <a:lnTo>
                        <a:pt x="0" y="11"/>
                      </a:lnTo>
                      <a:lnTo>
                        <a:pt x="6" y="11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9" name="Freeform 182">
                  <a:extLst>
                    <a:ext uri="{FF2B5EF4-FFF2-40B4-BE49-F238E27FC236}">
                      <a16:creationId xmlns:a16="http://schemas.microsoft.com/office/drawing/2014/main" id="{8E537926-9DA7-422A-84E5-98F035873BD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18" y="3119"/>
                  <a:ext cx="43" cy="46"/>
                </a:xfrm>
                <a:custGeom>
                  <a:avLst/>
                  <a:gdLst>
                    <a:gd name="T0" fmla="*/ 25 w 43"/>
                    <a:gd name="T1" fmla="*/ 20 h 46"/>
                    <a:gd name="T2" fmla="*/ 19 w 43"/>
                    <a:gd name="T3" fmla="*/ 22 h 46"/>
                    <a:gd name="T4" fmla="*/ 13 w 43"/>
                    <a:gd name="T5" fmla="*/ 26 h 46"/>
                    <a:gd name="T6" fmla="*/ 9 w 43"/>
                    <a:gd name="T7" fmla="*/ 29 h 46"/>
                    <a:gd name="T8" fmla="*/ 11 w 43"/>
                    <a:gd name="T9" fmla="*/ 40 h 46"/>
                    <a:gd name="T10" fmla="*/ 17 w 43"/>
                    <a:gd name="T11" fmla="*/ 42 h 46"/>
                    <a:gd name="T12" fmla="*/ 21 w 43"/>
                    <a:gd name="T13" fmla="*/ 41 h 46"/>
                    <a:gd name="T14" fmla="*/ 26 w 43"/>
                    <a:gd name="T15" fmla="*/ 36 h 46"/>
                    <a:gd name="T16" fmla="*/ 27 w 43"/>
                    <a:gd name="T17" fmla="*/ 19 h 46"/>
                    <a:gd name="T18" fmla="*/ 25 w 43"/>
                    <a:gd name="T19" fmla="*/ 0 h 46"/>
                    <a:gd name="T20" fmla="*/ 30 w 43"/>
                    <a:gd name="T21" fmla="*/ 2 h 46"/>
                    <a:gd name="T22" fmla="*/ 33 w 43"/>
                    <a:gd name="T23" fmla="*/ 6 h 46"/>
                    <a:gd name="T24" fmla="*/ 34 w 43"/>
                    <a:gd name="T25" fmla="*/ 38 h 46"/>
                    <a:gd name="T26" fmla="*/ 38 w 43"/>
                    <a:gd name="T27" fmla="*/ 42 h 46"/>
                    <a:gd name="T28" fmla="*/ 42 w 43"/>
                    <a:gd name="T29" fmla="*/ 41 h 46"/>
                    <a:gd name="T30" fmla="*/ 40 w 43"/>
                    <a:gd name="T31" fmla="*/ 45 h 46"/>
                    <a:gd name="T32" fmla="*/ 30 w 43"/>
                    <a:gd name="T33" fmla="*/ 46 h 46"/>
                    <a:gd name="T34" fmla="*/ 27 w 43"/>
                    <a:gd name="T35" fmla="*/ 41 h 46"/>
                    <a:gd name="T36" fmla="*/ 20 w 43"/>
                    <a:gd name="T37" fmla="*/ 44 h 46"/>
                    <a:gd name="T38" fmla="*/ 13 w 43"/>
                    <a:gd name="T39" fmla="*/ 46 h 46"/>
                    <a:gd name="T40" fmla="*/ 6 w 43"/>
                    <a:gd name="T41" fmla="*/ 44 h 46"/>
                    <a:gd name="T42" fmla="*/ 1 w 43"/>
                    <a:gd name="T43" fmla="*/ 40 h 46"/>
                    <a:gd name="T44" fmla="*/ 0 w 43"/>
                    <a:gd name="T45" fmla="*/ 31 h 46"/>
                    <a:gd name="T46" fmla="*/ 5 w 43"/>
                    <a:gd name="T47" fmla="*/ 24 h 46"/>
                    <a:gd name="T48" fmla="*/ 16 w 43"/>
                    <a:gd name="T49" fmla="*/ 20 h 46"/>
                    <a:gd name="T50" fmla="*/ 27 w 43"/>
                    <a:gd name="T51" fmla="*/ 16 h 46"/>
                    <a:gd name="T52" fmla="*/ 26 w 43"/>
                    <a:gd name="T53" fmla="*/ 8 h 46"/>
                    <a:gd name="T54" fmla="*/ 23 w 43"/>
                    <a:gd name="T55" fmla="*/ 5 h 46"/>
                    <a:gd name="T56" fmla="*/ 20 w 43"/>
                    <a:gd name="T57" fmla="*/ 3 h 46"/>
                    <a:gd name="T58" fmla="*/ 15 w 43"/>
                    <a:gd name="T59" fmla="*/ 4 h 46"/>
                    <a:gd name="T60" fmla="*/ 9 w 43"/>
                    <a:gd name="T61" fmla="*/ 12 h 46"/>
                    <a:gd name="T62" fmla="*/ 8 w 43"/>
                    <a:gd name="T63" fmla="*/ 14 h 46"/>
                    <a:gd name="T64" fmla="*/ 5 w 43"/>
                    <a:gd name="T65" fmla="*/ 14 h 46"/>
                    <a:gd name="T66" fmla="*/ 2 w 43"/>
                    <a:gd name="T67" fmla="*/ 13 h 46"/>
                    <a:gd name="T68" fmla="*/ 4 w 43"/>
                    <a:gd name="T69" fmla="*/ 5 h 46"/>
                    <a:gd name="T70" fmla="*/ 19 w 43"/>
                    <a:gd name="T71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3" h="46">
                      <a:moveTo>
                        <a:pt x="27" y="19"/>
                      </a:moveTo>
                      <a:lnTo>
                        <a:pt x="25" y="20"/>
                      </a:lnTo>
                      <a:lnTo>
                        <a:pt x="21" y="21"/>
                      </a:lnTo>
                      <a:lnTo>
                        <a:pt x="19" y="22"/>
                      </a:lnTo>
                      <a:lnTo>
                        <a:pt x="16" y="24"/>
                      </a:lnTo>
                      <a:lnTo>
                        <a:pt x="13" y="26"/>
                      </a:lnTo>
                      <a:lnTo>
                        <a:pt x="10" y="27"/>
                      </a:lnTo>
                      <a:lnTo>
                        <a:pt x="9" y="29"/>
                      </a:lnTo>
                      <a:lnTo>
                        <a:pt x="9" y="36"/>
                      </a:lnTo>
                      <a:lnTo>
                        <a:pt x="11" y="40"/>
                      </a:lnTo>
                      <a:lnTo>
                        <a:pt x="14" y="41"/>
                      </a:lnTo>
                      <a:lnTo>
                        <a:pt x="17" y="42"/>
                      </a:lnTo>
                      <a:lnTo>
                        <a:pt x="19" y="41"/>
                      </a:lnTo>
                      <a:lnTo>
                        <a:pt x="21" y="41"/>
                      </a:lnTo>
                      <a:lnTo>
                        <a:pt x="23" y="40"/>
                      </a:lnTo>
                      <a:lnTo>
                        <a:pt x="26" y="36"/>
                      </a:lnTo>
                      <a:lnTo>
                        <a:pt x="27" y="32"/>
                      </a:lnTo>
                      <a:lnTo>
                        <a:pt x="27" y="19"/>
                      </a:lnTo>
                      <a:close/>
                      <a:moveTo>
                        <a:pt x="19" y="0"/>
                      </a:moveTo>
                      <a:lnTo>
                        <a:pt x="25" y="0"/>
                      </a:lnTo>
                      <a:lnTo>
                        <a:pt x="28" y="1"/>
                      </a:lnTo>
                      <a:lnTo>
                        <a:pt x="30" y="2"/>
                      </a:lnTo>
                      <a:lnTo>
                        <a:pt x="32" y="4"/>
                      </a:lnTo>
                      <a:lnTo>
                        <a:pt x="33" y="6"/>
                      </a:lnTo>
                      <a:lnTo>
                        <a:pt x="34" y="7"/>
                      </a:lnTo>
                      <a:lnTo>
                        <a:pt x="34" y="38"/>
                      </a:lnTo>
                      <a:lnTo>
                        <a:pt x="35" y="40"/>
                      </a:lnTo>
                      <a:lnTo>
                        <a:pt x="38" y="42"/>
                      </a:lnTo>
                      <a:lnTo>
                        <a:pt x="41" y="42"/>
                      </a:lnTo>
                      <a:lnTo>
                        <a:pt x="42" y="41"/>
                      </a:lnTo>
                      <a:lnTo>
                        <a:pt x="43" y="43"/>
                      </a:lnTo>
                      <a:lnTo>
                        <a:pt x="40" y="45"/>
                      </a:lnTo>
                      <a:lnTo>
                        <a:pt x="35" y="46"/>
                      </a:lnTo>
                      <a:lnTo>
                        <a:pt x="30" y="46"/>
                      </a:lnTo>
                      <a:lnTo>
                        <a:pt x="29" y="45"/>
                      </a:lnTo>
                      <a:lnTo>
                        <a:pt x="27" y="41"/>
                      </a:lnTo>
                      <a:lnTo>
                        <a:pt x="23" y="42"/>
                      </a:lnTo>
                      <a:lnTo>
                        <a:pt x="20" y="44"/>
                      </a:lnTo>
                      <a:lnTo>
                        <a:pt x="17" y="45"/>
                      </a:lnTo>
                      <a:lnTo>
                        <a:pt x="13" y="46"/>
                      </a:lnTo>
                      <a:lnTo>
                        <a:pt x="8" y="46"/>
                      </a:lnTo>
                      <a:lnTo>
                        <a:pt x="6" y="44"/>
                      </a:lnTo>
                      <a:lnTo>
                        <a:pt x="3" y="42"/>
                      </a:lnTo>
                      <a:lnTo>
                        <a:pt x="1" y="40"/>
                      </a:lnTo>
                      <a:lnTo>
                        <a:pt x="0" y="37"/>
                      </a:lnTo>
                      <a:lnTo>
                        <a:pt x="0" y="31"/>
                      </a:lnTo>
                      <a:lnTo>
                        <a:pt x="1" y="28"/>
                      </a:lnTo>
                      <a:lnTo>
                        <a:pt x="5" y="24"/>
                      </a:lnTo>
                      <a:lnTo>
                        <a:pt x="8" y="22"/>
                      </a:lnTo>
                      <a:lnTo>
                        <a:pt x="16" y="20"/>
                      </a:lnTo>
                      <a:lnTo>
                        <a:pt x="22" y="18"/>
                      </a:lnTo>
                      <a:lnTo>
                        <a:pt x="27" y="16"/>
                      </a:lnTo>
                      <a:lnTo>
                        <a:pt x="27" y="12"/>
                      </a:lnTo>
                      <a:lnTo>
                        <a:pt x="26" y="8"/>
                      </a:lnTo>
                      <a:lnTo>
                        <a:pt x="26" y="6"/>
                      </a:lnTo>
                      <a:lnTo>
                        <a:pt x="23" y="5"/>
                      </a:lnTo>
                      <a:lnTo>
                        <a:pt x="22" y="4"/>
                      </a:lnTo>
                      <a:lnTo>
                        <a:pt x="20" y="3"/>
                      </a:lnTo>
                      <a:lnTo>
                        <a:pt x="17" y="3"/>
                      </a:lnTo>
                      <a:lnTo>
                        <a:pt x="15" y="4"/>
                      </a:lnTo>
                      <a:lnTo>
                        <a:pt x="10" y="8"/>
                      </a:lnTo>
                      <a:lnTo>
                        <a:pt x="9" y="12"/>
                      </a:lnTo>
                      <a:lnTo>
                        <a:pt x="8" y="13"/>
                      </a:lnTo>
                      <a:lnTo>
                        <a:pt x="8" y="14"/>
                      </a:lnTo>
                      <a:lnTo>
                        <a:pt x="6" y="15"/>
                      </a:lnTo>
                      <a:lnTo>
                        <a:pt x="5" y="14"/>
                      </a:lnTo>
                      <a:lnTo>
                        <a:pt x="3" y="14"/>
                      </a:ln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4" y="5"/>
                      </a:lnTo>
                      <a:lnTo>
                        <a:pt x="10" y="2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0" name="Freeform 183">
                  <a:extLst>
                    <a:ext uri="{FF2B5EF4-FFF2-40B4-BE49-F238E27FC236}">
                      <a16:creationId xmlns:a16="http://schemas.microsoft.com/office/drawing/2014/main" id="{E6C305A0-9F64-4DB9-98D7-61B5261286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84" y="3119"/>
                  <a:ext cx="33" cy="45"/>
                </a:xfrm>
                <a:custGeom>
                  <a:avLst/>
                  <a:gdLst>
                    <a:gd name="T0" fmla="*/ 14 w 33"/>
                    <a:gd name="T1" fmla="*/ 0 h 45"/>
                    <a:gd name="T2" fmla="*/ 15 w 33"/>
                    <a:gd name="T3" fmla="*/ 7 h 45"/>
                    <a:gd name="T4" fmla="*/ 18 w 33"/>
                    <a:gd name="T5" fmla="*/ 4 h 45"/>
                    <a:gd name="T6" fmla="*/ 22 w 33"/>
                    <a:gd name="T7" fmla="*/ 2 h 45"/>
                    <a:gd name="T8" fmla="*/ 24 w 33"/>
                    <a:gd name="T9" fmla="*/ 1 h 45"/>
                    <a:gd name="T10" fmla="*/ 25 w 33"/>
                    <a:gd name="T11" fmla="*/ 0 h 45"/>
                    <a:gd name="T12" fmla="*/ 29 w 33"/>
                    <a:gd name="T13" fmla="*/ 0 h 45"/>
                    <a:gd name="T14" fmla="*/ 31 w 33"/>
                    <a:gd name="T15" fmla="*/ 1 h 45"/>
                    <a:gd name="T16" fmla="*/ 33 w 33"/>
                    <a:gd name="T17" fmla="*/ 3 h 45"/>
                    <a:gd name="T18" fmla="*/ 33 w 33"/>
                    <a:gd name="T19" fmla="*/ 4 h 45"/>
                    <a:gd name="T20" fmla="*/ 31 w 33"/>
                    <a:gd name="T21" fmla="*/ 7 h 45"/>
                    <a:gd name="T22" fmla="*/ 30 w 33"/>
                    <a:gd name="T23" fmla="*/ 8 h 45"/>
                    <a:gd name="T24" fmla="*/ 28 w 33"/>
                    <a:gd name="T25" fmla="*/ 9 h 45"/>
                    <a:gd name="T26" fmla="*/ 27 w 33"/>
                    <a:gd name="T27" fmla="*/ 9 h 45"/>
                    <a:gd name="T28" fmla="*/ 26 w 33"/>
                    <a:gd name="T29" fmla="*/ 8 h 45"/>
                    <a:gd name="T30" fmla="*/ 24 w 33"/>
                    <a:gd name="T31" fmla="*/ 7 h 45"/>
                    <a:gd name="T32" fmla="*/ 19 w 33"/>
                    <a:gd name="T33" fmla="*/ 7 h 45"/>
                    <a:gd name="T34" fmla="*/ 17 w 33"/>
                    <a:gd name="T35" fmla="*/ 8 h 45"/>
                    <a:gd name="T36" fmla="*/ 16 w 33"/>
                    <a:gd name="T37" fmla="*/ 9 h 45"/>
                    <a:gd name="T38" fmla="*/ 15 w 33"/>
                    <a:gd name="T39" fmla="*/ 13 h 45"/>
                    <a:gd name="T40" fmla="*/ 15 w 33"/>
                    <a:gd name="T41" fmla="*/ 40 h 45"/>
                    <a:gd name="T42" fmla="*/ 17 w 33"/>
                    <a:gd name="T43" fmla="*/ 42 h 45"/>
                    <a:gd name="T44" fmla="*/ 19 w 33"/>
                    <a:gd name="T45" fmla="*/ 43 h 45"/>
                    <a:gd name="T46" fmla="*/ 24 w 33"/>
                    <a:gd name="T47" fmla="*/ 43 h 45"/>
                    <a:gd name="T48" fmla="*/ 24 w 33"/>
                    <a:gd name="T49" fmla="*/ 45 h 45"/>
                    <a:gd name="T50" fmla="*/ 0 w 33"/>
                    <a:gd name="T51" fmla="*/ 45 h 45"/>
                    <a:gd name="T52" fmla="*/ 0 w 33"/>
                    <a:gd name="T53" fmla="*/ 43 h 45"/>
                    <a:gd name="T54" fmla="*/ 3 w 33"/>
                    <a:gd name="T55" fmla="*/ 42 h 45"/>
                    <a:gd name="T56" fmla="*/ 5 w 33"/>
                    <a:gd name="T57" fmla="*/ 42 h 45"/>
                    <a:gd name="T58" fmla="*/ 6 w 33"/>
                    <a:gd name="T59" fmla="*/ 41 h 45"/>
                    <a:gd name="T60" fmla="*/ 6 w 33"/>
                    <a:gd name="T61" fmla="*/ 6 h 45"/>
                    <a:gd name="T62" fmla="*/ 5 w 33"/>
                    <a:gd name="T63" fmla="*/ 5 h 45"/>
                    <a:gd name="T64" fmla="*/ 4 w 33"/>
                    <a:gd name="T65" fmla="*/ 5 h 45"/>
                    <a:gd name="T66" fmla="*/ 1 w 33"/>
                    <a:gd name="T67" fmla="*/ 4 h 45"/>
                    <a:gd name="T68" fmla="*/ 1 w 33"/>
                    <a:gd name="T69" fmla="*/ 2 h 45"/>
                    <a:gd name="T70" fmla="*/ 14 w 33"/>
                    <a:gd name="T71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3" h="45">
                      <a:moveTo>
                        <a:pt x="14" y="0"/>
                      </a:moveTo>
                      <a:lnTo>
                        <a:pt x="15" y="7"/>
                      </a:lnTo>
                      <a:lnTo>
                        <a:pt x="18" y="4"/>
                      </a:lnTo>
                      <a:lnTo>
                        <a:pt x="22" y="2"/>
                      </a:lnTo>
                      <a:lnTo>
                        <a:pt x="24" y="1"/>
                      </a:lnTo>
                      <a:lnTo>
                        <a:pt x="25" y="0"/>
                      </a:lnTo>
                      <a:lnTo>
                        <a:pt x="29" y="0"/>
                      </a:lnTo>
                      <a:lnTo>
                        <a:pt x="31" y="1"/>
                      </a:lnTo>
                      <a:lnTo>
                        <a:pt x="33" y="3"/>
                      </a:lnTo>
                      <a:lnTo>
                        <a:pt x="33" y="4"/>
                      </a:lnTo>
                      <a:lnTo>
                        <a:pt x="31" y="7"/>
                      </a:lnTo>
                      <a:lnTo>
                        <a:pt x="30" y="8"/>
                      </a:lnTo>
                      <a:lnTo>
                        <a:pt x="28" y="9"/>
                      </a:lnTo>
                      <a:lnTo>
                        <a:pt x="27" y="9"/>
                      </a:lnTo>
                      <a:lnTo>
                        <a:pt x="26" y="8"/>
                      </a:lnTo>
                      <a:lnTo>
                        <a:pt x="24" y="7"/>
                      </a:lnTo>
                      <a:lnTo>
                        <a:pt x="19" y="7"/>
                      </a:lnTo>
                      <a:lnTo>
                        <a:pt x="17" y="8"/>
                      </a:lnTo>
                      <a:lnTo>
                        <a:pt x="16" y="9"/>
                      </a:lnTo>
                      <a:lnTo>
                        <a:pt x="15" y="13"/>
                      </a:lnTo>
                      <a:lnTo>
                        <a:pt x="15" y="40"/>
                      </a:lnTo>
                      <a:lnTo>
                        <a:pt x="17" y="42"/>
                      </a:lnTo>
                      <a:lnTo>
                        <a:pt x="19" y="43"/>
                      </a:lnTo>
                      <a:lnTo>
                        <a:pt x="24" y="43"/>
                      </a:lnTo>
                      <a:lnTo>
                        <a:pt x="24" y="45"/>
                      </a:lnTo>
                      <a:lnTo>
                        <a:pt x="0" y="45"/>
                      </a:lnTo>
                      <a:lnTo>
                        <a:pt x="0" y="43"/>
                      </a:lnTo>
                      <a:lnTo>
                        <a:pt x="3" y="42"/>
                      </a:lnTo>
                      <a:lnTo>
                        <a:pt x="5" y="42"/>
                      </a:lnTo>
                      <a:lnTo>
                        <a:pt x="6" y="41"/>
                      </a:lnTo>
                      <a:lnTo>
                        <a:pt x="6" y="6"/>
                      </a:lnTo>
                      <a:lnTo>
                        <a:pt x="5" y="5"/>
                      </a:lnTo>
                      <a:lnTo>
                        <a:pt x="4" y="5"/>
                      </a:lnTo>
                      <a:lnTo>
                        <a:pt x="1" y="4"/>
                      </a:lnTo>
                      <a:lnTo>
                        <a:pt x="1" y="2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1" name="Freeform 184">
                  <a:extLst>
                    <a:ext uri="{FF2B5EF4-FFF2-40B4-BE49-F238E27FC236}">
                      <a16:creationId xmlns:a16="http://schemas.microsoft.com/office/drawing/2014/main" id="{8E3C3FD2-8F84-4A59-B8EA-26D9B56FC97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19" y="3119"/>
                  <a:ext cx="39" cy="46"/>
                </a:xfrm>
                <a:custGeom>
                  <a:avLst/>
                  <a:gdLst>
                    <a:gd name="T0" fmla="*/ 17 w 39"/>
                    <a:gd name="T1" fmla="*/ 3 h 46"/>
                    <a:gd name="T2" fmla="*/ 13 w 39"/>
                    <a:gd name="T3" fmla="*/ 7 h 46"/>
                    <a:gd name="T4" fmla="*/ 10 w 39"/>
                    <a:gd name="T5" fmla="*/ 14 h 46"/>
                    <a:gd name="T6" fmla="*/ 10 w 39"/>
                    <a:gd name="T7" fmla="*/ 18 h 46"/>
                    <a:gd name="T8" fmla="*/ 29 w 39"/>
                    <a:gd name="T9" fmla="*/ 18 h 46"/>
                    <a:gd name="T10" fmla="*/ 30 w 39"/>
                    <a:gd name="T11" fmla="*/ 17 h 46"/>
                    <a:gd name="T12" fmla="*/ 30 w 39"/>
                    <a:gd name="T13" fmla="*/ 14 h 46"/>
                    <a:gd name="T14" fmla="*/ 29 w 39"/>
                    <a:gd name="T15" fmla="*/ 12 h 46"/>
                    <a:gd name="T16" fmla="*/ 29 w 39"/>
                    <a:gd name="T17" fmla="*/ 8 h 46"/>
                    <a:gd name="T18" fmla="*/ 28 w 39"/>
                    <a:gd name="T19" fmla="*/ 6 h 46"/>
                    <a:gd name="T20" fmla="*/ 26 w 39"/>
                    <a:gd name="T21" fmla="*/ 5 h 46"/>
                    <a:gd name="T22" fmla="*/ 24 w 39"/>
                    <a:gd name="T23" fmla="*/ 3 h 46"/>
                    <a:gd name="T24" fmla="*/ 17 w 39"/>
                    <a:gd name="T25" fmla="*/ 3 h 46"/>
                    <a:gd name="T26" fmla="*/ 21 w 39"/>
                    <a:gd name="T27" fmla="*/ 0 h 46"/>
                    <a:gd name="T28" fmla="*/ 29 w 39"/>
                    <a:gd name="T29" fmla="*/ 1 h 46"/>
                    <a:gd name="T30" fmla="*/ 35 w 39"/>
                    <a:gd name="T31" fmla="*/ 5 h 46"/>
                    <a:gd name="T32" fmla="*/ 38 w 39"/>
                    <a:gd name="T33" fmla="*/ 9 h 46"/>
                    <a:gd name="T34" fmla="*/ 39 w 39"/>
                    <a:gd name="T35" fmla="*/ 14 h 46"/>
                    <a:gd name="T36" fmla="*/ 39 w 39"/>
                    <a:gd name="T37" fmla="*/ 20 h 46"/>
                    <a:gd name="T38" fmla="*/ 38 w 39"/>
                    <a:gd name="T39" fmla="*/ 20 h 46"/>
                    <a:gd name="T40" fmla="*/ 37 w 39"/>
                    <a:gd name="T41" fmla="*/ 21 h 46"/>
                    <a:gd name="T42" fmla="*/ 10 w 39"/>
                    <a:gd name="T43" fmla="*/ 21 h 46"/>
                    <a:gd name="T44" fmla="*/ 10 w 39"/>
                    <a:gd name="T45" fmla="*/ 29 h 46"/>
                    <a:gd name="T46" fmla="*/ 12 w 39"/>
                    <a:gd name="T47" fmla="*/ 36 h 46"/>
                    <a:gd name="T48" fmla="*/ 16 w 39"/>
                    <a:gd name="T49" fmla="*/ 40 h 46"/>
                    <a:gd name="T50" fmla="*/ 23 w 39"/>
                    <a:gd name="T51" fmla="*/ 42 h 46"/>
                    <a:gd name="T52" fmla="*/ 27 w 39"/>
                    <a:gd name="T53" fmla="*/ 41 h 46"/>
                    <a:gd name="T54" fmla="*/ 30 w 39"/>
                    <a:gd name="T55" fmla="*/ 40 h 46"/>
                    <a:gd name="T56" fmla="*/ 35 w 39"/>
                    <a:gd name="T57" fmla="*/ 36 h 46"/>
                    <a:gd name="T58" fmla="*/ 36 w 39"/>
                    <a:gd name="T59" fmla="*/ 32 h 46"/>
                    <a:gd name="T60" fmla="*/ 39 w 39"/>
                    <a:gd name="T61" fmla="*/ 33 h 46"/>
                    <a:gd name="T62" fmla="*/ 38 w 39"/>
                    <a:gd name="T63" fmla="*/ 37 h 46"/>
                    <a:gd name="T64" fmla="*/ 36 w 39"/>
                    <a:gd name="T65" fmla="*/ 40 h 46"/>
                    <a:gd name="T66" fmla="*/ 32 w 39"/>
                    <a:gd name="T67" fmla="*/ 43 h 46"/>
                    <a:gd name="T68" fmla="*/ 26 w 39"/>
                    <a:gd name="T69" fmla="*/ 46 h 46"/>
                    <a:gd name="T70" fmla="*/ 21 w 39"/>
                    <a:gd name="T71" fmla="*/ 46 h 46"/>
                    <a:gd name="T72" fmla="*/ 12 w 39"/>
                    <a:gd name="T73" fmla="*/ 45 h 46"/>
                    <a:gd name="T74" fmla="*/ 5 w 39"/>
                    <a:gd name="T75" fmla="*/ 40 h 46"/>
                    <a:gd name="T76" fmla="*/ 1 w 39"/>
                    <a:gd name="T77" fmla="*/ 33 h 46"/>
                    <a:gd name="T78" fmla="*/ 0 w 39"/>
                    <a:gd name="T79" fmla="*/ 24 h 46"/>
                    <a:gd name="T80" fmla="*/ 2 w 39"/>
                    <a:gd name="T81" fmla="*/ 14 h 46"/>
                    <a:gd name="T82" fmla="*/ 5 w 39"/>
                    <a:gd name="T83" fmla="*/ 6 h 46"/>
                    <a:gd name="T84" fmla="*/ 12 w 39"/>
                    <a:gd name="T85" fmla="*/ 2 h 46"/>
                    <a:gd name="T86" fmla="*/ 21 w 39"/>
                    <a:gd name="T87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9" h="46">
                      <a:moveTo>
                        <a:pt x="17" y="3"/>
                      </a:moveTo>
                      <a:lnTo>
                        <a:pt x="13" y="7"/>
                      </a:lnTo>
                      <a:lnTo>
                        <a:pt x="10" y="14"/>
                      </a:lnTo>
                      <a:lnTo>
                        <a:pt x="10" y="18"/>
                      </a:lnTo>
                      <a:lnTo>
                        <a:pt x="29" y="18"/>
                      </a:lnTo>
                      <a:lnTo>
                        <a:pt x="30" y="17"/>
                      </a:lnTo>
                      <a:lnTo>
                        <a:pt x="30" y="14"/>
                      </a:lnTo>
                      <a:lnTo>
                        <a:pt x="29" y="12"/>
                      </a:lnTo>
                      <a:lnTo>
                        <a:pt x="29" y="8"/>
                      </a:lnTo>
                      <a:lnTo>
                        <a:pt x="28" y="6"/>
                      </a:lnTo>
                      <a:lnTo>
                        <a:pt x="26" y="5"/>
                      </a:lnTo>
                      <a:lnTo>
                        <a:pt x="24" y="3"/>
                      </a:lnTo>
                      <a:lnTo>
                        <a:pt x="17" y="3"/>
                      </a:lnTo>
                      <a:close/>
                      <a:moveTo>
                        <a:pt x="21" y="0"/>
                      </a:moveTo>
                      <a:lnTo>
                        <a:pt x="29" y="1"/>
                      </a:lnTo>
                      <a:lnTo>
                        <a:pt x="35" y="5"/>
                      </a:lnTo>
                      <a:lnTo>
                        <a:pt x="38" y="9"/>
                      </a:lnTo>
                      <a:lnTo>
                        <a:pt x="39" y="14"/>
                      </a:lnTo>
                      <a:lnTo>
                        <a:pt x="39" y="20"/>
                      </a:lnTo>
                      <a:lnTo>
                        <a:pt x="38" y="20"/>
                      </a:lnTo>
                      <a:lnTo>
                        <a:pt x="37" y="21"/>
                      </a:lnTo>
                      <a:lnTo>
                        <a:pt x="10" y="21"/>
                      </a:lnTo>
                      <a:lnTo>
                        <a:pt x="10" y="29"/>
                      </a:lnTo>
                      <a:lnTo>
                        <a:pt x="12" y="36"/>
                      </a:lnTo>
                      <a:lnTo>
                        <a:pt x="16" y="40"/>
                      </a:lnTo>
                      <a:lnTo>
                        <a:pt x="23" y="42"/>
                      </a:lnTo>
                      <a:lnTo>
                        <a:pt x="27" y="41"/>
                      </a:lnTo>
                      <a:lnTo>
                        <a:pt x="30" y="40"/>
                      </a:lnTo>
                      <a:lnTo>
                        <a:pt x="35" y="36"/>
                      </a:lnTo>
                      <a:lnTo>
                        <a:pt x="36" y="32"/>
                      </a:lnTo>
                      <a:lnTo>
                        <a:pt x="39" y="33"/>
                      </a:lnTo>
                      <a:lnTo>
                        <a:pt x="38" y="37"/>
                      </a:lnTo>
                      <a:lnTo>
                        <a:pt x="36" y="40"/>
                      </a:lnTo>
                      <a:lnTo>
                        <a:pt x="32" y="43"/>
                      </a:lnTo>
                      <a:lnTo>
                        <a:pt x="26" y="46"/>
                      </a:lnTo>
                      <a:lnTo>
                        <a:pt x="21" y="46"/>
                      </a:lnTo>
                      <a:lnTo>
                        <a:pt x="12" y="45"/>
                      </a:lnTo>
                      <a:lnTo>
                        <a:pt x="5" y="40"/>
                      </a:lnTo>
                      <a:lnTo>
                        <a:pt x="1" y="33"/>
                      </a:lnTo>
                      <a:lnTo>
                        <a:pt x="0" y="24"/>
                      </a:lnTo>
                      <a:lnTo>
                        <a:pt x="2" y="14"/>
                      </a:lnTo>
                      <a:lnTo>
                        <a:pt x="5" y="6"/>
                      </a:lnTo>
                      <a:lnTo>
                        <a:pt x="12" y="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2" name="Freeform 185">
                  <a:extLst>
                    <a:ext uri="{FF2B5EF4-FFF2-40B4-BE49-F238E27FC236}">
                      <a16:creationId xmlns:a16="http://schemas.microsoft.com/office/drawing/2014/main" id="{13947C81-DDB5-4FCC-B808-55B7C7513BD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66" y="3119"/>
                  <a:ext cx="43" cy="46"/>
                </a:xfrm>
                <a:custGeom>
                  <a:avLst/>
                  <a:gdLst>
                    <a:gd name="T0" fmla="*/ 22 w 43"/>
                    <a:gd name="T1" fmla="*/ 21 h 46"/>
                    <a:gd name="T2" fmla="*/ 13 w 43"/>
                    <a:gd name="T3" fmla="*/ 26 h 46"/>
                    <a:gd name="T4" fmla="*/ 9 w 43"/>
                    <a:gd name="T5" fmla="*/ 29 h 46"/>
                    <a:gd name="T6" fmla="*/ 11 w 43"/>
                    <a:gd name="T7" fmla="*/ 40 h 46"/>
                    <a:gd name="T8" fmla="*/ 17 w 43"/>
                    <a:gd name="T9" fmla="*/ 42 h 46"/>
                    <a:gd name="T10" fmla="*/ 21 w 43"/>
                    <a:gd name="T11" fmla="*/ 41 h 46"/>
                    <a:gd name="T12" fmla="*/ 25 w 43"/>
                    <a:gd name="T13" fmla="*/ 38 h 46"/>
                    <a:gd name="T14" fmla="*/ 27 w 43"/>
                    <a:gd name="T15" fmla="*/ 19 h 46"/>
                    <a:gd name="T16" fmla="*/ 25 w 43"/>
                    <a:gd name="T17" fmla="*/ 0 h 46"/>
                    <a:gd name="T18" fmla="*/ 30 w 43"/>
                    <a:gd name="T19" fmla="*/ 2 h 46"/>
                    <a:gd name="T20" fmla="*/ 33 w 43"/>
                    <a:gd name="T21" fmla="*/ 6 h 46"/>
                    <a:gd name="T22" fmla="*/ 34 w 43"/>
                    <a:gd name="T23" fmla="*/ 33 h 46"/>
                    <a:gd name="T24" fmla="*/ 35 w 43"/>
                    <a:gd name="T25" fmla="*/ 40 h 46"/>
                    <a:gd name="T26" fmla="*/ 41 w 43"/>
                    <a:gd name="T27" fmla="*/ 42 h 46"/>
                    <a:gd name="T28" fmla="*/ 43 w 43"/>
                    <a:gd name="T29" fmla="*/ 43 h 46"/>
                    <a:gd name="T30" fmla="*/ 32 w 43"/>
                    <a:gd name="T31" fmla="*/ 46 h 46"/>
                    <a:gd name="T32" fmla="*/ 29 w 43"/>
                    <a:gd name="T33" fmla="*/ 45 h 46"/>
                    <a:gd name="T34" fmla="*/ 23 w 43"/>
                    <a:gd name="T35" fmla="*/ 42 h 46"/>
                    <a:gd name="T36" fmla="*/ 17 w 43"/>
                    <a:gd name="T37" fmla="*/ 45 h 46"/>
                    <a:gd name="T38" fmla="*/ 9 w 43"/>
                    <a:gd name="T39" fmla="*/ 46 h 46"/>
                    <a:gd name="T40" fmla="*/ 2 w 43"/>
                    <a:gd name="T41" fmla="*/ 40 h 46"/>
                    <a:gd name="T42" fmla="*/ 0 w 43"/>
                    <a:gd name="T43" fmla="*/ 31 h 46"/>
                    <a:gd name="T44" fmla="*/ 5 w 43"/>
                    <a:gd name="T45" fmla="*/ 24 h 46"/>
                    <a:gd name="T46" fmla="*/ 16 w 43"/>
                    <a:gd name="T47" fmla="*/ 20 h 46"/>
                    <a:gd name="T48" fmla="*/ 27 w 43"/>
                    <a:gd name="T49" fmla="*/ 16 h 46"/>
                    <a:gd name="T50" fmla="*/ 26 w 43"/>
                    <a:gd name="T51" fmla="*/ 8 h 46"/>
                    <a:gd name="T52" fmla="*/ 25 w 43"/>
                    <a:gd name="T53" fmla="*/ 5 h 46"/>
                    <a:gd name="T54" fmla="*/ 21 w 43"/>
                    <a:gd name="T55" fmla="*/ 3 h 46"/>
                    <a:gd name="T56" fmla="*/ 15 w 43"/>
                    <a:gd name="T57" fmla="*/ 4 h 46"/>
                    <a:gd name="T58" fmla="*/ 9 w 43"/>
                    <a:gd name="T59" fmla="*/ 12 h 46"/>
                    <a:gd name="T60" fmla="*/ 8 w 43"/>
                    <a:gd name="T61" fmla="*/ 14 h 46"/>
                    <a:gd name="T62" fmla="*/ 5 w 43"/>
                    <a:gd name="T63" fmla="*/ 14 h 46"/>
                    <a:gd name="T64" fmla="*/ 2 w 43"/>
                    <a:gd name="T65" fmla="*/ 13 h 46"/>
                    <a:gd name="T66" fmla="*/ 4 w 43"/>
                    <a:gd name="T67" fmla="*/ 5 h 46"/>
                    <a:gd name="T68" fmla="*/ 20 w 43"/>
                    <a:gd name="T69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3" h="46">
                      <a:moveTo>
                        <a:pt x="27" y="19"/>
                      </a:moveTo>
                      <a:lnTo>
                        <a:pt x="22" y="21"/>
                      </a:lnTo>
                      <a:lnTo>
                        <a:pt x="16" y="24"/>
                      </a:lnTo>
                      <a:lnTo>
                        <a:pt x="13" y="26"/>
                      </a:lnTo>
                      <a:lnTo>
                        <a:pt x="10" y="27"/>
                      </a:lnTo>
                      <a:lnTo>
                        <a:pt x="9" y="29"/>
                      </a:lnTo>
                      <a:lnTo>
                        <a:pt x="9" y="36"/>
                      </a:lnTo>
                      <a:lnTo>
                        <a:pt x="11" y="40"/>
                      </a:lnTo>
                      <a:lnTo>
                        <a:pt x="14" y="41"/>
                      </a:lnTo>
                      <a:lnTo>
                        <a:pt x="17" y="42"/>
                      </a:lnTo>
                      <a:lnTo>
                        <a:pt x="19" y="41"/>
                      </a:lnTo>
                      <a:lnTo>
                        <a:pt x="21" y="41"/>
                      </a:lnTo>
                      <a:lnTo>
                        <a:pt x="23" y="40"/>
                      </a:lnTo>
                      <a:lnTo>
                        <a:pt x="25" y="38"/>
                      </a:lnTo>
                      <a:lnTo>
                        <a:pt x="27" y="36"/>
                      </a:lnTo>
                      <a:lnTo>
                        <a:pt x="27" y="19"/>
                      </a:lnTo>
                      <a:close/>
                      <a:moveTo>
                        <a:pt x="20" y="0"/>
                      </a:moveTo>
                      <a:lnTo>
                        <a:pt x="25" y="0"/>
                      </a:lnTo>
                      <a:lnTo>
                        <a:pt x="28" y="1"/>
                      </a:lnTo>
                      <a:lnTo>
                        <a:pt x="30" y="2"/>
                      </a:lnTo>
                      <a:lnTo>
                        <a:pt x="32" y="4"/>
                      </a:lnTo>
                      <a:lnTo>
                        <a:pt x="33" y="6"/>
                      </a:lnTo>
                      <a:lnTo>
                        <a:pt x="34" y="7"/>
                      </a:lnTo>
                      <a:lnTo>
                        <a:pt x="34" y="33"/>
                      </a:lnTo>
                      <a:lnTo>
                        <a:pt x="35" y="38"/>
                      </a:lnTo>
                      <a:lnTo>
                        <a:pt x="35" y="40"/>
                      </a:lnTo>
                      <a:lnTo>
                        <a:pt x="38" y="42"/>
                      </a:lnTo>
                      <a:lnTo>
                        <a:pt x="41" y="42"/>
                      </a:lnTo>
                      <a:lnTo>
                        <a:pt x="42" y="41"/>
                      </a:lnTo>
                      <a:lnTo>
                        <a:pt x="43" y="43"/>
                      </a:lnTo>
                      <a:lnTo>
                        <a:pt x="38" y="45"/>
                      </a:lnTo>
                      <a:lnTo>
                        <a:pt x="32" y="46"/>
                      </a:lnTo>
                      <a:lnTo>
                        <a:pt x="30" y="46"/>
                      </a:lnTo>
                      <a:lnTo>
                        <a:pt x="29" y="45"/>
                      </a:lnTo>
                      <a:lnTo>
                        <a:pt x="27" y="41"/>
                      </a:lnTo>
                      <a:lnTo>
                        <a:pt x="23" y="42"/>
                      </a:lnTo>
                      <a:lnTo>
                        <a:pt x="20" y="44"/>
                      </a:lnTo>
                      <a:lnTo>
                        <a:pt x="17" y="45"/>
                      </a:lnTo>
                      <a:lnTo>
                        <a:pt x="13" y="46"/>
                      </a:lnTo>
                      <a:lnTo>
                        <a:pt x="9" y="46"/>
                      </a:lnTo>
                      <a:lnTo>
                        <a:pt x="3" y="42"/>
                      </a:lnTo>
                      <a:lnTo>
                        <a:pt x="2" y="40"/>
                      </a:lnTo>
                      <a:lnTo>
                        <a:pt x="0" y="37"/>
                      </a:lnTo>
                      <a:lnTo>
                        <a:pt x="0" y="31"/>
                      </a:lnTo>
                      <a:lnTo>
                        <a:pt x="1" y="28"/>
                      </a:lnTo>
                      <a:lnTo>
                        <a:pt x="5" y="24"/>
                      </a:lnTo>
                      <a:lnTo>
                        <a:pt x="8" y="22"/>
                      </a:lnTo>
                      <a:lnTo>
                        <a:pt x="16" y="20"/>
                      </a:lnTo>
                      <a:lnTo>
                        <a:pt x="22" y="18"/>
                      </a:lnTo>
                      <a:lnTo>
                        <a:pt x="27" y="16"/>
                      </a:lnTo>
                      <a:lnTo>
                        <a:pt x="27" y="12"/>
                      </a:lnTo>
                      <a:lnTo>
                        <a:pt x="26" y="8"/>
                      </a:lnTo>
                      <a:lnTo>
                        <a:pt x="26" y="6"/>
                      </a:lnTo>
                      <a:lnTo>
                        <a:pt x="25" y="5"/>
                      </a:lnTo>
                      <a:lnTo>
                        <a:pt x="22" y="4"/>
                      </a:lnTo>
                      <a:lnTo>
                        <a:pt x="21" y="3"/>
                      </a:lnTo>
                      <a:lnTo>
                        <a:pt x="17" y="3"/>
                      </a:lnTo>
                      <a:lnTo>
                        <a:pt x="15" y="4"/>
                      </a:lnTo>
                      <a:lnTo>
                        <a:pt x="10" y="8"/>
                      </a:lnTo>
                      <a:lnTo>
                        <a:pt x="9" y="12"/>
                      </a:lnTo>
                      <a:lnTo>
                        <a:pt x="9" y="13"/>
                      </a:lnTo>
                      <a:lnTo>
                        <a:pt x="8" y="14"/>
                      </a:lnTo>
                      <a:lnTo>
                        <a:pt x="6" y="15"/>
                      </a:lnTo>
                      <a:lnTo>
                        <a:pt x="5" y="14"/>
                      </a:lnTo>
                      <a:lnTo>
                        <a:pt x="4" y="14"/>
                      </a:ln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4" y="5"/>
                      </a:lnTo>
                      <a:lnTo>
                        <a:pt x="10" y="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3" name="Freeform 186">
                  <a:extLst>
                    <a:ext uri="{FF2B5EF4-FFF2-40B4-BE49-F238E27FC236}">
                      <a16:creationId xmlns:a16="http://schemas.microsoft.com/office/drawing/2014/main" id="{CAD9F572-B1E5-4644-B273-430ED3F8822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413" y="3097"/>
                  <a:ext cx="48" cy="68"/>
                </a:xfrm>
                <a:custGeom>
                  <a:avLst/>
                  <a:gdLst>
                    <a:gd name="T0" fmla="*/ 23 w 48"/>
                    <a:gd name="T1" fmla="*/ 25 h 68"/>
                    <a:gd name="T2" fmla="*/ 18 w 48"/>
                    <a:gd name="T3" fmla="*/ 26 h 68"/>
                    <a:gd name="T4" fmla="*/ 13 w 48"/>
                    <a:gd name="T5" fmla="*/ 30 h 68"/>
                    <a:gd name="T6" fmla="*/ 11 w 48"/>
                    <a:gd name="T7" fmla="*/ 37 h 68"/>
                    <a:gd name="T8" fmla="*/ 10 w 48"/>
                    <a:gd name="T9" fmla="*/ 44 h 68"/>
                    <a:gd name="T10" fmla="*/ 11 w 48"/>
                    <a:gd name="T11" fmla="*/ 54 h 68"/>
                    <a:gd name="T12" fmla="*/ 16 w 48"/>
                    <a:gd name="T13" fmla="*/ 61 h 68"/>
                    <a:gd name="T14" fmla="*/ 22 w 48"/>
                    <a:gd name="T15" fmla="*/ 63 h 68"/>
                    <a:gd name="T16" fmla="*/ 25 w 48"/>
                    <a:gd name="T17" fmla="*/ 63 h 68"/>
                    <a:gd name="T18" fmla="*/ 29 w 48"/>
                    <a:gd name="T19" fmla="*/ 62 h 68"/>
                    <a:gd name="T20" fmla="*/ 31 w 48"/>
                    <a:gd name="T21" fmla="*/ 60 h 68"/>
                    <a:gd name="T22" fmla="*/ 33 w 48"/>
                    <a:gd name="T23" fmla="*/ 56 h 68"/>
                    <a:gd name="T24" fmla="*/ 33 w 48"/>
                    <a:gd name="T25" fmla="*/ 30 h 68"/>
                    <a:gd name="T26" fmla="*/ 29 w 48"/>
                    <a:gd name="T27" fmla="*/ 26 h 68"/>
                    <a:gd name="T28" fmla="*/ 27 w 48"/>
                    <a:gd name="T29" fmla="*/ 25 h 68"/>
                    <a:gd name="T30" fmla="*/ 23 w 48"/>
                    <a:gd name="T31" fmla="*/ 25 h 68"/>
                    <a:gd name="T32" fmla="*/ 42 w 48"/>
                    <a:gd name="T33" fmla="*/ 0 h 68"/>
                    <a:gd name="T34" fmla="*/ 42 w 48"/>
                    <a:gd name="T35" fmla="*/ 62 h 68"/>
                    <a:gd name="T36" fmla="*/ 45 w 48"/>
                    <a:gd name="T37" fmla="*/ 65 h 68"/>
                    <a:gd name="T38" fmla="*/ 48 w 48"/>
                    <a:gd name="T39" fmla="*/ 65 h 68"/>
                    <a:gd name="T40" fmla="*/ 48 w 48"/>
                    <a:gd name="T41" fmla="*/ 67 h 68"/>
                    <a:gd name="T42" fmla="*/ 34 w 48"/>
                    <a:gd name="T43" fmla="*/ 67 h 68"/>
                    <a:gd name="T44" fmla="*/ 33 w 48"/>
                    <a:gd name="T45" fmla="*/ 66 h 68"/>
                    <a:gd name="T46" fmla="*/ 33 w 48"/>
                    <a:gd name="T47" fmla="*/ 62 h 68"/>
                    <a:gd name="T48" fmla="*/ 29 w 48"/>
                    <a:gd name="T49" fmla="*/ 65 h 68"/>
                    <a:gd name="T50" fmla="*/ 24 w 48"/>
                    <a:gd name="T51" fmla="*/ 67 h 68"/>
                    <a:gd name="T52" fmla="*/ 19 w 48"/>
                    <a:gd name="T53" fmla="*/ 68 h 68"/>
                    <a:gd name="T54" fmla="*/ 11 w 48"/>
                    <a:gd name="T55" fmla="*/ 67 h 68"/>
                    <a:gd name="T56" fmla="*/ 6 w 48"/>
                    <a:gd name="T57" fmla="*/ 62 h 68"/>
                    <a:gd name="T58" fmla="*/ 1 w 48"/>
                    <a:gd name="T59" fmla="*/ 55 h 68"/>
                    <a:gd name="T60" fmla="*/ 0 w 48"/>
                    <a:gd name="T61" fmla="*/ 46 h 68"/>
                    <a:gd name="T62" fmla="*/ 1 w 48"/>
                    <a:gd name="T63" fmla="*/ 36 h 68"/>
                    <a:gd name="T64" fmla="*/ 7 w 48"/>
                    <a:gd name="T65" fmla="*/ 28 h 68"/>
                    <a:gd name="T66" fmla="*/ 10 w 48"/>
                    <a:gd name="T67" fmla="*/ 25 h 68"/>
                    <a:gd name="T68" fmla="*/ 13 w 48"/>
                    <a:gd name="T69" fmla="*/ 24 h 68"/>
                    <a:gd name="T70" fmla="*/ 18 w 48"/>
                    <a:gd name="T71" fmla="*/ 22 h 68"/>
                    <a:gd name="T72" fmla="*/ 28 w 48"/>
                    <a:gd name="T73" fmla="*/ 22 h 68"/>
                    <a:gd name="T74" fmla="*/ 31 w 48"/>
                    <a:gd name="T75" fmla="*/ 23 h 68"/>
                    <a:gd name="T76" fmla="*/ 33 w 48"/>
                    <a:gd name="T77" fmla="*/ 24 h 68"/>
                    <a:gd name="T78" fmla="*/ 33 w 48"/>
                    <a:gd name="T79" fmla="*/ 5 h 68"/>
                    <a:gd name="T80" fmla="*/ 31 w 48"/>
                    <a:gd name="T81" fmla="*/ 5 h 68"/>
                    <a:gd name="T82" fmla="*/ 28 w 48"/>
                    <a:gd name="T83" fmla="*/ 4 h 68"/>
                    <a:gd name="T84" fmla="*/ 28 w 48"/>
                    <a:gd name="T85" fmla="*/ 2 h 68"/>
                    <a:gd name="T86" fmla="*/ 42 w 48"/>
                    <a:gd name="T87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8" h="68">
                      <a:moveTo>
                        <a:pt x="23" y="25"/>
                      </a:moveTo>
                      <a:lnTo>
                        <a:pt x="18" y="26"/>
                      </a:lnTo>
                      <a:lnTo>
                        <a:pt x="13" y="30"/>
                      </a:lnTo>
                      <a:lnTo>
                        <a:pt x="11" y="37"/>
                      </a:lnTo>
                      <a:lnTo>
                        <a:pt x="10" y="44"/>
                      </a:lnTo>
                      <a:lnTo>
                        <a:pt x="11" y="54"/>
                      </a:lnTo>
                      <a:lnTo>
                        <a:pt x="16" y="61"/>
                      </a:lnTo>
                      <a:lnTo>
                        <a:pt x="22" y="63"/>
                      </a:lnTo>
                      <a:lnTo>
                        <a:pt x="25" y="63"/>
                      </a:lnTo>
                      <a:lnTo>
                        <a:pt x="29" y="62"/>
                      </a:lnTo>
                      <a:lnTo>
                        <a:pt x="31" y="60"/>
                      </a:lnTo>
                      <a:lnTo>
                        <a:pt x="33" y="56"/>
                      </a:lnTo>
                      <a:lnTo>
                        <a:pt x="33" y="30"/>
                      </a:lnTo>
                      <a:lnTo>
                        <a:pt x="29" y="26"/>
                      </a:lnTo>
                      <a:lnTo>
                        <a:pt x="27" y="25"/>
                      </a:lnTo>
                      <a:lnTo>
                        <a:pt x="23" y="25"/>
                      </a:lnTo>
                      <a:close/>
                      <a:moveTo>
                        <a:pt x="42" y="0"/>
                      </a:moveTo>
                      <a:lnTo>
                        <a:pt x="42" y="62"/>
                      </a:lnTo>
                      <a:lnTo>
                        <a:pt x="45" y="65"/>
                      </a:lnTo>
                      <a:lnTo>
                        <a:pt x="48" y="65"/>
                      </a:lnTo>
                      <a:lnTo>
                        <a:pt x="48" y="67"/>
                      </a:lnTo>
                      <a:lnTo>
                        <a:pt x="34" y="67"/>
                      </a:lnTo>
                      <a:lnTo>
                        <a:pt x="33" y="66"/>
                      </a:lnTo>
                      <a:lnTo>
                        <a:pt x="33" y="62"/>
                      </a:lnTo>
                      <a:lnTo>
                        <a:pt x="29" y="65"/>
                      </a:lnTo>
                      <a:lnTo>
                        <a:pt x="24" y="67"/>
                      </a:lnTo>
                      <a:lnTo>
                        <a:pt x="19" y="68"/>
                      </a:lnTo>
                      <a:lnTo>
                        <a:pt x="11" y="67"/>
                      </a:lnTo>
                      <a:lnTo>
                        <a:pt x="6" y="62"/>
                      </a:lnTo>
                      <a:lnTo>
                        <a:pt x="1" y="55"/>
                      </a:lnTo>
                      <a:lnTo>
                        <a:pt x="0" y="46"/>
                      </a:lnTo>
                      <a:lnTo>
                        <a:pt x="1" y="36"/>
                      </a:lnTo>
                      <a:lnTo>
                        <a:pt x="7" y="28"/>
                      </a:lnTo>
                      <a:lnTo>
                        <a:pt x="10" y="25"/>
                      </a:lnTo>
                      <a:lnTo>
                        <a:pt x="13" y="24"/>
                      </a:lnTo>
                      <a:lnTo>
                        <a:pt x="18" y="22"/>
                      </a:lnTo>
                      <a:lnTo>
                        <a:pt x="28" y="22"/>
                      </a:lnTo>
                      <a:lnTo>
                        <a:pt x="31" y="23"/>
                      </a:lnTo>
                      <a:lnTo>
                        <a:pt x="33" y="24"/>
                      </a:lnTo>
                      <a:lnTo>
                        <a:pt x="33" y="5"/>
                      </a:lnTo>
                      <a:lnTo>
                        <a:pt x="31" y="5"/>
                      </a:lnTo>
                      <a:lnTo>
                        <a:pt x="28" y="4"/>
                      </a:lnTo>
                      <a:lnTo>
                        <a:pt x="28" y="2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4" name="Freeform 187">
                  <a:extLst>
                    <a:ext uri="{FF2B5EF4-FFF2-40B4-BE49-F238E27FC236}">
                      <a16:creationId xmlns:a16="http://schemas.microsoft.com/office/drawing/2014/main" id="{373274D9-9DFC-4232-9817-2213230638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2" y="3120"/>
                  <a:ext cx="49" cy="66"/>
                </a:xfrm>
                <a:custGeom>
                  <a:avLst/>
                  <a:gdLst>
                    <a:gd name="T0" fmla="*/ 0 w 49"/>
                    <a:gd name="T1" fmla="*/ 0 h 66"/>
                    <a:gd name="T2" fmla="*/ 21 w 49"/>
                    <a:gd name="T3" fmla="*/ 0 h 66"/>
                    <a:gd name="T4" fmla="*/ 21 w 49"/>
                    <a:gd name="T5" fmla="*/ 3 h 66"/>
                    <a:gd name="T6" fmla="*/ 17 w 49"/>
                    <a:gd name="T7" fmla="*/ 3 h 66"/>
                    <a:gd name="T8" fmla="*/ 16 w 49"/>
                    <a:gd name="T9" fmla="*/ 4 h 66"/>
                    <a:gd name="T10" fmla="*/ 17 w 49"/>
                    <a:gd name="T11" fmla="*/ 5 h 66"/>
                    <a:gd name="T12" fmla="*/ 28 w 49"/>
                    <a:gd name="T13" fmla="*/ 36 h 66"/>
                    <a:gd name="T14" fmla="*/ 32 w 49"/>
                    <a:gd name="T15" fmla="*/ 25 h 66"/>
                    <a:gd name="T16" fmla="*/ 35 w 49"/>
                    <a:gd name="T17" fmla="*/ 14 h 66"/>
                    <a:gd name="T18" fmla="*/ 37 w 49"/>
                    <a:gd name="T19" fmla="*/ 6 h 66"/>
                    <a:gd name="T20" fmla="*/ 37 w 49"/>
                    <a:gd name="T21" fmla="*/ 3 h 66"/>
                    <a:gd name="T22" fmla="*/ 32 w 49"/>
                    <a:gd name="T23" fmla="*/ 3 h 66"/>
                    <a:gd name="T24" fmla="*/ 32 w 49"/>
                    <a:gd name="T25" fmla="*/ 0 h 66"/>
                    <a:gd name="T26" fmla="*/ 49 w 49"/>
                    <a:gd name="T27" fmla="*/ 0 h 66"/>
                    <a:gd name="T28" fmla="*/ 49 w 49"/>
                    <a:gd name="T29" fmla="*/ 3 h 66"/>
                    <a:gd name="T30" fmla="*/ 46 w 49"/>
                    <a:gd name="T31" fmla="*/ 3 h 66"/>
                    <a:gd name="T32" fmla="*/ 44 w 49"/>
                    <a:gd name="T33" fmla="*/ 5 h 66"/>
                    <a:gd name="T34" fmla="*/ 43 w 49"/>
                    <a:gd name="T35" fmla="*/ 7 h 66"/>
                    <a:gd name="T36" fmla="*/ 40 w 49"/>
                    <a:gd name="T37" fmla="*/ 15 h 66"/>
                    <a:gd name="T38" fmla="*/ 35 w 49"/>
                    <a:gd name="T39" fmla="*/ 26 h 66"/>
                    <a:gd name="T40" fmla="*/ 30 w 49"/>
                    <a:gd name="T41" fmla="*/ 39 h 66"/>
                    <a:gd name="T42" fmla="*/ 25 w 49"/>
                    <a:gd name="T43" fmla="*/ 52 h 66"/>
                    <a:gd name="T44" fmla="*/ 23 w 49"/>
                    <a:gd name="T45" fmla="*/ 57 h 66"/>
                    <a:gd name="T46" fmla="*/ 21 w 49"/>
                    <a:gd name="T47" fmla="*/ 62 h 66"/>
                    <a:gd name="T48" fmla="*/ 19 w 49"/>
                    <a:gd name="T49" fmla="*/ 64 h 66"/>
                    <a:gd name="T50" fmla="*/ 15 w 49"/>
                    <a:gd name="T51" fmla="*/ 66 h 66"/>
                    <a:gd name="T52" fmla="*/ 10 w 49"/>
                    <a:gd name="T53" fmla="*/ 66 h 66"/>
                    <a:gd name="T54" fmla="*/ 8 w 49"/>
                    <a:gd name="T55" fmla="*/ 65 h 66"/>
                    <a:gd name="T56" fmla="*/ 7 w 49"/>
                    <a:gd name="T57" fmla="*/ 63 h 66"/>
                    <a:gd name="T58" fmla="*/ 7 w 49"/>
                    <a:gd name="T59" fmla="*/ 60 h 66"/>
                    <a:gd name="T60" fmla="*/ 8 w 49"/>
                    <a:gd name="T61" fmla="*/ 57 h 66"/>
                    <a:gd name="T62" fmla="*/ 10 w 49"/>
                    <a:gd name="T63" fmla="*/ 56 h 66"/>
                    <a:gd name="T64" fmla="*/ 12 w 49"/>
                    <a:gd name="T65" fmla="*/ 56 h 66"/>
                    <a:gd name="T66" fmla="*/ 16 w 49"/>
                    <a:gd name="T67" fmla="*/ 60 h 66"/>
                    <a:gd name="T68" fmla="*/ 18 w 49"/>
                    <a:gd name="T69" fmla="*/ 60 h 66"/>
                    <a:gd name="T70" fmla="*/ 19 w 49"/>
                    <a:gd name="T71" fmla="*/ 58 h 66"/>
                    <a:gd name="T72" fmla="*/ 20 w 49"/>
                    <a:gd name="T73" fmla="*/ 56 h 66"/>
                    <a:gd name="T74" fmla="*/ 22 w 49"/>
                    <a:gd name="T75" fmla="*/ 53 h 66"/>
                    <a:gd name="T76" fmla="*/ 22 w 49"/>
                    <a:gd name="T77" fmla="*/ 43 h 66"/>
                    <a:gd name="T78" fmla="*/ 19 w 49"/>
                    <a:gd name="T79" fmla="*/ 37 h 66"/>
                    <a:gd name="T80" fmla="*/ 16 w 49"/>
                    <a:gd name="T81" fmla="*/ 27 h 66"/>
                    <a:gd name="T82" fmla="*/ 11 w 49"/>
                    <a:gd name="T83" fmla="*/ 17 h 66"/>
                    <a:gd name="T84" fmla="*/ 8 w 49"/>
                    <a:gd name="T85" fmla="*/ 7 h 66"/>
                    <a:gd name="T86" fmla="*/ 7 w 49"/>
                    <a:gd name="T87" fmla="*/ 5 h 66"/>
                    <a:gd name="T88" fmla="*/ 5 w 49"/>
                    <a:gd name="T89" fmla="*/ 3 h 66"/>
                    <a:gd name="T90" fmla="*/ 0 w 49"/>
                    <a:gd name="T91" fmla="*/ 3 h 66"/>
                    <a:gd name="T92" fmla="*/ 0 w 49"/>
                    <a:gd name="T93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49" h="66">
                      <a:moveTo>
                        <a:pt x="0" y="0"/>
                      </a:moveTo>
                      <a:lnTo>
                        <a:pt x="21" y="0"/>
                      </a:lnTo>
                      <a:lnTo>
                        <a:pt x="21" y="3"/>
                      </a:lnTo>
                      <a:lnTo>
                        <a:pt x="17" y="3"/>
                      </a:lnTo>
                      <a:lnTo>
                        <a:pt x="16" y="4"/>
                      </a:lnTo>
                      <a:lnTo>
                        <a:pt x="17" y="5"/>
                      </a:lnTo>
                      <a:lnTo>
                        <a:pt x="28" y="36"/>
                      </a:lnTo>
                      <a:lnTo>
                        <a:pt x="32" y="25"/>
                      </a:lnTo>
                      <a:lnTo>
                        <a:pt x="35" y="14"/>
                      </a:lnTo>
                      <a:lnTo>
                        <a:pt x="37" y="6"/>
                      </a:lnTo>
                      <a:lnTo>
                        <a:pt x="37" y="3"/>
                      </a:lnTo>
                      <a:lnTo>
                        <a:pt x="32" y="3"/>
                      </a:lnTo>
                      <a:lnTo>
                        <a:pt x="32" y="0"/>
                      </a:lnTo>
                      <a:lnTo>
                        <a:pt x="49" y="0"/>
                      </a:lnTo>
                      <a:lnTo>
                        <a:pt x="49" y="3"/>
                      </a:lnTo>
                      <a:lnTo>
                        <a:pt x="46" y="3"/>
                      </a:lnTo>
                      <a:lnTo>
                        <a:pt x="44" y="5"/>
                      </a:lnTo>
                      <a:lnTo>
                        <a:pt x="43" y="7"/>
                      </a:lnTo>
                      <a:lnTo>
                        <a:pt x="40" y="15"/>
                      </a:lnTo>
                      <a:lnTo>
                        <a:pt x="35" y="26"/>
                      </a:lnTo>
                      <a:lnTo>
                        <a:pt x="30" y="39"/>
                      </a:lnTo>
                      <a:lnTo>
                        <a:pt x="25" y="52"/>
                      </a:lnTo>
                      <a:lnTo>
                        <a:pt x="23" y="57"/>
                      </a:lnTo>
                      <a:lnTo>
                        <a:pt x="21" y="62"/>
                      </a:lnTo>
                      <a:lnTo>
                        <a:pt x="19" y="64"/>
                      </a:lnTo>
                      <a:lnTo>
                        <a:pt x="15" y="66"/>
                      </a:lnTo>
                      <a:lnTo>
                        <a:pt x="10" y="66"/>
                      </a:lnTo>
                      <a:lnTo>
                        <a:pt x="8" y="65"/>
                      </a:lnTo>
                      <a:lnTo>
                        <a:pt x="7" y="63"/>
                      </a:lnTo>
                      <a:lnTo>
                        <a:pt x="7" y="60"/>
                      </a:lnTo>
                      <a:lnTo>
                        <a:pt x="8" y="57"/>
                      </a:lnTo>
                      <a:lnTo>
                        <a:pt x="10" y="56"/>
                      </a:lnTo>
                      <a:lnTo>
                        <a:pt x="12" y="56"/>
                      </a:lnTo>
                      <a:lnTo>
                        <a:pt x="16" y="60"/>
                      </a:lnTo>
                      <a:lnTo>
                        <a:pt x="18" y="60"/>
                      </a:lnTo>
                      <a:lnTo>
                        <a:pt x="19" y="58"/>
                      </a:lnTo>
                      <a:lnTo>
                        <a:pt x="20" y="56"/>
                      </a:lnTo>
                      <a:lnTo>
                        <a:pt x="22" y="53"/>
                      </a:lnTo>
                      <a:lnTo>
                        <a:pt x="22" y="43"/>
                      </a:lnTo>
                      <a:lnTo>
                        <a:pt x="19" y="37"/>
                      </a:lnTo>
                      <a:lnTo>
                        <a:pt x="16" y="27"/>
                      </a:lnTo>
                      <a:lnTo>
                        <a:pt x="11" y="17"/>
                      </a:lnTo>
                      <a:lnTo>
                        <a:pt x="8" y="7"/>
                      </a:lnTo>
                      <a:lnTo>
                        <a:pt x="7" y="5"/>
                      </a:lnTo>
                      <a:lnTo>
                        <a:pt x="5" y="3"/>
                      </a:lnTo>
                      <a:lnTo>
                        <a:pt x="0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5" name="Freeform 188">
                  <a:extLst>
                    <a:ext uri="{FF2B5EF4-FFF2-40B4-BE49-F238E27FC236}">
                      <a16:creationId xmlns:a16="http://schemas.microsoft.com/office/drawing/2014/main" id="{513A45AD-4F47-47B4-8CF7-1D1A94CB57E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80" y="3928"/>
                  <a:ext cx="54" cy="63"/>
                </a:xfrm>
                <a:custGeom>
                  <a:avLst/>
                  <a:gdLst>
                    <a:gd name="T0" fmla="*/ 20 w 54"/>
                    <a:gd name="T1" fmla="*/ 3 h 63"/>
                    <a:gd name="T2" fmla="*/ 18 w 54"/>
                    <a:gd name="T3" fmla="*/ 4 h 63"/>
                    <a:gd name="T4" fmla="*/ 17 w 54"/>
                    <a:gd name="T5" fmla="*/ 4 h 63"/>
                    <a:gd name="T6" fmla="*/ 17 w 54"/>
                    <a:gd name="T7" fmla="*/ 31 h 63"/>
                    <a:gd name="T8" fmla="*/ 28 w 54"/>
                    <a:gd name="T9" fmla="*/ 31 h 63"/>
                    <a:gd name="T10" fmla="*/ 31 w 54"/>
                    <a:gd name="T11" fmla="*/ 30 h 63"/>
                    <a:gd name="T12" fmla="*/ 34 w 54"/>
                    <a:gd name="T13" fmla="*/ 27 h 63"/>
                    <a:gd name="T14" fmla="*/ 36 w 54"/>
                    <a:gd name="T15" fmla="*/ 24 h 63"/>
                    <a:gd name="T16" fmla="*/ 38 w 54"/>
                    <a:gd name="T17" fmla="*/ 21 h 63"/>
                    <a:gd name="T18" fmla="*/ 38 w 54"/>
                    <a:gd name="T19" fmla="*/ 12 h 63"/>
                    <a:gd name="T20" fmla="*/ 36 w 54"/>
                    <a:gd name="T21" fmla="*/ 10 h 63"/>
                    <a:gd name="T22" fmla="*/ 34 w 54"/>
                    <a:gd name="T23" fmla="*/ 7 h 63"/>
                    <a:gd name="T24" fmla="*/ 32 w 54"/>
                    <a:gd name="T25" fmla="*/ 6 h 63"/>
                    <a:gd name="T26" fmla="*/ 29 w 54"/>
                    <a:gd name="T27" fmla="*/ 4 h 63"/>
                    <a:gd name="T28" fmla="*/ 27 w 54"/>
                    <a:gd name="T29" fmla="*/ 3 h 63"/>
                    <a:gd name="T30" fmla="*/ 20 w 54"/>
                    <a:gd name="T31" fmla="*/ 3 h 63"/>
                    <a:gd name="T32" fmla="*/ 0 w 54"/>
                    <a:gd name="T33" fmla="*/ 0 h 63"/>
                    <a:gd name="T34" fmla="*/ 26 w 54"/>
                    <a:gd name="T35" fmla="*/ 0 h 63"/>
                    <a:gd name="T36" fmla="*/ 37 w 54"/>
                    <a:gd name="T37" fmla="*/ 1 h 63"/>
                    <a:gd name="T38" fmla="*/ 43 w 54"/>
                    <a:gd name="T39" fmla="*/ 4 h 63"/>
                    <a:gd name="T40" fmla="*/ 46 w 54"/>
                    <a:gd name="T41" fmla="*/ 10 h 63"/>
                    <a:gd name="T42" fmla="*/ 48 w 54"/>
                    <a:gd name="T43" fmla="*/ 16 h 63"/>
                    <a:gd name="T44" fmla="*/ 45 w 54"/>
                    <a:gd name="T45" fmla="*/ 23 h 63"/>
                    <a:gd name="T46" fmla="*/ 43 w 54"/>
                    <a:gd name="T47" fmla="*/ 26 h 63"/>
                    <a:gd name="T48" fmla="*/ 37 w 54"/>
                    <a:gd name="T49" fmla="*/ 31 h 63"/>
                    <a:gd name="T50" fmla="*/ 32 w 54"/>
                    <a:gd name="T51" fmla="*/ 32 h 63"/>
                    <a:gd name="T52" fmla="*/ 37 w 54"/>
                    <a:gd name="T53" fmla="*/ 34 h 63"/>
                    <a:gd name="T54" fmla="*/ 40 w 54"/>
                    <a:gd name="T55" fmla="*/ 36 h 63"/>
                    <a:gd name="T56" fmla="*/ 42 w 54"/>
                    <a:gd name="T57" fmla="*/ 38 h 63"/>
                    <a:gd name="T58" fmla="*/ 44 w 54"/>
                    <a:gd name="T59" fmla="*/ 45 h 63"/>
                    <a:gd name="T60" fmla="*/ 45 w 54"/>
                    <a:gd name="T61" fmla="*/ 49 h 63"/>
                    <a:gd name="T62" fmla="*/ 45 w 54"/>
                    <a:gd name="T63" fmla="*/ 51 h 63"/>
                    <a:gd name="T64" fmla="*/ 46 w 54"/>
                    <a:gd name="T65" fmla="*/ 55 h 63"/>
                    <a:gd name="T66" fmla="*/ 49 w 54"/>
                    <a:gd name="T67" fmla="*/ 59 h 63"/>
                    <a:gd name="T68" fmla="*/ 51 w 54"/>
                    <a:gd name="T69" fmla="*/ 60 h 63"/>
                    <a:gd name="T70" fmla="*/ 54 w 54"/>
                    <a:gd name="T71" fmla="*/ 61 h 63"/>
                    <a:gd name="T72" fmla="*/ 54 w 54"/>
                    <a:gd name="T73" fmla="*/ 63 h 63"/>
                    <a:gd name="T74" fmla="*/ 43 w 54"/>
                    <a:gd name="T75" fmla="*/ 63 h 63"/>
                    <a:gd name="T76" fmla="*/ 40 w 54"/>
                    <a:gd name="T77" fmla="*/ 61 h 63"/>
                    <a:gd name="T78" fmla="*/ 38 w 54"/>
                    <a:gd name="T79" fmla="*/ 59 h 63"/>
                    <a:gd name="T80" fmla="*/ 36 w 54"/>
                    <a:gd name="T81" fmla="*/ 52 h 63"/>
                    <a:gd name="T82" fmla="*/ 36 w 54"/>
                    <a:gd name="T83" fmla="*/ 48 h 63"/>
                    <a:gd name="T84" fmla="*/ 34 w 54"/>
                    <a:gd name="T85" fmla="*/ 44 h 63"/>
                    <a:gd name="T86" fmla="*/ 34 w 54"/>
                    <a:gd name="T87" fmla="*/ 42 h 63"/>
                    <a:gd name="T88" fmla="*/ 33 w 54"/>
                    <a:gd name="T89" fmla="*/ 38 h 63"/>
                    <a:gd name="T90" fmla="*/ 31 w 54"/>
                    <a:gd name="T91" fmla="*/ 36 h 63"/>
                    <a:gd name="T92" fmla="*/ 29 w 54"/>
                    <a:gd name="T93" fmla="*/ 35 h 63"/>
                    <a:gd name="T94" fmla="*/ 26 w 54"/>
                    <a:gd name="T95" fmla="*/ 34 h 63"/>
                    <a:gd name="T96" fmla="*/ 17 w 54"/>
                    <a:gd name="T97" fmla="*/ 34 h 63"/>
                    <a:gd name="T98" fmla="*/ 17 w 54"/>
                    <a:gd name="T99" fmla="*/ 59 h 63"/>
                    <a:gd name="T100" fmla="*/ 18 w 54"/>
                    <a:gd name="T101" fmla="*/ 60 h 63"/>
                    <a:gd name="T102" fmla="*/ 21 w 54"/>
                    <a:gd name="T103" fmla="*/ 60 h 63"/>
                    <a:gd name="T104" fmla="*/ 25 w 54"/>
                    <a:gd name="T105" fmla="*/ 61 h 63"/>
                    <a:gd name="T106" fmla="*/ 25 w 54"/>
                    <a:gd name="T107" fmla="*/ 63 h 63"/>
                    <a:gd name="T108" fmla="*/ 0 w 54"/>
                    <a:gd name="T109" fmla="*/ 63 h 63"/>
                    <a:gd name="T110" fmla="*/ 0 w 54"/>
                    <a:gd name="T111" fmla="*/ 61 h 63"/>
                    <a:gd name="T112" fmla="*/ 4 w 54"/>
                    <a:gd name="T113" fmla="*/ 60 h 63"/>
                    <a:gd name="T114" fmla="*/ 6 w 54"/>
                    <a:gd name="T115" fmla="*/ 60 h 63"/>
                    <a:gd name="T116" fmla="*/ 7 w 54"/>
                    <a:gd name="T117" fmla="*/ 59 h 63"/>
                    <a:gd name="T118" fmla="*/ 7 w 54"/>
                    <a:gd name="T119" fmla="*/ 4 h 63"/>
                    <a:gd name="T120" fmla="*/ 6 w 54"/>
                    <a:gd name="T121" fmla="*/ 3 h 63"/>
                    <a:gd name="T122" fmla="*/ 0 w 54"/>
                    <a:gd name="T123" fmla="*/ 3 h 63"/>
                    <a:gd name="T124" fmla="*/ 0 w 54"/>
                    <a:gd name="T125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54" h="63">
                      <a:moveTo>
                        <a:pt x="20" y="3"/>
                      </a:moveTo>
                      <a:lnTo>
                        <a:pt x="18" y="4"/>
                      </a:lnTo>
                      <a:lnTo>
                        <a:pt x="17" y="4"/>
                      </a:lnTo>
                      <a:lnTo>
                        <a:pt x="17" y="31"/>
                      </a:lnTo>
                      <a:lnTo>
                        <a:pt x="28" y="31"/>
                      </a:lnTo>
                      <a:lnTo>
                        <a:pt x="31" y="30"/>
                      </a:lnTo>
                      <a:lnTo>
                        <a:pt x="34" y="27"/>
                      </a:lnTo>
                      <a:lnTo>
                        <a:pt x="36" y="24"/>
                      </a:lnTo>
                      <a:lnTo>
                        <a:pt x="38" y="21"/>
                      </a:lnTo>
                      <a:lnTo>
                        <a:pt x="38" y="12"/>
                      </a:lnTo>
                      <a:lnTo>
                        <a:pt x="36" y="10"/>
                      </a:lnTo>
                      <a:lnTo>
                        <a:pt x="34" y="7"/>
                      </a:lnTo>
                      <a:lnTo>
                        <a:pt x="32" y="6"/>
                      </a:lnTo>
                      <a:lnTo>
                        <a:pt x="29" y="4"/>
                      </a:lnTo>
                      <a:lnTo>
                        <a:pt x="27" y="3"/>
                      </a:lnTo>
                      <a:lnTo>
                        <a:pt x="20" y="3"/>
                      </a:lnTo>
                      <a:close/>
                      <a:moveTo>
                        <a:pt x="0" y="0"/>
                      </a:moveTo>
                      <a:lnTo>
                        <a:pt x="26" y="0"/>
                      </a:lnTo>
                      <a:lnTo>
                        <a:pt x="37" y="1"/>
                      </a:lnTo>
                      <a:lnTo>
                        <a:pt x="43" y="4"/>
                      </a:lnTo>
                      <a:lnTo>
                        <a:pt x="46" y="10"/>
                      </a:lnTo>
                      <a:lnTo>
                        <a:pt x="48" y="16"/>
                      </a:lnTo>
                      <a:lnTo>
                        <a:pt x="45" y="23"/>
                      </a:lnTo>
                      <a:lnTo>
                        <a:pt x="43" y="26"/>
                      </a:lnTo>
                      <a:lnTo>
                        <a:pt x="37" y="31"/>
                      </a:lnTo>
                      <a:lnTo>
                        <a:pt x="32" y="32"/>
                      </a:lnTo>
                      <a:lnTo>
                        <a:pt x="37" y="34"/>
                      </a:lnTo>
                      <a:lnTo>
                        <a:pt x="40" y="36"/>
                      </a:lnTo>
                      <a:lnTo>
                        <a:pt x="42" y="38"/>
                      </a:lnTo>
                      <a:lnTo>
                        <a:pt x="44" y="45"/>
                      </a:lnTo>
                      <a:lnTo>
                        <a:pt x="45" y="49"/>
                      </a:lnTo>
                      <a:lnTo>
                        <a:pt x="45" y="51"/>
                      </a:lnTo>
                      <a:lnTo>
                        <a:pt x="46" y="55"/>
                      </a:lnTo>
                      <a:lnTo>
                        <a:pt x="49" y="59"/>
                      </a:lnTo>
                      <a:lnTo>
                        <a:pt x="51" y="60"/>
                      </a:lnTo>
                      <a:lnTo>
                        <a:pt x="54" y="61"/>
                      </a:lnTo>
                      <a:lnTo>
                        <a:pt x="54" y="63"/>
                      </a:lnTo>
                      <a:lnTo>
                        <a:pt x="43" y="63"/>
                      </a:lnTo>
                      <a:lnTo>
                        <a:pt x="40" y="61"/>
                      </a:lnTo>
                      <a:lnTo>
                        <a:pt x="38" y="59"/>
                      </a:lnTo>
                      <a:lnTo>
                        <a:pt x="36" y="52"/>
                      </a:lnTo>
                      <a:lnTo>
                        <a:pt x="36" y="48"/>
                      </a:lnTo>
                      <a:lnTo>
                        <a:pt x="34" y="44"/>
                      </a:lnTo>
                      <a:lnTo>
                        <a:pt x="34" y="42"/>
                      </a:lnTo>
                      <a:lnTo>
                        <a:pt x="33" y="38"/>
                      </a:lnTo>
                      <a:lnTo>
                        <a:pt x="31" y="36"/>
                      </a:lnTo>
                      <a:lnTo>
                        <a:pt x="29" y="35"/>
                      </a:lnTo>
                      <a:lnTo>
                        <a:pt x="26" y="34"/>
                      </a:lnTo>
                      <a:lnTo>
                        <a:pt x="17" y="34"/>
                      </a:lnTo>
                      <a:lnTo>
                        <a:pt x="17" y="59"/>
                      </a:lnTo>
                      <a:lnTo>
                        <a:pt x="18" y="60"/>
                      </a:lnTo>
                      <a:lnTo>
                        <a:pt x="21" y="60"/>
                      </a:lnTo>
                      <a:lnTo>
                        <a:pt x="25" y="61"/>
                      </a:lnTo>
                      <a:lnTo>
                        <a:pt x="25" y="63"/>
                      </a:lnTo>
                      <a:lnTo>
                        <a:pt x="0" y="63"/>
                      </a:lnTo>
                      <a:lnTo>
                        <a:pt x="0" y="61"/>
                      </a:lnTo>
                      <a:lnTo>
                        <a:pt x="4" y="60"/>
                      </a:lnTo>
                      <a:lnTo>
                        <a:pt x="6" y="60"/>
                      </a:lnTo>
                      <a:lnTo>
                        <a:pt x="7" y="59"/>
                      </a:lnTo>
                      <a:lnTo>
                        <a:pt x="7" y="4"/>
                      </a:lnTo>
                      <a:lnTo>
                        <a:pt x="6" y="3"/>
                      </a:lnTo>
                      <a:lnTo>
                        <a:pt x="0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6" name="Freeform 189">
                  <a:extLst>
                    <a:ext uri="{FF2B5EF4-FFF2-40B4-BE49-F238E27FC236}">
                      <a16:creationId xmlns:a16="http://schemas.microsoft.com/office/drawing/2014/main" id="{4BE390F5-639D-4E78-B14B-BC600A92F14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337" y="3946"/>
                  <a:ext cx="40" cy="46"/>
                </a:xfrm>
                <a:custGeom>
                  <a:avLst/>
                  <a:gdLst>
                    <a:gd name="T0" fmla="*/ 18 w 40"/>
                    <a:gd name="T1" fmla="*/ 3 h 46"/>
                    <a:gd name="T2" fmla="*/ 13 w 40"/>
                    <a:gd name="T3" fmla="*/ 7 h 46"/>
                    <a:gd name="T4" fmla="*/ 10 w 40"/>
                    <a:gd name="T5" fmla="*/ 14 h 46"/>
                    <a:gd name="T6" fmla="*/ 10 w 40"/>
                    <a:gd name="T7" fmla="*/ 18 h 46"/>
                    <a:gd name="T8" fmla="*/ 30 w 40"/>
                    <a:gd name="T9" fmla="*/ 18 h 46"/>
                    <a:gd name="T10" fmla="*/ 30 w 40"/>
                    <a:gd name="T11" fmla="*/ 17 h 46"/>
                    <a:gd name="T12" fmla="*/ 31 w 40"/>
                    <a:gd name="T13" fmla="*/ 15 h 46"/>
                    <a:gd name="T14" fmla="*/ 30 w 40"/>
                    <a:gd name="T15" fmla="*/ 14 h 46"/>
                    <a:gd name="T16" fmla="*/ 30 w 40"/>
                    <a:gd name="T17" fmla="*/ 8 h 46"/>
                    <a:gd name="T18" fmla="*/ 29 w 40"/>
                    <a:gd name="T19" fmla="*/ 6 h 46"/>
                    <a:gd name="T20" fmla="*/ 26 w 40"/>
                    <a:gd name="T21" fmla="*/ 5 h 46"/>
                    <a:gd name="T22" fmla="*/ 24 w 40"/>
                    <a:gd name="T23" fmla="*/ 3 h 46"/>
                    <a:gd name="T24" fmla="*/ 18 w 40"/>
                    <a:gd name="T25" fmla="*/ 3 h 46"/>
                    <a:gd name="T26" fmla="*/ 21 w 40"/>
                    <a:gd name="T27" fmla="*/ 0 h 46"/>
                    <a:gd name="T28" fmla="*/ 30 w 40"/>
                    <a:gd name="T29" fmla="*/ 1 h 46"/>
                    <a:gd name="T30" fmla="*/ 35 w 40"/>
                    <a:gd name="T31" fmla="*/ 5 h 46"/>
                    <a:gd name="T32" fmla="*/ 38 w 40"/>
                    <a:gd name="T33" fmla="*/ 9 h 46"/>
                    <a:gd name="T34" fmla="*/ 40 w 40"/>
                    <a:gd name="T35" fmla="*/ 14 h 46"/>
                    <a:gd name="T36" fmla="*/ 40 w 40"/>
                    <a:gd name="T37" fmla="*/ 20 h 46"/>
                    <a:gd name="T38" fmla="*/ 38 w 40"/>
                    <a:gd name="T39" fmla="*/ 20 h 46"/>
                    <a:gd name="T40" fmla="*/ 37 w 40"/>
                    <a:gd name="T41" fmla="*/ 21 h 46"/>
                    <a:gd name="T42" fmla="*/ 10 w 40"/>
                    <a:gd name="T43" fmla="*/ 21 h 46"/>
                    <a:gd name="T44" fmla="*/ 10 w 40"/>
                    <a:gd name="T45" fmla="*/ 29 h 46"/>
                    <a:gd name="T46" fmla="*/ 12 w 40"/>
                    <a:gd name="T47" fmla="*/ 36 h 46"/>
                    <a:gd name="T48" fmla="*/ 17 w 40"/>
                    <a:gd name="T49" fmla="*/ 40 h 46"/>
                    <a:gd name="T50" fmla="*/ 23 w 40"/>
                    <a:gd name="T51" fmla="*/ 42 h 46"/>
                    <a:gd name="T52" fmla="*/ 28 w 40"/>
                    <a:gd name="T53" fmla="*/ 41 h 46"/>
                    <a:gd name="T54" fmla="*/ 31 w 40"/>
                    <a:gd name="T55" fmla="*/ 40 h 46"/>
                    <a:gd name="T56" fmla="*/ 35 w 40"/>
                    <a:gd name="T57" fmla="*/ 36 h 46"/>
                    <a:gd name="T58" fmla="*/ 36 w 40"/>
                    <a:gd name="T59" fmla="*/ 32 h 46"/>
                    <a:gd name="T60" fmla="*/ 40 w 40"/>
                    <a:gd name="T61" fmla="*/ 33 h 46"/>
                    <a:gd name="T62" fmla="*/ 36 w 40"/>
                    <a:gd name="T63" fmla="*/ 40 h 46"/>
                    <a:gd name="T64" fmla="*/ 30 w 40"/>
                    <a:gd name="T65" fmla="*/ 44 h 46"/>
                    <a:gd name="T66" fmla="*/ 21 w 40"/>
                    <a:gd name="T67" fmla="*/ 46 h 46"/>
                    <a:gd name="T68" fmla="*/ 12 w 40"/>
                    <a:gd name="T69" fmla="*/ 45 h 46"/>
                    <a:gd name="T70" fmla="*/ 6 w 40"/>
                    <a:gd name="T71" fmla="*/ 40 h 46"/>
                    <a:gd name="T72" fmla="*/ 1 w 40"/>
                    <a:gd name="T73" fmla="*/ 33 h 46"/>
                    <a:gd name="T74" fmla="*/ 0 w 40"/>
                    <a:gd name="T75" fmla="*/ 24 h 46"/>
                    <a:gd name="T76" fmla="*/ 1 w 40"/>
                    <a:gd name="T77" fmla="*/ 14 h 46"/>
                    <a:gd name="T78" fmla="*/ 6 w 40"/>
                    <a:gd name="T79" fmla="*/ 6 h 46"/>
                    <a:gd name="T80" fmla="*/ 12 w 40"/>
                    <a:gd name="T81" fmla="*/ 2 h 46"/>
                    <a:gd name="T82" fmla="*/ 21 w 40"/>
                    <a:gd name="T83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40" h="46">
                      <a:moveTo>
                        <a:pt x="18" y="3"/>
                      </a:moveTo>
                      <a:lnTo>
                        <a:pt x="13" y="7"/>
                      </a:lnTo>
                      <a:lnTo>
                        <a:pt x="10" y="14"/>
                      </a:lnTo>
                      <a:lnTo>
                        <a:pt x="10" y="18"/>
                      </a:lnTo>
                      <a:lnTo>
                        <a:pt x="30" y="18"/>
                      </a:lnTo>
                      <a:lnTo>
                        <a:pt x="30" y="17"/>
                      </a:lnTo>
                      <a:lnTo>
                        <a:pt x="31" y="15"/>
                      </a:lnTo>
                      <a:lnTo>
                        <a:pt x="30" y="14"/>
                      </a:lnTo>
                      <a:lnTo>
                        <a:pt x="30" y="8"/>
                      </a:lnTo>
                      <a:lnTo>
                        <a:pt x="29" y="6"/>
                      </a:lnTo>
                      <a:lnTo>
                        <a:pt x="26" y="5"/>
                      </a:lnTo>
                      <a:lnTo>
                        <a:pt x="24" y="3"/>
                      </a:lnTo>
                      <a:lnTo>
                        <a:pt x="18" y="3"/>
                      </a:lnTo>
                      <a:close/>
                      <a:moveTo>
                        <a:pt x="21" y="0"/>
                      </a:moveTo>
                      <a:lnTo>
                        <a:pt x="30" y="1"/>
                      </a:lnTo>
                      <a:lnTo>
                        <a:pt x="35" y="5"/>
                      </a:lnTo>
                      <a:lnTo>
                        <a:pt x="38" y="9"/>
                      </a:lnTo>
                      <a:lnTo>
                        <a:pt x="40" y="14"/>
                      </a:lnTo>
                      <a:lnTo>
                        <a:pt x="40" y="20"/>
                      </a:lnTo>
                      <a:lnTo>
                        <a:pt x="38" y="20"/>
                      </a:lnTo>
                      <a:lnTo>
                        <a:pt x="37" y="21"/>
                      </a:lnTo>
                      <a:lnTo>
                        <a:pt x="10" y="21"/>
                      </a:lnTo>
                      <a:lnTo>
                        <a:pt x="10" y="29"/>
                      </a:lnTo>
                      <a:lnTo>
                        <a:pt x="12" y="36"/>
                      </a:lnTo>
                      <a:lnTo>
                        <a:pt x="17" y="40"/>
                      </a:lnTo>
                      <a:lnTo>
                        <a:pt x="23" y="42"/>
                      </a:lnTo>
                      <a:lnTo>
                        <a:pt x="28" y="41"/>
                      </a:lnTo>
                      <a:lnTo>
                        <a:pt x="31" y="40"/>
                      </a:lnTo>
                      <a:lnTo>
                        <a:pt x="35" y="36"/>
                      </a:lnTo>
                      <a:lnTo>
                        <a:pt x="36" y="32"/>
                      </a:lnTo>
                      <a:lnTo>
                        <a:pt x="40" y="33"/>
                      </a:lnTo>
                      <a:lnTo>
                        <a:pt x="36" y="40"/>
                      </a:lnTo>
                      <a:lnTo>
                        <a:pt x="30" y="44"/>
                      </a:lnTo>
                      <a:lnTo>
                        <a:pt x="21" y="46"/>
                      </a:lnTo>
                      <a:lnTo>
                        <a:pt x="12" y="45"/>
                      </a:lnTo>
                      <a:lnTo>
                        <a:pt x="6" y="40"/>
                      </a:lnTo>
                      <a:lnTo>
                        <a:pt x="1" y="33"/>
                      </a:lnTo>
                      <a:lnTo>
                        <a:pt x="0" y="24"/>
                      </a:lnTo>
                      <a:lnTo>
                        <a:pt x="1" y="14"/>
                      </a:lnTo>
                      <a:lnTo>
                        <a:pt x="6" y="6"/>
                      </a:lnTo>
                      <a:lnTo>
                        <a:pt x="12" y="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7" name="Freeform 190">
                  <a:extLst>
                    <a:ext uri="{FF2B5EF4-FFF2-40B4-BE49-F238E27FC236}">
                      <a16:creationId xmlns:a16="http://schemas.microsoft.com/office/drawing/2014/main" id="{20FA9047-EBB3-4758-B915-F3CAC448C23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384" y="3946"/>
                  <a:ext cx="44" cy="46"/>
                </a:xfrm>
                <a:custGeom>
                  <a:avLst/>
                  <a:gdLst>
                    <a:gd name="T0" fmla="*/ 25 w 44"/>
                    <a:gd name="T1" fmla="*/ 20 h 46"/>
                    <a:gd name="T2" fmla="*/ 20 w 44"/>
                    <a:gd name="T3" fmla="*/ 22 h 46"/>
                    <a:gd name="T4" fmla="*/ 13 w 44"/>
                    <a:gd name="T5" fmla="*/ 26 h 46"/>
                    <a:gd name="T6" fmla="*/ 10 w 44"/>
                    <a:gd name="T7" fmla="*/ 29 h 46"/>
                    <a:gd name="T8" fmla="*/ 12 w 44"/>
                    <a:gd name="T9" fmla="*/ 40 h 46"/>
                    <a:gd name="T10" fmla="*/ 18 w 44"/>
                    <a:gd name="T11" fmla="*/ 42 h 46"/>
                    <a:gd name="T12" fmla="*/ 22 w 44"/>
                    <a:gd name="T13" fmla="*/ 41 h 46"/>
                    <a:gd name="T14" fmla="*/ 26 w 44"/>
                    <a:gd name="T15" fmla="*/ 36 h 46"/>
                    <a:gd name="T16" fmla="*/ 27 w 44"/>
                    <a:gd name="T17" fmla="*/ 19 h 46"/>
                    <a:gd name="T18" fmla="*/ 25 w 44"/>
                    <a:gd name="T19" fmla="*/ 0 h 46"/>
                    <a:gd name="T20" fmla="*/ 31 w 44"/>
                    <a:gd name="T21" fmla="*/ 2 h 46"/>
                    <a:gd name="T22" fmla="*/ 34 w 44"/>
                    <a:gd name="T23" fmla="*/ 6 h 46"/>
                    <a:gd name="T24" fmla="*/ 35 w 44"/>
                    <a:gd name="T25" fmla="*/ 38 h 46"/>
                    <a:gd name="T26" fmla="*/ 38 w 44"/>
                    <a:gd name="T27" fmla="*/ 42 h 46"/>
                    <a:gd name="T28" fmla="*/ 43 w 44"/>
                    <a:gd name="T29" fmla="*/ 41 h 46"/>
                    <a:gd name="T30" fmla="*/ 40 w 44"/>
                    <a:gd name="T31" fmla="*/ 45 h 46"/>
                    <a:gd name="T32" fmla="*/ 31 w 44"/>
                    <a:gd name="T33" fmla="*/ 46 h 46"/>
                    <a:gd name="T34" fmla="*/ 27 w 44"/>
                    <a:gd name="T35" fmla="*/ 41 h 46"/>
                    <a:gd name="T36" fmla="*/ 21 w 44"/>
                    <a:gd name="T37" fmla="*/ 44 h 46"/>
                    <a:gd name="T38" fmla="*/ 13 w 44"/>
                    <a:gd name="T39" fmla="*/ 46 h 46"/>
                    <a:gd name="T40" fmla="*/ 3 w 44"/>
                    <a:gd name="T41" fmla="*/ 42 h 46"/>
                    <a:gd name="T42" fmla="*/ 0 w 44"/>
                    <a:gd name="T43" fmla="*/ 37 h 46"/>
                    <a:gd name="T44" fmla="*/ 1 w 44"/>
                    <a:gd name="T45" fmla="*/ 28 h 46"/>
                    <a:gd name="T46" fmla="*/ 9 w 44"/>
                    <a:gd name="T47" fmla="*/ 22 h 46"/>
                    <a:gd name="T48" fmla="*/ 23 w 44"/>
                    <a:gd name="T49" fmla="*/ 18 h 46"/>
                    <a:gd name="T50" fmla="*/ 27 w 44"/>
                    <a:gd name="T51" fmla="*/ 12 h 46"/>
                    <a:gd name="T52" fmla="*/ 26 w 44"/>
                    <a:gd name="T53" fmla="*/ 6 h 46"/>
                    <a:gd name="T54" fmla="*/ 23 w 44"/>
                    <a:gd name="T55" fmla="*/ 4 h 46"/>
                    <a:gd name="T56" fmla="*/ 18 w 44"/>
                    <a:gd name="T57" fmla="*/ 3 h 46"/>
                    <a:gd name="T58" fmla="*/ 11 w 44"/>
                    <a:gd name="T59" fmla="*/ 8 h 46"/>
                    <a:gd name="T60" fmla="*/ 9 w 44"/>
                    <a:gd name="T61" fmla="*/ 13 h 46"/>
                    <a:gd name="T62" fmla="*/ 7 w 44"/>
                    <a:gd name="T63" fmla="*/ 15 h 46"/>
                    <a:gd name="T64" fmla="*/ 3 w 44"/>
                    <a:gd name="T65" fmla="*/ 14 h 46"/>
                    <a:gd name="T66" fmla="*/ 2 w 44"/>
                    <a:gd name="T67" fmla="*/ 10 h 46"/>
                    <a:gd name="T68" fmla="*/ 11 w 44"/>
                    <a:gd name="T69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4" h="46">
                      <a:moveTo>
                        <a:pt x="27" y="19"/>
                      </a:moveTo>
                      <a:lnTo>
                        <a:pt x="25" y="20"/>
                      </a:lnTo>
                      <a:lnTo>
                        <a:pt x="22" y="21"/>
                      </a:lnTo>
                      <a:lnTo>
                        <a:pt x="20" y="22"/>
                      </a:lnTo>
                      <a:lnTo>
                        <a:pt x="16" y="24"/>
                      </a:lnTo>
                      <a:lnTo>
                        <a:pt x="13" y="26"/>
                      </a:lnTo>
                      <a:lnTo>
                        <a:pt x="11" y="27"/>
                      </a:lnTo>
                      <a:lnTo>
                        <a:pt x="10" y="29"/>
                      </a:lnTo>
                      <a:lnTo>
                        <a:pt x="10" y="36"/>
                      </a:lnTo>
                      <a:lnTo>
                        <a:pt x="12" y="40"/>
                      </a:lnTo>
                      <a:lnTo>
                        <a:pt x="14" y="41"/>
                      </a:lnTo>
                      <a:lnTo>
                        <a:pt x="18" y="42"/>
                      </a:lnTo>
                      <a:lnTo>
                        <a:pt x="20" y="41"/>
                      </a:lnTo>
                      <a:lnTo>
                        <a:pt x="22" y="41"/>
                      </a:lnTo>
                      <a:lnTo>
                        <a:pt x="24" y="40"/>
                      </a:lnTo>
                      <a:lnTo>
                        <a:pt x="26" y="36"/>
                      </a:lnTo>
                      <a:lnTo>
                        <a:pt x="27" y="32"/>
                      </a:lnTo>
                      <a:lnTo>
                        <a:pt x="27" y="19"/>
                      </a:lnTo>
                      <a:close/>
                      <a:moveTo>
                        <a:pt x="20" y="0"/>
                      </a:moveTo>
                      <a:lnTo>
                        <a:pt x="25" y="0"/>
                      </a:lnTo>
                      <a:lnTo>
                        <a:pt x="28" y="1"/>
                      </a:lnTo>
                      <a:lnTo>
                        <a:pt x="31" y="2"/>
                      </a:lnTo>
                      <a:lnTo>
                        <a:pt x="33" y="4"/>
                      </a:lnTo>
                      <a:lnTo>
                        <a:pt x="34" y="6"/>
                      </a:lnTo>
                      <a:lnTo>
                        <a:pt x="35" y="7"/>
                      </a:lnTo>
                      <a:lnTo>
                        <a:pt x="35" y="38"/>
                      </a:lnTo>
                      <a:lnTo>
                        <a:pt x="36" y="40"/>
                      </a:lnTo>
                      <a:lnTo>
                        <a:pt x="38" y="42"/>
                      </a:lnTo>
                      <a:lnTo>
                        <a:pt x="41" y="42"/>
                      </a:lnTo>
                      <a:lnTo>
                        <a:pt x="43" y="41"/>
                      </a:lnTo>
                      <a:lnTo>
                        <a:pt x="44" y="43"/>
                      </a:lnTo>
                      <a:lnTo>
                        <a:pt x="40" y="45"/>
                      </a:lnTo>
                      <a:lnTo>
                        <a:pt x="36" y="46"/>
                      </a:lnTo>
                      <a:lnTo>
                        <a:pt x="31" y="46"/>
                      </a:lnTo>
                      <a:lnTo>
                        <a:pt x="30" y="45"/>
                      </a:lnTo>
                      <a:lnTo>
                        <a:pt x="27" y="41"/>
                      </a:lnTo>
                      <a:lnTo>
                        <a:pt x="24" y="42"/>
                      </a:lnTo>
                      <a:lnTo>
                        <a:pt x="21" y="44"/>
                      </a:lnTo>
                      <a:lnTo>
                        <a:pt x="18" y="45"/>
                      </a:lnTo>
                      <a:lnTo>
                        <a:pt x="13" y="46"/>
                      </a:lnTo>
                      <a:lnTo>
                        <a:pt x="10" y="46"/>
                      </a:lnTo>
                      <a:lnTo>
                        <a:pt x="3" y="42"/>
                      </a:lnTo>
                      <a:lnTo>
                        <a:pt x="1" y="40"/>
                      </a:lnTo>
                      <a:lnTo>
                        <a:pt x="0" y="37"/>
                      </a:lnTo>
                      <a:lnTo>
                        <a:pt x="0" y="31"/>
                      </a:lnTo>
                      <a:lnTo>
                        <a:pt x="1" y="28"/>
                      </a:lnTo>
                      <a:lnTo>
                        <a:pt x="6" y="24"/>
                      </a:lnTo>
                      <a:lnTo>
                        <a:pt x="9" y="22"/>
                      </a:lnTo>
                      <a:lnTo>
                        <a:pt x="16" y="20"/>
                      </a:lnTo>
                      <a:lnTo>
                        <a:pt x="23" y="18"/>
                      </a:lnTo>
                      <a:lnTo>
                        <a:pt x="27" y="16"/>
                      </a:lnTo>
                      <a:lnTo>
                        <a:pt x="27" y="12"/>
                      </a:lnTo>
                      <a:lnTo>
                        <a:pt x="26" y="8"/>
                      </a:lnTo>
                      <a:lnTo>
                        <a:pt x="26" y="6"/>
                      </a:lnTo>
                      <a:lnTo>
                        <a:pt x="24" y="5"/>
                      </a:lnTo>
                      <a:lnTo>
                        <a:pt x="23" y="4"/>
                      </a:lnTo>
                      <a:lnTo>
                        <a:pt x="21" y="3"/>
                      </a:lnTo>
                      <a:lnTo>
                        <a:pt x="18" y="3"/>
                      </a:lnTo>
                      <a:lnTo>
                        <a:pt x="15" y="4"/>
                      </a:lnTo>
                      <a:lnTo>
                        <a:pt x="11" y="8"/>
                      </a:lnTo>
                      <a:lnTo>
                        <a:pt x="10" y="12"/>
                      </a:lnTo>
                      <a:lnTo>
                        <a:pt x="9" y="13"/>
                      </a:lnTo>
                      <a:lnTo>
                        <a:pt x="9" y="14"/>
                      </a:lnTo>
                      <a:lnTo>
                        <a:pt x="7" y="15"/>
                      </a:lnTo>
                      <a:lnTo>
                        <a:pt x="6" y="14"/>
                      </a:lnTo>
                      <a:lnTo>
                        <a:pt x="3" y="14"/>
                      </a:ln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4" y="5"/>
                      </a:lnTo>
                      <a:lnTo>
                        <a:pt x="11" y="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8" name="Freeform 191">
                  <a:extLst>
                    <a:ext uri="{FF2B5EF4-FFF2-40B4-BE49-F238E27FC236}">
                      <a16:creationId xmlns:a16="http://schemas.microsoft.com/office/drawing/2014/main" id="{3D49EA8E-95DC-45D7-B37C-D0AB7640E26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432" y="3924"/>
                  <a:ext cx="49" cy="68"/>
                </a:xfrm>
                <a:custGeom>
                  <a:avLst/>
                  <a:gdLst>
                    <a:gd name="T0" fmla="*/ 23 w 49"/>
                    <a:gd name="T1" fmla="*/ 25 h 68"/>
                    <a:gd name="T2" fmla="*/ 17 w 49"/>
                    <a:gd name="T3" fmla="*/ 26 h 68"/>
                    <a:gd name="T4" fmla="*/ 13 w 49"/>
                    <a:gd name="T5" fmla="*/ 30 h 68"/>
                    <a:gd name="T6" fmla="*/ 11 w 49"/>
                    <a:gd name="T7" fmla="*/ 37 h 68"/>
                    <a:gd name="T8" fmla="*/ 10 w 49"/>
                    <a:gd name="T9" fmla="*/ 44 h 68"/>
                    <a:gd name="T10" fmla="*/ 11 w 49"/>
                    <a:gd name="T11" fmla="*/ 54 h 68"/>
                    <a:gd name="T12" fmla="*/ 15 w 49"/>
                    <a:gd name="T13" fmla="*/ 61 h 68"/>
                    <a:gd name="T14" fmla="*/ 22 w 49"/>
                    <a:gd name="T15" fmla="*/ 63 h 68"/>
                    <a:gd name="T16" fmla="*/ 25 w 49"/>
                    <a:gd name="T17" fmla="*/ 63 h 68"/>
                    <a:gd name="T18" fmla="*/ 28 w 49"/>
                    <a:gd name="T19" fmla="*/ 62 h 68"/>
                    <a:gd name="T20" fmla="*/ 30 w 49"/>
                    <a:gd name="T21" fmla="*/ 60 h 68"/>
                    <a:gd name="T22" fmla="*/ 33 w 49"/>
                    <a:gd name="T23" fmla="*/ 56 h 68"/>
                    <a:gd name="T24" fmla="*/ 34 w 49"/>
                    <a:gd name="T25" fmla="*/ 54 h 68"/>
                    <a:gd name="T26" fmla="*/ 34 w 49"/>
                    <a:gd name="T27" fmla="*/ 36 h 68"/>
                    <a:gd name="T28" fmla="*/ 33 w 49"/>
                    <a:gd name="T29" fmla="*/ 32 h 68"/>
                    <a:gd name="T30" fmla="*/ 33 w 49"/>
                    <a:gd name="T31" fmla="*/ 30 h 68"/>
                    <a:gd name="T32" fmla="*/ 28 w 49"/>
                    <a:gd name="T33" fmla="*/ 26 h 68"/>
                    <a:gd name="T34" fmla="*/ 26 w 49"/>
                    <a:gd name="T35" fmla="*/ 25 h 68"/>
                    <a:gd name="T36" fmla="*/ 23 w 49"/>
                    <a:gd name="T37" fmla="*/ 25 h 68"/>
                    <a:gd name="T38" fmla="*/ 41 w 49"/>
                    <a:gd name="T39" fmla="*/ 0 h 68"/>
                    <a:gd name="T40" fmla="*/ 41 w 49"/>
                    <a:gd name="T41" fmla="*/ 62 h 68"/>
                    <a:gd name="T42" fmla="*/ 44 w 49"/>
                    <a:gd name="T43" fmla="*/ 64 h 68"/>
                    <a:gd name="T44" fmla="*/ 46 w 49"/>
                    <a:gd name="T45" fmla="*/ 65 h 68"/>
                    <a:gd name="T46" fmla="*/ 49 w 49"/>
                    <a:gd name="T47" fmla="*/ 65 h 68"/>
                    <a:gd name="T48" fmla="*/ 49 w 49"/>
                    <a:gd name="T49" fmla="*/ 67 h 68"/>
                    <a:gd name="T50" fmla="*/ 34 w 49"/>
                    <a:gd name="T51" fmla="*/ 67 h 68"/>
                    <a:gd name="T52" fmla="*/ 33 w 49"/>
                    <a:gd name="T53" fmla="*/ 66 h 68"/>
                    <a:gd name="T54" fmla="*/ 33 w 49"/>
                    <a:gd name="T55" fmla="*/ 62 h 68"/>
                    <a:gd name="T56" fmla="*/ 28 w 49"/>
                    <a:gd name="T57" fmla="*/ 65 h 68"/>
                    <a:gd name="T58" fmla="*/ 24 w 49"/>
                    <a:gd name="T59" fmla="*/ 67 h 68"/>
                    <a:gd name="T60" fmla="*/ 20 w 49"/>
                    <a:gd name="T61" fmla="*/ 68 h 68"/>
                    <a:gd name="T62" fmla="*/ 11 w 49"/>
                    <a:gd name="T63" fmla="*/ 67 h 68"/>
                    <a:gd name="T64" fmla="*/ 5 w 49"/>
                    <a:gd name="T65" fmla="*/ 62 h 68"/>
                    <a:gd name="T66" fmla="*/ 1 w 49"/>
                    <a:gd name="T67" fmla="*/ 55 h 68"/>
                    <a:gd name="T68" fmla="*/ 0 w 49"/>
                    <a:gd name="T69" fmla="*/ 46 h 68"/>
                    <a:gd name="T70" fmla="*/ 2 w 49"/>
                    <a:gd name="T71" fmla="*/ 36 h 68"/>
                    <a:gd name="T72" fmla="*/ 7 w 49"/>
                    <a:gd name="T73" fmla="*/ 28 h 68"/>
                    <a:gd name="T74" fmla="*/ 10 w 49"/>
                    <a:gd name="T75" fmla="*/ 25 h 68"/>
                    <a:gd name="T76" fmla="*/ 13 w 49"/>
                    <a:gd name="T77" fmla="*/ 24 h 68"/>
                    <a:gd name="T78" fmla="*/ 17 w 49"/>
                    <a:gd name="T79" fmla="*/ 22 h 68"/>
                    <a:gd name="T80" fmla="*/ 27 w 49"/>
                    <a:gd name="T81" fmla="*/ 22 h 68"/>
                    <a:gd name="T82" fmla="*/ 34 w 49"/>
                    <a:gd name="T83" fmla="*/ 24 h 68"/>
                    <a:gd name="T84" fmla="*/ 34 w 49"/>
                    <a:gd name="T85" fmla="*/ 8 h 68"/>
                    <a:gd name="T86" fmla="*/ 33 w 49"/>
                    <a:gd name="T87" fmla="*/ 7 h 68"/>
                    <a:gd name="T88" fmla="*/ 33 w 49"/>
                    <a:gd name="T89" fmla="*/ 5 h 68"/>
                    <a:gd name="T90" fmla="*/ 30 w 49"/>
                    <a:gd name="T91" fmla="*/ 5 h 68"/>
                    <a:gd name="T92" fmla="*/ 27 w 49"/>
                    <a:gd name="T93" fmla="*/ 4 h 68"/>
                    <a:gd name="T94" fmla="*/ 27 w 49"/>
                    <a:gd name="T95" fmla="*/ 2 h 68"/>
                    <a:gd name="T96" fmla="*/ 41 w 49"/>
                    <a:gd name="T97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9" h="68">
                      <a:moveTo>
                        <a:pt x="23" y="25"/>
                      </a:moveTo>
                      <a:lnTo>
                        <a:pt x="17" y="26"/>
                      </a:lnTo>
                      <a:lnTo>
                        <a:pt x="13" y="30"/>
                      </a:lnTo>
                      <a:lnTo>
                        <a:pt x="11" y="37"/>
                      </a:lnTo>
                      <a:lnTo>
                        <a:pt x="10" y="44"/>
                      </a:lnTo>
                      <a:lnTo>
                        <a:pt x="11" y="54"/>
                      </a:lnTo>
                      <a:lnTo>
                        <a:pt x="15" y="61"/>
                      </a:lnTo>
                      <a:lnTo>
                        <a:pt x="22" y="63"/>
                      </a:lnTo>
                      <a:lnTo>
                        <a:pt x="25" y="63"/>
                      </a:lnTo>
                      <a:lnTo>
                        <a:pt x="28" y="62"/>
                      </a:lnTo>
                      <a:lnTo>
                        <a:pt x="30" y="60"/>
                      </a:lnTo>
                      <a:lnTo>
                        <a:pt x="33" y="56"/>
                      </a:lnTo>
                      <a:lnTo>
                        <a:pt x="34" y="54"/>
                      </a:lnTo>
                      <a:lnTo>
                        <a:pt x="34" y="36"/>
                      </a:lnTo>
                      <a:lnTo>
                        <a:pt x="33" y="32"/>
                      </a:lnTo>
                      <a:lnTo>
                        <a:pt x="33" y="30"/>
                      </a:lnTo>
                      <a:lnTo>
                        <a:pt x="28" y="26"/>
                      </a:lnTo>
                      <a:lnTo>
                        <a:pt x="26" y="25"/>
                      </a:lnTo>
                      <a:lnTo>
                        <a:pt x="23" y="25"/>
                      </a:lnTo>
                      <a:close/>
                      <a:moveTo>
                        <a:pt x="41" y="0"/>
                      </a:moveTo>
                      <a:lnTo>
                        <a:pt x="41" y="62"/>
                      </a:lnTo>
                      <a:lnTo>
                        <a:pt x="44" y="64"/>
                      </a:lnTo>
                      <a:lnTo>
                        <a:pt x="46" y="65"/>
                      </a:lnTo>
                      <a:lnTo>
                        <a:pt x="49" y="65"/>
                      </a:lnTo>
                      <a:lnTo>
                        <a:pt x="49" y="67"/>
                      </a:lnTo>
                      <a:lnTo>
                        <a:pt x="34" y="67"/>
                      </a:lnTo>
                      <a:lnTo>
                        <a:pt x="33" y="66"/>
                      </a:lnTo>
                      <a:lnTo>
                        <a:pt x="33" y="62"/>
                      </a:lnTo>
                      <a:lnTo>
                        <a:pt x="28" y="65"/>
                      </a:lnTo>
                      <a:lnTo>
                        <a:pt x="24" y="67"/>
                      </a:lnTo>
                      <a:lnTo>
                        <a:pt x="20" y="68"/>
                      </a:lnTo>
                      <a:lnTo>
                        <a:pt x="11" y="67"/>
                      </a:lnTo>
                      <a:lnTo>
                        <a:pt x="5" y="62"/>
                      </a:lnTo>
                      <a:lnTo>
                        <a:pt x="1" y="55"/>
                      </a:lnTo>
                      <a:lnTo>
                        <a:pt x="0" y="46"/>
                      </a:lnTo>
                      <a:lnTo>
                        <a:pt x="2" y="36"/>
                      </a:lnTo>
                      <a:lnTo>
                        <a:pt x="7" y="28"/>
                      </a:lnTo>
                      <a:lnTo>
                        <a:pt x="10" y="25"/>
                      </a:lnTo>
                      <a:lnTo>
                        <a:pt x="13" y="24"/>
                      </a:lnTo>
                      <a:lnTo>
                        <a:pt x="17" y="22"/>
                      </a:lnTo>
                      <a:lnTo>
                        <a:pt x="27" y="22"/>
                      </a:lnTo>
                      <a:lnTo>
                        <a:pt x="34" y="24"/>
                      </a:lnTo>
                      <a:lnTo>
                        <a:pt x="34" y="8"/>
                      </a:lnTo>
                      <a:lnTo>
                        <a:pt x="33" y="7"/>
                      </a:lnTo>
                      <a:lnTo>
                        <a:pt x="33" y="5"/>
                      </a:lnTo>
                      <a:lnTo>
                        <a:pt x="30" y="5"/>
                      </a:lnTo>
                      <a:lnTo>
                        <a:pt x="27" y="4"/>
                      </a:lnTo>
                      <a:lnTo>
                        <a:pt x="27" y="2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9" name="Freeform 192">
                  <a:extLst>
                    <a:ext uri="{FF2B5EF4-FFF2-40B4-BE49-F238E27FC236}">
                      <a16:creationId xmlns:a16="http://schemas.microsoft.com/office/drawing/2014/main" id="{755C8288-DD72-4669-B812-CCC695682A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48" y="3928"/>
                  <a:ext cx="90" cy="63"/>
                </a:xfrm>
                <a:custGeom>
                  <a:avLst/>
                  <a:gdLst>
                    <a:gd name="T0" fmla="*/ 0 w 90"/>
                    <a:gd name="T1" fmla="*/ 0 h 63"/>
                    <a:gd name="T2" fmla="*/ 22 w 90"/>
                    <a:gd name="T3" fmla="*/ 0 h 63"/>
                    <a:gd name="T4" fmla="*/ 22 w 90"/>
                    <a:gd name="T5" fmla="*/ 3 h 63"/>
                    <a:gd name="T6" fmla="*/ 16 w 90"/>
                    <a:gd name="T7" fmla="*/ 3 h 63"/>
                    <a:gd name="T8" fmla="*/ 16 w 90"/>
                    <a:gd name="T9" fmla="*/ 7 h 63"/>
                    <a:gd name="T10" fmla="*/ 28 w 90"/>
                    <a:gd name="T11" fmla="*/ 52 h 63"/>
                    <a:gd name="T12" fmla="*/ 42 w 90"/>
                    <a:gd name="T13" fmla="*/ 2 h 63"/>
                    <a:gd name="T14" fmla="*/ 49 w 90"/>
                    <a:gd name="T15" fmla="*/ 2 h 63"/>
                    <a:gd name="T16" fmla="*/ 65 w 90"/>
                    <a:gd name="T17" fmla="*/ 52 h 63"/>
                    <a:gd name="T18" fmla="*/ 71 w 90"/>
                    <a:gd name="T19" fmla="*/ 26 h 63"/>
                    <a:gd name="T20" fmla="*/ 75 w 90"/>
                    <a:gd name="T21" fmla="*/ 14 h 63"/>
                    <a:gd name="T22" fmla="*/ 76 w 90"/>
                    <a:gd name="T23" fmla="*/ 7 h 63"/>
                    <a:gd name="T24" fmla="*/ 77 w 90"/>
                    <a:gd name="T25" fmla="*/ 6 h 63"/>
                    <a:gd name="T26" fmla="*/ 75 w 90"/>
                    <a:gd name="T27" fmla="*/ 3 h 63"/>
                    <a:gd name="T28" fmla="*/ 68 w 90"/>
                    <a:gd name="T29" fmla="*/ 3 h 63"/>
                    <a:gd name="T30" fmla="*/ 68 w 90"/>
                    <a:gd name="T31" fmla="*/ 0 h 63"/>
                    <a:gd name="T32" fmla="*/ 90 w 90"/>
                    <a:gd name="T33" fmla="*/ 0 h 63"/>
                    <a:gd name="T34" fmla="*/ 90 w 90"/>
                    <a:gd name="T35" fmla="*/ 3 h 63"/>
                    <a:gd name="T36" fmla="*/ 86 w 90"/>
                    <a:gd name="T37" fmla="*/ 3 h 63"/>
                    <a:gd name="T38" fmla="*/ 83 w 90"/>
                    <a:gd name="T39" fmla="*/ 4 h 63"/>
                    <a:gd name="T40" fmla="*/ 82 w 90"/>
                    <a:gd name="T41" fmla="*/ 6 h 63"/>
                    <a:gd name="T42" fmla="*/ 81 w 90"/>
                    <a:gd name="T43" fmla="*/ 9 h 63"/>
                    <a:gd name="T44" fmla="*/ 78 w 90"/>
                    <a:gd name="T45" fmla="*/ 18 h 63"/>
                    <a:gd name="T46" fmla="*/ 75 w 90"/>
                    <a:gd name="T47" fmla="*/ 31 h 63"/>
                    <a:gd name="T48" fmla="*/ 66 w 90"/>
                    <a:gd name="T49" fmla="*/ 63 h 63"/>
                    <a:gd name="T50" fmla="*/ 58 w 90"/>
                    <a:gd name="T51" fmla="*/ 63 h 63"/>
                    <a:gd name="T52" fmla="*/ 43 w 90"/>
                    <a:gd name="T53" fmla="*/ 13 h 63"/>
                    <a:gd name="T54" fmla="*/ 29 w 90"/>
                    <a:gd name="T55" fmla="*/ 63 h 63"/>
                    <a:gd name="T56" fmla="*/ 22 w 90"/>
                    <a:gd name="T57" fmla="*/ 63 h 63"/>
                    <a:gd name="T58" fmla="*/ 15 w 90"/>
                    <a:gd name="T59" fmla="*/ 34 h 63"/>
                    <a:gd name="T60" fmla="*/ 11 w 90"/>
                    <a:gd name="T61" fmla="*/ 21 h 63"/>
                    <a:gd name="T62" fmla="*/ 7 w 90"/>
                    <a:gd name="T63" fmla="*/ 9 h 63"/>
                    <a:gd name="T64" fmla="*/ 5 w 90"/>
                    <a:gd name="T65" fmla="*/ 4 h 63"/>
                    <a:gd name="T66" fmla="*/ 4 w 90"/>
                    <a:gd name="T67" fmla="*/ 3 h 63"/>
                    <a:gd name="T68" fmla="*/ 0 w 90"/>
                    <a:gd name="T69" fmla="*/ 3 h 63"/>
                    <a:gd name="T70" fmla="*/ 0 w 90"/>
                    <a:gd name="T71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90" h="63">
                      <a:moveTo>
                        <a:pt x="0" y="0"/>
                      </a:moveTo>
                      <a:lnTo>
                        <a:pt x="22" y="0"/>
                      </a:lnTo>
                      <a:lnTo>
                        <a:pt x="22" y="3"/>
                      </a:lnTo>
                      <a:lnTo>
                        <a:pt x="16" y="3"/>
                      </a:lnTo>
                      <a:lnTo>
                        <a:pt x="16" y="7"/>
                      </a:lnTo>
                      <a:lnTo>
                        <a:pt x="28" y="52"/>
                      </a:lnTo>
                      <a:lnTo>
                        <a:pt x="42" y="2"/>
                      </a:lnTo>
                      <a:lnTo>
                        <a:pt x="49" y="2"/>
                      </a:lnTo>
                      <a:lnTo>
                        <a:pt x="65" y="52"/>
                      </a:lnTo>
                      <a:lnTo>
                        <a:pt x="71" y="26"/>
                      </a:lnTo>
                      <a:lnTo>
                        <a:pt x="75" y="14"/>
                      </a:lnTo>
                      <a:lnTo>
                        <a:pt x="76" y="7"/>
                      </a:lnTo>
                      <a:lnTo>
                        <a:pt x="77" y="6"/>
                      </a:lnTo>
                      <a:lnTo>
                        <a:pt x="75" y="3"/>
                      </a:lnTo>
                      <a:lnTo>
                        <a:pt x="68" y="3"/>
                      </a:lnTo>
                      <a:lnTo>
                        <a:pt x="68" y="0"/>
                      </a:lnTo>
                      <a:lnTo>
                        <a:pt x="90" y="0"/>
                      </a:lnTo>
                      <a:lnTo>
                        <a:pt x="90" y="3"/>
                      </a:lnTo>
                      <a:lnTo>
                        <a:pt x="86" y="3"/>
                      </a:lnTo>
                      <a:lnTo>
                        <a:pt x="83" y="4"/>
                      </a:lnTo>
                      <a:lnTo>
                        <a:pt x="82" y="6"/>
                      </a:lnTo>
                      <a:lnTo>
                        <a:pt x="81" y="9"/>
                      </a:lnTo>
                      <a:lnTo>
                        <a:pt x="78" y="18"/>
                      </a:lnTo>
                      <a:lnTo>
                        <a:pt x="75" y="31"/>
                      </a:lnTo>
                      <a:lnTo>
                        <a:pt x="66" y="63"/>
                      </a:lnTo>
                      <a:lnTo>
                        <a:pt x="58" y="63"/>
                      </a:lnTo>
                      <a:lnTo>
                        <a:pt x="43" y="13"/>
                      </a:lnTo>
                      <a:lnTo>
                        <a:pt x="29" y="63"/>
                      </a:lnTo>
                      <a:lnTo>
                        <a:pt x="22" y="63"/>
                      </a:lnTo>
                      <a:lnTo>
                        <a:pt x="15" y="34"/>
                      </a:lnTo>
                      <a:lnTo>
                        <a:pt x="11" y="21"/>
                      </a:lnTo>
                      <a:lnTo>
                        <a:pt x="7" y="9"/>
                      </a:lnTo>
                      <a:lnTo>
                        <a:pt x="5" y="4"/>
                      </a:lnTo>
                      <a:lnTo>
                        <a:pt x="4" y="3"/>
                      </a:lnTo>
                      <a:lnTo>
                        <a:pt x="0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0" name="Freeform 193">
                  <a:extLst>
                    <a:ext uri="{FF2B5EF4-FFF2-40B4-BE49-F238E27FC236}">
                      <a16:creationId xmlns:a16="http://schemas.microsoft.com/office/drawing/2014/main" id="{C941CE1C-1232-4DA6-8EAB-41D5FE4A0B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3" y="3946"/>
                  <a:ext cx="32" cy="45"/>
                </a:xfrm>
                <a:custGeom>
                  <a:avLst/>
                  <a:gdLst>
                    <a:gd name="T0" fmla="*/ 14 w 32"/>
                    <a:gd name="T1" fmla="*/ 0 h 45"/>
                    <a:gd name="T2" fmla="*/ 15 w 32"/>
                    <a:gd name="T3" fmla="*/ 7 h 45"/>
                    <a:gd name="T4" fmla="*/ 18 w 32"/>
                    <a:gd name="T5" fmla="*/ 4 h 45"/>
                    <a:gd name="T6" fmla="*/ 21 w 32"/>
                    <a:gd name="T7" fmla="*/ 2 h 45"/>
                    <a:gd name="T8" fmla="*/ 26 w 32"/>
                    <a:gd name="T9" fmla="*/ 0 h 45"/>
                    <a:gd name="T10" fmla="*/ 30 w 32"/>
                    <a:gd name="T11" fmla="*/ 0 h 45"/>
                    <a:gd name="T12" fmla="*/ 31 w 32"/>
                    <a:gd name="T13" fmla="*/ 1 h 45"/>
                    <a:gd name="T14" fmla="*/ 32 w 32"/>
                    <a:gd name="T15" fmla="*/ 3 h 45"/>
                    <a:gd name="T16" fmla="*/ 32 w 32"/>
                    <a:gd name="T17" fmla="*/ 4 h 45"/>
                    <a:gd name="T18" fmla="*/ 31 w 32"/>
                    <a:gd name="T19" fmla="*/ 7 h 45"/>
                    <a:gd name="T20" fmla="*/ 30 w 32"/>
                    <a:gd name="T21" fmla="*/ 8 h 45"/>
                    <a:gd name="T22" fmla="*/ 28 w 32"/>
                    <a:gd name="T23" fmla="*/ 9 h 45"/>
                    <a:gd name="T24" fmla="*/ 27 w 32"/>
                    <a:gd name="T25" fmla="*/ 9 h 45"/>
                    <a:gd name="T26" fmla="*/ 26 w 32"/>
                    <a:gd name="T27" fmla="*/ 8 h 45"/>
                    <a:gd name="T28" fmla="*/ 23 w 32"/>
                    <a:gd name="T29" fmla="*/ 7 h 45"/>
                    <a:gd name="T30" fmla="*/ 19 w 32"/>
                    <a:gd name="T31" fmla="*/ 7 h 45"/>
                    <a:gd name="T32" fmla="*/ 17 w 32"/>
                    <a:gd name="T33" fmla="*/ 9 h 45"/>
                    <a:gd name="T34" fmla="*/ 15 w 32"/>
                    <a:gd name="T35" fmla="*/ 16 h 45"/>
                    <a:gd name="T36" fmla="*/ 15 w 32"/>
                    <a:gd name="T37" fmla="*/ 38 h 45"/>
                    <a:gd name="T38" fmla="*/ 16 w 32"/>
                    <a:gd name="T39" fmla="*/ 40 h 45"/>
                    <a:gd name="T40" fmla="*/ 16 w 32"/>
                    <a:gd name="T41" fmla="*/ 41 h 45"/>
                    <a:gd name="T42" fmla="*/ 17 w 32"/>
                    <a:gd name="T43" fmla="*/ 42 h 45"/>
                    <a:gd name="T44" fmla="*/ 20 w 32"/>
                    <a:gd name="T45" fmla="*/ 43 h 45"/>
                    <a:gd name="T46" fmla="*/ 23 w 32"/>
                    <a:gd name="T47" fmla="*/ 43 h 45"/>
                    <a:gd name="T48" fmla="*/ 23 w 32"/>
                    <a:gd name="T49" fmla="*/ 45 h 45"/>
                    <a:gd name="T50" fmla="*/ 0 w 32"/>
                    <a:gd name="T51" fmla="*/ 45 h 45"/>
                    <a:gd name="T52" fmla="*/ 0 w 32"/>
                    <a:gd name="T53" fmla="*/ 43 h 45"/>
                    <a:gd name="T54" fmla="*/ 3 w 32"/>
                    <a:gd name="T55" fmla="*/ 42 h 45"/>
                    <a:gd name="T56" fmla="*/ 5 w 32"/>
                    <a:gd name="T57" fmla="*/ 42 h 45"/>
                    <a:gd name="T58" fmla="*/ 7 w 32"/>
                    <a:gd name="T59" fmla="*/ 40 h 45"/>
                    <a:gd name="T60" fmla="*/ 7 w 32"/>
                    <a:gd name="T61" fmla="*/ 7 h 45"/>
                    <a:gd name="T62" fmla="*/ 5 w 32"/>
                    <a:gd name="T63" fmla="*/ 5 h 45"/>
                    <a:gd name="T64" fmla="*/ 4 w 32"/>
                    <a:gd name="T65" fmla="*/ 5 h 45"/>
                    <a:gd name="T66" fmla="*/ 1 w 32"/>
                    <a:gd name="T67" fmla="*/ 4 h 45"/>
                    <a:gd name="T68" fmla="*/ 1 w 32"/>
                    <a:gd name="T69" fmla="*/ 2 h 45"/>
                    <a:gd name="T70" fmla="*/ 14 w 32"/>
                    <a:gd name="T71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2" h="45">
                      <a:moveTo>
                        <a:pt x="14" y="0"/>
                      </a:moveTo>
                      <a:lnTo>
                        <a:pt x="15" y="7"/>
                      </a:lnTo>
                      <a:lnTo>
                        <a:pt x="18" y="4"/>
                      </a:lnTo>
                      <a:lnTo>
                        <a:pt x="21" y="2"/>
                      </a:lnTo>
                      <a:lnTo>
                        <a:pt x="26" y="0"/>
                      </a:lnTo>
                      <a:lnTo>
                        <a:pt x="30" y="0"/>
                      </a:lnTo>
                      <a:lnTo>
                        <a:pt x="31" y="1"/>
                      </a:lnTo>
                      <a:lnTo>
                        <a:pt x="32" y="3"/>
                      </a:lnTo>
                      <a:lnTo>
                        <a:pt x="32" y="4"/>
                      </a:lnTo>
                      <a:lnTo>
                        <a:pt x="31" y="7"/>
                      </a:lnTo>
                      <a:lnTo>
                        <a:pt x="30" y="8"/>
                      </a:lnTo>
                      <a:lnTo>
                        <a:pt x="28" y="9"/>
                      </a:lnTo>
                      <a:lnTo>
                        <a:pt x="27" y="9"/>
                      </a:lnTo>
                      <a:lnTo>
                        <a:pt x="26" y="8"/>
                      </a:lnTo>
                      <a:lnTo>
                        <a:pt x="23" y="7"/>
                      </a:lnTo>
                      <a:lnTo>
                        <a:pt x="19" y="7"/>
                      </a:lnTo>
                      <a:lnTo>
                        <a:pt x="17" y="9"/>
                      </a:lnTo>
                      <a:lnTo>
                        <a:pt x="15" y="16"/>
                      </a:lnTo>
                      <a:lnTo>
                        <a:pt x="15" y="38"/>
                      </a:lnTo>
                      <a:lnTo>
                        <a:pt x="16" y="40"/>
                      </a:lnTo>
                      <a:lnTo>
                        <a:pt x="16" y="41"/>
                      </a:lnTo>
                      <a:lnTo>
                        <a:pt x="17" y="42"/>
                      </a:lnTo>
                      <a:lnTo>
                        <a:pt x="20" y="43"/>
                      </a:lnTo>
                      <a:lnTo>
                        <a:pt x="23" y="43"/>
                      </a:lnTo>
                      <a:lnTo>
                        <a:pt x="23" y="45"/>
                      </a:lnTo>
                      <a:lnTo>
                        <a:pt x="0" y="45"/>
                      </a:lnTo>
                      <a:lnTo>
                        <a:pt x="0" y="43"/>
                      </a:lnTo>
                      <a:lnTo>
                        <a:pt x="3" y="42"/>
                      </a:lnTo>
                      <a:lnTo>
                        <a:pt x="5" y="42"/>
                      </a:lnTo>
                      <a:lnTo>
                        <a:pt x="7" y="40"/>
                      </a:lnTo>
                      <a:lnTo>
                        <a:pt x="7" y="7"/>
                      </a:lnTo>
                      <a:lnTo>
                        <a:pt x="5" y="5"/>
                      </a:lnTo>
                      <a:lnTo>
                        <a:pt x="4" y="5"/>
                      </a:lnTo>
                      <a:lnTo>
                        <a:pt x="1" y="4"/>
                      </a:lnTo>
                      <a:lnTo>
                        <a:pt x="1" y="2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1" name="Freeform 194">
                  <a:extLst>
                    <a:ext uri="{FF2B5EF4-FFF2-40B4-BE49-F238E27FC236}">
                      <a16:creationId xmlns:a16="http://schemas.microsoft.com/office/drawing/2014/main" id="{655EA4C2-5111-4AEB-8B87-8ABFD6C254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70" y="3926"/>
                  <a:ext cx="21" cy="65"/>
                </a:xfrm>
                <a:custGeom>
                  <a:avLst/>
                  <a:gdLst>
                    <a:gd name="T0" fmla="*/ 14 w 21"/>
                    <a:gd name="T1" fmla="*/ 20 h 65"/>
                    <a:gd name="T2" fmla="*/ 15 w 21"/>
                    <a:gd name="T3" fmla="*/ 21 h 65"/>
                    <a:gd name="T4" fmla="*/ 15 w 21"/>
                    <a:gd name="T5" fmla="*/ 61 h 65"/>
                    <a:gd name="T6" fmla="*/ 16 w 21"/>
                    <a:gd name="T7" fmla="*/ 62 h 65"/>
                    <a:gd name="T8" fmla="*/ 18 w 21"/>
                    <a:gd name="T9" fmla="*/ 63 h 65"/>
                    <a:gd name="T10" fmla="*/ 21 w 21"/>
                    <a:gd name="T11" fmla="*/ 63 h 65"/>
                    <a:gd name="T12" fmla="*/ 21 w 21"/>
                    <a:gd name="T13" fmla="*/ 65 h 65"/>
                    <a:gd name="T14" fmla="*/ 0 w 21"/>
                    <a:gd name="T15" fmla="*/ 65 h 65"/>
                    <a:gd name="T16" fmla="*/ 0 w 21"/>
                    <a:gd name="T17" fmla="*/ 63 h 65"/>
                    <a:gd name="T18" fmla="*/ 2 w 21"/>
                    <a:gd name="T19" fmla="*/ 62 h 65"/>
                    <a:gd name="T20" fmla="*/ 4 w 21"/>
                    <a:gd name="T21" fmla="*/ 62 h 65"/>
                    <a:gd name="T22" fmla="*/ 6 w 21"/>
                    <a:gd name="T23" fmla="*/ 60 h 65"/>
                    <a:gd name="T24" fmla="*/ 6 w 21"/>
                    <a:gd name="T25" fmla="*/ 27 h 65"/>
                    <a:gd name="T26" fmla="*/ 4 w 21"/>
                    <a:gd name="T27" fmla="*/ 25 h 65"/>
                    <a:gd name="T28" fmla="*/ 3 w 21"/>
                    <a:gd name="T29" fmla="*/ 25 h 65"/>
                    <a:gd name="T30" fmla="*/ 0 w 21"/>
                    <a:gd name="T31" fmla="*/ 24 h 65"/>
                    <a:gd name="T32" fmla="*/ 0 w 21"/>
                    <a:gd name="T33" fmla="*/ 22 h 65"/>
                    <a:gd name="T34" fmla="*/ 14 w 21"/>
                    <a:gd name="T35" fmla="*/ 20 h 65"/>
                    <a:gd name="T36" fmla="*/ 10 w 21"/>
                    <a:gd name="T37" fmla="*/ 0 h 65"/>
                    <a:gd name="T38" fmla="*/ 13 w 21"/>
                    <a:gd name="T39" fmla="*/ 1 h 65"/>
                    <a:gd name="T40" fmla="*/ 15 w 21"/>
                    <a:gd name="T41" fmla="*/ 3 h 65"/>
                    <a:gd name="T42" fmla="*/ 16 w 21"/>
                    <a:gd name="T43" fmla="*/ 5 h 65"/>
                    <a:gd name="T44" fmla="*/ 14 w 21"/>
                    <a:gd name="T45" fmla="*/ 10 h 65"/>
                    <a:gd name="T46" fmla="*/ 13 w 21"/>
                    <a:gd name="T47" fmla="*/ 11 h 65"/>
                    <a:gd name="T48" fmla="*/ 8 w 21"/>
                    <a:gd name="T49" fmla="*/ 11 h 65"/>
                    <a:gd name="T50" fmla="*/ 6 w 21"/>
                    <a:gd name="T51" fmla="*/ 10 h 65"/>
                    <a:gd name="T52" fmla="*/ 5 w 21"/>
                    <a:gd name="T53" fmla="*/ 8 h 65"/>
                    <a:gd name="T54" fmla="*/ 5 w 21"/>
                    <a:gd name="T55" fmla="*/ 3 h 65"/>
                    <a:gd name="T56" fmla="*/ 6 w 21"/>
                    <a:gd name="T57" fmla="*/ 2 h 65"/>
                    <a:gd name="T58" fmla="*/ 10 w 21"/>
                    <a:gd name="T59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1" h="65">
                      <a:moveTo>
                        <a:pt x="14" y="20"/>
                      </a:moveTo>
                      <a:lnTo>
                        <a:pt x="15" y="21"/>
                      </a:lnTo>
                      <a:lnTo>
                        <a:pt x="15" y="61"/>
                      </a:lnTo>
                      <a:lnTo>
                        <a:pt x="16" y="62"/>
                      </a:lnTo>
                      <a:lnTo>
                        <a:pt x="18" y="63"/>
                      </a:lnTo>
                      <a:lnTo>
                        <a:pt x="21" y="63"/>
                      </a:lnTo>
                      <a:lnTo>
                        <a:pt x="21" y="65"/>
                      </a:lnTo>
                      <a:lnTo>
                        <a:pt x="0" y="65"/>
                      </a:lnTo>
                      <a:lnTo>
                        <a:pt x="0" y="63"/>
                      </a:lnTo>
                      <a:lnTo>
                        <a:pt x="2" y="62"/>
                      </a:lnTo>
                      <a:lnTo>
                        <a:pt x="4" y="62"/>
                      </a:lnTo>
                      <a:lnTo>
                        <a:pt x="6" y="60"/>
                      </a:lnTo>
                      <a:lnTo>
                        <a:pt x="6" y="27"/>
                      </a:lnTo>
                      <a:lnTo>
                        <a:pt x="4" y="25"/>
                      </a:lnTo>
                      <a:lnTo>
                        <a:pt x="3" y="25"/>
                      </a:lnTo>
                      <a:lnTo>
                        <a:pt x="0" y="24"/>
                      </a:lnTo>
                      <a:lnTo>
                        <a:pt x="0" y="22"/>
                      </a:lnTo>
                      <a:lnTo>
                        <a:pt x="14" y="20"/>
                      </a:lnTo>
                      <a:close/>
                      <a:moveTo>
                        <a:pt x="10" y="0"/>
                      </a:moveTo>
                      <a:lnTo>
                        <a:pt x="13" y="1"/>
                      </a:lnTo>
                      <a:lnTo>
                        <a:pt x="15" y="3"/>
                      </a:lnTo>
                      <a:lnTo>
                        <a:pt x="16" y="5"/>
                      </a:lnTo>
                      <a:lnTo>
                        <a:pt x="14" y="10"/>
                      </a:lnTo>
                      <a:lnTo>
                        <a:pt x="13" y="11"/>
                      </a:lnTo>
                      <a:lnTo>
                        <a:pt x="8" y="11"/>
                      </a:lnTo>
                      <a:lnTo>
                        <a:pt x="6" y="10"/>
                      </a:lnTo>
                      <a:lnTo>
                        <a:pt x="5" y="8"/>
                      </a:lnTo>
                      <a:lnTo>
                        <a:pt x="5" y="3"/>
                      </a:lnTo>
                      <a:lnTo>
                        <a:pt x="6" y="2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2" name="Freeform 195">
                  <a:extLst>
                    <a:ext uri="{FF2B5EF4-FFF2-40B4-BE49-F238E27FC236}">
                      <a16:creationId xmlns:a16="http://schemas.microsoft.com/office/drawing/2014/main" id="{FD38FC44-DB06-49F7-8FD2-10CA48A4A2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6" y="3936"/>
                  <a:ext cx="28" cy="56"/>
                </a:xfrm>
                <a:custGeom>
                  <a:avLst/>
                  <a:gdLst>
                    <a:gd name="T0" fmla="*/ 12 w 28"/>
                    <a:gd name="T1" fmla="*/ 0 h 56"/>
                    <a:gd name="T2" fmla="*/ 14 w 28"/>
                    <a:gd name="T3" fmla="*/ 0 h 56"/>
                    <a:gd name="T4" fmla="*/ 14 w 28"/>
                    <a:gd name="T5" fmla="*/ 11 h 56"/>
                    <a:gd name="T6" fmla="*/ 26 w 28"/>
                    <a:gd name="T7" fmla="*/ 11 h 56"/>
                    <a:gd name="T8" fmla="*/ 26 w 28"/>
                    <a:gd name="T9" fmla="*/ 14 h 56"/>
                    <a:gd name="T10" fmla="*/ 14 w 28"/>
                    <a:gd name="T11" fmla="*/ 14 h 56"/>
                    <a:gd name="T12" fmla="*/ 14 w 28"/>
                    <a:gd name="T13" fmla="*/ 42 h 56"/>
                    <a:gd name="T14" fmla="*/ 15 w 28"/>
                    <a:gd name="T15" fmla="*/ 47 h 56"/>
                    <a:gd name="T16" fmla="*/ 17 w 28"/>
                    <a:gd name="T17" fmla="*/ 51 h 56"/>
                    <a:gd name="T18" fmla="*/ 18 w 28"/>
                    <a:gd name="T19" fmla="*/ 52 h 56"/>
                    <a:gd name="T20" fmla="*/ 20 w 28"/>
                    <a:gd name="T21" fmla="*/ 52 h 56"/>
                    <a:gd name="T22" fmla="*/ 24 w 28"/>
                    <a:gd name="T23" fmla="*/ 51 h 56"/>
                    <a:gd name="T24" fmla="*/ 27 w 28"/>
                    <a:gd name="T25" fmla="*/ 51 h 56"/>
                    <a:gd name="T26" fmla="*/ 28 w 28"/>
                    <a:gd name="T27" fmla="*/ 52 h 56"/>
                    <a:gd name="T28" fmla="*/ 25 w 28"/>
                    <a:gd name="T29" fmla="*/ 54 h 56"/>
                    <a:gd name="T30" fmla="*/ 16 w 28"/>
                    <a:gd name="T31" fmla="*/ 56 h 56"/>
                    <a:gd name="T32" fmla="*/ 13 w 28"/>
                    <a:gd name="T33" fmla="*/ 56 h 56"/>
                    <a:gd name="T34" fmla="*/ 8 w 28"/>
                    <a:gd name="T35" fmla="*/ 54 h 56"/>
                    <a:gd name="T36" fmla="*/ 7 w 28"/>
                    <a:gd name="T37" fmla="*/ 52 h 56"/>
                    <a:gd name="T38" fmla="*/ 6 w 28"/>
                    <a:gd name="T39" fmla="*/ 49 h 56"/>
                    <a:gd name="T40" fmla="*/ 6 w 28"/>
                    <a:gd name="T41" fmla="*/ 14 h 56"/>
                    <a:gd name="T42" fmla="*/ 0 w 28"/>
                    <a:gd name="T43" fmla="*/ 14 h 56"/>
                    <a:gd name="T44" fmla="*/ 0 w 28"/>
                    <a:gd name="T45" fmla="*/ 11 h 56"/>
                    <a:gd name="T46" fmla="*/ 6 w 28"/>
                    <a:gd name="T47" fmla="*/ 11 h 56"/>
                    <a:gd name="T48" fmla="*/ 12 w 28"/>
                    <a:gd name="T49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8" h="56">
                      <a:moveTo>
                        <a:pt x="12" y="0"/>
                      </a:moveTo>
                      <a:lnTo>
                        <a:pt x="14" y="0"/>
                      </a:lnTo>
                      <a:lnTo>
                        <a:pt x="14" y="11"/>
                      </a:lnTo>
                      <a:lnTo>
                        <a:pt x="26" y="11"/>
                      </a:lnTo>
                      <a:lnTo>
                        <a:pt x="26" y="14"/>
                      </a:lnTo>
                      <a:lnTo>
                        <a:pt x="14" y="14"/>
                      </a:lnTo>
                      <a:lnTo>
                        <a:pt x="14" y="42"/>
                      </a:lnTo>
                      <a:lnTo>
                        <a:pt x="15" y="47"/>
                      </a:lnTo>
                      <a:lnTo>
                        <a:pt x="17" y="51"/>
                      </a:lnTo>
                      <a:lnTo>
                        <a:pt x="18" y="52"/>
                      </a:lnTo>
                      <a:lnTo>
                        <a:pt x="20" y="52"/>
                      </a:lnTo>
                      <a:lnTo>
                        <a:pt x="24" y="51"/>
                      </a:lnTo>
                      <a:lnTo>
                        <a:pt x="27" y="51"/>
                      </a:lnTo>
                      <a:lnTo>
                        <a:pt x="28" y="52"/>
                      </a:lnTo>
                      <a:lnTo>
                        <a:pt x="25" y="54"/>
                      </a:lnTo>
                      <a:lnTo>
                        <a:pt x="16" y="56"/>
                      </a:lnTo>
                      <a:lnTo>
                        <a:pt x="13" y="56"/>
                      </a:lnTo>
                      <a:lnTo>
                        <a:pt x="8" y="54"/>
                      </a:lnTo>
                      <a:lnTo>
                        <a:pt x="7" y="52"/>
                      </a:lnTo>
                      <a:lnTo>
                        <a:pt x="6" y="49"/>
                      </a:lnTo>
                      <a:lnTo>
                        <a:pt x="6" y="14"/>
                      </a:lnTo>
                      <a:lnTo>
                        <a:pt x="0" y="14"/>
                      </a:lnTo>
                      <a:lnTo>
                        <a:pt x="0" y="11"/>
                      </a:lnTo>
                      <a:lnTo>
                        <a:pt x="6" y="11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3" name="Freeform 196">
                  <a:extLst>
                    <a:ext uri="{FF2B5EF4-FFF2-40B4-BE49-F238E27FC236}">
                      <a16:creationId xmlns:a16="http://schemas.microsoft.com/office/drawing/2014/main" id="{026506B6-AA2E-47AC-9E2F-F835BEA39C0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28" y="3946"/>
                  <a:ext cx="39" cy="46"/>
                </a:xfrm>
                <a:custGeom>
                  <a:avLst/>
                  <a:gdLst>
                    <a:gd name="T0" fmla="*/ 18 w 39"/>
                    <a:gd name="T1" fmla="*/ 3 h 46"/>
                    <a:gd name="T2" fmla="*/ 14 w 39"/>
                    <a:gd name="T3" fmla="*/ 5 h 46"/>
                    <a:gd name="T4" fmla="*/ 13 w 39"/>
                    <a:gd name="T5" fmla="*/ 7 h 46"/>
                    <a:gd name="T6" fmla="*/ 11 w 39"/>
                    <a:gd name="T7" fmla="*/ 9 h 46"/>
                    <a:gd name="T8" fmla="*/ 11 w 39"/>
                    <a:gd name="T9" fmla="*/ 12 h 46"/>
                    <a:gd name="T10" fmla="*/ 10 w 39"/>
                    <a:gd name="T11" fmla="*/ 14 h 46"/>
                    <a:gd name="T12" fmla="*/ 10 w 39"/>
                    <a:gd name="T13" fmla="*/ 18 h 46"/>
                    <a:gd name="T14" fmla="*/ 29 w 39"/>
                    <a:gd name="T15" fmla="*/ 18 h 46"/>
                    <a:gd name="T16" fmla="*/ 30 w 39"/>
                    <a:gd name="T17" fmla="*/ 17 h 46"/>
                    <a:gd name="T18" fmla="*/ 30 w 39"/>
                    <a:gd name="T19" fmla="*/ 12 h 46"/>
                    <a:gd name="T20" fmla="*/ 29 w 39"/>
                    <a:gd name="T21" fmla="*/ 8 h 46"/>
                    <a:gd name="T22" fmla="*/ 27 w 39"/>
                    <a:gd name="T23" fmla="*/ 6 h 46"/>
                    <a:gd name="T24" fmla="*/ 24 w 39"/>
                    <a:gd name="T25" fmla="*/ 3 h 46"/>
                    <a:gd name="T26" fmla="*/ 18 w 39"/>
                    <a:gd name="T27" fmla="*/ 3 h 46"/>
                    <a:gd name="T28" fmla="*/ 21 w 39"/>
                    <a:gd name="T29" fmla="*/ 0 h 46"/>
                    <a:gd name="T30" fmla="*/ 30 w 39"/>
                    <a:gd name="T31" fmla="*/ 1 h 46"/>
                    <a:gd name="T32" fmla="*/ 35 w 39"/>
                    <a:gd name="T33" fmla="*/ 5 h 46"/>
                    <a:gd name="T34" fmla="*/ 39 w 39"/>
                    <a:gd name="T35" fmla="*/ 14 h 46"/>
                    <a:gd name="T36" fmla="*/ 39 w 39"/>
                    <a:gd name="T37" fmla="*/ 20 h 46"/>
                    <a:gd name="T38" fmla="*/ 38 w 39"/>
                    <a:gd name="T39" fmla="*/ 20 h 46"/>
                    <a:gd name="T40" fmla="*/ 37 w 39"/>
                    <a:gd name="T41" fmla="*/ 21 h 46"/>
                    <a:gd name="T42" fmla="*/ 9 w 39"/>
                    <a:gd name="T43" fmla="*/ 21 h 46"/>
                    <a:gd name="T44" fmla="*/ 10 w 39"/>
                    <a:gd name="T45" fmla="*/ 29 h 46"/>
                    <a:gd name="T46" fmla="*/ 12 w 39"/>
                    <a:gd name="T47" fmla="*/ 36 h 46"/>
                    <a:gd name="T48" fmla="*/ 17 w 39"/>
                    <a:gd name="T49" fmla="*/ 40 h 46"/>
                    <a:gd name="T50" fmla="*/ 23 w 39"/>
                    <a:gd name="T51" fmla="*/ 42 h 46"/>
                    <a:gd name="T52" fmla="*/ 30 w 39"/>
                    <a:gd name="T53" fmla="*/ 40 h 46"/>
                    <a:gd name="T54" fmla="*/ 33 w 39"/>
                    <a:gd name="T55" fmla="*/ 38 h 46"/>
                    <a:gd name="T56" fmla="*/ 34 w 39"/>
                    <a:gd name="T57" fmla="*/ 36 h 46"/>
                    <a:gd name="T58" fmla="*/ 36 w 39"/>
                    <a:gd name="T59" fmla="*/ 32 h 46"/>
                    <a:gd name="T60" fmla="*/ 38 w 39"/>
                    <a:gd name="T61" fmla="*/ 33 h 46"/>
                    <a:gd name="T62" fmla="*/ 35 w 39"/>
                    <a:gd name="T63" fmla="*/ 40 h 46"/>
                    <a:gd name="T64" fmla="*/ 30 w 39"/>
                    <a:gd name="T65" fmla="*/ 44 h 46"/>
                    <a:gd name="T66" fmla="*/ 21 w 39"/>
                    <a:gd name="T67" fmla="*/ 46 h 46"/>
                    <a:gd name="T68" fmla="*/ 11 w 39"/>
                    <a:gd name="T69" fmla="*/ 45 h 46"/>
                    <a:gd name="T70" fmla="*/ 5 w 39"/>
                    <a:gd name="T71" fmla="*/ 40 h 46"/>
                    <a:gd name="T72" fmla="*/ 1 w 39"/>
                    <a:gd name="T73" fmla="*/ 33 h 46"/>
                    <a:gd name="T74" fmla="*/ 0 w 39"/>
                    <a:gd name="T75" fmla="*/ 24 h 46"/>
                    <a:gd name="T76" fmla="*/ 1 w 39"/>
                    <a:gd name="T77" fmla="*/ 14 h 46"/>
                    <a:gd name="T78" fmla="*/ 6 w 39"/>
                    <a:gd name="T79" fmla="*/ 6 h 46"/>
                    <a:gd name="T80" fmla="*/ 12 w 39"/>
                    <a:gd name="T81" fmla="*/ 2 h 46"/>
                    <a:gd name="T82" fmla="*/ 21 w 39"/>
                    <a:gd name="T83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9" h="46">
                      <a:moveTo>
                        <a:pt x="18" y="3"/>
                      </a:moveTo>
                      <a:lnTo>
                        <a:pt x="14" y="5"/>
                      </a:lnTo>
                      <a:lnTo>
                        <a:pt x="13" y="7"/>
                      </a:lnTo>
                      <a:lnTo>
                        <a:pt x="11" y="9"/>
                      </a:lnTo>
                      <a:lnTo>
                        <a:pt x="11" y="12"/>
                      </a:lnTo>
                      <a:lnTo>
                        <a:pt x="10" y="14"/>
                      </a:lnTo>
                      <a:lnTo>
                        <a:pt x="10" y="18"/>
                      </a:lnTo>
                      <a:lnTo>
                        <a:pt x="29" y="18"/>
                      </a:lnTo>
                      <a:lnTo>
                        <a:pt x="30" y="17"/>
                      </a:lnTo>
                      <a:lnTo>
                        <a:pt x="30" y="12"/>
                      </a:lnTo>
                      <a:lnTo>
                        <a:pt x="29" y="8"/>
                      </a:lnTo>
                      <a:lnTo>
                        <a:pt x="27" y="6"/>
                      </a:lnTo>
                      <a:lnTo>
                        <a:pt x="24" y="3"/>
                      </a:lnTo>
                      <a:lnTo>
                        <a:pt x="18" y="3"/>
                      </a:lnTo>
                      <a:close/>
                      <a:moveTo>
                        <a:pt x="21" y="0"/>
                      </a:moveTo>
                      <a:lnTo>
                        <a:pt x="30" y="1"/>
                      </a:lnTo>
                      <a:lnTo>
                        <a:pt x="35" y="5"/>
                      </a:lnTo>
                      <a:lnTo>
                        <a:pt x="39" y="14"/>
                      </a:lnTo>
                      <a:lnTo>
                        <a:pt x="39" y="20"/>
                      </a:lnTo>
                      <a:lnTo>
                        <a:pt x="38" y="20"/>
                      </a:lnTo>
                      <a:lnTo>
                        <a:pt x="37" y="21"/>
                      </a:lnTo>
                      <a:lnTo>
                        <a:pt x="9" y="21"/>
                      </a:lnTo>
                      <a:lnTo>
                        <a:pt x="10" y="29"/>
                      </a:lnTo>
                      <a:lnTo>
                        <a:pt x="12" y="36"/>
                      </a:lnTo>
                      <a:lnTo>
                        <a:pt x="17" y="40"/>
                      </a:lnTo>
                      <a:lnTo>
                        <a:pt x="23" y="42"/>
                      </a:lnTo>
                      <a:lnTo>
                        <a:pt x="30" y="40"/>
                      </a:lnTo>
                      <a:lnTo>
                        <a:pt x="33" y="38"/>
                      </a:lnTo>
                      <a:lnTo>
                        <a:pt x="34" y="36"/>
                      </a:lnTo>
                      <a:lnTo>
                        <a:pt x="36" y="32"/>
                      </a:lnTo>
                      <a:lnTo>
                        <a:pt x="38" y="33"/>
                      </a:lnTo>
                      <a:lnTo>
                        <a:pt x="35" y="40"/>
                      </a:lnTo>
                      <a:lnTo>
                        <a:pt x="30" y="44"/>
                      </a:lnTo>
                      <a:lnTo>
                        <a:pt x="21" y="46"/>
                      </a:lnTo>
                      <a:lnTo>
                        <a:pt x="11" y="45"/>
                      </a:lnTo>
                      <a:lnTo>
                        <a:pt x="5" y="40"/>
                      </a:lnTo>
                      <a:lnTo>
                        <a:pt x="1" y="33"/>
                      </a:lnTo>
                      <a:lnTo>
                        <a:pt x="0" y="24"/>
                      </a:lnTo>
                      <a:lnTo>
                        <a:pt x="1" y="14"/>
                      </a:lnTo>
                      <a:lnTo>
                        <a:pt x="6" y="6"/>
                      </a:lnTo>
                      <a:lnTo>
                        <a:pt x="12" y="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4" name="Freeform 197">
                  <a:extLst>
                    <a:ext uri="{FF2B5EF4-FFF2-40B4-BE49-F238E27FC236}">
                      <a16:creationId xmlns:a16="http://schemas.microsoft.com/office/drawing/2014/main" id="{1E525568-046F-4A2B-9F7B-2E56E225C2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37" y="3889"/>
                  <a:ext cx="52" cy="63"/>
                </a:xfrm>
                <a:custGeom>
                  <a:avLst/>
                  <a:gdLst>
                    <a:gd name="T0" fmla="*/ 0 w 52"/>
                    <a:gd name="T1" fmla="*/ 0 h 63"/>
                    <a:gd name="T2" fmla="*/ 52 w 52"/>
                    <a:gd name="T3" fmla="*/ 0 h 63"/>
                    <a:gd name="T4" fmla="*/ 52 w 52"/>
                    <a:gd name="T5" fmla="*/ 15 h 63"/>
                    <a:gd name="T6" fmla="*/ 50 w 52"/>
                    <a:gd name="T7" fmla="*/ 15 h 63"/>
                    <a:gd name="T8" fmla="*/ 48 w 52"/>
                    <a:gd name="T9" fmla="*/ 11 h 63"/>
                    <a:gd name="T10" fmla="*/ 47 w 52"/>
                    <a:gd name="T11" fmla="*/ 8 h 63"/>
                    <a:gd name="T12" fmla="*/ 46 w 52"/>
                    <a:gd name="T13" fmla="*/ 5 h 63"/>
                    <a:gd name="T14" fmla="*/ 40 w 52"/>
                    <a:gd name="T15" fmla="*/ 3 h 63"/>
                    <a:gd name="T16" fmla="*/ 30 w 52"/>
                    <a:gd name="T17" fmla="*/ 3 h 63"/>
                    <a:gd name="T18" fmla="*/ 30 w 52"/>
                    <a:gd name="T19" fmla="*/ 59 h 63"/>
                    <a:gd name="T20" fmla="*/ 31 w 52"/>
                    <a:gd name="T21" fmla="*/ 60 h 63"/>
                    <a:gd name="T22" fmla="*/ 33 w 52"/>
                    <a:gd name="T23" fmla="*/ 60 h 63"/>
                    <a:gd name="T24" fmla="*/ 35 w 52"/>
                    <a:gd name="T25" fmla="*/ 61 h 63"/>
                    <a:gd name="T26" fmla="*/ 40 w 52"/>
                    <a:gd name="T27" fmla="*/ 61 h 63"/>
                    <a:gd name="T28" fmla="*/ 40 w 52"/>
                    <a:gd name="T29" fmla="*/ 63 h 63"/>
                    <a:gd name="T30" fmla="*/ 11 w 52"/>
                    <a:gd name="T31" fmla="*/ 63 h 63"/>
                    <a:gd name="T32" fmla="*/ 11 w 52"/>
                    <a:gd name="T33" fmla="*/ 61 h 63"/>
                    <a:gd name="T34" fmla="*/ 15 w 52"/>
                    <a:gd name="T35" fmla="*/ 60 h 63"/>
                    <a:gd name="T36" fmla="*/ 18 w 52"/>
                    <a:gd name="T37" fmla="*/ 60 h 63"/>
                    <a:gd name="T38" fmla="*/ 20 w 52"/>
                    <a:gd name="T39" fmla="*/ 59 h 63"/>
                    <a:gd name="T40" fmla="*/ 21 w 52"/>
                    <a:gd name="T41" fmla="*/ 57 h 63"/>
                    <a:gd name="T42" fmla="*/ 21 w 52"/>
                    <a:gd name="T43" fmla="*/ 3 h 63"/>
                    <a:gd name="T44" fmla="*/ 11 w 52"/>
                    <a:gd name="T45" fmla="*/ 3 h 63"/>
                    <a:gd name="T46" fmla="*/ 7 w 52"/>
                    <a:gd name="T47" fmla="*/ 4 h 63"/>
                    <a:gd name="T48" fmla="*/ 5 w 52"/>
                    <a:gd name="T49" fmla="*/ 5 h 63"/>
                    <a:gd name="T50" fmla="*/ 4 w 52"/>
                    <a:gd name="T51" fmla="*/ 8 h 63"/>
                    <a:gd name="T52" fmla="*/ 3 w 52"/>
                    <a:gd name="T53" fmla="*/ 11 h 63"/>
                    <a:gd name="T54" fmla="*/ 2 w 52"/>
                    <a:gd name="T55" fmla="*/ 15 h 63"/>
                    <a:gd name="T56" fmla="*/ 0 w 52"/>
                    <a:gd name="T57" fmla="*/ 15 h 63"/>
                    <a:gd name="T58" fmla="*/ 0 w 52"/>
                    <a:gd name="T59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2" h="63">
                      <a:moveTo>
                        <a:pt x="0" y="0"/>
                      </a:moveTo>
                      <a:lnTo>
                        <a:pt x="52" y="0"/>
                      </a:lnTo>
                      <a:lnTo>
                        <a:pt x="52" y="15"/>
                      </a:lnTo>
                      <a:lnTo>
                        <a:pt x="50" y="15"/>
                      </a:lnTo>
                      <a:lnTo>
                        <a:pt x="48" y="11"/>
                      </a:lnTo>
                      <a:lnTo>
                        <a:pt x="47" y="8"/>
                      </a:lnTo>
                      <a:lnTo>
                        <a:pt x="46" y="5"/>
                      </a:lnTo>
                      <a:lnTo>
                        <a:pt x="40" y="3"/>
                      </a:lnTo>
                      <a:lnTo>
                        <a:pt x="30" y="3"/>
                      </a:lnTo>
                      <a:lnTo>
                        <a:pt x="30" y="59"/>
                      </a:lnTo>
                      <a:lnTo>
                        <a:pt x="31" y="60"/>
                      </a:lnTo>
                      <a:lnTo>
                        <a:pt x="33" y="60"/>
                      </a:lnTo>
                      <a:lnTo>
                        <a:pt x="35" y="61"/>
                      </a:lnTo>
                      <a:lnTo>
                        <a:pt x="40" y="61"/>
                      </a:lnTo>
                      <a:lnTo>
                        <a:pt x="40" y="63"/>
                      </a:lnTo>
                      <a:lnTo>
                        <a:pt x="11" y="63"/>
                      </a:lnTo>
                      <a:lnTo>
                        <a:pt x="11" y="61"/>
                      </a:lnTo>
                      <a:lnTo>
                        <a:pt x="15" y="60"/>
                      </a:lnTo>
                      <a:lnTo>
                        <a:pt x="18" y="60"/>
                      </a:lnTo>
                      <a:lnTo>
                        <a:pt x="20" y="59"/>
                      </a:lnTo>
                      <a:lnTo>
                        <a:pt x="21" y="57"/>
                      </a:lnTo>
                      <a:lnTo>
                        <a:pt x="21" y="3"/>
                      </a:lnTo>
                      <a:lnTo>
                        <a:pt x="11" y="3"/>
                      </a:lnTo>
                      <a:lnTo>
                        <a:pt x="7" y="4"/>
                      </a:lnTo>
                      <a:lnTo>
                        <a:pt x="5" y="5"/>
                      </a:lnTo>
                      <a:lnTo>
                        <a:pt x="4" y="8"/>
                      </a:lnTo>
                      <a:lnTo>
                        <a:pt x="3" y="11"/>
                      </a:lnTo>
                      <a:lnTo>
                        <a:pt x="2" y="15"/>
                      </a:lnTo>
                      <a:lnTo>
                        <a:pt x="0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5" name="Freeform 198">
                  <a:extLst>
                    <a:ext uri="{FF2B5EF4-FFF2-40B4-BE49-F238E27FC236}">
                      <a16:creationId xmlns:a16="http://schemas.microsoft.com/office/drawing/2014/main" id="{55D88EBC-3FBC-4E17-9688-AB167A7FACF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91" y="3887"/>
                  <a:ext cx="22" cy="65"/>
                </a:xfrm>
                <a:custGeom>
                  <a:avLst/>
                  <a:gdLst>
                    <a:gd name="T0" fmla="*/ 14 w 22"/>
                    <a:gd name="T1" fmla="*/ 19 h 65"/>
                    <a:gd name="T2" fmla="*/ 15 w 22"/>
                    <a:gd name="T3" fmla="*/ 20 h 65"/>
                    <a:gd name="T4" fmla="*/ 15 w 22"/>
                    <a:gd name="T5" fmla="*/ 61 h 65"/>
                    <a:gd name="T6" fmla="*/ 16 w 22"/>
                    <a:gd name="T7" fmla="*/ 62 h 65"/>
                    <a:gd name="T8" fmla="*/ 18 w 22"/>
                    <a:gd name="T9" fmla="*/ 63 h 65"/>
                    <a:gd name="T10" fmla="*/ 22 w 22"/>
                    <a:gd name="T11" fmla="*/ 63 h 65"/>
                    <a:gd name="T12" fmla="*/ 22 w 22"/>
                    <a:gd name="T13" fmla="*/ 65 h 65"/>
                    <a:gd name="T14" fmla="*/ 0 w 22"/>
                    <a:gd name="T15" fmla="*/ 65 h 65"/>
                    <a:gd name="T16" fmla="*/ 0 w 22"/>
                    <a:gd name="T17" fmla="*/ 63 h 65"/>
                    <a:gd name="T18" fmla="*/ 3 w 22"/>
                    <a:gd name="T19" fmla="*/ 62 h 65"/>
                    <a:gd name="T20" fmla="*/ 4 w 22"/>
                    <a:gd name="T21" fmla="*/ 62 h 65"/>
                    <a:gd name="T22" fmla="*/ 6 w 22"/>
                    <a:gd name="T23" fmla="*/ 60 h 65"/>
                    <a:gd name="T24" fmla="*/ 6 w 22"/>
                    <a:gd name="T25" fmla="*/ 27 h 65"/>
                    <a:gd name="T26" fmla="*/ 4 w 22"/>
                    <a:gd name="T27" fmla="*/ 25 h 65"/>
                    <a:gd name="T28" fmla="*/ 3 w 22"/>
                    <a:gd name="T29" fmla="*/ 25 h 65"/>
                    <a:gd name="T30" fmla="*/ 0 w 22"/>
                    <a:gd name="T31" fmla="*/ 24 h 65"/>
                    <a:gd name="T32" fmla="*/ 0 w 22"/>
                    <a:gd name="T33" fmla="*/ 22 h 65"/>
                    <a:gd name="T34" fmla="*/ 14 w 22"/>
                    <a:gd name="T35" fmla="*/ 19 h 65"/>
                    <a:gd name="T36" fmla="*/ 11 w 22"/>
                    <a:gd name="T37" fmla="*/ 0 h 65"/>
                    <a:gd name="T38" fmla="*/ 13 w 22"/>
                    <a:gd name="T39" fmla="*/ 1 h 65"/>
                    <a:gd name="T40" fmla="*/ 14 w 22"/>
                    <a:gd name="T41" fmla="*/ 2 h 65"/>
                    <a:gd name="T42" fmla="*/ 16 w 22"/>
                    <a:gd name="T43" fmla="*/ 3 h 65"/>
                    <a:gd name="T44" fmla="*/ 16 w 22"/>
                    <a:gd name="T45" fmla="*/ 5 h 65"/>
                    <a:gd name="T46" fmla="*/ 14 w 22"/>
                    <a:gd name="T47" fmla="*/ 10 h 65"/>
                    <a:gd name="T48" fmla="*/ 13 w 22"/>
                    <a:gd name="T49" fmla="*/ 11 h 65"/>
                    <a:gd name="T50" fmla="*/ 9 w 22"/>
                    <a:gd name="T51" fmla="*/ 11 h 65"/>
                    <a:gd name="T52" fmla="*/ 6 w 22"/>
                    <a:gd name="T53" fmla="*/ 10 h 65"/>
                    <a:gd name="T54" fmla="*/ 5 w 22"/>
                    <a:gd name="T55" fmla="*/ 7 h 65"/>
                    <a:gd name="T56" fmla="*/ 5 w 22"/>
                    <a:gd name="T57" fmla="*/ 3 h 65"/>
                    <a:gd name="T58" fmla="*/ 6 w 22"/>
                    <a:gd name="T59" fmla="*/ 2 h 65"/>
                    <a:gd name="T60" fmla="*/ 11 w 22"/>
                    <a:gd name="T61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" h="65">
                      <a:moveTo>
                        <a:pt x="14" y="19"/>
                      </a:moveTo>
                      <a:lnTo>
                        <a:pt x="15" y="20"/>
                      </a:lnTo>
                      <a:lnTo>
                        <a:pt x="15" y="61"/>
                      </a:lnTo>
                      <a:lnTo>
                        <a:pt x="16" y="62"/>
                      </a:lnTo>
                      <a:lnTo>
                        <a:pt x="18" y="63"/>
                      </a:lnTo>
                      <a:lnTo>
                        <a:pt x="22" y="63"/>
                      </a:lnTo>
                      <a:lnTo>
                        <a:pt x="22" y="65"/>
                      </a:lnTo>
                      <a:lnTo>
                        <a:pt x="0" y="65"/>
                      </a:lnTo>
                      <a:lnTo>
                        <a:pt x="0" y="63"/>
                      </a:lnTo>
                      <a:lnTo>
                        <a:pt x="3" y="62"/>
                      </a:lnTo>
                      <a:lnTo>
                        <a:pt x="4" y="62"/>
                      </a:lnTo>
                      <a:lnTo>
                        <a:pt x="6" y="60"/>
                      </a:lnTo>
                      <a:lnTo>
                        <a:pt x="6" y="27"/>
                      </a:lnTo>
                      <a:lnTo>
                        <a:pt x="4" y="25"/>
                      </a:lnTo>
                      <a:lnTo>
                        <a:pt x="3" y="25"/>
                      </a:lnTo>
                      <a:lnTo>
                        <a:pt x="0" y="24"/>
                      </a:lnTo>
                      <a:lnTo>
                        <a:pt x="0" y="22"/>
                      </a:lnTo>
                      <a:lnTo>
                        <a:pt x="14" y="19"/>
                      </a:lnTo>
                      <a:close/>
                      <a:moveTo>
                        <a:pt x="11" y="0"/>
                      </a:moveTo>
                      <a:lnTo>
                        <a:pt x="13" y="1"/>
                      </a:lnTo>
                      <a:lnTo>
                        <a:pt x="14" y="2"/>
                      </a:lnTo>
                      <a:lnTo>
                        <a:pt x="16" y="3"/>
                      </a:lnTo>
                      <a:lnTo>
                        <a:pt x="16" y="5"/>
                      </a:lnTo>
                      <a:lnTo>
                        <a:pt x="14" y="10"/>
                      </a:lnTo>
                      <a:lnTo>
                        <a:pt x="13" y="11"/>
                      </a:lnTo>
                      <a:lnTo>
                        <a:pt x="9" y="11"/>
                      </a:lnTo>
                      <a:lnTo>
                        <a:pt x="6" y="10"/>
                      </a:lnTo>
                      <a:lnTo>
                        <a:pt x="5" y="7"/>
                      </a:lnTo>
                      <a:lnTo>
                        <a:pt x="5" y="3"/>
                      </a:lnTo>
                      <a:lnTo>
                        <a:pt x="6" y="2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6" name="Freeform 199">
                  <a:extLst>
                    <a:ext uri="{FF2B5EF4-FFF2-40B4-BE49-F238E27FC236}">
                      <a16:creationId xmlns:a16="http://schemas.microsoft.com/office/drawing/2014/main" id="{B94AD0D0-F940-408E-A0AA-D05DC389AD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17" y="3906"/>
                  <a:ext cx="79" cy="46"/>
                </a:xfrm>
                <a:custGeom>
                  <a:avLst/>
                  <a:gdLst>
                    <a:gd name="T0" fmla="*/ 15 w 79"/>
                    <a:gd name="T1" fmla="*/ 7 h 46"/>
                    <a:gd name="T2" fmla="*/ 21 w 79"/>
                    <a:gd name="T3" fmla="*/ 4 h 46"/>
                    <a:gd name="T4" fmla="*/ 27 w 79"/>
                    <a:gd name="T5" fmla="*/ 0 h 46"/>
                    <a:gd name="T6" fmla="*/ 36 w 79"/>
                    <a:gd name="T7" fmla="*/ 1 h 46"/>
                    <a:gd name="T8" fmla="*/ 41 w 79"/>
                    <a:gd name="T9" fmla="*/ 5 h 46"/>
                    <a:gd name="T10" fmla="*/ 48 w 79"/>
                    <a:gd name="T11" fmla="*/ 4 h 46"/>
                    <a:gd name="T12" fmla="*/ 59 w 79"/>
                    <a:gd name="T13" fmla="*/ 0 h 46"/>
                    <a:gd name="T14" fmla="*/ 68 w 79"/>
                    <a:gd name="T15" fmla="*/ 3 h 46"/>
                    <a:gd name="T16" fmla="*/ 73 w 79"/>
                    <a:gd name="T17" fmla="*/ 14 h 46"/>
                    <a:gd name="T18" fmla="*/ 74 w 79"/>
                    <a:gd name="T19" fmla="*/ 43 h 46"/>
                    <a:gd name="T20" fmla="*/ 79 w 79"/>
                    <a:gd name="T21" fmla="*/ 44 h 46"/>
                    <a:gd name="T22" fmla="*/ 58 w 79"/>
                    <a:gd name="T23" fmla="*/ 46 h 46"/>
                    <a:gd name="T24" fmla="*/ 61 w 79"/>
                    <a:gd name="T25" fmla="*/ 43 h 46"/>
                    <a:gd name="T26" fmla="*/ 64 w 79"/>
                    <a:gd name="T27" fmla="*/ 42 h 46"/>
                    <a:gd name="T28" fmla="*/ 63 w 79"/>
                    <a:gd name="T29" fmla="*/ 9 h 46"/>
                    <a:gd name="T30" fmla="*/ 59 w 79"/>
                    <a:gd name="T31" fmla="*/ 6 h 46"/>
                    <a:gd name="T32" fmla="*/ 49 w 79"/>
                    <a:gd name="T33" fmla="*/ 7 h 46"/>
                    <a:gd name="T34" fmla="*/ 45 w 79"/>
                    <a:gd name="T35" fmla="*/ 12 h 46"/>
                    <a:gd name="T36" fmla="*/ 44 w 79"/>
                    <a:gd name="T37" fmla="*/ 17 h 46"/>
                    <a:gd name="T38" fmla="*/ 45 w 79"/>
                    <a:gd name="T39" fmla="*/ 41 h 46"/>
                    <a:gd name="T40" fmla="*/ 46 w 79"/>
                    <a:gd name="T41" fmla="*/ 43 h 46"/>
                    <a:gd name="T42" fmla="*/ 51 w 79"/>
                    <a:gd name="T43" fmla="*/ 44 h 46"/>
                    <a:gd name="T44" fmla="*/ 28 w 79"/>
                    <a:gd name="T45" fmla="*/ 46 h 46"/>
                    <a:gd name="T46" fmla="*/ 32 w 79"/>
                    <a:gd name="T47" fmla="*/ 43 h 46"/>
                    <a:gd name="T48" fmla="*/ 36 w 79"/>
                    <a:gd name="T49" fmla="*/ 41 h 46"/>
                    <a:gd name="T50" fmla="*/ 33 w 79"/>
                    <a:gd name="T51" fmla="*/ 7 h 46"/>
                    <a:gd name="T52" fmla="*/ 23 w 79"/>
                    <a:gd name="T53" fmla="*/ 6 h 46"/>
                    <a:gd name="T54" fmla="*/ 17 w 79"/>
                    <a:gd name="T55" fmla="*/ 9 h 46"/>
                    <a:gd name="T56" fmla="*/ 15 w 79"/>
                    <a:gd name="T57" fmla="*/ 14 h 46"/>
                    <a:gd name="T58" fmla="*/ 19 w 79"/>
                    <a:gd name="T59" fmla="*/ 44 h 46"/>
                    <a:gd name="T60" fmla="*/ 22 w 79"/>
                    <a:gd name="T61" fmla="*/ 46 h 46"/>
                    <a:gd name="T62" fmla="*/ 0 w 79"/>
                    <a:gd name="T63" fmla="*/ 44 h 46"/>
                    <a:gd name="T64" fmla="*/ 5 w 79"/>
                    <a:gd name="T65" fmla="*/ 43 h 46"/>
                    <a:gd name="T66" fmla="*/ 7 w 79"/>
                    <a:gd name="T67" fmla="*/ 7 h 46"/>
                    <a:gd name="T68" fmla="*/ 4 w 79"/>
                    <a:gd name="T69" fmla="*/ 6 h 46"/>
                    <a:gd name="T70" fmla="*/ 0 w 79"/>
                    <a:gd name="T71" fmla="*/ 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79" h="46">
                      <a:moveTo>
                        <a:pt x="14" y="0"/>
                      </a:moveTo>
                      <a:lnTo>
                        <a:pt x="15" y="7"/>
                      </a:lnTo>
                      <a:lnTo>
                        <a:pt x="17" y="6"/>
                      </a:lnTo>
                      <a:lnTo>
                        <a:pt x="21" y="4"/>
                      </a:lnTo>
                      <a:lnTo>
                        <a:pt x="24" y="3"/>
                      </a:lnTo>
                      <a:lnTo>
                        <a:pt x="27" y="0"/>
                      </a:lnTo>
                      <a:lnTo>
                        <a:pt x="32" y="0"/>
                      </a:lnTo>
                      <a:lnTo>
                        <a:pt x="36" y="1"/>
                      </a:lnTo>
                      <a:lnTo>
                        <a:pt x="39" y="3"/>
                      </a:lnTo>
                      <a:lnTo>
                        <a:pt x="41" y="5"/>
                      </a:lnTo>
                      <a:lnTo>
                        <a:pt x="44" y="8"/>
                      </a:lnTo>
                      <a:lnTo>
                        <a:pt x="48" y="4"/>
                      </a:lnTo>
                      <a:lnTo>
                        <a:pt x="54" y="1"/>
                      </a:lnTo>
                      <a:lnTo>
                        <a:pt x="59" y="0"/>
                      </a:lnTo>
                      <a:lnTo>
                        <a:pt x="64" y="1"/>
                      </a:lnTo>
                      <a:lnTo>
                        <a:pt x="68" y="3"/>
                      </a:lnTo>
                      <a:lnTo>
                        <a:pt x="71" y="6"/>
                      </a:lnTo>
                      <a:lnTo>
                        <a:pt x="73" y="14"/>
                      </a:lnTo>
                      <a:lnTo>
                        <a:pt x="73" y="42"/>
                      </a:lnTo>
                      <a:lnTo>
                        <a:pt x="74" y="43"/>
                      </a:lnTo>
                      <a:lnTo>
                        <a:pt x="76" y="44"/>
                      </a:lnTo>
                      <a:lnTo>
                        <a:pt x="79" y="44"/>
                      </a:lnTo>
                      <a:lnTo>
                        <a:pt x="79" y="46"/>
                      </a:lnTo>
                      <a:lnTo>
                        <a:pt x="58" y="46"/>
                      </a:lnTo>
                      <a:lnTo>
                        <a:pt x="58" y="44"/>
                      </a:lnTo>
                      <a:lnTo>
                        <a:pt x="61" y="43"/>
                      </a:lnTo>
                      <a:lnTo>
                        <a:pt x="63" y="43"/>
                      </a:lnTo>
                      <a:lnTo>
                        <a:pt x="64" y="42"/>
                      </a:lnTo>
                      <a:lnTo>
                        <a:pt x="64" y="12"/>
                      </a:lnTo>
                      <a:lnTo>
                        <a:pt x="63" y="9"/>
                      </a:lnTo>
                      <a:lnTo>
                        <a:pt x="61" y="7"/>
                      </a:lnTo>
                      <a:lnTo>
                        <a:pt x="59" y="6"/>
                      </a:lnTo>
                      <a:lnTo>
                        <a:pt x="51" y="6"/>
                      </a:lnTo>
                      <a:lnTo>
                        <a:pt x="49" y="7"/>
                      </a:lnTo>
                      <a:lnTo>
                        <a:pt x="46" y="9"/>
                      </a:lnTo>
                      <a:lnTo>
                        <a:pt x="45" y="12"/>
                      </a:lnTo>
                      <a:lnTo>
                        <a:pt x="45" y="14"/>
                      </a:lnTo>
                      <a:lnTo>
                        <a:pt x="44" y="17"/>
                      </a:lnTo>
                      <a:lnTo>
                        <a:pt x="44" y="38"/>
                      </a:lnTo>
                      <a:lnTo>
                        <a:pt x="45" y="41"/>
                      </a:lnTo>
                      <a:lnTo>
                        <a:pt x="45" y="42"/>
                      </a:lnTo>
                      <a:lnTo>
                        <a:pt x="46" y="43"/>
                      </a:lnTo>
                      <a:lnTo>
                        <a:pt x="48" y="44"/>
                      </a:lnTo>
                      <a:lnTo>
                        <a:pt x="51" y="44"/>
                      </a:lnTo>
                      <a:lnTo>
                        <a:pt x="51" y="46"/>
                      </a:lnTo>
                      <a:lnTo>
                        <a:pt x="28" y="46"/>
                      </a:lnTo>
                      <a:lnTo>
                        <a:pt x="28" y="44"/>
                      </a:lnTo>
                      <a:lnTo>
                        <a:pt x="32" y="43"/>
                      </a:lnTo>
                      <a:lnTo>
                        <a:pt x="34" y="43"/>
                      </a:lnTo>
                      <a:lnTo>
                        <a:pt x="36" y="41"/>
                      </a:lnTo>
                      <a:lnTo>
                        <a:pt x="36" y="13"/>
                      </a:lnTo>
                      <a:lnTo>
                        <a:pt x="33" y="7"/>
                      </a:lnTo>
                      <a:lnTo>
                        <a:pt x="31" y="6"/>
                      </a:lnTo>
                      <a:lnTo>
                        <a:pt x="23" y="6"/>
                      </a:lnTo>
                      <a:lnTo>
                        <a:pt x="21" y="7"/>
                      </a:lnTo>
                      <a:lnTo>
                        <a:pt x="17" y="9"/>
                      </a:lnTo>
                      <a:lnTo>
                        <a:pt x="16" y="12"/>
                      </a:lnTo>
                      <a:lnTo>
                        <a:pt x="15" y="14"/>
                      </a:lnTo>
                      <a:lnTo>
                        <a:pt x="15" y="41"/>
                      </a:lnTo>
                      <a:lnTo>
                        <a:pt x="19" y="44"/>
                      </a:lnTo>
                      <a:lnTo>
                        <a:pt x="22" y="44"/>
                      </a:lnTo>
                      <a:lnTo>
                        <a:pt x="22" y="46"/>
                      </a:lnTo>
                      <a:lnTo>
                        <a:pt x="0" y="46"/>
                      </a:lnTo>
                      <a:lnTo>
                        <a:pt x="0" y="44"/>
                      </a:lnTo>
                      <a:lnTo>
                        <a:pt x="3" y="43"/>
                      </a:lnTo>
                      <a:lnTo>
                        <a:pt x="5" y="43"/>
                      </a:lnTo>
                      <a:lnTo>
                        <a:pt x="7" y="42"/>
                      </a:lnTo>
                      <a:lnTo>
                        <a:pt x="7" y="7"/>
                      </a:lnTo>
                      <a:lnTo>
                        <a:pt x="5" y="6"/>
                      </a:lnTo>
                      <a:lnTo>
                        <a:pt x="4" y="6"/>
                      </a:lnTo>
                      <a:lnTo>
                        <a:pt x="0" y="5"/>
                      </a:lnTo>
                      <a:lnTo>
                        <a:pt x="0" y="3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7" name="Freeform 200">
                  <a:extLst>
                    <a:ext uri="{FF2B5EF4-FFF2-40B4-BE49-F238E27FC236}">
                      <a16:creationId xmlns:a16="http://schemas.microsoft.com/office/drawing/2014/main" id="{DF118C7D-FE17-4072-A619-29DD32295A8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602" y="3906"/>
                  <a:ext cx="39" cy="47"/>
                </a:xfrm>
                <a:custGeom>
                  <a:avLst/>
                  <a:gdLst>
                    <a:gd name="T0" fmla="*/ 17 w 39"/>
                    <a:gd name="T1" fmla="*/ 4 h 47"/>
                    <a:gd name="T2" fmla="*/ 13 w 39"/>
                    <a:gd name="T3" fmla="*/ 8 h 47"/>
                    <a:gd name="T4" fmla="*/ 10 w 39"/>
                    <a:gd name="T5" fmla="*/ 14 h 47"/>
                    <a:gd name="T6" fmla="*/ 10 w 39"/>
                    <a:gd name="T7" fmla="*/ 19 h 47"/>
                    <a:gd name="T8" fmla="*/ 28 w 39"/>
                    <a:gd name="T9" fmla="*/ 19 h 47"/>
                    <a:gd name="T10" fmla="*/ 29 w 39"/>
                    <a:gd name="T11" fmla="*/ 18 h 47"/>
                    <a:gd name="T12" fmla="*/ 29 w 39"/>
                    <a:gd name="T13" fmla="*/ 9 h 47"/>
                    <a:gd name="T14" fmla="*/ 28 w 39"/>
                    <a:gd name="T15" fmla="*/ 7 h 47"/>
                    <a:gd name="T16" fmla="*/ 26 w 39"/>
                    <a:gd name="T17" fmla="*/ 6 h 47"/>
                    <a:gd name="T18" fmla="*/ 24 w 39"/>
                    <a:gd name="T19" fmla="*/ 4 h 47"/>
                    <a:gd name="T20" fmla="*/ 17 w 39"/>
                    <a:gd name="T21" fmla="*/ 4 h 47"/>
                    <a:gd name="T22" fmla="*/ 21 w 39"/>
                    <a:gd name="T23" fmla="*/ 0 h 47"/>
                    <a:gd name="T24" fmla="*/ 29 w 39"/>
                    <a:gd name="T25" fmla="*/ 1 h 47"/>
                    <a:gd name="T26" fmla="*/ 35 w 39"/>
                    <a:gd name="T27" fmla="*/ 6 h 47"/>
                    <a:gd name="T28" fmla="*/ 38 w 39"/>
                    <a:gd name="T29" fmla="*/ 10 h 47"/>
                    <a:gd name="T30" fmla="*/ 39 w 39"/>
                    <a:gd name="T31" fmla="*/ 14 h 47"/>
                    <a:gd name="T32" fmla="*/ 39 w 39"/>
                    <a:gd name="T33" fmla="*/ 21 h 47"/>
                    <a:gd name="T34" fmla="*/ 38 w 39"/>
                    <a:gd name="T35" fmla="*/ 21 h 47"/>
                    <a:gd name="T36" fmla="*/ 37 w 39"/>
                    <a:gd name="T37" fmla="*/ 22 h 47"/>
                    <a:gd name="T38" fmla="*/ 10 w 39"/>
                    <a:gd name="T39" fmla="*/ 22 h 47"/>
                    <a:gd name="T40" fmla="*/ 10 w 39"/>
                    <a:gd name="T41" fmla="*/ 30 h 47"/>
                    <a:gd name="T42" fmla="*/ 12 w 39"/>
                    <a:gd name="T43" fmla="*/ 36 h 47"/>
                    <a:gd name="T44" fmla="*/ 16 w 39"/>
                    <a:gd name="T45" fmla="*/ 41 h 47"/>
                    <a:gd name="T46" fmla="*/ 23 w 39"/>
                    <a:gd name="T47" fmla="*/ 43 h 47"/>
                    <a:gd name="T48" fmla="*/ 27 w 39"/>
                    <a:gd name="T49" fmla="*/ 42 h 47"/>
                    <a:gd name="T50" fmla="*/ 29 w 39"/>
                    <a:gd name="T51" fmla="*/ 41 h 47"/>
                    <a:gd name="T52" fmla="*/ 33 w 39"/>
                    <a:gd name="T53" fmla="*/ 38 h 47"/>
                    <a:gd name="T54" fmla="*/ 35 w 39"/>
                    <a:gd name="T55" fmla="*/ 36 h 47"/>
                    <a:gd name="T56" fmla="*/ 36 w 39"/>
                    <a:gd name="T57" fmla="*/ 33 h 47"/>
                    <a:gd name="T58" fmla="*/ 39 w 39"/>
                    <a:gd name="T59" fmla="*/ 34 h 47"/>
                    <a:gd name="T60" fmla="*/ 35 w 39"/>
                    <a:gd name="T61" fmla="*/ 41 h 47"/>
                    <a:gd name="T62" fmla="*/ 29 w 39"/>
                    <a:gd name="T63" fmla="*/ 45 h 47"/>
                    <a:gd name="T64" fmla="*/ 21 w 39"/>
                    <a:gd name="T65" fmla="*/ 47 h 47"/>
                    <a:gd name="T66" fmla="*/ 12 w 39"/>
                    <a:gd name="T67" fmla="*/ 46 h 47"/>
                    <a:gd name="T68" fmla="*/ 5 w 39"/>
                    <a:gd name="T69" fmla="*/ 41 h 47"/>
                    <a:gd name="T70" fmla="*/ 1 w 39"/>
                    <a:gd name="T71" fmla="*/ 34 h 47"/>
                    <a:gd name="T72" fmla="*/ 0 w 39"/>
                    <a:gd name="T73" fmla="*/ 24 h 47"/>
                    <a:gd name="T74" fmla="*/ 1 w 39"/>
                    <a:gd name="T75" fmla="*/ 14 h 47"/>
                    <a:gd name="T76" fmla="*/ 5 w 39"/>
                    <a:gd name="T77" fmla="*/ 7 h 47"/>
                    <a:gd name="T78" fmla="*/ 12 w 39"/>
                    <a:gd name="T79" fmla="*/ 3 h 47"/>
                    <a:gd name="T80" fmla="*/ 21 w 39"/>
                    <a:gd name="T81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39" h="47">
                      <a:moveTo>
                        <a:pt x="17" y="4"/>
                      </a:moveTo>
                      <a:lnTo>
                        <a:pt x="13" y="8"/>
                      </a:lnTo>
                      <a:lnTo>
                        <a:pt x="10" y="14"/>
                      </a:lnTo>
                      <a:lnTo>
                        <a:pt x="10" y="19"/>
                      </a:lnTo>
                      <a:lnTo>
                        <a:pt x="28" y="19"/>
                      </a:lnTo>
                      <a:lnTo>
                        <a:pt x="29" y="18"/>
                      </a:lnTo>
                      <a:lnTo>
                        <a:pt x="29" y="9"/>
                      </a:lnTo>
                      <a:lnTo>
                        <a:pt x="28" y="7"/>
                      </a:lnTo>
                      <a:lnTo>
                        <a:pt x="26" y="6"/>
                      </a:lnTo>
                      <a:lnTo>
                        <a:pt x="24" y="4"/>
                      </a:lnTo>
                      <a:lnTo>
                        <a:pt x="17" y="4"/>
                      </a:lnTo>
                      <a:close/>
                      <a:moveTo>
                        <a:pt x="21" y="0"/>
                      </a:moveTo>
                      <a:lnTo>
                        <a:pt x="29" y="1"/>
                      </a:lnTo>
                      <a:lnTo>
                        <a:pt x="35" y="6"/>
                      </a:lnTo>
                      <a:lnTo>
                        <a:pt x="38" y="10"/>
                      </a:lnTo>
                      <a:lnTo>
                        <a:pt x="39" y="14"/>
                      </a:lnTo>
                      <a:lnTo>
                        <a:pt x="39" y="21"/>
                      </a:lnTo>
                      <a:lnTo>
                        <a:pt x="38" y="21"/>
                      </a:lnTo>
                      <a:lnTo>
                        <a:pt x="37" y="22"/>
                      </a:lnTo>
                      <a:lnTo>
                        <a:pt x="10" y="22"/>
                      </a:lnTo>
                      <a:lnTo>
                        <a:pt x="10" y="30"/>
                      </a:lnTo>
                      <a:lnTo>
                        <a:pt x="12" y="36"/>
                      </a:lnTo>
                      <a:lnTo>
                        <a:pt x="16" y="41"/>
                      </a:lnTo>
                      <a:lnTo>
                        <a:pt x="23" y="43"/>
                      </a:lnTo>
                      <a:lnTo>
                        <a:pt x="27" y="42"/>
                      </a:lnTo>
                      <a:lnTo>
                        <a:pt x="29" y="41"/>
                      </a:lnTo>
                      <a:lnTo>
                        <a:pt x="33" y="38"/>
                      </a:lnTo>
                      <a:lnTo>
                        <a:pt x="35" y="36"/>
                      </a:lnTo>
                      <a:lnTo>
                        <a:pt x="36" y="33"/>
                      </a:lnTo>
                      <a:lnTo>
                        <a:pt x="39" y="34"/>
                      </a:lnTo>
                      <a:lnTo>
                        <a:pt x="35" y="41"/>
                      </a:lnTo>
                      <a:lnTo>
                        <a:pt x="29" y="45"/>
                      </a:lnTo>
                      <a:lnTo>
                        <a:pt x="21" y="47"/>
                      </a:lnTo>
                      <a:lnTo>
                        <a:pt x="12" y="46"/>
                      </a:lnTo>
                      <a:lnTo>
                        <a:pt x="5" y="41"/>
                      </a:lnTo>
                      <a:lnTo>
                        <a:pt x="1" y="34"/>
                      </a:lnTo>
                      <a:lnTo>
                        <a:pt x="0" y="24"/>
                      </a:lnTo>
                      <a:lnTo>
                        <a:pt x="1" y="14"/>
                      </a:lnTo>
                      <a:lnTo>
                        <a:pt x="5" y="7"/>
                      </a:lnTo>
                      <a:lnTo>
                        <a:pt x="12" y="3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8" name="Line 201">
                  <a:extLst>
                    <a:ext uri="{FF2B5EF4-FFF2-40B4-BE49-F238E27FC236}">
                      <a16:creationId xmlns:a16="http://schemas.microsoft.com/office/drawing/2014/main" id="{FD116E88-9116-4400-AAF6-E7286B89DA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51" y="1087"/>
                  <a:ext cx="0" cy="2719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9" name="Line 202">
                  <a:extLst>
                    <a:ext uri="{FF2B5EF4-FFF2-40B4-BE49-F238E27FC236}">
                      <a16:creationId xmlns:a16="http://schemas.microsoft.com/office/drawing/2014/main" id="{AEBC40F9-4A74-46CC-B206-5D7D7FC4C5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51" y="3806"/>
                  <a:ext cx="3025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sp>
            <p:nvSpPr>
              <p:cNvPr id="341" name="Freeform 213">
                <a:extLst>
                  <a:ext uri="{FF2B5EF4-FFF2-40B4-BE49-F238E27FC236}">
                    <a16:creationId xmlns:a16="http://schemas.microsoft.com/office/drawing/2014/main" id="{D6B60940-DF30-4CEA-8B25-5983974A5A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6968" y="6007100"/>
                <a:ext cx="131763" cy="71438"/>
              </a:xfrm>
              <a:custGeom>
                <a:avLst/>
                <a:gdLst>
                  <a:gd name="T0" fmla="*/ 0 w 83"/>
                  <a:gd name="T1" fmla="*/ 0 h 45"/>
                  <a:gd name="T2" fmla="*/ 83 w 83"/>
                  <a:gd name="T3" fmla="*/ 22 h 45"/>
                  <a:gd name="T4" fmla="*/ 0 w 83"/>
                  <a:gd name="T5" fmla="*/ 45 h 45"/>
                  <a:gd name="T6" fmla="*/ 0 w 83"/>
                  <a:gd name="T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45">
                    <a:moveTo>
                      <a:pt x="0" y="0"/>
                    </a:moveTo>
                    <a:lnTo>
                      <a:pt x="83" y="22"/>
                    </a:lnTo>
                    <a:lnTo>
                      <a:pt x="0" y="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2" name="Freeform 214">
                <a:extLst>
                  <a:ext uri="{FF2B5EF4-FFF2-40B4-BE49-F238E27FC236}">
                    <a16:creationId xmlns:a16="http://schemas.microsoft.com/office/drawing/2014/main" id="{B992ADA4-4640-48D4-A652-A1D24FDD6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2080" y="1616075"/>
                <a:ext cx="69850" cy="133350"/>
              </a:xfrm>
              <a:custGeom>
                <a:avLst/>
                <a:gdLst>
                  <a:gd name="T0" fmla="*/ 21 w 44"/>
                  <a:gd name="T1" fmla="*/ 0 h 84"/>
                  <a:gd name="T2" fmla="*/ 44 w 44"/>
                  <a:gd name="T3" fmla="*/ 84 h 84"/>
                  <a:gd name="T4" fmla="*/ 0 w 44"/>
                  <a:gd name="T5" fmla="*/ 84 h 84"/>
                  <a:gd name="T6" fmla="*/ 21 w 44"/>
                  <a:gd name="T7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84">
                    <a:moveTo>
                      <a:pt x="21" y="0"/>
                    </a:moveTo>
                    <a:lnTo>
                      <a:pt x="44" y="84"/>
                    </a:lnTo>
                    <a:lnTo>
                      <a:pt x="0" y="8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D0E3BE88-DB3F-4D3B-8D1E-C00BB8062841}"/>
                </a:ext>
              </a:extLst>
            </p:cNvPr>
            <p:cNvSpPr/>
            <p:nvPr/>
          </p:nvSpPr>
          <p:spPr>
            <a:xfrm>
              <a:off x="2753573" y="1558608"/>
              <a:ext cx="3008681" cy="480313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A14EB068-CA6D-4142-9576-2538AD37F8B7}"/>
                </a:ext>
              </a:extLst>
            </p:cNvPr>
            <p:cNvSpPr/>
            <p:nvPr/>
          </p:nvSpPr>
          <p:spPr>
            <a:xfrm>
              <a:off x="749964" y="5926139"/>
              <a:ext cx="3008681" cy="28320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9" name="Group 4">
            <a:extLst>
              <a:ext uri="{FF2B5EF4-FFF2-40B4-BE49-F238E27FC236}">
                <a16:creationId xmlns:a16="http://schemas.microsoft.com/office/drawing/2014/main" id="{F12A8985-0A29-4CB3-AAD9-F069C6D49EC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48841" y="1915958"/>
            <a:ext cx="4572000" cy="4478338"/>
            <a:chOff x="2400" y="912"/>
            <a:chExt cx="2880" cy="3121"/>
          </a:xfrm>
        </p:grpSpPr>
        <p:sp>
          <p:nvSpPr>
            <p:cNvPr id="230" name="AutoShape 3">
              <a:extLst>
                <a:ext uri="{FF2B5EF4-FFF2-40B4-BE49-F238E27FC236}">
                  <a16:creationId xmlns:a16="http://schemas.microsoft.com/office/drawing/2014/main" id="{FE9E60C3-C0C9-41FD-9D3F-02BEB0F50A2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400" y="912"/>
              <a:ext cx="2880" cy="3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1" name="Rectangle 6">
              <a:extLst>
                <a:ext uri="{FF2B5EF4-FFF2-40B4-BE49-F238E27FC236}">
                  <a16:creationId xmlns:a16="http://schemas.microsoft.com/office/drawing/2014/main" id="{3C34DB31-DE72-4EED-BC43-A8E0ED5B9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2" y="997"/>
              <a:ext cx="453" cy="2974"/>
            </a:xfrm>
            <a:prstGeom prst="rect">
              <a:avLst/>
            </a:pr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2" name="Line 7">
              <a:extLst>
                <a:ext uri="{FF2B5EF4-FFF2-40B4-BE49-F238E27FC236}">
                  <a16:creationId xmlns:a16="http://schemas.microsoft.com/office/drawing/2014/main" id="{2A53F65B-AB88-400B-B497-09C49C3166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7" y="2695"/>
              <a:ext cx="9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3" name="Line 8">
              <a:extLst>
                <a:ext uri="{FF2B5EF4-FFF2-40B4-BE49-F238E27FC236}">
                  <a16:creationId xmlns:a16="http://schemas.microsoft.com/office/drawing/2014/main" id="{63FB54B2-56CA-4F39-8052-AB6DD31DCF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85" y="2929"/>
              <a:ext cx="11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4" name="Line 9">
              <a:extLst>
                <a:ext uri="{FF2B5EF4-FFF2-40B4-BE49-F238E27FC236}">
                  <a16:creationId xmlns:a16="http://schemas.microsoft.com/office/drawing/2014/main" id="{CB9A9393-4971-4E99-A470-AB1C63265B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12" y="2929"/>
              <a:ext cx="73" cy="24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" name="Line 10">
              <a:extLst>
                <a:ext uri="{FF2B5EF4-FFF2-40B4-BE49-F238E27FC236}">
                  <a16:creationId xmlns:a16="http://schemas.microsoft.com/office/drawing/2014/main" id="{F94C53CE-471A-48E6-BD1E-179BF3DE26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84" y="3171"/>
              <a:ext cx="22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" name="Line 11">
              <a:extLst>
                <a:ext uri="{FF2B5EF4-FFF2-40B4-BE49-F238E27FC236}">
                  <a16:creationId xmlns:a16="http://schemas.microsoft.com/office/drawing/2014/main" id="{7AF3D9F5-CF8C-4C2E-A007-D230A4D62C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12" y="2929"/>
              <a:ext cx="72" cy="24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7" name="Line 12">
              <a:extLst>
                <a:ext uri="{FF2B5EF4-FFF2-40B4-BE49-F238E27FC236}">
                  <a16:creationId xmlns:a16="http://schemas.microsoft.com/office/drawing/2014/main" id="{C8D353DC-77A8-4B29-ADDB-7E905F4F82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7" y="2929"/>
              <a:ext cx="179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8" name="Line 13">
              <a:extLst>
                <a:ext uri="{FF2B5EF4-FFF2-40B4-BE49-F238E27FC236}">
                  <a16:creationId xmlns:a16="http://schemas.microsoft.com/office/drawing/2014/main" id="{D8176B2A-BBDC-4992-84C4-6463D46778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7" y="3654"/>
              <a:ext cx="182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9" name="Line 14">
              <a:extLst>
                <a:ext uri="{FF2B5EF4-FFF2-40B4-BE49-F238E27FC236}">
                  <a16:creationId xmlns:a16="http://schemas.microsoft.com/office/drawing/2014/main" id="{0888EA64-7C8C-40A2-B73A-AE36B6A1D6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04" y="3654"/>
              <a:ext cx="10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0" name="Line 15">
              <a:extLst>
                <a:ext uri="{FF2B5EF4-FFF2-40B4-BE49-F238E27FC236}">
                  <a16:creationId xmlns:a16="http://schemas.microsoft.com/office/drawing/2014/main" id="{A05BFE23-2E6A-418A-B99D-94D3734D3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0" y="3654"/>
              <a:ext cx="91" cy="15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1" name="Line 16">
              <a:extLst>
                <a:ext uri="{FF2B5EF4-FFF2-40B4-BE49-F238E27FC236}">
                  <a16:creationId xmlns:a16="http://schemas.microsoft.com/office/drawing/2014/main" id="{2D4F2F1D-E341-475B-8CA5-79F7AA175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1" y="3811"/>
              <a:ext cx="18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2" name="Line 17">
              <a:extLst>
                <a:ext uri="{FF2B5EF4-FFF2-40B4-BE49-F238E27FC236}">
                  <a16:creationId xmlns:a16="http://schemas.microsoft.com/office/drawing/2014/main" id="{6569792A-174D-4424-855D-90CBA0951E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13" y="3654"/>
              <a:ext cx="91" cy="15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3" name="Line 18">
              <a:extLst>
                <a:ext uri="{FF2B5EF4-FFF2-40B4-BE49-F238E27FC236}">
                  <a16:creationId xmlns:a16="http://schemas.microsoft.com/office/drawing/2014/main" id="{1A66611A-D695-4E62-9481-FDB8970976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0" y="3497"/>
              <a:ext cx="91" cy="15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4" name="Line 19">
              <a:extLst>
                <a:ext uri="{FF2B5EF4-FFF2-40B4-BE49-F238E27FC236}">
                  <a16:creationId xmlns:a16="http://schemas.microsoft.com/office/drawing/2014/main" id="{46006AFD-95A5-41BB-AC82-172B74072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1" y="3497"/>
              <a:ext cx="18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5" name="Line 20">
              <a:extLst>
                <a:ext uri="{FF2B5EF4-FFF2-40B4-BE49-F238E27FC236}">
                  <a16:creationId xmlns:a16="http://schemas.microsoft.com/office/drawing/2014/main" id="{A3116A98-F67E-485F-9938-1DCDB80F5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3" y="3497"/>
              <a:ext cx="91" cy="15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6" name="Line 21">
              <a:extLst>
                <a:ext uri="{FF2B5EF4-FFF2-40B4-BE49-F238E27FC236}">
                  <a16:creationId xmlns:a16="http://schemas.microsoft.com/office/drawing/2014/main" id="{C4F0400F-76E7-435F-8FEB-9C9D89861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1" y="2695"/>
              <a:ext cx="105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7" name="Line 22">
              <a:extLst>
                <a:ext uri="{FF2B5EF4-FFF2-40B4-BE49-F238E27FC236}">
                  <a16:creationId xmlns:a16="http://schemas.microsoft.com/office/drawing/2014/main" id="{98D475A9-9D3B-43E6-B12C-B676850499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7" y="2377"/>
              <a:ext cx="9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8" name="Line 23">
              <a:extLst>
                <a:ext uri="{FF2B5EF4-FFF2-40B4-BE49-F238E27FC236}">
                  <a16:creationId xmlns:a16="http://schemas.microsoft.com/office/drawing/2014/main" id="{4067A7F1-140F-4C3C-8390-7DEA784C3B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069"/>
              <a:ext cx="88" cy="30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9" name="Line 24">
              <a:extLst>
                <a:ext uri="{FF2B5EF4-FFF2-40B4-BE49-F238E27FC236}">
                  <a16:creationId xmlns:a16="http://schemas.microsoft.com/office/drawing/2014/main" id="{5BF23D4B-5CC0-45AB-ACD8-17445EFE4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" y="2069"/>
              <a:ext cx="90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0" name="Line 25">
              <a:extLst>
                <a:ext uri="{FF2B5EF4-FFF2-40B4-BE49-F238E27FC236}">
                  <a16:creationId xmlns:a16="http://schemas.microsoft.com/office/drawing/2014/main" id="{84FB74BE-663D-468E-B172-EE3DF67F6B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9" y="2069"/>
              <a:ext cx="139" cy="30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1" name="Line 26">
              <a:extLst>
                <a:ext uri="{FF2B5EF4-FFF2-40B4-BE49-F238E27FC236}">
                  <a16:creationId xmlns:a16="http://schemas.microsoft.com/office/drawing/2014/main" id="{E8C49A72-9CD3-4504-B2DC-C46328C03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8" y="2377"/>
              <a:ext cx="105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2" name="Line 27">
              <a:extLst>
                <a:ext uri="{FF2B5EF4-FFF2-40B4-BE49-F238E27FC236}">
                  <a16:creationId xmlns:a16="http://schemas.microsoft.com/office/drawing/2014/main" id="{2C24D994-4F97-434A-BCDE-89DD4A6B69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5" y="1532"/>
              <a:ext cx="9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3" name="Line 28">
              <a:extLst>
                <a:ext uri="{FF2B5EF4-FFF2-40B4-BE49-F238E27FC236}">
                  <a16:creationId xmlns:a16="http://schemas.microsoft.com/office/drawing/2014/main" id="{6EDDE54B-8D1B-47A0-AF2F-9B0B693788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2" y="1212"/>
              <a:ext cx="73" cy="3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4" name="Line 29">
              <a:extLst>
                <a:ext uri="{FF2B5EF4-FFF2-40B4-BE49-F238E27FC236}">
                  <a16:creationId xmlns:a16="http://schemas.microsoft.com/office/drawing/2014/main" id="{F1C9094B-E607-4C36-A768-36584A87EF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8" y="1212"/>
              <a:ext cx="22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5" name="Line 30">
              <a:extLst>
                <a:ext uri="{FF2B5EF4-FFF2-40B4-BE49-F238E27FC236}">
                  <a16:creationId xmlns:a16="http://schemas.microsoft.com/office/drawing/2014/main" id="{2FDAB67E-24FE-4FC8-84CE-25B41DFB18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15" y="1212"/>
              <a:ext cx="73" cy="3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6" name="Line 31">
              <a:extLst>
                <a:ext uri="{FF2B5EF4-FFF2-40B4-BE49-F238E27FC236}">
                  <a16:creationId xmlns:a16="http://schemas.microsoft.com/office/drawing/2014/main" id="{8706B4B8-7115-4953-91F2-D56D4FBE81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7" y="1532"/>
              <a:ext cx="9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7" name="Line 32">
              <a:extLst>
                <a:ext uri="{FF2B5EF4-FFF2-40B4-BE49-F238E27FC236}">
                  <a16:creationId xmlns:a16="http://schemas.microsoft.com/office/drawing/2014/main" id="{64A156F9-A7B6-4FA7-B64F-6E6A885A97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7" y="1532"/>
              <a:ext cx="9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8" name="Line 33">
              <a:extLst>
                <a:ext uri="{FF2B5EF4-FFF2-40B4-BE49-F238E27FC236}">
                  <a16:creationId xmlns:a16="http://schemas.microsoft.com/office/drawing/2014/main" id="{FEF6B078-22BA-4E07-8431-2473009082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7" y="1594"/>
              <a:ext cx="228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9" name="Line 34">
              <a:extLst>
                <a:ext uri="{FF2B5EF4-FFF2-40B4-BE49-F238E27FC236}">
                  <a16:creationId xmlns:a16="http://schemas.microsoft.com/office/drawing/2014/main" id="{189CAA9A-BFB0-4E16-84CE-B240D0E6B1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1" y="1532"/>
              <a:ext cx="9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0" name="Line 35">
              <a:extLst>
                <a:ext uri="{FF2B5EF4-FFF2-40B4-BE49-F238E27FC236}">
                  <a16:creationId xmlns:a16="http://schemas.microsoft.com/office/drawing/2014/main" id="{82BC909B-132D-4E22-B5FA-A0ADE11F91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78" y="1212"/>
              <a:ext cx="73" cy="3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1" name="Line 36">
              <a:extLst>
                <a:ext uri="{FF2B5EF4-FFF2-40B4-BE49-F238E27FC236}">
                  <a16:creationId xmlns:a16="http://schemas.microsoft.com/office/drawing/2014/main" id="{3CD24CD1-21C3-4B48-BB73-724076CDC7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6" y="1212"/>
              <a:ext cx="2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2" name="Line 37">
              <a:extLst>
                <a:ext uri="{FF2B5EF4-FFF2-40B4-BE49-F238E27FC236}">
                  <a16:creationId xmlns:a16="http://schemas.microsoft.com/office/drawing/2014/main" id="{2B182B8D-053F-4CA3-80AD-4E52870149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3" y="1212"/>
              <a:ext cx="73" cy="3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3" name="Line 38">
              <a:extLst>
                <a:ext uri="{FF2B5EF4-FFF2-40B4-BE49-F238E27FC236}">
                  <a16:creationId xmlns:a16="http://schemas.microsoft.com/office/drawing/2014/main" id="{A4CC282F-DC9B-47EB-A02C-994B16736F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3" y="1532"/>
              <a:ext cx="10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4" name="Line 39">
              <a:extLst>
                <a:ext uri="{FF2B5EF4-FFF2-40B4-BE49-F238E27FC236}">
                  <a16:creationId xmlns:a16="http://schemas.microsoft.com/office/drawing/2014/main" id="{F85B96CE-7FE4-49B7-A53D-153DE24D4D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8" y="1532"/>
              <a:ext cx="9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5" name="Line 40">
              <a:extLst>
                <a:ext uri="{FF2B5EF4-FFF2-40B4-BE49-F238E27FC236}">
                  <a16:creationId xmlns:a16="http://schemas.microsoft.com/office/drawing/2014/main" id="{8F2D14A6-A264-4B86-ADE3-8E7215A5A6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45" y="1212"/>
              <a:ext cx="73" cy="3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6" name="Line 41">
              <a:extLst>
                <a:ext uri="{FF2B5EF4-FFF2-40B4-BE49-F238E27FC236}">
                  <a16:creationId xmlns:a16="http://schemas.microsoft.com/office/drawing/2014/main" id="{84E414E7-2A5E-42F3-92D8-3728F995F5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2" y="1212"/>
              <a:ext cx="22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7" name="Line 42">
              <a:extLst>
                <a:ext uri="{FF2B5EF4-FFF2-40B4-BE49-F238E27FC236}">
                  <a16:creationId xmlns:a16="http://schemas.microsoft.com/office/drawing/2014/main" id="{7948FEF4-F2DB-4A68-AC8D-346354B0C8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49" y="1212"/>
              <a:ext cx="73" cy="3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8" name="Line 43">
              <a:extLst>
                <a:ext uri="{FF2B5EF4-FFF2-40B4-BE49-F238E27FC236}">
                  <a16:creationId xmlns:a16="http://schemas.microsoft.com/office/drawing/2014/main" id="{68F26C85-A3EE-4079-810B-FB5E989B78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0" y="1532"/>
              <a:ext cx="9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9" name="Line 44">
              <a:extLst>
                <a:ext uri="{FF2B5EF4-FFF2-40B4-BE49-F238E27FC236}">
                  <a16:creationId xmlns:a16="http://schemas.microsoft.com/office/drawing/2014/main" id="{A4B0BFBC-61F5-46F0-8D2D-F3F5C8DC75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85" y="1532"/>
              <a:ext cx="11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0" name="Line 45">
              <a:extLst>
                <a:ext uri="{FF2B5EF4-FFF2-40B4-BE49-F238E27FC236}">
                  <a16:creationId xmlns:a16="http://schemas.microsoft.com/office/drawing/2014/main" id="{17CDAB91-CF83-4E9F-AE9C-8216AA6539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12" y="1212"/>
              <a:ext cx="73" cy="3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1" name="Line 46">
              <a:extLst>
                <a:ext uri="{FF2B5EF4-FFF2-40B4-BE49-F238E27FC236}">
                  <a16:creationId xmlns:a16="http://schemas.microsoft.com/office/drawing/2014/main" id="{5E2F7E11-16B9-444F-BA4C-90973CE8CD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89" y="1212"/>
              <a:ext cx="22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2" name="Line 47">
              <a:extLst>
                <a:ext uri="{FF2B5EF4-FFF2-40B4-BE49-F238E27FC236}">
                  <a16:creationId xmlns:a16="http://schemas.microsoft.com/office/drawing/2014/main" id="{9961E125-BC89-420B-BFC4-F465823B87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16" y="1212"/>
              <a:ext cx="73" cy="3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3" name="Line 48">
              <a:extLst>
                <a:ext uri="{FF2B5EF4-FFF2-40B4-BE49-F238E27FC236}">
                  <a16:creationId xmlns:a16="http://schemas.microsoft.com/office/drawing/2014/main" id="{3E91FCB9-858F-4FD2-964A-F0DF83E6FB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7" y="1532"/>
              <a:ext cx="9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4" name="Line 49">
              <a:extLst>
                <a:ext uri="{FF2B5EF4-FFF2-40B4-BE49-F238E27FC236}">
                  <a16:creationId xmlns:a16="http://schemas.microsoft.com/office/drawing/2014/main" id="{CBB2F7D3-70D9-43A4-91BD-D4E5986B90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1" y="2695"/>
              <a:ext cx="110" cy="1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5" name="Line 50">
              <a:extLst>
                <a:ext uri="{FF2B5EF4-FFF2-40B4-BE49-F238E27FC236}">
                  <a16:creationId xmlns:a16="http://schemas.microsoft.com/office/drawing/2014/main" id="{FA4BF241-994C-4E66-B7E0-253F2D918E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1" y="2536"/>
              <a:ext cx="110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6" name="Line 51">
              <a:extLst>
                <a:ext uri="{FF2B5EF4-FFF2-40B4-BE49-F238E27FC236}">
                  <a16:creationId xmlns:a16="http://schemas.microsoft.com/office/drawing/2014/main" id="{373CE91A-E522-4331-B511-0D94B7F32C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2536"/>
              <a:ext cx="91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7" name="Line 52">
              <a:extLst>
                <a:ext uri="{FF2B5EF4-FFF2-40B4-BE49-F238E27FC236}">
                  <a16:creationId xmlns:a16="http://schemas.microsoft.com/office/drawing/2014/main" id="{022C1D8E-9605-4A42-8BC5-EC54B18283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15" y="2536"/>
              <a:ext cx="110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8" name="Line 53">
              <a:extLst>
                <a:ext uri="{FF2B5EF4-FFF2-40B4-BE49-F238E27FC236}">
                  <a16:creationId xmlns:a16="http://schemas.microsoft.com/office/drawing/2014/main" id="{AF5381D6-8208-470E-B483-C09F3CAD8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5" y="2695"/>
              <a:ext cx="110" cy="1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9" name="Line 54">
              <a:extLst>
                <a:ext uri="{FF2B5EF4-FFF2-40B4-BE49-F238E27FC236}">
                  <a16:creationId xmlns:a16="http://schemas.microsoft.com/office/drawing/2014/main" id="{EECC4582-8C9F-412D-94D0-9581E8E52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5" y="2855"/>
              <a:ext cx="91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0" name="Freeform 55">
              <a:extLst>
                <a:ext uri="{FF2B5EF4-FFF2-40B4-BE49-F238E27FC236}">
                  <a16:creationId xmlns:a16="http://schemas.microsoft.com/office/drawing/2014/main" id="{8B432161-3501-49E6-A4B3-D343C8582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1234"/>
              <a:ext cx="45" cy="54"/>
            </a:xfrm>
            <a:custGeom>
              <a:avLst/>
              <a:gdLst>
                <a:gd name="T0" fmla="*/ 28 w 45"/>
                <a:gd name="T1" fmla="*/ 0 h 54"/>
                <a:gd name="T2" fmla="*/ 37 w 45"/>
                <a:gd name="T3" fmla="*/ 1 h 54"/>
                <a:gd name="T4" fmla="*/ 44 w 45"/>
                <a:gd name="T5" fmla="*/ 4 h 54"/>
                <a:gd name="T6" fmla="*/ 44 w 45"/>
                <a:gd name="T7" fmla="*/ 15 h 54"/>
                <a:gd name="T8" fmla="*/ 41 w 45"/>
                <a:gd name="T9" fmla="*/ 15 h 54"/>
                <a:gd name="T10" fmla="*/ 39 w 45"/>
                <a:gd name="T11" fmla="*/ 7 h 54"/>
                <a:gd name="T12" fmla="*/ 33 w 45"/>
                <a:gd name="T13" fmla="*/ 4 h 54"/>
                <a:gd name="T14" fmla="*/ 30 w 45"/>
                <a:gd name="T15" fmla="*/ 3 h 54"/>
                <a:gd name="T16" fmla="*/ 27 w 45"/>
                <a:gd name="T17" fmla="*/ 3 h 54"/>
                <a:gd name="T18" fmla="*/ 20 w 45"/>
                <a:gd name="T19" fmla="*/ 4 h 54"/>
                <a:gd name="T20" fmla="*/ 14 w 45"/>
                <a:gd name="T21" fmla="*/ 8 h 54"/>
                <a:gd name="T22" fmla="*/ 11 w 45"/>
                <a:gd name="T23" fmla="*/ 13 h 54"/>
                <a:gd name="T24" fmla="*/ 9 w 45"/>
                <a:gd name="T25" fmla="*/ 20 h 54"/>
                <a:gd name="T26" fmla="*/ 9 w 45"/>
                <a:gd name="T27" fmla="*/ 33 h 54"/>
                <a:gd name="T28" fmla="*/ 11 w 45"/>
                <a:gd name="T29" fmla="*/ 39 h 54"/>
                <a:gd name="T30" fmla="*/ 13 w 45"/>
                <a:gd name="T31" fmla="*/ 45 h 54"/>
                <a:gd name="T32" fmla="*/ 19 w 45"/>
                <a:gd name="T33" fmla="*/ 49 h 54"/>
                <a:gd name="T34" fmla="*/ 27 w 45"/>
                <a:gd name="T35" fmla="*/ 51 h 54"/>
                <a:gd name="T36" fmla="*/ 33 w 45"/>
                <a:gd name="T37" fmla="*/ 50 h 54"/>
                <a:gd name="T38" fmla="*/ 37 w 45"/>
                <a:gd name="T39" fmla="*/ 47 h 54"/>
                <a:gd name="T40" fmla="*/ 41 w 45"/>
                <a:gd name="T41" fmla="*/ 43 h 54"/>
                <a:gd name="T42" fmla="*/ 43 w 45"/>
                <a:gd name="T43" fmla="*/ 38 h 54"/>
                <a:gd name="T44" fmla="*/ 45 w 45"/>
                <a:gd name="T45" fmla="*/ 38 h 54"/>
                <a:gd name="T46" fmla="*/ 44 w 45"/>
                <a:gd name="T47" fmla="*/ 50 h 54"/>
                <a:gd name="T48" fmla="*/ 36 w 45"/>
                <a:gd name="T49" fmla="*/ 53 h 54"/>
                <a:gd name="T50" fmla="*/ 28 w 45"/>
                <a:gd name="T51" fmla="*/ 54 h 54"/>
                <a:gd name="T52" fmla="*/ 19 w 45"/>
                <a:gd name="T53" fmla="*/ 54 h 54"/>
                <a:gd name="T54" fmla="*/ 12 w 45"/>
                <a:gd name="T55" fmla="*/ 51 h 54"/>
                <a:gd name="T56" fmla="*/ 7 w 45"/>
                <a:gd name="T57" fmla="*/ 47 h 54"/>
                <a:gd name="T58" fmla="*/ 2 w 45"/>
                <a:gd name="T59" fmla="*/ 39 h 54"/>
                <a:gd name="T60" fmla="*/ 0 w 45"/>
                <a:gd name="T61" fmla="*/ 27 h 54"/>
                <a:gd name="T62" fmla="*/ 2 w 45"/>
                <a:gd name="T63" fmla="*/ 16 h 54"/>
                <a:gd name="T64" fmla="*/ 7 w 45"/>
                <a:gd name="T65" fmla="*/ 8 h 54"/>
                <a:gd name="T66" fmla="*/ 12 w 45"/>
                <a:gd name="T67" fmla="*/ 4 h 54"/>
                <a:gd name="T68" fmla="*/ 19 w 45"/>
                <a:gd name="T69" fmla="*/ 1 h 54"/>
                <a:gd name="T70" fmla="*/ 28 w 45"/>
                <a:gd name="T7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5" h="54">
                  <a:moveTo>
                    <a:pt x="28" y="0"/>
                  </a:moveTo>
                  <a:lnTo>
                    <a:pt x="37" y="1"/>
                  </a:lnTo>
                  <a:lnTo>
                    <a:pt x="44" y="4"/>
                  </a:lnTo>
                  <a:lnTo>
                    <a:pt x="44" y="15"/>
                  </a:lnTo>
                  <a:lnTo>
                    <a:pt x="41" y="15"/>
                  </a:lnTo>
                  <a:lnTo>
                    <a:pt x="39" y="7"/>
                  </a:lnTo>
                  <a:lnTo>
                    <a:pt x="33" y="4"/>
                  </a:lnTo>
                  <a:lnTo>
                    <a:pt x="30" y="3"/>
                  </a:lnTo>
                  <a:lnTo>
                    <a:pt x="27" y="3"/>
                  </a:lnTo>
                  <a:lnTo>
                    <a:pt x="20" y="4"/>
                  </a:lnTo>
                  <a:lnTo>
                    <a:pt x="14" y="8"/>
                  </a:lnTo>
                  <a:lnTo>
                    <a:pt x="11" y="13"/>
                  </a:lnTo>
                  <a:lnTo>
                    <a:pt x="9" y="20"/>
                  </a:lnTo>
                  <a:lnTo>
                    <a:pt x="9" y="33"/>
                  </a:lnTo>
                  <a:lnTo>
                    <a:pt x="11" y="39"/>
                  </a:lnTo>
                  <a:lnTo>
                    <a:pt x="13" y="45"/>
                  </a:lnTo>
                  <a:lnTo>
                    <a:pt x="19" y="49"/>
                  </a:lnTo>
                  <a:lnTo>
                    <a:pt x="27" y="51"/>
                  </a:lnTo>
                  <a:lnTo>
                    <a:pt x="33" y="50"/>
                  </a:lnTo>
                  <a:lnTo>
                    <a:pt x="37" y="47"/>
                  </a:lnTo>
                  <a:lnTo>
                    <a:pt x="41" y="43"/>
                  </a:lnTo>
                  <a:lnTo>
                    <a:pt x="43" y="38"/>
                  </a:lnTo>
                  <a:lnTo>
                    <a:pt x="45" y="38"/>
                  </a:lnTo>
                  <a:lnTo>
                    <a:pt x="44" y="50"/>
                  </a:lnTo>
                  <a:lnTo>
                    <a:pt x="36" y="53"/>
                  </a:lnTo>
                  <a:lnTo>
                    <a:pt x="28" y="54"/>
                  </a:lnTo>
                  <a:lnTo>
                    <a:pt x="19" y="54"/>
                  </a:lnTo>
                  <a:lnTo>
                    <a:pt x="12" y="51"/>
                  </a:lnTo>
                  <a:lnTo>
                    <a:pt x="7" y="47"/>
                  </a:lnTo>
                  <a:lnTo>
                    <a:pt x="2" y="39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7" y="8"/>
                  </a:lnTo>
                  <a:lnTo>
                    <a:pt x="12" y="4"/>
                  </a:lnTo>
                  <a:lnTo>
                    <a:pt x="19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1" name="Freeform 56">
              <a:extLst>
                <a:ext uri="{FF2B5EF4-FFF2-40B4-BE49-F238E27FC236}">
                  <a16:creationId xmlns:a16="http://schemas.microsoft.com/office/drawing/2014/main" id="{F71AEEBC-F4EE-4277-9D5E-F887C441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5" y="1232"/>
              <a:ext cx="18" cy="55"/>
            </a:xfrm>
            <a:custGeom>
              <a:avLst/>
              <a:gdLst>
                <a:gd name="T0" fmla="*/ 13 w 18"/>
                <a:gd name="T1" fmla="*/ 0 h 55"/>
                <a:gd name="T2" fmla="*/ 14 w 18"/>
                <a:gd name="T3" fmla="*/ 0 h 55"/>
                <a:gd name="T4" fmla="*/ 14 w 18"/>
                <a:gd name="T5" fmla="*/ 52 h 55"/>
                <a:gd name="T6" fmla="*/ 16 w 18"/>
                <a:gd name="T7" fmla="*/ 53 h 55"/>
                <a:gd name="T8" fmla="*/ 18 w 18"/>
                <a:gd name="T9" fmla="*/ 53 h 55"/>
                <a:gd name="T10" fmla="*/ 18 w 18"/>
                <a:gd name="T11" fmla="*/ 55 h 55"/>
                <a:gd name="T12" fmla="*/ 0 w 18"/>
                <a:gd name="T13" fmla="*/ 55 h 55"/>
                <a:gd name="T14" fmla="*/ 0 w 18"/>
                <a:gd name="T15" fmla="*/ 53 h 55"/>
                <a:gd name="T16" fmla="*/ 3 w 18"/>
                <a:gd name="T17" fmla="*/ 52 h 55"/>
                <a:gd name="T18" fmla="*/ 5 w 18"/>
                <a:gd name="T19" fmla="*/ 52 h 55"/>
                <a:gd name="T20" fmla="*/ 6 w 18"/>
                <a:gd name="T21" fmla="*/ 51 h 55"/>
                <a:gd name="T22" fmla="*/ 6 w 18"/>
                <a:gd name="T23" fmla="*/ 5 h 55"/>
                <a:gd name="T24" fmla="*/ 5 w 18"/>
                <a:gd name="T25" fmla="*/ 4 h 55"/>
                <a:gd name="T26" fmla="*/ 1 w 18"/>
                <a:gd name="T27" fmla="*/ 4 h 55"/>
                <a:gd name="T28" fmla="*/ 1 w 18"/>
                <a:gd name="T29" fmla="*/ 2 h 55"/>
                <a:gd name="T30" fmla="*/ 13 w 18"/>
                <a:gd name="T3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55">
                  <a:moveTo>
                    <a:pt x="13" y="0"/>
                  </a:moveTo>
                  <a:lnTo>
                    <a:pt x="14" y="0"/>
                  </a:lnTo>
                  <a:lnTo>
                    <a:pt x="14" y="52"/>
                  </a:lnTo>
                  <a:lnTo>
                    <a:pt x="16" y="53"/>
                  </a:lnTo>
                  <a:lnTo>
                    <a:pt x="18" y="53"/>
                  </a:lnTo>
                  <a:lnTo>
                    <a:pt x="18" y="55"/>
                  </a:lnTo>
                  <a:lnTo>
                    <a:pt x="0" y="55"/>
                  </a:lnTo>
                  <a:lnTo>
                    <a:pt x="0" y="53"/>
                  </a:lnTo>
                  <a:lnTo>
                    <a:pt x="3" y="52"/>
                  </a:lnTo>
                  <a:lnTo>
                    <a:pt x="5" y="52"/>
                  </a:lnTo>
                  <a:lnTo>
                    <a:pt x="6" y="51"/>
                  </a:lnTo>
                  <a:lnTo>
                    <a:pt x="6" y="5"/>
                  </a:lnTo>
                  <a:lnTo>
                    <a:pt x="5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2" name="Freeform 57">
              <a:extLst>
                <a:ext uri="{FF2B5EF4-FFF2-40B4-BE49-F238E27FC236}">
                  <a16:creationId xmlns:a16="http://schemas.microsoft.com/office/drawing/2014/main" id="{F195543C-9E2B-495D-8312-5852AB91A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9" y="1250"/>
              <a:ext cx="35" cy="38"/>
            </a:xfrm>
            <a:custGeom>
              <a:avLst/>
              <a:gdLst>
                <a:gd name="T0" fmla="*/ 17 w 35"/>
                <a:gd name="T1" fmla="*/ 2 h 38"/>
                <a:gd name="T2" fmla="*/ 12 w 35"/>
                <a:gd name="T3" fmla="*/ 4 h 38"/>
                <a:gd name="T4" fmla="*/ 9 w 35"/>
                <a:gd name="T5" fmla="*/ 9 h 38"/>
                <a:gd name="T6" fmla="*/ 8 w 35"/>
                <a:gd name="T7" fmla="*/ 19 h 38"/>
                <a:gd name="T8" fmla="*/ 9 w 35"/>
                <a:gd name="T9" fmla="*/ 27 h 38"/>
                <a:gd name="T10" fmla="*/ 12 w 35"/>
                <a:gd name="T11" fmla="*/ 33 h 38"/>
                <a:gd name="T12" fmla="*/ 17 w 35"/>
                <a:gd name="T13" fmla="*/ 35 h 38"/>
                <a:gd name="T14" fmla="*/ 23 w 35"/>
                <a:gd name="T15" fmla="*/ 33 h 38"/>
                <a:gd name="T16" fmla="*/ 27 w 35"/>
                <a:gd name="T17" fmla="*/ 27 h 38"/>
                <a:gd name="T18" fmla="*/ 28 w 35"/>
                <a:gd name="T19" fmla="*/ 19 h 38"/>
                <a:gd name="T20" fmla="*/ 27 w 35"/>
                <a:gd name="T21" fmla="*/ 9 h 38"/>
                <a:gd name="T22" fmla="*/ 23 w 35"/>
                <a:gd name="T23" fmla="*/ 4 h 38"/>
                <a:gd name="T24" fmla="*/ 17 w 35"/>
                <a:gd name="T25" fmla="*/ 2 h 38"/>
                <a:gd name="T26" fmla="*/ 17 w 35"/>
                <a:gd name="T27" fmla="*/ 0 h 38"/>
                <a:gd name="T28" fmla="*/ 26 w 35"/>
                <a:gd name="T29" fmla="*/ 1 h 38"/>
                <a:gd name="T30" fmla="*/ 30 w 35"/>
                <a:gd name="T31" fmla="*/ 5 h 38"/>
                <a:gd name="T32" fmla="*/ 34 w 35"/>
                <a:gd name="T33" fmla="*/ 10 h 38"/>
                <a:gd name="T34" fmla="*/ 35 w 35"/>
                <a:gd name="T35" fmla="*/ 19 h 38"/>
                <a:gd name="T36" fmla="*/ 34 w 35"/>
                <a:gd name="T37" fmla="*/ 26 h 38"/>
                <a:gd name="T38" fmla="*/ 30 w 35"/>
                <a:gd name="T39" fmla="*/ 33 h 38"/>
                <a:gd name="T40" fmla="*/ 25 w 35"/>
                <a:gd name="T41" fmla="*/ 37 h 38"/>
                <a:gd name="T42" fmla="*/ 17 w 35"/>
                <a:gd name="T43" fmla="*/ 38 h 38"/>
                <a:gd name="T44" fmla="*/ 10 w 35"/>
                <a:gd name="T45" fmla="*/ 37 h 38"/>
                <a:gd name="T46" fmla="*/ 4 w 35"/>
                <a:gd name="T47" fmla="*/ 33 h 38"/>
                <a:gd name="T48" fmla="*/ 1 w 35"/>
                <a:gd name="T49" fmla="*/ 26 h 38"/>
                <a:gd name="T50" fmla="*/ 0 w 35"/>
                <a:gd name="T51" fmla="*/ 19 h 38"/>
                <a:gd name="T52" fmla="*/ 1 w 35"/>
                <a:gd name="T53" fmla="*/ 10 h 38"/>
                <a:gd name="T54" fmla="*/ 4 w 35"/>
                <a:gd name="T55" fmla="*/ 5 h 38"/>
                <a:gd name="T56" fmla="*/ 10 w 35"/>
                <a:gd name="T57" fmla="*/ 1 h 38"/>
                <a:gd name="T58" fmla="*/ 17 w 35"/>
                <a:gd name="T5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8">
                  <a:moveTo>
                    <a:pt x="17" y="2"/>
                  </a:moveTo>
                  <a:lnTo>
                    <a:pt x="12" y="4"/>
                  </a:lnTo>
                  <a:lnTo>
                    <a:pt x="9" y="9"/>
                  </a:lnTo>
                  <a:lnTo>
                    <a:pt x="8" y="19"/>
                  </a:lnTo>
                  <a:lnTo>
                    <a:pt x="9" y="27"/>
                  </a:lnTo>
                  <a:lnTo>
                    <a:pt x="12" y="33"/>
                  </a:lnTo>
                  <a:lnTo>
                    <a:pt x="17" y="35"/>
                  </a:lnTo>
                  <a:lnTo>
                    <a:pt x="23" y="33"/>
                  </a:lnTo>
                  <a:lnTo>
                    <a:pt x="27" y="27"/>
                  </a:lnTo>
                  <a:lnTo>
                    <a:pt x="28" y="19"/>
                  </a:lnTo>
                  <a:lnTo>
                    <a:pt x="27" y="9"/>
                  </a:lnTo>
                  <a:lnTo>
                    <a:pt x="23" y="4"/>
                  </a:lnTo>
                  <a:lnTo>
                    <a:pt x="17" y="2"/>
                  </a:lnTo>
                  <a:close/>
                  <a:moveTo>
                    <a:pt x="17" y="0"/>
                  </a:moveTo>
                  <a:lnTo>
                    <a:pt x="26" y="1"/>
                  </a:lnTo>
                  <a:lnTo>
                    <a:pt x="30" y="5"/>
                  </a:lnTo>
                  <a:lnTo>
                    <a:pt x="34" y="10"/>
                  </a:lnTo>
                  <a:lnTo>
                    <a:pt x="35" y="19"/>
                  </a:lnTo>
                  <a:lnTo>
                    <a:pt x="34" y="26"/>
                  </a:lnTo>
                  <a:lnTo>
                    <a:pt x="30" y="33"/>
                  </a:lnTo>
                  <a:lnTo>
                    <a:pt x="25" y="37"/>
                  </a:lnTo>
                  <a:lnTo>
                    <a:pt x="17" y="38"/>
                  </a:lnTo>
                  <a:lnTo>
                    <a:pt x="10" y="37"/>
                  </a:lnTo>
                  <a:lnTo>
                    <a:pt x="4" y="33"/>
                  </a:lnTo>
                  <a:lnTo>
                    <a:pt x="1" y="26"/>
                  </a:lnTo>
                  <a:lnTo>
                    <a:pt x="0" y="19"/>
                  </a:lnTo>
                  <a:lnTo>
                    <a:pt x="1" y="10"/>
                  </a:lnTo>
                  <a:lnTo>
                    <a:pt x="4" y="5"/>
                  </a:lnTo>
                  <a:lnTo>
                    <a:pt x="10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3" name="Freeform 58">
              <a:extLst>
                <a:ext uri="{FF2B5EF4-FFF2-40B4-BE49-F238E27FC236}">
                  <a16:creationId xmlns:a16="http://schemas.microsoft.com/office/drawing/2014/main" id="{E9E988B4-AA8A-4E51-8719-02ACDA4EE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2" y="1250"/>
              <a:ext cx="31" cy="38"/>
            </a:xfrm>
            <a:custGeom>
              <a:avLst/>
              <a:gdLst>
                <a:gd name="T0" fmla="*/ 18 w 31"/>
                <a:gd name="T1" fmla="*/ 0 h 38"/>
                <a:gd name="T2" fmla="*/ 22 w 31"/>
                <a:gd name="T3" fmla="*/ 0 h 38"/>
                <a:gd name="T4" fmla="*/ 25 w 31"/>
                <a:gd name="T5" fmla="*/ 1 h 38"/>
                <a:gd name="T6" fmla="*/ 28 w 31"/>
                <a:gd name="T7" fmla="*/ 3 h 38"/>
                <a:gd name="T8" fmla="*/ 30 w 31"/>
                <a:gd name="T9" fmla="*/ 5 h 38"/>
                <a:gd name="T10" fmla="*/ 31 w 31"/>
                <a:gd name="T11" fmla="*/ 6 h 38"/>
                <a:gd name="T12" fmla="*/ 30 w 31"/>
                <a:gd name="T13" fmla="*/ 8 h 38"/>
                <a:gd name="T14" fmla="*/ 29 w 31"/>
                <a:gd name="T15" fmla="*/ 9 h 38"/>
                <a:gd name="T16" fmla="*/ 27 w 31"/>
                <a:gd name="T17" fmla="*/ 10 h 38"/>
                <a:gd name="T18" fmla="*/ 25 w 31"/>
                <a:gd name="T19" fmla="*/ 10 h 38"/>
                <a:gd name="T20" fmla="*/ 24 w 31"/>
                <a:gd name="T21" fmla="*/ 9 h 38"/>
                <a:gd name="T22" fmla="*/ 24 w 31"/>
                <a:gd name="T23" fmla="*/ 8 h 38"/>
                <a:gd name="T24" fmla="*/ 22 w 31"/>
                <a:gd name="T25" fmla="*/ 6 h 38"/>
                <a:gd name="T26" fmla="*/ 22 w 31"/>
                <a:gd name="T27" fmla="*/ 4 h 38"/>
                <a:gd name="T28" fmla="*/ 20 w 31"/>
                <a:gd name="T29" fmla="*/ 3 h 38"/>
                <a:gd name="T30" fmla="*/ 17 w 31"/>
                <a:gd name="T31" fmla="*/ 2 h 38"/>
                <a:gd name="T32" fmla="*/ 12 w 31"/>
                <a:gd name="T33" fmla="*/ 4 h 38"/>
                <a:gd name="T34" fmla="*/ 8 w 31"/>
                <a:gd name="T35" fmla="*/ 8 h 38"/>
                <a:gd name="T36" fmla="*/ 7 w 31"/>
                <a:gd name="T37" fmla="*/ 18 h 38"/>
                <a:gd name="T38" fmla="*/ 8 w 31"/>
                <a:gd name="T39" fmla="*/ 23 h 38"/>
                <a:gd name="T40" fmla="*/ 9 w 31"/>
                <a:gd name="T41" fmla="*/ 28 h 38"/>
                <a:gd name="T42" fmla="*/ 13 w 31"/>
                <a:gd name="T43" fmla="*/ 32 h 38"/>
                <a:gd name="T44" fmla="*/ 19 w 31"/>
                <a:gd name="T45" fmla="*/ 34 h 38"/>
                <a:gd name="T46" fmla="*/ 22 w 31"/>
                <a:gd name="T47" fmla="*/ 34 h 38"/>
                <a:gd name="T48" fmla="*/ 23 w 31"/>
                <a:gd name="T49" fmla="*/ 33 h 38"/>
                <a:gd name="T50" fmla="*/ 26 w 31"/>
                <a:gd name="T51" fmla="*/ 31 h 38"/>
                <a:gd name="T52" fmla="*/ 27 w 31"/>
                <a:gd name="T53" fmla="*/ 29 h 38"/>
                <a:gd name="T54" fmla="*/ 29 w 31"/>
                <a:gd name="T55" fmla="*/ 26 h 38"/>
                <a:gd name="T56" fmla="*/ 31 w 31"/>
                <a:gd name="T57" fmla="*/ 27 h 38"/>
                <a:gd name="T58" fmla="*/ 30 w 31"/>
                <a:gd name="T59" fmla="*/ 30 h 38"/>
                <a:gd name="T60" fmla="*/ 25 w 31"/>
                <a:gd name="T61" fmla="*/ 35 h 38"/>
                <a:gd name="T62" fmla="*/ 22 w 31"/>
                <a:gd name="T63" fmla="*/ 37 h 38"/>
                <a:gd name="T64" fmla="*/ 20 w 31"/>
                <a:gd name="T65" fmla="*/ 38 h 38"/>
                <a:gd name="T66" fmla="*/ 17 w 31"/>
                <a:gd name="T67" fmla="*/ 38 h 38"/>
                <a:gd name="T68" fmla="*/ 9 w 31"/>
                <a:gd name="T69" fmla="*/ 37 h 38"/>
                <a:gd name="T70" fmla="*/ 4 w 31"/>
                <a:gd name="T71" fmla="*/ 33 h 38"/>
                <a:gd name="T72" fmla="*/ 1 w 31"/>
                <a:gd name="T73" fmla="*/ 27 h 38"/>
                <a:gd name="T74" fmla="*/ 0 w 31"/>
                <a:gd name="T75" fmla="*/ 19 h 38"/>
                <a:gd name="T76" fmla="*/ 1 w 31"/>
                <a:gd name="T77" fmla="*/ 12 h 38"/>
                <a:gd name="T78" fmla="*/ 4 w 31"/>
                <a:gd name="T79" fmla="*/ 6 h 38"/>
                <a:gd name="T80" fmla="*/ 9 w 31"/>
                <a:gd name="T81" fmla="*/ 1 h 38"/>
                <a:gd name="T82" fmla="*/ 18 w 31"/>
                <a:gd name="T8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" h="38">
                  <a:moveTo>
                    <a:pt x="18" y="0"/>
                  </a:moveTo>
                  <a:lnTo>
                    <a:pt x="22" y="0"/>
                  </a:lnTo>
                  <a:lnTo>
                    <a:pt x="25" y="1"/>
                  </a:lnTo>
                  <a:lnTo>
                    <a:pt x="28" y="3"/>
                  </a:lnTo>
                  <a:lnTo>
                    <a:pt x="30" y="5"/>
                  </a:lnTo>
                  <a:lnTo>
                    <a:pt x="31" y="6"/>
                  </a:lnTo>
                  <a:lnTo>
                    <a:pt x="30" y="8"/>
                  </a:lnTo>
                  <a:lnTo>
                    <a:pt x="29" y="9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3"/>
                  </a:lnTo>
                  <a:lnTo>
                    <a:pt x="17" y="2"/>
                  </a:lnTo>
                  <a:lnTo>
                    <a:pt x="12" y="4"/>
                  </a:lnTo>
                  <a:lnTo>
                    <a:pt x="8" y="8"/>
                  </a:lnTo>
                  <a:lnTo>
                    <a:pt x="7" y="18"/>
                  </a:lnTo>
                  <a:lnTo>
                    <a:pt x="8" y="23"/>
                  </a:lnTo>
                  <a:lnTo>
                    <a:pt x="9" y="28"/>
                  </a:lnTo>
                  <a:lnTo>
                    <a:pt x="13" y="32"/>
                  </a:lnTo>
                  <a:lnTo>
                    <a:pt x="19" y="34"/>
                  </a:lnTo>
                  <a:lnTo>
                    <a:pt x="22" y="34"/>
                  </a:lnTo>
                  <a:lnTo>
                    <a:pt x="23" y="33"/>
                  </a:lnTo>
                  <a:lnTo>
                    <a:pt x="26" y="31"/>
                  </a:lnTo>
                  <a:lnTo>
                    <a:pt x="27" y="29"/>
                  </a:lnTo>
                  <a:lnTo>
                    <a:pt x="29" y="26"/>
                  </a:lnTo>
                  <a:lnTo>
                    <a:pt x="31" y="27"/>
                  </a:lnTo>
                  <a:lnTo>
                    <a:pt x="30" y="30"/>
                  </a:lnTo>
                  <a:lnTo>
                    <a:pt x="25" y="35"/>
                  </a:lnTo>
                  <a:lnTo>
                    <a:pt x="22" y="37"/>
                  </a:lnTo>
                  <a:lnTo>
                    <a:pt x="20" y="38"/>
                  </a:lnTo>
                  <a:lnTo>
                    <a:pt x="17" y="38"/>
                  </a:lnTo>
                  <a:lnTo>
                    <a:pt x="9" y="37"/>
                  </a:lnTo>
                  <a:lnTo>
                    <a:pt x="4" y="33"/>
                  </a:lnTo>
                  <a:lnTo>
                    <a:pt x="1" y="27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4" y="6"/>
                  </a:lnTo>
                  <a:lnTo>
                    <a:pt x="9" y="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4" name="Freeform 59">
              <a:extLst>
                <a:ext uri="{FF2B5EF4-FFF2-40B4-BE49-F238E27FC236}">
                  <a16:creationId xmlns:a16="http://schemas.microsoft.com/office/drawing/2014/main" id="{2C87FE37-3ED3-4BE7-A432-E68ED46C0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" y="1232"/>
              <a:ext cx="38" cy="55"/>
            </a:xfrm>
            <a:custGeom>
              <a:avLst/>
              <a:gdLst>
                <a:gd name="T0" fmla="*/ 11 w 38"/>
                <a:gd name="T1" fmla="*/ 0 h 55"/>
                <a:gd name="T2" fmla="*/ 12 w 38"/>
                <a:gd name="T3" fmla="*/ 0 h 55"/>
                <a:gd name="T4" fmla="*/ 12 w 38"/>
                <a:gd name="T5" fmla="*/ 35 h 55"/>
                <a:gd name="T6" fmla="*/ 13 w 38"/>
                <a:gd name="T7" fmla="*/ 33 h 55"/>
                <a:gd name="T8" fmla="*/ 17 w 38"/>
                <a:gd name="T9" fmla="*/ 29 h 55"/>
                <a:gd name="T10" fmla="*/ 19 w 38"/>
                <a:gd name="T11" fmla="*/ 26 h 55"/>
                <a:gd name="T12" fmla="*/ 21 w 38"/>
                <a:gd name="T13" fmla="*/ 24 h 55"/>
                <a:gd name="T14" fmla="*/ 23 w 38"/>
                <a:gd name="T15" fmla="*/ 22 h 55"/>
                <a:gd name="T16" fmla="*/ 23 w 38"/>
                <a:gd name="T17" fmla="*/ 21 h 55"/>
                <a:gd name="T18" fmla="*/ 24 w 38"/>
                <a:gd name="T19" fmla="*/ 19 h 55"/>
                <a:gd name="T20" fmla="*/ 26 w 38"/>
                <a:gd name="T21" fmla="*/ 19 h 55"/>
                <a:gd name="T22" fmla="*/ 28 w 38"/>
                <a:gd name="T23" fmla="*/ 18 h 55"/>
                <a:gd name="T24" fmla="*/ 36 w 38"/>
                <a:gd name="T25" fmla="*/ 18 h 55"/>
                <a:gd name="T26" fmla="*/ 36 w 38"/>
                <a:gd name="T27" fmla="*/ 21 h 55"/>
                <a:gd name="T28" fmla="*/ 33 w 38"/>
                <a:gd name="T29" fmla="*/ 21 h 55"/>
                <a:gd name="T30" fmla="*/ 27 w 38"/>
                <a:gd name="T31" fmla="*/ 24 h 55"/>
                <a:gd name="T32" fmla="*/ 23 w 38"/>
                <a:gd name="T33" fmla="*/ 27 h 55"/>
                <a:gd name="T34" fmla="*/ 21 w 38"/>
                <a:gd name="T35" fmla="*/ 29 h 55"/>
                <a:gd name="T36" fmla="*/ 19 w 38"/>
                <a:gd name="T37" fmla="*/ 32 h 55"/>
                <a:gd name="T38" fmla="*/ 18 w 38"/>
                <a:gd name="T39" fmla="*/ 32 h 55"/>
                <a:gd name="T40" fmla="*/ 18 w 38"/>
                <a:gd name="T41" fmla="*/ 33 h 55"/>
                <a:gd name="T42" fmla="*/ 22 w 38"/>
                <a:gd name="T43" fmla="*/ 39 h 55"/>
                <a:gd name="T44" fmla="*/ 26 w 38"/>
                <a:gd name="T45" fmla="*/ 43 h 55"/>
                <a:gd name="T46" fmla="*/ 31 w 38"/>
                <a:gd name="T47" fmla="*/ 49 h 55"/>
                <a:gd name="T48" fmla="*/ 34 w 38"/>
                <a:gd name="T49" fmla="*/ 51 h 55"/>
                <a:gd name="T50" fmla="*/ 38 w 38"/>
                <a:gd name="T51" fmla="*/ 53 h 55"/>
                <a:gd name="T52" fmla="*/ 38 w 38"/>
                <a:gd name="T53" fmla="*/ 55 h 55"/>
                <a:gd name="T54" fmla="*/ 30 w 38"/>
                <a:gd name="T55" fmla="*/ 55 h 55"/>
                <a:gd name="T56" fmla="*/ 24 w 38"/>
                <a:gd name="T57" fmla="*/ 51 h 55"/>
                <a:gd name="T58" fmla="*/ 18 w 38"/>
                <a:gd name="T59" fmla="*/ 43 h 55"/>
                <a:gd name="T60" fmla="*/ 12 w 38"/>
                <a:gd name="T61" fmla="*/ 36 h 55"/>
                <a:gd name="T62" fmla="*/ 12 w 38"/>
                <a:gd name="T63" fmla="*/ 51 h 55"/>
                <a:gd name="T64" fmla="*/ 13 w 38"/>
                <a:gd name="T65" fmla="*/ 52 h 55"/>
                <a:gd name="T66" fmla="*/ 15 w 38"/>
                <a:gd name="T67" fmla="*/ 53 h 55"/>
                <a:gd name="T68" fmla="*/ 18 w 38"/>
                <a:gd name="T69" fmla="*/ 53 h 55"/>
                <a:gd name="T70" fmla="*/ 18 w 38"/>
                <a:gd name="T71" fmla="*/ 55 h 55"/>
                <a:gd name="T72" fmla="*/ 0 w 38"/>
                <a:gd name="T73" fmla="*/ 55 h 55"/>
                <a:gd name="T74" fmla="*/ 0 w 38"/>
                <a:gd name="T75" fmla="*/ 53 h 55"/>
                <a:gd name="T76" fmla="*/ 2 w 38"/>
                <a:gd name="T77" fmla="*/ 52 h 55"/>
                <a:gd name="T78" fmla="*/ 4 w 38"/>
                <a:gd name="T79" fmla="*/ 52 h 55"/>
                <a:gd name="T80" fmla="*/ 5 w 38"/>
                <a:gd name="T81" fmla="*/ 51 h 55"/>
                <a:gd name="T82" fmla="*/ 5 w 38"/>
                <a:gd name="T83" fmla="*/ 5 h 55"/>
                <a:gd name="T84" fmla="*/ 4 w 38"/>
                <a:gd name="T85" fmla="*/ 4 h 55"/>
                <a:gd name="T86" fmla="*/ 0 w 38"/>
                <a:gd name="T87" fmla="*/ 4 h 55"/>
                <a:gd name="T88" fmla="*/ 0 w 38"/>
                <a:gd name="T89" fmla="*/ 2 h 55"/>
                <a:gd name="T90" fmla="*/ 11 w 38"/>
                <a:gd name="T9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" h="55">
                  <a:moveTo>
                    <a:pt x="11" y="0"/>
                  </a:moveTo>
                  <a:lnTo>
                    <a:pt x="12" y="0"/>
                  </a:lnTo>
                  <a:lnTo>
                    <a:pt x="12" y="35"/>
                  </a:lnTo>
                  <a:lnTo>
                    <a:pt x="13" y="33"/>
                  </a:lnTo>
                  <a:lnTo>
                    <a:pt x="17" y="29"/>
                  </a:lnTo>
                  <a:lnTo>
                    <a:pt x="19" y="26"/>
                  </a:lnTo>
                  <a:lnTo>
                    <a:pt x="21" y="24"/>
                  </a:lnTo>
                  <a:lnTo>
                    <a:pt x="23" y="22"/>
                  </a:lnTo>
                  <a:lnTo>
                    <a:pt x="23" y="21"/>
                  </a:lnTo>
                  <a:lnTo>
                    <a:pt x="24" y="19"/>
                  </a:lnTo>
                  <a:lnTo>
                    <a:pt x="26" y="19"/>
                  </a:lnTo>
                  <a:lnTo>
                    <a:pt x="28" y="18"/>
                  </a:lnTo>
                  <a:lnTo>
                    <a:pt x="36" y="18"/>
                  </a:lnTo>
                  <a:lnTo>
                    <a:pt x="36" y="21"/>
                  </a:lnTo>
                  <a:lnTo>
                    <a:pt x="33" y="21"/>
                  </a:lnTo>
                  <a:lnTo>
                    <a:pt x="27" y="24"/>
                  </a:lnTo>
                  <a:lnTo>
                    <a:pt x="23" y="27"/>
                  </a:lnTo>
                  <a:lnTo>
                    <a:pt x="21" y="29"/>
                  </a:lnTo>
                  <a:lnTo>
                    <a:pt x="19" y="32"/>
                  </a:lnTo>
                  <a:lnTo>
                    <a:pt x="18" y="32"/>
                  </a:lnTo>
                  <a:lnTo>
                    <a:pt x="18" y="33"/>
                  </a:lnTo>
                  <a:lnTo>
                    <a:pt x="22" y="39"/>
                  </a:lnTo>
                  <a:lnTo>
                    <a:pt x="26" y="43"/>
                  </a:lnTo>
                  <a:lnTo>
                    <a:pt x="31" y="49"/>
                  </a:lnTo>
                  <a:lnTo>
                    <a:pt x="34" y="51"/>
                  </a:lnTo>
                  <a:lnTo>
                    <a:pt x="38" y="53"/>
                  </a:lnTo>
                  <a:lnTo>
                    <a:pt x="38" y="55"/>
                  </a:lnTo>
                  <a:lnTo>
                    <a:pt x="30" y="55"/>
                  </a:lnTo>
                  <a:lnTo>
                    <a:pt x="24" y="51"/>
                  </a:lnTo>
                  <a:lnTo>
                    <a:pt x="18" y="43"/>
                  </a:lnTo>
                  <a:lnTo>
                    <a:pt x="12" y="36"/>
                  </a:lnTo>
                  <a:lnTo>
                    <a:pt x="12" y="51"/>
                  </a:lnTo>
                  <a:lnTo>
                    <a:pt x="13" y="52"/>
                  </a:lnTo>
                  <a:lnTo>
                    <a:pt x="15" y="53"/>
                  </a:lnTo>
                  <a:lnTo>
                    <a:pt x="18" y="53"/>
                  </a:lnTo>
                  <a:lnTo>
                    <a:pt x="18" y="55"/>
                  </a:lnTo>
                  <a:lnTo>
                    <a:pt x="0" y="55"/>
                  </a:lnTo>
                  <a:lnTo>
                    <a:pt x="0" y="53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5" y="51"/>
                  </a:lnTo>
                  <a:lnTo>
                    <a:pt x="5" y="5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5" name="Freeform 60">
              <a:extLst>
                <a:ext uri="{FF2B5EF4-FFF2-40B4-BE49-F238E27FC236}">
                  <a16:creationId xmlns:a16="http://schemas.microsoft.com/office/drawing/2014/main" id="{7E6BB889-764C-4E61-990F-CBCF050F00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15" y="1704"/>
              <a:ext cx="45" cy="51"/>
            </a:xfrm>
            <a:custGeom>
              <a:avLst/>
              <a:gdLst>
                <a:gd name="T0" fmla="*/ 16 w 45"/>
                <a:gd name="T1" fmla="*/ 3 h 51"/>
                <a:gd name="T2" fmla="*/ 14 w 45"/>
                <a:gd name="T3" fmla="*/ 4 h 51"/>
                <a:gd name="T4" fmla="*/ 20 w 45"/>
                <a:gd name="T5" fmla="*/ 25 h 51"/>
                <a:gd name="T6" fmla="*/ 29 w 45"/>
                <a:gd name="T7" fmla="*/ 20 h 51"/>
                <a:gd name="T8" fmla="*/ 31 w 45"/>
                <a:gd name="T9" fmla="*/ 13 h 51"/>
                <a:gd name="T10" fmla="*/ 29 w 45"/>
                <a:gd name="T11" fmla="*/ 7 h 51"/>
                <a:gd name="T12" fmla="*/ 27 w 45"/>
                <a:gd name="T13" fmla="*/ 4 h 51"/>
                <a:gd name="T14" fmla="*/ 22 w 45"/>
                <a:gd name="T15" fmla="*/ 2 h 51"/>
                <a:gd name="T16" fmla="*/ 0 w 45"/>
                <a:gd name="T17" fmla="*/ 0 h 51"/>
                <a:gd name="T18" fmla="*/ 29 w 45"/>
                <a:gd name="T19" fmla="*/ 1 h 51"/>
                <a:gd name="T20" fmla="*/ 38 w 45"/>
                <a:gd name="T21" fmla="*/ 8 h 51"/>
                <a:gd name="T22" fmla="*/ 39 w 45"/>
                <a:gd name="T23" fmla="*/ 16 h 51"/>
                <a:gd name="T24" fmla="*/ 34 w 45"/>
                <a:gd name="T25" fmla="*/ 23 h 51"/>
                <a:gd name="T26" fmla="*/ 27 w 45"/>
                <a:gd name="T27" fmla="*/ 25 h 51"/>
                <a:gd name="T28" fmla="*/ 33 w 45"/>
                <a:gd name="T29" fmla="*/ 28 h 51"/>
                <a:gd name="T30" fmla="*/ 36 w 45"/>
                <a:gd name="T31" fmla="*/ 33 h 51"/>
                <a:gd name="T32" fmla="*/ 38 w 45"/>
                <a:gd name="T33" fmla="*/ 42 h 51"/>
                <a:gd name="T34" fmla="*/ 42 w 45"/>
                <a:gd name="T35" fmla="*/ 48 h 51"/>
                <a:gd name="T36" fmla="*/ 45 w 45"/>
                <a:gd name="T37" fmla="*/ 51 h 51"/>
                <a:gd name="T38" fmla="*/ 32 w 45"/>
                <a:gd name="T39" fmla="*/ 49 h 51"/>
                <a:gd name="T40" fmla="*/ 29 w 45"/>
                <a:gd name="T41" fmla="*/ 42 h 51"/>
                <a:gd name="T42" fmla="*/ 28 w 45"/>
                <a:gd name="T43" fmla="*/ 35 h 51"/>
                <a:gd name="T44" fmla="*/ 28 w 45"/>
                <a:gd name="T45" fmla="*/ 30 h 51"/>
                <a:gd name="T46" fmla="*/ 22 w 45"/>
                <a:gd name="T47" fmla="*/ 26 h 51"/>
                <a:gd name="T48" fmla="*/ 14 w 45"/>
                <a:gd name="T49" fmla="*/ 47 h 51"/>
                <a:gd name="T50" fmla="*/ 17 w 45"/>
                <a:gd name="T51" fmla="*/ 49 h 51"/>
                <a:gd name="T52" fmla="*/ 21 w 45"/>
                <a:gd name="T53" fmla="*/ 51 h 51"/>
                <a:gd name="T54" fmla="*/ 0 w 45"/>
                <a:gd name="T55" fmla="*/ 49 h 51"/>
                <a:gd name="T56" fmla="*/ 5 w 45"/>
                <a:gd name="T57" fmla="*/ 48 h 51"/>
                <a:gd name="T58" fmla="*/ 7 w 45"/>
                <a:gd name="T59" fmla="*/ 5 h 51"/>
                <a:gd name="T60" fmla="*/ 5 w 45"/>
                <a:gd name="T61" fmla="*/ 3 h 51"/>
                <a:gd name="T62" fmla="*/ 0 w 45"/>
                <a:gd name="T63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5" h="51">
                  <a:moveTo>
                    <a:pt x="19" y="2"/>
                  </a:moveTo>
                  <a:lnTo>
                    <a:pt x="16" y="3"/>
                  </a:lnTo>
                  <a:lnTo>
                    <a:pt x="15" y="3"/>
                  </a:lnTo>
                  <a:lnTo>
                    <a:pt x="14" y="4"/>
                  </a:lnTo>
                  <a:lnTo>
                    <a:pt x="14" y="25"/>
                  </a:lnTo>
                  <a:lnTo>
                    <a:pt x="20" y="25"/>
                  </a:lnTo>
                  <a:lnTo>
                    <a:pt x="28" y="22"/>
                  </a:lnTo>
                  <a:lnTo>
                    <a:pt x="29" y="20"/>
                  </a:lnTo>
                  <a:lnTo>
                    <a:pt x="31" y="17"/>
                  </a:lnTo>
                  <a:lnTo>
                    <a:pt x="31" y="13"/>
                  </a:lnTo>
                  <a:lnTo>
                    <a:pt x="30" y="9"/>
                  </a:lnTo>
                  <a:lnTo>
                    <a:pt x="29" y="7"/>
                  </a:lnTo>
                  <a:lnTo>
                    <a:pt x="28" y="5"/>
                  </a:lnTo>
                  <a:lnTo>
                    <a:pt x="27" y="4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9" y="2"/>
                  </a:lnTo>
                  <a:close/>
                  <a:moveTo>
                    <a:pt x="0" y="0"/>
                  </a:moveTo>
                  <a:lnTo>
                    <a:pt x="22" y="0"/>
                  </a:lnTo>
                  <a:lnTo>
                    <a:pt x="29" y="1"/>
                  </a:lnTo>
                  <a:lnTo>
                    <a:pt x="35" y="4"/>
                  </a:lnTo>
                  <a:lnTo>
                    <a:pt x="38" y="8"/>
                  </a:lnTo>
                  <a:lnTo>
                    <a:pt x="39" y="12"/>
                  </a:lnTo>
                  <a:lnTo>
                    <a:pt x="39" y="16"/>
                  </a:lnTo>
                  <a:lnTo>
                    <a:pt x="37" y="20"/>
                  </a:lnTo>
                  <a:lnTo>
                    <a:pt x="34" y="23"/>
                  </a:lnTo>
                  <a:lnTo>
                    <a:pt x="30" y="25"/>
                  </a:lnTo>
                  <a:lnTo>
                    <a:pt x="27" y="25"/>
                  </a:lnTo>
                  <a:lnTo>
                    <a:pt x="30" y="26"/>
                  </a:lnTo>
                  <a:lnTo>
                    <a:pt x="33" y="28"/>
                  </a:lnTo>
                  <a:lnTo>
                    <a:pt x="34" y="30"/>
                  </a:lnTo>
                  <a:lnTo>
                    <a:pt x="36" y="33"/>
                  </a:lnTo>
                  <a:lnTo>
                    <a:pt x="36" y="36"/>
                  </a:lnTo>
                  <a:lnTo>
                    <a:pt x="38" y="42"/>
                  </a:lnTo>
                  <a:lnTo>
                    <a:pt x="38" y="44"/>
                  </a:lnTo>
                  <a:lnTo>
                    <a:pt x="42" y="48"/>
                  </a:lnTo>
                  <a:lnTo>
                    <a:pt x="45" y="49"/>
                  </a:lnTo>
                  <a:lnTo>
                    <a:pt x="45" y="51"/>
                  </a:lnTo>
                  <a:lnTo>
                    <a:pt x="36" y="51"/>
                  </a:lnTo>
                  <a:lnTo>
                    <a:pt x="32" y="49"/>
                  </a:lnTo>
                  <a:lnTo>
                    <a:pt x="31" y="47"/>
                  </a:lnTo>
                  <a:lnTo>
                    <a:pt x="29" y="42"/>
                  </a:lnTo>
                  <a:lnTo>
                    <a:pt x="29" y="39"/>
                  </a:lnTo>
                  <a:lnTo>
                    <a:pt x="28" y="35"/>
                  </a:lnTo>
                  <a:lnTo>
                    <a:pt x="28" y="33"/>
                  </a:lnTo>
                  <a:lnTo>
                    <a:pt x="28" y="30"/>
                  </a:lnTo>
                  <a:lnTo>
                    <a:pt x="26" y="28"/>
                  </a:lnTo>
                  <a:lnTo>
                    <a:pt x="22" y="26"/>
                  </a:lnTo>
                  <a:lnTo>
                    <a:pt x="14" y="26"/>
                  </a:lnTo>
                  <a:lnTo>
                    <a:pt x="14" y="47"/>
                  </a:lnTo>
                  <a:lnTo>
                    <a:pt x="15" y="48"/>
                  </a:lnTo>
                  <a:lnTo>
                    <a:pt x="17" y="49"/>
                  </a:lnTo>
                  <a:lnTo>
                    <a:pt x="21" y="49"/>
                  </a:lnTo>
                  <a:lnTo>
                    <a:pt x="21" y="51"/>
                  </a:lnTo>
                  <a:lnTo>
                    <a:pt x="0" y="51"/>
                  </a:lnTo>
                  <a:lnTo>
                    <a:pt x="0" y="49"/>
                  </a:lnTo>
                  <a:lnTo>
                    <a:pt x="3" y="48"/>
                  </a:lnTo>
                  <a:lnTo>
                    <a:pt x="5" y="48"/>
                  </a:lnTo>
                  <a:lnTo>
                    <a:pt x="7" y="46"/>
                  </a:lnTo>
                  <a:lnTo>
                    <a:pt x="7" y="5"/>
                  </a:lnTo>
                  <a:lnTo>
                    <a:pt x="6" y="3"/>
                  </a:lnTo>
                  <a:lnTo>
                    <a:pt x="5" y="3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6" name="Freeform 61">
              <a:extLst>
                <a:ext uri="{FF2B5EF4-FFF2-40B4-BE49-F238E27FC236}">
                  <a16:creationId xmlns:a16="http://schemas.microsoft.com/office/drawing/2014/main" id="{FA6FC805-7AA1-4A97-8F88-F69AB0FA3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1702"/>
              <a:ext cx="21" cy="54"/>
            </a:xfrm>
            <a:custGeom>
              <a:avLst/>
              <a:gdLst>
                <a:gd name="T0" fmla="*/ 15 w 21"/>
                <a:gd name="T1" fmla="*/ 0 h 54"/>
                <a:gd name="T2" fmla="*/ 21 w 21"/>
                <a:gd name="T3" fmla="*/ 0 h 54"/>
                <a:gd name="T4" fmla="*/ 5 w 21"/>
                <a:gd name="T5" fmla="*/ 54 h 54"/>
                <a:gd name="T6" fmla="*/ 0 w 21"/>
                <a:gd name="T7" fmla="*/ 54 h 54"/>
                <a:gd name="T8" fmla="*/ 15 w 21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4">
                  <a:moveTo>
                    <a:pt x="15" y="0"/>
                  </a:moveTo>
                  <a:lnTo>
                    <a:pt x="21" y="0"/>
                  </a:lnTo>
                  <a:lnTo>
                    <a:pt x="5" y="54"/>
                  </a:lnTo>
                  <a:lnTo>
                    <a:pt x="0" y="5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7" name="Freeform 62">
              <a:extLst>
                <a:ext uri="{FF2B5EF4-FFF2-40B4-BE49-F238E27FC236}">
                  <a16:creationId xmlns:a16="http://schemas.microsoft.com/office/drawing/2014/main" id="{D426ED61-8E65-4C38-BAD3-8D8B101C7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" y="1704"/>
              <a:ext cx="74" cy="51"/>
            </a:xfrm>
            <a:custGeom>
              <a:avLst/>
              <a:gdLst>
                <a:gd name="T0" fmla="*/ 0 w 74"/>
                <a:gd name="T1" fmla="*/ 0 h 51"/>
                <a:gd name="T2" fmla="*/ 18 w 74"/>
                <a:gd name="T3" fmla="*/ 0 h 51"/>
                <a:gd name="T4" fmla="*/ 18 w 74"/>
                <a:gd name="T5" fmla="*/ 2 h 51"/>
                <a:gd name="T6" fmla="*/ 15 w 74"/>
                <a:gd name="T7" fmla="*/ 2 h 51"/>
                <a:gd name="T8" fmla="*/ 13 w 74"/>
                <a:gd name="T9" fmla="*/ 3 h 51"/>
                <a:gd name="T10" fmla="*/ 13 w 74"/>
                <a:gd name="T11" fmla="*/ 6 h 51"/>
                <a:gd name="T12" fmla="*/ 18 w 74"/>
                <a:gd name="T13" fmla="*/ 24 h 51"/>
                <a:gd name="T14" fmla="*/ 23 w 74"/>
                <a:gd name="T15" fmla="*/ 43 h 51"/>
                <a:gd name="T16" fmla="*/ 35 w 74"/>
                <a:gd name="T17" fmla="*/ 1 h 51"/>
                <a:gd name="T18" fmla="*/ 40 w 74"/>
                <a:gd name="T19" fmla="*/ 1 h 51"/>
                <a:gd name="T20" fmla="*/ 53 w 74"/>
                <a:gd name="T21" fmla="*/ 43 h 51"/>
                <a:gd name="T22" fmla="*/ 58 w 74"/>
                <a:gd name="T23" fmla="*/ 21 h 51"/>
                <a:gd name="T24" fmla="*/ 61 w 74"/>
                <a:gd name="T25" fmla="*/ 11 h 51"/>
                <a:gd name="T26" fmla="*/ 62 w 74"/>
                <a:gd name="T27" fmla="*/ 5 h 51"/>
                <a:gd name="T28" fmla="*/ 62 w 74"/>
                <a:gd name="T29" fmla="*/ 3 h 51"/>
                <a:gd name="T30" fmla="*/ 60 w 74"/>
                <a:gd name="T31" fmla="*/ 2 h 51"/>
                <a:gd name="T32" fmla="*/ 56 w 74"/>
                <a:gd name="T33" fmla="*/ 2 h 51"/>
                <a:gd name="T34" fmla="*/ 56 w 74"/>
                <a:gd name="T35" fmla="*/ 0 h 51"/>
                <a:gd name="T36" fmla="*/ 74 w 74"/>
                <a:gd name="T37" fmla="*/ 0 h 51"/>
                <a:gd name="T38" fmla="*/ 74 w 74"/>
                <a:gd name="T39" fmla="*/ 2 h 51"/>
                <a:gd name="T40" fmla="*/ 71 w 74"/>
                <a:gd name="T41" fmla="*/ 2 h 51"/>
                <a:gd name="T42" fmla="*/ 67 w 74"/>
                <a:gd name="T43" fmla="*/ 4 h 51"/>
                <a:gd name="T44" fmla="*/ 66 w 74"/>
                <a:gd name="T45" fmla="*/ 7 h 51"/>
                <a:gd name="T46" fmla="*/ 64 w 74"/>
                <a:gd name="T47" fmla="*/ 13 h 51"/>
                <a:gd name="T48" fmla="*/ 61 w 74"/>
                <a:gd name="T49" fmla="*/ 25 h 51"/>
                <a:gd name="T50" fmla="*/ 54 w 74"/>
                <a:gd name="T51" fmla="*/ 51 h 51"/>
                <a:gd name="T52" fmla="*/ 48 w 74"/>
                <a:gd name="T53" fmla="*/ 51 h 51"/>
                <a:gd name="T54" fmla="*/ 36 w 74"/>
                <a:gd name="T55" fmla="*/ 9 h 51"/>
                <a:gd name="T56" fmla="*/ 23 w 74"/>
                <a:gd name="T57" fmla="*/ 51 h 51"/>
                <a:gd name="T58" fmla="*/ 18 w 74"/>
                <a:gd name="T59" fmla="*/ 51 h 51"/>
                <a:gd name="T60" fmla="*/ 12 w 74"/>
                <a:gd name="T61" fmla="*/ 27 h 51"/>
                <a:gd name="T62" fmla="*/ 8 w 74"/>
                <a:gd name="T63" fmla="*/ 16 h 51"/>
                <a:gd name="T64" fmla="*/ 5 w 74"/>
                <a:gd name="T65" fmla="*/ 7 h 51"/>
                <a:gd name="T66" fmla="*/ 4 w 74"/>
                <a:gd name="T67" fmla="*/ 4 h 51"/>
                <a:gd name="T68" fmla="*/ 2 w 74"/>
                <a:gd name="T69" fmla="*/ 2 h 51"/>
                <a:gd name="T70" fmla="*/ 0 w 74"/>
                <a:gd name="T71" fmla="*/ 2 h 51"/>
                <a:gd name="T72" fmla="*/ 0 w 74"/>
                <a:gd name="T7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" h="51">
                  <a:moveTo>
                    <a:pt x="0" y="0"/>
                  </a:moveTo>
                  <a:lnTo>
                    <a:pt x="18" y="0"/>
                  </a:lnTo>
                  <a:lnTo>
                    <a:pt x="18" y="2"/>
                  </a:lnTo>
                  <a:lnTo>
                    <a:pt x="15" y="2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18" y="24"/>
                  </a:lnTo>
                  <a:lnTo>
                    <a:pt x="23" y="43"/>
                  </a:lnTo>
                  <a:lnTo>
                    <a:pt x="35" y="1"/>
                  </a:lnTo>
                  <a:lnTo>
                    <a:pt x="40" y="1"/>
                  </a:lnTo>
                  <a:lnTo>
                    <a:pt x="53" y="43"/>
                  </a:lnTo>
                  <a:lnTo>
                    <a:pt x="58" y="21"/>
                  </a:lnTo>
                  <a:lnTo>
                    <a:pt x="61" y="11"/>
                  </a:lnTo>
                  <a:lnTo>
                    <a:pt x="62" y="5"/>
                  </a:lnTo>
                  <a:lnTo>
                    <a:pt x="62" y="3"/>
                  </a:lnTo>
                  <a:lnTo>
                    <a:pt x="60" y="2"/>
                  </a:lnTo>
                  <a:lnTo>
                    <a:pt x="56" y="2"/>
                  </a:lnTo>
                  <a:lnTo>
                    <a:pt x="56" y="0"/>
                  </a:lnTo>
                  <a:lnTo>
                    <a:pt x="74" y="0"/>
                  </a:lnTo>
                  <a:lnTo>
                    <a:pt x="74" y="2"/>
                  </a:lnTo>
                  <a:lnTo>
                    <a:pt x="71" y="2"/>
                  </a:lnTo>
                  <a:lnTo>
                    <a:pt x="67" y="4"/>
                  </a:lnTo>
                  <a:lnTo>
                    <a:pt x="66" y="7"/>
                  </a:lnTo>
                  <a:lnTo>
                    <a:pt x="64" y="13"/>
                  </a:lnTo>
                  <a:lnTo>
                    <a:pt x="61" y="25"/>
                  </a:lnTo>
                  <a:lnTo>
                    <a:pt x="54" y="51"/>
                  </a:lnTo>
                  <a:lnTo>
                    <a:pt x="48" y="51"/>
                  </a:lnTo>
                  <a:lnTo>
                    <a:pt x="36" y="9"/>
                  </a:lnTo>
                  <a:lnTo>
                    <a:pt x="23" y="51"/>
                  </a:lnTo>
                  <a:lnTo>
                    <a:pt x="18" y="51"/>
                  </a:lnTo>
                  <a:lnTo>
                    <a:pt x="12" y="27"/>
                  </a:lnTo>
                  <a:lnTo>
                    <a:pt x="8" y="16"/>
                  </a:lnTo>
                  <a:lnTo>
                    <a:pt x="5" y="7"/>
                  </a:lnTo>
                  <a:lnTo>
                    <a:pt x="4" y="4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8" name="Freeform 63">
              <a:extLst>
                <a:ext uri="{FF2B5EF4-FFF2-40B4-BE49-F238E27FC236}">
                  <a16:creationId xmlns:a16="http://schemas.microsoft.com/office/drawing/2014/main" id="{4245EFF4-2D6D-4082-9003-960893DCD7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6" y="2234"/>
              <a:ext cx="50" cy="51"/>
            </a:xfrm>
            <a:custGeom>
              <a:avLst/>
              <a:gdLst>
                <a:gd name="T0" fmla="*/ 22 w 50"/>
                <a:gd name="T1" fmla="*/ 7 h 51"/>
                <a:gd name="T2" fmla="*/ 16 w 50"/>
                <a:gd name="T3" fmla="*/ 28 h 51"/>
                <a:gd name="T4" fmla="*/ 30 w 50"/>
                <a:gd name="T5" fmla="*/ 28 h 51"/>
                <a:gd name="T6" fmla="*/ 23 w 50"/>
                <a:gd name="T7" fmla="*/ 7 h 51"/>
                <a:gd name="T8" fmla="*/ 22 w 50"/>
                <a:gd name="T9" fmla="*/ 7 h 51"/>
                <a:gd name="T10" fmla="*/ 22 w 50"/>
                <a:gd name="T11" fmla="*/ 0 h 51"/>
                <a:gd name="T12" fmla="*/ 28 w 50"/>
                <a:gd name="T13" fmla="*/ 0 h 51"/>
                <a:gd name="T14" fmla="*/ 43 w 50"/>
                <a:gd name="T15" fmla="*/ 44 h 51"/>
                <a:gd name="T16" fmla="*/ 45 w 50"/>
                <a:gd name="T17" fmla="*/ 48 h 51"/>
                <a:gd name="T18" fmla="*/ 47 w 50"/>
                <a:gd name="T19" fmla="*/ 49 h 51"/>
                <a:gd name="T20" fmla="*/ 50 w 50"/>
                <a:gd name="T21" fmla="*/ 49 h 51"/>
                <a:gd name="T22" fmla="*/ 50 w 50"/>
                <a:gd name="T23" fmla="*/ 51 h 51"/>
                <a:gd name="T24" fmla="*/ 31 w 50"/>
                <a:gd name="T25" fmla="*/ 51 h 51"/>
                <a:gd name="T26" fmla="*/ 31 w 50"/>
                <a:gd name="T27" fmla="*/ 49 h 51"/>
                <a:gd name="T28" fmla="*/ 34 w 50"/>
                <a:gd name="T29" fmla="*/ 48 h 51"/>
                <a:gd name="T30" fmla="*/ 36 w 50"/>
                <a:gd name="T31" fmla="*/ 48 h 51"/>
                <a:gd name="T32" fmla="*/ 37 w 50"/>
                <a:gd name="T33" fmla="*/ 47 h 51"/>
                <a:gd name="T34" fmla="*/ 37 w 50"/>
                <a:gd name="T35" fmla="*/ 45 h 51"/>
                <a:gd name="T36" fmla="*/ 31 w 50"/>
                <a:gd name="T37" fmla="*/ 31 h 51"/>
                <a:gd name="T38" fmla="*/ 15 w 50"/>
                <a:gd name="T39" fmla="*/ 31 h 51"/>
                <a:gd name="T40" fmla="*/ 12 w 50"/>
                <a:gd name="T41" fmla="*/ 39 h 51"/>
                <a:gd name="T42" fmla="*/ 10 w 50"/>
                <a:gd name="T43" fmla="*/ 45 h 51"/>
                <a:gd name="T44" fmla="*/ 10 w 50"/>
                <a:gd name="T45" fmla="*/ 47 h 51"/>
                <a:gd name="T46" fmla="*/ 11 w 50"/>
                <a:gd name="T47" fmla="*/ 48 h 51"/>
                <a:gd name="T48" fmla="*/ 12 w 50"/>
                <a:gd name="T49" fmla="*/ 48 h 51"/>
                <a:gd name="T50" fmla="*/ 16 w 50"/>
                <a:gd name="T51" fmla="*/ 49 h 51"/>
                <a:gd name="T52" fmla="*/ 16 w 50"/>
                <a:gd name="T53" fmla="*/ 51 h 51"/>
                <a:gd name="T54" fmla="*/ 0 w 50"/>
                <a:gd name="T55" fmla="*/ 51 h 51"/>
                <a:gd name="T56" fmla="*/ 0 w 50"/>
                <a:gd name="T57" fmla="*/ 49 h 51"/>
                <a:gd name="T58" fmla="*/ 3 w 50"/>
                <a:gd name="T59" fmla="*/ 48 h 51"/>
                <a:gd name="T60" fmla="*/ 4 w 50"/>
                <a:gd name="T61" fmla="*/ 47 h 51"/>
                <a:gd name="T62" fmla="*/ 5 w 50"/>
                <a:gd name="T63" fmla="*/ 46 h 51"/>
                <a:gd name="T64" fmla="*/ 10 w 50"/>
                <a:gd name="T65" fmla="*/ 32 h 51"/>
                <a:gd name="T66" fmla="*/ 15 w 50"/>
                <a:gd name="T67" fmla="*/ 22 h 51"/>
                <a:gd name="T68" fmla="*/ 22 w 50"/>
                <a:gd name="T6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" h="51">
                  <a:moveTo>
                    <a:pt x="22" y="7"/>
                  </a:moveTo>
                  <a:lnTo>
                    <a:pt x="16" y="28"/>
                  </a:lnTo>
                  <a:lnTo>
                    <a:pt x="30" y="28"/>
                  </a:lnTo>
                  <a:lnTo>
                    <a:pt x="23" y="7"/>
                  </a:lnTo>
                  <a:lnTo>
                    <a:pt x="22" y="7"/>
                  </a:lnTo>
                  <a:close/>
                  <a:moveTo>
                    <a:pt x="22" y="0"/>
                  </a:moveTo>
                  <a:lnTo>
                    <a:pt x="28" y="0"/>
                  </a:lnTo>
                  <a:lnTo>
                    <a:pt x="43" y="44"/>
                  </a:lnTo>
                  <a:lnTo>
                    <a:pt x="45" y="48"/>
                  </a:lnTo>
                  <a:lnTo>
                    <a:pt x="47" y="49"/>
                  </a:lnTo>
                  <a:lnTo>
                    <a:pt x="50" y="49"/>
                  </a:lnTo>
                  <a:lnTo>
                    <a:pt x="50" y="51"/>
                  </a:lnTo>
                  <a:lnTo>
                    <a:pt x="31" y="51"/>
                  </a:lnTo>
                  <a:lnTo>
                    <a:pt x="31" y="49"/>
                  </a:lnTo>
                  <a:lnTo>
                    <a:pt x="34" y="48"/>
                  </a:lnTo>
                  <a:lnTo>
                    <a:pt x="36" y="48"/>
                  </a:lnTo>
                  <a:lnTo>
                    <a:pt x="37" y="47"/>
                  </a:lnTo>
                  <a:lnTo>
                    <a:pt x="37" y="45"/>
                  </a:lnTo>
                  <a:lnTo>
                    <a:pt x="31" y="31"/>
                  </a:lnTo>
                  <a:lnTo>
                    <a:pt x="15" y="31"/>
                  </a:lnTo>
                  <a:lnTo>
                    <a:pt x="12" y="39"/>
                  </a:lnTo>
                  <a:lnTo>
                    <a:pt x="10" y="45"/>
                  </a:lnTo>
                  <a:lnTo>
                    <a:pt x="10" y="47"/>
                  </a:lnTo>
                  <a:lnTo>
                    <a:pt x="11" y="48"/>
                  </a:lnTo>
                  <a:lnTo>
                    <a:pt x="12" y="48"/>
                  </a:lnTo>
                  <a:lnTo>
                    <a:pt x="16" y="49"/>
                  </a:lnTo>
                  <a:lnTo>
                    <a:pt x="16" y="51"/>
                  </a:lnTo>
                  <a:lnTo>
                    <a:pt x="0" y="51"/>
                  </a:lnTo>
                  <a:lnTo>
                    <a:pt x="0" y="49"/>
                  </a:lnTo>
                  <a:lnTo>
                    <a:pt x="3" y="48"/>
                  </a:lnTo>
                  <a:lnTo>
                    <a:pt x="4" y="47"/>
                  </a:lnTo>
                  <a:lnTo>
                    <a:pt x="5" y="46"/>
                  </a:lnTo>
                  <a:lnTo>
                    <a:pt x="10" y="32"/>
                  </a:lnTo>
                  <a:lnTo>
                    <a:pt x="15" y="2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9" name="Freeform 64">
              <a:extLst>
                <a:ext uri="{FF2B5EF4-FFF2-40B4-BE49-F238E27FC236}">
                  <a16:creationId xmlns:a16="http://schemas.microsoft.com/office/drawing/2014/main" id="{65DD9A10-D2CC-422C-BDE5-3C8DA7B1E2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48" y="2230"/>
              <a:ext cx="40" cy="56"/>
            </a:xfrm>
            <a:custGeom>
              <a:avLst/>
              <a:gdLst>
                <a:gd name="T0" fmla="*/ 19 w 40"/>
                <a:gd name="T1" fmla="*/ 20 h 56"/>
                <a:gd name="T2" fmla="*/ 12 w 40"/>
                <a:gd name="T3" fmla="*/ 23 h 56"/>
                <a:gd name="T4" fmla="*/ 8 w 40"/>
                <a:gd name="T5" fmla="*/ 28 h 56"/>
                <a:gd name="T6" fmla="*/ 7 w 40"/>
                <a:gd name="T7" fmla="*/ 37 h 56"/>
                <a:gd name="T8" fmla="*/ 8 w 40"/>
                <a:gd name="T9" fmla="*/ 44 h 56"/>
                <a:gd name="T10" fmla="*/ 12 w 40"/>
                <a:gd name="T11" fmla="*/ 50 h 56"/>
                <a:gd name="T12" fmla="*/ 18 w 40"/>
                <a:gd name="T13" fmla="*/ 52 h 56"/>
                <a:gd name="T14" fmla="*/ 21 w 40"/>
                <a:gd name="T15" fmla="*/ 51 h 56"/>
                <a:gd name="T16" fmla="*/ 24 w 40"/>
                <a:gd name="T17" fmla="*/ 49 h 56"/>
                <a:gd name="T18" fmla="*/ 26 w 40"/>
                <a:gd name="T19" fmla="*/ 46 h 56"/>
                <a:gd name="T20" fmla="*/ 26 w 40"/>
                <a:gd name="T21" fmla="*/ 25 h 56"/>
                <a:gd name="T22" fmla="*/ 23 w 40"/>
                <a:gd name="T23" fmla="*/ 22 h 56"/>
                <a:gd name="T24" fmla="*/ 21 w 40"/>
                <a:gd name="T25" fmla="*/ 20 h 56"/>
                <a:gd name="T26" fmla="*/ 19 w 40"/>
                <a:gd name="T27" fmla="*/ 20 h 56"/>
                <a:gd name="T28" fmla="*/ 33 w 40"/>
                <a:gd name="T29" fmla="*/ 0 h 56"/>
                <a:gd name="T30" fmla="*/ 34 w 40"/>
                <a:gd name="T31" fmla="*/ 0 h 56"/>
                <a:gd name="T32" fmla="*/ 34 w 40"/>
                <a:gd name="T33" fmla="*/ 51 h 56"/>
                <a:gd name="T34" fmla="*/ 35 w 40"/>
                <a:gd name="T35" fmla="*/ 52 h 56"/>
                <a:gd name="T36" fmla="*/ 37 w 40"/>
                <a:gd name="T37" fmla="*/ 53 h 56"/>
                <a:gd name="T38" fmla="*/ 40 w 40"/>
                <a:gd name="T39" fmla="*/ 53 h 56"/>
                <a:gd name="T40" fmla="*/ 40 w 40"/>
                <a:gd name="T41" fmla="*/ 55 h 56"/>
                <a:gd name="T42" fmla="*/ 27 w 40"/>
                <a:gd name="T43" fmla="*/ 55 h 56"/>
                <a:gd name="T44" fmla="*/ 26 w 40"/>
                <a:gd name="T45" fmla="*/ 54 h 56"/>
                <a:gd name="T46" fmla="*/ 26 w 40"/>
                <a:gd name="T47" fmla="*/ 51 h 56"/>
                <a:gd name="T48" fmla="*/ 23 w 40"/>
                <a:gd name="T49" fmla="*/ 54 h 56"/>
                <a:gd name="T50" fmla="*/ 15 w 40"/>
                <a:gd name="T51" fmla="*/ 56 h 56"/>
                <a:gd name="T52" fmla="*/ 8 w 40"/>
                <a:gd name="T53" fmla="*/ 55 h 56"/>
                <a:gd name="T54" fmla="*/ 4 w 40"/>
                <a:gd name="T55" fmla="*/ 51 h 56"/>
                <a:gd name="T56" fmla="*/ 1 w 40"/>
                <a:gd name="T57" fmla="*/ 45 h 56"/>
                <a:gd name="T58" fmla="*/ 0 w 40"/>
                <a:gd name="T59" fmla="*/ 38 h 56"/>
                <a:gd name="T60" fmla="*/ 0 w 40"/>
                <a:gd name="T61" fmla="*/ 33 h 56"/>
                <a:gd name="T62" fmla="*/ 1 w 40"/>
                <a:gd name="T63" fmla="*/ 29 h 56"/>
                <a:gd name="T64" fmla="*/ 3 w 40"/>
                <a:gd name="T65" fmla="*/ 26 h 56"/>
                <a:gd name="T66" fmla="*/ 5 w 40"/>
                <a:gd name="T67" fmla="*/ 23 h 56"/>
                <a:gd name="T68" fmla="*/ 10 w 40"/>
                <a:gd name="T69" fmla="*/ 19 h 56"/>
                <a:gd name="T70" fmla="*/ 14 w 40"/>
                <a:gd name="T71" fmla="*/ 18 h 56"/>
                <a:gd name="T72" fmla="*/ 24 w 40"/>
                <a:gd name="T73" fmla="*/ 18 h 56"/>
                <a:gd name="T74" fmla="*/ 26 w 40"/>
                <a:gd name="T75" fmla="*/ 19 h 56"/>
                <a:gd name="T76" fmla="*/ 26 w 40"/>
                <a:gd name="T77" fmla="*/ 5 h 56"/>
                <a:gd name="T78" fmla="*/ 25 w 40"/>
                <a:gd name="T79" fmla="*/ 4 h 56"/>
                <a:gd name="T80" fmla="*/ 22 w 40"/>
                <a:gd name="T81" fmla="*/ 4 h 56"/>
                <a:gd name="T82" fmla="*/ 22 w 40"/>
                <a:gd name="T83" fmla="*/ 2 h 56"/>
                <a:gd name="T84" fmla="*/ 33 w 40"/>
                <a:gd name="T8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" h="56">
                  <a:moveTo>
                    <a:pt x="19" y="20"/>
                  </a:moveTo>
                  <a:lnTo>
                    <a:pt x="12" y="23"/>
                  </a:lnTo>
                  <a:lnTo>
                    <a:pt x="8" y="28"/>
                  </a:lnTo>
                  <a:lnTo>
                    <a:pt x="7" y="37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8" y="52"/>
                  </a:lnTo>
                  <a:lnTo>
                    <a:pt x="21" y="51"/>
                  </a:lnTo>
                  <a:lnTo>
                    <a:pt x="24" y="49"/>
                  </a:lnTo>
                  <a:lnTo>
                    <a:pt x="26" y="46"/>
                  </a:lnTo>
                  <a:lnTo>
                    <a:pt x="26" y="25"/>
                  </a:lnTo>
                  <a:lnTo>
                    <a:pt x="23" y="22"/>
                  </a:lnTo>
                  <a:lnTo>
                    <a:pt x="21" y="20"/>
                  </a:lnTo>
                  <a:lnTo>
                    <a:pt x="19" y="20"/>
                  </a:lnTo>
                  <a:close/>
                  <a:moveTo>
                    <a:pt x="33" y="0"/>
                  </a:moveTo>
                  <a:lnTo>
                    <a:pt x="34" y="0"/>
                  </a:lnTo>
                  <a:lnTo>
                    <a:pt x="34" y="51"/>
                  </a:lnTo>
                  <a:lnTo>
                    <a:pt x="35" y="52"/>
                  </a:lnTo>
                  <a:lnTo>
                    <a:pt x="37" y="53"/>
                  </a:lnTo>
                  <a:lnTo>
                    <a:pt x="40" y="53"/>
                  </a:lnTo>
                  <a:lnTo>
                    <a:pt x="40" y="55"/>
                  </a:lnTo>
                  <a:lnTo>
                    <a:pt x="27" y="55"/>
                  </a:lnTo>
                  <a:lnTo>
                    <a:pt x="26" y="54"/>
                  </a:lnTo>
                  <a:lnTo>
                    <a:pt x="26" y="51"/>
                  </a:lnTo>
                  <a:lnTo>
                    <a:pt x="23" y="54"/>
                  </a:lnTo>
                  <a:lnTo>
                    <a:pt x="15" y="56"/>
                  </a:lnTo>
                  <a:lnTo>
                    <a:pt x="8" y="55"/>
                  </a:lnTo>
                  <a:lnTo>
                    <a:pt x="4" y="51"/>
                  </a:lnTo>
                  <a:lnTo>
                    <a:pt x="1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1" y="29"/>
                  </a:lnTo>
                  <a:lnTo>
                    <a:pt x="3" y="26"/>
                  </a:lnTo>
                  <a:lnTo>
                    <a:pt x="5" y="23"/>
                  </a:lnTo>
                  <a:lnTo>
                    <a:pt x="10" y="19"/>
                  </a:lnTo>
                  <a:lnTo>
                    <a:pt x="14" y="18"/>
                  </a:lnTo>
                  <a:lnTo>
                    <a:pt x="24" y="18"/>
                  </a:lnTo>
                  <a:lnTo>
                    <a:pt x="26" y="19"/>
                  </a:lnTo>
                  <a:lnTo>
                    <a:pt x="26" y="5"/>
                  </a:lnTo>
                  <a:lnTo>
                    <a:pt x="25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0" name="Freeform 65">
              <a:extLst>
                <a:ext uri="{FF2B5EF4-FFF2-40B4-BE49-F238E27FC236}">
                  <a16:creationId xmlns:a16="http://schemas.microsoft.com/office/drawing/2014/main" id="{066163A0-79F8-4EE0-84E1-4E7C617AB7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2" y="2230"/>
              <a:ext cx="40" cy="56"/>
            </a:xfrm>
            <a:custGeom>
              <a:avLst/>
              <a:gdLst>
                <a:gd name="T0" fmla="*/ 19 w 40"/>
                <a:gd name="T1" fmla="*/ 20 h 56"/>
                <a:gd name="T2" fmla="*/ 13 w 40"/>
                <a:gd name="T3" fmla="*/ 23 h 56"/>
                <a:gd name="T4" fmla="*/ 9 w 40"/>
                <a:gd name="T5" fmla="*/ 28 h 56"/>
                <a:gd name="T6" fmla="*/ 8 w 40"/>
                <a:gd name="T7" fmla="*/ 37 h 56"/>
                <a:gd name="T8" fmla="*/ 9 w 40"/>
                <a:gd name="T9" fmla="*/ 44 h 56"/>
                <a:gd name="T10" fmla="*/ 13 w 40"/>
                <a:gd name="T11" fmla="*/ 50 h 56"/>
                <a:gd name="T12" fmla="*/ 18 w 40"/>
                <a:gd name="T13" fmla="*/ 52 h 56"/>
                <a:gd name="T14" fmla="*/ 21 w 40"/>
                <a:gd name="T15" fmla="*/ 51 h 56"/>
                <a:gd name="T16" fmla="*/ 25 w 40"/>
                <a:gd name="T17" fmla="*/ 49 h 56"/>
                <a:gd name="T18" fmla="*/ 27 w 40"/>
                <a:gd name="T19" fmla="*/ 46 h 56"/>
                <a:gd name="T20" fmla="*/ 27 w 40"/>
                <a:gd name="T21" fmla="*/ 25 h 56"/>
                <a:gd name="T22" fmla="*/ 24 w 40"/>
                <a:gd name="T23" fmla="*/ 22 h 56"/>
                <a:gd name="T24" fmla="*/ 21 w 40"/>
                <a:gd name="T25" fmla="*/ 20 h 56"/>
                <a:gd name="T26" fmla="*/ 19 w 40"/>
                <a:gd name="T27" fmla="*/ 20 h 56"/>
                <a:gd name="T28" fmla="*/ 33 w 40"/>
                <a:gd name="T29" fmla="*/ 0 h 56"/>
                <a:gd name="T30" fmla="*/ 34 w 40"/>
                <a:gd name="T31" fmla="*/ 0 h 56"/>
                <a:gd name="T32" fmla="*/ 34 w 40"/>
                <a:gd name="T33" fmla="*/ 51 h 56"/>
                <a:gd name="T34" fmla="*/ 35 w 40"/>
                <a:gd name="T35" fmla="*/ 52 h 56"/>
                <a:gd name="T36" fmla="*/ 37 w 40"/>
                <a:gd name="T37" fmla="*/ 53 h 56"/>
                <a:gd name="T38" fmla="*/ 40 w 40"/>
                <a:gd name="T39" fmla="*/ 53 h 56"/>
                <a:gd name="T40" fmla="*/ 40 w 40"/>
                <a:gd name="T41" fmla="*/ 55 h 56"/>
                <a:gd name="T42" fmla="*/ 28 w 40"/>
                <a:gd name="T43" fmla="*/ 55 h 56"/>
                <a:gd name="T44" fmla="*/ 27 w 40"/>
                <a:gd name="T45" fmla="*/ 54 h 56"/>
                <a:gd name="T46" fmla="*/ 27 w 40"/>
                <a:gd name="T47" fmla="*/ 51 h 56"/>
                <a:gd name="T48" fmla="*/ 23 w 40"/>
                <a:gd name="T49" fmla="*/ 54 h 56"/>
                <a:gd name="T50" fmla="*/ 15 w 40"/>
                <a:gd name="T51" fmla="*/ 56 h 56"/>
                <a:gd name="T52" fmla="*/ 9 w 40"/>
                <a:gd name="T53" fmla="*/ 55 h 56"/>
                <a:gd name="T54" fmla="*/ 4 w 40"/>
                <a:gd name="T55" fmla="*/ 51 h 56"/>
                <a:gd name="T56" fmla="*/ 1 w 40"/>
                <a:gd name="T57" fmla="*/ 45 h 56"/>
                <a:gd name="T58" fmla="*/ 0 w 40"/>
                <a:gd name="T59" fmla="*/ 38 h 56"/>
                <a:gd name="T60" fmla="*/ 0 w 40"/>
                <a:gd name="T61" fmla="*/ 33 h 56"/>
                <a:gd name="T62" fmla="*/ 1 w 40"/>
                <a:gd name="T63" fmla="*/ 29 h 56"/>
                <a:gd name="T64" fmla="*/ 3 w 40"/>
                <a:gd name="T65" fmla="*/ 26 h 56"/>
                <a:gd name="T66" fmla="*/ 5 w 40"/>
                <a:gd name="T67" fmla="*/ 23 h 56"/>
                <a:gd name="T68" fmla="*/ 11 w 40"/>
                <a:gd name="T69" fmla="*/ 19 h 56"/>
                <a:gd name="T70" fmla="*/ 15 w 40"/>
                <a:gd name="T71" fmla="*/ 18 h 56"/>
                <a:gd name="T72" fmla="*/ 25 w 40"/>
                <a:gd name="T73" fmla="*/ 18 h 56"/>
                <a:gd name="T74" fmla="*/ 27 w 40"/>
                <a:gd name="T75" fmla="*/ 19 h 56"/>
                <a:gd name="T76" fmla="*/ 27 w 40"/>
                <a:gd name="T77" fmla="*/ 5 h 56"/>
                <a:gd name="T78" fmla="*/ 26 w 40"/>
                <a:gd name="T79" fmla="*/ 4 h 56"/>
                <a:gd name="T80" fmla="*/ 22 w 40"/>
                <a:gd name="T81" fmla="*/ 4 h 56"/>
                <a:gd name="T82" fmla="*/ 22 w 40"/>
                <a:gd name="T83" fmla="*/ 2 h 56"/>
                <a:gd name="T84" fmla="*/ 33 w 40"/>
                <a:gd name="T8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" h="56">
                  <a:moveTo>
                    <a:pt x="19" y="20"/>
                  </a:moveTo>
                  <a:lnTo>
                    <a:pt x="13" y="23"/>
                  </a:lnTo>
                  <a:lnTo>
                    <a:pt x="9" y="28"/>
                  </a:lnTo>
                  <a:lnTo>
                    <a:pt x="8" y="37"/>
                  </a:lnTo>
                  <a:lnTo>
                    <a:pt x="9" y="44"/>
                  </a:lnTo>
                  <a:lnTo>
                    <a:pt x="13" y="50"/>
                  </a:lnTo>
                  <a:lnTo>
                    <a:pt x="18" y="52"/>
                  </a:lnTo>
                  <a:lnTo>
                    <a:pt x="21" y="51"/>
                  </a:lnTo>
                  <a:lnTo>
                    <a:pt x="25" y="49"/>
                  </a:lnTo>
                  <a:lnTo>
                    <a:pt x="27" y="46"/>
                  </a:lnTo>
                  <a:lnTo>
                    <a:pt x="27" y="25"/>
                  </a:lnTo>
                  <a:lnTo>
                    <a:pt x="24" y="22"/>
                  </a:lnTo>
                  <a:lnTo>
                    <a:pt x="21" y="20"/>
                  </a:lnTo>
                  <a:lnTo>
                    <a:pt x="19" y="20"/>
                  </a:lnTo>
                  <a:close/>
                  <a:moveTo>
                    <a:pt x="33" y="0"/>
                  </a:moveTo>
                  <a:lnTo>
                    <a:pt x="34" y="0"/>
                  </a:lnTo>
                  <a:lnTo>
                    <a:pt x="34" y="51"/>
                  </a:lnTo>
                  <a:lnTo>
                    <a:pt x="35" y="52"/>
                  </a:lnTo>
                  <a:lnTo>
                    <a:pt x="37" y="53"/>
                  </a:lnTo>
                  <a:lnTo>
                    <a:pt x="40" y="53"/>
                  </a:lnTo>
                  <a:lnTo>
                    <a:pt x="40" y="55"/>
                  </a:lnTo>
                  <a:lnTo>
                    <a:pt x="28" y="55"/>
                  </a:lnTo>
                  <a:lnTo>
                    <a:pt x="27" y="54"/>
                  </a:lnTo>
                  <a:lnTo>
                    <a:pt x="27" y="51"/>
                  </a:lnTo>
                  <a:lnTo>
                    <a:pt x="23" y="54"/>
                  </a:lnTo>
                  <a:lnTo>
                    <a:pt x="15" y="56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1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1" y="29"/>
                  </a:lnTo>
                  <a:lnTo>
                    <a:pt x="3" y="26"/>
                  </a:lnTo>
                  <a:lnTo>
                    <a:pt x="5" y="23"/>
                  </a:lnTo>
                  <a:lnTo>
                    <a:pt x="11" y="19"/>
                  </a:lnTo>
                  <a:lnTo>
                    <a:pt x="15" y="18"/>
                  </a:lnTo>
                  <a:lnTo>
                    <a:pt x="25" y="18"/>
                  </a:lnTo>
                  <a:lnTo>
                    <a:pt x="27" y="19"/>
                  </a:lnTo>
                  <a:lnTo>
                    <a:pt x="27" y="5"/>
                  </a:lnTo>
                  <a:lnTo>
                    <a:pt x="26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1" name="Freeform 66">
              <a:extLst>
                <a:ext uri="{FF2B5EF4-FFF2-40B4-BE49-F238E27FC236}">
                  <a16:creationId xmlns:a16="http://schemas.microsoft.com/office/drawing/2014/main" id="{9748E236-D909-422A-A5FF-AC18B66EE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" y="2248"/>
              <a:ext cx="26" cy="37"/>
            </a:xfrm>
            <a:custGeom>
              <a:avLst/>
              <a:gdLst>
                <a:gd name="T0" fmla="*/ 12 w 26"/>
                <a:gd name="T1" fmla="*/ 0 h 37"/>
                <a:gd name="T2" fmla="*/ 13 w 26"/>
                <a:gd name="T3" fmla="*/ 6 h 37"/>
                <a:gd name="T4" fmla="*/ 16 w 26"/>
                <a:gd name="T5" fmla="*/ 3 h 37"/>
                <a:gd name="T6" fmla="*/ 20 w 26"/>
                <a:gd name="T7" fmla="*/ 1 h 37"/>
                <a:gd name="T8" fmla="*/ 21 w 26"/>
                <a:gd name="T9" fmla="*/ 0 h 37"/>
                <a:gd name="T10" fmla="*/ 25 w 26"/>
                <a:gd name="T11" fmla="*/ 0 h 37"/>
                <a:gd name="T12" fmla="*/ 26 w 26"/>
                <a:gd name="T13" fmla="*/ 2 h 37"/>
                <a:gd name="T14" fmla="*/ 26 w 26"/>
                <a:gd name="T15" fmla="*/ 6 h 37"/>
                <a:gd name="T16" fmla="*/ 26 w 26"/>
                <a:gd name="T17" fmla="*/ 7 h 37"/>
                <a:gd name="T18" fmla="*/ 24 w 26"/>
                <a:gd name="T19" fmla="*/ 8 h 37"/>
                <a:gd name="T20" fmla="*/ 23 w 26"/>
                <a:gd name="T21" fmla="*/ 8 h 37"/>
                <a:gd name="T22" fmla="*/ 22 w 26"/>
                <a:gd name="T23" fmla="*/ 7 h 37"/>
                <a:gd name="T24" fmla="*/ 20 w 26"/>
                <a:gd name="T25" fmla="*/ 6 h 37"/>
                <a:gd name="T26" fmla="*/ 16 w 26"/>
                <a:gd name="T27" fmla="*/ 6 h 37"/>
                <a:gd name="T28" fmla="*/ 14 w 26"/>
                <a:gd name="T29" fmla="*/ 8 h 37"/>
                <a:gd name="T30" fmla="*/ 13 w 26"/>
                <a:gd name="T31" fmla="*/ 10 h 37"/>
                <a:gd name="T32" fmla="*/ 13 w 26"/>
                <a:gd name="T33" fmla="*/ 33 h 37"/>
                <a:gd name="T34" fmla="*/ 14 w 26"/>
                <a:gd name="T35" fmla="*/ 34 h 37"/>
                <a:gd name="T36" fmla="*/ 17 w 26"/>
                <a:gd name="T37" fmla="*/ 35 h 37"/>
                <a:gd name="T38" fmla="*/ 20 w 26"/>
                <a:gd name="T39" fmla="*/ 35 h 37"/>
                <a:gd name="T40" fmla="*/ 20 w 26"/>
                <a:gd name="T41" fmla="*/ 37 h 37"/>
                <a:gd name="T42" fmla="*/ 0 w 26"/>
                <a:gd name="T43" fmla="*/ 37 h 37"/>
                <a:gd name="T44" fmla="*/ 0 w 26"/>
                <a:gd name="T45" fmla="*/ 35 h 37"/>
                <a:gd name="T46" fmla="*/ 3 w 26"/>
                <a:gd name="T47" fmla="*/ 34 h 37"/>
                <a:gd name="T48" fmla="*/ 5 w 26"/>
                <a:gd name="T49" fmla="*/ 34 h 37"/>
                <a:gd name="T50" fmla="*/ 6 w 26"/>
                <a:gd name="T51" fmla="*/ 33 h 37"/>
                <a:gd name="T52" fmla="*/ 6 w 26"/>
                <a:gd name="T53" fmla="*/ 5 h 37"/>
                <a:gd name="T54" fmla="*/ 5 w 26"/>
                <a:gd name="T55" fmla="*/ 4 h 37"/>
                <a:gd name="T56" fmla="*/ 4 w 26"/>
                <a:gd name="T57" fmla="*/ 4 h 37"/>
                <a:gd name="T58" fmla="*/ 1 w 26"/>
                <a:gd name="T59" fmla="*/ 3 h 37"/>
                <a:gd name="T60" fmla="*/ 1 w 26"/>
                <a:gd name="T61" fmla="*/ 2 h 37"/>
                <a:gd name="T62" fmla="*/ 12 w 26"/>
                <a:gd name="T6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" h="37">
                  <a:moveTo>
                    <a:pt x="12" y="0"/>
                  </a:moveTo>
                  <a:lnTo>
                    <a:pt x="13" y="6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26" y="2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4" y="8"/>
                  </a:lnTo>
                  <a:lnTo>
                    <a:pt x="23" y="8"/>
                  </a:lnTo>
                  <a:lnTo>
                    <a:pt x="22" y="7"/>
                  </a:lnTo>
                  <a:lnTo>
                    <a:pt x="20" y="6"/>
                  </a:lnTo>
                  <a:lnTo>
                    <a:pt x="16" y="6"/>
                  </a:lnTo>
                  <a:lnTo>
                    <a:pt x="14" y="8"/>
                  </a:lnTo>
                  <a:lnTo>
                    <a:pt x="13" y="10"/>
                  </a:lnTo>
                  <a:lnTo>
                    <a:pt x="13" y="33"/>
                  </a:lnTo>
                  <a:lnTo>
                    <a:pt x="14" y="34"/>
                  </a:lnTo>
                  <a:lnTo>
                    <a:pt x="17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0" y="37"/>
                  </a:lnTo>
                  <a:lnTo>
                    <a:pt x="0" y="35"/>
                  </a:lnTo>
                  <a:lnTo>
                    <a:pt x="3" y="34"/>
                  </a:lnTo>
                  <a:lnTo>
                    <a:pt x="5" y="34"/>
                  </a:lnTo>
                  <a:lnTo>
                    <a:pt x="6" y="33"/>
                  </a:lnTo>
                  <a:lnTo>
                    <a:pt x="6" y="5"/>
                  </a:lnTo>
                  <a:lnTo>
                    <a:pt x="5" y="4"/>
                  </a:lnTo>
                  <a:lnTo>
                    <a:pt x="4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2" name="Freeform 67">
              <a:extLst>
                <a:ext uri="{FF2B5EF4-FFF2-40B4-BE49-F238E27FC236}">
                  <a16:creationId xmlns:a16="http://schemas.microsoft.com/office/drawing/2014/main" id="{036A1CB2-53DD-4C36-834B-547814DA64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2248"/>
              <a:ext cx="32" cy="38"/>
            </a:xfrm>
            <a:custGeom>
              <a:avLst/>
              <a:gdLst>
                <a:gd name="T0" fmla="*/ 16 w 32"/>
                <a:gd name="T1" fmla="*/ 2 h 38"/>
                <a:gd name="T2" fmla="*/ 13 w 32"/>
                <a:gd name="T3" fmla="*/ 4 h 38"/>
                <a:gd name="T4" fmla="*/ 11 w 32"/>
                <a:gd name="T5" fmla="*/ 6 h 38"/>
                <a:gd name="T6" fmla="*/ 8 w 32"/>
                <a:gd name="T7" fmla="*/ 11 h 38"/>
                <a:gd name="T8" fmla="*/ 8 w 32"/>
                <a:gd name="T9" fmla="*/ 14 h 38"/>
                <a:gd name="T10" fmla="*/ 24 w 32"/>
                <a:gd name="T11" fmla="*/ 14 h 38"/>
                <a:gd name="T12" fmla="*/ 25 w 32"/>
                <a:gd name="T13" fmla="*/ 13 h 38"/>
                <a:gd name="T14" fmla="*/ 25 w 32"/>
                <a:gd name="T15" fmla="*/ 10 h 38"/>
                <a:gd name="T16" fmla="*/ 24 w 32"/>
                <a:gd name="T17" fmla="*/ 8 h 38"/>
                <a:gd name="T18" fmla="*/ 24 w 32"/>
                <a:gd name="T19" fmla="*/ 7 h 38"/>
                <a:gd name="T20" fmla="*/ 23 w 32"/>
                <a:gd name="T21" fmla="*/ 5 h 38"/>
                <a:gd name="T22" fmla="*/ 19 w 32"/>
                <a:gd name="T23" fmla="*/ 3 h 38"/>
                <a:gd name="T24" fmla="*/ 16 w 32"/>
                <a:gd name="T25" fmla="*/ 2 h 38"/>
                <a:gd name="T26" fmla="*/ 17 w 32"/>
                <a:gd name="T27" fmla="*/ 0 h 38"/>
                <a:gd name="T28" fmla="*/ 24 w 32"/>
                <a:gd name="T29" fmla="*/ 1 h 38"/>
                <a:gd name="T30" fmla="*/ 29 w 32"/>
                <a:gd name="T31" fmla="*/ 4 h 38"/>
                <a:gd name="T32" fmla="*/ 32 w 32"/>
                <a:gd name="T33" fmla="*/ 11 h 38"/>
                <a:gd name="T34" fmla="*/ 32 w 32"/>
                <a:gd name="T35" fmla="*/ 16 h 38"/>
                <a:gd name="T36" fmla="*/ 32 w 32"/>
                <a:gd name="T37" fmla="*/ 17 h 38"/>
                <a:gd name="T38" fmla="*/ 8 w 32"/>
                <a:gd name="T39" fmla="*/ 17 h 38"/>
                <a:gd name="T40" fmla="*/ 8 w 32"/>
                <a:gd name="T41" fmla="*/ 24 h 38"/>
                <a:gd name="T42" fmla="*/ 10 w 32"/>
                <a:gd name="T43" fmla="*/ 28 h 38"/>
                <a:gd name="T44" fmla="*/ 14 w 32"/>
                <a:gd name="T45" fmla="*/ 32 h 38"/>
                <a:gd name="T46" fmla="*/ 19 w 32"/>
                <a:gd name="T47" fmla="*/ 34 h 38"/>
                <a:gd name="T48" fmla="*/ 22 w 32"/>
                <a:gd name="T49" fmla="*/ 34 h 38"/>
                <a:gd name="T50" fmla="*/ 25 w 32"/>
                <a:gd name="T51" fmla="*/ 32 h 38"/>
                <a:gd name="T52" fmla="*/ 27 w 32"/>
                <a:gd name="T53" fmla="*/ 31 h 38"/>
                <a:gd name="T54" fmla="*/ 29 w 32"/>
                <a:gd name="T55" fmla="*/ 28 h 38"/>
                <a:gd name="T56" fmla="*/ 30 w 32"/>
                <a:gd name="T57" fmla="*/ 26 h 38"/>
                <a:gd name="T58" fmla="*/ 32 w 32"/>
                <a:gd name="T59" fmla="*/ 27 h 38"/>
                <a:gd name="T60" fmla="*/ 31 w 32"/>
                <a:gd name="T61" fmla="*/ 30 h 38"/>
                <a:gd name="T62" fmla="*/ 29 w 32"/>
                <a:gd name="T63" fmla="*/ 32 h 38"/>
                <a:gd name="T64" fmla="*/ 27 w 32"/>
                <a:gd name="T65" fmla="*/ 35 h 38"/>
                <a:gd name="T66" fmla="*/ 24 w 32"/>
                <a:gd name="T67" fmla="*/ 36 h 38"/>
                <a:gd name="T68" fmla="*/ 21 w 32"/>
                <a:gd name="T69" fmla="*/ 38 h 38"/>
                <a:gd name="T70" fmla="*/ 17 w 32"/>
                <a:gd name="T71" fmla="*/ 38 h 38"/>
                <a:gd name="T72" fmla="*/ 10 w 32"/>
                <a:gd name="T73" fmla="*/ 37 h 38"/>
                <a:gd name="T74" fmla="*/ 4 w 32"/>
                <a:gd name="T75" fmla="*/ 33 h 38"/>
                <a:gd name="T76" fmla="*/ 1 w 32"/>
                <a:gd name="T77" fmla="*/ 26 h 38"/>
                <a:gd name="T78" fmla="*/ 0 w 32"/>
                <a:gd name="T79" fmla="*/ 19 h 38"/>
                <a:gd name="T80" fmla="*/ 1 w 32"/>
                <a:gd name="T81" fmla="*/ 11 h 38"/>
                <a:gd name="T82" fmla="*/ 4 w 32"/>
                <a:gd name="T83" fmla="*/ 5 h 38"/>
                <a:gd name="T84" fmla="*/ 10 w 32"/>
                <a:gd name="T85" fmla="*/ 1 h 38"/>
                <a:gd name="T86" fmla="*/ 17 w 32"/>
                <a:gd name="T8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8">
                  <a:moveTo>
                    <a:pt x="16" y="2"/>
                  </a:moveTo>
                  <a:lnTo>
                    <a:pt x="13" y="4"/>
                  </a:lnTo>
                  <a:lnTo>
                    <a:pt x="11" y="6"/>
                  </a:lnTo>
                  <a:lnTo>
                    <a:pt x="8" y="11"/>
                  </a:lnTo>
                  <a:lnTo>
                    <a:pt x="8" y="14"/>
                  </a:lnTo>
                  <a:lnTo>
                    <a:pt x="24" y="14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3" y="5"/>
                  </a:lnTo>
                  <a:lnTo>
                    <a:pt x="19" y="3"/>
                  </a:lnTo>
                  <a:lnTo>
                    <a:pt x="16" y="2"/>
                  </a:lnTo>
                  <a:close/>
                  <a:moveTo>
                    <a:pt x="17" y="0"/>
                  </a:moveTo>
                  <a:lnTo>
                    <a:pt x="24" y="1"/>
                  </a:lnTo>
                  <a:lnTo>
                    <a:pt x="29" y="4"/>
                  </a:lnTo>
                  <a:lnTo>
                    <a:pt x="32" y="11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8" y="17"/>
                  </a:lnTo>
                  <a:lnTo>
                    <a:pt x="8" y="24"/>
                  </a:lnTo>
                  <a:lnTo>
                    <a:pt x="10" y="28"/>
                  </a:lnTo>
                  <a:lnTo>
                    <a:pt x="14" y="32"/>
                  </a:lnTo>
                  <a:lnTo>
                    <a:pt x="19" y="34"/>
                  </a:lnTo>
                  <a:lnTo>
                    <a:pt x="22" y="34"/>
                  </a:lnTo>
                  <a:lnTo>
                    <a:pt x="25" y="32"/>
                  </a:lnTo>
                  <a:lnTo>
                    <a:pt x="27" y="31"/>
                  </a:lnTo>
                  <a:lnTo>
                    <a:pt x="29" y="28"/>
                  </a:lnTo>
                  <a:lnTo>
                    <a:pt x="30" y="26"/>
                  </a:lnTo>
                  <a:lnTo>
                    <a:pt x="32" y="27"/>
                  </a:lnTo>
                  <a:lnTo>
                    <a:pt x="31" y="30"/>
                  </a:lnTo>
                  <a:lnTo>
                    <a:pt x="29" y="32"/>
                  </a:lnTo>
                  <a:lnTo>
                    <a:pt x="27" y="35"/>
                  </a:lnTo>
                  <a:lnTo>
                    <a:pt x="24" y="36"/>
                  </a:lnTo>
                  <a:lnTo>
                    <a:pt x="21" y="38"/>
                  </a:lnTo>
                  <a:lnTo>
                    <a:pt x="17" y="38"/>
                  </a:lnTo>
                  <a:lnTo>
                    <a:pt x="10" y="37"/>
                  </a:lnTo>
                  <a:lnTo>
                    <a:pt x="4" y="33"/>
                  </a:lnTo>
                  <a:lnTo>
                    <a:pt x="1" y="26"/>
                  </a:lnTo>
                  <a:lnTo>
                    <a:pt x="0" y="19"/>
                  </a:lnTo>
                  <a:lnTo>
                    <a:pt x="1" y="11"/>
                  </a:lnTo>
                  <a:lnTo>
                    <a:pt x="4" y="5"/>
                  </a:lnTo>
                  <a:lnTo>
                    <a:pt x="10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3" name="Freeform 68">
              <a:extLst>
                <a:ext uri="{FF2B5EF4-FFF2-40B4-BE49-F238E27FC236}">
                  <a16:creationId xmlns:a16="http://schemas.microsoft.com/office/drawing/2014/main" id="{90DC5DAD-0785-4075-ACE8-FD89B0098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" y="2248"/>
              <a:ext cx="27" cy="38"/>
            </a:xfrm>
            <a:custGeom>
              <a:avLst/>
              <a:gdLst>
                <a:gd name="T0" fmla="*/ 11 w 27"/>
                <a:gd name="T1" fmla="*/ 0 h 38"/>
                <a:gd name="T2" fmla="*/ 18 w 27"/>
                <a:gd name="T3" fmla="*/ 0 h 38"/>
                <a:gd name="T4" fmla="*/ 24 w 27"/>
                <a:gd name="T5" fmla="*/ 2 h 38"/>
                <a:gd name="T6" fmla="*/ 24 w 27"/>
                <a:gd name="T7" fmla="*/ 10 h 38"/>
                <a:gd name="T8" fmla="*/ 22 w 27"/>
                <a:gd name="T9" fmla="*/ 10 h 38"/>
                <a:gd name="T10" fmla="*/ 21 w 27"/>
                <a:gd name="T11" fmla="*/ 8 h 38"/>
                <a:gd name="T12" fmla="*/ 20 w 27"/>
                <a:gd name="T13" fmla="*/ 6 h 38"/>
                <a:gd name="T14" fmla="*/ 18 w 27"/>
                <a:gd name="T15" fmla="*/ 4 h 38"/>
                <a:gd name="T16" fmla="*/ 16 w 27"/>
                <a:gd name="T17" fmla="*/ 3 h 38"/>
                <a:gd name="T18" fmla="*/ 13 w 27"/>
                <a:gd name="T19" fmla="*/ 2 h 38"/>
                <a:gd name="T20" fmla="*/ 11 w 27"/>
                <a:gd name="T21" fmla="*/ 3 h 38"/>
                <a:gd name="T22" fmla="*/ 9 w 27"/>
                <a:gd name="T23" fmla="*/ 4 h 38"/>
                <a:gd name="T24" fmla="*/ 8 w 27"/>
                <a:gd name="T25" fmla="*/ 6 h 38"/>
                <a:gd name="T26" fmla="*/ 7 w 27"/>
                <a:gd name="T27" fmla="*/ 8 h 38"/>
                <a:gd name="T28" fmla="*/ 9 w 27"/>
                <a:gd name="T29" fmla="*/ 12 h 38"/>
                <a:gd name="T30" fmla="*/ 14 w 27"/>
                <a:gd name="T31" fmla="*/ 15 h 38"/>
                <a:gd name="T32" fmla="*/ 19 w 27"/>
                <a:gd name="T33" fmla="*/ 16 h 38"/>
                <a:gd name="T34" fmla="*/ 22 w 27"/>
                <a:gd name="T35" fmla="*/ 18 h 38"/>
                <a:gd name="T36" fmla="*/ 25 w 27"/>
                <a:gd name="T37" fmla="*/ 21 h 38"/>
                <a:gd name="T38" fmla="*/ 26 w 27"/>
                <a:gd name="T39" fmla="*/ 23 h 38"/>
                <a:gd name="T40" fmla="*/ 27 w 27"/>
                <a:gd name="T41" fmla="*/ 26 h 38"/>
                <a:gd name="T42" fmla="*/ 25 w 27"/>
                <a:gd name="T43" fmla="*/ 32 h 38"/>
                <a:gd name="T44" fmla="*/ 23 w 27"/>
                <a:gd name="T45" fmla="*/ 35 h 38"/>
                <a:gd name="T46" fmla="*/ 20 w 27"/>
                <a:gd name="T47" fmla="*/ 36 h 38"/>
                <a:gd name="T48" fmla="*/ 16 w 27"/>
                <a:gd name="T49" fmla="*/ 38 h 38"/>
                <a:gd name="T50" fmla="*/ 10 w 27"/>
                <a:gd name="T51" fmla="*/ 38 h 38"/>
                <a:gd name="T52" fmla="*/ 6 w 27"/>
                <a:gd name="T53" fmla="*/ 37 h 38"/>
                <a:gd name="T54" fmla="*/ 3 w 27"/>
                <a:gd name="T55" fmla="*/ 36 h 38"/>
                <a:gd name="T56" fmla="*/ 1 w 27"/>
                <a:gd name="T57" fmla="*/ 34 h 38"/>
                <a:gd name="T58" fmla="*/ 0 w 27"/>
                <a:gd name="T59" fmla="*/ 25 h 38"/>
                <a:gd name="T60" fmla="*/ 2 w 27"/>
                <a:gd name="T61" fmla="*/ 25 h 38"/>
                <a:gd name="T62" fmla="*/ 4 w 27"/>
                <a:gd name="T63" fmla="*/ 28 h 38"/>
                <a:gd name="T64" fmla="*/ 5 w 27"/>
                <a:gd name="T65" fmla="*/ 31 h 38"/>
                <a:gd name="T66" fmla="*/ 8 w 27"/>
                <a:gd name="T67" fmla="*/ 33 h 38"/>
                <a:gd name="T68" fmla="*/ 10 w 27"/>
                <a:gd name="T69" fmla="*/ 35 h 38"/>
                <a:gd name="T70" fmla="*/ 16 w 27"/>
                <a:gd name="T71" fmla="*/ 35 h 38"/>
                <a:gd name="T72" fmla="*/ 18 w 27"/>
                <a:gd name="T73" fmla="*/ 33 h 38"/>
                <a:gd name="T74" fmla="*/ 20 w 27"/>
                <a:gd name="T75" fmla="*/ 32 h 38"/>
                <a:gd name="T76" fmla="*/ 20 w 27"/>
                <a:gd name="T77" fmla="*/ 26 h 38"/>
                <a:gd name="T78" fmla="*/ 19 w 27"/>
                <a:gd name="T79" fmla="*/ 25 h 38"/>
                <a:gd name="T80" fmla="*/ 17 w 27"/>
                <a:gd name="T81" fmla="*/ 24 h 38"/>
                <a:gd name="T82" fmla="*/ 16 w 27"/>
                <a:gd name="T83" fmla="*/ 23 h 38"/>
                <a:gd name="T84" fmla="*/ 12 w 27"/>
                <a:gd name="T85" fmla="*/ 21 h 38"/>
                <a:gd name="T86" fmla="*/ 7 w 27"/>
                <a:gd name="T87" fmla="*/ 19 h 38"/>
                <a:gd name="T88" fmla="*/ 4 w 27"/>
                <a:gd name="T89" fmla="*/ 17 h 38"/>
                <a:gd name="T90" fmla="*/ 3 w 27"/>
                <a:gd name="T91" fmla="*/ 15 h 38"/>
                <a:gd name="T92" fmla="*/ 1 w 27"/>
                <a:gd name="T93" fmla="*/ 13 h 38"/>
                <a:gd name="T94" fmla="*/ 1 w 27"/>
                <a:gd name="T95" fmla="*/ 8 h 38"/>
                <a:gd name="T96" fmla="*/ 3 w 27"/>
                <a:gd name="T97" fmla="*/ 5 h 38"/>
                <a:gd name="T98" fmla="*/ 5 w 27"/>
                <a:gd name="T99" fmla="*/ 3 h 38"/>
                <a:gd name="T100" fmla="*/ 8 w 27"/>
                <a:gd name="T101" fmla="*/ 1 h 38"/>
                <a:gd name="T102" fmla="*/ 11 w 27"/>
                <a:gd name="T10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" h="38">
                  <a:moveTo>
                    <a:pt x="11" y="0"/>
                  </a:moveTo>
                  <a:lnTo>
                    <a:pt x="18" y="0"/>
                  </a:lnTo>
                  <a:lnTo>
                    <a:pt x="24" y="2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1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6" y="3"/>
                  </a:lnTo>
                  <a:lnTo>
                    <a:pt x="13" y="2"/>
                  </a:lnTo>
                  <a:lnTo>
                    <a:pt x="11" y="3"/>
                  </a:lnTo>
                  <a:lnTo>
                    <a:pt x="9" y="4"/>
                  </a:lnTo>
                  <a:lnTo>
                    <a:pt x="8" y="6"/>
                  </a:lnTo>
                  <a:lnTo>
                    <a:pt x="7" y="8"/>
                  </a:lnTo>
                  <a:lnTo>
                    <a:pt x="9" y="12"/>
                  </a:lnTo>
                  <a:lnTo>
                    <a:pt x="14" y="15"/>
                  </a:lnTo>
                  <a:lnTo>
                    <a:pt x="19" y="16"/>
                  </a:lnTo>
                  <a:lnTo>
                    <a:pt x="22" y="18"/>
                  </a:lnTo>
                  <a:lnTo>
                    <a:pt x="25" y="21"/>
                  </a:lnTo>
                  <a:lnTo>
                    <a:pt x="26" y="23"/>
                  </a:lnTo>
                  <a:lnTo>
                    <a:pt x="27" y="26"/>
                  </a:lnTo>
                  <a:lnTo>
                    <a:pt x="25" y="32"/>
                  </a:lnTo>
                  <a:lnTo>
                    <a:pt x="23" y="35"/>
                  </a:lnTo>
                  <a:lnTo>
                    <a:pt x="20" y="36"/>
                  </a:lnTo>
                  <a:lnTo>
                    <a:pt x="16" y="38"/>
                  </a:lnTo>
                  <a:lnTo>
                    <a:pt x="10" y="38"/>
                  </a:lnTo>
                  <a:lnTo>
                    <a:pt x="6" y="37"/>
                  </a:lnTo>
                  <a:lnTo>
                    <a:pt x="3" y="36"/>
                  </a:lnTo>
                  <a:lnTo>
                    <a:pt x="1" y="34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4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5"/>
                  </a:lnTo>
                  <a:lnTo>
                    <a:pt x="16" y="35"/>
                  </a:lnTo>
                  <a:lnTo>
                    <a:pt x="18" y="33"/>
                  </a:lnTo>
                  <a:lnTo>
                    <a:pt x="20" y="32"/>
                  </a:lnTo>
                  <a:lnTo>
                    <a:pt x="20" y="26"/>
                  </a:lnTo>
                  <a:lnTo>
                    <a:pt x="19" y="25"/>
                  </a:lnTo>
                  <a:lnTo>
                    <a:pt x="17" y="24"/>
                  </a:lnTo>
                  <a:lnTo>
                    <a:pt x="16" y="23"/>
                  </a:lnTo>
                  <a:lnTo>
                    <a:pt x="12" y="21"/>
                  </a:lnTo>
                  <a:lnTo>
                    <a:pt x="7" y="19"/>
                  </a:lnTo>
                  <a:lnTo>
                    <a:pt x="4" y="17"/>
                  </a:lnTo>
                  <a:lnTo>
                    <a:pt x="3" y="15"/>
                  </a:lnTo>
                  <a:lnTo>
                    <a:pt x="1" y="13"/>
                  </a:lnTo>
                  <a:lnTo>
                    <a:pt x="1" y="8"/>
                  </a:lnTo>
                  <a:lnTo>
                    <a:pt x="3" y="5"/>
                  </a:lnTo>
                  <a:lnTo>
                    <a:pt x="5" y="3"/>
                  </a:lnTo>
                  <a:lnTo>
                    <a:pt x="8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4" name="Freeform 69">
              <a:extLst>
                <a:ext uri="{FF2B5EF4-FFF2-40B4-BE49-F238E27FC236}">
                  <a16:creationId xmlns:a16="http://schemas.microsoft.com/office/drawing/2014/main" id="{4B991445-B692-41D3-877F-3CA744C52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4" y="2248"/>
              <a:ext cx="27" cy="38"/>
            </a:xfrm>
            <a:custGeom>
              <a:avLst/>
              <a:gdLst>
                <a:gd name="T0" fmla="*/ 11 w 27"/>
                <a:gd name="T1" fmla="*/ 0 h 38"/>
                <a:gd name="T2" fmla="*/ 18 w 27"/>
                <a:gd name="T3" fmla="*/ 0 h 38"/>
                <a:gd name="T4" fmla="*/ 24 w 27"/>
                <a:gd name="T5" fmla="*/ 2 h 38"/>
                <a:gd name="T6" fmla="*/ 24 w 27"/>
                <a:gd name="T7" fmla="*/ 10 h 38"/>
                <a:gd name="T8" fmla="*/ 22 w 27"/>
                <a:gd name="T9" fmla="*/ 10 h 38"/>
                <a:gd name="T10" fmla="*/ 22 w 27"/>
                <a:gd name="T11" fmla="*/ 8 h 38"/>
                <a:gd name="T12" fmla="*/ 20 w 27"/>
                <a:gd name="T13" fmla="*/ 6 h 38"/>
                <a:gd name="T14" fmla="*/ 19 w 27"/>
                <a:gd name="T15" fmla="*/ 4 h 38"/>
                <a:gd name="T16" fmla="*/ 14 w 27"/>
                <a:gd name="T17" fmla="*/ 2 h 38"/>
                <a:gd name="T18" fmla="*/ 12 w 27"/>
                <a:gd name="T19" fmla="*/ 3 h 38"/>
                <a:gd name="T20" fmla="*/ 9 w 27"/>
                <a:gd name="T21" fmla="*/ 4 h 38"/>
                <a:gd name="T22" fmla="*/ 8 w 27"/>
                <a:gd name="T23" fmla="*/ 6 h 38"/>
                <a:gd name="T24" fmla="*/ 7 w 27"/>
                <a:gd name="T25" fmla="*/ 8 h 38"/>
                <a:gd name="T26" fmla="*/ 9 w 27"/>
                <a:gd name="T27" fmla="*/ 12 h 38"/>
                <a:gd name="T28" fmla="*/ 11 w 27"/>
                <a:gd name="T29" fmla="*/ 13 h 38"/>
                <a:gd name="T30" fmla="*/ 14 w 27"/>
                <a:gd name="T31" fmla="*/ 14 h 38"/>
                <a:gd name="T32" fmla="*/ 16 w 27"/>
                <a:gd name="T33" fmla="*/ 15 h 38"/>
                <a:gd name="T34" fmla="*/ 19 w 27"/>
                <a:gd name="T35" fmla="*/ 16 h 38"/>
                <a:gd name="T36" fmla="*/ 23 w 27"/>
                <a:gd name="T37" fmla="*/ 18 h 38"/>
                <a:gd name="T38" fmla="*/ 25 w 27"/>
                <a:gd name="T39" fmla="*/ 21 h 38"/>
                <a:gd name="T40" fmla="*/ 27 w 27"/>
                <a:gd name="T41" fmla="*/ 23 h 38"/>
                <a:gd name="T42" fmla="*/ 27 w 27"/>
                <a:gd name="T43" fmla="*/ 29 h 38"/>
                <a:gd name="T44" fmla="*/ 23 w 27"/>
                <a:gd name="T45" fmla="*/ 35 h 38"/>
                <a:gd name="T46" fmla="*/ 20 w 27"/>
                <a:gd name="T47" fmla="*/ 36 h 38"/>
                <a:gd name="T48" fmla="*/ 16 w 27"/>
                <a:gd name="T49" fmla="*/ 38 h 38"/>
                <a:gd name="T50" fmla="*/ 10 w 27"/>
                <a:gd name="T51" fmla="*/ 38 h 38"/>
                <a:gd name="T52" fmla="*/ 4 w 27"/>
                <a:gd name="T53" fmla="*/ 36 h 38"/>
                <a:gd name="T54" fmla="*/ 1 w 27"/>
                <a:gd name="T55" fmla="*/ 34 h 38"/>
                <a:gd name="T56" fmla="*/ 0 w 27"/>
                <a:gd name="T57" fmla="*/ 25 h 38"/>
                <a:gd name="T58" fmla="*/ 3 w 27"/>
                <a:gd name="T59" fmla="*/ 25 h 38"/>
                <a:gd name="T60" fmla="*/ 4 w 27"/>
                <a:gd name="T61" fmla="*/ 28 h 38"/>
                <a:gd name="T62" fmla="*/ 5 w 27"/>
                <a:gd name="T63" fmla="*/ 31 h 38"/>
                <a:gd name="T64" fmla="*/ 11 w 27"/>
                <a:gd name="T65" fmla="*/ 35 h 38"/>
                <a:gd name="T66" fmla="*/ 16 w 27"/>
                <a:gd name="T67" fmla="*/ 35 h 38"/>
                <a:gd name="T68" fmla="*/ 18 w 27"/>
                <a:gd name="T69" fmla="*/ 33 h 38"/>
                <a:gd name="T70" fmla="*/ 20 w 27"/>
                <a:gd name="T71" fmla="*/ 32 h 38"/>
                <a:gd name="T72" fmla="*/ 20 w 27"/>
                <a:gd name="T73" fmla="*/ 26 h 38"/>
                <a:gd name="T74" fmla="*/ 19 w 27"/>
                <a:gd name="T75" fmla="*/ 25 h 38"/>
                <a:gd name="T76" fmla="*/ 17 w 27"/>
                <a:gd name="T77" fmla="*/ 24 h 38"/>
                <a:gd name="T78" fmla="*/ 16 w 27"/>
                <a:gd name="T79" fmla="*/ 23 h 38"/>
                <a:gd name="T80" fmla="*/ 13 w 27"/>
                <a:gd name="T81" fmla="*/ 21 h 38"/>
                <a:gd name="T82" fmla="*/ 7 w 27"/>
                <a:gd name="T83" fmla="*/ 19 h 38"/>
                <a:gd name="T84" fmla="*/ 1 w 27"/>
                <a:gd name="T85" fmla="*/ 13 h 38"/>
                <a:gd name="T86" fmla="*/ 1 w 27"/>
                <a:gd name="T87" fmla="*/ 10 h 38"/>
                <a:gd name="T88" fmla="*/ 3 w 27"/>
                <a:gd name="T89" fmla="*/ 5 h 38"/>
                <a:gd name="T90" fmla="*/ 5 w 27"/>
                <a:gd name="T91" fmla="*/ 3 h 38"/>
                <a:gd name="T92" fmla="*/ 8 w 27"/>
                <a:gd name="T93" fmla="*/ 1 h 38"/>
                <a:gd name="T94" fmla="*/ 11 w 27"/>
                <a:gd name="T9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" h="38">
                  <a:moveTo>
                    <a:pt x="11" y="0"/>
                  </a:moveTo>
                  <a:lnTo>
                    <a:pt x="18" y="0"/>
                  </a:lnTo>
                  <a:lnTo>
                    <a:pt x="24" y="2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9" y="4"/>
                  </a:lnTo>
                  <a:lnTo>
                    <a:pt x="14" y="2"/>
                  </a:lnTo>
                  <a:lnTo>
                    <a:pt x="12" y="3"/>
                  </a:lnTo>
                  <a:lnTo>
                    <a:pt x="9" y="4"/>
                  </a:lnTo>
                  <a:lnTo>
                    <a:pt x="8" y="6"/>
                  </a:lnTo>
                  <a:lnTo>
                    <a:pt x="7" y="8"/>
                  </a:lnTo>
                  <a:lnTo>
                    <a:pt x="9" y="12"/>
                  </a:lnTo>
                  <a:lnTo>
                    <a:pt x="11" y="13"/>
                  </a:lnTo>
                  <a:lnTo>
                    <a:pt x="14" y="14"/>
                  </a:lnTo>
                  <a:lnTo>
                    <a:pt x="16" y="15"/>
                  </a:lnTo>
                  <a:lnTo>
                    <a:pt x="19" y="16"/>
                  </a:lnTo>
                  <a:lnTo>
                    <a:pt x="23" y="18"/>
                  </a:lnTo>
                  <a:lnTo>
                    <a:pt x="25" y="21"/>
                  </a:lnTo>
                  <a:lnTo>
                    <a:pt x="27" y="23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20" y="36"/>
                  </a:lnTo>
                  <a:lnTo>
                    <a:pt x="16" y="38"/>
                  </a:lnTo>
                  <a:lnTo>
                    <a:pt x="10" y="38"/>
                  </a:lnTo>
                  <a:lnTo>
                    <a:pt x="4" y="36"/>
                  </a:lnTo>
                  <a:lnTo>
                    <a:pt x="1" y="34"/>
                  </a:lnTo>
                  <a:lnTo>
                    <a:pt x="0" y="25"/>
                  </a:lnTo>
                  <a:lnTo>
                    <a:pt x="3" y="25"/>
                  </a:lnTo>
                  <a:lnTo>
                    <a:pt x="4" y="28"/>
                  </a:lnTo>
                  <a:lnTo>
                    <a:pt x="5" y="31"/>
                  </a:lnTo>
                  <a:lnTo>
                    <a:pt x="11" y="35"/>
                  </a:lnTo>
                  <a:lnTo>
                    <a:pt x="16" y="35"/>
                  </a:lnTo>
                  <a:lnTo>
                    <a:pt x="18" y="33"/>
                  </a:lnTo>
                  <a:lnTo>
                    <a:pt x="20" y="32"/>
                  </a:lnTo>
                  <a:lnTo>
                    <a:pt x="20" y="26"/>
                  </a:lnTo>
                  <a:lnTo>
                    <a:pt x="19" y="25"/>
                  </a:lnTo>
                  <a:lnTo>
                    <a:pt x="17" y="24"/>
                  </a:lnTo>
                  <a:lnTo>
                    <a:pt x="16" y="23"/>
                  </a:lnTo>
                  <a:lnTo>
                    <a:pt x="13" y="21"/>
                  </a:lnTo>
                  <a:lnTo>
                    <a:pt x="7" y="19"/>
                  </a:lnTo>
                  <a:lnTo>
                    <a:pt x="1" y="13"/>
                  </a:lnTo>
                  <a:lnTo>
                    <a:pt x="1" y="10"/>
                  </a:lnTo>
                  <a:lnTo>
                    <a:pt x="3" y="5"/>
                  </a:lnTo>
                  <a:lnTo>
                    <a:pt x="5" y="3"/>
                  </a:lnTo>
                  <a:lnTo>
                    <a:pt x="8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5" name="Freeform 70">
              <a:extLst>
                <a:ext uri="{FF2B5EF4-FFF2-40B4-BE49-F238E27FC236}">
                  <a16:creationId xmlns:a16="http://schemas.microsoft.com/office/drawing/2014/main" id="{805AB5B4-EE5C-4CD4-8268-E60AFA3365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41" y="2340"/>
              <a:ext cx="32" cy="38"/>
            </a:xfrm>
            <a:custGeom>
              <a:avLst/>
              <a:gdLst>
                <a:gd name="T0" fmla="*/ 16 w 32"/>
                <a:gd name="T1" fmla="*/ 2 h 38"/>
                <a:gd name="T2" fmla="*/ 12 w 32"/>
                <a:gd name="T3" fmla="*/ 4 h 38"/>
                <a:gd name="T4" fmla="*/ 11 w 32"/>
                <a:gd name="T5" fmla="*/ 5 h 38"/>
                <a:gd name="T6" fmla="*/ 8 w 32"/>
                <a:gd name="T7" fmla="*/ 11 h 38"/>
                <a:gd name="T8" fmla="*/ 8 w 32"/>
                <a:gd name="T9" fmla="*/ 14 h 38"/>
                <a:gd name="T10" fmla="*/ 24 w 32"/>
                <a:gd name="T11" fmla="*/ 14 h 38"/>
                <a:gd name="T12" fmla="*/ 25 w 32"/>
                <a:gd name="T13" fmla="*/ 13 h 38"/>
                <a:gd name="T14" fmla="*/ 25 w 32"/>
                <a:gd name="T15" fmla="*/ 10 h 38"/>
                <a:gd name="T16" fmla="*/ 24 w 32"/>
                <a:gd name="T17" fmla="*/ 8 h 38"/>
                <a:gd name="T18" fmla="*/ 24 w 32"/>
                <a:gd name="T19" fmla="*/ 6 h 38"/>
                <a:gd name="T20" fmla="*/ 23 w 32"/>
                <a:gd name="T21" fmla="*/ 4 h 38"/>
                <a:gd name="T22" fmla="*/ 19 w 32"/>
                <a:gd name="T23" fmla="*/ 3 h 38"/>
                <a:gd name="T24" fmla="*/ 16 w 32"/>
                <a:gd name="T25" fmla="*/ 2 h 38"/>
                <a:gd name="T26" fmla="*/ 17 w 32"/>
                <a:gd name="T27" fmla="*/ 0 h 38"/>
                <a:gd name="T28" fmla="*/ 24 w 32"/>
                <a:gd name="T29" fmla="*/ 1 h 38"/>
                <a:gd name="T30" fmla="*/ 29 w 32"/>
                <a:gd name="T31" fmla="*/ 4 h 38"/>
                <a:gd name="T32" fmla="*/ 32 w 32"/>
                <a:gd name="T33" fmla="*/ 11 h 38"/>
                <a:gd name="T34" fmla="*/ 32 w 32"/>
                <a:gd name="T35" fmla="*/ 16 h 38"/>
                <a:gd name="T36" fmla="*/ 31 w 32"/>
                <a:gd name="T37" fmla="*/ 17 h 38"/>
                <a:gd name="T38" fmla="*/ 8 w 32"/>
                <a:gd name="T39" fmla="*/ 17 h 38"/>
                <a:gd name="T40" fmla="*/ 8 w 32"/>
                <a:gd name="T41" fmla="*/ 23 h 38"/>
                <a:gd name="T42" fmla="*/ 10 w 32"/>
                <a:gd name="T43" fmla="*/ 28 h 38"/>
                <a:gd name="T44" fmla="*/ 13 w 32"/>
                <a:gd name="T45" fmla="*/ 32 h 38"/>
                <a:gd name="T46" fmla="*/ 19 w 32"/>
                <a:gd name="T47" fmla="*/ 34 h 38"/>
                <a:gd name="T48" fmla="*/ 22 w 32"/>
                <a:gd name="T49" fmla="*/ 34 h 38"/>
                <a:gd name="T50" fmla="*/ 25 w 32"/>
                <a:gd name="T51" fmla="*/ 32 h 38"/>
                <a:gd name="T52" fmla="*/ 27 w 32"/>
                <a:gd name="T53" fmla="*/ 31 h 38"/>
                <a:gd name="T54" fmla="*/ 29 w 32"/>
                <a:gd name="T55" fmla="*/ 28 h 38"/>
                <a:gd name="T56" fmla="*/ 30 w 32"/>
                <a:gd name="T57" fmla="*/ 26 h 38"/>
                <a:gd name="T58" fmla="*/ 31 w 32"/>
                <a:gd name="T59" fmla="*/ 27 h 38"/>
                <a:gd name="T60" fmla="*/ 30 w 32"/>
                <a:gd name="T61" fmla="*/ 30 h 38"/>
                <a:gd name="T62" fmla="*/ 29 w 32"/>
                <a:gd name="T63" fmla="*/ 32 h 38"/>
                <a:gd name="T64" fmla="*/ 27 w 32"/>
                <a:gd name="T65" fmla="*/ 35 h 38"/>
                <a:gd name="T66" fmla="*/ 24 w 32"/>
                <a:gd name="T67" fmla="*/ 36 h 38"/>
                <a:gd name="T68" fmla="*/ 21 w 32"/>
                <a:gd name="T69" fmla="*/ 38 h 38"/>
                <a:gd name="T70" fmla="*/ 17 w 32"/>
                <a:gd name="T71" fmla="*/ 38 h 38"/>
                <a:gd name="T72" fmla="*/ 10 w 32"/>
                <a:gd name="T73" fmla="*/ 37 h 38"/>
                <a:gd name="T74" fmla="*/ 4 w 32"/>
                <a:gd name="T75" fmla="*/ 33 h 38"/>
                <a:gd name="T76" fmla="*/ 1 w 32"/>
                <a:gd name="T77" fmla="*/ 26 h 38"/>
                <a:gd name="T78" fmla="*/ 0 w 32"/>
                <a:gd name="T79" fmla="*/ 19 h 38"/>
                <a:gd name="T80" fmla="*/ 1 w 32"/>
                <a:gd name="T81" fmla="*/ 11 h 38"/>
                <a:gd name="T82" fmla="*/ 4 w 32"/>
                <a:gd name="T83" fmla="*/ 4 h 38"/>
                <a:gd name="T84" fmla="*/ 10 w 32"/>
                <a:gd name="T85" fmla="*/ 1 h 38"/>
                <a:gd name="T86" fmla="*/ 17 w 32"/>
                <a:gd name="T8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8">
                  <a:moveTo>
                    <a:pt x="16" y="2"/>
                  </a:moveTo>
                  <a:lnTo>
                    <a:pt x="12" y="4"/>
                  </a:lnTo>
                  <a:lnTo>
                    <a:pt x="11" y="5"/>
                  </a:lnTo>
                  <a:lnTo>
                    <a:pt x="8" y="11"/>
                  </a:lnTo>
                  <a:lnTo>
                    <a:pt x="8" y="14"/>
                  </a:lnTo>
                  <a:lnTo>
                    <a:pt x="24" y="14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3" y="4"/>
                  </a:lnTo>
                  <a:lnTo>
                    <a:pt x="19" y="3"/>
                  </a:lnTo>
                  <a:lnTo>
                    <a:pt x="16" y="2"/>
                  </a:lnTo>
                  <a:close/>
                  <a:moveTo>
                    <a:pt x="17" y="0"/>
                  </a:moveTo>
                  <a:lnTo>
                    <a:pt x="24" y="1"/>
                  </a:lnTo>
                  <a:lnTo>
                    <a:pt x="29" y="4"/>
                  </a:lnTo>
                  <a:lnTo>
                    <a:pt x="32" y="11"/>
                  </a:lnTo>
                  <a:lnTo>
                    <a:pt x="32" y="16"/>
                  </a:lnTo>
                  <a:lnTo>
                    <a:pt x="31" y="17"/>
                  </a:lnTo>
                  <a:lnTo>
                    <a:pt x="8" y="17"/>
                  </a:lnTo>
                  <a:lnTo>
                    <a:pt x="8" y="23"/>
                  </a:lnTo>
                  <a:lnTo>
                    <a:pt x="10" y="28"/>
                  </a:lnTo>
                  <a:lnTo>
                    <a:pt x="13" y="32"/>
                  </a:lnTo>
                  <a:lnTo>
                    <a:pt x="19" y="34"/>
                  </a:lnTo>
                  <a:lnTo>
                    <a:pt x="22" y="34"/>
                  </a:lnTo>
                  <a:lnTo>
                    <a:pt x="25" y="32"/>
                  </a:lnTo>
                  <a:lnTo>
                    <a:pt x="27" y="31"/>
                  </a:lnTo>
                  <a:lnTo>
                    <a:pt x="29" y="28"/>
                  </a:lnTo>
                  <a:lnTo>
                    <a:pt x="30" y="26"/>
                  </a:lnTo>
                  <a:lnTo>
                    <a:pt x="31" y="27"/>
                  </a:lnTo>
                  <a:lnTo>
                    <a:pt x="30" y="30"/>
                  </a:lnTo>
                  <a:lnTo>
                    <a:pt x="29" y="32"/>
                  </a:lnTo>
                  <a:lnTo>
                    <a:pt x="27" y="35"/>
                  </a:lnTo>
                  <a:lnTo>
                    <a:pt x="24" y="36"/>
                  </a:lnTo>
                  <a:lnTo>
                    <a:pt x="21" y="38"/>
                  </a:lnTo>
                  <a:lnTo>
                    <a:pt x="17" y="38"/>
                  </a:lnTo>
                  <a:lnTo>
                    <a:pt x="10" y="37"/>
                  </a:lnTo>
                  <a:lnTo>
                    <a:pt x="4" y="33"/>
                  </a:lnTo>
                  <a:lnTo>
                    <a:pt x="1" y="26"/>
                  </a:lnTo>
                  <a:lnTo>
                    <a:pt x="0" y="19"/>
                  </a:lnTo>
                  <a:lnTo>
                    <a:pt x="1" y="11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6" name="Freeform 71">
              <a:extLst>
                <a:ext uri="{FF2B5EF4-FFF2-40B4-BE49-F238E27FC236}">
                  <a16:creationId xmlns:a16="http://schemas.microsoft.com/office/drawing/2014/main" id="{ABC15DEA-9F65-4427-83FA-36D192D98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" y="2340"/>
              <a:ext cx="43" cy="37"/>
            </a:xfrm>
            <a:custGeom>
              <a:avLst/>
              <a:gdLst>
                <a:gd name="T0" fmla="*/ 11 w 43"/>
                <a:gd name="T1" fmla="*/ 0 h 37"/>
                <a:gd name="T2" fmla="*/ 12 w 43"/>
                <a:gd name="T3" fmla="*/ 5 h 37"/>
                <a:gd name="T4" fmla="*/ 16 w 43"/>
                <a:gd name="T5" fmla="*/ 3 h 37"/>
                <a:gd name="T6" fmla="*/ 19 w 43"/>
                <a:gd name="T7" fmla="*/ 1 h 37"/>
                <a:gd name="T8" fmla="*/ 22 w 43"/>
                <a:gd name="T9" fmla="*/ 0 h 37"/>
                <a:gd name="T10" fmla="*/ 29 w 43"/>
                <a:gd name="T11" fmla="*/ 0 h 37"/>
                <a:gd name="T12" fmla="*/ 33 w 43"/>
                <a:gd name="T13" fmla="*/ 2 h 37"/>
                <a:gd name="T14" fmla="*/ 35 w 43"/>
                <a:gd name="T15" fmla="*/ 4 h 37"/>
                <a:gd name="T16" fmla="*/ 37 w 43"/>
                <a:gd name="T17" fmla="*/ 11 h 37"/>
                <a:gd name="T18" fmla="*/ 37 w 43"/>
                <a:gd name="T19" fmla="*/ 33 h 37"/>
                <a:gd name="T20" fmla="*/ 38 w 43"/>
                <a:gd name="T21" fmla="*/ 34 h 37"/>
                <a:gd name="T22" fmla="*/ 40 w 43"/>
                <a:gd name="T23" fmla="*/ 35 h 37"/>
                <a:gd name="T24" fmla="*/ 43 w 43"/>
                <a:gd name="T25" fmla="*/ 35 h 37"/>
                <a:gd name="T26" fmla="*/ 43 w 43"/>
                <a:gd name="T27" fmla="*/ 37 h 37"/>
                <a:gd name="T28" fmla="*/ 25 w 43"/>
                <a:gd name="T29" fmla="*/ 37 h 37"/>
                <a:gd name="T30" fmla="*/ 25 w 43"/>
                <a:gd name="T31" fmla="*/ 35 h 37"/>
                <a:gd name="T32" fmla="*/ 27 w 43"/>
                <a:gd name="T33" fmla="*/ 34 h 37"/>
                <a:gd name="T34" fmla="*/ 29 w 43"/>
                <a:gd name="T35" fmla="*/ 34 h 37"/>
                <a:gd name="T36" fmla="*/ 30 w 43"/>
                <a:gd name="T37" fmla="*/ 32 h 37"/>
                <a:gd name="T38" fmla="*/ 30 w 43"/>
                <a:gd name="T39" fmla="*/ 13 h 37"/>
                <a:gd name="T40" fmla="*/ 29 w 43"/>
                <a:gd name="T41" fmla="*/ 9 h 37"/>
                <a:gd name="T42" fmla="*/ 29 w 43"/>
                <a:gd name="T43" fmla="*/ 6 h 37"/>
                <a:gd name="T44" fmla="*/ 27 w 43"/>
                <a:gd name="T45" fmla="*/ 4 h 37"/>
                <a:gd name="T46" fmla="*/ 25 w 43"/>
                <a:gd name="T47" fmla="*/ 4 h 37"/>
                <a:gd name="T48" fmla="*/ 19 w 43"/>
                <a:gd name="T49" fmla="*/ 4 h 37"/>
                <a:gd name="T50" fmla="*/ 17 w 43"/>
                <a:gd name="T51" fmla="*/ 4 h 37"/>
                <a:gd name="T52" fmla="*/ 13 w 43"/>
                <a:gd name="T53" fmla="*/ 8 h 37"/>
                <a:gd name="T54" fmla="*/ 12 w 43"/>
                <a:gd name="T55" fmla="*/ 10 h 37"/>
                <a:gd name="T56" fmla="*/ 12 w 43"/>
                <a:gd name="T57" fmla="*/ 32 h 37"/>
                <a:gd name="T58" fmla="*/ 15 w 43"/>
                <a:gd name="T59" fmla="*/ 35 h 37"/>
                <a:gd name="T60" fmla="*/ 18 w 43"/>
                <a:gd name="T61" fmla="*/ 35 h 37"/>
                <a:gd name="T62" fmla="*/ 18 w 43"/>
                <a:gd name="T63" fmla="*/ 37 h 37"/>
                <a:gd name="T64" fmla="*/ 0 w 43"/>
                <a:gd name="T65" fmla="*/ 37 h 37"/>
                <a:gd name="T66" fmla="*/ 0 w 43"/>
                <a:gd name="T67" fmla="*/ 35 h 37"/>
                <a:gd name="T68" fmla="*/ 3 w 43"/>
                <a:gd name="T69" fmla="*/ 34 h 37"/>
                <a:gd name="T70" fmla="*/ 4 w 43"/>
                <a:gd name="T71" fmla="*/ 34 h 37"/>
                <a:gd name="T72" fmla="*/ 6 w 43"/>
                <a:gd name="T73" fmla="*/ 32 h 37"/>
                <a:gd name="T74" fmla="*/ 6 w 43"/>
                <a:gd name="T75" fmla="*/ 4 h 37"/>
                <a:gd name="T76" fmla="*/ 5 w 43"/>
                <a:gd name="T77" fmla="*/ 4 h 37"/>
                <a:gd name="T78" fmla="*/ 3 w 43"/>
                <a:gd name="T79" fmla="*/ 4 h 37"/>
                <a:gd name="T80" fmla="*/ 0 w 43"/>
                <a:gd name="T81" fmla="*/ 3 h 37"/>
                <a:gd name="T82" fmla="*/ 0 w 43"/>
                <a:gd name="T83" fmla="*/ 2 h 37"/>
                <a:gd name="T84" fmla="*/ 11 w 43"/>
                <a:gd name="T8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" h="37">
                  <a:moveTo>
                    <a:pt x="11" y="0"/>
                  </a:moveTo>
                  <a:lnTo>
                    <a:pt x="12" y="5"/>
                  </a:lnTo>
                  <a:lnTo>
                    <a:pt x="16" y="3"/>
                  </a:lnTo>
                  <a:lnTo>
                    <a:pt x="19" y="1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33" y="2"/>
                  </a:lnTo>
                  <a:lnTo>
                    <a:pt x="35" y="4"/>
                  </a:lnTo>
                  <a:lnTo>
                    <a:pt x="37" y="11"/>
                  </a:lnTo>
                  <a:lnTo>
                    <a:pt x="37" y="33"/>
                  </a:lnTo>
                  <a:lnTo>
                    <a:pt x="38" y="34"/>
                  </a:lnTo>
                  <a:lnTo>
                    <a:pt x="40" y="35"/>
                  </a:lnTo>
                  <a:lnTo>
                    <a:pt x="43" y="35"/>
                  </a:lnTo>
                  <a:lnTo>
                    <a:pt x="43" y="37"/>
                  </a:lnTo>
                  <a:lnTo>
                    <a:pt x="25" y="37"/>
                  </a:lnTo>
                  <a:lnTo>
                    <a:pt x="25" y="35"/>
                  </a:lnTo>
                  <a:lnTo>
                    <a:pt x="27" y="34"/>
                  </a:lnTo>
                  <a:lnTo>
                    <a:pt x="29" y="34"/>
                  </a:lnTo>
                  <a:lnTo>
                    <a:pt x="30" y="32"/>
                  </a:lnTo>
                  <a:lnTo>
                    <a:pt x="30" y="13"/>
                  </a:lnTo>
                  <a:lnTo>
                    <a:pt x="29" y="9"/>
                  </a:lnTo>
                  <a:lnTo>
                    <a:pt x="29" y="6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3" y="8"/>
                  </a:lnTo>
                  <a:lnTo>
                    <a:pt x="12" y="10"/>
                  </a:lnTo>
                  <a:lnTo>
                    <a:pt x="12" y="32"/>
                  </a:lnTo>
                  <a:lnTo>
                    <a:pt x="15" y="35"/>
                  </a:lnTo>
                  <a:lnTo>
                    <a:pt x="18" y="35"/>
                  </a:lnTo>
                  <a:lnTo>
                    <a:pt x="18" y="37"/>
                  </a:lnTo>
                  <a:lnTo>
                    <a:pt x="0" y="37"/>
                  </a:lnTo>
                  <a:lnTo>
                    <a:pt x="0" y="35"/>
                  </a:lnTo>
                  <a:lnTo>
                    <a:pt x="3" y="34"/>
                  </a:lnTo>
                  <a:lnTo>
                    <a:pt x="4" y="34"/>
                  </a:lnTo>
                  <a:lnTo>
                    <a:pt x="6" y="32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7" name="Freeform 72">
              <a:extLst>
                <a:ext uri="{FF2B5EF4-FFF2-40B4-BE49-F238E27FC236}">
                  <a16:creationId xmlns:a16="http://schemas.microsoft.com/office/drawing/2014/main" id="{730777CB-3E7A-40B0-945A-25FD213BEA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5" y="2340"/>
              <a:ext cx="36" cy="38"/>
            </a:xfrm>
            <a:custGeom>
              <a:avLst/>
              <a:gdLst>
                <a:gd name="T0" fmla="*/ 20 w 36"/>
                <a:gd name="T1" fmla="*/ 17 h 38"/>
                <a:gd name="T2" fmla="*/ 14 w 36"/>
                <a:gd name="T3" fmla="*/ 19 h 38"/>
                <a:gd name="T4" fmla="*/ 9 w 36"/>
                <a:gd name="T5" fmla="*/ 21 h 38"/>
                <a:gd name="T6" fmla="*/ 8 w 36"/>
                <a:gd name="T7" fmla="*/ 28 h 38"/>
                <a:gd name="T8" fmla="*/ 10 w 36"/>
                <a:gd name="T9" fmla="*/ 32 h 38"/>
                <a:gd name="T10" fmla="*/ 15 w 36"/>
                <a:gd name="T11" fmla="*/ 34 h 38"/>
                <a:gd name="T12" fmla="*/ 18 w 36"/>
                <a:gd name="T13" fmla="*/ 33 h 38"/>
                <a:gd name="T14" fmla="*/ 22 w 36"/>
                <a:gd name="T15" fmla="*/ 29 h 38"/>
                <a:gd name="T16" fmla="*/ 12 w 36"/>
                <a:gd name="T17" fmla="*/ 0 h 38"/>
                <a:gd name="T18" fmla="*/ 23 w 36"/>
                <a:gd name="T19" fmla="*/ 1 h 38"/>
                <a:gd name="T20" fmla="*/ 28 w 36"/>
                <a:gd name="T21" fmla="*/ 4 h 38"/>
                <a:gd name="T22" fmla="*/ 29 w 36"/>
                <a:gd name="T23" fmla="*/ 30 h 38"/>
                <a:gd name="T24" fmla="*/ 32 w 36"/>
                <a:gd name="T25" fmla="*/ 34 h 38"/>
                <a:gd name="T26" fmla="*/ 36 w 36"/>
                <a:gd name="T27" fmla="*/ 36 h 38"/>
                <a:gd name="T28" fmla="*/ 27 w 36"/>
                <a:gd name="T29" fmla="*/ 38 h 38"/>
                <a:gd name="T30" fmla="*/ 24 w 36"/>
                <a:gd name="T31" fmla="*/ 37 h 38"/>
                <a:gd name="T32" fmla="*/ 20 w 36"/>
                <a:gd name="T33" fmla="*/ 35 h 38"/>
                <a:gd name="T34" fmla="*/ 11 w 36"/>
                <a:gd name="T35" fmla="*/ 38 h 38"/>
                <a:gd name="T36" fmla="*/ 5 w 36"/>
                <a:gd name="T37" fmla="*/ 36 h 38"/>
                <a:gd name="T38" fmla="*/ 1 w 36"/>
                <a:gd name="T39" fmla="*/ 32 h 38"/>
                <a:gd name="T40" fmla="*/ 0 w 36"/>
                <a:gd name="T41" fmla="*/ 25 h 38"/>
                <a:gd name="T42" fmla="*/ 2 w 36"/>
                <a:gd name="T43" fmla="*/ 21 h 38"/>
                <a:gd name="T44" fmla="*/ 7 w 36"/>
                <a:gd name="T45" fmla="*/ 18 h 38"/>
                <a:gd name="T46" fmla="*/ 18 w 36"/>
                <a:gd name="T47" fmla="*/ 15 h 38"/>
                <a:gd name="T48" fmla="*/ 22 w 36"/>
                <a:gd name="T49" fmla="*/ 12 h 38"/>
                <a:gd name="T50" fmla="*/ 20 w 36"/>
                <a:gd name="T51" fmla="*/ 4 h 38"/>
                <a:gd name="T52" fmla="*/ 18 w 36"/>
                <a:gd name="T53" fmla="*/ 2 h 38"/>
                <a:gd name="T54" fmla="*/ 12 w 36"/>
                <a:gd name="T55" fmla="*/ 4 h 38"/>
                <a:gd name="T56" fmla="*/ 8 w 36"/>
                <a:gd name="T57" fmla="*/ 9 h 38"/>
                <a:gd name="T58" fmla="*/ 7 w 36"/>
                <a:gd name="T59" fmla="*/ 11 h 38"/>
                <a:gd name="T60" fmla="*/ 1 w 36"/>
                <a:gd name="T61" fmla="*/ 8 h 38"/>
                <a:gd name="T62" fmla="*/ 4 w 36"/>
                <a:gd name="T63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" h="38">
                  <a:moveTo>
                    <a:pt x="22" y="16"/>
                  </a:moveTo>
                  <a:lnTo>
                    <a:pt x="20" y="17"/>
                  </a:lnTo>
                  <a:lnTo>
                    <a:pt x="17" y="18"/>
                  </a:lnTo>
                  <a:lnTo>
                    <a:pt x="14" y="19"/>
                  </a:lnTo>
                  <a:lnTo>
                    <a:pt x="11" y="21"/>
                  </a:lnTo>
                  <a:lnTo>
                    <a:pt x="9" y="21"/>
                  </a:lnTo>
                  <a:lnTo>
                    <a:pt x="8" y="23"/>
                  </a:lnTo>
                  <a:lnTo>
                    <a:pt x="8" y="28"/>
                  </a:lnTo>
                  <a:lnTo>
                    <a:pt x="9" y="31"/>
                  </a:lnTo>
                  <a:lnTo>
                    <a:pt x="10" y="32"/>
                  </a:lnTo>
                  <a:lnTo>
                    <a:pt x="12" y="33"/>
                  </a:lnTo>
                  <a:lnTo>
                    <a:pt x="15" y="34"/>
                  </a:lnTo>
                  <a:lnTo>
                    <a:pt x="17" y="34"/>
                  </a:lnTo>
                  <a:lnTo>
                    <a:pt x="18" y="33"/>
                  </a:lnTo>
                  <a:lnTo>
                    <a:pt x="21" y="31"/>
                  </a:lnTo>
                  <a:lnTo>
                    <a:pt x="22" y="29"/>
                  </a:lnTo>
                  <a:lnTo>
                    <a:pt x="22" y="16"/>
                  </a:lnTo>
                  <a:close/>
                  <a:moveTo>
                    <a:pt x="12" y="0"/>
                  </a:moveTo>
                  <a:lnTo>
                    <a:pt x="20" y="0"/>
                  </a:lnTo>
                  <a:lnTo>
                    <a:pt x="23" y="1"/>
                  </a:lnTo>
                  <a:lnTo>
                    <a:pt x="27" y="3"/>
                  </a:lnTo>
                  <a:lnTo>
                    <a:pt x="28" y="4"/>
                  </a:lnTo>
                  <a:lnTo>
                    <a:pt x="29" y="5"/>
                  </a:lnTo>
                  <a:lnTo>
                    <a:pt x="29" y="30"/>
                  </a:lnTo>
                  <a:lnTo>
                    <a:pt x="30" y="32"/>
                  </a:lnTo>
                  <a:lnTo>
                    <a:pt x="32" y="34"/>
                  </a:lnTo>
                  <a:lnTo>
                    <a:pt x="36" y="34"/>
                  </a:lnTo>
                  <a:lnTo>
                    <a:pt x="36" y="36"/>
                  </a:lnTo>
                  <a:lnTo>
                    <a:pt x="32" y="37"/>
                  </a:lnTo>
                  <a:lnTo>
                    <a:pt x="27" y="38"/>
                  </a:lnTo>
                  <a:lnTo>
                    <a:pt x="25" y="38"/>
                  </a:lnTo>
                  <a:lnTo>
                    <a:pt x="24" y="37"/>
                  </a:lnTo>
                  <a:lnTo>
                    <a:pt x="22" y="33"/>
                  </a:lnTo>
                  <a:lnTo>
                    <a:pt x="20" y="35"/>
                  </a:lnTo>
                  <a:lnTo>
                    <a:pt x="15" y="37"/>
                  </a:lnTo>
                  <a:lnTo>
                    <a:pt x="11" y="38"/>
                  </a:lnTo>
                  <a:lnTo>
                    <a:pt x="8" y="38"/>
                  </a:lnTo>
                  <a:lnTo>
                    <a:pt x="5" y="36"/>
                  </a:lnTo>
                  <a:lnTo>
                    <a:pt x="3" y="35"/>
                  </a:lnTo>
                  <a:lnTo>
                    <a:pt x="1" y="32"/>
                  </a:lnTo>
                  <a:lnTo>
                    <a:pt x="0" y="30"/>
                  </a:lnTo>
                  <a:lnTo>
                    <a:pt x="0" y="25"/>
                  </a:lnTo>
                  <a:lnTo>
                    <a:pt x="1" y="22"/>
                  </a:lnTo>
                  <a:lnTo>
                    <a:pt x="2" y="21"/>
                  </a:lnTo>
                  <a:lnTo>
                    <a:pt x="4" y="19"/>
                  </a:lnTo>
                  <a:lnTo>
                    <a:pt x="7" y="18"/>
                  </a:lnTo>
                  <a:lnTo>
                    <a:pt x="15" y="16"/>
                  </a:lnTo>
                  <a:lnTo>
                    <a:pt x="18" y="15"/>
                  </a:lnTo>
                  <a:lnTo>
                    <a:pt x="20" y="13"/>
                  </a:lnTo>
                  <a:lnTo>
                    <a:pt x="22" y="12"/>
                  </a:lnTo>
                  <a:lnTo>
                    <a:pt x="22" y="6"/>
                  </a:lnTo>
                  <a:lnTo>
                    <a:pt x="20" y="4"/>
                  </a:lnTo>
                  <a:lnTo>
                    <a:pt x="19" y="3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2" y="4"/>
                  </a:lnTo>
                  <a:lnTo>
                    <a:pt x="10" y="5"/>
                  </a:lnTo>
                  <a:lnTo>
                    <a:pt x="8" y="9"/>
                  </a:lnTo>
                  <a:lnTo>
                    <a:pt x="8" y="10"/>
                  </a:lnTo>
                  <a:lnTo>
                    <a:pt x="7" y="11"/>
                  </a:lnTo>
                  <a:lnTo>
                    <a:pt x="4" y="11"/>
                  </a:lnTo>
                  <a:lnTo>
                    <a:pt x="1" y="8"/>
                  </a:lnTo>
                  <a:lnTo>
                    <a:pt x="2" y="5"/>
                  </a:lnTo>
                  <a:lnTo>
                    <a:pt x="4" y="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8" name="Freeform 73">
              <a:extLst>
                <a:ext uri="{FF2B5EF4-FFF2-40B4-BE49-F238E27FC236}">
                  <a16:creationId xmlns:a16="http://schemas.microsoft.com/office/drawing/2014/main" id="{08FB2807-5B60-4505-B097-D351047EC1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2" y="2322"/>
              <a:ext cx="39" cy="56"/>
            </a:xfrm>
            <a:custGeom>
              <a:avLst/>
              <a:gdLst>
                <a:gd name="T0" fmla="*/ 18 w 39"/>
                <a:gd name="T1" fmla="*/ 22 h 56"/>
                <a:gd name="T2" fmla="*/ 16 w 39"/>
                <a:gd name="T3" fmla="*/ 23 h 56"/>
                <a:gd name="T4" fmla="*/ 13 w 39"/>
                <a:gd name="T5" fmla="*/ 26 h 56"/>
                <a:gd name="T6" fmla="*/ 13 w 39"/>
                <a:gd name="T7" fmla="*/ 47 h 56"/>
                <a:gd name="T8" fmla="*/ 14 w 39"/>
                <a:gd name="T9" fmla="*/ 50 h 56"/>
                <a:gd name="T10" fmla="*/ 16 w 39"/>
                <a:gd name="T11" fmla="*/ 52 h 56"/>
                <a:gd name="T12" fmla="*/ 18 w 39"/>
                <a:gd name="T13" fmla="*/ 53 h 56"/>
                <a:gd name="T14" fmla="*/ 21 w 39"/>
                <a:gd name="T15" fmla="*/ 53 h 56"/>
                <a:gd name="T16" fmla="*/ 27 w 39"/>
                <a:gd name="T17" fmla="*/ 51 h 56"/>
                <a:gd name="T18" fmla="*/ 31 w 39"/>
                <a:gd name="T19" fmla="*/ 45 h 56"/>
                <a:gd name="T20" fmla="*/ 32 w 39"/>
                <a:gd name="T21" fmla="*/ 36 h 56"/>
                <a:gd name="T22" fmla="*/ 32 w 39"/>
                <a:gd name="T23" fmla="*/ 32 h 56"/>
                <a:gd name="T24" fmla="*/ 31 w 39"/>
                <a:gd name="T25" fmla="*/ 28 h 56"/>
                <a:gd name="T26" fmla="*/ 30 w 39"/>
                <a:gd name="T27" fmla="*/ 25 h 56"/>
                <a:gd name="T28" fmla="*/ 27 w 39"/>
                <a:gd name="T29" fmla="*/ 22 h 56"/>
                <a:gd name="T30" fmla="*/ 25 w 39"/>
                <a:gd name="T31" fmla="*/ 22 h 56"/>
                <a:gd name="T32" fmla="*/ 18 w 39"/>
                <a:gd name="T33" fmla="*/ 22 h 56"/>
                <a:gd name="T34" fmla="*/ 12 w 39"/>
                <a:gd name="T35" fmla="*/ 0 h 56"/>
                <a:gd name="T36" fmla="*/ 13 w 39"/>
                <a:gd name="T37" fmla="*/ 0 h 56"/>
                <a:gd name="T38" fmla="*/ 13 w 39"/>
                <a:gd name="T39" fmla="*/ 22 h 56"/>
                <a:gd name="T40" fmla="*/ 15 w 39"/>
                <a:gd name="T41" fmla="*/ 22 h 56"/>
                <a:gd name="T42" fmla="*/ 16 w 39"/>
                <a:gd name="T43" fmla="*/ 20 h 56"/>
                <a:gd name="T44" fmla="*/ 22 w 39"/>
                <a:gd name="T45" fmla="*/ 18 h 56"/>
                <a:gd name="T46" fmla="*/ 25 w 39"/>
                <a:gd name="T47" fmla="*/ 18 h 56"/>
                <a:gd name="T48" fmla="*/ 32 w 39"/>
                <a:gd name="T49" fmla="*/ 19 h 56"/>
                <a:gd name="T50" fmla="*/ 36 w 39"/>
                <a:gd name="T51" fmla="*/ 22 h 56"/>
                <a:gd name="T52" fmla="*/ 38 w 39"/>
                <a:gd name="T53" fmla="*/ 27 h 56"/>
                <a:gd name="T54" fmla="*/ 39 w 39"/>
                <a:gd name="T55" fmla="*/ 32 h 56"/>
                <a:gd name="T56" fmla="*/ 39 w 39"/>
                <a:gd name="T57" fmla="*/ 36 h 56"/>
                <a:gd name="T58" fmla="*/ 38 w 39"/>
                <a:gd name="T59" fmla="*/ 45 h 56"/>
                <a:gd name="T60" fmla="*/ 34 w 39"/>
                <a:gd name="T61" fmla="*/ 51 h 56"/>
                <a:gd name="T62" fmla="*/ 28 w 39"/>
                <a:gd name="T63" fmla="*/ 55 h 56"/>
                <a:gd name="T64" fmla="*/ 21 w 39"/>
                <a:gd name="T65" fmla="*/ 56 h 56"/>
                <a:gd name="T66" fmla="*/ 17 w 39"/>
                <a:gd name="T67" fmla="*/ 56 h 56"/>
                <a:gd name="T68" fmla="*/ 12 w 39"/>
                <a:gd name="T69" fmla="*/ 54 h 56"/>
                <a:gd name="T70" fmla="*/ 10 w 39"/>
                <a:gd name="T71" fmla="*/ 53 h 56"/>
                <a:gd name="T72" fmla="*/ 7 w 39"/>
                <a:gd name="T73" fmla="*/ 56 h 56"/>
                <a:gd name="T74" fmla="*/ 5 w 39"/>
                <a:gd name="T75" fmla="*/ 55 h 56"/>
                <a:gd name="T76" fmla="*/ 5 w 39"/>
                <a:gd name="T77" fmla="*/ 4 h 56"/>
                <a:gd name="T78" fmla="*/ 4 w 39"/>
                <a:gd name="T79" fmla="*/ 4 h 56"/>
                <a:gd name="T80" fmla="*/ 0 w 39"/>
                <a:gd name="T81" fmla="*/ 4 h 56"/>
                <a:gd name="T82" fmla="*/ 0 w 39"/>
                <a:gd name="T83" fmla="*/ 2 h 56"/>
                <a:gd name="T84" fmla="*/ 12 w 39"/>
                <a:gd name="T8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9" h="56">
                  <a:moveTo>
                    <a:pt x="18" y="22"/>
                  </a:moveTo>
                  <a:lnTo>
                    <a:pt x="16" y="23"/>
                  </a:lnTo>
                  <a:lnTo>
                    <a:pt x="13" y="26"/>
                  </a:lnTo>
                  <a:lnTo>
                    <a:pt x="13" y="47"/>
                  </a:lnTo>
                  <a:lnTo>
                    <a:pt x="14" y="50"/>
                  </a:lnTo>
                  <a:lnTo>
                    <a:pt x="16" y="52"/>
                  </a:lnTo>
                  <a:lnTo>
                    <a:pt x="18" y="53"/>
                  </a:lnTo>
                  <a:lnTo>
                    <a:pt x="21" y="53"/>
                  </a:lnTo>
                  <a:lnTo>
                    <a:pt x="27" y="51"/>
                  </a:lnTo>
                  <a:lnTo>
                    <a:pt x="31" y="45"/>
                  </a:lnTo>
                  <a:lnTo>
                    <a:pt x="32" y="36"/>
                  </a:lnTo>
                  <a:lnTo>
                    <a:pt x="32" y="32"/>
                  </a:lnTo>
                  <a:lnTo>
                    <a:pt x="31" y="28"/>
                  </a:lnTo>
                  <a:lnTo>
                    <a:pt x="30" y="25"/>
                  </a:lnTo>
                  <a:lnTo>
                    <a:pt x="27" y="22"/>
                  </a:lnTo>
                  <a:lnTo>
                    <a:pt x="25" y="22"/>
                  </a:lnTo>
                  <a:lnTo>
                    <a:pt x="18" y="22"/>
                  </a:lnTo>
                  <a:close/>
                  <a:moveTo>
                    <a:pt x="12" y="0"/>
                  </a:moveTo>
                  <a:lnTo>
                    <a:pt x="13" y="0"/>
                  </a:lnTo>
                  <a:lnTo>
                    <a:pt x="13" y="22"/>
                  </a:lnTo>
                  <a:lnTo>
                    <a:pt x="15" y="22"/>
                  </a:lnTo>
                  <a:lnTo>
                    <a:pt x="16" y="20"/>
                  </a:lnTo>
                  <a:lnTo>
                    <a:pt x="22" y="18"/>
                  </a:lnTo>
                  <a:lnTo>
                    <a:pt x="25" y="18"/>
                  </a:lnTo>
                  <a:lnTo>
                    <a:pt x="32" y="19"/>
                  </a:lnTo>
                  <a:lnTo>
                    <a:pt x="36" y="22"/>
                  </a:lnTo>
                  <a:lnTo>
                    <a:pt x="38" y="27"/>
                  </a:lnTo>
                  <a:lnTo>
                    <a:pt x="39" y="32"/>
                  </a:lnTo>
                  <a:lnTo>
                    <a:pt x="39" y="36"/>
                  </a:lnTo>
                  <a:lnTo>
                    <a:pt x="38" y="45"/>
                  </a:lnTo>
                  <a:lnTo>
                    <a:pt x="34" y="51"/>
                  </a:lnTo>
                  <a:lnTo>
                    <a:pt x="28" y="55"/>
                  </a:lnTo>
                  <a:lnTo>
                    <a:pt x="21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10" y="53"/>
                  </a:lnTo>
                  <a:lnTo>
                    <a:pt x="7" y="56"/>
                  </a:lnTo>
                  <a:lnTo>
                    <a:pt x="5" y="55"/>
                  </a:lnTo>
                  <a:lnTo>
                    <a:pt x="5" y="4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9" name="Freeform 74">
              <a:extLst>
                <a:ext uri="{FF2B5EF4-FFF2-40B4-BE49-F238E27FC236}">
                  <a16:creationId xmlns:a16="http://schemas.microsoft.com/office/drawing/2014/main" id="{BB98D1BA-0F39-4922-A98F-0DB01BB41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2322"/>
              <a:ext cx="18" cy="55"/>
            </a:xfrm>
            <a:custGeom>
              <a:avLst/>
              <a:gdLst>
                <a:gd name="T0" fmla="*/ 11 w 18"/>
                <a:gd name="T1" fmla="*/ 0 h 55"/>
                <a:gd name="T2" fmla="*/ 12 w 18"/>
                <a:gd name="T3" fmla="*/ 0 h 55"/>
                <a:gd name="T4" fmla="*/ 12 w 18"/>
                <a:gd name="T5" fmla="*/ 51 h 55"/>
                <a:gd name="T6" fmla="*/ 13 w 18"/>
                <a:gd name="T7" fmla="*/ 52 h 55"/>
                <a:gd name="T8" fmla="*/ 15 w 18"/>
                <a:gd name="T9" fmla="*/ 53 h 55"/>
                <a:gd name="T10" fmla="*/ 18 w 18"/>
                <a:gd name="T11" fmla="*/ 53 h 55"/>
                <a:gd name="T12" fmla="*/ 18 w 18"/>
                <a:gd name="T13" fmla="*/ 55 h 55"/>
                <a:gd name="T14" fmla="*/ 0 w 18"/>
                <a:gd name="T15" fmla="*/ 55 h 55"/>
                <a:gd name="T16" fmla="*/ 0 w 18"/>
                <a:gd name="T17" fmla="*/ 53 h 55"/>
                <a:gd name="T18" fmla="*/ 2 w 18"/>
                <a:gd name="T19" fmla="*/ 52 h 55"/>
                <a:gd name="T20" fmla="*/ 4 w 18"/>
                <a:gd name="T21" fmla="*/ 52 h 55"/>
                <a:gd name="T22" fmla="*/ 6 w 18"/>
                <a:gd name="T23" fmla="*/ 50 h 55"/>
                <a:gd name="T24" fmla="*/ 6 w 18"/>
                <a:gd name="T25" fmla="*/ 7 h 55"/>
                <a:gd name="T26" fmla="*/ 5 w 18"/>
                <a:gd name="T27" fmla="*/ 5 h 55"/>
                <a:gd name="T28" fmla="*/ 5 w 18"/>
                <a:gd name="T29" fmla="*/ 4 h 55"/>
                <a:gd name="T30" fmla="*/ 4 w 18"/>
                <a:gd name="T31" fmla="*/ 4 h 55"/>
                <a:gd name="T32" fmla="*/ 0 w 18"/>
                <a:gd name="T33" fmla="*/ 4 h 55"/>
                <a:gd name="T34" fmla="*/ 0 w 18"/>
                <a:gd name="T35" fmla="*/ 2 h 55"/>
                <a:gd name="T36" fmla="*/ 11 w 18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55">
                  <a:moveTo>
                    <a:pt x="11" y="0"/>
                  </a:moveTo>
                  <a:lnTo>
                    <a:pt x="12" y="0"/>
                  </a:lnTo>
                  <a:lnTo>
                    <a:pt x="12" y="51"/>
                  </a:lnTo>
                  <a:lnTo>
                    <a:pt x="13" y="52"/>
                  </a:lnTo>
                  <a:lnTo>
                    <a:pt x="15" y="53"/>
                  </a:lnTo>
                  <a:lnTo>
                    <a:pt x="18" y="53"/>
                  </a:lnTo>
                  <a:lnTo>
                    <a:pt x="18" y="55"/>
                  </a:lnTo>
                  <a:lnTo>
                    <a:pt x="0" y="55"/>
                  </a:lnTo>
                  <a:lnTo>
                    <a:pt x="0" y="53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6" y="7"/>
                  </a:lnTo>
                  <a:lnTo>
                    <a:pt x="5" y="5"/>
                  </a:lnTo>
                  <a:lnTo>
                    <a:pt x="5" y="4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0" name="Freeform 75">
              <a:extLst>
                <a:ext uri="{FF2B5EF4-FFF2-40B4-BE49-F238E27FC236}">
                  <a16:creationId xmlns:a16="http://schemas.microsoft.com/office/drawing/2014/main" id="{B2C652B0-B4BF-488F-9D26-02724F77F5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" y="2340"/>
              <a:ext cx="32" cy="38"/>
            </a:xfrm>
            <a:custGeom>
              <a:avLst/>
              <a:gdLst>
                <a:gd name="T0" fmla="*/ 16 w 32"/>
                <a:gd name="T1" fmla="*/ 2 h 38"/>
                <a:gd name="T2" fmla="*/ 12 w 32"/>
                <a:gd name="T3" fmla="*/ 4 h 38"/>
                <a:gd name="T4" fmla="*/ 10 w 32"/>
                <a:gd name="T5" fmla="*/ 5 h 38"/>
                <a:gd name="T6" fmla="*/ 7 w 32"/>
                <a:gd name="T7" fmla="*/ 11 h 38"/>
                <a:gd name="T8" fmla="*/ 7 w 32"/>
                <a:gd name="T9" fmla="*/ 14 h 38"/>
                <a:gd name="T10" fmla="*/ 23 w 32"/>
                <a:gd name="T11" fmla="*/ 14 h 38"/>
                <a:gd name="T12" fmla="*/ 24 w 32"/>
                <a:gd name="T13" fmla="*/ 13 h 38"/>
                <a:gd name="T14" fmla="*/ 24 w 32"/>
                <a:gd name="T15" fmla="*/ 10 h 38"/>
                <a:gd name="T16" fmla="*/ 23 w 32"/>
                <a:gd name="T17" fmla="*/ 8 h 38"/>
                <a:gd name="T18" fmla="*/ 23 w 32"/>
                <a:gd name="T19" fmla="*/ 6 h 38"/>
                <a:gd name="T20" fmla="*/ 22 w 32"/>
                <a:gd name="T21" fmla="*/ 4 h 38"/>
                <a:gd name="T22" fmla="*/ 19 w 32"/>
                <a:gd name="T23" fmla="*/ 3 h 38"/>
                <a:gd name="T24" fmla="*/ 16 w 32"/>
                <a:gd name="T25" fmla="*/ 2 h 38"/>
                <a:gd name="T26" fmla="*/ 17 w 32"/>
                <a:gd name="T27" fmla="*/ 0 h 38"/>
                <a:gd name="T28" fmla="*/ 23 w 32"/>
                <a:gd name="T29" fmla="*/ 1 h 38"/>
                <a:gd name="T30" fmla="*/ 28 w 32"/>
                <a:gd name="T31" fmla="*/ 4 h 38"/>
                <a:gd name="T32" fmla="*/ 32 w 32"/>
                <a:gd name="T33" fmla="*/ 11 h 38"/>
                <a:gd name="T34" fmla="*/ 32 w 32"/>
                <a:gd name="T35" fmla="*/ 16 h 38"/>
                <a:gd name="T36" fmla="*/ 31 w 32"/>
                <a:gd name="T37" fmla="*/ 17 h 38"/>
                <a:gd name="T38" fmla="*/ 7 w 32"/>
                <a:gd name="T39" fmla="*/ 17 h 38"/>
                <a:gd name="T40" fmla="*/ 7 w 32"/>
                <a:gd name="T41" fmla="*/ 23 h 38"/>
                <a:gd name="T42" fmla="*/ 9 w 32"/>
                <a:gd name="T43" fmla="*/ 28 h 38"/>
                <a:gd name="T44" fmla="*/ 13 w 32"/>
                <a:gd name="T45" fmla="*/ 32 h 38"/>
                <a:gd name="T46" fmla="*/ 19 w 32"/>
                <a:gd name="T47" fmla="*/ 34 h 38"/>
                <a:gd name="T48" fmla="*/ 21 w 32"/>
                <a:gd name="T49" fmla="*/ 34 h 38"/>
                <a:gd name="T50" fmla="*/ 24 w 32"/>
                <a:gd name="T51" fmla="*/ 32 h 38"/>
                <a:gd name="T52" fmla="*/ 26 w 32"/>
                <a:gd name="T53" fmla="*/ 31 h 38"/>
                <a:gd name="T54" fmla="*/ 28 w 32"/>
                <a:gd name="T55" fmla="*/ 28 h 38"/>
                <a:gd name="T56" fmla="*/ 29 w 32"/>
                <a:gd name="T57" fmla="*/ 26 h 38"/>
                <a:gd name="T58" fmla="*/ 31 w 32"/>
                <a:gd name="T59" fmla="*/ 27 h 38"/>
                <a:gd name="T60" fmla="*/ 30 w 32"/>
                <a:gd name="T61" fmla="*/ 30 h 38"/>
                <a:gd name="T62" fmla="*/ 28 w 32"/>
                <a:gd name="T63" fmla="*/ 32 h 38"/>
                <a:gd name="T64" fmla="*/ 26 w 32"/>
                <a:gd name="T65" fmla="*/ 35 h 38"/>
                <a:gd name="T66" fmla="*/ 23 w 32"/>
                <a:gd name="T67" fmla="*/ 36 h 38"/>
                <a:gd name="T68" fmla="*/ 20 w 32"/>
                <a:gd name="T69" fmla="*/ 38 h 38"/>
                <a:gd name="T70" fmla="*/ 17 w 32"/>
                <a:gd name="T71" fmla="*/ 38 h 38"/>
                <a:gd name="T72" fmla="*/ 9 w 32"/>
                <a:gd name="T73" fmla="*/ 37 h 38"/>
                <a:gd name="T74" fmla="*/ 3 w 32"/>
                <a:gd name="T75" fmla="*/ 33 h 38"/>
                <a:gd name="T76" fmla="*/ 1 w 32"/>
                <a:gd name="T77" fmla="*/ 26 h 38"/>
                <a:gd name="T78" fmla="*/ 0 w 32"/>
                <a:gd name="T79" fmla="*/ 19 h 38"/>
                <a:gd name="T80" fmla="*/ 1 w 32"/>
                <a:gd name="T81" fmla="*/ 11 h 38"/>
                <a:gd name="T82" fmla="*/ 3 w 32"/>
                <a:gd name="T83" fmla="*/ 4 h 38"/>
                <a:gd name="T84" fmla="*/ 9 w 32"/>
                <a:gd name="T85" fmla="*/ 1 h 38"/>
                <a:gd name="T86" fmla="*/ 17 w 32"/>
                <a:gd name="T8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8">
                  <a:moveTo>
                    <a:pt x="16" y="2"/>
                  </a:moveTo>
                  <a:lnTo>
                    <a:pt x="12" y="4"/>
                  </a:lnTo>
                  <a:lnTo>
                    <a:pt x="10" y="5"/>
                  </a:lnTo>
                  <a:lnTo>
                    <a:pt x="7" y="11"/>
                  </a:lnTo>
                  <a:lnTo>
                    <a:pt x="7" y="14"/>
                  </a:lnTo>
                  <a:lnTo>
                    <a:pt x="23" y="14"/>
                  </a:lnTo>
                  <a:lnTo>
                    <a:pt x="24" y="13"/>
                  </a:lnTo>
                  <a:lnTo>
                    <a:pt x="24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2" y="4"/>
                  </a:lnTo>
                  <a:lnTo>
                    <a:pt x="19" y="3"/>
                  </a:lnTo>
                  <a:lnTo>
                    <a:pt x="16" y="2"/>
                  </a:lnTo>
                  <a:close/>
                  <a:moveTo>
                    <a:pt x="17" y="0"/>
                  </a:moveTo>
                  <a:lnTo>
                    <a:pt x="23" y="1"/>
                  </a:lnTo>
                  <a:lnTo>
                    <a:pt x="28" y="4"/>
                  </a:lnTo>
                  <a:lnTo>
                    <a:pt x="32" y="11"/>
                  </a:lnTo>
                  <a:lnTo>
                    <a:pt x="32" y="16"/>
                  </a:lnTo>
                  <a:lnTo>
                    <a:pt x="31" y="17"/>
                  </a:lnTo>
                  <a:lnTo>
                    <a:pt x="7" y="17"/>
                  </a:lnTo>
                  <a:lnTo>
                    <a:pt x="7" y="23"/>
                  </a:lnTo>
                  <a:lnTo>
                    <a:pt x="9" y="28"/>
                  </a:lnTo>
                  <a:lnTo>
                    <a:pt x="13" y="32"/>
                  </a:lnTo>
                  <a:lnTo>
                    <a:pt x="19" y="34"/>
                  </a:lnTo>
                  <a:lnTo>
                    <a:pt x="21" y="34"/>
                  </a:lnTo>
                  <a:lnTo>
                    <a:pt x="24" y="32"/>
                  </a:lnTo>
                  <a:lnTo>
                    <a:pt x="26" y="31"/>
                  </a:lnTo>
                  <a:lnTo>
                    <a:pt x="28" y="28"/>
                  </a:lnTo>
                  <a:lnTo>
                    <a:pt x="29" y="26"/>
                  </a:lnTo>
                  <a:lnTo>
                    <a:pt x="31" y="27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6" y="35"/>
                  </a:lnTo>
                  <a:lnTo>
                    <a:pt x="23" y="36"/>
                  </a:lnTo>
                  <a:lnTo>
                    <a:pt x="20" y="38"/>
                  </a:lnTo>
                  <a:lnTo>
                    <a:pt x="17" y="38"/>
                  </a:lnTo>
                  <a:lnTo>
                    <a:pt x="9" y="37"/>
                  </a:lnTo>
                  <a:lnTo>
                    <a:pt x="3" y="33"/>
                  </a:lnTo>
                  <a:lnTo>
                    <a:pt x="1" y="26"/>
                  </a:lnTo>
                  <a:lnTo>
                    <a:pt x="0" y="19"/>
                  </a:lnTo>
                  <a:lnTo>
                    <a:pt x="1" y="11"/>
                  </a:lnTo>
                  <a:lnTo>
                    <a:pt x="3" y="4"/>
                  </a:lnTo>
                  <a:lnTo>
                    <a:pt x="9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1" name="Freeform 76">
              <a:extLst>
                <a:ext uri="{FF2B5EF4-FFF2-40B4-BE49-F238E27FC236}">
                  <a16:creationId xmlns:a16="http://schemas.microsoft.com/office/drawing/2014/main" id="{0DF88D76-20DD-4D0C-A988-A7171DEF45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6" y="2668"/>
              <a:ext cx="50" cy="51"/>
            </a:xfrm>
            <a:custGeom>
              <a:avLst/>
              <a:gdLst>
                <a:gd name="T0" fmla="*/ 22 w 50"/>
                <a:gd name="T1" fmla="*/ 8 h 51"/>
                <a:gd name="T2" fmla="*/ 16 w 50"/>
                <a:gd name="T3" fmla="*/ 28 h 51"/>
                <a:gd name="T4" fmla="*/ 30 w 50"/>
                <a:gd name="T5" fmla="*/ 28 h 51"/>
                <a:gd name="T6" fmla="*/ 23 w 50"/>
                <a:gd name="T7" fmla="*/ 8 h 51"/>
                <a:gd name="T8" fmla="*/ 22 w 50"/>
                <a:gd name="T9" fmla="*/ 8 h 51"/>
                <a:gd name="T10" fmla="*/ 22 w 50"/>
                <a:gd name="T11" fmla="*/ 0 h 51"/>
                <a:gd name="T12" fmla="*/ 28 w 50"/>
                <a:gd name="T13" fmla="*/ 0 h 51"/>
                <a:gd name="T14" fmla="*/ 43 w 50"/>
                <a:gd name="T15" fmla="*/ 44 h 51"/>
                <a:gd name="T16" fmla="*/ 45 w 50"/>
                <a:gd name="T17" fmla="*/ 48 h 51"/>
                <a:gd name="T18" fmla="*/ 47 w 50"/>
                <a:gd name="T19" fmla="*/ 49 h 51"/>
                <a:gd name="T20" fmla="*/ 50 w 50"/>
                <a:gd name="T21" fmla="*/ 49 h 51"/>
                <a:gd name="T22" fmla="*/ 50 w 50"/>
                <a:gd name="T23" fmla="*/ 51 h 51"/>
                <a:gd name="T24" fmla="*/ 31 w 50"/>
                <a:gd name="T25" fmla="*/ 51 h 51"/>
                <a:gd name="T26" fmla="*/ 31 w 50"/>
                <a:gd name="T27" fmla="*/ 49 h 51"/>
                <a:gd name="T28" fmla="*/ 34 w 50"/>
                <a:gd name="T29" fmla="*/ 48 h 51"/>
                <a:gd name="T30" fmla="*/ 36 w 50"/>
                <a:gd name="T31" fmla="*/ 48 h 51"/>
                <a:gd name="T32" fmla="*/ 37 w 50"/>
                <a:gd name="T33" fmla="*/ 47 h 51"/>
                <a:gd name="T34" fmla="*/ 37 w 50"/>
                <a:gd name="T35" fmla="*/ 45 h 51"/>
                <a:gd name="T36" fmla="*/ 31 w 50"/>
                <a:gd name="T37" fmla="*/ 31 h 51"/>
                <a:gd name="T38" fmla="*/ 15 w 50"/>
                <a:gd name="T39" fmla="*/ 31 h 51"/>
                <a:gd name="T40" fmla="*/ 12 w 50"/>
                <a:gd name="T41" fmla="*/ 39 h 51"/>
                <a:gd name="T42" fmla="*/ 10 w 50"/>
                <a:gd name="T43" fmla="*/ 45 h 51"/>
                <a:gd name="T44" fmla="*/ 10 w 50"/>
                <a:gd name="T45" fmla="*/ 47 h 51"/>
                <a:gd name="T46" fmla="*/ 11 w 50"/>
                <a:gd name="T47" fmla="*/ 48 h 51"/>
                <a:gd name="T48" fmla="*/ 12 w 50"/>
                <a:gd name="T49" fmla="*/ 48 h 51"/>
                <a:gd name="T50" fmla="*/ 16 w 50"/>
                <a:gd name="T51" fmla="*/ 49 h 51"/>
                <a:gd name="T52" fmla="*/ 16 w 50"/>
                <a:gd name="T53" fmla="*/ 51 h 51"/>
                <a:gd name="T54" fmla="*/ 0 w 50"/>
                <a:gd name="T55" fmla="*/ 51 h 51"/>
                <a:gd name="T56" fmla="*/ 0 w 50"/>
                <a:gd name="T57" fmla="*/ 49 h 51"/>
                <a:gd name="T58" fmla="*/ 3 w 50"/>
                <a:gd name="T59" fmla="*/ 48 h 51"/>
                <a:gd name="T60" fmla="*/ 4 w 50"/>
                <a:gd name="T61" fmla="*/ 47 h 51"/>
                <a:gd name="T62" fmla="*/ 5 w 50"/>
                <a:gd name="T63" fmla="*/ 46 h 51"/>
                <a:gd name="T64" fmla="*/ 10 w 50"/>
                <a:gd name="T65" fmla="*/ 32 h 51"/>
                <a:gd name="T66" fmla="*/ 15 w 50"/>
                <a:gd name="T67" fmla="*/ 22 h 51"/>
                <a:gd name="T68" fmla="*/ 22 w 50"/>
                <a:gd name="T6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" h="51">
                  <a:moveTo>
                    <a:pt x="22" y="8"/>
                  </a:moveTo>
                  <a:lnTo>
                    <a:pt x="16" y="28"/>
                  </a:lnTo>
                  <a:lnTo>
                    <a:pt x="30" y="28"/>
                  </a:lnTo>
                  <a:lnTo>
                    <a:pt x="23" y="8"/>
                  </a:lnTo>
                  <a:lnTo>
                    <a:pt x="22" y="8"/>
                  </a:lnTo>
                  <a:close/>
                  <a:moveTo>
                    <a:pt x="22" y="0"/>
                  </a:moveTo>
                  <a:lnTo>
                    <a:pt x="28" y="0"/>
                  </a:lnTo>
                  <a:lnTo>
                    <a:pt x="43" y="44"/>
                  </a:lnTo>
                  <a:lnTo>
                    <a:pt x="45" y="48"/>
                  </a:lnTo>
                  <a:lnTo>
                    <a:pt x="47" y="49"/>
                  </a:lnTo>
                  <a:lnTo>
                    <a:pt x="50" y="49"/>
                  </a:lnTo>
                  <a:lnTo>
                    <a:pt x="50" y="51"/>
                  </a:lnTo>
                  <a:lnTo>
                    <a:pt x="31" y="51"/>
                  </a:lnTo>
                  <a:lnTo>
                    <a:pt x="31" y="49"/>
                  </a:lnTo>
                  <a:lnTo>
                    <a:pt x="34" y="48"/>
                  </a:lnTo>
                  <a:lnTo>
                    <a:pt x="36" y="48"/>
                  </a:lnTo>
                  <a:lnTo>
                    <a:pt x="37" y="47"/>
                  </a:lnTo>
                  <a:lnTo>
                    <a:pt x="37" y="45"/>
                  </a:lnTo>
                  <a:lnTo>
                    <a:pt x="31" y="31"/>
                  </a:lnTo>
                  <a:lnTo>
                    <a:pt x="15" y="31"/>
                  </a:lnTo>
                  <a:lnTo>
                    <a:pt x="12" y="39"/>
                  </a:lnTo>
                  <a:lnTo>
                    <a:pt x="10" y="45"/>
                  </a:lnTo>
                  <a:lnTo>
                    <a:pt x="10" y="47"/>
                  </a:lnTo>
                  <a:lnTo>
                    <a:pt x="11" y="48"/>
                  </a:lnTo>
                  <a:lnTo>
                    <a:pt x="12" y="48"/>
                  </a:lnTo>
                  <a:lnTo>
                    <a:pt x="16" y="49"/>
                  </a:lnTo>
                  <a:lnTo>
                    <a:pt x="16" y="51"/>
                  </a:lnTo>
                  <a:lnTo>
                    <a:pt x="0" y="51"/>
                  </a:lnTo>
                  <a:lnTo>
                    <a:pt x="0" y="49"/>
                  </a:lnTo>
                  <a:lnTo>
                    <a:pt x="3" y="48"/>
                  </a:lnTo>
                  <a:lnTo>
                    <a:pt x="4" y="47"/>
                  </a:lnTo>
                  <a:lnTo>
                    <a:pt x="5" y="46"/>
                  </a:lnTo>
                  <a:lnTo>
                    <a:pt x="10" y="32"/>
                  </a:lnTo>
                  <a:lnTo>
                    <a:pt x="15" y="2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2" name="Freeform 77">
              <a:extLst>
                <a:ext uri="{FF2B5EF4-FFF2-40B4-BE49-F238E27FC236}">
                  <a16:creationId xmlns:a16="http://schemas.microsoft.com/office/drawing/2014/main" id="{73DD6C27-F0D2-415B-BA5C-68AD977520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48" y="2664"/>
              <a:ext cx="40" cy="56"/>
            </a:xfrm>
            <a:custGeom>
              <a:avLst/>
              <a:gdLst>
                <a:gd name="T0" fmla="*/ 19 w 40"/>
                <a:gd name="T1" fmla="*/ 20 h 56"/>
                <a:gd name="T2" fmla="*/ 12 w 40"/>
                <a:gd name="T3" fmla="*/ 23 h 56"/>
                <a:gd name="T4" fmla="*/ 8 w 40"/>
                <a:gd name="T5" fmla="*/ 29 h 56"/>
                <a:gd name="T6" fmla="*/ 7 w 40"/>
                <a:gd name="T7" fmla="*/ 37 h 56"/>
                <a:gd name="T8" fmla="*/ 8 w 40"/>
                <a:gd name="T9" fmla="*/ 45 h 56"/>
                <a:gd name="T10" fmla="*/ 12 w 40"/>
                <a:gd name="T11" fmla="*/ 50 h 56"/>
                <a:gd name="T12" fmla="*/ 18 w 40"/>
                <a:gd name="T13" fmla="*/ 52 h 56"/>
                <a:gd name="T14" fmla="*/ 21 w 40"/>
                <a:gd name="T15" fmla="*/ 51 h 56"/>
                <a:gd name="T16" fmla="*/ 24 w 40"/>
                <a:gd name="T17" fmla="*/ 49 h 56"/>
                <a:gd name="T18" fmla="*/ 26 w 40"/>
                <a:gd name="T19" fmla="*/ 47 h 56"/>
                <a:gd name="T20" fmla="*/ 26 w 40"/>
                <a:gd name="T21" fmla="*/ 25 h 56"/>
                <a:gd name="T22" fmla="*/ 23 w 40"/>
                <a:gd name="T23" fmla="*/ 22 h 56"/>
                <a:gd name="T24" fmla="*/ 21 w 40"/>
                <a:gd name="T25" fmla="*/ 20 h 56"/>
                <a:gd name="T26" fmla="*/ 19 w 40"/>
                <a:gd name="T27" fmla="*/ 20 h 56"/>
                <a:gd name="T28" fmla="*/ 33 w 40"/>
                <a:gd name="T29" fmla="*/ 0 h 56"/>
                <a:gd name="T30" fmla="*/ 34 w 40"/>
                <a:gd name="T31" fmla="*/ 0 h 56"/>
                <a:gd name="T32" fmla="*/ 34 w 40"/>
                <a:gd name="T33" fmla="*/ 51 h 56"/>
                <a:gd name="T34" fmla="*/ 35 w 40"/>
                <a:gd name="T35" fmla="*/ 52 h 56"/>
                <a:gd name="T36" fmla="*/ 37 w 40"/>
                <a:gd name="T37" fmla="*/ 53 h 56"/>
                <a:gd name="T38" fmla="*/ 40 w 40"/>
                <a:gd name="T39" fmla="*/ 53 h 56"/>
                <a:gd name="T40" fmla="*/ 40 w 40"/>
                <a:gd name="T41" fmla="*/ 55 h 56"/>
                <a:gd name="T42" fmla="*/ 27 w 40"/>
                <a:gd name="T43" fmla="*/ 55 h 56"/>
                <a:gd name="T44" fmla="*/ 26 w 40"/>
                <a:gd name="T45" fmla="*/ 54 h 56"/>
                <a:gd name="T46" fmla="*/ 26 w 40"/>
                <a:gd name="T47" fmla="*/ 51 h 56"/>
                <a:gd name="T48" fmla="*/ 23 w 40"/>
                <a:gd name="T49" fmla="*/ 54 h 56"/>
                <a:gd name="T50" fmla="*/ 15 w 40"/>
                <a:gd name="T51" fmla="*/ 56 h 56"/>
                <a:gd name="T52" fmla="*/ 8 w 40"/>
                <a:gd name="T53" fmla="*/ 55 h 56"/>
                <a:gd name="T54" fmla="*/ 4 w 40"/>
                <a:gd name="T55" fmla="*/ 51 h 56"/>
                <a:gd name="T56" fmla="*/ 1 w 40"/>
                <a:gd name="T57" fmla="*/ 46 h 56"/>
                <a:gd name="T58" fmla="*/ 0 w 40"/>
                <a:gd name="T59" fmla="*/ 38 h 56"/>
                <a:gd name="T60" fmla="*/ 0 w 40"/>
                <a:gd name="T61" fmla="*/ 33 h 56"/>
                <a:gd name="T62" fmla="*/ 1 w 40"/>
                <a:gd name="T63" fmla="*/ 30 h 56"/>
                <a:gd name="T64" fmla="*/ 3 w 40"/>
                <a:gd name="T65" fmla="*/ 26 h 56"/>
                <a:gd name="T66" fmla="*/ 5 w 40"/>
                <a:gd name="T67" fmla="*/ 23 h 56"/>
                <a:gd name="T68" fmla="*/ 10 w 40"/>
                <a:gd name="T69" fmla="*/ 19 h 56"/>
                <a:gd name="T70" fmla="*/ 14 w 40"/>
                <a:gd name="T71" fmla="*/ 18 h 56"/>
                <a:gd name="T72" fmla="*/ 24 w 40"/>
                <a:gd name="T73" fmla="*/ 18 h 56"/>
                <a:gd name="T74" fmla="*/ 26 w 40"/>
                <a:gd name="T75" fmla="*/ 19 h 56"/>
                <a:gd name="T76" fmla="*/ 26 w 40"/>
                <a:gd name="T77" fmla="*/ 5 h 56"/>
                <a:gd name="T78" fmla="*/ 25 w 40"/>
                <a:gd name="T79" fmla="*/ 4 h 56"/>
                <a:gd name="T80" fmla="*/ 22 w 40"/>
                <a:gd name="T81" fmla="*/ 4 h 56"/>
                <a:gd name="T82" fmla="*/ 22 w 40"/>
                <a:gd name="T83" fmla="*/ 2 h 56"/>
                <a:gd name="T84" fmla="*/ 33 w 40"/>
                <a:gd name="T8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" h="56">
                  <a:moveTo>
                    <a:pt x="19" y="20"/>
                  </a:moveTo>
                  <a:lnTo>
                    <a:pt x="12" y="23"/>
                  </a:lnTo>
                  <a:lnTo>
                    <a:pt x="8" y="29"/>
                  </a:lnTo>
                  <a:lnTo>
                    <a:pt x="7" y="37"/>
                  </a:lnTo>
                  <a:lnTo>
                    <a:pt x="8" y="45"/>
                  </a:lnTo>
                  <a:lnTo>
                    <a:pt x="12" y="50"/>
                  </a:lnTo>
                  <a:lnTo>
                    <a:pt x="18" y="52"/>
                  </a:lnTo>
                  <a:lnTo>
                    <a:pt x="21" y="51"/>
                  </a:lnTo>
                  <a:lnTo>
                    <a:pt x="24" y="49"/>
                  </a:lnTo>
                  <a:lnTo>
                    <a:pt x="26" y="47"/>
                  </a:lnTo>
                  <a:lnTo>
                    <a:pt x="26" y="25"/>
                  </a:lnTo>
                  <a:lnTo>
                    <a:pt x="23" y="22"/>
                  </a:lnTo>
                  <a:lnTo>
                    <a:pt x="21" y="20"/>
                  </a:lnTo>
                  <a:lnTo>
                    <a:pt x="19" y="20"/>
                  </a:lnTo>
                  <a:close/>
                  <a:moveTo>
                    <a:pt x="33" y="0"/>
                  </a:moveTo>
                  <a:lnTo>
                    <a:pt x="34" y="0"/>
                  </a:lnTo>
                  <a:lnTo>
                    <a:pt x="34" y="51"/>
                  </a:lnTo>
                  <a:lnTo>
                    <a:pt x="35" y="52"/>
                  </a:lnTo>
                  <a:lnTo>
                    <a:pt x="37" y="53"/>
                  </a:lnTo>
                  <a:lnTo>
                    <a:pt x="40" y="53"/>
                  </a:lnTo>
                  <a:lnTo>
                    <a:pt x="40" y="55"/>
                  </a:lnTo>
                  <a:lnTo>
                    <a:pt x="27" y="55"/>
                  </a:lnTo>
                  <a:lnTo>
                    <a:pt x="26" y="54"/>
                  </a:lnTo>
                  <a:lnTo>
                    <a:pt x="26" y="51"/>
                  </a:lnTo>
                  <a:lnTo>
                    <a:pt x="23" y="54"/>
                  </a:lnTo>
                  <a:lnTo>
                    <a:pt x="15" y="56"/>
                  </a:lnTo>
                  <a:lnTo>
                    <a:pt x="8" y="55"/>
                  </a:lnTo>
                  <a:lnTo>
                    <a:pt x="4" y="51"/>
                  </a:lnTo>
                  <a:lnTo>
                    <a:pt x="1" y="46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1" y="30"/>
                  </a:lnTo>
                  <a:lnTo>
                    <a:pt x="3" y="26"/>
                  </a:lnTo>
                  <a:lnTo>
                    <a:pt x="5" y="23"/>
                  </a:lnTo>
                  <a:lnTo>
                    <a:pt x="10" y="19"/>
                  </a:lnTo>
                  <a:lnTo>
                    <a:pt x="14" y="18"/>
                  </a:lnTo>
                  <a:lnTo>
                    <a:pt x="24" y="18"/>
                  </a:lnTo>
                  <a:lnTo>
                    <a:pt x="26" y="19"/>
                  </a:lnTo>
                  <a:lnTo>
                    <a:pt x="26" y="5"/>
                  </a:lnTo>
                  <a:lnTo>
                    <a:pt x="25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3" name="Freeform 78">
              <a:extLst>
                <a:ext uri="{FF2B5EF4-FFF2-40B4-BE49-F238E27FC236}">
                  <a16:creationId xmlns:a16="http://schemas.microsoft.com/office/drawing/2014/main" id="{97980F75-F473-416B-B08C-A8988E2C0B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2" y="2664"/>
              <a:ext cx="40" cy="56"/>
            </a:xfrm>
            <a:custGeom>
              <a:avLst/>
              <a:gdLst>
                <a:gd name="T0" fmla="*/ 19 w 40"/>
                <a:gd name="T1" fmla="*/ 20 h 56"/>
                <a:gd name="T2" fmla="*/ 13 w 40"/>
                <a:gd name="T3" fmla="*/ 23 h 56"/>
                <a:gd name="T4" fmla="*/ 9 w 40"/>
                <a:gd name="T5" fmla="*/ 29 h 56"/>
                <a:gd name="T6" fmla="*/ 8 w 40"/>
                <a:gd name="T7" fmla="*/ 37 h 56"/>
                <a:gd name="T8" fmla="*/ 9 w 40"/>
                <a:gd name="T9" fmla="*/ 45 h 56"/>
                <a:gd name="T10" fmla="*/ 13 w 40"/>
                <a:gd name="T11" fmla="*/ 50 h 56"/>
                <a:gd name="T12" fmla="*/ 18 w 40"/>
                <a:gd name="T13" fmla="*/ 52 h 56"/>
                <a:gd name="T14" fmla="*/ 21 w 40"/>
                <a:gd name="T15" fmla="*/ 51 h 56"/>
                <a:gd name="T16" fmla="*/ 25 w 40"/>
                <a:gd name="T17" fmla="*/ 49 h 56"/>
                <a:gd name="T18" fmla="*/ 27 w 40"/>
                <a:gd name="T19" fmla="*/ 47 h 56"/>
                <a:gd name="T20" fmla="*/ 27 w 40"/>
                <a:gd name="T21" fmla="*/ 25 h 56"/>
                <a:gd name="T22" fmla="*/ 24 w 40"/>
                <a:gd name="T23" fmla="*/ 22 h 56"/>
                <a:gd name="T24" fmla="*/ 21 w 40"/>
                <a:gd name="T25" fmla="*/ 20 h 56"/>
                <a:gd name="T26" fmla="*/ 19 w 40"/>
                <a:gd name="T27" fmla="*/ 20 h 56"/>
                <a:gd name="T28" fmla="*/ 33 w 40"/>
                <a:gd name="T29" fmla="*/ 0 h 56"/>
                <a:gd name="T30" fmla="*/ 34 w 40"/>
                <a:gd name="T31" fmla="*/ 0 h 56"/>
                <a:gd name="T32" fmla="*/ 34 w 40"/>
                <a:gd name="T33" fmla="*/ 51 h 56"/>
                <a:gd name="T34" fmla="*/ 35 w 40"/>
                <a:gd name="T35" fmla="*/ 52 h 56"/>
                <a:gd name="T36" fmla="*/ 37 w 40"/>
                <a:gd name="T37" fmla="*/ 53 h 56"/>
                <a:gd name="T38" fmla="*/ 40 w 40"/>
                <a:gd name="T39" fmla="*/ 53 h 56"/>
                <a:gd name="T40" fmla="*/ 40 w 40"/>
                <a:gd name="T41" fmla="*/ 55 h 56"/>
                <a:gd name="T42" fmla="*/ 28 w 40"/>
                <a:gd name="T43" fmla="*/ 55 h 56"/>
                <a:gd name="T44" fmla="*/ 27 w 40"/>
                <a:gd name="T45" fmla="*/ 54 h 56"/>
                <a:gd name="T46" fmla="*/ 27 w 40"/>
                <a:gd name="T47" fmla="*/ 51 h 56"/>
                <a:gd name="T48" fmla="*/ 23 w 40"/>
                <a:gd name="T49" fmla="*/ 54 h 56"/>
                <a:gd name="T50" fmla="*/ 15 w 40"/>
                <a:gd name="T51" fmla="*/ 56 h 56"/>
                <a:gd name="T52" fmla="*/ 9 w 40"/>
                <a:gd name="T53" fmla="*/ 55 h 56"/>
                <a:gd name="T54" fmla="*/ 4 w 40"/>
                <a:gd name="T55" fmla="*/ 51 h 56"/>
                <a:gd name="T56" fmla="*/ 1 w 40"/>
                <a:gd name="T57" fmla="*/ 46 h 56"/>
                <a:gd name="T58" fmla="*/ 0 w 40"/>
                <a:gd name="T59" fmla="*/ 38 h 56"/>
                <a:gd name="T60" fmla="*/ 0 w 40"/>
                <a:gd name="T61" fmla="*/ 33 h 56"/>
                <a:gd name="T62" fmla="*/ 1 w 40"/>
                <a:gd name="T63" fmla="*/ 30 h 56"/>
                <a:gd name="T64" fmla="*/ 3 w 40"/>
                <a:gd name="T65" fmla="*/ 26 h 56"/>
                <a:gd name="T66" fmla="*/ 5 w 40"/>
                <a:gd name="T67" fmla="*/ 23 h 56"/>
                <a:gd name="T68" fmla="*/ 11 w 40"/>
                <a:gd name="T69" fmla="*/ 19 h 56"/>
                <a:gd name="T70" fmla="*/ 15 w 40"/>
                <a:gd name="T71" fmla="*/ 18 h 56"/>
                <a:gd name="T72" fmla="*/ 25 w 40"/>
                <a:gd name="T73" fmla="*/ 18 h 56"/>
                <a:gd name="T74" fmla="*/ 27 w 40"/>
                <a:gd name="T75" fmla="*/ 19 h 56"/>
                <a:gd name="T76" fmla="*/ 27 w 40"/>
                <a:gd name="T77" fmla="*/ 5 h 56"/>
                <a:gd name="T78" fmla="*/ 26 w 40"/>
                <a:gd name="T79" fmla="*/ 4 h 56"/>
                <a:gd name="T80" fmla="*/ 22 w 40"/>
                <a:gd name="T81" fmla="*/ 4 h 56"/>
                <a:gd name="T82" fmla="*/ 22 w 40"/>
                <a:gd name="T83" fmla="*/ 2 h 56"/>
                <a:gd name="T84" fmla="*/ 33 w 40"/>
                <a:gd name="T8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" h="56">
                  <a:moveTo>
                    <a:pt x="19" y="20"/>
                  </a:moveTo>
                  <a:lnTo>
                    <a:pt x="13" y="23"/>
                  </a:lnTo>
                  <a:lnTo>
                    <a:pt x="9" y="29"/>
                  </a:lnTo>
                  <a:lnTo>
                    <a:pt x="8" y="37"/>
                  </a:lnTo>
                  <a:lnTo>
                    <a:pt x="9" y="45"/>
                  </a:lnTo>
                  <a:lnTo>
                    <a:pt x="13" y="50"/>
                  </a:lnTo>
                  <a:lnTo>
                    <a:pt x="18" y="52"/>
                  </a:lnTo>
                  <a:lnTo>
                    <a:pt x="21" y="51"/>
                  </a:lnTo>
                  <a:lnTo>
                    <a:pt x="25" y="49"/>
                  </a:lnTo>
                  <a:lnTo>
                    <a:pt x="27" y="47"/>
                  </a:lnTo>
                  <a:lnTo>
                    <a:pt x="27" y="25"/>
                  </a:lnTo>
                  <a:lnTo>
                    <a:pt x="24" y="22"/>
                  </a:lnTo>
                  <a:lnTo>
                    <a:pt x="21" y="20"/>
                  </a:lnTo>
                  <a:lnTo>
                    <a:pt x="19" y="20"/>
                  </a:lnTo>
                  <a:close/>
                  <a:moveTo>
                    <a:pt x="33" y="0"/>
                  </a:moveTo>
                  <a:lnTo>
                    <a:pt x="34" y="0"/>
                  </a:lnTo>
                  <a:lnTo>
                    <a:pt x="34" y="51"/>
                  </a:lnTo>
                  <a:lnTo>
                    <a:pt x="35" y="52"/>
                  </a:lnTo>
                  <a:lnTo>
                    <a:pt x="37" y="53"/>
                  </a:lnTo>
                  <a:lnTo>
                    <a:pt x="40" y="53"/>
                  </a:lnTo>
                  <a:lnTo>
                    <a:pt x="40" y="55"/>
                  </a:lnTo>
                  <a:lnTo>
                    <a:pt x="28" y="55"/>
                  </a:lnTo>
                  <a:lnTo>
                    <a:pt x="27" y="54"/>
                  </a:lnTo>
                  <a:lnTo>
                    <a:pt x="27" y="51"/>
                  </a:lnTo>
                  <a:lnTo>
                    <a:pt x="23" y="54"/>
                  </a:lnTo>
                  <a:lnTo>
                    <a:pt x="15" y="56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1" y="46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1" y="30"/>
                  </a:lnTo>
                  <a:lnTo>
                    <a:pt x="3" y="26"/>
                  </a:lnTo>
                  <a:lnTo>
                    <a:pt x="5" y="23"/>
                  </a:lnTo>
                  <a:lnTo>
                    <a:pt x="11" y="19"/>
                  </a:lnTo>
                  <a:lnTo>
                    <a:pt x="15" y="18"/>
                  </a:lnTo>
                  <a:lnTo>
                    <a:pt x="25" y="18"/>
                  </a:lnTo>
                  <a:lnTo>
                    <a:pt x="27" y="19"/>
                  </a:lnTo>
                  <a:lnTo>
                    <a:pt x="27" y="5"/>
                  </a:lnTo>
                  <a:lnTo>
                    <a:pt x="26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4" name="Freeform 79">
              <a:extLst>
                <a:ext uri="{FF2B5EF4-FFF2-40B4-BE49-F238E27FC236}">
                  <a16:creationId xmlns:a16="http://schemas.microsoft.com/office/drawing/2014/main" id="{CE647F6B-3CF4-4F42-9B2B-1BBCC0597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" y="2682"/>
              <a:ext cx="26" cy="37"/>
            </a:xfrm>
            <a:custGeom>
              <a:avLst/>
              <a:gdLst>
                <a:gd name="T0" fmla="*/ 12 w 26"/>
                <a:gd name="T1" fmla="*/ 0 h 37"/>
                <a:gd name="T2" fmla="*/ 13 w 26"/>
                <a:gd name="T3" fmla="*/ 6 h 37"/>
                <a:gd name="T4" fmla="*/ 16 w 26"/>
                <a:gd name="T5" fmla="*/ 3 h 37"/>
                <a:gd name="T6" fmla="*/ 20 w 26"/>
                <a:gd name="T7" fmla="*/ 1 h 37"/>
                <a:gd name="T8" fmla="*/ 21 w 26"/>
                <a:gd name="T9" fmla="*/ 0 h 37"/>
                <a:gd name="T10" fmla="*/ 25 w 26"/>
                <a:gd name="T11" fmla="*/ 0 h 37"/>
                <a:gd name="T12" fmla="*/ 26 w 26"/>
                <a:gd name="T13" fmla="*/ 2 h 37"/>
                <a:gd name="T14" fmla="*/ 26 w 26"/>
                <a:gd name="T15" fmla="*/ 6 h 37"/>
                <a:gd name="T16" fmla="*/ 26 w 26"/>
                <a:gd name="T17" fmla="*/ 7 h 37"/>
                <a:gd name="T18" fmla="*/ 24 w 26"/>
                <a:gd name="T19" fmla="*/ 8 h 37"/>
                <a:gd name="T20" fmla="*/ 23 w 26"/>
                <a:gd name="T21" fmla="*/ 8 h 37"/>
                <a:gd name="T22" fmla="*/ 22 w 26"/>
                <a:gd name="T23" fmla="*/ 7 h 37"/>
                <a:gd name="T24" fmla="*/ 20 w 26"/>
                <a:gd name="T25" fmla="*/ 6 h 37"/>
                <a:gd name="T26" fmla="*/ 16 w 26"/>
                <a:gd name="T27" fmla="*/ 6 h 37"/>
                <a:gd name="T28" fmla="*/ 14 w 26"/>
                <a:gd name="T29" fmla="*/ 8 h 37"/>
                <a:gd name="T30" fmla="*/ 13 w 26"/>
                <a:gd name="T31" fmla="*/ 11 h 37"/>
                <a:gd name="T32" fmla="*/ 13 w 26"/>
                <a:gd name="T33" fmla="*/ 33 h 37"/>
                <a:gd name="T34" fmla="*/ 14 w 26"/>
                <a:gd name="T35" fmla="*/ 34 h 37"/>
                <a:gd name="T36" fmla="*/ 17 w 26"/>
                <a:gd name="T37" fmla="*/ 35 h 37"/>
                <a:gd name="T38" fmla="*/ 20 w 26"/>
                <a:gd name="T39" fmla="*/ 35 h 37"/>
                <a:gd name="T40" fmla="*/ 20 w 26"/>
                <a:gd name="T41" fmla="*/ 37 h 37"/>
                <a:gd name="T42" fmla="*/ 0 w 26"/>
                <a:gd name="T43" fmla="*/ 37 h 37"/>
                <a:gd name="T44" fmla="*/ 0 w 26"/>
                <a:gd name="T45" fmla="*/ 35 h 37"/>
                <a:gd name="T46" fmla="*/ 3 w 26"/>
                <a:gd name="T47" fmla="*/ 34 h 37"/>
                <a:gd name="T48" fmla="*/ 5 w 26"/>
                <a:gd name="T49" fmla="*/ 34 h 37"/>
                <a:gd name="T50" fmla="*/ 6 w 26"/>
                <a:gd name="T51" fmla="*/ 33 h 37"/>
                <a:gd name="T52" fmla="*/ 6 w 26"/>
                <a:gd name="T53" fmla="*/ 5 h 37"/>
                <a:gd name="T54" fmla="*/ 5 w 26"/>
                <a:gd name="T55" fmla="*/ 4 h 37"/>
                <a:gd name="T56" fmla="*/ 4 w 26"/>
                <a:gd name="T57" fmla="*/ 4 h 37"/>
                <a:gd name="T58" fmla="*/ 1 w 26"/>
                <a:gd name="T59" fmla="*/ 3 h 37"/>
                <a:gd name="T60" fmla="*/ 1 w 26"/>
                <a:gd name="T61" fmla="*/ 2 h 37"/>
                <a:gd name="T62" fmla="*/ 12 w 26"/>
                <a:gd name="T6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" h="37">
                  <a:moveTo>
                    <a:pt x="12" y="0"/>
                  </a:moveTo>
                  <a:lnTo>
                    <a:pt x="13" y="6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26" y="2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4" y="8"/>
                  </a:lnTo>
                  <a:lnTo>
                    <a:pt x="23" y="8"/>
                  </a:lnTo>
                  <a:lnTo>
                    <a:pt x="22" y="7"/>
                  </a:lnTo>
                  <a:lnTo>
                    <a:pt x="20" y="6"/>
                  </a:lnTo>
                  <a:lnTo>
                    <a:pt x="16" y="6"/>
                  </a:lnTo>
                  <a:lnTo>
                    <a:pt x="14" y="8"/>
                  </a:lnTo>
                  <a:lnTo>
                    <a:pt x="13" y="11"/>
                  </a:lnTo>
                  <a:lnTo>
                    <a:pt x="13" y="33"/>
                  </a:lnTo>
                  <a:lnTo>
                    <a:pt x="14" y="34"/>
                  </a:lnTo>
                  <a:lnTo>
                    <a:pt x="17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0" y="37"/>
                  </a:lnTo>
                  <a:lnTo>
                    <a:pt x="0" y="35"/>
                  </a:lnTo>
                  <a:lnTo>
                    <a:pt x="3" y="34"/>
                  </a:lnTo>
                  <a:lnTo>
                    <a:pt x="5" y="34"/>
                  </a:lnTo>
                  <a:lnTo>
                    <a:pt x="6" y="33"/>
                  </a:lnTo>
                  <a:lnTo>
                    <a:pt x="6" y="5"/>
                  </a:lnTo>
                  <a:lnTo>
                    <a:pt x="5" y="4"/>
                  </a:lnTo>
                  <a:lnTo>
                    <a:pt x="4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5" name="Freeform 80">
              <a:extLst>
                <a:ext uri="{FF2B5EF4-FFF2-40B4-BE49-F238E27FC236}">
                  <a16:creationId xmlns:a16="http://schemas.microsoft.com/office/drawing/2014/main" id="{C751CA03-7372-4E6A-9E0F-AB7CB08617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2682"/>
              <a:ext cx="32" cy="38"/>
            </a:xfrm>
            <a:custGeom>
              <a:avLst/>
              <a:gdLst>
                <a:gd name="T0" fmla="*/ 16 w 32"/>
                <a:gd name="T1" fmla="*/ 2 h 38"/>
                <a:gd name="T2" fmla="*/ 13 w 32"/>
                <a:gd name="T3" fmla="*/ 4 h 38"/>
                <a:gd name="T4" fmla="*/ 11 w 32"/>
                <a:gd name="T5" fmla="*/ 6 h 38"/>
                <a:gd name="T6" fmla="*/ 8 w 32"/>
                <a:gd name="T7" fmla="*/ 12 h 38"/>
                <a:gd name="T8" fmla="*/ 8 w 32"/>
                <a:gd name="T9" fmla="*/ 14 h 38"/>
                <a:gd name="T10" fmla="*/ 24 w 32"/>
                <a:gd name="T11" fmla="*/ 14 h 38"/>
                <a:gd name="T12" fmla="*/ 25 w 32"/>
                <a:gd name="T13" fmla="*/ 13 h 38"/>
                <a:gd name="T14" fmla="*/ 25 w 32"/>
                <a:gd name="T15" fmla="*/ 11 h 38"/>
                <a:gd name="T16" fmla="*/ 24 w 32"/>
                <a:gd name="T17" fmla="*/ 9 h 38"/>
                <a:gd name="T18" fmla="*/ 24 w 32"/>
                <a:gd name="T19" fmla="*/ 7 h 38"/>
                <a:gd name="T20" fmla="*/ 23 w 32"/>
                <a:gd name="T21" fmla="*/ 5 h 38"/>
                <a:gd name="T22" fmla="*/ 19 w 32"/>
                <a:gd name="T23" fmla="*/ 3 h 38"/>
                <a:gd name="T24" fmla="*/ 16 w 32"/>
                <a:gd name="T25" fmla="*/ 2 h 38"/>
                <a:gd name="T26" fmla="*/ 17 w 32"/>
                <a:gd name="T27" fmla="*/ 0 h 38"/>
                <a:gd name="T28" fmla="*/ 24 w 32"/>
                <a:gd name="T29" fmla="*/ 1 h 38"/>
                <a:gd name="T30" fmla="*/ 29 w 32"/>
                <a:gd name="T31" fmla="*/ 4 h 38"/>
                <a:gd name="T32" fmla="*/ 32 w 32"/>
                <a:gd name="T33" fmla="*/ 12 h 38"/>
                <a:gd name="T34" fmla="*/ 32 w 32"/>
                <a:gd name="T35" fmla="*/ 16 h 38"/>
                <a:gd name="T36" fmla="*/ 32 w 32"/>
                <a:gd name="T37" fmla="*/ 17 h 38"/>
                <a:gd name="T38" fmla="*/ 8 w 32"/>
                <a:gd name="T39" fmla="*/ 17 h 38"/>
                <a:gd name="T40" fmla="*/ 8 w 32"/>
                <a:gd name="T41" fmla="*/ 24 h 38"/>
                <a:gd name="T42" fmla="*/ 10 w 32"/>
                <a:gd name="T43" fmla="*/ 29 h 38"/>
                <a:gd name="T44" fmla="*/ 14 w 32"/>
                <a:gd name="T45" fmla="*/ 32 h 38"/>
                <a:gd name="T46" fmla="*/ 19 w 32"/>
                <a:gd name="T47" fmla="*/ 34 h 38"/>
                <a:gd name="T48" fmla="*/ 22 w 32"/>
                <a:gd name="T49" fmla="*/ 34 h 38"/>
                <a:gd name="T50" fmla="*/ 25 w 32"/>
                <a:gd name="T51" fmla="*/ 32 h 38"/>
                <a:gd name="T52" fmla="*/ 27 w 32"/>
                <a:gd name="T53" fmla="*/ 31 h 38"/>
                <a:gd name="T54" fmla="*/ 29 w 32"/>
                <a:gd name="T55" fmla="*/ 29 h 38"/>
                <a:gd name="T56" fmla="*/ 30 w 32"/>
                <a:gd name="T57" fmla="*/ 27 h 38"/>
                <a:gd name="T58" fmla="*/ 32 w 32"/>
                <a:gd name="T59" fmla="*/ 28 h 38"/>
                <a:gd name="T60" fmla="*/ 31 w 32"/>
                <a:gd name="T61" fmla="*/ 30 h 38"/>
                <a:gd name="T62" fmla="*/ 29 w 32"/>
                <a:gd name="T63" fmla="*/ 32 h 38"/>
                <a:gd name="T64" fmla="*/ 27 w 32"/>
                <a:gd name="T65" fmla="*/ 35 h 38"/>
                <a:gd name="T66" fmla="*/ 24 w 32"/>
                <a:gd name="T67" fmla="*/ 36 h 38"/>
                <a:gd name="T68" fmla="*/ 21 w 32"/>
                <a:gd name="T69" fmla="*/ 38 h 38"/>
                <a:gd name="T70" fmla="*/ 17 w 32"/>
                <a:gd name="T71" fmla="*/ 38 h 38"/>
                <a:gd name="T72" fmla="*/ 10 w 32"/>
                <a:gd name="T73" fmla="*/ 37 h 38"/>
                <a:gd name="T74" fmla="*/ 4 w 32"/>
                <a:gd name="T75" fmla="*/ 33 h 38"/>
                <a:gd name="T76" fmla="*/ 1 w 32"/>
                <a:gd name="T77" fmla="*/ 27 h 38"/>
                <a:gd name="T78" fmla="*/ 0 w 32"/>
                <a:gd name="T79" fmla="*/ 19 h 38"/>
                <a:gd name="T80" fmla="*/ 1 w 32"/>
                <a:gd name="T81" fmla="*/ 12 h 38"/>
                <a:gd name="T82" fmla="*/ 4 w 32"/>
                <a:gd name="T83" fmla="*/ 5 h 38"/>
                <a:gd name="T84" fmla="*/ 10 w 32"/>
                <a:gd name="T85" fmla="*/ 1 h 38"/>
                <a:gd name="T86" fmla="*/ 17 w 32"/>
                <a:gd name="T8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8">
                  <a:moveTo>
                    <a:pt x="16" y="2"/>
                  </a:moveTo>
                  <a:lnTo>
                    <a:pt x="13" y="4"/>
                  </a:lnTo>
                  <a:lnTo>
                    <a:pt x="11" y="6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24" y="14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3" y="5"/>
                  </a:lnTo>
                  <a:lnTo>
                    <a:pt x="19" y="3"/>
                  </a:lnTo>
                  <a:lnTo>
                    <a:pt x="16" y="2"/>
                  </a:lnTo>
                  <a:close/>
                  <a:moveTo>
                    <a:pt x="17" y="0"/>
                  </a:moveTo>
                  <a:lnTo>
                    <a:pt x="24" y="1"/>
                  </a:lnTo>
                  <a:lnTo>
                    <a:pt x="29" y="4"/>
                  </a:lnTo>
                  <a:lnTo>
                    <a:pt x="32" y="12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8" y="17"/>
                  </a:lnTo>
                  <a:lnTo>
                    <a:pt x="8" y="24"/>
                  </a:lnTo>
                  <a:lnTo>
                    <a:pt x="10" y="29"/>
                  </a:lnTo>
                  <a:lnTo>
                    <a:pt x="14" y="32"/>
                  </a:lnTo>
                  <a:lnTo>
                    <a:pt x="19" y="34"/>
                  </a:lnTo>
                  <a:lnTo>
                    <a:pt x="22" y="34"/>
                  </a:lnTo>
                  <a:lnTo>
                    <a:pt x="25" y="32"/>
                  </a:lnTo>
                  <a:lnTo>
                    <a:pt x="27" y="31"/>
                  </a:lnTo>
                  <a:lnTo>
                    <a:pt x="29" y="29"/>
                  </a:lnTo>
                  <a:lnTo>
                    <a:pt x="30" y="27"/>
                  </a:lnTo>
                  <a:lnTo>
                    <a:pt x="32" y="28"/>
                  </a:lnTo>
                  <a:lnTo>
                    <a:pt x="31" y="30"/>
                  </a:lnTo>
                  <a:lnTo>
                    <a:pt x="29" y="32"/>
                  </a:lnTo>
                  <a:lnTo>
                    <a:pt x="27" y="35"/>
                  </a:lnTo>
                  <a:lnTo>
                    <a:pt x="24" y="36"/>
                  </a:lnTo>
                  <a:lnTo>
                    <a:pt x="21" y="38"/>
                  </a:lnTo>
                  <a:lnTo>
                    <a:pt x="17" y="38"/>
                  </a:lnTo>
                  <a:lnTo>
                    <a:pt x="10" y="37"/>
                  </a:lnTo>
                  <a:lnTo>
                    <a:pt x="4" y="33"/>
                  </a:lnTo>
                  <a:lnTo>
                    <a:pt x="1" y="27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4" y="5"/>
                  </a:lnTo>
                  <a:lnTo>
                    <a:pt x="10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6" name="Freeform 81">
              <a:extLst>
                <a:ext uri="{FF2B5EF4-FFF2-40B4-BE49-F238E27FC236}">
                  <a16:creationId xmlns:a16="http://schemas.microsoft.com/office/drawing/2014/main" id="{7C1C53D0-BF15-43F5-AA33-444C0AD02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" y="2682"/>
              <a:ext cx="27" cy="38"/>
            </a:xfrm>
            <a:custGeom>
              <a:avLst/>
              <a:gdLst>
                <a:gd name="T0" fmla="*/ 11 w 27"/>
                <a:gd name="T1" fmla="*/ 0 h 38"/>
                <a:gd name="T2" fmla="*/ 18 w 27"/>
                <a:gd name="T3" fmla="*/ 0 h 38"/>
                <a:gd name="T4" fmla="*/ 24 w 27"/>
                <a:gd name="T5" fmla="*/ 2 h 38"/>
                <a:gd name="T6" fmla="*/ 24 w 27"/>
                <a:gd name="T7" fmla="*/ 11 h 38"/>
                <a:gd name="T8" fmla="*/ 22 w 27"/>
                <a:gd name="T9" fmla="*/ 11 h 38"/>
                <a:gd name="T10" fmla="*/ 21 w 27"/>
                <a:gd name="T11" fmla="*/ 9 h 38"/>
                <a:gd name="T12" fmla="*/ 20 w 27"/>
                <a:gd name="T13" fmla="*/ 6 h 38"/>
                <a:gd name="T14" fmla="*/ 18 w 27"/>
                <a:gd name="T15" fmla="*/ 4 h 38"/>
                <a:gd name="T16" fmla="*/ 16 w 27"/>
                <a:gd name="T17" fmla="*/ 3 h 38"/>
                <a:gd name="T18" fmla="*/ 13 w 27"/>
                <a:gd name="T19" fmla="*/ 2 h 38"/>
                <a:gd name="T20" fmla="*/ 11 w 27"/>
                <a:gd name="T21" fmla="*/ 3 h 38"/>
                <a:gd name="T22" fmla="*/ 9 w 27"/>
                <a:gd name="T23" fmla="*/ 4 h 38"/>
                <a:gd name="T24" fmla="*/ 8 w 27"/>
                <a:gd name="T25" fmla="*/ 6 h 38"/>
                <a:gd name="T26" fmla="*/ 7 w 27"/>
                <a:gd name="T27" fmla="*/ 9 h 38"/>
                <a:gd name="T28" fmla="*/ 9 w 27"/>
                <a:gd name="T29" fmla="*/ 12 h 38"/>
                <a:gd name="T30" fmla="*/ 14 w 27"/>
                <a:gd name="T31" fmla="*/ 15 h 38"/>
                <a:gd name="T32" fmla="*/ 19 w 27"/>
                <a:gd name="T33" fmla="*/ 16 h 38"/>
                <a:gd name="T34" fmla="*/ 22 w 27"/>
                <a:gd name="T35" fmla="*/ 18 h 38"/>
                <a:gd name="T36" fmla="*/ 25 w 27"/>
                <a:gd name="T37" fmla="*/ 21 h 38"/>
                <a:gd name="T38" fmla="*/ 26 w 27"/>
                <a:gd name="T39" fmla="*/ 23 h 38"/>
                <a:gd name="T40" fmla="*/ 27 w 27"/>
                <a:gd name="T41" fmla="*/ 27 h 38"/>
                <a:gd name="T42" fmla="*/ 25 w 27"/>
                <a:gd name="T43" fmla="*/ 32 h 38"/>
                <a:gd name="T44" fmla="*/ 23 w 27"/>
                <a:gd name="T45" fmla="*/ 35 h 38"/>
                <a:gd name="T46" fmla="*/ 20 w 27"/>
                <a:gd name="T47" fmla="*/ 36 h 38"/>
                <a:gd name="T48" fmla="*/ 16 w 27"/>
                <a:gd name="T49" fmla="*/ 38 h 38"/>
                <a:gd name="T50" fmla="*/ 10 w 27"/>
                <a:gd name="T51" fmla="*/ 38 h 38"/>
                <a:gd name="T52" fmla="*/ 6 w 27"/>
                <a:gd name="T53" fmla="*/ 37 h 38"/>
                <a:gd name="T54" fmla="*/ 3 w 27"/>
                <a:gd name="T55" fmla="*/ 36 h 38"/>
                <a:gd name="T56" fmla="*/ 1 w 27"/>
                <a:gd name="T57" fmla="*/ 34 h 38"/>
                <a:gd name="T58" fmla="*/ 0 w 27"/>
                <a:gd name="T59" fmla="*/ 25 h 38"/>
                <a:gd name="T60" fmla="*/ 2 w 27"/>
                <a:gd name="T61" fmla="*/ 25 h 38"/>
                <a:gd name="T62" fmla="*/ 4 w 27"/>
                <a:gd name="T63" fmla="*/ 29 h 38"/>
                <a:gd name="T64" fmla="*/ 5 w 27"/>
                <a:gd name="T65" fmla="*/ 31 h 38"/>
                <a:gd name="T66" fmla="*/ 8 w 27"/>
                <a:gd name="T67" fmla="*/ 33 h 38"/>
                <a:gd name="T68" fmla="*/ 10 w 27"/>
                <a:gd name="T69" fmla="*/ 35 h 38"/>
                <a:gd name="T70" fmla="*/ 16 w 27"/>
                <a:gd name="T71" fmla="*/ 35 h 38"/>
                <a:gd name="T72" fmla="*/ 18 w 27"/>
                <a:gd name="T73" fmla="*/ 33 h 38"/>
                <a:gd name="T74" fmla="*/ 20 w 27"/>
                <a:gd name="T75" fmla="*/ 32 h 38"/>
                <a:gd name="T76" fmla="*/ 20 w 27"/>
                <a:gd name="T77" fmla="*/ 27 h 38"/>
                <a:gd name="T78" fmla="*/ 19 w 27"/>
                <a:gd name="T79" fmla="*/ 25 h 38"/>
                <a:gd name="T80" fmla="*/ 17 w 27"/>
                <a:gd name="T81" fmla="*/ 24 h 38"/>
                <a:gd name="T82" fmla="*/ 16 w 27"/>
                <a:gd name="T83" fmla="*/ 23 h 38"/>
                <a:gd name="T84" fmla="*/ 12 w 27"/>
                <a:gd name="T85" fmla="*/ 21 h 38"/>
                <a:gd name="T86" fmla="*/ 7 w 27"/>
                <a:gd name="T87" fmla="*/ 19 h 38"/>
                <a:gd name="T88" fmla="*/ 4 w 27"/>
                <a:gd name="T89" fmla="*/ 17 h 38"/>
                <a:gd name="T90" fmla="*/ 3 w 27"/>
                <a:gd name="T91" fmla="*/ 15 h 38"/>
                <a:gd name="T92" fmla="*/ 1 w 27"/>
                <a:gd name="T93" fmla="*/ 13 h 38"/>
                <a:gd name="T94" fmla="*/ 1 w 27"/>
                <a:gd name="T95" fmla="*/ 8 h 38"/>
                <a:gd name="T96" fmla="*/ 3 w 27"/>
                <a:gd name="T97" fmla="*/ 5 h 38"/>
                <a:gd name="T98" fmla="*/ 5 w 27"/>
                <a:gd name="T99" fmla="*/ 3 h 38"/>
                <a:gd name="T100" fmla="*/ 8 w 27"/>
                <a:gd name="T101" fmla="*/ 1 h 38"/>
                <a:gd name="T102" fmla="*/ 11 w 27"/>
                <a:gd name="T10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" h="38">
                  <a:moveTo>
                    <a:pt x="11" y="0"/>
                  </a:moveTo>
                  <a:lnTo>
                    <a:pt x="18" y="0"/>
                  </a:lnTo>
                  <a:lnTo>
                    <a:pt x="24" y="2"/>
                  </a:lnTo>
                  <a:lnTo>
                    <a:pt x="24" y="11"/>
                  </a:lnTo>
                  <a:lnTo>
                    <a:pt x="22" y="11"/>
                  </a:lnTo>
                  <a:lnTo>
                    <a:pt x="21" y="9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6" y="3"/>
                  </a:lnTo>
                  <a:lnTo>
                    <a:pt x="13" y="2"/>
                  </a:lnTo>
                  <a:lnTo>
                    <a:pt x="11" y="3"/>
                  </a:lnTo>
                  <a:lnTo>
                    <a:pt x="9" y="4"/>
                  </a:lnTo>
                  <a:lnTo>
                    <a:pt x="8" y="6"/>
                  </a:lnTo>
                  <a:lnTo>
                    <a:pt x="7" y="9"/>
                  </a:lnTo>
                  <a:lnTo>
                    <a:pt x="9" y="12"/>
                  </a:lnTo>
                  <a:lnTo>
                    <a:pt x="14" y="15"/>
                  </a:lnTo>
                  <a:lnTo>
                    <a:pt x="19" y="16"/>
                  </a:lnTo>
                  <a:lnTo>
                    <a:pt x="22" y="18"/>
                  </a:lnTo>
                  <a:lnTo>
                    <a:pt x="25" y="21"/>
                  </a:lnTo>
                  <a:lnTo>
                    <a:pt x="26" y="23"/>
                  </a:lnTo>
                  <a:lnTo>
                    <a:pt x="27" y="27"/>
                  </a:lnTo>
                  <a:lnTo>
                    <a:pt x="25" y="32"/>
                  </a:lnTo>
                  <a:lnTo>
                    <a:pt x="23" y="35"/>
                  </a:lnTo>
                  <a:lnTo>
                    <a:pt x="20" y="36"/>
                  </a:lnTo>
                  <a:lnTo>
                    <a:pt x="16" y="38"/>
                  </a:lnTo>
                  <a:lnTo>
                    <a:pt x="10" y="38"/>
                  </a:lnTo>
                  <a:lnTo>
                    <a:pt x="6" y="37"/>
                  </a:lnTo>
                  <a:lnTo>
                    <a:pt x="3" y="36"/>
                  </a:lnTo>
                  <a:lnTo>
                    <a:pt x="1" y="34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4" y="29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5"/>
                  </a:lnTo>
                  <a:lnTo>
                    <a:pt x="16" y="35"/>
                  </a:lnTo>
                  <a:lnTo>
                    <a:pt x="18" y="33"/>
                  </a:lnTo>
                  <a:lnTo>
                    <a:pt x="20" y="32"/>
                  </a:lnTo>
                  <a:lnTo>
                    <a:pt x="20" y="27"/>
                  </a:lnTo>
                  <a:lnTo>
                    <a:pt x="19" y="25"/>
                  </a:lnTo>
                  <a:lnTo>
                    <a:pt x="17" y="24"/>
                  </a:lnTo>
                  <a:lnTo>
                    <a:pt x="16" y="23"/>
                  </a:lnTo>
                  <a:lnTo>
                    <a:pt x="12" y="21"/>
                  </a:lnTo>
                  <a:lnTo>
                    <a:pt x="7" y="19"/>
                  </a:lnTo>
                  <a:lnTo>
                    <a:pt x="4" y="17"/>
                  </a:lnTo>
                  <a:lnTo>
                    <a:pt x="3" y="15"/>
                  </a:lnTo>
                  <a:lnTo>
                    <a:pt x="1" y="13"/>
                  </a:lnTo>
                  <a:lnTo>
                    <a:pt x="1" y="8"/>
                  </a:lnTo>
                  <a:lnTo>
                    <a:pt x="3" y="5"/>
                  </a:lnTo>
                  <a:lnTo>
                    <a:pt x="5" y="3"/>
                  </a:lnTo>
                  <a:lnTo>
                    <a:pt x="8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7" name="Freeform 82">
              <a:extLst>
                <a:ext uri="{FF2B5EF4-FFF2-40B4-BE49-F238E27FC236}">
                  <a16:creationId xmlns:a16="http://schemas.microsoft.com/office/drawing/2014/main" id="{361EABEA-A426-48D6-910A-021CCCB9C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4" y="2682"/>
              <a:ext cx="27" cy="38"/>
            </a:xfrm>
            <a:custGeom>
              <a:avLst/>
              <a:gdLst>
                <a:gd name="T0" fmla="*/ 11 w 27"/>
                <a:gd name="T1" fmla="*/ 0 h 38"/>
                <a:gd name="T2" fmla="*/ 18 w 27"/>
                <a:gd name="T3" fmla="*/ 0 h 38"/>
                <a:gd name="T4" fmla="*/ 24 w 27"/>
                <a:gd name="T5" fmla="*/ 2 h 38"/>
                <a:gd name="T6" fmla="*/ 24 w 27"/>
                <a:gd name="T7" fmla="*/ 11 h 38"/>
                <a:gd name="T8" fmla="*/ 22 w 27"/>
                <a:gd name="T9" fmla="*/ 11 h 38"/>
                <a:gd name="T10" fmla="*/ 22 w 27"/>
                <a:gd name="T11" fmla="*/ 9 h 38"/>
                <a:gd name="T12" fmla="*/ 20 w 27"/>
                <a:gd name="T13" fmla="*/ 6 h 38"/>
                <a:gd name="T14" fmla="*/ 19 w 27"/>
                <a:gd name="T15" fmla="*/ 4 h 38"/>
                <a:gd name="T16" fmla="*/ 14 w 27"/>
                <a:gd name="T17" fmla="*/ 2 h 38"/>
                <a:gd name="T18" fmla="*/ 12 w 27"/>
                <a:gd name="T19" fmla="*/ 3 h 38"/>
                <a:gd name="T20" fmla="*/ 9 w 27"/>
                <a:gd name="T21" fmla="*/ 4 h 38"/>
                <a:gd name="T22" fmla="*/ 8 w 27"/>
                <a:gd name="T23" fmla="*/ 6 h 38"/>
                <a:gd name="T24" fmla="*/ 7 w 27"/>
                <a:gd name="T25" fmla="*/ 9 h 38"/>
                <a:gd name="T26" fmla="*/ 9 w 27"/>
                <a:gd name="T27" fmla="*/ 12 h 38"/>
                <a:gd name="T28" fmla="*/ 11 w 27"/>
                <a:gd name="T29" fmla="*/ 13 h 38"/>
                <a:gd name="T30" fmla="*/ 14 w 27"/>
                <a:gd name="T31" fmla="*/ 14 h 38"/>
                <a:gd name="T32" fmla="*/ 16 w 27"/>
                <a:gd name="T33" fmla="*/ 15 h 38"/>
                <a:gd name="T34" fmla="*/ 19 w 27"/>
                <a:gd name="T35" fmla="*/ 16 h 38"/>
                <a:gd name="T36" fmla="*/ 23 w 27"/>
                <a:gd name="T37" fmla="*/ 18 h 38"/>
                <a:gd name="T38" fmla="*/ 25 w 27"/>
                <a:gd name="T39" fmla="*/ 21 h 38"/>
                <a:gd name="T40" fmla="*/ 27 w 27"/>
                <a:gd name="T41" fmla="*/ 23 h 38"/>
                <a:gd name="T42" fmla="*/ 27 w 27"/>
                <a:gd name="T43" fmla="*/ 29 h 38"/>
                <a:gd name="T44" fmla="*/ 23 w 27"/>
                <a:gd name="T45" fmla="*/ 35 h 38"/>
                <a:gd name="T46" fmla="*/ 20 w 27"/>
                <a:gd name="T47" fmla="*/ 36 h 38"/>
                <a:gd name="T48" fmla="*/ 16 w 27"/>
                <a:gd name="T49" fmla="*/ 38 h 38"/>
                <a:gd name="T50" fmla="*/ 10 w 27"/>
                <a:gd name="T51" fmla="*/ 38 h 38"/>
                <a:gd name="T52" fmla="*/ 4 w 27"/>
                <a:gd name="T53" fmla="*/ 36 h 38"/>
                <a:gd name="T54" fmla="*/ 1 w 27"/>
                <a:gd name="T55" fmla="*/ 34 h 38"/>
                <a:gd name="T56" fmla="*/ 0 w 27"/>
                <a:gd name="T57" fmla="*/ 25 h 38"/>
                <a:gd name="T58" fmla="*/ 3 w 27"/>
                <a:gd name="T59" fmla="*/ 25 h 38"/>
                <a:gd name="T60" fmla="*/ 4 w 27"/>
                <a:gd name="T61" fmla="*/ 29 h 38"/>
                <a:gd name="T62" fmla="*/ 5 w 27"/>
                <a:gd name="T63" fmla="*/ 31 h 38"/>
                <a:gd name="T64" fmla="*/ 11 w 27"/>
                <a:gd name="T65" fmla="*/ 35 h 38"/>
                <a:gd name="T66" fmla="*/ 16 w 27"/>
                <a:gd name="T67" fmla="*/ 35 h 38"/>
                <a:gd name="T68" fmla="*/ 18 w 27"/>
                <a:gd name="T69" fmla="*/ 33 h 38"/>
                <a:gd name="T70" fmla="*/ 20 w 27"/>
                <a:gd name="T71" fmla="*/ 32 h 38"/>
                <a:gd name="T72" fmla="*/ 20 w 27"/>
                <a:gd name="T73" fmla="*/ 27 h 38"/>
                <a:gd name="T74" fmla="*/ 19 w 27"/>
                <a:gd name="T75" fmla="*/ 25 h 38"/>
                <a:gd name="T76" fmla="*/ 17 w 27"/>
                <a:gd name="T77" fmla="*/ 24 h 38"/>
                <a:gd name="T78" fmla="*/ 16 w 27"/>
                <a:gd name="T79" fmla="*/ 23 h 38"/>
                <a:gd name="T80" fmla="*/ 13 w 27"/>
                <a:gd name="T81" fmla="*/ 21 h 38"/>
                <a:gd name="T82" fmla="*/ 7 w 27"/>
                <a:gd name="T83" fmla="*/ 19 h 38"/>
                <a:gd name="T84" fmla="*/ 1 w 27"/>
                <a:gd name="T85" fmla="*/ 13 h 38"/>
                <a:gd name="T86" fmla="*/ 1 w 27"/>
                <a:gd name="T87" fmla="*/ 11 h 38"/>
                <a:gd name="T88" fmla="*/ 3 w 27"/>
                <a:gd name="T89" fmla="*/ 5 h 38"/>
                <a:gd name="T90" fmla="*/ 5 w 27"/>
                <a:gd name="T91" fmla="*/ 3 h 38"/>
                <a:gd name="T92" fmla="*/ 8 w 27"/>
                <a:gd name="T93" fmla="*/ 1 h 38"/>
                <a:gd name="T94" fmla="*/ 11 w 27"/>
                <a:gd name="T9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" h="38">
                  <a:moveTo>
                    <a:pt x="11" y="0"/>
                  </a:moveTo>
                  <a:lnTo>
                    <a:pt x="18" y="0"/>
                  </a:lnTo>
                  <a:lnTo>
                    <a:pt x="24" y="2"/>
                  </a:lnTo>
                  <a:lnTo>
                    <a:pt x="24" y="11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0" y="6"/>
                  </a:lnTo>
                  <a:lnTo>
                    <a:pt x="19" y="4"/>
                  </a:lnTo>
                  <a:lnTo>
                    <a:pt x="14" y="2"/>
                  </a:lnTo>
                  <a:lnTo>
                    <a:pt x="12" y="3"/>
                  </a:lnTo>
                  <a:lnTo>
                    <a:pt x="9" y="4"/>
                  </a:lnTo>
                  <a:lnTo>
                    <a:pt x="8" y="6"/>
                  </a:lnTo>
                  <a:lnTo>
                    <a:pt x="7" y="9"/>
                  </a:lnTo>
                  <a:lnTo>
                    <a:pt x="9" y="12"/>
                  </a:lnTo>
                  <a:lnTo>
                    <a:pt x="11" y="13"/>
                  </a:lnTo>
                  <a:lnTo>
                    <a:pt x="14" y="14"/>
                  </a:lnTo>
                  <a:lnTo>
                    <a:pt x="16" y="15"/>
                  </a:lnTo>
                  <a:lnTo>
                    <a:pt x="19" y="16"/>
                  </a:lnTo>
                  <a:lnTo>
                    <a:pt x="23" y="18"/>
                  </a:lnTo>
                  <a:lnTo>
                    <a:pt x="25" y="21"/>
                  </a:lnTo>
                  <a:lnTo>
                    <a:pt x="27" y="23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20" y="36"/>
                  </a:lnTo>
                  <a:lnTo>
                    <a:pt x="16" y="38"/>
                  </a:lnTo>
                  <a:lnTo>
                    <a:pt x="10" y="38"/>
                  </a:lnTo>
                  <a:lnTo>
                    <a:pt x="4" y="36"/>
                  </a:lnTo>
                  <a:lnTo>
                    <a:pt x="1" y="34"/>
                  </a:lnTo>
                  <a:lnTo>
                    <a:pt x="0" y="25"/>
                  </a:lnTo>
                  <a:lnTo>
                    <a:pt x="3" y="25"/>
                  </a:lnTo>
                  <a:lnTo>
                    <a:pt x="4" y="29"/>
                  </a:lnTo>
                  <a:lnTo>
                    <a:pt x="5" y="31"/>
                  </a:lnTo>
                  <a:lnTo>
                    <a:pt x="11" y="35"/>
                  </a:lnTo>
                  <a:lnTo>
                    <a:pt x="16" y="35"/>
                  </a:lnTo>
                  <a:lnTo>
                    <a:pt x="18" y="33"/>
                  </a:lnTo>
                  <a:lnTo>
                    <a:pt x="20" y="32"/>
                  </a:lnTo>
                  <a:lnTo>
                    <a:pt x="20" y="27"/>
                  </a:lnTo>
                  <a:lnTo>
                    <a:pt x="19" y="25"/>
                  </a:lnTo>
                  <a:lnTo>
                    <a:pt x="17" y="24"/>
                  </a:lnTo>
                  <a:lnTo>
                    <a:pt x="16" y="23"/>
                  </a:lnTo>
                  <a:lnTo>
                    <a:pt x="13" y="21"/>
                  </a:lnTo>
                  <a:lnTo>
                    <a:pt x="7" y="19"/>
                  </a:lnTo>
                  <a:lnTo>
                    <a:pt x="1" y="13"/>
                  </a:lnTo>
                  <a:lnTo>
                    <a:pt x="1" y="11"/>
                  </a:lnTo>
                  <a:lnTo>
                    <a:pt x="3" y="5"/>
                  </a:lnTo>
                  <a:lnTo>
                    <a:pt x="5" y="3"/>
                  </a:lnTo>
                  <a:lnTo>
                    <a:pt x="8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8" name="Freeform 83">
              <a:extLst>
                <a:ext uri="{FF2B5EF4-FFF2-40B4-BE49-F238E27FC236}">
                  <a16:creationId xmlns:a16="http://schemas.microsoft.com/office/drawing/2014/main" id="{6F8EC643-0F26-4813-8642-D959932604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6" y="3629"/>
              <a:ext cx="51" cy="51"/>
            </a:xfrm>
            <a:custGeom>
              <a:avLst/>
              <a:gdLst>
                <a:gd name="T0" fmla="*/ 19 w 51"/>
                <a:gd name="T1" fmla="*/ 2 h 51"/>
                <a:gd name="T2" fmla="*/ 16 w 51"/>
                <a:gd name="T3" fmla="*/ 3 h 51"/>
                <a:gd name="T4" fmla="*/ 14 w 51"/>
                <a:gd name="T5" fmla="*/ 4 h 51"/>
                <a:gd name="T6" fmla="*/ 14 w 51"/>
                <a:gd name="T7" fmla="*/ 45 h 51"/>
                <a:gd name="T8" fmla="*/ 15 w 51"/>
                <a:gd name="T9" fmla="*/ 47 h 51"/>
                <a:gd name="T10" fmla="*/ 16 w 51"/>
                <a:gd name="T11" fmla="*/ 48 h 51"/>
                <a:gd name="T12" fmla="*/ 18 w 51"/>
                <a:gd name="T13" fmla="*/ 48 h 51"/>
                <a:gd name="T14" fmla="*/ 28 w 51"/>
                <a:gd name="T15" fmla="*/ 48 h 51"/>
                <a:gd name="T16" fmla="*/ 35 w 51"/>
                <a:gd name="T17" fmla="*/ 46 h 51"/>
                <a:gd name="T18" fmla="*/ 38 w 51"/>
                <a:gd name="T19" fmla="*/ 42 h 51"/>
                <a:gd name="T20" fmla="*/ 42 w 51"/>
                <a:gd name="T21" fmla="*/ 34 h 51"/>
                <a:gd name="T22" fmla="*/ 43 w 51"/>
                <a:gd name="T23" fmla="*/ 25 h 51"/>
                <a:gd name="T24" fmla="*/ 42 w 51"/>
                <a:gd name="T25" fmla="*/ 16 h 51"/>
                <a:gd name="T26" fmla="*/ 38 w 51"/>
                <a:gd name="T27" fmla="*/ 9 h 51"/>
                <a:gd name="T28" fmla="*/ 32 w 51"/>
                <a:gd name="T29" fmla="*/ 4 h 51"/>
                <a:gd name="T30" fmla="*/ 22 w 51"/>
                <a:gd name="T31" fmla="*/ 2 h 51"/>
                <a:gd name="T32" fmla="*/ 19 w 51"/>
                <a:gd name="T33" fmla="*/ 2 h 51"/>
                <a:gd name="T34" fmla="*/ 0 w 51"/>
                <a:gd name="T35" fmla="*/ 0 h 51"/>
                <a:gd name="T36" fmla="*/ 24 w 51"/>
                <a:gd name="T37" fmla="*/ 0 h 51"/>
                <a:gd name="T38" fmla="*/ 36 w 51"/>
                <a:gd name="T39" fmla="*/ 1 h 51"/>
                <a:gd name="T40" fmla="*/ 44 w 51"/>
                <a:gd name="T41" fmla="*/ 6 h 51"/>
                <a:gd name="T42" fmla="*/ 50 w 51"/>
                <a:gd name="T43" fmla="*/ 14 h 51"/>
                <a:gd name="T44" fmla="*/ 51 w 51"/>
                <a:gd name="T45" fmla="*/ 25 h 51"/>
                <a:gd name="T46" fmla="*/ 50 w 51"/>
                <a:gd name="T47" fmla="*/ 34 h 51"/>
                <a:gd name="T48" fmla="*/ 46 w 51"/>
                <a:gd name="T49" fmla="*/ 42 h 51"/>
                <a:gd name="T50" fmla="*/ 41 w 51"/>
                <a:gd name="T51" fmla="*/ 47 h 51"/>
                <a:gd name="T52" fmla="*/ 33 w 51"/>
                <a:gd name="T53" fmla="*/ 50 h 51"/>
                <a:gd name="T54" fmla="*/ 22 w 51"/>
                <a:gd name="T55" fmla="*/ 51 h 51"/>
                <a:gd name="T56" fmla="*/ 0 w 51"/>
                <a:gd name="T57" fmla="*/ 51 h 51"/>
                <a:gd name="T58" fmla="*/ 0 w 51"/>
                <a:gd name="T59" fmla="*/ 49 h 51"/>
                <a:gd name="T60" fmla="*/ 2 w 51"/>
                <a:gd name="T61" fmla="*/ 48 h 51"/>
                <a:gd name="T62" fmla="*/ 4 w 51"/>
                <a:gd name="T63" fmla="*/ 48 h 51"/>
                <a:gd name="T64" fmla="*/ 6 w 51"/>
                <a:gd name="T65" fmla="*/ 47 h 51"/>
                <a:gd name="T66" fmla="*/ 6 w 51"/>
                <a:gd name="T67" fmla="*/ 5 h 51"/>
                <a:gd name="T68" fmla="*/ 5 w 51"/>
                <a:gd name="T69" fmla="*/ 3 h 51"/>
                <a:gd name="T70" fmla="*/ 4 w 51"/>
                <a:gd name="T71" fmla="*/ 3 h 51"/>
                <a:gd name="T72" fmla="*/ 2 w 51"/>
                <a:gd name="T73" fmla="*/ 2 h 51"/>
                <a:gd name="T74" fmla="*/ 0 w 51"/>
                <a:gd name="T75" fmla="*/ 2 h 51"/>
                <a:gd name="T76" fmla="*/ 0 w 51"/>
                <a:gd name="T7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1" h="51">
                  <a:moveTo>
                    <a:pt x="19" y="2"/>
                  </a:moveTo>
                  <a:lnTo>
                    <a:pt x="16" y="3"/>
                  </a:lnTo>
                  <a:lnTo>
                    <a:pt x="14" y="4"/>
                  </a:lnTo>
                  <a:lnTo>
                    <a:pt x="14" y="45"/>
                  </a:lnTo>
                  <a:lnTo>
                    <a:pt x="15" y="47"/>
                  </a:lnTo>
                  <a:lnTo>
                    <a:pt x="16" y="48"/>
                  </a:lnTo>
                  <a:lnTo>
                    <a:pt x="18" y="48"/>
                  </a:lnTo>
                  <a:lnTo>
                    <a:pt x="28" y="48"/>
                  </a:lnTo>
                  <a:lnTo>
                    <a:pt x="35" y="46"/>
                  </a:lnTo>
                  <a:lnTo>
                    <a:pt x="38" y="42"/>
                  </a:lnTo>
                  <a:lnTo>
                    <a:pt x="42" y="34"/>
                  </a:lnTo>
                  <a:lnTo>
                    <a:pt x="43" y="25"/>
                  </a:lnTo>
                  <a:lnTo>
                    <a:pt x="42" y="16"/>
                  </a:lnTo>
                  <a:lnTo>
                    <a:pt x="38" y="9"/>
                  </a:lnTo>
                  <a:lnTo>
                    <a:pt x="32" y="4"/>
                  </a:lnTo>
                  <a:lnTo>
                    <a:pt x="22" y="2"/>
                  </a:lnTo>
                  <a:lnTo>
                    <a:pt x="19" y="2"/>
                  </a:lnTo>
                  <a:close/>
                  <a:moveTo>
                    <a:pt x="0" y="0"/>
                  </a:moveTo>
                  <a:lnTo>
                    <a:pt x="24" y="0"/>
                  </a:lnTo>
                  <a:lnTo>
                    <a:pt x="36" y="1"/>
                  </a:lnTo>
                  <a:lnTo>
                    <a:pt x="44" y="6"/>
                  </a:lnTo>
                  <a:lnTo>
                    <a:pt x="50" y="14"/>
                  </a:lnTo>
                  <a:lnTo>
                    <a:pt x="51" y="25"/>
                  </a:lnTo>
                  <a:lnTo>
                    <a:pt x="50" y="34"/>
                  </a:lnTo>
                  <a:lnTo>
                    <a:pt x="46" y="42"/>
                  </a:lnTo>
                  <a:lnTo>
                    <a:pt x="41" y="47"/>
                  </a:lnTo>
                  <a:lnTo>
                    <a:pt x="33" y="50"/>
                  </a:lnTo>
                  <a:lnTo>
                    <a:pt x="22" y="51"/>
                  </a:lnTo>
                  <a:lnTo>
                    <a:pt x="0" y="51"/>
                  </a:lnTo>
                  <a:lnTo>
                    <a:pt x="0" y="49"/>
                  </a:lnTo>
                  <a:lnTo>
                    <a:pt x="2" y="48"/>
                  </a:lnTo>
                  <a:lnTo>
                    <a:pt x="4" y="48"/>
                  </a:lnTo>
                  <a:lnTo>
                    <a:pt x="6" y="47"/>
                  </a:lnTo>
                  <a:lnTo>
                    <a:pt x="6" y="5"/>
                  </a:lnTo>
                  <a:lnTo>
                    <a:pt x="5" y="3"/>
                  </a:lnTo>
                  <a:lnTo>
                    <a:pt x="4" y="3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9" name="Freeform 84">
              <a:extLst>
                <a:ext uri="{FF2B5EF4-FFF2-40B4-BE49-F238E27FC236}">
                  <a16:creationId xmlns:a16="http://schemas.microsoft.com/office/drawing/2014/main" id="{48F57AD8-995A-462C-B4BF-E147C8C450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3643"/>
              <a:ext cx="35" cy="38"/>
            </a:xfrm>
            <a:custGeom>
              <a:avLst/>
              <a:gdLst>
                <a:gd name="T0" fmla="*/ 14 w 35"/>
                <a:gd name="T1" fmla="*/ 19 h 38"/>
                <a:gd name="T2" fmla="*/ 9 w 35"/>
                <a:gd name="T3" fmla="*/ 22 h 38"/>
                <a:gd name="T4" fmla="*/ 8 w 35"/>
                <a:gd name="T5" fmla="*/ 29 h 38"/>
                <a:gd name="T6" fmla="*/ 10 w 35"/>
                <a:gd name="T7" fmla="*/ 33 h 38"/>
                <a:gd name="T8" fmla="*/ 14 w 35"/>
                <a:gd name="T9" fmla="*/ 34 h 38"/>
                <a:gd name="T10" fmla="*/ 19 w 35"/>
                <a:gd name="T11" fmla="*/ 33 h 38"/>
                <a:gd name="T12" fmla="*/ 21 w 35"/>
                <a:gd name="T13" fmla="*/ 30 h 38"/>
                <a:gd name="T14" fmla="*/ 22 w 35"/>
                <a:gd name="T15" fmla="*/ 16 h 38"/>
                <a:gd name="T16" fmla="*/ 20 w 35"/>
                <a:gd name="T17" fmla="*/ 0 h 38"/>
                <a:gd name="T18" fmla="*/ 27 w 35"/>
                <a:gd name="T19" fmla="*/ 3 h 38"/>
                <a:gd name="T20" fmla="*/ 29 w 35"/>
                <a:gd name="T21" fmla="*/ 6 h 38"/>
                <a:gd name="T22" fmla="*/ 30 w 35"/>
                <a:gd name="T23" fmla="*/ 33 h 38"/>
                <a:gd name="T24" fmla="*/ 35 w 35"/>
                <a:gd name="T25" fmla="*/ 34 h 38"/>
                <a:gd name="T26" fmla="*/ 30 w 35"/>
                <a:gd name="T27" fmla="*/ 38 h 38"/>
                <a:gd name="T28" fmla="*/ 24 w 35"/>
                <a:gd name="T29" fmla="*/ 37 h 38"/>
                <a:gd name="T30" fmla="*/ 19 w 35"/>
                <a:gd name="T31" fmla="*/ 35 h 38"/>
                <a:gd name="T32" fmla="*/ 14 w 35"/>
                <a:gd name="T33" fmla="*/ 37 h 38"/>
                <a:gd name="T34" fmla="*/ 7 w 35"/>
                <a:gd name="T35" fmla="*/ 38 h 38"/>
                <a:gd name="T36" fmla="*/ 3 w 35"/>
                <a:gd name="T37" fmla="*/ 35 h 38"/>
                <a:gd name="T38" fmla="*/ 0 w 35"/>
                <a:gd name="T39" fmla="*/ 31 h 38"/>
                <a:gd name="T40" fmla="*/ 1 w 35"/>
                <a:gd name="T41" fmla="*/ 23 h 38"/>
                <a:gd name="T42" fmla="*/ 4 w 35"/>
                <a:gd name="T43" fmla="*/ 19 h 38"/>
                <a:gd name="T44" fmla="*/ 22 w 35"/>
                <a:gd name="T45" fmla="*/ 13 h 38"/>
                <a:gd name="T46" fmla="*/ 21 w 35"/>
                <a:gd name="T47" fmla="*/ 7 h 38"/>
                <a:gd name="T48" fmla="*/ 17 w 35"/>
                <a:gd name="T49" fmla="*/ 2 h 38"/>
                <a:gd name="T50" fmla="*/ 14 w 35"/>
                <a:gd name="T51" fmla="*/ 3 h 38"/>
                <a:gd name="T52" fmla="*/ 11 w 35"/>
                <a:gd name="T53" fmla="*/ 5 h 38"/>
                <a:gd name="T54" fmla="*/ 8 w 35"/>
                <a:gd name="T55" fmla="*/ 10 h 38"/>
                <a:gd name="T56" fmla="*/ 7 w 35"/>
                <a:gd name="T57" fmla="*/ 12 h 38"/>
                <a:gd name="T58" fmla="*/ 3 w 35"/>
                <a:gd name="T59" fmla="*/ 11 h 38"/>
                <a:gd name="T60" fmla="*/ 1 w 35"/>
                <a:gd name="T61" fmla="*/ 9 h 38"/>
                <a:gd name="T62" fmla="*/ 4 w 35"/>
                <a:gd name="T63" fmla="*/ 4 h 38"/>
                <a:gd name="T64" fmla="*/ 12 w 35"/>
                <a:gd name="T6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" h="38">
                  <a:moveTo>
                    <a:pt x="22" y="16"/>
                  </a:moveTo>
                  <a:lnTo>
                    <a:pt x="14" y="19"/>
                  </a:lnTo>
                  <a:lnTo>
                    <a:pt x="11" y="21"/>
                  </a:lnTo>
                  <a:lnTo>
                    <a:pt x="9" y="22"/>
                  </a:lnTo>
                  <a:lnTo>
                    <a:pt x="8" y="24"/>
                  </a:lnTo>
                  <a:lnTo>
                    <a:pt x="8" y="29"/>
                  </a:lnTo>
                  <a:lnTo>
                    <a:pt x="9" y="32"/>
                  </a:lnTo>
                  <a:lnTo>
                    <a:pt x="10" y="33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5" y="34"/>
                  </a:lnTo>
                  <a:lnTo>
                    <a:pt x="19" y="33"/>
                  </a:lnTo>
                  <a:lnTo>
                    <a:pt x="20" y="32"/>
                  </a:lnTo>
                  <a:lnTo>
                    <a:pt x="21" y="30"/>
                  </a:lnTo>
                  <a:lnTo>
                    <a:pt x="22" y="27"/>
                  </a:lnTo>
                  <a:lnTo>
                    <a:pt x="22" y="16"/>
                  </a:lnTo>
                  <a:close/>
                  <a:moveTo>
                    <a:pt x="12" y="0"/>
                  </a:moveTo>
                  <a:lnTo>
                    <a:pt x="20" y="0"/>
                  </a:lnTo>
                  <a:lnTo>
                    <a:pt x="23" y="1"/>
                  </a:lnTo>
                  <a:lnTo>
                    <a:pt x="27" y="3"/>
                  </a:lnTo>
                  <a:lnTo>
                    <a:pt x="28" y="5"/>
                  </a:lnTo>
                  <a:lnTo>
                    <a:pt x="29" y="6"/>
                  </a:lnTo>
                  <a:lnTo>
                    <a:pt x="29" y="31"/>
                  </a:lnTo>
                  <a:lnTo>
                    <a:pt x="30" y="33"/>
                  </a:lnTo>
                  <a:lnTo>
                    <a:pt x="32" y="34"/>
                  </a:lnTo>
                  <a:lnTo>
                    <a:pt x="35" y="34"/>
                  </a:lnTo>
                  <a:lnTo>
                    <a:pt x="35" y="36"/>
                  </a:lnTo>
                  <a:lnTo>
                    <a:pt x="30" y="38"/>
                  </a:lnTo>
                  <a:lnTo>
                    <a:pt x="25" y="38"/>
                  </a:lnTo>
                  <a:lnTo>
                    <a:pt x="24" y="37"/>
                  </a:lnTo>
                  <a:lnTo>
                    <a:pt x="22" y="34"/>
                  </a:lnTo>
                  <a:lnTo>
                    <a:pt x="19" y="35"/>
                  </a:lnTo>
                  <a:lnTo>
                    <a:pt x="17" y="36"/>
                  </a:lnTo>
                  <a:lnTo>
                    <a:pt x="14" y="37"/>
                  </a:lnTo>
                  <a:lnTo>
                    <a:pt x="11" y="38"/>
                  </a:lnTo>
                  <a:lnTo>
                    <a:pt x="7" y="38"/>
                  </a:lnTo>
                  <a:lnTo>
                    <a:pt x="5" y="36"/>
                  </a:lnTo>
                  <a:lnTo>
                    <a:pt x="3" y="35"/>
                  </a:lnTo>
                  <a:lnTo>
                    <a:pt x="1" y="33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1" y="23"/>
                  </a:lnTo>
                  <a:lnTo>
                    <a:pt x="2" y="21"/>
                  </a:lnTo>
                  <a:lnTo>
                    <a:pt x="4" y="19"/>
                  </a:lnTo>
                  <a:lnTo>
                    <a:pt x="18" y="15"/>
                  </a:lnTo>
                  <a:lnTo>
                    <a:pt x="22" y="13"/>
                  </a:lnTo>
                  <a:lnTo>
                    <a:pt x="22" y="10"/>
                  </a:lnTo>
                  <a:lnTo>
                    <a:pt x="21" y="7"/>
                  </a:lnTo>
                  <a:lnTo>
                    <a:pt x="19" y="3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9" y="7"/>
                  </a:lnTo>
                  <a:lnTo>
                    <a:pt x="8" y="10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4" y="12"/>
                  </a:lnTo>
                  <a:lnTo>
                    <a:pt x="3" y="11"/>
                  </a:lnTo>
                  <a:lnTo>
                    <a:pt x="1" y="10"/>
                  </a:lnTo>
                  <a:lnTo>
                    <a:pt x="1" y="9"/>
                  </a:lnTo>
                  <a:lnTo>
                    <a:pt x="2" y="6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0" name="Freeform 85">
              <a:extLst>
                <a:ext uri="{FF2B5EF4-FFF2-40B4-BE49-F238E27FC236}">
                  <a16:creationId xmlns:a16="http://schemas.microsoft.com/office/drawing/2014/main" id="{5E81DF3C-CE02-4EF4-BE4E-5B04B52DE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3635"/>
              <a:ext cx="24" cy="46"/>
            </a:xfrm>
            <a:custGeom>
              <a:avLst/>
              <a:gdLst>
                <a:gd name="T0" fmla="*/ 11 w 24"/>
                <a:gd name="T1" fmla="*/ 0 h 46"/>
                <a:gd name="T2" fmla="*/ 13 w 24"/>
                <a:gd name="T3" fmla="*/ 0 h 46"/>
                <a:gd name="T4" fmla="*/ 13 w 24"/>
                <a:gd name="T5" fmla="*/ 9 h 46"/>
                <a:gd name="T6" fmla="*/ 22 w 24"/>
                <a:gd name="T7" fmla="*/ 9 h 46"/>
                <a:gd name="T8" fmla="*/ 22 w 24"/>
                <a:gd name="T9" fmla="*/ 12 h 46"/>
                <a:gd name="T10" fmla="*/ 13 w 24"/>
                <a:gd name="T11" fmla="*/ 12 h 46"/>
                <a:gd name="T12" fmla="*/ 13 w 24"/>
                <a:gd name="T13" fmla="*/ 35 h 46"/>
                <a:gd name="T14" fmla="*/ 13 w 24"/>
                <a:gd name="T15" fmla="*/ 38 h 46"/>
                <a:gd name="T16" fmla="*/ 13 w 24"/>
                <a:gd name="T17" fmla="*/ 40 h 46"/>
                <a:gd name="T18" fmla="*/ 14 w 24"/>
                <a:gd name="T19" fmla="*/ 42 h 46"/>
                <a:gd name="T20" fmla="*/ 16 w 24"/>
                <a:gd name="T21" fmla="*/ 42 h 46"/>
                <a:gd name="T22" fmla="*/ 20 w 24"/>
                <a:gd name="T23" fmla="*/ 42 h 46"/>
                <a:gd name="T24" fmla="*/ 23 w 24"/>
                <a:gd name="T25" fmla="*/ 42 h 46"/>
                <a:gd name="T26" fmla="*/ 24 w 24"/>
                <a:gd name="T27" fmla="*/ 42 h 46"/>
                <a:gd name="T28" fmla="*/ 21 w 24"/>
                <a:gd name="T29" fmla="*/ 44 h 46"/>
                <a:gd name="T30" fmla="*/ 18 w 24"/>
                <a:gd name="T31" fmla="*/ 45 h 46"/>
                <a:gd name="T32" fmla="*/ 14 w 24"/>
                <a:gd name="T33" fmla="*/ 46 h 46"/>
                <a:gd name="T34" fmla="*/ 12 w 24"/>
                <a:gd name="T35" fmla="*/ 46 h 46"/>
                <a:gd name="T36" fmla="*/ 10 w 24"/>
                <a:gd name="T37" fmla="*/ 45 h 46"/>
                <a:gd name="T38" fmla="*/ 7 w 24"/>
                <a:gd name="T39" fmla="*/ 42 h 46"/>
                <a:gd name="T40" fmla="*/ 6 w 24"/>
                <a:gd name="T41" fmla="*/ 41 h 46"/>
                <a:gd name="T42" fmla="*/ 6 w 24"/>
                <a:gd name="T43" fmla="*/ 12 h 46"/>
                <a:gd name="T44" fmla="*/ 0 w 24"/>
                <a:gd name="T45" fmla="*/ 12 h 46"/>
                <a:gd name="T46" fmla="*/ 0 w 24"/>
                <a:gd name="T47" fmla="*/ 9 h 46"/>
                <a:gd name="T48" fmla="*/ 6 w 24"/>
                <a:gd name="T49" fmla="*/ 9 h 46"/>
                <a:gd name="T50" fmla="*/ 11 w 24"/>
                <a:gd name="T5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" h="46">
                  <a:moveTo>
                    <a:pt x="11" y="0"/>
                  </a:moveTo>
                  <a:lnTo>
                    <a:pt x="13" y="0"/>
                  </a:lnTo>
                  <a:lnTo>
                    <a:pt x="13" y="9"/>
                  </a:lnTo>
                  <a:lnTo>
                    <a:pt x="22" y="9"/>
                  </a:lnTo>
                  <a:lnTo>
                    <a:pt x="22" y="12"/>
                  </a:lnTo>
                  <a:lnTo>
                    <a:pt x="13" y="12"/>
                  </a:lnTo>
                  <a:lnTo>
                    <a:pt x="13" y="35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20" y="42"/>
                  </a:lnTo>
                  <a:lnTo>
                    <a:pt x="23" y="42"/>
                  </a:lnTo>
                  <a:lnTo>
                    <a:pt x="24" y="42"/>
                  </a:lnTo>
                  <a:lnTo>
                    <a:pt x="21" y="44"/>
                  </a:lnTo>
                  <a:lnTo>
                    <a:pt x="18" y="45"/>
                  </a:lnTo>
                  <a:lnTo>
                    <a:pt x="14" y="46"/>
                  </a:lnTo>
                  <a:lnTo>
                    <a:pt x="12" y="46"/>
                  </a:lnTo>
                  <a:lnTo>
                    <a:pt x="10" y="45"/>
                  </a:lnTo>
                  <a:lnTo>
                    <a:pt x="7" y="42"/>
                  </a:lnTo>
                  <a:lnTo>
                    <a:pt x="6" y="41"/>
                  </a:lnTo>
                  <a:lnTo>
                    <a:pt x="6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6" y="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1" name="Freeform 86">
              <a:extLst>
                <a:ext uri="{FF2B5EF4-FFF2-40B4-BE49-F238E27FC236}">
                  <a16:creationId xmlns:a16="http://schemas.microsoft.com/office/drawing/2014/main" id="{EE797FE4-F3EF-4E76-A1CC-E4FF1D8807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9" y="3643"/>
              <a:ext cx="35" cy="38"/>
            </a:xfrm>
            <a:custGeom>
              <a:avLst/>
              <a:gdLst>
                <a:gd name="T0" fmla="*/ 20 w 35"/>
                <a:gd name="T1" fmla="*/ 17 h 38"/>
                <a:gd name="T2" fmla="*/ 13 w 35"/>
                <a:gd name="T3" fmla="*/ 19 h 38"/>
                <a:gd name="T4" fmla="*/ 8 w 35"/>
                <a:gd name="T5" fmla="*/ 22 h 38"/>
                <a:gd name="T6" fmla="*/ 7 w 35"/>
                <a:gd name="T7" fmla="*/ 29 h 38"/>
                <a:gd name="T8" fmla="*/ 9 w 35"/>
                <a:gd name="T9" fmla="*/ 33 h 38"/>
                <a:gd name="T10" fmla="*/ 14 w 35"/>
                <a:gd name="T11" fmla="*/ 34 h 38"/>
                <a:gd name="T12" fmla="*/ 17 w 35"/>
                <a:gd name="T13" fmla="*/ 34 h 38"/>
                <a:gd name="T14" fmla="*/ 21 w 35"/>
                <a:gd name="T15" fmla="*/ 30 h 38"/>
                <a:gd name="T16" fmla="*/ 11 w 35"/>
                <a:gd name="T17" fmla="*/ 0 h 38"/>
                <a:gd name="T18" fmla="*/ 22 w 35"/>
                <a:gd name="T19" fmla="*/ 1 h 38"/>
                <a:gd name="T20" fmla="*/ 27 w 35"/>
                <a:gd name="T21" fmla="*/ 5 h 38"/>
                <a:gd name="T22" fmla="*/ 28 w 35"/>
                <a:gd name="T23" fmla="*/ 31 h 38"/>
                <a:gd name="T24" fmla="*/ 31 w 35"/>
                <a:gd name="T25" fmla="*/ 34 h 38"/>
                <a:gd name="T26" fmla="*/ 35 w 35"/>
                <a:gd name="T27" fmla="*/ 36 h 38"/>
                <a:gd name="T28" fmla="*/ 26 w 35"/>
                <a:gd name="T29" fmla="*/ 38 h 38"/>
                <a:gd name="T30" fmla="*/ 23 w 35"/>
                <a:gd name="T31" fmla="*/ 37 h 38"/>
                <a:gd name="T32" fmla="*/ 20 w 35"/>
                <a:gd name="T33" fmla="*/ 35 h 38"/>
                <a:gd name="T34" fmla="*/ 10 w 35"/>
                <a:gd name="T35" fmla="*/ 38 h 38"/>
                <a:gd name="T36" fmla="*/ 4 w 35"/>
                <a:gd name="T37" fmla="*/ 36 h 38"/>
                <a:gd name="T38" fmla="*/ 1 w 35"/>
                <a:gd name="T39" fmla="*/ 33 h 38"/>
                <a:gd name="T40" fmla="*/ 0 w 35"/>
                <a:gd name="T41" fmla="*/ 26 h 38"/>
                <a:gd name="T42" fmla="*/ 2 w 35"/>
                <a:gd name="T43" fmla="*/ 21 h 38"/>
                <a:gd name="T44" fmla="*/ 6 w 35"/>
                <a:gd name="T45" fmla="*/ 18 h 38"/>
                <a:gd name="T46" fmla="*/ 17 w 35"/>
                <a:gd name="T47" fmla="*/ 16 h 38"/>
                <a:gd name="T48" fmla="*/ 21 w 35"/>
                <a:gd name="T49" fmla="*/ 13 h 38"/>
                <a:gd name="T50" fmla="*/ 20 w 35"/>
                <a:gd name="T51" fmla="*/ 5 h 38"/>
                <a:gd name="T52" fmla="*/ 17 w 35"/>
                <a:gd name="T53" fmla="*/ 2 h 38"/>
                <a:gd name="T54" fmla="*/ 11 w 35"/>
                <a:gd name="T55" fmla="*/ 4 h 38"/>
                <a:gd name="T56" fmla="*/ 7 w 35"/>
                <a:gd name="T57" fmla="*/ 10 h 38"/>
                <a:gd name="T58" fmla="*/ 6 w 35"/>
                <a:gd name="T59" fmla="*/ 12 h 38"/>
                <a:gd name="T60" fmla="*/ 1 w 35"/>
                <a:gd name="T61" fmla="*/ 9 h 38"/>
                <a:gd name="T62" fmla="*/ 3 w 35"/>
                <a:gd name="T63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" h="38">
                  <a:moveTo>
                    <a:pt x="21" y="16"/>
                  </a:moveTo>
                  <a:lnTo>
                    <a:pt x="20" y="17"/>
                  </a:lnTo>
                  <a:lnTo>
                    <a:pt x="16" y="18"/>
                  </a:lnTo>
                  <a:lnTo>
                    <a:pt x="13" y="19"/>
                  </a:lnTo>
                  <a:lnTo>
                    <a:pt x="10" y="21"/>
                  </a:lnTo>
                  <a:lnTo>
                    <a:pt x="8" y="22"/>
                  </a:lnTo>
                  <a:lnTo>
                    <a:pt x="7" y="24"/>
                  </a:lnTo>
                  <a:lnTo>
                    <a:pt x="7" y="29"/>
                  </a:lnTo>
                  <a:lnTo>
                    <a:pt x="8" y="32"/>
                  </a:lnTo>
                  <a:lnTo>
                    <a:pt x="9" y="33"/>
                  </a:lnTo>
                  <a:lnTo>
                    <a:pt x="11" y="34"/>
                  </a:lnTo>
                  <a:lnTo>
                    <a:pt x="14" y="34"/>
                  </a:lnTo>
                  <a:lnTo>
                    <a:pt x="16" y="34"/>
                  </a:lnTo>
                  <a:lnTo>
                    <a:pt x="17" y="34"/>
                  </a:lnTo>
                  <a:lnTo>
                    <a:pt x="21" y="32"/>
                  </a:lnTo>
                  <a:lnTo>
                    <a:pt x="21" y="30"/>
                  </a:lnTo>
                  <a:lnTo>
                    <a:pt x="21" y="16"/>
                  </a:lnTo>
                  <a:close/>
                  <a:moveTo>
                    <a:pt x="11" y="0"/>
                  </a:moveTo>
                  <a:lnTo>
                    <a:pt x="20" y="0"/>
                  </a:lnTo>
                  <a:lnTo>
                    <a:pt x="22" y="1"/>
                  </a:lnTo>
                  <a:lnTo>
                    <a:pt x="26" y="3"/>
                  </a:lnTo>
                  <a:lnTo>
                    <a:pt x="27" y="5"/>
                  </a:lnTo>
                  <a:lnTo>
                    <a:pt x="28" y="6"/>
                  </a:lnTo>
                  <a:lnTo>
                    <a:pt x="28" y="31"/>
                  </a:lnTo>
                  <a:lnTo>
                    <a:pt x="29" y="33"/>
                  </a:lnTo>
                  <a:lnTo>
                    <a:pt x="31" y="34"/>
                  </a:lnTo>
                  <a:lnTo>
                    <a:pt x="35" y="34"/>
                  </a:lnTo>
                  <a:lnTo>
                    <a:pt x="35" y="36"/>
                  </a:lnTo>
                  <a:lnTo>
                    <a:pt x="31" y="37"/>
                  </a:lnTo>
                  <a:lnTo>
                    <a:pt x="26" y="38"/>
                  </a:lnTo>
                  <a:lnTo>
                    <a:pt x="24" y="38"/>
                  </a:lnTo>
                  <a:lnTo>
                    <a:pt x="23" y="37"/>
                  </a:lnTo>
                  <a:lnTo>
                    <a:pt x="21" y="34"/>
                  </a:lnTo>
                  <a:lnTo>
                    <a:pt x="20" y="35"/>
                  </a:lnTo>
                  <a:lnTo>
                    <a:pt x="14" y="37"/>
                  </a:lnTo>
                  <a:lnTo>
                    <a:pt x="10" y="38"/>
                  </a:lnTo>
                  <a:lnTo>
                    <a:pt x="7" y="38"/>
                  </a:lnTo>
                  <a:lnTo>
                    <a:pt x="4" y="36"/>
                  </a:lnTo>
                  <a:lnTo>
                    <a:pt x="3" y="35"/>
                  </a:lnTo>
                  <a:lnTo>
                    <a:pt x="1" y="33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1" y="23"/>
                  </a:lnTo>
                  <a:lnTo>
                    <a:pt x="2" y="21"/>
                  </a:lnTo>
                  <a:lnTo>
                    <a:pt x="3" y="19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7" y="16"/>
                  </a:lnTo>
                  <a:lnTo>
                    <a:pt x="20" y="14"/>
                  </a:lnTo>
                  <a:lnTo>
                    <a:pt x="21" y="13"/>
                  </a:lnTo>
                  <a:lnTo>
                    <a:pt x="21" y="7"/>
                  </a:lnTo>
                  <a:lnTo>
                    <a:pt x="20" y="5"/>
                  </a:lnTo>
                  <a:lnTo>
                    <a:pt x="19" y="3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9" y="6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6" y="12"/>
                  </a:lnTo>
                  <a:lnTo>
                    <a:pt x="3" y="12"/>
                  </a:lnTo>
                  <a:lnTo>
                    <a:pt x="1" y="9"/>
                  </a:lnTo>
                  <a:lnTo>
                    <a:pt x="2" y="6"/>
                  </a:lnTo>
                  <a:lnTo>
                    <a:pt x="3" y="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2" name="Freeform 87">
              <a:extLst>
                <a:ext uri="{FF2B5EF4-FFF2-40B4-BE49-F238E27FC236}">
                  <a16:creationId xmlns:a16="http://schemas.microsoft.com/office/drawing/2014/main" id="{F795AA64-3F7C-41A6-8322-6F41FF3ED5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2" y="3052"/>
              <a:ext cx="51" cy="51"/>
            </a:xfrm>
            <a:custGeom>
              <a:avLst/>
              <a:gdLst>
                <a:gd name="T0" fmla="*/ 19 w 51"/>
                <a:gd name="T1" fmla="*/ 2 h 51"/>
                <a:gd name="T2" fmla="*/ 16 w 51"/>
                <a:gd name="T3" fmla="*/ 3 h 51"/>
                <a:gd name="T4" fmla="*/ 14 w 51"/>
                <a:gd name="T5" fmla="*/ 4 h 51"/>
                <a:gd name="T6" fmla="*/ 14 w 51"/>
                <a:gd name="T7" fmla="*/ 45 h 51"/>
                <a:gd name="T8" fmla="*/ 15 w 51"/>
                <a:gd name="T9" fmla="*/ 46 h 51"/>
                <a:gd name="T10" fmla="*/ 16 w 51"/>
                <a:gd name="T11" fmla="*/ 47 h 51"/>
                <a:gd name="T12" fmla="*/ 18 w 51"/>
                <a:gd name="T13" fmla="*/ 48 h 51"/>
                <a:gd name="T14" fmla="*/ 28 w 51"/>
                <a:gd name="T15" fmla="*/ 48 h 51"/>
                <a:gd name="T16" fmla="*/ 35 w 51"/>
                <a:gd name="T17" fmla="*/ 45 h 51"/>
                <a:gd name="T18" fmla="*/ 39 w 51"/>
                <a:gd name="T19" fmla="*/ 42 h 51"/>
                <a:gd name="T20" fmla="*/ 43 w 51"/>
                <a:gd name="T21" fmla="*/ 34 h 51"/>
                <a:gd name="T22" fmla="*/ 44 w 51"/>
                <a:gd name="T23" fmla="*/ 25 h 51"/>
                <a:gd name="T24" fmla="*/ 43 w 51"/>
                <a:gd name="T25" fmla="*/ 16 h 51"/>
                <a:gd name="T26" fmla="*/ 39 w 51"/>
                <a:gd name="T27" fmla="*/ 9 h 51"/>
                <a:gd name="T28" fmla="*/ 32 w 51"/>
                <a:gd name="T29" fmla="*/ 4 h 51"/>
                <a:gd name="T30" fmla="*/ 23 w 51"/>
                <a:gd name="T31" fmla="*/ 2 h 51"/>
                <a:gd name="T32" fmla="*/ 19 w 51"/>
                <a:gd name="T33" fmla="*/ 2 h 51"/>
                <a:gd name="T34" fmla="*/ 0 w 51"/>
                <a:gd name="T35" fmla="*/ 0 h 51"/>
                <a:gd name="T36" fmla="*/ 25 w 51"/>
                <a:gd name="T37" fmla="*/ 0 h 51"/>
                <a:gd name="T38" fmla="*/ 36 w 51"/>
                <a:gd name="T39" fmla="*/ 1 h 51"/>
                <a:gd name="T40" fmla="*/ 44 w 51"/>
                <a:gd name="T41" fmla="*/ 6 h 51"/>
                <a:gd name="T42" fmla="*/ 50 w 51"/>
                <a:gd name="T43" fmla="*/ 14 h 51"/>
                <a:gd name="T44" fmla="*/ 51 w 51"/>
                <a:gd name="T45" fmla="*/ 25 h 51"/>
                <a:gd name="T46" fmla="*/ 50 w 51"/>
                <a:gd name="T47" fmla="*/ 34 h 51"/>
                <a:gd name="T48" fmla="*/ 46 w 51"/>
                <a:gd name="T49" fmla="*/ 42 h 51"/>
                <a:gd name="T50" fmla="*/ 42 w 51"/>
                <a:gd name="T51" fmla="*/ 46 h 51"/>
                <a:gd name="T52" fmla="*/ 33 w 51"/>
                <a:gd name="T53" fmla="*/ 50 h 51"/>
                <a:gd name="T54" fmla="*/ 23 w 51"/>
                <a:gd name="T55" fmla="*/ 51 h 51"/>
                <a:gd name="T56" fmla="*/ 0 w 51"/>
                <a:gd name="T57" fmla="*/ 51 h 51"/>
                <a:gd name="T58" fmla="*/ 0 w 51"/>
                <a:gd name="T59" fmla="*/ 49 h 51"/>
                <a:gd name="T60" fmla="*/ 3 w 51"/>
                <a:gd name="T61" fmla="*/ 48 h 51"/>
                <a:gd name="T62" fmla="*/ 5 w 51"/>
                <a:gd name="T63" fmla="*/ 48 h 51"/>
                <a:gd name="T64" fmla="*/ 7 w 51"/>
                <a:gd name="T65" fmla="*/ 46 h 51"/>
                <a:gd name="T66" fmla="*/ 7 w 51"/>
                <a:gd name="T67" fmla="*/ 5 h 51"/>
                <a:gd name="T68" fmla="*/ 6 w 51"/>
                <a:gd name="T69" fmla="*/ 3 h 51"/>
                <a:gd name="T70" fmla="*/ 5 w 51"/>
                <a:gd name="T71" fmla="*/ 3 h 51"/>
                <a:gd name="T72" fmla="*/ 3 w 51"/>
                <a:gd name="T73" fmla="*/ 2 h 51"/>
                <a:gd name="T74" fmla="*/ 0 w 51"/>
                <a:gd name="T75" fmla="*/ 2 h 51"/>
                <a:gd name="T76" fmla="*/ 0 w 51"/>
                <a:gd name="T7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1" h="51">
                  <a:moveTo>
                    <a:pt x="19" y="2"/>
                  </a:moveTo>
                  <a:lnTo>
                    <a:pt x="16" y="3"/>
                  </a:lnTo>
                  <a:lnTo>
                    <a:pt x="14" y="4"/>
                  </a:lnTo>
                  <a:lnTo>
                    <a:pt x="14" y="45"/>
                  </a:lnTo>
                  <a:lnTo>
                    <a:pt x="15" y="46"/>
                  </a:lnTo>
                  <a:lnTo>
                    <a:pt x="16" y="47"/>
                  </a:lnTo>
                  <a:lnTo>
                    <a:pt x="18" y="48"/>
                  </a:lnTo>
                  <a:lnTo>
                    <a:pt x="28" y="48"/>
                  </a:lnTo>
                  <a:lnTo>
                    <a:pt x="35" y="45"/>
                  </a:lnTo>
                  <a:lnTo>
                    <a:pt x="39" y="42"/>
                  </a:lnTo>
                  <a:lnTo>
                    <a:pt x="43" y="34"/>
                  </a:lnTo>
                  <a:lnTo>
                    <a:pt x="44" y="25"/>
                  </a:lnTo>
                  <a:lnTo>
                    <a:pt x="43" y="16"/>
                  </a:lnTo>
                  <a:lnTo>
                    <a:pt x="39" y="9"/>
                  </a:lnTo>
                  <a:lnTo>
                    <a:pt x="32" y="4"/>
                  </a:lnTo>
                  <a:lnTo>
                    <a:pt x="23" y="2"/>
                  </a:lnTo>
                  <a:lnTo>
                    <a:pt x="19" y="2"/>
                  </a:lnTo>
                  <a:close/>
                  <a:moveTo>
                    <a:pt x="0" y="0"/>
                  </a:moveTo>
                  <a:lnTo>
                    <a:pt x="25" y="0"/>
                  </a:lnTo>
                  <a:lnTo>
                    <a:pt x="36" y="1"/>
                  </a:lnTo>
                  <a:lnTo>
                    <a:pt x="44" y="6"/>
                  </a:lnTo>
                  <a:lnTo>
                    <a:pt x="50" y="14"/>
                  </a:lnTo>
                  <a:lnTo>
                    <a:pt x="51" y="25"/>
                  </a:lnTo>
                  <a:lnTo>
                    <a:pt x="50" y="34"/>
                  </a:lnTo>
                  <a:lnTo>
                    <a:pt x="46" y="42"/>
                  </a:lnTo>
                  <a:lnTo>
                    <a:pt x="42" y="46"/>
                  </a:lnTo>
                  <a:lnTo>
                    <a:pt x="33" y="50"/>
                  </a:lnTo>
                  <a:lnTo>
                    <a:pt x="23" y="51"/>
                  </a:lnTo>
                  <a:lnTo>
                    <a:pt x="0" y="51"/>
                  </a:lnTo>
                  <a:lnTo>
                    <a:pt x="0" y="49"/>
                  </a:lnTo>
                  <a:lnTo>
                    <a:pt x="3" y="48"/>
                  </a:lnTo>
                  <a:lnTo>
                    <a:pt x="5" y="48"/>
                  </a:lnTo>
                  <a:lnTo>
                    <a:pt x="7" y="46"/>
                  </a:lnTo>
                  <a:lnTo>
                    <a:pt x="7" y="5"/>
                  </a:lnTo>
                  <a:lnTo>
                    <a:pt x="6" y="3"/>
                  </a:lnTo>
                  <a:lnTo>
                    <a:pt x="5" y="3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3" name="Freeform 88">
              <a:extLst>
                <a:ext uri="{FF2B5EF4-FFF2-40B4-BE49-F238E27FC236}">
                  <a16:creationId xmlns:a16="http://schemas.microsoft.com/office/drawing/2014/main" id="{8AE6B7AE-C58C-4872-8C25-1B08C140D8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1" y="3066"/>
              <a:ext cx="35" cy="38"/>
            </a:xfrm>
            <a:custGeom>
              <a:avLst/>
              <a:gdLst>
                <a:gd name="T0" fmla="*/ 13 w 35"/>
                <a:gd name="T1" fmla="*/ 19 h 38"/>
                <a:gd name="T2" fmla="*/ 8 w 35"/>
                <a:gd name="T3" fmla="*/ 22 h 38"/>
                <a:gd name="T4" fmla="*/ 7 w 35"/>
                <a:gd name="T5" fmla="*/ 29 h 38"/>
                <a:gd name="T6" fmla="*/ 9 w 35"/>
                <a:gd name="T7" fmla="*/ 32 h 38"/>
                <a:gd name="T8" fmla="*/ 14 w 35"/>
                <a:gd name="T9" fmla="*/ 34 h 38"/>
                <a:gd name="T10" fmla="*/ 19 w 35"/>
                <a:gd name="T11" fmla="*/ 32 h 38"/>
                <a:gd name="T12" fmla="*/ 20 w 35"/>
                <a:gd name="T13" fmla="*/ 30 h 38"/>
                <a:gd name="T14" fmla="*/ 21 w 35"/>
                <a:gd name="T15" fmla="*/ 16 h 38"/>
                <a:gd name="T16" fmla="*/ 20 w 35"/>
                <a:gd name="T17" fmla="*/ 0 h 38"/>
                <a:gd name="T18" fmla="*/ 26 w 35"/>
                <a:gd name="T19" fmla="*/ 3 h 38"/>
                <a:gd name="T20" fmla="*/ 28 w 35"/>
                <a:gd name="T21" fmla="*/ 6 h 38"/>
                <a:gd name="T22" fmla="*/ 29 w 35"/>
                <a:gd name="T23" fmla="*/ 32 h 38"/>
                <a:gd name="T24" fmla="*/ 35 w 35"/>
                <a:gd name="T25" fmla="*/ 34 h 38"/>
                <a:gd name="T26" fmla="*/ 29 w 35"/>
                <a:gd name="T27" fmla="*/ 38 h 38"/>
                <a:gd name="T28" fmla="*/ 23 w 35"/>
                <a:gd name="T29" fmla="*/ 37 h 38"/>
                <a:gd name="T30" fmla="*/ 19 w 35"/>
                <a:gd name="T31" fmla="*/ 35 h 38"/>
                <a:gd name="T32" fmla="*/ 13 w 35"/>
                <a:gd name="T33" fmla="*/ 37 h 38"/>
                <a:gd name="T34" fmla="*/ 6 w 35"/>
                <a:gd name="T35" fmla="*/ 38 h 38"/>
                <a:gd name="T36" fmla="*/ 2 w 35"/>
                <a:gd name="T37" fmla="*/ 35 h 38"/>
                <a:gd name="T38" fmla="*/ 0 w 35"/>
                <a:gd name="T39" fmla="*/ 31 h 38"/>
                <a:gd name="T40" fmla="*/ 1 w 35"/>
                <a:gd name="T41" fmla="*/ 23 h 38"/>
                <a:gd name="T42" fmla="*/ 3 w 35"/>
                <a:gd name="T43" fmla="*/ 19 h 38"/>
                <a:gd name="T44" fmla="*/ 21 w 35"/>
                <a:gd name="T45" fmla="*/ 13 h 38"/>
                <a:gd name="T46" fmla="*/ 20 w 35"/>
                <a:gd name="T47" fmla="*/ 7 h 38"/>
                <a:gd name="T48" fmla="*/ 17 w 35"/>
                <a:gd name="T49" fmla="*/ 2 h 38"/>
                <a:gd name="T50" fmla="*/ 13 w 35"/>
                <a:gd name="T51" fmla="*/ 3 h 38"/>
                <a:gd name="T52" fmla="*/ 10 w 35"/>
                <a:gd name="T53" fmla="*/ 5 h 38"/>
                <a:gd name="T54" fmla="*/ 7 w 35"/>
                <a:gd name="T55" fmla="*/ 10 h 38"/>
                <a:gd name="T56" fmla="*/ 6 w 35"/>
                <a:gd name="T57" fmla="*/ 12 h 38"/>
                <a:gd name="T58" fmla="*/ 2 w 35"/>
                <a:gd name="T59" fmla="*/ 11 h 38"/>
                <a:gd name="T60" fmla="*/ 1 w 35"/>
                <a:gd name="T61" fmla="*/ 9 h 38"/>
                <a:gd name="T62" fmla="*/ 3 w 35"/>
                <a:gd name="T63" fmla="*/ 4 h 38"/>
                <a:gd name="T64" fmla="*/ 11 w 35"/>
                <a:gd name="T6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" h="38">
                  <a:moveTo>
                    <a:pt x="21" y="16"/>
                  </a:moveTo>
                  <a:lnTo>
                    <a:pt x="13" y="19"/>
                  </a:lnTo>
                  <a:lnTo>
                    <a:pt x="10" y="21"/>
                  </a:lnTo>
                  <a:lnTo>
                    <a:pt x="8" y="22"/>
                  </a:lnTo>
                  <a:lnTo>
                    <a:pt x="7" y="24"/>
                  </a:lnTo>
                  <a:lnTo>
                    <a:pt x="7" y="29"/>
                  </a:lnTo>
                  <a:lnTo>
                    <a:pt x="8" y="31"/>
                  </a:lnTo>
                  <a:lnTo>
                    <a:pt x="9" y="32"/>
                  </a:lnTo>
                  <a:lnTo>
                    <a:pt x="11" y="33"/>
                  </a:lnTo>
                  <a:lnTo>
                    <a:pt x="14" y="34"/>
                  </a:lnTo>
                  <a:lnTo>
                    <a:pt x="15" y="34"/>
                  </a:lnTo>
                  <a:lnTo>
                    <a:pt x="19" y="32"/>
                  </a:lnTo>
                  <a:lnTo>
                    <a:pt x="20" y="31"/>
                  </a:lnTo>
                  <a:lnTo>
                    <a:pt x="20" y="30"/>
                  </a:lnTo>
                  <a:lnTo>
                    <a:pt x="21" y="27"/>
                  </a:lnTo>
                  <a:lnTo>
                    <a:pt x="21" y="16"/>
                  </a:lnTo>
                  <a:close/>
                  <a:moveTo>
                    <a:pt x="11" y="0"/>
                  </a:moveTo>
                  <a:lnTo>
                    <a:pt x="20" y="0"/>
                  </a:lnTo>
                  <a:lnTo>
                    <a:pt x="22" y="1"/>
                  </a:lnTo>
                  <a:lnTo>
                    <a:pt x="26" y="3"/>
                  </a:lnTo>
                  <a:lnTo>
                    <a:pt x="27" y="5"/>
                  </a:lnTo>
                  <a:lnTo>
                    <a:pt x="28" y="6"/>
                  </a:lnTo>
                  <a:lnTo>
                    <a:pt x="28" y="31"/>
                  </a:lnTo>
                  <a:lnTo>
                    <a:pt x="29" y="32"/>
                  </a:lnTo>
                  <a:lnTo>
                    <a:pt x="31" y="34"/>
                  </a:lnTo>
                  <a:lnTo>
                    <a:pt x="35" y="34"/>
                  </a:lnTo>
                  <a:lnTo>
                    <a:pt x="35" y="36"/>
                  </a:lnTo>
                  <a:lnTo>
                    <a:pt x="29" y="38"/>
                  </a:lnTo>
                  <a:lnTo>
                    <a:pt x="24" y="38"/>
                  </a:lnTo>
                  <a:lnTo>
                    <a:pt x="23" y="37"/>
                  </a:lnTo>
                  <a:lnTo>
                    <a:pt x="21" y="33"/>
                  </a:lnTo>
                  <a:lnTo>
                    <a:pt x="19" y="35"/>
                  </a:lnTo>
                  <a:lnTo>
                    <a:pt x="17" y="36"/>
                  </a:lnTo>
                  <a:lnTo>
                    <a:pt x="13" y="37"/>
                  </a:lnTo>
                  <a:lnTo>
                    <a:pt x="10" y="38"/>
                  </a:lnTo>
                  <a:lnTo>
                    <a:pt x="6" y="38"/>
                  </a:lnTo>
                  <a:lnTo>
                    <a:pt x="4" y="36"/>
                  </a:lnTo>
                  <a:lnTo>
                    <a:pt x="2" y="35"/>
                  </a:lnTo>
                  <a:lnTo>
                    <a:pt x="1" y="32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1" y="23"/>
                  </a:lnTo>
                  <a:lnTo>
                    <a:pt x="2" y="21"/>
                  </a:lnTo>
                  <a:lnTo>
                    <a:pt x="3" y="19"/>
                  </a:lnTo>
                  <a:lnTo>
                    <a:pt x="18" y="14"/>
                  </a:lnTo>
                  <a:lnTo>
                    <a:pt x="21" y="13"/>
                  </a:lnTo>
                  <a:lnTo>
                    <a:pt x="21" y="10"/>
                  </a:lnTo>
                  <a:lnTo>
                    <a:pt x="20" y="7"/>
                  </a:lnTo>
                  <a:lnTo>
                    <a:pt x="19" y="3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3"/>
                  </a:lnTo>
                  <a:lnTo>
                    <a:pt x="11" y="3"/>
                  </a:lnTo>
                  <a:lnTo>
                    <a:pt x="10" y="5"/>
                  </a:lnTo>
                  <a:lnTo>
                    <a:pt x="8" y="7"/>
                  </a:lnTo>
                  <a:lnTo>
                    <a:pt x="7" y="10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3" y="12"/>
                  </a:lnTo>
                  <a:lnTo>
                    <a:pt x="2" y="11"/>
                  </a:lnTo>
                  <a:lnTo>
                    <a:pt x="1" y="10"/>
                  </a:lnTo>
                  <a:lnTo>
                    <a:pt x="1" y="9"/>
                  </a:lnTo>
                  <a:lnTo>
                    <a:pt x="2" y="6"/>
                  </a:lnTo>
                  <a:lnTo>
                    <a:pt x="3" y="4"/>
                  </a:lnTo>
                  <a:lnTo>
                    <a:pt x="6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4" name="Freeform 89">
              <a:extLst>
                <a:ext uri="{FF2B5EF4-FFF2-40B4-BE49-F238E27FC236}">
                  <a16:creationId xmlns:a16="http://schemas.microsoft.com/office/drawing/2014/main" id="{9B0BBCDC-3456-42B7-A1BA-F987C4799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" y="3058"/>
              <a:ext cx="23" cy="46"/>
            </a:xfrm>
            <a:custGeom>
              <a:avLst/>
              <a:gdLst>
                <a:gd name="T0" fmla="*/ 10 w 23"/>
                <a:gd name="T1" fmla="*/ 0 h 46"/>
                <a:gd name="T2" fmla="*/ 12 w 23"/>
                <a:gd name="T3" fmla="*/ 0 h 46"/>
                <a:gd name="T4" fmla="*/ 12 w 23"/>
                <a:gd name="T5" fmla="*/ 9 h 46"/>
                <a:gd name="T6" fmla="*/ 21 w 23"/>
                <a:gd name="T7" fmla="*/ 9 h 46"/>
                <a:gd name="T8" fmla="*/ 21 w 23"/>
                <a:gd name="T9" fmla="*/ 12 h 46"/>
                <a:gd name="T10" fmla="*/ 12 w 23"/>
                <a:gd name="T11" fmla="*/ 12 h 46"/>
                <a:gd name="T12" fmla="*/ 12 w 23"/>
                <a:gd name="T13" fmla="*/ 35 h 46"/>
                <a:gd name="T14" fmla="*/ 13 w 23"/>
                <a:gd name="T15" fmla="*/ 38 h 46"/>
                <a:gd name="T16" fmla="*/ 13 w 23"/>
                <a:gd name="T17" fmla="*/ 39 h 46"/>
                <a:gd name="T18" fmla="*/ 14 w 23"/>
                <a:gd name="T19" fmla="*/ 41 h 46"/>
                <a:gd name="T20" fmla="*/ 16 w 23"/>
                <a:gd name="T21" fmla="*/ 42 h 46"/>
                <a:gd name="T22" fmla="*/ 19 w 23"/>
                <a:gd name="T23" fmla="*/ 42 h 46"/>
                <a:gd name="T24" fmla="*/ 22 w 23"/>
                <a:gd name="T25" fmla="*/ 41 h 46"/>
                <a:gd name="T26" fmla="*/ 23 w 23"/>
                <a:gd name="T27" fmla="*/ 42 h 46"/>
                <a:gd name="T28" fmla="*/ 20 w 23"/>
                <a:gd name="T29" fmla="*/ 44 h 46"/>
                <a:gd name="T30" fmla="*/ 18 w 23"/>
                <a:gd name="T31" fmla="*/ 45 h 46"/>
                <a:gd name="T32" fmla="*/ 14 w 23"/>
                <a:gd name="T33" fmla="*/ 46 h 46"/>
                <a:gd name="T34" fmla="*/ 11 w 23"/>
                <a:gd name="T35" fmla="*/ 46 h 46"/>
                <a:gd name="T36" fmla="*/ 9 w 23"/>
                <a:gd name="T37" fmla="*/ 45 h 46"/>
                <a:gd name="T38" fmla="*/ 6 w 23"/>
                <a:gd name="T39" fmla="*/ 42 h 46"/>
                <a:gd name="T40" fmla="*/ 5 w 23"/>
                <a:gd name="T41" fmla="*/ 40 h 46"/>
                <a:gd name="T42" fmla="*/ 5 w 23"/>
                <a:gd name="T43" fmla="*/ 12 h 46"/>
                <a:gd name="T44" fmla="*/ 0 w 23"/>
                <a:gd name="T45" fmla="*/ 12 h 46"/>
                <a:gd name="T46" fmla="*/ 0 w 23"/>
                <a:gd name="T47" fmla="*/ 9 h 46"/>
                <a:gd name="T48" fmla="*/ 5 w 23"/>
                <a:gd name="T49" fmla="*/ 9 h 46"/>
                <a:gd name="T50" fmla="*/ 10 w 23"/>
                <a:gd name="T5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" h="46">
                  <a:moveTo>
                    <a:pt x="10" y="0"/>
                  </a:moveTo>
                  <a:lnTo>
                    <a:pt x="12" y="0"/>
                  </a:lnTo>
                  <a:lnTo>
                    <a:pt x="12" y="9"/>
                  </a:lnTo>
                  <a:lnTo>
                    <a:pt x="21" y="9"/>
                  </a:lnTo>
                  <a:lnTo>
                    <a:pt x="21" y="12"/>
                  </a:lnTo>
                  <a:lnTo>
                    <a:pt x="12" y="12"/>
                  </a:lnTo>
                  <a:lnTo>
                    <a:pt x="12" y="35"/>
                  </a:lnTo>
                  <a:lnTo>
                    <a:pt x="13" y="38"/>
                  </a:lnTo>
                  <a:lnTo>
                    <a:pt x="13" y="39"/>
                  </a:lnTo>
                  <a:lnTo>
                    <a:pt x="14" y="41"/>
                  </a:lnTo>
                  <a:lnTo>
                    <a:pt x="16" y="42"/>
                  </a:lnTo>
                  <a:lnTo>
                    <a:pt x="19" y="42"/>
                  </a:lnTo>
                  <a:lnTo>
                    <a:pt x="22" y="41"/>
                  </a:lnTo>
                  <a:lnTo>
                    <a:pt x="23" y="42"/>
                  </a:lnTo>
                  <a:lnTo>
                    <a:pt x="20" y="44"/>
                  </a:lnTo>
                  <a:lnTo>
                    <a:pt x="18" y="45"/>
                  </a:lnTo>
                  <a:lnTo>
                    <a:pt x="14" y="46"/>
                  </a:lnTo>
                  <a:lnTo>
                    <a:pt x="11" y="46"/>
                  </a:lnTo>
                  <a:lnTo>
                    <a:pt x="9" y="45"/>
                  </a:lnTo>
                  <a:lnTo>
                    <a:pt x="6" y="42"/>
                  </a:lnTo>
                  <a:lnTo>
                    <a:pt x="5" y="40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5" y="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5" name="Freeform 90">
              <a:extLst>
                <a:ext uri="{FF2B5EF4-FFF2-40B4-BE49-F238E27FC236}">
                  <a16:creationId xmlns:a16="http://schemas.microsoft.com/office/drawing/2014/main" id="{5BBCEC9B-CE3A-4694-A3AA-133BC26ABD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" y="3066"/>
              <a:ext cx="35" cy="38"/>
            </a:xfrm>
            <a:custGeom>
              <a:avLst/>
              <a:gdLst>
                <a:gd name="T0" fmla="*/ 20 w 35"/>
                <a:gd name="T1" fmla="*/ 17 h 38"/>
                <a:gd name="T2" fmla="*/ 13 w 35"/>
                <a:gd name="T3" fmla="*/ 19 h 38"/>
                <a:gd name="T4" fmla="*/ 9 w 35"/>
                <a:gd name="T5" fmla="*/ 22 h 38"/>
                <a:gd name="T6" fmla="*/ 8 w 35"/>
                <a:gd name="T7" fmla="*/ 29 h 38"/>
                <a:gd name="T8" fmla="*/ 10 w 35"/>
                <a:gd name="T9" fmla="*/ 32 h 38"/>
                <a:gd name="T10" fmla="*/ 14 w 35"/>
                <a:gd name="T11" fmla="*/ 34 h 38"/>
                <a:gd name="T12" fmla="*/ 17 w 35"/>
                <a:gd name="T13" fmla="*/ 33 h 38"/>
                <a:gd name="T14" fmla="*/ 22 w 35"/>
                <a:gd name="T15" fmla="*/ 30 h 38"/>
                <a:gd name="T16" fmla="*/ 11 w 35"/>
                <a:gd name="T17" fmla="*/ 0 h 38"/>
                <a:gd name="T18" fmla="*/ 23 w 35"/>
                <a:gd name="T19" fmla="*/ 1 h 38"/>
                <a:gd name="T20" fmla="*/ 28 w 35"/>
                <a:gd name="T21" fmla="*/ 5 h 38"/>
                <a:gd name="T22" fmla="*/ 28 w 35"/>
                <a:gd name="T23" fmla="*/ 31 h 38"/>
                <a:gd name="T24" fmla="*/ 31 w 35"/>
                <a:gd name="T25" fmla="*/ 34 h 38"/>
                <a:gd name="T26" fmla="*/ 35 w 35"/>
                <a:gd name="T27" fmla="*/ 36 h 38"/>
                <a:gd name="T28" fmla="*/ 27 w 35"/>
                <a:gd name="T29" fmla="*/ 38 h 38"/>
                <a:gd name="T30" fmla="*/ 24 w 35"/>
                <a:gd name="T31" fmla="*/ 37 h 38"/>
                <a:gd name="T32" fmla="*/ 20 w 35"/>
                <a:gd name="T33" fmla="*/ 35 h 38"/>
                <a:gd name="T34" fmla="*/ 10 w 35"/>
                <a:gd name="T35" fmla="*/ 38 h 38"/>
                <a:gd name="T36" fmla="*/ 5 w 35"/>
                <a:gd name="T37" fmla="*/ 36 h 38"/>
                <a:gd name="T38" fmla="*/ 1 w 35"/>
                <a:gd name="T39" fmla="*/ 32 h 38"/>
                <a:gd name="T40" fmla="*/ 0 w 35"/>
                <a:gd name="T41" fmla="*/ 26 h 38"/>
                <a:gd name="T42" fmla="*/ 2 w 35"/>
                <a:gd name="T43" fmla="*/ 21 h 38"/>
                <a:gd name="T44" fmla="*/ 7 w 35"/>
                <a:gd name="T45" fmla="*/ 18 h 38"/>
                <a:gd name="T46" fmla="*/ 17 w 35"/>
                <a:gd name="T47" fmla="*/ 15 h 38"/>
                <a:gd name="T48" fmla="*/ 22 w 35"/>
                <a:gd name="T49" fmla="*/ 13 h 38"/>
                <a:gd name="T50" fmla="*/ 20 w 35"/>
                <a:gd name="T51" fmla="*/ 5 h 38"/>
                <a:gd name="T52" fmla="*/ 17 w 35"/>
                <a:gd name="T53" fmla="*/ 2 h 38"/>
                <a:gd name="T54" fmla="*/ 11 w 35"/>
                <a:gd name="T55" fmla="*/ 4 h 38"/>
                <a:gd name="T56" fmla="*/ 8 w 35"/>
                <a:gd name="T57" fmla="*/ 10 h 38"/>
                <a:gd name="T58" fmla="*/ 7 w 35"/>
                <a:gd name="T59" fmla="*/ 12 h 38"/>
                <a:gd name="T60" fmla="*/ 1 w 35"/>
                <a:gd name="T61" fmla="*/ 9 h 38"/>
                <a:gd name="T62" fmla="*/ 4 w 35"/>
                <a:gd name="T63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" h="38">
                  <a:moveTo>
                    <a:pt x="22" y="16"/>
                  </a:moveTo>
                  <a:lnTo>
                    <a:pt x="20" y="17"/>
                  </a:lnTo>
                  <a:lnTo>
                    <a:pt x="16" y="18"/>
                  </a:lnTo>
                  <a:lnTo>
                    <a:pt x="13" y="19"/>
                  </a:lnTo>
                  <a:lnTo>
                    <a:pt x="10" y="21"/>
                  </a:lnTo>
                  <a:lnTo>
                    <a:pt x="9" y="22"/>
                  </a:lnTo>
                  <a:lnTo>
                    <a:pt x="8" y="24"/>
                  </a:lnTo>
                  <a:lnTo>
                    <a:pt x="8" y="29"/>
                  </a:lnTo>
                  <a:lnTo>
                    <a:pt x="9" y="31"/>
                  </a:lnTo>
                  <a:lnTo>
                    <a:pt x="10" y="32"/>
                  </a:lnTo>
                  <a:lnTo>
                    <a:pt x="11" y="33"/>
                  </a:lnTo>
                  <a:lnTo>
                    <a:pt x="14" y="34"/>
                  </a:lnTo>
                  <a:lnTo>
                    <a:pt x="16" y="34"/>
                  </a:lnTo>
                  <a:lnTo>
                    <a:pt x="17" y="33"/>
                  </a:lnTo>
                  <a:lnTo>
                    <a:pt x="21" y="31"/>
                  </a:lnTo>
                  <a:lnTo>
                    <a:pt x="22" y="30"/>
                  </a:lnTo>
                  <a:lnTo>
                    <a:pt x="22" y="16"/>
                  </a:lnTo>
                  <a:close/>
                  <a:moveTo>
                    <a:pt x="11" y="0"/>
                  </a:moveTo>
                  <a:lnTo>
                    <a:pt x="20" y="0"/>
                  </a:lnTo>
                  <a:lnTo>
                    <a:pt x="23" y="1"/>
                  </a:lnTo>
                  <a:lnTo>
                    <a:pt x="27" y="3"/>
                  </a:lnTo>
                  <a:lnTo>
                    <a:pt x="28" y="5"/>
                  </a:lnTo>
                  <a:lnTo>
                    <a:pt x="28" y="6"/>
                  </a:lnTo>
                  <a:lnTo>
                    <a:pt x="28" y="31"/>
                  </a:lnTo>
                  <a:lnTo>
                    <a:pt x="29" y="32"/>
                  </a:lnTo>
                  <a:lnTo>
                    <a:pt x="31" y="34"/>
                  </a:lnTo>
                  <a:lnTo>
                    <a:pt x="35" y="34"/>
                  </a:lnTo>
                  <a:lnTo>
                    <a:pt x="35" y="36"/>
                  </a:lnTo>
                  <a:lnTo>
                    <a:pt x="31" y="37"/>
                  </a:lnTo>
                  <a:lnTo>
                    <a:pt x="27" y="38"/>
                  </a:lnTo>
                  <a:lnTo>
                    <a:pt x="25" y="38"/>
                  </a:lnTo>
                  <a:lnTo>
                    <a:pt x="24" y="37"/>
                  </a:lnTo>
                  <a:lnTo>
                    <a:pt x="22" y="33"/>
                  </a:lnTo>
                  <a:lnTo>
                    <a:pt x="20" y="35"/>
                  </a:lnTo>
                  <a:lnTo>
                    <a:pt x="14" y="37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5" y="36"/>
                  </a:lnTo>
                  <a:lnTo>
                    <a:pt x="3" y="35"/>
                  </a:lnTo>
                  <a:lnTo>
                    <a:pt x="1" y="32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1" y="23"/>
                  </a:lnTo>
                  <a:lnTo>
                    <a:pt x="2" y="21"/>
                  </a:lnTo>
                  <a:lnTo>
                    <a:pt x="4" y="19"/>
                  </a:lnTo>
                  <a:lnTo>
                    <a:pt x="7" y="18"/>
                  </a:lnTo>
                  <a:lnTo>
                    <a:pt x="14" y="16"/>
                  </a:lnTo>
                  <a:lnTo>
                    <a:pt x="17" y="15"/>
                  </a:lnTo>
                  <a:lnTo>
                    <a:pt x="20" y="14"/>
                  </a:lnTo>
                  <a:lnTo>
                    <a:pt x="22" y="13"/>
                  </a:lnTo>
                  <a:lnTo>
                    <a:pt x="22" y="7"/>
                  </a:lnTo>
                  <a:lnTo>
                    <a:pt x="20" y="5"/>
                  </a:lnTo>
                  <a:lnTo>
                    <a:pt x="19" y="3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8" y="11"/>
                  </a:lnTo>
                  <a:lnTo>
                    <a:pt x="7" y="12"/>
                  </a:lnTo>
                  <a:lnTo>
                    <a:pt x="4" y="12"/>
                  </a:lnTo>
                  <a:lnTo>
                    <a:pt x="1" y="9"/>
                  </a:lnTo>
                  <a:lnTo>
                    <a:pt x="2" y="6"/>
                  </a:lnTo>
                  <a:lnTo>
                    <a:pt x="4" y="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6" name="Freeform 91">
              <a:extLst>
                <a:ext uri="{FF2B5EF4-FFF2-40B4-BE49-F238E27FC236}">
                  <a16:creationId xmlns:a16="http://schemas.microsoft.com/office/drawing/2014/main" id="{FD7D855B-494E-4168-94A4-6F8F8766D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3066"/>
              <a:ext cx="27" cy="37"/>
            </a:xfrm>
            <a:custGeom>
              <a:avLst/>
              <a:gdLst>
                <a:gd name="T0" fmla="*/ 12 w 27"/>
                <a:gd name="T1" fmla="*/ 0 h 37"/>
                <a:gd name="T2" fmla="*/ 13 w 27"/>
                <a:gd name="T3" fmla="*/ 6 h 37"/>
                <a:gd name="T4" fmla="*/ 15 w 27"/>
                <a:gd name="T5" fmla="*/ 3 h 37"/>
                <a:gd name="T6" fmla="*/ 18 w 27"/>
                <a:gd name="T7" fmla="*/ 2 h 37"/>
                <a:gd name="T8" fmla="*/ 20 w 27"/>
                <a:gd name="T9" fmla="*/ 1 h 37"/>
                <a:gd name="T10" fmla="*/ 21 w 27"/>
                <a:gd name="T11" fmla="*/ 0 h 37"/>
                <a:gd name="T12" fmla="*/ 25 w 27"/>
                <a:gd name="T13" fmla="*/ 0 h 37"/>
                <a:gd name="T14" fmla="*/ 27 w 27"/>
                <a:gd name="T15" fmla="*/ 2 h 37"/>
                <a:gd name="T16" fmla="*/ 27 w 27"/>
                <a:gd name="T17" fmla="*/ 6 h 37"/>
                <a:gd name="T18" fmla="*/ 23 w 27"/>
                <a:gd name="T19" fmla="*/ 8 h 37"/>
                <a:gd name="T20" fmla="*/ 22 w 27"/>
                <a:gd name="T21" fmla="*/ 7 h 37"/>
                <a:gd name="T22" fmla="*/ 20 w 27"/>
                <a:gd name="T23" fmla="*/ 6 h 37"/>
                <a:gd name="T24" fmla="*/ 16 w 27"/>
                <a:gd name="T25" fmla="*/ 6 h 37"/>
                <a:gd name="T26" fmla="*/ 14 w 27"/>
                <a:gd name="T27" fmla="*/ 8 h 37"/>
                <a:gd name="T28" fmla="*/ 13 w 27"/>
                <a:gd name="T29" fmla="*/ 11 h 37"/>
                <a:gd name="T30" fmla="*/ 13 w 27"/>
                <a:gd name="T31" fmla="*/ 33 h 37"/>
                <a:gd name="T32" fmla="*/ 14 w 27"/>
                <a:gd name="T33" fmla="*/ 34 h 37"/>
                <a:gd name="T34" fmla="*/ 17 w 27"/>
                <a:gd name="T35" fmla="*/ 35 h 37"/>
                <a:gd name="T36" fmla="*/ 20 w 27"/>
                <a:gd name="T37" fmla="*/ 35 h 37"/>
                <a:gd name="T38" fmla="*/ 20 w 27"/>
                <a:gd name="T39" fmla="*/ 37 h 37"/>
                <a:gd name="T40" fmla="*/ 0 w 27"/>
                <a:gd name="T41" fmla="*/ 37 h 37"/>
                <a:gd name="T42" fmla="*/ 0 w 27"/>
                <a:gd name="T43" fmla="*/ 35 h 37"/>
                <a:gd name="T44" fmla="*/ 3 w 27"/>
                <a:gd name="T45" fmla="*/ 34 h 37"/>
                <a:gd name="T46" fmla="*/ 5 w 27"/>
                <a:gd name="T47" fmla="*/ 34 h 37"/>
                <a:gd name="T48" fmla="*/ 6 w 27"/>
                <a:gd name="T49" fmla="*/ 33 h 37"/>
                <a:gd name="T50" fmla="*/ 6 w 27"/>
                <a:gd name="T51" fmla="*/ 5 h 37"/>
                <a:gd name="T52" fmla="*/ 5 w 27"/>
                <a:gd name="T53" fmla="*/ 4 h 37"/>
                <a:gd name="T54" fmla="*/ 4 w 27"/>
                <a:gd name="T55" fmla="*/ 4 h 37"/>
                <a:gd name="T56" fmla="*/ 1 w 27"/>
                <a:gd name="T57" fmla="*/ 3 h 37"/>
                <a:gd name="T58" fmla="*/ 1 w 27"/>
                <a:gd name="T59" fmla="*/ 2 h 37"/>
                <a:gd name="T60" fmla="*/ 12 w 27"/>
                <a:gd name="T6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" h="37">
                  <a:moveTo>
                    <a:pt x="12" y="0"/>
                  </a:moveTo>
                  <a:lnTo>
                    <a:pt x="13" y="6"/>
                  </a:lnTo>
                  <a:lnTo>
                    <a:pt x="15" y="3"/>
                  </a:lnTo>
                  <a:lnTo>
                    <a:pt x="18" y="2"/>
                  </a:lnTo>
                  <a:lnTo>
                    <a:pt x="20" y="1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7" y="6"/>
                  </a:lnTo>
                  <a:lnTo>
                    <a:pt x="23" y="8"/>
                  </a:lnTo>
                  <a:lnTo>
                    <a:pt x="22" y="7"/>
                  </a:lnTo>
                  <a:lnTo>
                    <a:pt x="20" y="6"/>
                  </a:lnTo>
                  <a:lnTo>
                    <a:pt x="16" y="6"/>
                  </a:lnTo>
                  <a:lnTo>
                    <a:pt x="14" y="8"/>
                  </a:lnTo>
                  <a:lnTo>
                    <a:pt x="13" y="11"/>
                  </a:lnTo>
                  <a:lnTo>
                    <a:pt x="13" y="33"/>
                  </a:lnTo>
                  <a:lnTo>
                    <a:pt x="14" y="34"/>
                  </a:lnTo>
                  <a:lnTo>
                    <a:pt x="17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0" y="37"/>
                  </a:lnTo>
                  <a:lnTo>
                    <a:pt x="0" y="35"/>
                  </a:lnTo>
                  <a:lnTo>
                    <a:pt x="3" y="34"/>
                  </a:lnTo>
                  <a:lnTo>
                    <a:pt x="5" y="34"/>
                  </a:lnTo>
                  <a:lnTo>
                    <a:pt x="6" y="33"/>
                  </a:lnTo>
                  <a:lnTo>
                    <a:pt x="6" y="5"/>
                  </a:lnTo>
                  <a:lnTo>
                    <a:pt x="5" y="4"/>
                  </a:lnTo>
                  <a:lnTo>
                    <a:pt x="4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" name="Freeform 92">
              <a:extLst>
                <a:ext uri="{FF2B5EF4-FFF2-40B4-BE49-F238E27FC236}">
                  <a16:creationId xmlns:a16="http://schemas.microsoft.com/office/drawing/2014/main" id="{D7E55C34-03CC-4A40-85EB-5DF866117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8" y="3066"/>
              <a:ext cx="33" cy="38"/>
            </a:xfrm>
            <a:custGeom>
              <a:avLst/>
              <a:gdLst>
                <a:gd name="T0" fmla="*/ 17 w 33"/>
                <a:gd name="T1" fmla="*/ 2 h 38"/>
                <a:gd name="T2" fmla="*/ 14 w 33"/>
                <a:gd name="T3" fmla="*/ 3 h 38"/>
                <a:gd name="T4" fmla="*/ 12 w 33"/>
                <a:gd name="T5" fmla="*/ 4 h 38"/>
                <a:gd name="T6" fmla="*/ 11 w 33"/>
                <a:gd name="T7" fmla="*/ 6 h 38"/>
                <a:gd name="T8" fmla="*/ 9 w 33"/>
                <a:gd name="T9" fmla="*/ 8 h 38"/>
                <a:gd name="T10" fmla="*/ 9 w 33"/>
                <a:gd name="T11" fmla="*/ 10 h 38"/>
                <a:gd name="T12" fmla="*/ 8 w 33"/>
                <a:gd name="T13" fmla="*/ 12 h 38"/>
                <a:gd name="T14" fmla="*/ 8 w 33"/>
                <a:gd name="T15" fmla="*/ 14 h 38"/>
                <a:gd name="T16" fmla="*/ 23 w 33"/>
                <a:gd name="T17" fmla="*/ 14 h 38"/>
                <a:gd name="T18" fmla="*/ 24 w 33"/>
                <a:gd name="T19" fmla="*/ 14 h 38"/>
                <a:gd name="T20" fmla="*/ 24 w 33"/>
                <a:gd name="T21" fmla="*/ 9 h 38"/>
                <a:gd name="T22" fmla="*/ 22 w 33"/>
                <a:gd name="T23" fmla="*/ 5 h 38"/>
                <a:gd name="T24" fmla="*/ 21 w 33"/>
                <a:gd name="T25" fmla="*/ 4 h 38"/>
                <a:gd name="T26" fmla="*/ 19 w 33"/>
                <a:gd name="T27" fmla="*/ 3 h 38"/>
                <a:gd name="T28" fmla="*/ 17 w 33"/>
                <a:gd name="T29" fmla="*/ 2 h 38"/>
                <a:gd name="T30" fmla="*/ 17 w 33"/>
                <a:gd name="T31" fmla="*/ 0 h 38"/>
                <a:gd name="T32" fmla="*/ 24 w 33"/>
                <a:gd name="T33" fmla="*/ 1 h 38"/>
                <a:gd name="T34" fmla="*/ 29 w 33"/>
                <a:gd name="T35" fmla="*/ 4 h 38"/>
                <a:gd name="T36" fmla="*/ 33 w 33"/>
                <a:gd name="T37" fmla="*/ 12 h 38"/>
                <a:gd name="T38" fmla="*/ 33 w 33"/>
                <a:gd name="T39" fmla="*/ 14 h 38"/>
                <a:gd name="T40" fmla="*/ 32 w 33"/>
                <a:gd name="T41" fmla="*/ 16 h 38"/>
                <a:gd name="T42" fmla="*/ 32 w 33"/>
                <a:gd name="T43" fmla="*/ 17 h 38"/>
                <a:gd name="T44" fmla="*/ 8 w 33"/>
                <a:gd name="T45" fmla="*/ 17 h 38"/>
                <a:gd name="T46" fmla="*/ 8 w 33"/>
                <a:gd name="T47" fmla="*/ 24 h 38"/>
                <a:gd name="T48" fmla="*/ 10 w 33"/>
                <a:gd name="T49" fmla="*/ 29 h 38"/>
                <a:gd name="T50" fmla="*/ 13 w 33"/>
                <a:gd name="T51" fmla="*/ 32 h 38"/>
                <a:gd name="T52" fmla="*/ 18 w 33"/>
                <a:gd name="T53" fmla="*/ 34 h 38"/>
                <a:gd name="T54" fmla="*/ 22 w 33"/>
                <a:gd name="T55" fmla="*/ 34 h 38"/>
                <a:gd name="T56" fmla="*/ 24 w 33"/>
                <a:gd name="T57" fmla="*/ 32 h 38"/>
                <a:gd name="T58" fmla="*/ 27 w 33"/>
                <a:gd name="T59" fmla="*/ 31 h 38"/>
                <a:gd name="T60" fmla="*/ 28 w 33"/>
                <a:gd name="T61" fmla="*/ 29 h 38"/>
                <a:gd name="T62" fmla="*/ 30 w 33"/>
                <a:gd name="T63" fmla="*/ 27 h 38"/>
                <a:gd name="T64" fmla="*/ 32 w 33"/>
                <a:gd name="T65" fmla="*/ 28 h 38"/>
                <a:gd name="T66" fmla="*/ 31 w 33"/>
                <a:gd name="T67" fmla="*/ 31 h 38"/>
                <a:gd name="T68" fmla="*/ 29 w 33"/>
                <a:gd name="T69" fmla="*/ 32 h 38"/>
                <a:gd name="T70" fmla="*/ 27 w 33"/>
                <a:gd name="T71" fmla="*/ 35 h 38"/>
                <a:gd name="T72" fmla="*/ 24 w 33"/>
                <a:gd name="T73" fmla="*/ 36 h 38"/>
                <a:gd name="T74" fmla="*/ 21 w 33"/>
                <a:gd name="T75" fmla="*/ 38 h 38"/>
                <a:gd name="T76" fmla="*/ 17 w 33"/>
                <a:gd name="T77" fmla="*/ 38 h 38"/>
                <a:gd name="T78" fmla="*/ 10 w 33"/>
                <a:gd name="T79" fmla="*/ 37 h 38"/>
                <a:gd name="T80" fmla="*/ 4 w 33"/>
                <a:gd name="T81" fmla="*/ 33 h 38"/>
                <a:gd name="T82" fmla="*/ 1 w 33"/>
                <a:gd name="T83" fmla="*/ 27 h 38"/>
                <a:gd name="T84" fmla="*/ 0 w 33"/>
                <a:gd name="T85" fmla="*/ 19 h 38"/>
                <a:gd name="T86" fmla="*/ 1 w 33"/>
                <a:gd name="T87" fmla="*/ 12 h 38"/>
                <a:gd name="T88" fmla="*/ 4 w 33"/>
                <a:gd name="T89" fmla="*/ 5 h 38"/>
                <a:gd name="T90" fmla="*/ 10 w 33"/>
                <a:gd name="T91" fmla="*/ 1 h 38"/>
                <a:gd name="T92" fmla="*/ 17 w 33"/>
                <a:gd name="T9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" h="38">
                  <a:moveTo>
                    <a:pt x="17" y="2"/>
                  </a:moveTo>
                  <a:lnTo>
                    <a:pt x="14" y="3"/>
                  </a:lnTo>
                  <a:lnTo>
                    <a:pt x="12" y="4"/>
                  </a:lnTo>
                  <a:lnTo>
                    <a:pt x="11" y="6"/>
                  </a:lnTo>
                  <a:lnTo>
                    <a:pt x="9" y="8"/>
                  </a:lnTo>
                  <a:lnTo>
                    <a:pt x="9" y="10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23" y="14"/>
                  </a:lnTo>
                  <a:lnTo>
                    <a:pt x="24" y="14"/>
                  </a:lnTo>
                  <a:lnTo>
                    <a:pt x="24" y="9"/>
                  </a:lnTo>
                  <a:lnTo>
                    <a:pt x="22" y="5"/>
                  </a:lnTo>
                  <a:lnTo>
                    <a:pt x="21" y="4"/>
                  </a:lnTo>
                  <a:lnTo>
                    <a:pt x="19" y="3"/>
                  </a:lnTo>
                  <a:lnTo>
                    <a:pt x="17" y="2"/>
                  </a:lnTo>
                  <a:close/>
                  <a:moveTo>
                    <a:pt x="17" y="0"/>
                  </a:moveTo>
                  <a:lnTo>
                    <a:pt x="24" y="1"/>
                  </a:lnTo>
                  <a:lnTo>
                    <a:pt x="29" y="4"/>
                  </a:lnTo>
                  <a:lnTo>
                    <a:pt x="33" y="12"/>
                  </a:lnTo>
                  <a:lnTo>
                    <a:pt x="33" y="14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8" y="17"/>
                  </a:lnTo>
                  <a:lnTo>
                    <a:pt x="8" y="24"/>
                  </a:lnTo>
                  <a:lnTo>
                    <a:pt x="10" y="29"/>
                  </a:lnTo>
                  <a:lnTo>
                    <a:pt x="13" y="32"/>
                  </a:lnTo>
                  <a:lnTo>
                    <a:pt x="18" y="34"/>
                  </a:lnTo>
                  <a:lnTo>
                    <a:pt x="22" y="34"/>
                  </a:lnTo>
                  <a:lnTo>
                    <a:pt x="24" y="32"/>
                  </a:lnTo>
                  <a:lnTo>
                    <a:pt x="27" y="31"/>
                  </a:lnTo>
                  <a:lnTo>
                    <a:pt x="28" y="29"/>
                  </a:lnTo>
                  <a:lnTo>
                    <a:pt x="30" y="27"/>
                  </a:lnTo>
                  <a:lnTo>
                    <a:pt x="32" y="28"/>
                  </a:lnTo>
                  <a:lnTo>
                    <a:pt x="31" y="31"/>
                  </a:lnTo>
                  <a:lnTo>
                    <a:pt x="29" y="32"/>
                  </a:lnTo>
                  <a:lnTo>
                    <a:pt x="27" y="35"/>
                  </a:lnTo>
                  <a:lnTo>
                    <a:pt x="24" y="36"/>
                  </a:lnTo>
                  <a:lnTo>
                    <a:pt x="21" y="38"/>
                  </a:lnTo>
                  <a:lnTo>
                    <a:pt x="17" y="38"/>
                  </a:lnTo>
                  <a:lnTo>
                    <a:pt x="10" y="37"/>
                  </a:lnTo>
                  <a:lnTo>
                    <a:pt x="4" y="33"/>
                  </a:lnTo>
                  <a:lnTo>
                    <a:pt x="1" y="27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4" y="5"/>
                  </a:lnTo>
                  <a:lnTo>
                    <a:pt x="10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8" name="Freeform 93">
              <a:extLst>
                <a:ext uri="{FF2B5EF4-FFF2-40B4-BE49-F238E27FC236}">
                  <a16:creationId xmlns:a16="http://schemas.microsoft.com/office/drawing/2014/main" id="{7E60CA51-68D1-4B84-960D-38B3E73526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6" y="3066"/>
              <a:ext cx="35" cy="38"/>
            </a:xfrm>
            <a:custGeom>
              <a:avLst/>
              <a:gdLst>
                <a:gd name="T0" fmla="*/ 20 w 35"/>
                <a:gd name="T1" fmla="*/ 17 h 38"/>
                <a:gd name="T2" fmla="*/ 14 w 35"/>
                <a:gd name="T3" fmla="*/ 19 h 38"/>
                <a:gd name="T4" fmla="*/ 9 w 35"/>
                <a:gd name="T5" fmla="*/ 22 h 38"/>
                <a:gd name="T6" fmla="*/ 8 w 35"/>
                <a:gd name="T7" fmla="*/ 29 h 38"/>
                <a:gd name="T8" fmla="*/ 10 w 35"/>
                <a:gd name="T9" fmla="*/ 32 h 38"/>
                <a:gd name="T10" fmla="*/ 15 w 35"/>
                <a:gd name="T11" fmla="*/ 34 h 38"/>
                <a:gd name="T12" fmla="*/ 18 w 35"/>
                <a:gd name="T13" fmla="*/ 33 h 38"/>
                <a:gd name="T14" fmla="*/ 21 w 35"/>
                <a:gd name="T15" fmla="*/ 31 h 38"/>
                <a:gd name="T16" fmla="*/ 22 w 35"/>
                <a:gd name="T17" fmla="*/ 16 h 38"/>
                <a:gd name="T18" fmla="*/ 20 w 35"/>
                <a:gd name="T19" fmla="*/ 0 h 38"/>
                <a:gd name="T20" fmla="*/ 27 w 35"/>
                <a:gd name="T21" fmla="*/ 3 h 38"/>
                <a:gd name="T22" fmla="*/ 29 w 35"/>
                <a:gd name="T23" fmla="*/ 6 h 38"/>
                <a:gd name="T24" fmla="*/ 30 w 35"/>
                <a:gd name="T25" fmla="*/ 32 h 38"/>
                <a:gd name="T26" fmla="*/ 35 w 35"/>
                <a:gd name="T27" fmla="*/ 34 h 38"/>
                <a:gd name="T28" fmla="*/ 32 w 35"/>
                <a:gd name="T29" fmla="*/ 37 h 38"/>
                <a:gd name="T30" fmla="*/ 25 w 35"/>
                <a:gd name="T31" fmla="*/ 38 h 38"/>
                <a:gd name="T32" fmla="*/ 22 w 35"/>
                <a:gd name="T33" fmla="*/ 33 h 38"/>
                <a:gd name="T34" fmla="*/ 15 w 35"/>
                <a:gd name="T35" fmla="*/ 37 h 38"/>
                <a:gd name="T36" fmla="*/ 8 w 35"/>
                <a:gd name="T37" fmla="*/ 38 h 38"/>
                <a:gd name="T38" fmla="*/ 3 w 35"/>
                <a:gd name="T39" fmla="*/ 35 h 38"/>
                <a:gd name="T40" fmla="*/ 0 w 35"/>
                <a:gd name="T41" fmla="*/ 31 h 38"/>
                <a:gd name="T42" fmla="*/ 1 w 35"/>
                <a:gd name="T43" fmla="*/ 23 h 38"/>
                <a:gd name="T44" fmla="*/ 4 w 35"/>
                <a:gd name="T45" fmla="*/ 19 h 38"/>
                <a:gd name="T46" fmla="*/ 15 w 35"/>
                <a:gd name="T47" fmla="*/ 16 h 38"/>
                <a:gd name="T48" fmla="*/ 20 w 35"/>
                <a:gd name="T49" fmla="*/ 14 h 38"/>
                <a:gd name="T50" fmla="*/ 22 w 35"/>
                <a:gd name="T51" fmla="*/ 7 h 38"/>
                <a:gd name="T52" fmla="*/ 19 w 35"/>
                <a:gd name="T53" fmla="*/ 3 h 38"/>
                <a:gd name="T54" fmla="*/ 15 w 35"/>
                <a:gd name="T55" fmla="*/ 2 h 38"/>
                <a:gd name="T56" fmla="*/ 10 w 35"/>
                <a:gd name="T57" fmla="*/ 6 h 38"/>
                <a:gd name="T58" fmla="*/ 8 w 35"/>
                <a:gd name="T59" fmla="*/ 11 h 38"/>
                <a:gd name="T60" fmla="*/ 4 w 35"/>
                <a:gd name="T61" fmla="*/ 12 h 38"/>
                <a:gd name="T62" fmla="*/ 2 w 35"/>
                <a:gd name="T63" fmla="*/ 6 h 38"/>
                <a:gd name="T64" fmla="*/ 12 w 35"/>
                <a:gd name="T6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" h="38">
                  <a:moveTo>
                    <a:pt x="22" y="16"/>
                  </a:moveTo>
                  <a:lnTo>
                    <a:pt x="20" y="17"/>
                  </a:lnTo>
                  <a:lnTo>
                    <a:pt x="16" y="18"/>
                  </a:lnTo>
                  <a:lnTo>
                    <a:pt x="14" y="19"/>
                  </a:lnTo>
                  <a:lnTo>
                    <a:pt x="11" y="21"/>
                  </a:lnTo>
                  <a:lnTo>
                    <a:pt x="9" y="22"/>
                  </a:lnTo>
                  <a:lnTo>
                    <a:pt x="8" y="24"/>
                  </a:lnTo>
                  <a:lnTo>
                    <a:pt x="8" y="29"/>
                  </a:lnTo>
                  <a:lnTo>
                    <a:pt x="9" y="31"/>
                  </a:lnTo>
                  <a:lnTo>
                    <a:pt x="10" y="32"/>
                  </a:lnTo>
                  <a:lnTo>
                    <a:pt x="12" y="33"/>
                  </a:lnTo>
                  <a:lnTo>
                    <a:pt x="15" y="34"/>
                  </a:lnTo>
                  <a:lnTo>
                    <a:pt x="16" y="34"/>
                  </a:lnTo>
                  <a:lnTo>
                    <a:pt x="18" y="33"/>
                  </a:lnTo>
                  <a:lnTo>
                    <a:pt x="19" y="32"/>
                  </a:lnTo>
                  <a:lnTo>
                    <a:pt x="21" y="31"/>
                  </a:lnTo>
                  <a:lnTo>
                    <a:pt x="22" y="30"/>
                  </a:lnTo>
                  <a:lnTo>
                    <a:pt x="22" y="16"/>
                  </a:lnTo>
                  <a:close/>
                  <a:moveTo>
                    <a:pt x="12" y="0"/>
                  </a:moveTo>
                  <a:lnTo>
                    <a:pt x="20" y="0"/>
                  </a:lnTo>
                  <a:lnTo>
                    <a:pt x="26" y="2"/>
                  </a:lnTo>
                  <a:lnTo>
                    <a:pt x="27" y="3"/>
                  </a:lnTo>
                  <a:lnTo>
                    <a:pt x="28" y="5"/>
                  </a:lnTo>
                  <a:lnTo>
                    <a:pt x="29" y="6"/>
                  </a:lnTo>
                  <a:lnTo>
                    <a:pt x="29" y="31"/>
                  </a:lnTo>
                  <a:lnTo>
                    <a:pt x="30" y="32"/>
                  </a:lnTo>
                  <a:lnTo>
                    <a:pt x="32" y="34"/>
                  </a:lnTo>
                  <a:lnTo>
                    <a:pt x="35" y="34"/>
                  </a:lnTo>
                  <a:lnTo>
                    <a:pt x="35" y="36"/>
                  </a:lnTo>
                  <a:lnTo>
                    <a:pt x="32" y="37"/>
                  </a:lnTo>
                  <a:lnTo>
                    <a:pt x="27" y="38"/>
                  </a:lnTo>
                  <a:lnTo>
                    <a:pt x="25" y="38"/>
                  </a:lnTo>
                  <a:lnTo>
                    <a:pt x="24" y="37"/>
                  </a:lnTo>
                  <a:lnTo>
                    <a:pt x="22" y="33"/>
                  </a:lnTo>
                  <a:lnTo>
                    <a:pt x="20" y="35"/>
                  </a:lnTo>
                  <a:lnTo>
                    <a:pt x="15" y="37"/>
                  </a:lnTo>
                  <a:lnTo>
                    <a:pt x="11" y="38"/>
                  </a:lnTo>
                  <a:lnTo>
                    <a:pt x="8" y="38"/>
                  </a:lnTo>
                  <a:lnTo>
                    <a:pt x="5" y="36"/>
                  </a:lnTo>
                  <a:lnTo>
                    <a:pt x="3" y="35"/>
                  </a:lnTo>
                  <a:lnTo>
                    <a:pt x="1" y="32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1" y="23"/>
                  </a:lnTo>
                  <a:lnTo>
                    <a:pt x="2" y="21"/>
                  </a:lnTo>
                  <a:lnTo>
                    <a:pt x="4" y="19"/>
                  </a:lnTo>
                  <a:lnTo>
                    <a:pt x="7" y="18"/>
                  </a:lnTo>
                  <a:lnTo>
                    <a:pt x="15" y="16"/>
                  </a:lnTo>
                  <a:lnTo>
                    <a:pt x="17" y="15"/>
                  </a:lnTo>
                  <a:lnTo>
                    <a:pt x="20" y="14"/>
                  </a:lnTo>
                  <a:lnTo>
                    <a:pt x="22" y="13"/>
                  </a:lnTo>
                  <a:lnTo>
                    <a:pt x="22" y="7"/>
                  </a:lnTo>
                  <a:lnTo>
                    <a:pt x="21" y="5"/>
                  </a:lnTo>
                  <a:lnTo>
                    <a:pt x="19" y="3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8" y="11"/>
                  </a:lnTo>
                  <a:lnTo>
                    <a:pt x="7" y="12"/>
                  </a:lnTo>
                  <a:lnTo>
                    <a:pt x="4" y="12"/>
                  </a:lnTo>
                  <a:lnTo>
                    <a:pt x="1" y="9"/>
                  </a:lnTo>
                  <a:lnTo>
                    <a:pt x="2" y="6"/>
                  </a:lnTo>
                  <a:lnTo>
                    <a:pt x="4" y="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9" name="Freeform 94">
              <a:extLst>
                <a:ext uri="{FF2B5EF4-FFF2-40B4-BE49-F238E27FC236}">
                  <a16:creationId xmlns:a16="http://schemas.microsoft.com/office/drawing/2014/main" id="{ED016350-7FBF-462D-BCE9-51F91E3FE0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85" y="3048"/>
              <a:ext cx="40" cy="56"/>
            </a:xfrm>
            <a:custGeom>
              <a:avLst/>
              <a:gdLst>
                <a:gd name="T0" fmla="*/ 19 w 40"/>
                <a:gd name="T1" fmla="*/ 20 h 56"/>
                <a:gd name="T2" fmla="*/ 12 w 40"/>
                <a:gd name="T3" fmla="*/ 23 h 56"/>
                <a:gd name="T4" fmla="*/ 9 w 40"/>
                <a:gd name="T5" fmla="*/ 29 h 56"/>
                <a:gd name="T6" fmla="*/ 8 w 40"/>
                <a:gd name="T7" fmla="*/ 37 h 56"/>
                <a:gd name="T8" fmla="*/ 9 w 40"/>
                <a:gd name="T9" fmla="*/ 45 h 56"/>
                <a:gd name="T10" fmla="*/ 12 w 40"/>
                <a:gd name="T11" fmla="*/ 50 h 56"/>
                <a:gd name="T12" fmla="*/ 18 w 40"/>
                <a:gd name="T13" fmla="*/ 52 h 56"/>
                <a:gd name="T14" fmla="*/ 24 w 40"/>
                <a:gd name="T15" fmla="*/ 50 h 56"/>
                <a:gd name="T16" fmla="*/ 26 w 40"/>
                <a:gd name="T17" fmla="*/ 49 h 56"/>
                <a:gd name="T18" fmla="*/ 27 w 40"/>
                <a:gd name="T19" fmla="*/ 47 h 56"/>
                <a:gd name="T20" fmla="*/ 28 w 40"/>
                <a:gd name="T21" fmla="*/ 45 h 56"/>
                <a:gd name="T22" fmla="*/ 28 w 40"/>
                <a:gd name="T23" fmla="*/ 27 h 56"/>
                <a:gd name="T24" fmla="*/ 26 w 40"/>
                <a:gd name="T25" fmla="*/ 23 h 56"/>
                <a:gd name="T26" fmla="*/ 24 w 40"/>
                <a:gd name="T27" fmla="*/ 22 h 56"/>
                <a:gd name="T28" fmla="*/ 22 w 40"/>
                <a:gd name="T29" fmla="*/ 20 h 56"/>
                <a:gd name="T30" fmla="*/ 19 w 40"/>
                <a:gd name="T31" fmla="*/ 20 h 56"/>
                <a:gd name="T32" fmla="*/ 34 w 40"/>
                <a:gd name="T33" fmla="*/ 0 h 56"/>
                <a:gd name="T34" fmla="*/ 34 w 40"/>
                <a:gd name="T35" fmla="*/ 50 h 56"/>
                <a:gd name="T36" fmla="*/ 37 w 40"/>
                <a:gd name="T37" fmla="*/ 53 h 56"/>
                <a:gd name="T38" fmla="*/ 40 w 40"/>
                <a:gd name="T39" fmla="*/ 53 h 56"/>
                <a:gd name="T40" fmla="*/ 40 w 40"/>
                <a:gd name="T41" fmla="*/ 55 h 56"/>
                <a:gd name="T42" fmla="*/ 28 w 40"/>
                <a:gd name="T43" fmla="*/ 55 h 56"/>
                <a:gd name="T44" fmla="*/ 28 w 40"/>
                <a:gd name="T45" fmla="*/ 51 h 56"/>
                <a:gd name="T46" fmla="*/ 24 w 40"/>
                <a:gd name="T47" fmla="*/ 54 h 56"/>
                <a:gd name="T48" fmla="*/ 16 w 40"/>
                <a:gd name="T49" fmla="*/ 56 h 56"/>
                <a:gd name="T50" fmla="*/ 10 w 40"/>
                <a:gd name="T51" fmla="*/ 55 h 56"/>
                <a:gd name="T52" fmla="*/ 4 w 40"/>
                <a:gd name="T53" fmla="*/ 51 h 56"/>
                <a:gd name="T54" fmla="*/ 1 w 40"/>
                <a:gd name="T55" fmla="*/ 46 h 56"/>
                <a:gd name="T56" fmla="*/ 0 w 40"/>
                <a:gd name="T57" fmla="*/ 38 h 56"/>
                <a:gd name="T58" fmla="*/ 0 w 40"/>
                <a:gd name="T59" fmla="*/ 33 h 56"/>
                <a:gd name="T60" fmla="*/ 2 w 40"/>
                <a:gd name="T61" fmla="*/ 30 h 56"/>
                <a:gd name="T62" fmla="*/ 3 w 40"/>
                <a:gd name="T63" fmla="*/ 26 h 56"/>
                <a:gd name="T64" fmla="*/ 8 w 40"/>
                <a:gd name="T65" fmla="*/ 21 h 56"/>
                <a:gd name="T66" fmla="*/ 11 w 40"/>
                <a:gd name="T67" fmla="*/ 19 h 56"/>
                <a:gd name="T68" fmla="*/ 15 w 40"/>
                <a:gd name="T69" fmla="*/ 18 h 56"/>
                <a:gd name="T70" fmla="*/ 25 w 40"/>
                <a:gd name="T71" fmla="*/ 18 h 56"/>
                <a:gd name="T72" fmla="*/ 28 w 40"/>
                <a:gd name="T73" fmla="*/ 19 h 56"/>
                <a:gd name="T74" fmla="*/ 28 w 40"/>
                <a:gd name="T75" fmla="*/ 6 h 56"/>
                <a:gd name="T76" fmla="*/ 26 w 40"/>
                <a:gd name="T77" fmla="*/ 4 h 56"/>
                <a:gd name="T78" fmla="*/ 22 w 40"/>
                <a:gd name="T79" fmla="*/ 4 h 56"/>
                <a:gd name="T80" fmla="*/ 22 w 40"/>
                <a:gd name="T81" fmla="*/ 2 h 56"/>
                <a:gd name="T82" fmla="*/ 34 w 40"/>
                <a:gd name="T8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0" h="56">
                  <a:moveTo>
                    <a:pt x="19" y="20"/>
                  </a:moveTo>
                  <a:lnTo>
                    <a:pt x="12" y="23"/>
                  </a:lnTo>
                  <a:lnTo>
                    <a:pt x="9" y="29"/>
                  </a:lnTo>
                  <a:lnTo>
                    <a:pt x="8" y="37"/>
                  </a:lnTo>
                  <a:lnTo>
                    <a:pt x="9" y="45"/>
                  </a:lnTo>
                  <a:lnTo>
                    <a:pt x="12" y="50"/>
                  </a:lnTo>
                  <a:lnTo>
                    <a:pt x="18" y="52"/>
                  </a:lnTo>
                  <a:lnTo>
                    <a:pt x="24" y="50"/>
                  </a:lnTo>
                  <a:lnTo>
                    <a:pt x="26" y="49"/>
                  </a:lnTo>
                  <a:lnTo>
                    <a:pt x="27" y="47"/>
                  </a:lnTo>
                  <a:lnTo>
                    <a:pt x="28" y="45"/>
                  </a:lnTo>
                  <a:lnTo>
                    <a:pt x="28" y="27"/>
                  </a:lnTo>
                  <a:lnTo>
                    <a:pt x="26" y="23"/>
                  </a:lnTo>
                  <a:lnTo>
                    <a:pt x="24" y="22"/>
                  </a:lnTo>
                  <a:lnTo>
                    <a:pt x="22" y="20"/>
                  </a:lnTo>
                  <a:lnTo>
                    <a:pt x="19" y="20"/>
                  </a:lnTo>
                  <a:close/>
                  <a:moveTo>
                    <a:pt x="34" y="0"/>
                  </a:moveTo>
                  <a:lnTo>
                    <a:pt x="34" y="50"/>
                  </a:lnTo>
                  <a:lnTo>
                    <a:pt x="37" y="53"/>
                  </a:lnTo>
                  <a:lnTo>
                    <a:pt x="40" y="53"/>
                  </a:lnTo>
                  <a:lnTo>
                    <a:pt x="40" y="55"/>
                  </a:lnTo>
                  <a:lnTo>
                    <a:pt x="28" y="55"/>
                  </a:lnTo>
                  <a:lnTo>
                    <a:pt x="28" y="51"/>
                  </a:lnTo>
                  <a:lnTo>
                    <a:pt x="24" y="54"/>
                  </a:lnTo>
                  <a:lnTo>
                    <a:pt x="16" y="56"/>
                  </a:lnTo>
                  <a:lnTo>
                    <a:pt x="10" y="55"/>
                  </a:lnTo>
                  <a:lnTo>
                    <a:pt x="4" y="51"/>
                  </a:lnTo>
                  <a:lnTo>
                    <a:pt x="1" y="46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30"/>
                  </a:lnTo>
                  <a:lnTo>
                    <a:pt x="3" y="26"/>
                  </a:lnTo>
                  <a:lnTo>
                    <a:pt x="8" y="21"/>
                  </a:lnTo>
                  <a:lnTo>
                    <a:pt x="11" y="19"/>
                  </a:lnTo>
                  <a:lnTo>
                    <a:pt x="15" y="18"/>
                  </a:lnTo>
                  <a:lnTo>
                    <a:pt x="25" y="18"/>
                  </a:lnTo>
                  <a:lnTo>
                    <a:pt x="28" y="19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0" name="Freeform 95">
              <a:extLst>
                <a:ext uri="{FF2B5EF4-FFF2-40B4-BE49-F238E27FC236}">
                  <a16:creationId xmlns:a16="http://schemas.microsoft.com/office/drawing/2014/main" id="{32D9E2E0-F9DD-4A82-ADAF-77BC4926C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" y="3067"/>
              <a:ext cx="40" cy="54"/>
            </a:xfrm>
            <a:custGeom>
              <a:avLst/>
              <a:gdLst>
                <a:gd name="T0" fmla="*/ 0 w 40"/>
                <a:gd name="T1" fmla="*/ 0 h 54"/>
                <a:gd name="T2" fmla="*/ 17 w 40"/>
                <a:gd name="T3" fmla="*/ 0 h 54"/>
                <a:gd name="T4" fmla="*/ 17 w 40"/>
                <a:gd name="T5" fmla="*/ 2 h 54"/>
                <a:gd name="T6" fmla="*/ 12 w 40"/>
                <a:gd name="T7" fmla="*/ 2 h 54"/>
                <a:gd name="T8" fmla="*/ 12 w 40"/>
                <a:gd name="T9" fmla="*/ 5 h 54"/>
                <a:gd name="T10" fmla="*/ 17 w 40"/>
                <a:gd name="T11" fmla="*/ 16 h 54"/>
                <a:gd name="T12" fmla="*/ 22 w 40"/>
                <a:gd name="T13" fmla="*/ 30 h 54"/>
                <a:gd name="T14" fmla="*/ 25 w 40"/>
                <a:gd name="T15" fmla="*/ 20 h 54"/>
                <a:gd name="T16" fmla="*/ 28 w 40"/>
                <a:gd name="T17" fmla="*/ 12 h 54"/>
                <a:gd name="T18" fmla="*/ 30 w 40"/>
                <a:gd name="T19" fmla="*/ 5 h 54"/>
                <a:gd name="T20" fmla="*/ 30 w 40"/>
                <a:gd name="T21" fmla="*/ 3 h 54"/>
                <a:gd name="T22" fmla="*/ 29 w 40"/>
                <a:gd name="T23" fmla="*/ 2 h 54"/>
                <a:gd name="T24" fmla="*/ 25 w 40"/>
                <a:gd name="T25" fmla="*/ 2 h 54"/>
                <a:gd name="T26" fmla="*/ 25 w 40"/>
                <a:gd name="T27" fmla="*/ 0 h 54"/>
                <a:gd name="T28" fmla="*/ 40 w 40"/>
                <a:gd name="T29" fmla="*/ 0 h 54"/>
                <a:gd name="T30" fmla="*/ 40 w 40"/>
                <a:gd name="T31" fmla="*/ 2 h 54"/>
                <a:gd name="T32" fmla="*/ 37 w 40"/>
                <a:gd name="T33" fmla="*/ 2 h 54"/>
                <a:gd name="T34" fmla="*/ 35 w 40"/>
                <a:gd name="T35" fmla="*/ 4 h 54"/>
                <a:gd name="T36" fmla="*/ 31 w 40"/>
                <a:gd name="T37" fmla="*/ 12 h 54"/>
                <a:gd name="T38" fmla="*/ 28 w 40"/>
                <a:gd name="T39" fmla="*/ 21 h 54"/>
                <a:gd name="T40" fmla="*/ 24 w 40"/>
                <a:gd name="T41" fmla="*/ 31 h 54"/>
                <a:gd name="T42" fmla="*/ 20 w 40"/>
                <a:gd name="T43" fmla="*/ 42 h 54"/>
                <a:gd name="T44" fmla="*/ 18 w 40"/>
                <a:gd name="T45" fmla="*/ 47 h 54"/>
                <a:gd name="T46" fmla="*/ 16 w 40"/>
                <a:gd name="T47" fmla="*/ 50 h 54"/>
                <a:gd name="T48" fmla="*/ 13 w 40"/>
                <a:gd name="T49" fmla="*/ 53 h 54"/>
                <a:gd name="T50" fmla="*/ 11 w 40"/>
                <a:gd name="T51" fmla="*/ 54 h 54"/>
                <a:gd name="T52" fmla="*/ 7 w 40"/>
                <a:gd name="T53" fmla="*/ 54 h 54"/>
                <a:gd name="T54" fmla="*/ 6 w 40"/>
                <a:gd name="T55" fmla="*/ 53 h 54"/>
                <a:gd name="T56" fmla="*/ 5 w 40"/>
                <a:gd name="T57" fmla="*/ 51 h 54"/>
                <a:gd name="T58" fmla="*/ 5 w 40"/>
                <a:gd name="T59" fmla="*/ 48 h 54"/>
                <a:gd name="T60" fmla="*/ 6 w 40"/>
                <a:gd name="T61" fmla="*/ 47 h 54"/>
                <a:gd name="T62" fmla="*/ 8 w 40"/>
                <a:gd name="T63" fmla="*/ 47 h 54"/>
                <a:gd name="T64" fmla="*/ 10 w 40"/>
                <a:gd name="T65" fmla="*/ 48 h 54"/>
                <a:gd name="T66" fmla="*/ 11 w 40"/>
                <a:gd name="T67" fmla="*/ 48 h 54"/>
                <a:gd name="T68" fmla="*/ 13 w 40"/>
                <a:gd name="T69" fmla="*/ 48 h 54"/>
                <a:gd name="T70" fmla="*/ 15 w 40"/>
                <a:gd name="T71" fmla="*/ 48 h 54"/>
                <a:gd name="T72" fmla="*/ 16 w 40"/>
                <a:gd name="T73" fmla="*/ 46 h 54"/>
                <a:gd name="T74" fmla="*/ 17 w 40"/>
                <a:gd name="T75" fmla="*/ 42 h 54"/>
                <a:gd name="T76" fmla="*/ 18 w 40"/>
                <a:gd name="T77" fmla="*/ 39 h 54"/>
                <a:gd name="T78" fmla="*/ 18 w 40"/>
                <a:gd name="T79" fmla="*/ 37 h 54"/>
                <a:gd name="T80" fmla="*/ 17 w 40"/>
                <a:gd name="T81" fmla="*/ 35 h 54"/>
                <a:gd name="T82" fmla="*/ 15 w 40"/>
                <a:gd name="T83" fmla="*/ 30 h 54"/>
                <a:gd name="T84" fmla="*/ 12 w 40"/>
                <a:gd name="T85" fmla="*/ 22 h 54"/>
                <a:gd name="T86" fmla="*/ 8 w 40"/>
                <a:gd name="T87" fmla="*/ 13 h 54"/>
                <a:gd name="T88" fmla="*/ 6 w 40"/>
                <a:gd name="T89" fmla="*/ 6 h 54"/>
                <a:gd name="T90" fmla="*/ 5 w 40"/>
                <a:gd name="T91" fmla="*/ 4 h 54"/>
                <a:gd name="T92" fmla="*/ 4 w 40"/>
                <a:gd name="T93" fmla="*/ 3 h 54"/>
                <a:gd name="T94" fmla="*/ 2 w 40"/>
                <a:gd name="T95" fmla="*/ 2 h 54"/>
                <a:gd name="T96" fmla="*/ 0 w 40"/>
                <a:gd name="T97" fmla="*/ 2 h 54"/>
                <a:gd name="T98" fmla="*/ 0 w 40"/>
                <a:gd name="T9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0" h="54">
                  <a:moveTo>
                    <a:pt x="0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12" y="2"/>
                  </a:lnTo>
                  <a:lnTo>
                    <a:pt x="12" y="5"/>
                  </a:lnTo>
                  <a:lnTo>
                    <a:pt x="17" y="16"/>
                  </a:lnTo>
                  <a:lnTo>
                    <a:pt x="22" y="30"/>
                  </a:lnTo>
                  <a:lnTo>
                    <a:pt x="25" y="20"/>
                  </a:lnTo>
                  <a:lnTo>
                    <a:pt x="28" y="12"/>
                  </a:lnTo>
                  <a:lnTo>
                    <a:pt x="30" y="5"/>
                  </a:lnTo>
                  <a:lnTo>
                    <a:pt x="30" y="3"/>
                  </a:lnTo>
                  <a:lnTo>
                    <a:pt x="29" y="2"/>
                  </a:lnTo>
                  <a:lnTo>
                    <a:pt x="25" y="2"/>
                  </a:lnTo>
                  <a:lnTo>
                    <a:pt x="25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37" y="2"/>
                  </a:lnTo>
                  <a:lnTo>
                    <a:pt x="35" y="4"/>
                  </a:lnTo>
                  <a:lnTo>
                    <a:pt x="31" y="12"/>
                  </a:lnTo>
                  <a:lnTo>
                    <a:pt x="28" y="21"/>
                  </a:lnTo>
                  <a:lnTo>
                    <a:pt x="24" y="31"/>
                  </a:lnTo>
                  <a:lnTo>
                    <a:pt x="20" y="42"/>
                  </a:lnTo>
                  <a:lnTo>
                    <a:pt x="18" y="47"/>
                  </a:lnTo>
                  <a:lnTo>
                    <a:pt x="16" y="50"/>
                  </a:lnTo>
                  <a:lnTo>
                    <a:pt x="13" y="53"/>
                  </a:lnTo>
                  <a:lnTo>
                    <a:pt x="11" y="54"/>
                  </a:lnTo>
                  <a:lnTo>
                    <a:pt x="7" y="54"/>
                  </a:lnTo>
                  <a:lnTo>
                    <a:pt x="6" y="53"/>
                  </a:lnTo>
                  <a:lnTo>
                    <a:pt x="5" y="51"/>
                  </a:lnTo>
                  <a:lnTo>
                    <a:pt x="5" y="48"/>
                  </a:lnTo>
                  <a:lnTo>
                    <a:pt x="6" y="47"/>
                  </a:lnTo>
                  <a:lnTo>
                    <a:pt x="8" y="47"/>
                  </a:lnTo>
                  <a:lnTo>
                    <a:pt x="10" y="48"/>
                  </a:lnTo>
                  <a:lnTo>
                    <a:pt x="11" y="48"/>
                  </a:lnTo>
                  <a:lnTo>
                    <a:pt x="13" y="48"/>
                  </a:lnTo>
                  <a:lnTo>
                    <a:pt x="15" y="48"/>
                  </a:lnTo>
                  <a:lnTo>
                    <a:pt x="16" y="46"/>
                  </a:lnTo>
                  <a:lnTo>
                    <a:pt x="17" y="42"/>
                  </a:lnTo>
                  <a:lnTo>
                    <a:pt x="18" y="39"/>
                  </a:lnTo>
                  <a:lnTo>
                    <a:pt x="18" y="37"/>
                  </a:lnTo>
                  <a:lnTo>
                    <a:pt x="17" y="35"/>
                  </a:lnTo>
                  <a:lnTo>
                    <a:pt x="15" y="30"/>
                  </a:lnTo>
                  <a:lnTo>
                    <a:pt x="12" y="22"/>
                  </a:lnTo>
                  <a:lnTo>
                    <a:pt x="8" y="13"/>
                  </a:lnTo>
                  <a:lnTo>
                    <a:pt x="6" y="6"/>
                  </a:lnTo>
                  <a:lnTo>
                    <a:pt x="5" y="4"/>
                  </a:lnTo>
                  <a:lnTo>
                    <a:pt x="4" y="3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1" name="Freeform 96">
              <a:extLst>
                <a:ext uri="{FF2B5EF4-FFF2-40B4-BE49-F238E27FC236}">
                  <a16:creationId xmlns:a16="http://schemas.microsoft.com/office/drawing/2014/main" id="{58094903-417B-44F0-88B0-2F05E292C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7" y="3963"/>
              <a:ext cx="42" cy="51"/>
            </a:xfrm>
            <a:custGeom>
              <a:avLst/>
              <a:gdLst>
                <a:gd name="T0" fmla="*/ 0 w 42"/>
                <a:gd name="T1" fmla="*/ 0 h 51"/>
                <a:gd name="T2" fmla="*/ 42 w 42"/>
                <a:gd name="T3" fmla="*/ 0 h 51"/>
                <a:gd name="T4" fmla="*/ 42 w 42"/>
                <a:gd name="T5" fmla="*/ 12 h 51"/>
                <a:gd name="T6" fmla="*/ 41 w 42"/>
                <a:gd name="T7" fmla="*/ 12 h 51"/>
                <a:gd name="T8" fmla="*/ 40 w 42"/>
                <a:gd name="T9" fmla="*/ 9 h 51"/>
                <a:gd name="T10" fmla="*/ 39 w 42"/>
                <a:gd name="T11" fmla="*/ 6 h 51"/>
                <a:gd name="T12" fmla="*/ 38 w 42"/>
                <a:gd name="T13" fmla="*/ 4 h 51"/>
                <a:gd name="T14" fmla="*/ 36 w 42"/>
                <a:gd name="T15" fmla="*/ 3 h 51"/>
                <a:gd name="T16" fmla="*/ 33 w 42"/>
                <a:gd name="T17" fmla="*/ 2 h 51"/>
                <a:gd name="T18" fmla="*/ 24 w 42"/>
                <a:gd name="T19" fmla="*/ 2 h 51"/>
                <a:gd name="T20" fmla="*/ 24 w 42"/>
                <a:gd name="T21" fmla="*/ 47 h 51"/>
                <a:gd name="T22" fmla="*/ 25 w 42"/>
                <a:gd name="T23" fmla="*/ 47 h 51"/>
                <a:gd name="T24" fmla="*/ 25 w 42"/>
                <a:gd name="T25" fmla="*/ 48 h 51"/>
                <a:gd name="T26" fmla="*/ 27 w 42"/>
                <a:gd name="T27" fmla="*/ 48 h 51"/>
                <a:gd name="T28" fmla="*/ 29 w 42"/>
                <a:gd name="T29" fmla="*/ 49 h 51"/>
                <a:gd name="T30" fmla="*/ 33 w 42"/>
                <a:gd name="T31" fmla="*/ 49 h 51"/>
                <a:gd name="T32" fmla="*/ 33 w 42"/>
                <a:gd name="T33" fmla="*/ 51 h 51"/>
                <a:gd name="T34" fmla="*/ 9 w 42"/>
                <a:gd name="T35" fmla="*/ 51 h 51"/>
                <a:gd name="T36" fmla="*/ 9 w 42"/>
                <a:gd name="T37" fmla="*/ 49 h 51"/>
                <a:gd name="T38" fmla="*/ 12 w 42"/>
                <a:gd name="T39" fmla="*/ 48 h 51"/>
                <a:gd name="T40" fmla="*/ 16 w 42"/>
                <a:gd name="T41" fmla="*/ 48 h 51"/>
                <a:gd name="T42" fmla="*/ 18 w 42"/>
                <a:gd name="T43" fmla="*/ 47 h 51"/>
                <a:gd name="T44" fmla="*/ 18 w 42"/>
                <a:gd name="T45" fmla="*/ 2 h 51"/>
                <a:gd name="T46" fmla="*/ 13 w 42"/>
                <a:gd name="T47" fmla="*/ 2 h 51"/>
                <a:gd name="T48" fmla="*/ 9 w 42"/>
                <a:gd name="T49" fmla="*/ 3 h 51"/>
                <a:gd name="T50" fmla="*/ 6 w 42"/>
                <a:gd name="T51" fmla="*/ 3 h 51"/>
                <a:gd name="T52" fmla="*/ 5 w 42"/>
                <a:gd name="T53" fmla="*/ 4 h 51"/>
                <a:gd name="T54" fmla="*/ 3 w 42"/>
                <a:gd name="T55" fmla="*/ 6 h 51"/>
                <a:gd name="T56" fmla="*/ 3 w 42"/>
                <a:gd name="T57" fmla="*/ 9 h 51"/>
                <a:gd name="T58" fmla="*/ 2 w 42"/>
                <a:gd name="T59" fmla="*/ 12 h 51"/>
                <a:gd name="T60" fmla="*/ 0 w 42"/>
                <a:gd name="T61" fmla="*/ 12 h 51"/>
                <a:gd name="T62" fmla="*/ 0 w 42"/>
                <a:gd name="T6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51">
                  <a:moveTo>
                    <a:pt x="0" y="0"/>
                  </a:moveTo>
                  <a:lnTo>
                    <a:pt x="42" y="0"/>
                  </a:lnTo>
                  <a:lnTo>
                    <a:pt x="42" y="12"/>
                  </a:lnTo>
                  <a:lnTo>
                    <a:pt x="41" y="12"/>
                  </a:lnTo>
                  <a:lnTo>
                    <a:pt x="40" y="9"/>
                  </a:lnTo>
                  <a:lnTo>
                    <a:pt x="39" y="6"/>
                  </a:lnTo>
                  <a:lnTo>
                    <a:pt x="38" y="4"/>
                  </a:lnTo>
                  <a:lnTo>
                    <a:pt x="36" y="3"/>
                  </a:lnTo>
                  <a:lnTo>
                    <a:pt x="33" y="2"/>
                  </a:lnTo>
                  <a:lnTo>
                    <a:pt x="24" y="2"/>
                  </a:lnTo>
                  <a:lnTo>
                    <a:pt x="24" y="47"/>
                  </a:lnTo>
                  <a:lnTo>
                    <a:pt x="25" y="47"/>
                  </a:lnTo>
                  <a:lnTo>
                    <a:pt x="25" y="48"/>
                  </a:lnTo>
                  <a:lnTo>
                    <a:pt x="27" y="48"/>
                  </a:lnTo>
                  <a:lnTo>
                    <a:pt x="29" y="49"/>
                  </a:lnTo>
                  <a:lnTo>
                    <a:pt x="33" y="49"/>
                  </a:lnTo>
                  <a:lnTo>
                    <a:pt x="33" y="51"/>
                  </a:lnTo>
                  <a:lnTo>
                    <a:pt x="9" y="51"/>
                  </a:lnTo>
                  <a:lnTo>
                    <a:pt x="9" y="49"/>
                  </a:lnTo>
                  <a:lnTo>
                    <a:pt x="12" y="48"/>
                  </a:lnTo>
                  <a:lnTo>
                    <a:pt x="16" y="48"/>
                  </a:lnTo>
                  <a:lnTo>
                    <a:pt x="18" y="47"/>
                  </a:lnTo>
                  <a:lnTo>
                    <a:pt x="18" y="2"/>
                  </a:lnTo>
                  <a:lnTo>
                    <a:pt x="13" y="2"/>
                  </a:lnTo>
                  <a:lnTo>
                    <a:pt x="9" y="3"/>
                  </a:lnTo>
                  <a:lnTo>
                    <a:pt x="6" y="3"/>
                  </a:lnTo>
                  <a:lnTo>
                    <a:pt x="5" y="4"/>
                  </a:lnTo>
                  <a:lnTo>
                    <a:pt x="3" y="6"/>
                  </a:lnTo>
                  <a:lnTo>
                    <a:pt x="3" y="9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2" name="Freeform 97">
              <a:extLst>
                <a:ext uri="{FF2B5EF4-FFF2-40B4-BE49-F238E27FC236}">
                  <a16:creationId xmlns:a16="http://schemas.microsoft.com/office/drawing/2014/main" id="{5AF92730-7716-460A-9281-692FF546EF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1" y="3961"/>
              <a:ext cx="18" cy="53"/>
            </a:xfrm>
            <a:custGeom>
              <a:avLst/>
              <a:gdLst>
                <a:gd name="T0" fmla="*/ 12 w 18"/>
                <a:gd name="T1" fmla="*/ 16 h 53"/>
                <a:gd name="T2" fmla="*/ 13 w 18"/>
                <a:gd name="T3" fmla="*/ 16 h 53"/>
                <a:gd name="T4" fmla="*/ 13 w 18"/>
                <a:gd name="T5" fmla="*/ 49 h 53"/>
                <a:gd name="T6" fmla="*/ 14 w 18"/>
                <a:gd name="T7" fmla="*/ 50 h 53"/>
                <a:gd name="T8" fmla="*/ 15 w 18"/>
                <a:gd name="T9" fmla="*/ 51 h 53"/>
                <a:gd name="T10" fmla="*/ 18 w 18"/>
                <a:gd name="T11" fmla="*/ 51 h 53"/>
                <a:gd name="T12" fmla="*/ 18 w 18"/>
                <a:gd name="T13" fmla="*/ 53 h 53"/>
                <a:gd name="T14" fmla="*/ 0 w 18"/>
                <a:gd name="T15" fmla="*/ 53 h 53"/>
                <a:gd name="T16" fmla="*/ 0 w 18"/>
                <a:gd name="T17" fmla="*/ 51 h 53"/>
                <a:gd name="T18" fmla="*/ 2 w 18"/>
                <a:gd name="T19" fmla="*/ 50 h 53"/>
                <a:gd name="T20" fmla="*/ 4 w 18"/>
                <a:gd name="T21" fmla="*/ 50 h 53"/>
                <a:gd name="T22" fmla="*/ 6 w 18"/>
                <a:gd name="T23" fmla="*/ 49 h 53"/>
                <a:gd name="T24" fmla="*/ 6 w 18"/>
                <a:gd name="T25" fmla="*/ 23 h 53"/>
                <a:gd name="T26" fmla="*/ 5 w 18"/>
                <a:gd name="T27" fmla="*/ 21 h 53"/>
                <a:gd name="T28" fmla="*/ 5 w 18"/>
                <a:gd name="T29" fmla="*/ 20 h 53"/>
                <a:gd name="T30" fmla="*/ 3 w 18"/>
                <a:gd name="T31" fmla="*/ 20 h 53"/>
                <a:gd name="T32" fmla="*/ 0 w 18"/>
                <a:gd name="T33" fmla="*/ 19 h 53"/>
                <a:gd name="T34" fmla="*/ 0 w 18"/>
                <a:gd name="T35" fmla="*/ 18 h 53"/>
                <a:gd name="T36" fmla="*/ 12 w 18"/>
                <a:gd name="T37" fmla="*/ 16 h 53"/>
                <a:gd name="T38" fmla="*/ 9 w 18"/>
                <a:gd name="T39" fmla="*/ 0 h 53"/>
                <a:gd name="T40" fmla="*/ 11 w 18"/>
                <a:gd name="T41" fmla="*/ 0 h 53"/>
                <a:gd name="T42" fmla="*/ 13 w 18"/>
                <a:gd name="T43" fmla="*/ 1 h 53"/>
                <a:gd name="T44" fmla="*/ 14 w 18"/>
                <a:gd name="T45" fmla="*/ 3 h 53"/>
                <a:gd name="T46" fmla="*/ 14 w 18"/>
                <a:gd name="T47" fmla="*/ 7 h 53"/>
                <a:gd name="T48" fmla="*/ 13 w 18"/>
                <a:gd name="T49" fmla="*/ 8 h 53"/>
                <a:gd name="T50" fmla="*/ 11 w 18"/>
                <a:gd name="T51" fmla="*/ 9 h 53"/>
                <a:gd name="T52" fmla="*/ 7 w 18"/>
                <a:gd name="T53" fmla="*/ 9 h 53"/>
                <a:gd name="T54" fmla="*/ 5 w 18"/>
                <a:gd name="T55" fmla="*/ 7 h 53"/>
                <a:gd name="T56" fmla="*/ 4 w 18"/>
                <a:gd name="T57" fmla="*/ 5 h 53"/>
                <a:gd name="T58" fmla="*/ 5 w 18"/>
                <a:gd name="T59" fmla="*/ 2 h 53"/>
                <a:gd name="T60" fmla="*/ 9 w 18"/>
                <a:gd name="T6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" h="53">
                  <a:moveTo>
                    <a:pt x="12" y="16"/>
                  </a:moveTo>
                  <a:lnTo>
                    <a:pt x="13" y="16"/>
                  </a:lnTo>
                  <a:lnTo>
                    <a:pt x="13" y="49"/>
                  </a:lnTo>
                  <a:lnTo>
                    <a:pt x="14" y="50"/>
                  </a:lnTo>
                  <a:lnTo>
                    <a:pt x="15" y="51"/>
                  </a:lnTo>
                  <a:lnTo>
                    <a:pt x="18" y="51"/>
                  </a:lnTo>
                  <a:lnTo>
                    <a:pt x="18" y="53"/>
                  </a:lnTo>
                  <a:lnTo>
                    <a:pt x="0" y="53"/>
                  </a:lnTo>
                  <a:lnTo>
                    <a:pt x="0" y="51"/>
                  </a:lnTo>
                  <a:lnTo>
                    <a:pt x="2" y="50"/>
                  </a:lnTo>
                  <a:lnTo>
                    <a:pt x="4" y="50"/>
                  </a:lnTo>
                  <a:lnTo>
                    <a:pt x="6" y="49"/>
                  </a:lnTo>
                  <a:lnTo>
                    <a:pt x="6" y="23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3" y="20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12" y="16"/>
                  </a:lnTo>
                  <a:close/>
                  <a:moveTo>
                    <a:pt x="9" y="0"/>
                  </a:moveTo>
                  <a:lnTo>
                    <a:pt x="11" y="0"/>
                  </a:lnTo>
                  <a:lnTo>
                    <a:pt x="13" y="1"/>
                  </a:lnTo>
                  <a:lnTo>
                    <a:pt x="14" y="3"/>
                  </a:lnTo>
                  <a:lnTo>
                    <a:pt x="14" y="7"/>
                  </a:lnTo>
                  <a:lnTo>
                    <a:pt x="13" y="8"/>
                  </a:lnTo>
                  <a:lnTo>
                    <a:pt x="11" y="9"/>
                  </a:lnTo>
                  <a:lnTo>
                    <a:pt x="7" y="9"/>
                  </a:lnTo>
                  <a:lnTo>
                    <a:pt x="5" y="7"/>
                  </a:lnTo>
                  <a:lnTo>
                    <a:pt x="4" y="5"/>
                  </a:lnTo>
                  <a:lnTo>
                    <a:pt x="5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3" name="Freeform 98">
              <a:extLst>
                <a:ext uri="{FF2B5EF4-FFF2-40B4-BE49-F238E27FC236}">
                  <a16:creationId xmlns:a16="http://schemas.microsoft.com/office/drawing/2014/main" id="{EC950DBB-FAA0-4D87-B9BA-299A3BE42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3" y="3977"/>
              <a:ext cx="65" cy="37"/>
            </a:xfrm>
            <a:custGeom>
              <a:avLst/>
              <a:gdLst>
                <a:gd name="T0" fmla="*/ 12 w 65"/>
                <a:gd name="T1" fmla="*/ 6 h 37"/>
                <a:gd name="T2" fmla="*/ 16 w 65"/>
                <a:gd name="T3" fmla="*/ 3 h 37"/>
                <a:gd name="T4" fmla="*/ 22 w 65"/>
                <a:gd name="T5" fmla="*/ 0 h 37"/>
                <a:gd name="T6" fmla="*/ 31 w 65"/>
                <a:gd name="T7" fmla="*/ 1 h 37"/>
                <a:gd name="T8" fmla="*/ 35 w 65"/>
                <a:gd name="T9" fmla="*/ 6 h 37"/>
                <a:gd name="T10" fmla="*/ 39 w 65"/>
                <a:gd name="T11" fmla="*/ 3 h 37"/>
                <a:gd name="T12" fmla="*/ 45 w 65"/>
                <a:gd name="T13" fmla="*/ 0 h 37"/>
                <a:gd name="T14" fmla="*/ 55 w 65"/>
                <a:gd name="T15" fmla="*/ 2 h 37"/>
                <a:gd name="T16" fmla="*/ 59 w 65"/>
                <a:gd name="T17" fmla="*/ 8 h 37"/>
                <a:gd name="T18" fmla="*/ 60 w 65"/>
                <a:gd name="T19" fmla="*/ 33 h 37"/>
                <a:gd name="T20" fmla="*/ 62 w 65"/>
                <a:gd name="T21" fmla="*/ 35 h 37"/>
                <a:gd name="T22" fmla="*/ 65 w 65"/>
                <a:gd name="T23" fmla="*/ 37 h 37"/>
                <a:gd name="T24" fmla="*/ 47 w 65"/>
                <a:gd name="T25" fmla="*/ 35 h 37"/>
                <a:gd name="T26" fmla="*/ 51 w 65"/>
                <a:gd name="T27" fmla="*/ 34 h 37"/>
                <a:gd name="T28" fmla="*/ 52 w 65"/>
                <a:gd name="T29" fmla="*/ 10 h 37"/>
                <a:gd name="T30" fmla="*/ 49 w 65"/>
                <a:gd name="T31" fmla="*/ 5 h 37"/>
                <a:gd name="T32" fmla="*/ 42 w 65"/>
                <a:gd name="T33" fmla="*/ 4 h 37"/>
                <a:gd name="T34" fmla="*/ 37 w 65"/>
                <a:gd name="T35" fmla="*/ 7 h 37"/>
                <a:gd name="T36" fmla="*/ 36 w 65"/>
                <a:gd name="T37" fmla="*/ 33 h 37"/>
                <a:gd name="T38" fmla="*/ 39 w 65"/>
                <a:gd name="T39" fmla="*/ 35 h 37"/>
                <a:gd name="T40" fmla="*/ 42 w 65"/>
                <a:gd name="T41" fmla="*/ 37 h 37"/>
                <a:gd name="T42" fmla="*/ 23 w 65"/>
                <a:gd name="T43" fmla="*/ 35 h 37"/>
                <a:gd name="T44" fmla="*/ 28 w 65"/>
                <a:gd name="T45" fmla="*/ 34 h 37"/>
                <a:gd name="T46" fmla="*/ 29 w 65"/>
                <a:gd name="T47" fmla="*/ 9 h 37"/>
                <a:gd name="T48" fmla="*/ 25 w 65"/>
                <a:gd name="T49" fmla="*/ 4 h 37"/>
                <a:gd name="T50" fmla="*/ 16 w 65"/>
                <a:gd name="T51" fmla="*/ 6 h 37"/>
                <a:gd name="T52" fmla="*/ 12 w 65"/>
                <a:gd name="T53" fmla="*/ 33 h 37"/>
                <a:gd name="T54" fmla="*/ 15 w 65"/>
                <a:gd name="T55" fmla="*/ 35 h 37"/>
                <a:gd name="T56" fmla="*/ 18 w 65"/>
                <a:gd name="T57" fmla="*/ 37 h 37"/>
                <a:gd name="T58" fmla="*/ 0 w 65"/>
                <a:gd name="T59" fmla="*/ 35 h 37"/>
                <a:gd name="T60" fmla="*/ 4 w 65"/>
                <a:gd name="T61" fmla="*/ 34 h 37"/>
                <a:gd name="T62" fmla="*/ 5 w 65"/>
                <a:gd name="T63" fmla="*/ 5 h 37"/>
                <a:gd name="T64" fmla="*/ 3 w 65"/>
                <a:gd name="T65" fmla="*/ 4 h 37"/>
                <a:gd name="T66" fmla="*/ 0 w 65"/>
                <a:gd name="T67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" h="37">
                  <a:moveTo>
                    <a:pt x="11" y="0"/>
                  </a:moveTo>
                  <a:lnTo>
                    <a:pt x="12" y="6"/>
                  </a:lnTo>
                  <a:lnTo>
                    <a:pt x="14" y="4"/>
                  </a:lnTo>
                  <a:lnTo>
                    <a:pt x="16" y="3"/>
                  </a:lnTo>
                  <a:lnTo>
                    <a:pt x="19" y="1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31" y="1"/>
                  </a:lnTo>
                  <a:lnTo>
                    <a:pt x="33" y="3"/>
                  </a:lnTo>
                  <a:lnTo>
                    <a:pt x="35" y="6"/>
                  </a:lnTo>
                  <a:lnTo>
                    <a:pt x="37" y="4"/>
                  </a:lnTo>
                  <a:lnTo>
                    <a:pt x="39" y="3"/>
                  </a:lnTo>
                  <a:lnTo>
                    <a:pt x="42" y="1"/>
                  </a:lnTo>
                  <a:lnTo>
                    <a:pt x="45" y="0"/>
                  </a:lnTo>
                  <a:lnTo>
                    <a:pt x="52" y="0"/>
                  </a:lnTo>
                  <a:lnTo>
                    <a:pt x="55" y="2"/>
                  </a:lnTo>
                  <a:lnTo>
                    <a:pt x="57" y="4"/>
                  </a:lnTo>
                  <a:lnTo>
                    <a:pt x="59" y="8"/>
                  </a:lnTo>
                  <a:lnTo>
                    <a:pt x="59" y="31"/>
                  </a:lnTo>
                  <a:lnTo>
                    <a:pt x="60" y="33"/>
                  </a:lnTo>
                  <a:lnTo>
                    <a:pt x="60" y="33"/>
                  </a:lnTo>
                  <a:lnTo>
                    <a:pt x="62" y="35"/>
                  </a:lnTo>
                  <a:lnTo>
                    <a:pt x="65" y="35"/>
                  </a:lnTo>
                  <a:lnTo>
                    <a:pt x="65" y="37"/>
                  </a:lnTo>
                  <a:lnTo>
                    <a:pt x="47" y="37"/>
                  </a:lnTo>
                  <a:lnTo>
                    <a:pt x="47" y="35"/>
                  </a:lnTo>
                  <a:lnTo>
                    <a:pt x="49" y="34"/>
                  </a:lnTo>
                  <a:lnTo>
                    <a:pt x="51" y="34"/>
                  </a:lnTo>
                  <a:lnTo>
                    <a:pt x="52" y="33"/>
                  </a:lnTo>
                  <a:lnTo>
                    <a:pt x="52" y="10"/>
                  </a:lnTo>
                  <a:lnTo>
                    <a:pt x="51" y="7"/>
                  </a:lnTo>
                  <a:lnTo>
                    <a:pt x="49" y="5"/>
                  </a:lnTo>
                  <a:lnTo>
                    <a:pt x="47" y="4"/>
                  </a:lnTo>
                  <a:lnTo>
                    <a:pt x="42" y="4"/>
                  </a:lnTo>
                  <a:lnTo>
                    <a:pt x="39" y="5"/>
                  </a:lnTo>
                  <a:lnTo>
                    <a:pt x="37" y="7"/>
                  </a:lnTo>
                  <a:lnTo>
                    <a:pt x="36" y="9"/>
                  </a:lnTo>
                  <a:lnTo>
                    <a:pt x="36" y="33"/>
                  </a:lnTo>
                  <a:lnTo>
                    <a:pt x="37" y="34"/>
                  </a:lnTo>
                  <a:lnTo>
                    <a:pt x="39" y="35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23" y="37"/>
                  </a:lnTo>
                  <a:lnTo>
                    <a:pt x="23" y="35"/>
                  </a:lnTo>
                  <a:lnTo>
                    <a:pt x="26" y="34"/>
                  </a:lnTo>
                  <a:lnTo>
                    <a:pt x="28" y="34"/>
                  </a:lnTo>
                  <a:lnTo>
                    <a:pt x="29" y="33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5" y="4"/>
                  </a:lnTo>
                  <a:lnTo>
                    <a:pt x="19" y="4"/>
                  </a:lnTo>
                  <a:lnTo>
                    <a:pt x="16" y="6"/>
                  </a:lnTo>
                  <a:lnTo>
                    <a:pt x="12" y="10"/>
                  </a:lnTo>
                  <a:lnTo>
                    <a:pt x="12" y="33"/>
                  </a:lnTo>
                  <a:lnTo>
                    <a:pt x="13" y="34"/>
                  </a:lnTo>
                  <a:lnTo>
                    <a:pt x="15" y="35"/>
                  </a:lnTo>
                  <a:lnTo>
                    <a:pt x="18" y="35"/>
                  </a:lnTo>
                  <a:lnTo>
                    <a:pt x="18" y="37"/>
                  </a:lnTo>
                  <a:lnTo>
                    <a:pt x="0" y="37"/>
                  </a:lnTo>
                  <a:lnTo>
                    <a:pt x="0" y="35"/>
                  </a:lnTo>
                  <a:lnTo>
                    <a:pt x="2" y="34"/>
                  </a:lnTo>
                  <a:lnTo>
                    <a:pt x="4" y="34"/>
                  </a:lnTo>
                  <a:lnTo>
                    <a:pt x="5" y="33"/>
                  </a:lnTo>
                  <a:lnTo>
                    <a:pt x="5" y="5"/>
                  </a:lnTo>
                  <a:lnTo>
                    <a:pt x="4" y="4"/>
                  </a:lnTo>
                  <a:lnTo>
                    <a:pt x="3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4" name="Freeform 99">
              <a:extLst>
                <a:ext uri="{FF2B5EF4-FFF2-40B4-BE49-F238E27FC236}">
                  <a16:creationId xmlns:a16="http://schemas.microsoft.com/office/drawing/2014/main" id="{6A8A1F54-5330-430D-B148-D21EECA085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3" y="3977"/>
              <a:ext cx="32" cy="38"/>
            </a:xfrm>
            <a:custGeom>
              <a:avLst/>
              <a:gdLst>
                <a:gd name="T0" fmla="*/ 16 w 32"/>
                <a:gd name="T1" fmla="*/ 2 h 38"/>
                <a:gd name="T2" fmla="*/ 13 w 32"/>
                <a:gd name="T3" fmla="*/ 4 h 38"/>
                <a:gd name="T4" fmla="*/ 11 w 32"/>
                <a:gd name="T5" fmla="*/ 6 h 38"/>
                <a:gd name="T6" fmla="*/ 8 w 32"/>
                <a:gd name="T7" fmla="*/ 12 h 38"/>
                <a:gd name="T8" fmla="*/ 8 w 32"/>
                <a:gd name="T9" fmla="*/ 15 h 38"/>
                <a:gd name="T10" fmla="*/ 24 w 32"/>
                <a:gd name="T11" fmla="*/ 15 h 38"/>
                <a:gd name="T12" fmla="*/ 25 w 32"/>
                <a:gd name="T13" fmla="*/ 14 h 38"/>
                <a:gd name="T14" fmla="*/ 25 w 32"/>
                <a:gd name="T15" fmla="*/ 11 h 38"/>
                <a:gd name="T16" fmla="*/ 24 w 32"/>
                <a:gd name="T17" fmla="*/ 9 h 38"/>
                <a:gd name="T18" fmla="*/ 24 w 32"/>
                <a:gd name="T19" fmla="*/ 7 h 38"/>
                <a:gd name="T20" fmla="*/ 23 w 32"/>
                <a:gd name="T21" fmla="*/ 5 h 38"/>
                <a:gd name="T22" fmla="*/ 19 w 32"/>
                <a:gd name="T23" fmla="*/ 3 h 38"/>
                <a:gd name="T24" fmla="*/ 16 w 32"/>
                <a:gd name="T25" fmla="*/ 2 h 38"/>
                <a:gd name="T26" fmla="*/ 17 w 32"/>
                <a:gd name="T27" fmla="*/ 0 h 38"/>
                <a:gd name="T28" fmla="*/ 24 w 32"/>
                <a:gd name="T29" fmla="*/ 1 h 38"/>
                <a:gd name="T30" fmla="*/ 29 w 32"/>
                <a:gd name="T31" fmla="*/ 4 h 38"/>
                <a:gd name="T32" fmla="*/ 32 w 32"/>
                <a:gd name="T33" fmla="*/ 12 h 38"/>
                <a:gd name="T34" fmla="*/ 32 w 32"/>
                <a:gd name="T35" fmla="*/ 16 h 38"/>
                <a:gd name="T36" fmla="*/ 31 w 32"/>
                <a:gd name="T37" fmla="*/ 17 h 38"/>
                <a:gd name="T38" fmla="*/ 8 w 32"/>
                <a:gd name="T39" fmla="*/ 17 h 38"/>
                <a:gd name="T40" fmla="*/ 8 w 32"/>
                <a:gd name="T41" fmla="*/ 24 h 38"/>
                <a:gd name="T42" fmla="*/ 10 w 32"/>
                <a:gd name="T43" fmla="*/ 29 h 38"/>
                <a:gd name="T44" fmla="*/ 13 w 32"/>
                <a:gd name="T45" fmla="*/ 33 h 38"/>
                <a:gd name="T46" fmla="*/ 19 w 32"/>
                <a:gd name="T47" fmla="*/ 34 h 38"/>
                <a:gd name="T48" fmla="*/ 22 w 32"/>
                <a:gd name="T49" fmla="*/ 34 h 38"/>
                <a:gd name="T50" fmla="*/ 25 w 32"/>
                <a:gd name="T51" fmla="*/ 33 h 38"/>
                <a:gd name="T52" fmla="*/ 27 w 32"/>
                <a:gd name="T53" fmla="*/ 32 h 38"/>
                <a:gd name="T54" fmla="*/ 29 w 32"/>
                <a:gd name="T55" fmla="*/ 29 h 38"/>
                <a:gd name="T56" fmla="*/ 30 w 32"/>
                <a:gd name="T57" fmla="*/ 27 h 38"/>
                <a:gd name="T58" fmla="*/ 31 w 32"/>
                <a:gd name="T59" fmla="*/ 28 h 38"/>
                <a:gd name="T60" fmla="*/ 31 w 32"/>
                <a:gd name="T61" fmla="*/ 31 h 38"/>
                <a:gd name="T62" fmla="*/ 29 w 32"/>
                <a:gd name="T63" fmla="*/ 33 h 38"/>
                <a:gd name="T64" fmla="*/ 27 w 32"/>
                <a:gd name="T65" fmla="*/ 35 h 38"/>
                <a:gd name="T66" fmla="*/ 24 w 32"/>
                <a:gd name="T67" fmla="*/ 36 h 38"/>
                <a:gd name="T68" fmla="*/ 21 w 32"/>
                <a:gd name="T69" fmla="*/ 38 h 38"/>
                <a:gd name="T70" fmla="*/ 17 w 32"/>
                <a:gd name="T71" fmla="*/ 38 h 38"/>
                <a:gd name="T72" fmla="*/ 10 w 32"/>
                <a:gd name="T73" fmla="*/ 37 h 38"/>
                <a:gd name="T74" fmla="*/ 4 w 32"/>
                <a:gd name="T75" fmla="*/ 33 h 38"/>
                <a:gd name="T76" fmla="*/ 1 w 32"/>
                <a:gd name="T77" fmla="*/ 27 h 38"/>
                <a:gd name="T78" fmla="*/ 0 w 32"/>
                <a:gd name="T79" fmla="*/ 19 h 38"/>
                <a:gd name="T80" fmla="*/ 1 w 32"/>
                <a:gd name="T81" fmla="*/ 12 h 38"/>
                <a:gd name="T82" fmla="*/ 4 w 32"/>
                <a:gd name="T83" fmla="*/ 5 h 38"/>
                <a:gd name="T84" fmla="*/ 10 w 32"/>
                <a:gd name="T85" fmla="*/ 1 h 38"/>
                <a:gd name="T86" fmla="*/ 17 w 32"/>
                <a:gd name="T8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8">
                  <a:moveTo>
                    <a:pt x="16" y="2"/>
                  </a:moveTo>
                  <a:lnTo>
                    <a:pt x="13" y="4"/>
                  </a:lnTo>
                  <a:lnTo>
                    <a:pt x="11" y="6"/>
                  </a:lnTo>
                  <a:lnTo>
                    <a:pt x="8" y="12"/>
                  </a:lnTo>
                  <a:lnTo>
                    <a:pt x="8" y="15"/>
                  </a:lnTo>
                  <a:lnTo>
                    <a:pt x="24" y="15"/>
                  </a:lnTo>
                  <a:lnTo>
                    <a:pt x="25" y="14"/>
                  </a:lnTo>
                  <a:lnTo>
                    <a:pt x="25" y="11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3" y="5"/>
                  </a:lnTo>
                  <a:lnTo>
                    <a:pt x="19" y="3"/>
                  </a:lnTo>
                  <a:lnTo>
                    <a:pt x="16" y="2"/>
                  </a:lnTo>
                  <a:close/>
                  <a:moveTo>
                    <a:pt x="17" y="0"/>
                  </a:moveTo>
                  <a:lnTo>
                    <a:pt x="24" y="1"/>
                  </a:lnTo>
                  <a:lnTo>
                    <a:pt x="29" y="4"/>
                  </a:lnTo>
                  <a:lnTo>
                    <a:pt x="32" y="12"/>
                  </a:lnTo>
                  <a:lnTo>
                    <a:pt x="32" y="16"/>
                  </a:lnTo>
                  <a:lnTo>
                    <a:pt x="31" y="17"/>
                  </a:lnTo>
                  <a:lnTo>
                    <a:pt x="8" y="17"/>
                  </a:lnTo>
                  <a:lnTo>
                    <a:pt x="8" y="24"/>
                  </a:lnTo>
                  <a:lnTo>
                    <a:pt x="10" y="29"/>
                  </a:lnTo>
                  <a:lnTo>
                    <a:pt x="13" y="33"/>
                  </a:lnTo>
                  <a:lnTo>
                    <a:pt x="19" y="34"/>
                  </a:lnTo>
                  <a:lnTo>
                    <a:pt x="22" y="34"/>
                  </a:lnTo>
                  <a:lnTo>
                    <a:pt x="25" y="33"/>
                  </a:lnTo>
                  <a:lnTo>
                    <a:pt x="27" y="32"/>
                  </a:lnTo>
                  <a:lnTo>
                    <a:pt x="29" y="29"/>
                  </a:lnTo>
                  <a:lnTo>
                    <a:pt x="30" y="27"/>
                  </a:lnTo>
                  <a:lnTo>
                    <a:pt x="31" y="28"/>
                  </a:lnTo>
                  <a:lnTo>
                    <a:pt x="31" y="31"/>
                  </a:lnTo>
                  <a:lnTo>
                    <a:pt x="29" y="33"/>
                  </a:lnTo>
                  <a:lnTo>
                    <a:pt x="27" y="35"/>
                  </a:lnTo>
                  <a:lnTo>
                    <a:pt x="24" y="36"/>
                  </a:lnTo>
                  <a:lnTo>
                    <a:pt x="21" y="38"/>
                  </a:lnTo>
                  <a:lnTo>
                    <a:pt x="17" y="38"/>
                  </a:lnTo>
                  <a:lnTo>
                    <a:pt x="10" y="37"/>
                  </a:lnTo>
                  <a:lnTo>
                    <a:pt x="4" y="33"/>
                  </a:lnTo>
                  <a:lnTo>
                    <a:pt x="1" y="27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4" y="5"/>
                  </a:lnTo>
                  <a:lnTo>
                    <a:pt x="10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5" name="Freeform 100">
              <a:extLst>
                <a:ext uri="{FF2B5EF4-FFF2-40B4-BE49-F238E27FC236}">
                  <a16:creationId xmlns:a16="http://schemas.microsoft.com/office/drawing/2014/main" id="{8F0F4E06-37BD-47B6-8020-90E611710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" y="1954"/>
              <a:ext cx="74" cy="51"/>
            </a:xfrm>
            <a:custGeom>
              <a:avLst/>
              <a:gdLst>
                <a:gd name="T0" fmla="*/ 0 w 74"/>
                <a:gd name="T1" fmla="*/ 0 h 51"/>
                <a:gd name="T2" fmla="*/ 19 w 74"/>
                <a:gd name="T3" fmla="*/ 0 h 51"/>
                <a:gd name="T4" fmla="*/ 19 w 74"/>
                <a:gd name="T5" fmla="*/ 2 h 51"/>
                <a:gd name="T6" fmla="*/ 15 w 74"/>
                <a:gd name="T7" fmla="*/ 2 h 51"/>
                <a:gd name="T8" fmla="*/ 14 w 74"/>
                <a:gd name="T9" fmla="*/ 3 h 51"/>
                <a:gd name="T10" fmla="*/ 13 w 74"/>
                <a:gd name="T11" fmla="*/ 3 h 51"/>
                <a:gd name="T12" fmla="*/ 13 w 74"/>
                <a:gd name="T13" fmla="*/ 5 h 51"/>
                <a:gd name="T14" fmla="*/ 18 w 74"/>
                <a:gd name="T15" fmla="*/ 23 h 51"/>
                <a:gd name="T16" fmla="*/ 24 w 74"/>
                <a:gd name="T17" fmla="*/ 42 h 51"/>
                <a:gd name="T18" fmla="*/ 35 w 74"/>
                <a:gd name="T19" fmla="*/ 1 h 51"/>
                <a:gd name="T20" fmla="*/ 41 w 74"/>
                <a:gd name="T21" fmla="*/ 1 h 51"/>
                <a:gd name="T22" fmla="*/ 53 w 74"/>
                <a:gd name="T23" fmla="*/ 42 h 51"/>
                <a:gd name="T24" fmla="*/ 59 w 74"/>
                <a:gd name="T25" fmla="*/ 21 h 51"/>
                <a:gd name="T26" fmla="*/ 61 w 74"/>
                <a:gd name="T27" fmla="*/ 11 h 51"/>
                <a:gd name="T28" fmla="*/ 62 w 74"/>
                <a:gd name="T29" fmla="*/ 4 h 51"/>
                <a:gd name="T30" fmla="*/ 62 w 74"/>
                <a:gd name="T31" fmla="*/ 3 h 51"/>
                <a:gd name="T32" fmla="*/ 61 w 74"/>
                <a:gd name="T33" fmla="*/ 2 h 51"/>
                <a:gd name="T34" fmla="*/ 57 w 74"/>
                <a:gd name="T35" fmla="*/ 2 h 51"/>
                <a:gd name="T36" fmla="*/ 57 w 74"/>
                <a:gd name="T37" fmla="*/ 0 h 51"/>
                <a:gd name="T38" fmla="*/ 74 w 74"/>
                <a:gd name="T39" fmla="*/ 0 h 51"/>
                <a:gd name="T40" fmla="*/ 74 w 74"/>
                <a:gd name="T41" fmla="*/ 2 h 51"/>
                <a:gd name="T42" fmla="*/ 71 w 74"/>
                <a:gd name="T43" fmla="*/ 2 h 51"/>
                <a:gd name="T44" fmla="*/ 67 w 74"/>
                <a:gd name="T45" fmla="*/ 4 h 51"/>
                <a:gd name="T46" fmla="*/ 66 w 74"/>
                <a:gd name="T47" fmla="*/ 6 h 51"/>
                <a:gd name="T48" fmla="*/ 64 w 74"/>
                <a:gd name="T49" fmla="*/ 13 h 51"/>
                <a:gd name="T50" fmla="*/ 61 w 74"/>
                <a:gd name="T51" fmla="*/ 24 h 51"/>
                <a:gd name="T52" fmla="*/ 54 w 74"/>
                <a:gd name="T53" fmla="*/ 51 h 51"/>
                <a:gd name="T54" fmla="*/ 48 w 74"/>
                <a:gd name="T55" fmla="*/ 51 h 51"/>
                <a:gd name="T56" fmla="*/ 43 w 74"/>
                <a:gd name="T57" fmla="*/ 31 h 51"/>
                <a:gd name="T58" fmla="*/ 36 w 74"/>
                <a:gd name="T59" fmla="*/ 9 h 51"/>
                <a:gd name="T60" fmla="*/ 25 w 74"/>
                <a:gd name="T61" fmla="*/ 51 h 51"/>
                <a:gd name="T62" fmla="*/ 19 w 74"/>
                <a:gd name="T63" fmla="*/ 51 h 51"/>
                <a:gd name="T64" fmla="*/ 12 w 74"/>
                <a:gd name="T65" fmla="*/ 27 h 51"/>
                <a:gd name="T66" fmla="*/ 9 w 74"/>
                <a:gd name="T67" fmla="*/ 16 h 51"/>
                <a:gd name="T68" fmla="*/ 7 w 74"/>
                <a:gd name="T69" fmla="*/ 6 h 51"/>
                <a:gd name="T70" fmla="*/ 6 w 74"/>
                <a:gd name="T71" fmla="*/ 4 h 51"/>
                <a:gd name="T72" fmla="*/ 5 w 74"/>
                <a:gd name="T73" fmla="*/ 3 h 51"/>
                <a:gd name="T74" fmla="*/ 3 w 74"/>
                <a:gd name="T75" fmla="*/ 2 h 51"/>
                <a:gd name="T76" fmla="*/ 0 w 74"/>
                <a:gd name="T77" fmla="*/ 2 h 51"/>
                <a:gd name="T78" fmla="*/ 0 w 74"/>
                <a:gd name="T7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4" h="51">
                  <a:moveTo>
                    <a:pt x="0" y="0"/>
                  </a:moveTo>
                  <a:lnTo>
                    <a:pt x="19" y="0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4" y="3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8" y="23"/>
                  </a:lnTo>
                  <a:lnTo>
                    <a:pt x="24" y="42"/>
                  </a:lnTo>
                  <a:lnTo>
                    <a:pt x="35" y="1"/>
                  </a:lnTo>
                  <a:lnTo>
                    <a:pt x="41" y="1"/>
                  </a:lnTo>
                  <a:lnTo>
                    <a:pt x="53" y="42"/>
                  </a:lnTo>
                  <a:lnTo>
                    <a:pt x="59" y="21"/>
                  </a:lnTo>
                  <a:lnTo>
                    <a:pt x="61" y="11"/>
                  </a:lnTo>
                  <a:lnTo>
                    <a:pt x="62" y="4"/>
                  </a:lnTo>
                  <a:lnTo>
                    <a:pt x="62" y="3"/>
                  </a:lnTo>
                  <a:lnTo>
                    <a:pt x="61" y="2"/>
                  </a:lnTo>
                  <a:lnTo>
                    <a:pt x="57" y="2"/>
                  </a:lnTo>
                  <a:lnTo>
                    <a:pt x="57" y="0"/>
                  </a:lnTo>
                  <a:lnTo>
                    <a:pt x="74" y="0"/>
                  </a:lnTo>
                  <a:lnTo>
                    <a:pt x="74" y="2"/>
                  </a:lnTo>
                  <a:lnTo>
                    <a:pt x="71" y="2"/>
                  </a:lnTo>
                  <a:lnTo>
                    <a:pt x="67" y="4"/>
                  </a:lnTo>
                  <a:lnTo>
                    <a:pt x="66" y="6"/>
                  </a:lnTo>
                  <a:lnTo>
                    <a:pt x="64" y="13"/>
                  </a:lnTo>
                  <a:lnTo>
                    <a:pt x="61" y="24"/>
                  </a:lnTo>
                  <a:lnTo>
                    <a:pt x="54" y="51"/>
                  </a:lnTo>
                  <a:lnTo>
                    <a:pt x="48" y="51"/>
                  </a:lnTo>
                  <a:lnTo>
                    <a:pt x="43" y="31"/>
                  </a:lnTo>
                  <a:lnTo>
                    <a:pt x="36" y="9"/>
                  </a:lnTo>
                  <a:lnTo>
                    <a:pt x="25" y="51"/>
                  </a:lnTo>
                  <a:lnTo>
                    <a:pt x="19" y="51"/>
                  </a:lnTo>
                  <a:lnTo>
                    <a:pt x="12" y="27"/>
                  </a:lnTo>
                  <a:lnTo>
                    <a:pt x="9" y="16"/>
                  </a:lnTo>
                  <a:lnTo>
                    <a:pt x="7" y="6"/>
                  </a:lnTo>
                  <a:lnTo>
                    <a:pt x="6" y="4"/>
                  </a:lnTo>
                  <a:lnTo>
                    <a:pt x="5" y="3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6" name="Freeform 101">
              <a:extLst>
                <a:ext uri="{FF2B5EF4-FFF2-40B4-BE49-F238E27FC236}">
                  <a16:creationId xmlns:a16="http://schemas.microsoft.com/office/drawing/2014/main" id="{F14082B5-997A-498E-908A-6196C97A61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27" y="1968"/>
              <a:ext cx="35" cy="38"/>
            </a:xfrm>
            <a:custGeom>
              <a:avLst/>
              <a:gdLst>
                <a:gd name="T0" fmla="*/ 20 w 35"/>
                <a:gd name="T1" fmla="*/ 17 h 38"/>
                <a:gd name="T2" fmla="*/ 13 w 35"/>
                <a:gd name="T3" fmla="*/ 19 h 38"/>
                <a:gd name="T4" fmla="*/ 9 w 35"/>
                <a:gd name="T5" fmla="*/ 22 h 38"/>
                <a:gd name="T6" fmla="*/ 8 w 35"/>
                <a:gd name="T7" fmla="*/ 28 h 38"/>
                <a:gd name="T8" fmla="*/ 9 w 35"/>
                <a:gd name="T9" fmla="*/ 32 h 38"/>
                <a:gd name="T10" fmla="*/ 14 w 35"/>
                <a:gd name="T11" fmla="*/ 34 h 38"/>
                <a:gd name="T12" fmla="*/ 18 w 35"/>
                <a:gd name="T13" fmla="*/ 33 h 38"/>
                <a:gd name="T14" fmla="*/ 21 w 35"/>
                <a:gd name="T15" fmla="*/ 31 h 38"/>
                <a:gd name="T16" fmla="*/ 22 w 35"/>
                <a:gd name="T17" fmla="*/ 16 h 38"/>
                <a:gd name="T18" fmla="*/ 20 w 35"/>
                <a:gd name="T19" fmla="*/ 0 h 38"/>
                <a:gd name="T20" fmla="*/ 27 w 35"/>
                <a:gd name="T21" fmla="*/ 3 h 38"/>
                <a:gd name="T22" fmla="*/ 28 w 35"/>
                <a:gd name="T23" fmla="*/ 6 h 38"/>
                <a:gd name="T24" fmla="*/ 29 w 35"/>
                <a:gd name="T25" fmla="*/ 32 h 38"/>
                <a:gd name="T26" fmla="*/ 35 w 35"/>
                <a:gd name="T27" fmla="*/ 34 h 38"/>
                <a:gd name="T28" fmla="*/ 31 w 35"/>
                <a:gd name="T29" fmla="*/ 37 h 38"/>
                <a:gd name="T30" fmla="*/ 25 w 35"/>
                <a:gd name="T31" fmla="*/ 38 h 38"/>
                <a:gd name="T32" fmla="*/ 22 w 35"/>
                <a:gd name="T33" fmla="*/ 33 h 38"/>
                <a:gd name="T34" fmla="*/ 14 w 35"/>
                <a:gd name="T35" fmla="*/ 37 h 38"/>
                <a:gd name="T36" fmla="*/ 8 w 35"/>
                <a:gd name="T37" fmla="*/ 38 h 38"/>
                <a:gd name="T38" fmla="*/ 3 w 35"/>
                <a:gd name="T39" fmla="*/ 35 h 38"/>
                <a:gd name="T40" fmla="*/ 0 w 35"/>
                <a:gd name="T41" fmla="*/ 30 h 38"/>
                <a:gd name="T42" fmla="*/ 1 w 35"/>
                <a:gd name="T43" fmla="*/ 23 h 38"/>
                <a:gd name="T44" fmla="*/ 4 w 35"/>
                <a:gd name="T45" fmla="*/ 19 h 38"/>
                <a:gd name="T46" fmla="*/ 14 w 35"/>
                <a:gd name="T47" fmla="*/ 16 h 38"/>
                <a:gd name="T48" fmla="*/ 20 w 35"/>
                <a:gd name="T49" fmla="*/ 13 h 38"/>
                <a:gd name="T50" fmla="*/ 22 w 35"/>
                <a:gd name="T51" fmla="*/ 7 h 38"/>
                <a:gd name="T52" fmla="*/ 19 w 35"/>
                <a:gd name="T53" fmla="*/ 3 h 38"/>
                <a:gd name="T54" fmla="*/ 15 w 35"/>
                <a:gd name="T55" fmla="*/ 2 h 38"/>
                <a:gd name="T56" fmla="*/ 9 w 35"/>
                <a:gd name="T57" fmla="*/ 6 h 38"/>
                <a:gd name="T58" fmla="*/ 8 w 35"/>
                <a:gd name="T59" fmla="*/ 10 h 38"/>
                <a:gd name="T60" fmla="*/ 4 w 35"/>
                <a:gd name="T61" fmla="*/ 11 h 38"/>
                <a:gd name="T62" fmla="*/ 2 w 35"/>
                <a:gd name="T63" fmla="*/ 6 h 38"/>
                <a:gd name="T64" fmla="*/ 11 w 35"/>
                <a:gd name="T6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" h="38">
                  <a:moveTo>
                    <a:pt x="22" y="16"/>
                  </a:moveTo>
                  <a:lnTo>
                    <a:pt x="20" y="17"/>
                  </a:lnTo>
                  <a:lnTo>
                    <a:pt x="16" y="18"/>
                  </a:lnTo>
                  <a:lnTo>
                    <a:pt x="13" y="19"/>
                  </a:lnTo>
                  <a:lnTo>
                    <a:pt x="10" y="21"/>
                  </a:lnTo>
                  <a:lnTo>
                    <a:pt x="9" y="22"/>
                  </a:lnTo>
                  <a:lnTo>
                    <a:pt x="8" y="24"/>
                  </a:lnTo>
                  <a:lnTo>
                    <a:pt x="8" y="28"/>
                  </a:lnTo>
                  <a:lnTo>
                    <a:pt x="9" y="31"/>
                  </a:lnTo>
                  <a:lnTo>
                    <a:pt x="9" y="32"/>
                  </a:lnTo>
                  <a:lnTo>
                    <a:pt x="11" y="33"/>
                  </a:lnTo>
                  <a:lnTo>
                    <a:pt x="14" y="34"/>
                  </a:lnTo>
                  <a:lnTo>
                    <a:pt x="16" y="34"/>
                  </a:lnTo>
                  <a:lnTo>
                    <a:pt x="18" y="33"/>
                  </a:lnTo>
                  <a:lnTo>
                    <a:pt x="19" y="32"/>
                  </a:lnTo>
                  <a:lnTo>
                    <a:pt x="21" y="31"/>
                  </a:lnTo>
                  <a:lnTo>
                    <a:pt x="22" y="29"/>
                  </a:lnTo>
                  <a:lnTo>
                    <a:pt x="22" y="16"/>
                  </a:lnTo>
                  <a:close/>
                  <a:moveTo>
                    <a:pt x="11" y="0"/>
                  </a:moveTo>
                  <a:lnTo>
                    <a:pt x="20" y="0"/>
                  </a:lnTo>
                  <a:lnTo>
                    <a:pt x="26" y="2"/>
                  </a:lnTo>
                  <a:lnTo>
                    <a:pt x="27" y="3"/>
                  </a:lnTo>
                  <a:lnTo>
                    <a:pt x="27" y="5"/>
                  </a:lnTo>
                  <a:lnTo>
                    <a:pt x="28" y="6"/>
                  </a:lnTo>
                  <a:lnTo>
                    <a:pt x="28" y="30"/>
                  </a:lnTo>
                  <a:lnTo>
                    <a:pt x="29" y="32"/>
                  </a:lnTo>
                  <a:lnTo>
                    <a:pt x="31" y="34"/>
                  </a:lnTo>
                  <a:lnTo>
                    <a:pt x="35" y="34"/>
                  </a:lnTo>
                  <a:lnTo>
                    <a:pt x="35" y="36"/>
                  </a:lnTo>
                  <a:lnTo>
                    <a:pt x="31" y="37"/>
                  </a:lnTo>
                  <a:lnTo>
                    <a:pt x="27" y="38"/>
                  </a:lnTo>
                  <a:lnTo>
                    <a:pt x="25" y="38"/>
                  </a:lnTo>
                  <a:lnTo>
                    <a:pt x="24" y="37"/>
                  </a:lnTo>
                  <a:lnTo>
                    <a:pt x="22" y="33"/>
                  </a:lnTo>
                  <a:lnTo>
                    <a:pt x="20" y="35"/>
                  </a:lnTo>
                  <a:lnTo>
                    <a:pt x="14" y="37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5" y="36"/>
                  </a:lnTo>
                  <a:lnTo>
                    <a:pt x="3" y="35"/>
                  </a:lnTo>
                  <a:lnTo>
                    <a:pt x="1" y="32"/>
                  </a:lnTo>
                  <a:lnTo>
                    <a:pt x="0" y="30"/>
                  </a:lnTo>
                  <a:lnTo>
                    <a:pt x="0" y="25"/>
                  </a:lnTo>
                  <a:lnTo>
                    <a:pt x="1" y="23"/>
                  </a:lnTo>
                  <a:lnTo>
                    <a:pt x="2" y="21"/>
                  </a:lnTo>
                  <a:lnTo>
                    <a:pt x="4" y="19"/>
                  </a:lnTo>
                  <a:lnTo>
                    <a:pt x="7" y="18"/>
                  </a:lnTo>
                  <a:lnTo>
                    <a:pt x="14" y="16"/>
                  </a:lnTo>
                  <a:lnTo>
                    <a:pt x="17" y="15"/>
                  </a:lnTo>
                  <a:lnTo>
                    <a:pt x="20" y="13"/>
                  </a:lnTo>
                  <a:lnTo>
                    <a:pt x="22" y="12"/>
                  </a:lnTo>
                  <a:lnTo>
                    <a:pt x="22" y="7"/>
                  </a:lnTo>
                  <a:lnTo>
                    <a:pt x="21" y="5"/>
                  </a:lnTo>
                  <a:lnTo>
                    <a:pt x="19" y="3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9" y="6"/>
                  </a:lnTo>
                  <a:lnTo>
                    <a:pt x="8" y="9"/>
                  </a:lnTo>
                  <a:lnTo>
                    <a:pt x="8" y="10"/>
                  </a:lnTo>
                  <a:lnTo>
                    <a:pt x="7" y="11"/>
                  </a:lnTo>
                  <a:lnTo>
                    <a:pt x="4" y="11"/>
                  </a:lnTo>
                  <a:lnTo>
                    <a:pt x="1" y="8"/>
                  </a:lnTo>
                  <a:lnTo>
                    <a:pt x="2" y="6"/>
                  </a:lnTo>
                  <a:lnTo>
                    <a:pt x="4" y="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7" name="Freeform 102">
              <a:extLst>
                <a:ext uri="{FF2B5EF4-FFF2-40B4-BE49-F238E27FC236}">
                  <a16:creationId xmlns:a16="http://schemas.microsoft.com/office/drawing/2014/main" id="{21CD24A8-AB98-46DB-A9FD-F399C49CFC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5" y="1952"/>
              <a:ext cx="18" cy="53"/>
            </a:xfrm>
            <a:custGeom>
              <a:avLst/>
              <a:gdLst>
                <a:gd name="T0" fmla="*/ 11 w 18"/>
                <a:gd name="T1" fmla="*/ 16 h 53"/>
                <a:gd name="T2" fmla="*/ 12 w 18"/>
                <a:gd name="T3" fmla="*/ 16 h 53"/>
                <a:gd name="T4" fmla="*/ 12 w 18"/>
                <a:gd name="T5" fmla="*/ 48 h 53"/>
                <a:gd name="T6" fmla="*/ 13 w 18"/>
                <a:gd name="T7" fmla="*/ 49 h 53"/>
                <a:gd name="T8" fmla="*/ 13 w 18"/>
                <a:gd name="T9" fmla="*/ 50 h 53"/>
                <a:gd name="T10" fmla="*/ 15 w 18"/>
                <a:gd name="T11" fmla="*/ 51 h 53"/>
                <a:gd name="T12" fmla="*/ 18 w 18"/>
                <a:gd name="T13" fmla="*/ 51 h 53"/>
                <a:gd name="T14" fmla="*/ 18 w 18"/>
                <a:gd name="T15" fmla="*/ 53 h 53"/>
                <a:gd name="T16" fmla="*/ 0 w 18"/>
                <a:gd name="T17" fmla="*/ 53 h 53"/>
                <a:gd name="T18" fmla="*/ 0 w 18"/>
                <a:gd name="T19" fmla="*/ 51 h 53"/>
                <a:gd name="T20" fmla="*/ 3 w 18"/>
                <a:gd name="T21" fmla="*/ 50 h 53"/>
                <a:gd name="T22" fmla="*/ 4 w 18"/>
                <a:gd name="T23" fmla="*/ 50 h 53"/>
                <a:gd name="T24" fmla="*/ 6 w 18"/>
                <a:gd name="T25" fmla="*/ 48 h 53"/>
                <a:gd name="T26" fmla="*/ 6 w 18"/>
                <a:gd name="T27" fmla="*/ 23 h 53"/>
                <a:gd name="T28" fmla="*/ 5 w 18"/>
                <a:gd name="T29" fmla="*/ 21 h 53"/>
                <a:gd name="T30" fmla="*/ 5 w 18"/>
                <a:gd name="T31" fmla="*/ 20 h 53"/>
                <a:gd name="T32" fmla="*/ 3 w 18"/>
                <a:gd name="T33" fmla="*/ 20 h 53"/>
                <a:gd name="T34" fmla="*/ 0 w 18"/>
                <a:gd name="T35" fmla="*/ 19 h 53"/>
                <a:gd name="T36" fmla="*/ 0 w 18"/>
                <a:gd name="T37" fmla="*/ 18 h 53"/>
                <a:gd name="T38" fmla="*/ 11 w 18"/>
                <a:gd name="T39" fmla="*/ 16 h 53"/>
                <a:gd name="T40" fmla="*/ 8 w 18"/>
                <a:gd name="T41" fmla="*/ 0 h 53"/>
                <a:gd name="T42" fmla="*/ 10 w 18"/>
                <a:gd name="T43" fmla="*/ 0 h 53"/>
                <a:gd name="T44" fmla="*/ 12 w 18"/>
                <a:gd name="T45" fmla="*/ 1 h 53"/>
                <a:gd name="T46" fmla="*/ 13 w 18"/>
                <a:gd name="T47" fmla="*/ 3 h 53"/>
                <a:gd name="T48" fmla="*/ 13 w 18"/>
                <a:gd name="T49" fmla="*/ 6 h 53"/>
                <a:gd name="T50" fmla="*/ 12 w 18"/>
                <a:gd name="T51" fmla="*/ 7 h 53"/>
                <a:gd name="T52" fmla="*/ 10 w 18"/>
                <a:gd name="T53" fmla="*/ 8 h 53"/>
                <a:gd name="T54" fmla="*/ 7 w 18"/>
                <a:gd name="T55" fmla="*/ 8 h 53"/>
                <a:gd name="T56" fmla="*/ 5 w 18"/>
                <a:gd name="T57" fmla="*/ 6 h 53"/>
                <a:gd name="T58" fmla="*/ 4 w 18"/>
                <a:gd name="T59" fmla="*/ 5 h 53"/>
                <a:gd name="T60" fmla="*/ 5 w 18"/>
                <a:gd name="T61" fmla="*/ 2 h 53"/>
                <a:gd name="T62" fmla="*/ 8 w 18"/>
                <a:gd name="T6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" h="53">
                  <a:moveTo>
                    <a:pt x="11" y="16"/>
                  </a:moveTo>
                  <a:lnTo>
                    <a:pt x="12" y="16"/>
                  </a:lnTo>
                  <a:lnTo>
                    <a:pt x="12" y="48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5" y="51"/>
                  </a:lnTo>
                  <a:lnTo>
                    <a:pt x="18" y="51"/>
                  </a:lnTo>
                  <a:lnTo>
                    <a:pt x="18" y="53"/>
                  </a:lnTo>
                  <a:lnTo>
                    <a:pt x="0" y="53"/>
                  </a:lnTo>
                  <a:lnTo>
                    <a:pt x="0" y="51"/>
                  </a:lnTo>
                  <a:lnTo>
                    <a:pt x="3" y="50"/>
                  </a:lnTo>
                  <a:lnTo>
                    <a:pt x="4" y="50"/>
                  </a:lnTo>
                  <a:lnTo>
                    <a:pt x="6" y="48"/>
                  </a:lnTo>
                  <a:lnTo>
                    <a:pt x="6" y="23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3" y="20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11" y="16"/>
                  </a:lnTo>
                  <a:close/>
                  <a:moveTo>
                    <a:pt x="8" y="0"/>
                  </a:moveTo>
                  <a:lnTo>
                    <a:pt x="10" y="0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12" y="7"/>
                  </a:lnTo>
                  <a:lnTo>
                    <a:pt x="10" y="8"/>
                  </a:lnTo>
                  <a:lnTo>
                    <a:pt x="7" y="8"/>
                  </a:lnTo>
                  <a:lnTo>
                    <a:pt x="5" y="6"/>
                  </a:lnTo>
                  <a:lnTo>
                    <a:pt x="4" y="5"/>
                  </a:lnTo>
                  <a:lnTo>
                    <a:pt x="5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8" name="Freeform 103">
              <a:extLst>
                <a:ext uri="{FF2B5EF4-FFF2-40B4-BE49-F238E27FC236}">
                  <a16:creationId xmlns:a16="http://schemas.microsoft.com/office/drawing/2014/main" id="{96AEB587-5663-435C-9F61-5B6547E90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6" y="1959"/>
              <a:ext cx="23" cy="47"/>
            </a:xfrm>
            <a:custGeom>
              <a:avLst/>
              <a:gdLst>
                <a:gd name="T0" fmla="*/ 10 w 23"/>
                <a:gd name="T1" fmla="*/ 0 h 47"/>
                <a:gd name="T2" fmla="*/ 12 w 23"/>
                <a:gd name="T3" fmla="*/ 0 h 47"/>
                <a:gd name="T4" fmla="*/ 12 w 23"/>
                <a:gd name="T5" fmla="*/ 9 h 47"/>
                <a:gd name="T6" fmla="*/ 22 w 23"/>
                <a:gd name="T7" fmla="*/ 9 h 47"/>
                <a:gd name="T8" fmla="*/ 22 w 23"/>
                <a:gd name="T9" fmla="*/ 13 h 47"/>
                <a:gd name="T10" fmla="*/ 12 w 23"/>
                <a:gd name="T11" fmla="*/ 13 h 47"/>
                <a:gd name="T12" fmla="*/ 12 w 23"/>
                <a:gd name="T13" fmla="*/ 35 h 47"/>
                <a:gd name="T14" fmla="*/ 13 w 23"/>
                <a:gd name="T15" fmla="*/ 38 h 47"/>
                <a:gd name="T16" fmla="*/ 15 w 23"/>
                <a:gd name="T17" fmla="*/ 42 h 47"/>
                <a:gd name="T18" fmla="*/ 16 w 23"/>
                <a:gd name="T19" fmla="*/ 43 h 47"/>
                <a:gd name="T20" fmla="*/ 20 w 23"/>
                <a:gd name="T21" fmla="*/ 43 h 47"/>
                <a:gd name="T22" fmla="*/ 22 w 23"/>
                <a:gd name="T23" fmla="*/ 42 h 47"/>
                <a:gd name="T24" fmla="*/ 23 w 23"/>
                <a:gd name="T25" fmla="*/ 43 h 47"/>
                <a:gd name="T26" fmla="*/ 21 w 23"/>
                <a:gd name="T27" fmla="*/ 45 h 47"/>
                <a:gd name="T28" fmla="*/ 18 w 23"/>
                <a:gd name="T29" fmla="*/ 46 h 47"/>
                <a:gd name="T30" fmla="*/ 14 w 23"/>
                <a:gd name="T31" fmla="*/ 47 h 47"/>
                <a:gd name="T32" fmla="*/ 11 w 23"/>
                <a:gd name="T33" fmla="*/ 47 h 47"/>
                <a:gd name="T34" fmla="*/ 9 w 23"/>
                <a:gd name="T35" fmla="*/ 46 h 47"/>
                <a:gd name="T36" fmla="*/ 6 w 23"/>
                <a:gd name="T37" fmla="*/ 43 h 47"/>
                <a:gd name="T38" fmla="*/ 5 w 23"/>
                <a:gd name="T39" fmla="*/ 41 h 47"/>
                <a:gd name="T40" fmla="*/ 5 w 23"/>
                <a:gd name="T41" fmla="*/ 13 h 47"/>
                <a:gd name="T42" fmla="*/ 0 w 23"/>
                <a:gd name="T43" fmla="*/ 13 h 47"/>
                <a:gd name="T44" fmla="*/ 0 w 23"/>
                <a:gd name="T45" fmla="*/ 9 h 47"/>
                <a:gd name="T46" fmla="*/ 5 w 23"/>
                <a:gd name="T47" fmla="*/ 9 h 47"/>
                <a:gd name="T48" fmla="*/ 10 w 23"/>
                <a:gd name="T4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47">
                  <a:moveTo>
                    <a:pt x="10" y="0"/>
                  </a:moveTo>
                  <a:lnTo>
                    <a:pt x="12" y="0"/>
                  </a:lnTo>
                  <a:lnTo>
                    <a:pt x="12" y="9"/>
                  </a:lnTo>
                  <a:lnTo>
                    <a:pt x="22" y="9"/>
                  </a:lnTo>
                  <a:lnTo>
                    <a:pt x="22" y="13"/>
                  </a:lnTo>
                  <a:lnTo>
                    <a:pt x="12" y="13"/>
                  </a:lnTo>
                  <a:lnTo>
                    <a:pt x="12" y="35"/>
                  </a:lnTo>
                  <a:lnTo>
                    <a:pt x="13" y="38"/>
                  </a:lnTo>
                  <a:lnTo>
                    <a:pt x="15" y="42"/>
                  </a:lnTo>
                  <a:lnTo>
                    <a:pt x="16" y="43"/>
                  </a:lnTo>
                  <a:lnTo>
                    <a:pt x="20" y="43"/>
                  </a:lnTo>
                  <a:lnTo>
                    <a:pt x="22" y="42"/>
                  </a:lnTo>
                  <a:lnTo>
                    <a:pt x="23" y="43"/>
                  </a:lnTo>
                  <a:lnTo>
                    <a:pt x="21" y="45"/>
                  </a:lnTo>
                  <a:lnTo>
                    <a:pt x="18" y="46"/>
                  </a:lnTo>
                  <a:lnTo>
                    <a:pt x="14" y="47"/>
                  </a:lnTo>
                  <a:lnTo>
                    <a:pt x="11" y="47"/>
                  </a:lnTo>
                  <a:lnTo>
                    <a:pt x="9" y="46"/>
                  </a:lnTo>
                  <a:lnTo>
                    <a:pt x="6" y="43"/>
                  </a:lnTo>
                  <a:lnTo>
                    <a:pt x="5" y="41"/>
                  </a:lnTo>
                  <a:lnTo>
                    <a:pt x="5" y="13"/>
                  </a:lnTo>
                  <a:lnTo>
                    <a:pt x="0" y="13"/>
                  </a:lnTo>
                  <a:lnTo>
                    <a:pt x="0" y="9"/>
                  </a:lnTo>
                  <a:lnTo>
                    <a:pt x="5" y="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9" name="Freeform 104">
              <a:extLst>
                <a:ext uri="{FF2B5EF4-FFF2-40B4-BE49-F238E27FC236}">
                  <a16:creationId xmlns:a16="http://schemas.microsoft.com/office/drawing/2014/main" id="{B190C37F-BDC5-4719-9CA4-EBA28E89B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2" y="2060"/>
              <a:ext cx="25" cy="38"/>
            </a:xfrm>
            <a:custGeom>
              <a:avLst/>
              <a:gdLst>
                <a:gd name="T0" fmla="*/ 10 w 25"/>
                <a:gd name="T1" fmla="*/ 0 h 38"/>
                <a:gd name="T2" fmla="*/ 17 w 25"/>
                <a:gd name="T3" fmla="*/ 0 h 38"/>
                <a:gd name="T4" fmla="*/ 20 w 25"/>
                <a:gd name="T5" fmla="*/ 1 h 38"/>
                <a:gd name="T6" fmla="*/ 23 w 25"/>
                <a:gd name="T7" fmla="*/ 2 h 38"/>
                <a:gd name="T8" fmla="*/ 23 w 25"/>
                <a:gd name="T9" fmla="*/ 10 h 38"/>
                <a:gd name="T10" fmla="*/ 21 w 25"/>
                <a:gd name="T11" fmla="*/ 10 h 38"/>
                <a:gd name="T12" fmla="*/ 20 w 25"/>
                <a:gd name="T13" fmla="*/ 8 h 38"/>
                <a:gd name="T14" fmla="*/ 20 w 25"/>
                <a:gd name="T15" fmla="*/ 5 h 38"/>
                <a:gd name="T16" fmla="*/ 18 w 25"/>
                <a:gd name="T17" fmla="*/ 3 h 38"/>
                <a:gd name="T18" fmla="*/ 16 w 25"/>
                <a:gd name="T19" fmla="*/ 3 h 38"/>
                <a:gd name="T20" fmla="*/ 13 w 25"/>
                <a:gd name="T21" fmla="*/ 2 h 38"/>
                <a:gd name="T22" fmla="*/ 11 w 25"/>
                <a:gd name="T23" fmla="*/ 3 h 38"/>
                <a:gd name="T24" fmla="*/ 9 w 25"/>
                <a:gd name="T25" fmla="*/ 3 h 38"/>
                <a:gd name="T26" fmla="*/ 7 w 25"/>
                <a:gd name="T27" fmla="*/ 4 h 38"/>
                <a:gd name="T28" fmla="*/ 6 w 25"/>
                <a:gd name="T29" fmla="*/ 6 h 38"/>
                <a:gd name="T30" fmla="*/ 6 w 25"/>
                <a:gd name="T31" fmla="*/ 10 h 38"/>
                <a:gd name="T32" fmla="*/ 8 w 25"/>
                <a:gd name="T33" fmla="*/ 12 h 38"/>
                <a:gd name="T34" fmla="*/ 14 w 25"/>
                <a:gd name="T35" fmla="*/ 15 h 38"/>
                <a:gd name="T36" fmla="*/ 18 w 25"/>
                <a:gd name="T37" fmla="*/ 16 h 38"/>
                <a:gd name="T38" fmla="*/ 21 w 25"/>
                <a:gd name="T39" fmla="*/ 18 h 38"/>
                <a:gd name="T40" fmla="*/ 23 w 25"/>
                <a:gd name="T41" fmla="*/ 21 h 38"/>
                <a:gd name="T42" fmla="*/ 25 w 25"/>
                <a:gd name="T43" fmla="*/ 22 h 38"/>
                <a:gd name="T44" fmla="*/ 25 w 25"/>
                <a:gd name="T45" fmla="*/ 29 h 38"/>
                <a:gd name="T46" fmla="*/ 24 w 25"/>
                <a:gd name="T47" fmla="*/ 32 h 38"/>
                <a:gd name="T48" fmla="*/ 22 w 25"/>
                <a:gd name="T49" fmla="*/ 35 h 38"/>
                <a:gd name="T50" fmla="*/ 20 w 25"/>
                <a:gd name="T51" fmla="*/ 36 h 38"/>
                <a:gd name="T52" fmla="*/ 16 w 25"/>
                <a:gd name="T53" fmla="*/ 38 h 38"/>
                <a:gd name="T54" fmla="*/ 7 w 25"/>
                <a:gd name="T55" fmla="*/ 38 h 38"/>
                <a:gd name="T56" fmla="*/ 0 w 25"/>
                <a:gd name="T57" fmla="*/ 34 h 38"/>
                <a:gd name="T58" fmla="*/ 0 w 25"/>
                <a:gd name="T59" fmla="*/ 24 h 38"/>
                <a:gd name="T60" fmla="*/ 2 w 25"/>
                <a:gd name="T61" fmla="*/ 24 h 38"/>
                <a:gd name="T62" fmla="*/ 2 w 25"/>
                <a:gd name="T63" fmla="*/ 28 h 38"/>
                <a:gd name="T64" fmla="*/ 4 w 25"/>
                <a:gd name="T65" fmla="*/ 31 h 38"/>
                <a:gd name="T66" fmla="*/ 6 w 25"/>
                <a:gd name="T67" fmla="*/ 33 h 38"/>
                <a:gd name="T68" fmla="*/ 9 w 25"/>
                <a:gd name="T69" fmla="*/ 35 h 38"/>
                <a:gd name="T70" fmla="*/ 15 w 25"/>
                <a:gd name="T71" fmla="*/ 35 h 38"/>
                <a:gd name="T72" fmla="*/ 18 w 25"/>
                <a:gd name="T73" fmla="*/ 33 h 38"/>
                <a:gd name="T74" fmla="*/ 19 w 25"/>
                <a:gd name="T75" fmla="*/ 32 h 38"/>
                <a:gd name="T76" fmla="*/ 20 w 25"/>
                <a:gd name="T77" fmla="*/ 29 h 38"/>
                <a:gd name="T78" fmla="*/ 19 w 25"/>
                <a:gd name="T79" fmla="*/ 26 h 38"/>
                <a:gd name="T80" fmla="*/ 18 w 25"/>
                <a:gd name="T81" fmla="*/ 24 h 38"/>
                <a:gd name="T82" fmla="*/ 17 w 25"/>
                <a:gd name="T83" fmla="*/ 23 h 38"/>
                <a:gd name="T84" fmla="*/ 11 w 25"/>
                <a:gd name="T85" fmla="*/ 21 h 38"/>
                <a:gd name="T86" fmla="*/ 5 w 25"/>
                <a:gd name="T87" fmla="*/ 19 h 38"/>
                <a:gd name="T88" fmla="*/ 2 w 25"/>
                <a:gd name="T89" fmla="*/ 15 h 38"/>
                <a:gd name="T90" fmla="*/ 1 w 25"/>
                <a:gd name="T91" fmla="*/ 13 h 38"/>
                <a:gd name="T92" fmla="*/ 0 w 25"/>
                <a:gd name="T93" fmla="*/ 10 h 38"/>
                <a:gd name="T94" fmla="*/ 2 w 25"/>
                <a:gd name="T95" fmla="*/ 4 h 38"/>
                <a:gd name="T96" fmla="*/ 3 w 25"/>
                <a:gd name="T97" fmla="*/ 3 h 38"/>
                <a:gd name="T98" fmla="*/ 6 w 25"/>
                <a:gd name="T99" fmla="*/ 1 h 38"/>
                <a:gd name="T100" fmla="*/ 10 w 25"/>
                <a:gd name="T10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" h="38">
                  <a:moveTo>
                    <a:pt x="10" y="0"/>
                  </a:moveTo>
                  <a:lnTo>
                    <a:pt x="17" y="0"/>
                  </a:lnTo>
                  <a:lnTo>
                    <a:pt x="20" y="1"/>
                  </a:lnTo>
                  <a:lnTo>
                    <a:pt x="23" y="2"/>
                  </a:lnTo>
                  <a:lnTo>
                    <a:pt x="23" y="10"/>
                  </a:lnTo>
                  <a:lnTo>
                    <a:pt x="21" y="10"/>
                  </a:lnTo>
                  <a:lnTo>
                    <a:pt x="20" y="8"/>
                  </a:lnTo>
                  <a:lnTo>
                    <a:pt x="20" y="5"/>
                  </a:lnTo>
                  <a:lnTo>
                    <a:pt x="18" y="3"/>
                  </a:lnTo>
                  <a:lnTo>
                    <a:pt x="16" y="3"/>
                  </a:lnTo>
                  <a:lnTo>
                    <a:pt x="13" y="2"/>
                  </a:lnTo>
                  <a:lnTo>
                    <a:pt x="11" y="3"/>
                  </a:lnTo>
                  <a:lnTo>
                    <a:pt x="9" y="3"/>
                  </a:lnTo>
                  <a:lnTo>
                    <a:pt x="7" y="4"/>
                  </a:lnTo>
                  <a:lnTo>
                    <a:pt x="6" y="6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14" y="15"/>
                  </a:lnTo>
                  <a:lnTo>
                    <a:pt x="18" y="16"/>
                  </a:lnTo>
                  <a:lnTo>
                    <a:pt x="21" y="18"/>
                  </a:lnTo>
                  <a:lnTo>
                    <a:pt x="23" y="21"/>
                  </a:lnTo>
                  <a:lnTo>
                    <a:pt x="25" y="22"/>
                  </a:lnTo>
                  <a:lnTo>
                    <a:pt x="25" y="29"/>
                  </a:lnTo>
                  <a:lnTo>
                    <a:pt x="24" y="32"/>
                  </a:lnTo>
                  <a:lnTo>
                    <a:pt x="22" y="35"/>
                  </a:lnTo>
                  <a:lnTo>
                    <a:pt x="20" y="36"/>
                  </a:lnTo>
                  <a:lnTo>
                    <a:pt x="16" y="38"/>
                  </a:lnTo>
                  <a:lnTo>
                    <a:pt x="7" y="38"/>
                  </a:lnTo>
                  <a:lnTo>
                    <a:pt x="0" y="34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1"/>
                  </a:lnTo>
                  <a:lnTo>
                    <a:pt x="6" y="33"/>
                  </a:lnTo>
                  <a:lnTo>
                    <a:pt x="9" y="35"/>
                  </a:lnTo>
                  <a:lnTo>
                    <a:pt x="15" y="35"/>
                  </a:lnTo>
                  <a:lnTo>
                    <a:pt x="18" y="33"/>
                  </a:lnTo>
                  <a:lnTo>
                    <a:pt x="19" y="32"/>
                  </a:lnTo>
                  <a:lnTo>
                    <a:pt x="20" y="29"/>
                  </a:lnTo>
                  <a:lnTo>
                    <a:pt x="19" y="26"/>
                  </a:lnTo>
                  <a:lnTo>
                    <a:pt x="18" y="24"/>
                  </a:lnTo>
                  <a:lnTo>
                    <a:pt x="17" y="23"/>
                  </a:lnTo>
                  <a:lnTo>
                    <a:pt x="11" y="21"/>
                  </a:lnTo>
                  <a:lnTo>
                    <a:pt x="5" y="19"/>
                  </a:lnTo>
                  <a:lnTo>
                    <a:pt x="2" y="15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2" y="4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0" name="Freeform 105">
              <a:extLst>
                <a:ext uri="{FF2B5EF4-FFF2-40B4-BE49-F238E27FC236}">
                  <a16:creationId xmlns:a16="http://schemas.microsoft.com/office/drawing/2014/main" id="{53261639-46EF-481D-A881-1E0A55B60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3" y="2051"/>
              <a:ext cx="23" cy="47"/>
            </a:xfrm>
            <a:custGeom>
              <a:avLst/>
              <a:gdLst>
                <a:gd name="T0" fmla="*/ 9 w 23"/>
                <a:gd name="T1" fmla="*/ 0 h 47"/>
                <a:gd name="T2" fmla="*/ 12 w 23"/>
                <a:gd name="T3" fmla="*/ 0 h 47"/>
                <a:gd name="T4" fmla="*/ 12 w 23"/>
                <a:gd name="T5" fmla="*/ 9 h 47"/>
                <a:gd name="T6" fmla="*/ 22 w 23"/>
                <a:gd name="T7" fmla="*/ 9 h 47"/>
                <a:gd name="T8" fmla="*/ 22 w 23"/>
                <a:gd name="T9" fmla="*/ 12 h 47"/>
                <a:gd name="T10" fmla="*/ 12 w 23"/>
                <a:gd name="T11" fmla="*/ 12 h 47"/>
                <a:gd name="T12" fmla="*/ 12 w 23"/>
                <a:gd name="T13" fmla="*/ 38 h 47"/>
                <a:gd name="T14" fmla="*/ 14 w 23"/>
                <a:gd name="T15" fmla="*/ 42 h 47"/>
                <a:gd name="T16" fmla="*/ 15 w 23"/>
                <a:gd name="T17" fmla="*/ 43 h 47"/>
                <a:gd name="T18" fmla="*/ 20 w 23"/>
                <a:gd name="T19" fmla="*/ 43 h 47"/>
                <a:gd name="T20" fmla="*/ 23 w 23"/>
                <a:gd name="T21" fmla="*/ 42 h 47"/>
                <a:gd name="T22" fmla="*/ 23 w 23"/>
                <a:gd name="T23" fmla="*/ 43 h 47"/>
                <a:gd name="T24" fmla="*/ 20 w 23"/>
                <a:gd name="T25" fmla="*/ 45 h 47"/>
                <a:gd name="T26" fmla="*/ 17 w 23"/>
                <a:gd name="T27" fmla="*/ 46 h 47"/>
                <a:gd name="T28" fmla="*/ 13 w 23"/>
                <a:gd name="T29" fmla="*/ 47 h 47"/>
                <a:gd name="T30" fmla="*/ 10 w 23"/>
                <a:gd name="T31" fmla="*/ 47 h 47"/>
                <a:gd name="T32" fmla="*/ 8 w 23"/>
                <a:gd name="T33" fmla="*/ 46 h 47"/>
                <a:gd name="T34" fmla="*/ 6 w 23"/>
                <a:gd name="T35" fmla="*/ 43 h 47"/>
                <a:gd name="T36" fmla="*/ 5 w 23"/>
                <a:gd name="T37" fmla="*/ 41 h 47"/>
                <a:gd name="T38" fmla="*/ 5 w 23"/>
                <a:gd name="T39" fmla="*/ 12 h 47"/>
                <a:gd name="T40" fmla="*/ 0 w 23"/>
                <a:gd name="T41" fmla="*/ 12 h 47"/>
                <a:gd name="T42" fmla="*/ 0 w 23"/>
                <a:gd name="T43" fmla="*/ 9 h 47"/>
                <a:gd name="T44" fmla="*/ 6 w 23"/>
                <a:gd name="T45" fmla="*/ 9 h 47"/>
                <a:gd name="T46" fmla="*/ 9 w 23"/>
                <a:gd name="T4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" h="47">
                  <a:moveTo>
                    <a:pt x="9" y="0"/>
                  </a:moveTo>
                  <a:lnTo>
                    <a:pt x="12" y="0"/>
                  </a:lnTo>
                  <a:lnTo>
                    <a:pt x="12" y="9"/>
                  </a:lnTo>
                  <a:lnTo>
                    <a:pt x="22" y="9"/>
                  </a:lnTo>
                  <a:lnTo>
                    <a:pt x="22" y="12"/>
                  </a:lnTo>
                  <a:lnTo>
                    <a:pt x="12" y="12"/>
                  </a:lnTo>
                  <a:lnTo>
                    <a:pt x="12" y="38"/>
                  </a:lnTo>
                  <a:lnTo>
                    <a:pt x="14" y="42"/>
                  </a:lnTo>
                  <a:lnTo>
                    <a:pt x="15" y="43"/>
                  </a:lnTo>
                  <a:lnTo>
                    <a:pt x="20" y="43"/>
                  </a:lnTo>
                  <a:lnTo>
                    <a:pt x="23" y="42"/>
                  </a:lnTo>
                  <a:lnTo>
                    <a:pt x="23" y="43"/>
                  </a:lnTo>
                  <a:lnTo>
                    <a:pt x="20" y="45"/>
                  </a:lnTo>
                  <a:lnTo>
                    <a:pt x="17" y="46"/>
                  </a:lnTo>
                  <a:lnTo>
                    <a:pt x="13" y="47"/>
                  </a:lnTo>
                  <a:lnTo>
                    <a:pt x="10" y="47"/>
                  </a:lnTo>
                  <a:lnTo>
                    <a:pt x="8" y="46"/>
                  </a:lnTo>
                  <a:lnTo>
                    <a:pt x="6" y="43"/>
                  </a:lnTo>
                  <a:lnTo>
                    <a:pt x="5" y="41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6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1" name="Freeform 106">
              <a:extLst>
                <a:ext uri="{FF2B5EF4-FFF2-40B4-BE49-F238E27FC236}">
                  <a16:creationId xmlns:a16="http://schemas.microsoft.com/office/drawing/2014/main" id="{6A89BEAB-2764-4146-92BF-83D52144E3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19" y="2060"/>
              <a:ext cx="36" cy="38"/>
            </a:xfrm>
            <a:custGeom>
              <a:avLst/>
              <a:gdLst>
                <a:gd name="T0" fmla="*/ 22 w 36"/>
                <a:gd name="T1" fmla="*/ 16 h 38"/>
                <a:gd name="T2" fmla="*/ 20 w 36"/>
                <a:gd name="T3" fmla="*/ 17 h 38"/>
                <a:gd name="T4" fmla="*/ 17 w 36"/>
                <a:gd name="T5" fmla="*/ 18 h 38"/>
                <a:gd name="T6" fmla="*/ 14 w 36"/>
                <a:gd name="T7" fmla="*/ 19 h 38"/>
                <a:gd name="T8" fmla="*/ 11 w 36"/>
                <a:gd name="T9" fmla="*/ 21 h 38"/>
                <a:gd name="T10" fmla="*/ 9 w 36"/>
                <a:gd name="T11" fmla="*/ 21 h 38"/>
                <a:gd name="T12" fmla="*/ 8 w 36"/>
                <a:gd name="T13" fmla="*/ 23 h 38"/>
                <a:gd name="T14" fmla="*/ 8 w 36"/>
                <a:gd name="T15" fmla="*/ 28 h 38"/>
                <a:gd name="T16" fmla="*/ 9 w 36"/>
                <a:gd name="T17" fmla="*/ 31 h 38"/>
                <a:gd name="T18" fmla="*/ 15 w 36"/>
                <a:gd name="T19" fmla="*/ 34 h 38"/>
                <a:gd name="T20" fmla="*/ 17 w 36"/>
                <a:gd name="T21" fmla="*/ 34 h 38"/>
                <a:gd name="T22" fmla="*/ 18 w 36"/>
                <a:gd name="T23" fmla="*/ 33 h 38"/>
                <a:gd name="T24" fmla="*/ 19 w 36"/>
                <a:gd name="T25" fmla="*/ 32 h 38"/>
                <a:gd name="T26" fmla="*/ 21 w 36"/>
                <a:gd name="T27" fmla="*/ 31 h 38"/>
                <a:gd name="T28" fmla="*/ 22 w 36"/>
                <a:gd name="T29" fmla="*/ 29 h 38"/>
                <a:gd name="T30" fmla="*/ 22 w 36"/>
                <a:gd name="T31" fmla="*/ 16 h 38"/>
                <a:gd name="T32" fmla="*/ 12 w 36"/>
                <a:gd name="T33" fmla="*/ 0 h 38"/>
                <a:gd name="T34" fmla="*/ 20 w 36"/>
                <a:gd name="T35" fmla="*/ 0 h 38"/>
                <a:gd name="T36" fmla="*/ 26 w 36"/>
                <a:gd name="T37" fmla="*/ 2 h 38"/>
                <a:gd name="T38" fmla="*/ 27 w 36"/>
                <a:gd name="T39" fmla="*/ 3 h 38"/>
                <a:gd name="T40" fmla="*/ 28 w 36"/>
                <a:gd name="T41" fmla="*/ 4 h 38"/>
                <a:gd name="T42" fmla="*/ 29 w 36"/>
                <a:gd name="T43" fmla="*/ 5 h 38"/>
                <a:gd name="T44" fmla="*/ 29 w 36"/>
                <a:gd name="T45" fmla="*/ 27 h 38"/>
                <a:gd name="T46" fmla="*/ 30 w 36"/>
                <a:gd name="T47" fmla="*/ 30 h 38"/>
                <a:gd name="T48" fmla="*/ 30 w 36"/>
                <a:gd name="T49" fmla="*/ 32 h 38"/>
                <a:gd name="T50" fmla="*/ 32 w 36"/>
                <a:gd name="T51" fmla="*/ 34 h 38"/>
                <a:gd name="T52" fmla="*/ 35 w 36"/>
                <a:gd name="T53" fmla="*/ 34 h 38"/>
                <a:gd name="T54" fmla="*/ 36 w 36"/>
                <a:gd name="T55" fmla="*/ 36 h 38"/>
                <a:gd name="T56" fmla="*/ 27 w 36"/>
                <a:gd name="T57" fmla="*/ 38 h 38"/>
                <a:gd name="T58" fmla="*/ 25 w 36"/>
                <a:gd name="T59" fmla="*/ 38 h 38"/>
                <a:gd name="T60" fmla="*/ 24 w 36"/>
                <a:gd name="T61" fmla="*/ 37 h 38"/>
                <a:gd name="T62" fmla="*/ 22 w 36"/>
                <a:gd name="T63" fmla="*/ 33 h 38"/>
                <a:gd name="T64" fmla="*/ 20 w 36"/>
                <a:gd name="T65" fmla="*/ 35 h 38"/>
                <a:gd name="T66" fmla="*/ 15 w 36"/>
                <a:gd name="T67" fmla="*/ 37 h 38"/>
                <a:gd name="T68" fmla="*/ 11 w 36"/>
                <a:gd name="T69" fmla="*/ 38 h 38"/>
                <a:gd name="T70" fmla="*/ 8 w 36"/>
                <a:gd name="T71" fmla="*/ 38 h 38"/>
                <a:gd name="T72" fmla="*/ 5 w 36"/>
                <a:gd name="T73" fmla="*/ 36 h 38"/>
                <a:gd name="T74" fmla="*/ 3 w 36"/>
                <a:gd name="T75" fmla="*/ 35 h 38"/>
                <a:gd name="T76" fmla="*/ 1 w 36"/>
                <a:gd name="T77" fmla="*/ 32 h 38"/>
                <a:gd name="T78" fmla="*/ 0 w 36"/>
                <a:gd name="T79" fmla="*/ 30 h 38"/>
                <a:gd name="T80" fmla="*/ 0 w 36"/>
                <a:gd name="T81" fmla="*/ 24 h 38"/>
                <a:gd name="T82" fmla="*/ 2 w 36"/>
                <a:gd name="T83" fmla="*/ 21 h 38"/>
                <a:gd name="T84" fmla="*/ 4 w 36"/>
                <a:gd name="T85" fmla="*/ 20 h 38"/>
                <a:gd name="T86" fmla="*/ 7 w 36"/>
                <a:gd name="T87" fmla="*/ 18 h 38"/>
                <a:gd name="T88" fmla="*/ 18 w 36"/>
                <a:gd name="T89" fmla="*/ 15 h 38"/>
                <a:gd name="T90" fmla="*/ 20 w 36"/>
                <a:gd name="T91" fmla="*/ 13 h 38"/>
                <a:gd name="T92" fmla="*/ 22 w 36"/>
                <a:gd name="T93" fmla="*/ 12 h 38"/>
                <a:gd name="T94" fmla="*/ 22 w 36"/>
                <a:gd name="T95" fmla="*/ 6 h 38"/>
                <a:gd name="T96" fmla="*/ 21 w 36"/>
                <a:gd name="T97" fmla="*/ 4 h 38"/>
                <a:gd name="T98" fmla="*/ 18 w 36"/>
                <a:gd name="T99" fmla="*/ 2 h 38"/>
                <a:gd name="T100" fmla="*/ 17 w 36"/>
                <a:gd name="T101" fmla="*/ 2 h 38"/>
                <a:gd name="T102" fmla="*/ 14 w 36"/>
                <a:gd name="T103" fmla="*/ 3 h 38"/>
                <a:gd name="T104" fmla="*/ 12 w 36"/>
                <a:gd name="T105" fmla="*/ 3 h 38"/>
                <a:gd name="T106" fmla="*/ 10 w 36"/>
                <a:gd name="T107" fmla="*/ 5 h 38"/>
                <a:gd name="T108" fmla="*/ 8 w 36"/>
                <a:gd name="T109" fmla="*/ 9 h 38"/>
                <a:gd name="T110" fmla="*/ 8 w 36"/>
                <a:gd name="T111" fmla="*/ 10 h 38"/>
                <a:gd name="T112" fmla="*/ 7 w 36"/>
                <a:gd name="T113" fmla="*/ 11 h 38"/>
                <a:gd name="T114" fmla="*/ 5 w 36"/>
                <a:gd name="T115" fmla="*/ 11 h 38"/>
                <a:gd name="T116" fmla="*/ 3 w 36"/>
                <a:gd name="T117" fmla="*/ 10 h 38"/>
                <a:gd name="T118" fmla="*/ 2 w 36"/>
                <a:gd name="T119" fmla="*/ 9 h 38"/>
                <a:gd name="T120" fmla="*/ 2 w 36"/>
                <a:gd name="T121" fmla="*/ 5 h 38"/>
                <a:gd name="T122" fmla="*/ 8 w 36"/>
                <a:gd name="T123" fmla="*/ 2 h 38"/>
                <a:gd name="T124" fmla="*/ 12 w 36"/>
                <a:gd name="T12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" h="38">
                  <a:moveTo>
                    <a:pt x="22" y="16"/>
                  </a:moveTo>
                  <a:lnTo>
                    <a:pt x="20" y="17"/>
                  </a:lnTo>
                  <a:lnTo>
                    <a:pt x="17" y="18"/>
                  </a:lnTo>
                  <a:lnTo>
                    <a:pt x="14" y="19"/>
                  </a:lnTo>
                  <a:lnTo>
                    <a:pt x="11" y="21"/>
                  </a:lnTo>
                  <a:lnTo>
                    <a:pt x="9" y="21"/>
                  </a:lnTo>
                  <a:lnTo>
                    <a:pt x="8" y="23"/>
                  </a:lnTo>
                  <a:lnTo>
                    <a:pt x="8" y="28"/>
                  </a:lnTo>
                  <a:lnTo>
                    <a:pt x="9" y="31"/>
                  </a:lnTo>
                  <a:lnTo>
                    <a:pt x="15" y="34"/>
                  </a:lnTo>
                  <a:lnTo>
                    <a:pt x="17" y="34"/>
                  </a:lnTo>
                  <a:lnTo>
                    <a:pt x="18" y="33"/>
                  </a:lnTo>
                  <a:lnTo>
                    <a:pt x="19" y="32"/>
                  </a:lnTo>
                  <a:lnTo>
                    <a:pt x="21" y="31"/>
                  </a:lnTo>
                  <a:lnTo>
                    <a:pt x="22" y="29"/>
                  </a:lnTo>
                  <a:lnTo>
                    <a:pt x="22" y="16"/>
                  </a:lnTo>
                  <a:close/>
                  <a:moveTo>
                    <a:pt x="12" y="0"/>
                  </a:moveTo>
                  <a:lnTo>
                    <a:pt x="20" y="0"/>
                  </a:lnTo>
                  <a:lnTo>
                    <a:pt x="26" y="2"/>
                  </a:lnTo>
                  <a:lnTo>
                    <a:pt x="27" y="3"/>
                  </a:lnTo>
                  <a:lnTo>
                    <a:pt x="28" y="4"/>
                  </a:lnTo>
                  <a:lnTo>
                    <a:pt x="29" y="5"/>
                  </a:lnTo>
                  <a:lnTo>
                    <a:pt x="29" y="27"/>
                  </a:lnTo>
                  <a:lnTo>
                    <a:pt x="30" y="30"/>
                  </a:lnTo>
                  <a:lnTo>
                    <a:pt x="30" y="32"/>
                  </a:lnTo>
                  <a:lnTo>
                    <a:pt x="32" y="34"/>
                  </a:lnTo>
                  <a:lnTo>
                    <a:pt x="35" y="34"/>
                  </a:lnTo>
                  <a:lnTo>
                    <a:pt x="36" y="36"/>
                  </a:lnTo>
                  <a:lnTo>
                    <a:pt x="27" y="38"/>
                  </a:lnTo>
                  <a:lnTo>
                    <a:pt x="25" y="38"/>
                  </a:lnTo>
                  <a:lnTo>
                    <a:pt x="24" y="37"/>
                  </a:lnTo>
                  <a:lnTo>
                    <a:pt x="22" y="33"/>
                  </a:lnTo>
                  <a:lnTo>
                    <a:pt x="20" y="35"/>
                  </a:lnTo>
                  <a:lnTo>
                    <a:pt x="15" y="37"/>
                  </a:lnTo>
                  <a:lnTo>
                    <a:pt x="11" y="38"/>
                  </a:lnTo>
                  <a:lnTo>
                    <a:pt x="8" y="38"/>
                  </a:lnTo>
                  <a:lnTo>
                    <a:pt x="5" y="36"/>
                  </a:lnTo>
                  <a:lnTo>
                    <a:pt x="3" y="35"/>
                  </a:lnTo>
                  <a:lnTo>
                    <a:pt x="1" y="32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2" y="21"/>
                  </a:lnTo>
                  <a:lnTo>
                    <a:pt x="4" y="20"/>
                  </a:lnTo>
                  <a:lnTo>
                    <a:pt x="7" y="18"/>
                  </a:lnTo>
                  <a:lnTo>
                    <a:pt x="18" y="15"/>
                  </a:lnTo>
                  <a:lnTo>
                    <a:pt x="20" y="13"/>
                  </a:lnTo>
                  <a:lnTo>
                    <a:pt x="22" y="12"/>
                  </a:lnTo>
                  <a:lnTo>
                    <a:pt x="22" y="6"/>
                  </a:lnTo>
                  <a:lnTo>
                    <a:pt x="21" y="4"/>
                  </a:lnTo>
                  <a:lnTo>
                    <a:pt x="18" y="2"/>
                  </a:lnTo>
                  <a:lnTo>
                    <a:pt x="17" y="2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0" y="5"/>
                  </a:lnTo>
                  <a:lnTo>
                    <a:pt x="8" y="9"/>
                  </a:lnTo>
                  <a:lnTo>
                    <a:pt x="8" y="10"/>
                  </a:lnTo>
                  <a:lnTo>
                    <a:pt x="7" y="11"/>
                  </a:lnTo>
                  <a:lnTo>
                    <a:pt x="5" y="11"/>
                  </a:lnTo>
                  <a:lnTo>
                    <a:pt x="3" y="10"/>
                  </a:lnTo>
                  <a:lnTo>
                    <a:pt x="2" y="9"/>
                  </a:lnTo>
                  <a:lnTo>
                    <a:pt x="2" y="5"/>
                  </a:lnTo>
                  <a:lnTo>
                    <a:pt x="8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2" name="Freeform 107">
              <a:extLst>
                <a:ext uri="{FF2B5EF4-FFF2-40B4-BE49-F238E27FC236}">
                  <a16:creationId xmlns:a16="http://schemas.microsoft.com/office/drawing/2014/main" id="{2F7D2FE2-41FD-4738-9333-6FF6135D1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" y="2051"/>
              <a:ext cx="23" cy="47"/>
            </a:xfrm>
            <a:custGeom>
              <a:avLst/>
              <a:gdLst>
                <a:gd name="T0" fmla="*/ 11 w 23"/>
                <a:gd name="T1" fmla="*/ 0 h 47"/>
                <a:gd name="T2" fmla="*/ 13 w 23"/>
                <a:gd name="T3" fmla="*/ 0 h 47"/>
                <a:gd name="T4" fmla="*/ 13 w 23"/>
                <a:gd name="T5" fmla="*/ 9 h 47"/>
                <a:gd name="T6" fmla="*/ 22 w 23"/>
                <a:gd name="T7" fmla="*/ 9 h 47"/>
                <a:gd name="T8" fmla="*/ 22 w 23"/>
                <a:gd name="T9" fmla="*/ 12 h 47"/>
                <a:gd name="T10" fmla="*/ 13 w 23"/>
                <a:gd name="T11" fmla="*/ 12 h 47"/>
                <a:gd name="T12" fmla="*/ 13 w 23"/>
                <a:gd name="T13" fmla="*/ 38 h 47"/>
                <a:gd name="T14" fmla="*/ 15 w 23"/>
                <a:gd name="T15" fmla="*/ 42 h 47"/>
                <a:gd name="T16" fmla="*/ 15 w 23"/>
                <a:gd name="T17" fmla="*/ 43 h 47"/>
                <a:gd name="T18" fmla="*/ 20 w 23"/>
                <a:gd name="T19" fmla="*/ 43 h 47"/>
                <a:gd name="T20" fmla="*/ 23 w 23"/>
                <a:gd name="T21" fmla="*/ 42 h 47"/>
                <a:gd name="T22" fmla="*/ 23 w 23"/>
                <a:gd name="T23" fmla="*/ 43 h 47"/>
                <a:gd name="T24" fmla="*/ 21 w 23"/>
                <a:gd name="T25" fmla="*/ 45 h 47"/>
                <a:gd name="T26" fmla="*/ 14 w 23"/>
                <a:gd name="T27" fmla="*/ 47 h 47"/>
                <a:gd name="T28" fmla="*/ 11 w 23"/>
                <a:gd name="T29" fmla="*/ 47 h 47"/>
                <a:gd name="T30" fmla="*/ 10 w 23"/>
                <a:gd name="T31" fmla="*/ 46 h 47"/>
                <a:gd name="T32" fmla="*/ 8 w 23"/>
                <a:gd name="T33" fmla="*/ 45 h 47"/>
                <a:gd name="T34" fmla="*/ 6 w 23"/>
                <a:gd name="T35" fmla="*/ 41 h 47"/>
                <a:gd name="T36" fmla="*/ 5 w 23"/>
                <a:gd name="T37" fmla="*/ 38 h 47"/>
                <a:gd name="T38" fmla="*/ 5 w 23"/>
                <a:gd name="T39" fmla="*/ 12 h 47"/>
                <a:gd name="T40" fmla="*/ 0 w 23"/>
                <a:gd name="T41" fmla="*/ 12 h 47"/>
                <a:gd name="T42" fmla="*/ 0 w 23"/>
                <a:gd name="T43" fmla="*/ 9 h 47"/>
                <a:gd name="T44" fmla="*/ 6 w 23"/>
                <a:gd name="T45" fmla="*/ 9 h 47"/>
                <a:gd name="T46" fmla="*/ 11 w 23"/>
                <a:gd name="T4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" h="47">
                  <a:moveTo>
                    <a:pt x="11" y="0"/>
                  </a:moveTo>
                  <a:lnTo>
                    <a:pt x="13" y="0"/>
                  </a:lnTo>
                  <a:lnTo>
                    <a:pt x="13" y="9"/>
                  </a:lnTo>
                  <a:lnTo>
                    <a:pt x="22" y="9"/>
                  </a:lnTo>
                  <a:lnTo>
                    <a:pt x="22" y="12"/>
                  </a:lnTo>
                  <a:lnTo>
                    <a:pt x="13" y="12"/>
                  </a:lnTo>
                  <a:lnTo>
                    <a:pt x="13" y="38"/>
                  </a:lnTo>
                  <a:lnTo>
                    <a:pt x="15" y="42"/>
                  </a:lnTo>
                  <a:lnTo>
                    <a:pt x="15" y="43"/>
                  </a:lnTo>
                  <a:lnTo>
                    <a:pt x="20" y="43"/>
                  </a:lnTo>
                  <a:lnTo>
                    <a:pt x="23" y="42"/>
                  </a:lnTo>
                  <a:lnTo>
                    <a:pt x="23" y="43"/>
                  </a:lnTo>
                  <a:lnTo>
                    <a:pt x="21" y="45"/>
                  </a:lnTo>
                  <a:lnTo>
                    <a:pt x="14" y="47"/>
                  </a:lnTo>
                  <a:lnTo>
                    <a:pt x="11" y="47"/>
                  </a:lnTo>
                  <a:lnTo>
                    <a:pt x="10" y="46"/>
                  </a:lnTo>
                  <a:lnTo>
                    <a:pt x="8" y="45"/>
                  </a:lnTo>
                  <a:lnTo>
                    <a:pt x="6" y="41"/>
                  </a:lnTo>
                  <a:lnTo>
                    <a:pt x="5" y="3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6" y="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3" name="Freeform 108">
              <a:extLst>
                <a:ext uri="{FF2B5EF4-FFF2-40B4-BE49-F238E27FC236}">
                  <a16:creationId xmlns:a16="http://schemas.microsoft.com/office/drawing/2014/main" id="{446E5839-A6FD-47F8-BF50-8B4B8B6FF1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4" y="2060"/>
              <a:ext cx="32" cy="38"/>
            </a:xfrm>
            <a:custGeom>
              <a:avLst/>
              <a:gdLst>
                <a:gd name="T0" fmla="*/ 17 w 32"/>
                <a:gd name="T1" fmla="*/ 2 h 38"/>
                <a:gd name="T2" fmla="*/ 14 w 32"/>
                <a:gd name="T3" fmla="*/ 3 h 38"/>
                <a:gd name="T4" fmla="*/ 12 w 32"/>
                <a:gd name="T5" fmla="*/ 3 h 38"/>
                <a:gd name="T6" fmla="*/ 10 w 32"/>
                <a:gd name="T7" fmla="*/ 5 h 38"/>
                <a:gd name="T8" fmla="*/ 8 w 32"/>
                <a:gd name="T9" fmla="*/ 9 h 38"/>
                <a:gd name="T10" fmla="*/ 8 w 32"/>
                <a:gd name="T11" fmla="*/ 14 h 38"/>
                <a:gd name="T12" fmla="*/ 24 w 32"/>
                <a:gd name="T13" fmla="*/ 14 h 38"/>
                <a:gd name="T14" fmla="*/ 24 w 32"/>
                <a:gd name="T15" fmla="*/ 13 h 38"/>
                <a:gd name="T16" fmla="*/ 24 w 32"/>
                <a:gd name="T17" fmla="*/ 8 h 38"/>
                <a:gd name="T18" fmla="*/ 23 w 32"/>
                <a:gd name="T19" fmla="*/ 4 h 38"/>
                <a:gd name="T20" fmla="*/ 22 w 32"/>
                <a:gd name="T21" fmla="*/ 3 h 38"/>
                <a:gd name="T22" fmla="*/ 20 w 32"/>
                <a:gd name="T23" fmla="*/ 3 h 38"/>
                <a:gd name="T24" fmla="*/ 17 w 32"/>
                <a:gd name="T25" fmla="*/ 2 h 38"/>
                <a:gd name="T26" fmla="*/ 17 w 32"/>
                <a:gd name="T27" fmla="*/ 0 h 38"/>
                <a:gd name="T28" fmla="*/ 22 w 32"/>
                <a:gd name="T29" fmla="*/ 0 h 38"/>
                <a:gd name="T30" fmla="*/ 24 w 32"/>
                <a:gd name="T31" fmla="*/ 1 h 38"/>
                <a:gd name="T32" fmla="*/ 27 w 32"/>
                <a:gd name="T33" fmla="*/ 3 h 38"/>
                <a:gd name="T34" fmla="*/ 29 w 32"/>
                <a:gd name="T35" fmla="*/ 4 h 38"/>
                <a:gd name="T36" fmla="*/ 32 w 32"/>
                <a:gd name="T37" fmla="*/ 10 h 38"/>
                <a:gd name="T38" fmla="*/ 32 w 32"/>
                <a:gd name="T39" fmla="*/ 16 h 38"/>
                <a:gd name="T40" fmla="*/ 31 w 32"/>
                <a:gd name="T41" fmla="*/ 17 h 38"/>
                <a:gd name="T42" fmla="*/ 7 w 32"/>
                <a:gd name="T43" fmla="*/ 17 h 38"/>
                <a:gd name="T44" fmla="*/ 8 w 32"/>
                <a:gd name="T45" fmla="*/ 23 h 38"/>
                <a:gd name="T46" fmla="*/ 9 w 32"/>
                <a:gd name="T47" fmla="*/ 28 h 38"/>
                <a:gd name="T48" fmla="*/ 13 w 32"/>
                <a:gd name="T49" fmla="*/ 32 h 38"/>
                <a:gd name="T50" fmla="*/ 19 w 32"/>
                <a:gd name="T51" fmla="*/ 34 h 38"/>
                <a:gd name="T52" fmla="*/ 22 w 32"/>
                <a:gd name="T53" fmla="*/ 34 h 38"/>
                <a:gd name="T54" fmla="*/ 24 w 32"/>
                <a:gd name="T55" fmla="*/ 32 h 38"/>
                <a:gd name="T56" fmla="*/ 26 w 32"/>
                <a:gd name="T57" fmla="*/ 31 h 38"/>
                <a:gd name="T58" fmla="*/ 28 w 32"/>
                <a:gd name="T59" fmla="*/ 28 h 38"/>
                <a:gd name="T60" fmla="*/ 29 w 32"/>
                <a:gd name="T61" fmla="*/ 26 h 38"/>
                <a:gd name="T62" fmla="*/ 32 w 32"/>
                <a:gd name="T63" fmla="*/ 27 h 38"/>
                <a:gd name="T64" fmla="*/ 30 w 32"/>
                <a:gd name="T65" fmla="*/ 30 h 38"/>
                <a:gd name="T66" fmla="*/ 29 w 32"/>
                <a:gd name="T67" fmla="*/ 32 h 38"/>
                <a:gd name="T68" fmla="*/ 26 w 32"/>
                <a:gd name="T69" fmla="*/ 35 h 38"/>
                <a:gd name="T70" fmla="*/ 21 w 32"/>
                <a:gd name="T71" fmla="*/ 38 h 38"/>
                <a:gd name="T72" fmla="*/ 17 w 32"/>
                <a:gd name="T73" fmla="*/ 38 h 38"/>
                <a:gd name="T74" fmla="*/ 9 w 32"/>
                <a:gd name="T75" fmla="*/ 37 h 38"/>
                <a:gd name="T76" fmla="*/ 4 w 32"/>
                <a:gd name="T77" fmla="*/ 33 h 38"/>
                <a:gd name="T78" fmla="*/ 1 w 32"/>
                <a:gd name="T79" fmla="*/ 26 h 38"/>
                <a:gd name="T80" fmla="*/ 0 w 32"/>
                <a:gd name="T81" fmla="*/ 19 h 38"/>
                <a:gd name="T82" fmla="*/ 1 w 32"/>
                <a:gd name="T83" fmla="*/ 11 h 38"/>
                <a:gd name="T84" fmla="*/ 5 w 32"/>
                <a:gd name="T85" fmla="*/ 4 h 38"/>
                <a:gd name="T86" fmla="*/ 9 w 32"/>
                <a:gd name="T87" fmla="*/ 1 h 38"/>
                <a:gd name="T88" fmla="*/ 17 w 32"/>
                <a:gd name="T8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38">
                  <a:moveTo>
                    <a:pt x="17" y="2"/>
                  </a:moveTo>
                  <a:lnTo>
                    <a:pt x="14" y="3"/>
                  </a:lnTo>
                  <a:lnTo>
                    <a:pt x="12" y="3"/>
                  </a:lnTo>
                  <a:lnTo>
                    <a:pt x="10" y="5"/>
                  </a:lnTo>
                  <a:lnTo>
                    <a:pt x="8" y="9"/>
                  </a:lnTo>
                  <a:lnTo>
                    <a:pt x="8" y="14"/>
                  </a:lnTo>
                  <a:lnTo>
                    <a:pt x="24" y="14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3" y="4"/>
                  </a:lnTo>
                  <a:lnTo>
                    <a:pt x="22" y="3"/>
                  </a:lnTo>
                  <a:lnTo>
                    <a:pt x="20" y="3"/>
                  </a:lnTo>
                  <a:lnTo>
                    <a:pt x="17" y="2"/>
                  </a:lnTo>
                  <a:close/>
                  <a:moveTo>
                    <a:pt x="17" y="0"/>
                  </a:moveTo>
                  <a:lnTo>
                    <a:pt x="22" y="0"/>
                  </a:lnTo>
                  <a:lnTo>
                    <a:pt x="24" y="1"/>
                  </a:lnTo>
                  <a:lnTo>
                    <a:pt x="27" y="3"/>
                  </a:lnTo>
                  <a:lnTo>
                    <a:pt x="29" y="4"/>
                  </a:lnTo>
                  <a:lnTo>
                    <a:pt x="32" y="10"/>
                  </a:lnTo>
                  <a:lnTo>
                    <a:pt x="32" y="16"/>
                  </a:lnTo>
                  <a:lnTo>
                    <a:pt x="31" y="17"/>
                  </a:lnTo>
                  <a:lnTo>
                    <a:pt x="7" y="17"/>
                  </a:lnTo>
                  <a:lnTo>
                    <a:pt x="8" y="23"/>
                  </a:lnTo>
                  <a:lnTo>
                    <a:pt x="9" y="28"/>
                  </a:lnTo>
                  <a:lnTo>
                    <a:pt x="13" y="32"/>
                  </a:lnTo>
                  <a:lnTo>
                    <a:pt x="19" y="34"/>
                  </a:lnTo>
                  <a:lnTo>
                    <a:pt x="22" y="34"/>
                  </a:lnTo>
                  <a:lnTo>
                    <a:pt x="24" y="32"/>
                  </a:lnTo>
                  <a:lnTo>
                    <a:pt x="26" y="31"/>
                  </a:lnTo>
                  <a:lnTo>
                    <a:pt x="28" y="28"/>
                  </a:lnTo>
                  <a:lnTo>
                    <a:pt x="29" y="26"/>
                  </a:lnTo>
                  <a:lnTo>
                    <a:pt x="32" y="27"/>
                  </a:lnTo>
                  <a:lnTo>
                    <a:pt x="30" y="30"/>
                  </a:lnTo>
                  <a:lnTo>
                    <a:pt x="29" y="32"/>
                  </a:lnTo>
                  <a:lnTo>
                    <a:pt x="26" y="35"/>
                  </a:lnTo>
                  <a:lnTo>
                    <a:pt x="21" y="38"/>
                  </a:lnTo>
                  <a:lnTo>
                    <a:pt x="17" y="38"/>
                  </a:lnTo>
                  <a:lnTo>
                    <a:pt x="9" y="37"/>
                  </a:lnTo>
                  <a:lnTo>
                    <a:pt x="4" y="33"/>
                  </a:lnTo>
                  <a:lnTo>
                    <a:pt x="1" y="26"/>
                  </a:lnTo>
                  <a:lnTo>
                    <a:pt x="0" y="19"/>
                  </a:lnTo>
                  <a:lnTo>
                    <a:pt x="1" y="11"/>
                  </a:lnTo>
                  <a:lnTo>
                    <a:pt x="5" y="4"/>
                  </a:lnTo>
                  <a:lnTo>
                    <a:pt x="9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4" name="Line 109">
              <a:extLst>
                <a:ext uri="{FF2B5EF4-FFF2-40B4-BE49-F238E27FC236}">
                  <a16:creationId xmlns:a16="http://schemas.microsoft.com/office/drawing/2014/main" id="{ABB11621-7578-48AC-98C2-4947C0237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7" y="977"/>
              <a:ext cx="0" cy="291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5" name="Line 110">
              <a:extLst>
                <a:ext uri="{FF2B5EF4-FFF2-40B4-BE49-F238E27FC236}">
                  <a16:creationId xmlns:a16="http://schemas.microsoft.com/office/drawing/2014/main" id="{5C4D6A33-84CF-4CBC-BD74-858D0E3F49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7" y="3893"/>
              <a:ext cx="239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6" name="Freeform 111">
              <a:extLst>
                <a:ext uri="{FF2B5EF4-FFF2-40B4-BE49-F238E27FC236}">
                  <a16:creationId xmlns:a16="http://schemas.microsoft.com/office/drawing/2014/main" id="{26FDB738-89E7-4FA4-9914-4844AD792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1" y="3874"/>
              <a:ext cx="70" cy="38"/>
            </a:xfrm>
            <a:custGeom>
              <a:avLst/>
              <a:gdLst>
                <a:gd name="T0" fmla="*/ 0 w 70"/>
                <a:gd name="T1" fmla="*/ 0 h 38"/>
                <a:gd name="T2" fmla="*/ 70 w 70"/>
                <a:gd name="T3" fmla="*/ 19 h 38"/>
                <a:gd name="T4" fmla="*/ 0 w 70"/>
                <a:gd name="T5" fmla="*/ 38 h 38"/>
                <a:gd name="T6" fmla="*/ 0 w 70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8">
                  <a:moveTo>
                    <a:pt x="0" y="0"/>
                  </a:moveTo>
                  <a:lnTo>
                    <a:pt x="70" y="19"/>
                  </a:lnTo>
                  <a:lnTo>
                    <a:pt x="0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7" name="Freeform 112">
              <a:extLst>
                <a:ext uri="{FF2B5EF4-FFF2-40B4-BE49-F238E27FC236}">
                  <a16:creationId xmlns:a16="http://schemas.microsoft.com/office/drawing/2014/main" id="{AA694CA1-E59D-47C5-BB2B-05BAC1F67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" y="919"/>
              <a:ext cx="38" cy="71"/>
            </a:xfrm>
            <a:custGeom>
              <a:avLst/>
              <a:gdLst>
                <a:gd name="T0" fmla="*/ 19 w 38"/>
                <a:gd name="T1" fmla="*/ 0 h 71"/>
                <a:gd name="T2" fmla="*/ 38 w 38"/>
                <a:gd name="T3" fmla="*/ 71 h 71"/>
                <a:gd name="T4" fmla="*/ 0 w 38"/>
                <a:gd name="T5" fmla="*/ 71 h 71"/>
                <a:gd name="T6" fmla="*/ 19 w 38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71">
                  <a:moveTo>
                    <a:pt x="19" y="0"/>
                  </a:moveTo>
                  <a:lnTo>
                    <a:pt x="38" y="71"/>
                  </a:lnTo>
                  <a:lnTo>
                    <a:pt x="0" y="7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42" name="Rectangle 3">
            <a:extLst>
              <a:ext uri="{FF2B5EF4-FFF2-40B4-BE49-F238E27FC236}">
                <a16:creationId xmlns:a16="http://schemas.microsoft.com/office/drawing/2014/main" id="{F20CC425-5D8C-4C3E-AEDA-D95E30B56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5" y="1213283"/>
            <a:ext cx="8369295" cy="2434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377">
              <a:spcBef>
                <a:spcPts val="375"/>
              </a:spcBef>
              <a:buClr>
                <a:srgbClr val="D70000"/>
              </a:buClr>
              <a:buNone/>
            </a:pPr>
            <a:r>
              <a:rPr lang="en-GB" sz="2600" kern="0" spc="-60" dirty="0">
                <a:latin typeface="Garamond"/>
                <a:cs typeface="Times New Roman"/>
              </a:rPr>
              <a:t>Slow devices are not able to provide data at next clock cycle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1E38D204-C83F-401F-A6FF-A67E76E1EAD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09531" y="3504396"/>
            <a:ext cx="1018288" cy="3683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02E1AB7-F5AA-4771-A516-062A1CA78151}"/>
              </a:ext>
            </a:extLst>
          </p:cNvPr>
          <p:cNvSpPr txBox="1"/>
          <p:nvPr/>
        </p:nvSpPr>
        <p:spPr>
          <a:xfrm>
            <a:off x="7760391" y="3125583"/>
            <a:ext cx="1341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No activity</a:t>
            </a:r>
          </a:p>
        </p:txBody>
      </p:sp>
    </p:spTree>
    <p:extLst>
      <p:ext uri="{BB962C8B-B14F-4D97-AF65-F5344CB8AC3E}">
        <p14:creationId xmlns:p14="http://schemas.microsoft.com/office/powerpoint/2010/main" val="397741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Burst Transfer</a:t>
            </a:r>
          </a:p>
        </p:txBody>
      </p:sp>
      <p:grpSp>
        <p:nvGrpSpPr>
          <p:cNvPr id="542" name="Group 4">
            <a:extLst>
              <a:ext uri="{FF2B5EF4-FFF2-40B4-BE49-F238E27FC236}">
                <a16:creationId xmlns:a16="http://schemas.microsoft.com/office/drawing/2014/main" id="{A2088AF8-57CB-476F-B0F4-E44E24790B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82265" y="1912887"/>
            <a:ext cx="6390016" cy="4584700"/>
            <a:chOff x="2208" y="960"/>
            <a:chExt cx="3095" cy="2888"/>
          </a:xfrm>
        </p:grpSpPr>
        <p:sp>
          <p:nvSpPr>
            <p:cNvPr id="543" name="AutoShape 3">
              <a:extLst>
                <a:ext uri="{FF2B5EF4-FFF2-40B4-BE49-F238E27FC236}">
                  <a16:creationId xmlns:a16="http://schemas.microsoft.com/office/drawing/2014/main" id="{C0FAD1AE-3B4B-417F-B8B8-B16EC5F7FB6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208" y="960"/>
              <a:ext cx="3095" cy="2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4" name="Line 6">
              <a:extLst>
                <a:ext uri="{FF2B5EF4-FFF2-40B4-BE49-F238E27FC236}">
                  <a16:creationId xmlns:a16="http://schemas.microsoft.com/office/drawing/2014/main" id="{9DF3B94F-9367-4871-B1B8-AC4D8155F3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31" y="2779"/>
              <a:ext cx="86" cy="1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5" name="Line 7">
              <a:extLst>
                <a:ext uri="{FF2B5EF4-FFF2-40B4-BE49-F238E27FC236}">
                  <a16:creationId xmlns:a16="http://schemas.microsoft.com/office/drawing/2014/main" id="{EA2DCB55-63C9-4C18-97BE-77A0E2347F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31" y="2653"/>
              <a:ext cx="86" cy="12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6" name="Line 8">
              <a:extLst>
                <a:ext uri="{FF2B5EF4-FFF2-40B4-BE49-F238E27FC236}">
                  <a16:creationId xmlns:a16="http://schemas.microsoft.com/office/drawing/2014/main" id="{7C43897D-59FA-4FF0-9449-666BC84CEE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00" y="2653"/>
              <a:ext cx="731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7" name="Line 9">
              <a:extLst>
                <a:ext uri="{FF2B5EF4-FFF2-40B4-BE49-F238E27FC236}">
                  <a16:creationId xmlns:a16="http://schemas.microsoft.com/office/drawing/2014/main" id="{8E67ADEC-6BA7-4DB6-891F-50355FA24E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15" y="2653"/>
              <a:ext cx="85" cy="12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8" name="Line 10">
              <a:extLst>
                <a:ext uri="{FF2B5EF4-FFF2-40B4-BE49-F238E27FC236}">
                  <a16:creationId xmlns:a16="http://schemas.microsoft.com/office/drawing/2014/main" id="{C89D7947-BA34-4F17-BB99-879F3CD8F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5" y="2779"/>
              <a:ext cx="85" cy="1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9" name="Line 11">
              <a:extLst>
                <a:ext uri="{FF2B5EF4-FFF2-40B4-BE49-F238E27FC236}">
                  <a16:creationId xmlns:a16="http://schemas.microsoft.com/office/drawing/2014/main" id="{7A801739-47F4-4733-AD37-0E42FB140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0" y="2904"/>
              <a:ext cx="731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0" name="Line 12">
              <a:extLst>
                <a:ext uri="{FF2B5EF4-FFF2-40B4-BE49-F238E27FC236}">
                  <a16:creationId xmlns:a16="http://schemas.microsoft.com/office/drawing/2014/main" id="{05CC496F-8BCE-4BDC-9C84-10E0C1903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2" y="2963"/>
              <a:ext cx="46" cy="1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1" name="Line 13">
              <a:extLst>
                <a:ext uri="{FF2B5EF4-FFF2-40B4-BE49-F238E27FC236}">
                  <a16:creationId xmlns:a16="http://schemas.microsoft.com/office/drawing/2014/main" id="{62B7CC4B-8C9A-44F0-8DD7-D80E4609F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8" y="3153"/>
              <a:ext cx="19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2" name="Line 14">
              <a:extLst>
                <a:ext uri="{FF2B5EF4-FFF2-40B4-BE49-F238E27FC236}">
                  <a16:creationId xmlns:a16="http://schemas.microsoft.com/office/drawing/2014/main" id="{AC5F2179-C4D4-47DC-B779-4202B6ADFA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1" y="2963"/>
              <a:ext cx="46" cy="1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3" name="Line 15">
              <a:extLst>
                <a:ext uri="{FF2B5EF4-FFF2-40B4-BE49-F238E27FC236}">
                  <a16:creationId xmlns:a16="http://schemas.microsoft.com/office/drawing/2014/main" id="{1C47BE9F-F0B6-43DF-950B-C0A35A4D6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7" y="2963"/>
              <a:ext cx="16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4" name="Line 16">
              <a:extLst>
                <a:ext uri="{FF2B5EF4-FFF2-40B4-BE49-F238E27FC236}">
                  <a16:creationId xmlns:a16="http://schemas.microsoft.com/office/drawing/2014/main" id="{8EFE563C-1B42-4A8B-A10A-1E7EE8D6DC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9" y="2963"/>
              <a:ext cx="46" cy="1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5" name="Line 17">
              <a:extLst>
                <a:ext uri="{FF2B5EF4-FFF2-40B4-BE49-F238E27FC236}">
                  <a16:creationId xmlns:a16="http://schemas.microsoft.com/office/drawing/2014/main" id="{CD20F847-19C0-4087-8FED-A299F66E03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5" y="3153"/>
              <a:ext cx="19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6" name="Line 18">
              <a:extLst>
                <a:ext uri="{FF2B5EF4-FFF2-40B4-BE49-F238E27FC236}">
                  <a16:creationId xmlns:a16="http://schemas.microsoft.com/office/drawing/2014/main" id="{95B2ECCA-1A48-403D-94D8-C5C8B1B2AC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8" y="2963"/>
              <a:ext cx="46" cy="1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7" name="Line 19">
              <a:extLst>
                <a:ext uri="{FF2B5EF4-FFF2-40B4-BE49-F238E27FC236}">
                  <a16:creationId xmlns:a16="http://schemas.microsoft.com/office/drawing/2014/main" id="{70FBDC3E-FF2B-49E7-8F96-7D288EF1B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4" y="2963"/>
              <a:ext cx="16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8" name="Line 20">
              <a:extLst>
                <a:ext uri="{FF2B5EF4-FFF2-40B4-BE49-F238E27FC236}">
                  <a16:creationId xmlns:a16="http://schemas.microsoft.com/office/drawing/2014/main" id="{A1F75012-52C9-4267-89B6-2D0FABCB4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7" y="2963"/>
              <a:ext cx="46" cy="1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9" name="Line 21">
              <a:extLst>
                <a:ext uri="{FF2B5EF4-FFF2-40B4-BE49-F238E27FC236}">
                  <a16:creationId xmlns:a16="http://schemas.microsoft.com/office/drawing/2014/main" id="{5885C4AE-1E5C-4716-BC73-CCB8E32F4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3" y="3153"/>
              <a:ext cx="19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0" name="Line 22">
              <a:extLst>
                <a:ext uri="{FF2B5EF4-FFF2-40B4-BE49-F238E27FC236}">
                  <a16:creationId xmlns:a16="http://schemas.microsoft.com/office/drawing/2014/main" id="{B132B9C5-1802-43E7-95D6-57F30B290C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6" y="2963"/>
              <a:ext cx="46" cy="1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1" name="Line 23">
              <a:extLst>
                <a:ext uri="{FF2B5EF4-FFF2-40B4-BE49-F238E27FC236}">
                  <a16:creationId xmlns:a16="http://schemas.microsoft.com/office/drawing/2014/main" id="{876100C4-DC4F-4EAC-A799-DF078B85D5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2" y="2963"/>
              <a:ext cx="16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2" name="Line 24">
              <a:extLst>
                <a:ext uri="{FF2B5EF4-FFF2-40B4-BE49-F238E27FC236}">
                  <a16:creationId xmlns:a16="http://schemas.microsoft.com/office/drawing/2014/main" id="{7D118BF2-F697-4D8E-A3E4-A7832FB730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4" y="2963"/>
              <a:ext cx="45" cy="1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3" name="Line 25">
              <a:extLst>
                <a:ext uri="{FF2B5EF4-FFF2-40B4-BE49-F238E27FC236}">
                  <a16:creationId xmlns:a16="http://schemas.microsoft.com/office/drawing/2014/main" id="{38A96124-C365-45B2-BFA4-149568A5E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9" y="3153"/>
              <a:ext cx="19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4" name="Line 26">
              <a:extLst>
                <a:ext uri="{FF2B5EF4-FFF2-40B4-BE49-F238E27FC236}">
                  <a16:creationId xmlns:a16="http://schemas.microsoft.com/office/drawing/2014/main" id="{144C4B6A-D284-4266-BA17-02C2BBC6F7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3" y="2963"/>
              <a:ext cx="45" cy="1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5" name="Line 27">
              <a:extLst>
                <a:ext uri="{FF2B5EF4-FFF2-40B4-BE49-F238E27FC236}">
                  <a16:creationId xmlns:a16="http://schemas.microsoft.com/office/drawing/2014/main" id="{58B9FA7C-10CD-4E2B-81B8-30ACF652E8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8" y="2963"/>
              <a:ext cx="3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6" name="Line 28">
              <a:extLst>
                <a:ext uri="{FF2B5EF4-FFF2-40B4-BE49-F238E27FC236}">
                  <a16:creationId xmlns:a16="http://schemas.microsoft.com/office/drawing/2014/main" id="{F1FFA7EE-48A1-4667-9B83-F400AFE1FA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35" y="2963"/>
              <a:ext cx="99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7" name="Line 29">
              <a:extLst>
                <a:ext uri="{FF2B5EF4-FFF2-40B4-BE49-F238E27FC236}">
                  <a16:creationId xmlns:a16="http://schemas.microsoft.com/office/drawing/2014/main" id="{02BE7069-A519-43EF-874D-A7C914DAB3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35" y="2779"/>
              <a:ext cx="8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8" name="Line 30">
              <a:extLst>
                <a:ext uri="{FF2B5EF4-FFF2-40B4-BE49-F238E27FC236}">
                  <a16:creationId xmlns:a16="http://schemas.microsoft.com/office/drawing/2014/main" id="{D8CCFC92-F9F8-4CFC-834B-B970FB39F2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33" y="3530"/>
              <a:ext cx="71" cy="1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9" name="Line 31">
              <a:extLst>
                <a:ext uri="{FF2B5EF4-FFF2-40B4-BE49-F238E27FC236}">
                  <a16:creationId xmlns:a16="http://schemas.microsoft.com/office/drawing/2014/main" id="{C4EF04E5-2E30-4F0B-BCC4-420B2A1DC8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3" y="3406"/>
              <a:ext cx="71" cy="12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0" name="Line 32">
              <a:extLst>
                <a:ext uri="{FF2B5EF4-FFF2-40B4-BE49-F238E27FC236}">
                  <a16:creationId xmlns:a16="http://schemas.microsoft.com/office/drawing/2014/main" id="{A64F778F-F956-411A-923F-A47451952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3406"/>
              <a:ext cx="14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1" name="Line 33">
              <a:extLst>
                <a:ext uri="{FF2B5EF4-FFF2-40B4-BE49-F238E27FC236}">
                  <a16:creationId xmlns:a16="http://schemas.microsoft.com/office/drawing/2014/main" id="{E6B72D94-52FC-4A1D-B7F3-12A7172EA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7" y="3406"/>
              <a:ext cx="71" cy="12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2" name="Line 34">
              <a:extLst>
                <a:ext uri="{FF2B5EF4-FFF2-40B4-BE49-F238E27FC236}">
                  <a16:creationId xmlns:a16="http://schemas.microsoft.com/office/drawing/2014/main" id="{788CC560-4180-4D94-A57B-C5D37C3282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7" y="3530"/>
              <a:ext cx="71" cy="1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3" name="Line 35">
              <a:extLst>
                <a:ext uri="{FF2B5EF4-FFF2-40B4-BE49-F238E27FC236}">
                  <a16:creationId xmlns:a16="http://schemas.microsoft.com/office/drawing/2014/main" id="{4889089E-38C1-4D01-A213-A85F773714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04" y="3653"/>
              <a:ext cx="14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4" name="Line 36">
              <a:extLst>
                <a:ext uri="{FF2B5EF4-FFF2-40B4-BE49-F238E27FC236}">
                  <a16:creationId xmlns:a16="http://schemas.microsoft.com/office/drawing/2014/main" id="{1B719FF0-5BB3-497D-83A3-AD0C735BD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0" y="3529"/>
              <a:ext cx="71" cy="1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5" name="Line 37">
              <a:extLst>
                <a:ext uri="{FF2B5EF4-FFF2-40B4-BE49-F238E27FC236}">
                  <a16:creationId xmlns:a16="http://schemas.microsoft.com/office/drawing/2014/main" id="{D9F80312-6F34-4872-B09D-36ACDA4AF6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3405"/>
              <a:ext cx="71" cy="12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6" name="Line 38">
              <a:extLst>
                <a:ext uri="{FF2B5EF4-FFF2-40B4-BE49-F238E27FC236}">
                  <a16:creationId xmlns:a16="http://schemas.microsoft.com/office/drawing/2014/main" id="{FDA90E44-3CB0-4689-8AD6-33BBEB16F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1" y="3405"/>
              <a:ext cx="14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7" name="Line 39">
              <a:extLst>
                <a:ext uri="{FF2B5EF4-FFF2-40B4-BE49-F238E27FC236}">
                  <a16:creationId xmlns:a16="http://schemas.microsoft.com/office/drawing/2014/main" id="{C2B09B46-16F2-48DD-ABDF-764EB1AF3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4" y="3405"/>
              <a:ext cx="71" cy="12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8" name="Line 40">
              <a:extLst>
                <a:ext uri="{FF2B5EF4-FFF2-40B4-BE49-F238E27FC236}">
                  <a16:creationId xmlns:a16="http://schemas.microsoft.com/office/drawing/2014/main" id="{6FAEB7FF-5729-43AD-A334-98554EF8F0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4" y="3529"/>
              <a:ext cx="71" cy="1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9" name="Line 41">
              <a:extLst>
                <a:ext uri="{FF2B5EF4-FFF2-40B4-BE49-F238E27FC236}">
                  <a16:creationId xmlns:a16="http://schemas.microsoft.com/office/drawing/2014/main" id="{0F1B91D7-1B9A-4912-95A7-2FAE48A9C0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51" y="3652"/>
              <a:ext cx="14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0" name="Line 42">
              <a:extLst>
                <a:ext uri="{FF2B5EF4-FFF2-40B4-BE49-F238E27FC236}">
                  <a16:creationId xmlns:a16="http://schemas.microsoft.com/office/drawing/2014/main" id="{343C1681-0128-45E6-9970-CC4C280DFC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27" y="3530"/>
              <a:ext cx="72" cy="1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1" name="Line 43">
              <a:extLst>
                <a:ext uri="{FF2B5EF4-FFF2-40B4-BE49-F238E27FC236}">
                  <a16:creationId xmlns:a16="http://schemas.microsoft.com/office/drawing/2014/main" id="{ED6B17F6-8338-493F-BAA8-1C20625079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7" y="3406"/>
              <a:ext cx="72" cy="12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2" name="Line 44">
              <a:extLst>
                <a:ext uri="{FF2B5EF4-FFF2-40B4-BE49-F238E27FC236}">
                  <a16:creationId xmlns:a16="http://schemas.microsoft.com/office/drawing/2014/main" id="{A6ABE8F4-9377-4076-ACAB-67D246437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9" y="3406"/>
              <a:ext cx="14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3" name="Line 45">
              <a:extLst>
                <a:ext uri="{FF2B5EF4-FFF2-40B4-BE49-F238E27FC236}">
                  <a16:creationId xmlns:a16="http://schemas.microsoft.com/office/drawing/2014/main" id="{525CF99E-58D0-4F15-859A-103615D4A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1" y="3406"/>
              <a:ext cx="72" cy="12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4" name="Line 46">
              <a:extLst>
                <a:ext uri="{FF2B5EF4-FFF2-40B4-BE49-F238E27FC236}">
                  <a16:creationId xmlns:a16="http://schemas.microsoft.com/office/drawing/2014/main" id="{A9D44B47-D1F6-4719-878D-CCDA7113FB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1" y="3530"/>
              <a:ext cx="72" cy="1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5" name="Line 47">
              <a:extLst>
                <a:ext uri="{FF2B5EF4-FFF2-40B4-BE49-F238E27FC236}">
                  <a16:creationId xmlns:a16="http://schemas.microsoft.com/office/drawing/2014/main" id="{BF3810A1-9959-4BFB-BC68-ABBD11C63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99" y="3653"/>
              <a:ext cx="14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6" name="Line 48">
              <a:extLst>
                <a:ext uri="{FF2B5EF4-FFF2-40B4-BE49-F238E27FC236}">
                  <a16:creationId xmlns:a16="http://schemas.microsoft.com/office/drawing/2014/main" id="{E5B8BAAF-474F-4FD8-9BE9-E45C079AB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77" y="3529"/>
              <a:ext cx="71" cy="1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7" name="Line 49">
              <a:extLst>
                <a:ext uri="{FF2B5EF4-FFF2-40B4-BE49-F238E27FC236}">
                  <a16:creationId xmlns:a16="http://schemas.microsoft.com/office/drawing/2014/main" id="{D4CCD333-79FA-47F7-9CD5-B57CA9005C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7" y="3405"/>
              <a:ext cx="71" cy="12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8" name="Line 50">
              <a:extLst>
                <a:ext uri="{FF2B5EF4-FFF2-40B4-BE49-F238E27FC236}">
                  <a16:creationId xmlns:a16="http://schemas.microsoft.com/office/drawing/2014/main" id="{7B69F41A-8507-4EEA-802C-84EEEFF03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8" y="3405"/>
              <a:ext cx="14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9" name="Line 51">
              <a:extLst>
                <a:ext uri="{FF2B5EF4-FFF2-40B4-BE49-F238E27FC236}">
                  <a16:creationId xmlns:a16="http://schemas.microsoft.com/office/drawing/2014/main" id="{97A8631A-766A-43C2-BD6B-7C7EFBB4D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1" y="3405"/>
              <a:ext cx="71" cy="12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0" name="Line 52">
              <a:extLst>
                <a:ext uri="{FF2B5EF4-FFF2-40B4-BE49-F238E27FC236}">
                  <a16:creationId xmlns:a16="http://schemas.microsoft.com/office/drawing/2014/main" id="{9A8FBD12-692F-4BC6-B3B4-967F2CB904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91" y="3529"/>
              <a:ext cx="71" cy="1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1" name="Line 53">
              <a:extLst>
                <a:ext uri="{FF2B5EF4-FFF2-40B4-BE49-F238E27FC236}">
                  <a16:creationId xmlns:a16="http://schemas.microsoft.com/office/drawing/2014/main" id="{CFF004A8-92F2-4230-9D2A-1D4385EE10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8" y="3652"/>
              <a:ext cx="14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2" name="Line 54">
              <a:extLst>
                <a:ext uri="{FF2B5EF4-FFF2-40B4-BE49-F238E27FC236}">
                  <a16:creationId xmlns:a16="http://schemas.microsoft.com/office/drawing/2014/main" id="{6C58F07E-F758-4392-B9AF-F4486F6FDE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62" y="3529"/>
              <a:ext cx="3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3" name="Line 55">
              <a:extLst>
                <a:ext uri="{FF2B5EF4-FFF2-40B4-BE49-F238E27FC236}">
                  <a16:creationId xmlns:a16="http://schemas.microsoft.com/office/drawing/2014/main" id="{B53432A8-C93F-4F2F-A68C-66AF534B7C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14" y="3529"/>
              <a:ext cx="16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4" name="Line 56">
              <a:extLst>
                <a:ext uri="{FF2B5EF4-FFF2-40B4-BE49-F238E27FC236}">
                  <a16:creationId xmlns:a16="http://schemas.microsoft.com/office/drawing/2014/main" id="{B01C3630-402E-4323-B0DA-0A084A5929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5" y="3529"/>
              <a:ext cx="16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5" name="Line 57">
              <a:extLst>
                <a:ext uri="{FF2B5EF4-FFF2-40B4-BE49-F238E27FC236}">
                  <a16:creationId xmlns:a16="http://schemas.microsoft.com/office/drawing/2014/main" id="{C34E3934-83D6-45FD-9C99-1BA6BE3C17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35" y="3529"/>
              <a:ext cx="99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6" name="Line 58">
              <a:extLst>
                <a:ext uri="{FF2B5EF4-FFF2-40B4-BE49-F238E27FC236}">
                  <a16:creationId xmlns:a16="http://schemas.microsoft.com/office/drawing/2014/main" id="{42A7DD22-0780-4048-B7A6-66B51751B1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7" y="3529"/>
              <a:ext cx="16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7" name="Line 59">
              <a:extLst>
                <a:ext uri="{FF2B5EF4-FFF2-40B4-BE49-F238E27FC236}">
                  <a16:creationId xmlns:a16="http://schemas.microsoft.com/office/drawing/2014/main" id="{77DE4133-07C7-4269-893D-D044859D82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7" y="2779"/>
              <a:ext cx="167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8" name="Line 60">
              <a:extLst>
                <a:ext uri="{FF2B5EF4-FFF2-40B4-BE49-F238E27FC236}">
                  <a16:creationId xmlns:a16="http://schemas.microsoft.com/office/drawing/2014/main" id="{AFB7D834-0792-4ED3-B0C4-AD9E24E8A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5" y="2524"/>
              <a:ext cx="8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9" name="Line 61">
              <a:extLst>
                <a:ext uri="{FF2B5EF4-FFF2-40B4-BE49-F238E27FC236}">
                  <a16:creationId xmlns:a16="http://schemas.microsoft.com/office/drawing/2014/main" id="{049B9F4F-E77F-4C6A-9DD2-BDB7794D25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15" y="2283"/>
              <a:ext cx="85" cy="24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0" name="Line 62">
              <a:extLst>
                <a:ext uri="{FF2B5EF4-FFF2-40B4-BE49-F238E27FC236}">
                  <a16:creationId xmlns:a16="http://schemas.microsoft.com/office/drawing/2014/main" id="{ECBFCAC3-1C63-431B-BC18-AF90F089AF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0" y="2283"/>
              <a:ext cx="731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1" name="Line 63">
              <a:extLst>
                <a:ext uri="{FF2B5EF4-FFF2-40B4-BE49-F238E27FC236}">
                  <a16:creationId xmlns:a16="http://schemas.microsoft.com/office/drawing/2014/main" id="{24B0EE84-BA32-4E55-8822-43D7B391C4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1" y="2283"/>
              <a:ext cx="86" cy="24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2" name="Line 64">
              <a:extLst>
                <a:ext uri="{FF2B5EF4-FFF2-40B4-BE49-F238E27FC236}">
                  <a16:creationId xmlns:a16="http://schemas.microsoft.com/office/drawing/2014/main" id="{6CFFB2AB-01C3-44B3-8EA8-2CF0C6F13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7" y="2524"/>
              <a:ext cx="167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3" name="Line 65">
              <a:extLst>
                <a:ext uri="{FF2B5EF4-FFF2-40B4-BE49-F238E27FC236}">
                  <a16:creationId xmlns:a16="http://schemas.microsoft.com/office/drawing/2014/main" id="{A8BFA3EC-8F6F-4C09-A97A-189ED630F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5" y="1913"/>
              <a:ext cx="8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4" name="Line 66">
              <a:extLst>
                <a:ext uri="{FF2B5EF4-FFF2-40B4-BE49-F238E27FC236}">
                  <a16:creationId xmlns:a16="http://schemas.microsoft.com/office/drawing/2014/main" id="{502FA9EF-7BDA-4390-A2A5-77A62C9B7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5" y="1913"/>
              <a:ext cx="85" cy="24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5" name="Line 67">
              <a:extLst>
                <a:ext uri="{FF2B5EF4-FFF2-40B4-BE49-F238E27FC236}">
                  <a16:creationId xmlns:a16="http://schemas.microsoft.com/office/drawing/2014/main" id="{1CB5165C-7573-40D4-994A-91C0907779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0" y="2153"/>
              <a:ext cx="210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6" name="Line 68">
              <a:extLst>
                <a:ext uri="{FF2B5EF4-FFF2-40B4-BE49-F238E27FC236}">
                  <a16:creationId xmlns:a16="http://schemas.microsoft.com/office/drawing/2014/main" id="{9F033290-1963-4B02-847B-3506114375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00" y="1913"/>
              <a:ext cx="85" cy="24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7" name="Line 69">
              <a:extLst>
                <a:ext uri="{FF2B5EF4-FFF2-40B4-BE49-F238E27FC236}">
                  <a16:creationId xmlns:a16="http://schemas.microsoft.com/office/drawing/2014/main" id="{536CF958-17AB-4B86-99FE-313364063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5" y="1913"/>
              <a:ext cx="30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8" name="Line 70">
              <a:extLst>
                <a:ext uri="{FF2B5EF4-FFF2-40B4-BE49-F238E27FC236}">
                  <a16:creationId xmlns:a16="http://schemas.microsoft.com/office/drawing/2014/main" id="{686F2199-A0FA-4CFF-8ED5-0CE702EF7D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6" y="1417"/>
              <a:ext cx="5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9" name="Line 71">
              <a:extLst>
                <a:ext uri="{FF2B5EF4-FFF2-40B4-BE49-F238E27FC236}">
                  <a16:creationId xmlns:a16="http://schemas.microsoft.com/office/drawing/2014/main" id="{E05B5EC8-1A30-431C-9CB8-90A45D898A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77" y="1172"/>
              <a:ext cx="59" cy="24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0" name="Line 72">
              <a:extLst>
                <a:ext uri="{FF2B5EF4-FFF2-40B4-BE49-F238E27FC236}">
                  <a16:creationId xmlns:a16="http://schemas.microsoft.com/office/drawing/2014/main" id="{C84012D5-A578-4686-915A-1EE18F95D7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01" y="1172"/>
              <a:ext cx="17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1" name="Line 73">
              <a:extLst>
                <a:ext uri="{FF2B5EF4-FFF2-40B4-BE49-F238E27FC236}">
                  <a16:creationId xmlns:a16="http://schemas.microsoft.com/office/drawing/2014/main" id="{DF3638E2-0515-4CBC-8E8F-3DE2CD1AC8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3" y="1172"/>
              <a:ext cx="58" cy="24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2" name="Line 74">
              <a:extLst>
                <a:ext uri="{FF2B5EF4-FFF2-40B4-BE49-F238E27FC236}">
                  <a16:creationId xmlns:a16="http://schemas.microsoft.com/office/drawing/2014/main" id="{A2C80508-34EE-4E64-A1EF-CBB9C14D72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0" y="1417"/>
              <a:ext cx="15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3" name="Line 75">
              <a:extLst>
                <a:ext uri="{FF2B5EF4-FFF2-40B4-BE49-F238E27FC236}">
                  <a16:creationId xmlns:a16="http://schemas.microsoft.com/office/drawing/2014/main" id="{3F58A46E-44D0-4338-AE74-CC86696B59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31" y="1172"/>
              <a:ext cx="59" cy="24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4" name="Line 76">
              <a:extLst>
                <a:ext uri="{FF2B5EF4-FFF2-40B4-BE49-F238E27FC236}">
                  <a16:creationId xmlns:a16="http://schemas.microsoft.com/office/drawing/2014/main" id="{57E38491-F786-4002-BE89-353A6486C7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6" y="1172"/>
              <a:ext cx="17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5" name="Line 77">
              <a:extLst>
                <a:ext uri="{FF2B5EF4-FFF2-40B4-BE49-F238E27FC236}">
                  <a16:creationId xmlns:a16="http://schemas.microsoft.com/office/drawing/2014/main" id="{B400A12B-51CF-4C59-9143-EC9A9229B4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97" y="1172"/>
              <a:ext cx="59" cy="24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6" name="Line 78">
              <a:extLst>
                <a:ext uri="{FF2B5EF4-FFF2-40B4-BE49-F238E27FC236}">
                  <a16:creationId xmlns:a16="http://schemas.microsoft.com/office/drawing/2014/main" id="{4285D827-3890-4BC9-AF05-2ED3FE27C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4" y="1417"/>
              <a:ext cx="15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7" name="Line 79">
              <a:extLst>
                <a:ext uri="{FF2B5EF4-FFF2-40B4-BE49-F238E27FC236}">
                  <a16:creationId xmlns:a16="http://schemas.microsoft.com/office/drawing/2014/main" id="{80F938C8-332F-479C-A507-528029B6B6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85" y="1172"/>
              <a:ext cx="59" cy="24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8" name="Line 80">
              <a:extLst>
                <a:ext uri="{FF2B5EF4-FFF2-40B4-BE49-F238E27FC236}">
                  <a16:creationId xmlns:a16="http://schemas.microsoft.com/office/drawing/2014/main" id="{42EC6455-8ABB-47D1-9A5A-B8A6C386EA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0" y="1172"/>
              <a:ext cx="17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9" name="Line 81">
              <a:extLst>
                <a:ext uri="{FF2B5EF4-FFF2-40B4-BE49-F238E27FC236}">
                  <a16:creationId xmlns:a16="http://schemas.microsoft.com/office/drawing/2014/main" id="{ACB6755B-85E2-449F-BEA5-396FF7E982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51" y="1172"/>
              <a:ext cx="59" cy="24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0" name="Line 82">
              <a:extLst>
                <a:ext uri="{FF2B5EF4-FFF2-40B4-BE49-F238E27FC236}">
                  <a16:creationId xmlns:a16="http://schemas.microsoft.com/office/drawing/2014/main" id="{20D4E139-7824-4260-8036-3857845B60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8" y="1417"/>
              <a:ext cx="15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1" name="Line 83">
              <a:extLst>
                <a:ext uri="{FF2B5EF4-FFF2-40B4-BE49-F238E27FC236}">
                  <a16:creationId xmlns:a16="http://schemas.microsoft.com/office/drawing/2014/main" id="{57BA18F8-96F7-46DC-B735-9E2E66D85F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40" y="1172"/>
              <a:ext cx="58" cy="24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2" name="Line 84">
              <a:extLst>
                <a:ext uri="{FF2B5EF4-FFF2-40B4-BE49-F238E27FC236}">
                  <a16:creationId xmlns:a16="http://schemas.microsoft.com/office/drawing/2014/main" id="{8E479CB5-57FC-4F7F-A690-8F2A7EB7C3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5" y="1172"/>
              <a:ext cx="17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3" name="Line 85">
              <a:extLst>
                <a:ext uri="{FF2B5EF4-FFF2-40B4-BE49-F238E27FC236}">
                  <a16:creationId xmlns:a16="http://schemas.microsoft.com/office/drawing/2014/main" id="{B453697F-9EF5-4911-AD07-1088E93879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6" y="1172"/>
              <a:ext cx="59" cy="24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4" name="Line 86">
              <a:extLst>
                <a:ext uri="{FF2B5EF4-FFF2-40B4-BE49-F238E27FC236}">
                  <a16:creationId xmlns:a16="http://schemas.microsoft.com/office/drawing/2014/main" id="{68DD530F-51F6-418D-AC87-A07C77DB11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3" y="1417"/>
              <a:ext cx="15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5" name="Line 87">
              <a:extLst>
                <a:ext uri="{FF2B5EF4-FFF2-40B4-BE49-F238E27FC236}">
                  <a16:creationId xmlns:a16="http://schemas.microsoft.com/office/drawing/2014/main" id="{05F7D23E-C540-439E-8720-C1B1462559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95" y="1172"/>
              <a:ext cx="58" cy="24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6" name="Line 88">
              <a:extLst>
                <a:ext uri="{FF2B5EF4-FFF2-40B4-BE49-F238E27FC236}">
                  <a16:creationId xmlns:a16="http://schemas.microsoft.com/office/drawing/2014/main" id="{70EB86AB-505E-4F35-89E2-E44B77D568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8" y="1172"/>
              <a:ext cx="17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7" name="Line 89">
              <a:extLst>
                <a:ext uri="{FF2B5EF4-FFF2-40B4-BE49-F238E27FC236}">
                  <a16:creationId xmlns:a16="http://schemas.microsoft.com/office/drawing/2014/main" id="{C8505EE1-8863-4169-99B6-C81FC61EA3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0" y="1172"/>
              <a:ext cx="58" cy="24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8" name="Line 90">
              <a:extLst>
                <a:ext uri="{FF2B5EF4-FFF2-40B4-BE49-F238E27FC236}">
                  <a16:creationId xmlns:a16="http://schemas.microsoft.com/office/drawing/2014/main" id="{70211263-FA12-4E1D-83AF-F69656DC3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07" y="1417"/>
              <a:ext cx="15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9" name="Line 91">
              <a:extLst>
                <a:ext uri="{FF2B5EF4-FFF2-40B4-BE49-F238E27FC236}">
                  <a16:creationId xmlns:a16="http://schemas.microsoft.com/office/drawing/2014/main" id="{905006AF-6CE0-473F-84F6-D5049A1817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48" y="1172"/>
              <a:ext cx="59" cy="24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0" name="Line 92">
              <a:extLst>
                <a:ext uri="{FF2B5EF4-FFF2-40B4-BE49-F238E27FC236}">
                  <a16:creationId xmlns:a16="http://schemas.microsoft.com/office/drawing/2014/main" id="{A9B0812A-46B1-4DBA-B65D-CCA7A24F05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3" y="1172"/>
              <a:ext cx="17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1" name="Line 93">
              <a:extLst>
                <a:ext uri="{FF2B5EF4-FFF2-40B4-BE49-F238E27FC236}">
                  <a16:creationId xmlns:a16="http://schemas.microsoft.com/office/drawing/2014/main" id="{41858D78-740D-46DB-BB20-37681160BC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15" y="1172"/>
              <a:ext cx="58" cy="24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2" name="Line 94">
              <a:extLst>
                <a:ext uri="{FF2B5EF4-FFF2-40B4-BE49-F238E27FC236}">
                  <a16:creationId xmlns:a16="http://schemas.microsoft.com/office/drawing/2014/main" id="{0BABE110-6545-4587-BAE5-30511067F0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35" y="1417"/>
              <a:ext cx="8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3" name="Line 95">
              <a:extLst>
                <a:ext uri="{FF2B5EF4-FFF2-40B4-BE49-F238E27FC236}">
                  <a16:creationId xmlns:a16="http://schemas.microsoft.com/office/drawing/2014/main" id="{B085DD04-2AF1-40C7-A595-10B8FFA6AF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35" y="1473"/>
              <a:ext cx="223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4" name="Freeform 96">
              <a:extLst>
                <a:ext uri="{FF2B5EF4-FFF2-40B4-BE49-F238E27FC236}">
                  <a16:creationId xmlns:a16="http://schemas.microsoft.com/office/drawing/2014/main" id="{ABFE3AD3-FB83-4684-A299-E34167A20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5" y="1229"/>
              <a:ext cx="47" cy="56"/>
            </a:xfrm>
            <a:custGeom>
              <a:avLst/>
              <a:gdLst>
                <a:gd name="T0" fmla="*/ 29 w 47"/>
                <a:gd name="T1" fmla="*/ 0 h 56"/>
                <a:gd name="T2" fmla="*/ 38 w 47"/>
                <a:gd name="T3" fmla="*/ 1 h 56"/>
                <a:gd name="T4" fmla="*/ 46 w 47"/>
                <a:gd name="T5" fmla="*/ 3 h 56"/>
                <a:gd name="T6" fmla="*/ 46 w 47"/>
                <a:gd name="T7" fmla="*/ 15 h 56"/>
                <a:gd name="T8" fmla="*/ 43 w 47"/>
                <a:gd name="T9" fmla="*/ 15 h 56"/>
                <a:gd name="T10" fmla="*/ 40 w 47"/>
                <a:gd name="T11" fmla="*/ 8 h 56"/>
                <a:gd name="T12" fmla="*/ 35 w 47"/>
                <a:gd name="T13" fmla="*/ 4 h 56"/>
                <a:gd name="T14" fmla="*/ 28 w 47"/>
                <a:gd name="T15" fmla="*/ 3 h 56"/>
                <a:gd name="T16" fmla="*/ 20 w 47"/>
                <a:gd name="T17" fmla="*/ 4 h 56"/>
                <a:gd name="T18" fmla="*/ 15 w 47"/>
                <a:gd name="T19" fmla="*/ 8 h 56"/>
                <a:gd name="T20" fmla="*/ 11 w 47"/>
                <a:gd name="T21" fmla="*/ 14 h 56"/>
                <a:gd name="T22" fmla="*/ 9 w 47"/>
                <a:gd name="T23" fmla="*/ 20 h 56"/>
                <a:gd name="T24" fmla="*/ 8 w 47"/>
                <a:gd name="T25" fmla="*/ 28 h 56"/>
                <a:gd name="T26" fmla="*/ 9 w 47"/>
                <a:gd name="T27" fmla="*/ 35 h 56"/>
                <a:gd name="T28" fmla="*/ 11 w 47"/>
                <a:gd name="T29" fmla="*/ 41 h 56"/>
                <a:gd name="T30" fmla="*/ 14 w 47"/>
                <a:gd name="T31" fmla="*/ 48 h 56"/>
                <a:gd name="T32" fmla="*/ 19 w 47"/>
                <a:gd name="T33" fmla="*/ 51 h 56"/>
                <a:gd name="T34" fmla="*/ 28 w 47"/>
                <a:gd name="T35" fmla="*/ 53 h 56"/>
                <a:gd name="T36" fmla="*/ 34 w 47"/>
                <a:gd name="T37" fmla="*/ 52 h 56"/>
                <a:gd name="T38" fmla="*/ 39 w 47"/>
                <a:gd name="T39" fmla="*/ 50 h 56"/>
                <a:gd name="T40" fmla="*/ 43 w 47"/>
                <a:gd name="T41" fmla="*/ 45 h 56"/>
                <a:gd name="T42" fmla="*/ 45 w 47"/>
                <a:gd name="T43" fmla="*/ 39 h 56"/>
                <a:gd name="T44" fmla="*/ 47 w 47"/>
                <a:gd name="T45" fmla="*/ 39 h 56"/>
                <a:gd name="T46" fmla="*/ 46 w 47"/>
                <a:gd name="T47" fmla="*/ 52 h 56"/>
                <a:gd name="T48" fmla="*/ 38 w 47"/>
                <a:gd name="T49" fmla="*/ 55 h 56"/>
                <a:gd name="T50" fmla="*/ 29 w 47"/>
                <a:gd name="T51" fmla="*/ 56 h 56"/>
                <a:gd name="T52" fmla="*/ 20 w 47"/>
                <a:gd name="T53" fmla="*/ 56 h 56"/>
                <a:gd name="T54" fmla="*/ 13 w 47"/>
                <a:gd name="T55" fmla="*/ 53 h 56"/>
                <a:gd name="T56" fmla="*/ 7 w 47"/>
                <a:gd name="T57" fmla="*/ 50 h 56"/>
                <a:gd name="T58" fmla="*/ 2 w 47"/>
                <a:gd name="T59" fmla="*/ 41 h 56"/>
                <a:gd name="T60" fmla="*/ 0 w 47"/>
                <a:gd name="T61" fmla="*/ 29 h 56"/>
                <a:gd name="T62" fmla="*/ 2 w 47"/>
                <a:gd name="T63" fmla="*/ 17 h 56"/>
                <a:gd name="T64" fmla="*/ 7 w 47"/>
                <a:gd name="T65" fmla="*/ 8 h 56"/>
                <a:gd name="T66" fmla="*/ 13 w 47"/>
                <a:gd name="T67" fmla="*/ 4 h 56"/>
                <a:gd name="T68" fmla="*/ 20 w 47"/>
                <a:gd name="T69" fmla="*/ 1 h 56"/>
                <a:gd name="T70" fmla="*/ 29 w 47"/>
                <a:gd name="T7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" h="56">
                  <a:moveTo>
                    <a:pt x="29" y="0"/>
                  </a:moveTo>
                  <a:lnTo>
                    <a:pt x="38" y="1"/>
                  </a:lnTo>
                  <a:lnTo>
                    <a:pt x="46" y="3"/>
                  </a:lnTo>
                  <a:lnTo>
                    <a:pt x="46" y="15"/>
                  </a:lnTo>
                  <a:lnTo>
                    <a:pt x="43" y="15"/>
                  </a:lnTo>
                  <a:lnTo>
                    <a:pt x="40" y="8"/>
                  </a:lnTo>
                  <a:lnTo>
                    <a:pt x="35" y="4"/>
                  </a:lnTo>
                  <a:lnTo>
                    <a:pt x="28" y="3"/>
                  </a:lnTo>
                  <a:lnTo>
                    <a:pt x="20" y="4"/>
                  </a:lnTo>
                  <a:lnTo>
                    <a:pt x="15" y="8"/>
                  </a:lnTo>
                  <a:lnTo>
                    <a:pt x="11" y="14"/>
                  </a:lnTo>
                  <a:lnTo>
                    <a:pt x="9" y="20"/>
                  </a:lnTo>
                  <a:lnTo>
                    <a:pt x="8" y="28"/>
                  </a:lnTo>
                  <a:lnTo>
                    <a:pt x="9" y="35"/>
                  </a:lnTo>
                  <a:lnTo>
                    <a:pt x="11" y="41"/>
                  </a:lnTo>
                  <a:lnTo>
                    <a:pt x="14" y="48"/>
                  </a:lnTo>
                  <a:lnTo>
                    <a:pt x="19" y="51"/>
                  </a:lnTo>
                  <a:lnTo>
                    <a:pt x="28" y="53"/>
                  </a:lnTo>
                  <a:lnTo>
                    <a:pt x="34" y="52"/>
                  </a:lnTo>
                  <a:lnTo>
                    <a:pt x="39" y="50"/>
                  </a:lnTo>
                  <a:lnTo>
                    <a:pt x="43" y="45"/>
                  </a:lnTo>
                  <a:lnTo>
                    <a:pt x="45" y="39"/>
                  </a:lnTo>
                  <a:lnTo>
                    <a:pt x="47" y="39"/>
                  </a:lnTo>
                  <a:lnTo>
                    <a:pt x="46" y="52"/>
                  </a:lnTo>
                  <a:lnTo>
                    <a:pt x="38" y="55"/>
                  </a:lnTo>
                  <a:lnTo>
                    <a:pt x="29" y="56"/>
                  </a:lnTo>
                  <a:lnTo>
                    <a:pt x="20" y="56"/>
                  </a:lnTo>
                  <a:lnTo>
                    <a:pt x="13" y="53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3" y="4"/>
                  </a:lnTo>
                  <a:lnTo>
                    <a:pt x="20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5" name="Freeform 97">
              <a:extLst>
                <a:ext uri="{FF2B5EF4-FFF2-40B4-BE49-F238E27FC236}">
                  <a16:creationId xmlns:a16="http://schemas.microsoft.com/office/drawing/2014/main" id="{031628CC-0E9A-46D2-ADC8-F2B24F7F7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6" y="1226"/>
              <a:ext cx="19" cy="58"/>
            </a:xfrm>
            <a:custGeom>
              <a:avLst/>
              <a:gdLst>
                <a:gd name="T0" fmla="*/ 12 w 19"/>
                <a:gd name="T1" fmla="*/ 0 h 58"/>
                <a:gd name="T2" fmla="*/ 13 w 19"/>
                <a:gd name="T3" fmla="*/ 1 h 58"/>
                <a:gd name="T4" fmla="*/ 13 w 19"/>
                <a:gd name="T5" fmla="*/ 54 h 58"/>
                <a:gd name="T6" fmla="*/ 14 w 19"/>
                <a:gd name="T7" fmla="*/ 55 h 58"/>
                <a:gd name="T8" fmla="*/ 16 w 19"/>
                <a:gd name="T9" fmla="*/ 56 h 58"/>
                <a:gd name="T10" fmla="*/ 19 w 19"/>
                <a:gd name="T11" fmla="*/ 56 h 58"/>
                <a:gd name="T12" fmla="*/ 19 w 19"/>
                <a:gd name="T13" fmla="*/ 58 h 58"/>
                <a:gd name="T14" fmla="*/ 0 w 19"/>
                <a:gd name="T15" fmla="*/ 58 h 58"/>
                <a:gd name="T16" fmla="*/ 0 w 19"/>
                <a:gd name="T17" fmla="*/ 56 h 58"/>
                <a:gd name="T18" fmla="*/ 3 w 19"/>
                <a:gd name="T19" fmla="*/ 55 h 58"/>
                <a:gd name="T20" fmla="*/ 4 w 19"/>
                <a:gd name="T21" fmla="*/ 55 h 58"/>
                <a:gd name="T22" fmla="*/ 6 w 19"/>
                <a:gd name="T23" fmla="*/ 53 h 58"/>
                <a:gd name="T24" fmla="*/ 6 w 19"/>
                <a:gd name="T25" fmla="*/ 7 h 58"/>
                <a:gd name="T26" fmla="*/ 4 w 19"/>
                <a:gd name="T27" fmla="*/ 5 h 58"/>
                <a:gd name="T28" fmla="*/ 3 w 19"/>
                <a:gd name="T29" fmla="*/ 5 h 58"/>
                <a:gd name="T30" fmla="*/ 0 w 19"/>
                <a:gd name="T31" fmla="*/ 4 h 58"/>
                <a:gd name="T32" fmla="*/ 0 w 19"/>
                <a:gd name="T33" fmla="*/ 2 h 58"/>
                <a:gd name="T34" fmla="*/ 12 w 19"/>
                <a:gd name="T3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58">
                  <a:moveTo>
                    <a:pt x="12" y="0"/>
                  </a:moveTo>
                  <a:lnTo>
                    <a:pt x="13" y="1"/>
                  </a:lnTo>
                  <a:lnTo>
                    <a:pt x="13" y="54"/>
                  </a:lnTo>
                  <a:lnTo>
                    <a:pt x="14" y="55"/>
                  </a:lnTo>
                  <a:lnTo>
                    <a:pt x="16" y="56"/>
                  </a:lnTo>
                  <a:lnTo>
                    <a:pt x="19" y="56"/>
                  </a:lnTo>
                  <a:lnTo>
                    <a:pt x="19" y="58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3" y="55"/>
                  </a:lnTo>
                  <a:lnTo>
                    <a:pt x="4" y="55"/>
                  </a:lnTo>
                  <a:lnTo>
                    <a:pt x="6" y="53"/>
                  </a:lnTo>
                  <a:lnTo>
                    <a:pt x="6" y="7"/>
                  </a:lnTo>
                  <a:lnTo>
                    <a:pt x="4" y="5"/>
                  </a:lnTo>
                  <a:lnTo>
                    <a:pt x="3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6" name="Freeform 98">
              <a:extLst>
                <a:ext uri="{FF2B5EF4-FFF2-40B4-BE49-F238E27FC236}">
                  <a16:creationId xmlns:a16="http://schemas.microsoft.com/office/drawing/2014/main" id="{CC5F6F9A-0711-49B7-8453-4D766235AA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70" y="1245"/>
              <a:ext cx="37" cy="40"/>
            </a:xfrm>
            <a:custGeom>
              <a:avLst/>
              <a:gdLst>
                <a:gd name="T0" fmla="*/ 18 w 37"/>
                <a:gd name="T1" fmla="*/ 3 h 40"/>
                <a:gd name="T2" fmla="*/ 13 w 37"/>
                <a:gd name="T3" fmla="*/ 4 h 40"/>
                <a:gd name="T4" fmla="*/ 9 w 37"/>
                <a:gd name="T5" fmla="*/ 11 h 40"/>
                <a:gd name="T6" fmla="*/ 8 w 37"/>
                <a:gd name="T7" fmla="*/ 20 h 40"/>
                <a:gd name="T8" fmla="*/ 9 w 37"/>
                <a:gd name="T9" fmla="*/ 29 h 40"/>
                <a:gd name="T10" fmla="*/ 13 w 37"/>
                <a:gd name="T11" fmla="*/ 35 h 40"/>
                <a:gd name="T12" fmla="*/ 18 w 37"/>
                <a:gd name="T13" fmla="*/ 37 h 40"/>
                <a:gd name="T14" fmla="*/ 24 w 37"/>
                <a:gd name="T15" fmla="*/ 35 h 40"/>
                <a:gd name="T16" fmla="*/ 28 w 37"/>
                <a:gd name="T17" fmla="*/ 30 h 40"/>
                <a:gd name="T18" fmla="*/ 29 w 37"/>
                <a:gd name="T19" fmla="*/ 20 h 40"/>
                <a:gd name="T20" fmla="*/ 28 w 37"/>
                <a:gd name="T21" fmla="*/ 11 h 40"/>
                <a:gd name="T22" fmla="*/ 24 w 37"/>
                <a:gd name="T23" fmla="*/ 4 h 40"/>
                <a:gd name="T24" fmla="*/ 18 w 37"/>
                <a:gd name="T25" fmla="*/ 3 h 40"/>
                <a:gd name="T26" fmla="*/ 18 w 37"/>
                <a:gd name="T27" fmla="*/ 0 h 40"/>
                <a:gd name="T28" fmla="*/ 27 w 37"/>
                <a:gd name="T29" fmla="*/ 2 h 40"/>
                <a:gd name="T30" fmla="*/ 33 w 37"/>
                <a:gd name="T31" fmla="*/ 5 h 40"/>
                <a:gd name="T32" fmla="*/ 36 w 37"/>
                <a:gd name="T33" fmla="*/ 12 h 40"/>
                <a:gd name="T34" fmla="*/ 37 w 37"/>
                <a:gd name="T35" fmla="*/ 20 h 40"/>
                <a:gd name="T36" fmla="*/ 36 w 37"/>
                <a:gd name="T37" fmla="*/ 29 h 40"/>
                <a:gd name="T38" fmla="*/ 33 w 37"/>
                <a:gd name="T39" fmla="*/ 34 h 40"/>
                <a:gd name="T40" fmla="*/ 27 w 37"/>
                <a:gd name="T41" fmla="*/ 39 h 40"/>
                <a:gd name="T42" fmla="*/ 18 w 37"/>
                <a:gd name="T43" fmla="*/ 40 h 40"/>
                <a:gd name="T44" fmla="*/ 10 w 37"/>
                <a:gd name="T45" fmla="*/ 39 h 40"/>
                <a:gd name="T46" fmla="*/ 4 w 37"/>
                <a:gd name="T47" fmla="*/ 34 h 40"/>
                <a:gd name="T48" fmla="*/ 1 w 37"/>
                <a:gd name="T49" fmla="*/ 29 h 40"/>
                <a:gd name="T50" fmla="*/ 0 w 37"/>
                <a:gd name="T51" fmla="*/ 20 h 40"/>
                <a:gd name="T52" fmla="*/ 1 w 37"/>
                <a:gd name="T53" fmla="*/ 12 h 40"/>
                <a:gd name="T54" fmla="*/ 4 w 37"/>
                <a:gd name="T55" fmla="*/ 5 h 40"/>
                <a:gd name="T56" fmla="*/ 10 w 37"/>
                <a:gd name="T57" fmla="*/ 2 h 40"/>
                <a:gd name="T58" fmla="*/ 18 w 37"/>
                <a:gd name="T5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40">
                  <a:moveTo>
                    <a:pt x="18" y="3"/>
                  </a:moveTo>
                  <a:lnTo>
                    <a:pt x="13" y="4"/>
                  </a:lnTo>
                  <a:lnTo>
                    <a:pt x="9" y="11"/>
                  </a:lnTo>
                  <a:lnTo>
                    <a:pt x="8" y="20"/>
                  </a:lnTo>
                  <a:lnTo>
                    <a:pt x="9" y="29"/>
                  </a:lnTo>
                  <a:lnTo>
                    <a:pt x="13" y="35"/>
                  </a:lnTo>
                  <a:lnTo>
                    <a:pt x="18" y="37"/>
                  </a:lnTo>
                  <a:lnTo>
                    <a:pt x="24" y="35"/>
                  </a:lnTo>
                  <a:lnTo>
                    <a:pt x="28" y="30"/>
                  </a:lnTo>
                  <a:lnTo>
                    <a:pt x="29" y="20"/>
                  </a:lnTo>
                  <a:lnTo>
                    <a:pt x="28" y="11"/>
                  </a:lnTo>
                  <a:lnTo>
                    <a:pt x="24" y="4"/>
                  </a:lnTo>
                  <a:lnTo>
                    <a:pt x="18" y="3"/>
                  </a:lnTo>
                  <a:close/>
                  <a:moveTo>
                    <a:pt x="18" y="0"/>
                  </a:moveTo>
                  <a:lnTo>
                    <a:pt x="27" y="2"/>
                  </a:lnTo>
                  <a:lnTo>
                    <a:pt x="33" y="5"/>
                  </a:lnTo>
                  <a:lnTo>
                    <a:pt x="36" y="12"/>
                  </a:lnTo>
                  <a:lnTo>
                    <a:pt x="37" y="20"/>
                  </a:lnTo>
                  <a:lnTo>
                    <a:pt x="36" y="29"/>
                  </a:lnTo>
                  <a:lnTo>
                    <a:pt x="33" y="34"/>
                  </a:lnTo>
                  <a:lnTo>
                    <a:pt x="27" y="39"/>
                  </a:lnTo>
                  <a:lnTo>
                    <a:pt x="18" y="40"/>
                  </a:lnTo>
                  <a:lnTo>
                    <a:pt x="10" y="39"/>
                  </a:lnTo>
                  <a:lnTo>
                    <a:pt x="4" y="34"/>
                  </a:lnTo>
                  <a:lnTo>
                    <a:pt x="1" y="29"/>
                  </a:lnTo>
                  <a:lnTo>
                    <a:pt x="0" y="20"/>
                  </a:lnTo>
                  <a:lnTo>
                    <a:pt x="1" y="12"/>
                  </a:lnTo>
                  <a:lnTo>
                    <a:pt x="4" y="5"/>
                  </a:lnTo>
                  <a:lnTo>
                    <a:pt x="10" y="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7" name="Freeform 99">
              <a:extLst>
                <a:ext uri="{FF2B5EF4-FFF2-40B4-BE49-F238E27FC236}">
                  <a16:creationId xmlns:a16="http://schemas.microsoft.com/office/drawing/2014/main" id="{14039D15-51CC-430D-B440-60C497AA6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5" y="1245"/>
              <a:ext cx="34" cy="40"/>
            </a:xfrm>
            <a:custGeom>
              <a:avLst/>
              <a:gdLst>
                <a:gd name="T0" fmla="*/ 18 w 34"/>
                <a:gd name="T1" fmla="*/ 0 h 40"/>
                <a:gd name="T2" fmla="*/ 23 w 34"/>
                <a:gd name="T3" fmla="*/ 1 h 40"/>
                <a:gd name="T4" fmla="*/ 27 w 34"/>
                <a:gd name="T5" fmla="*/ 2 h 40"/>
                <a:gd name="T6" fmla="*/ 30 w 34"/>
                <a:gd name="T7" fmla="*/ 3 h 40"/>
                <a:gd name="T8" fmla="*/ 32 w 34"/>
                <a:gd name="T9" fmla="*/ 5 h 40"/>
                <a:gd name="T10" fmla="*/ 33 w 34"/>
                <a:gd name="T11" fmla="*/ 7 h 40"/>
                <a:gd name="T12" fmla="*/ 31 w 34"/>
                <a:gd name="T13" fmla="*/ 11 h 40"/>
                <a:gd name="T14" fmla="*/ 30 w 34"/>
                <a:gd name="T15" fmla="*/ 12 h 40"/>
                <a:gd name="T16" fmla="*/ 28 w 34"/>
                <a:gd name="T17" fmla="*/ 12 h 40"/>
                <a:gd name="T18" fmla="*/ 25 w 34"/>
                <a:gd name="T19" fmla="*/ 9 h 40"/>
                <a:gd name="T20" fmla="*/ 24 w 34"/>
                <a:gd name="T21" fmla="*/ 6 h 40"/>
                <a:gd name="T22" fmla="*/ 22 w 34"/>
                <a:gd name="T23" fmla="*/ 4 h 40"/>
                <a:gd name="T24" fmla="*/ 18 w 34"/>
                <a:gd name="T25" fmla="*/ 3 h 40"/>
                <a:gd name="T26" fmla="*/ 14 w 34"/>
                <a:gd name="T27" fmla="*/ 3 h 40"/>
                <a:gd name="T28" fmla="*/ 11 w 34"/>
                <a:gd name="T29" fmla="*/ 6 h 40"/>
                <a:gd name="T30" fmla="*/ 9 w 34"/>
                <a:gd name="T31" fmla="*/ 12 h 40"/>
                <a:gd name="T32" fmla="*/ 8 w 34"/>
                <a:gd name="T33" fmla="*/ 19 h 40"/>
                <a:gd name="T34" fmla="*/ 8 w 34"/>
                <a:gd name="T35" fmla="*/ 25 h 40"/>
                <a:gd name="T36" fmla="*/ 10 w 34"/>
                <a:gd name="T37" fmla="*/ 31 h 40"/>
                <a:gd name="T38" fmla="*/ 14 w 34"/>
                <a:gd name="T39" fmla="*/ 34 h 40"/>
                <a:gd name="T40" fmla="*/ 19 w 34"/>
                <a:gd name="T41" fmla="*/ 36 h 40"/>
                <a:gd name="T42" fmla="*/ 28 w 34"/>
                <a:gd name="T43" fmla="*/ 34 h 40"/>
                <a:gd name="T44" fmla="*/ 29 w 34"/>
                <a:gd name="T45" fmla="*/ 31 h 40"/>
                <a:gd name="T46" fmla="*/ 31 w 34"/>
                <a:gd name="T47" fmla="*/ 28 h 40"/>
                <a:gd name="T48" fmla="*/ 34 w 34"/>
                <a:gd name="T49" fmla="*/ 29 h 40"/>
                <a:gd name="T50" fmla="*/ 32 w 34"/>
                <a:gd name="T51" fmla="*/ 33 h 40"/>
                <a:gd name="T52" fmla="*/ 30 w 34"/>
                <a:gd name="T53" fmla="*/ 35 h 40"/>
                <a:gd name="T54" fmla="*/ 24 w 34"/>
                <a:gd name="T55" fmla="*/ 39 h 40"/>
                <a:gd name="T56" fmla="*/ 21 w 34"/>
                <a:gd name="T57" fmla="*/ 40 h 40"/>
                <a:gd name="T58" fmla="*/ 18 w 34"/>
                <a:gd name="T59" fmla="*/ 40 h 40"/>
                <a:gd name="T60" fmla="*/ 10 w 34"/>
                <a:gd name="T61" fmla="*/ 39 h 40"/>
                <a:gd name="T62" fmla="*/ 4 w 34"/>
                <a:gd name="T63" fmla="*/ 35 h 40"/>
                <a:gd name="T64" fmla="*/ 1 w 34"/>
                <a:gd name="T65" fmla="*/ 29 h 40"/>
                <a:gd name="T66" fmla="*/ 0 w 34"/>
                <a:gd name="T67" fmla="*/ 20 h 40"/>
                <a:gd name="T68" fmla="*/ 1 w 34"/>
                <a:gd name="T69" fmla="*/ 13 h 40"/>
                <a:gd name="T70" fmla="*/ 4 w 34"/>
                <a:gd name="T71" fmla="*/ 6 h 40"/>
                <a:gd name="T72" fmla="*/ 10 w 34"/>
                <a:gd name="T73" fmla="*/ 2 h 40"/>
                <a:gd name="T74" fmla="*/ 18 w 34"/>
                <a:gd name="T7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" h="40">
                  <a:moveTo>
                    <a:pt x="18" y="0"/>
                  </a:moveTo>
                  <a:lnTo>
                    <a:pt x="23" y="1"/>
                  </a:lnTo>
                  <a:lnTo>
                    <a:pt x="27" y="2"/>
                  </a:lnTo>
                  <a:lnTo>
                    <a:pt x="30" y="3"/>
                  </a:lnTo>
                  <a:lnTo>
                    <a:pt x="32" y="5"/>
                  </a:lnTo>
                  <a:lnTo>
                    <a:pt x="33" y="7"/>
                  </a:lnTo>
                  <a:lnTo>
                    <a:pt x="31" y="11"/>
                  </a:lnTo>
                  <a:lnTo>
                    <a:pt x="30" y="12"/>
                  </a:lnTo>
                  <a:lnTo>
                    <a:pt x="28" y="12"/>
                  </a:lnTo>
                  <a:lnTo>
                    <a:pt x="25" y="9"/>
                  </a:lnTo>
                  <a:lnTo>
                    <a:pt x="24" y="6"/>
                  </a:lnTo>
                  <a:lnTo>
                    <a:pt x="22" y="4"/>
                  </a:lnTo>
                  <a:lnTo>
                    <a:pt x="18" y="3"/>
                  </a:lnTo>
                  <a:lnTo>
                    <a:pt x="14" y="3"/>
                  </a:lnTo>
                  <a:lnTo>
                    <a:pt x="11" y="6"/>
                  </a:lnTo>
                  <a:lnTo>
                    <a:pt x="9" y="12"/>
                  </a:lnTo>
                  <a:lnTo>
                    <a:pt x="8" y="19"/>
                  </a:lnTo>
                  <a:lnTo>
                    <a:pt x="8" y="25"/>
                  </a:lnTo>
                  <a:lnTo>
                    <a:pt x="10" y="31"/>
                  </a:lnTo>
                  <a:lnTo>
                    <a:pt x="14" y="34"/>
                  </a:lnTo>
                  <a:lnTo>
                    <a:pt x="19" y="36"/>
                  </a:lnTo>
                  <a:lnTo>
                    <a:pt x="28" y="34"/>
                  </a:lnTo>
                  <a:lnTo>
                    <a:pt x="29" y="31"/>
                  </a:lnTo>
                  <a:lnTo>
                    <a:pt x="31" y="28"/>
                  </a:lnTo>
                  <a:lnTo>
                    <a:pt x="34" y="29"/>
                  </a:lnTo>
                  <a:lnTo>
                    <a:pt x="32" y="33"/>
                  </a:lnTo>
                  <a:lnTo>
                    <a:pt x="30" y="35"/>
                  </a:lnTo>
                  <a:lnTo>
                    <a:pt x="24" y="39"/>
                  </a:lnTo>
                  <a:lnTo>
                    <a:pt x="21" y="40"/>
                  </a:lnTo>
                  <a:lnTo>
                    <a:pt x="18" y="40"/>
                  </a:lnTo>
                  <a:lnTo>
                    <a:pt x="10" y="39"/>
                  </a:lnTo>
                  <a:lnTo>
                    <a:pt x="4" y="35"/>
                  </a:lnTo>
                  <a:lnTo>
                    <a:pt x="1" y="29"/>
                  </a:lnTo>
                  <a:lnTo>
                    <a:pt x="0" y="20"/>
                  </a:lnTo>
                  <a:lnTo>
                    <a:pt x="1" y="13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8" name="Freeform 100">
              <a:extLst>
                <a:ext uri="{FF2B5EF4-FFF2-40B4-BE49-F238E27FC236}">
                  <a16:creationId xmlns:a16="http://schemas.microsoft.com/office/drawing/2014/main" id="{54CFFD6A-BD72-4E89-B38D-1B5946C79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1" y="1226"/>
              <a:ext cx="41" cy="58"/>
            </a:xfrm>
            <a:custGeom>
              <a:avLst/>
              <a:gdLst>
                <a:gd name="T0" fmla="*/ 13 w 41"/>
                <a:gd name="T1" fmla="*/ 0 h 58"/>
                <a:gd name="T2" fmla="*/ 13 w 41"/>
                <a:gd name="T3" fmla="*/ 38 h 58"/>
                <a:gd name="T4" fmla="*/ 15 w 41"/>
                <a:gd name="T5" fmla="*/ 36 h 58"/>
                <a:gd name="T6" fmla="*/ 16 w 41"/>
                <a:gd name="T7" fmla="*/ 34 h 58"/>
                <a:gd name="T8" fmla="*/ 18 w 41"/>
                <a:gd name="T9" fmla="*/ 31 h 58"/>
                <a:gd name="T10" fmla="*/ 25 w 41"/>
                <a:gd name="T11" fmla="*/ 24 h 58"/>
                <a:gd name="T12" fmla="*/ 27 w 41"/>
                <a:gd name="T13" fmla="*/ 21 h 58"/>
                <a:gd name="T14" fmla="*/ 28 w 41"/>
                <a:gd name="T15" fmla="*/ 20 h 58"/>
                <a:gd name="T16" fmla="*/ 39 w 41"/>
                <a:gd name="T17" fmla="*/ 20 h 58"/>
                <a:gd name="T18" fmla="*/ 39 w 41"/>
                <a:gd name="T19" fmla="*/ 22 h 58"/>
                <a:gd name="T20" fmla="*/ 36 w 41"/>
                <a:gd name="T21" fmla="*/ 22 h 58"/>
                <a:gd name="T22" fmla="*/ 33 w 41"/>
                <a:gd name="T23" fmla="*/ 23 h 58"/>
                <a:gd name="T24" fmla="*/ 29 w 41"/>
                <a:gd name="T25" fmla="*/ 25 h 58"/>
                <a:gd name="T26" fmla="*/ 27 w 41"/>
                <a:gd name="T27" fmla="*/ 27 h 58"/>
                <a:gd name="T28" fmla="*/ 24 w 41"/>
                <a:gd name="T29" fmla="*/ 30 h 58"/>
                <a:gd name="T30" fmla="*/ 21 w 41"/>
                <a:gd name="T31" fmla="*/ 34 h 58"/>
                <a:gd name="T32" fmla="*/ 20 w 41"/>
                <a:gd name="T33" fmla="*/ 35 h 58"/>
                <a:gd name="T34" fmla="*/ 20 w 41"/>
                <a:gd name="T35" fmla="*/ 36 h 58"/>
                <a:gd name="T36" fmla="*/ 24 w 41"/>
                <a:gd name="T37" fmla="*/ 41 h 58"/>
                <a:gd name="T38" fmla="*/ 29 w 41"/>
                <a:gd name="T39" fmla="*/ 47 h 58"/>
                <a:gd name="T40" fmla="*/ 34 w 41"/>
                <a:gd name="T41" fmla="*/ 53 h 58"/>
                <a:gd name="T42" fmla="*/ 37 w 41"/>
                <a:gd name="T43" fmla="*/ 54 h 58"/>
                <a:gd name="T44" fmla="*/ 41 w 41"/>
                <a:gd name="T45" fmla="*/ 56 h 58"/>
                <a:gd name="T46" fmla="*/ 41 w 41"/>
                <a:gd name="T47" fmla="*/ 58 h 58"/>
                <a:gd name="T48" fmla="*/ 32 w 41"/>
                <a:gd name="T49" fmla="*/ 58 h 58"/>
                <a:gd name="T50" fmla="*/ 27 w 41"/>
                <a:gd name="T51" fmla="*/ 54 h 58"/>
                <a:gd name="T52" fmla="*/ 20 w 41"/>
                <a:gd name="T53" fmla="*/ 47 h 58"/>
                <a:gd name="T54" fmla="*/ 13 w 41"/>
                <a:gd name="T55" fmla="*/ 38 h 58"/>
                <a:gd name="T56" fmla="*/ 13 w 41"/>
                <a:gd name="T57" fmla="*/ 53 h 58"/>
                <a:gd name="T58" fmla="*/ 16 w 41"/>
                <a:gd name="T59" fmla="*/ 56 h 58"/>
                <a:gd name="T60" fmla="*/ 19 w 41"/>
                <a:gd name="T61" fmla="*/ 56 h 58"/>
                <a:gd name="T62" fmla="*/ 19 w 41"/>
                <a:gd name="T63" fmla="*/ 58 h 58"/>
                <a:gd name="T64" fmla="*/ 0 w 41"/>
                <a:gd name="T65" fmla="*/ 58 h 58"/>
                <a:gd name="T66" fmla="*/ 0 w 41"/>
                <a:gd name="T67" fmla="*/ 56 h 58"/>
                <a:gd name="T68" fmla="*/ 3 w 41"/>
                <a:gd name="T69" fmla="*/ 55 h 58"/>
                <a:gd name="T70" fmla="*/ 5 w 41"/>
                <a:gd name="T71" fmla="*/ 55 h 58"/>
                <a:gd name="T72" fmla="*/ 6 w 41"/>
                <a:gd name="T73" fmla="*/ 54 h 58"/>
                <a:gd name="T74" fmla="*/ 6 w 41"/>
                <a:gd name="T75" fmla="*/ 6 h 58"/>
                <a:gd name="T76" fmla="*/ 5 w 41"/>
                <a:gd name="T77" fmla="*/ 5 h 58"/>
                <a:gd name="T78" fmla="*/ 4 w 41"/>
                <a:gd name="T79" fmla="*/ 5 h 58"/>
                <a:gd name="T80" fmla="*/ 1 w 41"/>
                <a:gd name="T81" fmla="*/ 4 h 58"/>
                <a:gd name="T82" fmla="*/ 1 w 41"/>
                <a:gd name="T83" fmla="*/ 2 h 58"/>
                <a:gd name="T84" fmla="*/ 13 w 41"/>
                <a:gd name="T8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" h="58">
                  <a:moveTo>
                    <a:pt x="13" y="0"/>
                  </a:moveTo>
                  <a:lnTo>
                    <a:pt x="13" y="38"/>
                  </a:lnTo>
                  <a:lnTo>
                    <a:pt x="15" y="36"/>
                  </a:lnTo>
                  <a:lnTo>
                    <a:pt x="16" y="34"/>
                  </a:lnTo>
                  <a:lnTo>
                    <a:pt x="18" y="31"/>
                  </a:lnTo>
                  <a:lnTo>
                    <a:pt x="25" y="24"/>
                  </a:lnTo>
                  <a:lnTo>
                    <a:pt x="27" y="21"/>
                  </a:lnTo>
                  <a:lnTo>
                    <a:pt x="28" y="20"/>
                  </a:lnTo>
                  <a:lnTo>
                    <a:pt x="39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3" y="23"/>
                  </a:lnTo>
                  <a:lnTo>
                    <a:pt x="29" y="25"/>
                  </a:lnTo>
                  <a:lnTo>
                    <a:pt x="27" y="27"/>
                  </a:lnTo>
                  <a:lnTo>
                    <a:pt x="24" y="30"/>
                  </a:lnTo>
                  <a:lnTo>
                    <a:pt x="21" y="34"/>
                  </a:lnTo>
                  <a:lnTo>
                    <a:pt x="20" y="35"/>
                  </a:lnTo>
                  <a:lnTo>
                    <a:pt x="20" y="36"/>
                  </a:lnTo>
                  <a:lnTo>
                    <a:pt x="24" y="41"/>
                  </a:lnTo>
                  <a:lnTo>
                    <a:pt x="29" y="47"/>
                  </a:lnTo>
                  <a:lnTo>
                    <a:pt x="34" y="53"/>
                  </a:lnTo>
                  <a:lnTo>
                    <a:pt x="37" y="54"/>
                  </a:lnTo>
                  <a:lnTo>
                    <a:pt x="41" y="56"/>
                  </a:lnTo>
                  <a:lnTo>
                    <a:pt x="41" y="58"/>
                  </a:lnTo>
                  <a:lnTo>
                    <a:pt x="32" y="58"/>
                  </a:lnTo>
                  <a:lnTo>
                    <a:pt x="27" y="54"/>
                  </a:lnTo>
                  <a:lnTo>
                    <a:pt x="20" y="47"/>
                  </a:lnTo>
                  <a:lnTo>
                    <a:pt x="13" y="38"/>
                  </a:lnTo>
                  <a:lnTo>
                    <a:pt x="13" y="53"/>
                  </a:lnTo>
                  <a:lnTo>
                    <a:pt x="16" y="56"/>
                  </a:lnTo>
                  <a:lnTo>
                    <a:pt x="19" y="56"/>
                  </a:lnTo>
                  <a:lnTo>
                    <a:pt x="19" y="58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3" y="55"/>
                  </a:lnTo>
                  <a:lnTo>
                    <a:pt x="5" y="55"/>
                  </a:lnTo>
                  <a:lnTo>
                    <a:pt x="6" y="54"/>
                  </a:lnTo>
                  <a:lnTo>
                    <a:pt x="6" y="6"/>
                  </a:lnTo>
                  <a:lnTo>
                    <a:pt x="5" y="5"/>
                  </a:lnTo>
                  <a:lnTo>
                    <a:pt x="4" y="5"/>
                  </a:lnTo>
                  <a:lnTo>
                    <a:pt x="1" y="4"/>
                  </a:lnTo>
                  <a:lnTo>
                    <a:pt x="1" y="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9" name="Freeform 101">
              <a:extLst>
                <a:ext uri="{FF2B5EF4-FFF2-40B4-BE49-F238E27FC236}">
                  <a16:creationId xmlns:a16="http://schemas.microsoft.com/office/drawing/2014/main" id="{09DC462D-3173-4204-9B6C-FCC486C9F9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4" y="1603"/>
              <a:ext cx="47" cy="54"/>
            </a:xfrm>
            <a:custGeom>
              <a:avLst/>
              <a:gdLst>
                <a:gd name="T0" fmla="*/ 16 w 47"/>
                <a:gd name="T1" fmla="*/ 3 h 54"/>
                <a:gd name="T2" fmla="*/ 15 w 47"/>
                <a:gd name="T3" fmla="*/ 26 h 54"/>
                <a:gd name="T4" fmla="*/ 27 w 47"/>
                <a:gd name="T5" fmla="*/ 25 h 54"/>
                <a:gd name="T6" fmla="*/ 31 w 47"/>
                <a:gd name="T7" fmla="*/ 20 h 54"/>
                <a:gd name="T8" fmla="*/ 33 w 47"/>
                <a:gd name="T9" fmla="*/ 14 h 54"/>
                <a:gd name="T10" fmla="*/ 28 w 47"/>
                <a:gd name="T11" fmla="*/ 4 h 54"/>
                <a:gd name="T12" fmla="*/ 24 w 47"/>
                <a:gd name="T13" fmla="*/ 3 h 54"/>
                <a:gd name="T14" fmla="*/ 0 w 47"/>
                <a:gd name="T15" fmla="*/ 0 h 54"/>
                <a:gd name="T16" fmla="*/ 31 w 47"/>
                <a:gd name="T17" fmla="*/ 2 h 54"/>
                <a:gd name="T18" fmla="*/ 40 w 47"/>
                <a:gd name="T19" fmla="*/ 8 h 54"/>
                <a:gd name="T20" fmla="*/ 40 w 47"/>
                <a:gd name="T21" fmla="*/ 17 h 54"/>
                <a:gd name="T22" fmla="*/ 38 w 47"/>
                <a:gd name="T23" fmla="*/ 22 h 54"/>
                <a:gd name="T24" fmla="*/ 28 w 47"/>
                <a:gd name="T25" fmla="*/ 27 h 54"/>
                <a:gd name="T26" fmla="*/ 35 w 47"/>
                <a:gd name="T27" fmla="*/ 31 h 54"/>
                <a:gd name="T28" fmla="*/ 39 w 47"/>
                <a:gd name="T29" fmla="*/ 38 h 54"/>
                <a:gd name="T30" fmla="*/ 39 w 47"/>
                <a:gd name="T31" fmla="*/ 44 h 54"/>
                <a:gd name="T32" fmla="*/ 42 w 47"/>
                <a:gd name="T33" fmla="*/ 50 h 54"/>
                <a:gd name="T34" fmla="*/ 47 w 47"/>
                <a:gd name="T35" fmla="*/ 52 h 54"/>
                <a:gd name="T36" fmla="*/ 38 w 47"/>
                <a:gd name="T37" fmla="*/ 54 h 54"/>
                <a:gd name="T38" fmla="*/ 33 w 47"/>
                <a:gd name="T39" fmla="*/ 50 h 54"/>
                <a:gd name="T40" fmla="*/ 31 w 47"/>
                <a:gd name="T41" fmla="*/ 41 h 54"/>
                <a:gd name="T42" fmla="*/ 30 w 47"/>
                <a:gd name="T43" fmla="*/ 35 h 54"/>
                <a:gd name="T44" fmla="*/ 27 w 47"/>
                <a:gd name="T45" fmla="*/ 31 h 54"/>
                <a:gd name="T46" fmla="*/ 23 w 47"/>
                <a:gd name="T47" fmla="*/ 29 h 54"/>
                <a:gd name="T48" fmla="*/ 15 w 47"/>
                <a:gd name="T49" fmla="*/ 50 h 54"/>
                <a:gd name="T50" fmla="*/ 19 w 47"/>
                <a:gd name="T51" fmla="*/ 51 h 54"/>
                <a:gd name="T52" fmla="*/ 22 w 47"/>
                <a:gd name="T53" fmla="*/ 54 h 54"/>
                <a:gd name="T54" fmla="*/ 0 w 47"/>
                <a:gd name="T55" fmla="*/ 52 h 54"/>
                <a:gd name="T56" fmla="*/ 6 w 47"/>
                <a:gd name="T57" fmla="*/ 51 h 54"/>
                <a:gd name="T58" fmla="*/ 7 w 47"/>
                <a:gd name="T59" fmla="*/ 3 h 54"/>
                <a:gd name="T60" fmla="*/ 4 w 47"/>
                <a:gd name="T61" fmla="*/ 3 h 54"/>
                <a:gd name="T62" fmla="*/ 0 w 47"/>
                <a:gd name="T6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54">
                  <a:moveTo>
                    <a:pt x="18" y="3"/>
                  </a:moveTo>
                  <a:lnTo>
                    <a:pt x="16" y="3"/>
                  </a:lnTo>
                  <a:lnTo>
                    <a:pt x="15" y="3"/>
                  </a:lnTo>
                  <a:lnTo>
                    <a:pt x="15" y="26"/>
                  </a:lnTo>
                  <a:lnTo>
                    <a:pt x="24" y="26"/>
                  </a:lnTo>
                  <a:lnTo>
                    <a:pt x="27" y="25"/>
                  </a:lnTo>
                  <a:lnTo>
                    <a:pt x="30" y="23"/>
                  </a:lnTo>
                  <a:lnTo>
                    <a:pt x="31" y="20"/>
                  </a:lnTo>
                  <a:lnTo>
                    <a:pt x="33" y="18"/>
                  </a:lnTo>
                  <a:lnTo>
                    <a:pt x="33" y="14"/>
                  </a:lnTo>
                  <a:lnTo>
                    <a:pt x="30" y="5"/>
                  </a:lnTo>
                  <a:lnTo>
                    <a:pt x="28" y="4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18" y="3"/>
                  </a:lnTo>
                  <a:close/>
                  <a:moveTo>
                    <a:pt x="0" y="0"/>
                  </a:moveTo>
                  <a:lnTo>
                    <a:pt x="23" y="0"/>
                  </a:lnTo>
                  <a:lnTo>
                    <a:pt x="31" y="2"/>
                  </a:lnTo>
                  <a:lnTo>
                    <a:pt x="37" y="4"/>
                  </a:lnTo>
                  <a:lnTo>
                    <a:pt x="40" y="8"/>
                  </a:lnTo>
                  <a:lnTo>
                    <a:pt x="41" y="14"/>
                  </a:lnTo>
                  <a:lnTo>
                    <a:pt x="40" y="17"/>
                  </a:lnTo>
                  <a:lnTo>
                    <a:pt x="39" y="20"/>
                  </a:lnTo>
                  <a:lnTo>
                    <a:pt x="38" y="22"/>
                  </a:lnTo>
                  <a:lnTo>
                    <a:pt x="32" y="26"/>
                  </a:lnTo>
                  <a:lnTo>
                    <a:pt x="28" y="27"/>
                  </a:lnTo>
                  <a:lnTo>
                    <a:pt x="32" y="29"/>
                  </a:lnTo>
                  <a:lnTo>
                    <a:pt x="35" y="31"/>
                  </a:lnTo>
                  <a:lnTo>
                    <a:pt x="37" y="33"/>
                  </a:lnTo>
                  <a:lnTo>
                    <a:pt x="39" y="38"/>
                  </a:lnTo>
                  <a:lnTo>
                    <a:pt x="39" y="42"/>
                  </a:lnTo>
                  <a:lnTo>
                    <a:pt x="39" y="44"/>
                  </a:lnTo>
                  <a:lnTo>
                    <a:pt x="40" y="47"/>
                  </a:lnTo>
                  <a:lnTo>
                    <a:pt x="42" y="50"/>
                  </a:lnTo>
                  <a:lnTo>
                    <a:pt x="44" y="51"/>
                  </a:lnTo>
                  <a:lnTo>
                    <a:pt x="47" y="52"/>
                  </a:lnTo>
                  <a:lnTo>
                    <a:pt x="47" y="54"/>
                  </a:lnTo>
                  <a:lnTo>
                    <a:pt x="38" y="54"/>
                  </a:lnTo>
                  <a:lnTo>
                    <a:pt x="35" y="52"/>
                  </a:lnTo>
                  <a:lnTo>
                    <a:pt x="33" y="50"/>
                  </a:lnTo>
                  <a:lnTo>
                    <a:pt x="31" y="45"/>
                  </a:lnTo>
                  <a:lnTo>
                    <a:pt x="31" y="41"/>
                  </a:lnTo>
                  <a:lnTo>
                    <a:pt x="30" y="37"/>
                  </a:lnTo>
                  <a:lnTo>
                    <a:pt x="30" y="35"/>
                  </a:lnTo>
                  <a:lnTo>
                    <a:pt x="28" y="33"/>
                  </a:lnTo>
                  <a:lnTo>
                    <a:pt x="27" y="31"/>
                  </a:lnTo>
                  <a:lnTo>
                    <a:pt x="25" y="30"/>
                  </a:lnTo>
                  <a:lnTo>
                    <a:pt x="23" y="29"/>
                  </a:lnTo>
                  <a:lnTo>
                    <a:pt x="15" y="29"/>
                  </a:lnTo>
                  <a:lnTo>
                    <a:pt x="15" y="50"/>
                  </a:lnTo>
                  <a:lnTo>
                    <a:pt x="16" y="51"/>
                  </a:lnTo>
                  <a:lnTo>
                    <a:pt x="19" y="51"/>
                  </a:lnTo>
                  <a:lnTo>
                    <a:pt x="22" y="52"/>
                  </a:lnTo>
                  <a:lnTo>
                    <a:pt x="22" y="54"/>
                  </a:lnTo>
                  <a:lnTo>
                    <a:pt x="0" y="54"/>
                  </a:lnTo>
                  <a:lnTo>
                    <a:pt x="0" y="52"/>
                  </a:lnTo>
                  <a:lnTo>
                    <a:pt x="4" y="51"/>
                  </a:lnTo>
                  <a:lnTo>
                    <a:pt x="6" y="51"/>
                  </a:lnTo>
                  <a:lnTo>
                    <a:pt x="7" y="50"/>
                  </a:lnTo>
                  <a:lnTo>
                    <a:pt x="7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0" name="Freeform 102">
              <a:extLst>
                <a:ext uri="{FF2B5EF4-FFF2-40B4-BE49-F238E27FC236}">
                  <a16:creationId xmlns:a16="http://schemas.microsoft.com/office/drawing/2014/main" id="{E73ECCA7-A3E1-431A-9CB8-0A8B4712F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" y="1602"/>
              <a:ext cx="22" cy="56"/>
            </a:xfrm>
            <a:custGeom>
              <a:avLst/>
              <a:gdLst>
                <a:gd name="T0" fmla="*/ 17 w 22"/>
                <a:gd name="T1" fmla="*/ 0 h 56"/>
                <a:gd name="T2" fmla="*/ 22 w 22"/>
                <a:gd name="T3" fmla="*/ 0 h 56"/>
                <a:gd name="T4" fmla="*/ 6 w 22"/>
                <a:gd name="T5" fmla="*/ 56 h 56"/>
                <a:gd name="T6" fmla="*/ 0 w 22"/>
                <a:gd name="T7" fmla="*/ 56 h 56"/>
                <a:gd name="T8" fmla="*/ 17 w 22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6">
                  <a:moveTo>
                    <a:pt x="17" y="0"/>
                  </a:moveTo>
                  <a:lnTo>
                    <a:pt x="22" y="0"/>
                  </a:lnTo>
                  <a:lnTo>
                    <a:pt x="6" y="56"/>
                  </a:lnTo>
                  <a:lnTo>
                    <a:pt x="0" y="5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1" name="Freeform 103">
              <a:extLst>
                <a:ext uri="{FF2B5EF4-FFF2-40B4-BE49-F238E27FC236}">
                  <a16:creationId xmlns:a16="http://schemas.microsoft.com/office/drawing/2014/main" id="{C81DDDB5-DAC7-4871-9D28-0FE989C18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" y="1603"/>
              <a:ext cx="77" cy="54"/>
            </a:xfrm>
            <a:custGeom>
              <a:avLst/>
              <a:gdLst>
                <a:gd name="T0" fmla="*/ 0 w 77"/>
                <a:gd name="T1" fmla="*/ 0 h 54"/>
                <a:gd name="T2" fmla="*/ 19 w 77"/>
                <a:gd name="T3" fmla="*/ 0 h 54"/>
                <a:gd name="T4" fmla="*/ 19 w 77"/>
                <a:gd name="T5" fmla="*/ 3 h 54"/>
                <a:gd name="T6" fmla="*/ 14 w 77"/>
                <a:gd name="T7" fmla="*/ 3 h 54"/>
                <a:gd name="T8" fmla="*/ 14 w 77"/>
                <a:gd name="T9" fmla="*/ 6 h 54"/>
                <a:gd name="T10" fmla="*/ 24 w 77"/>
                <a:gd name="T11" fmla="*/ 45 h 54"/>
                <a:gd name="T12" fmla="*/ 36 w 77"/>
                <a:gd name="T13" fmla="*/ 2 h 54"/>
                <a:gd name="T14" fmla="*/ 42 w 77"/>
                <a:gd name="T15" fmla="*/ 2 h 54"/>
                <a:gd name="T16" fmla="*/ 55 w 77"/>
                <a:gd name="T17" fmla="*/ 45 h 54"/>
                <a:gd name="T18" fmla="*/ 56 w 77"/>
                <a:gd name="T19" fmla="*/ 45 h 54"/>
                <a:gd name="T20" fmla="*/ 62 w 77"/>
                <a:gd name="T21" fmla="*/ 22 h 54"/>
                <a:gd name="T22" fmla="*/ 64 w 77"/>
                <a:gd name="T23" fmla="*/ 13 h 54"/>
                <a:gd name="T24" fmla="*/ 65 w 77"/>
                <a:gd name="T25" fmla="*/ 5 h 54"/>
                <a:gd name="T26" fmla="*/ 65 w 77"/>
                <a:gd name="T27" fmla="*/ 3 h 54"/>
                <a:gd name="T28" fmla="*/ 63 w 77"/>
                <a:gd name="T29" fmla="*/ 3 h 54"/>
                <a:gd name="T30" fmla="*/ 59 w 77"/>
                <a:gd name="T31" fmla="*/ 3 h 54"/>
                <a:gd name="T32" fmla="*/ 59 w 77"/>
                <a:gd name="T33" fmla="*/ 0 h 54"/>
                <a:gd name="T34" fmla="*/ 77 w 77"/>
                <a:gd name="T35" fmla="*/ 0 h 54"/>
                <a:gd name="T36" fmla="*/ 77 w 77"/>
                <a:gd name="T37" fmla="*/ 3 h 54"/>
                <a:gd name="T38" fmla="*/ 74 w 77"/>
                <a:gd name="T39" fmla="*/ 3 h 54"/>
                <a:gd name="T40" fmla="*/ 70 w 77"/>
                <a:gd name="T41" fmla="*/ 4 h 54"/>
                <a:gd name="T42" fmla="*/ 69 w 77"/>
                <a:gd name="T43" fmla="*/ 7 h 54"/>
                <a:gd name="T44" fmla="*/ 64 w 77"/>
                <a:gd name="T45" fmla="*/ 26 h 54"/>
                <a:gd name="T46" fmla="*/ 56 w 77"/>
                <a:gd name="T47" fmla="*/ 54 h 54"/>
                <a:gd name="T48" fmla="*/ 50 w 77"/>
                <a:gd name="T49" fmla="*/ 54 h 54"/>
                <a:gd name="T50" fmla="*/ 37 w 77"/>
                <a:gd name="T51" fmla="*/ 11 h 54"/>
                <a:gd name="T52" fmla="*/ 25 w 77"/>
                <a:gd name="T53" fmla="*/ 54 h 54"/>
                <a:gd name="T54" fmla="*/ 19 w 77"/>
                <a:gd name="T55" fmla="*/ 54 h 54"/>
                <a:gd name="T56" fmla="*/ 12 w 77"/>
                <a:gd name="T57" fmla="*/ 29 h 54"/>
                <a:gd name="T58" fmla="*/ 9 w 77"/>
                <a:gd name="T59" fmla="*/ 18 h 54"/>
                <a:gd name="T60" fmla="*/ 6 w 77"/>
                <a:gd name="T61" fmla="*/ 7 h 54"/>
                <a:gd name="T62" fmla="*/ 5 w 77"/>
                <a:gd name="T63" fmla="*/ 4 h 54"/>
                <a:gd name="T64" fmla="*/ 4 w 77"/>
                <a:gd name="T65" fmla="*/ 3 h 54"/>
                <a:gd name="T66" fmla="*/ 2 w 77"/>
                <a:gd name="T67" fmla="*/ 3 h 54"/>
                <a:gd name="T68" fmla="*/ 0 w 77"/>
                <a:gd name="T69" fmla="*/ 3 h 54"/>
                <a:gd name="T70" fmla="*/ 0 w 77"/>
                <a:gd name="T7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54">
                  <a:moveTo>
                    <a:pt x="0" y="0"/>
                  </a:moveTo>
                  <a:lnTo>
                    <a:pt x="19" y="0"/>
                  </a:lnTo>
                  <a:lnTo>
                    <a:pt x="19" y="3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24" y="45"/>
                  </a:lnTo>
                  <a:lnTo>
                    <a:pt x="36" y="2"/>
                  </a:lnTo>
                  <a:lnTo>
                    <a:pt x="42" y="2"/>
                  </a:lnTo>
                  <a:lnTo>
                    <a:pt x="55" y="45"/>
                  </a:lnTo>
                  <a:lnTo>
                    <a:pt x="56" y="45"/>
                  </a:lnTo>
                  <a:lnTo>
                    <a:pt x="62" y="22"/>
                  </a:lnTo>
                  <a:lnTo>
                    <a:pt x="64" y="13"/>
                  </a:lnTo>
                  <a:lnTo>
                    <a:pt x="65" y="5"/>
                  </a:lnTo>
                  <a:lnTo>
                    <a:pt x="65" y="3"/>
                  </a:lnTo>
                  <a:lnTo>
                    <a:pt x="63" y="3"/>
                  </a:lnTo>
                  <a:lnTo>
                    <a:pt x="59" y="3"/>
                  </a:lnTo>
                  <a:lnTo>
                    <a:pt x="59" y="0"/>
                  </a:lnTo>
                  <a:lnTo>
                    <a:pt x="77" y="0"/>
                  </a:lnTo>
                  <a:lnTo>
                    <a:pt x="77" y="3"/>
                  </a:lnTo>
                  <a:lnTo>
                    <a:pt x="74" y="3"/>
                  </a:lnTo>
                  <a:lnTo>
                    <a:pt x="70" y="4"/>
                  </a:lnTo>
                  <a:lnTo>
                    <a:pt x="69" y="7"/>
                  </a:lnTo>
                  <a:lnTo>
                    <a:pt x="64" y="26"/>
                  </a:lnTo>
                  <a:lnTo>
                    <a:pt x="56" y="54"/>
                  </a:lnTo>
                  <a:lnTo>
                    <a:pt x="50" y="54"/>
                  </a:lnTo>
                  <a:lnTo>
                    <a:pt x="37" y="11"/>
                  </a:lnTo>
                  <a:lnTo>
                    <a:pt x="25" y="54"/>
                  </a:lnTo>
                  <a:lnTo>
                    <a:pt x="19" y="54"/>
                  </a:lnTo>
                  <a:lnTo>
                    <a:pt x="12" y="29"/>
                  </a:lnTo>
                  <a:lnTo>
                    <a:pt x="9" y="18"/>
                  </a:lnTo>
                  <a:lnTo>
                    <a:pt x="6" y="7"/>
                  </a:lnTo>
                  <a:lnTo>
                    <a:pt x="5" y="4"/>
                  </a:lnTo>
                  <a:lnTo>
                    <a:pt x="4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2" name="Freeform 104">
              <a:extLst>
                <a:ext uri="{FF2B5EF4-FFF2-40B4-BE49-F238E27FC236}">
                  <a16:creationId xmlns:a16="http://schemas.microsoft.com/office/drawing/2014/main" id="{93E2A205-CD27-4A6B-A88C-EA674AE726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09" y="2432"/>
              <a:ext cx="53" cy="55"/>
            </a:xfrm>
            <a:custGeom>
              <a:avLst/>
              <a:gdLst>
                <a:gd name="T0" fmla="*/ 25 w 53"/>
                <a:gd name="T1" fmla="*/ 9 h 55"/>
                <a:gd name="T2" fmla="*/ 17 w 53"/>
                <a:gd name="T3" fmla="*/ 31 h 55"/>
                <a:gd name="T4" fmla="*/ 32 w 53"/>
                <a:gd name="T5" fmla="*/ 31 h 55"/>
                <a:gd name="T6" fmla="*/ 25 w 53"/>
                <a:gd name="T7" fmla="*/ 9 h 55"/>
                <a:gd name="T8" fmla="*/ 24 w 53"/>
                <a:gd name="T9" fmla="*/ 0 h 55"/>
                <a:gd name="T10" fmla="*/ 29 w 53"/>
                <a:gd name="T11" fmla="*/ 0 h 55"/>
                <a:gd name="T12" fmla="*/ 46 w 53"/>
                <a:gd name="T13" fmla="*/ 48 h 55"/>
                <a:gd name="T14" fmla="*/ 48 w 53"/>
                <a:gd name="T15" fmla="*/ 52 h 55"/>
                <a:gd name="T16" fmla="*/ 50 w 53"/>
                <a:gd name="T17" fmla="*/ 52 h 55"/>
                <a:gd name="T18" fmla="*/ 53 w 53"/>
                <a:gd name="T19" fmla="*/ 53 h 55"/>
                <a:gd name="T20" fmla="*/ 53 w 53"/>
                <a:gd name="T21" fmla="*/ 55 h 55"/>
                <a:gd name="T22" fmla="*/ 33 w 53"/>
                <a:gd name="T23" fmla="*/ 55 h 55"/>
                <a:gd name="T24" fmla="*/ 33 w 53"/>
                <a:gd name="T25" fmla="*/ 53 h 55"/>
                <a:gd name="T26" fmla="*/ 37 w 53"/>
                <a:gd name="T27" fmla="*/ 52 h 55"/>
                <a:gd name="T28" fmla="*/ 38 w 53"/>
                <a:gd name="T29" fmla="*/ 52 h 55"/>
                <a:gd name="T30" fmla="*/ 39 w 53"/>
                <a:gd name="T31" fmla="*/ 51 h 55"/>
                <a:gd name="T32" fmla="*/ 39 w 53"/>
                <a:gd name="T33" fmla="*/ 49 h 55"/>
                <a:gd name="T34" fmla="*/ 33 w 53"/>
                <a:gd name="T35" fmla="*/ 34 h 55"/>
                <a:gd name="T36" fmla="*/ 16 w 53"/>
                <a:gd name="T37" fmla="*/ 34 h 55"/>
                <a:gd name="T38" fmla="*/ 11 w 53"/>
                <a:gd name="T39" fmla="*/ 49 h 55"/>
                <a:gd name="T40" fmla="*/ 11 w 53"/>
                <a:gd name="T41" fmla="*/ 51 h 55"/>
                <a:gd name="T42" fmla="*/ 12 w 53"/>
                <a:gd name="T43" fmla="*/ 52 h 55"/>
                <a:gd name="T44" fmla="*/ 13 w 53"/>
                <a:gd name="T45" fmla="*/ 52 h 55"/>
                <a:gd name="T46" fmla="*/ 17 w 53"/>
                <a:gd name="T47" fmla="*/ 53 h 55"/>
                <a:gd name="T48" fmla="*/ 17 w 53"/>
                <a:gd name="T49" fmla="*/ 55 h 55"/>
                <a:gd name="T50" fmla="*/ 0 w 53"/>
                <a:gd name="T51" fmla="*/ 55 h 55"/>
                <a:gd name="T52" fmla="*/ 0 w 53"/>
                <a:gd name="T53" fmla="*/ 53 h 55"/>
                <a:gd name="T54" fmla="*/ 3 w 53"/>
                <a:gd name="T55" fmla="*/ 52 h 55"/>
                <a:gd name="T56" fmla="*/ 5 w 53"/>
                <a:gd name="T57" fmla="*/ 51 h 55"/>
                <a:gd name="T58" fmla="*/ 6 w 53"/>
                <a:gd name="T59" fmla="*/ 50 h 55"/>
                <a:gd name="T60" fmla="*/ 7 w 53"/>
                <a:gd name="T61" fmla="*/ 47 h 55"/>
                <a:gd name="T62" fmla="*/ 12 w 53"/>
                <a:gd name="T63" fmla="*/ 35 h 55"/>
                <a:gd name="T64" fmla="*/ 15 w 53"/>
                <a:gd name="T65" fmla="*/ 24 h 55"/>
                <a:gd name="T66" fmla="*/ 24 w 53"/>
                <a:gd name="T6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5">
                  <a:moveTo>
                    <a:pt x="25" y="9"/>
                  </a:moveTo>
                  <a:lnTo>
                    <a:pt x="17" y="31"/>
                  </a:lnTo>
                  <a:lnTo>
                    <a:pt x="32" y="31"/>
                  </a:lnTo>
                  <a:lnTo>
                    <a:pt x="25" y="9"/>
                  </a:lnTo>
                  <a:close/>
                  <a:moveTo>
                    <a:pt x="24" y="0"/>
                  </a:moveTo>
                  <a:lnTo>
                    <a:pt x="29" y="0"/>
                  </a:lnTo>
                  <a:lnTo>
                    <a:pt x="46" y="48"/>
                  </a:lnTo>
                  <a:lnTo>
                    <a:pt x="48" y="52"/>
                  </a:lnTo>
                  <a:lnTo>
                    <a:pt x="50" y="52"/>
                  </a:lnTo>
                  <a:lnTo>
                    <a:pt x="53" y="53"/>
                  </a:lnTo>
                  <a:lnTo>
                    <a:pt x="53" y="55"/>
                  </a:lnTo>
                  <a:lnTo>
                    <a:pt x="33" y="55"/>
                  </a:lnTo>
                  <a:lnTo>
                    <a:pt x="33" y="53"/>
                  </a:lnTo>
                  <a:lnTo>
                    <a:pt x="37" y="52"/>
                  </a:lnTo>
                  <a:lnTo>
                    <a:pt x="38" y="52"/>
                  </a:lnTo>
                  <a:lnTo>
                    <a:pt x="39" y="51"/>
                  </a:lnTo>
                  <a:lnTo>
                    <a:pt x="39" y="49"/>
                  </a:lnTo>
                  <a:lnTo>
                    <a:pt x="33" y="34"/>
                  </a:lnTo>
                  <a:lnTo>
                    <a:pt x="16" y="34"/>
                  </a:lnTo>
                  <a:lnTo>
                    <a:pt x="11" y="49"/>
                  </a:lnTo>
                  <a:lnTo>
                    <a:pt x="11" y="51"/>
                  </a:lnTo>
                  <a:lnTo>
                    <a:pt x="12" y="52"/>
                  </a:lnTo>
                  <a:lnTo>
                    <a:pt x="13" y="52"/>
                  </a:lnTo>
                  <a:lnTo>
                    <a:pt x="17" y="53"/>
                  </a:lnTo>
                  <a:lnTo>
                    <a:pt x="17" y="55"/>
                  </a:lnTo>
                  <a:lnTo>
                    <a:pt x="0" y="55"/>
                  </a:lnTo>
                  <a:lnTo>
                    <a:pt x="0" y="53"/>
                  </a:lnTo>
                  <a:lnTo>
                    <a:pt x="3" y="52"/>
                  </a:lnTo>
                  <a:lnTo>
                    <a:pt x="5" y="51"/>
                  </a:lnTo>
                  <a:lnTo>
                    <a:pt x="6" y="50"/>
                  </a:lnTo>
                  <a:lnTo>
                    <a:pt x="7" y="47"/>
                  </a:lnTo>
                  <a:lnTo>
                    <a:pt x="12" y="35"/>
                  </a:lnTo>
                  <a:lnTo>
                    <a:pt x="15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3" name="Freeform 105">
              <a:extLst>
                <a:ext uri="{FF2B5EF4-FFF2-40B4-BE49-F238E27FC236}">
                  <a16:creationId xmlns:a16="http://schemas.microsoft.com/office/drawing/2014/main" id="{AB35E4F9-C7D8-4EF3-B989-6C3162FB97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4" y="2428"/>
              <a:ext cx="41" cy="60"/>
            </a:xfrm>
            <a:custGeom>
              <a:avLst/>
              <a:gdLst>
                <a:gd name="T0" fmla="*/ 19 w 41"/>
                <a:gd name="T1" fmla="*/ 22 h 60"/>
                <a:gd name="T2" fmla="*/ 14 w 41"/>
                <a:gd name="T3" fmla="*/ 23 h 60"/>
                <a:gd name="T4" fmla="*/ 11 w 41"/>
                <a:gd name="T5" fmla="*/ 27 h 60"/>
                <a:gd name="T6" fmla="*/ 9 w 41"/>
                <a:gd name="T7" fmla="*/ 32 h 60"/>
                <a:gd name="T8" fmla="*/ 8 w 41"/>
                <a:gd name="T9" fmla="*/ 39 h 60"/>
                <a:gd name="T10" fmla="*/ 9 w 41"/>
                <a:gd name="T11" fmla="*/ 47 h 60"/>
                <a:gd name="T12" fmla="*/ 13 w 41"/>
                <a:gd name="T13" fmla="*/ 53 h 60"/>
                <a:gd name="T14" fmla="*/ 18 w 41"/>
                <a:gd name="T15" fmla="*/ 56 h 60"/>
                <a:gd name="T16" fmla="*/ 24 w 41"/>
                <a:gd name="T17" fmla="*/ 54 h 60"/>
                <a:gd name="T18" fmla="*/ 28 w 41"/>
                <a:gd name="T19" fmla="*/ 50 h 60"/>
                <a:gd name="T20" fmla="*/ 28 w 41"/>
                <a:gd name="T21" fmla="*/ 27 h 60"/>
                <a:gd name="T22" fmla="*/ 24 w 41"/>
                <a:gd name="T23" fmla="*/ 23 h 60"/>
                <a:gd name="T24" fmla="*/ 22 w 41"/>
                <a:gd name="T25" fmla="*/ 22 h 60"/>
                <a:gd name="T26" fmla="*/ 19 w 41"/>
                <a:gd name="T27" fmla="*/ 22 h 60"/>
                <a:gd name="T28" fmla="*/ 35 w 41"/>
                <a:gd name="T29" fmla="*/ 0 h 60"/>
                <a:gd name="T30" fmla="*/ 35 w 41"/>
                <a:gd name="T31" fmla="*/ 54 h 60"/>
                <a:gd name="T32" fmla="*/ 38 w 41"/>
                <a:gd name="T33" fmla="*/ 57 h 60"/>
                <a:gd name="T34" fmla="*/ 41 w 41"/>
                <a:gd name="T35" fmla="*/ 57 h 60"/>
                <a:gd name="T36" fmla="*/ 41 w 41"/>
                <a:gd name="T37" fmla="*/ 59 h 60"/>
                <a:gd name="T38" fmla="*/ 29 w 41"/>
                <a:gd name="T39" fmla="*/ 59 h 60"/>
                <a:gd name="T40" fmla="*/ 28 w 41"/>
                <a:gd name="T41" fmla="*/ 58 h 60"/>
                <a:gd name="T42" fmla="*/ 28 w 41"/>
                <a:gd name="T43" fmla="*/ 54 h 60"/>
                <a:gd name="T44" fmla="*/ 24 w 41"/>
                <a:gd name="T45" fmla="*/ 57 h 60"/>
                <a:gd name="T46" fmla="*/ 20 w 41"/>
                <a:gd name="T47" fmla="*/ 59 h 60"/>
                <a:gd name="T48" fmla="*/ 16 w 41"/>
                <a:gd name="T49" fmla="*/ 60 h 60"/>
                <a:gd name="T50" fmla="*/ 9 w 41"/>
                <a:gd name="T51" fmla="*/ 59 h 60"/>
                <a:gd name="T52" fmla="*/ 4 w 41"/>
                <a:gd name="T53" fmla="*/ 54 h 60"/>
                <a:gd name="T54" fmla="*/ 1 w 41"/>
                <a:gd name="T55" fmla="*/ 48 h 60"/>
                <a:gd name="T56" fmla="*/ 0 w 41"/>
                <a:gd name="T57" fmla="*/ 40 h 60"/>
                <a:gd name="T58" fmla="*/ 2 w 41"/>
                <a:gd name="T59" fmla="*/ 31 h 60"/>
                <a:gd name="T60" fmla="*/ 5 w 41"/>
                <a:gd name="T61" fmla="*/ 25 h 60"/>
                <a:gd name="T62" fmla="*/ 11 w 41"/>
                <a:gd name="T63" fmla="*/ 21 h 60"/>
                <a:gd name="T64" fmla="*/ 15 w 41"/>
                <a:gd name="T65" fmla="*/ 20 h 60"/>
                <a:gd name="T66" fmla="*/ 19 w 41"/>
                <a:gd name="T67" fmla="*/ 19 h 60"/>
                <a:gd name="T68" fmla="*/ 23 w 41"/>
                <a:gd name="T69" fmla="*/ 19 h 60"/>
                <a:gd name="T70" fmla="*/ 26 w 41"/>
                <a:gd name="T71" fmla="*/ 20 h 60"/>
                <a:gd name="T72" fmla="*/ 28 w 41"/>
                <a:gd name="T73" fmla="*/ 21 h 60"/>
                <a:gd name="T74" fmla="*/ 28 w 41"/>
                <a:gd name="T75" fmla="*/ 6 h 60"/>
                <a:gd name="T76" fmla="*/ 27 w 41"/>
                <a:gd name="T77" fmla="*/ 5 h 60"/>
                <a:gd name="T78" fmla="*/ 26 w 41"/>
                <a:gd name="T79" fmla="*/ 5 h 60"/>
                <a:gd name="T80" fmla="*/ 22 w 41"/>
                <a:gd name="T81" fmla="*/ 4 h 60"/>
                <a:gd name="T82" fmla="*/ 22 w 41"/>
                <a:gd name="T83" fmla="*/ 2 h 60"/>
                <a:gd name="T84" fmla="*/ 35 w 41"/>
                <a:gd name="T8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" h="60">
                  <a:moveTo>
                    <a:pt x="19" y="22"/>
                  </a:moveTo>
                  <a:lnTo>
                    <a:pt x="14" y="23"/>
                  </a:lnTo>
                  <a:lnTo>
                    <a:pt x="11" y="27"/>
                  </a:lnTo>
                  <a:lnTo>
                    <a:pt x="9" y="32"/>
                  </a:lnTo>
                  <a:lnTo>
                    <a:pt x="8" y="39"/>
                  </a:lnTo>
                  <a:lnTo>
                    <a:pt x="9" y="47"/>
                  </a:lnTo>
                  <a:lnTo>
                    <a:pt x="13" y="53"/>
                  </a:lnTo>
                  <a:lnTo>
                    <a:pt x="18" y="56"/>
                  </a:lnTo>
                  <a:lnTo>
                    <a:pt x="24" y="54"/>
                  </a:lnTo>
                  <a:lnTo>
                    <a:pt x="28" y="50"/>
                  </a:lnTo>
                  <a:lnTo>
                    <a:pt x="28" y="27"/>
                  </a:lnTo>
                  <a:lnTo>
                    <a:pt x="24" y="23"/>
                  </a:lnTo>
                  <a:lnTo>
                    <a:pt x="22" y="22"/>
                  </a:lnTo>
                  <a:lnTo>
                    <a:pt x="19" y="22"/>
                  </a:lnTo>
                  <a:close/>
                  <a:moveTo>
                    <a:pt x="35" y="0"/>
                  </a:moveTo>
                  <a:lnTo>
                    <a:pt x="35" y="54"/>
                  </a:lnTo>
                  <a:lnTo>
                    <a:pt x="38" y="57"/>
                  </a:lnTo>
                  <a:lnTo>
                    <a:pt x="41" y="57"/>
                  </a:lnTo>
                  <a:lnTo>
                    <a:pt x="41" y="59"/>
                  </a:lnTo>
                  <a:lnTo>
                    <a:pt x="29" y="59"/>
                  </a:lnTo>
                  <a:lnTo>
                    <a:pt x="28" y="58"/>
                  </a:lnTo>
                  <a:lnTo>
                    <a:pt x="28" y="54"/>
                  </a:lnTo>
                  <a:lnTo>
                    <a:pt x="24" y="57"/>
                  </a:lnTo>
                  <a:lnTo>
                    <a:pt x="20" y="59"/>
                  </a:lnTo>
                  <a:lnTo>
                    <a:pt x="16" y="60"/>
                  </a:lnTo>
                  <a:lnTo>
                    <a:pt x="9" y="59"/>
                  </a:lnTo>
                  <a:lnTo>
                    <a:pt x="4" y="54"/>
                  </a:lnTo>
                  <a:lnTo>
                    <a:pt x="1" y="48"/>
                  </a:lnTo>
                  <a:lnTo>
                    <a:pt x="0" y="40"/>
                  </a:lnTo>
                  <a:lnTo>
                    <a:pt x="2" y="31"/>
                  </a:lnTo>
                  <a:lnTo>
                    <a:pt x="5" y="25"/>
                  </a:lnTo>
                  <a:lnTo>
                    <a:pt x="11" y="21"/>
                  </a:lnTo>
                  <a:lnTo>
                    <a:pt x="15" y="20"/>
                  </a:lnTo>
                  <a:lnTo>
                    <a:pt x="19" y="19"/>
                  </a:lnTo>
                  <a:lnTo>
                    <a:pt x="23" y="19"/>
                  </a:lnTo>
                  <a:lnTo>
                    <a:pt x="26" y="20"/>
                  </a:lnTo>
                  <a:lnTo>
                    <a:pt x="28" y="21"/>
                  </a:lnTo>
                  <a:lnTo>
                    <a:pt x="28" y="6"/>
                  </a:lnTo>
                  <a:lnTo>
                    <a:pt x="27" y="5"/>
                  </a:lnTo>
                  <a:lnTo>
                    <a:pt x="26" y="5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4" name="Freeform 106">
              <a:extLst>
                <a:ext uri="{FF2B5EF4-FFF2-40B4-BE49-F238E27FC236}">
                  <a16:creationId xmlns:a16="http://schemas.microsoft.com/office/drawing/2014/main" id="{F3922E35-F69B-44F9-A8CA-43CCB35310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1" y="2428"/>
              <a:ext cx="41" cy="60"/>
            </a:xfrm>
            <a:custGeom>
              <a:avLst/>
              <a:gdLst>
                <a:gd name="T0" fmla="*/ 19 w 41"/>
                <a:gd name="T1" fmla="*/ 22 h 60"/>
                <a:gd name="T2" fmla="*/ 14 w 41"/>
                <a:gd name="T3" fmla="*/ 23 h 60"/>
                <a:gd name="T4" fmla="*/ 10 w 41"/>
                <a:gd name="T5" fmla="*/ 27 h 60"/>
                <a:gd name="T6" fmla="*/ 8 w 41"/>
                <a:gd name="T7" fmla="*/ 32 h 60"/>
                <a:gd name="T8" fmla="*/ 7 w 41"/>
                <a:gd name="T9" fmla="*/ 39 h 60"/>
                <a:gd name="T10" fmla="*/ 9 w 41"/>
                <a:gd name="T11" fmla="*/ 47 h 60"/>
                <a:gd name="T12" fmla="*/ 13 w 41"/>
                <a:gd name="T13" fmla="*/ 53 h 60"/>
                <a:gd name="T14" fmla="*/ 18 w 41"/>
                <a:gd name="T15" fmla="*/ 56 h 60"/>
                <a:gd name="T16" fmla="*/ 24 w 41"/>
                <a:gd name="T17" fmla="*/ 54 h 60"/>
                <a:gd name="T18" fmla="*/ 28 w 41"/>
                <a:gd name="T19" fmla="*/ 50 h 60"/>
                <a:gd name="T20" fmla="*/ 28 w 41"/>
                <a:gd name="T21" fmla="*/ 29 h 60"/>
                <a:gd name="T22" fmla="*/ 26 w 41"/>
                <a:gd name="T23" fmla="*/ 25 h 60"/>
                <a:gd name="T24" fmla="*/ 24 w 41"/>
                <a:gd name="T25" fmla="*/ 23 h 60"/>
                <a:gd name="T26" fmla="*/ 22 w 41"/>
                <a:gd name="T27" fmla="*/ 22 h 60"/>
                <a:gd name="T28" fmla="*/ 19 w 41"/>
                <a:gd name="T29" fmla="*/ 22 h 60"/>
                <a:gd name="T30" fmla="*/ 34 w 41"/>
                <a:gd name="T31" fmla="*/ 0 h 60"/>
                <a:gd name="T32" fmla="*/ 35 w 41"/>
                <a:gd name="T33" fmla="*/ 1 h 60"/>
                <a:gd name="T34" fmla="*/ 35 w 41"/>
                <a:gd name="T35" fmla="*/ 55 h 60"/>
                <a:gd name="T36" fmla="*/ 36 w 41"/>
                <a:gd name="T37" fmla="*/ 56 h 60"/>
                <a:gd name="T38" fmla="*/ 38 w 41"/>
                <a:gd name="T39" fmla="*/ 57 h 60"/>
                <a:gd name="T40" fmla="*/ 41 w 41"/>
                <a:gd name="T41" fmla="*/ 57 h 60"/>
                <a:gd name="T42" fmla="*/ 41 w 41"/>
                <a:gd name="T43" fmla="*/ 59 h 60"/>
                <a:gd name="T44" fmla="*/ 29 w 41"/>
                <a:gd name="T45" fmla="*/ 59 h 60"/>
                <a:gd name="T46" fmla="*/ 28 w 41"/>
                <a:gd name="T47" fmla="*/ 58 h 60"/>
                <a:gd name="T48" fmla="*/ 28 w 41"/>
                <a:gd name="T49" fmla="*/ 54 h 60"/>
                <a:gd name="T50" fmla="*/ 24 w 41"/>
                <a:gd name="T51" fmla="*/ 57 h 60"/>
                <a:gd name="T52" fmla="*/ 19 w 41"/>
                <a:gd name="T53" fmla="*/ 59 h 60"/>
                <a:gd name="T54" fmla="*/ 16 w 41"/>
                <a:gd name="T55" fmla="*/ 60 h 60"/>
                <a:gd name="T56" fmla="*/ 9 w 41"/>
                <a:gd name="T57" fmla="*/ 59 h 60"/>
                <a:gd name="T58" fmla="*/ 3 w 41"/>
                <a:gd name="T59" fmla="*/ 54 h 60"/>
                <a:gd name="T60" fmla="*/ 1 w 41"/>
                <a:gd name="T61" fmla="*/ 48 h 60"/>
                <a:gd name="T62" fmla="*/ 0 w 41"/>
                <a:gd name="T63" fmla="*/ 40 h 60"/>
                <a:gd name="T64" fmla="*/ 1 w 41"/>
                <a:gd name="T65" fmla="*/ 31 h 60"/>
                <a:gd name="T66" fmla="*/ 4 w 41"/>
                <a:gd name="T67" fmla="*/ 25 h 60"/>
                <a:gd name="T68" fmla="*/ 7 w 41"/>
                <a:gd name="T69" fmla="*/ 23 h 60"/>
                <a:gd name="T70" fmla="*/ 11 w 41"/>
                <a:gd name="T71" fmla="*/ 21 h 60"/>
                <a:gd name="T72" fmla="*/ 15 w 41"/>
                <a:gd name="T73" fmla="*/ 20 h 60"/>
                <a:gd name="T74" fmla="*/ 19 w 41"/>
                <a:gd name="T75" fmla="*/ 19 h 60"/>
                <a:gd name="T76" fmla="*/ 22 w 41"/>
                <a:gd name="T77" fmla="*/ 19 h 60"/>
                <a:gd name="T78" fmla="*/ 28 w 41"/>
                <a:gd name="T79" fmla="*/ 21 h 60"/>
                <a:gd name="T80" fmla="*/ 28 w 41"/>
                <a:gd name="T81" fmla="*/ 6 h 60"/>
                <a:gd name="T82" fmla="*/ 27 w 41"/>
                <a:gd name="T83" fmla="*/ 5 h 60"/>
                <a:gd name="T84" fmla="*/ 25 w 41"/>
                <a:gd name="T85" fmla="*/ 5 h 60"/>
                <a:gd name="T86" fmla="*/ 22 w 41"/>
                <a:gd name="T87" fmla="*/ 4 h 60"/>
                <a:gd name="T88" fmla="*/ 22 w 41"/>
                <a:gd name="T89" fmla="*/ 2 h 60"/>
                <a:gd name="T90" fmla="*/ 34 w 41"/>
                <a:gd name="T9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" h="60">
                  <a:moveTo>
                    <a:pt x="19" y="22"/>
                  </a:moveTo>
                  <a:lnTo>
                    <a:pt x="14" y="23"/>
                  </a:lnTo>
                  <a:lnTo>
                    <a:pt x="10" y="27"/>
                  </a:lnTo>
                  <a:lnTo>
                    <a:pt x="8" y="32"/>
                  </a:lnTo>
                  <a:lnTo>
                    <a:pt x="7" y="39"/>
                  </a:lnTo>
                  <a:lnTo>
                    <a:pt x="9" y="47"/>
                  </a:lnTo>
                  <a:lnTo>
                    <a:pt x="13" y="53"/>
                  </a:lnTo>
                  <a:lnTo>
                    <a:pt x="18" y="56"/>
                  </a:lnTo>
                  <a:lnTo>
                    <a:pt x="24" y="54"/>
                  </a:lnTo>
                  <a:lnTo>
                    <a:pt x="28" y="50"/>
                  </a:lnTo>
                  <a:lnTo>
                    <a:pt x="28" y="29"/>
                  </a:lnTo>
                  <a:lnTo>
                    <a:pt x="26" y="25"/>
                  </a:lnTo>
                  <a:lnTo>
                    <a:pt x="24" y="23"/>
                  </a:lnTo>
                  <a:lnTo>
                    <a:pt x="22" y="22"/>
                  </a:lnTo>
                  <a:lnTo>
                    <a:pt x="19" y="22"/>
                  </a:lnTo>
                  <a:close/>
                  <a:moveTo>
                    <a:pt x="34" y="0"/>
                  </a:moveTo>
                  <a:lnTo>
                    <a:pt x="35" y="1"/>
                  </a:lnTo>
                  <a:lnTo>
                    <a:pt x="35" y="55"/>
                  </a:lnTo>
                  <a:lnTo>
                    <a:pt x="36" y="56"/>
                  </a:lnTo>
                  <a:lnTo>
                    <a:pt x="38" y="57"/>
                  </a:lnTo>
                  <a:lnTo>
                    <a:pt x="41" y="57"/>
                  </a:lnTo>
                  <a:lnTo>
                    <a:pt x="41" y="59"/>
                  </a:lnTo>
                  <a:lnTo>
                    <a:pt x="29" y="59"/>
                  </a:lnTo>
                  <a:lnTo>
                    <a:pt x="28" y="58"/>
                  </a:lnTo>
                  <a:lnTo>
                    <a:pt x="28" y="54"/>
                  </a:lnTo>
                  <a:lnTo>
                    <a:pt x="24" y="57"/>
                  </a:lnTo>
                  <a:lnTo>
                    <a:pt x="19" y="59"/>
                  </a:lnTo>
                  <a:lnTo>
                    <a:pt x="16" y="60"/>
                  </a:lnTo>
                  <a:lnTo>
                    <a:pt x="9" y="59"/>
                  </a:lnTo>
                  <a:lnTo>
                    <a:pt x="3" y="54"/>
                  </a:lnTo>
                  <a:lnTo>
                    <a:pt x="1" y="48"/>
                  </a:lnTo>
                  <a:lnTo>
                    <a:pt x="0" y="40"/>
                  </a:lnTo>
                  <a:lnTo>
                    <a:pt x="1" y="31"/>
                  </a:lnTo>
                  <a:lnTo>
                    <a:pt x="4" y="25"/>
                  </a:lnTo>
                  <a:lnTo>
                    <a:pt x="7" y="23"/>
                  </a:lnTo>
                  <a:lnTo>
                    <a:pt x="11" y="21"/>
                  </a:lnTo>
                  <a:lnTo>
                    <a:pt x="15" y="20"/>
                  </a:lnTo>
                  <a:lnTo>
                    <a:pt x="19" y="19"/>
                  </a:lnTo>
                  <a:lnTo>
                    <a:pt x="22" y="19"/>
                  </a:lnTo>
                  <a:lnTo>
                    <a:pt x="28" y="21"/>
                  </a:lnTo>
                  <a:lnTo>
                    <a:pt x="28" y="6"/>
                  </a:lnTo>
                  <a:lnTo>
                    <a:pt x="27" y="5"/>
                  </a:lnTo>
                  <a:lnTo>
                    <a:pt x="25" y="5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5" name="Freeform 107">
              <a:extLst>
                <a:ext uri="{FF2B5EF4-FFF2-40B4-BE49-F238E27FC236}">
                  <a16:creationId xmlns:a16="http://schemas.microsoft.com/office/drawing/2014/main" id="{167EEE41-FE43-4951-8AAB-1B0772840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6" y="2447"/>
              <a:ext cx="28" cy="40"/>
            </a:xfrm>
            <a:custGeom>
              <a:avLst/>
              <a:gdLst>
                <a:gd name="T0" fmla="*/ 12 w 28"/>
                <a:gd name="T1" fmla="*/ 0 h 40"/>
                <a:gd name="T2" fmla="*/ 13 w 28"/>
                <a:gd name="T3" fmla="*/ 7 h 40"/>
                <a:gd name="T4" fmla="*/ 16 w 28"/>
                <a:gd name="T5" fmla="*/ 4 h 40"/>
                <a:gd name="T6" fmla="*/ 18 w 28"/>
                <a:gd name="T7" fmla="*/ 2 h 40"/>
                <a:gd name="T8" fmla="*/ 20 w 28"/>
                <a:gd name="T9" fmla="*/ 1 h 40"/>
                <a:gd name="T10" fmla="*/ 21 w 28"/>
                <a:gd name="T11" fmla="*/ 0 h 40"/>
                <a:gd name="T12" fmla="*/ 23 w 28"/>
                <a:gd name="T13" fmla="*/ 0 h 40"/>
                <a:gd name="T14" fmla="*/ 27 w 28"/>
                <a:gd name="T15" fmla="*/ 2 h 40"/>
                <a:gd name="T16" fmla="*/ 27 w 28"/>
                <a:gd name="T17" fmla="*/ 3 h 40"/>
                <a:gd name="T18" fmla="*/ 28 w 28"/>
                <a:gd name="T19" fmla="*/ 4 h 40"/>
                <a:gd name="T20" fmla="*/ 27 w 28"/>
                <a:gd name="T21" fmla="*/ 7 h 40"/>
                <a:gd name="T22" fmla="*/ 26 w 28"/>
                <a:gd name="T23" fmla="*/ 8 h 40"/>
                <a:gd name="T24" fmla="*/ 24 w 28"/>
                <a:gd name="T25" fmla="*/ 9 h 40"/>
                <a:gd name="T26" fmla="*/ 22 w 28"/>
                <a:gd name="T27" fmla="*/ 9 h 40"/>
                <a:gd name="T28" fmla="*/ 20 w 28"/>
                <a:gd name="T29" fmla="*/ 7 h 40"/>
                <a:gd name="T30" fmla="*/ 17 w 28"/>
                <a:gd name="T31" fmla="*/ 7 h 40"/>
                <a:gd name="T32" fmla="*/ 15 w 28"/>
                <a:gd name="T33" fmla="*/ 8 h 40"/>
                <a:gd name="T34" fmla="*/ 14 w 28"/>
                <a:gd name="T35" fmla="*/ 9 h 40"/>
                <a:gd name="T36" fmla="*/ 13 w 28"/>
                <a:gd name="T37" fmla="*/ 12 h 40"/>
                <a:gd name="T38" fmla="*/ 13 w 28"/>
                <a:gd name="T39" fmla="*/ 35 h 40"/>
                <a:gd name="T40" fmla="*/ 15 w 28"/>
                <a:gd name="T41" fmla="*/ 37 h 40"/>
                <a:gd name="T42" fmla="*/ 17 w 28"/>
                <a:gd name="T43" fmla="*/ 38 h 40"/>
                <a:gd name="T44" fmla="*/ 20 w 28"/>
                <a:gd name="T45" fmla="*/ 38 h 40"/>
                <a:gd name="T46" fmla="*/ 20 w 28"/>
                <a:gd name="T47" fmla="*/ 40 h 40"/>
                <a:gd name="T48" fmla="*/ 0 w 28"/>
                <a:gd name="T49" fmla="*/ 40 h 40"/>
                <a:gd name="T50" fmla="*/ 0 w 28"/>
                <a:gd name="T51" fmla="*/ 38 h 40"/>
                <a:gd name="T52" fmla="*/ 2 w 28"/>
                <a:gd name="T53" fmla="*/ 37 h 40"/>
                <a:gd name="T54" fmla="*/ 4 w 28"/>
                <a:gd name="T55" fmla="*/ 37 h 40"/>
                <a:gd name="T56" fmla="*/ 5 w 28"/>
                <a:gd name="T57" fmla="*/ 36 h 40"/>
                <a:gd name="T58" fmla="*/ 5 w 28"/>
                <a:gd name="T59" fmla="*/ 6 h 40"/>
                <a:gd name="T60" fmla="*/ 4 w 28"/>
                <a:gd name="T61" fmla="*/ 5 h 40"/>
                <a:gd name="T62" fmla="*/ 3 w 28"/>
                <a:gd name="T63" fmla="*/ 5 h 40"/>
                <a:gd name="T64" fmla="*/ 0 w 28"/>
                <a:gd name="T65" fmla="*/ 4 h 40"/>
                <a:gd name="T66" fmla="*/ 0 w 28"/>
                <a:gd name="T67" fmla="*/ 2 h 40"/>
                <a:gd name="T68" fmla="*/ 12 w 28"/>
                <a:gd name="T6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" h="40">
                  <a:moveTo>
                    <a:pt x="12" y="0"/>
                  </a:moveTo>
                  <a:lnTo>
                    <a:pt x="13" y="7"/>
                  </a:lnTo>
                  <a:lnTo>
                    <a:pt x="16" y="4"/>
                  </a:lnTo>
                  <a:lnTo>
                    <a:pt x="18" y="2"/>
                  </a:lnTo>
                  <a:lnTo>
                    <a:pt x="20" y="1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8" y="4"/>
                  </a:lnTo>
                  <a:lnTo>
                    <a:pt x="27" y="7"/>
                  </a:lnTo>
                  <a:lnTo>
                    <a:pt x="26" y="8"/>
                  </a:lnTo>
                  <a:lnTo>
                    <a:pt x="24" y="9"/>
                  </a:lnTo>
                  <a:lnTo>
                    <a:pt x="22" y="9"/>
                  </a:lnTo>
                  <a:lnTo>
                    <a:pt x="20" y="7"/>
                  </a:lnTo>
                  <a:lnTo>
                    <a:pt x="17" y="7"/>
                  </a:lnTo>
                  <a:lnTo>
                    <a:pt x="15" y="8"/>
                  </a:lnTo>
                  <a:lnTo>
                    <a:pt x="14" y="9"/>
                  </a:lnTo>
                  <a:lnTo>
                    <a:pt x="13" y="12"/>
                  </a:lnTo>
                  <a:lnTo>
                    <a:pt x="13" y="35"/>
                  </a:lnTo>
                  <a:lnTo>
                    <a:pt x="15" y="37"/>
                  </a:lnTo>
                  <a:lnTo>
                    <a:pt x="17" y="38"/>
                  </a:lnTo>
                  <a:lnTo>
                    <a:pt x="20" y="38"/>
                  </a:lnTo>
                  <a:lnTo>
                    <a:pt x="20" y="40"/>
                  </a:lnTo>
                  <a:lnTo>
                    <a:pt x="0" y="40"/>
                  </a:lnTo>
                  <a:lnTo>
                    <a:pt x="0" y="38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5" y="36"/>
                  </a:lnTo>
                  <a:lnTo>
                    <a:pt x="5" y="6"/>
                  </a:lnTo>
                  <a:lnTo>
                    <a:pt x="4" y="5"/>
                  </a:lnTo>
                  <a:lnTo>
                    <a:pt x="3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6" name="Freeform 108">
              <a:extLst>
                <a:ext uri="{FF2B5EF4-FFF2-40B4-BE49-F238E27FC236}">
                  <a16:creationId xmlns:a16="http://schemas.microsoft.com/office/drawing/2014/main" id="{104BD96D-73F5-4456-AAA6-DD32BCB4C1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86" y="2447"/>
              <a:ext cx="33" cy="41"/>
            </a:xfrm>
            <a:custGeom>
              <a:avLst/>
              <a:gdLst>
                <a:gd name="T0" fmla="*/ 17 w 33"/>
                <a:gd name="T1" fmla="*/ 3 h 41"/>
                <a:gd name="T2" fmla="*/ 15 w 33"/>
                <a:gd name="T3" fmla="*/ 4 h 41"/>
                <a:gd name="T4" fmla="*/ 13 w 33"/>
                <a:gd name="T5" fmla="*/ 5 h 41"/>
                <a:gd name="T6" fmla="*/ 11 w 33"/>
                <a:gd name="T7" fmla="*/ 7 h 41"/>
                <a:gd name="T8" fmla="*/ 8 w 33"/>
                <a:gd name="T9" fmla="*/ 12 h 41"/>
                <a:gd name="T10" fmla="*/ 8 w 33"/>
                <a:gd name="T11" fmla="*/ 16 h 41"/>
                <a:gd name="T12" fmla="*/ 24 w 33"/>
                <a:gd name="T13" fmla="*/ 16 h 41"/>
                <a:gd name="T14" fmla="*/ 25 w 33"/>
                <a:gd name="T15" fmla="*/ 15 h 41"/>
                <a:gd name="T16" fmla="*/ 25 w 33"/>
                <a:gd name="T17" fmla="*/ 11 h 41"/>
                <a:gd name="T18" fmla="*/ 24 w 33"/>
                <a:gd name="T19" fmla="*/ 9 h 41"/>
                <a:gd name="T20" fmla="*/ 23 w 33"/>
                <a:gd name="T21" fmla="*/ 6 h 41"/>
                <a:gd name="T22" fmla="*/ 20 w 33"/>
                <a:gd name="T23" fmla="*/ 3 h 41"/>
                <a:gd name="T24" fmla="*/ 17 w 33"/>
                <a:gd name="T25" fmla="*/ 3 h 41"/>
                <a:gd name="T26" fmla="*/ 17 w 33"/>
                <a:gd name="T27" fmla="*/ 0 h 41"/>
                <a:gd name="T28" fmla="*/ 25 w 33"/>
                <a:gd name="T29" fmla="*/ 1 h 41"/>
                <a:gd name="T30" fmla="*/ 30 w 33"/>
                <a:gd name="T31" fmla="*/ 5 h 41"/>
                <a:gd name="T32" fmla="*/ 33 w 33"/>
                <a:gd name="T33" fmla="*/ 12 h 41"/>
                <a:gd name="T34" fmla="*/ 33 w 33"/>
                <a:gd name="T35" fmla="*/ 18 h 41"/>
                <a:gd name="T36" fmla="*/ 32 w 33"/>
                <a:gd name="T37" fmla="*/ 19 h 41"/>
                <a:gd name="T38" fmla="*/ 8 w 33"/>
                <a:gd name="T39" fmla="*/ 19 h 41"/>
                <a:gd name="T40" fmla="*/ 8 w 33"/>
                <a:gd name="T41" fmla="*/ 26 h 41"/>
                <a:gd name="T42" fmla="*/ 10 w 33"/>
                <a:gd name="T43" fmla="*/ 31 h 41"/>
                <a:gd name="T44" fmla="*/ 14 w 33"/>
                <a:gd name="T45" fmla="*/ 35 h 41"/>
                <a:gd name="T46" fmla="*/ 19 w 33"/>
                <a:gd name="T47" fmla="*/ 37 h 41"/>
                <a:gd name="T48" fmla="*/ 23 w 33"/>
                <a:gd name="T49" fmla="*/ 36 h 41"/>
                <a:gd name="T50" fmla="*/ 25 w 33"/>
                <a:gd name="T51" fmla="*/ 35 h 41"/>
                <a:gd name="T52" fmla="*/ 28 w 33"/>
                <a:gd name="T53" fmla="*/ 33 h 41"/>
                <a:gd name="T54" fmla="*/ 30 w 33"/>
                <a:gd name="T55" fmla="*/ 31 h 41"/>
                <a:gd name="T56" fmla="*/ 31 w 33"/>
                <a:gd name="T57" fmla="*/ 28 h 41"/>
                <a:gd name="T58" fmla="*/ 33 w 33"/>
                <a:gd name="T59" fmla="*/ 29 h 41"/>
                <a:gd name="T60" fmla="*/ 30 w 33"/>
                <a:gd name="T61" fmla="*/ 35 h 41"/>
                <a:gd name="T62" fmla="*/ 25 w 33"/>
                <a:gd name="T63" fmla="*/ 39 h 41"/>
                <a:gd name="T64" fmla="*/ 17 w 33"/>
                <a:gd name="T65" fmla="*/ 41 h 41"/>
                <a:gd name="T66" fmla="*/ 10 w 33"/>
                <a:gd name="T67" fmla="*/ 40 h 41"/>
                <a:gd name="T68" fmla="*/ 4 w 33"/>
                <a:gd name="T69" fmla="*/ 35 h 41"/>
                <a:gd name="T70" fmla="*/ 1 w 33"/>
                <a:gd name="T71" fmla="*/ 29 h 41"/>
                <a:gd name="T72" fmla="*/ 0 w 33"/>
                <a:gd name="T73" fmla="*/ 21 h 41"/>
                <a:gd name="T74" fmla="*/ 1 w 33"/>
                <a:gd name="T75" fmla="*/ 12 h 41"/>
                <a:gd name="T76" fmla="*/ 4 w 33"/>
                <a:gd name="T77" fmla="*/ 6 h 41"/>
                <a:gd name="T78" fmla="*/ 10 w 33"/>
                <a:gd name="T79" fmla="*/ 2 h 41"/>
                <a:gd name="T80" fmla="*/ 17 w 33"/>
                <a:gd name="T8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1">
                  <a:moveTo>
                    <a:pt x="17" y="3"/>
                  </a:moveTo>
                  <a:lnTo>
                    <a:pt x="15" y="4"/>
                  </a:lnTo>
                  <a:lnTo>
                    <a:pt x="13" y="5"/>
                  </a:lnTo>
                  <a:lnTo>
                    <a:pt x="11" y="7"/>
                  </a:lnTo>
                  <a:lnTo>
                    <a:pt x="8" y="12"/>
                  </a:lnTo>
                  <a:lnTo>
                    <a:pt x="8" y="16"/>
                  </a:lnTo>
                  <a:lnTo>
                    <a:pt x="24" y="16"/>
                  </a:lnTo>
                  <a:lnTo>
                    <a:pt x="25" y="15"/>
                  </a:lnTo>
                  <a:lnTo>
                    <a:pt x="25" y="11"/>
                  </a:lnTo>
                  <a:lnTo>
                    <a:pt x="24" y="9"/>
                  </a:lnTo>
                  <a:lnTo>
                    <a:pt x="23" y="6"/>
                  </a:lnTo>
                  <a:lnTo>
                    <a:pt x="20" y="3"/>
                  </a:lnTo>
                  <a:lnTo>
                    <a:pt x="17" y="3"/>
                  </a:lnTo>
                  <a:close/>
                  <a:moveTo>
                    <a:pt x="17" y="0"/>
                  </a:moveTo>
                  <a:lnTo>
                    <a:pt x="25" y="1"/>
                  </a:lnTo>
                  <a:lnTo>
                    <a:pt x="30" y="5"/>
                  </a:lnTo>
                  <a:lnTo>
                    <a:pt x="33" y="12"/>
                  </a:lnTo>
                  <a:lnTo>
                    <a:pt x="33" y="18"/>
                  </a:lnTo>
                  <a:lnTo>
                    <a:pt x="32" y="19"/>
                  </a:lnTo>
                  <a:lnTo>
                    <a:pt x="8" y="19"/>
                  </a:lnTo>
                  <a:lnTo>
                    <a:pt x="8" y="26"/>
                  </a:lnTo>
                  <a:lnTo>
                    <a:pt x="10" y="31"/>
                  </a:lnTo>
                  <a:lnTo>
                    <a:pt x="14" y="35"/>
                  </a:lnTo>
                  <a:lnTo>
                    <a:pt x="19" y="37"/>
                  </a:lnTo>
                  <a:lnTo>
                    <a:pt x="23" y="36"/>
                  </a:lnTo>
                  <a:lnTo>
                    <a:pt x="25" y="35"/>
                  </a:lnTo>
                  <a:lnTo>
                    <a:pt x="28" y="33"/>
                  </a:lnTo>
                  <a:lnTo>
                    <a:pt x="30" y="31"/>
                  </a:lnTo>
                  <a:lnTo>
                    <a:pt x="31" y="28"/>
                  </a:lnTo>
                  <a:lnTo>
                    <a:pt x="33" y="29"/>
                  </a:lnTo>
                  <a:lnTo>
                    <a:pt x="30" y="35"/>
                  </a:lnTo>
                  <a:lnTo>
                    <a:pt x="25" y="39"/>
                  </a:lnTo>
                  <a:lnTo>
                    <a:pt x="17" y="41"/>
                  </a:lnTo>
                  <a:lnTo>
                    <a:pt x="10" y="40"/>
                  </a:lnTo>
                  <a:lnTo>
                    <a:pt x="4" y="35"/>
                  </a:lnTo>
                  <a:lnTo>
                    <a:pt x="1" y="29"/>
                  </a:lnTo>
                  <a:lnTo>
                    <a:pt x="0" y="21"/>
                  </a:lnTo>
                  <a:lnTo>
                    <a:pt x="1" y="12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7" name="Freeform 109">
              <a:extLst>
                <a:ext uri="{FF2B5EF4-FFF2-40B4-BE49-F238E27FC236}">
                  <a16:creationId xmlns:a16="http://schemas.microsoft.com/office/drawing/2014/main" id="{BA5953DA-1936-4C37-9852-799E806B1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6" y="2447"/>
              <a:ext cx="27" cy="41"/>
            </a:xfrm>
            <a:custGeom>
              <a:avLst/>
              <a:gdLst>
                <a:gd name="T0" fmla="*/ 11 w 27"/>
                <a:gd name="T1" fmla="*/ 0 h 41"/>
                <a:gd name="T2" fmla="*/ 15 w 27"/>
                <a:gd name="T3" fmla="*/ 0 h 41"/>
                <a:gd name="T4" fmla="*/ 18 w 27"/>
                <a:gd name="T5" fmla="*/ 1 h 41"/>
                <a:gd name="T6" fmla="*/ 22 w 27"/>
                <a:gd name="T7" fmla="*/ 1 h 41"/>
                <a:gd name="T8" fmla="*/ 24 w 27"/>
                <a:gd name="T9" fmla="*/ 3 h 41"/>
                <a:gd name="T10" fmla="*/ 24 w 27"/>
                <a:gd name="T11" fmla="*/ 12 h 41"/>
                <a:gd name="T12" fmla="*/ 23 w 27"/>
                <a:gd name="T13" fmla="*/ 12 h 41"/>
                <a:gd name="T14" fmla="*/ 21 w 27"/>
                <a:gd name="T15" fmla="*/ 7 h 41"/>
                <a:gd name="T16" fmla="*/ 19 w 27"/>
                <a:gd name="T17" fmla="*/ 5 h 41"/>
                <a:gd name="T18" fmla="*/ 17 w 27"/>
                <a:gd name="T19" fmla="*/ 4 h 41"/>
                <a:gd name="T20" fmla="*/ 14 w 27"/>
                <a:gd name="T21" fmla="*/ 3 h 41"/>
                <a:gd name="T22" fmla="*/ 8 w 27"/>
                <a:gd name="T23" fmla="*/ 5 h 41"/>
                <a:gd name="T24" fmla="*/ 7 w 27"/>
                <a:gd name="T25" fmla="*/ 7 h 41"/>
                <a:gd name="T26" fmla="*/ 7 w 27"/>
                <a:gd name="T27" fmla="*/ 10 h 41"/>
                <a:gd name="T28" fmla="*/ 8 w 27"/>
                <a:gd name="T29" fmla="*/ 13 h 41"/>
                <a:gd name="T30" fmla="*/ 9 w 27"/>
                <a:gd name="T31" fmla="*/ 14 h 41"/>
                <a:gd name="T32" fmla="*/ 13 w 27"/>
                <a:gd name="T33" fmla="*/ 16 h 41"/>
                <a:gd name="T34" fmla="*/ 15 w 27"/>
                <a:gd name="T35" fmla="*/ 16 h 41"/>
                <a:gd name="T36" fmla="*/ 19 w 27"/>
                <a:gd name="T37" fmla="*/ 18 h 41"/>
                <a:gd name="T38" fmla="*/ 22 w 27"/>
                <a:gd name="T39" fmla="*/ 19 h 41"/>
                <a:gd name="T40" fmla="*/ 24 w 27"/>
                <a:gd name="T41" fmla="*/ 21 h 41"/>
                <a:gd name="T42" fmla="*/ 26 w 27"/>
                <a:gd name="T43" fmla="*/ 24 h 41"/>
                <a:gd name="T44" fmla="*/ 27 w 27"/>
                <a:gd name="T45" fmla="*/ 27 h 41"/>
                <a:gd name="T46" fmla="*/ 27 w 27"/>
                <a:gd name="T47" fmla="*/ 32 h 41"/>
                <a:gd name="T48" fmla="*/ 25 w 27"/>
                <a:gd name="T49" fmla="*/ 35 h 41"/>
                <a:gd name="T50" fmla="*/ 23 w 27"/>
                <a:gd name="T51" fmla="*/ 37 h 41"/>
                <a:gd name="T52" fmla="*/ 21 w 27"/>
                <a:gd name="T53" fmla="*/ 39 h 41"/>
                <a:gd name="T54" fmla="*/ 17 w 27"/>
                <a:gd name="T55" fmla="*/ 41 h 41"/>
                <a:gd name="T56" fmla="*/ 9 w 27"/>
                <a:gd name="T57" fmla="*/ 41 h 41"/>
                <a:gd name="T58" fmla="*/ 6 w 27"/>
                <a:gd name="T59" fmla="*/ 40 h 41"/>
                <a:gd name="T60" fmla="*/ 3 w 27"/>
                <a:gd name="T61" fmla="*/ 39 h 41"/>
                <a:gd name="T62" fmla="*/ 1 w 27"/>
                <a:gd name="T63" fmla="*/ 37 h 41"/>
                <a:gd name="T64" fmla="*/ 0 w 27"/>
                <a:gd name="T65" fmla="*/ 27 h 41"/>
                <a:gd name="T66" fmla="*/ 2 w 27"/>
                <a:gd name="T67" fmla="*/ 27 h 41"/>
                <a:gd name="T68" fmla="*/ 3 w 27"/>
                <a:gd name="T69" fmla="*/ 30 h 41"/>
                <a:gd name="T70" fmla="*/ 7 w 27"/>
                <a:gd name="T71" fmla="*/ 36 h 41"/>
                <a:gd name="T72" fmla="*/ 9 w 27"/>
                <a:gd name="T73" fmla="*/ 37 h 41"/>
                <a:gd name="T74" fmla="*/ 13 w 27"/>
                <a:gd name="T75" fmla="*/ 38 h 41"/>
                <a:gd name="T76" fmla="*/ 16 w 27"/>
                <a:gd name="T77" fmla="*/ 38 h 41"/>
                <a:gd name="T78" fmla="*/ 19 w 27"/>
                <a:gd name="T79" fmla="*/ 36 h 41"/>
                <a:gd name="T80" fmla="*/ 20 w 27"/>
                <a:gd name="T81" fmla="*/ 34 h 41"/>
                <a:gd name="T82" fmla="*/ 21 w 27"/>
                <a:gd name="T83" fmla="*/ 31 h 41"/>
                <a:gd name="T84" fmla="*/ 21 w 27"/>
                <a:gd name="T85" fmla="*/ 29 h 41"/>
                <a:gd name="T86" fmla="*/ 20 w 27"/>
                <a:gd name="T87" fmla="*/ 28 h 41"/>
                <a:gd name="T88" fmla="*/ 18 w 27"/>
                <a:gd name="T89" fmla="*/ 26 h 41"/>
                <a:gd name="T90" fmla="*/ 12 w 27"/>
                <a:gd name="T91" fmla="*/ 23 h 41"/>
                <a:gd name="T92" fmla="*/ 7 w 27"/>
                <a:gd name="T93" fmla="*/ 21 h 41"/>
                <a:gd name="T94" fmla="*/ 4 w 27"/>
                <a:gd name="T95" fmla="*/ 19 h 41"/>
                <a:gd name="T96" fmla="*/ 2 w 27"/>
                <a:gd name="T97" fmla="*/ 17 h 41"/>
                <a:gd name="T98" fmla="*/ 0 w 27"/>
                <a:gd name="T99" fmla="*/ 12 h 41"/>
                <a:gd name="T100" fmla="*/ 2 w 27"/>
                <a:gd name="T101" fmla="*/ 6 h 41"/>
                <a:gd name="T102" fmla="*/ 5 w 27"/>
                <a:gd name="T103" fmla="*/ 3 h 41"/>
                <a:gd name="T104" fmla="*/ 7 w 27"/>
                <a:gd name="T105" fmla="*/ 2 h 41"/>
                <a:gd name="T106" fmla="*/ 11 w 27"/>
                <a:gd name="T10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" h="41">
                  <a:moveTo>
                    <a:pt x="11" y="0"/>
                  </a:moveTo>
                  <a:lnTo>
                    <a:pt x="15" y="0"/>
                  </a:lnTo>
                  <a:lnTo>
                    <a:pt x="18" y="1"/>
                  </a:lnTo>
                  <a:lnTo>
                    <a:pt x="22" y="1"/>
                  </a:lnTo>
                  <a:lnTo>
                    <a:pt x="24" y="3"/>
                  </a:lnTo>
                  <a:lnTo>
                    <a:pt x="24" y="12"/>
                  </a:lnTo>
                  <a:lnTo>
                    <a:pt x="23" y="12"/>
                  </a:lnTo>
                  <a:lnTo>
                    <a:pt x="21" y="7"/>
                  </a:lnTo>
                  <a:lnTo>
                    <a:pt x="19" y="5"/>
                  </a:lnTo>
                  <a:lnTo>
                    <a:pt x="17" y="4"/>
                  </a:lnTo>
                  <a:lnTo>
                    <a:pt x="14" y="3"/>
                  </a:lnTo>
                  <a:lnTo>
                    <a:pt x="8" y="5"/>
                  </a:lnTo>
                  <a:lnTo>
                    <a:pt x="7" y="7"/>
                  </a:lnTo>
                  <a:lnTo>
                    <a:pt x="7" y="10"/>
                  </a:lnTo>
                  <a:lnTo>
                    <a:pt x="8" y="13"/>
                  </a:lnTo>
                  <a:lnTo>
                    <a:pt x="9" y="14"/>
                  </a:lnTo>
                  <a:lnTo>
                    <a:pt x="13" y="16"/>
                  </a:lnTo>
                  <a:lnTo>
                    <a:pt x="15" y="16"/>
                  </a:lnTo>
                  <a:lnTo>
                    <a:pt x="19" y="18"/>
                  </a:lnTo>
                  <a:lnTo>
                    <a:pt x="22" y="19"/>
                  </a:lnTo>
                  <a:lnTo>
                    <a:pt x="24" y="21"/>
                  </a:lnTo>
                  <a:lnTo>
                    <a:pt x="26" y="24"/>
                  </a:lnTo>
                  <a:lnTo>
                    <a:pt x="27" y="27"/>
                  </a:lnTo>
                  <a:lnTo>
                    <a:pt x="27" y="32"/>
                  </a:lnTo>
                  <a:lnTo>
                    <a:pt x="25" y="35"/>
                  </a:lnTo>
                  <a:lnTo>
                    <a:pt x="23" y="37"/>
                  </a:lnTo>
                  <a:lnTo>
                    <a:pt x="21" y="39"/>
                  </a:lnTo>
                  <a:lnTo>
                    <a:pt x="17" y="41"/>
                  </a:lnTo>
                  <a:lnTo>
                    <a:pt x="9" y="41"/>
                  </a:lnTo>
                  <a:lnTo>
                    <a:pt x="6" y="40"/>
                  </a:lnTo>
                  <a:lnTo>
                    <a:pt x="3" y="39"/>
                  </a:lnTo>
                  <a:lnTo>
                    <a:pt x="1" y="37"/>
                  </a:lnTo>
                  <a:lnTo>
                    <a:pt x="0" y="27"/>
                  </a:lnTo>
                  <a:lnTo>
                    <a:pt x="2" y="27"/>
                  </a:lnTo>
                  <a:lnTo>
                    <a:pt x="3" y="30"/>
                  </a:lnTo>
                  <a:lnTo>
                    <a:pt x="7" y="36"/>
                  </a:lnTo>
                  <a:lnTo>
                    <a:pt x="9" y="37"/>
                  </a:lnTo>
                  <a:lnTo>
                    <a:pt x="13" y="38"/>
                  </a:lnTo>
                  <a:lnTo>
                    <a:pt x="16" y="38"/>
                  </a:lnTo>
                  <a:lnTo>
                    <a:pt x="19" y="36"/>
                  </a:lnTo>
                  <a:lnTo>
                    <a:pt x="20" y="34"/>
                  </a:lnTo>
                  <a:lnTo>
                    <a:pt x="21" y="31"/>
                  </a:lnTo>
                  <a:lnTo>
                    <a:pt x="21" y="29"/>
                  </a:lnTo>
                  <a:lnTo>
                    <a:pt x="20" y="28"/>
                  </a:lnTo>
                  <a:lnTo>
                    <a:pt x="18" y="26"/>
                  </a:lnTo>
                  <a:lnTo>
                    <a:pt x="12" y="23"/>
                  </a:lnTo>
                  <a:lnTo>
                    <a:pt x="7" y="21"/>
                  </a:lnTo>
                  <a:lnTo>
                    <a:pt x="4" y="19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2" y="6"/>
                  </a:lnTo>
                  <a:lnTo>
                    <a:pt x="5" y="3"/>
                  </a:lnTo>
                  <a:lnTo>
                    <a:pt x="7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8" name="Freeform 110">
              <a:extLst>
                <a:ext uri="{FF2B5EF4-FFF2-40B4-BE49-F238E27FC236}">
                  <a16:creationId xmlns:a16="http://schemas.microsoft.com/office/drawing/2014/main" id="{3A061F39-527E-436C-BB6B-4EB9A646E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0" y="2447"/>
              <a:ext cx="27" cy="41"/>
            </a:xfrm>
            <a:custGeom>
              <a:avLst/>
              <a:gdLst>
                <a:gd name="T0" fmla="*/ 11 w 27"/>
                <a:gd name="T1" fmla="*/ 0 h 41"/>
                <a:gd name="T2" fmla="*/ 15 w 27"/>
                <a:gd name="T3" fmla="*/ 0 h 41"/>
                <a:gd name="T4" fmla="*/ 19 w 27"/>
                <a:gd name="T5" fmla="*/ 1 h 41"/>
                <a:gd name="T6" fmla="*/ 22 w 27"/>
                <a:gd name="T7" fmla="*/ 1 h 41"/>
                <a:gd name="T8" fmla="*/ 25 w 27"/>
                <a:gd name="T9" fmla="*/ 3 h 41"/>
                <a:gd name="T10" fmla="*/ 25 w 27"/>
                <a:gd name="T11" fmla="*/ 12 h 41"/>
                <a:gd name="T12" fmla="*/ 22 w 27"/>
                <a:gd name="T13" fmla="*/ 12 h 41"/>
                <a:gd name="T14" fmla="*/ 22 w 27"/>
                <a:gd name="T15" fmla="*/ 10 h 41"/>
                <a:gd name="T16" fmla="*/ 20 w 27"/>
                <a:gd name="T17" fmla="*/ 7 h 41"/>
                <a:gd name="T18" fmla="*/ 19 w 27"/>
                <a:gd name="T19" fmla="*/ 5 h 41"/>
                <a:gd name="T20" fmla="*/ 14 w 27"/>
                <a:gd name="T21" fmla="*/ 3 h 41"/>
                <a:gd name="T22" fmla="*/ 11 w 27"/>
                <a:gd name="T23" fmla="*/ 4 h 41"/>
                <a:gd name="T24" fmla="*/ 9 w 27"/>
                <a:gd name="T25" fmla="*/ 5 h 41"/>
                <a:gd name="T26" fmla="*/ 7 w 27"/>
                <a:gd name="T27" fmla="*/ 7 h 41"/>
                <a:gd name="T28" fmla="*/ 6 w 27"/>
                <a:gd name="T29" fmla="*/ 10 h 41"/>
                <a:gd name="T30" fmla="*/ 8 w 27"/>
                <a:gd name="T31" fmla="*/ 13 h 41"/>
                <a:gd name="T32" fmla="*/ 10 w 27"/>
                <a:gd name="T33" fmla="*/ 14 h 41"/>
                <a:gd name="T34" fmla="*/ 11 w 27"/>
                <a:gd name="T35" fmla="*/ 15 h 41"/>
                <a:gd name="T36" fmla="*/ 13 w 27"/>
                <a:gd name="T37" fmla="*/ 16 h 41"/>
                <a:gd name="T38" fmla="*/ 15 w 27"/>
                <a:gd name="T39" fmla="*/ 16 h 41"/>
                <a:gd name="T40" fmla="*/ 19 w 27"/>
                <a:gd name="T41" fmla="*/ 18 h 41"/>
                <a:gd name="T42" fmla="*/ 21 w 27"/>
                <a:gd name="T43" fmla="*/ 19 h 41"/>
                <a:gd name="T44" fmla="*/ 24 w 27"/>
                <a:gd name="T45" fmla="*/ 21 h 41"/>
                <a:gd name="T46" fmla="*/ 26 w 27"/>
                <a:gd name="T47" fmla="*/ 24 h 41"/>
                <a:gd name="T48" fmla="*/ 27 w 27"/>
                <a:gd name="T49" fmla="*/ 27 h 41"/>
                <a:gd name="T50" fmla="*/ 27 w 27"/>
                <a:gd name="T51" fmla="*/ 32 h 41"/>
                <a:gd name="T52" fmla="*/ 26 w 27"/>
                <a:gd name="T53" fmla="*/ 35 h 41"/>
                <a:gd name="T54" fmla="*/ 18 w 27"/>
                <a:gd name="T55" fmla="*/ 41 h 41"/>
                <a:gd name="T56" fmla="*/ 9 w 27"/>
                <a:gd name="T57" fmla="*/ 41 h 41"/>
                <a:gd name="T58" fmla="*/ 6 w 27"/>
                <a:gd name="T59" fmla="*/ 40 h 41"/>
                <a:gd name="T60" fmla="*/ 3 w 27"/>
                <a:gd name="T61" fmla="*/ 39 h 41"/>
                <a:gd name="T62" fmla="*/ 1 w 27"/>
                <a:gd name="T63" fmla="*/ 37 h 41"/>
                <a:gd name="T64" fmla="*/ 0 w 27"/>
                <a:gd name="T65" fmla="*/ 27 h 41"/>
                <a:gd name="T66" fmla="*/ 2 w 27"/>
                <a:gd name="T67" fmla="*/ 27 h 41"/>
                <a:gd name="T68" fmla="*/ 3 w 27"/>
                <a:gd name="T69" fmla="*/ 29 h 41"/>
                <a:gd name="T70" fmla="*/ 6 w 27"/>
                <a:gd name="T71" fmla="*/ 35 h 41"/>
                <a:gd name="T72" fmla="*/ 8 w 27"/>
                <a:gd name="T73" fmla="*/ 37 h 41"/>
                <a:gd name="T74" fmla="*/ 11 w 27"/>
                <a:gd name="T75" fmla="*/ 38 h 41"/>
                <a:gd name="T76" fmla="*/ 16 w 27"/>
                <a:gd name="T77" fmla="*/ 38 h 41"/>
                <a:gd name="T78" fmla="*/ 18 w 27"/>
                <a:gd name="T79" fmla="*/ 37 h 41"/>
                <a:gd name="T80" fmla="*/ 19 w 27"/>
                <a:gd name="T81" fmla="*/ 35 h 41"/>
                <a:gd name="T82" fmla="*/ 20 w 27"/>
                <a:gd name="T83" fmla="*/ 33 h 41"/>
                <a:gd name="T84" fmla="*/ 20 w 27"/>
                <a:gd name="T85" fmla="*/ 29 h 41"/>
                <a:gd name="T86" fmla="*/ 19 w 27"/>
                <a:gd name="T87" fmla="*/ 28 h 41"/>
                <a:gd name="T88" fmla="*/ 18 w 27"/>
                <a:gd name="T89" fmla="*/ 26 h 41"/>
                <a:gd name="T90" fmla="*/ 12 w 27"/>
                <a:gd name="T91" fmla="*/ 23 h 41"/>
                <a:gd name="T92" fmla="*/ 6 w 27"/>
                <a:gd name="T93" fmla="*/ 21 h 41"/>
                <a:gd name="T94" fmla="*/ 4 w 27"/>
                <a:gd name="T95" fmla="*/ 19 h 41"/>
                <a:gd name="T96" fmla="*/ 3 w 27"/>
                <a:gd name="T97" fmla="*/ 17 h 41"/>
                <a:gd name="T98" fmla="*/ 1 w 27"/>
                <a:gd name="T99" fmla="*/ 14 h 41"/>
                <a:gd name="T100" fmla="*/ 1 w 27"/>
                <a:gd name="T101" fmla="*/ 9 h 41"/>
                <a:gd name="T102" fmla="*/ 4 w 27"/>
                <a:gd name="T103" fmla="*/ 3 h 41"/>
                <a:gd name="T104" fmla="*/ 7 w 27"/>
                <a:gd name="T105" fmla="*/ 2 h 41"/>
                <a:gd name="T106" fmla="*/ 11 w 27"/>
                <a:gd name="T10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" h="41">
                  <a:moveTo>
                    <a:pt x="11" y="0"/>
                  </a:moveTo>
                  <a:lnTo>
                    <a:pt x="15" y="0"/>
                  </a:lnTo>
                  <a:lnTo>
                    <a:pt x="19" y="1"/>
                  </a:lnTo>
                  <a:lnTo>
                    <a:pt x="22" y="1"/>
                  </a:lnTo>
                  <a:lnTo>
                    <a:pt x="25" y="3"/>
                  </a:lnTo>
                  <a:lnTo>
                    <a:pt x="25" y="12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0" y="7"/>
                  </a:lnTo>
                  <a:lnTo>
                    <a:pt x="19" y="5"/>
                  </a:lnTo>
                  <a:lnTo>
                    <a:pt x="14" y="3"/>
                  </a:lnTo>
                  <a:lnTo>
                    <a:pt x="11" y="4"/>
                  </a:lnTo>
                  <a:lnTo>
                    <a:pt x="9" y="5"/>
                  </a:lnTo>
                  <a:lnTo>
                    <a:pt x="7" y="7"/>
                  </a:lnTo>
                  <a:lnTo>
                    <a:pt x="6" y="10"/>
                  </a:lnTo>
                  <a:lnTo>
                    <a:pt x="8" y="13"/>
                  </a:lnTo>
                  <a:lnTo>
                    <a:pt x="10" y="14"/>
                  </a:lnTo>
                  <a:lnTo>
                    <a:pt x="11" y="15"/>
                  </a:lnTo>
                  <a:lnTo>
                    <a:pt x="13" y="16"/>
                  </a:lnTo>
                  <a:lnTo>
                    <a:pt x="15" y="16"/>
                  </a:lnTo>
                  <a:lnTo>
                    <a:pt x="19" y="18"/>
                  </a:lnTo>
                  <a:lnTo>
                    <a:pt x="21" y="19"/>
                  </a:lnTo>
                  <a:lnTo>
                    <a:pt x="24" y="21"/>
                  </a:lnTo>
                  <a:lnTo>
                    <a:pt x="26" y="24"/>
                  </a:lnTo>
                  <a:lnTo>
                    <a:pt x="27" y="27"/>
                  </a:lnTo>
                  <a:lnTo>
                    <a:pt x="27" y="32"/>
                  </a:lnTo>
                  <a:lnTo>
                    <a:pt x="26" y="35"/>
                  </a:lnTo>
                  <a:lnTo>
                    <a:pt x="18" y="41"/>
                  </a:lnTo>
                  <a:lnTo>
                    <a:pt x="9" y="41"/>
                  </a:lnTo>
                  <a:lnTo>
                    <a:pt x="6" y="40"/>
                  </a:lnTo>
                  <a:lnTo>
                    <a:pt x="3" y="39"/>
                  </a:lnTo>
                  <a:lnTo>
                    <a:pt x="1" y="37"/>
                  </a:lnTo>
                  <a:lnTo>
                    <a:pt x="0" y="27"/>
                  </a:lnTo>
                  <a:lnTo>
                    <a:pt x="2" y="27"/>
                  </a:lnTo>
                  <a:lnTo>
                    <a:pt x="3" y="29"/>
                  </a:lnTo>
                  <a:lnTo>
                    <a:pt x="6" y="35"/>
                  </a:lnTo>
                  <a:lnTo>
                    <a:pt x="8" y="37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8" y="37"/>
                  </a:lnTo>
                  <a:lnTo>
                    <a:pt x="19" y="35"/>
                  </a:lnTo>
                  <a:lnTo>
                    <a:pt x="20" y="33"/>
                  </a:lnTo>
                  <a:lnTo>
                    <a:pt x="20" y="29"/>
                  </a:lnTo>
                  <a:lnTo>
                    <a:pt x="19" y="28"/>
                  </a:lnTo>
                  <a:lnTo>
                    <a:pt x="18" y="26"/>
                  </a:lnTo>
                  <a:lnTo>
                    <a:pt x="12" y="23"/>
                  </a:lnTo>
                  <a:lnTo>
                    <a:pt x="6" y="21"/>
                  </a:lnTo>
                  <a:lnTo>
                    <a:pt x="4" y="19"/>
                  </a:lnTo>
                  <a:lnTo>
                    <a:pt x="3" y="17"/>
                  </a:lnTo>
                  <a:lnTo>
                    <a:pt x="1" y="14"/>
                  </a:lnTo>
                  <a:lnTo>
                    <a:pt x="1" y="9"/>
                  </a:lnTo>
                  <a:lnTo>
                    <a:pt x="4" y="3"/>
                  </a:lnTo>
                  <a:lnTo>
                    <a:pt x="7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9" name="Freeform 111">
              <a:extLst>
                <a:ext uri="{FF2B5EF4-FFF2-40B4-BE49-F238E27FC236}">
                  <a16:creationId xmlns:a16="http://schemas.microsoft.com/office/drawing/2014/main" id="{97C310EF-57FA-4ADA-86FC-896B18259D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6" y="2537"/>
              <a:ext cx="34" cy="41"/>
            </a:xfrm>
            <a:custGeom>
              <a:avLst/>
              <a:gdLst>
                <a:gd name="T0" fmla="*/ 18 w 34"/>
                <a:gd name="T1" fmla="*/ 3 h 41"/>
                <a:gd name="T2" fmla="*/ 15 w 34"/>
                <a:gd name="T3" fmla="*/ 4 h 41"/>
                <a:gd name="T4" fmla="*/ 13 w 34"/>
                <a:gd name="T5" fmla="*/ 5 h 41"/>
                <a:gd name="T6" fmla="*/ 11 w 34"/>
                <a:gd name="T7" fmla="*/ 7 h 41"/>
                <a:gd name="T8" fmla="*/ 9 w 34"/>
                <a:gd name="T9" fmla="*/ 13 h 41"/>
                <a:gd name="T10" fmla="*/ 9 w 34"/>
                <a:gd name="T11" fmla="*/ 16 h 41"/>
                <a:gd name="T12" fmla="*/ 25 w 34"/>
                <a:gd name="T13" fmla="*/ 16 h 41"/>
                <a:gd name="T14" fmla="*/ 26 w 34"/>
                <a:gd name="T15" fmla="*/ 16 h 41"/>
                <a:gd name="T16" fmla="*/ 26 w 34"/>
                <a:gd name="T17" fmla="*/ 11 h 41"/>
                <a:gd name="T18" fmla="*/ 25 w 34"/>
                <a:gd name="T19" fmla="*/ 9 h 41"/>
                <a:gd name="T20" fmla="*/ 24 w 34"/>
                <a:gd name="T21" fmla="*/ 6 h 41"/>
                <a:gd name="T22" fmla="*/ 21 w 34"/>
                <a:gd name="T23" fmla="*/ 3 h 41"/>
                <a:gd name="T24" fmla="*/ 18 w 34"/>
                <a:gd name="T25" fmla="*/ 3 h 41"/>
                <a:gd name="T26" fmla="*/ 18 w 34"/>
                <a:gd name="T27" fmla="*/ 0 h 41"/>
                <a:gd name="T28" fmla="*/ 26 w 34"/>
                <a:gd name="T29" fmla="*/ 1 h 41"/>
                <a:gd name="T30" fmla="*/ 30 w 34"/>
                <a:gd name="T31" fmla="*/ 5 h 41"/>
                <a:gd name="T32" fmla="*/ 34 w 34"/>
                <a:gd name="T33" fmla="*/ 13 h 41"/>
                <a:gd name="T34" fmla="*/ 34 w 34"/>
                <a:gd name="T35" fmla="*/ 18 h 41"/>
                <a:gd name="T36" fmla="*/ 33 w 34"/>
                <a:gd name="T37" fmla="*/ 19 h 41"/>
                <a:gd name="T38" fmla="*/ 9 w 34"/>
                <a:gd name="T39" fmla="*/ 19 h 41"/>
                <a:gd name="T40" fmla="*/ 9 w 34"/>
                <a:gd name="T41" fmla="*/ 26 h 41"/>
                <a:gd name="T42" fmla="*/ 11 w 34"/>
                <a:gd name="T43" fmla="*/ 31 h 41"/>
                <a:gd name="T44" fmla="*/ 14 w 34"/>
                <a:gd name="T45" fmla="*/ 35 h 41"/>
                <a:gd name="T46" fmla="*/ 20 w 34"/>
                <a:gd name="T47" fmla="*/ 37 h 41"/>
                <a:gd name="T48" fmla="*/ 24 w 34"/>
                <a:gd name="T49" fmla="*/ 36 h 41"/>
                <a:gd name="T50" fmla="*/ 26 w 34"/>
                <a:gd name="T51" fmla="*/ 35 h 41"/>
                <a:gd name="T52" fmla="*/ 28 w 34"/>
                <a:gd name="T53" fmla="*/ 33 h 41"/>
                <a:gd name="T54" fmla="*/ 30 w 34"/>
                <a:gd name="T55" fmla="*/ 31 h 41"/>
                <a:gd name="T56" fmla="*/ 31 w 34"/>
                <a:gd name="T57" fmla="*/ 29 h 41"/>
                <a:gd name="T58" fmla="*/ 34 w 34"/>
                <a:gd name="T59" fmla="*/ 30 h 41"/>
                <a:gd name="T60" fmla="*/ 30 w 34"/>
                <a:gd name="T61" fmla="*/ 35 h 41"/>
                <a:gd name="T62" fmla="*/ 26 w 34"/>
                <a:gd name="T63" fmla="*/ 39 h 41"/>
                <a:gd name="T64" fmla="*/ 18 w 34"/>
                <a:gd name="T65" fmla="*/ 41 h 41"/>
                <a:gd name="T66" fmla="*/ 11 w 34"/>
                <a:gd name="T67" fmla="*/ 40 h 41"/>
                <a:gd name="T68" fmla="*/ 5 w 34"/>
                <a:gd name="T69" fmla="*/ 35 h 41"/>
                <a:gd name="T70" fmla="*/ 1 w 34"/>
                <a:gd name="T71" fmla="*/ 30 h 41"/>
                <a:gd name="T72" fmla="*/ 0 w 34"/>
                <a:gd name="T73" fmla="*/ 21 h 41"/>
                <a:gd name="T74" fmla="*/ 1 w 34"/>
                <a:gd name="T75" fmla="*/ 13 h 41"/>
                <a:gd name="T76" fmla="*/ 5 w 34"/>
                <a:gd name="T77" fmla="*/ 6 h 41"/>
                <a:gd name="T78" fmla="*/ 11 w 34"/>
                <a:gd name="T79" fmla="*/ 2 h 41"/>
                <a:gd name="T80" fmla="*/ 18 w 34"/>
                <a:gd name="T8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41">
                  <a:moveTo>
                    <a:pt x="18" y="3"/>
                  </a:moveTo>
                  <a:lnTo>
                    <a:pt x="15" y="4"/>
                  </a:lnTo>
                  <a:lnTo>
                    <a:pt x="13" y="5"/>
                  </a:lnTo>
                  <a:lnTo>
                    <a:pt x="11" y="7"/>
                  </a:lnTo>
                  <a:lnTo>
                    <a:pt x="9" y="13"/>
                  </a:lnTo>
                  <a:lnTo>
                    <a:pt x="9" y="16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6" y="11"/>
                  </a:lnTo>
                  <a:lnTo>
                    <a:pt x="25" y="9"/>
                  </a:lnTo>
                  <a:lnTo>
                    <a:pt x="24" y="6"/>
                  </a:lnTo>
                  <a:lnTo>
                    <a:pt x="21" y="3"/>
                  </a:lnTo>
                  <a:lnTo>
                    <a:pt x="18" y="3"/>
                  </a:lnTo>
                  <a:close/>
                  <a:moveTo>
                    <a:pt x="18" y="0"/>
                  </a:moveTo>
                  <a:lnTo>
                    <a:pt x="26" y="1"/>
                  </a:lnTo>
                  <a:lnTo>
                    <a:pt x="30" y="5"/>
                  </a:lnTo>
                  <a:lnTo>
                    <a:pt x="34" y="13"/>
                  </a:lnTo>
                  <a:lnTo>
                    <a:pt x="34" y="18"/>
                  </a:lnTo>
                  <a:lnTo>
                    <a:pt x="33" y="19"/>
                  </a:lnTo>
                  <a:lnTo>
                    <a:pt x="9" y="19"/>
                  </a:lnTo>
                  <a:lnTo>
                    <a:pt x="9" y="26"/>
                  </a:lnTo>
                  <a:lnTo>
                    <a:pt x="11" y="31"/>
                  </a:lnTo>
                  <a:lnTo>
                    <a:pt x="14" y="35"/>
                  </a:lnTo>
                  <a:lnTo>
                    <a:pt x="20" y="3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8" y="33"/>
                  </a:lnTo>
                  <a:lnTo>
                    <a:pt x="30" y="31"/>
                  </a:lnTo>
                  <a:lnTo>
                    <a:pt x="31" y="29"/>
                  </a:lnTo>
                  <a:lnTo>
                    <a:pt x="34" y="30"/>
                  </a:lnTo>
                  <a:lnTo>
                    <a:pt x="30" y="35"/>
                  </a:lnTo>
                  <a:lnTo>
                    <a:pt x="26" y="39"/>
                  </a:lnTo>
                  <a:lnTo>
                    <a:pt x="18" y="41"/>
                  </a:lnTo>
                  <a:lnTo>
                    <a:pt x="11" y="40"/>
                  </a:lnTo>
                  <a:lnTo>
                    <a:pt x="5" y="35"/>
                  </a:lnTo>
                  <a:lnTo>
                    <a:pt x="1" y="30"/>
                  </a:lnTo>
                  <a:lnTo>
                    <a:pt x="0" y="21"/>
                  </a:lnTo>
                  <a:lnTo>
                    <a:pt x="1" y="13"/>
                  </a:lnTo>
                  <a:lnTo>
                    <a:pt x="5" y="6"/>
                  </a:lnTo>
                  <a:lnTo>
                    <a:pt x="11" y="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0" name="Freeform 112">
              <a:extLst>
                <a:ext uri="{FF2B5EF4-FFF2-40B4-BE49-F238E27FC236}">
                  <a16:creationId xmlns:a16="http://schemas.microsoft.com/office/drawing/2014/main" id="{331E0316-21FF-4152-A675-077CF7509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5" y="2537"/>
              <a:ext cx="45" cy="40"/>
            </a:xfrm>
            <a:custGeom>
              <a:avLst/>
              <a:gdLst>
                <a:gd name="T0" fmla="*/ 12 w 45"/>
                <a:gd name="T1" fmla="*/ 0 h 40"/>
                <a:gd name="T2" fmla="*/ 13 w 45"/>
                <a:gd name="T3" fmla="*/ 7 h 40"/>
                <a:gd name="T4" fmla="*/ 21 w 45"/>
                <a:gd name="T5" fmla="*/ 1 h 40"/>
                <a:gd name="T6" fmla="*/ 24 w 45"/>
                <a:gd name="T7" fmla="*/ 0 h 40"/>
                <a:gd name="T8" fmla="*/ 28 w 45"/>
                <a:gd name="T9" fmla="*/ 0 h 40"/>
                <a:gd name="T10" fmla="*/ 32 w 45"/>
                <a:gd name="T11" fmla="*/ 1 h 40"/>
                <a:gd name="T12" fmla="*/ 34 w 45"/>
                <a:gd name="T13" fmla="*/ 2 h 40"/>
                <a:gd name="T14" fmla="*/ 37 w 45"/>
                <a:gd name="T15" fmla="*/ 5 h 40"/>
                <a:gd name="T16" fmla="*/ 39 w 45"/>
                <a:gd name="T17" fmla="*/ 13 h 40"/>
                <a:gd name="T18" fmla="*/ 39 w 45"/>
                <a:gd name="T19" fmla="*/ 36 h 40"/>
                <a:gd name="T20" fmla="*/ 40 w 45"/>
                <a:gd name="T21" fmla="*/ 37 h 40"/>
                <a:gd name="T22" fmla="*/ 42 w 45"/>
                <a:gd name="T23" fmla="*/ 38 h 40"/>
                <a:gd name="T24" fmla="*/ 45 w 45"/>
                <a:gd name="T25" fmla="*/ 38 h 40"/>
                <a:gd name="T26" fmla="*/ 45 w 45"/>
                <a:gd name="T27" fmla="*/ 40 h 40"/>
                <a:gd name="T28" fmla="*/ 26 w 45"/>
                <a:gd name="T29" fmla="*/ 40 h 40"/>
                <a:gd name="T30" fmla="*/ 26 w 45"/>
                <a:gd name="T31" fmla="*/ 38 h 40"/>
                <a:gd name="T32" fmla="*/ 29 w 45"/>
                <a:gd name="T33" fmla="*/ 37 h 40"/>
                <a:gd name="T34" fmla="*/ 31 w 45"/>
                <a:gd name="T35" fmla="*/ 37 h 40"/>
                <a:gd name="T36" fmla="*/ 32 w 45"/>
                <a:gd name="T37" fmla="*/ 36 h 40"/>
                <a:gd name="T38" fmla="*/ 32 w 45"/>
                <a:gd name="T39" fmla="*/ 11 h 40"/>
                <a:gd name="T40" fmla="*/ 31 w 45"/>
                <a:gd name="T41" fmla="*/ 8 h 40"/>
                <a:gd name="T42" fmla="*/ 29 w 45"/>
                <a:gd name="T43" fmla="*/ 6 h 40"/>
                <a:gd name="T44" fmla="*/ 26 w 45"/>
                <a:gd name="T45" fmla="*/ 5 h 40"/>
                <a:gd name="T46" fmla="*/ 20 w 45"/>
                <a:gd name="T47" fmla="*/ 5 h 40"/>
                <a:gd name="T48" fmla="*/ 18 w 45"/>
                <a:gd name="T49" fmla="*/ 7 h 40"/>
                <a:gd name="T50" fmla="*/ 14 w 45"/>
                <a:gd name="T51" fmla="*/ 11 h 40"/>
                <a:gd name="T52" fmla="*/ 14 w 45"/>
                <a:gd name="T53" fmla="*/ 36 h 40"/>
                <a:gd name="T54" fmla="*/ 15 w 45"/>
                <a:gd name="T55" fmla="*/ 37 h 40"/>
                <a:gd name="T56" fmla="*/ 17 w 45"/>
                <a:gd name="T57" fmla="*/ 38 h 40"/>
                <a:gd name="T58" fmla="*/ 19 w 45"/>
                <a:gd name="T59" fmla="*/ 38 h 40"/>
                <a:gd name="T60" fmla="*/ 19 w 45"/>
                <a:gd name="T61" fmla="*/ 40 h 40"/>
                <a:gd name="T62" fmla="*/ 0 w 45"/>
                <a:gd name="T63" fmla="*/ 40 h 40"/>
                <a:gd name="T64" fmla="*/ 0 w 45"/>
                <a:gd name="T65" fmla="*/ 38 h 40"/>
                <a:gd name="T66" fmla="*/ 2 w 45"/>
                <a:gd name="T67" fmla="*/ 37 h 40"/>
                <a:gd name="T68" fmla="*/ 4 w 45"/>
                <a:gd name="T69" fmla="*/ 37 h 40"/>
                <a:gd name="T70" fmla="*/ 6 w 45"/>
                <a:gd name="T71" fmla="*/ 35 h 40"/>
                <a:gd name="T72" fmla="*/ 6 w 45"/>
                <a:gd name="T73" fmla="*/ 7 h 40"/>
                <a:gd name="T74" fmla="*/ 4 w 45"/>
                <a:gd name="T75" fmla="*/ 5 h 40"/>
                <a:gd name="T76" fmla="*/ 3 w 45"/>
                <a:gd name="T77" fmla="*/ 5 h 40"/>
                <a:gd name="T78" fmla="*/ 1 w 45"/>
                <a:gd name="T79" fmla="*/ 4 h 40"/>
                <a:gd name="T80" fmla="*/ 1 w 45"/>
                <a:gd name="T81" fmla="*/ 2 h 40"/>
                <a:gd name="T82" fmla="*/ 12 w 45"/>
                <a:gd name="T8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" h="40">
                  <a:moveTo>
                    <a:pt x="12" y="0"/>
                  </a:moveTo>
                  <a:lnTo>
                    <a:pt x="13" y="7"/>
                  </a:lnTo>
                  <a:lnTo>
                    <a:pt x="21" y="1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2" y="1"/>
                  </a:lnTo>
                  <a:lnTo>
                    <a:pt x="34" y="2"/>
                  </a:lnTo>
                  <a:lnTo>
                    <a:pt x="37" y="5"/>
                  </a:lnTo>
                  <a:lnTo>
                    <a:pt x="39" y="13"/>
                  </a:lnTo>
                  <a:lnTo>
                    <a:pt x="39" y="36"/>
                  </a:lnTo>
                  <a:lnTo>
                    <a:pt x="40" y="37"/>
                  </a:lnTo>
                  <a:lnTo>
                    <a:pt x="42" y="38"/>
                  </a:lnTo>
                  <a:lnTo>
                    <a:pt x="45" y="38"/>
                  </a:lnTo>
                  <a:lnTo>
                    <a:pt x="45" y="40"/>
                  </a:lnTo>
                  <a:lnTo>
                    <a:pt x="26" y="40"/>
                  </a:lnTo>
                  <a:lnTo>
                    <a:pt x="26" y="38"/>
                  </a:lnTo>
                  <a:lnTo>
                    <a:pt x="29" y="37"/>
                  </a:lnTo>
                  <a:lnTo>
                    <a:pt x="31" y="37"/>
                  </a:lnTo>
                  <a:lnTo>
                    <a:pt x="32" y="36"/>
                  </a:lnTo>
                  <a:lnTo>
                    <a:pt x="32" y="11"/>
                  </a:lnTo>
                  <a:lnTo>
                    <a:pt x="31" y="8"/>
                  </a:lnTo>
                  <a:lnTo>
                    <a:pt x="29" y="6"/>
                  </a:lnTo>
                  <a:lnTo>
                    <a:pt x="26" y="5"/>
                  </a:lnTo>
                  <a:lnTo>
                    <a:pt x="20" y="5"/>
                  </a:lnTo>
                  <a:lnTo>
                    <a:pt x="18" y="7"/>
                  </a:lnTo>
                  <a:lnTo>
                    <a:pt x="14" y="11"/>
                  </a:lnTo>
                  <a:lnTo>
                    <a:pt x="14" y="36"/>
                  </a:lnTo>
                  <a:lnTo>
                    <a:pt x="15" y="37"/>
                  </a:lnTo>
                  <a:lnTo>
                    <a:pt x="17" y="38"/>
                  </a:lnTo>
                  <a:lnTo>
                    <a:pt x="19" y="38"/>
                  </a:lnTo>
                  <a:lnTo>
                    <a:pt x="19" y="40"/>
                  </a:lnTo>
                  <a:lnTo>
                    <a:pt x="0" y="40"/>
                  </a:lnTo>
                  <a:lnTo>
                    <a:pt x="0" y="38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6" y="35"/>
                  </a:lnTo>
                  <a:lnTo>
                    <a:pt x="6" y="7"/>
                  </a:lnTo>
                  <a:lnTo>
                    <a:pt x="4" y="5"/>
                  </a:lnTo>
                  <a:lnTo>
                    <a:pt x="3" y="5"/>
                  </a:lnTo>
                  <a:lnTo>
                    <a:pt x="1" y="4"/>
                  </a:lnTo>
                  <a:lnTo>
                    <a:pt x="1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1" name="Freeform 113">
              <a:extLst>
                <a:ext uri="{FF2B5EF4-FFF2-40B4-BE49-F238E27FC236}">
                  <a16:creationId xmlns:a16="http://schemas.microsoft.com/office/drawing/2014/main" id="{A730DFBC-22FB-40B7-A652-CD2D4FAA30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44" y="2537"/>
              <a:ext cx="38" cy="41"/>
            </a:xfrm>
            <a:custGeom>
              <a:avLst/>
              <a:gdLst>
                <a:gd name="T0" fmla="*/ 21 w 38"/>
                <a:gd name="T1" fmla="*/ 19 h 41"/>
                <a:gd name="T2" fmla="*/ 14 w 38"/>
                <a:gd name="T3" fmla="*/ 21 h 41"/>
                <a:gd name="T4" fmla="*/ 10 w 38"/>
                <a:gd name="T5" fmla="*/ 24 h 41"/>
                <a:gd name="T6" fmla="*/ 9 w 38"/>
                <a:gd name="T7" fmla="*/ 31 h 41"/>
                <a:gd name="T8" fmla="*/ 13 w 38"/>
                <a:gd name="T9" fmla="*/ 36 h 41"/>
                <a:gd name="T10" fmla="*/ 17 w 38"/>
                <a:gd name="T11" fmla="*/ 36 h 41"/>
                <a:gd name="T12" fmla="*/ 21 w 38"/>
                <a:gd name="T13" fmla="*/ 35 h 41"/>
                <a:gd name="T14" fmla="*/ 24 w 38"/>
                <a:gd name="T15" fmla="*/ 31 h 41"/>
                <a:gd name="T16" fmla="*/ 18 w 38"/>
                <a:gd name="T17" fmla="*/ 0 h 41"/>
                <a:gd name="T18" fmla="*/ 28 w 38"/>
                <a:gd name="T19" fmla="*/ 2 h 41"/>
                <a:gd name="T20" fmla="*/ 30 w 38"/>
                <a:gd name="T21" fmla="*/ 7 h 41"/>
                <a:gd name="T22" fmla="*/ 31 w 38"/>
                <a:gd name="T23" fmla="*/ 33 h 41"/>
                <a:gd name="T24" fmla="*/ 33 w 38"/>
                <a:gd name="T25" fmla="*/ 37 h 41"/>
                <a:gd name="T26" fmla="*/ 38 w 38"/>
                <a:gd name="T27" fmla="*/ 39 h 41"/>
                <a:gd name="T28" fmla="*/ 27 w 38"/>
                <a:gd name="T29" fmla="*/ 41 h 41"/>
                <a:gd name="T30" fmla="*/ 24 w 38"/>
                <a:gd name="T31" fmla="*/ 36 h 41"/>
                <a:gd name="T32" fmla="*/ 18 w 38"/>
                <a:gd name="T33" fmla="*/ 39 h 41"/>
                <a:gd name="T34" fmla="*/ 12 w 38"/>
                <a:gd name="T35" fmla="*/ 41 h 41"/>
                <a:gd name="T36" fmla="*/ 3 w 38"/>
                <a:gd name="T37" fmla="*/ 37 h 41"/>
                <a:gd name="T38" fmla="*/ 0 w 38"/>
                <a:gd name="T39" fmla="*/ 30 h 41"/>
                <a:gd name="T40" fmla="*/ 1 w 38"/>
                <a:gd name="T41" fmla="*/ 26 h 41"/>
                <a:gd name="T42" fmla="*/ 5 w 38"/>
                <a:gd name="T43" fmla="*/ 21 h 41"/>
                <a:gd name="T44" fmla="*/ 14 w 38"/>
                <a:gd name="T45" fmla="*/ 18 h 41"/>
                <a:gd name="T46" fmla="*/ 24 w 38"/>
                <a:gd name="T47" fmla="*/ 15 h 41"/>
                <a:gd name="T48" fmla="*/ 23 w 38"/>
                <a:gd name="T49" fmla="*/ 6 h 41"/>
                <a:gd name="T50" fmla="*/ 20 w 38"/>
                <a:gd name="T51" fmla="*/ 4 h 41"/>
                <a:gd name="T52" fmla="*/ 17 w 38"/>
                <a:gd name="T53" fmla="*/ 3 h 41"/>
                <a:gd name="T54" fmla="*/ 13 w 38"/>
                <a:gd name="T55" fmla="*/ 5 h 41"/>
                <a:gd name="T56" fmla="*/ 8 w 38"/>
                <a:gd name="T57" fmla="*/ 13 h 41"/>
                <a:gd name="T58" fmla="*/ 5 w 38"/>
                <a:gd name="T59" fmla="*/ 13 h 41"/>
                <a:gd name="T60" fmla="*/ 2 w 38"/>
                <a:gd name="T61" fmla="*/ 12 h 41"/>
                <a:gd name="T62" fmla="*/ 4 w 38"/>
                <a:gd name="T63" fmla="*/ 5 h 41"/>
                <a:gd name="T64" fmla="*/ 18 w 38"/>
                <a:gd name="T6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" h="41">
                  <a:moveTo>
                    <a:pt x="24" y="17"/>
                  </a:moveTo>
                  <a:lnTo>
                    <a:pt x="21" y="19"/>
                  </a:lnTo>
                  <a:lnTo>
                    <a:pt x="18" y="20"/>
                  </a:lnTo>
                  <a:lnTo>
                    <a:pt x="14" y="21"/>
                  </a:lnTo>
                  <a:lnTo>
                    <a:pt x="12" y="23"/>
                  </a:lnTo>
                  <a:lnTo>
                    <a:pt x="10" y="24"/>
                  </a:lnTo>
                  <a:lnTo>
                    <a:pt x="9" y="26"/>
                  </a:lnTo>
                  <a:lnTo>
                    <a:pt x="9" y="31"/>
                  </a:lnTo>
                  <a:lnTo>
                    <a:pt x="11" y="35"/>
                  </a:lnTo>
                  <a:lnTo>
                    <a:pt x="13" y="36"/>
                  </a:lnTo>
                  <a:lnTo>
                    <a:pt x="15" y="37"/>
                  </a:lnTo>
                  <a:lnTo>
                    <a:pt x="17" y="36"/>
                  </a:lnTo>
                  <a:lnTo>
                    <a:pt x="19" y="36"/>
                  </a:lnTo>
                  <a:lnTo>
                    <a:pt x="21" y="35"/>
                  </a:lnTo>
                  <a:lnTo>
                    <a:pt x="22" y="33"/>
                  </a:lnTo>
                  <a:lnTo>
                    <a:pt x="24" y="31"/>
                  </a:lnTo>
                  <a:lnTo>
                    <a:pt x="24" y="17"/>
                  </a:lnTo>
                  <a:close/>
                  <a:moveTo>
                    <a:pt x="18" y="0"/>
                  </a:moveTo>
                  <a:lnTo>
                    <a:pt x="22" y="0"/>
                  </a:lnTo>
                  <a:lnTo>
                    <a:pt x="28" y="2"/>
                  </a:lnTo>
                  <a:lnTo>
                    <a:pt x="29" y="6"/>
                  </a:lnTo>
                  <a:lnTo>
                    <a:pt x="30" y="7"/>
                  </a:lnTo>
                  <a:lnTo>
                    <a:pt x="30" y="30"/>
                  </a:lnTo>
                  <a:lnTo>
                    <a:pt x="31" y="33"/>
                  </a:lnTo>
                  <a:lnTo>
                    <a:pt x="31" y="35"/>
                  </a:lnTo>
                  <a:lnTo>
                    <a:pt x="33" y="37"/>
                  </a:lnTo>
                  <a:lnTo>
                    <a:pt x="38" y="37"/>
                  </a:lnTo>
                  <a:lnTo>
                    <a:pt x="38" y="39"/>
                  </a:lnTo>
                  <a:lnTo>
                    <a:pt x="29" y="41"/>
                  </a:lnTo>
                  <a:lnTo>
                    <a:pt x="27" y="41"/>
                  </a:lnTo>
                  <a:lnTo>
                    <a:pt x="26" y="40"/>
                  </a:lnTo>
                  <a:lnTo>
                    <a:pt x="24" y="36"/>
                  </a:lnTo>
                  <a:lnTo>
                    <a:pt x="21" y="37"/>
                  </a:lnTo>
                  <a:lnTo>
                    <a:pt x="18" y="39"/>
                  </a:lnTo>
                  <a:lnTo>
                    <a:pt x="15" y="40"/>
                  </a:lnTo>
                  <a:lnTo>
                    <a:pt x="12" y="41"/>
                  </a:lnTo>
                  <a:lnTo>
                    <a:pt x="9" y="41"/>
                  </a:lnTo>
                  <a:lnTo>
                    <a:pt x="3" y="37"/>
                  </a:lnTo>
                  <a:lnTo>
                    <a:pt x="2" y="35"/>
                  </a:lnTo>
                  <a:lnTo>
                    <a:pt x="0" y="30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3" y="23"/>
                  </a:lnTo>
                  <a:lnTo>
                    <a:pt x="5" y="21"/>
                  </a:lnTo>
                  <a:lnTo>
                    <a:pt x="8" y="20"/>
                  </a:lnTo>
                  <a:lnTo>
                    <a:pt x="14" y="18"/>
                  </a:lnTo>
                  <a:lnTo>
                    <a:pt x="20" y="16"/>
                  </a:lnTo>
                  <a:lnTo>
                    <a:pt x="24" y="15"/>
                  </a:lnTo>
                  <a:lnTo>
                    <a:pt x="24" y="9"/>
                  </a:lnTo>
                  <a:lnTo>
                    <a:pt x="23" y="6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4" y="4"/>
                  </a:lnTo>
                  <a:lnTo>
                    <a:pt x="13" y="5"/>
                  </a:lnTo>
                  <a:lnTo>
                    <a:pt x="11" y="7"/>
                  </a:lnTo>
                  <a:lnTo>
                    <a:pt x="8" y="13"/>
                  </a:lnTo>
                  <a:lnTo>
                    <a:pt x="7" y="14"/>
                  </a:lnTo>
                  <a:lnTo>
                    <a:pt x="5" y="13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4" y="5"/>
                  </a:lnTo>
                  <a:lnTo>
                    <a:pt x="10" y="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2" name="Freeform 114">
              <a:extLst>
                <a:ext uri="{FF2B5EF4-FFF2-40B4-BE49-F238E27FC236}">
                  <a16:creationId xmlns:a16="http://schemas.microsoft.com/office/drawing/2014/main" id="{F5823268-DD60-4D11-9E82-6D19DD1A0D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84" y="2519"/>
              <a:ext cx="41" cy="59"/>
            </a:xfrm>
            <a:custGeom>
              <a:avLst/>
              <a:gdLst>
                <a:gd name="T0" fmla="*/ 19 w 41"/>
                <a:gd name="T1" fmla="*/ 23 h 59"/>
                <a:gd name="T2" fmla="*/ 17 w 41"/>
                <a:gd name="T3" fmla="*/ 24 h 59"/>
                <a:gd name="T4" fmla="*/ 15 w 41"/>
                <a:gd name="T5" fmla="*/ 26 h 59"/>
                <a:gd name="T6" fmla="*/ 13 w 41"/>
                <a:gd name="T7" fmla="*/ 29 h 59"/>
                <a:gd name="T8" fmla="*/ 12 w 41"/>
                <a:gd name="T9" fmla="*/ 31 h 59"/>
                <a:gd name="T10" fmla="*/ 12 w 41"/>
                <a:gd name="T11" fmla="*/ 48 h 59"/>
                <a:gd name="T12" fmla="*/ 13 w 41"/>
                <a:gd name="T13" fmla="*/ 50 h 59"/>
                <a:gd name="T14" fmla="*/ 14 w 41"/>
                <a:gd name="T15" fmla="*/ 52 h 59"/>
                <a:gd name="T16" fmla="*/ 16 w 41"/>
                <a:gd name="T17" fmla="*/ 54 h 59"/>
                <a:gd name="T18" fmla="*/ 19 w 41"/>
                <a:gd name="T19" fmla="*/ 56 h 59"/>
                <a:gd name="T20" fmla="*/ 21 w 41"/>
                <a:gd name="T21" fmla="*/ 56 h 59"/>
                <a:gd name="T22" fmla="*/ 28 w 41"/>
                <a:gd name="T23" fmla="*/ 54 h 59"/>
                <a:gd name="T24" fmla="*/ 32 w 41"/>
                <a:gd name="T25" fmla="*/ 48 h 59"/>
                <a:gd name="T26" fmla="*/ 33 w 41"/>
                <a:gd name="T27" fmla="*/ 38 h 59"/>
                <a:gd name="T28" fmla="*/ 32 w 41"/>
                <a:gd name="T29" fmla="*/ 31 h 59"/>
                <a:gd name="T30" fmla="*/ 29 w 41"/>
                <a:gd name="T31" fmla="*/ 26 h 59"/>
                <a:gd name="T32" fmla="*/ 25 w 41"/>
                <a:gd name="T33" fmla="*/ 23 h 59"/>
                <a:gd name="T34" fmla="*/ 19 w 41"/>
                <a:gd name="T35" fmla="*/ 23 h 59"/>
                <a:gd name="T36" fmla="*/ 12 w 41"/>
                <a:gd name="T37" fmla="*/ 0 h 59"/>
                <a:gd name="T38" fmla="*/ 12 w 41"/>
                <a:gd name="T39" fmla="*/ 24 h 59"/>
                <a:gd name="T40" fmla="*/ 18 w 41"/>
                <a:gd name="T41" fmla="*/ 20 h 59"/>
                <a:gd name="T42" fmla="*/ 25 w 41"/>
                <a:gd name="T43" fmla="*/ 18 h 59"/>
                <a:gd name="T44" fmla="*/ 33 w 41"/>
                <a:gd name="T45" fmla="*/ 20 h 59"/>
                <a:gd name="T46" fmla="*/ 37 w 41"/>
                <a:gd name="T47" fmla="*/ 24 h 59"/>
                <a:gd name="T48" fmla="*/ 39 w 41"/>
                <a:gd name="T49" fmla="*/ 29 h 59"/>
                <a:gd name="T50" fmla="*/ 41 w 41"/>
                <a:gd name="T51" fmla="*/ 34 h 59"/>
                <a:gd name="T52" fmla="*/ 41 w 41"/>
                <a:gd name="T53" fmla="*/ 38 h 59"/>
                <a:gd name="T54" fmla="*/ 39 w 41"/>
                <a:gd name="T55" fmla="*/ 48 h 59"/>
                <a:gd name="T56" fmla="*/ 34 w 41"/>
                <a:gd name="T57" fmla="*/ 54 h 59"/>
                <a:gd name="T58" fmla="*/ 29 w 41"/>
                <a:gd name="T59" fmla="*/ 58 h 59"/>
                <a:gd name="T60" fmla="*/ 21 w 41"/>
                <a:gd name="T61" fmla="*/ 59 h 59"/>
                <a:gd name="T62" fmla="*/ 18 w 41"/>
                <a:gd name="T63" fmla="*/ 59 h 59"/>
                <a:gd name="T64" fmla="*/ 14 w 41"/>
                <a:gd name="T65" fmla="*/ 58 h 59"/>
                <a:gd name="T66" fmla="*/ 11 w 41"/>
                <a:gd name="T67" fmla="*/ 57 h 59"/>
                <a:gd name="T68" fmla="*/ 9 w 41"/>
                <a:gd name="T69" fmla="*/ 56 h 59"/>
                <a:gd name="T70" fmla="*/ 6 w 41"/>
                <a:gd name="T71" fmla="*/ 59 h 59"/>
                <a:gd name="T72" fmla="*/ 4 w 41"/>
                <a:gd name="T73" fmla="*/ 58 h 59"/>
                <a:gd name="T74" fmla="*/ 4 w 41"/>
                <a:gd name="T75" fmla="*/ 5 h 59"/>
                <a:gd name="T76" fmla="*/ 4 w 41"/>
                <a:gd name="T77" fmla="*/ 4 h 59"/>
                <a:gd name="T78" fmla="*/ 3 w 41"/>
                <a:gd name="T79" fmla="*/ 4 h 59"/>
                <a:gd name="T80" fmla="*/ 0 w 41"/>
                <a:gd name="T81" fmla="*/ 3 h 59"/>
                <a:gd name="T82" fmla="*/ 0 w 41"/>
                <a:gd name="T83" fmla="*/ 2 h 59"/>
                <a:gd name="T84" fmla="*/ 12 w 41"/>
                <a:gd name="T8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" h="59">
                  <a:moveTo>
                    <a:pt x="19" y="23"/>
                  </a:moveTo>
                  <a:lnTo>
                    <a:pt x="17" y="24"/>
                  </a:lnTo>
                  <a:lnTo>
                    <a:pt x="15" y="26"/>
                  </a:lnTo>
                  <a:lnTo>
                    <a:pt x="13" y="29"/>
                  </a:lnTo>
                  <a:lnTo>
                    <a:pt x="12" y="31"/>
                  </a:lnTo>
                  <a:lnTo>
                    <a:pt x="12" y="48"/>
                  </a:lnTo>
                  <a:lnTo>
                    <a:pt x="13" y="50"/>
                  </a:lnTo>
                  <a:lnTo>
                    <a:pt x="14" y="52"/>
                  </a:lnTo>
                  <a:lnTo>
                    <a:pt x="16" y="54"/>
                  </a:lnTo>
                  <a:lnTo>
                    <a:pt x="19" y="56"/>
                  </a:lnTo>
                  <a:lnTo>
                    <a:pt x="21" y="56"/>
                  </a:lnTo>
                  <a:lnTo>
                    <a:pt x="28" y="54"/>
                  </a:lnTo>
                  <a:lnTo>
                    <a:pt x="32" y="48"/>
                  </a:lnTo>
                  <a:lnTo>
                    <a:pt x="33" y="38"/>
                  </a:lnTo>
                  <a:lnTo>
                    <a:pt x="32" y="31"/>
                  </a:lnTo>
                  <a:lnTo>
                    <a:pt x="29" y="26"/>
                  </a:lnTo>
                  <a:lnTo>
                    <a:pt x="25" y="23"/>
                  </a:lnTo>
                  <a:lnTo>
                    <a:pt x="19" y="23"/>
                  </a:lnTo>
                  <a:close/>
                  <a:moveTo>
                    <a:pt x="12" y="0"/>
                  </a:moveTo>
                  <a:lnTo>
                    <a:pt x="12" y="24"/>
                  </a:lnTo>
                  <a:lnTo>
                    <a:pt x="18" y="20"/>
                  </a:lnTo>
                  <a:lnTo>
                    <a:pt x="25" y="18"/>
                  </a:lnTo>
                  <a:lnTo>
                    <a:pt x="33" y="20"/>
                  </a:lnTo>
                  <a:lnTo>
                    <a:pt x="37" y="24"/>
                  </a:lnTo>
                  <a:lnTo>
                    <a:pt x="39" y="29"/>
                  </a:lnTo>
                  <a:lnTo>
                    <a:pt x="41" y="34"/>
                  </a:lnTo>
                  <a:lnTo>
                    <a:pt x="41" y="38"/>
                  </a:lnTo>
                  <a:lnTo>
                    <a:pt x="39" y="48"/>
                  </a:lnTo>
                  <a:lnTo>
                    <a:pt x="34" y="54"/>
                  </a:lnTo>
                  <a:lnTo>
                    <a:pt x="29" y="58"/>
                  </a:lnTo>
                  <a:lnTo>
                    <a:pt x="21" y="59"/>
                  </a:lnTo>
                  <a:lnTo>
                    <a:pt x="18" y="59"/>
                  </a:lnTo>
                  <a:lnTo>
                    <a:pt x="14" y="58"/>
                  </a:lnTo>
                  <a:lnTo>
                    <a:pt x="11" y="57"/>
                  </a:lnTo>
                  <a:lnTo>
                    <a:pt x="9" y="56"/>
                  </a:lnTo>
                  <a:lnTo>
                    <a:pt x="6" y="59"/>
                  </a:lnTo>
                  <a:lnTo>
                    <a:pt x="4" y="58"/>
                  </a:lnTo>
                  <a:lnTo>
                    <a:pt x="4" y="5"/>
                  </a:lnTo>
                  <a:lnTo>
                    <a:pt x="4" y="4"/>
                  </a:lnTo>
                  <a:lnTo>
                    <a:pt x="3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3" name="Freeform 115">
              <a:extLst>
                <a:ext uri="{FF2B5EF4-FFF2-40B4-BE49-F238E27FC236}">
                  <a16:creationId xmlns:a16="http://schemas.microsoft.com/office/drawing/2014/main" id="{AF05D715-E544-4228-AE11-38724DE24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0" y="2519"/>
              <a:ext cx="19" cy="58"/>
            </a:xfrm>
            <a:custGeom>
              <a:avLst/>
              <a:gdLst>
                <a:gd name="T0" fmla="*/ 13 w 19"/>
                <a:gd name="T1" fmla="*/ 0 h 58"/>
                <a:gd name="T2" fmla="*/ 13 w 19"/>
                <a:gd name="T3" fmla="*/ 53 h 58"/>
                <a:gd name="T4" fmla="*/ 15 w 19"/>
                <a:gd name="T5" fmla="*/ 55 h 58"/>
                <a:gd name="T6" fmla="*/ 17 w 19"/>
                <a:gd name="T7" fmla="*/ 56 h 58"/>
                <a:gd name="T8" fmla="*/ 19 w 19"/>
                <a:gd name="T9" fmla="*/ 56 h 58"/>
                <a:gd name="T10" fmla="*/ 19 w 19"/>
                <a:gd name="T11" fmla="*/ 58 h 58"/>
                <a:gd name="T12" fmla="*/ 0 w 19"/>
                <a:gd name="T13" fmla="*/ 58 h 58"/>
                <a:gd name="T14" fmla="*/ 0 w 19"/>
                <a:gd name="T15" fmla="*/ 56 h 58"/>
                <a:gd name="T16" fmla="*/ 3 w 19"/>
                <a:gd name="T17" fmla="*/ 55 h 58"/>
                <a:gd name="T18" fmla="*/ 4 w 19"/>
                <a:gd name="T19" fmla="*/ 55 h 58"/>
                <a:gd name="T20" fmla="*/ 6 w 19"/>
                <a:gd name="T21" fmla="*/ 53 h 58"/>
                <a:gd name="T22" fmla="*/ 6 w 19"/>
                <a:gd name="T23" fmla="*/ 8 h 58"/>
                <a:gd name="T24" fmla="*/ 5 w 19"/>
                <a:gd name="T25" fmla="*/ 6 h 58"/>
                <a:gd name="T26" fmla="*/ 5 w 19"/>
                <a:gd name="T27" fmla="*/ 5 h 58"/>
                <a:gd name="T28" fmla="*/ 4 w 19"/>
                <a:gd name="T29" fmla="*/ 4 h 58"/>
                <a:gd name="T30" fmla="*/ 3 w 19"/>
                <a:gd name="T31" fmla="*/ 4 h 58"/>
                <a:gd name="T32" fmla="*/ 1 w 19"/>
                <a:gd name="T33" fmla="*/ 3 h 58"/>
                <a:gd name="T34" fmla="*/ 1 w 19"/>
                <a:gd name="T35" fmla="*/ 2 h 58"/>
                <a:gd name="T36" fmla="*/ 13 w 19"/>
                <a:gd name="T3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58">
                  <a:moveTo>
                    <a:pt x="13" y="0"/>
                  </a:moveTo>
                  <a:lnTo>
                    <a:pt x="13" y="53"/>
                  </a:lnTo>
                  <a:lnTo>
                    <a:pt x="15" y="55"/>
                  </a:lnTo>
                  <a:lnTo>
                    <a:pt x="17" y="56"/>
                  </a:lnTo>
                  <a:lnTo>
                    <a:pt x="19" y="56"/>
                  </a:lnTo>
                  <a:lnTo>
                    <a:pt x="19" y="58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3" y="55"/>
                  </a:lnTo>
                  <a:lnTo>
                    <a:pt x="4" y="55"/>
                  </a:lnTo>
                  <a:lnTo>
                    <a:pt x="6" y="53"/>
                  </a:lnTo>
                  <a:lnTo>
                    <a:pt x="6" y="8"/>
                  </a:lnTo>
                  <a:lnTo>
                    <a:pt x="5" y="6"/>
                  </a:lnTo>
                  <a:lnTo>
                    <a:pt x="5" y="5"/>
                  </a:lnTo>
                  <a:lnTo>
                    <a:pt x="4" y="4"/>
                  </a:lnTo>
                  <a:lnTo>
                    <a:pt x="3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4" name="Freeform 116">
              <a:extLst>
                <a:ext uri="{FF2B5EF4-FFF2-40B4-BE49-F238E27FC236}">
                  <a16:creationId xmlns:a16="http://schemas.microsoft.com/office/drawing/2014/main" id="{7140E988-6240-4D25-A10F-FC0D4A2B61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4" y="2537"/>
              <a:ext cx="34" cy="41"/>
            </a:xfrm>
            <a:custGeom>
              <a:avLst/>
              <a:gdLst>
                <a:gd name="T0" fmla="*/ 18 w 34"/>
                <a:gd name="T1" fmla="*/ 3 h 41"/>
                <a:gd name="T2" fmla="*/ 12 w 34"/>
                <a:gd name="T3" fmla="*/ 5 h 41"/>
                <a:gd name="T4" fmla="*/ 11 w 34"/>
                <a:gd name="T5" fmla="*/ 7 h 41"/>
                <a:gd name="T6" fmla="*/ 10 w 34"/>
                <a:gd name="T7" fmla="*/ 9 h 41"/>
                <a:gd name="T8" fmla="*/ 10 w 34"/>
                <a:gd name="T9" fmla="*/ 11 h 41"/>
                <a:gd name="T10" fmla="*/ 9 w 34"/>
                <a:gd name="T11" fmla="*/ 13 h 41"/>
                <a:gd name="T12" fmla="*/ 9 w 34"/>
                <a:gd name="T13" fmla="*/ 16 h 41"/>
                <a:gd name="T14" fmla="*/ 25 w 34"/>
                <a:gd name="T15" fmla="*/ 16 h 41"/>
                <a:gd name="T16" fmla="*/ 25 w 34"/>
                <a:gd name="T17" fmla="*/ 16 h 41"/>
                <a:gd name="T18" fmla="*/ 25 w 34"/>
                <a:gd name="T19" fmla="*/ 11 h 41"/>
                <a:gd name="T20" fmla="*/ 25 w 34"/>
                <a:gd name="T21" fmla="*/ 9 h 41"/>
                <a:gd name="T22" fmla="*/ 24 w 34"/>
                <a:gd name="T23" fmla="*/ 6 h 41"/>
                <a:gd name="T24" fmla="*/ 21 w 34"/>
                <a:gd name="T25" fmla="*/ 3 h 41"/>
                <a:gd name="T26" fmla="*/ 18 w 34"/>
                <a:gd name="T27" fmla="*/ 3 h 41"/>
                <a:gd name="T28" fmla="*/ 18 w 34"/>
                <a:gd name="T29" fmla="*/ 0 h 41"/>
                <a:gd name="T30" fmla="*/ 25 w 34"/>
                <a:gd name="T31" fmla="*/ 1 h 41"/>
                <a:gd name="T32" fmla="*/ 30 w 34"/>
                <a:gd name="T33" fmla="*/ 5 h 41"/>
                <a:gd name="T34" fmla="*/ 34 w 34"/>
                <a:gd name="T35" fmla="*/ 13 h 41"/>
                <a:gd name="T36" fmla="*/ 34 w 34"/>
                <a:gd name="T37" fmla="*/ 18 h 41"/>
                <a:gd name="T38" fmla="*/ 33 w 34"/>
                <a:gd name="T39" fmla="*/ 19 h 41"/>
                <a:gd name="T40" fmla="*/ 9 w 34"/>
                <a:gd name="T41" fmla="*/ 19 h 41"/>
                <a:gd name="T42" fmla="*/ 9 w 34"/>
                <a:gd name="T43" fmla="*/ 26 h 41"/>
                <a:gd name="T44" fmla="*/ 10 w 34"/>
                <a:gd name="T45" fmla="*/ 31 h 41"/>
                <a:gd name="T46" fmla="*/ 14 w 34"/>
                <a:gd name="T47" fmla="*/ 35 h 41"/>
                <a:gd name="T48" fmla="*/ 20 w 34"/>
                <a:gd name="T49" fmla="*/ 37 h 41"/>
                <a:gd name="T50" fmla="*/ 25 w 34"/>
                <a:gd name="T51" fmla="*/ 35 h 41"/>
                <a:gd name="T52" fmla="*/ 28 w 34"/>
                <a:gd name="T53" fmla="*/ 33 h 41"/>
                <a:gd name="T54" fmla="*/ 29 w 34"/>
                <a:gd name="T55" fmla="*/ 31 h 41"/>
                <a:gd name="T56" fmla="*/ 31 w 34"/>
                <a:gd name="T57" fmla="*/ 29 h 41"/>
                <a:gd name="T58" fmla="*/ 33 w 34"/>
                <a:gd name="T59" fmla="*/ 30 h 41"/>
                <a:gd name="T60" fmla="*/ 30 w 34"/>
                <a:gd name="T61" fmla="*/ 35 h 41"/>
                <a:gd name="T62" fmla="*/ 25 w 34"/>
                <a:gd name="T63" fmla="*/ 39 h 41"/>
                <a:gd name="T64" fmla="*/ 18 w 34"/>
                <a:gd name="T65" fmla="*/ 41 h 41"/>
                <a:gd name="T66" fmla="*/ 10 w 34"/>
                <a:gd name="T67" fmla="*/ 40 h 41"/>
                <a:gd name="T68" fmla="*/ 4 w 34"/>
                <a:gd name="T69" fmla="*/ 35 h 41"/>
                <a:gd name="T70" fmla="*/ 1 w 34"/>
                <a:gd name="T71" fmla="*/ 30 h 41"/>
                <a:gd name="T72" fmla="*/ 0 w 34"/>
                <a:gd name="T73" fmla="*/ 21 h 41"/>
                <a:gd name="T74" fmla="*/ 1 w 34"/>
                <a:gd name="T75" fmla="*/ 13 h 41"/>
                <a:gd name="T76" fmla="*/ 5 w 34"/>
                <a:gd name="T77" fmla="*/ 6 h 41"/>
                <a:gd name="T78" fmla="*/ 10 w 34"/>
                <a:gd name="T79" fmla="*/ 2 h 41"/>
                <a:gd name="T80" fmla="*/ 18 w 34"/>
                <a:gd name="T8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41">
                  <a:moveTo>
                    <a:pt x="18" y="3"/>
                  </a:moveTo>
                  <a:lnTo>
                    <a:pt x="12" y="5"/>
                  </a:lnTo>
                  <a:lnTo>
                    <a:pt x="11" y="7"/>
                  </a:lnTo>
                  <a:lnTo>
                    <a:pt x="10" y="9"/>
                  </a:lnTo>
                  <a:lnTo>
                    <a:pt x="10" y="11"/>
                  </a:lnTo>
                  <a:lnTo>
                    <a:pt x="9" y="13"/>
                  </a:lnTo>
                  <a:lnTo>
                    <a:pt x="9" y="16"/>
                  </a:lnTo>
                  <a:lnTo>
                    <a:pt x="25" y="16"/>
                  </a:lnTo>
                  <a:lnTo>
                    <a:pt x="25" y="16"/>
                  </a:lnTo>
                  <a:lnTo>
                    <a:pt x="25" y="11"/>
                  </a:lnTo>
                  <a:lnTo>
                    <a:pt x="25" y="9"/>
                  </a:lnTo>
                  <a:lnTo>
                    <a:pt x="24" y="6"/>
                  </a:lnTo>
                  <a:lnTo>
                    <a:pt x="21" y="3"/>
                  </a:lnTo>
                  <a:lnTo>
                    <a:pt x="18" y="3"/>
                  </a:lnTo>
                  <a:close/>
                  <a:moveTo>
                    <a:pt x="18" y="0"/>
                  </a:moveTo>
                  <a:lnTo>
                    <a:pt x="25" y="1"/>
                  </a:lnTo>
                  <a:lnTo>
                    <a:pt x="30" y="5"/>
                  </a:lnTo>
                  <a:lnTo>
                    <a:pt x="34" y="13"/>
                  </a:lnTo>
                  <a:lnTo>
                    <a:pt x="34" y="18"/>
                  </a:lnTo>
                  <a:lnTo>
                    <a:pt x="33" y="19"/>
                  </a:lnTo>
                  <a:lnTo>
                    <a:pt x="9" y="19"/>
                  </a:lnTo>
                  <a:lnTo>
                    <a:pt x="9" y="26"/>
                  </a:lnTo>
                  <a:lnTo>
                    <a:pt x="10" y="31"/>
                  </a:lnTo>
                  <a:lnTo>
                    <a:pt x="14" y="35"/>
                  </a:lnTo>
                  <a:lnTo>
                    <a:pt x="20" y="37"/>
                  </a:lnTo>
                  <a:lnTo>
                    <a:pt x="25" y="35"/>
                  </a:lnTo>
                  <a:lnTo>
                    <a:pt x="28" y="33"/>
                  </a:lnTo>
                  <a:lnTo>
                    <a:pt x="29" y="31"/>
                  </a:lnTo>
                  <a:lnTo>
                    <a:pt x="31" y="29"/>
                  </a:lnTo>
                  <a:lnTo>
                    <a:pt x="33" y="30"/>
                  </a:lnTo>
                  <a:lnTo>
                    <a:pt x="30" y="35"/>
                  </a:lnTo>
                  <a:lnTo>
                    <a:pt x="25" y="39"/>
                  </a:lnTo>
                  <a:lnTo>
                    <a:pt x="18" y="41"/>
                  </a:lnTo>
                  <a:lnTo>
                    <a:pt x="10" y="40"/>
                  </a:lnTo>
                  <a:lnTo>
                    <a:pt x="4" y="35"/>
                  </a:lnTo>
                  <a:lnTo>
                    <a:pt x="1" y="30"/>
                  </a:lnTo>
                  <a:lnTo>
                    <a:pt x="0" y="21"/>
                  </a:lnTo>
                  <a:lnTo>
                    <a:pt x="1" y="13"/>
                  </a:lnTo>
                  <a:lnTo>
                    <a:pt x="5" y="6"/>
                  </a:lnTo>
                  <a:lnTo>
                    <a:pt x="10" y="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5" name="Freeform 117">
              <a:extLst>
                <a:ext uri="{FF2B5EF4-FFF2-40B4-BE49-F238E27FC236}">
                  <a16:creationId xmlns:a16="http://schemas.microsoft.com/office/drawing/2014/main" id="{CFE6CA69-F09F-462B-ACA0-BB426006D4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5" y="1993"/>
              <a:ext cx="44" cy="54"/>
            </a:xfrm>
            <a:custGeom>
              <a:avLst/>
              <a:gdLst>
                <a:gd name="T0" fmla="*/ 15 w 44"/>
                <a:gd name="T1" fmla="*/ 48 h 54"/>
                <a:gd name="T2" fmla="*/ 17 w 44"/>
                <a:gd name="T3" fmla="*/ 50 h 54"/>
                <a:gd name="T4" fmla="*/ 25 w 44"/>
                <a:gd name="T5" fmla="*/ 51 h 54"/>
                <a:gd name="T6" fmla="*/ 32 w 44"/>
                <a:gd name="T7" fmla="*/ 48 h 54"/>
                <a:gd name="T8" fmla="*/ 35 w 44"/>
                <a:gd name="T9" fmla="*/ 43 h 54"/>
                <a:gd name="T10" fmla="*/ 35 w 44"/>
                <a:gd name="T11" fmla="*/ 35 h 54"/>
                <a:gd name="T12" fmla="*/ 32 w 44"/>
                <a:gd name="T13" fmla="*/ 30 h 54"/>
                <a:gd name="T14" fmla="*/ 25 w 44"/>
                <a:gd name="T15" fmla="*/ 27 h 54"/>
                <a:gd name="T16" fmla="*/ 15 w 44"/>
                <a:gd name="T17" fmla="*/ 26 h 54"/>
                <a:gd name="T18" fmla="*/ 16 w 44"/>
                <a:gd name="T19" fmla="*/ 3 h 54"/>
                <a:gd name="T20" fmla="*/ 15 w 44"/>
                <a:gd name="T21" fmla="*/ 24 h 54"/>
                <a:gd name="T22" fmla="*/ 27 w 44"/>
                <a:gd name="T23" fmla="*/ 22 h 54"/>
                <a:gd name="T24" fmla="*/ 31 w 44"/>
                <a:gd name="T25" fmla="*/ 19 h 54"/>
                <a:gd name="T26" fmla="*/ 33 w 44"/>
                <a:gd name="T27" fmla="*/ 10 h 54"/>
                <a:gd name="T28" fmla="*/ 30 w 44"/>
                <a:gd name="T29" fmla="*/ 5 h 54"/>
                <a:gd name="T30" fmla="*/ 25 w 44"/>
                <a:gd name="T31" fmla="*/ 3 h 54"/>
                <a:gd name="T32" fmla="*/ 18 w 44"/>
                <a:gd name="T33" fmla="*/ 2 h 54"/>
                <a:gd name="T34" fmla="*/ 23 w 44"/>
                <a:gd name="T35" fmla="*/ 0 h 54"/>
                <a:gd name="T36" fmla="*/ 33 w 44"/>
                <a:gd name="T37" fmla="*/ 1 h 54"/>
                <a:gd name="T38" fmla="*/ 38 w 44"/>
                <a:gd name="T39" fmla="*/ 4 h 54"/>
                <a:gd name="T40" fmla="*/ 41 w 44"/>
                <a:gd name="T41" fmla="*/ 10 h 54"/>
                <a:gd name="T42" fmla="*/ 39 w 44"/>
                <a:gd name="T43" fmla="*/ 18 h 54"/>
                <a:gd name="T44" fmla="*/ 34 w 44"/>
                <a:gd name="T45" fmla="*/ 23 h 54"/>
                <a:gd name="T46" fmla="*/ 29 w 44"/>
                <a:gd name="T47" fmla="*/ 25 h 54"/>
                <a:gd name="T48" fmla="*/ 36 w 44"/>
                <a:gd name="T49" fmla="*/ 26 h 54"/>
                <a:gd name="T50" fmla="*/ 40 w 44"/>
                <a:gd name="T51" fmla="*/ 30 h 54"/>
                <a:gd name="T52" fmla="*/ 43 w 44"/>
                <a:gd name="T53" fmla="*/ 35 h 54"/>
                <a:gd name="T54" fmla="*/ 42 w 44"/>
                <a:gd name="T55" fmla="*/ 46 h 54"/>
                <a:gd name="T56" fmla="*/ 32 w 44"/>
                <a:gd name="T57" fmla="*/ 53 h 54"/>
                <a:gd name="T58" fmla="*/ 0 w 44"/>
                <a:gd name="T59" fmla="*/ 54 h 54"/>
                <a:gd name="T60" fmla="*/ 4 w 44"/>
                <a:gd name="T61" fmla="*/ 51 h 54"/>
                <a:gd name="T62" fmla="*/ 7 w 44"/>
                <a:gd name="T63" fmla="*/ 50 h 54"/>
                <a:gd name="T64" fmla="*/ 6 w 44"/>
                <a:gd name="T65" fmla="*/ 3 h 54"/>
                <a:gd name="T66" fmla="*/ 0 w 44"/>
                <a:gd name="T67" fmla="*/ 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4" h="54">
                  <a:moveTo>
                    <a:pt x="15" y="26"/>
                  </a:moveTo>
                  <a:lnTo>
                    <a:pt x="15" y="48"/>
                  </a:lnTo>
                  <a:lnTo>
                    <a:pt x="16" y="49"/>
                  </a:lnTo>
                  <a:lnTo>
                    <a:pt x="17" y="50"/>
                  </a:lnTo>
                  <a:lnTo>
                    <a:pt x="19" y="51"/>
                  </a:lnTo>
                  <a:lnTo>
                    <a:pt x="25" y="51"/>
                  </a:lnTo>
                  <a:lnTo>
                    <a:pt x="28" y="50"/>
                  </a:lnTo>
                  <a:lnTo>
                    <a:pt x="32" y="48"/>
                  </a:lnTo>
                  <a:lnTo>
                    <a:pt x="34" y="46"/>
                  </a:lnTo>
                  <a:lnTo>
                    <a:pt x="35" y="43"/>
                  </a:lnTo>
                  <a:lnTo>
                    <a:pt x="36" y="39"/>
                  </a:lnTo>
                  <a:lnTo>
                    <a:pt x="35" y="35"/>
                  </a:lnTo>
                  <a:lnTo>
                    <a:pt x="34" y="32"/>
                  </a:lnTo>
                  <a:lnTo>
                    <a:pt x="32" y="30"/>
                  </a:lnTo>
                  <a:lnTo>
                    <a:pt x="28" y="28"/>
                  </a:lnTo>
                  <a:lnTo>
                    <a:pt x="25" y="27"/>
                  </a:lnTo>
                  <a:lnTo>
                    <a:pt x="21" y="26"/>
                  </a:lnTo>
                  <a:lnTo>
                    <a:pt x="15" y="26"/>
                  </a:lnTo>
                  <a:close/>
                  <a:moveTo>
                    <a:pt x="18" y="2"/>
                  </a:moveTo>
                  <a:lnTo>
                    <a:pt x="16" y="3"/>
                  </a:lnTo>
                  <a:lnTo>
                    <a:pt x="15" y="3"/>
                  </a:lnTo>
                  <a:lnTo>
                    <a:pt x="15" y="24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29" y="21"/>
                  </a:lnTo>
                  <a:lnTo>
                    <a:pt x="31" y="19"/>
                  </a:lnTo>
                  <a:lnTo>
                    <a:pt x="33" y="17"/>
                  </a:lnTo>
                  <a:lnTo>
                    <a:pt x="33" y="10"/>
                  </a:lnTo>
                  <a:lnTo>
                    <a:pt x="32" y="7"/>
                  </a:lnTo>
                  <a:lnTo>
                    <a:pt x="30" y="5"/>
                  </a:lnTo>
                  <a:lnTo>
                    <a:pt x="28" y="4"/>
                  </a:lnTo>
                  <a:lnTo>
                    <a:pt x="25" y="3"/>
                  </a:lnTo>
                  <a:lnTo>
                    <a:pt x="23" y="2"/>
                  </a:lnTo>
                  <a:lnTo>
                    <a:pt x="18" y="2"/>
                  </a:lnTo>
                  <a:close/>
                  <a:moveTo>
                    <a:pt x="0" y="0"/>
                  </a:moveTo>
                  <a:lnTo>
                    <a:pt x="23" y="0"/>
                  </a:lnTo>
                  <a:lnTo>
                    <a:pt x="28" y="1"/>
                  </a:lnTo>
                  <a:lnTo>
                    <a:pt x="33" y="1"/>
                  </a:lnTo>
                  <a:lnTo>
                    <a:pt x="37" y="2"/>
                  </a:lnTo>
                  <a:lnTo>
                    <a:pt x="38" y="4"/>
                  </a:lnTo>
                  <a:lnTo>
                    <a:pt x="40" y="7"/>
                  </a:lnTo>
                  <a:lnTo>
                    <a:pt x="41" y="10"/>
                  </a:lnTo>
                  <a:lnTo>
                    <a:pt x="41" y="13"/>
                  </a:lnTo>
                  <a:lnTo>
                    <a:pt x="39" y="18"/>
                  </a:lnTo>
                  <a:lnTo>
                    <a:pt x="37" y="21"/>
                  </a:lnTo>
                  <a:lnTo>
                    <a:pt x="34" y="23"/>
                  </a:lnTo>
                  <a:lnTo>
                    <a:pt x="29" y="24"/>
                  </a:lnTo>
                  <a:lnTo>
                    <a:pt x="29" y="25"/>
                  </a:lnTo>
                  <a:lnTo>
                    <a:pt x="33" y="25"/>
                  </a:lnTo>
                  <a:lnTo>
                    <a:pt x="36" y="26"/>
                  </a:lnTo>
                  <a:lnTo>
                    <a:pt x="38" y="28"/>
                  </a:lnTo>
                  <a:lnTo>
                    <a:pt x="40" y="30"/>
                  </a:lnTo>
                  <a:lnTo>
                    <a:pt x="42" y="32"/>
                  </a:lnTo>
                  <a:lnTo>
                    <a:pt x="43" y="35"/>
                  </a:lnTo>
                  <a:lnTo>
                    <a:pt x="44" y="39"/>
                  </a:lnTo>
                  <a:lnTo>
                    <a:pt x="42" y="46"/>
                  </a:lnTo>
                  <a:lnTo>
                    <a:pt x="38" y="50"/>
                  </a:lnTo>
                  <a:lnTo>
                    <a:pt x="32" y="53"/>
                  </a:lnTo>
                  <a:lnTo>
                    <a:pt x="24" y="54"/>
                  </a:lnTo>
                  <a:lnTo>
                    <a:pt x="0" y="54"/>
                  </a:lnTo>
                  <a:lnTo>
                    <a:pt x="0" y="52"/>
                  </a:lnTo>
                  <a:lnTo>
                    <a:pt x="4" y="51"/>
                  </a:lnTo>
                  <a:lnTo>
                    <a:pt x="6" y="51"/>
                  </a:lnTo>
                  <a:lnTo>
                    <a:pt x="7" y="50"/>
                  </a:lnTo>
                  <a:lnTo>
                    <a:pt x="7" y="3"/>
                  </a:lnTo>
                  <a:lnTo>
                    <a:pt x="6" y="3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6" name="Freeform 118">
              <a:extLst>
                <a:ext uri="{FF2B5EF4-FFF2-40B4-BE49-F238E27FC236}">
                  <a16:creationId xmlns:a16="http://schemas.microsoft.com/office/drawing/2014/main" id="{96A2EC97-86F6-4E17-8B5D-3BB15F3AD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4" y="2008"/>
              <a:ext cx="44" cy="40"/>
            </a:xfrm>
            <a:custGeom>
              <a:avLst/>
              <a:gdLst>
                <a:gd name="T0" fmla="*/ 12 w 44"/>
                <a:gd name="T1" fmla="*/ 0 h 40"/>
                <a:gd name="T2" fmla="*/ 13 w 44"/>
                <a:gd name="T3" fmla="*/ 1 h 40"/>
                <a:gd name="T4" fmla="*/ 13 w 44"/>
                <a:gd name="T5" fmla="*/ 30 h 40"/>
                <a:gd name="T6" fmla="*/ 14 w 44"/>
                <a:gd name="T7" fmla="*/ 33 h 40"/>
                <a:gd name="T8" fmla="*/ 16 w 44"/>
                <a:gd name="T9" fmla="*/ 34 h 40"/>
                <a:gd name="T10" fmla="*/ 18 w 44"/>
                <a:gd name="T11" fmla="*/ 35 h 40"/>
                <a:gd name="T12" fmla="*/ 20 w 44"/>
                <a:gd name="T13" fmla="*/ 36 h 40"/>
                <a:gd name="T14" fmla="*/ 26 w 44"/>
                <a:gd name="T15" fmla="*/ 34 h 40"/>
                <a:gd name="T16" fmla="*/ 28 w 44"/>
                <a:gd name="T17" fmla="*/ 33 h 40"/>
                <a:gd name="T18" fmla="*/ 30 w 44"/>
                <a:gd name="T19" fmla="*/ 30 h 40"/>
                <a:gd name="T20" fmla="*/ 31 w 44"/>
                <a:gd name="T21" fmla="*/ 28 h 40"/>
                <a:gd name="T22" fmla="*/ 31 w 44"/>
                <a:gd name="T23" fmla="*/ 6 h 40"/>
                <a:gd name="T24" fmla="*/ 29 w 44"/>
                <a:gd name="T25" fmla="*/ 4 h 40"/>
                <a:gd name="T26" fmla="*/ 28 w 44"/>
                <a:gd name="T27" fmla="*/ 4 h 40"/>
                <a:gd name="T28" fmla="*/ 25 w 44"/>
                <a:gd name="T29" fmla="*/ 3 h 40"/>
                <a:gd name="T30" fmla="*/ 25 w 44"/>
                <a:gd name="T31" fmla="*/ 2 h 40"/>
                <a:gd name="T32" fmla="*/ 37 w 44"/>
                <a:gd name="T33" fmla="*/ 0 h 40"/>
                <a:gd name="T34" fmla="*/ 38 w 44"/>
                <a:gd name="T35" fmla="*/ 1 h 40"/>
                <a:gd name="T36" fmla="*/ 38 w 44"/>
                <a:gd name="T37" fmla="*/ 35 h 40"/>
                <a:gd name="T38" fmla="*/ 39 w 44"/>
                <a:gd name="T39" fmla="*/ 36 h 40"/>
                <a:gd name="T40" fmla="*/ 41 w 44"/>
                <a:gd name="T41" fmla="*/ 37 h 40"/>
                <a:gd name="T42" fmla="*/ 44 w 44"/>
                <a:gd name="T43" fmla="*/ 37 h 40"/>
                <a:gd name="T44" fmla="*/ 44 w 44"/>
                <a:gd name="T45" fmla="*/ 39 h 40"/>
                <a:gd name="T46" fmla="*/ 32 w 44"/>
                <a:gd name="T47" fmla="*/ 39 h 40"/>
                <a:gd name="T48" fmla="*/ 31 w 44"/>
                <a:gd name="T49" fmla="*/ 34 h 40"/>
                <a:gd name="T50" fmla="*/ 29 w 44"/>
                <a:gd name="T51" fmla="*/ 35 h 40"/>
                <a:gd name="T52" fmla="*/ 26 w 44"/>
                <a:gd name="T53" fmla="*/ 37 h 40"/>
                <a:gd name="T54" fmla="*/ 20 w 44"/>
                <a:gd name="T55" fmla="*/ 39 h 40"/>
                <a:gd name="T56" fmla="*/ 17 w 44"/>
                <a:gd name="T57" fmla="*/ 40 h 40"/>
                <a:gd name="T58" fmla="*/ 14 w 44"/>
                <a:gd name="T59" fmla="*/ 40 h 40"/>
                <a:gd name="T60" fmla="*/ 12 w 44"/>
                <a:gd name="T61" fmla="*/ 39 h 40"/>
                <a:gd name="T62" fmla="*/ 9 w 44"/>
                <a:gd name="T63" fmla="*/ 38 h 40"/>
                <a:gd name="T64" fmla="*/ 8 w 44"/>
                <a:gd name="T65" fmla="*/ 37 h 40"/>
                <a:gd name="T66" fmla="*/ 6 w 44"/>
                <a:gd name="T67" fmla="*/ 34 h 40"/>
                <a:gd name="T68" fmla="*/ 5 w 44"/>
                <a:gd name="T69" fmla="*/ 33 h 40"/>
                <a:gd name="T70" fmla="*/ 5 w 44"/>
                <a:gd name="T71" fmla="*/ 6 h 40"/>
                <a:gd name="T72" fmla="*/ 4 w 44"/>
                <a:gd name="T73" fmla="*/ 4 h 40"/>
                <a:gd name="T74" fmla="*/ 3 w 44"/>
                <a:gd name="T75" fmla="*/ 4 h 40"/>
                <a:gd name="T76" fmla="*/ 0 w 44"/>
                <a:gd name="T77" fmla="*/ 3 h 40"/>
                <a:gd name="T78" fmla="*/ 0 w 44"/>
                <a:gd name="T79" fmla="*/ 2 h 40"/>
                <a:gd name="T80" fmla="*/ 12 w 44"/>
                <a:gd name="T8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" h="40">
                  <a:moveTo>
                    <a:pt x="12" y="0"/>
                  </a:moveTo>
                  <a:lnTo>
                    <a:pt x="13" y="1"/>
                  </a:lnTo>
                  <a:lnTo>
                    <a:pt x="13" y="30"/>
                  </a:lnTo>
                  <a:lnTo>
                    <a:pt x="14" y="33"/>
                  </a:lnTo>
                  <a:lnTo>
                    <a:pt x="16" y="34"/>
                  </a:lnTo>
                  <a:lnTo>
                    <a:pt x="18" y="35"/>
                  </a:lnTo>
                  <a:lnTo>
                    <a:pt x="20" y="36"/>
                  </a:lnTo>
                  <a:lnTo>
                    <a:pt x="26" y="34"/>
                  </a:lnTo>
                  <a:lnTo>
                    <a:pt x="28" y="33"/>
                  </a:lnTo>
                  <a:lnTo>
                    <a:pt x="30" y="30"/>
                  </a:lnTo>
                  <a:lnTo>
                    <a:pt x="31" y="28"/>
                  </a:lnTo>
                  <a:lnTo>
                    <a:pt x="31" y="6"/>
                  </a:lnTo>
                  <a:lnTo>
                    <a:pt x="29" y="4"/>
                  </a:lnTo>
                  <a:lnTo>
                    <a:pt x="28" y="4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37" y="0"/>
                  </a:lnTo>
                  <a:lnTo>
                    <a:pt x="38" y="1"/>
                  </a:lnTo>
                  <a:lnTo>
                    <a:pt x="38" y="35"/>
                  </a:lnTo>
                  <a:lnTo>
                    <a:pt x="39" y="36"/>
                  </a:lnTo>
                  <a:lnTo>
                    <a:pt x="41" y="37"/>
                  </a:lnTo>
                  <a:lnTo>
                    <a:pt x="44" y="37"/>
                  </a:lnTo>
                  <a:lnTo>
                    <a:pt x="44" y="39"/>
                  </a:lnTo>
                  <a:lnTo>
                    <a:pt x="32" y="39"/>
                  </a:lnTo>
                  <a:lnTo>
                    <a:pt x="31" y="34"/>
                  </a:lnTo>
                  <a:lnTo>
                    <a:pt x="29" y="35"/>
                  </a:lnTo>
                  <a:lnTo>
                    <a:pt x="26" y="37"/>
                  </a:lnTo>
                  <a:lnTo>
                    <a:pt x="20" y="39"/>
                  </a:lnTo>
                  <a:lnTo>
                    <a:pt x="17" y="40"/>
                  </a:lnTo>
                  <a:lnTo>
                    <a:pt x="14" y="40"/>
                  </a:lnTo>
                  <a:lnTo>
                    <a:pt x="12" y="39"/>
                  </a:lnTo>
                  <a:lnTo>
                    <a:pt x="9" y="38"/>
                  </a:lnTo>
                  <a:lnTo>
                    <a:pt x="8" y="37"/>
                  </a:lnTo>
                  <a:lnTo>
                    <a:pt x="6" y="34"/>
                  </a:lnTo>
                  <a:lnTo>
                    <a:pt x="5" y="33"/>
                  </a:lnTo>
                  <a:lnTo>
                    <a:pt x="5" y="6"/>
                  </a:lnTo>
                  <a:lnTo>
                    <a:pt x="4" y="4"/>
                  </a:lnTo>
                  <a:lnTo>
                    <a:pt x="3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7" name="Freeform 119">
              <a:extLst>
                <a:ext uri="{FF2B5EF4-FFF2-40B4-BE49-F238E27FC236}">
                  <a16:creationId xmlns:a16="http://schemas.microsoft.com/office/drawing/2014/main" id="{B63B0C85-BA85-494C-8D65-B9A43EF9B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2" y="2008"/>
              <a:ext cx="27" cy="39"/>
            </a:xfrm>
            <a:custGeom>
              <a:avLst/>
              <a:gdLst>
                <a:gd name="T0" fmla="*/ 12 w 27"/>
                <a:gd name="T1" fmla="*/ 0 h 39"/>
                <a:gd name="T2" fmla="*/ 13 w 27"/>
                <a:gd name="T3" fmla="*/ 6 h 39"/>
                <a:gd name="T4" fmla="*/ 17 w 27"/>
                <a:gd name="T5" fmla="*/ 2 h 39"/>
                <a:gd name="T6" fmla="*/ 21 w 27"/>
                <a:gd name="T7" fmla="*/ 0 h 39"/>
                <a:gd name="T8" fmla="*/ 23 w 27"/>
                <a:gd name="T9" fmla="*/ 0 h 39"/>
                <a:gd name="T10" fmla="*/ 25 w 27"/>
                <a:gd name="T11" fmla="*/ 1 h 39"/>
                <a:gd name="T12" fmla="*/ 27 w 27"/>
                <a:gd name="T13" fmla="*/ 2 h 39"/>
                <a:gd name="T14" fmla="*/ 27 w 27"/>
                <a:gd name="T15" fmla="*/ 6 h 39"/>
                <a:gd name="T16" fmla="*/ 26 w 27"/>
                <a:gd name="T17" fmla="*/ 7 h 39"/>
                <a:gd name="T18" fmla="*/ 24 w 27"/>
                <a:gd name="T19" fmla="*/ 8 h 39"/>
                <a:gd name="T20" fmla="*/ 22 w 27"/>
                <a:gd name="T21" fmla="*/ 8 h 39"/>
                <a:gd name="T22" fmla="*/ 20 w 27"/>
                <a:gd name="T23" fmla="*/ 6 h 39"/>
                <a:gd name="T24" fmla="*/ 16 w 27"/>
                <a:gd name="T25" fmla="*/ 6 h 39"/>
                <a:gd name="T26" fmla="*/ 14 w 27"/>
                <a:gd name="T27" fmla="*/ 8 h 39"/>
                <a:gd name="T28" fmla="*/ 13 w 27"/>
                <a:gd name="T29" fmla="*/ 11 h 39"/>
                <a:gd name="T30" fmla="*/ 13 w 27"/>
                <a:gd name="T31" fmla="*/ 34 h 39"/>
                <a:gd name="T32" fmla="*/ 15 w 27"/>
                <a:gd name="T33" fmla="*/ 36 h 39"/>
                <a:gd name="T34" fmla="*/ 16 w 27"/>
                <a:gd name="T35" fmla="*/ 37 h 39"/>
                <a:gd name="T36" fmla="*/ 20 w 27"/>
                <a:gd name="T37" fmla="*/ 37 h 39"/>
                <a:gd name="T38" fmla="*/ 20 w 27"/>
                <a:gd name="T39" fmla="*/ 39 h 39"/>
                <a:gd name="T40" fmla="*/ 0 w 27"/>
                <a:gd name="T41" fmla="*/ 39 h 39"/>
                <a:gd name="T42" fmla="*/ 0 w 27"/>
                <a:gd name="T43" fmla="*/ 37 h 39"/>
                <a:gd name="T44" fmla="*/ 2 w 27"/>
                <a:gd name="T45" fmla="*/ 36 h 39"/>
                <a:gd name="T46" fmla="*/ 4 w 27"/>
                <a:gd name="T47" fmla="*/ 36 h 39"/>
                <a:gd name="T48" fmla="*/ 5 w 27"/>
                <a:gd name="T49" fmla="*/ 35 h 39"/>
                <a:gd name="T50" fmla="*/ 5 w 27"/>
                <a:gd name="T51" fmla="*/ 5 h 39"/>
                <a:gd name="T52" fmla="*/ 4 w 27"/>
                <a:gd name="T53" fmla="*/ 4 h 39"/>
                <a:gd name="T54" fmla="*/ 2 w 27"/>
                <a:gd name="T55" fmla="*/ 4 h 39"/>
                <a:gd name="T56" fmla="*/ 0 w 27"/>
                <a:gd name="T57" fmla="*/ 3 h 39"/>
                <a:gd name="T58" fmla="*/ 0 w 27"/>
                <a:gd name="T59" fmla="*/ 2 h 39"/>
                <a:gd name="T60" fmla="*/ 12 w 27"/>
                <a:gd name="T6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" h="39">
                  <a:moveTo>
                    <a:pt x="12" y="0"/>
                  </a:moveTo>
                  <a:lnTo>
                    <a:pt x="13" y="6"/>
                  </a:lnTo>
                  <a:lnTo>
                    <a:pt x="17" y="2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7" y="2"/>
                  </a:lnTo>
                  <a:lnTo>
                    <a:pt x="27" y="6"/>
                  </a:lnTo>
                  <a:lnTo>
                    <a:pt x="26" y="7"/>
                  </a:lnTo>
                  <a:lnTo>
                    <a:pt x="24" y="8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6" y="6"/>
                  </a:lnTo>
                  <a:lnTo>
                    <a:pt x="14" y="8"/>
                  </a:lnTo>
                  <a:lnTo>
                    <a:pt x="13" y="11"/>
                  </a:lnTo>
                  <a:lnTo>
                    <a:pt x="13" y="34"/>
                  </a:lnTo>
                  <a:lnTo>
                    <a:pt x="15" y="36"/>
                  </a:lnTo>
                  <a:lnTo>
                    <a:pt x="16" y="37"/>
                  </a:lnTo>
                  <a:lnTo>
                    <a:pt x="20" y="37"/>
                  </a:lnTo>
                  <a:lnTo>
                    <a:pt x="20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2" y="36"/>
                  </a:lnTo>
                  <a:lnTo>
                    <a:pt x="4" y="36"/>
                  </a:lnTo>
                  <a:lnTo>
                    <a:pt x="5" y="35"/>
                  </a:lnTo>
                  <a:lnTo>
                    <a:pt x="5" y="5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8" name="Freeform 120">
              <a:extLst>
                <a:ext uri="{FF2B5EF4-FFF2-40B4-BE49-F238E27FC236}">
                  <a16:creationId xmlns:a16="http://schemas.microsoft.com/office/drawing/2014/main" id="{82D0D67D-F195-4727-9A16-99C3B8351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3" y="2008"/>
              <a:ext cx="28" cy="40"/>
            </a:xfrm>
            <a:custGeom>
              <a:avLst/>
              <a:gdLst>
                <a:gd name="T0" fmla="*/ 12 w 28"/>
                <a:gd name="T1" fmla="*/ 0 h 40"/>
                <a:gd name="T2" fmla="*/ 16 w 28"/>
                <a:gd name="T3" fmla="*/ 0 h 40"/>
                <a:gd name="T4" fmla="*/ 19 w 28"/>
                <a:gd name="T5" fmla="*/ 1 h 40"/>
                <a:gd name="T6" fmla="*/ 23 w 28"/>
                <a:gd name="T7" fmla="*/ 1 h 40"/>
                <a:gd name="T8" fmla="*/ 26 w 28"/>
                <a:gd name="T9" fmla="*/ 2 h 40"/>
                <a:gd name="T10" fmla="*/ 26 w 28"/>
                <a:gd name="T11" fmla="*/ 12 h 40"/>
                <a:gd name="T12" fmla="*/ 23 w 28"/>
                <a:gd name="T13" fmla="*/ 12 h 40"/>
                <a:gd name="T14" fmla="*/ 23 w 28"/>
                <a:gd name="T15" fmla="*/ 9 h 40"/>
                <a:gd name="T16" fmla="*/ 21 w 28"/>
                <a:gd name="T17" fmla="*/ 6 h 40"/>
                <a:gd name="T18" fmla="*/ 20 w 28"/>
                <a:gd name="T19" fmla="*/ 4 h 40"/>
                <a:gd name="T20" fmla="*/ 15 w 28"/>
                <a:gd name="T21" fmla="*/ 2 h 40"/>
                <a:gd name="T22" fmla="*/ 9 w 28"/>
                <a:gd name="T23" fmla="*/ 4 h 40"/>
                <a:gd name="T24" fmla="*/ 8 w 28"/>
                <a:gd name="T25" fmla="*/ 6 h 40"/>
                <a:gd name="T26" fmla="*/ 7 w 28"/>
                <a:gd name="T27" fmla="*/ 9 h 40"/>
                <a:gd name="T28" fmla="*/ 9 w 28"/>
                <a:gd name="T29" fmla="*/ 13 h 40"/>
                <a:gd name="T30" fmla="*/ 10 w 28"/>
                <a:gd name="T31" fmla="*/ 14 h 40"/>
                <a:gd name="T32" fmla="*/ 14 w 28"/>
                <a:gd name="T33" fmla="*/ 16 h 40"/>
                <a:gd name="T34" fmla="*/ 16 w 28"/>
                <a:gd name="T35" fmla="*/ 16 h 40"/>
                <a:gd name="T36" fmla="*/ 19 w 28"/>
                <a:gd name="T37" fmla="*/ 17 h 40"/>
                <a:gd name="T38" fmla="*/ 22 w 28"/>
                <a:gd name="T39" fmla="*/ 18 h 40"/>
                <a:gd name="T40" fmla="*/ 25 w 28"/>
                <a:gd name="T41" fmla="*/ 20 h 40"/>
                <a:gd name="T42" fmla="*/ 27 w 28"/>
                <a:gd name="T43" fmla="*/ 23 h 40"/>
                <a:gd name="T44" fmla="*/ 28 w 28"/>
                <a:gd name="T45" fmla="*/ 26 h 40"/>
                <a:gd name="T46" fmla="*/ 28 w 28"/>
                <a:gd name="T47" fmla="*/ 32 h 40"/>
                <a:gd name="T48" fmla="*/ 26 w 28"/>
                <a:gd name="T49" fmla="*/ 34 h 40"/>
                <a:gd name="T50" fmla="*/ 24 w 28"/>
                <a:gd name="T51" fmla="*/ 36 h 40"/>
                <a:gd name="T52" fmla="*/ 21 w 28"/>
                <a:gd name="T53" fmla="*/ 38 h 40"/>
                <a:gd name="T54" fmla="*/ 17 w 28"/>
                <a:gd name="T55" fmla="*/ 40 h 40"/>
                <a:gd name="T56" fmla="*/ 10 w 28"/>
                <a:gd name="T57" fmla="*/ 40 h 40"/>
                <a:gd name="T58" fmla="*/ 7 w 28"/>
                <a:gd name="T59" fmla="*/ 39 h 40"/>
                <a:gd name="T60" fmla="*/ 3 w 28"/>
                <a:gd name="T61" fmla="*/ 38 h 40"/>
                <a:gd name="T62" fmla="*/ 1 w 28"/>
                <a:gd name="T63" fmla="*/ 36 h 40"/>
                <a:gd name="T64" fmla="*/ 0 w 28"/>
                <a:gd name="T65" fmla="*/ 26 h 40"/>
                <a:gd name="T66" fmla="*/ 2 w 28"/>
                <a:gd name="T67" fmla="*/ 26 h 40"/>
                <a:gd name="T68" fmla="*/ 4 w 28"/>
                <a:gd name="T69" fmla="*/ 30 h 40"/>
                <a:gd name="T70" fmla="*/ 5 w 28"/>
                <a:gd name="T71" fmla="*/ 33 h 40"/>
                <a:gd name="T72" fmla="*/ 8 w 28"/>
                <a:gd name="T73" fmla="*/ 35 h 40"/>
                <a:gd name="T74" fmla="*/ 14 w 28"/>
                <a:gd name="T75" fmla="*/ 37 h 40"/>
                <a:gd name="T76" fmla="*/ 17 w 28"/>
                <a:gd name="T77" fmla="*/ 37 h 40"/>
                <a:gd name="T78" fmla="*/ 21 w 28"/>
                <a:gd name="T79" fmla="*/ 33 h 40"/>
                <a:gd name="T80" fmla="*/ 21 w 28"/>
                <a:gd name="T81" fmla="*/ 29 h 40"/>
                <a:gd name="T82" fmla="*/ 20 w 28"/>
                <a:gd name="T83" fmla="*/ 27 h 40"/>
                <a:gd name="T84" fmla="*/ 18 w 28"/>
                <a:gd name="T85" fmla="*/ 25 h 40"/>
                <a:gd name="T86" fmla="*/ 13 w 28"/>
                <a:gd name="T87" fmla="*/ 22 h 40"/>
                <a:gd name="T88" fmla="*/ 7 w 28"/>
                <a:gd name="T89" fmla="*/ 20 h 40"/>
                <a:gd name="T90" fmla="*/ 4 w 28"/>
                <a:gd name="T91" fmla="*/ 18 h 40"/>
                <a:gd name="T92" fmla="*/ 3 w 28"/>
                <a:gd name="T93" fmla="*/ 17 h 40"/>
                <a:gd name="T94" fmla="*/ 1 w 28"/>
                <a:gd name="T95" fmla="*/ 14 h 40"/>
                <a:gd name="T96" fmla="*/ 1 w 28"/>
                <a:gd name="T97" fmla="*/ 8 h 40"/>
                <a:gd name="T98" fmla="*/ 5 w 28"/>
                <a:gd name="T99" fmla="*/ 2 h 40"/>
                <a:gd name="T100" fmla="*/ 8 w 28"/>
                <a:gd name="T101" fmla="*/ 2 h 40"/>
                <a:gd name="T102" fmla="*/ 12 w 28"/>
                <a:gd name="T10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8" h="40">
                  <a:moveTo>
                    <a:pt x="12" y="0"/>
                  </a:moveTo>
                  <a:lnTo>
                    <a:pt x="16" y="0"/>
                  </a:lnTo>
                  <a:lnTo>
                    <a:pt x="19" y="1"/>
                  </a:lnTo>
                  <a:lnTo>
                    <a:pt x="23" y="1"/>
                  </a:lnTo>
                  <a:lnTo>
                    <a:pt x="26" y="2"/>
                  </a:lnTo>
                  <a:lnTo>
                    <a:pt x="26" y="12"/>
                  </a:lnTo>
                  <a:lnTo>
                    <a:pt x="23" y="12"/>
                  </a:lnTo>
                  <a:lnTo>
                    <a:pt x="23" y="9"/>
                  </a:lnTo>
                  <a:lnTo>
                    <a:pt x="21" y="6"/>
                  </a:lnTo>
                  <a:lnTo>
                    <a:pt x="20" y="4"/>
                  </a:lnTo>
                  <a:lnTo>
                    <a:pt x="15" y="2"/>
                  </a:lnTo>
                  <a:lnTo>
                    <a:pt x="9" y="4"/>
                  </a:lnTo>
                  <a:lnTo>
                    <a:pt x="8" y="6"/>
                  </a:lnTo>
                  <a:lnTo>
                    <a:pt x="7" y="9"/>
                  </a:lnTo>
                  <a:lnTo>
                    <a:pt x="9" y="13"/>
                  </a:lnTo>
                  <a:lnTo>
                    <a:pt x="10" y="14"/>
                  </a:lnTo>
                  <a:lnTo>
                    <a:pt x="14" y="16"/>
                  </a:lnTo>
                  <a:lnTo>
                    <a:pt x="16" y="16"/>
                  </a:lnTo>
                  <a:lnTo>
                    <a:pt x="19" y="17"/>
                  </a:lnTo>
                  <a:lnTo>
                    <a:pt x="22" y="18"/>
                  </a:lnTo>
                  <a:lnTo>
                    <a:pt x="25" y="20"/>
                  </a:lnTo>
                  <a:lnTo>
                    <a:pt x="27" y="23"/>
                  </a:lnTo>
                  <a:lnTo>
                    <a:pt x="28" y="26"/>
                  </a:lnTo>
                  <a:lnTo>
                    <a:pt x="28" y="32"/>
                  </a:lnTo>
                  <a:lnTo>
                    <a:pt x="26" y="34"/>
                  </a:lnTo>
                  <a:lnTo>
                    <a:pt x="24" y="36"/>
                  </a:lnTo>
                  <a:lnTo>
                    <a:pt x="21" y="38"/>
                  </a:lnTo>
                  <a:lnTo>
                    <a:pt x="17" y="40"/>
                  </a:lnTo>
                  <a:lnTo>
                    <a:pt x="10" y="40"/>
                  </a:lnTo>
                  <a:lnTo>
                    <a:pt x="7" y="39"/>
                  </a:lnTo>
                  <a:lnTo>
                    <a:pt x="3" y="38"/>
                  </a:lnTo>
                  <a:lnTo>
                    <a:pt x="1" y="36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4" y="30"/>
                  </a:lnTo>
                  <a:lnTo>
                    <a:pt x="5" y="33"/>
                  </a:lnTo>
                  <a:lnTo>
                    <a:pt x="8" y="35"/>
                  </a:lnTo>
                  <a:lnTo>
                    <a:pt x="14" y="37"/>
                  </a:lnTo>
                  <a:lnTo>
                    <a:pt x="17" y="37"/>
                  </a:lnTo>
                  <a:lnTo>
                    <a:pt x="21" y="33"/>
                  </a:lnTo>
                  <a:lnTo>
                    <a:pt x="21" y="29"/>
                  </a:lnTo>
                  <a:lnTo>
                    <a:pt x="20" y="27"/>
                  </a:lnTo>
                  <a:lnTo>
                    <a:pt x="18" y="25"/>
                  </a:lnTo>
                  <a:lnTo>
                    <a:pt x="13" y="22"/>
                  </a:lnTo>
                  <a:lnTo>
                    <a:pt x="7" y="20"/>
                  </a:lnTo>
                  <a:lnTo>
                    <a:pt x="4" y="18"/>
                  </a:lnTo>
                  <a:lnTo>
                    <a:pt x="3" y="17"/>
                  </a:lnTo>
                  <a:lnTo>
                    <a:pt x="1" y="14"/>
                  </a:lnTo>
                  <a:lnTo>
                    <a:pt x="1" y="8"/>
                  </a:lnTo>
                  <a:lnTo>
                    <a:pt x="5" y="2"/>
                  </a:lnTo>
                  <a:lnTo>
                    <a:pt x="8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9" name="Freeform 121">
              <a:extLst>
                <a:ext uri="{FF2B5EF4-FFF2-40B4-BE49-F238E27FC236}">
                  <a16:creationId xmlns:a16="http://schemas.microsoft.com/office/drawing/2014/main" id="{D5A2FE64-2817-4C75-AA36-48EA51FAE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" y="1999"/>
              <a:ext cx="25" cy="49"/>
            </a:xfrm>
            <a:custGeom>
              <a:avLst/>
              <a:gdLst>
                <a:gd name="T0" fmla="*/ 11 w 25"/>
                <a:gd name="T1" fmla="*/ 0 h 49"/>
                <a:gd name="T2" fmla="*/ 13 w 25"/>
                <a:gd name="T3" fmla="*/ 0 h 49"/>
                <a:gd name="T4" fmla="*/ 13 w 25"/>
                <a:gd name="T5" fmla="*/ 10 h 49"/>
                <a:gd name="T6" fmla="*/ 23 w 25"/>
                <a:gd name="T7" fmla="*/ 10 h 49"/>
                <a:gd name="T8" fmla="*/ 23 w 25"/>
                <a:gd name="T9" fmla="*/ 13 h 49"/>
                <a:gd name="T10" fmla="*/ 13 w 25"/>
                <a:gd name="T11" fmla="*/ 13 h 49"/>
                <a:gd name="T12" fmla="*/ 13 w 25"/>
                <a:gd name="T13" fmla="*/ 41 h 49"/>
                <a:gd name="T14" fmla="*/ 15 w 25"/>
                <a:gd name="T15" fmla="*/ 44 h 49"/>
                <a:gd name="T16" fmla="*/ 16 w 25"/>
                <a:gd name="T17" fmla="*/ 45 h 49"/>
                <a:gd name="T18" fmla="*/ 18 w 25"/>
                <a:gd name="T19" fmla="*/ 45 h 49"/>
                <a:gd name="T20" fmla="*/ 21 w 25"/>
                <a:gd name="T21" fmla="*/ 44 h 49"/>
                <a:gd name="T22" fmla="*/ 24 w 25"/>
                <a:gd name="T23" fmla="*/ 44 h 49"/>
                <a:gd name="T24" fmla="*/ 25 w 25"/>
                <a:gd name="T25" fmla="*/ 45 h 49"/>
                <a:gd name="T26" fmla="*/ 22 w 25"/>
                <a:gd name="T27" fmla="*/ 47 h 49"/>
                <a:gd name="T28" fmla="*/ 14 w 25"/>
                <a:gd name="T29" fmla="*/ 49 h 49"/>
                <a:gd name="T30" fmla="*/ 12 w 25"/>
                <a:gd name="T31" fmla="*/ 49 h 49"/>
                <a:gd name="T32" fmla="*/ 10 w 25"/>
                <a:gd name="T33" fmla="*/ 48 h 49"/>
                <a:gd name="T34" fmla="*/ 7 w 25"/>
                <a:gd name="T35" fmla="*/ 45 h 49"/>
                <a:gd name="T36" fmla="*/ 6 w 25"/>
                <a:gd name="T37" fmla="*/ 43 h 49"/>
                <a:gd name="T38" fmla="*/ 6 w 25"/>
                <a:gd name="T39" fmla="*/ 13 h 49"/>
                <a:gd name="T40" fmla="*/ 0 w 25"/>
                <a:gd name="T41" fmla="*/ 13 h 49"/>
                <a:gd name="T42" fmla="*/ 0 w 25"/>
                <a:gd name="T43" fmla="*/ 10 h 49"/>
                <a:gd name="T44" fmla="*/ 6 w 25"/>
                <a:gd name="T45" fmla="*/ 10 h 49"/>
                <a:gd name="T46" fmla="*/ 11 w 25"/>
                <a:gd name="T4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49">
                  <a:moveTo>
                    <a:pt x="11" y="0"/>
                  </a:moveTo>
                  <a:lnTo>
                    <a:pt x="13" y="0"/>
                  </a:lnTo>
                  <a:lnTo>
                    <a:pt x="13" y="10"/>
                  </a:lnTo>
                  <a:lnTo>
                    <a:pt x="23" y="10"/>
                  </a:lnTo>
                  <a:lnTo>
                    <a:pt x="23" y="13"/>
                  </a:lnTo>
                  <a:lnTo>
                    <a:pt x="13" y="13"/>
                  </a:lnTo>
                  <a:lnTo>
                    <a:pt x="13" y="41"/>
                  </a:lnTo>
                  <a:lnTo>
                    <a:pt x="15" y="44"/>
                  </a:lnTo>
                  <a:lnTo>
                    <a:pt x="16" y="45"/>
                  </a:lnTo>
                  <a:lnTo>
                    <a:pt x="18" y="45"/>
                  </a:lnTo>
                  <a:lnTo>
                    <a:pt x="21" y="44"/>
                  </a:lnTo>
                  <a:lnTo>
                    <a:pt x="24" y="44"/>
                  </a:lnTo>
                  <a:lnTo>
                    <a:pt x="25" y="45"/>
                  </a:lnTo>
                  <a:lnTo>
                    <a:pt x="22" y="47"/>
                  </a:lnTo>
                  <a:lnTo>
                    <a:pt x="14" y="49"/>
                  </a:lnTo>
                  <a:lnTo>
                    <a:pt x="12" y="49"/>
                  </a:lnTo>
                  <a:lnTo>
                    <a:pt x="10" y="48"/>
                  </a:lnTo>
                  <a:lnTo>
                    <a:pt x="7" y="45"/>
                  </a:lnTo>
                  <a:lnTo>
                    <a:pt x="6" y="43"/>
                  </a:lnTo>
                  <a:lnTo>
                    <a:pt x="6" y="13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0" name="Freeform 122">
              <a:extLst>
                <a:ext uri="{FF2B5EF4-FFF2-40B4-BE49-F238E27FC236}">
                  <a16:creationId xmlns:a16="http://schemas.microsoft.com/office/drawing/2014/main" id="{D0EB72D1-4923-4BEE-892D-CA5FBD65C9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09" y="2749"/>
              <a:ext cx="53" cy="54"/>
            </a:xfrm>
            <a:custGeom>
              <a:avLst/>
              <a:gdLst>
                <a:gd name="T0" fmla="*/ 25 w 53"/>
                <a:gd name="T1" fmla="*/ 8 h 54"/>
                <a:gd name="T2" fmla="*/ 17 w 53"/>
                <a:gd name="T3" fmla="*/ 31 h 54"/>
                <a:gd name="T4" fmla="*/ 32 w 53"/>
                <a:gd name="T5" fmla="*/ 31 h 54"/>
                <a:gd name="T6" fmla="*/ 25 w 53"/>
                <a:gd name="T7" fmla="*/ 8 h 54"/>
                <a:gd name="T8" fmla="*/ 24 w 53"/>
                <a:gd name="T9" fmla="*/ 0 h 54"/>
                <a:gd name="T10" fmla="*/ 29 w 53"/>
                <a:gd name="T11" fmla="*/ 0 h 54"/>
                <a:gd name="T12" fmla="*/ 46 w 53"/>
                <a:gd name="T13" fmla="*/ 48 h 54"/>
                <a:gd name="T14" fmla="*/ 48 w 53"/>
                <a:gd name="T15" fmla="*/ 52 h 54"/>
                <a:gd name="T16" fmla="*/ 50 w 53"/>
                <a:gd name="T17" fmla="*/ 52 h 54"/>
                <a:gd name="T18" fmla="*/ 53 w 53"/>
                <a:gd name="T19" fmla="*/ 52 h 54"/>
                <a:gd name="T20" fmla="*/ 53 w 53"/>
                <a:gd name="T21" fmla="*/ 54 h 54"/>
                <a:gd name="T22" fmla="*/ 33 w 53"/>
                <a:gd name="T23" fmla="*/ 54 h 54"/>
                <a:gd name="T24" fmla="*/ 33 w 53"/>
                <a:gd name="T25" fmla="*/ 52 h 54"/>
                <a:gd name="T26" fmla="*/ 37 w 53"/>
                <a:gd name="T27" fmla="*/ 52 h 54"/>
                <a:gd name="T28" fmla="*/ 38 w 53"/>
                <a:gd name="T29" fmla="*/ 52 h 54"/>
                <a:gd name="T30" fmla="*/ 39 w 53"/>
                <a:gd name="T31" fmla="*/ 51 h 54"/>
                <a:gd name="T32" fmla="*/ 39 w 53"/>
                <a:gd name="T33" fmla="*/ 49 h 54"/>
                <a:gd name="T34" fmla="*/ 33 w 53"/>
                <a:gd name="T35" fmla="*/ 34 h 54"/>
                <a:gd name="T36" fmla="*/ 16 w 53"/>
                <a:gd name="T37" fmla="*/ 34 h 54"/>
                <a:gd name="T38" fmla="*/ 11 w 53"/>
                <a:gd name="T39" fmla="*/ 49 h 54"/>
                <a:gd name="T40" fmla="*/ 11 w 53"/>
                <a:gd name="T41" fmla="*/ 51 h 54"/>
                <a:gd name="T42" fmla="*/ 12 w 53"/>
                <a:gd name="T43" fmla="*/ 52 h 54"/>
                <a:gd name="T44" fmla="*/ 13 w 53"/>
                <a:gd name="T45" fmla="*/ 52 h 54"/>
                <a:gd name="T46" fmla="*/ 17 w 53"/>
                <a:gd name="T47" fmla="*/ 52 h 54"/>
                <a:gd name="T48" fmla="*/ 17 w 53"/>
                <a:gd name="T49" fmla="*/ 54 h 54"/>
                <a:gd name="T50" fmla="*/ 0 w 53"/>
                <a:gd name="T51" fmla="*/ 54 h 54"/>
                <a:gd name="T52" fmla="*/ 0 w 53"/>
                <a:gd name="T53" fmla="*/ 52 h 54"/>
                <a:gd name="T54" fmla="*/ 3 w 53"/>
                <a:gd name="T55" fmla="*/ 52 h 54"/>
                <a:gd name="T56" fmla="*/ 5 w 53"/>
                <a:gd name="T57" fmla="*/ 51 h 54"/>
                <a:gd name="T58" fmla="*/ 6 w 53"/>
                <a:gd name="T59" fmla="*/ 50 h 54"/>
                <a:gd name="T60" fmla="*/ 7 w 53"/>
                <a:gd name="T61" fmla="*/ 47 h 54"/>
                <a:gd name="T62" fmla="*/ 12 w 53"/>
                <a:gd name="T63" fmla="*/ 35 h 54"/>
                <a:gd name="T64" fmla="*/ 15 w 53"/>
                <a:gd name="T65" fmla="*/ 23 h 54"/>
                <a:gd name="T66" fmla="*/ 24 w 53"/>
                <a:gd name="T6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4">
                  <a:moveTo>
                    <a:pt x="25" y="8"/>
                  </a:moveTo>
                  <a:lnTo>
                    <a:pt x="17" y="31"/>
                  </a:lnTo>
                  <a:lnTo>
                    <a:pt x="32" y="31"/>
                  </a:lnTo>
                  <a:lnTo>
                    <a:pt x="25" y="8"/>
                  </a:lnTo>
                  <a:close/>
                  <a:moveTo>
                    <a:pt x="24" y="0"/>
                  </a:moveTo>
                  <a:lnTo>
                    <a:pt x="29" y="0"/>
                  </a:lnTo>
                  <a:lnTo>
                    <a:pt x="46" y="48"/>
                  </a:lnTo>
                  <a:lnTo>
                    <a:pt x="48" y="52"/>
                  </a:lnTo>
                  <a:lnTo>
                    <a:pt x="50" y="52"/>
                  </a:lnTo>
                  <a:lnTo>
                    <a:pt x="53" y="52"/>
                  </a:lnTo>
                  <a:lnTo>
                    <a:pt x="53" y="54"/>
                  </a:lnTo>
                  <a:lnTo>
                    <a:pt x="33" y="54"/>
                  </a:lnTo>
                  <a:lnTo>
                    <a:pt x="33" y="52"/>
                  </a:lnTo>
                  <a:lnTo>
                    <a:pt x="37" y="52"/>
                  </a:lnTo>
                  <a:lnTo>
                    <a:pt x="38" y="52"/>
                  </a:lnTo>
                  <a:lnTo>
                    <a:pt x="39" y="51"/>
                  </a:lnTo>
                  <a:lnTo>
                    <a:pt x="39" y="49"/>
                  </a:lnTo>
                  <a:lnTo>
                    <a:pt x="33" y="34"/>
                  </a:lnTo>
                  <a:lnTo>
                    <a:pt x="16" y="34"/>
                  </a:lnTo>
                  <a:lnTo>
                    <a:pt x="11" y="49"/>
                  </a:lnTo>
                  <a:lnTo>
                    <a:pt x="11" y="51"/>
                  </a:lnTo>
                  <a:lnTo>
                    <a:pt x="12" y="52"/>
                  </a:lnTo>
                  <a:lnTo>
                    <a:pt x="13" y="52"/>
                  </a:lnTo>
                  <a:lnTo>
                    <a:pt x="17" y="52"/>
                  </a:lnTo>
                  <a:lnTo>
                    <a:pt x="17" y="54"/>
                  </a:lnTo>
                  <a:lnTo>
                    <a:pt x="0" y="54"/>
                  </a:lnTo>
                  <a:lnTo>
                    <a:pt x="0" y="52"/>
                  </a:lnTo>
                  <a:lnTo>
                    <a:pt x="3" y="52"/>
                  </a:lnTo>
                  <a:lnTo>
                    <a:pt x="5" y="51"/>
                  </a:lnTo>
                  <a:lnTo>
                    <a:pt x="6" y="50"/>
                  </a:lnTo>
                  <a:lnTo>
                    <a:pt x="7" y="47"/>
                  </a:lnTo>
                  <a:lnTo>
                    <a:pt x="12" y="35"/>
                  </a:lnTo>
                  <a:lnTo>
                    <a:pt x="15" y="2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1" name="Freeform 123">
              <a:extLst>
                <a:ext uri="{FF2B5EF4-FFF2-40B4-BE49-F238E27FC236}">
                  <a16:creationId xmlns:a16="http://schemas.microsoft.com/office/drawing/2014/main" id="{35A022DB-61E4-46BA-8507-760AD21B54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4" y="2745"/>
              <a:ext cx="41" cy="59"/>
            </a:xfrm>
            <a:custGeom>
              <a:avLst/>
              <a:gdLst>
                <a:gd name="T0" fmla="*/ 19 w 41"/>
                <a:gd name="T1" fmla="*/ 22 h 59"/>
                <a:gd name="T2" fmla="*/ 14 w 41"/>
                <a:gd name="T3" fmla="*/ 23 h 59"/>
                <a:gd name="T4" fmla="*/ 11 w 41"/>
                <a:gd name="T5" fmla="*/ 26 h 59"/>
                <a:gd name="T6" fmla="*/ 9 w 41"/>
                <a:gd name="T7" fmla="*/ 32 h 59"/>
                <a:gd name="T8" fmla="*/ 8 w 41"/>
                <a:gd name="T9" fmla="*/ 39 h 59"/>
                <a:gd name="T10" fmla="*/ 9 w 41"/>
                <a:gd name="T11" fmla="*/ 47 h 59"/>
                <a:gd name="T12" fmla="*/ 13 w 41"/>
                <a:gd name="T13" fmla="*/ 53 h 59"/>
                <a:gd name="T14" fmla="*/ 18 w 41"/>
                <a:gd name="T15" fmla="*/ 56 h 59"/>
                <a:gd name="T16" fmla="*/ 24 w 41"/>
                <a:gd name="T17" fmla="*/ 54 h 59"/>
                <a:gd name="T18" fmla="*/ 28 w 41"/>
                <a:gd name="T19" fmla="*/ 50 h 59"/>
                <a:gd name="T20" fmla="*/ 28 w 41"/>
                <a:gd name="T21" fmla="*/ 26 h 59"/>
                <a:gd name="T22" fmla="*/ 24 w 41"/>
                <a:gd name="T23" fmla="*/ 23 h 59"/>
                <a:gd name="T24" fmla="*/ 22 w 41"/>
                <a:gd name="T25" fmla="*/ 22 h 59"/>
                <a:gd name="T26" fmla="*/ 19 w 41"/>
                <a:gd name="T27" fmla="*/ 22 h 59"/>
                <a:gd name="T28" fmla="*/ 35 w 41"/>
                <a:gd name="T29" fmla="*/ 0 h 59"/>
                <a:gd name="T30" fmla="*/ 35 w 41"/>
                <a:gd name="T31" fmla="*/ 54 h 59"/>
                <a:gd name="T32" fmla="*/ 38 w 41"/>
                <a:gd name="T33" fmla="*/ 56 h 59"/>
                <a:gd name="T34" fmla="*/ 41 w 41"/>
                <a:gd name="T35" fmla="*/ 56 h 59"/>
                <a:gd name="T36" fmla="*/ 41 w 41"/>
                <a:gd name="T37" fmla="*/ 58 h 59"/>
                <a:gd name="T38" fmla="*/ 29 w 41"/>
                <a:gd name="T39" fmla="*/ 58 h 59"/>
                <a:gd name="T40" fmla="*/ 28 w 41"/>
                <a:gd name="T41" fmla="*/ 57 h 59"/>
                <a:gd name="T42" fmla="*/ 28 w 41"/>
                <a:gd name="T43" fmla="*/ 54 h 59"/>
                <a:gd name="T44" fmla="*/ 24 w 41"/>
                <a:gd name="T45" fmla="*/ 56 h 59"/>
                <a:gd name="T46" fmla="*/ 20 w 41"/>
                <a:gd name="T47" fmla="*/ 58 h 59"/>
                <a:gd name="T48" fmla="*/ 16 w 41"/>
                <a:gd name="T49" fmla="*/ 59 h 59"/>
                <a:gd name="T50" fmla="*/ 9 w 41"/>
                <a:gd name="T51" fmla="*/ 58 h 59"/>
                <a:gd name="T52" fmla="*/ 4 w 41"/>
                <a:gd name="T53" fmla="*/ 54 h 59"/>
                <a:gd name="T54" fmla="*/ 1 w 41"/>
                <a:gd name="T55" fmla="*/ 48 h 59"/>
                <a:gd name="T56" fmla="*/ 0 w 41"/>
                <a:gd name="T57" fmla="*/ 40 h 59"/>
                <a:gd name="T58" fmla="*/ 2 w 41"/>
                <a:gd name="T59" fmla="*/ 31 h 59"/>
                <a:gd name="T60" fmla="*/ 5 w 41"/>
                <a:gd name="T61" fmla="*/ 25 h 59"/>
                <a:gd name="T62" fmla="*/ 11 w 41"/>
                <a:gd name="T63" fmla="*/ 21 h 59"/>
                <a:gd name="T64" fmla="*/ 15 w 41"/>
                <a:gd name="T65" fmla="*/ 20 h 59"/>
                <a:gd name="T66" fmla="*/ 19 w 41"/>
                <a:gd name="T67" fmla="*/ 19 h 59"/>
                <a:gd name="T68" fmla="*/ 23 w 41"/>
                <a:gd name="T69" fmla="*/ 19 h 59"/>
                <a:gd name="T70" fmla="*/ 26 w 41"/>
                <a:gd name="T71" fmla="*/ 20 h 59"/>
                <a:gd name="T72" fmla="*/ 28 w 41"/>
                <a:gd name="T73" fmla="*/ 21 h 59"/>
                <a:gd name="T74" fmla="*/ 28 w 41"/>
                <a:gd name="T75" fmla="*/ 6 h 59"/>
                <a:gd name="T76" fmla="*/ 27 w 41"/>
                <a:gd name="T77" fmla="*/ 5 h 59"/>
                <a:gd name="T78" fmla="*/ 26 w 41"/>
                <a:gd name="T79" fmla="*/ 5 h 59"/>
                <a:gd name="T80" fmla="*/ 22 w 41"/>
                <a:gd name="T81" fmla="*/ 4 h 59"/>
                <a:gd name="T82" fmla="*/ 22 w 41"/>
                <a:gd name="T83" fmla="*/ 2 h 59"/>
                <a:gd name="T84" fmla="*/ 35 w 41"/>
                <a:gd name="T8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" h="59">
                  <a:moveTo>
                    <a:pt x="19" y="22"/>
                  </a:moveTo>
                  <a:lnTo>
                    <a:pt x="14" y="23"/>
                  </a:lnTo>
                  <a:lnTo>
                    <a:pt x="11" y="26"/>
                  </a:lnTo>
                  <a:lnTo>
                    <a:pt x="9" y="32"/>
                  </a:lnTo>
                  <a:lnTo>
                    <a:pt x="8" y="39"/>
                  </a:lnTo>
                  <a:lnTo>
                    <a:pt x="9" y="47"/>
                  </a:lnTo>
                  <a:lnTo>
                    <a:pt x="13" y="53"/>
                  </a:lnTo>
                  <a:lnTo>
                    <a:pt x="18" y="56"/>
                  </a:lnTo>
                  <a:lnTo>
                    <a:pt x="24" y="54"/>
                  </a:lnTo>
                  <a:lnTo>
                    <a:pt x="28" y="50"/>
                  </a:lnTo>
                  <a:lnTo>
                    <a:pt x="28" y="26"/>
                  </a:lnTo>
                  <a:lnTo>
                    <a:pt x="24" y="23"/>
                  </a:lnTo>
                  <a:lnTo>
                    <a:pt x="22" y="22"/>
                  </a:lnTo>
                  <a:lnTo>
                    <a:pt x="19" y="22"/>
                  </a:lnTo>
                  <a:close/>
                  <a:moveTo>
                    <a:pt x="35" y="0"/>
                  </a:moveTo>
                  <a:lnTo>
                    <a:pt x="35" y="54"/>
                  </a:lnTo>
                  <a:lnTo>
                    <a:pt x="38" y="56"/>
                  </a:lnTo>
                  <a:lnTo>
                    <a:pt x="41" y="56"/>
                  </a:lnTo>
                  <a:lnTo>
                    <a:pt x="41" y="58"/>
                  </a:lnTo>
                  <a:lnTo>
                    <a:pt x="29" y="58"/>
                  </a:lnTo>
                  <a:lnTo>
                    <a:pt x="28" y="57"/>
                  </a:lnTo>
                  <a:lnTo>
                    <a:pt x="28" y="54"/>
                  </a:lnTo>
                  <a:lnTo>
                    <a:pt x="24" y="56"/>
                  </a:lnTo>
                  <a:lnTo>
                    <a:pt x="20" y="58"/>
                  </a:lnTo>
                  <a:lnTo>
                    <a:pt x="16" y="59"/>
                  </a:lnTo>
                  <a:lnTo>
                    <a:pt x="9" y="58"/>
                  </a:lnTo>
                  <a:lnTo>
                    <a:pt x="4" y="54"/>
                  </a:lnTo>
                  <a:lnTo>
                    <a:pt x="1" y="48"/>
                  </a:lnTo>
                  <a:lnTo>
                    <a:pt x="0" y="40"/>
                  </a:lnTo>
                  <a:lnTo>
                    <a:pt x="2" y="31"/>
                  </a:lnTo>
                  <a:lnTo>
                    <a:pt x="5" y="25"/>
                  </a:lnTo>
                  <a:lnTo>
                    <a:pt x="11" y="21"/>
                  </a:lnTo>
                  <a:lnTo>
                    <a:pt x="15" y="20"/>
                  </a:lnTo>
                  <a:lnTo>
                    <a:pt x="19" y="19"/>
                  </a:lnTo>
                  <a:lnTo>
                    <a:pt x="23" y="19"/>
                  </a:lnTo>
                  <a:lnTo>
                    <a:pt x="26" y="20"/>
                  </a:lnTo>
                  <a:lnTo>
                    <a:pt x="28" y="21"/>
                  </a:lnTo>
                  <a:lnTo>
                    <a:pt x="28" y="6"/>
                  </a:lnTo>
                  <a:lnTo>
                    <a:pt x="27" y="5"/>
                  </a:lnTo>
                  <a:lnTo>
                    <a:pt x="26" y="5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2" name="Freeform 124">
              <a:extLst>
                <a:ext uri="{FF2B5EF4-FFF2-40B4-BE49-F238E27FC236}">
                  <a16:creationId xmlns:a16="http://schemas.microsoft.com/office/drawing/2014/main" id="{3B2C6B8F-F28D-4F11-A280-9C0D013173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1" y="2745"/>
              <a:ext cx="41" cy="59"/>
            </a:xfrm>
            <a:custGeom>
              <a:avLst/>
              <a:gdLst>
                <a:gd name="T0" fmla="*/ 19 w 41"/>
                <a:gd name="T1" fmla="*/ 22 h 59"/>
                <a:gd name="T2" fmla="*/ 14 w 41"/>
                <a:gd name="T3" fmla="*/ 23 h 59"/>
                <a:gd name="T4" fmla="*/ 10 w 41"/>
                <a:gd name="T5" fmla="*/ 26 h 59"/>
                <a:gd name="T6" fmla="*/ 8 w 41"/>
                <a:gd name="T7" fmla="*/ 32 h 59"/>
                <a:gd name="T8" fmla="*/ 7 w 41"/>
                <a:gd name="T9" fmla="*/ 39 h 59"/>
                <a:gd name="T10" fmla="*/ 9 w 41"/>
                <a:gd name="T11" fmla="*/ 47 h 59"/>
                <a:gd name="T12" fmla="*/ 13 w 41"/>
                <a:gd name="T13" fmla="*/ 53 h 59"/>
                <a:gd name="T14" fmla="*/ 18 w 41"/>
                <a:gd name="T15" fmla="*/ 56 h 59"/>
                <a:gd name="T16" fmla="*/ 24 w 41"/>
                <a:gd name="T17" fmla="*/ 54 h 59"/>
                <a:gd name="T18" fmla="*/ 28 w 41"/>
                <a:gd name="T19" fmla="*/ 50 h 59"/>
                <a:gd name="T20" fmla="*/ 28 w 41"/>
                <a:gd name="T21" fmla="*/ 28 h 59"/>
                <a:gd name="T22" fmla="*/ 26 w 41"/>
                <a:gd name="T23" fmla="*/ 25 h 59"/>
                <a:gd name="T24" fmla="*/ 24 w 41"/>
                <a:gd name="T25" fmla="*/ 23 h 59"/>
                <a:gd name="T26" fmla="*/ 22 w 41"/>
                <a:gd name="T27" fmla="*/ 22 h 59"/>
                <a:gd name="T28" fmla="*/ 19 w 41"/>
                <a:gd name="T29" fmla="*/ 22 h 59"/>
                <a:gd name="T30" fmla="*/ 34 w 41"/>
                <a:gd name="T31" fmla="*/ 0 h 59"/>
                <a:gd name="T32" fmla="*/ 35 w 41"/>
                <a:gd name="T33" fmla="*/ 1 h 59"/>
                <a:gd name="T34" fmla="*/ 35 w 41"/>
                <a:gd name="T35" fmla="*/ 55 h 59"/>
                <a:gd name="T36" fmla="*/ 36 w 41"/>
                <a:gd name="T37" fmla="*/ 56 h 59"/>
                <a:gd name="T38" fmla="*/ 38 w 41"/>
                <a:gd name="T39" fmla="*/ 56 h 59"/>
                <a:gd name="T40" fmla="*/ 41 w 41"/>
                <a:gd name="T41" fmla="*/ 56 h 59"/>
                <a:gd name="T42" fmla="*/ 41 w 41"/>
                <a:gd name="T43" fmla="*/ 58 h 59"/>
                <a:gd name="T44" fmla="*/ 29 w 41"/>
                <a:gd name="T45" fmla="*/ 58 h 59"/>
                <a:gd name="T46" fmla="*/ 28 w 41"/>
                <a:gd name="T47" fmla="*/ 57 h 59"/>
                <a:gd name="T48" fmla="*/ 28 w 41"/>
                <a:gd name="T49" fmla="*/ 54 h 59"/>
                <a:gd name="T50" fmla="*/ 24 w 41"/>
                <a:gd name="T51" fmla="*/ 56 h 59"/>
                <a:gd name="T52" fmla="*/ 19 w 41"/>
                <a:gd name="T53" fmla="*/ 58 h 59"/>
                <a:gd name="T54" fmla="*/ 16 w 41"/>
                <a:gd name="T55" fmla="*/ 59 h 59"/>
                <a:gd name="T56" fmla="*/ 9 w 41"/>
                <a:gd name="T57" fmla="*/ 58 h 59"/>
                <a:gd name="T58" fmla="*/ 3 w 41"/>
                <a:gd name="T59" fmla="*/ 54 h 59"/>
                <a:gd name="T60" fmla="*/ 1 w 41"/>
                <a:gd name="T61" fmla="*/ 48 h 59"/>
                <a:gd name="T62" fmla="*/ 0 w 41"/>
                <a:gd name="T63" fmla="*/ 40 h 59"/>
                <a:gd name="T64" fmla="*/ 1 w 41"/>
                <a:gd name="T65" fmla="*/ 31 h 59"/>
                <a:gd name="T66" fmla="*/ 4 w 41"/>
                <a:gd name="T67" fmla="*/ 25 h 59"/>
                <a:gd name="T68" fmla="*/ 7 w 41"/>
                <a:gd name="T69" fmla="*/ 23 h 59"/>
                <a:gd name="T70" fmla="*/ 11 w 41"/>
                <a:gd name="T71" fmla="*/ 21 h 59"/>
                <a:gd name="T72" fmla="*/ 15 w 41"/>
                <a:gd name="T73" fmla="*/ 20 h 59"/>
                <a:gd name="T74" fmla="*/ 19 w 41"/>
                <a:gd name="T75" fmla="*/ 19 h 59"/>
                <a:gd name="T76" fmla="*/ 22 w 41"/>
                <a:gd name="T77" fmla="*/ 19 h 59"/>
                <a:gd name="T78" fmla="*/ 28 w 41"/>
                <a:gd name="T79" fmla="*/ 21 h 59"/>
                <a:gd name="T80" fmla="*/ 28 w 41"/>
                <a:gd name="T81" fmla="*/ 6 h 59"/>
                <a:gd name="T82" fmla="*/ 27 w 41"/>
                <a:gd name="T83" fmla="*/ 5 h 59"/>
                <a:gd name="T84" fmla="*/ 25 w 41"/>
                <a:gd name="T85" fmla="*/ 5 h 59"/>
                <a:gd name="T86" fmla="*/ 22 w 41"/>
                <a:gd name="T87" fmla="*/ 4 h 59"/>
                <a:gd name="T88" fmla="*/ 22 w 41"/>
                <a:gd name="T89" fmla="*/ 2 h 59"/>
                <a:gd name="T90" fmla="*/ 34 w 41"/>
                <a:gd name="T9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" h="59">
                  <a:moveTo>
                    <a:pt x="19" y="22"/>
                  </a:moveTo>
                  <a:lnTo>
                    <a:pt x="14" y="23"/>
                  </a:lnTo>
                  <a:lnTo>
                    <a:pt x="10" y="26"/>
                  </a:lnTo>
                  <a:lnTo>
                    <a:pt x="8" y="32"/>
                  </a:lnTo>
                  <a:lnTo>
                    <a:pt x="7" y="39"/>
                  </a:lnTo>
                  <a:lnTo>
                    <a:pt x="9" y="47"/>
                  </a:lnTo>
                  <a:lnTo>
                    <a:pt x="13" y="53"/>
                  </a:lnTo>
                  <a:lnTo>
                    <a:pt x="18" y="56"/>
                  </a:lnTo>
                  <a:lnTo>
                    <a:pt x="24" y="54"/>
                  </a:lnTo>
                  <a:lnTo>
                    <a:pt x="28" y="50"/>
                  </a:lnTo>
                  <a:lnTo>
                    <a:pt x="28" y="28"/>
                  </a:lnTo>
                  <a:lnTo>
                    <a:pt x="26" y="25"/>
                  </a:lnTo>
                  <a:lnTo>
                    <a:pt x="24" y="23"/>
                  </a:lnTo>
                  <a:lnTo>
                    <a:pt x="22" y="22"/>
                  </a:lnTo>
                  <a:lnTo>
                    <a:pt x="19" y="22"/>
                  </a:lnTo>
                  <a:close/>
                  <a:moveTo>
                    <a:pt x="34" y="0"/>
                  </a:moveTo>
                  <a:lnTo>
                    <a:pt x="35" y="1"/>
                  </a:lnTo>
                  <a:lnTo>
                    <a:pt x="35" y="55"/>
                  </a:lnTo>
                  <a:lnTo>
                    <a:pt x="36" y="56"/>
                  </a:lnTo>
                  <a:lnTo>
                    <a:pt x="38" y="56"/>
                  </a:lnTo>
                  <a:lnTo>
                    <a:pt x="41" y="56"/>
                  </a:lnTo>
                  <a:lnTo>
                    <a:pt x="41" y="58"/>
                  </a:lnTo>
                  <a:lnTo>
                    <a:pt x="29" y="58"/>
                  </a:lnTo>
                  <a:lnTo>
                    <a:pt x="28" y="57"/>
                  </a:lnTo>
                  <a:lnTo>
                    <a:pt x="28" y="54"/>
                  </a:lnTo>
                  <a:lnTo>
                    <a:pt x="24" y="56"/>
                  </a:lnTo>
                  <a:lnTo>
                    <a:pt x="19" y="58"/>
                  </a:lnTo>
                  <a:lnTo>
                    <a:pt x="16" y="59"/>
                  </a:lnTo>
                  <a:lnTo>
                    <a:pt x="9" y="58"/>
                  </a:lnTo>
                  <a:lnTo>
                    <a:pt x="3" y="54"/>
                  </a:lnTo>
                  <a:lnTo>
                    <a:pt x="1" y="48"/>
                  </a:lnTo>
                  <a:lnTo>
                    <a:pt x="0" y="40"/>
                  </a:lnTo>
                  <a:lnTo>
                    <a:pt x="1" y="31"/>
                  </a:lnTo>
                  <a:lnTo>
                    <a:pt x="4" y="25"/>
                  </a:lnTo>
                  <a:lnTo>
                    <a:pt x="7" y="23"/>
                  </a:lnTo>
                  <a:lnTo>
                    <a:pt x="11" y="21"/>
                  </a:lnTo>
                  <a:lnTo>
                    <a:pt x="15" y="20"/>
                  </a:lnTo>
                  <a:lnTo>
                    <a:pt x="19" y="19"/>
                  </a:lnTo>
                  <a:lnTo>
                    <a:pt x="22" y="19"/>
                  </a:lnTo>
                  <a:lnTo>
                    <a:pt x="28" y="21"/>
                  </a:lnTo>
                  <a:lnTo>
                    <a:pt x="28" y="6"/>
                  </a:lnTo>
                  <a:lnTo>
                    <a:pt x="27" y="5"/>
                  </a:lnTo>
                  <a:lnTo>
                    <a:pt x="25" y="5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3" name="Freeform 125">
              <a:extLst>
                <a:ext uri="{FF2B5EF4-FFF2-40B4-BE49-F238E27FC236}">
                  <a16:creationId xmlns:a16="http://schemas.microsoft.com/office/drawing/2014/main" id="{218EAB73-F7AD-49D9-952C-092E31C30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6" y="2764"/>
              <a:ext cx="28" cy="39"/>
            </a:xfrm>
            <a:custGeom>
              <a:avLst/>
              <a:gdLst>
                <a:gd name="T0" fmla="*/ 12 w 28"/>
                <a:gd name="T1" fmla="*/ 0 h 39"/>
                <a:gd name="T2" fmla="*/ 13 w 28"/>
                <a:gd name="T3" fmla="*/ 6 h 39"/>
                <a:gd name="T4" fmla="*/ 16 w 28"/>
                <a:gd name="T5" fmla="*/ 4 h 39"/>
                <a:gd name="T6" fmla="*/ 18 w 28"/>
                <a:gd name="T7" fmla="*/ 2 h 39"/>
                <a:gd name="T8" fmla="*/ 20 w 28"/>
                <a:gd name="T9" fmla="*/ 1 h 39"/>
                <a:gd name="T10" fmla="*/ 21 w 28"/>
                <a:gd name="T11" fmla="*/ 0 h 39"/>
                <a:gd name="T12" fmla="*/ 23 w 28"/>
                <a:gd name="T13" fmla="*/ 0 h 39"/>
                <a:gd name="T14" fmla="*/ 27 w 28"/>
                <a:gd name="T15" fmla="*/ 2 h 39"/>
                <a:gd name="T16" fmla="*/ 27 w 28"/>
                <a:gd name="T17" fmla="*/ 3 h 39"/>
                <a:gd name="T18" fmla="*/ 28 w 28"/>
                <a:gd name="T19" fmla="*/ 4 h 39"/>
                <a:gd name="T20" fmla="*/ 27 w 28"/>
                <a:gd name="T21" fmla="*/ 6 h 39"/>
                <a:gd name="T22" fmla="*/ 26 w 28"/>
                <a:gd name="T23" fmla="*/ 7 h 39"/>
                <a:gd name="T24" fmla="*/ 24 w 28"/>
                <a:gd name="T25" fmla="*/ 8 h 39"/>
                <a:gd name="T26" fmla="*/ 22 w 28"/>
                <a:gd name="T27" fmla="*/ 8 h 39"/>
                <a:gd name="T28" fmla="*/ 20 w 28"/>
                <a:gd name="T29" fmla="*/ 6 h 39"/>
                <a:gd name="T30" fmla="*/ 17 w 28"/>
                <a:gd name="T31" fmla="*/ 6 h 39"/>
                <a:gd name="T32" fmla="*/ 15 w 28"/>
                <a:gd name="T33" fmla="*/ 7 h 39"/>
                <a:gd name="T34" fmla="*/ 14 w 28"/>
                <a:gd name="T35" fmla="*/ 8 h 39"/>
                <a:gd name="T36" fmla="*/ 13 w 28"/>
                <a:gd name="T37" fmla="*/ 11 h 39"/>
                <a:gd name="T38" fmla="*/ 13 w 28"/>
                <a:gd name="T39" fmla="*/ 35 h 39"/>
                <a:gd name="T40" fmla="*/ 15 w 28"/>
                <a:gd name="T41" fmla="*/ 37 h 39"/>
                <a:gd name="T42" fmla="*/ 17 w 28"/>
                <a:gd name="T43" fmla="*/ 37 h 39"/>
                <a:gd name="T44" fmla="*/ 20 w 28"/>
                <a:gd name="T45" fmla="*/ 37 h 39"/>
                <a:gd name="T46" fmla="*/ 20 w 28"/>
                <a:gd name="T47" fmla="*/ 39 h 39"/>
                <a:gd name="T48" fmla="*/ 0 w 28"/>
                <a:gd name="T49" fmla="*/ 39 h 39"/>
                <a:gd name="T50" fmla="*/ 0 w 28"/>
                <a:gd name="T51" fmla="*/ 37 h 39"/>
                <a:gd name="T52" fmla="*/ 2 w 28"/>
                <a:gd name="T53" fmla="*/ 37 h 39"/>
                <a:gd name="T54" fmla="*/ 4 w 28"/>
                <a:gd name="T55" fmla="*/ 37 h 39"/>
                <a:gd name="T56" fmla="*/ 5 w 28"/>
                <a:gd name="T57" fmla="*/ 36 h 39"/>
                <a:gd name="T58" fmla="*/ 5 w 28"/>
                <a:gd name="T59" fmla="*/ 6 h 39"/>
                <a:gd name="T60" fmla="*/ 4 w 28"/>
                <a:gd name="T61" fmla="*/ 5 h 39"/>
                <a:gd name="T62" fmla="*/ 3 w 28"/>
                <a:gd name="T63" fmla="*/ 5 h 39"/>
                <a:gd name="T64" fmla="*/ 0 w 28"/>
                <a:gd name="T65" fmla="*/ 4 h 39"/>
                <a:gd name="T66" fmla="*/ 0 w 28"/>
                <a:gd name="T67" fmla="*/ 2 h 39"/>
                <a:gd name="T68" fmla="*/ 12 w 28"/>
                <a:gd name="T6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" h="39">
                  <a:moveTo>
                    <a:pt x="12" y="0"/>
                  </a:moveTo>
                  <a:lnTo>
                    <a:pt x="13" y="6"/>
                  </a:lnTo>
                  <a:lnTo>
                    <a:pt x="16" y="4"/>
                  </a:lnTo>
                  <a:lnTo>
                    <a:pt x="18" y="2"/>
                  </a:lnTo>
                  <a:lnTo>
                    <a:pt x="20" y="1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8" y="4"/>
                  </a:lnTo>
                  <a:lnTo>
                    <a:pt x="27" y="6"/>
                  </a:lnTo>
                  <a:lnTo>
                    <a:pt x="26" y="7"/>
                  </a:lnTo>
                  <a:lnTo>
                    <a:pt x="24" y="8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7" y="6"/>
                  </a:lnTo>
                  <a:lnTo>
                    <a:pt x="15" y="7"/>
                  </a:lnTo>
                  <a:lnTo>
                    <a:pt x="14" y="8"/>
                  </a:lnTo>
                  <a:lnTo>
                    <a:pt x="13" y="11"/>
                  </a:lnTo>
                  <a:lnTo>
                    <a:pt x="13" y="35"/>
                  </a:lnTo>
                  <a:lnTo>
                    <a:pt x="15" y="37"/>
                  </a:lnTo>
                  <a:lnTo>
                    <a:pt x="17" y="37"/>
                  </a:lnTo>
                  <a:lnTo>
                    <a:pt x="20" y="37"/>
                  </a:lnTo>
                  <a:lnTo>
                    <a:pt x="20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5" y="36"/>
                  </a:lnTo>
                  <a:lnTo>
                    <a:pt x="5" y="6"/>
                  </a:lnTo>
                  <a:lnTo>
                    <a:pt x="4" y="5"/>
                  </a:lnTo>
                  <a:lnTo>
                    <a:pt x="3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4" name="Freeform 126">
              <a:extLst>
                <a:ext uri="{FF2B5EF4-FFF2-40B4-BE49-F238E27FC236}">
                  <a16:creationId xmlns:a16="http://schemas.microsoft.com/office/drawing/2014/main" id="{CEC4C588-ADE1-4A59-A7A4-2C01BCBC55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86" y="2764"/>
              <a:ext cx="33" cy="40"/>
            </a:xfrm>
            <a:custGeom>
              <a:avLst/>
              <a:gdLst>
                <a:gd name="T0" fmla="*/ 17 w 33"/>
                <a:gd name="T1" fmla="*/ 3 h 40"/>
                <a:gd name="T2" fmla="*/ 15 w 33"/>
                <a:gd name="T3" fmla="*/ 4 h 40"/>
                <a:gd name="T4" fmla="*/ 13 w 33"/>
                <a:gd name="T5" fmla="*/ 5 h 40"/>
                <a:gd name="T6" fmla="*/ 11 w 33"/>
                <a:gd name="T7" fmla="*/ 6 h 40"/>
                <a:gd name="T8" fmla="*/ 8 w 33"/>
                <a:gd name="T9" fmla="*/ 12 h 40"/>
                <a:gd name="T10" fmla="*/ 8 w 33"/>
                <a:gd name="T11" fmla="*/ 16 h 40"/>
                <a:gd name="T12" fmla="*/ 24 w 33"/>
                <a:gd name="T13" fmla="*/ 16 h 40"/>
                <a:gd name="T14" fmla="*/ 25 w 33"/>
                <a:gd name="T15" fmla="*/ 15 h 40"/>
                <a:gd name="T16" fmla="*/ 25 w 33"/>
                <a:gd name="T17" fmla="*/ 10 h 40"/>
                <a:gd name="T18" fmla="*/ 24 w 33"/>
                <a:gd name="T19" fmla="*/ 8 h 40"/>
                <a:gd name="T20" fmla="*/ 23 w 33"/>
                <a:gd name="T21" fmla="*/ 6 h 40"/>
                <a:gd name="T22" fmla="*/ 20 w 33"/>
                <a:gd name="T23" fmla="*/ 3 h 40"/>
                <a:gd name="T24" fmla="*/ 17 w 33"/>
                <a:gd name="T25" fmla="*/ 3 h 40"/>
                <a:gd name="T26" fmla="*/ 17 w 33"/>
                <a:gd name="T27" fmla="*/ 0 h 40"/>
                <a:gd name="T28" fmla="*/ 25 w 33"/>
                <a:gd name="T29" fmla="*/ 1 h 40"/>
                <a:gd name="T30" fmla="*/ 30 w 33"/>
                <a:gd name="T31" fmla="*/ 5 h 40"/>
                <a:gd name="T32" fmla="*/ 33 w 33"/>
                <a:gd name="T33" fmla="*/ 12 h 40"/>
                <a:gd name="T34" fmla="*/ 33 w 33"/>
                <a:gd name="T35" fmla="*/ 18 h 40"/>
                <a:gd name="T36" fmla="*/ 32 w 33"/>
                <a:gd name="T37" fmla="*/ 19 h 40"/>
                <a:gd name="T38" fmla="*/ 8 w 33"/>
                <a:gd name="T39" fmla="*/ 19 h 40"/>
                <a:gd name="T40" fmla="*/ 8 w 33"/>
                <a:gd name="T41" fmla="*/ 25 h 40"/>
                <a:gd name="T42" fmla="*/ 10 w 33"/>
                <a:gd name="T43" fmla="*/ 31 h 40"/>
                <a:gd name="T44" fmla="*/ 14 w 33"/>
                <a:gd name="T45" fmla="*/ 35 h 40"/>
                <a:gd name="T46" fmla="*/ 19 w 33"/>
                <a:gd name="T47" fmla="*/ 37 h 40"/>
                <a:gd name="T48" fmla="*/ 23 w 33"/>
                <a:gd name="T49" fmla="*/ 36 h 40"/>
                <a:gd name="T50" fmla="*/ 25 w 33"/>
                <a:gd name="T51" fmla="*/ 35 h 40"/>
                <a:gd name="T52" fmla="*/ 28 w 33"/>
                <a:gd name="T53" fmla="*/ 33 h 40"/>
                <a:gd name="T54" fmla="*/ 30 w 33"/>
                <a:gd name="T55" fmla="*/ 31 h 40"/>
                <a:gd name="T56" fmla="*/ 31 w 33"/>
                <a:gd name="T57" fmla="*/ 28 h 40"/>
                <a:gd name="T58" fmla="*/ 33 w 33"/>
                <a:gd name="T59" fmla="*/ 29 h 40"/>
                <a:gd name="T60" fmla="*/ 30 w 33"/>
                <a:gd name="T61" fmla="*/ 35 h 40"/>
                <a:gd name="T62" fmla="*/ 25 w 33"/>
                <a:gd name="T63" fmla="*/ 38 h 40"/>
                <a:gd name="T64" fmla="*/ 17 w 33"/>
                <a:gd name="T65" fmla="*/ 40 h 40"/>
                <a:gd name="T66" fmla="*/ 10 w 33"/>
                <a:gd name="T67" fmla="*/ 39 h 40"/>
                <a:gd name="T68" fmla="*/ 4 w 33"/>
                <a:gd name="T69" fmla="*/ 35 h 40"/>
                <a:gd name="T70" fmla="*/ 1 w 33"/>
                <a:gd name="T71" fmla="*/ 29 h 40"/>
                <a:gd name="T72" fmla="*/ 0 w 33"/>
                <a:gd name="T73" fmla="*/ 21 h 40"/>
                <a:gd name="T74" fmla="*/ 1 w 33"/>
                <a:gd name="T75" fmla="*/ 12 h 40"/>
                <a:gd name="T76" fmla="*/ 4 w 33"/>
                <a:gd name="T77" fmla="*/ 6 h 40"/>
                <a:gd name="T78" fmla="*/ 10 w 33"/>
                <a:gd name="T79" fmla="*/ 2 h 40"/>
                <a:gd name="T80" fmla="*/ 17 w 33"/>
                <a:gd name="T8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17" y="3"/>
                  </a:moveTo>
                  <a:lnTo>
                    <a:pt x="15" y="4"/>
                  </a:lnTo>
                  <a:lnTo>
                    <a:pt x="13" y="5"/>
                  </a:lnTo>
                  <a:lnTo>
                    <a:pt x="11" y="6"/>
                  </a:lnTo>
                  <a:lnTo>
                    <a:pt x="8" y="12"/>
                  </a:lnTo>
                  <a:lnTo>
                    <a:pt x="8" y="16"/>
                  </a:lnTo>
                  <a:lnTo>
                    <a:pt x="24" y="16"/>
                  </a:lnTo>
                  <a:lnTo>
                    <a:pt x="25" y="15"/>
                  </a:lnTo>
                  <a:lnTo>
                    <a:pt x="25" y="10"/>
                  </a:lnTo>
                  <a:lnTo>
                    <a:pt x="24" y="8"/>
                  </a:lnTo>
                  <a:lnTo>
                    <a:pt x="23" y="6"/>
                  </a:lnTo>
                  <a:lnTo>
                    <a:pt x="20" y="3"/>
                  </a:lnTo>
                  <a:lnTo>
                    <a:pt x="17" y="3"/>
                  </a:lnTo>
                  <a:close/>
                  <a:moveTo>
                    <a:pt x="17" y="0"/>
                  </a:moveTo>
                  <a:lnTo>
                    <a:pt x="25" y="1"/>
                  </a:lnTo>
                  <a:lnTo>
                    <a:pt x="30" y="5"/>
                  </a:lnTo>
                  <a:lnTo>
                    <a:pt x="33" y="12"/>
                  </a:lnTo>
                  <a:lnTo>
                    <a:pt x="33" y="18"/>
                  </a:lnTo>
                  <a:lnTo>
                    <a:pt x="32" y="19"/>
                  </a:lnTo>
                  <a:lnTo>
                    <a:pt x="8" y="19"/>
                  </a:lnTo>
                  <a:lnTo>
                    <a:pt x="8" y="25"/>
                  </a:lnTo>
                  <a:lnTo>
                    <a:pt x="10" y="31"/>
                  </a:lnTo>
                  <a:lnTo>
                    <a:pt x="14" y="35"/>
                  </a:lnTo>
                  <a:lnTo>
                    <a:pt x="19" y="37"/>
                  </a:lnTo>
                  <a:lnTo>
                    <a:pt x="23" y="36"/>
                  </a:lnTo>
                  <a:lnTo>
                    <a:pt x="25" y="35"/>
                  </a:lnTo>
                  <a:lnTo>
                    <a:pt x="28" y="33"/>
                  </a:lnTo>
                  <a:lnTo>
                    <a:pt x="30" y="31"/>
                  </a:lnTo>
                  <a:lnTo>
                    <a:pt x="31" y="28"/>
                  </a:lnTo>
                  <a:lnTo>
                    <a:pt x="33" y="29"/>
                  </a:lnTo>
                  <a:lnTo>
                    <a:pt x="30" y="35"/>
                  </a:lnTo>
                  <a:lnTo>
                    <a:pt x="25" y="38"/>
                  </a:lnTo>
                  <a:lnTo>
                    <a:pt x="17" y="40"/>
                  </a:lnTo>
                  <a:lnTo>
                    <a:pt x="10" y="39"/>
                  </a:lnTo>
                  <a:lnTo>
                    <a:pt x="4" y="35"/>
                  </a:lnTo>
                  <a:lnTo>
                    <a:pt x="1" y="29"/>
                  </a:lnTo>
                  <a:lnTo>
                    <a:pt x="0" y="21"/>
                  </a:lnTo>
                  <a:lnTo>
                    <a:pt x="1" y="12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5" name="Freeform 127">
              <a:extLst>
                <a:ext uri="{FF2B5EF4-FFF2-40B4-BE49-F238E27FC236}">
                  <a16:creationId xmlns:a16="http://schemas.microsoft.com/office/drawing/2014/main" id="{618B27F9-1800-4591-AC79-46EE0B807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6" y="2764"/>
              <a:ext cx="27" cy="40"/>
            </a:xfrm>
            <a:custGeom>
              <a:avLst/>
              <a:gdLst>
                <a:gd name="T0" fmla="*/ 11 w 27"/>
                <a:gd name="T1" fmla="*/ 0 h 40"/>
                <a:gd name="T2" fmla="*/ 15 w 27"/>
                <a:gd name="T3" fmla="*/ 0 h 40"/>
                <a:gd name="T4" fmla="*/ 18 w 27"/>
                <a:gd name="T5" fmla="*/ 1 h 40"/>
                <a:gd name="T6" fmla="*/ 22 w 27"/>
                <a:gd name="T7" fmla="*/ 1 h 40"/>
                <a:gd name="T8" fmla="*/ 24 w 27"/>
                <a:gd name="T9" fmla="*/ 3 h 40"/>
                <a:gd name="T10" fmla="*/ 24 w 27"/>
                <a:gd name="T11" fmla="*/ 12 h 40"/>
                <a:gd name="T12" fmla="*/ 23 w 27"/>
                <a:gd name="T13" fmla="*/ 12 h 40"/>
                <a:gd name="T14" fmla="*/ 21 w 27"/>
                <a:gd name="T15" fmla="*/ 6 h 40"/>
                <a:gd name="T16" fmla="*/ 19 w 27"/>
                <a:gd name="T17" fmla="*/ 5 h 40"/>
                <a:gd name="T18" fmla="*/ 17 w 27"/>
                <a:gd name="T19" fmla="*/ 4 h 40"/>
                <a:gd name="T20" fmla="*/ 14 w 27"/>
                <a:gd name="T21" fmla="*/ 3 h 40"/>
                <a:gd name="T22" fmla="*/ 8 w 27"/>
                <a:gd name="T23" fmla="*/ 5 h 40"/>
                <a:gd name="T24" fmla="*/ 7 w 27"/>
                <a:gd name="T25" fmla="*/ 6 h 40"/>
                <a:gd name="T26" fmla="*/ 7 w 27"/>
                <a:gd name="T27" fmla="*/ 9 h 40"/>
                <a:gd name="T28" fmla="*/ 8 w 27"/>
                <a:gd name="T29" fmla="*/ 13 h 40"/>
                <a:gd name="T30" fmla="*/ 9 w 27"/>
                <a:gd name="T31" fmla="*/ 14 h 40"/>
                <a:gd name="T32" fmla="*/ 13 w 27"/>
                <a:gd name="T33" fmla="*/ 16 h 40"/>
                <a:gd name="T34" fmla="*/ 15 w 27"/>
                <a:gd name="T35" fmla="*/ 16 h 40"/>
                <a:gd name="T36" fmla="*/ 19 w 27"/>
                <a:gd name="T37" fmla="*/ 18 h 40"/>
                <a:gd name="T38" fmla="*/ 22 w 27"/>
                <a:gd name="T39" fmla="*/ 19 h 40"/>
                <a:gd name="T40" fmla="*/ 24 w 27"/>
                <a:gd name="T41" fmla="*/ 21 h 40"/>
                <a:gd name="T42" fmla="*/ 26 w 27"/>
                <a:gd name="T43" fmla="*/ 23 h 40"/>
                <a:gd name="T44" fmla="*/ 27 w 27"/>
                <a:gd name="T45" fmla="*/ 26 h 40"/>
                <a:gd name="T46" fmla="*/ 27 w 27"/>
                <a:gd name="T47" fmla="*/ 32 h 40"/>
                <a:gd name="T48" fmla="*/ 25 w 27"/>
                <a:gd name="T49" fmla="*/ 35 h 40"/>
                <a:gd name="T50" fmla="*/ 23 w 27"/>
                <a:gd name="T51" fmla="*/ 37 h 40"/>
                <a:gd name="T52" fmla="*/ 21 w 27"/>
                <a:gd name="T53" fmla="*/ 38 h 40"/>
                <a:gd name="T54" fmla="*/ 17 w 27"/>
                <a:gd name="T55" fmla="*/ 40 h 40"/>
                <a:gd name="T56" fmla="*/ 9 w 27"/>
                <a:gd name="T57" fmla="*/ 40 h 40"/>
                <a:gd name="T58" fmla="*/ 6 w 27"/>
                <a:gd name="T59" fmla="*/ 39 h 40"/>
                <a:gd name="T60" fmla="*/ 3 w 27"/>
                <a:gd name="T61" fmla="*/ 38 h 40"/>
                <a:gd name="T62" fmla="*/ 1 w 27"/>
                <a:gd name="T63" fmla="*/ 37 h 40"/>
                <a:gd name="T64" fmla="*/ 0 w 27"/>
                <a:gd name="T65" fmla="*/ 26 h 40"/>
                <a:gd name="T66" fmla="*/ 2 w 27"/>
                <a:gd name="T67" fmla="*/ 26 h 40"/>
                <a:gd name="T68" fmla="*/ 3 w 27"/>
                <a:gd name="T69" fmla="*/ 30 h 40"/>
                <a:gd name="T70" fmla="*/ 7 w 27"/>
                <a:gd name="T71" fmla="*/ 36 h 40"/>
                <a:gd name="T72" fmla="*/ 9 w 27"/>
                <a:gd name="T73" fmla="*/ 37 h 40"/>
                <a:gd name="T74" fmla="*/ 13 w 27"/>
                <a:gd name="T75" fmla="*/ 37 h 40"/>
                <a:gd name="T76" fmla="*/ 16 w 27"/>
                <a:gd name="T77" fmla="*/ 37 h 40"/>
                <a:gd name="T78" fmla="*/ 19 w 27"/>
                <a:gd name="T79" fmla="*/ 36 h 40"/>
                <a:gd name="T80" fmla="*/ 20 w 27"/>
                <a:gd name="T81" fmla="*/ 34 h 40"/>
                <a:gd name="T82" fmla="*/ 21 w 27"/>
                <a:gd name="T83" fmla="*/ 31 h 40"/>
                <a:gd name="T84" fmla="*/ 21 w 27"/>
                <a:gd name="T85" fmla="*/ 29 h 40"/>
                <a:gd name="T86" fmla="*/ 20 w 27"/>
                <a:gd name="T87" fmla="*/ 27 h 40"/>
                <a:gd name="T88" fmla="*/ 18 w 27"/>
                <a:gd name="T89" fmla="*/ 25 h 40"/>
                <a:gd name="T90" fmla="*/ 12 w 27"/>
                <a:gd name="T91" fmla="*/ 22 h 40"/>
                <a:gd name="T92" fmla="*/ 7 w 27"/>
                <a:gd name="T93" fmla="*/ 21 h 40"/>
                <a:gd name="T94" fmla="*/ 4 w 27"/>
                <a:gd name="T95" fmla="*/ 19 h 40"/>
                <a:gd name="T96" fmla="*/ 2 w 27"/>
                <a:gd name="T97" fmla="*/ 17 h 40"/>
                <a:gd name="T98" fmla="*/ 0 w 27"/>
                <a:gd name="T99" fmla="*/ 11 h 40"/>
                <a:gd name="T100" fmla="*/ 2 w 27"/>
                <a:gd name="T101" fmla="*/ 6 h 40"/>
                <a:gd name="T102" fmla="*/ 5 w 27"/>
                <a:gd name="T103" fmla="*/ 3 h 40"/>
                <a:gd name="T104" fmla="*/ 7 w 27"/>
                <a:gd name="T105" fmla="*/ 2 h 40"/>
                <a:gd name="T106" fmla="*/ 11 w 27"/>
                <a:gd name="T10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" h="40">
                  <a:moveTo>
                    <a:pt x="11" y="0"/>
                  </a:moveTo>
                  <a:lnTo>
                    <a:pt x="15" y="0"/>
                  </a:lnTo>
                  <a:lnTo>
                    <a:pt x="18" y="1"/>
                  </a:lnTo>
                  <a:lnTo>
                    <a:pt x="22" y="1"/>
                  </a:lnTo>
                  <a:lnTo>
                    <a:pt x="24" y="3"/>
                  </a:lnTo>
                  <a:lnTo>
                    <a:pt x="24" y="12"/>
                  </a:lnTo>
                  <a:lnTo>
                    <a:pt x="23" y="12"/>
                  </a:lnTo>
                  <a:lnTo>
                    <a:pt x="21" y="6"/>
                  </a:lnTo>
                  <a:lnTo>
                    <a:pt x="19" y="5"/>
                  </a:lnTo>
                  <a:lnTo>
                    <a:pt x="17" y="4"/>
                  </a:lnTo>
                  <a:lnTo>
                    <a:pt x="14" y="3"/>
                  </a:lnTo>
                  <a:lnTo>
                    <a:pt x="8" y="5"/>
                  </a:lnTo>
                  <a:lnTo>
                    <a:pt x="7" y="6"/>
                  </a:lnTo>
                  <a:lnTo>
                    <a:pt x="7" y="9"/>
                  </a:lnTo>
                  <a:lnTo>
                    <a:pt x="8" y="13"/>
                  </a:lnTo>
                  <a:lnTo>
                    <a:pt x="9" y="14"/>
                  </a:lnTo>
                  <a:lnTo>
                    <a:pt x="13" y="16"/>
                  </a:lnTo>
                  <a:lnTo>
                    <a:pt x="15" y="16"/>
                  </a:lnTo>
                  <a:lnTo>
                    <a:pt x="19" y="18"/>
                  </a:lnTo>
                  <a:lnTo>
                    <a:pt x="22" y="19"/>
                  </a:lnTo>
                  <a:lnTo>
                    <a:pt x="24" y="21"/>
                  </a:lnTo>
                  <a:lnTo>
                    <a:pt x="26" y="23"/>
                  </a:lnTo>
                  <a:lnTo>
                    <a:pt x="27" y="26"/>
                  </a:lnTo>
                  <a:lnTo>
                    <a:pt x="27" y="32"/>
                  </a:lnTo>
                  <a:lnTo>
                    <a:pt x="25" y="35"/>
                  </a:lnTo>
                  <a:lnTo>
                    <a:pt x="23" y="37"/>
                  </a:lnTo>
                  <a:lnTo>
                    <a:pt x="21" y="38"/>
                  </a:lnTo>
                  <a:lnTo>
                    <a:pt x="17" y="40"/>
                  </a:lnTo>
                  <a:lnTo>
                    <a:pt x="9" y="40"/>
                  </a:lnTo>
                  <a:lnTo>
                    <a:pt x="6" y="39"/>
                  </a:lnTo>
                  <a:lnTo>
                    <a:pt x="3" y="38"/>
                  </a:lnTo>
                  <a:lnTo>
                    <a:pt x="1" y="37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3" y="30"/>
                  </a:lnTo>
                  <a:lnTo>
                    <a:pt x="7" y="36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6" y="37"/>
                  </a:lnTo>
                  <a:lnTo>
                    <a:pt x="19" y="36"/>
                  </a:lnTo>
                  <a:lnTo>
                    <a:pt x="20" y="34"/>
                  </a:lnTo>
                  <a:lnTo>
                    <a:pt x="21" y="31"/>
                  </a:lnTo>
                  <a:lnTo>
                    <a:pt x="21" y="29"/>
                  </a:lnTo>
                  <a:lnTo>
                    <a:pt x="20" y="27"/>
                  </a:lnTo>
                  <a:lnTo>
                    <a:pt x="18" y="25"/>
                  </a:lnTo>
                  <a:lnTo>
                    <a:pt x="12" y="22"/>
                  </a:lnTo>
                  <a:lnTo>
                    <a:pt x="7" y="21"/>
                  </a:lnTo>
                  <a:lnTo>
                    <a:pt x="4" y="19"/>
                  </a:lnTo>
                  <a:lnTo>
                    <a:pt x="2" y="17"/>
                  </a:lnTo>
                  <a:lnTo>
                    <a:pt x="0" y="11"/>
                  </a:lnTo>
                  <a:lnTo>
                    <a:pt x="2" y="6"/>
                  </a:lnTo>
                  <a:lnTo>
                    <a:pt x="5" y="3"/>
                  </a:lnTo>
                  <a:lnTo>
                    <a:pt x="7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6" name="Freeform 128">
              <a:extLst>
                <a:ext uri="{FF2B5EF4-FFF2-40B4-BE49-F238E27FC236}">
                  <a16:creationId xmlns:a16="http://schemas.microsoft.com/office/drawing/2014/main" id="{21D8E8F1-E136-4A0C-B5B3-407135E5C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0" y="2764"/>
              <a:ext cx="27" cy="40"/>
            </a:xfrm>
            <a:custGeom>
              <a:avLst/>
              <a:gdLst>
                <a:gd name="T0" fmla="*/ 11 w 27"/>
                <a:gd name="T1" fmla="*/ 0 h 40"/>
                <a:gd name="T2" fmla="*/ 15 w 27"/>
                <a:gd name="T3" fmla="*/ 0 h 40"/>
                <a:gd name="T4" fmla="*/ 19 w 27"/>
                <a:gd name="T5" fmla="*/ 1 h 40"/>
                <a:gd name="T6" fmla="*/ 22 w 27"/>
                <a:gd name="T7" fmla="*/ 1 h 40"/>
                <a:gd name="T8" fmla="*/ 25 w 27"/>
                <a:gd name="T9" fmla="*/ 3 h 40"/>
                <a:gd name="T10" fmla="*/ 25 w 27"/>
                <a:gd name="T11" fmla="*/ 12 h 40"/>
                <a:gd name="T12" fmla="*/ 22 w 27"/>
                <a:gd name="T13" fmla="*/ 12 h 40"/>
                <a:gd name="T14" fmla="*/ 22 w 27"/>
                <a:gd name="T15" fmla="*/ 9 h 40"/>
                <a:gd name="T16" fmla="*/ 20 w 27"/>
                <a:gd name="T17" fmla="*/ 6 h 40"/>
                <a:gd name="T18" fmla="*/ 19 w 27"/>
                <a:gd name="T19" fmla="*/ 5 h 40"/>
                <a:gd name="T20" fmla="*/ 14 w 27"/>
                <a:gd name="T21" fmla="*/ 3 h 40"/>
                <a:gd name="T22" fmla="*/ 11 w 27"/>
                <a:gd name="T23" fmla="*/ 4 h 40"/>
                <a:gd name="T24" fmla="*/ 9 w 27"/>
                <a:gd name="T25" fmla="*/ 5 h 40"/>
                <a:gd name="T26" fmla="*/ 7 w 27"/>
                <a:gd name="T27" fmla="*/ 6 h 40"/>
                <a:gd name="T28" fmla="*/ 6 w 27"/>
                <a:gd name="T29" fmla="*/ 9 h 40"/>
                <a:gd name="T30" fmla="*/ 8 w 27"/>
                <a:gd name="T31" fmla="*/ 13 h 40"/>
                <a:gd name="T32" fmla="*/ 10 w 27"/>
                <a:gd name="T33" fmla="*/ 14 h 40"/>
                <a:gd name="T34" fmla="*/ 11 w 27"/>
                <a:gd name="T35" fmla="*/ 15 h 40"/>
                <a:gd name="T36" fmla="*/ 13 w 27"/>
                <a:gd name="T37" fmla="*/ 16 h 40"/>
                <a:gd name="T38" fmla="*/ 15 w 27"/>
                <a:gd name="T39" fmla="*/ 16 h 40"/>
                <a:gd name="T40" fmla="*/ 19 w 27"/>
                <a:gd name="T41" fmla="*/ 18 h 40"/>
                <a:gd name="T42" fmla="*/ 21 w 27"/>
                <a:gd name="T43" fmla="*/ 19 h 40"/>
                <a:gd name="T44" fmla="*/ 24 w 27"/>
                <a:gd name="T45" fmla="*/ 21 h 40"/>
                <a:gd name="T46" fmla="*/ 26 w 27"/>
                <a:gd name="T47" fmla="*/ 23 h 40"/>
                <a:gd name="T48" fmla="*/ 27 w 27"/>
                <a:gd name="T49" fmla="*/ 26 h 40"/>
                <a:gd name="T50" fmla="*/ 27 w 27"/>
                <a:gd name="T51" fmla="*/ 32 h 40"/>
                <a:gd name="T52" fmla="*/ 26 w 27"/>
                <a:gd name="T53" fmla="*/ 35 h 40"/>
                <a:gd name="T54" fmla="*/ 18 w 27"/>
                <a:gd name="T55" fmla="*/ 40 h 40"/>
                <a:gd name="T56" fmla="*/ 9 w 27"/>
                <a:gd name="T57" fmla="*/ 40 h 40"/>
                <a:gd name="T58" fmla="*/ 6 w 27"/>
                <a:gd name="T59" fmla="*/ 39 h 40"/>
                <a:gd name="T60" fmla="*/ 3 w 27"/>
                <a:gd name="T61" fmla="*/ 38 h 40"/>
                <a:gd name="T62" fmla="*/ 1 w 27"/>
                <a:gd name="T63" fmla="*/ 37 h 40"/>
                <a:gd name="T64" fmla="*/ 0 w 27"/>
                <a:gd name="T65" fmla="*/ 26 h 40"/>
                <a:gd name="T66" fmla="*/ 2 w 27"/>
                <a:gd name="T67" fmla="*/ 26 h 40"/>
                <a:gd name="T68" fmla="*/ 3 w 27"/>
                <a:gd name="T69" fmla="*/ 29 h 40"/>
                <a:gd name="T70" fmla="*/ 6 w 27"/>
                <a:gd name="T71" fmla="*/ 35 h 40"/>
                <a:gd name="T72" fmla="*/ 8 w 27"/>
                <a:gd name="T73" fmla="*/ 37 h 40"/>
                <a:gd name="T74" fmla="*/ 11 w 27"/>
                <a:gd name="T75" fmla="*/ 37 h 40"/>
                <a:gd name="T76" fmla="*/ 16 w 27"/>
                <a:gd name="T77" fmla="*/ 37 h 40"/>
                <a:gd name="T78" fmla="*/ 18 w 27"/>
                <a:gd name="T79" fmla="*/ 37 h 40"/>
                <a:gd name="T80" fmla="*/ 19 w 27"/>
                <a:gd name="T81" fmla="*/ 35 h 40"/>
                <a:gd name="T82" fmla="*/ 20 w 27"/>
                <a:gd name="T83" fmla="*/ 33 h 40"/>
                <a:gd name="T84" fmla="*/ 20 w 27"/>
                <a:gd name="T85" fmla="*/ 29 h 40"/>
                <a:gd name="T86" fmla="*/ 19 w 27"/>
                <a:gd name="T87" fmla="*/ 27 h 40"/>
                <a:gd name="T88" fmla="*/ 18 w 27"/>
                <a:gd name="T89" fmla="*/ 25 h 40"/>
                <a:gd name="T90" fmla="*/ 12 w 27"/>
                <a:gd name="T91" fmla="*/ 22 h 40"/>
                <a:gd name="T92" fmla="*/ 6 w 27"/>
                <a:gd name="T93" fmla="*/ 21 h 40"/>
                <a:gd name="T94" fmla="*/ 4 w 27"/>
                <a:gd name="T95" fmla="*/ 19 h 40"/>
                <a:gd name="T96" fmla="*/ 3 w 27"/>
                <a:gd name="T97" fmla="*/ 17 h 40"/>
                <a:gd name="T98" fmla="*/ 1 w 27"/>
                <a:gd name="T99" fmla="*/ 14 h 40"/>
                <a:gd name="T100" fmla="*/ 1 w 27"/>
                <a:gd name="T101" fmla="*/ 8 h 40"/>
                <a:gd name="T102" fmla="*/ 4 w 27"/>
                <a:gd name="T103" fmla="*/ 3 h 40"/>
                <a:gd name="T104" fmla="*/ 7 w 27"/>
                <a:gd name="T105" fmla="*/ 2 h 40"/>
                <a:gd name="T106" fmla="*/ 11 w 27"/>
                <a:gd name="T10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" h="40">
                  <a:moveTo>
                    <a:pt x="11" y="0"/>
                  </a:moveTo>
                  <a:lnTo>
                    <a:pt x="15" y="0"/>
                  </a:lnTo>
                  <a:lnTo>
                    <a:pt x="19" y="1"/>
                  </a:lnTo>
                  <a:lnTo>
                    <a:pt x="22" y="1"/>
                  </a:lnTo>
                  <a:lnTo>
                    <a:pt x="25" y="3"/>
                  </a:lnTo>
                  <a:lnTo>
                    <a:pt x="25" y="12"/>
                  </a:lnTo>
                  <a:lnTo>
                    <a:pt x="22" y="12"/>
                  </a:lnTo>
                  <a:lnTo>
                    <a:pt x="22" y="9"/>
                  </a:lnTo>
                  <a:lnTo>
                    <a:pt x="20" y="6"/>
                  </a:lnTo>
                  <a:lnTo>
                    <a:pt x="19" y="5"/>
                  </a:lnTo>
                  <a:lnTo>
                    <a:pt x="14" y="3"/>
                  </a:lnTo>
                  <a:lnTo>
                    <a:pt x="11" y="4"/>
                  </a:lnTo>
                  <a:lnTo>
                    <a:pt x="9" y="5"/>
                  </a:lnTo>
                  <a:lnTo>
                    <a:pt x="7" y="6"/>
                  </a:lnTo>
                  <a:lnTo>
                    <a:pt x="6" y="9"/>
                  </a:lnTo>
                  <a:lnTo>
                    <a:pt x="8" y="13"/>
                  </a:lnTo>
                  <a:lnTo>
                    <a:pt x="10" y="14"/>
                  </a:lnTo>
                  <a:lnTo>
                    <a:pt x="11" y="15"/>
                  </a:lnTo>
                  <a:lnTo>
                    <a:pt x="13" y="16"/>
                  </a:lnTo>
                  <a:lnTo>
                    <a:pt x="15" y="16"/>
                  </a:lnTo>
                  <a:lnTo>
                    <a:pt x="19" y="18"/>
                  </a:lnTo>
                  <a:lnTo>
                    <a:pt x="21" y="19"/>
                  </a:lnTo>
                  <a:lnTo>
                    <a:pt x="24" y="21"/>
                  </a:lnTo>
                  <a:lnTo>
                    <a:pt x="26" y="23"/>
                  </a:lnTo>
                  <a:lnTo>
                    <a:pt x="27" y="26"/>
                  </a:lnTo>
                  <a:lnTo>
                    <a:pt x="27" y="32"/>
                  </a:lnTo>
                  <a:lnTo>
                    <a:pt x="26" y="35"/>
                  </a:lnTo>
                  <a:lnTo>
                    <a:pt x="18" y="40"/>
                  </a:lnTo>
                  <a:lnTo>
                    <a:pt x="9" y="40"/>
                  </a:lnTo>
                  <a:lnTo>
                    <a:pt x="6" y="39"/>
                  </a:lnTo>
                  <a:lnTo>
                    <a:pt x="3" y="38"/>
                  </a:lnTo>
                  <a:lnTo>
                    <a:pt x="1" y="37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3" y="29"/>
                  </a:lnTo>
                  <a:lnTo>
                    <a:pt x="6" y="35"/>
                  </a:lnTo>
                  <a:lnTo>
                    <a:pt x="8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8" y="37"/>
                  </a:lnTo>
                  <a:lnTo>
                    <a:pt x="19" y="35"/>
                  </a:lnTo>
                  <a:lnTo>
                    <a:pt x="20" y="33"/>
                  </a:lnTo>
                  <a:lnTo>
                    <a:pt x="20" y="29"/>
                  </a:lnTo>
                  <a:lnTo>
                    <a:pt x="19" y="27"/>
                  </a:lnTo>
                  <a:lnTo>
                    <a:pt x="18" y="25"/>
                  </a:lnTo>
                  <a:lnTo>
                    <a:pt x="12" y="22"/>
                  </a:lnTo>
                  <a:lnTo>
                    <a:pt x="6" y="21"/>
                  </a:lnTo>
                  <a:lnTo>
                    <a:pt x="4" y="19"/>
                  </a:lnTo>
                  <a:lnTo>
                    <a:pt x="3" y="17"/>
                  </a:lnTo>
                  <a:lnTo>
                    <a:pt x="1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7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7" name="Freeform 129">
              <a:extLst>
                <a:ext uri="{FF2B5EF4-FFF2-40B4-BE49-F238E27FC236}">
                  <a16:creationId xmlns:a16="http://schemas.microsoft.com/office/drawing/2014/main" id="{7BFBC778-46C1-42D7-AFE4-C8FEBC0AC9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5" y="3500"/>
              <a:ext cx="54" cy="54"/>
            </a:xfrm>
            <a:custGeom>
              <a:avLst/>
              <a:gdLst>
                <a:gd name="T0" fmla="*/ 19 w 54"/>
                <a:gd name="T1" fmla="*/ 2 h 54"/>
                <a:gd name="T2" fmla="*/ 18 w 54"/>
                <a:gd name="T3" fmla="*/ 3 h 54"/>
                <a:gd name="T4" fmla="*/ 16 w 54"/>
                <a:gd name="T5" fmla="*/ 3 h 54"/>
                <a:gd name="T6" fmla="*/ 15 w 54"/>
                <a:gd name="T7" fmla="*/ 4 h 54"/>
                <a:gd name="T8" fmla="*/ 15 w 54"/>
                <a:gd name="T9" fmla="*/ 47 h 54"/>
                <a:gd name="T10" fmla="*/ 16 w 54"/>
                <a:gd name="T11" fmla="*/ 49 h 54"/>
                <a:gd name="T12" fmla="*/ 17 w 54"/>
                <a:gd name="T13" fmla="*/ 50 h 54"/>
                <a:gd name="T14" fmla="*/ 18 w 54"/>
                <a:gd name="T15" fmla="*/ 51 h 54"/>
                <a:gd name="T16" fmla="*/ 22 w 54"/>
                <a:gd name="T17" fmla="*/ 51 h 54"/>
                <a:gd name="T18" fmla="*/ 30 w 54"/>
                <a:gd name="T19" fmla="*/ 50 h 54"/>
                <a:gd name="T20" fmla="*/ 36 w 54"/>
                <a:gd name="T21" fmla="*/ 48 h 54"/>
                <a:gd name="T22" fmla="*/ 41 w 54"/>
                <a:gd name="T23" fmla="*/ 44 h 54"/>
                <a:gd name="T24" fmla="*/ 45 w 54"/>
                <a:gd name="T25" fmla="*/ 37 h 54"/>
                <a:gd name="T26" fmla="*/ 46 w 54"/>
                <a:gd name="T27" fmla="*/ 27 h 54"/>
                <a:gd name="T28" fmla="*/ 45 w 54"/>
                <a:gd name="T29" fmla="*/ 19 h 54"/>
                <a:gd name="T30" fmla="*/ 42 w 54"/>
                <a:gd name="T31" fmla="*/ 13 h 54"/>
                <a:gd name="T32" fmla="*/ 38 w 54"/>
                <a:gd name="T33" fmla="*/ 7 h 54"/>
                <a:gd name="T34" fmla="*/ 32 w 54"/>
                <a:gd name="T35" fmla="*/ 4 h 54"/>
                <a:gd name="T36" fmla="*/ 23 w 54"/>
                <a:gd name="T37" fmla="*/ 2 h 54"/>
                <a:gd name="T38" fmla="*/ 19 w 54"/>
                <a:gd name="T39" fmla="*/ 2 h 54"/>
                <a:gd name="T40" fmla="*/ 0 w 54"/>
                <a:gd name="T41" fmla="*/ 0 h 54"/>
                <a:gd name="T42" fmla="*/ 26 w 54"/>
                <a:gd name="T43" fmla="*/ 0 h 54"/>
                <a:gd name="T44" fmla="*/ 34 w 54"/>
                <a:gd name="T45" fmla="*/ 1 h 54"/>
                <a:gd name="T46" fmla="*/ 41 w 54"/>
                <a:gd name="T47" fmla="*/ 3 h 54"/>
                <a:gd name="T48" fmla="*/ 47 w 54"/>
                <a:gd name="T49" fmla="*/ 7 h 54"/>
                <a:gd name="T50" fmla="*/ 52 w 54"/>
                <a:gd name="T51" fmla="*/ 16 h 54"/>
                <a:gd name="T52" fmla="*/ 54 w 54"/>
                <a:gd name="T53" fmla="*/ 26 h 54"/>
                <a:gd name="T54" fmla="*/ 52 w 54"/>
                <a:gd name="T55" fmla="*/ 36 h 54"/>
                <a:gd name="T56" fmla="*/ 49 w 54"/>
                <a:gd name="T57" fmla="*/ 44 h 54"/>
                <a:gd name="T58" fmla="*/ 44 w 54"/>
                <a:gd name="T59" fmla="*/ 49 h 54"/>
                <a:gd name="T60" fmla="*/ 34 w 54"/>
                <a:gd name="T61" fmla="*/ 53 h 54"/>
                <a:gd name="T62" fmla="*/ 24 w 54"/>
                <a:gd name="T63" fmla="*/ 54 h 54"/>
                <a:gd name="T64" fmla="*/ 0 w 54"/>
                <a:gd name="T65" fmla="*/ 54 h 54"/>
                <a:gd name="T66" fmla="*/ 0 w 54"/>
                <a:gd name="T67" fmla="*/ 52 h 54"/>
                <a:gd name="T68" fmla="*/ 3 w 54"/>
                <a:gd name="T69" fmla="*/ 51 h 54"/>
                <a:gd name="T70" fmla="*/ 5 w 54"/>
                <a:gd name="T71" fmla="*/ 51 h 54"/>
                <a:gd name="T72" fmla="*/ 6 w 54"/>
                <a:gd name="T73" fmla="*/ 50 h 54"/>
                <a:gd name="T74" fmla="*/ 6 w 54"/>
                <a:gd name="T75" fmla="*/ 3 h 54"/>
                <a:gd name="T76" fmla="*/ 5 w 54"/>
                <a:gd name="T77" fmla="*/ 3 h 54"/>
                <a:gd name="T78" fmla="*/ 3 w 54"/>
                <a:gd name="T79" fmla="*/ 2 h 54"/>
                <a:gd name="T80" fmla="*/ 0 w 54"/>
                <a:gd name="T81" fmla="*/ 2 h 54"/>
                <a:gd name="T82" fmla="*/ 0 w 54"/>
                <a:gd name="T8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" h="54">
                  <a:moveTo>
                    <a:pt x="19" y="2"/>
                  </a:moveTo>
                  <a:lnTo>
                    <a:pt x="18" y="3"/>
                  </a:lnTo>
                  <a:lnTo>
                    <a:pt x="16" y="3"/>
                  </a:lnTo>
                  <a:lnTo>
                    <a:pt x="15" y="4"/>
                  </a:lnTo>
                  <a:lnTo>
                    <a:pt x="15" y="47"/>
                  </a:lnTo>
                  <a:lnTo>
                    <a:pt x="16" y="49"/>
                  </a:lnTo>
                  <a:lnTo>
                    <a:pt x="17" y="50"/>
                  </a:lnTo>
                  <a:lnTo>
                    <a:pt x="18" y="51"/>
                  </a:lnTo>
                  <a:lnTo>
                    <a:pt x="22" y="51"/>
                  </a:lnTo>
                  <a:lnTo>
                    <a:pt x="30" y="50"/>
                  </a:lnTo>
                  <a:lnTo>
                    <a:pt x="36" y="48"/>
                  </a:lnTo>
                  <a:lnTo>
                    <a:pt x="41" y="44"/>
                  </a:lnTo>
                  <a:lnTo>
                    <a:pt x="45" y="37"/>
                  </a:lnTo>
                  <a:lnTo>
                    <a:pt x="46" y="27"/>
                  </a:lnTo>
                  <a:lnTo>
                    <a:pt x="45" y="19"/>
                  </a:lnTo>
                  <a:lnTo>
                    <a:pt x="42" y="13"/>
                  </a:lnTo>
                  <a:lnTo>
                    <a:pt x="38" y="7"/>
                  </a:lnTo>
                  <a:lnTo>
                    <a:pt x="32" y="4"/>
                  </a:lnTo>
                  <a:lnTo>
                    <a:pt x="23" y="2"/>
                  </a:lnTo>
                  <a:lnTo>
                    <a:pt x="19" y="2"/>
                  </a:lnTo>
                  <a:close/>
                  <a:moveTo>
                    <a:pt x="0" y="0"/>
                  </a:moveTo>
                  <a:lnTo>
                    <a:pt x="26" y="0"/>
                  </a:lnTo>
                  <a:lnTo>
                    <a:pt x="34" y="1"/>
                  </a:lnTo>
                  <a:lnTo>
                    <a:pt x="41" y="3"/>
                  </a:lnTo>
                  <a:lnTo>
                    <a:pt x="47" y="7"/>
                  </a:lnTo>
                  <a:lnTo>
                    <a:pt x="52" y="16"/>
                  </a:lnTo>
                  <a:lnTo>
                    <a:pt x="54" y="26"/>
                  </a:lnTo>
                  <a:lnTo>
                    <a:pt x="52" y="36"/>
                  </a:lnTo>
                  <a:lnTo>
                    <a:pt x="49" y="44"/>
                  </a:lnTo>
                  <a:lnTo>
                    <a:pt x="44" y="49"/>
                  </a:lnTo>
                  <a:lnTo>
                    <a:pt x="34" y="53"/>
                  </a:lnTo>
                  <a:lnTo>
                    <a:pt x="24" y="54"/>
                  </a:lnTo>
                  <a:lnTo>
                    <a:pt x="0" y="54"/>
                  </a:lnTo>
                  <a:lnTo>
                    <a:pt x="0" y="52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6" y="50"/>
                  </a:lnTo>
                  <a:lnTo>
                    <a:pt x="6" y="3"/>
                  </a:lnTo>
                  <a:lnTo>
                    <a:pt x="5" y="3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8" name="Freeform 130">
              <a:extLst>
                <a:ext uri="{FF2B5EF4-FFF2-40B4-BE49-F238E27FC236}">
                  <a16:creationId xmlns:a16="http://schemas.microsoft.com/office/drawing/2014/main" id="{B8862DFB-B8FE-4EEC-BBF0-E30F1A4258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86" y="3515"/>
              <a:ext cx="37" cy="40"/>
            </a:xfrm>
            <a:custGeom>
              <a:avLst/>
              <a:gdLst>
                <a:gd name="T0" fmla="*/ 20 w 37"/>
                <a:gd name="T1" fmla="*/ 18 h 40"/>
                <a:gd name="T2" fmla="*/ 14 w 37"/>
                <a:gd name="T3" fmla="*/ 20 h 40"/>
                <a:gd name="T4" fmla="*/ 9 w 37"/>
                <a:gd name="T5" fmla="*/ 23 h 40"/>
                <a:gd name="T6" fmla="*/ 8 w 37"/>
                <a:gd name="T7" fmla="*/ 31 h 40"/>
                <a:gd name="T8" fmla="*/ 12 w 37"/>
                <a:gd name="T9" fmla="*/ 35 h 40"/>
                <a:gd name="T10" fmla="*/ 17 w 37"/>
                <a:gd name="T11" fmla="*/ 35 h 40"/>
                <a:gd name="T12" fmla="*/ 20 w 37"/>
                <a:gd name="T13" fmla="*/ 34 h 40"/>
                <a:gd name="T14" fmla="*/ 23 w 37"/>
                <a:gd name="T15" fmla="*/ 31 h 40"/>
                <a:gd name="T16" fmla="*/ 17 w 37"/>
                <a:gd name="T17" fmla="*/ 0 h 40"/>
                <a:gd name="T18" fmla="*/ 27 w 37"/>
                <a:gd name="T19" fmla="*/ 1 h 40"/>
                <a:gd name="T20" fmla="*/ 30 w 37"/>
                <a:gd name="T21" fmla="*/ 6 h 40"/>
                <a:gd name="T22" fmla="*/ 31 w 37"/>
                <a:gd name="T23" fmla="*/ 32 h 40"/>
                <a:gd name="T24" fmla="*/ 32 w 37"/>
                <a:gd name="T25" fmla="*/ 36 h 40"/>
                <a:gd name="T26" fmla="*/ 37 w 37"/>
                <a:gd name="T27" fmla="*/ 38 h 40"/>
                <a:gd name="T28" fmla="*/ 26 w 37"/>
                <a:gd name="T29" fmla="*/ 40 h 40"/>
                <a:gd name="T30" fmla="*/ 23 w 37"/>
                <a:gd name="T31" fmla="*/ 35 h 40"/>
                <a:gd name="T32" fmla="*/ 17 w 37"/>
                <a:gd name="T33" fmla="*/ 38 h 40"/>
                <a:gd name="T34" fmla="*/ 11 w 37"/>
                <a:gd name="T35" fmla="*/ 40 h 40"/>
                <a:gd name="T36" fmla="*/ 2 w 37"/>
                <a:gd name="T37" fmla="*/ 36 h 40"/>
                <a:gd name="T38" fmla="*/ 0 w 37"/>
                <a:gd name="T39" fmla="*/ 29 h 40"/>
                <a:gd name="T40" fmla="*/ 1 w 37"/>
                <a:gd name="T41" fmla="*/ 25 h 40"/>
                <a:gd name="T42" fmla="*/ 4 w 37"/>
                <a:gd name="T43" fmla="*/ 20 h 40"/>
                <a:gd name="T44" fmla="*/ 14 w 37"/>
                <a:gd name="T45" fmla="*/ 17 h 40"/>
                <a:gd name="T46" fmla="*/ 23 w 37"/>
                <a:gd name="T47" fmla="*/ 14 h 40"/>
                <a:gd name="T48" fmla="*/ 22 w 37"/>
                <a:gd name="T49" fmla="*/ 5 h 40"/>
                <a:gd name="T50" fmla="*/ 19 w 37"/>
                <a:gd name="T51" fmla="*/ 3 h 40"/>
                <a:gd name="T52" fmla="*/ 17 w 37"/>
                <a:gd name="T53" fmla="*/ 2 h 40"/>
                <a:gd name="T54" fmla="*/ 12 w 37"/>
                <a:gd name="T55" fmla="*/ 4 h 40"/>
                <a:gd name="T56" fmla="*/ 8 w 37"/>
                <a:gd name="T57" fmla="*/ 10 h 40"/>
                <a:gd name="T58" fmla="*/ 7 w 37"/>
                <a:gd name="T59" fmla="*/ 12 h 40"/>
                <a:gd name="T60" fmla="*/ 4 w 37"/>
                <a:gd name="T61" fmla="*/ 12 h 40"/>
                <a:gd name="T62" fmla="*/ 2 w 37"/>
                <a:gd name="T63" fmla="*/ 11 h 40"/>
                <a:gd name="T64" fmla="*/ 3 w 37"/>
                <a:gd name="T65" fmla="*/ 4 h 40"/>
                <a:gd name="T66" fmla="*/ 17 w 37"/>
                <a:gd name="T6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" h="40">
                  <a:moveTo>
                    <a:pt x="23" y="17"/>
                  </a:moveTo>
                  <a:lnTo>
                    <a:pt x="20" y="18"/>
                  </a:lnTo>
                  <a:lnTo>
                    <a:pt x="17" y="19"/>
                  </a:lnTo>
                  <a:lnTo>
                    <a:pt x="14" y="20"/>
                  </a:lnTo>
                  <a:lnTo>
                    <a:pt x="11" y="22"/>
                  </a:lnTo>
                  <a:lnTo>
                    <a:pt x="9" y="23"/>
                  </a:lnTo>
                  <a:lnTo>
                    <a:pt x="8" y="25"/>
                  </a:lnTo>
                  <a:lnTo>
                    <a:pt x="8" y="31"/>
                  </a:lnTo>
                  <a:lnTo>
                    <a:pt x="10" y="34"/>
                  </a:lnTo>
                  <a:lnTo>
                    <a:pt x="12" y="35"/>
                  </a:lnTo>
                  <a:lnTo>
                    <a:pt x="15" y="36"/>
                  </a:lnTo>
                  <a:lnTo>
                    <a:pt x="17" y="35"/>
                  </a:lnTo>
                  <a:lnTo>
                    <a:pt x="18" y="35"/>
                  </a:lnTo>
                  <a:lnTo>
                    <a:pt x="20" y="34"/>
                  </a:lnTo>
                  <a:lnTo>
                    <a:pt x="21" y="32"/>
                  </a:lnTo>
                  <a:lnTo>
                    <a:pt x="23" y="31"/>
                  </a:lnTo>
                  <a:lnTo>
                    <a:pt x="23" y="17"/>
                  </a:lnTo>
                  <a:close/>
                  <a:moveTo>
                    <a:pt x="17" y="0"/>
                  </a:moveTo>
                  <a:lnTo>
                    <a:pt x="21" y="0"/>
                  </a:lnTo>
                  <a:lnTo>
                    <a:pt x="27" y="1"/>
                  </a:lnTo>
                  <a:lnTo>
                    <a:pt x="29" y="5"/>
                  </a:lnTo>
                  <a:lnTo>
                    <a:pt x="30" y="6"/>
                  </a:lnTo>
                  <a:lnTo>
                    <a:pt x="30" y="29"/>
                  </a:lnTo>
                  <a:lnTo>
                    <a:pt x="31" y="32"/>
                  </a:lnTo>
                  <a:lnTo>
                    <a:pt x="31" y="34"/>
                  </a:lnTo>
                  <a:lnTo>
                    <a:pt x="32" y="36"/>
                  </a:lnTo>
                  <a:lnTo>
                    <a:pt x="37" y="36"/>
                  </a:lnTo>
                  <a:lnTo>
                    <a:pt x="37" y="38"/>
                  </a:lnTo>
                  <a:lnTo>
                    <a:pt x="28" y="40"/>
                  </a:lnTo>
                  <a:lnTo>
                    <a:pt x="26" y="40"/>
                  </a:lnTo>
                  <a:lnTo>
                    <a:pt x="25" y="39"/>
                  </a:lnTo>
                  <a:lnTo>
                    <a:pt x="23" y="35"/>
                  </a:lnTo>
                  <a:lnTo>
                    <a:pt x="20" y="36"/>
                  </a:lnTo>
                  <a:lnTo>
                    <a:pt x="17" y="38"/>
                  </a:lnTo>
                  <a:lnTo>
                    <a:pt x="15" y="39"/>
                  </a:lnTo>
                  <a:lnTo>
                    <a:pt x="11" y="40"/>
                  </a:lnTo>
                  <a:lnTo>
                    <a:pt x="8" y="40"/>
                  </a:lnTo>
                  <a:lnTo>
                    <a:pt x="2" y="36"/>
                  </a:lnTo>
                  <a:lnTo>
                    <a:pt x="2" y="34"/>
                  </a:lnTo>
                  <a:lnTo>
                    <a:pt x="0" y="29"/>
                  </a:lnTo>
                  <a:lnTo>
                    <a:pt x="1" y="27"/>
                  </a:lnTo>
                  <a:lnTo>
                    <a:pt x="1" y="25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7" y="19"/>
                  </a:lnTo>
                  <a:lnTo>
                    <a:pt x="14" y="17"/>
                  </a:lnTo>
                  <a:lnTo>
                    <a:pt x="19" y="16"/>
                  </a:lnTo>
                  <a:lnTo>
                    <a:pt x="23" y="14"/>
                  </a:lnTo>
                  <a:lnTo>
                    <a:pt x="23" y="8"/>
                  </a:lnTo>
                  <a:lnTo>
                    <a:pt x="22" y="5"/>
                  </a:lnTo>
                  <a:lnTo>
                    <a:pt x="21" y="4"/>
                  </a:lnTo>
                  <a:lnTo>
                    <a:pt x="19" y="3"/>
                  </a:lnTo>
                  <a:lnTo>
                    <a:pt x="18" y="2"/>
                  </a:lnTo>
                  <a:lnTo>
                    <a:pt x="17" y="2"/>
                  </a:lnTo>
                  <a:lnTo>
                    <a:pt x="14" y="3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7" y="12"/>
                  </a:lnTo>
                  <a:lnTo>
                    <a:pt x="6" y="13"/>
                  </a:lnTo>
                  <a:lnTo>
                    <a:pt x="4" y="12"/>
                  </a:lnTo>
                  <a:lnTo>
                    <a:pt x="3" y="12"/>
                  </a:lnTo>
                  <a:lnTo>
                    <a:pt x="2" y="11"/>
                  </a:lnTo>
                  <a:lnTo>
                    <a:pt x="2" y="9"/>
                  </a:lnTo>
                  <a:lnTo>
                    <a:pt x="3" y="4"/>
                  </a:lnTo>
                  <a:lnTo>
                    <a:pt x="9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9" name="Freeform 131">
              <a:extLst>
                <a:ext uri="{FF2B5EF4-FFF2-40B4-BE49-F238E27FC236}">
                  <a16:creationId xmlns:a16="http://schemas.microsoft.com/office/drawing/2014/main" id="{FA93CA75-C16C-4423-AC18-D4816E826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" y="3506"/>
              <a:ext cx="24" cy="49"/>
            </a:xfrm>
            <a:custGeom>
              <a:avLst/>
              <a:gdLst>
                <a:gd name="T0" fmla="*/ 11 w 24"/>
                <a:gd name="T1" fmla="*/ 0 h 49"/>
                <a:gd name="T2" fmla="*/ 13 w 24"/>
                <a:gd name="T3" fmla="*/ 0 h 49"/>
                <a:gd name="T4" fmla="*/ 13 w 24"/>
                <a:gd name="T5" fmla="*/ 10 h 49"/>
                <a:gd name="T6" fmla="*/ 24 w 24"/>
                <a:gd name="T7" fmla="*/ 10 h 49"/>
                <a:gd name="T8" fmla="*/ 24 w 24"/>
                <a:gd name="T9" fmla="*/ 13 h 49"/>
                <a:gd name="T10" fmla="*/ 13 w 24"/>
                <a:gd name="T11" fmla="*/ 13 h 49"/>
                <a:gd name="T12" fmla="*/ 13 w 24"/>
                <a:gd name="T13" fmla="*/ 37 h 49"/>
                <a:gd name="T14" fmla="*/ 14 w 24"/>
                <a:gd name="T15" fmla="*/ 41 h 49"/>
                <a:gd name="T16" fmla="*/ 14 w 24"/>
                <a:gd name="T17" fmla="*/ 42 h 49"/>
                <a:gd name="T18" fmla="*/ 17 w 24"/>
                <a:gd name="T19" fmla="*/ 45 h 49"/>
                <a:gd name="T20" fmla="*/ 19 w 24"/>
                <a:gd name="T21" fmla="*/ 45 h 49"/>
                <a:gd name="T22" fmla="*/ 22 w 24"/>
                <a:gd name="T23" fmla="*/ 44 h 49"/>
                <a:gd name="T24" fmla="*/ 24 w 24"/>
                <a:gd name="T25" fmla="*/ 44 h 49"/>
                <a:gd name="T26" fmla="*/ 24 w 24"/>
                <a:gd name="T27" fmla="*/ 45 h 49"/>
                <a:gd name="T28" fmla="*/ 22 w 24"/>
                <a:gd name="T29" fmla="*/ 47 h 49"/>
                <a:gd name="T30" fmla="*/ 19 w 24"/>
                <a:gd name="T31" fmla="*/ 48 h 49"/>
                <a:gd name="T32" fmla="*/ 15 w 24"/>
                <a:gd name="T33" fmla="*/ 49 h 49"/>
                <a:gd name="T34" fmla="*/ 12 w 24"/>
                <a:gd name="T35" fmla="*/ 49 h 49"/>
                <a:gd name="T36" fmla="*/ 8 w 24"/>
                <a:gd name="T37" fmla="*/ 47 h 49"/>
                <a:gd name="T38" fmla="*/ 7 w 24"/>
                <a:gd name="T39" fmla="*/ 43 h 49"/>
                <a:gd name="T40" fmla="*/ 6 w 24"/>
                <a:gd name="T41" fmla="*/ 41 h 49"/>
                <a:gd name="T42" fmla="*/ 6 w 24"/>
                <a:gd name="T43" fmla="*/ 13 h 49"/>
                <a:gd name="T44" fmla="*/ 0 w 24"/>
                <a:gd name="T45" fmla="*/ 13 h 49"/>
                <a:gd name="T46" fmla="*/ 0 w 24"/>
                <a:gd name="T47" fmla="*/ 10 h 49"/>
                <a:gd name="T48" fmla="*/ 7 w 24"/>
                <a:gd name="T49" fmla="*/ 10 h 49"/>
                <a:gd name="T50" fmla="*/ 11 w 24"/>
                <a:gd name="T5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" h="49">
                  <a:moveTo>
                    <a:pt x="11" y="0"/>
                  </a:moveTo>
                  <a:lnTo>
                    <a:pt x="13" y="0"/>
                  </a:lnTo>
                  <a:lnTo>
                    <a:pt x="13" y="10"/>
                  </a:lnTo>
                  <a:lnTo>
                    <a:pt x="24" y="10"/>
                  </a:lnTo>
                  <a:lnTo>
                    <a:pt x="24" y="13"/>
                  </a:lnTo>
                  <a:lnTo>
                    <a:pt x="13" y="13"/>
                  </a:lnTo>
                  <a:lnTo>
                    <a:pt x="13" y="37"/>
                  </a:lnTo>
                  <a:lnTo>
                    <a:pt x="14" y="41"/>
                  </a:lnTo>
                  <a:lnTo>
                    <a:pt x="14" y="42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2" y="44"/>
                  </a:lnTo>
                  <a:lnTo>
                    <a:pt x="24" y="44"/>
                  </a:lnTo>
                  <a:lnTo>
                    <a:pt x="24" y="45"/>
                  </a:lnTo>
                  <a:lnTo>
                    <a:pt x="22" y="47"/>
                  </a:lnTo>
                  <a:lnTo>
                    <a:pt x="19" y="48"/>
                  </a:lnTo>
                  <a:lnTo>
                    <a:pt x="15" y="49"/>
                  </a:lnTo>
                  <a:lnTo>
                    <a:pt x="12" y="49"/>
                  </a:lnTo>
                  <a:lnTo>
                    <a:pt x="8" y="47"/>
                  </a:lnTo>
                  <a:lnTo>
                    <a:pt x="7" y="43"/>
                  </a:lnTo>
                  <a:lnTo>
                    <a:pt x="6" y="41"/>
                  </a:lnTo>
                  <a:lnTo>
                    <a:pt x="6" y="13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7" y="1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0" name="Freeform 132">
              <a:extLst>
                <a:ext uri="{FF2B5EF4-FFF2-40B4-BE49-F238E27FC236}">
                  <a16:creationId xmlns:a16="http://schemas.microsoft.com/office/drawing/2014/main" id="{CDE5AC59-44D8-4439-9B84-6D7463E22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3" y="3515"/>
              <a:ext cx="38" cy="40"/>
            </a:xfrm>
            <a:custGeom>
              <a:avLst/>
              <a:gdLst>
                <a:gd name="T0" fmla="*/ 21 w 38"/>
                <a:gd name="T1" fmla="*/ 18 h 40"/>
                <a:gd name="T2" fmla="*/ 14 w 38"/>
                <a:gd name="T3" fmla="*/ 20 h 40"/>
                <a:gd name="T4" fmla="*/ 10 w 38"/>
                <a:gd name="T5" fmla="*/ 23 h 40"/>
                <a:gd name="T6" fmla="*/ 8 w 38"/>
                <a:gd name="T7" fmla="*/ 28 h 40"/>
                <a:gd name="T8" fmla="*/ 11 w 38"/>
                <a:gd name="T9" fmla="*/ 34 h 40"/>
                <a:gd name="T10" fmla="*/ 15 w 38"/>
                <a:gd name="T11" fmla="*/ 36 h 40"/>
                <a:gd name="T12" fmla="*/ 19 w 38"/>
                <a:gd name="T13" fmla="*/ 35 h 40"/>
                <a:gd name="T14" fmla="*/ 23 w 38"/>
                <a:gd name="T15" fmla="*/ 31 h 40"/>
                <a:gd name="T16" fmla="*/ 24 w 38"/>
                <a:gd name="T17" fmla="*/ 17 h 40"/>
                <a:gd name="T18" fmla="*/ 22 w 38"/>
                <a:gd name="T19" fmla="*/ 0 h 40"/>
                <a:gd name="T20" fmla="*/ 26 w 38"/>
                <a:gd name="T21" fmla="*/ 1 h 40"/>
                <a:gd name="T22" fmla="*/ 29 w 38"/>
                <a:gd name="T23" fmla="*/ 5 h 40"/>
                <a:gd name="T24" fmla="*/ 30 w 38"/>
                <a:gd name="T25" fmla="*/ 32 h 40"/>
                <a:gd name="T26" fmla="*/ 33 w 38"/>
                <a:gd name="T27" fmla="*/ 36 h 40"/>
                <a:gd name="T28" fmla="*/ 38 w 38"/>
                <a:gd name="T29" fmla="*/ 38 h 40"/>
                <a:gd name="T30" fmla="*/ 31 w 38"/>
                <a:gd name="T31" fmla="*/ 40 h 40"/>
                <a:gd name="T32" fmla="*/ 25 w 38"/>
                <a:gd name="T33" fmla="*/ 39 h 40"/>
                <a:gd name="T34" fmla="*/ 21 w 38"/>
                <a:gd name="T35" fmla="*/ 36 h 40"/>
                <a:gd name="T36" fmla="*/ 15 w 38"/>
                <a:gd name="T37" fmla="*/ 39 h 40"/>
                <a:gd name="T38" fmla="*/ 8 w 38"/>
                <a:gd name="T39" fmla="*/ 40 h 40"/>
                <a:gd name="T40" fmla="*/ 1 w 38"/>
                <a:gd name="T41" fmla="*/ 34 h 40"/>
                <a:gd name="T42" fmla="*/ 0 w 38"/>
                <a:gd name="T43" fmla="*/ 27 h 40"/>
                <a:gd name="T44" fmla="*/ 3 w 38"/>
                <a:gd name="T45" fmla="*/ 22 h 40"/>
                <a:gd name="T46" fmla="*/ 8 w 38"/>
                <a:gd name="T47" fmla="*/ 19 h 40"/>
                <a:gd name="T48" fmla="*/ 20 w 38"/>
                <a:gd name="T49" fmla="*/ 16 h 40"/>
                <a:gd name="T50" fmla="*/ 24 w 38"/>
                <a:gd name="T51" fmla="*/ 10 h 40"/>
                <a:gd name="T52" fmla="*/ 22 w 38"/>
                <a:gd name="T53" fmla="*/ 5 h 40"/>
                <a:gd name="T54" fmla="*/ 18 w 38"/>
                <a:gd name="T55" fmla="*/ 2 h 40"/>
                <a:gd name="T56" fmla="*/ 10 w 38"/>
                <a:gd name="T57" fmla="*/ 7 h 40"/>
                <a:gd name="T58" fmla="*/ 8 w 38"/>
                <a:gd name="T59" fmla="*/ 12 h 40"/>
                <a:gd name="T60" fmla="*/ 5 w 38"/>
                <a:gd name="T61" fmla="*/ 12 h 40"/>
                <a:gd name="T62" fmla="*/ 2 w 38"/>
                <a:gd name="T63" fmla="*/ 11 h 40"/>
                <a:gd name="T64" fmla="*/ 4 w 38"/>
                <a:gd name="T65" fmla="*/ 4 h 40"/>
                <a:gd name="T66" fmla="*/ 17 w 38"/>
                <a:gd name="T6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" h="40">
                  <a:moveTo>
                    <a:pt x="24" y="17"/>
                  </a:moveTo>
                  <a:lnTo>
                    <a:pt x="21" y="18"/>
                  </a:lnTo>
                  <a:lnTo>
                    <a:pt x="18" y="19"/>
                  </a:lnTo>
                  <a:lnTo>
                    <a:pt x="14" y="20"/>
                  </a:lnTo>
                  <a:lnTo>
                    <a:pt x="11" y="22"/>
                  </a:lnTo>
                  <a:lnTo>
                    <a:pt x="10" y="23"/>
                  </a:lnTo>
                  <a:lnTo>
                    <a:pt x="9" y="25"/>
                  </a:lnTo>
                  <a:lnTo>
                    <a:pt x="8" y="28"/>
                  </a:lnTo>
                  <a:lnTo>
                    <a:pt x="9" y="31"/>
                  </a:lnTo>
                  <a:lnTo>
                    <a:pt x="11" y="34"/>
                  </a:lnTo>
                  <a:lnTo>
                    <a:pt x="12" y="35"/>
                  </a:lnTo>
                  <a:lnTo>
                    <a:pt x="15" y="36"/>
                  </a:lnTo>
                  <a:lnTo>
                    <a:pt x="17" y="35"/>
                  </a:lnTo>
                  <a:lnTo>
                    <a:pt x="19" y="35"/>
                  </a:lnTo>
                  <a:lnTo>
                    <a:pt x="21" y="34"/>
                  </a:lnTo>
                  <a:lnTo>
                    <a:pt x="23" y="31"/>
                  </a:lnTo>
                  <a:lnTo>
                    <a:pt x="24" y="28"/>
                  </a:lnTo>
                  <a:lnTo>
                    <a:pt x="24" y="17"/>
                  </a:lnTo>
                  <a:close/>
                  <a:moveTo>
                    <a:pt x="17" y="0"/>
                  </a:moveTo>
                  <a:lnTo>
                    <a:pt x="22" y="0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8" y="3"/>
                  </a:lnTo>
                  <a:lnTo>
                    <a:pt x="29" y="5"/>
                  </a:lnTo>
                  <a:lnTo>
                    <a:pt x="30" y="6"/>
                  </a:lnTo>
                  <a:lnTo>
                    <a:pt x="30" y="32"/>
                  </a:lnTo>
                  <a:lnTo>
                    <a:pt x="31" y="34"/>
                  </a:lnTo>
                  <a:lnTo>
                    <a:pt x="33" y="36"/>
                  </a:lnTo>
                  <a:lnTo>
                    <a:pt x="37" y="36"/>
                  </a:lnTo>
                  <a:lnTo>
                    <a:pt x="38" y="38"/>
                  </a:lnTo>
                  <a:lnTo>
                    <a:pt x="34" y="39"/>
                  </a:lnTo>
                  <a:lnTo>
                    <a:pt x="31" y="40"/>
                  </a:lnTo>
                  <a:lnTo>
                    <a:pt x="26" y="40"/>
                  </a:lnTo>
                  <a:lnTo>
                    <a:pt x="25" y="39"/>
                  </a:lnTo>
                  <a:lnTo>
                    <a:pt x="23" y="35"/>
                  </a:lnTo>
                  <a:lnTo>
                    <a:pt x="21" y="36"/>
                  </a:lnTo>
                  <a:lnTo>
                    <a:pt x="18" y="38"/>
                  </a:lnTo>
                  <a:lnTo>
                    <a:pt x="15" y="39"/>
                  </a:lnTo>
                  <a:lnTo>
                    <a:pt x="11" y="40"/>
                  </a:lnTo>
                  <a:lnTo>
                    <a:pt x="8" y="40"/>
                  </a:lnTo>
                  <a:lnTo>
                    <a:pt x="5" y="38"/>
                  </a:lnTo>
                  <a:lnTo>
                    <a:pt x="1" y="34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1" y="25"/>
                  </a:lnTo>
                  <a:lnTo>
                    <a:pt x="3" y="22"/>
                  </a:lnTo>
                  <a:lnTo>
                    <a:pt x="5" y="20"/>
                  </a:lnTo>
                  <a:lnTo>
                    <a:pt x="8" y="19"/>
                  </a:lnTo>
                  <a:lnTo>
                    <a:pt x="14" y="17"/>
                  </a:lnTo>
                  <a:lnTo>
                    <a:pt x="20" y="16"/>
                  </a:lnTo>
                  <a:lnTo>
                    <a:pt x="24" y="14"/>
                  </a:lnTo>
                  <a:lnTo>
                    <a:pt x="24" y="10"/>
                  </a:lnTo>
                  <a:lnTo>
                    <a:pt x="23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8" y="2"/>
                  </a:lnTo>
                  <a:lnTo>
                    <a:pt x="14" y="2"/>
                  </a:lnTo>
                  <a:lnTo>
                    <a:pt x="10" y="7"/>
                  </a:lnTo>
                  <a:lnTo>
                    <a:pt x="9" y="10"/>
                  </a:lnTo>
                  <a:lnTo>
                    <a:pt x="8" y="12"/>
                  </a:lnTo>
                  <a:lnTo>
                    <a:pt x="6" y="13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2" y="11"/>
                  </a:lnTo>
                  <a:lnTo>
                    <a:pt x="2" y="9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1" name="Freeform 133">
              <a:extLst>
                <a:ext uri="{FF2B5EF4-FFF2-40B4-BE49-F238E27FC236}">
                  <a16:creationId xmlns:a16="http://schemas.microsoft.com/office/drawing/2014/main" id="{CE0D371E-1F65-40FF-A966-0A061EF7D0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1" y="3066"/>
              <a:ext cx="54" cy="55"/>
            </a:xfrm>
            <a:custGeom>
              <a:avLst/>
              <a:gdLst>
                <a:gd name="T0" fmla="*/ 20 w 54"/>
                <a:gd name="T1" fmla="*/ 3 h 55"/>
                <a:gd name="T2" fmla="*/ 18 w 54"/>
                <a:gd name="T3" fmla="*/ 4 h 55"/>
                <a:gd name="T4" fmla="*/ 16 w 54"/>
                <a:gd name="T5" fmla="*/ 4 h 55"/>
                <a:gd name="T6" fmla="*/ 15 w 54"/>
                <a:gd name="T7" fmla="*/ 5 h 55"/>
                <a:gd name="T8" fmla="*/ 15 w 54"/>
                <a:gd name="T9" fmla="*/ 48 h 55"/>
                <a:gd name="T10" fmla="*/ 16 w 54"/>
                <a:gd name="T11" fmla="*/ 50 h 55"/>
                <a:gd name="T12" fmla="*/ 17 w 54"/>
                <a:gd name="T13" fmla="*/ 51 h 55"/>
                <a:gd name="T14" fmla="*/ 19 w 54"/>
                <a:gd name="T15" fmla="*/ 52 h 55"/>
                <a:gd name="T16" fmla="*/ 22 w 54"/>
                <a:gd name="T17" fmla="*/ 52 h 55"/>
                <a:gd name="T18" fmla="*/ 30 w 54"/>
                <a:gd name="T19" fmla="*/ 51 h 55"/>
                <a:gd name="T20" fmla="*/ 36 w 54"/>
                <a:gd name="T21" fmla="*/ 49 h 55"/>
                <a:gd name="T22" fmla="*/ 41 w 54"/>
                <a:gd name="T23" fmla="*/ 45 h 55"/>
                <a:gd name="T24" fmla="*/ 45 w 54"/>
                <a:gd name="T25" fmla="*/ 38 h 55"/>
                <a:gd name="T26" fmla="*/ 46 w 54"/>
                <a:gd name="T27" fmla="*/ 28 h 55"/>
                <a:gd name="T28" fmla="*/ 45 w 54"/>
                <a:gd name="T29" fmla="*/ 20 h 55"/>
                <a:gd name="T30" fmla="*/ 42 w 54"/>
                <a:gd name="T31" fmla="*/ 14 h 55"/>
                <a:gd name="T32" fmla="*/ 38 w 54"/>
                <a:gd name="T33" fmla="*/ 8 h 55"/>
                <a:gd name="T34" fmla="*/ 32 w 54"/>
                <a:gd name="T35" fmla="*/ 5 h 55"/>
                <a:gd name="T36" fmla="*/ 23 w 54"/>
                <a:gd name="T37" fmla="*/ 3 h 55"/>
                <a:gd name="T38" fmla="*/ 20 w 54"/>
                <a:gd name="T39" fmla="*/ 3 h 55"/>
                <a:gd name="T40" fmla="*/ 0 w 54"/>
                <a:gd name="T41" fmla="*/ 0 h 55"/>
                <a:gd name="T42" fmla="*/ 26 w 54"/>
                <a:gd name="T43" fmla="*/ 0 h 55"/>
                <a:gd name="T44" fmla="*/ 35 w 54"/>
                <a:gd name="T45" fmla="*/ 1 h 55"/>
                <a:gd name="T46" fmla="*/ 41 w 54"/>
                <a:gd name="T47" fmla="*/ 4 h 55"/>
                <a:gd name="T48" fmla="*/ 47 w 54"/>
                <a:gd name="T49" fmla="*/ 8 h 55"/>
                <a:gd name="T50" fmla="*/ 52 w 54"/>
                <a:gd name="T51" fmla="*/ 16 h 55"/>
                <a:gd name="T52" fmla="*/ 54 w 54"/>
                <a:gd name="T53" fmla="*/ 27 h 55"/>
                <a:gd name="T54" fmla="*/ 52 w 54"/>
                <a:gd name="T55" fmla="*/ 37 h 55"/>
                <a:gd name="T56" fmla="*/ 50 w 54"/>
                <a:gd name="T57" fmla="*/ 45 h 55"/>
                <a:gd name="T58" fmla="*/ 44 w 54"/>
                <a:gd name="T59" fmla="*/ 50 h 55"/>
                <a:gd name="T60" fmla="*/ 35 w 54"/>
                <a:gd name="T61" fmla="*/ 54 h 55"/>
                <a:gd name="T62" fmla="*/ 24 w 54"/>
                <a:gd name="T63" fmla="*/ 55 h 55"/>
                <a:gd name="T64" fmla="*/ 0 w 54"/>
                <a:gd name="T65" fmla="*/ 55 h 55"/>
                <a:gd name="T66" fmla="*/ 0 w 54"/>
                <a:gd name="T67" fmla="*/ 53 h 55"/>
                <a:gd name="T68" fmla="*/ 4 w 54"/>
                <a:gd name="T69" fmla="*/ 52 h 55"/>
                <a:gd name="T70" fmla="*/ 5 w 54"/>
                <a:gd name="T71" fmla="*/ 52 h 55"/>
                <a:gd name="T72" fmla="*/ 6 w 54"/>
                <a:gd name="T73" fmla="*/ 51 h 55"/>
                <a:gd name="T74" fmla="*/ 6 w 54"/>
                <a:gd name="T75" fmla="*/ 4 h 55"/>
                <a:gd name="T76" fmla="*/ 5 w 54"/>
                <a:gd name="T77" fmla="*/ 4 h 55"/>
                <a:gd name="T78" fmla="*/ 4 w 54"/>
                <a:gd name="T79" fmla="*/ 3 h 55"/>
                <a:gd name="T80" fmla="*/ 0 w 54"/>
                <a:gd name="T81" fmla="*/ 3 h 55"/>
                <a:gd name="T82" fmla="*/ 0 w 54"/>
                <a:gd name="T8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" h="55">
                  <a:moveTo>
                    <a:pt x="20" y="3"/>
                  </a:moveTo>
                  <a:lnTo>
                    <a:pt x="18" y="4"/>
                  </a:lnTo>
                  <a:lnTo>
                    <a:pt x="16" y="4"/>
                  </a:lnTo>
                  <a:lnTo>
                    <a:pt x="15" y="5"/>
                  </a:lnTo>
                  <a:lnTo>
                    <a:pt x="15" y="48"/>
                  </a:lnTo>
                  <a:lnTo>
                    <a:pt x="16" y="50"/>
                  </a:lnTo>
                  <a:lnTo>
                    <a:pt x="17" y="51"/>
                  </a:lnTo>
                  <a:lnTo>
                    <a:pt x="19" y="52"/>
                  </a:lnTo>
                  <a:lnTo>
                    <a:pt x="22" y="52"/>
                  </a:lnTo>
                  <a:lnTo>
                    <a:pt x="30" y="51"/>
                  </a:lnTo>
                  <a:lnTo>
                    <a:pt x="36" y="49"/>
                  </a:lnTo>
                  <a:lnTo>
                    <a:pt x="41" y="45"/>
                  </a:lnTo>
                  <a:lnTo>
                    <a:pt x="45" y="38"/>
                  </a:lnTo>
                  <a:lnTo>
                    <a:pt x="46" y="28"/>
                  </a:lnTo>
                  <a:lnTo>
                    <a:pt x="45" y="20"/>
                  </a:lnTo>
                  <a:lnTo>
                    <a:pt x="42" y="14"/>
                  </a:lnTo>
                  <a:lnTo>
                    <a:pt x="38" y="8"/>
                  </a:lnTo>
                  <a:lnTo>
                    <a:pt x="32" y="5"/>
                  </a:lnTo>
                  <a:lnTo>
                    <a:pt x="23" y="3"/>
                  </a:lnTo>
                  <a:lnTo>
                    <a:pt x="20" y="3"/>
                  </a:lnTo>
                  <a:close/>
                  <a:moveTo>
                    <a:pt x="0" y="0"/>
                  </a:moveTo>
                  <a:lnTo>
                    <a:pt x="26" y="0"/>
                  </a:lnTo>
                  <a:lnTo>
                    <a:pt x="35" y="1"/>
                  </a:lnTo>
                  <a:lnTo>
                    <a:pt x="41" y="4"/>
                  </a:lnTo>
                  <a:lnTo>
                    <a:pt x="47" y="8"/>
                  </a:lnTo>
                  <a:lnTo>
                    <a:pt x="52" y="16"/>
                  </a:lnTo>
                  <a:lnTo>
                    <a:pt x="54" y="27"/>
                  </a:lnTo>
                  <a:lnTo>
                    <a:pt x="52" y="37"/>
                  </a:lnTo>
                  <a:lnTo>
                    <a:pt x="50" y="45"/>
                  </a:lnTo>
                  <a:lnTo>
                    <a:pt x="44" y="50"/>
                  </a:lnTo>
                  <a:lnTo>
                    <a:pt x="35" y="54"/>
                  </a:lnTo>
                  <a:lnTo>
                    <a:pt x="24" y="55"/>
                  </a:lnTo>
                  <a:lnTo>
                    <a:pt x="0" y="55"/>
                  </a:lnTo>
                  <a:lnTo>
                    <a:pt x="0" y="53"/>
                  </a:lnTo>
                  <a:lnTo>
                    <a:pt x="4" y="52"/>
                  </a:lnTo>
                  <a:lnTo>
                    <a:pt x="5" y="52"/>
                  </a:lnTo>
                  <a:lnTo>
                    <a:pt x="6" y="51"/>
                  </a:lnTo>
                  <a:lnTo>
                    <a:pt x="6" y="4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2" name="Freeform 134">
              <a:extLst>
                <a:ext uri="{FF2B5EF4-FFF2-40B4-BE49-F238E27FC236}">
                  <a16:creationId xmlns:a16="http://schemas.microsoft.com/office/drawing/2014/main" id="{E74C4E97-05A2-4401-85E8-F054CE97E8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2" y="3081"/>
              <a:ext cx="37" cy="41"/>
            </a:xfrm>
            <a:custGeom>
              <a:avLst/>
              <a:gdLst>
                <a:gd name="T0" fmla="*/ 20 w 37"/>
                <a:gd name="T1" fmla="*/ 19 h 41"/>
                <a:gd name="T2" fmla="*/ 14 w 37"/>
                <a:gd name="T3" fmla="*/ 21 h 41"/>
                <a:gd name="T4" fmla="*/ 9 w 37"/>
                <a:gd name="T5" fmla="*/ 24 h 41"/>
                <a:gd name="T6" fmla="*/ 8 w 37"/>
                <a:gd name="T7" fmla="*/ 31 h 41"/>
                <a:gd name="T8" fmla="*/ 12 w 37"/>
                <a:gd name="T9" fmla="*/ 36 h 41"/>
                <a:gd name="T10" fmla="*/ 17 w 37"/>
                <a:gd name="T11" fmla="*/ 36 h 41"/>
                <a:gd name="T12" fmla="*/ 20 w 37"/>
                <a:gd name="T13" fmla="*/ 35 h 41"/>
                <a:gd name="T14" fmla="*/ 23 w 37"/>
                <a:gd name="T15" fmla="*/ 31 h 41"/>
                <a:gd name="T16" fmla="*/ 18 w 37"/>
                <a:gd name="T17" fmla="*/ 0 h 41"/>
                <a:gd name="T18" fmla="*/ 27 w 37"/>
                <a:gd name="T19" fmla="*/ 2 h 41"/>
                <a:gd name="T20" fmla="*/ 30 w 37"/>
                <a:gd name="T21" fmla="*/ 7 h 41"/>
                <a:gd name="T22" fmla="*/ 31 w 37"/>
                <a:gd name="T23" fmla="*/ 33 h 41"/>
                <a:gd name="T24" fmla="*/ 33 w 37"/>
                <a:gd name="T25" fmla="*/ 37 h 41"/>
                <a:gd name="T26" fmla="*/ 37 w 37"/>
                <a:gd name="T27" fmla="*/ 39 h 41"/>
                <a:gd name="T28" fmla="*/ 26 w 37"/>
                <a:gd name="T29" fmla="*/ 41 h 41"/>
                <a:gd name="T30" fmla="*/ 23 w 37"/>
                <a:gd name="T31" fmla="*/ 36 h 41"/>
                <a:gd name="T32" fmla="*/ 18 w 37"/>
                <a:gd name="T33" fmla="*/ 39 h 41"/>
                <a:gd name="T34" fmla="*/ 11 w 37"/>
                <a:gd name="T35" fmla="*/ 41 h 41"/>
                <a:gd name="T36" fmla="*/ 3 w 37"/>
                <a:gd name="T37" fmla="*/ 37 h 41"/>
                <a:gd name="T38" fmla="*/ 0 w 37"/>
                <a:gd name="T39" fmla="*/ 30 h 41"/>
                <a:gd name="T40" fmla="*/ 1 w 37"/>
                <a:gd name="T41" fmla="*/ 26 h 41"/>
                <a:gd name="T42" fmla="*/ 5 w 37"/>
                <a:gd name="T43" fmla="*/ 21 h 41"/>
                <a:gd name="T44" fmla="*/ 14 w 37"/>
                <a:gd name="T45" fmla="*/ 18 h 41"/>
                <a:gd name="T46" fmla="*/ 23 w 37"/>
                <a:gd name="T47" fmla="*/ 15 h 41"/>
                <a:gd name="T48" fmla="*/ 22 w 37"/>
                <a:gd name="T49" fmla="*/ 6 h 41"/>
                <a:gd name="T50" fmla="*/ 20 w 37"/>
                <a:gd name="T51" fmla="*/ 4 h 41"/>
                <a:gd name="T52" fmla="*/ 17 w 37"/>
                <a:gd name="T53" fmla="*/ 3 h 41"/>
                <a:gd name="T54" fmla="*/ 12 w 37"/>
                <a:gd name="T55" fmla="*/ 5 h 41"/>
                <a:gd name="T56" fmla="*/ 8 w 37"/>
                <a:gd name="T57" fmla="*/ 11 h 41"/>
                <a:gd name="T58" fmla="*/ 7 w 37"/>
                <a:gd name="T59" fmla="*/ 13 h 41"/>
                <a:gd name="T60" fmla="*/ 5 w 37"/>
                <a:gd name="T61" fmla="*/ 13 h 41"/>
                <a:gd name="T62" fmla="*/ 2 w 37"/>
                <a:gd name="T63" fmla="*/ 12 h 41"/>
                <a:gd name="T64" fmla="*/ 4 w 37"/>
                <a:gd name="T65" fmla="*/ 5 h 41"/>
                <a:gd name="T66" fmla="*/ 18 w 37"/>
                <a:gd name="T6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" h="41">
                  <a:moveTo>
                    <a:pt x="23" y="17"/>
                  </a:moveTo>
                  <a:lnTo>
                    <a:pt x="20" y="19"/>
                  </a:lnTo>
                  <a:lnTo>
                    <a:pt x="18" y="20"/>
                  </a:lnTo>
                  <a:lnTo>
                    <a:pt x="14" y="21"/>
                  </a:lnTo>
                  <a:lnTo>
                    <a:pt x="11" y="23"/>
                  </a:lnTo>
                  <a:lnTo>
                    <a:pt x="9" y="24"/>
                  </a:lnTo>
                  <a:lnTo>
                    <a:pt x="8" y="26"/>
                  </a:lnTo>
                  <a:lnTo>
                    <a:pt x="8" y="31"/>
                  </a:lnTo>
                  <a:lnTo>
                    <a:pt x="10" y="35"/>
                  </a:lnTo>
                  <a:lnTo>
                    <a:pt x="12" y="36"/>
                  </a:lnTo>
                  <a:lnTo>
                    <a:pt x="15" y="37"/>
                  </a:lnTo>
                  <a:lnTo>
                    <a:pt x="17" y="36"/>
                  </a:lnTo>
                  <a:lnTo>
                    <a:pt x="19" y="36"/>
                  </a:lnTo>
                  <a:lnTo>
                    <a:pt x="20" y="35"/>
                  </a:lnTo>
                  <a:lnTo>
                    <a:pt x="21" y="33"/>
                  </a:lnTo>
                  <a:lnTo>
                    <a:pt x="23" y="31"/>
                  </a:lnTo>
                  <a:lnTo>
                    <a:pt x="23" y="17"/>
                  </a:lnTo>
                  <a:close/>
                  <a:moveTo>
                    <a:pt x="18" y="0"/>
                  </a:moveTo>
                  <a:lnTo>
                    <a:pt x="21" y="0"/>
                  </a:lnTo>
                  <a:lnTo>
                    <a:pt x="27" y="2"/>
                  </a:lnTo>
                  <a:lnTo>
                    <a:pt x="29" y="6"/>
                  </a:lnTo>
                  <a:lnTo>
                    <a:pt x="30" y="7"/>
                  </a:lnTo>
                  <a:lnTo>
                    <a:pt x="30" y="30"/>
                  </a:lnTo>
                  <a:lnTo>
                    <a:pt x="31" y="33"/>
                  </a:lnTo>
                  <a:lnTo>
                    <a:pt x="31" y="35"/>
                  </a:lnTo>
                  <a:lnTo>
                    <a:pt x="33" y="37"/>
                  </a:lnTo>
                  <a:lnTo>
                    <a:pt x="37" y="37"/>
                  </a:lnTo>
                  <a:lnTo>
                    <a:pt x="37" y="39"/>
                  </a:lnTo>
                  <a:lnTo>
                    <a:pt x="28" y="41"/>
                  </a:lnTo>
                  <a:lnTo>
                    <a:pt x="26" y="41"/>
                  </a:lnTo>
                  <a:lnTo>
                    <a:pt x="25" y="40"/>
                  </a:lnTo>
                  <a:lnTo>
                    <a:pt x="23" y="36"/>
                  </a:lnTo>
                  <a:lnTo>
                    <a:pt x="20" y="37"/>
                  </a:lnTo>
                  <a:lnTo>
                    <a:pt x="18" y="39"/>
                  </a:lnTo>
                  <a:lnTo>
                    <a:pt x="15" y="40"/>
                  </a:lnTo>
                  <a:lnTo>
                    <a:pt x="11" y="41"/>
                  </a:lnTo>
                  <a:lnTo>
                    <a:pt x="8" y="41"/>
                  </a:lnTo>
                  <a:lnTo>
                    <a:pt x="3" y="37"/>
                  </a:lnTo>
                  <a:lnTo>
                    <a:pt x="2" y="35"/>
                  </a:lnTo>
                  <a:lnTo>
                    <a:pt x="0" y="30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3" y="23"/>
                  </a:lnTo>
                  <a:lnTo>
                    <a:pt x="5" y="21"/>
                  </a:lnTo>
                  <a:lnTo>
                    <a:pt x="7" y="20"/>
                  </a:lnTo>
                  <a:lnTo>
                    <a:pt x="14" y="18"/>
                  </a:lnTo>
                  <a:lnTo>
                    <a:pt x="20" y="16"/>
                  </a:lnTo>
                  <a:lnTo>
                    <a:pt x="23" y="15"/>
                  </a:lnTo>
                  <a:lnTo>
                    <a:pt x="23" y="9"/>
                  </a:lnTo>
                  <a:lnTo>
                    <a:pt x="22" y="6"/>
                  </a:lnTo>
                  <a:lnTo>
                    <a:pt x="21" y="5"/>
                  </a:lnTo>
                  <a:lnTo>
                    <a:pt x="20" y="4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4" y="4"/>
                  </a:lnTo>
                  <a:lnTo>
                    <a:pt x="12" y="5"/>
                  </a:lnTo>
                  <a:lnTo>
                    <a:pt x="10" y="7"/>
                  </a:lnTo>
                  <a:lnTo>
                    <a:pt x="8" y="11"/>
                  </a:lnTo>
                  <a:lnTo>
                    <a:pt x="8" y="13"/>
                  </a:lnTo>
                  <a:lnTo>
                    <a:pt x="7" y="13"/>
                  </a:lnTo>
                  <a:lnTo>
                    <a:pt x="6" y="14"/>
                  </a:lnTo>
                  <a:lnTo>
                    <a:pt x="5" y="13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3" name="Freeform 135">
              <a:extLst>
                <a:ext uri="{FF2B5EF4-FFF2-40B4-BE49-F238E27FC236}">
                  <a16:creationId xmlns:a16="http://schemas.microsoft.com/office/drawing/2014/main" id="{1613FBE5-6B43-45EB-BB7D-B4EAB6559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" y="3073"/>
              <a:ext cx="25" cy="49"/>
            </a:xfrm>
            <a:custGeom>
              <a:avLst/>
              <a:gdLst>
                <a:gd name="T0" fmla="*/ 11 w 25"/>
                <a:gd name="T1" fmla="*/ 0 h 49"/>
                <a:gd name="T2" fmla="*/ 13 w 25"/>
                <a:gd name="T3" fmla="*/ 0 h 49"/>
                <a:gd name="T4" fmla="*/ 13 w 25"/>
                <a:gd name="T5" fmla="*/ 9 h 49"/>
                <a:gd name="T6" fmla="*/ 24 w 25"/>
                <a:gd name="T7" fmla="*/ 9 h 49"/>
                <a:gd name="T8" fmla="*/ 24 w 25"/>
                <a:gd name="T9" fmla="*/ 13 h 49"/>
                <a:gd name="T10" fmla="*/ 13 w 25"/>
                <a:gd name="T11" fmla="*/ 13 h 49"/>
                <a:gd name="T12" fmla="*/ 13 w 25"/>
                <a:gd name="T13" fmla="*/ 37 h 49"/>
                <a:gd name="T14" fmla="*/ 14 w 25"/>
                <a:gd name="T15" fmla="*/ 40 h 49"/>
                <a:gd name="T16" fmla="*/ 14 w 25"/>
                <a:gd name="T17" fmla="*/ 42 h 49"/>
                <a:gd name="T18" fmla="*/ 17 w 25"/>
                <a:gd name="T19" fmla="*/ 45 h 49"/>
                <a:gd name="T20" fmla="*/ 19 w 25"/>
                <a:gd name="T21" fmla="*/ 45 h 49"/>
                <a:gd name="T22" fmla="*/ 22 w 25"/>
                <a:gd name="T23" fmla="*/ 44 h 49"/>
                <a:gd name="T24" fmla="*/ 25 w 25"/>
                <a:gd name="T25" fmla="*/ 44 h 49"/>
                <a:gd name="T26" fmla="*/ 25 w 25"/>
                <a:gd name="T27" fmla="*/ 45 h 49"/>
                <a:gd name="T28" fmla="*/ 22 w 25"/>
                <a:gd name="T29" fmla="*/ 47 h 49"/>
                <a:gd name="T30" fmla="*/ 19 w 25"/>
                <a:gd name="T31" fmla="*/ 48 h 49"/>
                <a:gd name="T32" fmla="*/ 15 w 25"/>
                <a:gd name="T33" fmla="*/ 49 h 49"/>
                <a:gd name="T34" fmla="*/ 12 w 25"/>
                <a:gd name="T35" fmla="*/ 49 h 49"/>
                <a:gd name="T36" fmla="*/ 9 w 25"/>
                <a:gd name="T37" fmla="*/ 47 h 49"/>
                <a:gd name="T38" fmla="*/ 7 w 25"/>
                <a:gd name="T39" fmla="*/ 43 h 49"/>
                <a:gd name="T40" fmla="*/ 6 w 25"/>
                <a:gd name="T41" fmla="*/ 40 h 49"/>
                <a:gd name="T42" fmla="*/ 6 w 25"/>
                <a:gd name="T43" fmla="*/ 13 h 49"/>
                <a:gd name="T44" fmla="*/ 0 w 25"/>
                <a:gd name="T45" fmla="*/ 13 h 49"/>
                <a:gd name="T46" fmla="*/ 0 w 25"/>
                <a:gd name="T47" fmla="*/ 9 h 49"/>
                <a:gd name="T48" fmla="*/ 7 w 25"/>
                <a:gd name="T49" fmla="*/ 9 h 49"/>
                <a:gd name="T50" fmla="*/ 11 w 25"/>
                <a:gd name="T5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" h="49">
                  <a:moveTo>
                    <a:pt x="11" y="0"/>
                  </a:moveTo>
                  <a:lnTo>
                    <a:pt x="13" y="0"/>
                  </a:lnTo>
                  <a:lnTo>
                    <a:pt x="13" y="9"/>
                  </a:lnTo>
                  <a:lnTo>
                    <a:pt x="24" y="9"/>
                  </a:lnTo>
                  <a:lnTo>
                    <a:pt x="24" y="13"/>
                  </a:lnTo>
                  <a:lnTo>
                    <a:pt x="13" y="13"/>
                  </a:lnTo>
                  <a:lnTo>
                    <a:pt x="13" y="37"/>
                  </a:lnTo>
                  <a:lnTo>
                    <a:pt x="14" y="40"/>
                  </a:lnTo>
                  <a:lnTo>
                    <a:pt x="14" y="42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2" y="44"/>
                  </a:lnTo>
                  <a:lnTo>
                    <a:pt x="25" y="44"/>
                  </a:lnTo>
                  <a:lnTo>
                    <a:pt x="25" y="45"/>
                  </a:lnTo>
                  <a:lnTo>
                    <a:pt x="22" y="47"/>
                  </a:lnTo>
                  <a:lnTo>
                    <a:pt x="19" y="48"/>
                  </a:lnTo>
                  <a:lnTo>
                    <a:pt x="15" y="49"/>
                  </a:lnTo>
                  <a:lnTo>
                    <a:pt x="12" y="49"/>
                  </a:lnTo>
                  <a:lnTo>
                    <a:pt x="9" y="47"/>
                  </a:lnTo>
                  <a:lnTo>
                    <a:pt x="7" y="43"/>
                  </a:lnTo>
                  <a:lnTo>
                    <a:pt x="6" y="40"/>
                  </a:lnTo>
                  <a:lnTo>
                    <a:pt x="6" y="13"/>
                  </a:lnTo>
                  <a:lnTo>
                    <a:pt x="0" y="13"/>
                  </a:lnTo>
                  <a:lnTo>
                    <a:pt x="0" y="9"/>
                  </a:lnTo>
                  <a:lnTo>
                    <a:pt x="7" y="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4" name="Freeform 136">
              <a:extLst>
                <a:ext uri="{FF2B5EF4-FFF2-40B4-BE49-F238E27FC236}">
                  <a16:creationId xmlns:a16="http://schemas.microsoft.com/office/drawing/2014/main" id="{08925793-B23C-4B5B-967F-F02BB1BF2F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0" y="3081"/>
              <a:ext cx="38" cy="41"/>
            </a:xfrm>
            <a:custGeom>
              <a:avLst/>
              <a:gdLst>
                <a:gd name="T0" fmla="*/ 21 w 38"/>
                <a:gd name="T1" fmla="*/ 19 h 41"/>
                <a:gd name="T2" fmla="*/ 14 w 38"/>
                <a:gd name="T3" fmla="*/ 21 h 41"/>
                <a:gd name="T4" fmla="*/ 10 w 38"/>
                <a:gd name="T5" fmla="*/ 24 h 41"/>
                <a:gd name="T6" fmla="*/ 8 w 38"/>
                <a:gd name="T7" fmla="*/ 29 h 41"/>
                <a:gd name="T8" fmla="*/ 11 w 38"/>
                <a:gd name="T9" fmla="*/ 35 h 41"/>
                <a:gd name="T10" fmla="*/ 15 w 38"/>
                <a:gd name="T11" fmla="*/ 37 h 41"/>
                <a:gd name="T12" fmla="*/ 19 w 38"/>
                <a:gd name="T13" fmla="*/ 36 h 41"/>
                <a:gd name="T14" fmla="*/ 23 w 38"/>
                <a:gd name="T15" fmla="*/ 31 h 41"/>
                <a:gd name="T16" fmla="*/ 24 w 38"/>
                <a:gd name="T17" fmla="*/ 17 h 41"/>
                <a:gd name="T18" fmla="*/ 22 w 38"/>
                <a:gd name="T19" fmla="*/ 0 h 41"/>
                <a:gd name="T20" fmla="*/ 27 w 38"/>
                <a:gd name="T21" fmla="*/ 2 h 41"/>
                <a:gd name="T22" fmla="*/ 29 w 38"/>
                <a:gd name="T23" fmla="*/ 6 h 41"/>
                <a:gd name="T24" fmla="*/ 30 w 38"/>
                <a:gd name="T25" fmla="*/ 33 h 41"/>
                <a:gd name="T26" fmla="*/ 33 w 38"/>
                <a:gd name="T27" fmla="*/ 37 h 41"/>
                <a:gd name="T28" fmla="*/ 38 w 38"/>
                <a:gd name="T29" fmla="*/ 39 h 41"/>
                <a:gd name="T30" fmla="*/ 31 w 38"/>
                <a:gd name="T31" fmla="*/ 41 h 41"/>
                <a:gd name="T32" fmla="*/ 25 w 38"/>
                <a:gd name="T33" fmla="*/ 40 h 41"/>
                <a:gd name="T34" fmla="*/ 21 w 38"/>
                <a:gd name="T35" fmla="*/ 37 h 41"/>
                <a:gd name="T36" fmla="*/ 15 w 38"/>
                <a:gd name="T37" fmla="*/ 40 h 41"/>
                <a:gd name="T38" fmla="*/ 8 w 38"/>
                <a:gd name="T39" fmla="*/ 41 h 41"/>
                <a:gd name="T40" fmla="*/ 1 w 38"/>
                <a:gd name="T41" fmla="*/ 35 h 41"/>
                <a:gd name="T42" fmla="*/ 0 w 38"/>
                <a:gd name="T43" fmla="*/ 28 h 41"/>
                <a:gd name="T44" fmla="*/ 3 w 38"/>
                <a:gd name="T45" fmla="*/ 23 h 41"/>
                <a:gd name="T46" fmla="*/ 8 w 38"/>
                <a:gd name="T47" fmla="*/ 20 h 41"/>
                <a:gd name="T48" fmla="*/ 20 w 38"/>
                <a:gd name="T49" fmla="*/ 16 h 41"/>
                <a:gd name="T50" fmla="*/ 24 w 38"/>
                <a:gd name="T51" fmla="*/ 11 h 41"/>
                <a:gd name="T52" fmla="*/ 22 w 38"/>
                <a:gd name="T53" fmla="*/ 6 h 41"/>
                <a:gd name="T54" fmla="*/ 18 w 38"/>
                <a:gd name="T55" fmla="*/ 3 h 41"/>
                <a:gd name="T56" fmla="*/ 10 w 38"/>
                <a:gd name="T57" fmla="*/ 8 h 41"/>
                <a:gd name="T58" fmla="*/ 8 w 38"/>
                <a:gd name="T59" fmla="*/ 13 h 41"/>
                <a:gd name="T60" fmla="*/ 5 w 38"/>
                <a:gd name="T61" fmla="*/ 13 h 41"/>
                <a:gd name="T62" fmla="*/ 2 w 38"/>
                <a:gd name="T63" fmla="*/ 12 h 41"/>
                <a:gd name="T64" fmla="*/ 4 w 38"/>
                <a:gd name="T65" fmla="*/ 5 h 41"/>
                <a:gd name="T66" fmla="*/ 17 w 38"/>
                <a:gd name="T6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" h="41">
                  <a:moveTo>
                    <a:pt x="24" y="17"/>
                  </a:moveTo>
                  <a:lnTo>
                    <a:pt x="21" y="19"/>
                  </a:lnTo>
                  <a:lnTo>
                    <a:pt x="18" y="20"/>
                  </a:lnTo>
                  <a:lnTo>
                    <a:pt x="14" y="21"/>
                  </a:lnTo>
                  <a:lnTo>
                    <a:pt x="12" y="23"/>
                  </a:lnTo>
                  <a:lnTo>
                    <a:pt x="10" y="24"/>
                  </a:lnTo>
                  <a:lnTo>
                    <a:pt x="9" y="26"/>
                  </a:lnTo>
                  <a:lnTo>
                    <a:pt x="8" y="29"/>
                  </a:lnTo>
                  <a:lnTo>
                    <a:pt x="9" y="31"/>
                  </a:lnTo>
                  <a:lnTo>
                    <a:pt x="11" y="35"/>
                  </a:lnTo>
                  <a:lnTo>
                    <a:pt x="12" y="36"/>
                  </a:lnTo>
                  <a:lnTo>
                    <a:pt x="15" y="37"/>
                  </a:lnTo>
                  <a:lnTo>
                    <a:pt x="17" y="36"/>
                  </a:lnTo>
                  <a:lnTo>
                    <a:pt x="19" y="36"/>
                  </a:lnTo>
                  <a:lnTo>
                    <a:pt x="21" y="35"/>
                  </a:lnTo>
                  <a:lnTo>
                    <a:pt x="23" y="31"/>
                  </a:lnTo>
                  <a:lnTo>
                    <a:pt x="24" y="29"/>
                  </a:lnTo>
                  <a:lnTo>
                    <a:pt x="24" y="17"/>
                  </a:lnTo>
                  <a:close/>
                  <a:moveTo>
                    <a:pt x="17" y="0"/>
                  </a:moveTo>
                  <a:lnTo>
                    <a:pt x="22" y="0"/>
                  </a:lnTo>
                  <a:lnTo>
                    <a:pt x="25" y="1"/>
                  </a:lnTo>
                  <a:lnTo>
                    <a:pt x="27" y="2"/>
                  </a:lnTo>
                  <a:lnTo>
                    <a:pt x="28" y="4"/>
                  </a:lnTo>
                  <a:lnTo>
                    <a:pt x="29" y="6"/>
                  </a:lnTo>
                  <a:lnTo>
                    <a:pt x="30" y="7"/>
                  </a:lnTo>
                  <a:lnTo>
                    <a:pt x="30" y="33"/>
                  </a:lnTo>
                  <a:lnTo>
                    <a:pt x="31" y="35"/>
                  </a:lnTo>
                  <a:lnTo>
                    <a:pt x="33" y="37"/>
                  </a:lnTo>
                  <a:lnTo>
                    <a:pt x="37" y="37"/>
                  </a:lnTo>
                  <a:lnTo>
                    <a:pt x="38" y="39"/>
                  </a:lnTo>
                  <a:lnTo>
                    <a:pt x="34" y="40"/>
                  </a:lnTo>
                  <a:lnTo>
                    <a:pt x="31" y="41"/>
                  </a:lnTo>
                  <a:lnTo>
                    <a:pt x="27" y="41"/>
                  </a:lnTo>
                  <a:lnTo>
                    <a:pt x="25" y="40"/>
                  </a:lnTo>
                  <a:lnTo>
                    <a:pt x="23" y="36"/>
                  </a:lnTo>
                  <a:lnTo>
                    <a:pt x="21" y="37"/>
                  </a:lnTo>
                  <a:lnTo>
                    <a:pt x="18" y="39"/>
                  </a:lnTo>
                  <a:lnTo>
                    <a:pt x="15" y="40"/>
                  </a:lnTo>
                  <a:lnTo>
                    <a:pt x="12" y="41"/>
                  </a:lnTo>
                  <a:lnTo>
                    <a:pt x="8" y="41"/>
                  </a:lnTo>
                  <a:lnTo>
                    <a:pt x="5" y="39"/>
                  </a:lnTo>
                  <a:lnTo>
                    <a:pt x="1" y="35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1" y="26"/>
                  </a:lnTo>
                  <a:lnTo>
                    <a:pt x="3" y="23"/>
                  </a:lnTo>
                  <a:lnTo>
                    <a:pt x="5" y="21"/>
                  </a:lnTo>
                  <a:lnTo>
                    <a:pt x="8" y="20"/>
                  </a:lnTo>
                  <a:lnTo>
                    <a:pt x="14" y="18"/>
                  </a:lnTo>
                  <a:lnTo>
                    <a:pt x="20" y="16"/>
                  </a:lnTo>
                  <a:lnTo>
                    <a:pt x="24" y="15"/>
                  </a:lnTo>
                  <a:lnTo>
                    <a:pt x="24" y="11"/>
                  </a:lnTo>
                  <a:lnTo>
                    <a:pt x="23" y="9"/>
                  </a:lnTo>
                  <a:lnTo>
                    <a:pt x="22" y="6"/>
                  </a:lnTo>
                  <a:lnTo>
                    <a:pt x="20" y="4"/>
                  </a:lnTo>
                  <a:lnTo>
                    <a:pt x="18" y="3"/>
                  </a:lnTo>
                  <a:lnTo>
                    <a:pt x="14" y="3"/>
                  </a:lnTo>
                  <a:lnTo>
                    <a:pt x="10" y="8"/>
                  </a:lnTo>
                  <a:lnTo>
                    <a:pt x="9" y="11"/>
                  </a:lnTo>
                  <a:lnTo>
                    <a:pt x="8" y="13"/>
                  </a:lnTo>
                  <a:lnTo>
                    <a:pt x="6" y="14"/>
                  </a:lnTo>
                  <a:lnTo>
                    <a:pt x="5" y="13"/>
                  </a:lnTo>
                  <a:lnTo>
                    <a:pt x="3" y="13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4" y="5"/>
                  </a:lnTo>
                  <a:lnTo>
                    <a:pt x="10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5" name="Freeform 137">
              <a:extLst>
                <a:ext uri="{FF2B5EF4-FFF2-40B4-BE49-F238E27FC236}">
                  <a16:creationId xmlns:a16="http://schemas.microsoft.com/office/drawing/2014/main" id="{650DF1DF-1DEB-474B-B246-8A925193E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" y="3081"/>
              <a:ext cx="28" cy="40"/>
            </a:xfrm>
            <a:custGeom>
              <a:avLst/>
              <a:gdLst>
                <a:gd name="T0" fmla="*/ 13 w 28"/>
                <a:gd name="T1" fmla="*/ 0 h 40"/>
                <a:gd name="T2" fmla="*/ 14 w 28"/>
                <a:gd name="T3" fmla="*/ 7 h 40"/>
                <a:gd name="T4" fmla="*/ 18 w 28"/>
                <a:gd name="T5" fmla="*/ 2 h 40"/>
                <a:gd name="T6" fmla="*/ 22 w 28"/>
                <a:gd name="T7" fmla="*/ 0 h 40"/>
                <a:gd name="T8" fmla="*/ 24 w 28"/>
                <a:gd name="T9" fmla="*/ 0 h 40"/>
                <a:gd name="T10" fmla="*/ 26 w 28"/>
                <a:gd name="T11" fmla="*/ 1 h 40"/>
                <a:gd name="T12" fmla="*/ 28 w 28"/>
                <a:gd name="T13" fmla="*/ 3 h 40"/>
                <a:gd name="T14" fmla="*/ 28 w 28"/>
                <a:gd name="T15" fmla="*/ 7 h 40"/>
                <a:gd name="T16" fmla="*/ 27 w 28"/>
                <a:gd name="T17" fmla="*/ 8 h 40"/>
                <a:gd name="T18" fmla="*/ 25 w 28"/>
                <a:gd name="T19" fmla="*/ 9 h 40"/>
                <a:gd name="T20" fmla="*/ 23 w 28"/>
                <a:gd name="T21" fmla="*/ 9 h 40"/>
                <a:gd name="T22" fmla="*/ 21 w 28"/>
                <a:gd name="T23" fmla="*/ 7 h 40"/>
                <a:gd name="T24" fmla="*/ 17 w 28"/>
                <a:gd name="T25" fmla="*/ 7 h 40"/>
                <a:gd name="T26" fmla="*/ 16 w 28"/>
                <a:gd name="T27" fmla="*/ 8 h 40"/>
                <a:gd name="T28" fmla="*/ 15 w 28"/>
                <a:gd name="T29" fmla="*/ 9 h 40"/>
                <a:gd name="T30" fmla="*/ 14 w 28"/>
                <a:gd name="T31" fmla="*/ 12 h 40"/>
                <a:gd name="T32" fmla="*/ 14 w 28"/>
                <a:gd name="T33" fmla="*/ 35 h 40"/>
                <a:gd name="T34" fmla="*/ 16 w 28"/>
                <a:gd name="T35" fmla="*/ 37 h 40"/>
                <a:gd name="T36" fmla="*/ 17 w 28"/>
                <a:gd name="T37" fmla="*/ 38 h 40"/>
                <a:gd name="T38" fmla="*/ 21 w 28"/>
                <a:gd name="T39" fmla="*/ 38 h 40"/>
                <a:gd name="T40" fmla="*/ 21 w 28"/>
                <a:gd name="T41" fmla="*/ 40 h 40"/>
                <a:gd name="T42" fmla="*/ 0 w 28"/>
                <a:gd name="T43" fmla="*/ 40 h 40"/>
                <a:gd name="T44" fmla="*/ 0 w 28"/>
                <a:gd name="T45" fmla="*/ 38 h 40"/>
                <a:gd name="T46" fmla="*/ 3 w 28"/>
                <a:gd name="T47" fmla="*/ 37 h 40"/>
                <a:gd name="T48" fmla="*/ 5 w 28"/>
                <a:gd name="T49" fmla="*/ 37 h 40"/>
                <a:gd name="T50" fmla="*/ 6 w 28"/>
                <a:gd name="T51" fmla="*/ 36 h 40"/>
                <a:gd name="T52" fmla="*/ 6 w 28"/>
                <a:gd name="T53" fmla="*/ 6 h 40"/>
                <a:gd name="T54" fmla="*/ 5 w 28"/>
                <a:gd name="T55" fmla="*/ 5 h 40"/>
                <a:gd name="T56" fmla="*/ 4 w 28"/>
                <a:gd name="T57" fmla="*/ 5 h 40"/>
                <a:gd name="T58" fmla="*/ 0 w 28"/>
                <a:gd name="T59" fmla="*/ 4 h 40"/>
                <a:gd name="T60" fmla="*/ 0 w 28"/>
                <a:gd name="T61" fmla="*/ 2 h 40"/>
                <a:gd name="T62" fmla="*/ 13 w 28"/>
                <a:gd name="T6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" h="40">
                  <a:moveTo>
                    <a:pt x="13" y="0"/>
                  </a:moveTo>
                  <a:lnTo>
                    <a:pt x="14" y="7"/>
                  </a:lnTo>
                  <a:lnTo>
                    <a:pt x="18" y="2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1"/>
                  </a:lnTo>
                  <a:lnTo>
                    <a:pt x="28" y="3"/>
                  </a:lnTo>
                  <a:lnTo>
                    <a:pt x="28" y="7"/>
                  </a:lnTo>
                  <a:lnTo>
                    <a:pt x="27" y="8"/>
                  </a:lnTo>
                  <a:lnTo>
                    <a:pt x="25" y="9"/>
                  </a:lnTo>
                  <a:lnTo>
                    <a:pt x="23" y="9"/>
                  </a:lnTo>
                  <a:lnTo>
                    <a:pt x="21" y="7"/>
                  </a:lnTo>
                  <a:lnTo>
                    <a:pt x="17" y="7"/>
                  </a:lnTo>
                  <a:lnTo>
                    <a:pt x="16" y="8"/>
                  </a:lnTo>
                  <a:lnTo>
                    <a:pt x="15" y="9"/>
                  </a:lnTo>
                  <a:lnTo>
                    <a:pt x="14" y="12"/>
                  </a:lnTo>
                  <a:lnTo>
                    <a:pt x="14" y="35"/>
                  </a:lnTo>
                  <a:lnTo>
                    <a:pt x="16" y="37"/>
                  </a:lnTo>
                  <a:lnTo>
                    <a:pt x="17" y="38"/>
                  </a:lnTo>
                  <a:lnTo>
                    <a:pt x="21" y="38"/>
                  </a:lnTo>
                  <a:lnTo>
                    <a:pt x="21" y="40"/>
                  </a:lnTo>
                  <a:lnTo>
                    <a:pt x="0" y="40"/>
                  </a:lnTo>
                  <a:lnTo>
                    <a:pt x="0" y="38"/>
                  </a:lnTo>
                  <a:lnTo>
                    <a:pt x="3" y="37"/>
                  </a:lnTo>
                  <a:lnTo>
                    <a:pt x="5" y="37"/>
                  </a:lnTo>
                  <a:lnTo>
                    <a:pt x="6" y="36"/>
                  </a:lnTo>
                  <a:lnTo>
                    <a:pt x="6" y="6"/>
                  </a:lnTo>
                  <a:lnTo>
                    <a:pt x="5" y="5"/>
                  </a:lnTo>
                  <a:lnTo>
                    <a:pt x="4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6" name="Freeform 138">
              <a:extLst>
                <a:ext uri="{FF2B5EF4-FFF2-40B4-BE49-F238E27FC236}">
                  <a16:creationId xmlns:a16="http://schemas.microsoft.com/office/drawing/2014/main" id="{9E27EB7A-71BD-45A2-A76E-705593C66A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8" y="3081"/>
              <a:ext cx="33" cy="41"/>
            </a:xfrm>
            <a:custGeom>
              <a:avLst/>
              <a:gdLst>
                <a:gd name="T0" fmla="*/ 17 w 33"/>
                <a:gd name="T1" fmla="*/ 3 h 41"/>
                <a:gd name="T2" fmla="*/ 15 w 33"/>
                <a:gd name="T3" fmla="*/ 4 h 41"/>
                <a:gd name="T4" fmla="*/ 13 w 33"/>
                <a:gd name="T5" fmla="*/ 5 h 41"/>
                <a:gd name="T6" fmla="*/ 11 w 33"/>
                <a:gd name="T7" fmla="*/ 7 h 41"/>
                <a:gd name="T8" fmla="*/ 8 w 33"/>
                <a:gd name="T9" fmla="*/ 13 h 41"/>
                <a:gd name="T10" fmla="*/ 8 w 33"/>
                <a:gd name="T11" fmla="*/ 16 h 41"/>
                <a:gd name="T12" fmla="*/ 24 w 33"/>
                <a:gd name="T13" fmla="*/ 16 h 41"/>
                <a:gd name="T14" fmla="*/ 25 w 33"/>
                <a:gd name="T15" fmla="*/ 16 h 41"/>
                <a:gd name="T16" fmla="*/ 25 w 33"/>
                <a:gd name="T17" fmla="*/ 11 h 41"/>
                <a:gd name="T18" fmla="*/ 24 w 33"/>
                <a:gd name="T19" fmla="*/ 9 h 41"/>
                <a:gd name="T20" fmla="*/ 23 w 33"/>
                <a:gd name="T21" fmla="*/ 6 h 41"/>
                <a:gd name="T22" fmla="*/ 20 w 33"/>
                <a:gd name="T23" fmla="*/ 3 h 41"/>
                <a:gd name="T24" fmla="*/ 17 w 33"/>
                <a:gd name="T25" fmla="*/ 3 h 41"/>
                <a:gd name="T26" fmla="*/ 17 w 33"/>
                <a:gd name="T27" fmla="*/ 0 h 41"/>
                <a:gd name="T28" fmla="*/ 25 w 33"/>
                <a:gd name="T29" fmla="*/ 1 h 41"/>
                <a:gd name="T30" fmla="*/ 30 w 33"/>
                <a:gd name="T31" fmla="*/ 5 h 41"/>
                <a:gd name="T32" fmla="*/ 33 w 33"/>
                <a:gd name="T33" fmla="*/ 13 h 41"/>
                <a:gd name="T34" fmla="*/ 33 w 33"/>
                <a:gd name="T35" fmla="*/ 18 h 41"/>
                <a:gd name="T36" fmla="*/ 32 w 33"/>
                <a:gd name="T37" fmla="*/ 19 h 41"/>
                <a:gd name="T38" fmla="*/ 8 w 33"/>
                <a:gd name="T39" fmla="*/ 19 h 41"/>
                <a:gd name="T40" fmla="*/ 8 w 33"/>
                <a:gd name="T41" fmla="*/ 26 h 41"/>
                <a:gd name="T42" fmla="*/ 10 w 33"/>
                <a:gd name="T43" fmla="*/ 31 h 41"/>
                <a:gd name="T44" fmla="*/ 14 w 33"/>
                <a:gd name="T45" fmla="*/ 35 h 41"/>
                <a:gd name="T46" fmla="*/ 19 w 33"/>
                <a:gd name="T47" fmla="*/ 37 h 41"/>
                <a:gd name="T48" fmla="*/ 23 w 33"/>
                <a:gd name="T49" fmla="*/ 36 h 41"/>
                <a:gd name="T50" fmla="*/ 25 w 33"/>
                <a:gd name="T51" fmla="*/ 35 h 41"/>
                <a:gd name="T52" fmla="*/ 28 w 33"/>
                <a:gd name="T53" fmla="*/ 33 h 41"/>
                <a:gd name="T54" fmla="*/ 29 w 33"/>
                <a:gd name="T55" fmla="*/ 31 h 41"/>
                <a:gd name="T56" fmla="*/ 30 w 33"/>
                <a:gd name="T57" fmla="*/ 29 h 41"/>
                <a:gd name="T58" fmla="*/ 33 w 33"/>
                <a:gd name="T59" fmla="*/ 30 h 41"/>
                <a:gd name="T60" fmla="*/ 30 w 33"/>
                <a:gd name="T61" fmla="*/ 35 h 41"/>
                <a:gd name="T62" fmla="*/ 25 w 33"/>
                <a:gd name="T63" fmla="*/ 39 h 41"/>
                <a:gd name="T64" fmla="*/ 17 w 33"/>
                <a:gd name="T65" fmla="*/ 41 h 41"/>
                <a:gd name="T66" fmla="*/ 10 w 33"/>
                <a:gd name="T67" fmla="*/ 40 h 41"/>
                <a:gd name="T68" fmla="*/ 4 w 33"/>
                <a:gd name="T69" fmla="*/ 35 h 41"/>
                <a:gd name="T70" fmla="*/ 0 w 33"/>
                <a:gd name="T71" fmla="*/ 30 h 41"/>
                <a:gd name="T72" fmla="*/ 0 w 33"/>
                <a:gd name="T73" fmla="*/ 21 h 41"/>
                <a:gd name="T74" fmla="*/ 0 w 33"/>
                <a:gd name="T75" fmla="*/ 13 h 41"/>
                <a:gd name="T76" fmla="*/ 4 w 33"/>
                <a:gd name="T77" fmla="*/ 6 h 41"/>
                <a:gd name="T78" fmla="*/ 10 w 33"/>
                <a:gd name="T79" fmla="*/ 2 h 41"/>
                <a:gd name="T80" fmla="*/ 17 w 33"/>
                <a:gd name="T8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1">
                  <a:moveTo>
                    <a:pt x="17" y="3"/>
                  </a:moveTo>
                  <a:lnTo>
                    <a:pt x="15" y="4"/>
                  </a:lnTo>
                  <a:lnTo>
                    <a:pt x="13" y="5"/>
                  </a:lnTo>
                  <a:lnTo>
                    <a:pt x="11" y="7"/>
                  </a:lnTo>
                  <a:lnTo>
                    <a:pt x="8" y="13"/>
                  </a:lnTo>
                  <a:lnTo>
                    <a:pt x="8" y="16"/>
                  </a:lnTo>
                  <a:lnTo>
                    <a:pt x="24" y="16"/>
                  </a:lnTo>
                  <a:lnTo>
                    <a:pt x="25" y="16"/>
                  </a:lnTo>
                  <a:lnTo>
                    <a:pt x="25" y="11"/>
                  </a:lnTo>
                  <a:lnTo>
                    <a:pt x="24" y="9"/>
                  </a:lnTo>
                  <a:lnTo>
                    <a:pt x="23" y="6"/>
                  </a:lnTo>
                  <a:lnTo>
                    <a:pt x="20" y="3"/>
                  </a:lnTo>
                  <a:lnTo>
                    <a:pt x="17" y="3"/>
                  </a:lnTo>
                  <a:close/>
                  <a:moveTo>
                    <a:pt x="17" y="0"/>
                  </a:moveTo>
                  <a:lnTo>
                    <a:pt x="25" y="1"/>
                  </a:lnTo>
                  <a:lnTo>
                    <a:pt x="30" y="5"/>
                  </a:lnTo>
                  <a:lnTo>
                    <a:pt x="33" y="13"/>
                  </a:lnTo>
                  <a:lnTo>
                    <a:pt x="33" y="18"/>
                  </a:lnTo>
                  <a:lnTo>
                    <a:pt x="32" y="19"/>
                  </a:lnTo>
                  <a:lnTo>
                    <a:pt x="8" y="19"/>
                  </a:lnTo>
                  <a:lnTo>
                    <a:pt x="8" y="26"/>
                  </a:lnTo>
                  <a:lnTo>
                    <a:pt x="10" y="31"/>
                  </a:lnTo>
                  <a:lnTo>
                    <a:pt x="14" y="35"/>
                  </a:lnTo>
                  <a:lnTo>
                    <a:pt x="19" y="37"/>
                  </a:lnTo>
                  <a:lnTo>
                    <a:pt x="23" y="36"/>
                  </a:lnTo>
                  <a:lnTo>
                    <a:pt x="25" y="35"/>
                  </a:lnTo>
                  <a:lnTo>
                    <a:pt x="28" y="33"/>
                  </a:lnTo>
                  <a:lnTo>
                    <a:pt x="29" y="31"/>
                  </a:lnTo>
                  <a:lnTo>
                    <a:pt x="30" y="29"/>
                  </a:lnTo>
                  <a:lnTo>
                    <a:pt x="33" y="30"/>
                  </a:lnTo>
                  <a:lnTo>
                    <a:pt x="30" y="35"/>
                  </a:lnTo>
                  <a:lnTo>
                    <a:pt x="25" y="39"/>
                  </a:lnTo>
                  <a:lnTo>
                    <a:pt x="17" y="41"/>
                  </a:lnTo>
                  <a:lnTo>
                    <a:pt x="10" y="40"/>
                  </a:lnTo>
                  <a:lnTo>
                    <a:pt x="4" y="35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0" y="13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7" name="Freeform 139">
              <a:extLst>
                <a:ext uri="{FF2B5EF4-FFF2-40B4-BE49-F238E27FC236}">
                  <a16:creationId xmlns:a16="http://schemas.microsoft.com/office/drawing/2014/main" id="{147AD6A9-036E-4DAA-8640-2107A140E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8" y="3081"/>
              <a:ext cx="36" cy="41"/>
            </a:xfrm>
            <a:custGeom>
              <a:avLst/>
              <a:gdLst>
                <a:gd name="T0" fmla="*/ 20 w 36"/>
                <a:gd name="T1" fmla="*/ 19 h 41"/>
                <a:gd name="T2" fmla="*/ 14 w 36"/>
                <a:gd name="T3" fmla="*/ 21 h 41"/>
                <a:gd name="T4" fmla="*/ 9 w 36"/>
                <a:gd name="T5" fmla="*/ 24 h 41"/>
                <a:gd name="T6" fmla="*/ 7 w 36"/>
                <a:gd name="T7" fmla="*/ 29 h 41"/>
                <a:gd name="T8" fmla="*/ 8 w 36"/>
                <a:gd name="T9" fmla="*/ 33 h 41"/>
                <a:gd name="T10" fmla="*/ 12 w 36"/>
                <a:gd name="T11" fmla="*/ 36 h 41"/>
                <a:gd name="T12" fmla="*/ 17 w 36"/>
                <a:gd name="T13" fmla="*/ 36 h 41"/>
                <a:gd name="T14" fmla="*/ 21 w 36"/>
                <a:gd name="T15" fmla="*/ 33 h 41"/>
                <a:gd name="T16" fmla="*/ 22 w 36"/>
                <a:gd name="T17" fmla="*/ 17 h 41"/>
                <a:gd name="T18" fmla="*/ 20 w 36"/>
                <a:gd name="T19" fmla="*/ 0 h 41"/>
                <a:gd name="T20" fmla="*/ 26 w 36"/>
                <a:gd name="T21" fmla="*/ 2 h 41"/>
                <a:gd name="T22" fmla="*/ 29 w 36"/>
                <a:gd name="T23" fmla="*/ 6 h 41"/>
                <a:gd name="T24" fmla="*/ 30 w 36"/>
                <a:gd name="T25" fmla="*/ 33 h 41"/>
                <a:gd name="T26" fmla="*/ 33 w 36"/>
                <a:gd name="T27" fmla="*/ 37 h 41"/>
                <a:gd name="T28" fmla="*/ 36 w 36"/>
                <a:gd name="T29" fmla="*/ 39 h 41"/>
                <a:gd name="T30" fmla="*/ 26 w 36"/>
                <a:gd name="T31" fmla="*/ 41 h 41"/>
                <a:gd name="T32" fmla="*/ 22 w 36"/>
                <a:gd name="T33" fmla="*/ 36 h 41"/>
                <a:gd name="T34" fmla="*/ 18 w 36"/>
                <a:gd name="T35" fmla="*/ 39 h 41"/>
                <a:gd name="T36" fmla="*/ 11 w 36"/>
                <a:gd name="T37" fmla="*/ 41 h 41"/>
                <a:gd name="T38" fmla="*/ 5 w 36"/>
                <a:gd name="T39" fmla="*/ 39 h 41"/>
                <a:gd name="T40" fmla="*/ 0 w 36"/>
                <a:gd name="T41" fmla="*/ 32 h 41"/>
                <a:gd name="T42" fmla="*/ 1 w 36"/>
                <a:gd name="T43" fmla="*/ 26 h 41"/>
                <a:gd name="T44" fmla="*/ 5 w 36"/>
                <a:gd name="T45" fmla="*/ 21 h 41"/>
                <a:gd name="T46" fmla="*/ 22 w 36"/>
                <a:gd name="T47" fmla="*/ 15 h 41"/>
                <a:gd name="T48" fmla="*/ 21 w 36"/>
                <a:gd name="T49" fmla="*/ 6 h 41"/>
                <a:gd name="T50" fmla="*/ 19 w 36"/>
                <a:gd name="T51" fmla="*/ 4 h 41"/>
                <a:gd name="T52" fmla="*/ 14 w 36"/>
                <a:gd name="T53" fmla="*/ 3 h 41"/>
                <a:gd name="T54" fmla="*/ 11 w 36"/>
                <a:gd name="T55" fmla="*/ 6 h 41"/>
                <a:gd name="T56" fmla="*/ 8 w 36"/>
                <a:gd name="T57" fmla="*/ 11 h 41"/>
                <a:gd name="T58" fmla="*/ 6 w 36"/>
                <a:gd name="T59" fmla="*/ 13 h 41"/>
                <a:gd name="T60" fmla="*/ 5 w 36"/>
                <a:gd name="T61" fmla="*/ 13 h 41"/>
                <a:gd name="T62" fmla="*/ 2 w 36"/>
                <a:gd name="T63" fmla="*/ 12 h 41"/>
                <a:gd name="T64" fmla="*/ 4 w 36"/>
                <a:gd name="T65" fmla="*/ 5 h 41"/>
                <a:gd name="T66" fmla="*/ 17 w 36"/>
                <a:gd name="T6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6" h="41">
                  <a:moveTo>
                    <a:pt x="22" y="17"/>
                  </a:moveTo>
                  <a:lnTo>
                    <a:pt x="20" y="19"/>
                  </a:lnTo>
                  <a:lnTo>
                    <a:pt x="17" y="20"/>
                  </a:lnTo>
                  <a:lnTo>
                    <a:pt x="14" y="21"/>
                  </a:lnTo>
                  <a:lnTo>
                    <a:pt x="11" y="23"/>
                  </a:lnTo>
                  <a:lnTo>
                    <a:pt x="9" y="24"/>
                  </a:lnTo>
                  <a:lnTo>
                    <a:pt x="7" y="26"/>
                  </a:lnTo>
                  <a:lnTo>
                    <a:pt x="7" y="29"/>
                  </a:lnTo>
                  <a:lnTo>
                    <a:pt x="8" y="31"/>
                  </a:lnTo>
                  <a:lnTo>
                    <a:pt x="8" y="33"/>
                  </a:lnTo>
                  <a:lnTo>
                    <a:pt x="10" y="35"/>
                  </a:lnTo>
                  <a:lnTo>
                    <a:pt x="12" y="36"/>
                  </a:lnTo>
                  <a:lnTo>
                    <a:pt x="15" y="37"/>
                  </a:lnTo>
                  <a:lnTo>
                    <a:pt x="17" y="36"/>
                  </a:lnTo>
                  <a:lnTo>
                    <a:pt x="19" y="36"/>
                  </a:lnTo>
                  <a:lnTo>
                    <a:pt x="21" y="33"/>
                  </a:lnTo>
                  <a:lnTo>
                    <a:pt x="22" y="31"/>
                  </a:lnTo>
                  <a:lnTo>
                    <a:pt x="22" y="17"/>
                  </a:lnTo>
                  <a:close/>
                  <a:moveTo>
                    <a:pt x="17" y="0"/>
                  </a:moveTo>
                  <a:lnTo>
                    <a:pt x="20" y="0"/>
                  </a:lnTo>
                  <a:lnTo>
                    <a:pt x="24" y="1"/>
                  </a:lnTo>
                  <a:lnTo>
                    <a:pt x="26" y="2"/>
                  </a:lnTo>
                  <a:lnTo>
                    <a:pt x="28" y="4"/>
                  </a:lnTo>
                  <a:lnTo>
                    <a:pt x="29" y="6"/>
                  </a:lnTo>
                  <a:lnTo>
                    <a:pt x="30" y="7"/>
                  </a:lnTo>
                  <a:lnTo>
                    <a:pt x="30" y="33"/>
                  </a:lnTo>
                  <a:lnTo>
                    <a:pt x="31" y="35"/>
                  </a:lnTo>
                  <a:lnTo>
                    <a:pt x="33" y="37"/>
                  </a:lnTo>
                  <a:lnTo>
                    <a:pt x="36" y="37"/>
                  </a:lnTo>
                  <a:lnTo>
                    <a:pt x="36" y="39"/>
                  </a:lnTo>
                  <a:lnTo>
                    <a:pt x="31" y="41"/>
                  </a:lnTo>
                  <a:lnTo>
                    <a:pt x="26" y="41"/>
                  </a:lnTo>
                  <a:lnTo>
                    <a:pt x="24" y="40"/>
                  </a:lnTo>
                  <a:lnTo>
                    <a:pt x="22" y="36"/>
                  </a:lnTo>
                  <a:lnTo>
                    <a:pt x="20" y="37"/>
                  </a:lnTo>
                  <a:lnTo>
                    <a:pt x="18" y="39"/>
                  </a:lnTo>
                  <a:lnTo>
                    <a:pt x="15" y="40"/>
                  </a:lnTo>
                  <a:lnTo>
                    <a:pt x="11" y="41"/>
                  </a:lnTo>
                  <a:lnTo>
                    <a:pt x="7" y="41"/>
                  </a:lnTo>
                  <a:lnTo>
                    <a:pt x="5" y="39"/>
                  </a:lnTo>
                  <a:lnTo>
                    <a:pt x="1" y="35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1" y="26"/>
                  </a:lnTo>
                  <a:lnTo>
                    <a:pt x="2" y="23"/>
                  </a:lnTo>
                  <a:lnTo>
                    <a:pt x="5" y="21"/>
                  </a:lnTo>
                  <a:lnTo>
                    <a:pt x="19" y="16"/>
                  </a:lnTo>
                  <a:lnTo>
                    <a:pt x="22" y="15"/>
                  </a:lnTo>
                  <a:lnTo>
                    <a:pt x="22" y="9"/>
                  </a:lnTo>
                  <a:lnTo>
                    <a:pt x="21" y="6"/>
                  </a:lnTo>
                  <a:lnTo>
                    <a:pt x="20" y="5"/>
                  </a:lnTo>
                  <a:lnTo>
                    <a:pt x="19" y="4"/>
                  </a:lnTo>
                  <a:lnTo>
                    <a:pt x="18" y="3"/>
                  </a:lnTo>
                  <a:lnTo>
                    <a:pt x="14" y="3"/>
                  </a:lnTo>
                  <a:lnTo>
                    <a:pt x="12" y="4"/>
                  </a:lnTo>
                  <a:lnTo>
                    <a:pt x="11" y="6"/>
                  </a:lnTo>
                  <a:lnTo>
                    <a:pt x="9" y="8"/>
                  </a:lnTo>
                  <a:lnTo>
                    <a:pt x="8" y="11"/>
                  </a:lnTo>
                  <a:lnTo>
                    <a:pt x="7" y="13"/>
                  </a:lnTo>
                  <a:lnTo>
                    <a:pt x="6" y="13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3" y="13"/>
                  </a:lnTo>
                  <a:lnTo>
                    <a:pt x="2" y="12"/>
                  </a:lnTo>
                  <a:lnTo>
                    <a:pt x="1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8" name="Freeform 140">
              <a:extLst>
                <a:ext uri="{FF2B5EF4-FFF2-40B4-BE49-F238E27FC236}">
                  <a16:creationId xmlns:a16="http://schemas.microsoft.com/office/drawing/2014/main" id="{2AC58537-8FF8-4E09-AA07-3F38B20BC4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8" y="3063"/>
              <a:ext cx="42" cy="59"/>
            </a:xfrm>
            <a:custGeom>
              <a:avLst/>
              <a:gdLst>
                <a:gd name="T0" fmla="*/ 20 w 42"/>
                <a:gd name="T1" fmla="*/ 21 h 59"/>
                <a:gd name="T2" fmla="*/ 15 w 42"/>
                <a:gd name="T3" fmla="*/ 22 h 59"/>
                <a:gd name="T4" fmla="*/ 11 w 42"/>
                <a:gd name="T5" fmla="*/ 26 h 59"/>
                <a:gd name="T6" fmla="*/ 10 w 42"/>
                <a:gd name="T7" fmla="*/ 32 h 59"/>
                <a:gd name="T8" fmla="*/ 9 w 42"/>
                <a:gd name="T9" fmla="*/ 38 h 59"/>
                <a:gd name="T10" fmla="*/ 10 w 42"/>
                <a:gd name="T11" fmla="*/ 47 h 59"/>
                <a:gd name="T12" fmla="*/ 13 w 42"/>
                <a:gd name="T13" fmla="*/ 52 h 59"/>
                <a:gd name="T14" fmla="*/ 20 w 42"/>
                <a:gd name="T15" fmla="*/ 55 h 59"/>
                <a:gd name="T16" fmla="*/ 23 w 42"/>
                <a:gd name="T17" fmla="*/ 54 h 59"/>
                <a:gd name="T18" fmla="*/ 25 w 42"/>
                <a:gd name="T19" fmla="*/ 53 h 59"/>
                <a:gd name="T20" fmla="*/ 28 w 42"/>
                <a:gd name="T21" fmla="*/ 49 h 59"/>
                <a:gd name="T22" fmla="*/ 29 w 42"/>
                <a:gd name="T23" fmla="*/ 47 h 59"/>
                <a:gd name="T24" fmla="*/ 29 w 42"/>
                <a:gd name="T25" fmla="*/ 28 h 59"/>
                <a:gd name="T26" fmla="*/ 27 w 42"/>
                <a:gd name="T27" fmla="*/ 24 h 59"/>
                <a:gd name="T28" fmla="*/ 25 w 42"/>
                <a:gd name="T29" fmla="*/ 22 h 59"/>
                <a:gd name="T30" fmla="*/ 23 w 42"/>
                <a:gd name="T31" fmla="*/ 21 h 59"/>
                <a:gd name="T32" fmla="*/ 20 w 42"/>
                <a:gd name="T33" fmla="*/ 21 h 59"/>
                <a:gd name="T34" fmla="*/ 36 w 42"/>
                <a:gd name="T35" fmla="*/ 0 h 59"/>
                <a:gd name="T36" fmla="*/ 37 w 42"/>
                <a:gd name="T37" fmla="*/ 1 h 59"/>
                <a:gd name="T38" fmla="*/ 37 w 42"/>
                <a:gd name="T39" fmla="*/ 54 h 59"/>
                <a:gd name="T40" fmla="*/ 38 w 42"/>
                <a:gd name="T41" fmla="*/ 55 h 59"/>
                <a:gd name="T42" fmla="*/ 40 w 42"/>
                <a:gd name="T43" fmla="*/ 56 h 59"/>
                <a:gd name="T44" fmla="*/ 42 w 42"/>
                <a:gd name="T45" fmla="*/ 56 h 59"/>
                <a:gd name="T46" fmla="*/ 42 w 42"/>
                <a:gd name="T47" fmla="*/ 58 h 59"/>
                <a:gd name="T48" fmla="*/ 29 w 42"/>
                <a:gd name="T49" fmla="*/ 58 h 59"/>
                <a:gd name="T50" fmla="*/ 29 w 42"/>
                <a:gd name="T51" fmla="*/ 53 h 59"/>
                <a:gd name="T52" fmla="*/ 25 w 42"/>
                <a:gd name="T53" fmla="*/ 56 h 59"/>
                <a:gd name="T54" fmla="*/ 21 w 42"/>
                <a:gd name="T55" fmla="*/ 58 h 59"/>
                <a:gd name="T56" fmla="*/ 17 w 42"/>
                <a:gd name="T57" fmla="*/ 59 h 59"/>
                <a:gd name="T58" fmla="*/ 10 w 42"/>
                <a:gd name="T59" fmla="*/ 58 h 59"/>
                <a:gd name="T60" fmla="*/ 5 w 42"/>
                <a:gd name="T61" fmla="*/ 53 h 59"/>
                <a:gd name="T62" fmla="*/ 1 w 42"/>
                <a:gd name="T63" fmla="*/ 48 h 59"/>
                <a:gd name="T64" fmla="*/ 0 w 42"/>
                <a:gd name="T65" fmla="*/ 39 h 59"/>
                <a:gd name="T66" fmla="*/ 2 w 42"/>
                <a:gd name="T67" fmla="*/ 31 h 59"/>
                <a:gd name="T68" fmla="*/ 6 w 42"/>
                <a:gd name="T69" fmla="*/ 24 h 59"/>
                <a:gd name="T70" fmla="*/ 9 w 42"/>
                <a:gd name="T71" fmla="*/ 22 h 59"/>
                <a:gd name="T72" fmla="*/ 12 w 42"/>
                <a:gd name="T73" fmla="*/ 20 h 59"/>
                <a:gd name="T74" fmla="*/ 16 w 42"/>
                <a:gd name="T75" fmla="*/ 19 h 59"/>
                <a:gd name="T76" fmla="*/ 21 w 42"/>
                <a:gd name="T77" fmla="*/ 18 h 59"/>
                <a:gd name="T78" fmla="*/ 24 w 42"/>
                <a:gd name="T79" fmla="*/ 18 h 59"/>
                <a:gd name="T80" fmla="*/ 29 w 42"/>
                <a:gd name="T81" fmla="*/ 20 h 59"/>
                <a:gd name="T82" fmla="*/ 29 w 42"/>
                <a:gd name="T83" fmla="*/ 6 h 59"/>
                <a:gd name="T84" fmla="*/ 27 w 42"/>
                <a:gd name="T85" fmla="*/ 4 h 59"/>
                <a:gd name="T86" fmla="*/ 26 w 42"/>
                <a:gd name="T87" fmla="*/ 4 h 59"/>
                <a:gd name="T88" fmla="*/ 24 w 42"/>
                <a:gd name="T89" fmla="*/ 3 h 59"/>
                <a:gd name="T90" fmla="*/ 24 w 42"/>
                <a:gd name="T91" fmla="*/ 2 h 59"/>
                <a:gd name="T92" fmla="*/ 36 w 42"/>
                <a:gd name="T9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2" h="59">
                  <a:moveTo>
                    <a:pt x="20" y="21"/>
                  </a:moveTo>
                  <a:lnTo>
                    <a:pt x="15" y="22"/>
                  </a:lnTo>
                  <a:lnTo>
                    <a:pt x="11" y="26"/>
                  </a:lnTo>
                  <a:lnTo>
                    <a:pt x="10" y="32"/>
                  </a:lnTo>
                  <a:lnTo>
                    <a:pt x="9" y="38"/>
                  </a:lnTo>
                  <a:lnTo>
                    <a:pt x="10" y="47"/>
                  </a:lnTo>
                  <a:lnTo>
                    <a:pt x="13" y="52"/>
                  </a:lnTo>
                  <a:lnTo>
                    <a:pt x="20" y="55"/>
                  </a:lnTo>
                  <a:lnTo>
                    <a:pt x="23" y="54"/>
                  </a:lnTo>
                  <a:lnTo>
                    <a:pt x="25" y="53"/>
                  </a:lnTo>
                  <a:lnTo>
                    <a:pt x="28" y="49"/>
                  </a:lnTo>
                  <a:lnTo>
                    <a:pt x="29" y="47"/>
                  </a:lnTo>
                  <a:lnTo>
                    <a:pt x="29" y="28"/>
                  </a:lnTo>
                  <a:lnTo>
                    <a:pt x="27" y="24"/>
                  </a:lnTo>
                  <a:lnTo>
                    <a:pt x="25" y="22"/>
                  </a:lnTo>
                  <a:lnTo>
                    <a:pt x="23" y="21"/>
                  </a:lnTo>
                  <a:lnTo>
                    <a:pt x="20" y="21"/>
                  </a:lnTo>
                  <a:close/>
                  <a:moveTo>
                    <a:pt x="36" y="0"/>
                  </a:moveTo>
                  <a:lnTo>
                    <a:pt x="37" y="1"/>
                  </a:lnTo>
                  <a:lnTo>
                    <a:pt x="37" y="54"/>
                  </a:lnTo>
                  <a:lnTo>
                    <a:pt x="38" y="55"/>
                  </a:lnTo>
                  <a:lnTo>
                    <a:pt x="40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29" y="58"/>
                  </a:lnTo>
                  <a:lnTo>
                    <a:pt x="29" y="53"/>
                  </a:lnTo>
                  <a:lnTo>
                    <a:pt x="25" y="56"/>
                  </a:lnTo>
                  <a:lnTo>
                    <a:pt x="21" y="58"/>
                  </a:lnTo>
                  <a:lnTo>
                    <a:pt x="17" y="59"/>
                  </a:lnTo>
                  <a:lnTo>
                    <a:pt x="10" y="58"/>
                  </a:lnTo>
                  <a:lnTo>
                    <a:pt x="5" y="53"/>
                  </a:lnTo>
                  <a:lnTo>
                    <a:pt x="1" y="48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6" y="24"/>
                  </a:lnTo>
                  <a:lnTo>
                    <a:pt x="9" y="22"/>
                  </a:lnTo>
                  <a:lnTo>
                    <a:pt x="12" y="20"/>
                  </a:lnTo>
                  <a:lnTo>
                    <a:pt x="16" y="19"/>
                  </a:lnTo>
                  <a:lnTo>
                    <a:pt x="21" y="18"/>
                  </a:lnTo>
                  <a:lnTo>
                    <a:pt x="24" y="18"/>
                  </a:lnTo>
                  <a:lnTo>
                    <a:pt x="29" y="20"/>
                  </a:lnTo>
                  <a:lnTo>
                    <a:pt x="29" y="6"/>
                  </a:lnTo>
                  <a:lnTo>
                    <a:pt x="27" y="4"/>
                  </a:lnTo>
                  <a:lnTo>
                    <a:pt x="26" y="4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9" name="Freeform 141">
              <a:extLst>
                <a:ext uri="{FF2B5EF4-FFF2-40B4-BE49-F238E27FC236}">
                  <a16:creationId xmlns:a16="http://schemas.microsoft.com/office/drawing/2014/main" id="{7B6A8CB7-10A0-43DF-8F04-3BC917988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1" y="3082"/>
              <a:ext cx="42" cy="58"/>
            </a:xfrm>
            <a:custGeom>
              <a:avLst/>
              <a:gdLst>
                <a:gd name="T0" fmla="*/ 0 w 42"/>
                <a:gd name="T1" fmla="*/ 0 h 58"/>
                <a:gd name="T2" fmla="*/ 18 w 42"/>
                <a:gd name="T3" fmla="*/ 0 h 58"/>
                <a:gd name="T4" fmla="*/ 18 w 42"/>
                <a:gd name="T5" fmla="*/ 3 h 58"/>
                <a:gd name="T6" fmla="*/ 13 w 42"/>
                <a:gd name="T7" fmla="*/ 3 h 58"/>
                <a:gd name="T8" fmla="*/ 13 w 42"/>
                <a:gd name="T9" fmla="*/ 6 h 58"/>
                <a:gd name="T10" fmla="*/ 23 w 42"/>
                <a:gd name="T11" fmla="*/ 31 h 58"/>
                <a:gd name="T12" fmla="*/ 30 w 42"/>
                <a:gd name="T13" fmla="*/ 13 h 58"/>
                <a:gd name="T14" fmla="*/ 32 w 42"/>
                <a:gd name="T15" fmla="*/ 6 h 58"/>
                <a:gd name="T16" fmla="*/ 32 w 42"/>
                <a:gd name="T17" fmla="*/ 4 h 58"/>
                <a:gd name="T18" fmla="*/ 31 w 42"/>
                <a:gd name="T19" fmla="*/ 3 h 58"/>
                <a:gd name="T20" fmla="*/ 27 w 42"/>
                <a:gd name="T21" fmla="*/ 3 h 58"/>
                <a:gd name="T22" fmla="*/ 27 w 42"/>
                <a:gd name="T23" fmla="*/ 0 h 58"/>
                <a:gd name="T24" fmla="*/ 42 w 42"/>
                <a:gd name="T25" fmla="*/ 0 h 58"/>
                <a:gd name="T26" fmla="*/ 42 w 42"/>
                <a:gd name="T27" fmla="*/ 3 h 58"/>
                <a:gd name="T28" fmla="*/ 40 w 42"/>
                <a:gd name="T29" fmla="*/ 3 h 58"/>
                <a:gd name="T30" fmla="*/ 38 w 42"/>
                <a:gd name="T31" fmla="*/ 4 h 58"/>
                <a:gd name="T32" fmla="*/ 37 w 42"/>
                <a:gd name="T33" fmla="*/ 5 h 58"/>
                <a:gd name="T34" fmla="*/ 36 w 42"/>
                <a:gd name="T35" fmla="*/ 7 h 58"/>
                <a:gd name="T36" fmla="*/ 33 w 42"/>
                <a:gd name="T37" fmla="*/ 14 h 58"/>
                <a:gd name="T38" fmla="*/ 29 w 42"/>
                <a:gd name="T39" fmla="*/ 23 h 58"/>
                <a:gd name="T40" fmla="*/ 25 w 42"/>
                <a:gd name="T41" fmla="*/ 34 h 58"/>
                <a:gd name="T42" fmla="*/ 21 w 42"/>
                <a:gd name="T43" fmla="*/ 46 h 58"/>
                <a:gd name="T44" fmla="*/ 19 w 42"/>
                <a:gd name="T45" fmla="*/ 50 h 58"/>
                <a:gd name="T46" fmla="*/ 17 w 42"/>
                <a:gd name="T47" fmla="*/ 54 h 58"/>
                <a:gd name="T48" fmla="*/ 15 w 42"/>
                <a:gd name="T49" fmla="*/ 56 h 58"/>
                <a:gd name="T50" fmla="*/ 13 w 42"/>
                <a:gd name="T51" fmla="*/ 57 h 58"/>
                <a:gd name="T52" fmla="*/ 13 w 42"/>
                <a:gd name="T53" fmla="*/ 58 h 58"/>
                <a:gd name="T54" fmla="*/ 8 w 42"/>
                <a:gd name="T55" fmla="*/ 58 h 58"/>
                <a:gd name="T56" fmla="*/ 6 w 42"/>
                <a:gd name="T57" fmla="*/ 57 h 58"/>
                <a:gd name="T58" fmla="*/ 5 w 42"/>
                <a:gd name="T59" fmla="*/ 55 h 58"/>
                <a:gd name="T60" fmla="*/ 5 w 42"/>
                <a:gd name="T61" fmla="*/ 52 h 58"/>
                <a:gd name="T62" fmla="*/ 6 w 42"/>
                <a:gd name="T63" fmla="*/ 51 h 58"/>
                <a:gd name="T64" fmla="*/ 7 w 42"/>
                <a:gd name="T65" fmla="*/ 49 h 58"/>
                <a:gd name="T66" fmla="*/ 10 w 42"/>
                <a:gd name="T67" fmla="*/ 49 h 58"/>
                <a:gd name="T68" fmla="*/ 13 w 42"/>
                <a:gd name="T69" fmla="*/ 52 h 58"/>
                <a:gd name="T70" fmla="*/ 14 w 42"/>
                <a:gd name="T71" fmla="*/ 52 h 58"/>
                <a:gd name="T72" fmla="*/ 17 w 42"/>
                <a:gd name="T73" fmla="*/ 49 h 58"/>
                <a:gd name="T74" fmla="*/ 19 w 42"/>
                <a:gd name="T75" fmla="*/ 42 h 58"/>
                <a:gd name="T76" fmla="*/ 19 w 42"/>
                <a:gd name="T77" fmla="*/ 40 h 58"/>
                <a:gd name="T78" fmla="*/ 18 w 42"/>
                <a:gd name="T79" fmla="*/ 38 h 58"/>
                <a:gd name="T80" fmla="*/ 16 w 42"/>
                <a:gd name="T81" fmla="*/ 32 h 58"/>
                <a:gd name="T82" fmla="*/ 13 w 42"/>
                <a:gd name="T83" fmla="*/ 24 h 58"/>
                <a:gd name="T84" fmla="*/ 10 w 42"/>
                <a:gd name="T85" fmla="*/ 15 h 58"/>
                <a:gd name="T86" fmla="*/ 6 w 42"/>
                <a:gd name="T87" fmla="*/ 7 h 58"/>
                <a:gd name="T88" fmla="*/ 5 w 42"/>
                <a:gd name="T89" fmla="*/ 5 h 58"/>
                <a:gd name="T90" fmla="*/ 4 w 42"/>
                <a:gd name="T91" fmla="*/ 4 h 58"/>
                <a:gd name="T92" fmla="*/ 2 w 42"/>
                <a:gd name="T93" fmla="*/ 3 h 58"/>
                <a:gd name="T94" fmla="*/ 0 w 42"/>
                <a:gd name="T95" fmla="*/ 3 h 58"/>
                <a:gd name="T96" fmla="*/ 0 w 42"/>
                <a:gd name="T9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" h="58">
                  <a:moveTo>
                    <a:pt x="0" y="0"/>
                  </a:moveTo>
                  <a:lnTo>
                    <a:pt x="18" y="0"/>
                  </a:lnTo>
                  <a:lnTo>
                    <a:pt x="18" y="3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23" y="31"/>
                  </a:lnTo>
                  <a:lnTo>
                    <a:pt x="30" y="13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31" y="3"/>
                  </a:lnTo>
                  <a:lnTo>
                    <a:pt x="27" y="3"/>
                  </a:lnTo>
                  <a:lnTo>
                    <a:pt x="27" y="0"/>
                  </a:lnTo>
                  <a:lnTo>
                    <a:pt x="42" y="0"/>
                  </a:lnTo>
                  <a:lnTo>
                    <a:pt x="42" y="3"/>
                  </a:lnTo>
                  <a:lnTo>
                    <a:pt x="40" y="3"/>
                  </a:lnTo>
                  <a:lnTo>
                    <a:pt x="38" y="4"/>
                  </a:lnTo>
                  <a:lnTo>
                    <a:pt x="37" y="5"/>
                  </a:lnTo>
                  <a:lnTo>
                    <a:pt x="36" y="7"/>
                  </a:lnTo>
                  <a:lnTo>
                    <a:pt x="33" y="14"/>
                  </a:lnTo>
                  <a:lnTo>
                    <a:pt x="29" y="23"/>
                  </a:lnTo>
                  <a:lnTo>
                    <a:pt x="25" y="34"/>
                  </a:lnTo>
                  <a:lnTo>
                    <a:pt x="21" y="46"/>
                  </a:lnTo>
                  <a:lnTo>
                    <a:pt x="19" y="50"/>
                  </a:lnTo>
                  <a:lnTo>
                    <a:pt x="17" y="54"/>
                  </a:lnTo>
                  <a:lnTo>
                    <a:pt x="15" y="56"/>
                  </a:lnTo>
                  <a:lnTo>
                    <a:pt x="13" y="57"/>
                  </a:lnTo>
                  <a:lnTo>
                    <a:pt x="13" y="58"/>
                  </a:lnTo>
                  <a:lnTo>
                    <a:pt x="8" y="58"/>
                  </a:lnTo>
                  <a:lnTo>
                    <a:pt x="6" y="57"/>
                  </a:lnTo>
                  <a:lnTo>
                    <a:pt x="5" y="55"/>
                  </a:lnTo>
                  <a:lnTo>
                    <a:pt x="5" y="52"/>
                  </a:lnTo>
                  <a:lnTo>
                    <a:pt x="6" y="51"/>
                  </a:lnTo>
                  <a:lnTo>
                    <a:pt x="7" y="49"/>
                  </a:lnTo>
                  <a:lnTo>
                    <a:pt x="10" y="49"/>
                  </a:lnTo>
                  <a:lnTo>
                    <a:pt x="13" y="52"/>
                  </a:lnTo>
                  <a:lnTo>
                    <a:pt x="14" y="52"/>
                  </a:lnTo>
                  <a:lnTo>
                    <a:pt x="17" y="49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8" y="38"/>
                  </a:lnTo>
                  <a:lnTo>
                    <a:pt x="16" y="32"/>
                  </a:lnTo>
                  <a:lnTo>
                    <a:pt x="13" y="24"/>
                  </a:lnTo>
                  <a:lnTo>
                    <a:pt x="10" y="15"/>
                  </a:lnTo>
                  <a:lnTo>
                    <a:pt x="6" y="7"/>
                  </a:lnTo>
                  <a:lnTo>
                    <a:pt x="5" y="5"/>
                  </a:lnTo>
                  <a:lnTo>
                    <a:pt x="4" y="4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0" name="Freeform 142">
              <a:extLst>
                <a:ext uri="{FF2B5EF4-FFF2-40B4-BE49-F238E27FC236}">
                  <a16:creationId xmlns:a16="http://schemas.microsoft.com/office/drawing/2014/main" id="{9B3E3BFA-9094-451E-B82F-C0E879854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5" y="3775"/>
              <a:ext cx="45" cy="54"/>
            </a:xfrm>
            <a:custGeom>
              <a:avLst/>
              <a:gdLst>
                <a:gd name="T0" fmla="*/ 0 w 45"/>
                <a:gd name="T1" fmla="*/ 0 h 54"/>
                <a:gd name="T2" fmla="*/ 45 w 45"/>
                <a:gd name="T3" fmla="*/ 0 h 54"/>
                <a:gd name="T4" fmla="*/ 45 w 45"/>
                <a:gd name="T5" fmla="*/ 13 h 54"/>
                <a:gd name="T6" fmla="*/ 42 w 45"/>
                <a:gd name="T7" fmla="*/ 13 h 54"/>
                <a:gd name="T8" fmla="*/ 42 w 45"/>
                <a:gd name="T9" fmla="*/ 9 h 54"/>
                <a:gd name="T10" fmla="*/ 41 w 45"/>
                <a:gd name="T11" fmla="*/ 6 h 54"/>
                <a:gd name="T12" fmla="*/ 39 w 45"/>
                <a:gd name="T13" fmla="*/ 5 h 54"/>
                <a:gd name="T14" fmla="*/ 37 w 45"/>
                <a:gd name="T15" fmla="*/ 4 h 54"/>
                <a:gd name="T16" fmla="*/ 34 w 45"/>
                <a:gd name="T17" fmla="*/ 3 h 54"/>
                <a:gd name="T18" fmla="*/ 26 w 45"/>
                <a:gd name="T19" fmla="*/ 3 h 54"/>
                <a:gd name="T20" fmla="*/ 26 w 45"/>
                <a:gd name="T21" fmla="*/ 51 h 54"/>
                <a:gd name="T22" fmla="*/ 27 w 45"/>
                <a:gd name="T23" fmla="*/ 52 h 54"/>
                <a:gd name="T24" fmla="*/ 29 w 45"/>
                <a:gd name="T25" fmla="*/ 52 h 54"/>
                <a:gd name="T26" fmla="*/ 31 w 45"/>
                <a:gd name="T27" fmla="*/ 52 h 54"/>
                <a:gd name="T28" fmla="*/ 34 w 45"/>
                <a:gd name="T29" fmla="*/ 52 h 54"/>
                <a:gd name="T30" fmla="*/ 34 w 45"/>
                <a:gd name="T31" fmla="*/ 54 h 54"/>
                <a:gd name="T32" fmla="*/ 10 w 45"/>
                <a:gd name="T33" fmla="*/ 54 h 54"/>
                <a:gd name="T34" fmla="*/ 10 w 45"/>
                <a:gd name="T35" fmla="*/ 52 h 54"/>
                <a:gd name="T36" fmla="*/ 13 w 45"/>
                <a:gd name="T37" fmla="*/ 52 h 54"/>
                <a:gd name="T38" fmla="*/ 16 w 45"/>
                <a:gd name="T39" fmla="*/ 52 h 54"/>
                <a:gd name="T40" fmla="*/ 17 w 45"/>
                <a:gd name="T41" fmla="*/ 51 h 54"/>
                <a:gd name="T42" fmla="*/ 18 w 45"/>
                <a:gd name="T43" fmla="*/ 49 h 54"/>
                <a:gd name="T44" fmla="*/ 18 w 45"/>
                <a:gd name="T45" fmla="*/ 3 h 54"/>
                <a:gd name="T46" fmla="*/ 10 w 45"/>
                <a:gd name="T47" fmla="*/ 3 h 54"/>
                <a:gd name="T48" fmla="*/ 6 w 45"/>
                <a:gd name="T49" fmla="*/ 4 h 54"/>
                <a:gd name="T50" fmla="*/ 4 w 45"/>
                <a:gd name="T51" fmla="*/ 5 h 54"/>
                <a:gd name="T52" fmla="*/ 3 w 45"/>
                <a:gd name="T53" fmla="*/ 6 h 54"/>
                <a:gd name="T54" fmla="*/ 2 w 45"/>
                <a:gd name="T55" fmla="*/ 9 h 54"/>
                <a:gd name="T56" fmla="*/ 1 w 45"/>
                <a:gd name="T57" fmla="*/ 13 h 54"/>
                <a:gd name="T58" fmla="*/ 0 w 45"/>
                <a:gd name="T59" fmla="*/ 13 h 54"/>
                <a:gd name="T60" fmla="*/ 0 w 45"/>
                <a:gd name="T6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54">
                  <a:moveTo>
                    <a:pt x="0" y="0"/>
                  </a:moveTo>
                  <a:lnTo>
                    <a:pt x="45" y="0"/>
                  </a:lnTo>
                  <a:lnTo>
                    <a:pt x="45" y="13"/>
                  </a:lnTo>
                  <a:lnTo>
                    <a:pt x="42" y="13"/>
                  </a:lnTo>
                  <a:lnTo>
                    <a:pt x="42" y="9"/>
                  </a:lnTo>
                  <a:lnTo>
                    <a:pt x="41" y="6"/>
                  </a:lnTo>
                  <a:lnTo>
                    <a:pt x="39" y="5"/>
                  </a:lnTo>
                  <a:lnTo>
                    <a:pt x="37" y="4"/>
                  </a:lnTo>
                  <a:lnTo>
                    <a:pt x="34" y="3"/>
                  </a:lnTo>
                  <a:lnTo>
                    <a:pt x="26" y="3"/>
                  </a:lnTo>
                  <a:lnTo>
                    <a:pt x="26" y="51"/>
                  </a:lnTo>
                  <a:lnTo>
                    <a:pt x="27" y="52"/>
                  </a:lnTo>
                  <a:lnTo>
                    <a:pt x="29" y="52"/>
                  </a:lnTo>
                  <a:lnTo>
                    <a:pt x="31" y="52"/>
                  </a:lnTo>
                  <a:lnTo>
                    <a:pt x="34" y="52"/>
                  </a:lnTo>
                  <a:lnTo>
                    <a:pt x="34" y="54"/>
                  </a:lnTo>
                  <a:lnTo>
                    <a:pt x="10" y="54"/>
                  </a:lnTo>
                  <a:lnTo>
                    <a:pt x="10" y="52"/>
                  </a:lnTo>
                  <a:lnTo>
                    <a:pt x="13" y="52"/>
                  </a:lnTo>
                  <a:lnTo>
                    <a:pt x="16" y="52"/>
                  </a:lnTo>
                  <a:lnTo>
                    <a:pt x="17" y="51"/>
                  </a:lnTo>
                  <a:lnTo>
                    <a:pt x="18" y="49"/>
                  </a:lnTo>
                  <a:lnTo>
                    <a:pt x="18" y="3"/>
                  </a:lnTo>
                  <a:lnTo>
                    <a:pt x="10" y="3"/>
                  </a:lnTo>
                  <a:lnTo>
                    <a:pt x="6" y="4"/>
                  </a:lnTo>
                  <a:lnTo>
                    <a:pt x="4" y="5"/>
                  </a:lnTo>
                  <a:lnTo>
                    <a:pt x="3" y="6"/>
                  </a:lnTo>
                  <a:lnTo>
                    <a:pt x="2" y="9"/>
                  </a:lnTo>
                  <a:lnTo>
                    <a:pt x="1" y="13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1" name="Freeform 143">
              <a:extLst>
                <a:ext uri="{FF2B5EF4-FFF2-40B4-BE49-F238E27FC236}">
                  <a16:creationId xmlns:a16="http://schemas.microsoft.com/office/drawing/2014/main" id="{FF0B934A-B049-45E4-8C1D-963840A6D1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1" y="3773"/>
              <a:ext cx="19" cy="56"/>
            </a:xfrm>
            <a:custGeom>
              <a:avLst/>
              <a:gdLst>
                <a:gd name="T0" fmla="*/ 13 w 19"/>
                <a:gd name="T1" fmla="*/ 17 h 56"/>
                <a:gd name="T2" fmla="*/ 14 w 19"/>
                <a:gd name="T3" fmla="*/ 18 h 56"/>
                <a:gd name="T4" fmla="*/ 14 w 19"/>
                <a:gd name="T5" fmla="*/ 53 h 56"/>
                <a:gd name="T6" fmla="*/ 15 w 19"/>
                <a:gd name="T7" fmla="*/ 54 h 56"/>
                <a:gd name="T8" fmla="*/ 16 w 19"/>
                <a:gd name="T9" fmla="*/ 54 h 56"/>
                <a:gd name="T10" fmla="*/ 19 w 19"/>
                <a:gd name="T11" fmla="*/ 54 h 56"/>
                <a:gd name="T12" fmla="*/ 19 w 19"/>
                <a:gd name="T13" fmla="*/ 56 h 56"/>
                <a:gd name="T14" fmla="*/ 0 w 19"/>
                <a:gd name="T15" fmla="*/ 56 h 56"/>
                <a:gd name="T16" fmla="*/ 0 w 19"/>
                <a:gd name="T17" fmla="*/ 54 h 56"/>
                <a:gd name="T18" fmla="*/ 2 w 19"/>
                <a:gd name="T19" fmla="*/ 54 h 56"/>
                <a:gd name="T20" fmla="*/ 4 w 19"/>
                <a:gd name="T21" fmla="*/ 54 h 56"/>
                <a:gd name="T22" fmla="*/ 6 w 19"/>
                <a:gd name="T23" fmla="*/ 52 h 56"/>
                <a:gd name="T24" fmla="*/ 6 w 19"/>
                <a:gd name="T25" fmla="*/ 23 h 56"/>
                <a:gd name="T26" fmla="*/ 4 w 19"/>
                <a:gd name="T27" fmla="*/ 22 h 56"/>
                <a:gd name="T28" fmla="*/ 3 w 19"/>
                <a:gd name="T29" fmla="*/ 22 h 56"/>
                <a:gd name="T30" fmla="*/ 0 w 19"/>
                <a:gd name="T31" fmla="*/ 21 h 56"/>
                <a:gd name="T32" fmla="*/ 0 w 19"/>
                <a:gd name="T33" fmla="*/ 19 h 56"/>
                <a:gd name="T34" fmla="*/ 13 w 19"/>
                <a:gd name="T35" fmla="*/ 17 h 56"/>
                <a:gd name="T36" fmla="*/ 10 w 19"/>
                <a:gd name="T37" fmla="*/ 0 h 56"/>
                <a:gd name="T38" fmla="*/ 12 w 19"/>
                <a:gd name="T39" fmla="*/ 1 h 56"/>
                <a:gd name="T40" fmla="*/ 13 w 19"/>
                <a:gd name="T41" fmla="*/ 2 h 56"/>
                <a:gd name="T42" fmla="*/ 15 w 19"/>
                <a:gd name="T43" fmla="*/ 6 h 56"/>
                <a:gd name="T44" fmla="*/ 14 w 19"/>
                <a:gd name="T45" fmla="*/ 7 h 56"/>
                <a:gd name="T46" fmla="*/ 12 w 19"/>
                <a:gd name="T47" fmla="*/ 9 h 56"/>
                <a:gd name="T48" fmla="*/ 10 w 19"/>
                <a:gd name="T49" fmla="*/ 10 h 56"/>
                <a:gd name="T50" fmla="*/ 6 w 19"/>
                <a:gd name="T51" fmla="*/ 8 h 56"/>
                <a:gd name="T52" fmla="*/ 5 w 19"/>
                <a:gd name="T53" fmla="*/ 7 h 56"/>
                <a:gd name="T54" fmla="*/ 5 w 19"/>
                <a:gd name="T55" fmla="*/ 3 h 56"/>
                <a:gd name="T56" fmla="*/ 7 w 19"/>
                <a:gd name="T57" fmla="*/ 1 h 56"/>
                <a:gd name="T58" fmla="*/ 10 w 19"/>
                <a:gd name="T5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" h="56">
                  <a:moveTo>
                    <a:pt x="13" y="17"/>
                  </a:moveTo>
                  <a:lnTo>
                    <a:pt x="14" y="18"/>
                  </a:lnTo>
                  <a:lnTo>
                    <a:pt x="14" y="53"/>
                  </a:lnTo>
                  <a:lnTo>
                    <a:pt x="15" y="54"/>
                  </a:lnTo>
                  <a:lnTo>
                    <a:pt x="16" y="54"/>
                  </a:lnTo>
                  <a:lnTo>
                    <a:pt x="19" y="54"/>
                  </a:lnTo>
                  <a:lnTo>
                    <a:pt x="19" y="56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4"/>
                  </a:lnTo>
                  <a:lnTo>
                    <a:pt x="6" y="52"/>
                  </a:lnTo>
                  <a:lnTo>
                    <a:pt x="6" y="23"/>
                  </a:lnTo>
                  <a:lnTo>
                    <a:pt x="4" y="22"/>
                  </a:lnTo>
                  <a:lnTo>
                    <a:pt x="3" y="22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13" y="17"/>
                  </a:lnTo>
                  <a:close/>
                  <a:moveTo>
                    <a:pt x="10" y="0"/>
                  </a:moveTo>
                  <a:lnTo>
                    <a:pt x="12" y="1"/>
                  </a:lnTo>
                  <a:lnTo>
                    <a:pt x="13" y="2"/>
                  </a:lnTo>
                  <a:lnTo>
                    <a:pt x="15" y="6"/>
                  </a:lnTo>
                  <a:lnTo>
                    <a:pt x="14" y="7"/>
                  </a:lnTo>
                  <a:lnTo>
                    <a:pt x="12" y="9"/>
                  </a:lnTo>
                  <a:lnTo>
                    <a:pt x="10" y="10"/>
                  </a:lnTo>
                  <a:lnTo>
                    <a:pt x="6" y="8"/>
                  </a:lnTo>
                  <a:lnTo>
                    <a:pt x="5" y="7"/>
                  </a:lnTo>
                  <a:lnTo>
                    <a:pt x="5" y="3"/>
                  </a:lnTo>
                  <a:lnTo>
                    <a:pt x="7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2" name="Freeform 144">
              <a:extLst>
                <a:ext uri="{FF2B5EF4-FFF2-40B4-BE49-F238E27FC236}">
                  <a16:creationId xmlns:a16="http://schemas.microsoft.com/office/drawing/2014/main" id="{B854005B-9238-4873-9CA9-120E64CED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4" y="3790"/>
              <a:ext cx="68" cy="39"/>
            </a:xfrm>
            <a:custGeom>
              <a:avLst/>
              <a:gdLst>
                <a:gd name="T0" fmla="*/ 13 w 68"/>
                <a:gd name="T1" fmla="*/ 6 h 39"/>
                <a:gd name="T2" fmla="*/ 23 w 68"/>
                <a:gd name="T3" fmla="*/ 1 h 39"/>
                <a:gd name="T4" fmla="*/ 30 w 68"/>
                <a:gd name="T5" fmla="*/ 1 h 39"/>
                <a:gd name="T6" fmla="*/ 35 w 68"/>
                <a:gd name="T7" fmla="*/ 4 h 39"/>
                <a:gd name="T8" fmla="*/ 38 w 68"/>
                <a:gd name="T9" fmla="*/ 5 h 39"/>
                <a:gd name="T10" fmla="*/ 44 w 68"/>
                <a:gd name="T11" fmla="*/ 2 h 39"/>
                <a:gd name="T12" fmla="*/ 51 w 68"/>
                <a:gd name="T13" fmla="*/ 0 h 39"/>
                <a:gd name="T14" fmla="*/ 60 w 68"/>
                <a:gd name="T15" fmla="*/ 5 h 39"/>
                <a:gd name="T16" fmla="*/ 62 w 68"/>
                <a:gd name="T17" fmla="*/ 35 h 39"/>
                <a:gd name="T18" fmla="*/ 66 w 68"/>
                <a:gd name="T19" fmla="*/ 37 h 39"/>
                <a:gd name="T20" fmla="*/ 68 w 68"/>
                <a:gd name="T21" fmla="*/ 39 h 39"/>
                <a:gd name="T22" fmla="*/ 49 w 68"/>
                <a:gd name="T23" fmla="*/ 37 h 39"/>
                <a:gd name="T24" fmla="*/ 53 w 68"/>
                <a:gd name="T25" fmla="*/ 37 h 39"/>
                <a:gd name="T26" fmla="*/ 55 w 68"/>
                <a:gd name="T27" fmla="*/ 14 h 39"/>
                <a:gd name="T28" fmla="*/ 53 w 68"/>
                <a:gd name="T29" fmla="*/ 7 h 39"/>
                <a:gd name="T30" fmla="*/ 50 w 68"/>
                <a:gd name="T31" fmla="*/ 5 h 39"/>
                <a:gd name="T32" fmla="*/ 41 w 68"/>
                <a:gd name="T33" fmla="*/ 6 h 39"/>
                <a:gd name="T34" fmla="*/ 38 w 68"/>
                <a:gd name="T35" fmla="*/ 10 h 39"/>
                <a:gd name="T36" fmla="*/ 38 w 68"/>
                <a:gd name="T37" fmla="*/ 35 h 39"/>
                <a:gd name="T38" fmla="*/ 43 w 68"/>
                <a:gd name="T39" fmla="*/ 37 h 39"/>
                <a:gd name="T40" fmla="*/ 24 w 68"/>
                <a:gd name="T41" fmla="*/ 39 h 39"/>
                <a:gd name="T42" fmla="*/ 27 w 68"/>
                <a:gd name="T43" fmla="*/ 37 h 39"/>
                <a:gd name="T44" fmla="*/ 30 w 68"/>
                <a:gd name="T45" fmla="*/ 36 h 39"/>
                <a:gd name="T46" fmla="*/ 28 w 68"/>
                <a:gd name="T47" fmla="*/ 6 h 39"/>
                <a:gd name="T48" fmla="*/ 25 w 68"/>
                <a:gd name="T49" fmla="*/ 5 h 39"/>
                <a:gd name="T50" fmla="*/ 17 w 68"/>
                <a:gd name="T51" fmla="*/ 6 h 39"/>
                <a:gd name="T52" fmla="*/ 13 w 68"/>
                <a:gd name="T53" fmla="*/ 36 h 39"/>
                <a:gd name="T54" fmla="*/ 16 w 68"/>
                <a:gd name="T55" fmla="*/ 37 h 39"/>
                <a:gd name="T56" fmla="*/ 19 w 68"/>
                <a:gd name="T57" fmla="*/ 39 h 39"/>
                <a:gd name="T58" fmla="*/ 0 w 68"/>
                <a:gd name="T59" fmla="*/ 37 h 39"/>
                <a:gd name="T60" fmla="*/ 5 w 68"/>
                <a:gd name="T61" fmla="*/ 37 h 39"/>
                <a:gd name="T62" fmla="*/ 6 w 68"/>
                <a:gd name="T63" fmla="*/ 6 h 39"/>
                <a:gd name="T64" fmla="*/ 5 w 68"/>
                <a:gd name="T65" fmla="*/ 5 h 39"/>
                <a:gd name="T66" fmla="*/ 0 w 68"/>
                <a:gd name="T67" fmla="*/ 4 h 39"/>
                <a:gd name="T68" fmla="*/ 12 w 68"/>
                <a:gd name="T6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8" h="39">
                  <a:moveTo>
                    <a:pt x="12" y="0"/>
                  </a:moveTo>
                  <a:lnTo>
                    <a:pt x="13" y="6"/>
                  </a:lnTo>
                  <a:lnTo>
                    <a:pt x="15" y="5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30" y="1"/>
                  </a:lnTo>
                  <a:lnTo>
                    <a:pt x="33" y="2"/>
                  </a:lnTo>
                  <a:lnTo>
                    <a:pt x="35" y="4"/>
                  </a:lnTo>
                  <a:lnTo>
                    <a:pt x="37" y="6"/>
                  </a:lnTo>
                  <a:lnTo>
                    <a:pt x="38" y="5"/>
                  </a:lnTo>
                  <a:lnTo>
                    <a:pt x="41" y="4"/>
                  </a:lnTo>
                  <a:lnTo>
                    <a:pt x="44" y="2"/>
                  </a:lnTo>
                  <a:lnTo>
                    <a:pt x="47" y="1"/>
                  </a:lnTo>
                  <a:lnTo>
                    <a:pt x="51" y="0"/>
                  </a:lnTo>
                  <a:lnTo>
                    <a:pt x="58" y="2"/>
                  </a:lnTo>
                  <a:lnTo>
                    <a:pt x="60" y="5"/>
                  </a:lnTo>
                  <a:lnTo>
                    <a:pt x="62" y="8"/>
                  </a:lnTo>
                  <a:lnTo>
                    <a:pt x="62" y="35"/>
                  </a:lnTo>
                  <a:lnTo>
                    <a:pt x="64" y="37"/>
                  </a:lnTo>
                  <a:lnTo>
                    <a:pt x="66" y="37"/>
                  </a:lnTo>
                  <a:lnTo>
                    <a:pt x="68" y="37"/>
                  </a:lnTo>
                  <a:lnTo>
                    <a:pt x="68" y="39"/>
                  </a:lnTo>
                  <a:lnTo>
                    <a:pt x="49" y="39"/>
                  </a:lnTo>
                  <a:lnTo>
                    <a:pt x="49" y="37"/>
                  </a:lnTo>
                  <a:lnTo>
                    <a:pt x="52" y="37"/>
                  </a:lnTo>
                  <a:lnTo>
                    <a:pt x="53" y="37"/>
                  </a:lnTo>
                  <a:lnTo>
                    <a:pt x="55" y="35"/>
                  </a:lnTo>
                  <a:lnTo>
                    <a:pt x="55" y="14"/>
                  </a:lnTo>
                  <a:lnTo>
                    <a:pt x="54" y="10"/>
                  </a:lnTo>
                  <a:lnTo>
                    <a:pt x="53" y="7"/>
                  </a:lnTo>
                  <a:lnTo>
                    <a:pt x="52" y="6"/>
                  </a:lnTo>
                  <a:lnTo>
                    <a:pt x="50" y="5"/>
                  </a:lnTo>
                  <a:lnTo>
                    <a:pt x="44" y="5"/>
                  </a:lnTo>
                  <a:lnTo>
                    <a:pt x="41" y="6"/>
                  </a:lnTo>
                  <a:lnTo>
                    <a:pt x="39" y="7"/>
                  </a:lnTo>
                  <a:lnTo>
                    <a:pt x="38" y="10"/>
                  </a:lnTo>
                  <a:lnTo>
                    <a:pt x="38" y="12"/>
                  </a:lnTo>
                  <a:lnTo>
                    <a:pt x="38" y="35"/>
                  </a:lnTo>
                  <a:lnTo>
                    <a:pt x="40" y="37"/>
                  </a:lnTo>
                  <a:lnTo>
                    <a:pt x="43" y="37"/>
                  </a:lnTo>
                  <a:lnTo>
                    <a:pt x="43" y="39"/>
                  </a:lnTo>
                  <a:lnTo>
                    <a:pt x="24" y="39"/>
                  </a:lnTo>
                  <a:lnTo>
                    <a:pt x="24" y="37"/>
                  </a:lnTo>
                  <a:lnTo>
                    <a:pt x="27" y="37"/>
                  </a:lnTo>
                  <a:lnTo>
                    <a:pt x="29" y="37"/>
                  </a:lnTo>
                  <a:lnTo>
                    <a:pt x="30" y="36"/>
                  </a:lnTo>
                  <a:lnTo>
                    <a:pt x="30" y="10"/>
                  </a:lnTo>
                  <a:lnTo>
                    <a:pt x="28" y="6"/>
                  </a:lnTo>
                  <a:lnTo>
                    <a:pt x="27" y="6"/>
                  </a:lnTo>
                  <a:lnTo>
                    <a:pt x="25" y="5"/>
                  </a:lnTo>
                  <a:lnTo>
                    <a:pt x="20" y="5"/>
                  </a:lnTo>
                  <a:lnTo>
                    <a:pt x="17" y="6"/>
                  </a:lnTo>
                  <a:lnTo>
                    <a:pt x="13" y="10"/>
                  </a:lnTo>
                  <a:lnTo>
                    <a:pt x="13" y="36"/>
                  </a:lnTo>
                  <a:lnTo>
                    <a:pt x="14" y="37"/>
                  </a:lnTo>
                  <a:lnTo>
                    <a:pt x="16" y="37"/>
                  </a:lnTo>
                  <a:lnTo>
                    <a:pt x="19" y="37"/>
                  </a:lnTo>
                  <a:lnTo>
                    <a:pt x="19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3" y="37"/>
                  </a:lnTo>
                  <a:lnTo>
                    <a:pt x="5" y="37"/>
                  </a:lnTo>
                  <a:lnTo>
                    <a:pt x="6" y="36"/>
                  </a:lnTo>
                  <a:lnTo>
                    <a:pt x="6" y="6"/>
                  </a:lnTo>
                  <a:lnTo>
                    <a:pt x="5" y="6"/>
                  </a:lnTo>
                  <a:lnTo>
                    <a:pt x="5" y="5"/>
                  </a:lnTo>
                  <a:lnTo>
                    <a:pt x="3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3" name="Freeform 145">
              <a:extLst>
                <a:ext uri="{FF2B5EF4-FFF2-40B4-BE49-F238E27FC236}">
                  <a16:creationId xmlns:a16="http://schemas.microsoft.com/office/drawing/2014/main" id="{5C97804E-6A07-4EC6-9B3C-95EF75DB78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7" y="3790"/>
              <a:ext cx="34" cy="40"/>
            </a:xfrm>
            <a:custGeom>
              <a:avLst/>
              <a:gdLst>
                <a:gd name="T0" fmla="*/ 18 w 34"/>
                <a:gd name="T1" fmla="*/ 3 h 40"/>
                <a:gd name="T2" fmla="*/ 15 w 34"/>
                <a:gd name="T3" fmla="*/ 4 h 40"/>
                <a:gd name="T4" fmla="*/ 13 w 34"/>
                <a:gd name="T5" fmla="*/ 5 h 40"/>
                <a:gd name="T6" fmla="*/ 11 w 34"/>
                <a:gd name="T7" fmla="*/ 6 h 40"/>
                <a:gd name="T8" fmla="*/ 9 w 34"/>
                <a:gd name="T9" fmla="*/ 12 h 40"/>
                <a:gd name="T10" fmla="*/ 9 w 34"/>
                <a:gd name="T11" fmla="*/ 16 h 40"/>
                <a:gd name="T12" fmla="*/ 25 w 34"/>
                <a:gd name="T13" fmla="*/ 16 h 40"/>
                <a:gd name="T14" fmla="*/ 25 w 34"/>
                <a:gd name="T15" fmla="*/ 15 h 40"/>
                <a:gd name="T16" fmla="*/ 25 w 34"/>
                <a:gd name="T17" fmla="*/ 10 h 40"/>
                <a:gd name="T18" fmla="*/ 25 w 34"/>
                <a:gd name="T19" fmla="*/ 8 h 40"/>
                <a:gd name="T20" fmla="*/ 24 w 34"/>
                <a:gd name="T21" fmla="*/ 6 h 40"/>
                <a:gd name="T22" fmla="*/ 21 w 34"/>
                <a:gd name="T23" fmla="*/ 3 h 40"/>
                <a:gd name="T24" fmla="*/ 18 w 34"/>
                <a:gd name="T25" fmla="*/ 3 h 40"/>
                <a:gd name="T26" fmla="*/ 18 w 34"/>
                <a:gd name="T27" fmla="*/ 0 h 40"/>
                <a:gd name="T28" fmla="*/ 25 w 34"/>
                <a:gd name="T29" fmla="*/ 1 h 40"/>
                <a:gd name="T30" fmla="*/ 30 w 34"/>
                <a:gd name="T31" fmla="*/ 5 h 40"/>
                <a:gd name="T32" fmla="*/ 34 w 34"/>
                <a:gd name="T33" fmla="*/ 12 h 40"/>
                <a:gd name="T34" fmla="*/ 34 w 34"/>
                <a:gd name="T35" fmla="*/ 18 h 40"/>
                <a:gd name="T36" fmla="*/ 33 w 34"/>
                <a:gd name="T37" fmla="*/ 19 h 40"/>
                <a:gd name="T38" fmla="*/ 9 w 34"/>
                <a:gd name="T39" fmla="*/ 19 h 40"/>
                <a:gd name="T40" fmla="*/ 9 w 34"/>
                <a:gd name="T41" fmla="*/ 25 h 40"/>
                <a:gd name="T42" fmla="*/ 10 w 34"/>
                <a:gd name="T43" fmla="*/ 31 h 40"/>
                <a:gd name="T44" fmla="*/ 14 w 34"/>
                <a:gd name="T45" fmla="*/ 35 h 40"/>
                <a:gd name="T46" fmla="*/ 20 w 34"/>
                <a:gd name="T47" fmla="*/ 37 h 40"/>
                <a:gd name="T48" fmla="*/ 24 w 34"/>
                <a:gd name="T49" fmla="*/ 36 h 40"/>
                <a:gd name="T50" fmla="*/ 25 w 34"/>
                <a:gd name="T51" fmla="*/ 35 h 40"/>
                <a:gd name="T52" fmla="*/ 28 w 34"/>
                <a:gd name="T53" fmla="*/ 33 h 40"/>
                <a:gd name="T54" fmla="*/ 30 w 34"/>
                <a:gd name="T55" fmla="*/ 31 h 40"/>
                <a:gd name="T56" fmla="*/ 31 w 34"/>
                <a:gd name="T57" fmla="*/ 28 h 40"/>
                <a:gd name="T58" fmla="*/ 34 w 34"/>
                <a:gd name="T59" fmla="*/ 29 h 40"/>
                <a:gd name="T60" fmla="*/ 30 w 34"/>
                <a:gd name="T61" fmla="*/ 35 h 40"/>
                <a:gd name="T62" fmla="*/ 25 w 34"/>
                <a:gd name="T63" fmla="*/ 38 h 40"/>
                <a:gd name="T64" fmla="*/ 18 w 34"/>
                <a:gd name="T65" fmla="*/ 40 h 40"/>
                <a:gd name="T66" fmla="*/ 10 w 34"/>
                <a:gd name="T67" fmla="*/ 39 h 40"/>
                <a:gd name="T68" fmla="*/ 5 w 34"/>
                <a:gd name="T69" fmla="*/ 35 h 40"/>
                <a:gd name="T70" fmla="*/ 1 w 34"/>
                <a:gd name="T71" fmla="*/ 29 h 40"/>
                <a:gd name="T72" fmla="*/ 0 w 34"/>
                <a:gd name="T73" fmla="*/ 21 h 40"/>
                <a:gd name="T74" fmla="*/ 1 w 34"/>
                <a:gd name="T75" fmla="*/ 12 h 40"/>
                <a:gd name="T76" fmla="*/ 5 w 34"/>
                <a:gd name="T77" fmla="*/ 6 h 40"/>
                <a:gd name="T78" fmla="*/ 10 w 34"/>
                <a:gd name="T79" fmla="*/ 2 h 40"/>
                <a:gd name="T80" fmla="*/ 18 w 34"/>
                <a:gd name="T8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40">
                  <a:moveTo>
                    <a:pt x="18" y="3"/>
                  </a:moveTo>
                  <a:lnTo>
                    <a:pt x="15" y="4"/>
                  </a:lnTo>
                  <a:lnTo>
                    <a:pt x="13" y="5"/>
                  </a:lnTo>
                  <a:lnTo>
                    <a:pt x="11" y="6"/>
                  </a:lnTo>
                  <a:lnTo>
                    <a:pt x="9" y="12"/>
                  </a:lnTo>
                  <a:lnTo>
                    <a:pt x="9" y="16"/>
                  </a:lnTo>
                  <a:lnTo>
                    <a:pt x="25" y="16"/>
                  </a:lnTo>
                  <a:lnTo>
                    <a:pt x="25" y="15"/>
                  </a:lnTo>
                  <a:lnTo>
                    <a:pt x="25" y="10"/>
                  </a:lnTo>
                  <a:lnTo>
                    <a:pt x="25" y="8"/>
                  </a:lnTo>
                  <a:lnTo>
                    <a:pt x="24" y="6"/>
                  </a:lnTo>
                  <a:lnTo>
                    <a:pt x="21" y="3"/>
                  </a:lnTo>
                  <a:lnTo>
                    <a:pt x="18" y="3"/>
                  </a:lnTo>
                  <a:close/>
                  <a:moveTo>
                    <a:pt x="18" y="0"/>
                  </a:moveTo>
                  <a:lnTo>
                    <a:pt x="25" y="1"/>
                  </a:lnTo>
                  <a:lnTo>
                    <a:pt x="30" y="5"/>
                  </a:lnTo>
                  <a:lnTo>
                    <a:pt x="34" y="12"/>
                  </a:lnTo>
                  <a:lnTo>
                    <a:pt x="34" y="18"/>
                  </a:lnTo>
                  <a:lnTo>
                    <a:pt x="33" y="19"/>
                  </a:lnTo>
                  <a:lnTo>
                    <a:pt x="9" y="19"/>
                  </a:lnTo>
                  <a:lnTo>
                    <a:pt x="9" y="25"/>
                  </a:lnTo>
                  <a:lnTo>
                    <a:pt x="10" y="31"/>
                  </a:lnTo>
                  <a:lnTo>
                    <a:pt x="14" y="35"/>
                  </a:lnTo>
                  <a:lnTo>
                    <a:pt x="20" y="37"/>
                  </a:lnTo>
                  <a:lnTo>
                    <a:pt x="24" y="36"/>
                  </a:lnTo>
                  <a:lnTo>
                    <a:pt x="25" y="35"/>
                  </a:lnTo>
                  <a:lnTo>
                    <a:pt x="28" y="33"/>
                  </a:lnTo>
                  <a:lnTo>
                    <a:pt x="30" y="31"/>
                  </a:lnTo>
                  <a:lnTo>
                    <a:pt x="31" y="28"/>
                  </a:lnTo>
                  <a:lnTo>
                    <a:pt x="34" y="29"/>
                  </a:lnTo>
                  <a:lnTo>
                    <a:pt x="30" y="35"/>
                  </a:lnTo>
                  <a:lnTo>
                    <a:pt x="25" y="38"/>
                  </a:lnTo>
                  <a:lnTo>
                    <a:pt x="18" y="40"/>
                  </a:lnTo>
                  <a:lnTo>
                    <a:pt x="10" y="39"/>
                  </a:lnTo>
                  <a:lnTo>
                    <a:pt x="5" y="35"/>
                  </a:lnTo>
                  <a:lnTo>
                    <a:pt x="1" y="29"/>
                  </a:lnTo>
                  <a:lnTo>
                    <a:pt x="0" y="21"/>
                  </a:lnTo>
                  <a:lnTo>
                    <a:pt x="1" y="12"/>
                  </a:lnTo>
                  <a:lnTo>
                    <a:pt x="5" y="6"/>
                  </a:lnTo>
                  <a:lnTo>
                    <a:pt x="10" y="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4" name="Freeform 146">
              <a:extLst>
                <a:ext uri="{FF2B5EF4-FFF2-40B4-BE49-F238E27FC236}">
                  <a16:creationId xmlns:a16="http://schemas.microsoft.com/office/drawing/2014/main" id="{1741FF9C-74D2-4274-B0F0-79B0B20B50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3498"/>
              <a:ext cx="54" cy="54"/>
            </a:xfrm>
            <a:custGeom>
              <a:avLst/>
              <a:gdLst>
                <a:gd name="T0" fmla="*/ 19 w 54"/>
                <a:gd name="T1" fmla="*/ 3 h 54"/>
                <a:gd name="T2" fmla="*/ 17 w 54"/>
                <a:gd name="T3" fmla="*/ 3 h 54"/>
                <a:gd name="T4" fmla="*/ 16 w 54"/>
                <a:gd name="T5" fmla="*/ 3 h 54"/>
                <a:gd name="T6" fmla="*/ 15 w 54"/>
                <a:gd name="T7" fmla="*/ 4 h 54"/>
                <a:gd name="T8" fmla="*/ 15 w 54"/>
                <a:gd name="T9" fmla="*/ 48 h 54"/>
                <a:gd name="T10" fmla="*/ 16 w 54"/>
                <a:gd name="T11" fmla="*/ 49 h 54"/>
                <a:gd name="T12" fmla="*/ 17 w 54"/>
                <a:gd name="T13" fmla="*/ 50 h 54"/>
                <a:gd name="T14" fmla="*/ 18 w 54"/>
                <a:gd name="T15" fmla="*/ 51 h 54"/>
                <a:gd name="T16" fmla="*/ 22 w 54"/>
                <a:gd name="T17" fmla="*/ 51 h 54"/>
                <a:gd name="T18" fmla="*/ 30 w 54"/>
                <a:gd name="T19" fmla="*/ 50 h 54"/>
                <a:gd name="T20" fmla="*/ 36 w 54"/>
                <a:gd name="T21" fmla="*/ 49 h 54"/>
                <a:gd name="T22" fmla="*/ 41 w 54"/>
                <a:gd name="T23" fmla="*/ 44 h 54"/>
                <a:gd name="T24" fmla="*/ 45 w 54"/>
                <a:gd name="T25" fmla="*/ 37 h 54"/>
                <a:gd name="T26" fmla="*/ 46 w 54"/>
                <a:gd name="T27" fmla="*/ 27 h 54"/>
                <a:gd name="T28" fmla="*/ 45 w 54"/>
                <a:gd name="T29" fmla="*/ 19 h 54"/>
                <a:gd name="T30" fmla="*/ 42 w 54"/>
                <a:gd name="T31" fmla="*/ 13 h 54"/>
                <a:gd name="T32" fmla="*/ 38 w 54"/>
                <a:gd name="T33" fmla="*/ 7 h 54"/>
                <a:gd name="T34" fmla="*/ 32 w 54"/>
                <a:gd name="T35" fmla="*/ 4 h 54"/>
                <a:gd name="T36" fmla="*/ 23 w 54"/>
                <a:gd name="T37" fmla="*/ 3 h 54"/>
                <a:gd name="T38" fmla="*/ 19 w 54"/>
                <a:gd name="T39" fmla="*/ 3 h 54"/>
                <a:gd name="T40" fmla="*/ 0 w 54"/>
                <a:gd name="T41" fmla="*/ 0 h 54"/>
                <a:gd name="T42" fmla="*/ 26 w 54"/>
                <a:gd name="T43" fmla="*/ 0 h 54"/>
                <a:gd name="T44" fmla="*/ 34 w 54"/>
                <a:gd name="T45" fmla="*/ 1 h 54"/>
                <a:gd name="T46" fmla="*/ 41 w 54"/>
                <a:gd name="T47" fmla="*/ 3 h 54"/>
                <a:gd name="T48" fmla="*/ 47 w 54"/>
                <a:gd name="T49" fmla="*/ 7 h 54"/>
                <a:gd name="T50" fmla="*/ 52 w 54"/>
                <a:gd name="T51" fmla="*/ 16 h 54"/>
                <a:gd name="T52" fmla="*/ 54 w 54"/>
                <a:gd name="T53" fmla="*/ 26 h 54"/>
                <a:gd name="T54" fmla="*/ 52 w 54"/>
                <a:gd name="T55" fmla="*/ 36 h 54"/>
                <a:gd name="T56" fmla="*/ 49 w 54"/>
                <a:gd name="T57" fmla="*/ 44 h 54"/>
                <a:gd name="T58" fmla="*/ 44 w 54"/>
                <a:gd name="T59" fmla="*/ 49 h 54"/>
                <a:gd name="T60" fmla="*/ 34 w 54"/>
                <a:gd name="T61" fmla="*/ 53 h 54"/>
                <a:gd name="T62" fmla="*/ 24 w 54"/>
                <a:gd name="T63" fmla="*/ 54 h 54"/>
                <a:gd name="T64" fmla="*/ 0 w 54"/>
                <a:gd name="T65" fmla="*/ 54 h 54"/>
                <a:gd name="T66" fmla="*/ 0 w 54"/>
                <a:gd name="T67" fmla="*/ 52 h 54"/>
                <a:gd name="T68" fmla="*/ 3 w 54"/>
                <a:gd name="T69" fmla="*/ 51 h 54"/>
                <a:gd name="T70" fmla="*/ 5 w 54"/>
                <a:gd name="T71" fmla="*/ 51 h 54"/>
                <a:gd name="T72" fmla="*/ 6 w 54"/>
                <a:gd name="T73" fmla="*/ 50 h 54"/>
                <a:gd name="T74" fmla="*/ 6 w 54"/>
                <a:gd name="T75" fmla="*/ 3 h 54"/>
                <a:gd name="T76" fmla="*/ 5 w 54"/>
                <a:gd name="T77" fmla="*/ 3 h 54"/>
                <a:gd name="T78" fmla="*/ 3 w 54"/>
                <a:gd name="T79" fmla="*/ 3 h 54"/>
                <a:gd name="T80" fmla="*/ 0 w 54"/>
                <a:gd name="T81" fmla="*/ 3 h 54"/>
                <a:gd name="T82" fmla="*/ 0 w 54"/>
                <a:gd name="T8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" h="54">
                  <a:moveTo>
                    <a:pt x="19" y="3"/>
                  </a:moveTo>
                  <a:lnTo>
                    <a:pt x="17" y="3"/>
                  </a:lnTo>
                  <a:lnTo>
                    <a:pt x="16" y="3"/>
                  </a:lnTo>
                  <a:lnTo>
                    <a:pt x="15" y="4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7" y="50"/>
                  </a:lnTo>
                  <a:lnTo>
                    <a:pt x="18" y="51"/>
                  </a:lnTo>
                  <a:lnTo>
                    <a:pt x="22" y="51"/>
                  </a:lnTo>
                  <a:lnTo>
                    <a:pt x="30" y="50"/>
                  </a:lnTo>
                  <a:lnTo>
                    <a:pt x="36" y="49"/>
                  </a:lnTo>
                  <a:lnTo>
                    <a:pt x="41" y="44"/>
                  </a:lnTo>
                  <a:lnTo>
                    <a:pt x="45" y="37"/>
                  </a:lnTo>
                  <a:lnTo>
                    <a:pt x="46" y="27"/>
                  </a:lnTo>
                  <a:lnTo>
                    <a:pt x="45" y="19"/>
                  </a:lnTo>
                  <a:lnTo>
                    <a:pt x="42" y="13"/>
                  </a:lnTo>
                  <a:lnTo>
                    <a:pt x="38" y="7"/>
                  </a:lnTo>
                  <a:lnTo>
                    <a:pt x="32" y="4"/>
                  </a:lnTo>
                  <a:lnTo>
                    <a:pt x="23" y="3"/>
                  </a:lnTo>
                  <a:lnTo>
                    <a:pt x="19" y="3"/>
                  </a:lnTo>
                  <a:close/>
                  <a:moveTo>
                    <a:pt x="0" y="0"/>
                  </a:moveTo>
                  <a:lnTo>
                    <a:pt x="26" y="0"/>
                  </a:lnTo>
                  <a:lnTo>
                    <a:pt x="34" y="1"/>
                  </a:lnTo>
                  <a:lnTo>
                    <a:pt x="41" y="3"/>
                  </a:lnTo>
                  <a:lnTo>
                    <a:pt x="47" y="7"/>
                  </a:lnTo>
                  <a:lnTo>
                    <a:pt x="52" y="16"/>
                  </a:lnTo>
                  <a:lnTo>
                    <a:pt x="54" y="26"/>
                  </a:lnTo>
                  <a:lnTo>
                    <a:pt x="52" y="36"/>
                  </a:lnTo>
                  <a:lnTo>
                    <a:pt x="49" y="44"/>
                  </a:lnTo>
                  <a:lnTo>
                    <a:pt x="44" y="49"/>
                  </a:lnTo>
                  <a:lnTo>
                    <a:pt x="34" y="53"/>
                  </a:lnTo>
                  <a:lnTo>
                    <a:pt x="24" y="54"/>
                  </a:lnTo>
                  <a:lnTo>
                    <a:pt x="0" y="54"/>
                  </a:lnTo>
                  <a:lnTo>
                    <a:pt x="0" y="52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6" y="50"/>
                  </a:lnTo>
                  <a:lnTo>
                    <a:pt x="6" y="3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5" name="Freeform 147">
              <a:extLst>
                <a:ext uri="{FF2B5EF4-FFF2-40B4-BE49-F238E27FC236}">
                  <a16:creationId xmlns:a16="http://schemas.microsoft.com/office/drawing/2014/main" id="{7AD9B611-9843-4817-AF9A-CF708868AA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6" y="3513"/>
              <a:ext cx="37" cy="40"/>
            </a:xfrm>
            <a:custGeom>
              <a:avLst/>
              <a:gdLst>
                <a:gd name="T0" fmla="*/ 20 w 37"/>
                <a:gd name="T1" fmla="*/ 19 h 40"/>
                <a:gd name="T2" fmla="*/ 14 w 37"/>
                <a:gd name="T3" fmla="*/ 20 h 40"/>
                <a:gd name="T4" fmla="*/ 9 w 37"/>
                <a:gd name="T5" fmla="*/ 23 h 40"/>
                <a:gd name="T6" fmla="*/ 8 w 37"/>
                <a:gd name="T7" fmla="*/ 31 h 40"/>
                <a:gd name="T8" fmla="*/ 12 w 37"/>
                <a:gd name="T9" fmla="*/ 35 h 40"/>
                <a:gd name="T10" fmla="*/ 16 w 37"/>
                <a:gd name="T11" fmla="*/ 35 h 40"/>
                <a:gd name="T12" fmla="*/ 20 w 37"/>
                <a:gd name="T13" fmla="*/ 34 h 40"/>
                <a:gd name="T14" fmla="*/ 23 w 37"/>
                <a:gd name="T15" fmla="*/ 31 h 40"/>
                <a:gd name="T16" fmla="*/ 17 w 37"/>
                <a:gd name="T17" fmla="*/ 0 h 40"/>
                <a:gd name="T18" fmla="*/ 27 w 37"/>
                <a:gd name="T19" fmla="*/ 2 h 40"/>
                <a:gd name="T20" fmla="*/ 29 w 37"/>
                <a:gd name="T21" fmla="*/ 29 h 40"/>
                <a:gd name="T22" fmla="*/ 31 w 37"/>
                <a:gd name="T23" fmla="*/ 34 h 40"/>
                <a:gd name="T24" fmla="*/ 37 w 37"/>
                <a:gd name="T25" fmla="*/ 36 h 40"/>
                <a:gd name="T26" fmla="*/ 28 w 37"/>
                <a:gd name="T27" fmla="*/ 40 h 40"/>
                <a:gd name="T28" fmla="*/ 25 w 37"/>
                <a:gd name="T29" fmla="*/ 39 h 40"/>
                <a:gd name="T30" fmla="*/ 20 w 37"/>
                <a:gd name="T31" fmla="*/ 36 h 40"/>
                <a:gd name="T32" fmla="*/ 15 w 37"/>
                <a:gd name="T33" fmla="*/ 39 h 40"/>
                <a:gd name="T34" fmla="*/ 8 w 37"/>
                <a:gd name="T35" fmla="*/ 40 h 40"/>
                <a:gd name="T36" fmla="*/ 1 w 37"/>
                <a:gd name="T37" fmla="*/ 34 h 40"/>
                <a:gd name="T38" fmla="*/ 1 w 37"/>
                <a:gd name="T39" fmla="*/ 27 h 40"/>
                <a:gd name="T40" fmla="*/ 2 w 37"/>
                <a:gd name="T41" fmla="*/ 22 h 40"/>
                <a:gd name="T42" fmla="*/ 7 w 37"/>
                <a:gd name="T43" fmla="*/ 19 h 40"/>
                <a:gd name="T44" fmla="*/ 19 w 37"/>
                <a:gd name="T45" fmla="*/ 16 h 40"/>
                <a:gd name="T46" fmla="*/ 23 w 37"/>
                <a:gd name="T47" fmla="*/ 8 h 40"/>
                <a:gd name="T48" fmla="*/ 21 w 37"/>
                <a:gd name="T49" fmla="*/ 4 h 40"/>
                <a:gd name="T50" fmla="*/ 18 w 37"/>
                <a:gd name="T51" fmla="*/ 3 h 40"/>
                <a:gd name="T52" fmla="*/ 14 w 37"/>
                <a:gd name="T53" fmla="*/ 3 h 40"/>
                <a:gd name="T54" fmla="*/ 10 w 37"/>
                <a:gd name="T55" fmla="*/ 6 h 40"/>
                <a:gd name="T56" fmla="*/ 8 w 37"/>
                <a:gd name="T57" fmla="*/ 12 h 40"/>
                <a:gd name="T58" fmla="*/ 6 w 37"/>
                <a:gd name="T59" fmla="*/ 13 h 40"/>
                <a:gd name="T60" fmla="*/ 3 w 37"/>
                <a:gd name="T61" fmla="*/ 12 h 40"/>
                <a:gd name="T62" fmla="*/ 1 w 37"/>
                <a:gd name="T63" fmla="*/ 9 h 40"/>
                <a:gd name="T64" fmla="*/ 9 w 37"/>
                <a:gd name="T65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" h="40">
                  <a:moveTo>
                    <a:pt x="23" y="17"/>
                  </a:moveTo>
                  <a:lnTo>
                    <a:pt x="20" y="19"/>
                  </a:lnTo>
                  <a:lnTo>
                    <a:pt x="17" y="19"/>
                  </a:lnTo>
                  <a:lnTo>
                    <a:pt x="14" y="20"/>
                  </a:lnTo>
                  <a:lnTo>
                    <a:pt x="11" y="22"/>
                  </a:lnTo>
                  <a:lnTo>
                    <a:pt x="9" y="23"/>
                  </a:lnTo>
                  <a:lnTo>
                    <a:pt x="8" y="25"/>
                  </a:lnTo>
                  <a:lnTo>
                    <a:pt x="8" y="31"/>
                  </a:lnTo>
                  <a:lnTo>
                    <a:pt x="10" y="34"/>
                  </a:lnTo>
                  <a:lnTo>
                    <a:pt x="12" y="35"/>
                  </a:lnTo>
                  <a:lnTo>
                    <a:pt x="15" y="36"/>
                  </a:lnTo>
                  <a:lnTo>
                    <a:pt x="16" y="35"/>
                  </a:lnTo>
                  <a:lnTo>
                    <a:pt x="18" y="35"/>
                  </a:lnTo>
                  <a:lnTo>
                    <a:pt x="20" y="34"/>
                  </a:lnTo>
                  <a:lnTo>
                    <a:pt x="21" y="33"/>
                  </a:lnTo>
                  <a:lnTo>
                    <a:pt x="23" y="31"/>
                  </a:lnTo>
                  <a:lnTo>
                    <a:pt x="23" y="17"/>
                  </a:lnTo>
                  <a:close/>
                  <a:moveTo>
                    <a:pt x="17" y="0"/>
                  </a:moveTo>
                  <a:lnTo>
                    <a:pt x="21" y="0"/>
                  </a:lnTo>
                  <a:lnTo>
                    <a:pt x="27" y="2"/>
                  </a:lnTo>
                  <a:lnTo>
                    <a:pt x="29" y="5"/>
                  </a:lnTo>
                  <a:lnTo>
                    <a:pt x="29" y="29"/>
                  </a:lnTo>
                  <a:lnTo>
                    <a:pt x="31" y="33"/>
                  </a:lnTo>
                  <a:lnTo>
                    <a:pt x="31" y="34"/>
                  </a:lnTo>
                  <a:lnTo>
                    <a:pt x="32" y="36"/>
                  </a:lnTo>
                  <a:lnTo>
                    <a:pt x="37" y="36"/>
                  </a:lnTo>
                  <a:lnTo>
                    <a:pt x="37" y="38"/>
                  </a:lnTo>
                  <a:lnTo>
                    <a:pt x="28" y="40"/>
                  </a:lnTo>
                  <a:lnTo>
                    <a:pt x="26" y="40"/>
                  </a:lnTo>
                  <a:lnTo>
                    <a:pt x="25" y="39"/>
                  </a:lnTo>
                  <a:lnTo>
                    <a:pt x="23" y="35"/>
                  </a:lnTo>
                  <a:lnTo>
                    <a:pt x="20" y="36"/>
                  </a:lnTo>
                  <a:lnTo>
                    <a:pt x="17" y="38"/>
                  </a:lnTo>
                  <a:lnTo>
                    <a:pt x="15" y="39"/>
                  </a:lnTo>
                  <a:lnTo>
                    <a:pt x="11" y="40"/>
                  </a:lnTo>
                  <a:lnTo>
                    <a:pt x="8" y="40"/>
                  </a:lnTo>
                  <a:lnTo>
                    <a:pt x="2" y="36"/>
                  </a:lnTo>
                  <a:lnTo>
                    <a:pt x="1" y="34"/>
                  </a:lnTo>
                  <a:lnTo>
                    <a:pt x="0" y="29"/>
                  </a:lnTo>
                  <a:lnTo>
                    <a:pt x="1" y="27"/>
                  </a:lnTo>
                  <a:lnTo>
                    <a:pt x="1" y="25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7" y="19"/>
                  </a:lnTo>
                  <a:lnTo>
                    <a:pt x="14" y="18"/>
                  </a:lnTo>
                  <a:lnTo>
                    <a:pt x="19" y="16"/>
                  </a:lnTo>
                  <a:lnTo>
                    <a:pt x="23" y="14"/>
                  </a:lnTo>
                  <a:lnTo>
                    <a:pt x="23" y="8"/>
                  </a:lnTo>
                  <a:lnTo>
                    <a:pt x="22" y="5"/>
                  </a:lnTo>
                  <a:lnTo>
                    <a:pt x="21" y="4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6" y="3"/>
                  </a:lnTo>
                  <a:lnTo>
                    <a:pt x="14" y="3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7" y="12"/>
                  </a:lnTo>
                  <a:lnTo>
                    <a:pt x="6" y="13"/>
                  </a:lnTo>
                  <a:lnTo>
                    <a:pt x="4" y="12"/>
                  </a:lnTo>
                  <a:lnTo>
                    <a:pt x="3" y="12"/>
                  </a:lnTo>
                  <a:lnTo>
                    <a:pt x="1" y="11"/>
                  </a:lnTo>
                  <a:lnTo>
                    <a:pt x="1" y="9"/>
                  </a:lnTo>
                  <a:lnTo>
                    <a:pt x="3" y="4"/>
                  </a:lnTo>
                  <a:lnTo>
                    <a:pt x="9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6" name="Freeform 148">
              <a:extLst>
                <a:ext uri="{FF2B5EF4-FFF2-40B4-BE49-F238E27FC236}">
                  <a16:creationId xmlns:a16="http://schemas.microsoft.com/office/drawing/2014/main" id="{AD38E7C9-3671-4AC2-84D4-7DCFB9020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" y="3504"/>
              <a:ext cx="24" cy="49"/>
            </a:xfrm>
            <a:custGeom>
              <a:avLst/>
              <a:gdLst>
                <a:gd name="T0" fmla="*/ 11 w 24"/>
                <a:gd name="T1" fmla="*/ 0 h 49"/>
                <a:gd name="T2" fmla="*/ 13 w 24"/>
                <a:gd name="T3" fmla="*/ 0 h 49"/>
                <a:gd name="T4" fmla="*/ 13 w 24"/>
                <a:gd name="T5" fmla="*/ 10 h 49"/>
                <a:gd name="T6" fmla="*/ 23 w 24"/>
                <a:gd name="T7" fmla="*/ 10 h 49"/>
                <a:gd name="T8" fmla="*/ 23 w 24"/>
                <a:gd name="T9" fmla="*/ 13 h 49"/>
                <a:gd name="T10" fmla="*/ 13 w 24"/>
                <a:gd name="T11" fmla="*/ 13 h 49"/>
                <a:gd name="T12" fmla="*/ 13 w 24"/>
                <a:gd name="T13" fmla="*/ 37 h 49"/>
                <a:gd name="T14" fmla="*/ 14 w 24"/>
                <a:gd name="T15" fmla="*/ 41 h 49"/>
                <a:gd name="T16" fmla="*/ 14 w 24"/>
                <a:gd name="T17" fmla="*/ 43 h 49"/>
                <a:gd name="T18" fmla="*/ 17 w 24"/>
                <a:gd name="T19" fmla="*/ 45 h 49"/>
                <a:gd name="T20" fmla="*/ 19 w 24"/>
                <a:gd name="T21" fmla="*/ 45 h 49"/>
                <a:gd name="T22" fmla="*/ 22 w 24"/>
                <a:gd name="T23" fmla="*/ 44 h 49"/>
                <a:gd name="T24" fmla="*/ 24 w 24"/>
                <a:gd name="T25" fmla="*/ 44 h 49"/>
                <a:gd name="T26" fmla="*/ 24 w 24"/>
                <a:gd name="T27" fmla="*/ 45 h 49"/>
                <a:gd name="T28" fmla="*/ 22 w 24"/>
                <a:gd name="T29" fmla="*/ 47 h 49"/>
                <a:gd name="T30" fmla="*/ 19 w 24"/>
                <a:gd name="T31" fmla="*/ 48 h 49"/>
                <a:gd name="T32" fmla="*/ 15 w 24"/>
                <a:gd name="T33" fmla="*/ 49 h 49"/>
                <a:gd name="T34" fmla="*/ 12 w 24"/>
                <a:gd name="T35" fmla="*/ 49 h 49"/>
                <a:gd name="T36" fmla="*/ 8 w 24"/>
                <a:gd name="T37" fmla="*/ 47 h 49"/>
                <a:gd name="T38" fmla="*/ 7 w 24"/>
                <a:gd name="T39" fmla="*/ 43 h 49"/>
                <a:gd name="T40" fmla="*/ 6 w 24"/>
                <a:gd name="T41" fmla="*/ 41 h 49"/>
                <a:gd name="T42" fmla="*/ 6 w 24"/>
                <a:gd name="T43" fmla="*/ 13 h 49"/>
                <a:gd name="T44" fmla="*/ 0 w 24"/>
                <a:gd name="T45" fmla="*/ 13 h 49"/>
                <a:gd name="T46" fmla="*/ 0 w 24"/>
                <a:gd name="T47" fmla="*/ 10 h 49"/>
                <a:gd name="T48" fmla="*/ 7 w 24"/>
                <a:gd name="T49" fmla="*/ 10 h 49"/>
                <a:gd name="T50" fmla="*/ 11 w 24"/>
                <a:gd name="T5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" h="49">
                  <a:moveTo>
                    <a:pt x="11" y="0"/>
                  </a:moveTo>
                  <a:lnTo>
                    <a:pt x="13" y="0"/>
                  </a:lnTo>
                  <a:lnTo>
                    <a:pt x="13" y="10"/>
                  </a:lnTo>
                  <a:lnTo>
                    <a:pt x="23" y="10"/>
                  </a:lnTo>
                  <a:lnTo>
                    <a:pt x="23" y="13"/>
                  </a:lnTo>
                  <a:lnTo>
                    <a:pt x="13" y="13"/>
                  </a:lnTo>
                  <a:lnTo>
                    <a:pt x="13" y="37"/>
                  </a:lnTo>
                  <a:lnTo>
                    <a:pt x="14" y="41"/>
                  </a:lnTo>
                  <a:lnTo>
                    <a:pt x="14" y="43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2" y="44"/>
                  </a:lnTo>
                  <a:lnTo>
                    <a:pt x="24" y="44"/>
                  </a:lnTo>
                  <a:lnTo>
                    <a:pt x="24" y="45"/>
                  </a:lnTo>
                  <a:lnTo>
                    <a:pt x="22" y="47"/>
                  </a:lnTo>
                  <a:lnTo>
                    <a:pt x="19" y="48"/>
                  </a:lnTo>
                  <a:lnTo>
                    <a:pt x="15" y="49"/>
                  </a:lnTo>
                  <a:lnTo>
                    <a:pt x="12" y="49"/>
                  </a:lnTo>
                  <a:lnTo>
                    <a:pt x="8" y="47"/>
                  </a:lnTo>
                  <a:lnTo>
                    <a:pt x="7" y="43"/>
                  </a:lnTo>
                  <a:lnTo>
                    <a:pt x="6" y="41"/>
                  </a:lnTo>
                  <a:lnTo>
                    <a:pt x="6" y="13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7" y="1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7" name="Freeform 149">
              <a:extLst>
                <a:ext uri="{FF2B5EF4-FFF2-40B4-BE49-F238E27FC236}">
                  <a16:creationId xmlns:a16="http://schemas.microsoft.com/office/drawing/2014/main" id="{CAD6232D-CB97-4BC3-A63B-DE40E9AAAC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3" y="3513"/>
              <a:ext cx="38" cy="40"/>
            </a:xfrm>
            <a:custGeom>
              <a:avLst/>
              <a:gdLst>
                <a:gd name="T0" fmla="*/ 21 w 38"/>
                <a:gd name="T1" fmla="*/ 19 h 40"/>
                <a:gd name="T2" fmla="*/ 14 w 38"/>
                <a:gd name="T3" fmla="*/ 20 h 40"/>
                <a:gd name="T4" fmla="*/ 9 w 38"/>
                <a:gd name="T5" fmla="*/ 23 h 40"/>
                <a:gd name="T6" fmla="*/ 8 w 38"/>
                <a:gd name="T7" fmla="*/ 28 h 40"/>
                <a:gd name="T8" fmla="*/ 10 w 38"/>
                <a:gd name="T9" fmla="*/ 34 h 40"/>
                <a:gd name="T10" fmla="*/ 15 w 38"/>
                <a:gd name="T11" fmla="*/ 36 h 40"/>
                <a:gd name="T12" fmla="*/ 19 w 38"/>
                <a:gd name="T13" fmla="*/ 35 h 40"/>
                <a:gd name="T14" fmla="*/ 23 w 38"/>
                <a:gd name="T15" fmla="*/ 31 h 40"/>
                <a:gd name="T16" fmla="*/ 24 w 38"/>
                <a:gd name="T17" fmla="*/ 17 h 40"/>
                <a:gd name="T18" fmla="*/ 22 w 38"/>
                <a:gd name="T19" fmla="*/ 0 h 40"/>
                <a:gd name="T20" fmla="*/ 26 w 38"/>
                <a:gd name="T21" fmla="*/ 2 h 40"/>
                <a:gd name="T22" fmla="*/ 29 w 38"/>
                <a:gd name="T23" fmla="*/ 5 h 40"/>
                <a:gd name="T24" fmla="*/ 30 w 38"/>
                <a:gd name="T25" fmla="*/ 33 h 40"/>
                <a:gd name="T26" fmla="*/ 33 w 38"/>
                <a:gd name="T27" fmla="*/ 36 h 40"/>
                <a:gd name="T28" fmla="*/ 38 w 38"/>
                <a:gd name="T29" fmla="*/ 38 h 40"/>
                <a:gd name="T30" fmla="*/ 31 w 38"/>
                <a:gd name="T31" fmla="*/ 40 h 40"/>
                <a:gd name="T32" fmla="*/ 24 w 38"/>
                <a:gd name="T33" fmla="*/ 39 h 40"/>
                <a:gd name="T34" fmla="*/ 21 w 38"/>
                <a:gd name="T35" fmla="*/ 36 h 40"/>
                <a:gd name="T36" fmla="*/ 15 w 38"/>
                <a:gd name="T37" fmla="*/ 39 h 40"/>
                <a:gd name="T38" fmla="*/ 8 w 38"/>
                <a:gd name="T39" fmla="*/ 40 h 40"/>
                <a:gd name="T40" fmla="*/ 1 w 38"/>
                <a:gd name="T41" fmla="*/ 34 h 40"/>
                <a:gd name="T42" fmla="*/ 0 w 38"/>
                <a:gd name="T43" fmla="*/ 27 h 40"/>
                <a:gd name="T44" fmla="*/ 3 w 38"/>
                <a:gd name="T45" fmla="*/ 22 h 40"/>
                <a:gd name="T46" fmla="*/ 8 w 38"/>
                <a:gd name="T47" fmla="*/ 19 h 40"/>
                <a:gd name="T48" fmla="*/ 20 w 38"/>
                <a:gd name="T49" fmla="*/ 16 h 40"/>
                <a:gd name="T50" fmla="*/ 24 w 38"/>
                <a:gd name="T51" fmla="*/ 10 h 40"/>
                <a:gd name="T52" fmla="*/ 22 w 38"/>
                <a:gd name="T53" fmla="*/ 5 h 40"/>
                <a:gd name="T54" fmla="*/ 18 w 38"/>
                <a:gd name="T55" fmla="*/ 3 h 40"/>
                <a:gd name="T56" fmla="*/ 9 w 38"/>
                <a:gd name="T57" fmla="*/ 7 h 40"/>
                <a:gd name="T58" fmla="*/ 8 w 38"/>
                <a:gd name="T59" fmla="*/ 12 h 40"/>
                <a:gd name="T60" fmla="*/ 5 w 38"/>
                <a:gd name="T61" fmla="*/ 12 h 40"/>
                <a:gd name="T62" fmla="*/ 2 w 38"/>
                <a:gd name="T63" fmla="*/ 11 h 40"/>
                <a:gd name="T64" fmla="*/ 4 w 38"/>
                <a:gd name="T65" fmla="*/ 4 h 40"/>
                <a:gd name="T66" fmla="*/ 17 w 38"/>
                <a:gd name="T6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" h="40">
                  <a:moveTo>
                    <a:pt x="24" y="17"/>
                  </a:moveTo>
                  <a:lnTo>
                    <a:pt x="21" y="19"/>
                  </a:lnTo>
                  <a:lnTo>
                    <a:pt x="18" y="19"/>
                  </a:lnTo>
                  <a:lnTo>
                    <a:pt x="14" y="20"/>
                  </a:lnTo>
                  <a:lnTo>
                    <a:pt x="11" y="22"/>
                  </a:lnTo>
                  <a:lnTo>
                    <a:pt x="9" y="23"/>
                  </a:lnTo>
                  <a:lnTo>
                    <a:pt x="9" y="25"/>
                  </a:lnTo>
                  <a:lnTo>
                    <a:pt x="8" y="28"/>
                  </a:lnTo>
                  <a:lnTo>
                    <a:pt x="9" y="31"/>
                  </a:lnTo>
                  <a:lnTo>
                    <a:pt x="10" y="34"/>
                  </a:lnTo>
                  <a:lnTo>
                    <a:pt x="12" y="35"/>
                  </a:lnTo>
                  <a:lnTo>
                    <a:pt x="15" y="36"/>
                  </a:lnTo>
                  <a:lnTo>
                    <a:pt x="17" y="35"/>
                  </a:lnTo>
                  <a:lnTo>
                    <a:pt x="19" y="35"/>
                  </a:lnTo>
                  <a:lnTo>
                    <a:pt x="21" y="34"/>
                  </a:lnTo>
                  <a:lnTo>
                    <a:pt x="23" y="31"/>
                  </a:lnTo>
                  <a:lnTo>
                    <a:pt x="24" y="28"/>
                  </a:lnTo>
                  <a:lnTo>
                    <a:pt x="24" y="17"/>
                  </a:lnTo>
                  <a:close/>
                  <a:moveTo>
                    <a:pt x="17" y="0"/>
                  </a:moveTo>
                  <a:lnTo>
                    <a:pt x="22" y="0"/>
                  </a:lnTo>
                  <a:lnTo>
                    <a:pt x="24" y="1"/>
                  </a:lnTo>
                  <a:lnTo>
                    <a:pt x="26" y="2"/>
                  </a:lnTo>
                  <a:lnTo>
                    <a:pt x="28" y="3"/>
                  </a:lnTo>
                  <a:lnTo>
                    <a:pt x="29" y="5"/>
                  </a:lnTo>
                  <a:lnTo>
                    <a:pt x="30" y="6"/>
                  </a:lnTo>
                  <a:lnTo>
                    <a:pt x="30" y="33"/>
                  </a:lnTo>
                  <a:lnTo>
                    <a:pt x="31" y="34"/>
                  </a:lnTo>
                  <a:lnTo>
                    <a:pt x="33" y="36"/>
                  </a:lnTo>
                  <a:lnTo>
                    <a:pt x="37" y="36"/>
                  </a:lnTo>
                  <a:lnTo>
                    <a:pt x="38" y="38"/>
                  </a:lnTo>
                  <a:lnTo>
                    <a:pt x="34" y="39"/>
                  </a:lnTo>
                  <a:lnTo>
                    <a:pt x="31" y="40"/>
                  </a:lnTo>
                  <a:lnTo>
                    <a:pt x="26" y="40"/>
                  </a:lnTo>
                  <a:lnTo>
                    <a:pt x="24" y="39"/>
                  </a:lnTo>
                  <a:lnTo>
                    <a:pt x="23" y="35"/>
                  </a:lnTo>
                  <a:lnTo>
                    <a:pt x="21" y="36"/>
                  </a:lnTo>
                  <a:lnTo>
                    <a:pt x="18" y="38"/>
                  </a:lnTo>
                  <a:lnTo>
                    <a:pt x="15" y="39"/>
                  </a:lnTo>
                  <a:lnTo>
                    <a:pt x="11" y="40"/>
                  </a:lnTo>
                  <a:lnTo>
                    <a:pt x="8" y="40"/>
                  </a:lnTo>
                  <a:lnTo>
                    <a:pt x="5" y="38"/>
                  </a:lnTo>
                  <a:lnTo>
                    <a:pt x="1" y="34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1" y="25"/>
                  </a:lnTo>
                  <a:lnTo>
                    <a:pt x="3" y="22"/>
                  </a:lnTo>
                  <a:lnTo>
                    <a:pt x="5" y="20"/>
                  </a:lnTo>
                  <a:lnTo>
                    <a:pt x="8" y="19"/>
                  </a:lnTo>
                  <a:lnTo>
                    <a:pt x="14" y="18"/>
                  </a:lnTo>
                  <a:lnTo>
                    <a:pt x="20" y="16"/>
                  </a:lnTo>
                  <a:lnTo>
                    <a:pt x="24" y="14"/>
                  </a:lnTo>
                  <a:lnTo>
                    <a:pt x="24" y="10"/>
                  </a:lnTo>
                  <a:lnTo>
                    <a:pt x="23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8" y="3"/>
                  </a:lnTo>
                  <a:lnTo>
                    <a:pt x="14" y="3"/>
                  </a:lnTo>
                  <a:lnTo>
                    <a:pt x="9" y="7"/>
                  </a:lnTo>
                  <a:lnTo>
                    <a:pt x="9" y="10"/>
                  </a:lnTo>
                  <a:lnTo>
                    <a:pt x="8" y="12"/>
                  </a:lnTo>
                  <a:lnTo>
                    <a:pt x="6" y="13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2" y="11"/>
                  </a:lnTo>
                  <a:lnTo>
                    <a:pt x="2" y="9"/>
                  </a:lnTo>
                  <a:lnTo>
                    <a:pt x="4" y="4"/>
                  </a:lnTo>
                  <a:lnTo>
                    <a:pt x="9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8" name="Freeform 150">
              <a:extLst>
                <a:ext uri="{FF2B5EF4-FFF2-40B4-BE49-F238E27FC236}">
                  <a16:creationId xmlns:a16="http://schemas.microsoft.com/office/drawing/2014/main" id="{4EA136E5-AB04-4EB0-AE33-34786B1A5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" y="3499"/>
              <a:ext cx="26" cy="53"/>
            </a:xfrm>
            <a:custGeom>
              <a:avLst/>
              <a:gdLst>
                <a:gd name="T0" fmla="*/ 16 w 26"/>
                <a:gd name="T1" fmla="*/ 0 h 53"/>
                <a:gd name="T2" fmla="*/ 17 w 26"/>
                <a:gd name="T3" fmla="*/ 1 h 53"/>
                <a:gd name="T4" fmla="*/ 17 w 26"/>
                <a:gd name="T5" fmla="*/ 48 h 53"/>
                <a:gd name="T6" fmla="*/ 19 w 26"/>
                <a:gd name="T7" fmla="*/ 50 h 53"/>
                <a:gd name="T8" fmla="*/ 20 w 26"/>
                <a:gd name="T9" fmla="*/ 50 h 53"/>
                <a:gd name="T10" fmla="*/ 26 w 26"/>
                <a:gd name="T11" fmla="*/ 51 h 53"/>
                <a:gd name="T12" fmla="*/ 26 w 26"/>
                <a:gd name="T13" fmla="*/ 53 h 53"/>
                <a:gd name="T14" fmla="*/ 0 w 26"/>
                <a:gd name="T15" fmla="*/ 53 h 53"/>
                <a:gd name="T16" fmla="*/ 0 w 26"/>
                <a:gd name="T17" fmla="*/ 51 h 53"/>
                <a:gd name="T18" fmla="*/ 6 w 26"/>
                <a:gd name="T19" fmla="*/ 50 h 53"/>
                <a:gd name="T20" fmla="*/ 7 w 26"/>
                <a:gd name="T21" fmla="*/ 50 h 53"/>
                <a:gd name="T22" fmla="*/ 9 w 26"/>
                <a:gd name="T23" fmla="*/ 48 h 53"/>
                <a:gd name="T24" fmla="*/ 9 w 26"/>
                <a:gd name="T25" fmla="*/ 7 h 53"/>
                <a:gd name="T26" fmla="*/ 7 w 26"/>
                <a:gd name="T27" fmla="*/ 5 h 53"/>
                <a:gd name="T28" fmla="*/ 0 w 26"/>
                <a:gd name="T29" fmla="*/ 4 h 53"/>
                <a:gd name="T30" fmla="*/ 0 w 26"/>
                <a:gd name="T31" fmla="*/ 2 h 53"/>
                <a:gd name="T32" fmla="*/ 16 w 26"/>
                <a:gd name="T3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53">
                  <a:moveTo>
                    <a:pt x="16" y="0"/>
                  </a:moveTo>
                  <a:lnTo>
                    <a:pt x="17" y="1"/>
                  </a:lnTo>
                  <a:lnTo>
                    <a:pt x="17" y="48"/>
                  </a:lnTo>
                  <a:lnTo>
                    <a:pt x="19" y="50"/>
                  </a:lnTo>
                  <a:lnTo>
                    <a:pt x="20" y="50"/>
                  </a:lnTo>
                  <a:lnTo>
                    <a:pt x="26" y="51"/>
                  </a:lnTo>
                  <a:lnTo>
                    <a:pt x="26" y="53"/>
                  </a:lnTo>
                  <a:lnTo>
                    <a:pt x="0" y="53"/>
                  </a:lnTo>
                  <a:lnTo>
                    <a:pt x="0" y="51"/>
                  </a:lnTo>
                  <a:lnTo>
                    <a:pt x="6" y="50"/>
                  </a:lnTo>
                  <a:lnTo>
                    <a:pt x="7" y="50"/>
                  </a:lnTo>
                  <a:lnTo>
                    <a:pt x="9" y="48"/>
                  </a:lnTo>
                  <a:lnTo>
                    <a:pt x="9" y="7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9" name="Freeform 151">
              <a:extLst>
                <a:ext uri="{FF2B5EF4-FFF2-40B4-BE49-F238E27FC236}">
                  <a16:creationId xmlns:a16="http://schemas.microsoft.com/office/drawing/2014/main" id="{E9663BE4-B312-416B-9117-708411972F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2" y="3498"/>
              <a:ext cx="54" cy="54"/>
            </a:xfrm>
            <a:custGeom>
              <a:avLst/>
              <a:gdLst>
                <a:gd name="T0" fmla="*/ 20 w 54"/>
                <a:gd name="T1" fmla="*/ 3 h 54"/>
                <a:gd name="T2" fmla="*/ 18 w 54"/>
                <a:gd name="T3" fmla="*/ 3 h 54"/>
                <a:gd name="T4" fmla="*/ 16 w 54"/>
                <a:gd name="T5" fmla="*/ 3 h 54"/>
                <a:gd name="T6" fmla="*/ 15 w 54"/>
                <a:gd name="T7" fmla="*/ 4 h 54"/>
                <a:gd name="T8" fmla="*/ 15 w 54"/>
                <a:gd name="T9" fmla="*/ 48 h 54"/>
                <a:gd name="T10" fmla="*/ 16 w 54"/>
                <a:gd name="T11" fmla="*/ 49 h 54"/>
                <a:gd name="T12" fmla="*/ 17 w 54"/>
                <a:gd name="T13" fmla="*/ 50 h 54"/>
                <a:gd name="T14" fmla="*/ 19 w 54"/>
                <a:gd name="T15" fmla="*/ 51 h 54"/>
                <a:gd name="T16" fmla="*/ 22 w 54"/>
                <a:gd name="T17" fmla="*/ 51 h 54"/>
                <a:gd name="T18" fmla="*/ 30 w 54"/>
                <a:gd name="T19" fmla="*/ 50 h 54"/>
                <a:gd name="T20" fmla="*/ 37 w 54"/>
                <a:gd name="T21" fmla="*/ 49 h 54"/>
                <a:gd name="T22" fmla="*/ 41 w 54"/>
                <a:gd name="T23" fmla="*/ 44 h 54"/>
                <a:gd name="T24" fmla="*/ 45 w 54"/>
                <a:gd name="T25" fmla="*/ 37 h 54"/>
                <a:gd name="T26" fmla="*/ 46 w 54"/>
                <a:gd name="T27" fmla="*/ 27 h 54"/>
                <a:gd name="T28" fmla="*/ 45 w 54"/>
                <a:gd name="T29" fmla="*/ 19 h 54"/>
                <a:gd name="T30" fmla="*/ 42 w 54"/>
                <a:gd name="T31" fmla="*/ 13 h 54"/>
                <a:gd name="T32" fmla="*/ 38 w 54"/>
                <a:gd name="T33" fmla="*/ 7 h 54"/>
                <a:gd name="T34" fmla="*/ 32 w 54"/>
                <a:gd name="T35" fmla="*/ 4 h 54"/>
                <a:gd name="T36" fmla="*/ 23 w 54"/>
                <a:gd name="T37" fmla="*/ 3 h 54"/>
                <a:gd name="T38" fmla="*/ 20 w 54"/>
                <a:gd name="T39" fmla="*/ 3 h 54"/>
                <a:gd name="T40" fmla="*/ 0 w 54"/>
                <a:gd name="T41" fmla="*/ 0 h 54"/>
                <a:gd name="T42" fmla="*/ 26 w 54"/>
                <a:gd name="T43" fmla="*/ 0 h 54"/>
                <a:gd name="T44" fmla="*/ 35 w 54"/>
                <a:gd name="T45" fmla="*/ 1 h 54"/>
                <a:gd name="T46" fmla="*/ 41 w 54"/>
                <a:gd name="T47" fmla="*/ 3 h 54"/>
                <a:gd name="T48" fmla="*/ 47 w 54"/>
                <a:gd name="T49" fmla="*/ 7 h 54"/>
                <a:gd name="T50" fmla="*/ 53 w 54"/>
                <a:gd name="T51" fmla="*/ 16 h 54"/>
                <a:gd name="T52" fmla="*/ 54 w 54"/>
                <a:gd name="T53" fmla="*/ 26 h 54"/>
                <a:gd name="T54" fmla="*/ 53 w 54"/>
                <a:gd name="T55" fmla="*/ 36 h 54"/>
                <a:gd name="T56" fmla="*/ 50 w 54"/>
                <a:gd name="T57" fmla="*/ 44 h 54"/>
                <a:gd name="T58" fmla="*/ 44 w 54"/>
                <a:gd name="T59" fmla="*/ 49 h 54"/>
                <a:gd name="T60" fmla="*/ 35 w 54"/>
                <a:gd name="T61" fmla="*/ 53 h 54"/>
                <a:gd name="T62" fmla="*/ 24 w 54"/>
                <a:gd name="T63" fmla="*/ 54 h 54"/>
                <a:gd name="T64" fmla="*/ 0 w 54"/>
                <a:gd name="T65" fmla="*/ 54 h 54"/>
                <a:gd name="T66" fmla="*/ 0 w 54"/>
                <a:gd name="T67" fmla="*/ 52 h 54"/>
                <a:gd name="T68" fmla="*/ 4 w 54"/>
                <a:gd name="T69" fmla="*/ 51 h 54"/>
                <a:gd name="T70" fmla="*/ 6 w 54"/>
                <a:gd name="T71" fmla="*/ 51 h 54"/>
                <a:gd name="T72" fmla="*/ 7 w 54"/>
                <a:gd name="T73" fmla="*/ 50 h 54"/>
                <a:gd name="T74" fmla="*/ 7 w 54"/>
                <a:gd name="T75" fmla="*/ 3 h 54"/>
                <a:gd name="T76" fmla="*/ 6 w 54"/>
                <a:gd name="T77" fmla="*/ 3 h 54"/>
                <a:gd name="T78" fmla="*/ 4 w 54"/>
                <a:gd name="T79" fmla="*/ 3 h 54"/>
                <a:gd name="T80" fmla="*/ 0 w 54"/>
                <a:gd name="T81" fmla="*/ 3 h 54"/>
                <a:gd name="T82" fmla="*/ 0 w 54"/>
                <a:gd name="T8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" h="54">
                  <a:moveTo>
                    <a:pt x="20" y="3"/>
                  </a:moveTo>
                  <a:lnTo>
                    <a:pt x="18" y="3"/>
                  </a:lnTo>
                  <a:lnTo>
                    <a:pt x="16" y="3"/>
                  </a:lnTo>
                  <a:lnTo>
                    <a:pt x="15" y="4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7" y="50"/>
                  </a:lnTo>
                  <a:lnTo>
                    <a:pt x="19" y="51"/>
                  </a:lnTo>
                  <a:lnTo>
                    <a:pt x="22" y="51"/>
                  </a:lnTo>
                  <a:lnTo>
                    <a:pt x="30" y="50"/>
                  </a:lnTo>
                  <a:lnTo>
                    <a:pt x="37" y="49"/>
                  </a:lnTo>
                  <a:lnTo>
                    <a:pt x="41" y="44"/>
                  </a:lnTo>
                  <a:lnTo>
                    <a:pt x="45" y="37"/>
                  </a:lnTo>
                  <a:lnTo>
                    <a:pt x="46" y="27"/>
                  </a:lnTo>
                  <a:lnTo>
                    <a:pt x="45" y="19"/>
                  </a:lnTo>
                  <a:lnTo>
                    <a:pt x="42" y="13"/>
                  </a:lnTo>
                  <a:lnTo>
                    <a:pt x="38" y="7"/>
                  </a:lnTo>
                  <a:lnTo>
                    <a:pt x="32" y="4"/>
                  </a:lnTo>
                  <a:lnTo>
                    <a:pt x="23" y="3"/>
                  </a:lnTo>
                  <a:lnTo>
                    <a:pt x="20" y="3"/>
                  </a:lnTo>
                  <a:close/>
                  <a:moveTo>
                    <a:pt x="0" y="0"/>
                  </a:moveTo>
                  <a:lnTo>
                    <a:pt x="26" y="0"/>
                  </a:lnTo>
                  <a:lnTo>
                    <a:pt x="35" y="1"/>
                  </a:lnTo>
                  <a:lnTo>
                    <a:pt x="41" y="3"/>
                  </a:lnTo>
                  <a:lnTo>
                    <a:pt x="47" y="7"/>
                  </a:lnTo>
                  <a:lnTo>
                    <a:pt x="53" y="16"/>
                  </a:lnTo>
                  <a:lnTo>
                    <a:pt x="54" y="26"/>
                  </a:lnTo>
                  <a:lnTo>
                    <a:pt x="53" y="36"/>
                  </a:lnTo>
                  <a:lnTo>
                    <a:pt x="50" y="44"/>
                  </a:lnTo>
                  <a:lnTo>
                    <a:pt x="44" y="49"/>
                  </a:lnTo>
                  <a:lnTo>
                    <a:pt x="35" y="53"/>
                  </a:lnTo>
                  <a:lnTo>
                    <a:pt x="24" y="54"/>
                  </a:lnTo>
                  <a:lnTo>
                    <a:pt x="0" y="54"/>
                  </a:lnTo>
                  <a:lnTo>
                    <a:pt x="0" y="52"/>
                  </a:lnTo>
                  <a:lnTo>
                    <a:pt x="4" y="51"/>
                  </a:lnTo>
                  <a:lnTo>
                    <a:pt x="6" y="51"/>
                  </a:lnTo>
                  <a:lnTo>
                    <a:pt x="7" y="50"/>
                  </a:lnTo>
                  <a:lnTo>
                    <a:pt x="7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0" name="Freeform 152">
              <a:extLst>
                <a:ext uri="{FF2B5EF4-FFF2-40B4-BE49-F238E27FC236}">
                  <a16:creationId xmlns:a16="http://schemas.microsoft.com/office/drawing/2014/main" id="{FC3718B6-4B6B-4FBA-9B91-1C8A8EDBCD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3" y="3513"/>
              <a:ext cx="37" cy="40"/>
            </a:xfrm>
            <a:custGeom>
              <a:avLst/>
              <a:gdLst>
                <a:gd name="T0" fmla="*/ 21 w 37"/>
                <a:gd name="T1" fmla="*/ 19 h 40"/>
                <a:gd name="T2" fmla="*/ 14 w 37"/>
                <a:gd name="T3" fmla="*/ 20 h 40"/>
                <a:gd name="T4" fmla="*/ 9 w 37"/>
                <a:gd name="T5" fmla="*/ 23 h 40"/>
                <a:gd name="T6" fmla="*/ 8 w 37"/>
                <a:gd name="T7" fmla="*/ 31 h 40"/>
                <a:gd name="T8" fmla="*/ 12 w 37"/>
                <a:gd name="T9" fmla="*/ 35 h 40"/>
                <a:gd name="T10" fmla="*/ 17 w 37"/>
                <a:gd name="T11" fmla="*/ 35 h 40"/>
                <a:gd name="T12" fmla="*/ 21 w 37"/>
                <a:gd name="T13" fmla="*/ 34 h 40"/>
                <a:gd name="T14" fmla="*/ 23 w 37"/>
                <a:gd name="T15" fmla="*/ 31 h 40"/>
                <a:gd name="T16" fmla="*/ 18 w 37"/>
                <a:gd name="T17" fmla="*/ 0 h 40"/>
                <a:gd name="T18" fmla="*/ 27 w 37"/>
                <a:gd name="T19" fmla="*/ 2 h 40"/>
                <a:gd name="T20" fmla="*/ 30 w 37"/>
                <a:gd name="T21" fmla="*/ 6 h 40"/>
                <a:gd name="T22" fmla="*/ 31 w 37"/>
                <a:gd name="T23" fmla="*/ 33 h 40"/>
                <a:gd name="T24" fmla="*/ 33 w 37"/>
                <a:gd name="T25" fmla="*/ 36 h 40"/>
                <a:gd name="T26" fmla="*/ 37 w 37"/>
                <a:gd name="T27" fmla="*/ 38 h 40"/>
                <a:gd name="T28" fmla="*/ 26 w 37"/>
                <a:gd name="T29" fmla="*/ 40 h 40"/>
                <a:gd name="T30" fmla="*/ 23 w 37"/>
                <a:gd name="T31" fmla="*/ 35 h 40"/>
                <a:gd name="T32" fmla="*/ 18 w 37"/>
                <a:gd name="T33" fmla="*/ 38 h 40"/>
                <a:gd name="T34" fmla="*/ 11 w 37"/>
                <a:gd name="T35" fmla="*/ 40 h 40"/>
                <a:gd name="T36" fmla="*/ 3 w 37"/>
                <a:gd name="T37" fmla="*/ 36 h 40"/>
                <a:gd name="T38" fmla="*/ 0 w 37"/>
                <a:gd name="T39" fmla="*/ 29 h 40"/>
                <a:gd name="T40" fmla="*/ 1 w 37"/>
                <a:gd name="T41" fmla="*/ 25 h 40"/>
                <a:gd name="T42" fmla="*/ 5 w 37"/>
                <a:gd name="T43" fmla="*/ 20 h 40"/>
                <a:gd name="T44" fmla="*/ 14 w 37"/>
                <a:gd name="T45" fmla="*/ 18 h 40"/>
                <a:gd name="T46" fmla="*/ 23 w 37"/>
                <a:gd name="T47" fmla="*/ 14 h 40"/>
                <a:gd name="T48" fmla="*/ 22 w 37"/>
                <a:gd name="T49" fmla="*/ 5 h 40"/>
                <a:gd name="T50" fmla="*/ 20 w 37"/>
                <a:gd name="T51" fmla="*/ 3 h 40"/>
                <a:gd name="T52" fmla="*/ 17 w 37"/>
                <a:gd name="T53" fmla="*/ 3 h 40"/>
                <a:gd name="T54" fmla="*/ 12 w 37"/>
                <a:gd name="T55" fmla="*/ 4 h 40"/>
                <a:gd name="T56" fmla="*/ 8 w 37"/>
                <a:gd name="T57" fmla="*/ 10 h 40"/>
                <a:gd name="T58" fmla="*/ 7 w 37"/>
                <a:gd name="T59" fmla="*/ 12 h 40"/>
                <a:gd name="T60" fmla="*/ 5 w 37"/>
                <a:gd name="T61" fmla="*/ 12 h 40"/>
                <a:gd name="T62" fmla="*/ 2 w 37"/>
                <a:gd name="T63" fmla="*/ 11 h 40"/>
                <a:gd name="T64" fmla="*/ 4 w 37"/>
                <a:gd name="T65" fmla="*/ 4 h 40"/>
                <a:gd name="T66" fmla="*/ 18 w 37"/>
                <a:gd name="T6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" h="40">
                  <a:moveTo>
                    <a:pt x="23" y="17"/>
                  </a:moveTo>
                  <a:lnTo>
                    <a:pt x="21" y="19"/>
                  </a:lnTo>
                  <a:lnTo>
                    <a:pt x="18" y="19"/>
                  </a:lnTo>
                  <a:lnTo>
                    <a:pt x="14" y="20"/>
                  </a:lnTo>
                  <a:lnTo>
                    <a:pt x="11" y="22"/>
                  </a:lnTo>
                  <a:lnTo>
                    <a:pt x="9" y="23"/>
                  </a:lnTo>
                  <a:lnTo>
                    <a:pt x="8" y="25"/>
                  </a:lnTo>
                  <a:lnTo>
                    <a:pt x="8" y="31"/>
                  </a:lnTo>
                  <a:lnTo>
                    <a:pt x="10" y="34"/>
                  </a:lnTo>
                  <a:lnTo>
                    <a:pt x="12" y="35"/>
                  </a:lnTo>
                  <a:lnTo>
                    <a:pt x="15" y="36"/>
                  </a:lnTo>
                  <a:lnTo>
                    <a:pt x="17" y="35"/>
                  </a:lnTo>
                  <a:lnTo>
                    <a:pt x="19" y="35"/>
                  </a:lnTo>
                  <a:lnTo>
                    <a:pt x="21" y="34"/>
                  </a:lnTo>
                  <a:lnTo>
                    <a:pt x="22" y="33"/>
                  </a:lnTo>
                  <a:lnTo>
                    <a:pt x="23" y="31"/>
                  </a:lnTo>
                  <a:lnTo>
                    <a:pt x="23" y="17"/>
                  </a:lnTo>
                  <a:close/>
                  <a:moveTo>
                    <a:pt x="18" y="0"/>
                  </a:moveTo>
                  <a:lnTo>
                    <a:pt x="22" y="0"/>
                  </a:lnTo>
                  <a:lnTo>
                    <a:pt x="27" y="2"/>
                  </a:lnTo>
                  <a:lnTo>
                    <a:pt x="29" y="5"/>
                  </a:lnTo>
                  <a:lnTo>
                    <a:pt x="30" y="6"/>
                  </a:lnTo>
                  <a:lnTo>
                    <a:pt x="30" y="29"/>
                  </a:lnTo>
                  <a:lnTo>
                    <a:pt x="31" y="33"/>
                  </a:lnTo>
                  <a:lnTo>
                    <a:pt x="31" y="34"/>
                  </a:lnTo>
                  <a:lnTo>
                    <a:pt x="33" y="36"/>
                  </a:lnTo>
                  <a:lnTo>
                    <a:pt x="37" y="36"/>
                  </a:lnTo>
                  <a:lnTo>
                    <a:pt x="37" y="38"/>
                  </a:lnTo>
                  <a:lnTo>
                    <a:pt x="28" y="40"/>
                  </a:lnTo>
                  <a:lnTo>
                    <a:pt x="26" y="40"/>
                  </a:lnTo>
                  <a:lnTo>
                    <a:pt x="25" y="39"/>
                  </a:lnTo>
                  <a:lnTo>
                    <a:pt x="23" y="35"/>
                  </a:lnTo>
                  <a:lnTo>
                    <a:pt x="21" y="36"/>
                  </a:lnTo>
                  <a:lnTo>
                    <a:pt x="18" y="38"/>
                  </a:lnTo>
                  <a:lnTo>
                    <a:pt x="15" y="39"/>
                  </a:lnTo>
                  <a:lnTo>
                    <a:pt x="11" y="40"/>
                  </a:lnTo>
                  <a:lnTo>
                    <a:pt x="8" y="40"/>
                  </a:lnTo>
                  <a:lnTo>
                    <a:pt x="3" y="36"/>
                  </a:lnTo>
                  <a:lnTo>
                    <a:pt x="2" y="34"/>
                  </a:lnTo>
                  <a:lnTo>
                    <a:pt x="0" y="29"/>
                  </a:lnTo>
                  <a:lnTo>
                    <a:pt x="1" y="27"/>
                  </a:lnTo>
                  <a:lnTo>
                    <a:pt x="1" y="25"/>
                  </a:lnTo>
                  <a:lnTo>
                    <a:pt x="3" y="22"/>
                  </a:lnTo>
                  <a:lnTo>
                    <a:pt x="5" y="20"/>
                  </a:lnTo>
                  <a:lnTo>
                    <a:pt x="7" y="19"/>
                  </a:lnTo>
                  <a:lnTo>
                    <a:pt x="14" y="18"/>
                  </a:lnTo>
                  <a:lnTo>
                    <a:pt x="20" y="16"/>
                  </a:lnTo>
                  <a:lnTo>
                    <a:pt x="23" y="14"/>
                  </a:lnTo>
                  <a:lnTo>
                    <a:pt x="23" y="8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4" y="3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5" y="12"/>
                  </a:lnTo>
                  <a:lnTo>
                    <a:pt x="4" y="12"/>
                  </a:lnTo>
                  <a:lnTo>
                    <a:pt x="2" y="11"/>
                  </a:lnTo>
                  <a:lnTo>
                    <a:pt x="2" y="9"/>
                  </a:lnTo>
                  <a:lnTo>
                    <a:pt x="4" y="4"/>
                  </a:lnTo>
                  <a:lnTo>
                    <a:pt x="9" y="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1" name="Freeform 153">
              <a:extLst>
                <a:ext uri="{FF2B5EF4-FFF2-40B4-BE49-F238E27FC236}">
                  <a16:creationId xmlns:a16="http://schemas.microsoft.com/office/drawing/2014/main" id="{D5EC40CB-0798-4E1C-B6FE-25058DA03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2" y="3504"/>
              <a:ext cx="25" cy="49"/>
            </a:xfrm>
            <a:custGeom>
              <a:avLst/>
              <a:gdLst>
                <a:gd name="T0" fmla="*/ 12 w 25"/>
                <a:gd name="T1" fmla="*/ 0 h 49"/>
                <a:gd name="T2" fmla="*/ 13 w 25"/>
                <a:gd name="T3" fmla="*/ 0 h 49"/>
                <a:gd name="T4" fmla="*/ 13 w 25"/>
                <a:gd name="T5" fmla="*/ 10 h 49"/>
                <a:gd name="T6" fmla="*/ 24 w 25"/>
                <a:gd name="T7" fmla="*/ 10 h 49"/>
                <a:gd name="T8" fmla="*/ 24 w 25"/>
                <a:gd name="T9" fmla="*/ 13 h 49"/>
                <a:gd name="T10" fmla="*/ 13 w 25"/>
                <a:gd name="T11" fmla="*/ 13 h 49"/>
                <a:gd name="T12" fmla="*/ 13 w 25"/>
                <a:gd name="T13" fmla="*/ 37 h 49"/>
                <a:gd name="T14" fmla="*/ 14 w 25"/>
                <a:gd name="T15" fmla="*/ 41 h 49"/>
                <a:gd name="T16" fmla="*/ 14 w 25"/>
                <a:gd name="T17" fmla="*/ 43 h 49"/>
                <a:gd name="T18" fmla="*/ 17 w 25"/>
                <a:gd name="T19" fmla="*/ 45 h 49"/>
                <a:gd name="T20" fmla="*/ 19 w 25"/>
                <a:gd name="T21" fmla="*/ 45 h 49"/>
                <a:gd name="T22" fmla="*/ 22 w 25"/>
                <a:gd name="T23" fmla="*/ 44 h 49"/>
                <a:gd name="T24" fmla="*/ 25 w 25"/>
                <a:gd name="T25" fmla="*/ 44 h 49"/>
                <a:gd name="T26" fmla="*/ 25 w 25"/>
                <a:gd name="T27" fmla="*/ 45 h 49"/>
                <a:gd name="T28" fmla="*/ 22 w 25"/>
                <a:gd name="T29" fmla="*/ 47 h 49"/>
                <a:gd name="T30" fmla="*/ 19 w 25"/>
                <a:gd name="T31" fmla="*/ 48 h 49"/>
                <a:gd name="T32" fmla="*/ 15 w 25"/>
                <a:gd name="T33" fmla="*/ 49 h 49"/>
                <a:gd name="T34" fmla="*/ 13 w 25"/>
                <a:gd name="T35" fmla="*/ 49 h 49"/>
                <a:gd name="T36" fmla="*/ 9 w 25"/>
                <a:gd name="T37" fmla="*/ 47 h 49"/>
                <a:gd name="T38" fmla="*/ 7 w 25"/>
                <a:gd name="T39" fmla="*/ 43 h 49"/>
                <a:gd name="T40" fmla="*/ 6 w 25"/>
                <a:gd name="T41" fmla="*/ 41 h 49"/>
                <a:gd name="T42" fmla="*/ 6 w 25"/>
                <a:gd name="T43" fmla="*/ 13 h 49"/>
                <a:gd name="T44" fmla="*/ 0 w 25"/>
                <a:gd name="T45" fmla="*/ 13 h 49"/>
                <a:gd name="T46" fmla="*/ 0 w 25"/>
                <a:gd name="T47" fmla="*/ 10 h 49"/>
                <a:gd name="T48" fmla="*/ 7 w 25"/>
                <a:gd name="T49" fmla="*/ 10 h 49"/>
                <a:gd name="T50" fmla="*/ 12 w 25"/>
                <a:gd name="T5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" h="49">
                  <a:moveTo>
                    <a:pt x="12" y="0"/>
                  </a:moveTo>
                  <a:lnTo>
                    <a:pt x="13" y="0"/>
                  </a:lnTo>
                  <a:lnTo>
                    <a:pt x="13" y="10"/>
                  </a:lnTo>
                  <a:lnTo>
                    <a:pt x="24" y="10"/>
                  </a:lnTo>
                  <a:lnTo>
                    <a:pt x="24" y="13"/>
                  </a:lnTo>
                  <a:lnTo>
                    <a:pt x="13" y="13"/>
                  </a:lnTo>
                  <a:lnTo>
                    <a:pt x="13" y="37"/>
                  </a:lnTo>
                  <a:lnTo>
                    <a:pt x="14" y="41"/>
                  </a:lnTo>
                  <a:lnTo>
                    <a:pt x="14" y="43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2" y="44"/>
                  </a:lnTo>
                  <a:lnTo>
                    <a:pt x="25" y="44"/>
                  </a:lnTo>
                  <a:lnTo>
                    <a:pt x="25" y="45"/>
                  </a:lnTo>
                  <a:lnTo>
                    <a:pt x="22" y="47"/>
                  </a:lnTo>
                  <a:lnTo>
                    <a:pt x="19" y="48"/>
                  </a:lnTo>
                  <a:lnTo>
                    <a:pt x="15" y="49"/>
                  </a:lnTo>
                  <a:lnTo>
                    <a:pt x="13" y="49"/>
                  </a:lnTo>
                  <a:lnTo>
                    <a:pt x="9" y="47"/>
                  </a:lnTo>
                  <a:lnTo>
                    <a:pt x="7" y="43"/>
                  </a:lnTo>
                  <a:lnTo>
                    <a:pt x="6" y="41"/>
                  </a:lnTo>
                  <a:lnTo>
                    <a:pt x="6" y="13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7" y="1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2" name="Freeform 154">
              <a:extLst>
                <a:ext uri="{FF2B5EF4-FFF2-40B4-BE49-F238E27FC236}">
                  <a16:creationId xmlns:a16="http://schemas.microsoft.com/office/drawing/2014/main" id="{6076E00A-7265-480A-B963-20E4F01FC5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40" y="3513"/>
              <a:ext cx="38" cy="40"/>
            </a:xfrm>
            <a:custGeom>
              <a:avLst/>
              <a:gdLst>
                <a:gd name="T0" fmla="*/ 21 w 38"/>
                <a:gd name="T1" fmla="*/ 19 h 40"/>
                <a:gd name="T2" fmla="*/ 15 w 38"/>
                <a:gd name="T3" fmla="*/ 20 h 40"/>
                <a:gd name="T4" fmla="*/ 10 w 38"/>
                <a:gd name="T5" fmla="*/ 23 h 40"/>
                <a:gd name="T6" fmla="*/ 8 w 38"/>
                <a:gd name="T7" fmla="*/ 28 h 40"/>
                <a:gd name="T8" fmla="*/ 11 w 38"/>
                <a:gd name="T9" fmla="*/ 34 h 40"/>
                <a:gd name="T10" fmla="*/ 15 w 38"/>
                <a:gd name="T11" fmla="*/ 36 h 40"/>
                <a:gd name="T12" fmla="*/ 19 w 38"/>
                <a:gd name="T13" fmla="*/ 35 h 40"/>
                <a:gd name="T14" fmla="*/ 23 w 38"/>
                <a:gd name="T15" fmla="*/ 31 h 40"/>
                <a:gd name="T16" fmla="*/ 24 w 38"/>
                <a:gd name="T17" fmla="*/ 17 h 40"/>
                <a:gd name="T18" fmla="*/ 22 w 38"/>
                <a:gd name="T19" fmla="*/ 0 h 40"/>
                <a:gd name="T20" fmla="*/ 27 w 38"/>
                <a:gd name="T21" fmla="*/ 2 h 40"/>
                <a:gd name="T22" fmla="*/ 30 w 38"/>
                <a:gd name="T23" fmla="*/ 5 h 40"/>
                <a:gd name="T24" fmla="*/ 30 w 38"/>
                <a:gd name="T25" fmla="*/ 33 h 40"/>
                <a:gd name="T26" fmla="*/ 33 w 38"/>
                <a:gd name="T27" fmla="*/ 36 h 40"/>
                <a:gd name="T28" fmla="*/ 38 w 38"/>
                <a:gd name="T29" fmla="*/ 38 h 40"/>
                <a:gd name="T30" fmla="*/ 31 w 38"/>
                <a:gd name="T31" fmla="*/ 40 h 40"/>
                <a:gd name="T32" fmla="*/ 25 w 38"/>
                <a:gd name="T33" fmla="*/ 39 h 40"/>
                <a:gd name="T34" fmla="*/ 21 w 38"/>
                <a:gd name="T35" fmla="*/ 36 h 40"/>
                <a:gd name="T36" fmla="*/ 15 w 38"/>
                <a:gd name="T37" fmla="*/ 39 h 40"/>
                <a:gd name="T38" fmla="*/ 8 w 38"/>
                <a:gd name="T39" fmla="*/ 40 h 40"/>
                <a:gd name="T40" fmla="*/ 1 w 38"/>
                <a:gd name="T41" fmla="*/ 34 h 40"/>
                <a:gd name="T42" fmla="*/ 0 w 38"/>
                <a:gd name="T43" fmla="*/ 27 h 40"/>
                <a:gd name="T44" fmla="*/ 3 w 38"/>
                <a:gd name="T45" fmla="*/ 22 h 40"/>
                <a:gd name="T46" fmla="*/ 8 w 38"/>
                <a:gd name="T47" fmla="*/ 19 h 40"/>
                <a:gd name="T48" fmla="*/ 20 w 38"/>
                <a:gd name="T49" fmla="*/ 16 h 40"/>
                <a:gd name="T50" fmla="*/ 24 w 38"/>
                <a:gd name="T51" fmla="*/ 10 h 40"/>
                <a:gd name="T52" fmla="*/ 22 w 38"/>
                <a:gd name="T53" fmla="*/ 5 h 40"/>
                <a:gd name="T54" fmla="*/ 18 w 38"/>
                <a:gd name="T55" fmla="*/ 3 h 40"/>
                <a:gd name="T56" fmla="*/ 10 w 38"/>
                <a:gd name="T57" fmla="*/ 7 h 40"/>
                <a:gd name="T58" fmla="*/ 8 w 38"/>
                <a:gd name="T59" fmla="*/ 12 h 40"/>
                <a:gd name="T60" fmla="*/ 5 w 38"/>
                <a:gd name="T61" fmla="*/ 12 h 40"/>
                <a:gd name="T62" fmla="*/ 2 w 38"/>
                <a:gd name="T63" fmla="*/ 11 h 40"/>
                <a:gd name="T64" fmla="*/ 4 w 38"/>
                <a:gd name="T65" fmla="*/ 4 h 40"/>
                <a:gd name="T66" fmla="*/ 17 w 38"/>
                <a:gd name="T6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" h="40">
                  <a:moveTo>
                    <a:pt x="24" y="17"/>
                  </a:moveTo>
                  <a:lnTo>
                    <a:pt x="21" y="19"/>
                  </a:lnTo>
                  <a:lnTo>
                    <a:pt x="18" y="19"/>
                  </a:lnTo>
                  <a:lnTo>
                    <a:pt x="15" y="20"/>
                  </a:lnTo>
                  <a:lnTo>
                    <a:pt x="12" y="22"/>
                  </a:lnTo>
                  <a:lnTo>
                    <a:pt x="10" y="23"/>
                  </a:lnTo>
                  <a:lnTo>
                    <a:pt x="9" y="25"/>
                  </a:lnTo>
                  <a:lnTo>
                    <a:pt x="8" y="28"/>
                  </a:lnTo>
                  <a:lnTo>
                    <a:pt x="9" y="31"/>
                  </a:lnTo>
                  <a:lnTo>
                    <a:pt x="11" y="34"/>
                  </a:lnTo>
                  <a:lnTo>
                    <a:pt x="13" y="35"/>
                  </a:lnTo>
                  <a:lnTo>
                    <a:pt x="15" y="36"/>
                  </a:lnTo>
                  <a:lnTo>
                    <a:pt x="17" y="35"/>
                  </a:lnTo>
                  <a:lnTo>
                    <a:pt x="19" y="35"/>
                  </a:lnTo>
                  <a:lnTo>
                    <a:pt x="21" y="34"/>
                  </a:lnTo>
                  <a:lnTo>
                    <a:pt x="23" y="31"/>
                  </a:lnTo>
                  <a:lnTo>
                    <a:pt x="24" y="28"/>
                  </a:lnTo>
                  <a:lnTo>
                    <a:pt x="24" y="17"/>
                  </a:lnTo>
                  <a:close/>
                  <a:moveTo>
                    <a:pt x="17" y="0"/>
                  </a:moveTo>
                  <a:lnTo>
                    <a:pt x="22" y="0"/>
                  </a:lnTo>
                  <a:lnTo>
                    <a:pt x="25" y="1"/>
                  </a:lnTo>
                  <a:lnTo>
                    <a:pt x="27" y="2"/>
                  </a:lnTo>
                  <a:lnTo>
                    <a:pt x="29" y="3"/>
                  </a:lnTo>
                  <a:lnTo>
                    <a:pt x="30" y="5"/>
                  </a:lnTo>
                  <a:lnTo>
                    <a:pt x="30" y="6"/>
                  </a:lnTo>
                  <a:lnTo>
                    <a:pt x="30" y="33"/>
                  </a:lnTo>
                  <a:lnTo>
                    <a:pt x="31" y="34"/>
                  </a:lnTo>
                  <a:lnTo>
                    <a:pt x="33" y="36"/>
                  </a:lnTo>
                  <a:lnTo>
                    <a:pt x="37" y="36"/>
                  </a:lnTo>
                  <a:lnTo>
                    <a:pt x="38" y="38"/>
                  </a:lnTo>
                  <a:lnTo>
                    <a:pt x="34" y="39"/>
                  </a:lnTo>
                  <a:lnTo>
                    <a:pt x="31" y="40"/>
                  </a:lnTo>
                  <a:lnTo>
                    <a:pt x="27" y="40"/>
                  </a:lnTo>
                  <a:lnTo>
                    <a:pt x="25" y="39"/>
                  </a:lnTo>
                  <a:lnTo>
                    <a:pt x="23" y="35"/>
                  </a:lnTo>
                  <a:lnTo>
                    <a:pt x="21" y="36"/>
                  </a:lnTo>
                  <a:lnTo>
                    <a:pt x="18" y="38"/>
                  </a:lnTo>
                  <a:lnTo>
                    <a:pt x="15" y="39"/>
                  </a:lnTo>
                  <a:lnTo>
                    <a:pt x="12" y="40"/>
                  </a:lnTo>
                  <a:lnTo>
                    <a:pt x="8" y="40"/>
                  </a:lnTo>
                  <a:lnTo>
                    <a:pt x="5" y="38"/>
                  </a:lnTo>
                  <a:lnTo>
                    <a:pt x="1" y="34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1" y="25"/>
                  </a:lnTo>
                  <a:lnTo>
                    <a:pt x="3" y="22"/>
                  </a:lnTo>
                  <a:lnTo>
                    <a:pt x="5" y="20"/>
                  </a:lnTo>
                  <a:lnTo>
                    <a:pt x="8" y="19"/>
                  </a:lnTo>
                  <a:lnTo>
                    <a:pt x="15" y="18"/>
                  </a:lnTo>
                  <a:lnTo>
                    <a:pt x="20" y="16"/>
                  </a:lnTo>
                  <a:lnTo>
                    <a:pt x="24" y="14"/>
                  </a:lnTo>
                  <a:lnTo>
                    <a:pt x="24" y="10"/>
                  </a:lnTo>
                  <a:lnTo>
                    <a:pt x="23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8" y="3"/>
                  </a:lnTo>
                  <a:lnTo>
                    <a:pt x="15" y="3"/>
                  </a:lnTo>
                  <a:lnTo>
                    <a:pt x="10" y="7"/>
                  </a:lnTo>
                  <a:lnTo>
                    <a:pt x="9" y="10"/>
                  </a:lnTo>
                  <a:lnTo>
                    <a:pt x="8" y="12"/>
                  </a:lnTo>
                  <a:lnTo>
                    <a:pt x="6" y="13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2" y="11"/>
                  </a:lnTo>
                  <a:lnTo>
                    <a:pt x="2" y="9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3" name="Freeform 155">
              <a:extLst>
                <a:ext uri="{FF2B5EF4-FFF2-40B4-BE49-F238E27FC236}">
                  <a16:creationId xmlns:a16="http://schemas.microsoft.com/office/drawing/2014/main" id="{1F540EBF-A07D-41F9-8B83-88AE4F7AC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3499"/>
              <a:ext cx="35" cy="53"/>
            </a:xfrm>
            <a:custGeom>
              <a:avLst/>
              <a:gdLst>
                <a:gd name="T0" fmla="*/ 18 w 35"/>
                <a:gd name="T1" fmla="*/ 0 h 53"/>
                <a:gd name="T2" fmla="*/ 23 w 35"/>
                <a:gd name="T3" fmla="*/ 1 h 53"/>
                <a:gd name="T4" fmla="*/ 28 w 35"/>
                <a:gd name="T5" fmla="*/ 3 h 53"/>
                <a:gd name="T6" fmla="*/ 32 w 35"/>
                <a:gd name="T7" fmla="*/ 8 h 53"/>
                <a:gd name="T8" fmla="*/ 33 w 35"/>
                <a:gd name="T9" fmla="*/ 15 h 53"/>
                <a:gd name="T10" fmla="*/ 31 w 35"/>
                <a:gd name="T11" fmla="*/ 22 h 53"/>
                <a:gd name="T12" fmla="*/ 26 w 35"/>
                <a:gd name="T13" fmla="*/ 27 h 53"/>
                <a:gd name="T14" fmla="*/ 19 w 35"/>
                <a:gd name="T15" fmla="*/ 33 h 53"/>
                <a:gd name="T16" fmla="*/ 11 w 35"/>
                <a:gd name="T17" fmla="*/ 40 h 53"/>
                <a:gd name="T18" fmla="*/ 6 w 35"/>
                <a:gd name="T19" fmla="*/ 48 h 53"/>
                <a:gd name="T20" fmla="*/ 29 w 35"/>
                <a:gd name="T21" fmla="*/ 48 h 53"/>
                <a:gd name="T22" fmla="*/ 32 w 35"/>
                <a:gd name="T23" fmla="*/ 45 h 53"/>
                <a:gd name="T24" fmla="*/ 33 w 35"/>
                <a:gd name="T25" fmla="*/ 43 h 53"/>
                <a:gd name="T26" fmla="*/ 35 w 35"/>
                <a:gd name="T27" fmla="*/ 43 h 53"/>
                <a:gd name="T28" fmla="*/ 33 w 35"/>
                <a:gd name="T29" fmla="*/ 53 h 53"/>
                <a:gd name="T30" fmla="*/ 0 w 35"/>
                <a:gd name="T31" fmla="*/ 53 h 53"/>
                <a:gd name="T32" fmla="*/ 0 w 35"/>
                <a:gd name="T33" fmla="*/ 52 h 53"/>
                <a:gd name="T34" fmla="*/ 2 w 35"/>
                <a:gd name="T35" fmla="*/ 47 h 53"/>
                <a:gd name="T36" fmla="*/ 6 w 35"/>
                <a:gd name="T37" fmla="*/ 40 h 53"/>
                <a:gd name="T38" fmla="*/ 19 w 35"/>
                <a:gd name="T39" fmla="*/ 27 h 53"/>
                <a:gd name="T40" fmla="*/ 23 w 35"/>
                <a:gd name="T41" fmla="*/ 21 h 53"/>
                <a:gd name="T42" fmla="*/ 25 w 35"/>
                <a:gd name="T43" fmla="*/ 14 h 53"/>
                <a:gd name="T44" fmla="*/ 24 w 35"/>
                <a:gd name="T45" fmla="*/ 11 h 53"/>
                <a:gd name="T46" fmla="*/ 24 w 35"/>
                <a:gd name="T47" fmla="*/ 8 h 53"/>
                <a:gd name="T48" fmla="*/ 23 w 35"/>
                <a:gd name="T49" fmla="*/ 6 h 53"/>
                <a:gd name="T50" fmla="*/ 21 w 35"/>
                <a:gd name="T51" fmla="*/ 4 h 53"/>
                <a:gd name="T52" fmla="*/ 19 w 35"/>
                <a:gd name="T53" fmla="*/ 3 h 53"/>
                <a:gd name="T54" fmla="*/ 17 w 35"/>
                <a:gd name="T55" fmla="*/ 2 h 53"/>
                <a:gd name="T56" fmla="*/ 15 w 35"/>
                <a:gd name="T57" fmla="*/ 3 h 53"/>
                <a:gd name="T58" fmla="*/ 12 w 35"/>
                <a:gd name="T59" fmla="*/ 4 h 53"/>
                <a:gd name="T60" fmla="*/ 10 w 35"/>
                <a:gd name="T61" fmla="*/ 7 h 53"/>
                <a:gd name="T62" fmla="*/ 8 w 35"/>
                <a:gd name="T63" fmla="*/ 13 h 53"/>
                <a:gd name="T64" fmla="*/ 6 w 35"/>
                <a:gd name="T65" fmla="*/ 15 h 53"/>
                <a:gd name="T66" fmla="*/ 4 w 35"/>
                <a:gd name="T67" fmla="*/ 15 h 53"/>
                <a:gd name="T68" fmla="*/ 3 w 35"/>
                <a:gd name="T69" fmla="*/ 14 h 53"/>
                <a:gd name="T70" fmla="*/ 2 w 35"/>
                <a:gd name="T71" fmla="*/ 13 h 53"/>
                <a:gd name="T72" fmla="*/ 2 w 35"/>
                <a:gd name="T73" fmla="*/ 11 h 53"/>
                <a:gd name="T74" fmla="*/ 3 w 35"/>
                <a:gd name="T75" fmla="*/ 7 h 53"/>
                <a:gd name="T76" fmla="*/ 5 w 35"/>
                <a:gd name="T77" fmla="*/ 3 h 53"/>
                <a:gd name="T78" fmla="*/ 10 w 35"/>
                <a:gd name="T79" fmla="*/ 1 h 53"/>
                <a:gd name="T80" fmla="*/ 18 w 35"/>
                <a:gd name="T8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" h="53">
                  <a:moveTo>
                    <a:pt x="18" y="0"/>
                  </a:moveTo>
                  <a:lnTo>
                    <a:pt x="23" y="1"/>
                  </a:lnTo>
                  <a:lnTo>
                    <a:pt x="28" y="3"/>
                  </a:lnTo>
                  <a:lnTo>
                    <a:pt x="32" y="8"/>
                  </a:lnTo>
                  <a:lnTo>
                    <a:pt x="33" y="15"/>
                  </a:lnTo>
                  <a:lnTo>
                    <a:pt x="31" y="22"/>
                  </a:lnTo>
                  <a:lnTo>
                    <a:pt x="26" y="27"/>
                  </a:lnTo>
                  <a:lnTo>
                    <a:pt x="19" y="33"/>
                  </a:lnTo>
                  <a:lnTo>
                    <a:pt x="11" y="40"/>
                  </a:lnTo>
                  <a:lnTo>
                    <a:pt x="6" y="48"/>
                  </a:lnTo>
                  <a:lnTo>
                    <a:pt x="29" y="48"/>
                  </a:lnTo>
                  <a:lnTo>
                    <a:pt x="32" y="45"/>
                  </a:lnTo>
                  <a:lnTo>
                    <a:pt x="33" y="43"/>
                  </a:lnTo>
                  <a:lnTo>
                    <a:pt x="35" y="43"/>
                  </a:lnTo>
                  <a:lnTo>
                    <a:pt x="33" y="53"/>
                  </a:lnTo>
                  <a:lnTo>
                    <a:pt x="0" y="53"/>
                  </a:lnTo>
                  <a:lnTo>
                    <a:pt x="0" y="52"/>
                  </a:lnTo>
                  <a:lnTo>
                    <a:pt x="2" y="47"/>
                  </a:lnTo>
                  <a:lnTo>
                    <a:pt x="6" y="40"/>
                  </a:lnTo>
                  <a:lnTo>
                    <a:pt x="19" y="27"/>
                  </a:lnTo>
                  <a:lnTo>
                    <a:pt x="23" y="21"/>
                  </a:lnTo>
                  <a:lnTo>
                    <a:pt x="25" y="14"/>
                  </a:lnTo>
                  <a:lnTo>
                    <a:pt x="24" y="11"/>
                  </a:lnTo>
                  <a:lnTo>
                    <a:pt x="24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3"/>
                  </a:lnTo>
                  <a:lnTo>
                    <a:pt x="17" y="2"/>
                  </a:lnTo>
                  <a:lnTo>
                    <a:pt x="15" y="3"/>
                  </a:lnTo>
                  <a:lnTo>
                    <a:pt x="12" y="4"/>
                  </a:lnTo>
                  <a:lnTo>
                    <a:pt x="10" y="7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3" y="14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3" y="7"/>
                  </a:lnTo>
                  <a:lnTo>
                    <a:pt x="5" y="3"/>
                  </a:lnTo>
                  <a:lnTo>
                    <a:pt x="10" y="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4" name="Freeform 156">
              <a:extLst>
                <a:ext uri="{FF2B5EF4-FFF2-40B4-BE49-F238E27FC236}">
                  <a16:creationId xmlns:a16="http://schemas.microsoft.com/office/drawing/2014/main" id="{5950881A-34E3-40BC-A544-279D52F7C9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9" y="3498"/>
              <a:ext cx="55" cy="54"/>
            </a:xfrm>
            <a:custGeom>
              <a:avLst/>
              <a:gdLst>
                <a:gd name="T0" fmla="*/ 20 w 55"/>
                <a:gd name="T1" fmla="*/ 3 h 54"/>
                <a:gd name="T2" fmla="*/ 18 w 55"/>
                <a:gd name="T3" fmla="*/ 3 h 54"/>
                <a:gd name="T4" fmla="*/ 16 w 55"/>
                <a:gd name="T5" fmla="*/ 3 h 54"/>
                <a:gd name="T6" fmla="*/ 15 w 55"/>
                <a:gd name="T7" fmla="*/ 4 h 54"/>
                <a:gd name="T8" fmla="*/ 15 w 55"/>
                <a:gd name="T9" fmla="*/ 48 h 54"/>
                <a:gd name="T10" fmla="*/ 16 w 55"/>
                <a:gd name="T11" fmla="*/ 49 h 54"/>
                <a:gd name="T12" fmla="*/ 17 w 55"/>
                <a:gd name="T13" fmla="*/ 50 h 54"/>
                <a:gd name="T14" fmla="*/ 19 w 55"/>
                <a:gd name="T15" fmla="*/ 51 h 54"/>
                <a:gd name="T16" fmla="*/ 23 w 55"/>
                <a:gd name="T17" fmla="*/ 51 h 54"/>
                <a:gd name="T18" fmla="*/ 30 w 55"/>
                <a:gd name="T19" fmla="*/ 50 h 54"/>
                <a:gd name="T20" fmla="*/ 37 w 55"/>
                <a:gd name="T21" fmla="*/ 49 h 54"/>
                <a:gd name="T22" fmla="*/ 42 w 55"/>
                <a:gd name="T23" fmla="*/ 44 h 54"/>
                <a:gd name="T24" fmla="*/ 45 w 55"/>
                <a:gd name="T25" fmla="*/ 37 h 54"/>
                <a:gd name="T26" fmla="*/ 46 w 55"/>
                <a:gd name="T27" fmla="*/ 27 h 54"/>
                <a:gd name="T28" fmla="*/ 45 w 55"/>
                <a:gd name="T29" fmla="*/ 19 h 54"/>
                <a:gd name="T30" fmla="*/ 43 w 55"/>
                <a:gd name="T31" fmla="*/ 13 h 54"/>
                <a:gd name="T32" fmla="*/ 39 w 55"/>
                <a:gd name="T33" fmla="*/ 7 h 54"/>
                <a:gd name="T34" fmla="*/ 32 w 55"/>
                <a:gd name="T35" fmla="*/ 4 h 54"/>
                <a:gd name="T36" fmla="*/ 24 w 55"/>
                <a:gd name="T37" fmla="*/ 3 h 54"/>
                <a:gd name="T38" fmla="*/ 20 w 55"/>
                <a:gd name="T39" fmla="*/ 3 h 54"/>
                <a:gd name="T40" fmla="*/ 0 w 55"/>
                <a:gd name="T41" fmla="*/ 0 h 54"/>
                <a:gd name="T42" fmla="*/ 27 w 55"/>
                <a:gd name="T43" fmla="*/ 0 h 54"/>
                <a:gd name="T44" fmla="*/ 35 w 55"/>
                <a:gd name="T45" fmla="*/ 1 h 54"/>
                <a:gd name="T46" fmla="*/ 42 w 55"/>
                <a:gd name="T47" fmla="*/ 3 h 54"/>
                <a:gd name="T48" fmla="*/ 47 w 55"/>
                <a:gd name="T49" fmla="*/ 7 h 54"/>
                <a:gd name="T50" fmla="*/ 53 w 55"/>
                <a:gd name="T51" fmla="*/ 16 h 54"/>
                <a:gd name="T52" fmla="*/ 55 w 55"/>
                <a:gd name="T53" fmla="*/ 26 h 54"/>
                <a:gd name="T54" fmla="*/ 53 w 55"/>
                <a:gd name="T55" fmla="*/ 36 h 54"/>
                <a:gd name="T56" fmla="*/ 50 w 55"/>
                <a:gd name="T57" fmla="*/ 44 h 54"/>
                <a:gd name="T58" fmla="*/ 44 w 55"/>
                <a:gd name="T59" fmla="*/ 49 h 54"/>
                <a:gd name="T60" fmla="*/ 35 w 55"/>
                <a:gd name="T61" fmla="*/ 53 h 54"/>
                <a:gd name="T62" fmla="*/ 25 w 55"/>
                <a:gd name="T63" fmla="*/ 54 h 54"/>
                <a:gd name="T64" fmla="*/ 0 w 55"/>
                <a:gd name="T65" fmla="*/ 54 h 54"/>
                <a:gd name="T66" fmla="*/ 0 w 55"/>
                <a:gd name="T67" fmla="*/ 52 h 54"/>
                <a:gd name="T68" fmla="*/ 4 w 55"/>
                <a:gd name="T69" fmla="*/ 51 h 54"/>
                <a:gd name="T70" fmla="*/ 6 w 55"/>
                <a:gd name="T71" fmla="*/ 51 h 54"/>
                <a:gd name="T72" fmla="*/ 7 w 55"/>
                <a:gd name="T73" fmla="*/ 50 h 54"/>
                <a:gd name="T74" fmla="*/ 7 w 55"/>
                <a:gd name="T75" fmla="*/ 3 h 54"/>
                <a:gd name="T76" fmla="*/ 6 w 55"/>
                <a:gd name="T77" fmla="*/ 3 h 54"/>
                <a:gd name="T78" fmla="*/ 4 w 55"/>
                <a:gd name="T79" fmla="*/ 3 h 54"/>
                <a:gd name="T80" fmla="*/ 0 w 55"/>
                <a:gd name="T81" fmla="*/ 3 h 54"/>
                <a:gd name="T82" fmla="*/ 0 w 55"/>
                <a:gd name="T8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5" h="54">
                  <a:moveTo>
                    <a:pt x="20" y="3"/>
                  </a:moveTo>
                  <a:lnTo>
                    <a:pt x="18" y="3"/>
                  </a:lnTo>
                  <a:lnTo>
                    <a:pt x="16" y="3"/>
                  </a:lnTo>
                  <a:lnTo>
                    <a:pt x="15" y="4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7" y="50"/>
                  </a:lnTo>
                  <a:lnTo>
                    <a:pt x="19" y="51"/>
                  </a:lnTo>
                  <a:lnTo>
                    <a:pt x="23" y="51"/>
                  </a:lnTo>
                  <a:lnTo>
                    <a:pt x="30" y="50"/>
                  </a:lnTo>
                  <a:lnTo>
                    <a:pt x="37" y="49"/>
                  </a:lnTo>
                  <a:lnTo>
                    <a:pt x="42" y="44"/>
                  </a:lnTo>
                  <a:lnTo>
                    <a:pt x="45" y="37"/>
                  </a:lnTo>
                  <a:lnTo>
                    <a:pt x="46" y="27"/>
                  </a:lnTo>
                  <a:lnTo>
                    <a:pt x="45" y="19"/>
                  </a:lnTo>
                  <a:lnTo>
                    <a:pt x="43" y="13"/>
                  </a:lnTo>
                  <a:lnTo>
                    <a:pt x="39" y="7"/>
                  </a:lnTo>
                  <a:lnTo>
                    <a:pt x="32" y="4"/>
                  </a:lnTo>
                  <a:lnTo>
                    <a:pt x="24" y="3"/>
                  </a:lnTo>
                  <a:lnTo>
                    <a:pt x="20" y="3"/>
                  </a:lnTo>
                  <a:close/>
                  <a:moveTo>
                    <a:pt x="0" y="0"/>
                  </a:moveTo>
                  <a:lnTo>
                    <a:pt x="27" y="0"/>
                  </a:lnTo>
                  <a:lnTo>
                    <a:pt x="35" y="1"/>
                  </a:lnTo>
                  <a:lnTo>
                    <a:pt x="42" y="3"/>
                  </a:lnTo>
                  <a:lnTo>
                    <a:pt x="47" y="7"/>
                  </a:lnTo>
                  <a:lnTo>
                    <a:pt x="53" y="16"/>
                  </a:lnTo>
                  <a:lnTo>
                    <a:pt x="55" y="26"/>
                  </a:lnTo>
                  <a:lnTo>
                    <a:pt x="53" y="36"/>
                  </a:lnTo>
                  <a:lnTo>
                    <a:pt x="50" y="44"/>
                  </a:lnTo>
                  <a:lnTo>
                    <a:pt x="44" y="49"/>
                  </a:lnTo>
                  <a:lnTo>
                    <a:pt x="35" y="53"/>
                  </a:lnTo>
                  <a:lnTo>
                    <a:pt x="25" y="54"/>
                  </a:lnTo>
                  <a:lnTo>
                    <a:pt x="0" y="54"/>
                  </a:lnTo>
                  <a:lnTo>
                    <a:pt x="0" y="52"/>
                  </a:lnTo>
                  <a:lnTo>
                    <a:pt x="4" y="51"/>
                  </a:lnTo>
                  <a:lnTo>
                    <a:pt x="6" y="51"/>
                  </a:lnTo>
                  <a:lnTo>
                    <a:pt x="7" y="50"/>
                  </a:lnTo>
                  <a:lnTo>
                    <a:pt x="7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5" name="Freeform 157">
              <a:extLst>
                <a:ext uri="{FF2B5EF4-FFF2-40B4-BE49-F238E27FC236}">
                  <a16:creationId xmlns:a16="http://schemas.microsoft.com/office/drawing/2014/main" id="{FB4037D5-BFCD-458D-A7D0-BA4DA79963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20" y="3513"/>
              <a:ext cx="38" cy="40"/>
            </a:xfrm>
            <a:custGeom>
              <a:avLst/>
              <a:gdLst>
                <a:gd name="T0" fmla="*/ 21 w 38"/>
                <a:gd name="T1" fmla="*/ 19 h 40"/>
                <a:gd name="T2" fmla="*/ 14 w 38"/>
                <a:gd name="T3" fmla="*/ 20 h 40"/>
                <a:gd name="T4" fmla="*/ 10 w 38"/>
                <a:gd name="T5" fmla="*/ 23 h 40"/>
                <a:gd name="T6" fmla="*/ 9 w 38"/>
                <a:gd name="T7" fmla="*/ 31 h 40"/>
                <a:gd name="T8" fmla="*/ 13 w 38"/>
                <a:gd name="T9" fmla="*/ 35 h 40"/>
                <a:gd name="T10" fmla="*/ 17 w 38"/>
                <a:gd name="T11" fmla="*/ 35 h 40"/>
                <a:gd name="T12" fmla="*/ 21 w 38"/>
                <a:gd name="T13" fmla="*/ 34 h 40"/>
                <a:gd name="T14" fmla="*/ 24 w 38"/>
                <a:gd name="T15" fmla="*/ 31 h 40"/>
                <a:gd name="T16" fmla="*/ 18 w 38"/>
                <a:gd name="T17" fmla="*/ 0 h 40"/>
                <a:gd name="T18" fmla="*/ 28 w 38"/>
                <a:gd name="T19" fmla="*/ 2 h 40"/>
                <a:gd name="T20" fmla="*/ 30 w 38"/>
                <a:gd name="T21" fmla="*/ 6 h 40"/>
                <a:gd name="T22" fmla="*/ 31 w 38"/>
                <a:gd name="T23" fmla="*/ 33 h 40"/>
                <a:gd name="T24" fmla="*/ 33 w 38"/>
                <a:gd name="T25" fmla="*/ 36 h 40"/>
                <a:gd name="T26" fmla="*/ 38 w 38"/>
                <a:gd name="T27" fmla="*/ 38 h 40"/>
                <a:gd name="T28" fmla="*/ 27 w 38"/>
                <a:gd name="T29" fmla="*/ 40 h 40"/>
                <a:gd name="T30" fmla="*/ 24 w 38"/>
                <a:gd name="T31" fmla="*/ 35 h 40"/>
                <a:gd name="T32" fmla="*/ 18 w 38"/>
                <a:gd name="T33" fmla="*/ 38 h 40"/>
                <a:gd name="T34" fmla="*/ 12 w 38"/>
                <a:gd name="T35" fmla="*/ 40 h 40"/>
                <a:gd name="T36" fmla="*/ 3 w 38"/>
                <a:gd name="T37" fmla="*/ 36 h 40"/>
                <a:gd name="T38" fmla="*/ 0 w 38"/>
                <a:gd name="T39" fmla="*/ 29 h 40"/>
                <a:gd name="T40" fmla="*/ 1 w 38"/>
                <a:gd name="T41" fmla="*/ 25 h 40"/>
                <a:gd name="T42" fmla="*/ 5 w 38"/>
                <a:gd name="T43" fmla="*/ 20 h 40"/>
                <a:gd name="T44" fmla="*/ 14 w 38"/>
                <a:gd name="T45" fmla="*/ 18 h 40"/>
                <a:gd name="T46" fmla="*/ 24 w 38"/>
                <a:gd name="T47" fmla="*/ 14 h 40"/>
                <a:gd name="T48" fmla="*/ 23 w 38"/>
                <a:gd name="T49" fmla="*/ 5 h 40"/>
                <a:gd name="T50" fmla="*/ 20 w 38"/>
                <a:gd name="T51" fmla="*/ 3 h 40"/>
                <a:gd name="T52" fmla="*/ 17 w 38"/>
                <a:gd name="T53" fmla="*/ 3 h 40"/>
                <a:gd name="T54" fmla="*/ 13 w 38"/>
                <a:gd name="T55" fmla="*/ 4 h 40"/>
                <a:gd name="T56" fmla="*/ 9 w 38"/>
                <a:gd name="T57" fmla="*/ 10 h 40"/>
                <a:gd name="T58" fmla="*/ 8 w 38"/>
                <a:gd name="T59" fmla="*/ 12 h 40"/>
                <a:gd name="T60" fmla="*/ 5 w 38"/>
                <a:gd name="T61" fmla="*/ 12 h 40"/>
                <a:gd name="T62" fmla="*/ 2 w 38"/>
                <a:gd name="T63" fmla="*/ 11 h 40"/>
                <a:gd name="T64" fmla="*/ 4 w 38"/>
                <a:gd name="T65" fmla="*/ 4 h 40"/>
                <a:gd name="T66" fmla="*/ 18 w 38"/>
                <a:gd name="T6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" h="40">
                  <a:moveTo>
                    <a:pt x="24" y="17"/>
                  </a:moveTo>
                  <a:lnTo>
                    <a:pt x="21" y="19"/>
                  </a:lnTo>
                  <a:lnTo>
                    <a:pt x="18" y="19"/>
                  </a:lnTo>
                  <a:lnTo>
                    <a:pt x="14" y="20"/>
                  </a:lnTo>
                  <a:lnTo>
                    <a:pt x="12" y="22"/>
                  </a:lnTo>
                  <a:lnTo>
                    <a:pt x="10" y="23"/>
                  </a:lnTo>
                  <a:lnTo>
                    <a:pt x="9" y="25"/>
                  </a:lnTo>
                  <a:lnTo>
                    <a:pt x="9" y="31"/>
                  </a:lnTo>
                  <a:lnTo>
                    <a:pt x="11" y="34"/>
                  </a:lnTo>
                  <a:lnTo>
                    <a:pt x="13" y="35"/>
                  </a:lnTo>
                  <a:lnTo>
                    <a:pt x="15" y="36"/>
                  </a:lnTo>
                  <a:lnTo>
                    <a:pt x="17" y="35"/>
                  </a:lnTo>
                  <a:lnTo>
                    <a:pt x="19" y="35"/>
                  </a:lnTo>
                  <a:lnTo>
                    <a:pt x="21" y="34"/>
                  </a:lnTo>
                  <a:lnTo>
                    <a:pt x="22" y="33"/>
                  </a:lnTo>
                  <a:lnTo>
                    <a:pt x="24" y="31"/>
                  </a:lnTo>
                  <a:lnTo>
                    <a:pt x="24" y="17"/>
                  </a:lnTo>
                  <a:close/>
                  <a:moveTo>
                    <a:pt x="18" y="0"/>
                  </a:moveTo>
                  <a:lnTo>
                    <a:pt x="22" y="0"/>
                  </a:lnTo>
                  <a:lnTo>
                    <a:pt x="28" y="2"/>
                  </a:lnTo>
                  <a:lnTo>
                    <a:pt x="29" y="5"/>
                  </a:lnTo>
                  <a:lnTo>
                    <a:pt x="30" y="6"/>
                  </a:lnTo>
                  <a:lnTo>
                    <a:pt x="30" y="29"/>
                  </a:lnTo>
                  <a:lnTo>
                    <a:pt x="31" y="33"/>
                  </a:lnTo>
                  <a:lnTo>
                    <a:pt x="31" y="34"/>
                  </a:lnTo>
                  <a:lnTo>
                    <a:pt x="33" y="36"/>
                  </a:lnTo>
                  <a:lnTo>
                    <a:pt x="38" y="36"/>
                  </a:lnTo>
                  <a:lnTo>
                    <a:pt x="38" y="38"/>
                  </a:lnTo>
                  <a:lnTo>
                    <a:pt x="28" y="40"/>
                  </a:lnTo>
                  <a:lnTo>
                    <a:pt x="27" y="40"/>
                  </a:lnTo>
                  <a:lnTo>
                    <a:pt x="26" y="39"/>
                  </a:lnTo>
                  <a:lnTo>
                    <a:pt x="24" y="35"/>
                  </a:lnTo>
                  <a:lnTo>
                    <a:pt x="21" y="36"/>
                  </a:lnTo>
                  <a:lnTo>
                    <a:pt x="18" y="38"/>
                  </a:lnTo>
                  <a:lnTo>
                    <a:pt x="15" y="39"/>
                  </a:lnTo>
                  <a:lnTo>
                    <a:pt x="12" y="40"/>
                  </a:lnTo>
                  <a:lnTo>
                    <a:pt x="9" y="40"/>
                  </a:lnTo>
                  <a:lnTo>
                    <a:pt x="3" y="36"/>
                  </a:lnTo>
                  <a:lnTo>
                    <a:pt x="2" y="34"/>
                  </a:lnTo>
                  <a:lnTo>
                    <a:pt x="0" y="29"/>
                  </a:lnTo>
                  <a:lnTo>
                    <a:pt x="1" y="27"/>
                  </a:lnTo>
                  <a:lnTo>
                    <a:pt x="1" y="25"/>
                  </a:lnTo>
                  <a:lnTo>
                    <a:pt x="3" y="22"/>
                  </a:lnTo>
                  <a:lnTo>
                    <a:pt x="5" y="20"/>
                  </a:lnTo>
                  <a:lnTo>
                    <a:pt x="8" y="19"/>
                  </a:lnTo>
                  <a:lnTo>
                    <a:pt x="14" y="18"/>
                  </a:lnTo>
                  <a:lnTo>
                    <a:pt x="20" y="16"/>
                  </a:lnTo>
                  <a:lnTo>
                    <a:pt x="24" y="14"/>
                  </a:lnTo>
                  <a:lnTo>
                    <a:pt x="24" y="8"/>
                  </a:lnTo>
                  <a:lnTo>
                    <a:pt x="23" y="5"/>
                  </a:lnTo>
                  <a:lnTo>
                    <a:pt x="22" y="4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4" y="3"/>
                  </a:lnTo>
                  <a:lnTo>
                    <a:pt x="13" y="4"/>
                  </a:lnTo>
                  <a:lnTo>
                    <a:pt x="11" y="6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8" y="12"/>
                  </a:lnTo>
                  <a:lnTo>
                    <a:pt x="7" y="13"/>
                  </a:lnTo>
                  <a:lnTo>
                    <a:pt x="5" y="12"/>
                  </a:lnTo>
                  <a:lnTo>
                    <a:pt x="4" y="12"/>
                  </a:lnTo>
                  <a:lnTo>
                    <a:pt x="2" y="11"/>
                  </a:lnTo>
                  <a:lnTo>
                    <a:pt x="2" y="9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6" name="Freeform 158">
              <a:extLst>
                <a:ext uri="{FF2B5EF4-FFF2-40B4-BE49-F238E27FC236}">
                  <a16:creationId xmlns:a16="http://schemas.microsoft.com/office/drawing/2014/main" id="{84D9EF34-61F5-475B-8627-1C139FF89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0" y="3504"/>
              <a:ext cx="24" cy="49"/>
            </a:xfrm>
            <a:custGeom>
              <a:avLst/>
              <a:gdLst>
                <a:gd name="T0" fmla="*/ 11 w 24"/>
                <a:gd name="T1" fmla="*/ 0 h 49"/>
                <a:gd name="T2" fmla="*/ 13 w 24"/>
                <a:gd name="T3" fmla="*/ 0 h 49"/>
                <a:gd name="T4" fmla="*/ 13 w 24"/>
                <a:gd name="T5" fmla="*/ 10 h 49"/>
                <a:gd name="T6" fmla="*/ 23 w 24"/>
                <a:gd name="T7" fmla="*/ 10 h 49"/>
                <a:gd name="T8" fmla="*/ 23 w 24"/>
                <a:gd name="T9" fmla="*/ 13 h 49"/>
                <a:gd name="T10" fmla="*/ 13 w 24"/>
                <a:gd name="T11" fmla="*/ 13 h 49"/>
                <a:gd name="T12" fmla="*/ 13 w 24"/>
                <a:gd name="T13" fmla="*/ 37 h 49"/>
                <a:gd name="T14" fmla="*/ 14 w 24"/>
                <a:gd name="T15" fmla="*/ 41 h 49"/>
                <a:gd name="T16" fmla="*/ 14 w 24"/>
                <a:gd name="T17" fmla="*/ 43 h 49"/>
                <a:gd name="T18" fmla="*/ 17 w 24"/>
                <a:gd name="T19" fmla="*/ 45 h 49"/>
                <a:gd name="T20" fmla="*/ 18 w 24"/>
                <a:gd name="T21" fmla="*/ 45 h 49"/>
                <a:gd name="T22" fmla="*/ 21 w 24"/>
                <a:gd name="T23" fmla="*/ 44 h 49"/>
                <a:gd name="T24" fmla="*/ 24 w 24"/>
                <a:gd name="T25" fmla="*/ 44 h 49"/>
                <a:gd name="T26" fmla="*/ 24 w 24"/>
                <a:gd name="T27" fmla="*/ 45 h 49"/>
                <a:gd name="T28" fmla="*/ 21 w 24"/>
                <a:gd name="T29" fmla="*/ 47 h 49"/>
                <a:gd name="T30" fmla="*/ 18 w 24"/>
                <a:gd name="T31" fmla="*/ 48 h 49"/>
                <a:gd name="T32" fmla="*/ 15 w 24"/>
                <a:gd name="T33" fmla="*/ 49 h 49"/>
                <a:gd name="T34" fmla="*/ 12 w 24"/>
                <a:gd name="T35" fmla="*/ 49 h 49"/>
                <a:gd name="T36" fmla="*/ 8 w 24"/>
                <a:gd name="T37" fmla="*/ 47 h 49"/>
                <a:gd name="T38" fmla="*/ 6 w 24"/>
                <a:gd name="T39" fmla="*/ 43 h 49"/>
                <a:gd name="T40" fmla="*/ 5 w 24"/>
                <a:gd name="T41" fmla="*/ 41 h 49"/>
                <a:gd name="T42" fmla="*/ 5 w 24"/>
                <a:gd name="T43" fmla="*/ 13 h 49"/>
                <a:gd name="T44" fmla="*/ 0 w 24"/>
                <a:gd name="T45" fmla="*/ 13 h 49"/>
                <a:gd name="T46" fmla="*/ 0 w 24"/>
                <a:gd name="T47" fmla="*/ 10 h 49"/>
                <a:gd name="T48" fmla="*/ 6 w 24"/>
                <a:gd name="T49" fmla="*/ 10 h 49"/>
                <a:gd name="T50" fmla="*/ 11 w 24"/>
                <a:gd name="T5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" h="49">
                  <a:moveTo>
                    <a:pt x="11" y="0"/>
                  </a:moveTo>
                  <a:lnTo>
                    <a:pt x="13" y="0"/>
                  </a:lnTo>
                  <a:lnTo>
                    <a:pt x="13" y="10"/>
                  </a:lnTo>
                  <a:lnTo>
                    <a:pt x="23" y="10"/>
                  </a:lnTo>
                  <a:lnTo>
                    <a:pt x="23" y="13"/>
                  </a:lnTo>
                  <a:lnTo>
                    <a:pt x="13" y="13"/>
                  </a:lnTo>
                  <a:lnTo>
                    <a:pt x="13" y="37"/>
                  </a:lnTo>
                  <a:lnTo>
                    <a:pt x="14" y="41"/>
                  </a:lnTo>
                  <a:lnTo>
                    <a:pt x="14" y="43"/>
                  </a:lnTo>
                  <a:lnTo>
                    <a:pt x="17" y="45"/>
                  </a:lnTo>
                  <a:lnTo>
                    <a:pt x="18" y="45"/>
                  </a:lnTo>
                  <a:lnTo>
                    <a:pt x="21" y="44"/>
                  </a:lnTo>
                  <a:lnTo>
                    <a:pt x="24" y="44"/>
                  </a:lnTo>
                  <a:lnTo>
                    <a:pt x="24" y="45"/>
                  </a:lnTo>
                  <a:lnTo>
                    <a:pt x="21" y="47"/>
                  </a:lnTo>
                  <a:lnTo>
                    <a:pt x="18" y="48"/>
                  </a:lnTo>
                  <a:lnTo>
                    <a:pt x="15" y="49"/>
                  </a:lnTo>
                  <a:lnTo>
                    <a:pt x="12" y="49"/>
                  </a:lnTo>
                  <a:lnTo>
                    <a:pt x="8" y="47"/>
                  </a:lnTo>
                  <a:lnTo>
                    <a:pt x="6" y="43"/>
                  </a:lnTo>
                  <a:lnTo>
                    <a:pt x="5" y="41"/>
                  </a:lnTo>
                  <a:lnTo>
                    <a:pt x="5" y="13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7" name="Freeform 159">
              <a:extLst>
                <a:ext uri="{FF2B5EF4-FFF2-40B4-BE49-F238E27FC236}">
                  <a16:creationId xmlns:a16="http://schemas.microsoft.com/office/drawing/2014/main" id="{2A6C468E-0C63-4161-9F8D-AD0C75D757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8" y="3513"/>
              <a:ext cx="37" cy="40"/>
            </a:xfrm>
            <a:custGeom>
              <a:avLst/>
              <a:gdLst>
                <a:gd name="T0" fmla="*/ 21 w 37"/>
                <a:gd name="T1" fmla="*/ 19 h 40"/>
                <a:gd name="T2" fmla="*/ 14 w 37"/>
                <a:gd name="T3" fmla="*/ 20 h 40"/>
                <a:gd name="T4" fmla="*/ 9 w 37"/>
                <a:gd name="T5" fmla="*/ 23 h 40"/>
                <a:gd name="T6" fmla="*/ 7 w 37"/>
                <a:gd name="T7" fmla="*/ 28 h 40"/>
                <a:gd name="T8" fmla="*/ 10 w 37"/>
                <a:gd name="T9" fmla="*/ 34 h 40"/>
                <a:gd name="T10" fmla="*/ 15 w 37"/>
                <a:gd name="T11" fmla="*/ 36 h 40"/>
                <a:gd name="T12" fmla="*/ 19 w 37"/>
                <a:gd name="T13" fmla="*/ 35 h 40"/>
                <a:gd name="T14" fmla="*/ 22 w 37"/>
                <a:gd name="T15" fmla="*/ 31 h 40"/>
                <a:gd name="T16" fmla="*/ 23 w 37"/>
                <a:gd name="T17" fmla="*/ 17 h 40"/>
                <a:gd name="T18" fmla="*/ 21 w 37"/>
                <a:gd name="T19" fmla="*/ 0 h 40"/>
                <a:gd name="T20" fmla="*/ 26 w 37"/>
                <a:gd name="T21" fmla="*/ 2 h 40"/>
                <a:gd name="T22" fmla="*/ 29 w 37"/>
                <a:gd name="T23" fmla="*/ 5 h 40"/>
                <a:gd name="T24" fmla="*/ 30 w 37"/>
                <a:gd name="T25" fmla="*/ 33 h 40"/>
                <a:gd name="T26" fmla="*/ 33 w 37"/>
                <a:gd name="T27" fmla="*/ 36 h 40"/>
                <a:gd name="T28" fmla="*/ 37 w 37"/>
                <a:gd name="T29" fmla="*/ 38 h 40"/>
                <a:gd name="T30" fmla="*/ 31 w 37"/>
                <a:gd name="T31" fmla="*/ 40 h 40"/>
                <a:gd name="T32" fmla="*/ 24 w 37"/>
                <a:gd name="T33" fmla="*/ 39 h 40"/>
                <a:gd name="T34" fmla="*/ 21 w 37"/>
                <a:gd name="T35" fmla="*/ 36 h 40"/>
                <a:gd name="T36" fmla="*/ 15 w 37"/>
                <a:gd name="T37" fmla="*/ 39 h 40"/>
                <a:gd name="T38" fmla="*/ 7 w 37"/>
                <a:gd name="T39" fmla="*/ 40 h 40"/>
                <a:gd name="T40" fmla="*/ 1 w 37"/>
                <a:gd name="T41" fmla="*/ 34 h 40"/>
                <a:gd name="T42" fmla="*/ 0 w 37"/>
                <a:gd name="T43" fmla="*/ 27 h 40"/>
                <a:gd name="T44" fmla="*/ 3 w 37"/>
                <a:gd name="T45" fmla="*/ 22 h 40"/>
                <a:gd name="T46" fmla="*/ 7 w 37"/>
                <a:gd name="T47" fmla="*/ 19 h 40"/>
                <a:gd name="T48" fmla="*/ 20 w 37"/>
                <a:gd name="T49" fmla="*/ 16 h 40"/>
                <a:gd name="T50" fmla="*/ 23 w 37"/>
                <a:gd name="T51" fmla="*/ 10 h 40"/>
                <a:gd name="T52" fmla="*/ 21 w 37"/>
                <a:gd name="T53" fmla="*/ 5 h 40"/>
                <a:gd name="T54" fmla="*/ 18 w 37"/>
                <a:gd name="T55" fmla="*/ 3 h 40"/>
                <a:gd name="T56" fmla="*/ 9 w 37"/>
                <a:gd name="T57" fmla="*/ 7 h 40"/>
                <a:gd name="T58" fmla="*/ 7 w 37"/>
                <a:gd name="T59" fmla="*/ 12 h 40"/>
                <a:gd name="T60" fmla="*/ 5 w 37"/>
                <a:gd name="T61" fmla="*/ 12 h 40"/>
                <a:gd name="T62" fmla="*/ 2 w 37"/>
                <a:gd name="T63" fmla="*/ 11 h 40"/>
                <a:gd name="T64" fmla="*/ 4 w 37"/>
                <a:gd name="T65" fmla="*/ 4 h 40"/>
                <a:gd name="T66" fmla="*/ 17 w 37"/>
                <a:gd name="T6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" h="40">
                  <a:moveTo>
                    <a:pt x="23" y="17"/>
                  </a:moveTo>
                  <a:lnTo>
                    <a:pt x="21" y="19"/>
                  </a:lnTo>
                  <a:lnTo>
                    <a:pt x="18" y="19"/>
                  </a:lnTo>
                  <a:lnTo>
                    <a:pt x="14" y="20"/>
                  </a:lnTo>
                  <a:lnTo>
                    <a:pt x="11" y="22"/>
                  </a:lnTo>
                  <a:lnTo>
                    <a:pt x="9" y="23"/>
                  </a:lnTo>
                  <a:lnTo>
                    <a:pt x="8" y="25"/>
                  </a:lnTo>
                  <a:lnTo>
                    <a:pt x="7" y="28"/>
                  </a:lnTo>
                  <a:lnTo>
                    <a:pt x="8" y="31"/>
                  </a:lnTo>
                  <a:lnTo>
                    <a:pt x="10" y="34"/>
                  </a:lnTo>
                  <a:lnTo>
                    <a:pt x="12" y="35"/>
                  </a:lnTo>
                  <a:lnTo>
                    <a:pt x="15" y="36"/>
                  </a:lnTo>
                  <a:lnTo>
                    <a:pt x="17" y="35"/>
                  </a:lnTo>
                  <a:lnTo>
                    <a:pt x="19" y="35"/>
                  </a:lnTo>
                  <a:lnTo>
                    <a:pt x="21" y="34"/>
                  </a:lnTo>
                  <a:lnTo>
                    <a:pt x="22" y="31"/>
                  </a:lnTo>
                  <a:lnTo>
                    <a:pt x="23" y="28"/>
                  </a:lnTo>
                  <a:lnTo>
                    <a:pt x="23" y="17"/>
                  </a:lnTo>
                  <a:close/>
                  <a:moveTo>
                    <a:pt x="17" y="0"/>
                  </a:moveTo>
                  <a:lnTo>
                    <a:pt x="21" y="0"/>
                  </a:lnTo>
                  <a:lnTo>
                    <a:pt x="24" y="1"/>
                  </a:lnTo>
                  <a:lnTo>
                    <a:pt x="26" y="2"/>
                  </a:lnTo>
                  <a:lnTo>
                    <a:pt x="28" y="3"/>
                  </a:lnTo>
                  <a:lnTo>
                    <a:pt x="29" y="5"/>
                  </a:lnTo>
                  <a:lnTo>
                    <a:pt x="30" y="6"/>
                  </a:lnTo>
                  <a:lnTo>
                    <a:pt x="30" y="33"/>
                  </a:lnTo>
                  <a:lnTo>
                    <a:pt x="31" y="34"/>
                  </a:lnTo>
                  <a:lnTo>
                    <a:pt x="33" y="36"/>
                  </a:lnTo>
                  <a:lnTo>
                    <a:pt x="36" y="36"/>
                  </a:lnTo>
                  <a:lnTo>
                    <a:pt x="37" y="38"/>
                  </a:lnTo>
                  <a:lnTo>
                    <a:pt x="34" y="39"/>
                  </a:lnTo>
                  <a:lnTo>
                    <a:pt x="31" y="40"/>
                  </a:lnTo>
                  <a:lnTo>
                    <a:pt x="26" y="40"/>
                  </a:lnTo>
                  <a:lnTo>
                    <a:pt x="24" y="39"/>
                  </a:lnTo>
                  <a:lnTo>
                    <a:pt x="22" y="35"/>
                  </a:lnTo>
                  <a:lnTo>
                    <a:pt x="21" y="36"/>
                  </a:lnTo>
                  <a:lnTo>
                    <a:pt x="18" y="38"/>
                  </a:lnTo>
                  <a:lnTo>
                    <a:pt x="15" y="39"/>
                  </a:lnTo>
                  <a:lnTo>
                    <a:pt x="11" y="40"/>
                  </a:lnTo>
                  <a:lnTo>
                    <a:pt x="7" y="40"/>
                  </a:lnTo>
                  <a:lnTo>
                    <a:pt x="5" y="38"/>
                  </a:lnTo>
                  <a:lnTo>
                    <a:pt x="1" y="34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1" y="25"/>
                  </a:lnTo>
                  <a:lnTo>
                    <a:pt x="3" y="22"/>
                  </a:lnTo>
                  <a:lnTo>
                    <a:pt x="5" y="20"/>
                  </a:lnTo>
                  <a:lnTo>
                    <a:pt x="7" y="19"/>
                  </a:lnTo>
                  <a:lnTo>
                    <a:pt x="14" y="18"/>
                  </a:lnTo>
                  <a:lnTo>
                    <a:pt x="20" y="16"/>
                  </a:lnTo>
                  <a:lnTo>
                    <a:pt x="23" y="14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1" y="5"/>
                  </a:lnTo>
                  <a:lnTo>
                    <a:pt x="20" y="3"/>
                  </a:lnTo>
                  <a:lnTo>
                    <a:pt x="18" y="3"/>
                  </a:lnTo>
                  <a:lnTo>
                    <a:pt x="14" y="3"/>
                  </a:lnTo>
                  <a:lnTo>
                    <a:pt x="9" y="7"/>
                  </a:lnTo>
                  <a:lnTo>
                    <a:pt x="8" y="10"/>
                  </a:lnTo>
                  <a:lnTo>
                    <a:pt x="7" y="12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2" y="11"/>
                  </a:lnTo>
                  <a:lnTo>
                    <a:pt x="2" y="9"/>
                  </a:lnTo>
                  <a:lnTo>
                    <a:pt x="4" y="4"/>
                  </a:lnTo>
                  <a:lnTo>
                    <a:pt x="9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8" name="Freeform 160">
              <a:extLst>
                <a:ext uri="{FF2B5EF4-FFF2-40B4-BE49-F238E27FC236}">
                  <a16:creationId xmlns:a16="http://schemas.microsoft.com/office/drawing/2014/main" id="{FAA0F713-29B5-44F4-B42D-67535B788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" y="3499"/>
              <a:ext cx="35" cy="54"/>
            </a:xfrm>
            <a:custGeom>
              <a:avLst/>
              <a:gdLst>
                <a:gd name="T0" fmla="*/ 21 w 35"/>
                <a:gd name="T1" fmla="*/ 1 h 54"/>
                <a:gd name="T2" fmla="*/ 29 w 35"/>
                <a:gd name="T3" fmla="*/ 4 h 54"/>
                <a:gd name="T4" fmla="*/ 32 w 35"/>
                <a:gd name="T5" fmla="*/ 9 h 54"/>
                <a:gd name="T6" fmla="*/ 31 w 35"/>
                <a:gd name="T7" fmla="*/ 18 h 54"/>
                <a:gd name="T8" fmla="*/ 27 w 35"/>
                <a:gd name="T9" fmla="*/ 21 h 54"/>
                <a:gd name="T10" fmla="*/ 23 w 35"/>
                <a:gd name="T11" fmla="*/ 24 h 54"/>
                <a:gd name="T12" fmla="*/ 23 w 35"/>
                <a:gd name="T13" fmla="*/ 25 h 54"/>
                <a:gd name="T14" fmla="*/ 27 w 35"/>
                <a:gd name="T15" fmla="*/ 26 h 54"/>
                <a:gd name="T16" fmla="*/ 34 w 35"/>
                <a:gd name="T17" fmla="*/ 34 h 54"/>
                <a:gd name="T18" fmla="*/ 33 w 35"/>
                <a:gd name="T19" fmla="*/ 45 h 54"/>
                <a:gd name="T20" fmla="*/ 24 w 35"/>
                <a:gd name="T21" fmla="*/ 53 h 54"/>
                <a:gd name="T22" fmla="*/ 7 w 35"/>
                <a:gd name="T23" fmla="*/ 52 h 54"/>
                <a:gd name="T24" fmla="*/ 0 w 35"/>
                <a:gd name="T25" fmla="*/ 46 h 54"/>
                <a:gd name="T26" fmla="*/ 1 w 35"/>
                <a:gd name="T27" fmla="*/ 42 h 54"/>
                <a:gd name="T28" fmla="*/ 5 w 35"/>
                <a:gd name="T29" fmla="*/ 41 h 54"/>
                <a:gd name="T30" fmla="*/ 8 w 35"/>
                <a:gd name="T31" fmla="*/ 46 h 54"/>
                <a:gd name="T32" fmla="*/ 10 w 35"/>
                <a:gd name="T33" fmla="*/ 49 h 54"/>
                <a:gd name="T34" fmla="*/ 19 w 35"/>
                <a:gd name="T35" fmla="*/ 51 h 54"/>
                <a:gd name="T36" fmla="*/ 24 w 35"/>
                <a:gd name="T37" fmla="*/ 48 h 54"/>
                <a:gd name="T38" fmla="*/ 26 w 35"/>
                <a:gd name="T39" fmla="*/ 35 h 54"/>
                <a:gd name="T40" fmla="*/ 24 w 35"/>
                <a:gd name="T41" fmla="*/ 30 h 54"/>
                <a:gd name="T42" fmla="*/ 16 w 35"/>
                <a:gd name="T43" fmla="*/ 26 h 54"/>
                <a:gd name="T44" fmla="*/ 10 w 35"/>
                <a:gd name="T45" fmla="*/ 27 h 54"/>
                <a:gd name="T46" fmla="*/ 8 w 35"/>
                <a:gd name="T47" fmla="*/ 26 h 54"/>
                <a:gd name="T48" fmla="*/ 9 w 35"/>
                <a:gd name="T49" fmla="*/ 22 h 54"/>
                <a:gd name="T50" fmla="*/ 12 w 35"/>
                <a:gd name="T51" fmla="*/ 23 h 54"/>
                <a:gd name="T52" fmla="*/ 23 w 35"/>
                <a:gd name="T53" fmla="*/ 19 h 54"/>
                <a:gd name="T54" fmla="*/ 24 w 35"/>
                <a:gd name="T55" fmla="*/ 15 h 54"/>
                <a:gd name="T56" fmla="*/ 24 w 35"/>
                <a:gd name="T57" fmla="*/ 10 h 54"/>
                <a:gd name="T58" fmla="*/ 23 w 35"/>
                <a:gd name="T59" fmla="*/ 6 h 54"/>
                <a:gd name="T60" fmla="*/ 19 w 35"/>
                <a:gd name="T61" fmla="*/ 3 h 54"/>
                <a:gd name="T62" fmla="*/ 13 w 35"/>
                <a:gd name="T63" fmla="*/ 3 h 54"/>
                <a:gd name="T64" fmla="*/ 9 w 35"/>
                <a:gd name="T65" fmla="*/ 8 h 54"/>
                <a:gd name="T66" fmla="*/ 7 w 35"/>
                <a:gd name="T67" fmla="*/ 13 h 54"/>
                <a:gd name="T68" fmla="*/ 3 w 35"/>
                <a:gd name="T69" fmla="*/ 12 h 54"/>
                <a:gd name="T70" fmla="*/ 2 w 35"/>
                <a:gd name="T71" fmla="*/ 9 h 54"/>
                <a:gd name="T72" fmla="*/ 9 w 35"/>
                <a:gd name="T73" fmla="*/ 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" h="54">
                  <a:moveTo>
                    <a:pt x="17" y="0"/>
                  </a:moveTo>
                  <a:lnTo>
                    <a:pt x="21" y="1"/>
                  </a:lnTo>
                  <a:lnTo>
                    <a:pt x="24" y="1"/>
                  </a:lnTo>
                  <a:lnTo>
                    <a:pt x="29" y="4"/>
                  </a:lnTo>
                  <a:lnTo>
                    <a:pt x="30" y="6"/>
                  </a:lnTo>
                  <a:lnTo>
                    <a:pt x="32" y="9"/>
                  </a:lnTo>
                  <a:lnTo>
                    <a:pt x="32" y="16"/>
                  </a:lnTo>
                  <a:lnTo>
                    <a:pt x="31" y="18"/>
                  </a:lnTo>
                  <a:lnTo>
                    <a:pt x="29" y="20"/>
                  </a:lnTo>
                  <a:lnTo>
                    <a:pt x="27" y="21"/>
                  </a:lnTo>
                  <a:lnTo>
                    <a:pt x="25" y="23"/>
                  </a:lnTo>
                  <a:lnTo>
                    <a:pt x="23" y="24"/>
                  </a:lnTo>
                  <a:lnTo>
                    <a:pt x="21" y="24"/>
                  </a:lnTo>
                  <a:lnTo>
                    <a:pt x="23" y="25"/>
                  </a:lnTo>
                  <a:lnTo>
                    <a:pt x="25" y="25"/>
                  </a:lnTo>
                  <a:lnTo>
                    <a:pt x="27" y="26"/>
                  </a:lnTo>
                  <a:lnTo>
                    <a:pt x="33" y="32"/>
                  </a:lnTo>
                  <a:lnTo>
                    <a:pt x="34" y="34"/>
                  </a:lnTo>
                  <a:lnTo>
                    <a:pt x="35" y="38"/>
                  </a:lnTo>
                  <a:lnTo>
                    <a:pt x="33" y="45"/>
                  </a:lnTo>
                  <a:lnTo>
                    <a:pt x="29" y="50"/>
                  </a:lnTo>
                  <a:lnTo>
                    <a:pt x="24" y="53"/>
                  </a:lnTo>
                  <a:lnTo>
                    <a:pt x="16" y="54"/>
                  </a:lnTo>
                  <a:lnTo>
                    <a:pt x="7" y="52"/>
                  </a:lnTo>
                  <a:lnTo>
                    <a:pt x="2" y="49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1" y="42"/>
                  </a:lnTo>
                  <a:lnTo>
                    <a:pt x="3" y="41"/>
                  </a:lnTo>
                  <a:lnTo>
                    <a:pt x="5" y="41"/>
                  </a:lnTo>
                  <a:lnTo>
                    <a:pt x="6" y="43"/>
                  </a:lnTo>
                  <a:lnTo>
                    <a:pt x="8" y="46"/>
                  </a:lnTo>
                  <a:lnTo>
                    <a:pt x="9" y="48"/>
                  </a:lnTo>
                  <a:lnTo>
                    <a:pt x="10" y="49"/>
                  </a:lnTo>
                  <a:lnTo>
                    <a:pt x="13" y="51"/>
                  </a:lnTo>
                  <a:lnTo>
                    <a:pt x="19" y="51"/>
                  </a:lnTo>
                  <a:lnTo>
                    <a:pt x="22" y="50"/>
                  </a:lnTo>
                  <a:lnTo>
                    <a:pt x="24" y="48"/>
                  </a:lnTo>
                  <a:lnTo>
                    <a:pt x="26" y="43"/>
                  </a:lnTo>
                  <a:lnTo>
                    <a:pt x="26" y="35"/>
                  </a:lnTo>
                  <a:lnTo>
                    <a:pt x="25" y="33"/>
                  </a:lnTo>
                  <a:lnTo>
                    <a:pt x="24" y="30"/>
                  </a:lnTo>
                  <a:lnTo>
                    <a:pt x="22" y="28"/>
                  </a:lnTo>
                  <a:lnTo>
                    <a:pt x="16" y="26"/>
                  </a:lnTo>
                  <a:lnTo>
                    <a:pt x="12" y="26"/>
                  </a:lnTo>
                  <a:lnTo>
                    <a:pt x="10" y="27"/>
                  </a:lnTo>
                  <a:lnTo>
                    <a:pt x="9" y="27"/>
                  </a:lnTo>
                  <a:lnTo>
                    <a:pt x="8" y="26"/>
                  </a:lnTo>
                  <a:lnTo>
                    <a:pt x="8" y="23"/>
                  </a:lnTo>
                  <a:lnTo>
                    <a:pt x="9" y="22"/>
                  </a:lnTo>
                  <a:lnTo>
                    <a:pt x="10" y="22"/>
                  </a:lnTo>
                  <a:lnTo>
                    <a:pt x="12" y="23"/>
                  </a:lnTo>
                  <a:lnTo>
                    <a:pt x="19" y="23"/>
                  </a:lnTo>
                  <a:lnTo>
                    <a:pt x="23" y="19"/>
                  </a:lnTo>
                  <a:lnTo>
                    <a:pt x="24" y="17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0"/>
                  </a:lnTo>
                  <a:lnTo>
                    <a:pt x="24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3"/>
                  </a:lnTo>
                  <a:lnTo>
                    <a:pt x="16" y="2"/>
                  </a:lnTo>
                  <a:lnTo>
                    <a:pt x="13" y="3"/>
                  </a:lnTo>
                  <a:lnTo>
                    <a:pt x="11" y="5"/>
                  </a:lnTo>
                  <a:lnTo>
                    <a:pt x="9" y="8"/>
                  </a:lnTo>
                  <a:lnTo>
                    <a:pt x="8" y="12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3" y="12"/>
                  </a:lnTo>
                  <a:lnTo>
                    <a:pt x="2" y="11"/>
                  </a:lnTo>
                  <a:lnTo>
                    <a:pt x="2" y="9"/>
                  </a:lnTo>
                  <a:lnTo>
                    <a:pt x="3" y="5"/>
                  </a:lnTo>
                  <a:lnTo>
                    <a:pt x="9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9" name="Freeform 161">
              <a:extLst>
                <a:ext uri="{FF2B5EF4-FFF2-40B4-BE49-F238E27FC236}">
                  <a16:creationId xmlns:a16="http://schemas.microsoft.com/office/drawing/2014/main" id="{0C4265B2-ACA5-4E33-A463-5129843E14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9" y="3498"/>
              <a:ext cx="54" cy="54"/>
            </a:xfrm>
            <a:custGeom>
              <a:avLst/>
              <a:gdLst>
                <a:gd name="T0" fmla="*/ 19 w 54"/>
                <a:gd name="T1" fmla="*/ 3 h 54"/>
                <a:gd name="T2" fmla="*/ 17 w 54"/>
                <a:gd name="T3" fmla="*/ 3 h 54"/>
                <a:gd name="T4" fmla="*/ 16 w 54"/>
                <a:gd name="T5" fmla="*/ 3 h 54"/>
                <a:gd name="T6" fmla="*/ 15 w 54"/>
                <a:gd name="T7" fmla="*/ 4 h 54"/>
                <a:gd name="T8" fmla="*/ 15 w 54"/>
                <a:gd name="T9" fmla="*/ 48 h 54"/>
                <a:gd name="T10" fmla="*/ 16 w 54"/>
                <a:gd name="T11" fmla="*/ 49 h 54"/>
                <a:gd name="T12" fmla="*/ 17 w 54"/>
                <a:gd name="T13" fmla="*/ 50 h 54"/>
                <a:gd name="T14" fmla="*/ 18 w 54"/>
                <a:gd name="T15" fmla="*/ 51 h 54"/>
                <a:gd name="T16" fmla="*/ 22 w 54"/>
                <a:gd name="T17" fmla="*/ 51 h 54"/>
                <a:gd name="T18" fmla="*/ 30 w 54"/>
                <a:gd name="T19" fmla="*/ 50 h 54"/>
                <a:gd name="T20" fmla="*/ 36 w 54"/>
                <a:gd name="T21" fmla="*/ 49 h 54"/>
                <a:gd name="T22" fmla="*/ 41 w 54"/>
                <a:gd name="T23" fmla="*/ 44 h 54"/>
                <a:gd name="T24" fmla="*/ 45 w 54"/>
                <a:gd name="T25" fmla="*/ 37 h 54"/>
                <a:gd name="T26" fmla="*/ 46 w 54"/>
                <a:gd name="T27" fmla="*/ 27 h 54"/>
                <a:gd name="T28" fmla="*/ 45 w 54"/>
                <a:gd name="T29" fmla="*/ 19 h 54"/>
                <a:gd name="T30" fmla="*/ 42 w 54"/>
                <a:gd name="T31" fmla="*/ 13 h 54"/>
                <a:gd name="T32" fmla="*/ 38 w 54"/>
                <a:gd name="T33" fmla="*/ 7 h 54"/>
                <a:gd name="T34" fmla="*/ 32 w 54"/>
                <a:gd name="T35" fmla="*/ 4 h 54"/>
                <a:gd name="T36" fmla="*/ 23 w 54"/>
                <a:gd name="T37" fmla="*/ 3 h 54"/>
                <a:gd name="T38" fmla="*/ 19 w 54"/>
                <a:gd name="T39" fmla="*/ 3 h 54"/>
                <a:gd name="T40" fmla="*/ 0 w 54"/>
                <a:gd name="T41" fmla="*/ 0 h 54"/>
                <a:gd name="T42" fmla="*/ 26 w 54"/>
                <a:gd name="T43" fmla="*/ 0 h 54"/>
                <a:gd name="T44" fmla="*/ 34 w 54"/>
                <a:gd name="T45" fmla="*/ 1 h 54"/>
                <a:gd name="T46" fmla="*/ 41 w 54"/>
                <a:gd name="T47" fmla="*/ 3 h 54"/>
                <a:gd name="T48" fmla="*/ 47 w 54"/>
                <a:gd name="T49" fmla="*/ 7 h 54"/>
                <a:gd name="T50" fmla="*/ 52 w 54"/>
                <a:gd name="T51" fmla="*/ 16 h 54"/>
                <a:gd name="T52" fmla="*/ 54 w 54"/>
                <a:gd name="T53" fmla="*/ 26 h 54"/>
                <a:gd name="T54" fmla="*/ 52 w 54"/>
                <a:gd name="T55" fmla="*/ 36 h 54"/>
                <a:gd name="T56" fmla="*/ 49 w 54"/>
                <a:gd name="T57" fmla="*/ 44 h 54"/>
                <a:gd name="T58" fmla="*/ 44 w 54"/>
                <a:gd name="T59" fmla="*/ 49 h 54"/>
                <a:gd name="T60" fmla="*/ 34 w 54"/>
                <a:gd name="T61" fmla="*/ 53 h 54"/>
                <a:gd name="T62" fmla="*/ 24 w 54"/>
                <a:gd name="T63" fmla="*/ 54 h 54"/>
                <a:gd name="T64" fmla="*/ 0 w 54"/>
                <a:gd name="T65" fmla="*/ 54 h 54"/>
                <a:gd name="T66" fmla="*/ 0 w 54"/>
                <a:gd name="T67" fmla="*/ 52 h 54"/>
                <a:gd name="T68" fmla="*/ 3 w 54"/>
                <a:gd name="T69" fmla="*/ 51 h 54"/>
                <a:gd name="T70" fmla="*/ 5 w 54"/>
                <a:gd name="T71" fmla="*/ 51 h 54"/>
                <a:gd name="T72" fmla="*/ 6 w 54"/>
                <a:gd name="T73" fmla="*/ 50 h 54"/>
                <a:gd name="T74" fmla="*/ 6 w 54"/>
                <a:gd name="T75" fmla="*/ 3 h 54"/>
                <a:gd name="T76" fmla="*/ 5 w 54"/>
                <a:gd name="T77" fmla="*/ 3 h 54"/>
                <a:gd name="T78" fmla="*/ 3 w 54"/>
                <a:gd name="T79" fmla="*/ 3 h 54"/>
                <a:gd name="T80" fmla="*/ 0 w 54"/>
                <a:gd name="T81" fmla="*/ 3 h 54"/>
                <a:gd name="T82" fmla="*/ 0 w 54"/>
                <a:gd name="T8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" h="54">
                  <a:moveTo>
                    <a:pt x="19" y="3"/>
                  </a:moveTo>
                  <a:lnTo>
                    <a:pt x="17" y="3"/>
                  </a:lnTo>
                  <a:lnTo>
                    <a:pt x="16" y="3"/>
                  </a:lnTo>
                  <a:lnTo>
                    <a:pt x="15" y="4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7" y="50"/>
                  </a:lnTo>
                  <a:lnTo>
                    <a:pt x="18" y="51"/>
                  </a:lnTo>
                  <a:lnTo>
                    <a:pt x="22" y="51"/>
                  </a:lnTo>
                  <a:lnTo>
                    <a:pt x="30" y="50"/>
                  </a:lnTo>
                  <a:lnTo>
                    <a:pt x="36" y="49"/>
                  </a:lnTo>
                  <a:lnTo>
                    <a:pt x="41" y="44"/>
                  </a:lnTo>
                  <a:lnTo>
                    <a:pt x="45" y="37"/>
                  </a:lnTo>
                  <a:lnTo>
                    <a:pt x="46" y="27"/>
                  </a:lnTo>
                  <a:lnTo>
                    <a:pt x="45" y="19"/>
                  </a:lnTo>
                  <a:lnTo>
                    <a:pt x="42" y="13"/>
                  </a:lnTo>
                  <a:lnTo>
                    <a:pt x="38" y="7"/>
                  </a:lnTo>
                  <a:lnTo>
                    <a:pt x="32" y="4"/>
                  </a:lnTo>
                  <a:lnTo>
                    <a:pt x="23" y="3"/>
                  </a:lnTo>
                  <a:lnTo>
                    <a:pt x="19" y="3"/>
                  </a:lnTo>
                  <a:close/>
                  <a:moveTo>
                    <a:pt x="0" y="0"/>
                  </a:moveTo>
                  <a:lnTo>
                    <a:pt x="26" y="0"/>
                  </a:lnTo>
                  <a:lnTo>
                    <a:pt x="34" y="1"/>
                  </a:lnTo>
                  <a:lnTo>
                    <a:pt x="41" y="3"/>
                  </a:lnTo>
                  <a:lnTo>
                    <a:pt x="47" y="7"/>
                  </a:lnTo>
                  <a:lnTo>
                    <a:pt x="52" y="16"/>
                  </a:lnTo>
                  <a:lnTo>
                    <a:pt x="54" y="26"/>
                  </a:lnTo>
                  <a:lnTo>
                    <a:pt x="52" y="36"/>
                  </a:lnTo>
                  <a:lnTo>
                    <a:pt x="49" y="44"/>
                  </a:lnTo>
                  <a:lnTo>
                    <a:pt x="44" y="49"/>
                  </a:lnTo>
                  <a:lnTo>
                    <a:pt x="34" y="53"/>
                  </a:lnTo>
                  <a:lnTo>
                    <a:pt x="24" y="54"/>
                  </a:lnTo>
                  <a:lnTo>
                    <a:pt x="0" y="54"/>
                  </a:lnTo>
                  <a:lnTo>
                    <a:pt x="0" y="52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6" y="50"/>
                  </a:lnTo>
                  <a:lnTo>
                    <a:pt x="6" y="3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0" name="Freeform 162">
              <a:extLst>
                <a:ext uri="{FF2B5EF4-FFF2-40B4-BE49-F238E27FC236}">
                  <a16:creationId xmlns:a16="http://schemas.microsoft.com/office/drawing/2014/main" id="{ACDDC49D-286D-4197-BC90-0A018F345F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0" y="3513"/>
              <a:ext cx="37" cy="40"/>
            </a:xfrm>
            <a:custGeom>
              <a:avLst/>
              <a:gdLst>
                <a:gd name="T0" fmla="*/ 20 w 37"/>
                <a:gd name="T1" fmla="*/ 19 h 40"/>
                <a:gd name="T2" fmla="*/ 14 w 37"/>
                <a:gd name="T3" fmla="*/ 20 h 40"/>
                <a:gd name="T4" fmla="*/ 9 w 37"/>
                <a:gd name="T5" fmla="*/ 23 h 40"/>
                <a:gd name="T6" fmla="*/ 8 w 37"/>
                <a:gd name="T7" fmla="*/ 31 h 40"/>
                <a:gd name="T8" fmla="*/ 12 w 37"/>
                <a:gd name="T9" fmla="*/ 35 h 40"/>
                <a:gd name="T10" fmla="*/ 16 w 37"/>
                <a:gd name="T11" fmla="*/ 35 h 40"/>
                <a:gd name="T12" fmla="*/ 20 w 37"/>
                <a:gd name="T13" fmla="*/ 34 h 40"/>
                <a:gd name="T14" fmla="*/ 23 w 37"/>
                <a:gd name="T15" fmla="*/ 31 h 40"/>
                <a:gd name="T16" fmla="*/ 17 w 37"/>
                <a:gd name="T17" fmla="*/ 0 h 40"/>
                <a:gd name="T18" fmla="*/ 27 w 37"/>
                <a:gd name="T19" fmla="*/ 2 h 40"/>
                <a:gd name="T20" fmla="*/ 30 w 37"/>
                <a:gd name="T21" fmla="*/ 6 h 40"/>
                <a:gd name="T22" fmla="*/ 31 w 37"/>
                <a:gd name="T23" fmla="*/ 33 h 40"/>
                <a:gd name="T24" fmla="*/ 32 w 37"/>
                <a:gd name="T25" fmla="*/ 36 h 40"/>
                <a:gd name="T26" fmla="*/ 37 w 37"/>
                <a:gd name="T27" fmla="*/ 38 h 40"/>
                <a:gd name="T28" fmla="*/ 26 w 37"/>
                <a:gd name="T29" fmla="*/ 40 h 40"/>
                <a:gd name="T30" fmla="*/ 23 w 37"/>
                <a:gd name="T31" fmla="*/ 35 h 40"/>
                <a:gd name="T32" fmla="*/ 17 w 37"/>
                <a:gd name="T33" fmla="*/ 38 h 40"/>
                <a:gd name="T34" fmla="*/ 11 w 37"/>
                <a:gd name="T35" fmla="*/ 40 h 40"/>
                <a:gd name="T36" fmla="*/ 2 w 37"/>
                <a:gd name="T37" fmla="*/ 36 h 40"/>
                <a:gd name="T38" fmla="*/ 0 w 37"/>
                <a:gd name="T39" fmla="*/ 29 h 40"/>
                <a:gd name="T40" fmla="*/ 1 w 37"/>
                <a:gd name="T41" fmla="*/ 25 h 40"/>
                <a:gd name="T42" fmla="*/ 4 w 37"/>
                <a:gd name="T43" fmla="*/ 20 h 40"/>
                <a:gd name="T44" fmla="*/ 14 w 37"/>
                <a:gd name="T45" fmla="*/ 18 h 40"/>
                <a:gd name="T46" fmla="*/ 23 w 37"/>
                <a:gd name="T47" fmla="*/ 14 h 40"/>
                <a:gd name="T48" fmla="*/ 22 w 37"/>
                <a:gd name="T49" fmla="*/ 5 h 40"/>
                <a:gd name="T50" fmla="*/ 19 w 37"/>
                <a:gd name="T51" fmla="*/ 3 h 40"/>
                <a:gd name="T52" fmla="*/ 16 w 37"/>
                <a:gd name="T53" fmla="*/ 3 h 40"/>
                <a:gd name="T54" fmla="*/ 12 w 37"/>
                <a:gd name="T55" fmla="*/ 4 h 40"/>
                <a:gd name="T56" fmla="*/ 8 w 37"/>
                <a:gd name="T57" fmla="*/ 10 h 40"/>
                <a:gd name="T58" fmla="*/ 7 w 37"/>
                <a:gd name="T59" fmla="*/ 12 h 40"/>
                <a:gd name="T60" fmla="*/ 4 w 37"/>
                <a:gd name="T61" fmla="*/ 12 h 40"/>
                <a:gd name="T62" fmla="*/ 1 w 37"/>
                <a:gd name="T63" fmla="*/ 11 h 40"/>
                <a:gd name="T64" fmla="*/ 3 w 37"/>
                <a:gd name="T65" fmla="*/ 4 h 40"/>
                <a:gd name="T66" fmla="*/ 17 w 37"/>
                <a:gd name="T6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" h="40">
                  <a:moveTo>
                    <a:pt x="23" y="17"/>
                  </a:moveTo>
                  <a:lnTo>
                    <a:pt x="20" y="19"/>
                  </a:lnTo>
                  <a:lnTo>
                    <a:pt x="17" y="19"/>
                  </a:lnTo>
                  <a:lnTo>
                    <a:pt x="14" y="20"/>
                  </a:lnTo>
                  <a:lnTo>
                    <a:pt x="11" y="22"/>
                  </a:lnTo>
                  <a:lnTo>
                    <a:pt x="9" y="23"/>
                  </a:lnTo>
                  <a:lnTo>
                    <a:pt x="8" y="25"/>
                  </a:lnTo>
                  <a:lnTo>
                    <a:pt x="8" y="31"/>
                  </a:lnTo>
                  <a:lnTo>
                    <a:pt x="10" y="34"/>
                  </a:lnTo>
                  <a:lnTo>
                    <a:pt x="12" y="35"/>
                  </a:lnTo>
                  <a:lnTo>
                    <a:pt x="15" y="36"/>
                  </a:lnTo>
                  <a:lnTo>
                    <a:pt x="16" y="35"/>
                  </a:lnTo>
                  <a:lnTo>
                    <a:pt x="18" y="35"/>
                  </a:lnTo>
                  <a:lnTo>
                    <a:pt x="20" y="34"/>
                  </a:lnTo>
                  <a:lnTo>
                    <a:pt x="21" y="33"/>
                  </a:lnTo>
                  <a:lnTo>
                    <a:pt x="23" y="31"/>
                  </a:lnTo>
                  <a:lnTo>
                    <a:pt x="23" y="17"/>
                  </a:lnTo>
                  <a:close/>
                  <a:moveTo>
                    <a:pt x="17" y="0"/>
                  </a:moveTo>
                  <a:lnTo>
                    <a:pt x="21" y="0"/>
                  </a:lnTo>
                  <a:lnTo>
                    <a:pt x="27" y="2"/>
                  </a:lnTo>
                  <a:lnTo>
                    <a:pt x="29" y="5"/>
                  </a:lnTo>
                  <a:lnTo>
                    <a:pt x="30" y="6"/>
                  </a:lnTo>
                  <a:lnTo>
                    <a:pt x="30" y="29"/>
                  </a:lnTo>
                  <a:lnTo>
                    <a:pt x="31" y="33"/>
                  </a:lnTo>
                  <a:lnTo>
                    <a:pt x="31" y="34"/>
                  </a:lnTo>
                  <a:lnTo>
                    <a:pt x="32" y="36"/>
                  </a:lnTo>
                  <a:lnTo>
                    <a:pt x="37" y="36"/>
                  </a:lnTo>
                  <a:lnTo>
                    <a:pt x="37" y="38"/>
                  </a:lnTo>
                  <a:lnTo>
                    <a:pt x="28" y="40"/>
                  </a:lnTo>
                  <a:lnTo>
                    <a:pt x="26" y="40"/>
                  </a:lnTo>
                  <a:lnTo>
                    <a:pt x="25" y="39"/>
                  </a:lnTo>
                  <a:lnTo>
                    <a:pt x="23" y="35"/>
                  </a:lnTo>
                  <a:lnTo>
                    <a:pt x="20" y="36"/>
                  </a:lnTo>
                  <a:lnTo>
                    <a:pt x="17" y="38"/>
                  </a:lnTo>
                  <a:lnTo>
                    <a:pt x="15" y="39"/>
                  </a:lnTo>
                  <a:lnTo>
                    <a:pt x="11" y="40"/>
                  </a:lnTo>
                  <a:lnTo>
                    <a:pt x="8" y="40"/>
                  </a:lnTo>
                  <a:lnTo>
                    <a:pt x="2" y="36"/>
                  </a:lnTo>
                  <a:lnTo>
                    <a:pt x="1" y="34"/>
                  </a:lnTo>
                  <a:lnTo>
                    <a:pt x="0" y="29"/>
                  </a:lnTo>
                  <a:lnTo>
                    <a:pt x="1" y="27"/>
                  </a:lnTo>
                  <a:lnTo>
                    <a:pt x="1" y="25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7" y="19"/>
                  </a:lnTo>
                  <a:lnTo>
                    <a:pt x="14" y="18"/>
                  </a:lnTo>
                  <a:lnTo>
                    <a:pt x="19" y="16"/>
                  </a:lnTo>
                  <a:lnTo>
                    <a:pt x="23" y="14"/>
                  </a:lnTo>
                  <a:lnTo>
                    <a:pt x="23" y="8"/>
                  </a:lnTo>
                  <a:lnTo>
                    <a:pt x="22" y="5"/>
                  </a:lnTo>
                  <a:lnTo>
                    <a:pt x="21" y="4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6" y="3"/>
                  </a:lnTo>
                  <a:lnTo>
                    <a:pt x="14" y="3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7" y="12"/>
                  </a:lnTo>
                  <a:lnTo>
                    <a:pt x="6" y="13"/>
                  </a:lnTo>
                  <a:lnTo>
                    <a:pt x="4" y="12"/>
                  </a:lnTo>
                  <a:lnTo>
                    <a:pt x="3" y="12"/>
                  </a:lnTo>
                  <a:lnTo>
                    <a:pt x="1" y="11"/>
                  </a:lnTo>
                  <a:lnTo>
                    <a:pt x="1" y="9"/>
                  </a:lnTo>
                  <a:lnTo>
                    <a:pt x="3" y="4"/>
                  </a:lnTo>
                  <a:lnTo>
                    <a:pt x="9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1" name="Freeform 163">
              <a:extLst>
                <a:ext uri="{FF2B5EF4-FFF2-40B4-BE49-F238E27FC236}">
                  <a16:creationId xmlns:a16="http://schemas.microsoft.com/office/drawing/2014/main" id="{F33FCF02-C86D-4B1E-9065-0BE9F84A5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9" y="3504"/>
              <a:ext cx="24" cy="49"/>
            </a:xfrm>
            <a:custGeom>
              <a:avLst/>
              <a:gdLst>
                <a:gd name="T0" fmla="*/ 11 w 24"/>
                <a:gd name="T1" fmla="*/ 0 h 49"/>
                <a:gd name="T2" fmla="*/ 13 w 24"/>
                <a:gd name="T3" fmla="*/ 0 h 49"/>
                <a:gd name="T4" fmla="*/ 13 w 24"/>
                <a:gd name="T5" fmla="*/ 10 h 49"/>
                <a:gd name="T6" fmla="*/ 23 w 24"/>
                <a:gd name="T7" fmla="*/ 10 h 49"/>
                <a:gd name="T8" fmla="*/ 23 w 24"/>
                <a:gd name="T9" fmla="*/ 13 h 49"/>
                <a:gd name="T10" fmla="*/ 13 w 24"/>
                <a:gd name="T11" fmla="*/ 13 h 49"/>
                <a:gd name="T12" fmla="*/ 13 w 24"/>
                <a:gd name="T13" fmla="*/ 37 h 49"/>
                <a:gd name="T14" fmla="*/ 14 w 24"/>
                <a:gd name="T15" fmla="*/ 41 h 49"/>
                <a:gd name="T16" fmla="*/ 14 w 24"/>
                <a:gd name="T17" fmla="*/ 43 h 49"/>
                <a:gd name="T18" fmla="*/ 17 w 24"/>
                <a:gd name="T19" fmla="*/ 45 h 49"/>
                <a:gd name="T20" fmla="*/ 19 w 24"/>
                <a:gd name="T21" fmla="*/ 45 h 49"/>
                <a:gd name="T22" fmla="*/ 22 w 24"/>
                <a:gd name="T23" fmla="*/ 44 h 49"/>
                <a:gd name="T24" fmla="*/ 24 w 24"/>
                <a:gd name="T25" fmla="*/ 44 h 49"/>
                <a:gd name="T26" fmla="*/ 24 w 24"/>
                <a:gd name="T27" fmla="*/ 45 h 49"/>
                <a:gd name="T28" fmla="*/ 22 w 24"/>
                <a:gd name="T29" fmla="*/ 47 h 49"/>
                <a:gd name="T30" fmla="*/ 19 w 24"/>
                <a:gd name="T31" fmla="*/ 48 h 49"/>
                <a:gd name="T32" fmla="*/ 15 w 24"/>
                <a:gd name="T33" fmla="*/ 49 h 49"/>
                <a:gd name="T34" fmla="*/ 12 w 24"/>
                <a:gd name="T35" fmla="*/ 49 h 49"/>
                <a:gd name="T36" fmla="*/ 8 w 24"/>
                <a:gd name="T37" fmla="*/ 47 h 49"/>
                <a:gd name="T38" fmla="*/ 7 w 24"/>
                <a:gd name="T39" fmla="*/ 43 h 49"/>
                <a:gd name="T40" fmla="*/ 6 w 24"/>
                <a:gd name="T41" fmla="*/ 41 h 49"/>
                <a:gd name="T42" fmla="*/ 6 w 24"/>
                <a:gd name="T43" fmla="*/ 13 h 49"/>
                <a:gd name="T44" fmla="*/ 0 w 24"/>
                <a:gd name="T45" fmla="*/ 13 h 49"/>
                <a:gd name="T46" fmla="*/ 0 w 24"/>
                <a:gd name="T47" fmla="*/ 10 h 49"/>
                <a:gd name="T48" fmla="*/ 7 w 24"/>
                <a:gd name="T49" fmla="*/ 10 h 49"/>
                <a:gd name="T50" fmla="*/ 11 w 24"/>
                <a:gd name="T5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" h="49">
                  <a:moveTo>
                    <a:pt x="11" y="0"/>
                  </a:moveTo>
                  <a:lnTo>
                    <a:pt x="13" y="0"/>
                  </a:lnTo>
                  <a:lnTo>
                    <a:pt x="13" y="10"/>
                  </a:lnTo>
                  <a:lnTo>
                    <a:pt x="23" y="10"/>
                  </a:lnTo>
                  <a:lnTo>
                    <a:pt x="23" y="13"/>
                  </a:lnTo>
                  <a:lnTo>
                    <a:pt x="13" y="13"/>
                  </a:lnTo>
                  <a:lnTo>
                    <a:pt x="13" y="37"/>
                  </a:lnTo>
                  <a:lnTo>
                    <a:pt x="14" y="41"/>
                  </a:lnTo>
                  <a:lnTo>
                    <a:pt x="14" y="43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2" y="44"/>
                  </a:lnTo>
                  <a:lnTo>
                    <a:pt x="24" y="44"/>
                  </a:lnTo>
                  <a:lnTo>
                    <a:pt x="24" y="45"/>
                  </a:lnTo>
                  <a:lnTo>
                    <a:pt x="22" y="47"/>
                  </a:lnTo>
                  <a:lnTo>
                    <a:pt x="19" y="48"/>
                  </a:lnTo>
                  <a:lnTo>
                    <a:pt x="15" y="49"/>
                  </a:lnTo>
                  <a:lnTo>
                    <a:pt x="12" y="49"/>
                  </a:lnTo>
                  <a:lnTo>
                    <a:pt x="8" y="47"/>
                  </a:lnTo>
                  <a:lnTo>
                    <a:pt x="7" y="43"/>
                  </a:lnTo>
                  <a:lnTo>
                    <a:pt x="6" y="41"/>
                  </a:lnTo>
                  <a:lnTo>
                    <a:pt x="6" y="13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7" y="1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2" name="Freeform 164">
              <a:extLst>
                <a:ext uri="{FF2B5EF4-FFF2-40B4-BE49-F238E27FC236}">
                  <a16:creationId xmlns:a16="http://schemas.microsoft.com/office/drawing/2014/main" id="{D3E3146A-73CA-499B-9F08-1F5FBA254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7" y="3513"/>
              <a:ext cx="38" cy="40"/>
            </a:xfrm>
            <a:custGeom>
              <a:avLst/>
              <a:gdLst>
                <a:gd name="T0" fmla="*/ 21 w 38"/>
                <a:gd name="T1" fmla="*/ 19 h 40"/>
                <a:gd name="T2" fmla="*/ 14 w 38"/>
                <a:gd name="T3" fmla="*/ 20 h 40"/>
                <a:gd name="T4" fmla="*/ 10 w 38"/>
                <a:gd name="T5" fmla="*/ 23 h 40"/>
                <a:gd name="T6" fmla="*/ 8 w 38"/>
                <a:gd name="T7" fmla="*/ 28 h 40"/>
                <a:gd name="T8" fmla="*/ 10 w 38"/>
                <a:gd name="T9" fmla="*/ 34 h 40"/>
                <a:gd name="T10" fmla="*/ 15 w 38"/>
                <a:gd name="T11" fmla="*/ 36 h 40"/>
                <a:gd name="T12" fmla="*/ 19 w 38"/>
                <a:gd name="T13" fmla="*/ 35 h 40"/>
                <a:gd name="T14" fmla="*/ 23 w 38"/>
                <a:gd name="T15" fmla="*/ 31 h 40"/>
                <a:gd name="T16" fmla="*/ 24 w 38"/>
                <a:gd name="T17" fmla="*/ 17 h 40"/>
                <a:gd name="T18" fmla="*/ 22 w 38"/>
                <a:gd name="T19" fmla="*/ 0 h 40"/>
                <a:gd name="T20" fmla="*/ 26 w 38"/>
                <a:gd name="T21" fmla="*/ 2 h 40"/>
                <a:gd name="T22" fmla="*/ 29 w 38"/>
                <a:gd name="T23" fmla="*/ 5 h 40"/>
                <a:gd name="T24" fmla="*/ 30 w 38"/>
                <a:gd name="T25" fmla="*/ 33 h 40"/>
                <a:gd name="T26" fmla="*/ 33 w 38"/>
                <a:gd name="T27" fmla="*/ 36 h 40"/>
                <a:gd name="T28" fmla="*/ 38 w 38"/>
                <a:gd name="T29" fmla="*/ 38 h 40"/>
                <a:gd name="T30" fmla="*/ 31 w 38"/>
                <a:gd name="T31" fmla="*/ 40 h 40"/>
                <a:gd name="T32" fmla="*/ 25 w 38"/>
                <a:gd name="T33" fmla="*/ 39 h 40"/>
                <a:gd name="T34" fmla="*/ 21 w 38"/>
                <a:gd name="T35" fmla="*/ 36 h 40"/>
                <a:gd name="T36" fmla="*/ 15 w 38"/>
                <a:gd name="T37" fmla="*/ 39 h 40"/>
                <a:gd name="T38" fmla="*/ 8 w 38"/>
                <a:gd name="T39" fmla="*/ 40 h 40"/>
                <a:gd name="T40" fmla="*/ 1 w 38"/>
                <a:gd name="T41" fmla="*/ 34 h 40"/>
                <a:gd name="T42" fmla="*/ 0 w 38"/>
                <a:gd name="T43" fmla="*/ 27 h 40"/>
                <a:gd name="T44" fmla="*/ 3 w 38"/>
                <a:gd name="T45" fmla="*/ 22 h 40"/>
                <a:gd name="T46" fmla="*/ 8 w 38"/>
                <a:gd name="T47" fmla="*/ 19 h 40"/>
                <a:gd name="T48" fmla="*/ 20 w 38"/>
                <a:gd name="T49" fmla="*/ 16 h 40"/>
                <a:gd name="T50" fmla="*/ 24 w 38"/>
                <a:gd name="T51" fmla="*/ 10 h 40"/>
                <a:gd name="T52" fmla="*/ 22 w 38"/>
                <a:gd name="T53" fmla="*/ 5 h 40"/>
                <a:gd name="T54" fmla="*/ 18 w 38"/>
                <a:gd name="T55" fmla="*/ 3 h 40"/>
                <a:gd name="T56" fmla="*/ 10 w 38"/>
                <a:gd name="T57" fmla="*/ 7 h 40"/>
                <a:gd name="T58" fmla="*/ 8 w 38"/>
                <a:gd name="T59" fmla="*/ 12 h 40"/>
                <a:gd name="T60" fmla="*/ 5 w 38"/>
                <a:gd name="T61" fmla="*/ 12 h 40"/>
                <a:gd name="T62" fmla="*/ 2 w 38"/>
                <a:gd name="T63" fmla="*/ 11 h 40"/>
                <a:gd name="T64" fmla="*/ 4 w 38"/>
                <a:gd name="T65" fmla="*/ 4 h 40"/>
                <a:gd name="T66" fmla="*/ 17 w 38"/>
                <a:gd name="T6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" h="40">
                  <a:moveTo>
                    <a:pt x="24" y="17"/>
                  </a:moveTo>
                  <a:lnTo>
                    <a:pt x="21" y="19"/>
                  </a:lnTo>
                  <a:lnTo>
                    <a:pt x="18" y="19"/>
                  </a:lnTo>
                  <a:lnTo>
                    <a:pt x="14" y="20"/>
                  </a:lnTo>
                  <a:lnTo>
                    <a:pt x="11" y="22"/>
                  </a:lnTo>
                  <a:lnTo>
                    <a:pt x="10" y="23"/>
                  </a:lnTo>
                  <a:lnTo>
                    <a:pt x="9" y="25"/>
                  </a:lnTo>
                  <a:lnTo>
                    <a:pt x="8" y="28"/>
                  </a:lnTo>
                  <a:lnTo>
                    <a:pt x="9" y="31"/>
                  </a:lnTo>
                  <a:lnTo>
                    <a:pt x="10" y="34"/>
                  </a:lnTo>
                  <a:lnTo>
                    <a:pt x="12" y="35"/>
                  </a:lnTo>
                  <a:lnTo>
                    <a:pt x="15" y="36"/>
                  </a:lnTo>
                  <a:lnTo>
                    <a:pt x="17" y="35"/>
                  </a:lnTo>
                  <a:lnTo>
                    <a:pt x="19" y="35"/>
                  </a:lnTo>
                  <a:lnTo>
                    <a:pt x="21" y="34"/>
                  </a:lnTo>
                  <a:lnTo>
                    <a:pt x="23" y="31"/>
                  </a:lnTo>
                  <a:lnTo>
                    <a:pt x="24" y="28"/>
                  </a:lnTo>
                  <a:lnTo>
                    <a:pt x="24" y="17"/>
                  </a:lnTo>
                  <a:close/>
                  <a:moveTo>
                    <a:pt x="17" y="0"/>
                  </a:moveTo>
                  <a:lnTo>
                    <a:pt x="22" y="0"/>
                  </a:lnTo>
                  <a:lnTo>
                    <a:pt x="25" y="1"/>
                  </a:lnTo>
                  <a:lnTo>
                    <a:pt x="26" y="2"/>
                  </a:lnTo>
                  <a:lnTo>
                    <a:pt x="28" y="3"/>
                  </a:lnTo>
                  <a:lnTo>
                    <a:pt x="29" y="5"/>
                  </a:lnTo>
                  <a:lnTo>
                    <a:pt x="30" y="6"/>
                  </a:lnTo>
                  <a:lnTo>
                    <a:pt x="30" y="33"/>
                  </a:lnTo>
                  <a:lnTo>
                    <a:pt x="31" y="34"/>
                  </a:lnTo>
                  <a:lnTo>
                    <a:pt x="33" y="36"/>
                  </a:lnTo>
                  <a:lnTo>
                    <a:pt x="37" y="36"/>
                  </a:lnTo>
                  <a:lnTo>
                    <a:pt x="38" y="38"/>
                  </a:lnTo>
                  <a:lnTo>
                    <a:pt x="34" y="39"/>
                  </a:lnTo>
                  <a:lnTo>
                    <a:pt x="31" y="40"/>
                  </a:lnTo>
                  <a:lnTo>
                    <a:pt x="26" y="40"/>
                  </a:lnTo>
                  <a:lnTo>
                    <a:pt x="25" y="39"/>
                  </a:lnTo>
                  <a:lnTo>
                    <a:pt x="23" y="35"/>
                  </a:lnTo>
                  <a:lnTo>
                    <a:pt x="21" y="36"/>
                  </a:lnTo>
                  <a:lnTo>
                    <a:pt x="18" y="38"/>
                  </a:lnTo>
                  <a:lnTo>
                    <a:pt x="15" y="39"/>
                  </a:lnTo>
                  <a:lnTo>
                    <a:pt x="11" y="40"/>
                  </a:lnTo>
                  <a:lnTo>
                    <a:pt x="8" y="40"/>
                  </a:lnTo>
                  <a:lnTo>
                    <a:pt x="5" y="38"/>
                  </a:lnTo>
                  <a:lnTo>
                    <a:pt x="1" y="34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1" y="25"/>
                  </a:lnTo>
                  <a:lnTo>
                    <a:pt x="3" y="22"/>
                  </a:lnTo>
                  <a:lnTo>
                    <a:pt x="5" y="20"/>
                  </a:lnTo>
                  <a:lnTo>
                    <a:pt x="8" y="19"/>
                  </a:lnTo>
                  <a:lnTo>
                    <a:pt x="14" y="18"/>
                  </a:lnTo>
                  <a:lnTo>
                    <a:pt x="20" y="16"/>
                  </a:lnTo>
                  <a:lnTo>
                    <a:pt x="24" y="14"/>
                  </a:lnTo>
                  <a:lnTo>
                    <a:pt x="24" y="10"/>
                  </a:lnTo>
                  <a:lnTo>
                    <a:pt x="23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8" y="3"/>
                  </a:lnTo>
                  <a:lnTo>
                    <a:pt x="14" y="3"/>
                  </a:lnTo>
                  <a:lnTo>
                    <a:pt x="10" y="7"/>
                  </a:lnTo>
                  <a:lnTo>
                    <a:pt x="9" y="10"/>
                  </a:lnTo>
                  <a:lnTo>
                    <a:pt x="8" y="12"/>
                  </a:lnTo>
                  <a:lnTo>
                    <a:pt x="6" y="13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2" y="11"/>
                  </a:lnTo>
                  <a:lnTo>
                    <a:pt x="2" y="9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3" name="Freeform 165">
              <a:extLst>
                <a:ext uri="{FF2B5EF4-FFF2-40B4-BE49-F238E27FC236}">
                  <a16:creationId xmlns:a16="http://schemas.microsoft.com/office/drawing/2014/main" id="{A4584620-D801-4E4E-B472-CFAC064C3A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3" y="3500"/>
              <a:ext cx="37" cy="52"/>
            </a:xfrm>
            <a:custGeom>
              <a:avLst/>
              <a:gdLst>
                <a:gd name="T0" fmla="*/ 22 w 37"/>
                <a:gd name="T1" fmla="*/ 7 h 52"/>
                <a:gd name="T2" fmla="*/ 14 w 37"/>
                <a:gd name="T3" fmla="*/ 21 h 52"/>
                <a:gd name="T4" fmla="*/ 6 w 37"/>
                <a:gd name="T5" fmla="*/ 34 h 52"/>
                <a:gd name="T6" fmla="*/ 22 w 37"/>
                <a:gd name="T7" fmla="*/ 34 h 52"/>
                <a:gd name="T8" fmla="*/ 22 w 37"/>
                <a:gd name="T9" fmla="*/ 7 h 52"/>
                <a:gd name="T10" fmla="*/ 24 w 37"/>
                <a:gd name="T11" fmla="*/ 0 h 52"/>
                <a:gd name="T12" fmla="*/ 29 w 37"/>
                <a:gd name="T13" fmla="*/ 0 h 52"/>
                <a:gd name="T14" fmla="*/ 29 w 37"/>
                <a:gd name="T15" fmla="*/ 34 h 52"/>
                <a:gd name="T16" fmla="*/ 37 w 37"/>
                <a:gd name="T17" fmla="*/ 34 h 52"/>
                <a:gd name="T18" fmla="*/ 37 w 37"/>
                <a:gd name="T19" fmla="*/ 38 h 52"/>
                <a:gd name="T20" fmla="*/ 29 w 37"/>
                <a:gd name="T21" fmla="*/ 38 h 52"/>
                <a:gd name="T22" fmla="*/ 29 w 37"/>
                <a:gd name="T23" fmla="*/ 48 h 52"/>
                <a:gd name="T24" fmla="*/ 30 w 37"/>
                <a:gd name="T25" fmla="*/ 49 h 52"/>
                <a:gd name="T26" fmla="*/ 31 w 37"/>
                <a:gd name="T27" fmla="*/ 49 h 52"/>
                <a:gd name="T28" fmla="*/ 35 w 37"/>
                <a:gd name="T29" fmla="*/ 50 h 52"/>
                <a:gd name="T30" fmla="*/ 35 w 37"/>
                <a:gd name="T31" fmla="*/ 52 h 52"/>
                <a:gd name="T32" fmla="*/ 14 w 37"/>
                <a:gd name="T33" fmla="*/ 52 h 52"/>
                <a:gd name="T34" fmla="*/ 14 w 37"/>
                <a:gd name="T35" fmla="*/ 50 h 52"/>
                <a:gd name="T36" fmla="*/ 19 w 37"/>
                <a:gd name="T37" fmla="*/ 49 h 52"/>
                <a:gd name="T38" fmla="*/ 21 w 37"/>
                <a:gd name="T39" fmla="*/ 49 h 52"/>
                <a:gd name="T40" fmla="*/ 21 w 37"/>
                <a:gd name="T41" fmla="*/ 48 h 52"/>
                <a:gd name="T42" fmla="*/ 22 w 37"/>
                <a:gd name="T43" fmla="*/ 47 h 52"/>
                <a:gd name="T44" fmla="*/ 22 w 37"/>
                <a:gd name="T45" fmla="*/ 38 h 52"/>
                <a:gd name="T46" fmla="*/ 1 w 37"/>
                <a:gd name="T47" fmla="*/ 38 h 52"/>
                <a:gd name="T48" fmla="*/ 0 w 37"/>
                <a:gd name="T49" fmla="*/ 36 h 52"/>
                <a:gd name="T50" fmla="*/ 12 w 37"/>
                <a:gd name="T51" fmla="*/ 17 h 52"/>
                <a:gd name="T52" fmla="*/ 24 w 37"/>
                <a:gd name="T5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2">
                  <a:moveTo>
                    <a:pt x="22" y="7"/>
                  </a:moveTo>
                  <a:lnTo>
                    <a:pt x="14" y="21"/>
                  </a:lnTo>
                  <a:lnTo>
                    <a:pt x="6" y="34"/>
                  </a:lnTo>
                  <a:lnTo>
                    <a:pt x="22" y="34"/>
                  </a:lnTo>
                  <a:lnTo>
                    <a:pt x="22" y="7"/>
                  </a:lnTo>
                  <a:close/>
                  <a:moveTo>
                    <a:pt x="24" y="0"/>
                  </a:moveTo>
                  <a:lnTo>
                    <a:pt x="29" y="0"/>
                  </a:lnTo>
                  <a:lnTo>
                    <a:pt x="29" y="34"/>
                  </a:lnTo>
                  <a:lnTo>
                    <a:pt x="37" y="34"/>
                  </a:lnTo>
                  <a:lnTo>
                    <a:pt x="37" y="38"/>
                  </a:lnTo>
                  <a:lnTo>
                    <a:pt x="29" y="38"/>
                  </a:lnTo>
                  <a:lnTo>
                    <a:pt x="29" y="48"/>
                  </a:lnTo>
                  <a:lnTo>
                    <a:pt x="30" y="49"/>
                  </a:lnTo>
                  <a:lnTo>
                    <a:pt x="31" y="49"/>
                  </a:lnTo>
                  <a:lnTo>
                    <a:pt x="35" y="50"/>
                  </a:lnTo>
                  <a:lnTo>
                    <a:pt x="35" y="52"/>
                  </a:lnTo>
                  <a:lnTo>
                    <a:pt x="14" y="52"/>
                  </a:lnTo>
                  <a:lnTo>
                    <a:pt x="14" y="50"/>
                  </a:lnTo>
                  <a:lnTo>
                    <a:pt x="19" y="49"/>
                  </a:lnTo>
                  <a:lnTo>
                    <a:pt x="21" y="49"/>
                  </a:lnTo>
                  <a:lnTo>
                    <a:pt x="21" y="48"/>
                  </a:lnTo>
                  <a:lnTo>
                    <a:pt x="22" y="47"/>
                  </a:lnTo>
                  <a:lnTo>
                    <a:pt x="22" y="38"/>
                  </a:lnTo>
                  <a:lnTo>
                    <a:pt x="1" y="38"/>
                  </a:lnTo>
                  <a:lnTo>
                    <a:pt x="0" y="36"/>
                  </a:lnTo>
                  <a:lnTo>
                    <a:pt x="12" y="1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4" name="Line 166">
              <a:extLst>
                <a:ext uri="{FF2B5EF4-FFF2-40B4-BE49-F238E27FC236}">
                  <a16:creationId xmlns:a16="http://schemas.microsoft.com/office/drawing/2014/main" id="{378691BE-9AD9-4821-AEA6-E0D76FF24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5" y="1021"/>
              <a:ext cx="0" cy="268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5" name="Line 167">
              <a:extLst>
                <a:ext uri="{FF2B5EF4-FFF2-40B4-BE49-F238E27FC236}">
                  <a16:creationId xmlns:a16="http://schemas.microsoft.com/office/drawing/2014/main" id="{54E2907F-AB07-4C35-9139-A11A88BB9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5" y="3706"/>
              <a:ext cx="260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6" name="Freeform 168">
              <a:extLst>
                <a:ext uri="{FF2B5EF4-FFF2-40B4-BE49-F238E27FC236}">
                  <a16:creationId xmlns:a16="http://schemas.microsoft.com/office/drawing/2014/main" id="{FB31E94E-4EDE-4659-93DD-45BF3EB40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4" y="3687"/>
              <a:ext cx="70" cy="38"/>
            </a:xfrm>
            <a:custGeom>
              <a:avLst/>
              <a:gdLst>
                <a:gd name="T0" fmla="*/ 0 w 70"/>
                <a:gd name="T1" fmla="*/ 0 h 38"/>
                <a:gd name="T2" fmla="*/ 70 w 70"/>
                <a:gd name="T3" fmla="*/ 19 h 38"/>
                <a:gd name="T4" fmla="*/ 0 w 70"/>
                <a:gd name="T5" fmla="*/ 38 h 38"/>
                <a:gd name="T6" fmla="*/ 0 w 70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8">
                  <a:moveTo>
                    <a:pt x="0" y="0"/>
                  </a:moveTo>
                  <a:lnTo>
                    <a:pt x="70" y="19"/>
                  </a:lnTo>
                  <a:lnTo>
                    <a:pt x="0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7" name="Freeform 169">
              <a:extLst>
                <a:ext uri="{FF2B5EF4-FFF2-40B4-BE49-F238E27FC236}">
                  <a16:creationId xmlns:a16="http://schemas.microsoft.com/office/drawing/2014/main" id="{2F8156C6-C840-4376-9382-53D2E9E6A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6" y="964"/>
              <a:ext cx="37" cy="69"/>
            </a:xfrm>
            <a:custGeom>
              <a:avLst/>
              <a:gdLst>
                <a:gd name="T0" fmla="*/ 19 w 37"/>
                <a:gd name="T1" fmla="*/ 0 h 69"/>
                <a:gd name="T2" fmla="*/ 37 w 37"/>
                <a:gd name="T3" fmla="*/ 69 h 69"/>
                <a:gd name="T4" fmla="*/ 0 w 37"/>
                <a:gd name="T5" fmla="*/ 69 h 69"/>
                <a:gd name="T6" fmla="*/ 19 w 37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69">
                  <a:moveTo>
                    <a:pt x="19" y="0"/>
                  </a:moveTo>
                  <a:lnTo>
                    <a:pt x="37" y="69"/>
                  </a:lnTo>
                  <a:lnTo>
                    <a:pt x="0" y="6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08" name="Rectangle 3">
            <a:extLst>
              <a:ext uri="{FF2B5EF4-FFF2-40B4-BE49-F238E27FC236}">
                <a16:creationId xmlns:a16="http://schemas.microsoft.com/office/drawing/2014/main" id="{936AD4D5-13E7-4A1E-9747-BDDE65745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5" y="1213283"/>
            <a:ext cx="8369295" cy="2434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377">
              <a:spcBef>
                <a:spcPts val="375"/>
              </a:spcBef>
              <a:buClr>
                <a:srgbClr val="D70000"/>
              </a:buClr>
              <a:buNone/>
            </a:pPr>
            <a:r>
              <a:rPr lang="en-GB" sz="2600" kern="0" spc="-60" dirty="0">
                <a:latin typeface="Garamond"/>
                <a:cs typeface="Times New Roman"/>
              </a:rPr>
              <a:t>Transfers multiple words in a single request</a:t>
            </a:r>
          </a:p>
        </p:txBody>
      </p:sp>
    </p:spTree>
    <p:extLst>
      <p:ext uri="{BB962C8B-B14F-4D97-AF65-F5344CB8AC3E}">
        <p14:creationId xmlns:p14="http://schemas.microsoft.com/office/powerpoint/2010/main" val="40362508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Direct Memory Access</a:t>
            </a:r>
          </a:p>
        </p:txBody>
      </p:sp>
      <p:sp>
        <p:nvSpPr>
          <p:cNvPr id="169" name="Rectangle 3">
            <a:extLst>
              <a:ext uri="{FF2B5EF4-FFF2-40B4-BE49-F238E27FC236}">
                <a16:creationId xmlns:a16="http://schemas.microsoft.com/office/drawing/2014/main" id="{D1BD330C-9762-4D35-9A06-0819D3ECA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5" y="1213283"/>
            <a:ext cx="9009375" cy="4486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GB" sz="2600" kern="0" spc="-60" dirty="0">
                <a:latin typeface="Garamond"/>
                <a:cs typeface="Times New Roman"/>
              </a:rPr>
              <a:t>DMA Controller: A device that manages data transfer between memory and I/O devices without CPU intervention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GB" sz="2800" kern="0" spc="-60" dirty="0">
                <a:latin typeface="Garamond"/>
                <a:cs typeface="Times New Roman"/>
              </a:rPr>
              <a:t>CPU setup the DMA for bulk data transfer by initializing its registers: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GB" sz="2400" kern="0" spc="-60" dirty="0">
                <a:latin typeface="Garamond"/>
                <a:cs typeface="Times New Roman"/>
              </a:rPr>
              <a:t>Address register: Starting address for the data transfer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GB" sz="2400" kern="0" spc="-60" dirty="0">
                <a:latin typeface="Garamond"/>
                <a:cs typeface="Times New Roman"/>
              </a:rPr>
              <a:t>Length register: Number of words to be transferred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GB" sz="2400" kern="0" spc="-60" dirty="0">
                <a:latin typeface="Garamond"/>
                <a:cs typeface="Times New Roman"/>
              </a:rPr>
              <a:t>Status register: status of the transfer, initiate transfer, etc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GB" sz="2800" kern="0" spc="-60" dirty="0">
                <a:latin typeface="Garamond"/>
                <a:cs typeface="Times New Roman"/>
              </a:rPr>
              <a:t>DMA controller </a:t>
            </a:r>
            <a:r>
              <a:rPr lang="en-GB" sz="2800" i="1" kern="0" spc="-60" dirty="0">
                <a:latin typeface="Garamond"/>
                <a:cs typeface="Times New Roman"/>
              </a:rPr>
              <a:t>interrupts</a:t>
            </a:r>
            <a:r>
              <a:rPr lang="en-GB" sz="2800" kern="0" spc="-60" dirty="0">
                <a:latin typeface="Garamond"/>
                <a:cs typeface="Times New Roman"/>
              </a:rPr>
              <a:t> CPU when the transfer is done</a:t>
            </a:r>
          </a:p>
        </p:txBody>
      </p:sp>
    </p:spTree>
    <p:extLst>
      <p:ext uri="{BB962C8B-B14F-4D97-AF65-F5344CB8AC3E}">
        <p14:creationId xmlns:p14="http://schemas.microsoft.com/office/powerpoint/2010/main" val="364979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Direct Memory Access</a:t>
            </a:r>
          </a:p>
        </p:txBody>
      </p:sp>
      <p:sp>
        <p:nvSpPr>
          <p:cNvPr id="169" name="Rectangle 3">
            <a:extLst>
              <a:ext uri="{FF2B5EF4-FFF2-40B4-BE49-F238E27FC236}">
                <a16:creationId xmlns:a16="http://schemas.microsoft.com/office/drawing/2014/main" id="{D1BD330C-9762-4D35-9A06-0819D3ECA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5" y="1213283"/>
            <a:ext cx="9009375" cy="4486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GB" sz="2600" kern="0" spc="-60" dirty="0">
                <a:latin typeface="Garamond"/>
                <a:cs typeface="Times New Roman"/>
              </a:rPr>
              <a:t>Parallel computation and data transfer</a:t>
            </a:r>
          </a:p>
        </p:txBody>
      </p:sp>
      <p:grpSp>
        <p:nvGrpSpPr>
          <p:cNvPr id="170" name="Group 4">
            <a:extLst>
              <a:ext uri="{FF2B5EF4-FFF2-40B4-BE49-F238E27FC236}">
                <a16:creationId xmlns:a16="http://schemas.microsoft.com/office/drawing/2014/main" id="{773798D7-A537-40FC-AD1C-8E98237B030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18920" y="2242185"/>
            <a:ext cx="6263640" cy="2875420"/>
            <a:chOff x="3696" y="1776"/>
            <a:chExt cx="2675" cy="1228"/>
          </a:xfrm>
        </p:grpSpPr>
        <p:sp>
          <p:nvSpPr>
            <p:cNvPr id="171" name="AutoShape 3">
              <a:extLst>
                <a:ext uri="{FF2B5EF4-FFF2-40B4-BE49-F238E27FC236}">
                  <a16:creationId xmlns:a16="http://schemas.microsoft.com/office/drawing/2014/main" id="{423F1E96-6D77-4606-9B81-A3C7C8D1F9B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696" y="1776"/>
              <a:ext cx="2675" cy="1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2" name="Line 6">
              <a:extLst>
                <a:ext uri="{FF2B5EF4-FFF2-40B4-BE49-F238E27FC236}">
                  <a16:creationId xmlns:a16="http://schemas.microsoft.com/office/drawing/2014/main" id="{839AA995-D1FD-476C-A3BE-EF07123FC3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97" y="1888"/>
              <a:ext cx="0" cy="8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3" name="Line 7">
              <a:extLst>
                <a:ext uri="{FF2B5EF4-FFF2-40B4-BE49-F238E27FC236}">
                  <a16:creationId xmlns:a16="http://schemas.microsoft.com/office/drawing/2014/main" id="{0B5BA33C-5E09-416B-A25B-A507367D10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8" y="1888"/>
              <a:ext cx="39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4" name="Line 8">
              <a:extLst>
                <a:ext uri="{FF2B5EF4-FFF2-40B4-BE49-F238E27FC236}">
                  <a16:creationId xmlns:a16="http://schemas.microsoft.com/office/drawing/2014/main" id="{9FA43545-9887-4BB2-B55F-DF51245E83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8" y="1888"/>
              <a:ext cx="0" cy="8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5" name="Line 9">
              <a:extLst>
                <a:ext uri="{FF2B5EF4-FFF2-40B4-BE49-F238E27FC236}">
                  <a16:creationId xmlns:a16="http://schemas.microsoft.com/office/drawing/2014/main" id="{C4465BD2-CBC1-4D55-BFDE-92EB03C2A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8" y="2701"/>
              <a:ext cx="39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6" name="Line 10">
              <a:extLst>
                <a:ext uri="{FF2B5EF4-FFF2-40B4-BE49-F238E27FC236}">
                  <a16:creationId xmlns:a16="http://schemas.microsoft.com/office/drawing/2014/main" id="{3E564AAC-8D8C-4EE2-A4EC-FF9E2650BB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12" y="1855"/>
              <a:ext cx="0" cy="25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7" name="Line 11">
              <a:extLst>
                <a:ext uri="{FF2B5EF4-FFF2-40B4-BE49-F238E27FC236}">
                  <a16:creationId xmlns:a16="http://schemas.microsoft.com/office/drawing/2014/main" id="{1FABF7C7-B023-4316-BC6E-F155BE62A1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08" y="1855"/>
              <a:ext cx="40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8" name="Line 12">
              <a:extLst>
                <a:ext uri="{FF2B5EF4-FFF2-40B4-BE49-F238E27FC236}">
                  <a16:creationId xmlns:a16="http://schemas.microsoft.com/office/drawing/2014/main" id="{FA5659B4-81E6-4DA4-8B43-29212EA9C9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8" y="1855"/>
              <a:ext cx="0" cy="25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9" name="Line 13">
              <a:extLst>
                <a:ext uri="{FF2B5EF4-FFF2-40B4-BE49-F238E27FC236}">
                  <a16:creationId xmlns:a16="http://schemas.microsoft.com/office/drawing/2014/main" id="{BF76846C-3A80-459F-95E7-367BDFCA33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8" y="2108"/>
              <a:ext cx="40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0" name="Line 14">
              <a:extLst>
                <a:ext uri="{FF2B5EF4-FFF2-40B4-BE49-F238E27FC236}">
                  <a16:creationId xmlns:a16="http://schemas.microsoft.com/office/drawing/2014/main" id="{05C5A127-8F87-45A1-9903-E8152C8A68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35" y="1857"/>
              <a:ext cx="0" cy="25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1" name="Line 15">
              <a:extLst>
                <a:ext uri="{FF2B5EF4-FFF2-40B4-BE49-F238E27FC236}">
                  <a16:creationId xmlns:a16="http://schemas.microsoft.com/office/drawing/2014/main" id="{7755C02E-2043-43AF-89B0-51624FCBD7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1" y="1857"/>
              <a:ext cx="40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2" name="Line 16">
              <a:extLst>
                <a:ext uri="{FF2B5EF4-FFF2-40B4-BE49-F238E27FC236}">
                  <a16:creationId xmlns:a16="http://schemas.microsoft.com/office/drawing/2014/main" id="{CA4DC76F-2AEF-4BEF-971D-853E5FDDB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1" y="1857"/>
              <a:ext cx="0" cy="25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3" name="Line 17">
              <a:extLst>
                <a:ext uri="{FF2B5EF4-FFF2-40B4-BE49-F238E27FC236}">
                  <a16:creationId xmlns:a16="http://schemas.microsoft.com/office/drawing/2014/main" id="{0FAA058E-EE0E-430A-8E4E-F6A9A09F3B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1" y="2110"/>
              <a:ext cx="40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4" name="Line 18">
              <a:extLst>
                <a:ext uri="{FF2B5EF4-FFF2-40B4-BE49-F238E27FC236}">
                  <a16:creationId xmlns:a16="http://schemas.microsoft.com/office/drawing/2014/main" id="{6FA4B071-569B-436A-B4CA-36C6162F34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09" y="2774"/>
              <a:ext cx="0" cy="22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5" name="Line 19">
              <a:extLst>
                <a:ext uri="{FF2B5EF4-FFF2-40B4-BE49-F238E27FC236}">
                  <a16:creationId xmlns:a16="http://schemas.microsoft.com/office/drawing/2014/main" id="{60A4D0BC-68C1-4C8D-95A9-E0552BD824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12" y="2774"/>
              <a:ext cx="49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6" name="Line 20">
              <a:extLst>
                <a:ext uri="{FF2B5EF4-FFF2-40B4-BE49-F238E27FC236}">
                  <a16:creationId xmlns:a16="http://schemas.microsoft.com/office/drawing/2014/main" id="{5C7706F0-1FC7-4F25-8064-6D8543C69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2" y="2774"/>
              <a:ext cx="0" cy="22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7" name="Line 21">
              <a:extLst>
                <a:ext uri="{FF2B5EF4-FFF2-40B4-BE49-F238E27FC236}">
                  <a16:creationId xmlns:a16="http://schemas.microsoft.com/office/drawing/2014/main" id="{14041963-1CBC-4AEF-8273-E16CED7DA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2" y="2998"/>
              <a:ext cx="49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8" name="Line 22">
              <a:extLst>
                <a:ext uri="{FF2B5EF4-FFF2-40B4-BE49-F238E27FC236}">
                  <a16:creationId xmlns:a16="http://schemas.microsoft.com/office/drawing/2014/main" id="{9DFE4B7A-E9A5-4FA5-A891-32FFEB0BF8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1" y="2108"/>
              <a:ext cx="0" cy="1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9" name="Line 23">
              <a:extLst>
                <a:ext uri="{FF2B5EF4-FFF2-40B4-BE49-F238E27FC236}">
                  <a16:creationId xmlns:a16="http://schemas.microsoft.com/office/drawing/2014/main" id="{F1D3879F-0D3F-49F7-8B66-5B1631A465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5" y="2108"/>
              <a:ext cx="0" cy="2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0" name="Line 24">
              <a:extLst>
                <a:ext uri="{FF2B5EF4-FFF2-40B4-BE49-F238E27FC236}">
                  <a16:creationId xmlns:a16="http://schemas.microsoft.com/office/drawing/2014/main" id="{157E2E4F-760D-48AC-AC2C-E75372F222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6" y="2108"/>
              <a:ext cx="0" cy="37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1" name="Line 25">
              <a:extLst>
                <a:ext uri="{FF2B5EF4-FFF2-40B4-BE49-F238E27FC236}">
                  <a16:creationId xmlns:a16="http://schemas.microsoft.com/office/drawing/2014/main" id="{2CF44290-9A5E-4E6B-AD46-980221964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7" y="2108"/>
              <a:ext cx="0" cy="46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2" name="Line 26">
              <a:extLst>
                <a:ext uri="{FF2B5EF4-FFF2-40B4-BE49-F238E27FC236}">
                  <a16:creationId xmlns:a16="http://schemas.microsoft.com/office/drawing/2014/main" id="{58910475-8265-4EA8-AE51-FE1462754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7" y="2108"/>
              <a:ext cx="0" cy="5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3" name="Line 27">
              <a:extLst>
                <a:ext uri="{FF2B5EF4-FFF2-40B4-BE49-F238E27FC236}">
                  <a16:creationId xmlns:a16="http://schemas.microsoft.com/office/drawing/2014/main" id="{03CE84EF-CA0B-402A-8B1B-BB464A28D4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1" y="2109"/>
              <a:ext cx="0" cy="18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4" name="Line 28">
              <a:extLst>
                <a:ext uri="{FF2B5EF4-FFF2-40B4-BE49-F238E27FC236}">
                  <a16:creationId xmlns:a16="http://schemas.microsoft.com/office/drawing/2014/main" id="{36C94EF9-84A6-4B02-9634-0D41781960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5" y="2109"/>
              <a:ext cx="0" cy="2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5" name="Line 29">
              <a:extLst>
                <a:ext uri="{FF2B5EF4-FFF2-40B4-BE49-F238E27FC236}">
                  <a16:creationId xmlns:a16="http://schemas.microsoft.com/office/drawing/2014/main" id="{C921ED87-9B23-4A92-A699-04F71DFDF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" y="2109"/>
              <a:ext cx="0" cy="37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6" name="Line 30">
              <a:extLst>
                <a:ext uri="{FF2B5EF4-FFF2-40B4-BE49-F238E27FC236}">
                  <a16:creationId xmlns:a16="http://schemas.microsoft.com/office/drawing/2014/main" id="{C548AFC5-CBA4-4C7E-BEBF-BCDACCD30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6" y="2109"/>
              <a:ext cx="0" cy="4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7" name="Line 31">
              <a:extLst>
                <a:ext uri="{FF2B5EF4-FFF2-40B4-BE49-F238E27FC236}">
                  <a16:creationId xmlns:a16="http://schemas.microsoft.com/office/drawing/2014/main" id="{D850852A-9113-44B1-9DAC-23A9A15B9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8" y="2109"/>
              <a:ext cx="0" cy="5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8" name="Line 32">
              <a:extLst>
                <a:ext uri="{FF2B5EF4-FFF2-40B4-BE49-F238E27FC236}">
                  <a16:creationId xmlns:a16="http://schemas.microsoft.com/office/drawing/2014/main" id="{E58DB0B3-5D80-41F4-B26A-888EFA99C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0" y="2289"/>
              <a:ext cx="0" cy="48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9" name="Line 33">
              <a:extLst>
                <a:ext uri="{FF2B5EF4-FFF2-40B4-BE49-F238E27FC236}">
                  <a16:creationId xmlns:a16="http://schemas.microsoft.com/office/drawing/2014/main" id="{57195304-B0B8-41AF-8356-EE598AE78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3" y="2387"/>
              <a:ext cx="0" cy="38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0" name="Line 34">
              <a:extLst>
                <a:ext uri="{FF2B5EF4-FFF2-40B4-BE49-F238E27FC236}">
                  <a16:creationId xmlns:a16="http://schemas.microsoft.com/office/drawing/2014/main" id="{B70B64C7-C87E-437C-965B-5F3064959D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5" y="2480"/>
              <a:ext cx="0" cy="29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1" name="Line 35">
              <a:extLst>
                <a:ext uri="{FF2B5EF4-FFF2-40B4-BE49-F238E27FC236}">
                  <a16:creationId xmlns:a16="http://schemas.microsoft.com/office/drawing/2014/main" id="{746754F1-8451-401F-8FD5-376665F9D9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0" y="2573"/>
              <a:ext cx="0" cy="2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2" name="Line 36">
              <a:extLst>
                <a:ext uri="{FF2B5EF4-FFF2-40B4-BE49-F238E27FC236}">
                  <a16:creationId xmlns:a16="http://schemas.microsoft.com/office/drawing/2014/main" id="{289E8E7E-4C3E-41F6-B571-3B9E466BA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2669"/>
              <a:ext cx="0" cy="10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3" name="Freeform 37">
              <a:extLst>
                <a:ext uri="{FF2B5EF4-FFF2-40B4-BE49-F238E27FC236}">
                  <a16:creationId xmlns:a16="http://schemas.microsoft.com/office/drawing/2014/main" id="{2887248B-8895-409D-9243-BD36B9FCA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" y="2269"/>
              <a:ext cx="41" cy="48"/>
            </a:xfrm>
            <a:custGeom>
              <a:avLst/>
              <a:gdLst>
                <a:gd name="T0" fmla="*/ 26 w 41"/>
                <a:gd name="T1" fmla="*/ 0 h 48"/>
                <a:gd name="T2" fmla="*/ 34 w 41"/>
                <a:gd name="T3" fmla="*/ 0 h 48"/>
                <a:gd name="T4" fmla="*/ 39 w 41"/>
                <a:gd name="T5" fmla="*/ 2 h 48"/>
                <a:gd name="T6" fmla="*/ 39 w 41"/>
                <a:gd name="T7" fmla="*/ 13 h 48"/>
                <a:gd name="T8" fmla="*/ 38 w 41"/>
                <a:gd name="T9" fmla="*/ 13 h 48"/>
                <a:gd name="T10" fmla="*/ 37 w 41"/>
                <a:gd name="T11" fmla="*/ 9 h 48"/>
                <a:gd name="T12" fmla="*/ 34 w 41"/>
                <a:gd name="T13" fmla="*/ 4 h 48"/>
                <a:gd name="T14" fmla="*/ 31 w 41"/>
                <a:gd name="T15" fmla="*/ 3 h 48"/>
                <a:gd name="T16" fmla="*/ 28 w 41"/>
                <a:gd name="T17" fmla="*/ 1 h 48"/>
                <a:gd name="T18" fmla="*/ 25 w 41"/>
                <a:gd name="T19" fmla="*/ 1 h 48"/>
                <a:gd name="T20" fmla="*/ 18 w 41"/>
                <a:gd name="T21" fmla="*/ 3 h 48"/>
                <a:gd name="T22" fmla="*/ 13 w 41"/>
                <a:gd name="T23" fmla="*/ 6 h 48"/>
                <a:gd name="T24" fmla="*/ 10 w 41"/>
                <a:gd name="T25" fmla="*/ 11 h 48"/>
                <a:gd name="T26" fmla="*/ 9 w 41"/>
                <a:gd name="T27" fmla="*/ 18 h 48"/>
                <a:gd name="T28" fmla="*/ 8 w 41"/>
                <a:gd name="T29" fmla="*/ 24 h 48"/>
                <a:gd name="T30" fmla="*/ 9 w 41"/>
                <a:gd name="T31" fmla="*/ 29 h 48"/>
                <a:gd name="T32" fmla="*/ 10 w 41"/>
                <a:gd name="T33" fmla="*/ 35 h 48"/>
                <a:gd name="T34" fmla="*/ 13 w 41"/>
                <a:gd name="T35" fmla="*/ 40 h 48"/>
                <a:gd name="T36" fmla="*/ 17 w 41"/>
                <a:gd name="T37" fmla="*/ 44 h 48"/>
                <a:gd name="T38" fmla="*/ 25 w 41"/>
                <a:gd name="T39" fmla="*/ 45 h 48"/>
                <a:gd name="T40" fmla="*/ 30 w 41"/>
                <a:gd name="T41" fmla="*/ 45 h 48"/>
                <a:gd name="T42" fmla="*/ 34 w 41"/>
                <a:gd name="T43" fmla="*/ 42 h 48"/>
                <a:gd name="T44" fmla="*/ 37 w 41"/>
                <a:gd name="T45" fmla="*/ 38 h 48"/>
                <a:gd name="T46" fmla="*/ 39 w 41"/>
                <a:gd name="T47" fmla="*/ 33 h 48"/>
                <a:gd name="T48" fmla="*/ 41 w 41"/>
                <a:gd name="T49" fmla="*/ 33 h 48"/>
                <a:gd name="T50" fmla="*/ 40 w 41"/>
                <a:gd name="T51" fmla="*/ 45 h 48"/>
                <a:gd name="T52" fmla="*/ 33 w 41"/>
                <a:gd name="T53" fmla="*/ 47 h 48"/>
                <a:gd name="T54" fmla="*/ 25 w 41"/>
                <a:gd name="T55" fmla="*/ 48 h 48"/>
                <a:gd name="T56" fmla="*/ 18 w 41"/>
                <a:gd name="T57" fmla="*/ 48 h 48"/>
                <a:gd name="T58" fmla="*/ 12 w 41"/>
                <a:gd name="T59" fmla="*/ 45 h 48"/>
                <a:gd name="T60" fmla="*/ 7 w 41"/>
                <a:gd name="T61" fmla="*/ 42 h 48"/>
                <a:gd name="T62" fmla="*/ 2 w 41"/>
                <a:gd name="T63" fmla="*/ 35 h 48"/>
                <a:gd name="T64" fmla="*/ 0 w 41"/>
                <a:gd name="T65" fmla="*/ 24 h 48"/>
                <a:gd name="T66" fmla="*/ 2 w 41"/>
                <a:gd name="T67" fmla="*/ 14 h 48"/>
                <a:gd name="T68" fmla="*/ 7 w 41"/>
                <a:gd name="T69" fmla="*/ 6 h 48"/>
                <a:gd name="T70" fmla="*/ 12 w 41"/>
                <a:gd name="T71" fmla="*/ 2 h 48"/>
                <a:gd name="T72" fmla="*/ 17 w 41"/>
                <a:gd name="T73" fmla="*/ 1 h 48"/>
                <a:gd name="T74" fmla="*/ 26 w 41"/>
                <a:gd name="T7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1" h="48">
                  <a:moveTo>
                    <a:pt x="26" y="0"/>
                  </a:moveTo>
                  <a:lnTo>
                    <a:pt x="34" y="0"/>
                  </a:lnTo>
                  <a:lnTo>
                    <a:pt x="39" y="2"/>
                  </a:lnTo>
                  <a:lnTo>
                    <a:pt x="39" y="13"/>
                  </a:lnTo>
                  <a:lnTo>
                    <a:pt x="38" y="13"/>
                  </a:lnTo>
                  <a:lnTo>
                    <a:pt x="37" y="9"/>
                  </a:lnTo>
                  <a:lnTo>
                    <a:pt x="34" y="4"/>
                  </a:lnTo>
                  <a:lnTo>
                    <a:pt x="31" y="3"/>
                  </a:lnTo>
                  <a:lnTo>
                    <a:pt x="28" y="1"/>
                  </a:lnTo>
                  <a:lnTo>
                    <a:pt x="25" y="1"/>
                  </a:lnTo>
                  <a:lnTo>
                    <a:pt x="18" y="3"/>
                  </a:lnTo>
                  <a:lnTo>
                    <a:pt x="13" y="6"/>
                  </a:lnTo>
                  <a:lnTo>
                    <a:pt x="10" y="11"/>
                  </a:lnTo>
                  <a:lnTo>
                    <a:pt x="9" y="18"/>
                  </a:lnTo>
                  <a:lnTo>
                    <a:pt x="8" y="24"/>
                  </a:lnTo>
                  <a:lnTo>
                    <a:pt x="9" y="29"/>
                  </a:lnTo>
                  <a:lnTo>
                    <a:pt x="10" y="35"/>
                  </a:lnTo>
                  <a:lnTo>
                    <a:pt x="13" y="40"/>
                  </a:lnTo>
                  <a:lnTo>
                    <a:pt x="17" y="44"/>
                  </a:lnTo>
                  <a:lnTo>
                    <a:pt x="25" y="45"/>
                  </a:lnTo>
                  <a:lnTo>
                    <a:pt x="30" y="45"/>
                  </a:lnTo>
                  <a:lnTo>
                    <a:pt x="34" y="42"/>
                  </a:lnTo>
                  <a:lnTo>
                    <a:pt x="37" y="38"/>
                  </a:lnTo>
                  <a:lnTo>
                    <a:pt x="39" y="33"/>
                  </a:lnTo>
                  <a:lnTo>
                    <a:pt x="41" y="33"/>
                  </a:lnTo>
                  <a:lnTo>
                    <a:pt x="40" y="45"/>
                  </a:lnTo>
                  <a:lnTo>
                    <a:pt x="33" y="47"/>
                  </a:lnTo>
                  <a:lnTo>
                    <a:pt x="25" y="48"/>
                  </a:lnTo>
                  <a:lnTo>
                    <a:pt x="18" y="48"/>
                  </a:lnTo>
                  <a:lnTo>
                    <a:pt x="12" y="45"/>
                  </a:lnTo>
                  <a:lnTo>
                    <a:pt x="7" y="42"/>
                  </a:lnTo>
                  <a:lnTo>
                    <a:pt x="2" y="35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7" y="6"/>
                  </a:lnTo>
                  <a:lnTo>
                    <a:pt x="12" y="2"/>
                  </a:lnTo>
                  <a:lnTo>
                    <a:pt x="17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4" name="Freeform 38">
              <a:extLst>
                <a:ext uri="{FF2B5EF4-FFF2-40B4-BE49-F238E27FC236}">
                  <a16:creationId xmlns:a16="http://schemas.microsoft.com/office/drawing/2014/main" id="{50C8DA21-1CC7-4A16-B785-69E0F4AD8A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76" y="2270"/>
              <a:ext cx="37" cy="46"/>
            </a:xfrm>
            <a:custGeom>
              <a:avLst/>
              <a:gdLst>
                <a:gd name="T0" fmla="*/ 14 w 37"/>
                <a:gd name="T1" fmla="*/ 2 h 46"/>
                <a:gd name="T2" fmla="*/ 13 w 37"/>
                <a:gd name="T3" fmla="*/ 3 h 46"/>
                <a:gd name="T4" fmla="*/ 13 w 37"/>
                <a:gd name="T5" fmla="*/ 23 h 46"/>
                <a:gd name="T6" fmla="*/ 14 w 37"/>
                <a:gd name="T7" fmla="*/ 24 h 46"/>
                <a:gd name="T8" fmla="*/ 15 w 37"/>
                <a:gd name="T9" fmla="*/ 25 h 46"/>
                <a:gd name="T10" fmla="*/ 18 w 37"/>
                <a:gd name="T11" fmla="*/ 25 h 46"/>
                <a:gd name="T12" fmla="*/ 20 w 37"/>
                <a:gd name="T13" fmla="*/ 24 h 46"/>
                <a:gd name="T14" fmla="*/ 23 w 37"/>
                <a:gd name="T15" fmla="*/ 24 h 46"/>
                <a:gd name="T16" fmla="*/ 25 w 37"/>
                <a:gd name="T17" fmla="*/ 22 h 46"/>
                <a:gd name="T18" fmla="*/ 27 w 37"/>
                <a:gd name="T19" fmla="*/ 22 h 46"/>
                <a:gd name="T20" fmla="*/ 28 w 37"/>
                <a:gd name="T21" fmla="*/ 19 h 46"/>
                <a:gd name="T22" fmla="*/ 29 w 37"/>
                <a:gd name="T23" fmla="*/ 17 h 46"/>
                <a:gd name="T24" fmla="*/ 29 w 37"/>
                <a:gd name="T25" fmla="*/ 9 h 46"/>
                <a:gd name="T26" fmla="*/ 26 w 37"/>
                <a:gd name="T27" fmla="*/ 4 h 46"/>
                <a:gd name="T28" fmla="*/ 24 w 37"/>
                <a:gd name="T29" fmla="*/ 3 h 46"/>
                <a:gd name="T30" fmla="*/ 21 w 37"/>
                <a:gd name="T31" fmla="*/ 2 h 46"/>
                <a:gd name="T32" fmla="*/ 14 w 37"/>
                <a:gd name="T33" fmla="*/ 2 h 46"/>
                <a:gd name="T34" fmla="*/ 0 w 37"/>
                <a:gd name="T35" fmla="*/ 0 h 46"/>
                <a:gd name="T36" fmla="*/ 24 w 37"/>
                <a:gd name="T37" fmla="*/ 0 h 46"/>
                <a:gd name="T38" fmla="*/ 28 w 37"/>
                <a:gd name="T39" fmla="*/ 0 h 46"/>
                <a:gd name="T40" fmla="*/ 32 w 37"/>
                <a:gd name="T41" fmla="*/ 2 h 46"/>
                <a:gd name="T42" fmla="*/ 33 w 37"/>
                <a:gd name="T43" fmla="*/ 4 h 46"/>
                <a:gd name="T44" fmla="*/ 35 w 37"/>
                <a:gd name="T45" fmla="*/ 6 h 46"/>
                <a:gd name="T46" fmla="*/ 37 w 37"/>
                <a:gd name="T47" fmla="*/ 9 h 46"/>
                <a:gd name="T48" fmla="*/ 37 w 37"/>
                <a:gd name="T49" fmla="*/ 13 h 46"/>
                <a:gd name="T50" fmla="*/ 36 w 37"/>
                <a:gd name="T51" fmla="*/ 18 h 46"/>
                <a:gd name="T52" fmla="*/ 33 w 37"/>
                <a:gd name="T53" fmla="*/ 22 h 46"/>
                <a:gd name="T54" fmla="*/ 29 w 37"/>
                <a:gd name="T55" fmla="*/ 24 h 46"/>
                <a:gd name="T56" fmla="*/ 25 w 37"/>
                <a:gd name="T57" fmla="*/ 26 h 46"/>
                <a:gd name="T58" fmla="*/ 17 w 37"/>
                <a:gd name="T59" fmla="*/ 27 h 46"/>
                <a:gd name="T60" fmla="*/ 13 w 37"/>
                <a:gd name="T61" fmla="*/ 27 h 46"/>
                <a:gd name="T62" fmla="*/ 13 w 37"/>
                <a:gd name="T63" fmla="*/ 41 h 46"/>
                <a:gd name="T64" fmla="*/ 14 w 37"/>
                <a:gd name="T65" fmla="*/ 43 h 46"/>
                <a:gd name="T66" fmla="*/ 14 w 37"/>
                <a:gd name="T67" fmla="*/ 44 h 46"/>
                <a:gd name="T68" fmla="*/ 15 w 37"/>
                <a:gd name="T69" fmla="*/ 44 h 46"/>
                <a:gd name="T70" fmla="*/ 17 w 37"/>
                <a:gd name="T71" fmla="*/ 44 h 46"/>
                <a:gd name="T72" fmla="*/ 20 w 37"/>
                <a:gd name="T73" fmla="*/ 44 h 46"/>
                <a:gd name="T74" fmla="*/ 20 w 37"/>
                <a:gd name="T75" fmla="*/ 46 h 46"/>
                <a:gd name="T76" fmla="*/ 0 w 37"/>
                <a:gd name="T77" fmla="*/ 46 h 46"/>
                <a:gd name="T78" fmla="*/ 0 w 37"/>
                <a:gd name="T79" fmla="*/ 44 h 46"/>
                <a:gd name="T80" fmla="*/ 3 w 37"/>
                <a:gd name="T81" fmla="*/ 44 h 46"/>
                <a:gd name="T82" fmla="*/ 5 w 37"/>
                <a:gd name="T83" fmla="*/ 44 h 46"/>
                <a:gd name="T84" fmla="*/ 6 w 37"/>
                <a:gd name="T85" fmla="*/ 43 h 46"/>
                <a:gd name="T86" fmla="*/ 7 w 37"/>
                <a:gd name="T87" fmla="*/ 41 h 46"/>
                <a:gd name="T88" fmla="*/ 7 w 37"/>
                <a:gd name="T89" fmla="*/ 4 h 46"/>
                <a:gd name="T90" fmla="*/ 5 w 37"/>
                <a:gd name="T91" fmla="*/ 2 h 46"/>
                <a:gd name="T92" fmla="*/ 3 w 37"/>
                <a:gd name="T93" fmla="*/ 1 h 46"/>
                <a:gd name="T94" fmla="*/ 0 w 37"/>
                <a:gd name="T95" fmla="*/ 1 h 46"/>
                <a:gd name="T96" fmla="*/ 0 w 37"/>
                <a:gd name="T9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" h="46">
                  <a:moveTo>
                    <a:pt x="14" y="2"/>
                  </a:moveTo>
                  <a:lnTo>
                    <a:pt x="13" y="3"/>
                  </a:lnTo>
                  <a:lnTo>
                    <a:pt x="13" y="23"/>
                  </a:lnTo>
                  <a:lnTo>
                    <a:pt x="14" y="24"/>
                  </a:lnTo>
                  <a:lnTo>
                    <a:pt x="15" y="25"/>
                  </a:lnTo>
                  <a:lnTo>
                    <a:pt x="18" y="25"/>
                  </a:lnTo>
                  <a:lnTo>
                    <a:pt x="20" y="24"/>
                  </a:lnTo>
                  <a:lnTo>
                    <a:pt x="23" y="24"/>
                  </a:lnTo>
                  <a:lnTo>
                    <a:pt x="25" y="22"/>
                  </a:lnTo>
                  <a:lnTo>
                    <a:pt x="27" y="22"/>
                  </a:lnTo>
                  <a:lnTo>
                    <a:pt x="28" y="19"/>
                  </a:lnTo>
                  <a:lnTo>
                    <a:pt x="29" y="17"/>
                  </a:lnTo>
                  <a:lnTo>
                    <a:pt x="29" y="9"/>
                  </a:lnTo>
                  <a:lnTo>
                    <a:pt x="26" y="4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4" y="2"/>
                  </a:lnTo>
                  <a:close/>
                  <a:moveTo>
                    <a:pt x="0" y="0"/>
                  </a:moveTo>
                  <a:lnTo>
                    <a:pt x="24" y="0"/>
                  </a:lnTo>
                  <a:lnTo>
                    <a:pt x="28" y="0"/>
                  </a:lnTo>
                  <a:lnTo>
                    <a:pt x="32" y="2"/>
                  </a:lnTo>
                  <a:lnTo>
                    <a:pt x="33" y="4"/>
                  </a:lnTo>
                  <a:lnTo>
                    <a:pt x="35" y="6"/>
                  </a:lnTo>
                  <a:lnTo>
                    <a:pt x="37" y="9"/>
                  </a:lnTo>
                  <a:lnTo>
                    <a:pt x="37" y="13"/>
                  </a:lnTo>
                  <a:lnTo>
                    <a:pt x="36" y="18"/>
                  </a:lnTo>
                  <a:lnTo>
                    <a:pt x="33" y="22"/>
                  </a:lnTo>
                  <a:lnTo>
                    <a:pt x="29" y="24"/>
                  </a:lnTo>
                  <a:lnTo>
                    <a:pt x="25" y="26"/>
                  </a:lnTo>
                  <a:lnTo>
                    <a:pt x="17" y="27"/>
                  </a:lnTo>
                  <a:lnTo>
                    <a:pt x="13" y="27"/>
                  </a:lnTo>
                  <a:lnTo>
                    <a:pt x="13" y="41"/>
                  </a:lnTo>
                  <a:lnTo>
                    <a:pt x="14" y="43"/>
                  </a:lnTo>
                  <a:lnTo>
                    <a:pt x="14" y="44"/>
                  </a:lnTo>
                  <a:lnTo>
                    <a:pt x="15" y="44"/>
                  </a:lnTo>
                  <a:lnTo>
                    <a:pt x="17" y="44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3" y="44"/>
                  </a:lnTo>
                  <a:lnTo>
                    <a:pt x="5" y="44"/>
                  </a:lnTo>
                  <a:lnTo>
                    <a:pt x="6" y="43"/>
                  </a:lnTo>
                  <a:lnTo>
                    <a:pt x="7" y="41"/>
                  </a:lnTo>
                  <a:lnTo>
                    <a:pt x="7" y="4"/>
                  </a:lnTo>
                  <a:lnTo>
                    <a:pt x="5" y="2"/>
                  </a:lnTo>
                  <a:lnTo>
                    <a:pt x="3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" name="Freeform 39">
              <a:extLst>
                <a:ext uri="{FF2B5EF4-FFF2-40B4-BE49-F238E27FC236}">
                  <a16:creationId xmlns:a16="http://schemas.microsoft.com/office/drawing/2014/main" id="{B9C2D7D1-ACCE-473D-92ED-2B8AE8A29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" y="2270"/>
              <a:ext cx="48" cy="47"/>
            </a:xfrm>
            <a:custGeom>
              <a:avLst/>
              <a:gdLst>
                <a:gd name="T0" fmla="*/ 0 w 48"/>
                <a:gd name="T1" fmla="*/ 0 h 47"/>
                <a:gd name="T2" fmla="*/ 18 w 48"/>
                <a:gd name="T3" fmla="*/ 0 h 47"/>
                <a:gd name="T4" fmla="*/ 18 w 48"/>
                <a:gd name="T5" fmla="*/ 1 h 47"/>
                <a:gd name="T6" fmla="*/ 15 w 48"/>
                <a:gd name="T7" fmla="*/ 1 h 47"/>
                <a:gd name="T8" fmla="*/ 13 w 48"/>
                <a:gd name="T9" fmla="*/ 2 h 47"/>
                <a:gd name="T10" fmla="*/ 12 w 48"/>
                <a:gd name="T11" fmla="*/ 4 h 47"/>
                <a:gd name="T12" fmla="*/ 12 w 48"/>
                <a:gd name="T13" fmla="*/ 27 h 47"/>
                <a:gd name="T14" fmla="*/ 13 w 48"/>
                <a:gd name="T15" fmla="*/ 32 h 47"/>
                <a:gd name="T16" fmla="*/ 13 w 48"/>
                <a:gd name="T17" fmla="*/ 35 h 47"/>
                <a:gd name="T18" fmla="*/ 13 w 48"/>
                <a:gd name="T19" fmla="*/ 38 h 47"/>
                <a:gd name="T20" fmla="*/ 17 w 48"/>
                <a:gd name="T21" fmla="*/ 43 h 47"/>
                <a:gd name="T22" fmla="*/ 21 w 48"/>
                <a:gd name="T23" fmla="*/ 44 h 47"/>
                <a:gd name="T24" fmla="*/ 26 w 48"/>
                <a:gd name="T25" fmla="*/ 44 h 47"/>
                <a:gd name="T26" fmla="*/ 29 w 48"/>
                <a:gd name="T27" fmla="*/ 44 h 47"/>
                <a:gd name="T28" fmla="*/ 31 w 48"/>
                <a:gd name="T29" fmla="*/ 42 h 47"/>
                <a:gd name="T30" fmla="*/ 33 w 48"/>
                <a:gd name="T31" fmla="*/ 40 h 47"/>
                <a:gd name="T32" fmla="*/ 35 w 48"/>
                <a:gd name="T33" fmla="*/ 35 h 47"/>
                <a:gd name="T34" fmla="*/ 36 w 48"/>
                <a:gd name="T35" fmla="*/ 27 h 47"/>
                <a:gd name="T36" fmla="*/ 36 w 48"/>
                <a:gd name="T37" fmla="*/ 4 h 47"/>
                <a:gd name="T38" fmla="*/ 34 w 48"/>
                <a:gd name="T39" fmla="*/ 2 h 47"/>
                <a:gd name="T40" fmla="*/ 33 w 48"/>
                <a:gd name="T41" fmla="*/ 1 h 47"/>
                <a:gd name="T42" fmla="*/ 30 w 48"/>
                <a:gd name="T43" fmla="*/ 1 h 47"/>
                <a:gd name="T44" fmla="*/ 30 w 48"/>
                <a:gd name="T45" fmla="*/ 0 h 47"/>
                <a:gd name="T46" fmla="*/ 48 w 48"/>
                <a:gd name="T47" fmla="*/ 0 h 47"/>
                <a:gd name="T48" fmla="*/ 48 w 48"/>
                <a:gd name="T49" fmla="*/ 1 h 47"/>
                <a:gd name="T50" fmla="*/ 46 w 48"/>
                <a:gd name="T51" fmla="*/ 1 h 47"/>
                <a:gd name="T52" fmla="*/ 43 w 48"/>
                <a:gd name="T53" fmla="*/ 3 h 47"/>
                <a:gd name="T54" fmla="*/ 43 w 48"/>
                <a:gd name="T55" fmla="*/ 33 h 47"/>
                <a:gd name="T56" fmla="*/ 42 w 48"/>
                <a:gd name="T57" fmla="*/ 36 h 47"/>
                <a:gd name="T58" fmla="*/ 41 w 48"/>
                <a:gd name="T59" fmla="*/ 39 h 47"/>
                <a:gd name="T60" fmla="*/ 36 w 48"/>
                <a:gd name="T61" fmla="*/ 44 h 47"/>
                <a:gd name="T62" fmla="*/ 30 w 48"/>
                <a:gd name="T63" fmla="*/ 46 h 47"/>
                <a:gd name="T64" fmla="*/ 24 w 48"/>
                <a:gd name="T65" fmla="*/ 47 h 47"/>
                <a:gd name="T66" fmla="*/ 17 w 48"/>
                <a:gd name="T67" fmla="*/ 46 h 47"/>
                <a:gd name="T68" fmla="*/ 11 w 48"/>
                <a:gd name="T69" fmla="*/ 44 h 47"/>
                <a:gd name="T70" fmla="*/ 7 w 48"/>
                <a:gd name="T71" fmla="*/ 39 h 47"/>
                <a:gd name="T72" fmla="*/ 6 w 48"/>
                <a:gd name="T73" fmla="*/ 36 h 47"/>
                <a:gd name="T74" fmla="*/ 5 w 48"/>
                <a:gd name="T75" fmla="*/ 33 h 47"/>
                <a:gd name="T76" fmla="*/ 5 w 48"/>
                <a:gd name="T77" fmla="*/ 3 h 47"/>
                <a:gd name="T78" fmla="*/ 2 w 48"/>
                <a:gd name="T79" fmla="*/ 1 h 47"/>
                <a:gd name="T80" fmla="*/ 0 w 48"/>
                <a:gd name="T81" fmla="*/ 1 h 47"/>
                <a:gd name="T82" fmla="*/ 0 w 48"/>
                <a:gd name="T8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8" h="47">
                  <a:moveTo>
                    <a:pt x="0" y="0"/>
                  </a:moveTo>
                  <a:lnTo>
                    <a:pt x="18" y="0"/>
                  </a:lnTo>
                  <a:lnTo>
                    <a:pt x="18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2" y="4"/>
                  </a:lnTo>
                  <a:lnTo>
                    <a:pt x="12" y="27"/>
                  </a:lnTo>
                  <a:lnTo>
                    <a:pt x="13" y="32"/>
                  </a:lnTo>
                  <a:lnTo>
                    <a:pt x="13" y="35"/>
                  </a:lnTo>
                  <a:lnTo>
                    <a:pt x="13" y="38"/>
                  </a:lnTo>
                  <a:lnTo>
                    <a:pt x="17" y="43"/>
                  </a:lnTo>
                  <a:lnTo>
                    <a:pt x="21" y="44"/>
                  </a:lnTo>
                  <a:lnTo>
                    <a:pt x="26" y="44"/>
                  </a:lnTo>
                  <a:lnTo>
                    <a:pt x="29" y="44"/>
                  </a:lnTo>
                  <a:lnTo>
                    <a:pt x="31" y="42"/>
                  </a:lnTo>
                  <a:lnTo>
                    <a:pt x="33" y="40"/>
                  </a:lnTo>
                  <a:lnTo>
                    <a:pt x="35" y="35"/>
                  </a:lnTo>
                  <a:lnTo>
                    <a:pt x="36" y="27"/>
                  </a:lnTo>
                  <a:lnTo>
                    <a:pt x="36" y="4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0" y="1"/>
                  </a:lnTo>
                  <a:lnTo>
                    <a:pt x="30" y="0"/>
                  </a:lnTo>
                  <a:lnTo>
                    <a:pt x="48" y="0"/>
                  </a:lnTo>
                  <a:lnTo>
                    <a:pt x="48" y="1"/>
                  </a:lnTo>
                  <a:lnTo>
                    <a:pt x="46" y="1"/>
                  </a:lnTo>
                  <a:lnTo>
                    <a:pt x="43" y="3"/>
                  </a:lnTo>
                  <a:lnTo>
                    <a:pt x="43" y="33"/>
                  </a:lnTo>
                  <a:lnTo>
                    <a:pt x="42" y="36"/>
                  </a:lnTo>
                  <a:lnTo>
                    <a:pt x="41" y="39"/>
                  </a:lnTo>
                  <a:lnTo>
                    <a:pt x="36" y="44"/>
                  </a:lnTo>
                  <a:lnTo>
                    <a:pt x="30" y="46"/>
                  </a:lnTo>
                  <a:lnTo>
                    <a:pt x="24" y="47"/>
                  </a:lnTo>
                  <a:lnTo>
                    <a:pt x="17" y="46"/>
                  </a:lnTo>
                  <a:lnTo>
                    <a:pt x="11" y="44"/>
                  </a:lnTo>
                  <a:lnTo>
                    <a:pt x="7" y="39"/>
                  </a:lnTo>
                  <a:lnTo>
                    <a:pt x="6" y="36"/>
                  </a:lnTo>
                  <a:lnTo>
                    <a:pt x="5" y="33"/>
                  </a:lnTo>
                  <a:lnTo>
                    <a:pt x="5" y="3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6" name="Freeform 40">
              <a:extLst>
                <a:ext uri="{FF2B5EF4-FFF2-40B4-BE49-F238E27FC236}">
                  <a16:creationId xmlns:a16="http://schemas.microsoft.com/office/drawing/2014/main" id="{A43F132B-0F25-4742-BCF6-A3D3CBA6CA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62" y="1920"/>
              <a:ext cx="46" cy="47"/>
            </a:xfrm>
            <a:custGeom>
              <a:avLst/>
              <a:gdLst>
                <a:gd name="T0" fmla="*/ 14 w 46"/>
                <a:gd name="T1" fmla="*/ 3 h 47"/>
                <a:gd name="T2" fmla="*/ 13 w 46"/>
                <a:gd name="T3" fmla="*/ 3 h 47"/>
                <a:gd name="T4" fmla="*/ 13 w 46"/>
                <a:gd name="T5" fmla="*/ 43 h 47"/>
                <a:gd name="T6" fmla="*/ 16 w 46"/>
                <a:gd name="T7" fmla="*/ 44 h 47"/>
                <a:gd name="T8" fmla="*/ 20 w 46"/>
                <a:gd name="T9" fmla="*/ 44 h 47"/>
                <a:gd name="T10" fmla="*/ 26 w 46"/>
                <a:gd name="T11" fmla="*/ 43 h 47"/>
                <a:gd name="T12" fmla="*/ 32 w 46"/>
                <a:gd name="T13" fmla="*/ 42 h 47"/>
                <a:gd name="T14" fmla="*/ 36 w 46"/>
                <a:gd name="T15" fmla="*/ 38 h 47"/>
                <a:gd name="T16" fmla="*/ 38 w 46"/>
                <a:gd name="T17" fmla="*/ 32 h 47"/>
                <a:gd name="T18" fmla="*/ 39 w 46"/>
                <a:gd name="T19" fmla="*/ 23 h 47"/>
                <a:gd name="T20" fmla="*/ 39 w 46"/>
                <a:gd name="T21" fmla="*/ 17 h 47"/>
                <a:gd name="T22" fmla="*/ 37 w 46"/>
                <a:gd name="T23" fmla="*/ 11 h 47"/>
                <a:gd name="T24" fmla="*/ 33 w 46"/>
                <a:gd name="T25" fmla="*/ 7 h 47"/>
                <a:gd name="T26" fmla="*/ 28 w 46"/>
                <a:gd name="T27" fmla="*/ 3 h 47"/>
                <a:gd name="T28" fmla="*/ 20 w 46"/>
                <a:gd name="T29" fmla="*/ 3 h 47"/>
                <a:gd name="T30" fmla="*/ 14 w 46"/>
                <a:gd name="T31" fmla="*/ 3 h 47"/>
                <a:gd name="T32" fmla="*/ 0 w 46"/>
                <a:gd name="T33" fmla="*/ 0 h 47"/>
                <a:gd name="T34" fmla="*/ 22 w 46"/>
                <a:gd name="T35" fmla="*/ 0 h 47"/>
                <a:gd name="T36" fmla="*/ 33 w 46"/>
                <a:gd name="T37" fmla="*/ 1 h 47"/>
                <a:gd name="T38" fmla="*/ 41 w 46"/>
                <a:gd name="T39" fmla="*/ 6 h 47"/>
                <a:gd name="T40" fmla="*/ 46 w 46"/>
                <a:gd name="T41" fmla="*/ 13 h 47"/>
                <a:gd name="T42" fmla="*/ 46 w 46"/>
                <a:gd name="T43" fmla="*/ 22 h 47"/>
                <a:gd name="T44" fmla="*/ 46 w 46"/>
                <a:gd name="T45" fmla="*/ 31 h 47"/>
                <a:gd name="T46" fmla="*/ 42 w 46"/>
                <a:gd name="T47" fmla="*/ 38 h 47"/>
                <a:gd name="T48" fmla="*/ 38 w 46"/>
                <a:gd name="T49" fmla="*/ 43 h 47"/>
                <a:gd name="T50" fmla="*/ 30 w 46"/>
                <a:gd name="T51" fmla="*/ 46 h 47"/>
                <a:gd name="T52" fmla="*/ 21 w 46"/>
                <a:gd name="T53" fmla="*/ 47 h 47"/>
                <a:gd name="T54" fmla="*/ 0 w 46"/>
                <a:gd name="T55" fmla="*/ 47 h 47"/>
                <a:gd name="T56" fmla="*/ 0 w 46"/>
                <a:gd name="T57" fmla="*/ 45 h 47"/>
                <a:gd name="T58" fmla="*/ 3 w 46"/>
                <a:gd name="T59" fmla="*/ 44 h 47"/>
                <a:gd name="T60" fmla="*/ 5 w 46"/>
                <a:gd name="T61" fmla="*/ 44 h 47"/>
                <a:gd name="T62" fmla="*/ 6 w 46"/>
                <a:gd name="T63" fmla="*/ 43 h 47"/>
                <a:gd name="T64" fmla="*/ 6 w 46"/>
                <a:gd name="T65" fmla="*/ 3 h 47"/>
                <a:gd name="T66" fmla="*/ 5 w 46"/>
                <a:gd name="T67" fmla="*/ 3 h 47"/>
                <a:gd name="T68" fmla="*/ 3 w 46"/>
                <a:gd name="T69" fmla="*/ 2 h 47"/>
                <a:gd name="T70" fmla="*/ 0 w 46"/>
                <a:gd name="T71" fmla="*/ 2 h 47"/>
                <a:gd name="T72" fmla="*/ 0 w 46"/>
                <a:gd name="T7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" h="47">
                  <a:moveTo>
                    <a:pt x="14" y="3"/>
                  </a:moveTo>
                  <a:lnTo>
                    <a:pt x="13" y="3"/>
                  </a:lnTo>
                  <a:lnTo>
                    <a:pt x="13" y="43"/>
                  </a:lnTo>
                  <a:lnTo>
                    <a:pt x="16" y="44"/>
                  </a:lnTo>
                  <a:lnTo>
                    <a:pt x="20" y="44"/>
                  </a:lnTo>
                  <a:lnTo>
                    <a:pt x="26" y="43"/>
                  </a:lnTo>
                  <a:lnTo>
                    <a:pt x="32" y="42"/>
                  </a:lnTo>
                  <a:lnTo>
                    <a:pt x="36" y="38"/>
                  </a:lnTo>
                  <a:lnTo>
                    <a:pt x="38" y="32"/>
                  </a:lnTo>
                  <a:lnTo>
                    <a:pt x="39" y="23"/>
                  </a:lnTo>
                  <a:lnTo>
                    <a:pt x="39" y="17"/>
                  </a:lnTo>
                  <a:lnTo>
                    <a:pt x="37" y="11"/>
                  </a:lnTo>
                  <a:lnTo>
                    <a:pt x="33" y="7"/>
                  </a:lnTo>
                  <a:lnTo>
                    <a:pt x="28" y="3"/>
                  </a:lnTo>
                  <a:lnTo>
                    <a:pt x="20" y="3"/>
                  </a:lnTo>
                  <a:lnTo>
                    <a:pt x="14" y="3"/>
                  </a:lnTo>
                  <a:close/>
                  <a:moveTo>
                    <a:pt x="0" y="0"/>
                  </a:moveTo>
                  <a:lnTo>
                    <a:pt x="22" y="0"/>
                  </a:lnTo>
                  <a:lnTo>
                    <a:pt x="33" y="1"/>
                  </a:lnTo>
                  <a:lnTo>
                    <a:pt x="41" y="6"/>
                  </a:lnTo>
                  <a:lnTo>
                    <a:pt x="46" y="13"/>
                  </a:lnTo>
                  <a:lnTo>
                    <a:pt x="46" y="22"/>
                  </a:lnTo>
                  <a:lnTo>
                    <a:pt x="46" y="31"/>
                  </a:lnTo>
                  <a:lnTo>
                    <a:pt x="42" y="38"/>
                  </a:lnTo>
                  <a:lnTo>
                    <a:pt x="38" y="43"/>
                  </a:lnTo>
                  <a:lnTo>
                    <a:pt x="30" y="46"/>
                  </a:lnTo>
                  <a:lnTo>
                    <a:pt x="21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3" y="44"/>
                  </a:lnTo>
                  <a:lnTo>
                    <a:pt x="5" y="44"/>
                  </a:lnTo>
                  <a:lnTo>
                    <a:pt x="6" y="43"/>
                  </a:lnTo>
                  <a:lnTo>
                    <a:pt x="6" y="3"/>
                  </a:lnTo>
                  <a:lnTo>
                    <a:pt x="5" y="3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7" name="Freeform 41">
              <a:extLst>
                <a:ext uri="{FF2B5EF4-FFF2-40B4-BE49-F238E27FC236}">
                  <a16:creationId xmlns:a16="http://schemas.microsoft.com/office/drawing/2014/main" id="{A01B13BF-2236-46E4-8F86-354B9857D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4" y="1920"/>
              <a:ext cx="59" cy="47"/>
            </a:xfrm>
            <a:custGeom>
              <a:avLst/>
              <a:gdLst>
                <a:gd name="T0" fmla="*/ 0 w 59"/>
                <a:gd name="T1" fmla="*/ 0 h 47"/>
                <a:gd name="T2" fmla="*/ 14 w 59"/>
                <a:gd name="T3" fmla="*/ 0 h 47"/>
                <a:gd name="T4" fmla="*/ 22 w 59"/>
                <a:gd name="T5" fmla="*/ 18 h 47"/>
                <a:gd name="T6" fmla="*/ 29 w 59"/>
                <a:gd name="T7" fmla="*/ 36 h 47"/>
                <a:gd name="T8" fmla="*/ 30 w 59"/>
                <a:gd name="T9" fmla="*/ 36 h 47"/>
                <a:gd name="T10" fmla="*/ 38 w 59"/>
                <a:gd name="T11" fmla="*/ 18 h 47"/>
                <a:gd name="T12" fmla="*/ 45 w 59"/>
                <a:gd name="T13" fmla="*/ 0 h 47"/>
                <a:gd name="T14" fmla="*/ 59 w 59"/>
                <a:gd name="T15" fmla="*/ 0 h 47"/>
                <a:gd name="T16" fmla="*/ 59 w 59"/>
                <a:gd name="T17" fmla="*/ 2 h 47"/>
                <a:gd name="T18" fmla="*/ 56 w 59"/>
                <a:gd name="T19" fmla="*/ 2 h 47"/>
                <a:gd name="T20" fmla="*/ 54 w 59"/>
                <a:gd name="T21" fmla="*/ 3 h 47"/>
                <a:gd name="T22" fmla="*/ 53 w 59"/>
                <a:gd name="T23" fmla="*/ 4 h 47"/>
                <a:gd name="T24" fmla="*/ 53 w 59"/>
                <a:gd name="T25" fmla="*/ 43 h 47"/>
                <a:gd name="T26" fmla="*/ 54 w 59"/>
                <a:gd name="T27" fmla="*/ 44 h 47"/>
                <a:gd name="T28" fmla="*/ 56 w 59"/>
                <a:gd name="T29" fmla="*/ 45 h 47"/>
                <a:gd name="T30" fmla="*/ 59 w 59"/>
                <a:gd name="T31" fmla="*/ 45 h 47"/>
                <a:gd name="T32" fmla="*/ 59 w 59"/>
                <a:gd name="T33" fmla="*/ 47 h 47"/>
                <a:gd name="T34" fmla="*/ 41 w 59"/>
                <a:gd name="T35" fmla="*/ 47 h 47"/>
                <a:gd name="T36" fmla="*/ 41 w 59"/>
                <a:gd name="T37" fmla="*/ 45 h 47"/>
                <a:gd name="T38" fmla="*/ 43 w 59"/>
                <a:gd name="T39" fmla="*/ 44 h 47"/>
                <a:gd name="T40" fmla="*/ 45 w 59"/>
                <a:gd name="T41" fmla="*/ 44 h 47"/>
                <a:gd name="T42" fmla="*/ 46 w 59"/>
                <a:gd name="T43" fmla="*/ 43 h 47"/>
                <a:gd name="T44" fmla="*/ 46 w 59"/>
                <a:gd name="T45" fmla="*/ 6 h 47"/>
                <a:gd name="T46" fmla="*/ 28 w 59"/>
                <a:gd name="T47" fmla="*/ 46 h 47"/>
                <a:gd name="T48" fmla="*/ 27 w 59"/>
                <a:gd name="T49" fmla="*/ 46 h 47"/>
                <a:gd name="T50" fmla="*/ 10 w 59"/>
                <a:gd name="T51" fmla="*/ 6 h 47"/>
                <a:gd name="T52" fmla="*/ 9 w 59"/>
                <a:gd name="T53" fmla="*/ 6 h 47"/>
                <a:gd name="T54" fmla="*/ 9 w 59"/>
                <a:gd name="T55" fmla="*/ 36 h 47"/>
                <a:gd name="T56" fmla="*/ 10 w 59"/>
                <a:gd name="T57" fmla="*/ 38 h 47"/>
                <a:gd name="T58" fmla="*/ 10 w 59"/>
                <a:gd name="T59" fmla="*/ 41 h 47"/>
                <a:gd name="T60" fmla="*/ 11 w 59"/>
                <a:gd name="T61" fmla="*/ 43 h 47"/>
                <a:gd name="T62" fmla="*/ 11 w 59"/>
                <a:gd name="T63" fmla="*/ 44 h 47"/>
                <a:gd name="T64" fmla="*/ 14 w 59"/>
                <a:gd name="T65" fmla="*/ 44 h 47"/>
                <a:gd name="T66" fmla="*/ 16 w 59"/>
                <a:gd name="T67" fmla="*/ 45 h 47"/>
                <a:gd name="T68" fmla="*/ 16 w 59"/>
                <a:gd name="T69" fmla="*/ 47 h 47"/>
                <a:gd name="T70" fmla="*/ 0 w 59"/>
                <a:gd name="T71" fmla="*/ 47 h 47"/>
                <a:gd name="T72" fmla="*/ 0 w 59"/>
                <a:gd name="T73" fmla="*/ 45 h 47"/>
                <a:gd name="T74" fmla="*/ 2 w 59"/>
                <a:gd name="T75" fmla="*/ 44 h 47"/>
                <a:gd name="T76" fmla="*/ 4 w 59"/>
                <a:gd name="T77" fmla="*/ 44 h 47"/>
                <a:gd name="T78" fmla="*/ 6 w 59"/>
                <a:gd name="T79" fmla="*/ 41 h 47"/>
                <a:gd name="T80" fmla="*/ 6 w 59"/>
                <a:gd name="T81" fmla="*/ 39 h 47"/>
                <a:gd name="T82" fmla="*/ 6 w 59"/>
                <a:gd name="T83" fmla="*/ 36 h 47"/>
                <a:gd name="T84" fmla="*/ 6 w 59"/>
                <a:gd name="T85" fmla="*/ 4 h 47"/>
                <a:gd name="T86" fmla="*/ 5 w 59"/>
                <a:gd name="T87" fmla="*/ 3 h 47"/>
                <a:gd name="T88" fmla="*/ 3 w 59"/>
                <a:gd name="T89" fmla="*/ 2 h 47"/>
                <a:gd name="T90" fmla="*/ 0 w 59"/>
                <a:gd name="T91" fmla="*/ 2 h 47"/>
                <a:gd name="T92" fmla="*/ 0 w 59"/>
                <a:gd name="T9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9" h="47">
                  <a:moveTo>
                    <a:pt x="0" y="0"/>
                  </a:moveTo>
                  <a:lnTo>
                    <a:pt x="14" y="0"/>
                  </a:lnTo>
                  <a:lnTo>
                    <a:pt x="22" y="18"/>
                  </a:lnTo>
                  <a:lnTo>
                    <a:pt x="29" y="36"/>
                  </a:lnTo>
                  <a:lnTo>
                    <a:pt x="30" y="36"/>
                  </a:lnTo>
                  <a:lnTo>
                    <a:pt x="38" y="18"/>
                  </a:lnTo>
                  <a:lnTo>
                    <a:pt x="45" y="0"/>
                  </a:lnTo>
                  <a:lnTo>
                    <a:pt x="59" y="0"/>
                  </a:lnTo>
                  <a:lnTo>
                    <a:pt x="59" y="2"/>
                  </a:lnTo>
                  <a:lnTo>
                    <a:pt x="56" y="2"/>
                  </a:lnTo>
                  <a:lnTo>
                    <a:pt x="54" y="3"/>
                  </a:lnTo>
                  <a:lnTo>
                    <a:pt x="53" y="4"/>
                  </a:lnTo>
                  <a:lnTo>
                    <a:pt x="53" y="43"/>
                  </a:lnTo>
                  <a:lnTo>
                    <a:pt x="54" y="44"/>
                  </a:lnTo>
                  <a:lnTo>
                    <a:pt x="56" y="45"/>
                  </a:lnTo>
                  <a:lnTo>
                    <a:pt x="59" y="45"/>
                  </a:lnTo>
                  <a:lnTo>
                    <a:pt x="59" y="47"/>
                  </a:lnTo>
                  <a:lnTo>
                    <a:pt x="41" y="47"/>
                  </a:lnTo>
                  <a:lnTo>
                    <a:pt x="41" y="45"/>
                  </a:lnTo>
                  <a:lnTo>
                    <a:pt x="43" y="44"/>
                  </a:lnTo>
                  <a:lnTo>
                    <a:pt x="45" y="44"/>
                  </a:lnTo>
                  <a:lnTo>
                    <a:pt x="46" y="43"/>
                  </a:lnTo>
                  <a:lnTo>
                    <a:pt x="46" y="6"/>
                  </a:lnTo>
                  <a:lnTo>
                    <a:pt x="28" y="46"/>
                  </a:lnTo>
                  <a:lnTo>
                    <a:pt x="27" y="46"/>
                  </a:lnTo>
                  <a:lnTo>
                    <a:pt x="10" y="6"/>
                  </a:lnTo>
                  <a:lnTo>
                    <a:pt x="9" y="6"/>
                  </a:lnTo>
                  <a:lnTo>
                    <a:pt x="9" y="36"/>
                  </a:lnTo>
                  <a:lnTo>
                    <a:pt x="10" y="38"/>
                  </a:lnTo>
                  <a:lnTo>
                    <a:pt x="10" y="41"/>
                  </a:lnTo>
                  <a:lnTo>
                    <a:pt x="11" y="43"/>
                  </a:lnTo>
                  <a:lnTo>
                    <a:pt x="11" y="44"/>
                  </a:lnTo>
                  <a:lnTo>
                    <a:pt x="14" y="44"/>
                  </a:lnTo>
                  <a:lnTo>
                    <a:pt x="16" y="45"/>
                  </a:lnTo>
                  <a:lnTo>
                    <a:pt x="16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2" y="44"/>
                  </a:lnTo>
                  <a:lnTo>
                    <a:pt x="4" y="44"/>
                  </a:lnTo>
                  <a:lnTo>
                    <a:pt x="6" y="41"/>
                  </a:lnTo>
                  <a:lnTo>
                    <a:pt x="6" y="39"/>
                  </a:lnTo>
                  <a:lnTo>
                    <a:pt x="6" y="36"/>
                  </a:lnTo>
                  <a:lnTo>
                    <a:pt x="6" y="4"/>
                  </a:lnTo>
                  <a:lnTo>
                    <a:pt x="5" y="3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8" name="Freeform 42">
              <a:extLst>
                <a:ext uri="{FF2B5EF4-FFF2-40B4-BE49-F238E27FC236}">
                  <a16:creationId xmlns:a16="http://schemas.microsoft.com/office/drawing/2014/main" id="{6A0A0AA5-BD27-40CB-8BAB-ABF4CC707D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3" y="1920"/>
              <a:ext cx="46" cy="47"/>
            </a:xfrm>
            <a:custGeom>
              <a:avLst/>
              <a:gdLst>
                <a:gd name="T0" fmla="*/ 21 w 46"/>
                <a:gd name="T1" fmla="*/ 7 h 47"/>
                <a:gd name="T2" fmla="*/ 15 w 46"/>
                <a:gd name="T3" fmla="*/ 26 h 47"/>
                <a:gd name="T4" fmla="*/ 29 w 46"/>
                <a:gd name="T5" fmla="*/ 26 h 47"/>
                <a:gd name="T6" fmla="*/ 21 w 46"/>
                <a:gd name="T7" fmla="*/ 7 h 47"/>
                <a:gd name="T8" fmla="*/ 20 w 46"/>
                <a:gd name="T9" fmla="*/ 0 h 47"/>
                <a:gd name="T10" fmla="*/ 26 w 46"/>
                <a:gd name="T11" fmla="*/ 0 h 47"/>
                <a:gd name="T12" fmla="*/ 40 w 46"/>
                <a:gd name="T13" fmla="*/ 41 h 47"/>
                <a:gd name="T14" fmla="*/ 42 w 46"/>
                <a:gd name="T15" fmla="*/ 44 h 47"/>
                <a:gd name="T16" fmla="*/ 43 w 46"/>
                <a:gd name="T17" fmla="*/ 44 h 47"/>
                <a:gd name="T18" fmla="*/ 46 w 46"/>
                <a:gd name="T19" fmla="*/ 45 h 47"/>
                <a:gd name="T20" fmla="*/ 46 w 46"/>
                <a:gd name="T21" fmla="*/ 47 h 47"/>
                <a:gd name="T22" fmla="*/ 29 w 46"/>
                <a:gd name="T23" fmla="*/ 47 h 47"/>
                <a:gd name="T24" fmla="*/ 29 w 46"/>
                <a:gd name="T25" fmla="*/ 45 h 47"/>
                <a:gd name="T26" fmla="*/ 32 w 46"/>
                <a:gd name="T27" fmla="*/ 44 h 47"/>
                <a:gd name="T28" fmla="*/ 33 w 46"/>
                <a:gd name="T29" fmla="*/ 44 h 47"/>
                <a:gd name="T30" fmla="*/ 33 w 46"/>
                <a:gd name="T31" fmla="*/ 42 h 47"/>
                <a:gd name="T32" fmla="*/ 29 w 46"/>
                <a:gd name="T33" fmla="*/ 29 h 47"/>
                <a:gd name="T34" fmla="*/ 14 w 46"/>
                <a:gd name="T35" fmla="*/ 29 h 47"/>
                <a:gd name="T36" fmla="*/ 10 w 46"/>
                <a:gd name="T37" fmla="*/ 42 h 47"/>
                <a:gd name="T38" fmla="*/ 10 w 46"/>
                <a:gd name="T39" fmla="*/ 44 h 47"/>
                <a:gd name="T40" fmla="*/ 12 w 46"/>
                <a:gd name="T41" fmla="*/ 44 h 47"/>
                <a:gd name="T42" fmla="*/ 15 w 46"/>
                <a:gd name="T43" fmla="*/ 45 h 47"/>
                <a:gd name="T44" fmla="*/ 15 w 46"/>
                <a:gd name="T45" fmla="*/ 47 h 47"/>
                <a:gd name="T46" fmla="*/ 0 w 46"/>
                <a:gd name="T47" fmla="*/ 47 h 47"/>
                <a:gd name="T48" fmla="*/ 0 w 46"/>
                <a:gd name="T49" fmla="*/ 45 h 47"/>
                <a:gd name="T50" fmla="*/ 3 w 46"/>
                <a:gd name="T51" fmla="*/ 44 h 47"/>
                <a:gd name="T52" fmla="*/ 6 w 46"/>
                <a:gd name="T53" fmla="*/ 43 h 47"/>
                <a:gd name="T54" fmla="*/ 7 w 46"/>
                <a:gd name="T55" fmla="*/ 40 h 47"/>
                <a:gd name="T56" fmla="*/ 10 w 46"/>
                <a:gd name="T57" fmla="*/ 30 h 47"/>
                <a:gd name="T58" fmla="*/ 14 w 46"/>
                <a:gd name="T59" fmla="*/ 20 h 47"/>
                <a:gd name="T60" fmla="*/ 20 w 46"/>
                <a:gd name="T6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" h="47">
                  <a:moveTo>
                    <a:pt x="21" y="7"/>
                  </a:moveTo>
                  <a:lnTo>
                    <a:pt x="15" y="26"/>
                  </a:lnTo>
                  <a:lnTo>
                    <a:pt x="29" y="26"/>
                  </a:lnTo>
                  <a:lnTo>
                    <a:pt x="21" y="7"/>
                  </a:lnTo>
                  <a:close/>
                  <a:moveTo>
                    <a:pt x="20" y="0"/>
                  </a:moveTo>
                  <a:lnTo>
                    <a:pt x="26" y="0"/>
                  </a:lnTo>
                  <a:lnTo>
                    <a:pt x="40" y="41"/>
                  </a:lnTo>
                  <a:lnTo>
                    <a:pt x="42" y="44"/>
                  </a:lnTo>
                  <a:lnTo>
                    <a:pt x="43" y="44"/>
                  </a:lnTo>
                  <a:lnTo>
                    <a:pt x="46" y="45"/>
                  </a:lnTo>
                  <a:lnTo>
                    <a:pt x="46" y="47"/>
                  </a:lnTo>
                  <a:lnTo>
                    <a:pt x="29" y="47"/>
                  </a:lnTo>
                  <a:lnTo>
                    <a:pt x="29" y="45"/>
                  </a:lnTo>
                  <a:lnTo>
                    <a:pt x="32" y="44"/>
                  </a:lnTo>
                  <a:lnTo>
                    <a:pt x="33" y="44"/>
                  </a:lnTo>
                  <a:lnTo>
                    <a:pt x="33" y="42"/>
                  </a:lnTo>
                  <a:lnTo>
                    <a:pt x="29" y="29"/>
                  </a:lnTo>
                  <a:lnTo>
                    <a:pt x="14" y="29"/>
                  </a:lnTo>
                  <a:lnTo>
                    <a:pt x="10" y="42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5" y="45"/>
                  </a:lnTo>
                  <a:lnTo>
                    <a:pt x="15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3" y="44"/>
                  </a:lnTo>
                  <a:lnTo>
                    <a:pt x="6" y="43"/>
                  </a:lnTo>
                  <a:lnTo>
                    <a:pt x="7" y="40"/>
                  </a:lnTo>
                  <a:lnTo>
                    <a:pt x="10" y="30"/>
                  </a:lnTo>
                  <a:lnTo>
                    <a:pt x="14" y="2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9" name="Freeform 43">
              <a:extLst>
                <a:ext uri="{FF2B5EF4-FFF2-40B4-BE49-F238E27FC236}">
                  <a16:creationId xmlns:a16="http://schemas.microsoft.com/office/drawing/2014/main" id="{B6B01261-B6DB-42BC-961C-E48C3B9A2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2006"/>
              <a:ext cx="28" cy="35"/>
            </a:xfrm>
            <a:custGeom>
              <a:avLst/>
              <a:gdLst>
                <a:gd name="T0" fmla="*/ 16 w 28"/>
                <a:gd name="T1" fmla="*/ 0 h 35"/>
                <a:gd name="T2" fmla="*/ 20 w 28"/>
                <a:gd name="T3" fmla="*/ 1 h 35"/>
                <a:gd name="T4" fmla="*/ 23 w 28"/>
                <a:gd name="T5" fmla="*/ 1 h 35"/>
                <a:gd name="T6" fmla="*/ 26 w 28"/>
                <a:gd name="T7" fmla="*/ 3 h 35"/>
                <a:gd name="T8" fmla="*/ 27 w 28"/>
                <a:gd name="T9" fmla="*/ 5 h 35"/>
                <a:gd name="T10" fmla="*/ 28 w 28"/>
                <a:gd name="T11" fmla="*/ 6 h 35"/>
                <a:gd name="T12" fmla="*/ 27 w 28"/>
                <a:gd name="T13" fmla="*/ 9 h 35"/>
                <a:gd name="T14" fmla="*/ 25 w 28"/>
                <a:gd name="T15" fmla="*/ 10 h 35"/>
                <a:gd name="T16" fmla="*/ 24 w 28"/>
                <a:gd name="T17" fmla="*/ 10 h 35"/>
                <a:gd name="T18" fmla="*/ 23 w 28"/>
                <a:gd name="T19" fmla="*/ 9 h 35"/>
                <a:gd name="T20" fmla="*/ 22 w 28"/>
                <a:gd name="T21" fmla="*/ 9 h 35"/>
                <a:gd name="T22" fmla="*/ 21 w 28"/>
                <a:gd name="T23" fmla="*/ 6 h 35"/>
                <a:gd name="T24" fmla="*/ 19 w 28"/>
                <a:gd name="T25" fmla="*/ 4 h 35"/>
                <a:gd name="T26" fmla="*/ 18 w 28"/>
                <a:gd name="T27" fmla="*/ 3 h 35"/>
                <a:gd name="T28" fmla="*/ 15 w 28"/>
                <a:gd name="T29" fmla="*/ 2 h 35"/>
                <a:gd name="T30" fmla="*/ 12 w 28"/>
                <a:gd name="T31" fmla="*/ 3 h 35"/>
                <a:gd name="T32" fmla="*/ 10 w 28"/>
                <a:gd name="T33" fmla="*/ 5 h 35"/>
                <a:gd name="T34" fmla="*/ 8 w 28"/>
                <a:gd name="T35" fmla="*/ 10 h 35"/>
                <a:gd name="T36" fmla="*/ 7 w 28"/>
                <a:gd name="T37" fmla="*/ 17 h 35"/>
                <a:gd name="T38" fmla="*/ 7 w 28"/>
                <a:gd name="T39" fmla="*/ 22 h 35"/>
                <a:gd name="T40" fmla="*/ 9 w 28"/>
                <a:gd name="T41" fmla="*/ 27 h 35"/>
                <a:gd name="T42" fmla="*/ 12 w 28"/>
                <a:gd name="T43" fmla="*/ 30 h 35"/>
                <a:gd name="T44" fmla="*/ 17 w 28"/>
                <a:gd name="T45" fmla="*/ 31 h 35"/>
                <a:gd name="T46" fmla="*/ 22 w 28"/>
                <a:gd name="T47" fmla="*/ 30 h 35"/>
                <a:gd name="T48" fmla="*/ 23 w 28"/>
                <a:gd name="T49" fmla="*/ 29 h 35"/>
                <a:gd name="T50" fmla="*/ 27 w 28"/>
                <a:gd name="T51" fmla="*/ 24 h 35"/>
                <a:gd name="T52" fmla="*/ 28 w 28"/>
                <a:gd name="T53" fmla="*/ 25 h 35"/>
                <a:gd name="T54" fmla="*/ 25 w 28"/>
                <a:gd name="T55" fmla="*/ 31 h 35"/>
                <a:gd name="T56" fmla="*/ 20 w 28"/>
                <a:gd name="T57" fmla="*/ 34 h 35"/>
                <a:gd name="T58" fmla="*/ 15 w 28"/>
                <a:gd name="T59" fmla="*/ 35 h 35"/>
                <a:gd name="T60" fmla="*/ 9 w 28"/>
                <a:gd name="T61" fmla="*/ 34 h 35"/>
                <a:gd name="T62" fmla="*/ 4 w 28"/>
                <a:gd name="T63" fmla="*/ 31 h 35"/>
                <a:gd name="T64" fmla="*/ 1 w 28"/>
                <a:gd name="T65" fmla="*/ 25 h 35"/>
                <a:gd name="T66" fmla="*/ 0 w 28"/>
                <a:gd name="T67" fmla="*/ 18 h 35"/>
                <a:gd name="T68" fmla="*/ 1 w 28"/>
                <a:gd name="T69" fmla="*/ 11 h 35"/>
                <a:gd name="T70" fmla="*/ 3 w 28"/>
                <a:gd name="T71" fmla="*/ 5 h 35"/>
                <a:gd name="T72" fmla="*/ 9 w 28"/>
                <a:gd name="T73" fmla="*/ 1 h 35"/>
                <a:gd name="T74" fmla="*/ 16 w 28"/>
                <a:gd name="T7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" h="35">
                  <a:moveTo>
                    <a:pt x="16" y="0"/>
                  </a:moveTo>
                  <a:lnTo>
                    <a:pt x="20" y="1"/>
                  </a:lnTo>
                  <a:lnTo>
                    <a:pt x="23" y="1"/>
                  </a:lnTo>
                  <a:lnTo>
                    <a:pt x="26" y="3"/>
                  </a:lnTo>
                  <a:lnTo>
                    <a:pt x="27" y="5"/>
                  </a:lnTo>
                  <a:lnTo>
                    <a:pt x="28" y="6"/>
                  </a:lnTo>
                  <a:lnTo>
                    <a:pt x="27" y="9"/>
                  </a:lnTo>
                  <a:lnTo>
                    <a:pt x="25" y="10"/>
                  </a:lnTo>
                  <a:lnTo>
                    <a:pt x="24" y="10"/>
                  </a:lnTo>
                  <a:lnTo>
                    <a:pt x="23" y="9"/>
                  </a:lnTo>
                  <a:lnTo>
                    <a:pt x="22" y="9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8" y="3"/>
                  </a:lnTo>
                  <a:lnTo>
                    <a:pt x="15" y="2"/>
                  </a:lnTo>
                  <a:lnTo>
                    <a:pt x="12" y="3"/>
                  </a:lnTo>
                  <a:lnTo>
                    <a:pt x="10" y="5"/>
                  </a:lnTo>
                  <a:lnTo>
                    <a:pt x="8" y="10"/>
                  </a:lnTo>
                  <a:lnTo>
                    <a:pt x="7" y="17"/>
                  </a:lnTo>
                  <a:lnTo>
                    <a:pt x="7" y="22"/>
                  </a:lnTo>
                  <a:lnTo>
                    <a:pt x="9" y="27"/>
                  </a:lnTo>
                  <a:lnTo>
                    <a:pt x="12" y="30"/>
                  </a:lnTo>
                  <a:lnTo>
                    <a:pt x="17" y="31"/>
                  </a:lnTo>
                  <a:lnTo>
                    <a:pt x="22" y="30"/>
                  </a:lnTo>
                  <a:lnTo>
                    <a:pt x="23" y="29"/>
                  </a:lnTo>
                  <a:lnTo>
                    <a:pt x="27" y="24"/>
                  </a:lnTo>
                  <a:lnTo>
                    <a:pt x="28" y="25"/>
                  </a:lnTo>
                  <a:lnTo>
                    <a:pt x="25" y="31"/>
                  </a:lnTo>
                  <a:lnTo>
                    <a:pt x="20" y="34"/>
                  </a:lnTo>
                  <a:lnTo>
                    <a:pt x="15" y="35"/>
                  </a:lnTo>
                  <a:lnTo>
                    <a:pt x="9" y="34"/>
                  </a:lnTo>
                  <a:lnTo>
                    <a:pt x="4" y="31"/>
                  </a:lnTo>
                  <a:lnTo>
                    <a:pt x="1" y="25"/>
                  </a:lnTo>
                  <a:lnTo>
                    <a:pt x="0" y="18"/>
                  </a:lnTo>
                  <a:lnTo>
                    <a:pt x="1" y="11"/>
                  </a:lnTo>
                  <a:lnTo>
                    <a:pt x="3" y="5"/>
                  </a:lnTo>
                  <a:lnTo>
                    <a:pt x="9" y="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0" name="Freeform 44">
              <a:extLst>
                <a:ext uri="{FF2B5EF4-FFF2-40B4-BE49-F238E27FC236}">
                  <a16:creationId xmlns:a16="http://schemas.microsoft.com/office/drawing/2014/main" id="{D057770C-2CC0-4A57-9DDB-B52F319FB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6" y="2006"/>
              <a:ext cx="33" cy="35"/>
            </a:xfrm>
            <a:custGeom>
              <a:avLst/>
              <a:gdLst>
                <a:gd name="T0" fmla="*/ 16 w 33"/>
                <a:gd name="T1" fmla="*/ 2 h 35"/>
                <a:gd name="T2" fmla="*/ 12 w 33"/>
                <a:gd name="T3" fmla="*/ 5 h 35"/>
                <a:gd name="T4" fmla="*/ 8 w 33"/>
                <a:gd name="T5" fmla="*/ 9 h 35"/>
                <a:gd name="T6" fmla="*/ 7 w 33"/>
                <a:gd name="T7" fmla="*/ 18 h 35"/>
                <a:gd name="T8" fmla="*/ 8 w 33"/>
                <a:gd name="T9" fmla="*/ 26 h 35"/>
                <a:gd name="T10" fmla="*/ 12 w 33"/>
                <a:gd name="T11" fmla="*/ 31 h 35"/>
                <a:gd name="T12" fmla="*/ 16 w 33"/>
                <a:gd name="T13" fmla="*/ 32 h 35"/>
                <a:gd name="T14" fmla="*/ 21 w 33"/>
                <a:gd name="T15" fmla="*/ 31 h 35"/>
                <a:gd name="T16" fmla="*/ 24 w 33"/>
                <a:gd name="T17" fmla="*/ 26 h 35"/>
                <a:gd name="T18" fmla="*/ 25 w 33"/>
                <a:gd name="T19" fmla="*/ 18 h 35"/>
                <a:gd name="T20" fmla="*/ 24 w 33"/>
                <a:gd name="T21" fmla="*/ 9 h 35"/>
                <a:gd name="T22" fmla="*/ 21 w 33"/>
                <a:gd name="T23" fmla="*/ 4 h 35"/>
                <a:gd name="T24" fmla="*/ 16 w 33"/>
                <a:gd name="T25" fmla="*/ 2 h 35"/>
                <a:gd name="T26" fmla="*/ 16 w 33"/>
                <a:gd name="T27" fmla="*/ 0 h 35"/>
                <a:gd name="T28" fmla="*/ 24 w 33"/>
                <a:gd name="T29" fmla="*/ 1 h 35"/>
                <a:gd name="T30" fmla="*/ 29 w 33"/>
                <a:gd name="T31" fmla="*/ 5 h 35"/>
                <a:gd name="T32" fmla="*/ 32 w 33"/>
                <a:gd name="T33" fmla="*/ 10 h 35"/>
                <a:gd name="T34" fmla="*/ 33 w 33"/>
                <a:gd name="T35" fmla="*/ 18 h 35"/>
                <a:gd name="T36" fmla="*/ 32 w 33"/>
                <a:gd name="T37" fmla="*/ 25 h 35"/>
                <a:gd name="T38" fmla="*/ 29 w 33"/>
                <a:gd name="T39" fmla="*/ 30 h 35"/>
                <a:gd name="T40" fmla="*/ 24 w 33"/>
                <a:gd name="T41" fmla="*/ 34 h 35"/>
                <a:gd name="T42" fmla="*/ 16 w 33"/>
                <a:gd name="T43" fmla="*/ 35 h 35"/>
                <a:gd name="T44" fmla="*/ 9 w 33"/>
                <a:gd name="T45" fmla="*/ 34 h 35"/>
                <a:gd name="T46" fmla="*/ 4 w 33"/>
                <a:gd name="T47" fmla="*/ 30 h 35"/>
                <a:gd name="T48" fmla="*/ 1 w 33"/>
                <a:gd name="T49" fmla="*/ 25 h 35"/>
                <a:gd name="T50" fmla="*/ 0 w 33"/>
                <a:gd name="T51" fmla="*/ 18 h 35"/>
                <a:gd name="T52" fmla="*/ 1 w 33"/>
                <a:gd name="T53" fmla="*/ 10 h 35"/>
                <a:gd name="T54" fmla="*/ 4 w 33"/>
                <a:gd name="T55" fmla="*/ 5 h 35"/>
                <a:gd name="T56" fmla="*/ 9 w 33"/>
                <a:gd name="T57" fmla="*/ 1 h 35"/>
                <a:gd name="T58" fmla="*/ 16 w 33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" h="35">
                  <a:moveTo>
                    <a:pt x="16" y="2"/>
                  </a:moveTo>
                  <a:lnTo>
                    <a:pt x="12" y="5"/>
                  </a:lnTo>
                  <a:lnTo>
                    <a:pt x="8" y="9"/>
                  </a:lnTo>
                  <a:lnTo>
                    <a:pt x="7" y="18"/>
                  </a:lnTo>
                  <a:lnTo>
                    <a:pt x="8" y="26"/>
                  </a:lnTo>
                  <a:lnTo>
                    <a:pt x="12" y="31"/>
                  </a:lnTo>
                  <a:lnTo>
                    <a:pt x="16" y="32"/>
                  </a:lnTo>
                  <a:lnTo>
                    <a:pt x="21" y="31"/>
                  </a:lnTo>
                  <a:lnTo>
                    <a:pt x="24" y="26"/>
                  </a:lnTo>
                  <a:lnTo>
                    <a:pt x="25" y="18"/>
                  </a:lnTo>
                  <a:lnTo>
                    <a:pt x="24" y="9"/>
                  </a:lnTo>
                  <a:lnTo>
                    <a:pt x="21" y="4"/>
                  </a:lnTo>
                  <a:lnTo>
                    <a:pt x="16" y="2"/>
                  </a:lnTo>
                  <a:close/>
                  <a:moveTo>
                    <a:pt x="16" y="0"/>
                  </a:moveTo>
                  <a:lnTo>
                    <a:pt x="24" y="1"/>
                  </a:lnTo>
                  <a:lnTo>
                    <a:pt x="29" y="5"/>
                  </a:lnTo>
                  <a:lnTo>
                    <a:pt x="32" y="10"/>
                  </a:lnTo>
                  <a:lnTo>
                    <a:pt x="33" y="18"/>
                  </a:lnTo>
                  <a:lnTo>
                    <a:pt x="32" y="25"/>
                  </a:lnTo>
                  <a:lnTo>
                    <a:pt x="29" y="30"/>
                  </a:lnTo>
                  <a:lnTo>
                    <a:pt x="24" y="34"/>
                  </a:lnTo>
                  <a:lnTo>
                    <a:pt x="16" y="35"/>
                  </a:lnTo>
                  <a:lnTo>
                    <a:pt x="9" y="34"/>
                  </a:lnTo>
                  <a:lnTo>
                    <a:pt x="4" y="30"/>
                  </a:lnTo>
                  <a:lnTo>
                    <a:pt x="1" y="25"/>
                  </a:lnTo>
                  <a:lnTo>
                    <a:pt x="0" y="18"/>
                  </a:lnTo>
                  <a:lnTo>
                    <a:pt x="1" y="10"/>
                  </a:lnTo>
                  <a:lnTo>
                    <a:pt x="4" y="5"/>
                  </a:lnTo>
                  <a:lnTo>
                    <a:pt x="9" y="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" name="Freeform 45">
              <a:extLst>
                <a:ext uri="{FF2B5EF4-FFF2-40B4-BE49-F238E27FC236}">
                  <a16:creationId xmlns:a16="http://schemas.microsoft.com/office/drawing/2014/main" id="{83D2C090-E019-4F9A-B5A7-C93024629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" y="2006"/>
              <a:ext cx="39" cy="34"/>
            </a:xfrm>
            <a:custGeom>
              <a:avLst/>
              <a:gdLst>
                <a:gd name="T0" fmla="*/ 11 w 39"/>
                <a:gd name="T1" fmla="*/ 0 h 34"/>
                <a:gd name="T2" fmla="*/ 12 w 39"/>
                <a:gd name="T3" fmla="*/ 5 h 34"/>
                <a:gd name="T4" fmla="*/ 15 w 39"/>
                <a:gd name="T5" fmla="*/ 3 h 34"/>
                <a:gd name="T6" fmla="*/ 17 w 39"/>
                <a:gd name="T7" fmla="*/ 1 h 34"/>
                <a:gd name="T8" fmla="*/ 24 w 39"/>
                <a:gd name="T9" fmla="*/ 0 h 34"/>
                <a:gd name="T10" fmla="*/ 28 w 39"/>
                <a:gd name="T11" fmla="*/ 1 h 34"/>
                <a:gd name="T12" fmla="*/ 33 w 39"/>
                <a:gd name="T13" fmla="*/ 4 h 34"/>
                <a:gd name="T14" fmla="*/ 34 w 39"/>
                <a:gd name="T15" fmla="*/ 7 h 34"/>
                <a:gd name="T16" fmla="*/ 35 w 39"/>
                <a:gd name="T17" fmla="*/ 11 h 34"/>
                <a:gd name="T18" fmla="*/ 35 w 39"/>
                <a:gd name="T19" fmla="*/ 31 h 34"/>
                <a:gd name="T20" fmla="*/ 35 w 39"/>
                <a:gd name="T21" fmla="*/ 31 h 34"/>
                <a:gd name="T22" fmla="*/ 37 w 39"/>
                <a:gd name="T23" fmla="*/ 32 h 34"/>
                <a:gd name="T24" fmla="*/ 39 w 39"/>
                <a:gd name="T25" fmla="*/ 32 h 34"/>
                <a:gd name="T26" fmla="*/ 39 w 39"/>
                <a:gd name="T27" fmla="*/ 34 h 34"/>
                <a:gd name="T28" fmla="*/ 23 w 39"/>
                <a:gd name="T29" fmla="*/ 34 h 34"/>
                <a:gd name="T30" fmla="*/ 23 w 39"/>
                <a:gd name="T31" fmla="*/ 32 h 34"/>
                <a:gd name="T32" fmla="*/ 26 w 39"/>
                <a:gd name="T33" fmla="*/ 31 h 34"/>
                <a:gd name="T34" fmla="*/ 26 w 39"/>
                <a:gd name="T35" fmla="*/ 31 h 34"/>
                <a:gd name="T36" fmla="*/ 28 w 39"/>
                <a:gd name="T37" fmla="*/ 30 h 34"/>
                <a:gd name="T38" fmla="*/ 28 w 39"/>
                <a:gd name="T39" fmla="*/ 12 h 34"/>
                <a:gd name="T40" fmla="*/ 27 w 39"/>
                <a:gd name="T41" fmla="*/ 9 h 34"/>
                <a:gd name="T42" fmla="*/ 26 w 39"/>
                <a:gd name="T43" fmla="*/ 5 h 34"/>
                <a:gd name="T44" fmla="*/ 23 w 39"/>
                <a:gd name="T45" fmla="*/ 4 h 34"/>
                <a:gd name="T46" fmla="*/ 18 w 39"/>
                <a:gd name="T47" fmla="*/ 4 h 34"/>
                <a:gd name="T48" fmla="*/ 16 w 39"/>
                <a:gd name="T49" fmla="*/ 5 h 34"/>
                <a:gd name="T50" fmla="*/ 13 w 39"/>
                <a:gd name="T51" fmla="*/ 9 h 34"/>
                <a:gd name="T52" fmla="*/ 13 w 39"/>
                <a:gd name="T53" fmla="*/ 10 h 34"/>
                <a:gd name="T54" fmla="*/ 12 w 39"/>
                <a:gd name="T55" fmla="*/ 12 h 34"/>
                <a:gd name="T56" fmla="*/ 12 w 39"/>
                <a:gd name="T57" fmla="*/ 30 h 34"/>
                <a:gd name="T58" fmla="*/ 13 w 39"/>
                <a:gd name="T59" fmla="*/ 31 h 34"/>
                <a:gd name="T60" fmla="*/ 15 w 39"/>
                <a:gd name="T61" fmla="*/ 32 h 34"/>
                <a:gd name="T62" fmla="*/ 17 w 39"/>
                <a:gd name="T63" fmla="*/ 32 h 34"/>
                <a:gd name="T64" fmla="*/ 17 w 39"/>
                <a:gd name="T65" fmla="*/ 34 h 34"/>
                <a:gd name="T66" fmla="*/ 0 w 39"/>
                <a:gd name="T67" fmla="*/ 34 h 34"/>
                <a:gd name="T68" fmla="*/ 0 w 39"/>
                <a:gd name="T69" fmla="*/ 32 h 34"/>
                <a:gd name="T70" fmla="*/ 3 w 39"/>
                <a:gd name="T71" fmla="*/ 31 h 34"/>
                <a:gd name="T72" fmla="*/ 5 w 39"/>
                <a:gd name="T73" fmla="*/ 31 h 34"/>
                <a:gd name="T74" fmla="*/ 6 w 39"/>
                <a:gd name="T75" fmla="*/ 30 h 34"/>
                <a:gd name="T76" fmla="*/ 6 w 39"/>
                <a:gd name="T77" fmla="*/ 5 h 34"/>
                <a:gd name="T78" fmla="*/ 5 w 39"/>
                <a:gd name="T79" fmla="*/ 4 h 34"/>
                <a:gd name="T80" fmla="*/ 1 w 39"/>
                <a:gd name="T81" fmla="*/ 4 h 34"/>
                <a:gd name="T82" fmla="*/ 1 w 39"/>
                <a:gd name="T83" fmla="*/ 2 h 34"/>
                <a:gd name="T84" fmla="*/ 11 w 39"/>
                <a:gd name="T8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9" h="34">
                  <a:moveTo>
                    <a:pt x="11" y="0"/>
                  </a:moveTo>
                  <a:lnTo>
                    <a:pt x="12" y="5"/>
                  </a:lnTo>
                  <a:lnTo>
                    <a:pt x="15" y="3"/>
                  </a:lnTo>
                  <a:lnTo>
                    <a:pt x="17" y="1"/>
                  </a:lnTo>
                  <a:lnTo>
                    <a:pt x="24" y="0"/>
                  </a:lnTo>
                  <a:lnTo>
                    <a:pt x="28" y="1"/>
                  </a:lnTo>
                  <a:lnTo>
                    <a:pt x="33" y="4"/>
                  </a:lnTo>
                  <a:lnTo>
                    <a:pt x="34" y="7"/>
                  </a:lnTo>
                  <a:lnTo>
                    <a:pt x="35" y="11"/>
                  </a:lnTo>
                  <a:lnTo>
                    <a:pt x="35" y="31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9" y="32"/>
                  </a:lnTo>
                  <a:lnTo>
                    <a:pt x="39" y="34"/>
                  </a:lnTo>
                  <a:lnTo>
                    <a:pt x="23" y="34"/>
                  </a:lnTo>
                  <a:lnTo>
                    <a:pt x="23" y="32"/>
                  </a:lnTo>
                  <a:lnTo>
                    <a:pt x="26" y="31"/>
                  </a:lnTo>
                  <a:lnTo>
                    <a:pt x="26" y="31"/>
                  </a:lnTo>
                  <a:lnTo>
                    <a:pt x="28" y="30"/>
                  </a:lnTo>
                  <a:lnTo>
                    <a:pt x="28" y="12"/>
                  </a:lnTo>
                  <a:lnTo>
                    <a:pt x="27" y="9"/>
                  </a:lnTo>
                  <a:lnTo>
                    <a:pt x="26" y="5"/>
                  </a:lnTo>
                  <a:lnTo>
                    <a:pt x="23" y="4"/>
                  </a:lnTo>
                  <a:lnTo>
                    <a:pt x="18" y="4"/>
                  </a:lnTo>
                  <a:lnTo>
                    <a:pt x="16" y="5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12" y="30"/>
                  </a:lnTo>
                  <a:lnTo>
                    <a:pt x="13" y="31"/>
                  </a:lnTo>
                  <a:lnTo>
                    <a:pt x="15" y="32"/>
                  </a:lnTo>
                  <a:lnTo>
                    <a:pt x="17" y="32"/>
                  </a:lnTo>
                  <a:lnTo>
                    <a:pt x="17" y="34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3" y="31"/>
                  </a:lnTo>
                  <a:lnTo>
                    <a:pt x="5" y="31"/>
                  </a:lnTo>
                  <a:lnTo>
                    <a:pt x="6" y="30"/>
                  </a:lnTo>
                  <a:lnTo>
                    <a:pt x="6" y="5"/>
                  </a:lnTo>
                  <a:lnTo>
                    <a:pt x="5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" name="Freeform 46">
              <a:extLst>
                <a:ext uri="{FF2B5EF4-FFF2-40B4-BE49-F238E27FC236}">
                  <a16:creationId xmlns:a16="http://schemas.microsoft.com/office/drawing/2014/main" id="{496A4E0A-4D81-41BC-9F89-013568683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" y="1998"/>
              <a:ext cx="20" cy="43"/>
            </a:xfrm>
            <a:custGeom>
              <a:avLst/>
              <a:gdLst>
                <a:gd name="T0" fmla="*/ 9 w 20"/>
                <a:gd name="T1" fmla="*/ 0 h 43"/>
                <a:gd name="T2" fmla="*/ 10 w 20"/>
                <a:gd name="T3" fmla="*/ 0 h 43"/>
                <a:gd name="T4" fmla="*/ 10 w 20"/>
                <a:gd name="T5" fmla="*/ 9 h 43"/>
                <a:gd name="T6" fmla="*/ 19 w 20"/>
                <a:gd name="T7" fmla="*/ 9 h 43"/>
                <a:gd name="T8" fmla="*/ 19 w 20"/>
                <a:gd name="T9" fmla="*/ 12 h 43"/>
                <a:gd name="T10" fmla="*/ 10 w 20"/>
                <a:gd name="T11" fmla="*/ 12 h 43"/>
                <a:gd name="T12" fmla="*/ 10 w 20"/>
                <a:gd name="T13" fmla="*/ 32 h 43"/>
                <a:gd name="T14" fmla="*/ 11 w 20"/>
                <a:gd name="T15" fmla="*/ 35 h 43"/>
                <a:gd name="T16" fmla="*/ 11 w 20"/>
                <a:gd name="T17" fmla="*/ 37 h 43"/>
                <a:gd name="T18" fmla="*/ 13 w 20"/>
                <a:gd name="T19" fmla="*/ 39 h 43"/>
                <a:gd name="T20" fmla="*/ 17 w 20"/>
                <a:gd name="T21" fmla="*/ 39 h 43"/>
                <a:gd name="T22" fmla="*/ 20 w 20"/>
                <a:gd name="T23" fmla="*/ 39 h 43"/>
                <a:gd name="T24" fmla="*/ 20 w 20"/>
                <a:gd name="T25" fmla="*/ 39 h 43"/>
                <a:gd name="T26" fmla="*/ 17 w 20"/>
                <a:gd name="T27" fmla="*/ 41 h 43"/>
                <a:gd name="T28" fmla="*/ 15 w 20"/>
                <a:gd name="T29" fmla="*/ 42 h 43"/>
                <a:gd name="T30" fmla="*/ 12 w 20"/>
                <a:gd name="T31" fmla="*/ 43 h 43"/>
                <a:gd name="T32" fmla="*/ 9 w 20"/>
                <a:gd name="T33" fmla="*/ 43 h 43"/>
                <a:gd name="T34" fmla="*/ 6 w 20"/>
                <a:gd name="T35" fmla="*/ 41 h 43"/>
                <a:gd name="T36" fmla="*/ 4 w 20"/>
                <a:gd name="T37" fmla="*/ 38 h 43"/>
                <a:gd name="T38" fmla="*/ 4 w 20"/>
                <a:gd name="T39" fmla="*/ 12 h 43"/>
                <a:gd name="T40" fmla="*/ 0 w 20"/>
                <a:gd name="T41" fmla="*/ 12 h 43"/>
                <a:gd name="T42" fmla="*/ 0 w 20"/>
                <a:gd name="T43" fmla="*/ 9 h 43"/>
                <a:gd name="T44" fmla="*/ 4 w 20"/>
                <a:gd name="T45" fmla="*/ 9 h 43"/>
                <a:gd name="T46" fmla="*/ 9 w 20"/>
                <a:gd name="T4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" h="43">
                  <a:moveTo>
                    <a:pt x="9" y="0"/>
                  </a:moveTo>
                  <a:lnTo>
                    <a:pt x="10" y="0"/>
                  </a:lnTo>
                  <a:lnTo>
                    <a:pt x="10" y="9"/>
                  </a:lnTo>
                  <a:lnTo>
                    <a:pt x="19" y="9"/>
                  </a:lnTo>
                  <a:lnTo>
                    <a:pt x="19" y="12"/>
                  </a:lnTo>
                  <a:lnTo>
                    <a:pt x="10" y="12"/>
                  </a:lnTo>
                  <a:lnTo>
                    <a:pt x="10" y="32"/>
                  </a:lnTo>
                  <a:lnTo>
                    <a:pt x="11" y="35"/>
                  </a:lnTo>
                  <a:lnTo>
                    <a:pt x="11" y="37"/>
                  </a:lnTo>
                  <a:lnTo>
                    <a:pt x="13" y="39"/>
                  </a:lnTo>
                  <a:lnTo>
                    <a:pt x="17" y="39"/>
                  </a:lnTo>
                  <a:lnTo>
                    <a:pt x="20" y="39"/>
                  </a:lnTo>
                  <a:lnTo>
                    <a:pt x="20" y="39"/>
                  </a:lnTo>
                  <a:lnTo>
                    <a:pt x="17" y="41"/>
                  </a:lnTo>
                  <a:lnTo>
                    <a:pt x="15" y="42"/>
                  </a:lnTo>
                  <a:lnTo>
                    <a:pt x="12" y="43"/>
                  </a:lnTo>
                  <a:lnTo>
                    <a:pt x="9" y="43"/>
                  </a:lnTo>
                  <a:lnTo>
                    <a:pt x="6" y="41"/>
                  </a:lnTo>
                  <a:lnTo>
                    <a:pt x="4" y="38"/>
                  </a:lnTo>
                  <a:lnTo>
                    <a:pt x="4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4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" name="Freeform 47">
              <a:extLst>
                <a:ext uri="{FF2B5EF4-FFF2-40B4-BE49-F238E27FC236}">
                  <a16:creationId xmlns:a16="http://schemas.microsoft.com/office/drawing/2014/main" id="{9C9FEC20-ABDB-4459-91B2-386C1E5C1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8" y="2006"/>
              <a:ext cx="24" cy="34"/>
            </a:xfrm>
            <a:custGeom>
              <a:avLst/>
              <a:gdLst>
                <a:gd name="T0" fmla="*/ 11 w 24"/>
                <a:gd name="T1" fmla="*/ 0 h 34"/>
                <a:gd name="T2" fmla="*/ 12 w 24"/>
                <a:gd name="T3" fmla="*/ 5 h 34"/>
                <a:gd name="T4" fmla="*/ 14 w 24"/>
                <a:gd name="T5" fmla="*/ 4 h 34"/>
                <a:gd name="T6" fmla="*/ 17 w 24"/>
                <a:gd name="T7" fmla="*/ 1 h 34"/>
                <a:gd name="T8" fmla="*/ 19 w 24"/>
                <a:gd name="T9" fmla="*/ 0 h 34"/>
                <a:gd name="T10" fmla="*/ 21 w 24"/>
                <a:gd name="T11" fmla="*/ 0 h 34"/>
                <a:gd name="T12" fmla="*/ 22 w 24"/>
                <a:gd name="T13" fmla="*/ 1 h 34"/>
                <a:gd name="T14" fmla="*/ 24 w 24"/>
                <a:gd name="T15" fmla="*/ 2 h 34"/>
                <a:gd name="T16" fmla="*/ 24 w 24"/>
                <a:gd name="T17" fmla="*/ 5 h 34"/>
                <a:gd name="T18" fmla="*/ 23 w 24"/>
                <a:gd name="T19" fmla="*/ 6 h 34"/>
                <a:gd name="T20" fmla="*/ 21 w 24"/>
                <a:gd name="T21" fmla="*/ 7 h 34"/>
                <a:gd name="T22" fmla="*/ 20 w 24"/>
                <a:gd name="T23" fmla="*/ 7 h 34"/>
                <a:gd name="T24" fmla="*/ 17 w 24"/>
                <a:gd name="T25" fmla="*/ 5 h 34"/>
                <a:gd name="T26" fmla="*/ 15 w 24"/>
                <a:gd name="T27" fmla="*/ 5 h 34"/>
                <a:gd name="T28" fmla="*/ 13 w 24"/>
                <a:gd name="T29" fmla="*/ 6 h 34"/>
                <a:gd name="T30" fmla="*/ 12 w 24"/>
                <a:gd name="T31" fmla="*/ 9 h 34"/>
                <a:gd name="T32" fmla="*/ 12 w 24"/>
                <a:gd name="T33" fmla="*/ 30 h 34"/>
                <a:gd name="T34" fmla="*/ 13 w 24"/>
                <a:gd name="T35" fmla="*/ 31 h 34"/>
                <a:gd name="T36" fmla="*/ 15 w 24"/>
                <a:gd name="T37" fmla="*/ 32 h 34"/>
                <a:gd name="T38" fmla="*/ 18 w 24"/>
                <a:gd name="T39" fmla="*/ 32 h 34"/>
                <a:gd name="T40" fmla="*/ 18 w 24"/>
                <a:gd name="T41" fmla="*/ 34 h 34"/>
                <a:gd name="T42" fmla="*/ 0 w 24"/>
                <a:gd name="T43" fmla="*/ 34 h 34"/>
                <a:gd name="T44" fmla="*/ 0 w 24"/>
                <a:gd name="T45" fmla="*/ 32 h 34"/>
                <a:gd name="T46" fmla="*/ 3 w 24"/>
                <a:gd name="T47" fmla="*/ 31 h 34"/>
                <a:gd name="T48" fmla="*/ 4 w 24"/>
                <a:gd name="T49" fmla="*/ 31 h 34"/>
                <a:gd name="T50" fmla="*/ 5 w 24"/>
                <a:gd name="T51" fmla="*/ 31 h 34"/>
                <a:gd name="T52" fmla="*/ 5 w 24"/>
                <a:gd name="T53" fmla="*/ 5 h 34"/>
                <a:gd name="T54" fmla="*/ 4 w 24"/>
                <a:gd name="T55" fmla="*/ 4 h 34"/>
                <a:gd name="T56" fmla="*/ 1 w 24"/>
                <a:gd name="T57" fmla="*/ 4 h 34"/>
                <a:gd name="T58" fmla="*/ 1 w 24"/>
                <a:gd name="T59" fmla="*/ 2 h 34"/>
                <a:gd name="T60" fmla="*/ 11 w 24"/>
                <a:gd name="T6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" h="34">
                  <a:moveTo>
                    <a:pt x="11" y="0"/>
                  </a:moveTo>
                  <a:lnTo>
                    <a:pt x="12" y="5"/>
                  </a:lnTo>
                  <a:lnTo>
                    <a:pt x="14" y="4"/>
                  </a:lnTo>
                  <a:lnTo>
                    <a:pt x="17" y="1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2" y="1"/>
                  </a:lnTo>
                  <a:lnTo>
                    <a:pt x="24" y="2"/>
                  </a:lnTo>
                  <a:lnTo>
                    <a:pt x="24" y="5"/>
                  </a:lnTo>
                  <a:lnTo>
                    <a:pt x="23" y="6"/>
                  </a:lnTo>
                  <a:lnTo>
                    <a:pt x="21" y="7"/>
                  </a:lnTo>
                  <a:lnTo>
                    <a:pt x="20" y="7"/>
                  </a:lnTo>
                  <a:lnTo>
                    <a:pt x="17" y="5"/>
                  </a:lnTo>
                  <a:lnTo>
                    <a:pt x="15" y="5"/>
                  </a:lnTo>
                  <a:lnTo>
                    <a:pt x="13" y="6"/>
                  </a:lnTo>
                  <a:lnTo>
                    <a:pt x="12" y="9"/>
                  </a:lnTo>
                  <a:lnTo>
                    <a:pt x="12" y="30"/>
                  </a:lnTo>
                  <a:lnTo>
                    <a:pt x="13" y="31"/>
                  </a:lnTo>
                  <a:lnTo>
                    <a:pt x="15" y="32"/>
                  </a:lnTo>
                  <a:lnTo>
                    <a:pt x="18" y="32"/>
                  </a:lnTo>
                  <a:lnTo>
                    <a:pt x="18" y="34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5" y="31"/>
                  </a:lnTo>
                  <a:lnTo>
                    <a:pt x="5" y="5"/>
                  </a:lnTo>
                  <a:lnTo>
                    <a:pt x="4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" name="Freeform 48">
              <a:extLst>
                <a:ext uri="{FF2B5EF4-FFF2-40B4-BE49-F238E27FC236}">
                  <a16:creationId xmlns:a16="http://schemas.microsoft.com/office/drawing/2014/main" id="{071308D9-F7DC-478C-8C52-2E6E75A258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26" y="2006"/>
              <a:ext cx="31" cy="35"/>
            </a:xfrm>
            <a:custGeom>
              <a:avLst/>
              <a:gdLst>
                <a:gd name="T0" fmla="*/ 15 w 31"/>
                <a:gd name="T1" fmla="*/ 2 h 35"/>
                <a:gd name="T2" fmla="*/ 10 w 31"/>
                <a:gd name="T3" fmla="*/ 5 h 35"/>
                <a:gd name="T4" fmla="*/ 7 w 31"/>
                <a:gd name="T5" fmla="*/ 9 h 35"/>
                <a:gd name="T6" fmla="*/ 6 w 31"/>
                <a:gd name="T7" fmla="*/ 18 h 35"/>
                <a:gd name="T8" fmla="*/ 8 w 31"/>
                <a:gd name="T9" fmla="*/ 26 h 35"/>
                <a:gd name="T10" fmla="*/ 10 w 31"/>
                <a:gd name="T11" fmla="*/ 31 h 35"/>
                <a:gd name="T12" fmla="*/ 15 w 31"/>
                <a:gd name="T13" fmla="*/ 32 h 35"/>
                <a:gd name="T14" fmla="*/ 21 w 31"/>
                <a:gd name="T15" fmla="*/ 31 h 35"/>
                <a:gd name="T16" fmla="*/ 24 w 31"/>
                <a:gd name="T17" fmla="*/ 26 h 35"/>
                <a:gd name="T18" fmla="*/ 25 w 31"/>
                <a:gd name="T19" fmla="*/ 18 h 35"/>
                <a:gd name="T20" fmla="*/ 24 w 31"/>
                <a:gd name="T21" fmla="*/ 9 h 35"/>
                <a:gd name="T22" fmla="*/ 21 w 31"/>
                <a:gd name="T23" fmla="*/ 4 h 35"/>
                <a:gd name="T24" fmla="*/ 15 w 31"/>
                <a:gd name="T25" fmla="*/ 2 h 35"/>
                <a:gd name="T26" fmla="*/ 15 w 31"/>
                <a:gd name="T27" fmla="*/ 0 h 35"/>
                <a:gd name="T28" fmla="*/ 23 w 31"/>
                <a:gd name="T29" fmla="*/ 1 h 35"/>
                <a:gd name="T30" fmla="*/ 27 w 31"/>
                <a:gd name="T31" fmla="*/ 5 h 35"/>
                <a:gd name="T32" fmla="*/ 31 w 31"/>
                <a:gd name="T33" fmla="*/ 10 h 35"/>
                <a:gd name="T34" fmla="*/ 31 w 31"/>
                <a:gd name="T35" fmla="*/ 18 h 35"/>
                <a:gd name="T36" fmla="*/ 31 w 31"/>
                <a:gd name="T37" fmla="*/ 25 h 35"/>
                <a:gd name="T38" fmla="*/ 27 w 31"/>
                <a:gd name="T39" fmla="*/ 30 h 35"/>
                <a:gd name="T40" fmla="*/ 23 w 31"/>
                <a:gd name="T41" fmla="*/ 34 h 35"/>
                <a:gd name="T42" fmla="*/ 15 w 31"/>
                <a:gd name="T43" fmla="*/ 35 h 35"/>
                <a:gd name="T44" fmla="*/ 9 w 31"/>
                <a:gd name="T45" fmla="*/ 34 h 35"/>
                <a:gd name="T46" fmla="*/ 4 w 31"/>
                <a:gd name="T47" fmla="*/ 30 h 35"/>
                <a:gd name="T48" fmla="*/ 1 w 31"/>
                <a:gd name="T49" fmla="*/ 25 h 35"/>
                <a:gd name="T50" fmla="*/ 0 w 31"/>
                <a:gd name="T51" fmla="*/ 18 h 35"/>
                <a:gd name="T52" fmla="*/ 1 w 31"/>
                <a:gd name="T53" fmla="*/ 10 h 35"/>
                <a:gd name="T54" fmla="*/ 4 w 31"/>
                <a:gd name="T55" fmla="*/ 5 h 35"/>
                <a:gd name="T56" fmla="*/ 9 w 31"/>
                <a:gd name="T57" fmla="*/ 1 h 35"/>
                <a:gd name="T58" fmla="*/ 15 w 31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35">
                  <a:moveTo>
                    <a:pt x="15" y="2"/>
                  </a:moveTo>
                  <a:lnTo>
                    <a:pt x="10" y="5"/>
                  </a:lnTo>
                  <a:lnTo>
                    <a:pt x="7" y="9"/>
                  </a:lnTo>
                  <a:lnTo>
                    <a:pt x="6" y="18"/>
                  </a:lnTo>
                  <a:lnTo>
                    <a:pt x="8" y="26"/>
                  </a:lnTo>
                  <a:lnTo>
                    <a:pt x="10" y="31"/>
                  </a:lnTo>
                  <a:lnTo>
                    <a:pt x="15" y="32"/>
                  </a:lnTo>
                  <a:lnTo>
                    <a:pt x="21" y="31"/>
                  </a:lnTo>
                  <a:lnTo>
                    <a:pt x="24" y="26"/>
                  </a:lnTo>
                  <a:lnTo>
                    <a:pt x="25" y="18"/>
                  </a:lnTo>
                  <a:lnTo>
                    <a:pt x="24" y="9"/>
                  </a:lnTo>
                  <a:lnTo>
                    <a:pt x="21" y="4"/>
                  </a:lnTo>
                  <a:lnTo>
                    <a:pt x="15" y="2"/>
                  </a:lnTo>
                  <a:close/>
                  <a:moveTo>
                    <a:pt x="15" y="0"/>
                  </a:moveTo>
                  <a:lnTo>
                    <a:pt x="23" y="1"/>
                  </a:lnTo>
                  <a:lnTo>
                    <a:pt x="27" y="5"/>
                  </a:lnTo>
                  <a:lnTo>
                    <a:pt x="31" y="10"/>
                  </a:lnTo>
                  <a:lnTo>
                    <a:pt x="31" y="18"/>
                  </a:lnTo>
                  <a:lnTo>
                    <a:pt x="31" y="25"/>
                  </a:lnTo>
                  <a:lnTo>
                    <a:pt x="27" y="30"/>
                  </a:lnTo>
                  <a:lnTo>
                    <a:pt x="23" y="34"/>
                  </a:lnTo>
                  <a:lnTo>
                    <a:pt x="15" y="35"/>
                  </a:lnTo>
                  <a:lnTo>
                    <a:pt x="9" y="34"/>
                  </a:lnTo>
                  <a:lnTo>
                    <a:pt x="4" y="30"/>
                  </a:lnTo>
                  <a:lnTo>
                    <a:pt x="1" y="25"/>
                  </a:lnTo>
                  <a:lnTo>
                    <a:pt x="0" y="18"/>
                  </a:lnTo>
                  <a:lnTo>
                    <a:pt x="1" y="10"/>
                  </a:lnTo>
                  <a:lnTo>
                    <a:pt x="4" y="5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" name="Freeform 49">
              <a:extLst>
                <a:ext uri="{FF2B5EF4-FFF2-40B4-BE49-F238E27FC236}">
                  <a16:creationId xmlns:a16="http://schemas.microsoft.com/office/drawing/2014/main" id="{921427EA-CBEC-41F5-9B4A-856FC4C30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" y="1990"/>
              <a:ext cx="17" cy="50"/>
            </a:xfrm>
            <a:custGeom>
              <a:avLst/>
              <a:gdLst>
                <a:gd name="T0" fmla="*/ 11 w 17"/>
                <a:gd name="T1" fmla="*/ 0 h 50"/>
                <a:gd name="T2" fmla="*/ 12 w 17"/>
                <a:gd name="T3" fmla="*/ 0 h 50"/>
                <a:gd name="T4" fmla="*/ 12 w 17"/>
                <a:gd name="T5" fmla="*/ 46 h 50"/>
                <a:gd name="T6" fmla="*/ 13 w 17"/>
                <a:gd name="T7" fmla="*/ 47 h 50"/>
                <a:gd name="T8" fmla="*/ 13 w 17"/>
                <a:gd name="T9" fmla="*/ 47 h 50"/>
                <a:gd name="T10" fmla="*/ 14 w 17"/>
                <a:gd name="T11" fmla="*/ 48 h 50"/>
                <a:gd name="T12" fmla="*/ 17 w 17"/>
                <a:gd name="T13" fmla="*/ 48 h 50"/>
                <a:gd name="T14" fmla="*/ 17 w 17"/>
                <a:gd name="T15" fmla="*/ 50 h 50"/>
                <a:gd name="T16" fmla="*/ 0 w 17"/>
                <a:gd name="T17" fmla="*/ 50 h 50"/>
                <a:gd name="T18" fmla="*/ 0 w 17"/>
                <a:gd name="T19" fmla="*/ 48 h 50"/>
                <a:gd name="T20" fmla="*/ 3 w 17"/>
                <a:gd name="T21" fmla="*/ 47 h 50"/>
                <a:gd name="T22" fmla="*/ 4 w 17"/>
                <a:gd name="T23" fmla="*/ 47 h 50"/>
                <a:gd name="T24" fmla="*/ 5 w 17"/>
                <a:gd name="T25" fmla="*/ 47 h 50"/>
                <a:gd name="T26" fmla="*/ 5 w 17"/>
                <a:gd name="T27" fmla="*/ 4 h 50"/>
                <a:gd name="T28" fmla="*/ 4 w 17"/>
                <a:gd name="T29" fmla="*/ 4 h 50"/>
                <a:gd name="T30" fmla="*/ 0 w 17"/>
                <a:gd name="T31" fmla="*/ 4 h 50"/>
                <a:gd name="T32" fmla="*/ 0 w 17"/>
                <a:gd name="T33" fmla="*/ 2 h 50"/>
                <a:gd name="T34" fmla="*/ 11 w 17"/>
                <a:gd name="T3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50">
                  <a:moveTo>
                    <a:pt x="11" y="0"/>
                  </a:moveTo>
                  <a:lnTo>
                    <a:pt x="12" y="0"/>
                  </a:lnTo>
                  <a:lnTo>
                    <a:pt x="12" y="46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4" y="48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3" y="47"/>
                  </a:lnTo>
                  <a:lnTo>
                    <a:pt x="4" y="47"/>
                  </a:lnTo>
                  <a:lnTo>
                    <a:pt x="5" y="47"/>
                  </a:lnTo>
                  <a:lnTo>
                    <a:pt x="5" y="4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6" name="Freeform 50">
              <a:extLst>
                <a:ext uri="{FF2B5EF4-FFF2-40B4-BE49-F238E27FC236}">
                  <a16:creationId xmlns:a16="http://schemas.microsoft.com/office/drawing/2014/main" id="{6E1CFD61-5E21-421B-A02F-2E9EF588F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" y="1990"/>
              <a:ext cx="16" cy="50"/>
            </a:xfrm>
            <a:custGeom>
              <a:avLst/>
              <a:gdLst>
                <a:gd name="T0" fmla="*/ 11 w 16"/>
                <a:gd name="T1" fmla="*/ 0 h 50"/>
                <a:gd name="T2" fmla="*/ 11 w 16"/>
                <a:gd name="T3" fmla="*/ 46 h 50"/>
                <a:gd name="T4" fmla="*/ 14 w 16"/>
                <a:gd name="T5" fmla="*/ 48 h 50"/>
                <a:gd name="T6" fmla="*/ 16 w 16"/>
                <a:gd name="T7" fmla="*/ 48 h 50"/>
                <a:gd name="T8" fmla="*/ 16 w 16"/>
                <a:gd name="T9" fmla="*/ 50 h 50"/>
                <a:gd name="T10" fmla="*/ 0 w 16"/>
                <a:gd name="T11" fmla="*/ 50 h 50"/>
                <a:gd name="T12" fmla="*/ 0 w 16"/>
                <a:gd name="T13" fmla="*/ 48 h 50"/>
                <a:gd name="T14" fmla="*/ 2 w 16"/>
                <a:gd name="T15" fmla="*/ 47 h 50"/>
                <a:gd name="T16" fmla="*/ 4 w 16"/>
                <a:gd name="T17" fmla="*/ 47 h 50"/>
                <a:gd name="T18" fmla="*/ 5 w 16"/>
                <a:gd name="T19" fmla="*/ 47 h 50"/>
                <a:gd name="T20" fmla="*/ 5 w 16"/>
                <a:gd name="T21" fmla="*/ 4 h 50"/>
                <a:gd name="T22" fmla="*/ 4 w 16"/>
                <a:gd name="T23" fmla="*/ 4 h 50"/>
                <a:gd name="T24" fmla="*/ 1 w 16"/>
                <a:gd name="T25" fmla="*/ 4 h 50"/>
                <a:gd name="T26" fmla="*/ 1 w 16"/>
                <a:gd name="T27" fmla="*/ 2 h 50"/>
                <a:gd name="T28" fmla="*/ 11 w 16"/>
                <a:gd name="T2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50">
                  <a:moveTo>
                    <a:pt x="11" y="0"/>
                  </a:moveTo>
                  <a:lnTo>
                    <a:pt x="11" y="46"/>
                  </a:lnTo>
                  <a:lnTo>
                    <a:pt x="14" y="48"/>
                  </a:lnTo>
                  <a:lnTo>
                    <a:pt x="16" y="48"/>
                  </a:lnTo>
                  <a:lnTo>
                    <a:pt x="16" y="50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2" y="47"/>
                  </a:lnTo>
                  <a:lnTo>
                    <a:pt x="4" y="47"/>
                  </a:lnTo>
                  <a:lnTo>
                    <a:pt x="5" y="47"/>
                  </a:lnTo>
                  <a:lnTo>
                    <a:pt x="5" y="4"/>
                  </a:lnTo>
                  <a:lnTo>
                    <a:pt x="4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7" name="Freeform 51">
              <a:extLst>
                <a:ext uri="{FF2B5EF4-FFF2-40B4-BE49-F238E27FC236}">
                  <a16:creationId xmlns:a16="http://schemas.microsoft.com/office/drawing/2014/main" id="{A62721B6-9F6D-4107-949B-8E63C8214F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2" y="2006"/>
              <a:ext cx="28" cy="35"/>
            </a:xfrm>
            <a:custGeom>
              <a:avLst/>
              <a:gdLst>
                <a:gd name="T0" fmla="*/ 15 w 28"/>
                <a:gd name="T1" fmla="*/ 2 h 35"/>
                <a:gd name="T2" fmla="*/ 12 w 28"/>
                <a:gd name="T3" fmla="*/ 3 h 35"/>
                <a:gd name="T4" fmla="*/ 11 w 28"/>
                <a:gd name="T5" fmla="*/ 4 h 35"/>
                <a:gd name="T6" fmla="*/ 9 w 28"/>
                <a:gd name="T7" fmla="*/ 5 h 35"/>
                <a:gd name="T8" fmla="*/ 7 w 28"/>
                <a:gd name="T9" fmla="*/ 9 h 35"/>
                <a:gd name="T10" fmla="*/ 7 w 28"/>
                <a:gd name="T11" fmla="*/ 10 h 35"/>
                <a:gd name="T12" fmla="*/ 7 w 28"/>
                <a:gd name="T13" fmla="*/ 12 h 35"/>
                <a:gd name="T14" fmla="*/ 7 w 28"/>
                <a:gd name="T15" fmla="*/ 14 h 35"/>
                <a:gd name="T16" fmla="*/ 21 w 28"/>
                <a:gd name="T17" fmla="*/ 14 h 35"/>
                <a:gd name="T18" fmla="*/ 22 w 28"/>
                <a:gd name="T19" fmla="*/ 13 h 35"/>
                <a:gd name="T20" fmla="*/ 22 w 28"/>
                <a:gd name="T21" fmla="*/ 10 h 35"/>
                <a:gd name="T22" fmla="*/ 21 w 28"/>
                <a:gd name="T23" fmla="*/ 9 h 35"/>
                <a:gd name="T24" fmla="*/ 21 w 28"/>
                <a:gd name="T25" fmla="*/ 7 h 35"/>
                <a:gd name="T26" fmla="*/ 20 w 28"/>
                <a:gd name="T27" fmla="*/ 5 h 35"/>
                <a:gd name="T28" fmla="*/ 19 w 28"/>
                <a:gd name="T29" fmla="*/ 4 h 35"/>
                <a:gd name="T30" fmla="*/ 17 w 28"/>
                <a:gd name="T31" fmla="*/ 3 h 35"/>
                <a:gd name="T32" fmla="*/ 15 w 28"/>
                <a:gd name="T33" fmla="*/ 2 h 35"/>
                <a:gd name="T34" fmla="*/ 15 w 28"/>
                <a:gd name="T35" fmla="*/ 0 h 35"/>
                <a:gd name="T36" fmla="*/ 21 w 28"/>
                <a:gd name="T37" fmla="*/ 1 h 35"/>
                <a:gd name="T38" fmla="*/ 25 w 28"/>
                <a:gd name="T39" fmla="*/ 4 h 35"/>
                <a:gd name="T40" fmla="*/ 28 w 28"/>
                <a:gd name="T41" fmla="*/ 7 h 35"/>
                <a:gd name="T42" fmla="*/ 28 w 28"/>
                <a:gd name="T43" fmla="*/ 10 h 35"/>
                <a:gd name="T44" fmla="*/ 28 w 28"/>
                <a:gd name="T45" fmla="*/ 15 h 35"/>
                <a:gd name="T46" fmla="*/ 28 w 28"/>
                <a:gd name="T47" fmla="*/ 16 h 35"/>
                <a:gd name="T48" fmla="*/ 7 w 28"/>
                <a:gd name="T49" fmla="*/ 16 h 35"/>
                <a:gd name="T50" fmla="*/ 7 w 28"/>
                <a:gd name="T51" fmla="*/ 22 h 35"/>
                <a:gd name="T52" fmla="*/ 8 w 28"/>
                <a:gd name="T53" fmla="*/ 27 h 35"/>
                <a:gd name="T54" fmla="*/ 11 w 28"/>
                <a:gd name="T55" fmla="*/ 30 h 35"/>
                <a:gd name="T56" fmla="*/ 16 w 28"/>
                <a:gd name="T57" fmla="*/ 31 h 35"/>
                <a:gd name="T58" fmla="*/ 20 w 28"/>
                <a:gd name="T59" fmla="*/ 31 h 35"/>
                <a:gd name="T60" fmla="*/ 22 w 28"/>
                <a:gd name="T61" fmla="*/ 30 h 35"/>
                <a:gd name="T62" fmla="*/ 25 w 28"/>
                <a:gd name="T63" fmla="*/ 27 h 35"/>
                <a:gd name="T64" fmla="*/ 26 w 28"/>
                <a:gd name="T65" fmla="*/ 24 h 35"/>
                <a:gd name="T66" fmla="*/ 28 w 28"/>
                <a:gd name="T67" fmla="*/ 25 h 35"/>
                <a:gd name="T68" fmla="*/ 28 w 28"/>
                <a:gd name="T69" fmla="*/ 27 h 35"/>
                <a:gd name="T70" fmla="*/ 26 w 28"/>
                <a:gd name="T71" fmla="*/ 30 h 35"/>
                <a:gd name="T72" fmla="*/ 24 w 28"/>
                <a:gd name="T73" fmla="*/ 32 h 35"/>
                <a:gd name="T74" fmla="*/ 19 w 28"/>
                <a:gd name="T75" fmla="*/ 35 h 35"/>
                <a:gd name="T76" fmla="*/ 15 w 28"/>
                <a:gd name="T77" fmla="*/ 35 h 35"/>
                <a:gd name="T78" fmla="*/ 8 w 28"/>
                <a:gd name="T79" fmla="*/ 34 h 35"/>
                <a:gd name="T80" fmla="*/ 3 w 28"/>
                <a:gd name="T81" fmla="*/ 30 h 35"/>
                <a:gd name="T82" fmla="*/ 1 w 28"/>
                <a:gd name="T83" fmla="*/ 25 h 35"/>
                <a:gd name="T84" fmla="*/ 0 w 28"/>
                <a:gd name="T85" fmla="*/ 18 h 35"/>
                <a:gd name="T86" fmla="*/ 1 w 28"/>
                <a:gd name="T87" fmla="*/ 10 h 35"/>
                <a:gd name="T88" fmla="*/ 3 w 28"/>
                <a:gd name="T89" fmla="*/ 5 h 35"/>
                <a:gd name="T90" fmla="*/ 8 w 28"/>
                <a:gd name="T91" fmla="*/ 1 h 35"/>
                <a:gd name="T92" fmla="*/ 15 w 28"/>
                <a:gd name="T9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" h="35">
                  <a:moveTo>
                    <a:pt x="15" y="2"/>
                  </a:moveTo>
                  <a:lnTo>
                    <a:pt x="12" y="3"/>
                  </a:lnTo>
                  <a:lnTo>
                    <a:pt x="11" y="4"/>
                  </a:lnTo>
                  <a:lnTo>
                    <a:pt x="9" y="5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21" y="14"/>
                  </a:lnTo>
                  <a:lnTo>
                    <a:pt x="22" y="13"/>
                  </a:lnTo>
                  <a:lnTo>
                    <a:pt x="22" y="10"/>
                  </a:lnTo>
                  <a:lnTo>
                    <a:pt x="21" y="9"/>
                  </a:lnTo>
                  <a:lnTo>
                    <a:pt x="21" y="7"/>
                  </a:lnTo>
                  <a:lnTo>
                    <a:pt x="20" y="5"/>
                  </a:lnTo>
                  <a:lnTo>
                    <a:pt x="19" y="4"/>
                  </a:lnTo>
                  <a:lnTo>
                    <a:pt x="17" y="3"/>
                  </a:lnTo>
                  <a:lnTo>
                    <a:pt x="15" y="2"/>
                  </a:lnTo>
                  <a:close/>
                  <a:moveTo>
                    <a:pt x="15" y="0"/>
                  </a:moveTo>
                  <a:lnTo>
                    <a:pt x="21" y="1"/>
                  </a:lnTo>
                  <a:lnTo>
                    <a:pt x="25" y="4"/>
                  </a:lnTo>
                  <a:lnTo>
                    <a:pt x="28" y="7"/>
                  </a:lnTo>
                  <a:lnTo>
                    <a:pt x="28" y="10"/>
                  </a:lnTo>
                  <a:lnTo>
                    <a:pt x="28" y="15"/>
                  </a:lnTo>
                  <a:lnTo>
                    <a:pt x="28" y="16"/>
                  </a:lnTo>
                  <a:lnTo>
                    <a:pt x="7" y="16"/>
                  </a:lnTo>
                  <a:lnTo>
                    <a:pt x="7" y="22"/>
                  </a:lnTo>
                  <a:lnTo>
                    <a:pt x="8" y="27"/>
                  </a:lnTo>
                  <a:lnTo>
                    <a:pt x="11" y="30"/>
                  </a:lnTo>
                  <a:lnTo>
                    <a:pt x="16" y="31"/>
                  </a:lnTo>
                  <a:lnTo>
                    <a:pt x="20" y="31"/>
                  </a:lnTo>
                  <a:lnTo>
                    <a:pt x="22" y="30"/>
                  </a:lnTo>
                  <a:lnTo>
                    <a:pt x="25" y="27"/>
                  </a:lnTo>
                  <a:lnTo>
                    <a:pt x="26" y="24"/>
                  </a:lnTo>
                  <a:lnTo>
                    <a:pt x="28" y="25"/>
                  </a:lnTo>
                  <a:lnTo>
                    <a:pt x="28" y="27"/>
                  </a:lnTo>
                  <a:lnTo>
                    <a:pt x="26" y="30"/>
                  </a:lnTo>
                  <a:lnTo>
                    <a:pt x="24" y="32"/>
                  </a:lnTo>
                  <a:lnTo>
                    <a:pt x="19" y="35"/>
                  </a:lnTo>
                  <a:lnTo>
                    <a:pt x="15" y="35"/>
                  </a:lnTo>
                  <a:lnTo>
                    <a:pt x="8" y="34"/>
                  </a:lnTo>
                  <a:lnTo>
                    <a:pt x="3" y="30"/>
                  </a:lnTo>
                  <a:lnTo>
                    <a:pt x="1" y="25"/>
                  </a:lnTo>
                  <a:lnTo>
                    <a:pt x="0" y="18"/>
                  </a:lnTo>
                  <a:lnTo>
                    <a:pt x="1" y="10"/>
                  </a:lnTo>
                  <a:lnTo>
                    <a:pt x="3" y="5"/>
                  </a:lnTo>
                  <a:lnTo>
                    <a:pt x="8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8" name="Freeform 52">
              <a:extLst>
                <a:ext uri="{FF2B5EF4-FFF2-40B4-BE49-F238E27FC236}">
                  <a16:creationId xmlns:a16="http://schemas.microsoft.com/office/drawing/2014/main" id="{A3C5971D-1362-4434-B166-650B4A675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" y="2006"/>
              <a:ext cx="24" cy="34"/>
            </a:xfrm>
            <a:custGeom>
              <a:avLst/>
              <a:gdLst>
                <a:gd name="T0" fmla="*/ 11 w 24"/>
                <a:gd name="T1" fmla="*/ 0 h 34"/>
                <a:gd name="T2" fmla="*/ 12 w 24"/>
                <a:gd name="T3" fmla="*/ 5 h 34"/>
                <a:gd name="T4" fmla="*/ 14 w 24"/>
                <a:gd name="T5" fmla="*/ 4 h 34"/>
                <a:gd name="T6" fmla="*/ 17 w 24"/>
                <a:gd name="T7" fmla="*/ 1 h 34"/>
                <a:gd name="T8" fmla="*/ 19 w 24"/>
                <a:gd name="T9" fmla="*/ 0 h 34"/>
                <a:gd name="T10" fmla="*/ 21 w 24"/>
                <a:gd name="T11" fmla="*/ 0 h 34"/>
                <a:gd name="T12" fmla="*/ 22 w 24"/>
                <a:gd name="T13" fmla="*/ 1 h 34"/>
                <a:gd name="T14" fmla="*/ 24 w 24"/>
                <a:gd name="T15" fmla="*/ 2 h 34"/>
                <a:gd name="T16" fmla="*/ 24 w 24"/>
                <a:gd name="T17" fmla="*/ 4 h 34"/>
                <a:gd name="T18" fmla="*/ 23 w 24"/>
                <a:gd name="T19" fmla="*/ 5 h 34"/>
                <a:gd name="T20" fmla="*/ 22 w 24"/>
                <a:gd name="T21" fmla="*/ 6 h 34"/>
                <a:gd name="T22" fmla="*/ 21 w 24"/>
                <a:gd name="T23" fmla="*/ 7 h 34"/>
                <a:gd name="T24" fmla="*/ 20 w 24"/>
                <a:gd name="T25" fmla="*/ 7 h 34"/>
                <a:gd name="T26" fmla="*/ 17 w 24"/>
                <a:gd name="T27" fmla="*/ 6 h 34"/>
                <a:gd name="T28" fmla="*/ 17 w 24"/>
                <a:gd name="T29" fmla="*/ 5 h 34"/>
                <a:gd name="T30" fmla="*/ 14 w 24"/>
                <a:gd name="T31" fmla="*/ 5 h 34"/>
                <a:gd name="T32" fmla="*/ 13 w 24"/>
                <a:gd name="T33" fmla="*/ 6 h 34"/>
                <a:gd name="T34" fmla="*/ 12 w 24"/>
                <a:gd name="T35" fmla="*/ 9 h 34"/>
                <a:gd name="T36" fmla="*/ 12 w 24"/>
                <a:gd name="T37" fmla="*/ 31 h 34"/>
                <a:gd name="T38" fmla="*/ 15 w 24"/>
                <a:gd name="T39" fmla="*/ 32 h 34"/>
                <a:gd name="T40" fmla="*/ 18 w 24"/>
                <a:gd name="T41" fmla="*/ 32 h 34"/>
                <a:gd name="T42" fmla="*/ 18 w 24"/>
                <a:gd name="T43" fmla="*/ 34 h 34"/>
                <a:gd name="T44" fmla="*/ 0 w 24"/>
                <a:gd name="T45" fmla="*/ 34 h 34"/>
                <a:gd name="T46" fmla="*/ 0 w 24"/>
                <a:gd name="T47" fmla="*/ 32 h 34"/>
                <a:gd name="T48" fmla="*/ 3 w 24"/>
                <a:gd name="T49" fmla="*/ 31 h 34"/>
                <a:gd name="T50" fmla="*/ 4 w 24"/>
                <a:gd name="T51" fmla="*/ 31 h 34"/>
                <a:gd name="T52" fmla="*/ 5 w 24"/>
                <a:gd name="T53" fmla="*/ 30 h 34"/>
                <a:gd name="T54" fmla="*/ 5 w 24"/>
                <a:gd name="T55" fmla="*/ 5 h 34"/>
                <a:gd name="T56" fmla="*/ 4 w 24"/>
                <a:gd name="T57" fmla="*/ 4 h 34"/>
                <a:gd name="T58" fmla="*/ 0 w 24"/>
                <a:gd name="T59" fmla="*/ 4 h 34"/>
                <a:gd name="T60" fmla="*/ 0 w 24"/>
                <a:gd name="T61" fmla="*/ 2 h 34"/>
                <a:gd name="T62" fmla="*/ 11 w 24"/>
                <a:gd name="T6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34">
                  <a:moveTo>
                    <a:pt x="11" y="0"/>
                  </a:moveTo>
                  <a:lnTo>
                    <a:pt x="12" y="5"/>
                  </a:lnTo>
                  <a:lnTo>
                    <a:pt x="14" y="4"/>
                  </a:lnTo>
                  <a:lnTo>
                    <a:pt x="17" y="1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2" y="1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3" y="5"/>
                  </a:lnTo>
                  <a:lnTo>
                    <a:pt x="22" y="6"/>
                  </a:lnTo>
                  <a:lnTo>
                    <a:pt x="21" y="7"/>
                  </a:lnTo>
                  <a:lnTo>
                    <a:pt x="20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4" y="5"/>
                  </a:lnTo>
                  <a:lnTo>
                    <a:pt x="13" y="6"/>
                  </a:lnTo>
                  <a:lnTo>
                    <a:pt x="12" y="9"/>
                  </a:lnTo>
                  <a:lnTo>
                    <a:pt x="12" y="31"/>
                  </a:lnTo>
                  <a:lnTo>
                    <a:pt x="15" y="32"/>
                  </a:lnTo>
                  <a:lnTo>
                    <a:pt x="18" y="32"/>
                  </a:lnTo>
                  <a:lnTo>
                    <a:pt x="18" y="34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5" y="30"/>
                  </a:lnTo>
                  <a:lnTo>
                    <a:pt x="5" y="5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9" name="Freeform 53">
              <a:extLst>
                <a:ext uri="{FF2B5EF4-FFF2-40B4-BE49-F238E27FC236}">
                  <a16:creationId xmlns:a16="http://schemas.microsoft.com/office/drawing/2014/main" id="{D16BD093-64DB-425C-8CBA-E5C68FC406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2" y="1958"/>
              <a:ext cx="46" cy="47"/>
            </a:xfrm>
            <a:custGeom>
              <a:avLst/>
              <a:gdLst>
                <a:gd name="T0" fmla="*/ 14 w 46"/>
                <a:gd name="T1" fmla="*/ 3 h 47"/>
                <a:gd name="T2" fmla="*/ 13 w 46"/>
                <a:gd name="T3" fmla="*/ 4 h 47"/>
                <a:gd name="T4" fmla="*/ 13 w 46"/>
                <a:gd name="T5" fmla="*/ 43 h 47"/>
                <a:gd name="T6" fmla="*/ 16 w 46"/>
                <a:gd name="T7" fmla="*/ 44 h 47"/>
                <a:gd name="T8" fmla="*/ 19 w 46"/>
                <a:gd name="T9" fmla="*/ 44 h 47"/>
                <a:gd name="T10" fmla="*/ 26 w 46"/>
                <a:gd name="T11" fmla="*/ 44 h 47"/>
                <a:gd name="T12" fmla="*/ 31 w 46"/>
                <a:gd name="T13" fmla="*/ 42 h 47"/>
                <a:gd name="T14" fmla="*/ 36 w 46"/>
                <a:gd name="T15" fmla="*/ 38 h 47"/>
                <a:gd name="T16" fmla="*/ 38 w 46"/>
                <a:gd name="T17" fmla="*/ 32 h 47"/>
                <a:gd name="T18" fmla="*/ 39 w 46"/>
                <a:gd name="T19" fmla="*/ 23 h 47"/>
                <a:gd name="T20" fmla="*/ 39 w 46"/>
                <a:gd name="T21" fmla="*/ 17 h 47"/>
                <a:gd name="T22" fmla="*/ 36 w 46"/>
                <a:gd name="T23" fmla="*/ 11 h 47"/>
                <a:gd name="T24" fmla="*/ 33 w 46"/>
                <a:gd name="T25" fmla="*/ 7 h 47"/>
                <a:gd name="T26" fmla="*/ 27 w 46"/>
                <a:gd name="T27" fmla="*/ 4 h 47"/>
                <a:gd name="T28" fmla="*/ 20 w 46"/>
                <a:gd name="T29" fmla="*/ 3 h 47"/>
                <a:gd name="T30" fmla="*/ 14 w 46"/>
                <a:gd name="T31" fmla="*/ 3 h 47"/>
                <a:gd name="T32" fmla="*/ 0 w 46"/>
                <a:gd name="T33" fmla="*/ 0 h 47"/>
                <a:gd name="T34" fmla="*/ 22 w 46"/>
                <a:gd name="T35" fmla="*/ 0 h 47"/>
                <a:gd name="T36" fmla="*/ 32 w 46"/>
                <a:gd name="T37" fmla="*/ 1 h 47"/>
                <a:gd name="T38" fmla="*/ 40 w 46"/>
                <a:gd name="T39" fmla="*/ 6 h 47"/>
                <a:gd name="T40" fmla="*/ 45 w 46"/>
                <a:gd name="T41" fmla="*/ 14 h 47"/>
                <a:gd name="T42" fmla="*/ 46 w 46"/>
                <a:gd name="T43" fmla="*/ 22 h 47"/>
                <a:gd name="T44" fmla="*/ 45 w 46"/>
                <a:gd name="T45" fmla="*/ 31 h 47"/>
                <a:gd name="T46" fmla="*/ 42 w 46"/>
                <a:gd name="T47" fmla="*/ 38 h 47"/>
                <a:gd name="T48" fmla="*/ 38 w 46"/>
                <a:gd name="T49" fmla="*/ 43 h 47"/>
                <a:gd name="T50" fmla="*/ 30 w 46"/>
                <a:gd name="T51" fmla="*/ 46 h 47"/>
                <a:gd name="T52" fmla="*/ 21 w 46"/>
                <a:gd name="T53" fmla="*/ 47 h 47"/>
                <a:gd name="T54" fmla="*/ 0 w 46"/>
                <a:gd name="T55" fmla="*/ 47 h 47"/>
                <a:gd name="T56" fmla="*/ 0 w 46"/>
                <a:gd name="T57" fmla="*/ 45 h 47"/>
                <a:gd name="T58" fmla="*/ 2 w 46"/>
                <a:gd name="T59" fmla="*/ 44 h 47"/>
                <a:gd name="T60" fmla="*/ 5 w 46"/>
                <a:gd name="T61" fmla="*/ 44 h 47"/>
                <a:gd name="T62" fmla="*/ 6 w 46"/>
                <a:gd name="T63" fmla="*/ 44 h 47"/>
                <a:gd name="T64" fmla="*/ 6 w 46"/>
                <a:gd name="T65" fmla="*/ 4 h 47"/>
                <a:gd name="T66" fmla="*/ 5 w 46"/>
                <a:gd name="T67" fmla="*/ 3 h 47"/>
                <a:gd name="T68" fmla="*/ 3 w 46"/>
                <a:gd name="T69" fmla="*/ 2 h 47"/>
                <a:gd name="T70" fmla="*/ 0 w 46"/>
                <a:gd name="T71" fmla="*/ 2 h 47"/>
                <a:gd name="T72" fmla="*/ 0 w 46"/>
                <a:gd name="T7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" h="47">
                  <a:moveTo>
                    <a:pt x="14" y="3"/>
                  </a:moveTo>
                  <a:lnTo>
                    <a:pt x="13" y="4"/>
                  </a:lnTo>
                  <a:lnTo>
                    <a:pt x="13" y="43"/>
                  </a:lnTo>
                  <a:lnTo>
                    <a:pt x="16" y="44"/>
                  </a:lnTo>
                  <a:lnTo>
                    <a:pt x="19" y="44"/>
                  </a:lnTo>
                  <a:lnTo>
                    <a:pt x="26" y="44"/>
                  </a:lnTo>
                  <a:lnTo>
                    <a:pt x="31" y="42"/>
                  </a:lnTo>
                  <a:lnTo>
                    <a:pt x="36" y="38"/>
                  </a:lnTo>
                  <a:lnTo>
                    <a:pt x="38" y="32"/>
                  </a:lnTo>
                  <a:lnTo>
                    <a:pt x="39" y="23"/>
                  </a:lnTo>
                  <a:lnTo>
                    <a:pt x="39" y="17"/>
                  </a:lnTo>
                  <a:lnTo>
                    <a:pt x="36" y="11"/>
                  </a:lnTo>
                  <a:lnTo>
                    <a:pt x="33" y="7"/>
                  </a:lnTo>
                  <a:lnTo>
                    <a:pt x="27" y="4"/>
                  </a:lnTo>
                  <a:lnTo>
                    <a:pt x="20" y="3"/>
                  </a:lnTo>
                  <a:lnTo>
                    <a:pt x="14" y="3"/>
                  </a:lnTo>
                  <a:close/>
                  <a:moveTo>
                    <a:pt x="0" y="0"/>
                  </a:moveTo>
                  <a:lnTo>
                    <a:pt x="22" y="0"/>
                  </a:lnTo>
                  <a:lnTo>
                    <a:pt x="32" y="1"/>
                  </a:lnTo>
                  <a:lnTo>
                    <a:pt x="40" y="6"/>
                  </a:lnTo>
                  <a:lnTo>
                    <a:pt x="45" y="14"/>
                  </a:lnTo>
                  <a:lnTo>
                    <a:pt x="46" y="22"/>
                  </a:lnTo>
                  <a:lnTo>
                    <a:pt x="45" y="31"/>
                  </a:lnTo>
                  <a:lnTo>
                    <a:pt x="42" y="38"/>
                  </a:lnTo>
                  <a:lnTo>
                    <a:pt x="38" y="43"/>
                  </a:lnTo>
                  <a:lnTo>
                    <a:pt x="30" y="46"/>
                  </a:lnTo>
                  <a:lnTo>
                    <a:pt x="21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2" y="44"/>
                  </a:lnTo>
                  <a:lnTo>
                    <a:pt x="5" y="44"/>
                  </a:lnTo>
                  <a:lnTo>
                    <a:pt x="6" y="44"/>
                  </a:lnTo>
                  <a:lnTo>
                    <a:pt x="6" y="4"/>
                  </a:lnTo>
                  <a:lnTo>
                    <a:pt x="5" y="3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0" name="Freeform 54">
              <a:extLst>
                <a:ext uri="{FF2B5EF4-FFF2-40B4-BE49-F238E27FC236}">
                  <a16:creationId xmlns:a16="http://schemas.microsoft.com/office/drawing/2014/main" id="{E8FEC5A1-DCD3-41FD-913B-A761D663DC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5" y="1971"/>
              <a:ext cx="29" cy="35"/>
            </a:xfrm>
            <a:custGeom>
              <a:avLst/>
              <a:gdLst>
                <a:gd name="T0" fmla="*/ 15 w 29"/>
                <a:gd name="T1" fmla="*/ 2 h 35"/>
                <a:gd name="T2" fmla="*/ 13 w 29"/>
                <a:gd name="T3" fmla="*/ 3 h 35"/>
                <a:gd name="T4" fmla="*/ 11 w 29"/>
                <a:gd name="T5" fmla="*/ 4 h 35"/>
                <a:gd name="T6" fmla="*/ 9 w 29"/>
                <a:gd name="T7" fmla="*/ 5 h 35"/>
                <a:gd name="T8" fmla="*/ 7 w 29"/>
                <a:gd name="T9" fmla="*/ 10 h 35"/>
                <a:gd name="T10" fmla="*/ 7 w 29"/>
                <a:gd name="T11" fmla="*/ 14 h 35"/>
                <a:gd name="T12" fmla="*/ 21 w 29"/>
                <a:gd name="T13" fmla="*/ 14 h 35"/>
                <a:gd name="T14" fmla="*/ 22 w 29"/>
                <a:gd name="T15" fmla="*/ 13 h 35"/>
                <a:gd name="T16" fmla="*/ 22 w 29"/>
                <a:gd name="T17" fmla="*/ 10 h 35"/>
                <a:gd name="T18" fmla="*/ 21 w 29"/>
                <a:gd name="T19" fmla="*/ 9 h 35"/>
                <a:gd name="T20" fmla="*/ 21 w 29"/>
                <a:gd name="T21" fmla="*/ 7 h 35"/>
                <a:gd name="T22" fmla="*/ 21 w 29"/>
                <a:gd name="T23" fmla="*/ 5 h 35"/>
                <a:gd name="T24" fmla="*/ 19 w 29"/>
                <a:gd name="T25" fmla="*/ 4 h 35"/>
                <a:gd name="T26" fmla="*/ 17 w 29"/>
                <a:gd name="T27" fmla="*/ 3 h 35"/>
                <a:gd name="T28" fmla="*/ 15 w 29"/>
                <a:gd name="T29" fmla="*/ 2 h 35"/>
                <a:gd name="T30" fmla="*/ 16 w 29"/>
                <a:gd name="T31" fmla="*/ 0 h 35"/>
                <a:gd name="T32" fmla="*/ 21 w 29"/>
                <a:gd name="T33" fmla="*/ 1 h 35"/>
                <a:gd name="T34" fmla="*/ 26 w 29"/>
                <a:gd name="T35" fmla="*/ 4 h 35"/>
                <a:gd name="T36" fmla="*/ 28 w 29"/>
                <a:gd name="T37" fmla="*/ 7 h 35"/>
                <a:gd name="T38" fmla="*/ 29 w 29"/>
                <a:gd name="T39" fmla="*/ 10 h 35"/>
                <a:gd name="T40" fmla="*/ 29 w 29"/>
                <a:gd name="T41" fmla="*/ 15 h 35"/>
                <a:gd name="T42" fmla="*/ 28 w 29"/>
                <a:gd name="T43" fmla="*/ 16 h 35"/>
                <a:gd name="T44" fmla="*/ 7 w 29"/>
                <a:gd name="T45" fmla="*/ 16 h 35"/>
                <a:gd name="T46" fmla="*/ 8 w 29"/>
                <a:gd name="T47" fmla="*/ 22 h 35"/>
                <a:gd name="T48" fmla="*/ 8 w 29"/>
                <a:gd name="T49" fmla="*/ 27 h 35"/>
                <a:gd name="T50" fmla="*/ 12 w 29"/>
                <a:gd name="T51" fmla="*/ 30 h 35"/>
                <a:gd name="T52" fmla="*/ 17 w 29"/>
                <a:gd name="T53" fmla="*/ 31 h 35"/>
                <a:gd name="T54" fmla="*/ 20 w 29"/>
                <a:gd name="T55" fmla="*/ 31 h 35"/>
                <a:gd name="T56" fmla="*/ 22 w 29"/>
                <a:gd name="T57" fmla="*/ 30 h 35"/>
                <a:gd name="T58" fmla="*/ 26 w 29"/>
                <a:gd name="T59" fmla="*/ 27 h 35"/>
                <a:gd name="T60" fmla="*/ 26 w 29"/>
                <a:gd name="T61" fmla="*/ 24 h 35"/>
                <a:gd name="T62" fmla="*/ 29 w 29"/>
                <a:gd name="T63" fmla="*/ 25 h 35"/>
                <a:gd name="T64" fmla="*/ 27 w 29"/>
                <a:gd name="T65" fmla="*/ 27 h 35"/>
                <a:gd name="T66" fmla="*/ 26 w 29"/>
                <a:gd name="T67" fmla="*/ 30 h 35"/>
                <a:gd name="T68" fmla="*/ 24 w 29"/>
                <a:gd name="T69" fmla="*/ 32 h 35"/>
                <a:gd name="T70" fmla="*/ 19 w 29"/>
                <a:gd name="T71" fmla="*/ 35 h 35"/>
                <a:gd name="T72" fmla="*/ 16 w 29"/>
                <a:gd name="T73" fmla="*/ 35 h 35"/>
                <a:gd name="T74" fmla="*/ 8 w 29"/>
                <a:gd name="T75" fmla="*/ 34 h 35"/>
                <a:gd name="T76" fmla="*/ 4 w 29"/>
                <a:gd name="T77" fmla="*/ 30 h 35"/>
                <a:gd name="T78" fmla="*/ 1 w 29"/>
                <a:gd name="T79" fmla="*/ 25 h 35"/>
                <a:gd name="T80" fmla="*/ 0 w 29"/>
                <a:gd name="T81" fmla="*/ 18 h 35"/>
                <a:gd name="T82" fmla="*/ 1 w 29"/>
                <a:gd name="T83" fmla="*/ 10 h 35"/>
                <a:gd name="T84" fmla="*/ 4 w 29"/>
                <a:gd name="T85" fmla="*/ 5 h 35"/>
                <a:gd name="T86" fmla="*/ 8 w 29"/>
                <a:gd name="T87" fmla="*/ 1 h 35"/>
                <a:gd name="T88" fmla="*/ 16 w 29"/>
                <a:gd name="T8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" h="35">
                  <a:moveTo>
                    <a:pt x="15" y="2"/>
                  </a:moveTo>
                  <a:lnTo>
                    <a:pt x="13" y="3"/>
                  </a:lnTo>
                  <a:lnTo>
                    <a:pt x="11" y="4"/>
                  </a:lnTo>
                  <a:lnTo>
                    <a:pt x="9" y="5"/>
                  </a:lnTo>
                  <a:lnTo>
                    <a:pt x="7" y="10"/>
                  </a:lnTo>
                  <a:lnTo>
                    <a:pt x="7" y="14"/>
                  </a:lnTo>
                  <a:lnTo>
                    <a:pt x="21" y="14"/>
                  </a:lnTo>
                  <a:lnTo>
                    <a:pt x="22" y="13"/>
                  </a:lnTo>
                  <a:lnTo>
                    <a:pt x="22" y="10"/>
                  </a:lnTo>
                  <a:lnTo>
                    <a:pt x="21" y="9"/>
                  </a:lnTo>
                  <a:lnTo>
                    <a:pt x="21" y="7"/>
                  </a:lnTo>
                  <a:lnTo>
                    <a:pt x="21" y="5"/>
                  </a:lnTo>
                  <a:lnTo>
                    <a:pt x="19" y="4"/>
                  </a:lnTo>
                  <a:lnTo>
                    <a:pt x="17" y="3"/>
                  </a:lnTo>
                  <a:lnTo>
                    <a:pt x="15" y="2"/>
                  </a:lnTo>
                  <a:close/>
                  <a:moveTo>
                    <a:pt x="16" y="0"/>
                  </a:moveTo>
                  <a:lnTo>
                    <a:pt x="21" y="1"/>
                  </a:lnTo>
                  <a:lnTo>
                    <a:pt x="26" y="4"/>
                  </a:lnTo>
                  <a:lnTo>
                    <a:pt x="28" y="7"/>
                  </a:lnTo>
                  <a:lnTo>
                    <a:pt x="29" y="10"/>
                  </a:lnTo>
                  <a:lnTo>
                    <a:pt x="29" y="15"/>
                  </a:lnTo>
                  <a:lnTo>
                    <a:pt x="28" y="16"/>
                  </a:lnTo>
                  <a:lnTo>
                    <a:pt x="7" y="16"/>
                  </a:lnTo>
                  <a:lnTo>
                    <a:pt x="8" y="22"/>
                  </a:lnTo>
                  <a:lnTo>
                    <a:pt x="8" y="27"/>
                  </a:lnTo>
                  <a:lnTo>
                    <a:pt x="12" y="30"/>
                  </a:lnTo>
                  <a:lnTo>
                    <a:pt x="17" y="31"/>
                  </a:lnTo>
                  <a:lnTo>
                    <a:pt x="20" y="31"/>
                  </a:lnTo>
                  <a:lnTo>
                    <a:pt x="22" y="30"/>
                  </a:lnTo>
                  <a:lnTo>
                    <a:pt x="26" y="27"/>
                  </a:lnTo>
                  <a:lnTo>
                    <a:pt x="26" y="24"/>
                  </a:lnTo>
                  <a:lnTo>
                    <a:pt x="29" y="25"/>
                  </a:lnTo>
                  <a:lnTo>
                    <a:pt x="27" y="27"/>
                  </a:lnTo>
                  <a:lnTo>
                    <a:pt x="26" y="30"/>
                  </a:lnTo>
                  <a:lnTo>
                    <a:pt x="24" y="32"/>
                  </a:lnTo>
                  <a:lnTo>
                    <a:pt x="19" y="35"/>
                  </a:lnTo>
                  <a:lnTo>
                    <a:pt x="16" y="35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1" y="25"/>
                  </a:lnTo>
                  <a:lnTo>
                    <a:pt x="0" y="18"/>
                  </a:lnTo>
                  <a:lnTo>
                    <a:pt x="1" y="10"/>
                  </a:lnTo>
                  <a:lnTo>
                    <a:pt x="4" y="5"/>
                  </a:lnTo>
                  <a:lnTo>
                    <a:pt x="8" y="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1" name="Freeform 55">
              <a:extLst>
                <a:ext uri="{FF2B5EF4-FFF2-40B4-BE49-F238E27FC236}">
                  <a16:creationId xmlns:a16="http://schemas.microsoft.com/office/drawing/2014/main" id="{59CA6BB9-64E6-4B50-B49C-E8450BD36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6" y="1972"/>
              <a:ext cx="36" cy="33"/>
            </a:xfrm>
            <a:custGeom>
              <a:avLst/>
              <a:gdLst>
                <a:gd name="T0" fmla="*/ 0 w 36"/>
                <a:gd name="T1" fmla="*/ 0 h 33"/>
                <a:gd name="T2" fmla="*/ 16 w 36"/>
                <a:gd name="T3" fmla="*/ 0 h 33"/>
                <a:gd name="T4" fmla="*/ 16 w 36"/>
                <a:gd name="T5" fmla="*/ 2 h 33"/>
                <a:gd name="T6" fmla="*/ 12 w 36"/>
                <a:gd name="T7" fmla="*/ 2 h 33"/>
                <a:gd name="T8" fmla="*/ 12 w 36"/>
                <a:gd name="T9" fmla="*/ 3 h 33"/>
                <a:gd name="T10" fmla="*/ 11 w 36"/>
                <a:gd name="T11" fmla="*/ 3 h 33"/>
                <a:gd name="T12" fmla="*/ 12 w 36"/>
                <a:gd name="T13" fmla="*/ 4 h 33"/>
                <a:gd name="T14" fmla="*/ 15 w 36"/>
                <a:gd name="T15" fmla="*/ 16 h 33"/>
                <a:gd name="T16" fmla="*/ 19 w 36"/>
                <a:gd name="T17" fmla="*/ 27 h 33"/>
                <a:gd name="T18" fmla="*/ 20 w 36"/>
                <a:gd name="T19" fmla="*/ 27 h 33"/>
                <a:gd name="T20" fmla="*/ 24 w 36"/>
                <a:gd name="T21" fmla="*/ 14 h 33"/>
                <a:gd name="T22" fmla="*/ 25 w 36"/>
                <a:gd name="T23" fmla="*/ 11 h 33"/>
                <a:gd name="T24" fmla="*/ 27 w 36"/>
                <a:gd name="T25" fmla="*/ 6 h 33"/>
                <a:gd name="T26" fmla="*/ 27 w 36"/>
                <a:gd name="T27" fmla="*/ 3 h 33"/>
                <a:gd name="T28" fmla="*/ 26 w 36"/>
                <a:gd name="T29" fmla="*/ 2 h 33"/>
                <a:gd name="T30" fmla="*/ 23 w 36"/>
                <a:gd name="T31" fmla="*/ 2 h 33"/>
                <a:gd name="T32" fmla="*/ 23 w 36"/>
                <a:gd name="T33" fmla="*/ 0 h 33"/>
                <a:gd name="T34" fmla="*/ 36 w 36"/>
                <a:gd name="T35" fmla="*/ 0 h 33"/>
                <a:gd name="T36" fmla="*/ 36 w 36"/>
                <a:gd name="T37" fmla="*/ 2 h 33"/>
                <a:gd name="T38" fmla="*/ 33 w 36"/>
                <a:gd name="T39" fmla="*/ 2 h 33"/>
                <a:gd name="T40" fmla="*/ 33 w 36"/>
                <a:gd name="T41" fmla="*/ 3 h 33"/>
                <a:gd name="T42" fmla="*/ 32 w 36"/>
                <a:gd name="T43" fmla="*/ 3 h 33"/>
                <a:gd name="T44" fmla="*/ 31 w 36"/>
                <a:gd name="T45" fmla="*/ 4 h 33"/>
                <a:gd name="T46" fmla="*/ 30 w 36"/>
                <a:gd name="T47" fmla="*/ 7 h 33"/>
                <a:gd name="T48" fmla="*/ 29 w 36"/>
                <a:gd name="T49" fmla="*/ 9 h 33"/>
                <a:gd name="T50" fmla="*/ 28 w 36"/>
                <a:gd name="T51" fmla="*/ 13 h 33"/>
                <a:gd name="T52" fmla="*/ 20 w 36"/>
                <a:gd name="T53" fmla="*/ 33 h 33"/>
                <a:gd name="T54" fmla="*/ 16 w 36"/>
                <a:gd name="T55" fmla="*/ 33 h 33"/>
                <a:gd name="T56" fmla="*/ 10 w 36"/>
                <a:gd name="T57" fmla="*/ 18 h 33"/>
                <a:gd name="T58" fmla="*/ 5 w 36"/>
                <a:gd name="T59" fmla="*/ 5 h 33"/>
                <a:gd name="T60" fmla="*/ 4 w 36"/>
                <a:gd name="T61" fmla="*/ 4 h 33"/>
                <a:gd name="T62" fmla="*/ 3 w 36"/>
                <a:gd name="T63" fmla="*/ 3 h 33"/>
                <a:gd name="T64" fmla="*/ 2 w 36"/>
                <a:gd name="T65" fmla="*/ 2 h 33"/>
                <a:gd name="T66" fmla="*/ 0 w 36"/>
                <a:gd name="T67" fmla="*/ 2 h 33"/>
                <a:gd name="T68" fmla="*/ 0 w 36"/>
                <a:gd name="T6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33">
                  <a:moveTo>
                    <a:pt x="0" y="0"/>
                  </a:moveTo>
                  <a:lnTo>
                    <a:pt x="16" y="0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12" y="4"/>
                  </a:lnTo>
                  <a:lnTo>
                    <a:pt x="15" y="16"/>
                  </a:lnTo>
                  <a:lnTo>
                    <a:pt x="19" y="27"/>
                  </a:lnTo>
                  <a:lnTo>
                    <a:pt x="20" y="27"/>
                  </a:lnTo>
                  <a:lnTo>
                    <a:pt x="24" y="14"/>
                  </a:lnTo>
                  <a:lnTo>
                    <a:pt x="25" y="11"/>
                  </a:lnTo>
                  <a:lnTo>
                    <a:pt x="27" y="6"/>
                  </a:lnTo>
                  <a:lnTo>
                    <a:pt x="27" y="3"/>
                  </a:lnTo>
                  <a:lnTo>
                    <a:pt x="26" y="2"/>
                  </a:lnTo>
                  <a:lnTo>
                    <a:pt x="23" y="2"/>
                  </a:lnTo>
                  <a:lnTo>
                    <a:pt x="23" y="0"/>
                  </a:lnTo>
                  <a:lnTo>
                    <a:pt x="36" y="0"/>
                  </a:lnTo>
                  <a:lnTo>
                    <a:pt x="36" y="2"/>
                  </a:lnTo>
                  <a:lnTo>
                    <a:pt x="33" y="2"/>
                  </a:lnTo>
                  <a:lnTo>
                    <a:pt x="33" y="3"/>
                  </a:lnTo>
                  <a:lnTo>
                    <a:pt x="32" y="3"/>
                  </a:lnTo>
                  <a:lnTo>
                    <a:pt x="31" y="4"/>
                  </a:lnTo>
                  <a:lnTo>
                    <a:pt x="30" y="7"/>
                  </a:lnTo>
                  <a:lnTo>
                    <a:pt x="29" y="9"/>
                  </a:lnTo>
                  <a:lnTo>
                    <a:pt x="28" y="13"/>
                  </a:lnTo>
                  <a:lnTo>
                    <a:pt x="20" y="33"/>
                  </a:lnTo>
                  <a:lnTo>
                    <a:pt x="16" y="33"/>
                  </a:lnTo>
                  <a:lnTo>
                    <a:pt x="10" y="18"/>
                  </a:lnTo>
                  <a:lnTo>
                    <a:pt x="5" y="5"/>
                  </a:lnTo>
                  <a:lnTo>
                    <a:pt x="4" y="4"/>
                  </a:lnTo>
                  <a:lnTo>
                    <a:pt x="3" y="3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2" name="Freeform 56">
              <a:extLst>
                <a:ext uri="{FF2B5EF4-FFF2-40B4-BE49-F238E27FC236}">
                  <a16:creationId xmlns:a16="http://schemas.microsoft.com/office/drawing/2014/main" id="{3E522E40-07FB-4866-BBE4-882DFBEC32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52" y="1957"/>
              <a:ext cx="17" cy="48"/>
            </a:xfrm>
            <a:custGeom>
              <a:avLst/>
              <a:gdLst>
                <a:gd name="T0" fmla="*/ 11 w 17"/>
                <a:gd name="T1" fmla="*/ 14 h 48"/>
                <a:gd name="T2" fmla="*/ 11 w 17"/>
                <a:gd name="T3" fmla="*/ 44 h 48"/>
                <a:gd name="T4" fmla="*/ 13 w 17"/>
                <a:gd name="T5" fmla="*/ 45 h 48"/>
                <a:gd name="T6" fmla="*/ 14 w 17"/>
                <a:gd name="T7" fmla="*/ 46 h 48"/>
                <a:gd name="T8" fmla="*/ 17 w 17"/>
                <a:gd name="T9" fmla="*/ 46 h 48"/>
                <a:gd name="T10" fmla="*/ 17 w 17"/>
                <a:gd name="T11" fmla="*/ 48 h 48"/>
                <a:gd name="T12" fmla="*/ 0 w 17"/>
                <a:gd name="T13" fmla="*/ 48 h 48"/>
                <a:gd name="T14" fmla="*/ 0 w 17"/>
                <a:gd name="T15" fmla="*/ 46 h 48"/>
                <a:gd name="T16" fmla="*/ 2 w 17"/>
                <a:gd name="T17" fmla="*/ 45 h 48"/>
                <a:gd name="T18" fmla="*/ 4 w 17"/>
                <a:gd name="T19" fmla="*/ 45 h 48"/>
                <a:gd name="T20" fmla="*/ 6 w 17"/>
                <a:gd name="T21" fmla="*/ 44 h 48"/>
                <a:gd name="T22" fmla="*/ 6 w 17"/>
                <a:gd name="T23" fmla="*/ 21 h 48"/>
                <a:gd name="T24" fmla="*/ 5 w 17"/>
                <a:gd name="T25" fmla="*/ 19 h 48"/>
                <a:gd name="T26" fmla="*/ 5 w 17"/>
                <a:gd name="T27" fmla="*/ 19 h 48"/>
                <a:gd name="T28" fmla="*/ 4 w 17"/>
                <a:gd name="T29" fmla="*/ 18 h 48"/>
                <a:gd name="T30" fmla="*/ 1 w 17"/>
                <a:gd name="T31" fmla="*/ 18 h 48"/>
                <a:gd name="T32" fmla="*/ 1 w 17"/>
                <a:gd name="T33" fmla="*/ 16 h 48"/>
                <a:gd name="T34" fmla="*/ 11 w 17"/>
                <a:gd name="T35" fmla="*/ 14 h 48"/>
                <a:gd name="T36" fmla="*/ 8 w 17"/>
                <a:gd name="T37" fmla="*/ 0 h 48"/>
                <a:gd name="T38" fmla="*/ 10 w 17"/>
                <a:gd name="T39" fmla="*/ 0 h 48"/>
                <a:gd name="T40" fmla="*/ 11 w 17"/>
                <a:gd name="T41" fmla="*/ 1 h 48"/>
                <a:gd name="T42" fmla="*/ 12 w 17"/>
                <a:gd name="T43" fmla="*/ 2 h 48"/>
                <a:gd name="T44" fmla="*/ 12 w 17"/>
                <a:gd name="T45" fmla="*/ 6 h 48"/>
                <a:gd name="T46" fmla="*/ 11 w 17"/>
                <a:gd name="T47" fmla="*/ 7 h 48"/>
                <a:gd name="T48" fmla="*/ 10 w 17"/>
                <a:gd name="T49" fmla="*/ 8 h 48"/>
                <a:gd name="T50" fmla="*/ 8 w 17"/>
                <a:gd name="T51" fmla="*/ 8 h 48"/>
                <a:gd name="T52" fmla="*/ 5 w 17"/>
                <a:gd name="T53" fmla="*/ 6 h 48"/>
                <a:gd name="T54" fmla="*/ 4 w 17"/>
                <a:gd name="T55" fmla="*/ 4 h 48"/>
                <a:gd name="T56" fmla="*/ 5 w 17"/>
                <a:gd name="T57" fmla="*/ 1 h 48"/>
                <a:gd name="T58" fmla="*/ 8 w 17"/>
                <a:gd name="T5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" h="48">
                  <a:moveTo>
                    <a:pt x="11" y="14"/>
                  </a:moveTo>
                  <a:lnTo>
                    <a:pt x="11" y="44"/>
                  </a:lnTo>
                  <a:lnTo>
                    <a:pt x="13" y="45"/>
                  </a:lnTo>
                  <a:lnTo>
                    <a:pt x="14" y="46"/>
                  </a:lnTo>
                  <a:lnTo>
                    <a:pt x="17" y="46"/>
                  </a:lnTo>
                  <a:lnTo>
                    <a:pt x="17" y="48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2" y="45"/>
                  </a:lnTo>
                  <a:lnTo>
                    <a:pt x="4" y="45"/>
                  </a:lnTo>
                  <a:lnTo>
                    <a:pt x="6" y="44"/>
                  </a:lnTo>
                  <a:lnTo>
                    <a:pt x="6" y="21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4" y="18"/>
                  </a:lnTo>
                  <a:lnTo>
                    <a:pt x="1" y="18"/>
                  </a:lnTo>
                  <a:lnTo>
                    <a:pt x="1" y="16"/>
                  </a:lnTo>
                  <a:lnTo>
                    <a:pt x="11" y="14"/>
                  </a:lnTo>
                  <a:close/>
                  <a:moveTo>
                    <a:pt x="8" y="0"/>
                  </a:moveTo>
                  <a:lnTo>
                    <a:pt x="10" y="0"/>
                  </a:lnTo>
                  <a:lnTo>
                    <a:pt x="11" y="1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1" y="7"/>
                  </a:lnTo>
                  <a:lnTo>
                    <a:pt x="10" y="8"/>
                  </a:lnTo>
                  <a:lnTo>
                    <a:pt x="8" y="8"/>
                  </a:lnTo>
                  <a:lnTo>
                    <a:pt x="5" y="6"/>
                  </a:lnTo>
                  <a:lnTo>
                    <a:pt x="4" y="4"/>
                  </a:lnTo>
                  <a:lnTo>
                    <a:pt x="5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" name="Freeform 57">
              <a:extLst>
                <a:ext uri="{FF2B5EF4-FFF2-40B4-BE49-F238E27FC236}">
                  <a16:creationId xmlns:a16="http://schemas.microsoft.com/office/drawing/2014/main" id="{566AA2B2-EB9C-42ED-9411-0031FF4B1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3" y="1971"/>
              <a:ext cx="28" cy="35"/>
            </a:xfrm>
            <a:custGeom>
              <a:avLst/>
              <a:gdLst>
                <a:gd name="T0" fmla="*/ 16 w 28"/>
                <a:gd name="T1" fmla="*/ 0 h 35"/>
                <a:gd name="T2" fmla="*/ 20 w 28"/>
                <a:gd name="T3" fmla="*/ 1 h 35"/>
                <a:gd name="T4" fmla="*/ 23 w 28"/>
                <a:gd name="T5" fmla="*/ 1 h 35"/>
                <a:gd name="T6" fmla="*/ 26 w 28"/>
                <a:gd name="T7" fmla="*/ 3 h 35"/>
                <a:gd name="T8" fmla="*/ 27 w 28"/>
                <a:gd name="T9" fmla="*/ 5 h 35"/>
                <a:gd name="T10" fmla="*/ 27 w 28"/>
                <a:gd name="T11" fmla="*/ 8 h 35"/>
                <a:gd name="T12" fmla="*/ 25 w 28"/>
                <a:gd name="T13" fmla="*/ 10 h 35"/>
                <a:gd name="T14" fmla="*/ 23 w 28"/>
                <a:gd name="T15" fmla="*/ 10 h 35"/>
                <a:gd name="T16" fmla="*/ 23 w 28"/>
                <a:gd name="T17" fmla="*/ 9 h 35"/>
                <a:gd name="T18" fmla="*/ 22 w 28"/>
                <a:gd name="T19" fmla="*/ 9 h 35"/>
                <a:gd name="T20" fmla="*/ 22 w 28"/>
                <a:gd name="T21" fmla="*/ 9 h 35"/>
                <a:gd name="T22" fmla="*/ 20 w 28"/>
                <a:gd name="T23" fmla="*/ 6 h 35"/>
                <a:gd name="T24" fmla="*/ 19 w 28"/>
                <a:gd name="T25" fmla="*/ 4 h 35"/>
                <a:gd name="T26" fmla="*/ 18 w 28"/>
                <a:gd name="T27" fmla="*/ 3 h 35"/>
                <a:gd name="T28" fmla="*/ 15 w 28"/>
                <a:gd name="T29" fmla="*/ 2 h 35"/>
                <a:gd name="T30" fmla="*/ 12 w 28"/>
                <a:gd name="T31" fmla="*/ 3 h 35"/>
                <a:gd name="T32" fmla="*/ 10 w 28"/>
                <a:gd name="T33" fmla="*/ 5 h 35"/>
                <a:gd name="T34" fmla="*/ 7 w 28"/>
                <a:gd name="T35" fmla="*/ 10 h 35"/>
                <a:gd name="T36" fmla="*/ 6 w 28"/>
                <a:gd name="T37" fmla="*/ 17 h 35"/>
                <a:gd name="T38" fmla="*/ 7 w 28"/>
                <a:gd name="T39" fmla="*/ 22 h 35"/>
                <a:gd name="T40" fmla="*/ 9 w 28"/>
                <a:gd name="T41" fmla="*/ 27 h 35"/>
                <a:gd name="T42" fmla="*/ 12 w 28"/>
                <a:gd name="T43" fmla="*/ 30 h 35"/>
                <a:gd name="T44" fmla="*/ 17 w 28"/>
                <a:gd name="T45" fmla="*/ 31 h 35"/>
                <a:gd name="T46" fmla="*/ 22 w 28"/>
                <a:gd name="T47" fmla="*/ 30 h 35"/>
                <a:gd name="T48" fmla="*/ 23 w 28"/>
                <a:gd name="T49" fmla="*/ 29 h 35"/>
                <a:gd name="T50" fmla="*/ 27 w 28"/>
                <a:gd name="T51" fmla="*/ 24 h 35"/>
                <a:gd name="T52" fmla="*/ 28 w 28"/>
                <a:gd name="T53" fmla="*/ 25 h 35"/>
                <a:gd name="T54" fmla="*/ 27 w 28"/>
                <a:gd name="T55" fmla="*/ 28 h 35"/>
                <a:gd name="T56" fmla="*/ 25 w 28"/>
                <a:gd name="T57" fmla="*/ 31 h 35"/>
                <a:gd name="T58" fmla="*/ 20 w 28"/>
                <a:gd name="T59" fmla="*/ 34 h 35"/>
                <a:gd name="T60" fmla="*/ 18 w 28"/>
                <a:gd name="T61" fmla="*/ 35 h 35"/>
                <a:gd name="T62" fmla="*/ 15 w 28"/>
                <a:gd name="T63" fmla="*/ 35 h 35"/>
                <a:gd name="T64" fmla="*/ 9 w 28"/>
                <a:gd name="T65" fmla="*/ 34 h 35"/>
                <a:gd name="T66" fmla="*/ 4 w 28"/>
                <a:gd name="T67" fmla="*/ 31 h 35"/>
                <a:gd name="T68" fmla="*/ 1 w 28"/>
                <a:gd name="T69" fmla="*/ 25 h 35"/>
                <a:gd name="T70" fmla="*/ 0 w 28"/>
                <a:gd name="T71" fmla="*/ 18 h 35"/>
                <a:gd name="T72" fmla="*/ 1 w 28"/>
                <a:gd name="T73" fmla="*/ 11 h 35"/>
                <a:gd name="T74" fmla="*/ 3 w 28"/>
                <a:gd name="T75" fmla="*/ 5 h 35"/>
                <a:gd name="T76" fmla="*/ 8 w 28"/>
                <a:gd name="T77" fmla="*/ 1 h 35"/>
                <a:gd name="T78" fmla="*/ 16 w 28"/>
                <a:gd name="T7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" h="35">
                  <a:moveTo>
                    <a:pt x="16" y="0"/>
                  </a:moveTo>
                  <a:lnTo>
                    <a:pt x="20" y="1"/>
                  </a:lnTo>
                  <a:lnTo>
                    <a:pt x="23" y="1"/>
                  </a:lnTo>
                  <a:lnTo>
                    <a:pt x="26" y="3"/>
                  </a:lnTo>
                  <a:lnTo>
                    <a:pt x="27" y="5"/>
                  </a:lnTo>
                  <a:lnTo>
                    <a:pt x="27" y="8"/>
                  </a:lnTo>
                  <a:lnTo>
                    <a:pt x="25" y="10"/>
                  </a:lnTo>
                  <a:lnTo>
                    <a:pt x="23" y="10"/>
                  </a:lnTo>
                  <a:lnTo>
                    <a:pt x="23" y="9"/>
                  </a:lnTo>
                  <a:lnTo>
                    <a:pt x="22" y="9"/>
                  </a:lnTo>
                  <a:lnTo>
                    <a:pt x="22" y="9"/>
                  </a:lnTo>
                  <a:lnTo>
                    <a:pt x="20" y="6"/>
                  </a:lnTo>
                  <a:lnTo>
                    <a:pt x="19" y="4"/>
                  </a:lnTo>
                  <a:lnTo>
                    <a:pt x="18" y="3"/>
                  </a:lnTo>
                  <a:lnTo>
                    <a:pt x="15" y="2"/>
                  </a:lnTo>
                  <a:lnTo>
                    <a:pt x="12" y="3"/>
                  </a:lnTo>
                  <a:lnTo>
                    <a:pt x="10" y="5"/>
                  </a:lnTo>
                  <a:lnTo>
                    <a:pt x="7" y="10"/>
                  </a:lnTo>
                  <a:lnTo>
                    <a:pt x="6" y="17"/>
                  </a:lnTo>
                  <a:lnTo>
                    <a:pt x="7" y="22"/>
                  </a:lnTo>
                  <a:lnTo>
                    <a:pt x="9" y="27"/>
                  </a:lnTo>
                  <a:lnTo>
                    <a:pt x="12" y="30"/>
                  </a:lnTo>
                  <a:lnTo>
                    <a:pt x="17" y="31"/>
                  </a:lnTo>
                  <a:lnTo>
                    <a:pt x="22" y="30"/>
                  </a:lnTo>
                  <a:lnTo>
                    <a:pt x="23" y="29"/>
                  </a:lnTo>
                  <a:lnTo>
                    <a:pt x="27" y="24"/>
                  </a:lnTo>
                  <a:lnTo>
                    <a:pt x="28" y="25"/>
                  </a:lnTo>
                  <a:lnTo>
                    <a:pt x="27" y="28"/>
                  </a:lnTo>
                  <a:lnTo>
                    <a:pt x="25" y="31"/>
                  </a:lnTo>
                  <a:lnTo>
                    <a:pt x="20" y="34"/>
                  </a:lnTo>
                  <a:lnTo>
                    <a:pt x="18" y="35"/>
                  </a:lnTo>
                  <a:lnTo>
                    <a:pt x="15" y="35"/>
                  </a:lnTo>
                  <a:lnTo>
                    <a:pt x="9" y="34"/>
                  </a:lnTo>
                  <a:lnTo>
                    <a:pt x="4" y="31"/>
                  </a:lnTo>
                  <a:lnTo>
                    <a:pt x="1" y="25"/>
                  </a:lnTo>
                  <a:lnTo>
                    <a:pt x="0" y="18"/>
                  </a:lnTo>
                  <a:lnTo>
                    <a:pt x="1" y="11"/>
                  </a:lnTo>
                  <a:lnTo>
                    <a:pt x="3" y="5"/>
                  </a:lnTo>
                  <a:lnTo>
                    <a:pt x="8" y="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4" name="Freeform 58">
              <a:extLst>
                <a:ext uri="{FF2B5EF4-FFF2-40B4-BE49-F238E27FC236}">
                  <a16:creationId xmlns:a16="http://schemas.microsoft.com/office/drawing/2014/main" id="{E683E50D-1522-40A1-A75D-242F0DC0C9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6" y="1971"/>
              <a:ext cx="29" cy="35"/>
            </a:xfrm>
            <a:custGeom>
              <a:avLst/>
              <a:gdLst>
                <a:gd name="T0" fmla="*/ 15 w 29"/>
                <a:gd name="T1" fmla="*/ 2 h 35"/>
                <a:gd name="T2" fmla="*/ 13 w 29"/>
                <a:gd name="T3" fmla="*/ 3 h 35"/>
                <a:gd name="T4" fmla="*/ 11 w 29"/>
                <a:gd name="T5" fmla="*/ 4 h 35"/>
                <a:gd name="T6" fmla="*/ 10 w 29"/>
                <a:gd name="T7" fmla="*/ 5 h 35"/>
                <a:gd name="T8" fmla="*/ 8 w 29"/>
                <a:gd name="T9" fmla="*/ 7 h 35"/>
                <a:gd name="T10" fmla="*/ 8 w 29"/>
                <a:gd name="T11" fmla="*/ 9 h 35"/>
                <a:gd name="T12" fmla="*/ 7 w 29"/>
                <a:gd name="T13" fmla="*/ 10 h 35"/>
                <a:gd name="T14" fmla="*/ 7 w 29"/>
                <a:gd name="T15" fmla="*/ 14 h 35"/>
                <a:gd name="T16" fmla="*/ 21 w 29"/>
                <a:gd name="T17" fmla="*/ 14 h 35"/>
                <a:gd name="T18" fmla="*/ 22 w 29"/>
                <a:gd name="T19" fmla="*/ 13 h 35"/>
                <a:gd name="T20" fmla="*/ 22 w 29"/>
                <a:gd name="T21" fmla="*/ 9 h 35"/>
                <a:gd name="T22" fmla="*/ 20 w 29"/>
                <a:gd name="T23" fmla="*/ 5 h 35"/>
                <a:gd name="T24" fmla="*/ 19 w 29"/>
                <a:gd name="T25" fmla="*/ 4 h 35"/>
                <a:gd name="T26" fmla="*/ 17 w 29"/>
                <a:gd name="T27" fmla="*/ 3 h 35"/>
                <a:gd name="T28" fmla="*/ 15 w 29"/>
                <a:gd name="T29" fmla="*/ 2 h 35"/>
                <a:gd name="T30" fmla="*/ 16 w 29"/>
                <a:gd name="T31" fmla="*/ 0 h 35"/>
                <a:gd name="T32" fmla="*/ 21 w 29"/>
                <a:gd name="T33" fmla="*/ 1 h 35"/>
                <a:gd name="T34" fmla="*/ 25 w 29"/>
                <a:gd name="T35" fmla="*/ 4 h 35"/>
                <a:gd name="T36" fmla="*/ 28 w 29"/>
                <a:gd name="T37" fmla="*/ 7 h 35"/>
                <a:gd name="T38" fmla="*/ 29 w 29"/>
                <a:gd name="T39" fmla="*/ 10 h 35"/>
                <a:gd name="T40" fmla="*/ 29 w 29"/>
                <a:gd name="T41" fmla="*/ 14 h 35"/>
                <a:gd name="T42" fmla="*/ 29 w 29"/>
                <a:gd name="T43" fmla="*/ 15 h 35"/>
                <a:gd name="T44" fmla="*/ 29 w 29"/>
                <a:gd name="T45" fmla="*/ 16 h 35"/>
                <a:gd name="T46" fmla="*/ 7 w 29"/>
                <a:gd name="T47" fmla="*/ 16 h 35"/>
                <a:gd name="T48" fmla="*/ 7 w 29"/>
                <a:gd name="T49" fmla="*/ 22 h 35"/>
                <a:gd name="T50" fmla="*/ 9 w 29"/>
                <a:gd name="T51" fmla="*/ 27 h 35"/>
                <a:gd name="T52" fmla="*/ 12 w 29"/>
                <a:gd name="T53" fmla="*/ 30 h 35"/>
                <a:gd name="T54" fmla="*/ 17 w 29"/>
                <a:gd name="T55" fmla="*/ 31 h 35"/>
                <a:gd name="T56" fmla="*/ 22 w 29"/>
                <a:gd name="T57" fmla="*/ 30 h 35"/>
                <a:gd name="T58" fmla="*/ 25 w 29"/>
                <a:gd name="T59" fmla="*/ 27 h 35"/>
                <a:gd name="T60" fmla="*/ 27 w 29"/>
                <a:gd name="T61" fmla="*/ 24 h 35"/>
                <a:gd name="T62" fmla="*/ 29 w 29"/>
                <a:gd name="T63" fmla="*/ 25 h 35"/>
                <a:gd name="T64" fmla="*/ 26 w 29"/>
                <a:gd name="T65" fmla="*/ 30 h 35"/>
                <a:gd name="T66" fmla="*/ 22 w 29"/>
                <a:gd name="T67" fmla="*/ 33 h 35"/>
                <a:gd name="T68" fmla="*/ 16 w 29"/>
                <a:gd name="T69" fmla="*/ 35 h 35"/>
                <a:gd name="T70" fmla="*/ 8 w 29"/>
                <a:gd name="T71" fmla="*/ 34 h 35"/>
                <a:gd name="T72" fmla="*/ 3 w 29"/>
                <a:gd name="T73" fmla="*/ 30 h 35"/>
                <a:gd name="T74" fmla="*/ 1 w 29"/>
                <a:gd name="T75" fmla="*/ 25 h 35"/>
                <a:gd name="T76" fmla="*/ 0 w 29"/>
                <a:gd name="T77" fmla="*/ 18 h 35"/>
                <a:gd name="T78" fmla="*/ 1 w 29"/>
                <a:gd name="T79" fmla="*/ 10 h 35"/>
                <a:gd name="T80" fmla="*/ 4 w 29"/>
                <a:gd name="T81" fmla="*/ 5 h 35"/>
                <a:gd name="T82" fmla="*/ 9 w 29"/>
                <a:gd name="T83" fmla="*/ 1 h 35"/>
                <a:gd name="T84" fmla="*/ 16 w 29"/>
                <a:gd name="T8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9" h="35">
                  <a:moveTo>
                    <a:pt x="15" y="2"/>
                  </a:moveTo>
                  <a:lnTo>
                    <a:pt x="13" y="3"/>
                  </a:lnTo>
                  <a:lnTo>
                    <a:pt x="11" y="4"/>
                  </a:lnTo>
                  <a:lnTo>
                    <a:pt x="10" y="5"/>
                  </a:lnTo>
                  <a:lnTo>
                    <a:pt x="8" y="7"/>
                  </a:lnTo>
                  <a:lnTo>
                    <a:pt x="8" y="9"/>
                  </a:lnTo>
                  <a:lnTo>
                    <a:pt x="7" y="10"/>
                  </a:lnTo>
                  <a:lnTo>
                    <a:pt x="7" y="14"/>
                  </a:lnTo>
                  <a:lnTo>
                    <a:pt x="21" y="14"/>
                  </a:lnTo>
                  <a:lnTo>
                    <a:pt x="22" y="13"/>
                  </a:lnTo>
                  <a:lnTo>
                    <a:pt x="22" y="9"/>
                  </a:lnTo>
                  <a:lnTo>
                    <a:pt x="20" y="5"/>
                  </a:lnTo>
                  <a:lnTo>
                    <a:pt x="19" y="4"/>
                  </a:lnTo>
                  <a:lnTo>
                    <a:pt x="17" y="3"/>
                  </a:lnTo>
                  <a:lnTo>
                    <a:pt x="15" y="2"/>
                  </a:lnTo>
                  <a:close/>
                  <a:moveTo>
                    <a:pt x="16" y="0"/>
                  </a:moveTo>
                  <a:lnTo>
                    <a:pt x="21" y="1"/>
                  </a:lnTo>
                  <a:lnTo>
                    <a:pt x="25" y="4"/>
                  </a:lnTo>
                  <a:lnTo>
                    <a:pt x="28" y="7"/>
                  </a:lnTo>
                  <a:lnTo>
                    <a:pt x="29" y="10"/>
                  </a:lnTo>
                  <a:lnTo>
                    <a:pt x="29" y="14"/>
                  </a:lnTo>
                  <a:lnTo>
                    <a:pt x="29" y="15"/>
                  </a:lnTo>
                  <a:lnTo>
                    <a:pt x="29" y="16"/>
                  </a:lnTo>
                  <a:lnTo>
                    <a:pt x="7" y="16"/>
                  </a:lnTo>
                  <a:lnTo>
                    <a:pt x="7" y="22"/>
                  </a:lnTo>
                  <a:lnTo>
                    <a:pt x="9" y="27"/>
                  </a:lnTo>
                  <a:lnTo>
                    <a:pt x="12" y="30"/>
                  </a:lnTo>
                  <a:lnTo>
                    <a:pt x="17" y="31"/>
                  </a:lnTo>
                  <a:lnTo>
                    <a:pt x="22" y="30"/>
                  </a:lnTo>
                  <a:lnTo>
                    <a:pt x="25" y="27"/>
                  </a:lnTo>
                  <a:lnTo>
                    <a:pt x="27" y="24"/>
                  </a:lnTo>
                  <a:lnTo>
                    <a:pt x="29" y="25"/>
                  </a:lnTo>
                  <a:lnTo>
                    <a:pt x="26" y="30"/>
                  </a:lnTo>
                  <a:lnTo>
                    <a:pt x="22" y="33"/>
                  </a:lnTo>
                  <a:lnTo>
                    <a:pt x="16" y="35"/>
                  </a:lnTo>
                  <a:lnTo>
                    <a:pt x="8" y="34"/>
                  </a:lnTo>
                  <a:lnTo>
                    <a:pt x="3" y="30"/>
                  </a:lnTo>
                  <a:lnTo>
                    <a:pt x="1" y="25"/>
                  </a:lnTo>
                  <a:lnTo>
                    <a:pt x="0" y="18"/>
                  </a:lnTo>
                  <a:lnTo>
                    <a:pt x="1" y="10"/>
                  </a:lnTo>
                  <a:lnTo>
                    <a:pt x="4" y="5"/>
                  </a:lnTo>
                  <a:lnTo>
                    <a:pt x="9" y="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5" name="Freeform 59">
              <a:extLst>
                <a:ext uri="{FF2B5EF4-FFF2-40B4-BE49-F238E27FC236}">
                  <a16:creationId xmlns:a16="http://schemas.microsoft.com/office/drawing/2014/main" id="{1F9851D4-99AE-41F9-ABE4-481F255A7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" y="2861"/>
              <a:ext cx="58" cy="46"/>
            </a:xfrm>
            <a:custGeom>
              <a:avLst/>
              <a:gdLst>
                <a:gd name="T0" fmla="*/ 0 w 58"/>
                <a:gd name="T1" fmla="*/ 0 h 46"/>
                <a:gd name="T2" fmla="*/ 14 w 58"/>
                <a:gd name="T3" fmla="*/ 0 h 46"/>
                <a:gd name="T4" fmla="*/ 21 w 58"/>
                <a:gd name="T5" fmla="*/ 18 h 46"/>
                <a:gd name="T6" fmla="*/ 29 w 58"/>
                <a:gd name="T7" fmla="*/ 36 h 46"/>
                <a:gd name="T8" fmla="*/ 45 w 58"/>
                <a:gd name="T9" fmla="*/ 0 h 46"/>
                <a:gd name="T10" fmla="*/ 58 w 58"/>
                <a:gd name="T11" fmla="*/ 0 h 46"/>
                <a:gd name="T12" fmla="*/ 58 w 58"/>
                <a:gd name="T13" fmla="*/ 1 h 46"/>
                <a:gd name="T14" fmla="*/ 56 w 58"/>
                <a:gd name="T15" fmla="*/ 1 h 46"/>
                <a:gd name="T16" fmla="*/ 53 w 58"/>
                <a:gd name="T17" fmla="*/ 2 h 46"/>
                <a:gd name="T18" fmla="*/ 53 w 58"/>
                <a:gd name="T19" fmla="*/ 3 h 46"/>
                <a:gd name="T20" fmla="*/ 53 w 58"/>
                <a:gd name="T21" fmla="*/ 43 h 46"/>
                <a:gd name="T22" fmla="*/ 53 w 58"/>
                <a:gd name="T23" fmla="*/ 44 h 46"/>
                <a:gd name="T24" fmla="*/ 56 w 58"/>
                <a:gd name="T25" fmla="*/ 45 h 46"/>
                <a:gd name="T26" fmla="*/ 58 w 58"/>
                <a:gd name="T27" fmla="*/ 45 h 46"/>
                <a:gd name="T28" fmla="*/ 58 w 58"/>
                <a:gd name="T29" fmla="*/ 46 h 46"/>
                <a:gd name="T30" fmla="*/ 40 w 58"/>
                <a:gd name="T31" fmla="*/ 46 h 46"/>
                <a:gd name="T32" fmla="*/ 40 w 58"/>
                <a:gd name="T33" fmla="*/ 45 h 46"/>
                <a:gd name="T34" fmla="*/ 43 w 58"/>
                <a:gd name="T35" fmla="*/ 44 h 46"/>
                <a:gd name="T36" fmla="*/ 45 w 58"/>
                <a:gd name="T37" fmla="*/ 44 h 46"/>
                <a:gd name="T38" fmla="*/ 45 w 58"/>
                <a:gd name="T39" fmla="*/ 43 h 46"/>
                <a:gd name="T40" fmla="*/ 46 w 58"/>
                <a:gd name="T41" fmla="*/ 41 h 46"/>
                <a:gd name="T42" fmla="*/ 46 w 58"/>
                <a:gd name="T43" fmla="*/ 5 h 46"/>
                <a:gd name="T44" fmla="*/ 45 w 58"/>
                <a:gd name="T45" fmla="*/ 5 h 46"/>
                <a:gd name="T46" fmla="*/ 28 w 58"/>
                <a:gd name="T47" fmla="*/ 45 h 46"/>
                <a:gd name="T48" fmla="*/ 26 w 58"/>
                <a:gd name="T49" fmla="*/ 45 h 46"/>
                <a:gd name="T50" fmla="*/ 9 w 58"/>
                <a:gd name="T51" fmla="*/ 5 h 46"/>
                <a:gd name="T52" fmla="*/ 9 w 58"/>
                <a:gd name="T53" fmla="*/ 38 h 46"/>
                <a:gd name="T54" fmla="*/ 10 w 58"/>
                <a:gd name="T55" fmla="*/ 41 h 46"/>
                <a:gd name="T56" fmla="*/ 10 w 58"/>
                <a:gd name="T57" fmla="*/ 43 h 46"/>
                <a:gd name="T58" fmla="*/ 11 w 58"/>
                <a:gd name="T59" fmla="*/ 44 h 46"/>
                <a:gd name="T60" fmla="*/ 13 w 58"/>
                <a:gd name="T61" fmla="*/ 44 h 46"/>
                <a:gd name="T62" fmla="*/ 15 w 58"/>
                <a:gd name="T63" fmla="*/ 45 h 46"/>
                <a:gd name="T64" fmla="*/ 15 w 58"/>
                <a:gd name="T65" fmla="*/ 46 h 46"/>
                <a:gd name="T66" fmla="*/ 0 w 58"/>
                <a:gd name="T67" fmla="*/ 46 h 46"/>
                <a:gd name="T68" fmla="*/ 0 w 58"/>
                <a:gd name="T69" fmla="*/ 45 h 46"/>
                <a:gd name="T70" fmla="*/ 2 w 58"/>
                <a:gd name="T71" fmla="*/ 44 h 46"/>
                <a:gd name="T72" fmla="*/ 4 w 58"/>
                <a:gd name="T73" fmla="*/ 44 h 46"/>
                <a:gd name="T74" fmla="*/ 6 w 58"/>
                <a:gd name="T75" fmla="*/ 41 h 46"/>
                <a:gd name="T76" fmla="*/ 6 w 58"/>
                <a:gd name="T77" fmla="*/ 3 h 46"/>
                <a:gd name="T78" fmla="*/ 5 w 58"/>
                <a:gd name="T79" fmla="*/ 2 h 46"/>
                <a:gd name="T80" fmla="*/ 2 w 58"/>
                <a:gd name="T81" fmla="*/ 1 h 46"/>
                <a:gd name="T82" fmla="*/ 0 w 58"/>
                <a:gd name="T83" fmla="*/ 1 h 46"/>
                <a:gd name="T84" fmla="*/ 0 w 58"/>
                <a:gd name="T8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46">
                  <a:moveTo>
                    <a:pt x="0" y="0"/>
                  </a:moveTo>
                  <a:lnTo>
                    <a:pt x="14" y="0"/>
                  </a:lnTo>
                  <a:lnTo>
                    <a:pt x="21" y="18"/>
                  </a:lnTo>
                  <a:lnTo>
                    <a:pt x="29" y="36"/>
                  </a:lnTo>
                  <a:lnTo>
                    <a:pt x="45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6" y="1"/>
                  </a:lnTo>
                  <a:lnTo>
                    <a:pt x="53" y="2"/>
                  </a:lnTo>
                  <a:lnTo>
                    <a:pt x="53" y="3"/>
                  </a:lnTo>
                  <a:lnTo>
                    <a:pt x="53" y="43"/>
                  </a:lnTo>
                  <a:lnTo>
                    <a:pt x="53" y="44"/>
                  </a:lnTo>
                  <a:lnTo>
                    <a:pt x="56" y="45"/>
                  </a:lnTo>
                  <a:lnTo>
                    <a:pt x="58" y="45"/>
                  </a:lnTo>
                  <a:lnTo>
                    <a:pt x="58" y="46"/>
                  </a:lnTo>
                  <a:lnTo>
                    <a:pt x="40" y="46"/>
                  </a:lnTo>
                  <a:lnTo>
                    <a:pt x="40" y="45"/>
                  </a:lnTo>
                  <a:lnTo>
                    <a:pt x="43" y="44"/>
                  </a:lnTo>
                  <a:lnTo>
                    <a:pt x="45" y="44"/>
                  </a:lnTo>
                  <a:lnTo>
                    <a:pt x="45" y="43"/>
                  </a:lnTo>
                  <a:lnTo>
                    <a:pt x="46" y="41"/>
                  </a:lnTo>
                  <a:lnTo>
                    <a:pt x="46" y="5"/>
                  </a:lnTo>
                  <a:lnTo>
                    <a:pt x="45" y="5"/>
                  </a:lnTo>
                  <a:lnTo>
                    <a:pt x="28" y="45"/>
                  </a:lnTo>
                  <a:lnTo>
                    <a:pt x="26" y="45"/>
                  </a:lnTo>
                  <a:lnTo>
                    <a:pt x="9" y="5"/>
                  </a:lnTo>
                  <a:lnTo>
                    <a:pt x="9" y="38"/>
                  </a:lnTo>
                  <a:lnTo>
                    <a:pt x="10" y="41"/>
                  </a:lnTo>
                  <a:lnTo>
                    <a:pt x="10" y="43"/>
                  </a:lnTo>
                  <a:lnTo>
                    <a:pt x="11" y="44"/>
                  </a:lnTo>
                  <a:lnTo>
                    <a:pt x="13" y="44"/>
                  </a:lnTo>
                  <a:lnTo>
                    <a:pt x="15" y="45"/>
                  </a:lnTo>
                  <a:lnTo>
                    <a:pt x="15" y="46"/>
                  </a:lnTo>
                  <a:lnTo>
                    <a:pt x="0" y="46"/>
                  </a:lnTo>
                  <a:lnTo>
                    <a:pt x="0" y="45"/>
                  </a:lnTo>
                  <a:lnTo>
                    <a:pt x="2" y="44"/>
                  </a:lnTo>
                  <a:lnTo>
                    <a:pt x="4" y="44"/>
                  </a:lnTo>
                  <a:lnTo>
                    <a:pt x="6" y="41"/>
                  </a:lnTo>
                  <a:lnTo>
                    <a:pt x="6" y="3"/>
                  </a:lnTo>
                  <a:lnTo>
                    <a:pt x="5" y="2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6" name="Freeform 60">
              <a:extLst>
                <a:ext uri="{FF2B5EF4-FFF2-40B4-BE49-F238E27FC236}">
                  <a16:creationId xmlns:a16="http://schemas.microsoft.com/office/drawing/2014/main" id="{CA857AFC-5898-4F37-9AA3-91FB32235D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2873"/>
              <a:ext cx="29" cy="35"/>
            </a:xfrm>
            <a:custGeom>
              <a:avLst/>
              <a:gdLst>
                <a:gd name="T0" fmla="*/ 15 w 29"/>
                <a:gd name="T1" fmla="*/ 2 h 35"/>
                <a:gd name="T2" fmla="*/ 13 w 29"/>
                <a:gd name="T3" fmla="*/ 3 h 35"/>
                <a:gd name="T4" fmla="*/ 11 w 29"/>
                <a:gd name="T5" fmla="*/ 4 h 35"/>
                <a:gd name="T6" fmla="*/ 10 w 29"/>
                <a:gd name="T7" fmla="*/ 6 h 35"/>
                <a:gd name="T8" fmla="*/ 7 w 29"/>
                <a:gd name="T9" fmla="*/ 11 h 35"/>
                <a:gd name="T10" fmla="*/ 7 w 29"/>
                <a:gd name="T11" fmla="*/ 14 h 35"/>
                <a:gd name="T12" fmla="*/ 21 w 29"/>
                <a:gd name="T13" fmla="*/ 14 h 35"/>
                <a:gd name="T14" fmla="*/ 22 w 29"/>
                <a:gd name="T15" fmla="*/ 13 h 35"/>
                <a:gd name="T16" fmla="*/ 22 w 29"/>
                <a:gd name="T17" fmla="*/ 9 h 35"/>
                <a:gd name="T18" fmla="*/ 19 w 29"/>
                <a:gd name="T19" fmla="*/ 4 h 35"/>
                <a:gd name="T20" fmla="*/ 18 w 29"/>
                <a:gd name="T21" fmla="*/ 3 h 35"/>
                <a:gd name="T22" fmla="*/ 15 w 29"/>
                <a:gd name="T23" fmla="*/ 2 h 35"/>
                <a:gd name="T24" fmla="*/ 15 w 29"/>
                <a:gd name="T25" fmla="*/ 0 h 35"/>
                <a:gd name="T26" fmla="*/ 22 w 29"/>
                <a:gd name="T27" fmla="*/ 2 h 35"/>
                <a:gd name="T28" fmla="*/ 26 w 29"/>
                <a:gd name="T29" fmla="*/ 4 h 35"/>
                <a:gd name="T30" fmla="*/ 29 w 29"/>
                <a:gd name="T31" fmla="*/ 11 h 35"/>
                <a:gd name="T32" fmla="*/ 29 w 29"/>
                <a:gd name="T33" fmla="*/ 15 h 35"/>
                <a:gd name="T34" fmla="*/ 28 w 29"/>
                <a:gd name="T35" fmla="*/ 16 h 35"/>
                <a:gd name="T36" fmla="*/ 7 w 29"/>
                <a:gd name="T37" fmla="*/ 16 h 35"/>
                <a:gd name="T38" fmla="*/ 7 w 29"/>
                <a:gd name="T39" fmla="*/ 22 h 35"/>
                <a:gd name="T40" fmla="*/ 9 w 29"/>
                <a:gd name="T41" fmla="*/ 27 h 35"/>
                <a:gd name="T42" fmla="*/ 12 w 29"/>
                <a:gd name="T43" fmla="*/ 30 h 35"/>
                <a:gd name="T44" fmla="*/ 17 w 29"/>
                <a:gd name="T45" fmla="*/ 32 h 35"/>
                <a:gd name="T46" fmla="*/ 22 w 29"/>
                <a:gd name="T47" fmla="*/ 30 h 35"/>
                <a:gd name="T48" fmla="*/ 24 w 29"/>
                <a:gd name="T49" fmla="*/ 29 h 35"/>
                <a:gd name="T50" fmla="*/ 25 w 29"/>
                <a:gd name="T51" fmla="*/ 27 h 35"/>
                <a:gd name="T52" fmla="*/ 27 w 29"/>
                <a:gd name="T53" fmla="*/ 24 h 35"/>
                <a:gd name="T54" fmla="*/ 28 w 29"/>
                <a:gd name="T55" fmla="*/ 25 h 35"/>
                <a:gd name="T56" fmla="*/ 26 w 29"/>
                <a:gd name="T57" fmla="*/ 30 h 35"/>
                <a:gd name="T58" fmla="*/ 22 w 29"/>
                <a:gd name="T59" fmla="*/ 33 h 35"/>
                <a:gd name="T60" fmla="*/ 15 w 29"/>
                <a:gd name="T61" fmla="*/ 35 h 35"/>
                <a:gd name="T62" fmla="*/ 9 w 29"/>
                <a:gd name="T63" fmla="*/ 34 h 35"/>
                <a:gd name="T64" fmla="*/ 4 w 29"/>
                <a:gd name="T65" fmla="*/ 30 h 35"/>
                <a:gd name="T66" fmla="*/ 1 w 29"/>
                <a:gd name="T67" fmla="*/ 25 h 35"/>
                <a:gd name="T68" fmla="*/ 0 w 29"/>
                <a:gd name="T69" fmla="*/ 18 h 35"/>
                <a:gd name="T70" fmla="*/ 1 w 29"/>
                <a:gd name="T71" fmla="*/ 11 h 35"/>
                <a:gd name="T72" fmla="*/ 4 w 29"/>
                <a:gd name="T73" fmla="*/ 6 h 35"/>
                <a:gd name="T74" fmla="*/ 9 w 29"/>
                <a:gd name="T75" fmla="*/ 2 h 35"/>
                <a:gd name="T76" fmla="*/ 15 w 29"/>
                <a:gd name="T7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35">
                  <a:moveTo>
                    <a:pt x="15" y="2"/>
                  </a:moveTo>
                  <a:lnTo>
                    <a:pt x="13" y="3"/>
                  </a:lnTo>
                  <a:lnTo>
                    <a:pt x="11" y="4"/>
                  </a:lnTo>
                  <a:lnTo>
                    <a:pt x="10" y="6"/>
                  </a:lnTo>
                  <a:lnTo>
                    <a:pt x="7" y="11"/>
                  </a:lnTo>
                  <a:lnTo>
                    <a:pt x="7" y="14"/>
                  </a:lnTo>
                  <a:lnTo>
                    <a:pt x="21" y="14"/>
                  </a:lnTo>
                  <a:lnTo>
                    <a:pt x="22" y="13"/>
                  </a:lnTo>
                  <a:lnTo>
                    <a:pt x="22" y="9"/>
                  </a:lnTo>
                  <a:lnTo>
                    <a:pt x="19" y="4"/>
                  </a:lnTo>
                  <a:lnTo>
                    <a:pt x="18" y="3"/>
                  </a:lnTo>
                  <a:lnTo>
                    <a:pt x="15" y="2"/>
                  </a:lnTo>
                  <a:close/>
                  <a:moveTo>
                    <a:pt x="15" y="0"/>
                  </a:moveTo>
                  <a:lnTo>
                    <a:pt x="22" y="2"/>
                  </a:lnTo>
                  <a:lnTo>
                    <a:pt x="26" y="4"/>
                  </a:lnTo>
                  <a:lnTo>
                    <a:pt x="29" y="11"/>
                  </a:lnTo>
                  <a:lnTo>
                    <a:pt x="29" y="15"/>
                  </a:lnTo>
                  <a:lnTo>
                    <a:pt x="28" y="16"/>
                  </a:lnTo>
                  <a:lnTo>
                    <a:pt x="7" y="16"/>
                  </a:lnTo>
                  <a:lnTo>
                    <a:pt x="7" y="22"/>
                  </a:lnTo>
                  <a:lnTo>
                    <a:pt x="9" y="27"/>
                  </a:lnTo>
                  <a:lnTo>
                    <a:pt x="12" y="30"/>
                  </a:lnTo>
                  <a:lnTo>
                    <a:pt x="17" y="32"/>
                  </a:lnTo>
                  <a:lnTo>
                    <a:pt x="22" y="30"/>
                  </a:lnTo>
                  <a:lnTo>
                    <a:pt x="24" y="29"/>
                  </a:lnTo>
                  <a:lnTo>
                    <a:pt x="25" y="27"/>
                  </a:lnTo>
                  <a:lnTo>
                    <a:pt x="27" y="24"/>
                  </a:lnTo>
                  <a:lnTo>
                    <a:pt x="28" y="25"/>
                  </a:lnTo>
                  <a:lnTo>
                    <a:pt x="26" y="30"/>
                  </a:lnTo>
                  <a:lnTo>
                    <a:pt x="22" y="33"/>
                  </a:lnTo>
                  <a:lnTo>
                    <a:pt x="15" y="35"/>
                  </a:lnTo>
                  <a:lnTo>
                    <a:pt x="9" y="34"/>
                  </a:lnTo>
                  <a:lnTo>
                    <a:pt x="4" y="30"/>
                  </a:lnTo>
                  <a:lnTo>
                    <a:pt x="1" y="25"/>
                  </a:lnTo>
                  <a:lnTo>
                    <a:pt x="0" y="18"/>
                  </a:lnTo>
                  <a:lnTo>
                    <a:pt x="1" y="11"/>
                  </a:lnTo>
                  <a:lnTo>
                    <a:pt x="4" y="6"/>
                  </a:lnTo>
                  <a:lnTo>
                    <a:pt x="9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7" name="Freeform 61">
              <a:extLst>
                <a:ext uri="{FF2B5EF4-FFF2-40B4-BE49-F238E27FC236}">
                  <a16:creationId xmlns:a16="http://schemas.microsoft.com/office/drawing/2014/main" id="{40F27CD3-A5AD-47C7-AF6A-3A9889161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1" y="2873"/>
              <a:ext cx="59" cy="34"/>
            </a:xfrm>
            <a:custGeom>
              <a:avLst/>
              <a:gdLst>
                <a:gd name="T0" fmla="*/ 11 w 59"/>
                <a:gd name="T1" fmla="*/ 6 h 34"/>
                <a:gd name="T2" fmla="*/ 20 w 59"/>
                <a:gd name="T3" fmla="*/ 1 h 34"/>
                <a:gd name="T4" fmla="*/ 27 w 59"/>
                <a:gd name="T5" fmla="*/ 1 h 34"/>
                <a:gd name="T6" fmla="*/ 31 w 59"/>
                <a:gd name="T7" fmla="*/ 3 h 34"/>
                <a:gd name="T8" fmla="*/ 34 w 59"/>
                <a:gd name="T9" fmla="*/ 4 h 34"/>
                <a:gd name="T10" fmla="*/ 38 w 59"/>
                <a:gd name="T11" fmla="*/ 2 h 34"/>
                <a:gd name="T12" fmla="*/ 44 w 59"/>
                <a:gd name="T13" fmla="*/ 0 h 34"/>
                <a:gd name="T14" fmla="*/ 53 w 59"/>
                <a:gd name="T15" fmla="*/ 4 h 34"/>
                <a:gd name="T16" fmla="*/ 54 w 59"/>
                <a:gd name="T17" fmla="*/ 11 h 34"/>
                <a:gd name="T18" fmla="*/ 55 w 59"/>
                <a:gd name="T19" fmla="*/ 32 h 34"/>
                <a:gd name="T20" fmla="*/ 59 w 59"/>
                <a:gd name="T21" fmla="*/ 33 h 34"/>
                <a:gd name="T22" fmla="*/ 43 w 59"/>
                <a:gd name="T23" fmla="*/ 34 h 34"/>
                <a:gd name="T24" fmla="*/ 46 w 59"/>
                <a:gd name="T25" fmla="*/ 32 h 34"/>
                <a:gd name="T26" fmla="*/ 48 w 59"/>
                <a:gd name="T27" fmla="*/ 30 h 34"/>
                <a:gd name="T28" fmla="*/ 47 w 59"/>
                <a:gd name="T29" fmla="*/ 9 h 34"/>
                <a:gd name="T30" fmla="*/ 46 w 59"/>
                <a:gd name="T31" fmla="*/ 5 h 34"/>
                <a:gd name="T32" fmla="*/ 38 w 59"/>
                <a:gd name="T33" fmla="*/ 4 h 34"/>
                <a:gd name="T34" fmla="*/ 34 w 59"/>
                <a:gd name="T35" fmla="*/ 7 h 34"/>
                <a:gd name="T36" fmla="*/ 33 w 59"/>
                <a:gd name="T37" fmla="*/ 29 h 34"/>
                <a:gd name="T38" fmla="*/ 33 w 59"/>
                <a:gd name="T39" fmla="*/ 31 h 34"/>
                <a:gd name="T40" fmla="*/ 36 w 59"/>
                <a:gd name="T41" fmla="*/ 33 h 34"/>
                <a:gd name="T42" fmla="*/ 38 w 59"/>
                <a:gd name="T43" fmla="*/ 34 h 34"/>
                <a:gd name="T44" fmla="*/ 21 w 59"/>
                <a:gd name="T45" fmla="*/ 33 h 34"/>
                <a:gd name="T46" fmla="*/ 25 w 59"/>
                <a:gd name="T47" fmla="*/ 32 h 34"/>
                <a:gd name="T48" fmla="*/ 27 w 59"/>
                <a:gd name="T49" fmla="*/ 11 h 34"/>
                <a:gd name="T50" fmla="*/ 24 w 59"/>
                <a:gd name="T51" fmla="*/ 5 h 34"/>
                <a:gd name="T52" fmla="*/ 17 w 59"/>
                <a:gd name="T53" fmla="*/ 4 h 34"/>
                <a:gd name="T54" fmla="*/ 11 w 59"/>
                <a:gd name="T55" fmla="*/ 11 h 34"/>
                <a:gd name="T56" fmla="*/ 14 w 59"/>
                <a:gd name="T57" fmla="*/ 33 h 34"/>
                <a:gd name="T58" fmla="*/ 16 w 59"/>
                <a:gd name="T59" fmla="*/ 34 h 34"/>
                <a:gd name="T60" fmla="*/ 0 w 59"/>
                <a:gd name="T61" fmla="*/ 33 h 34"/>
                <a:gd name="T62" fmla="*/ 4 w 59"/>
                <a:gd name="T63" fmla="*/ 32 h 34"/>
                <a:gd name="T64" fmla="*/ 5 w 59"/>
                <a:gd name="T65" fmla="*/ 5 h 34"/>
                <a:gd name="T66" fmla="*/ 1 w 59"/>
                <a:gd name="T67" fmla="*/ 4 h 34"/>
                <a:gd name="T68" fmla="*/ 11 w 59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34">
                  <a:moveTo>
                    <a:pt x="11" y="0"/>
                  </a:moveTo>
                  <a:lnTo>
                    <a:pt x="11" y="6"/>
                  </a:lnTo>
                  <a:lnTo>
                    <a:pt x="16" y="2"/>
                  </a:lnTo>
                  <a:lnTo>
                    <a:pt x="20" y="1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29" y="2"/>
                  </a:lnTo>
                  <a:lnTo>
                    <a:pt x="31" y="3"/>
                  </a:lnTo>
                  <a:lnTo>
                    <a:pt x="33" y="6"/>
                  </a:lnTo>
                  <a:lnTo>
                    <a:pt x="34" y="4"/>
                  </a:lnTo>
                  <a:lnTo>
                    <a:pt x="36" y="3"/>
                  </a:lnTo>
                  <a:lnTo>
                    <a:pt x="38" y="2"/>
                  </a:lnTo>
                  <a:lnTo>
                    <a:pt x="41" y="1"/>
                  </a:lnTo>
                  <a:lnTo>
                    <a:pt x="44" y="0"/>
                  </a:lnTo>
                  <a:lnTo>
                    <a:pt x="48" y="1"/>
                  </a:lnTo>
                  <a:lnTo>
                    <a:pt x="53" y="4"/>
                  </a:lnTo>
                  <a:lnTo>
                    <a:pt x="54" y="7"/>
                  </a:lnTo>
                  <a:lnTo>
                    <a:pt x="54" y="11"/>
                  </a:lnTo>
                  <a:lnTo>
                    <a:pt x="54" y="31"/>
                  </a:lnTo>
                  <a:lnTo>
                    <a:pt x="55" y="32"/>
                  </a:lnTo>
                  <a:lnTo>
                    <a:pt x="57" y="33"/>
                  </a:lnTo>
                  <a:lnTo>
                    <a:pt x="59" y="33"/>
                  </a:lnTo>
                  <a:lnTo>
                    <a:pt x="59" y="34"/>
                  </a:lnTo>
                  <a:lnTo>
                    <a:pt x="43" y="34"/>
                  </a:lnTo>
                  <a:lnTo>
                    <a:pt x="43" y="33"/>
                  </a:lnTo>
                  <a:lnTo>
                    <a:pt x="46" y="32"/>
                  </a:lnTo>
                  <a:lnTo>
                    <a:pt x="46" y="32"/>
                  </a:lnTo>
                  <a:lnTo>
                    <a:pt x="48" y="30"/>
                  </a:lnTo>
                  <a:lnTo>
                    <a:pt x="48" y="12"/>
                  </a:lnTo>
                  <a:lnTo>
                    <a:pt x="47" y="9"/>
                  </a:lnTo>
                  <a:lnTo>
                    <a:pt x="46" y="7"/>
                  </a:lnTo>
                  <a:lnTo>
                    <a:pt x="46" y="5"/>
                  </a:lnTo>
                  <a:lnTo>
                    <a:pt x="43" y="4"/>
                  </a:lnTo>
                  <a:lnTo>
                    <a:pt x="38" y="4"/>
                  </a:lnTo>
                  <a:lnTo>
                    <a:pt x="36" y="6"/>
                  </a:lnTo>
                  <a:lnTo>
                    <a:pt x="34" y="7"/>
                  </a:lnTo>
                  <a:lnTo>
                    <a:pt x="33" y="11"/>
                  </a:lnTo>
                  <a:lnTo>
                    <a:pt x="33" y="29"/>
                  </a:lnTo>
                  <a:lnTo>
                    <a:pt x="33" y="30"/>
                  </a:lnTo>
                  <a:lnTo>
                    <a:pt x="33" y="31"/>
                  </a:lnTo>
                  <a:lnTo>
                    <a:pt x="34" y="32"/>
                  </a:lnTo>
                  <a:lnTo>
                    <a:pt x="36" y="33"/>
                  </a:lnTo>
                  <a:lnTo>
                    <a:pt x="38" y="33"/>
                  </a:lnTo>
                  <a:lnTo>
                    <a:pt x="38" y="34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4" y="32"/>
                  </a:lnTo>
                  <a:lnTo>
                    <a:pt x="25" y="32"/>
                  </a:lnTo>
                  <a:lnTo>
                    <a:pt x="27" y="30"/>
                  </a:lnTo>
                  <a:lnTo>
                    <a:pt x="27" y="11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3" y="4"/>
                  </a:lnTo>
                  <a:lnTo>
                    <a:pt x="17" y="4"/>
                  </a:lnTo>
                  <a:lnTo>
                    <a:pt x="12" y="9"/>
                  </a:lnTo>
                  <a:lnTo>
                    <a:pt x="11" y="11"/>
                  </a:lnTo>
                  <a:lnTo>
                    <a:pt x="11" y="30"/>
                  </a:lnTo>
                  <a:lnTo>
                    <a:pt x="14" y="33"/>
                  </a:lnTo>
                  <a:lnTo>
                    <a:pt x="16" y="33"/>
                  </a:lnTo>
                  <a:lnTo>
                    <a:pt x="16" y="34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3" y="32"/>
                  </a:lnTo>
                  <a:lnTo>
                    <a:pt x="4" y="32"/>
                  </a:lnTo>
                  <a:lnTo>
                    <a:pt x="5" y="31"/>
                  </a:lnTo>
                  <a:lnTo>
                    <a:pt x="5" y="5"/>
                  </a:lnTo>
                  <a:lnTo>
                    <a:pt x="4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8" name="Freeform 62">
              <a:extLst>
                <a:ext uri="{FF2B5EF4-FFF2-40B4-BE49-F238E27FC236}">
                  <a16:creationId xmlns:a16="http://schemas.microsoft.com/office/drawing/2014/main" id="{A612CA88-A785-415A-908D-FA6A702B27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4" y="2873"/>
              <a:ext cx="33" cy="35"/>
            </a:xfrm>
            <a:custGeom>
              <a:avLst/>
              <a:gdLst>
                <a:gd name="T0" fmla="*/ 17 w 33"/>
                <a:gd name="T1" fmla="*/ 2 h 35"/>
                <a:gd name="T2" fmla="*/ 12 w 33"/>
                <a:gd name="T3" fmla="*/ 5 h 35"/>
                <a:gd name="T4" fmla="*/ 8 w 33"/>
                <a:gd name="T5" fmla="*/ 10 h 35"/>
                <a:gd name="T6" fmla="*/ 8 w 33"/>
                <a:gd name="T7" fmla="*/ 18 h 35"/>
                <a:gd name="T8" fmla="*/ 8 w 33"/>
                <a:gd name="T9" fmla="*/ 26 h 35"/>
                <a:gd name="T10" fmla="*/ 12 w 33"/>
                <a:gd name="T11" fmla="*/ 31 h 35"/>
                <a:gd name="T12" fmla="*/ 17 w 33"/>
                <a:gd name="T13" fmla="*/ 33 h 35"/>
                <a:gd name="T14" fmla="*/ 21 w 33"/>
                <a:gd name="T15" fmla="*/ 31 h 35"/>
                <a:gd name="T16" fmla="*/ 25 w 33"/>
                <a:gd name="T17" fmla="*/ 26 h 35"/>
                <a:gd name="T18" fmla="*/ 25 w 33"/>
                <a:gd name="T19" fmla="*/ 18 h 35"/>
                <a:gd name="T20" fmla="*/ 25 w 33"/>
                <a:gd name="T21" fmla="*/ 10 h 35"/>
                <a:gd name="T22" fmla="*/ 21 w 33"/>
                <a:gd name="T23" fmla="*/ 4 h 35"/>
                <a:gd name="T24" fmla="*/ 17 w 33"/>
                <a:gd name="T25" fmla="*/ 2 h 35"/>
                <a:gd name="T26" fmla="*/ 17 w 33"/>
                <a:gd name="T27" fmla="*/ 0 h 35"/>
                <a:gd name="T28" fmla="*/ 24 w 33"/>
                <a:gd name="T29" fmla="*/ 2 h 35"/>
                <a:gd name="T30" fmla="*/ 29 w 33"/>
                <a:gd name="T31" fmla="*/ 5 h 35"/>
                <a:gd name="T32" fmla="*/ 32 w 33"/>
                <a:gd name="T33" fmla="*/ 11 h 35"/>
                <a:gd name="T34" fmla="*/ 33 w 33"/>
                <a:gd name="T35" fmla="*/ 18 h 35"/>
                <a:gd name="T36" fmla="*/ 31 w 33"/>
                <a:gd name="T37" fmla="*/ 25 h 35"/>
                <a:gd name="T38" fmla="*/ 29 w 33"/>
                <a:gd name="T39" fmla="*/ 30 h 35"/>
                <a:gd name="T40" fmla="*/ 24 w 33"/>
                <a:gd name="T41" fmla="*/ 34 h 35"/>
                <a:gd name="T42" fmla="*/ 17 w 33"/>
                <a:gd name="T43" fmla="*/ 35 h 35"/>
                <a:gd name="T44" fmla="*/ 9 w 33"/>
                <a:gd name="T45" fmla="*/ 34 h 35"/>
                <a:gd name="T46" fmla="*/ 4 w 33"/>
                <a:gd name="T47" fmla="*/ 30 h 35"/>
                <a:gd name="T48" fmla="*/ 1 w 33"/>
                <a:gd name="T49" fmla="*/ 25 h 35"/>
                <a:gd name="T50" fmla="*/ 0 w 33"/>
                <a:gd name="T51" fmla="*/ 18 h 35"/>
                <a:gd name="T52" fmla="*/ 1 w 33"/>
                <a:gd name="T53" fmla="*/ 11 h 35"/>
                <a:gd name="T54" fmla="*/ 4 w 33"/>
                <a:gd name="T55" fmla="*/ 5 h 35"/>
                <a:gd name="T56" fmla="*/ 9 w 33"/>
                <a:gd name="T57" fmla="*/ 2 h 35"/>
                <a:gd name="T58" fmla="*/ 17 w 33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" h="35">
                  <a:moveTo>
                    <a:pt x="17" y="2"/>
                  </a:moveTo>
                  <a:lnTo>
                    <a:pt x="12" y="5"/>
                  </a:lnTo>
                  <a:lnTo>
                    <a:pt x="8" y="10"/>
                  </a:lnTo>
                  <a:lnTo>
                    <a:pt x="8" y="18"/>
                  </a:lnTo>
                  <a:lnTo>
                    <a:pt x="8" y="26"/>
                  </a:lnTo>
                  <a:lnTo>
                    <a:pt x="12" y="31"/>
                  </a:lnTo>
                  <a:lnTo>
                    <a:pt x="17" y="33"/>
                  </a:lnTo>
                  <a:lnTo>
                    <a:pt x="21" y="31"/>
                  </a:lnTo>
                  <a:lnTo>
                    <a:pt x="25" y="26"/>
                  </a:lnTo>
                  <a:lnTo>
                    <a:pt x="25" y="18"/>
                  </a:lnTo>
                  <a:lnTo>
                    <a:pt x="25" y="10"/>
                  </a:lnTo>
                  <a:lnTo>
                    <a:pt x="21" y="4"/>
                  </a:lnTo>
                  <a:lnTo>
                    <a:pt x="17" y="2"/>
                  </a:lnTo>
                  <a:close/>
                  <a:moveTo>
                    <a:pt x="17" y="0"/>
                  </a:moveTo>
                  <a:lnTo>
                    <a:pt x="24" y="2"/>
                  </a:lnTo>
                  <a:lnTo>
                    <a:pt x="29" y="5"/>
                  </a:lnTo>
                  <a:lnTo>
                    <a:pt x="32" y="11"/>
                  </a:lnTo>
                  <a:lnTo>
                    <a:pt x="33" y="18"/>
                  </a:lnTo>
                  <a:lnTo>
                    <a:pt x="31" y="25"/>
                  </a:lnTo>
                  <a:lnTo>
                    <a:pt x="29" y="30"/>
                  </a:lnTo>
                  <a:lnTo>
                    <a:pt x="24" y="34"/>
                  </a:lnTo>
                  <a:lnTo>
                    <a:pt x="17" y="35"/>
                  </a:lnTo>
                  <a:lnTo>
                    <a:pt x="9" y="34"/>
                  </a:lnTo>
                  <a:lnTo>
                    <a:pt x="4" y="30"/>
                  </a:lnTo>
                  <a:lnTo>
                    <a:pt x="1" y="25"/>
                  </a:lnTo>
                  <a:lnTo>
                    <a:pt x="0" y="18"/>
                  </a:lnTo>
                  <a:lnTo>
                    <a:pt x="1" y="11"/>
                  </a:lnTo>
                  <a:lnTo>
                    <a:pt x="4" y="5"/>
                  </a:lnTo>
                  <a:lnTo>
                    <a:pt x="9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9" name="Freeform 63">
              <a:extLst>
                <a:ext uri="{FF2B5EF4-FFF2-40B4-BE49-F238E27FC236}">
                  <a16:creationId xmlns:a16="http://schemas.microsoft.com/office/drawing/2014/main" id="{9F0AE115-6EC6-4592-919A-324822AD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2" y="2873"/>
              <a:ext cx="24" cy="34"/>
            </a:xfrm>
            <a:custGeom>
              <a:avLst/>
              <a:gdLst>
                <a:gd name="T0" fmla="*/ 10 w 24"/>
                <a:gd name="T1" fmla="*/ 0 h 34"/>
                <a:gd name="T2" fmla="*/ 11 w 24"/>
                <a:gd name="T3" fmla="*/ 6 h 34"/>
                <a:gd name="T4" fmla="*/ 16 w 24"/>
                <a:gd name="T5" fmla="*/ 2 h 34"/>
                <a:gd name="T6" fmla="*/ 18 w 24"/>
                <a:gd name="T7" fmla="*/ 0 h 34"/>
                <a:gd name="T8" fmla="*/ 20 w 24"/>
                <a:gd name="T9" fmla="*/ 0 h 34"/>
                <a:gd name="T10" fmla="*/ 23 w 24"/>
                <a:gd name="T11" fmla="*/ 2 h 34"/>
                <a:gd name="T12" fmla="*/ 24 w 24"/>
                <a:gd name="T13" fmla="*/ 2 h 34"/>
                <a:gd name="T14" fmla="*/ 24 w 24"/>
                <a:gd name="T15" fmla="*/ 4 h 34"/>
                <a:gd name="T16" fmla="*/ 23 w 24"/>
                <a:gd name="T17" fmla="*/ 6 h 34"/>
                <a:gd name="T18" fmla="*/ 22 w 24"/>
                <a:gd name="T19" fmla="*/ 7 h 34"/>
                <a:gd name="T20" fmla="*/ 21 w 24"/>
                <a:gd name="T21" fmla="*/ 7 h 34"/>
                <a:gd name="T22" fmla="*/ 19 w 24"/>
                <a:gd name="T23" fmla="*/ 7 h 34"/>
                <a:gd name="T24" fmla="*/ 16 w 24"/>
                <a:gd name="T25" fmla="*/ 6 h 34"/>
                <a:gd name="T26" fmla="*/ 14 w 24"/>
                <a:gd name="T27" fmla="*/ 6 h 34"/>
                <a:gd name="T28" fmla="*/ 12 w 24"/>
                <a:gd name="T29" fmla="*/ 8 h 34"/>
                <a:gd name="T30" fmla="*/ 11 w 24"/>
                <a:gd name="T31" fmla="*/ 10 h 34"/>
                <a:gd name="T32" fmla="*/ 11 w 24"/>
                <a:gd name="T33" fmla="*/ 30 h 34"/>
                <a:gd name="T34" fmla="*/ 13 w 24"/>
                <a:gd name="T35" fmla="*/ 32 h 34"/>
                <a:gd name="T36" fmla="*/ 14 w 24"/>
                <a:gd name="T37" fmla="*/ 33 h 34"/>
                <a:gd name="T38" fmla="*/ 17 w 24"/>
                <a:gd name="T39" fmla="*/ 33 h 34"/>
                <a:gd name="T40" fmla="*/ 17 w 24"/>
                <a:gd name="T41" fmla="*/ 34 h 34"/>
                <a:gd name="T42" fmla="*/ 0 w 24"/>
                <a:gd name="T43" fmla="*/ 34 h 34"/>
                <a:gd name="T44" fmla="*/ 0 w 24"/>
                <a:gd name="T45" fmla="*/ 33 h 34"/>
                <a:gd name="T46" fmla="*/ 2 w 24"/>
                <a:gd name="T47" fmla="*/ 32 h 34"/>
                <a:gd name="T48" fmla="*/ 4 w 24"/>
                <a:gd name="T49" fmla="*/ 32 h 34"/>
                <a:gd name="T50" fmla="*/ 5 w 24"/>
                <a:gd name="T51" fmla="*/ 30 h 34"/>
                <a:gd name="T52" fmla="*/ 5 w 24"/>
                <a:gd name="T53" fmla="*/ 7 h 34"/>
                <a:gd name="T54" fmla="*/ 5 w 24"/>
                <a:gd name="T55" fmla="*/ 6 h 34"/>
                <a:gd name="T56" fmla="*/ 5 w 24"/>
                <a:gd name="T57" fmla="*/ 5 h 34"/>
                <a:gd name="T58" fmla="*/ 4 w 24"/>
                <a:gd name="T59" fmla="*/ 4 h 34"/>
                <a:gd name="T60" fmla="*/ 0 w 24"/>
                <a:gd name="T61" fmla="*/ 4 h 34"/>
                <a:gd name="T62" fmla="*/ 0 w 24"/>
                <a:gd name="T63" fmla="*/ 2 h 34"/>
                <a:gd name="T64" fmla="*/ 10 w 24"/>
                <a:gd name="T6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34">
                  <a:moveTo>
                    <a:pt x="10" y="0"/>
                  </a:moveTo>
                  <a:lnTo>
                    <a:pt x="11" y="6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3" y="6"/>
                  </a:lnTo>
                  <a:lnTo>
                    <a:pt x="22" y="7"/>
                  </a:lnTo>
                  <a:lnTo>
                    <a:pt x="21" y="7"/>
                  </a:lnTo>
                  <a:lnTo>
                    <a:pt x="19" y="7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1" y="10"/>
                  </a:lnTo>
                  <a:lnTo>
                    <a:pt x="11" y="30"/>
                  </a:lnTo>
                  <a:lnTo>
                    <a:pt x="13" y="32"/>
                  </a:lnTo>
                  <a:lnTo>
                    <a:pt x="14" y="33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5" y="30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0" name="Freeform 64">
              <a:extLst>
                <a:ext uri="{FF2B5EF4-FFF2-40B4-BE49-F238E27FC236}">
                  <a16:creationId xmlns:a16="http://schemas.microsoft.com/office/drawing/2014/main" id="{FE13D430-F992-441C-8FB0-A5B48C74E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" y="2874"/>
              <a:ext cx="36" cy="49"/>
            </a:xfrm>
            <a:custGeom>
              <a:avLst/>
              <a:gdLst>
                <a:gd name="T0" fmla="*/ 0 w 36"/>
                <a:gd name="T1" fmla="*/ 0 h 49"/>
                <a:gd name="T2" fmla="*/ 15 w 36"/>
                <a:gd name="T3" fmla="*/ 0 h 49"/>
                <a:gd name="T4" fmla="*/ 15 w 36"/>
                <a:gd name="T5" fmla="*/ 2 h 49"/>
                <a:gd name="T6" fmla="*/ 12 w 36"/>
                <a:gd name="T7" fmla="*/ 2 h 49"/>
                <a:gd name="T8" fmla="*/ 11 w 36"/>
                <a:gd name="T9" fmla="*/ 4 h 49"/>
                <a:gd name="T10" fmla="*/ 11 w 36"/>
                <a:gd name="T11" fmla="*/ 5 h 49"/>
                <a:gd name="T12" fmla="*/ 19 w 36"/>
                <a:gd name="T13" fmla="*/ 27 h 49"/>
                <a:gd name="T14" fmla="*/ 23 w 36"/>
                <a:gd name="T15" fmla="*/ 19 h 49"/>
                <a:gd name="T16" fmla="*/ 25 w 36"/>
                <a:gd name="T17" fmla="*/ 10 h 49"/>
                <a:gd name="T18" fmla="*/ 27 w 36"/>
                <a:gd name="T19" fmla="*/ 5 h 49"/>
                <a:gd name="T20" fmla="*/ 27 w 36"/>
                <a:gd name="T21" fmla="*/ 3 h 49"/>
                <a:gd name="T22" fmla="*/ 26 w 36"/>
                <a:gd name="T23" fmla="*/ 2 h 49"/>
                <a:gd name="T24" fmla="*/ 23 w 36"/>
                <a:gd name="T25" fmla="*/ 2 h 49"/>
                <a:gd name="T26" fmla="*/ 23 w 36"/>
                <a:gd name="T27" fmla="*/ 0 h 49"/>
                <a:gd name="T28" fmla="*/ 36 w 36"/>
                <a:gd name="T29" fmla="*/ 0 h 49"/>
                <a:gd name="T30" fmla="*/ 36 w 36"/>
                <a:gd name="T31" fmla="*/ 2 h 49"/>
                <a:gd name="T32" fmla="*/ 33 w 36"/>
                <a:gd name="T33" fmla="*/ 2 h 49"/>
                <a:gd name="T34" fmla="*/ 32 w 36"/>
                <a:gd name="T35" fmla="*/ 4 h 49"/>
                <a:gd name="T36" fmla="*/ 31 w 36"/>
                <a:gd name="T37" fmla="*/ 6 h 49"/>
                <a:gd name="T38" fmla="*/ 28 w 36"/>
                <a:gd name="T39" fmla="*/ 11 h 49"/>
                <a:gd name="T40" fmla="*/ 25 w 36"/>
                <a:gd name="T41" fmla="*/ 19 h 49"/>
                <a:gd name="T42" fmla="*/ 21 w 36"/>
                <a:gd name="T43" fmla="*/ 29 h 49"/>
                <a:gd name="T44" fmla="*/ 18 w 36"/>
                <a:gd name="T45" fmla="*/ 39 h 49"/>
                <a:gd name="T46" fmla="*/ 16 w 36"/>
                <a:gd name="T47" fmla="*/ 43 h 49"/>
                <a:gd name="T48" fmla="*/ 15 w 36"/>
                <a:gd name="T49" fmla="*/ 46 h 49"/>
                <a:gd name="T50" fmla="*/ 13 w 36"/>
                <a:gd name="T51" fmla="*/ 48 h 49"/>
                <a:gd name="T52" fmla="*/ 10 w 36"/>
                <a:gd name="T53" fmla="*/ 49 h 49"/>
                <a:gd name="T54" fmla="*/ 6 w 36"/>
                <a:gd name="T55" fmla="*/ 49 h 49"/>
                <a:gd name="T56" fmla="*/ 5 w 36"/>
                <a:gd name="T57" fmla="*/ 49 h 49"/>
                <a:gd name="T58" fmla="*/ 4 w 36"/>
                <a:gd name="T59" fmla="*/ 47 h 49"/>
                <a:gd name="T60" fmla="*/ 4 w 36"/>
                <a:gd name="T61" fmla="*/ 44 h 49"/>
                <a:gd name="T62" fmla="*/ 6 w 36"/>
                <a:gd name="T63" fmla="*/ 43 h 49"/>
                <a:gd name="T64" fmla="*/ 6 w 36"/>
                <a:gd name="T65" fmla="*/ 42 h 49"/>
                <a:gd name="T66" fmla="*/ 8 w 36"/>
                <a:gd name="T67" fmla="*/ 42 h 49"/>
                <a:gd name="T68" fmla="*/ 11 w 36"/>
                <a:gd name="T69" fmla="*/ 45 h 49"/>
                <a:gd name="T70" fmla="*/ 12 w 36"/>
                <a:gd name="T71" fmla="*/ 45 h 49"/>
                <a:gd name="T72" fmla="*/ 13 w 36"/>
                <a:gd name="T73" fmla="*/ 44 h 49"/>
                <a:gd name="T74" fmla="*/ 15 w 36"/>
                <a:gd name="T75" fmla="*/ 39 h 49"/>
                <a:gd name="T76" fmla="*/ 15 w 36"/>
                <a:gd name="T77" fmla="*/ 32 h 49"/>
                <a:gd name="T78" fmla="*/ 14 w 36"/>
                <a:gd name="T79" fmla="*/ 28 h 49"/>
                <a:gd name="T80" fmla="*/ 7 w 36"/>
                <a:gd name="T81" fmla="*/ 13 h 49"/>
                <a:gd name="T82" fmla="*/ 5 w 36"/>
                <a:gd name="T83" fmla="*/ 6 h 49"/>
                <a:gd name="T84" fmla="*/ 4 w 36"/>
                <a:gd name="T85" fmla="*/ 4 h 49"/>
                <a:gd name="T86" fmla="*/ 3 w 36"/>
                <a:gd name="T87" fmla="*/ 3 h 49"/>
                <a:gd name="T88" fmla="*/ 2 w 36"/>
                <a:gd name="T89" fmla="*/ 2 h 49"/>
                <a:gd name="T90" fmla="*/ 0 w 36"/>
                <a:gd name="T91" fmla="*/ 2 h 49"/>
                <a:gd name="T92" fmla="*/ 0 w 36"/>
                <a:gd name="T9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" h="49">
                  <a:moveTo>
                    <a:pt x="0" y="0"/>
                  </a:moveTo>
                  <a:lnTo>
                    <a:pt x="15" y="0"/>
                  </a:lnTo>
                  <a:lnTo>
                    <a:pt x="15" y="2"/>
                  </a:lnTo>
                  <a:lnTo>
                    <a:pt x="12" y="2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9" y="27"/>
                  </a:lnTo>
                  <a:lnTo>
                    <a:pt x="23" y="19"/>
                  </a:lnTo>
                  <a:lnTo>
                    <a:pt x="25" y="10"/>
                  </a:lnTo>
                  <a:lnTo>
                    <a:pt x="27" y="5"/>
                  </a:lnTo>
                  <a:lnTo>
                    <a:pt x="27" y="3"/>
                  </a:lnTo>
                  <a:lnTo>
                    <a:pt x="26" y="2"/>
                  </a:lnTo>
                  <a:lnTo>
                    <a:pt x="23" y="2"/>
                  </a:lnTo>
                  <a:lnTo>
                    <a:pt x="23" y="0"/>
                  </a:lnTo>
                  <a:lnTo>
                    <a:pt x="36" y="0"/>
                  </a:lnTo>
                  <a:lnTo>
                    <a:pt x="36" y="2"/>
                  </a:lnTo>
                  <a:lnTo>
                    <a:pt x="33" y="2"/>
                  </a:lnTo>
                  <a:lnTo>
                    <a:pt x="32" y="4"/>
                  </a:lnTo>
                  <a:lnTo>
                    <a:pt x="31" y="6"/>
                  </a:lnTo>
                  <a:lnTo>
                    <a:pt x="28" y="11"/>
                  </a:lnTo>
                  <a:lnTo>
                    <a:pt x="25" y="19"/>
                  </a:lnTo>
                  <a:lnTo>
                    <a:pt x="21" y="29"/>
                  </a:lnTo>
                  <a:lnTo>
                    <a:pt x="18" y="39"/>
                  </a:lnTo>
                  <a:lnTo>
                    <a:pt x="16" y="43"/>
                  </a:lnTo>
                  <a:lnTo>
                    <a:pt x="15" y="46"/>
                  </a:lnTo>
                  <a:lnTo>
                    <a:pt x="13" y="48"/>
                  </a:lnTo>
                  <a:lnTo>
                    <a:pt x="10" y="49"/>
                  </a:lnTo>
                  <a:lnTo>
                    <a:pt x="6" y="49"/>
                  </a:lnTo>
                  <a:lnTo>
                    <a:pt x="5" y="49"/>
                  </a:lnTo>
                  <a:lnTo>
                    <a:pt x="4" y="47"/>
                  </a:lnTo>
                  <a:lnTo>
                    <a:pt x="4" y="44"/>
                  </a:lnTo>
                  <a:lnTo>
                    <a:pt x="6" y="43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1" y="45"/>
                  </a:lnTo>
                  <a:lnTo>
                    <a:pt x="12" y="45"/>
                  </a:lnTo>
                  <a:lnTo>
                    <a:pt x="13" y="44"/>
                  </a:lnTo>
                  <a:lnTo>
                    <a:pt x="15" y="39"/>
                  </a:lnTo>
                  <a:lnTo>
                    <a:pt x="15" y="32"/>
                  </a:lnTo>
                  <a:lnTo>
                    <a:pt x="14" y="28"/>
                  </a:lnTo>
                  <a:lnTo>
                    <a:pt x="7" y="13"/>
                  </a:lnTo>
                  <a:lnTo>
                    <a:pt x="5" y="6"/>
                  </a:lnTo>
                  <a:lnTo>
                    <a:pt x="4" y="4"/>
                  </a:lnTo>
                  <a:lnTo>
                    <a:pt x="3" y="3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1" name="Freeform 65">
              <a:extLst>
                <a:ext uri="{FF2B5EF4-FFF2-40B4-BE49-F238E27FC236}">
                  <a16:creationId xmlns:a16="http://schemas.microsoft.com/office/drawing/2014/main" id="{4A694178-53E1-4812-AB3C-3CF876FAF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7" y="2263"/>
              <a:ext cx="41" cy="48"/>
            </a:xfrm>
            <a:custGeom>
              <a:avLst/>
              <a:gdLst>
                <a:gd name="T0" fmla="*/ 26 w 41"/>
                <a:gd name="T1" fmla="*/ 0 h 48"/>
                <a:gd name="T2" fmla="*/ 34 w 41"/>
                <a:gd name="T3" fmla="*/ 0 h 48"/>
                <a:gd name="T4" fmla="*/ 39 w 41"/>
                <a:gd name="T5" fmla="*/ 3 h 48"/>
                <a:gd name="T6" fmla="*/ 39 w 41"/>
                <a:gd name="T7" fmla="*/ 13 h 48"/>
                <a:gd name="T8" fmla="*/ 38 w 41"/>
                <a:gd name="T9" fmla="*/ 13 h 48"/>
                <a:gd name="T10" fmla="*/ 37 w 41"/>
                <a:gd name="T11" fmla="*/ 9 h 48"/>
                <a:gd name="T12" fmla="*/ 34 w 41"/>
                <a:gd name="T13" fmla="*/ 4 h 48"/>
                <a:gd name="T14" fmla="*/ 31 w 41"/>
                <a:gd name="T15" fmla="*/ 3 h 48"/>
                <a:gd name="T16" fmla="*/ 28 w 41"/>
                <a:gd name="T17" fmla="*/ 2 h 48"/>
                <a:gd name="T18" fmla="*/ 25 w 41"/>
                <a:gd name="T19" fmla="*/ 2 h 48"/>
                <a:gd name="T20" fmla="*/ 18 w 41"/>
                <a:gd name="T21" fmla="*/ 3 h 48"/>
                <a:gd name="T22" fmla="*/ 13 w 41"/>
                <a:gd name="T23" fmla="*/ 7 h 48"/>
                <a:gd name="T24" fmla="*/ 10 w 41"/>
                <a:gd name="T25" fmla="*/ 11 h 48"/>
                <a:gd name="T26" fmla="*/ 9 w 41"/>
                <a:gd name="T27" fmla="*/ 18 h 48"/>
                <a:gd name="T28" fmla="*/ 8 w 41"/>
                <a:gd name="T29" fmla="*/ 25 h 48"/>
                <a:gd name="T30" fmla="*/ 9 w 41"/>
                <a:gd name="T31" fmla="*/ 29 h 48"/>
                <a:gd name="T32" fmla="*/ 10 w 41"/>
                <a:gd name="T33" fmla="*/ 35 h 48"/>
                <a:gd name="T34" fmla="*/ 13 w 41"/>
                <a:gd name="T35" fmla="*/ 41 h 48"/>
                <a:gd name="T36" fmla="*/ 17 w 41"/>
                <a:gd name="T37" fmla="*/ 44 h 48"/>
                <a:gd name="T38" fmla="*/ 25 w 41"/>
                <a:gd name="T39" fmla="*/ 46 h 48"/>
                <a:gd name="T40" fmla="*/ 30 w 41"/>
                <a:gd name="T41" fmla="*/ 45 h 48"/>
                <a:gd name="T42" fmla="*/ 34 w 41"/>
                <a:gd name="T43" fmla="*/ 42 h 48"/>
                <a:gd name="T44" fmla="*/ 37 w 41"/>
                <a:gd name="T45" fmla="*/ 38 h 48"/>
                <a:gd name="T46" fmla="*/ 39 w 41"/>
                <a:gd name="T47" fmla="*/ 33 h 48"/>
                <a:gd name="T48" fmla="*/ 41 w 41"/>
                <a:gd name="T49" fmla="*/ 33 h 48"/>
                <a:gd name="T50" fmla="*/ 40 w 41"/>
                <a:gd name="T51" fmla="*/ 45 h 48"/>
                <a:gd name="T52" fmla="*/ 33 w 41"/>
                <a:gd name="T53" fmla="*/ 47 h 48"/>
                <a:gd name="T54" fmla="*/ 25 w 41"/>
                <a:gd name="T55" fmla="*/ 48 h 48"/>
                <a:gd name="T56" fmla="*/ 18 w 41"/>
                <a:gd name="T57" fmla="*/ 48 h 48"/>
                <a:gd name="T58" fmla="*/ 12 w 41"/>
                <a:gd name="T59" fmla="*/ 46 h 48"/>
                <a:gd name="T60" fmla="*/ 7 w 41"/>
                <a:gd name="T61" fmla="*/ 42 h 48"/>
                <a:gd name="T62" fmla="*/ 2 w 41"/>
                <a:gd name="T63" fmla="*/ 35 h 48"/>
                <a:gd name="T64" fmla="*/ 0 w 41"/>
                <a:gd name="T65" fmla="*/ 25 h 48"/>
                <a:gd name="T66" fmla="*/ 2 w 41"/>
                <a:gd name="T67" fmla="*/ 14 h 48"/>
                <a:gd name="T68" fmla="*/ 7 w 41"/>
                <a:gd name="T69" fmla="*/ 7 h 48"/>
                <a:gd name="T70" fmla="*/ 12 w 41"/>
                <a:gd name="T71" fmla="*/ 3 h 48"/>
                <a:gd name="T72" fmla="*/ 17 w 41"/>
                <a:gd name="T73" fmla="*/ 1 h 48"/>
                <a:gd name="T74" fmla="*/ 26 w 41"/>
                <a:gd name="T7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1" h="48">
                  <a:moveTo>
                    <a:pt x="26" y="0"/>
                  </a:moveTo>
                  <a:lnTo>
                    <a:pt x="34" y="0"/>
                  </a:lnTo>
                  <a:lnTo>
                    <a:pt x="39" y="3"/>
                  </a:lnTo>
                  <a:lnTo>
                    <a:pt x="39" y="13"/>
                  </a:lnTo>
                  <a:lnTo>
                    <a:pt x="38" y="13"/>
                  </a:lnTo>
                  <a:lnTo>
                    <a:pt x="37" y="9"/>
                  </a:lnTo>
                  <a:lnTo>
                    <a:pt x="34" y="4"/>
                  </a:lnTo>
                  <a:lnTo>
                    <a:pt x="31" y="3"/>
                  </a:lnTo>
                  <a:lnTo>
                    <a:pt x="28" y="2"/>
                  </a:lnTo>
                  <a:lnTo>
                    <a:pt x="25" y="2"/>
                  </a:lnTo>
                  <a:lnTo>
                    <a:pt x="18" y="3"/>
                  </a:lnTo>
                  <a:lnTo>
                    <a:pt x="13" y="7"/>
                  </a:lnTo>
                  <a:lnTo>
                    <a:pt x="10" y="11"/>
                  </a:lnTo>
                  <a:lnTo>
                    <a:pt x="9" y="18"/>
                  </a:lnTo>
                  <a:lnTo>
                    <a:pt x="8" y="25"/>
                  </a:lnTo>
                  <a:lnTo>
                    <a:pt x="9" y="29"/>
                  </a:lnTo>
                  <a:lnTo>
                    <a:pt x="10" y="35"/>
                  </a:lnTo>
                  <a:lnTo>
                    <a:pt x="13" y="41"/>
                  </a:lnTo>
                  <a:lnTo>
                    <a:pt x="17" y="44"/>
                  </a:lnTo>
                  <a:lnTo>
                    <a:pt x="25" y="46"/>
                  </a:lnTo>
                  <a:lnTo>
                    <a:pt x="30" y="45"/>
                  </a:lnTo>
                  <a:lnTo>
                    <a:pt x="34" y="42"/>
                  </a:lnTo>
                  <a:lnTo>
                    <a:pt x="37" y="38"/>
                  </a:lnTo>
                  <a:lnTo>
                    <a:pt x="39" y="33"/>
                  </a:lnTo>
                  <a:lnTo>
                    <a:pt x="41" y="33"/>
                  </a:lnTo>
                  <a:lnTo>
                    <a:pt x="40" y="45"/>
                  </a:lnTo>
                  <a:lnTo>
                    <a:pt x="33" y="47"/>
                  </a:lnTo>
                  <a:lnTo>
                    <a:pt x="25" y="48"/>
                  </a:lnTo>
                  <a:lnTo>
                    <a:pt x="18" y="48"/>
                  </a:lnTo>
                  <a:lnTo>
                    <a:pt x="12" y="46"/>
                  </a:lnTo>
                  <a:lnTo>
                    <a:pt x="7" y="42"/>
                  </a:lnTo>
                  <a:lnTo>
                    <a:pt x="2" y="35"/>
                  </a:lnTo>
                  <a:lnTo>
                    <a:pt x="0" y="25"/>
                  </a:lnTo>
                  <a:lnTo>
                    <a:pt x="2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7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2" name="Freeform 66">
              <a:extLst>
                <a:ext uri="{FF2B5EF4-FFF2-40B4-BE49-F238E27FC236}">
                  <a16:creationId xmlns:a16="http://schemas.microsoft.com/office/drawing/2014/main" id="{F08E0226-31F0-47E9-B02A-1D5220E46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" y="2261"/>
              <a:ext cx="16" cy="49"/>
            </a:xfrm>
            <a:custGeom>
              <a:avLst/>
              <a:gdLst>
                <a:gd name="T0" fmla="*/ 12 w 16"/>
                <a:gd name="T1" fmla="*/ 0 h 49"/>
                <a:gd name="T2" fmla="*/ 12 w 16"/>
                <a:gd name="T3" fmla="*/ 45 h 49"/>
                <a:gd name="T4" fmla="*/ 14 w 16"/>
                <a:gd name="T5" fmla="*/ 48 h 49"/>
                <a:gd name="T6" fmla="*/ 16 w 16"/>
                <a:gd name="T7" fmla="*/ 48 h 49"/>
                <a:gd name="T8" fmla="*/ 16 w 16"/>
                <a:gd name="T9" fmla="*/ 49 h 49"/>
                <a:gd name="T10" fmla="*/ 0 w 16"/>
                <a:gd name="T11" fmla="*/ 49 h 49"/>
                <a:gd name="T12" fmla="*/ 0 w 16"/>
                <a:gd name="T13" fmla="*/ 48 h 49"/>
                <a:gd name="T14" fmla="*/ 3 w 16"/>
                <a:gd name="T15" fmla="*/ 47 h 49"/>
                <a:gd name="T16" fmla="*/ 4 w 16"/>
                <a:gd name="T17" fmla="*/ 47 h 49"/>
                <a:gd name="T18" fmla="*/ 5 w 16"/>
                <a:gd name="T19" fmla="*/ 46 h 49"/>
                <a:gd name="T20" fmla="*/ 5 w 16"/>
                <a:gd name="T21" fmla="*/ 4 h 49"/>
                <a:gd name="T22" fmla="*/ 4 w 16"/>
                <a:gd name="T23" fmla="*/ 3 h 49"/>
                <a:gd name="T24" fmla="*/ 1 w 16"/>
                <a:gd name="T25" fmla="*/ 3 h 49"/>
                <a:gd name="T26" fmla="*/ 1 w 16"/>
                <a:gd name="T27" fmla="*/ 1 h 49"/>
                <a:gd name="T28" fmla="*/ 12 w 16"/>
                <a:gd name="T2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49">
                  <a:moveTo>
                    <a:pt x="12" y="0"/>
                  </a:moveTo>
                  <a:lnTo>
                    <a:pt x="12" y="45"/>
                  </a:lnTo>
                  <a:lnTo>
                    <a:pt x="14" y="48"/>
                  </a:lnTo>
                  <a:lnTo>
                    <a:pt x="16" y="48"/>
                  </a:lnTo>
                  <a:lnTo>
                    <a:pt x="16" y="49"/>
                  </a:lnTo>
                  <a:lnTo>
                    <a:pt x="0" y="49"/>
                  </a:lnTo>
                  <a:lnTo>
                    <a:pt x="0" y="48"/>
                  </a:lnTo>
                  <a:lnTo>
                    <a:pt x="3" y="47"/>
                  </a:lnTo>
                  <a:lnTo>
                    <a:pt x="4" y="47"/>
                  </a:lnTo>
                  <a:lnTo>
                    <a:pt x="5" y="46"/>
                  </a:lnTo>
                  <a:lnTo>
                    <a:pt x="5" y="4"/>
                  </a:lnTo>
                  <a:lnTo>
                    <a:pt x="4" y="3"/>
                  </a:lnTo>
                  <a:lnTo>
                    <a:pt x="1" y="3"/>
                  </a:lnTo>
                  <a:lnTo>
                    <a:pt x="1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3" name="Freeform 67">
              <a:extLst>
                <a:ext uri="{FF2B5EF4-FFF2-40B4-BE49-F238E27FC236}">
                  <a16:creationId xmlns:a16="http://schemas.microsoft.com/office/drawing/2014/main" id="{F8DB475A-4A06-49F4-8DD3-FB8FCA4C1F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2" y="2276"/>
              <a:ext cx="32" cy="35"/>
            </a:xfrm>
            <a:custGeom>
              <a:avLst/>
              <a:gdLst>
                <a:gd name="T0" fmla="*/ 16 w 32"/>
                <a:gd name="T1" fmla="*/ 3 h 35"/>
                <a:gd name="T2" fmla="*/ 11 w 32"/>
                <a:gd name="T3" fmla="*/ 5 h 35"/>
                <a:gd name="T4" fmla="*/ 8 w 32"/>
                <a:gd name="T5" fmla="*/ 10 h 35"/>
                <a:gd name="T6" fmla="*/ 7 w 32"/>
                <a:gd name="T7" fmla="*/ 18 h 35"/>
                <a:gd name="T8" fmla="*/ 8 w 32"/>
                <a:gd name="T9" fmla="*/ 26 h 35"/>
                <a:gd name="T10" fmla="*/ 11 w 32"/>
                <a:gd name="T11" fmla="*/ 31 h 35"/>
                <a:gd name="T12" fmla="*/ 16 w 32"/>
                <a:gd name="T13" fmla="*/ 33 h 35"/>
                <a:gd name="T14" fmla="*/ 21 w 32"/>
                <a:gd name="T15" fmla="*/ 31 h 35"/>
                <a:gd name="T16" fmla="*/ 25 w 32"/>
                <a:gd name="T17" fmla="*/ 26 h 35"/>
                <a:gd name="T18" fmla="*/ 25 w 32"/>
                <a:gd name="T19" fmla="*/ 18 h 35"/>
                <a:gd name="T20" fmla="*/ 25 w 32"/>
                <a:gd name="T21" fmla="*/ 10 h 35"/>
                <a:gd name="T22" fmla="*/ 21 w 32"/>
                <a:gd name="T23" fmla="*/ 4 h 35"/>
                <a:gd name="T24" fmla="*/ 16 w 32"/>
                <a:gd name="T25" fmla="*/ 3 h 35"/>
                <a:gd name="T26" fmla="*/ 16 w 32"/>
                <a:gd name="T27" fmla="*/ 0 h 35"/>
                <a:gd name="T28" fmla="*/ 23 w 32"/>
                <a:gd name="T29" fmla="*/ 2 h 35"/>
                <a:gd name="T30" fmla="*/ 28 w 32"/>
                <a:gd name="T31" fmla="*/ 5 h 35"/>
                <a:gd name="T32" fmla="*/ 31 w 32"/>
                <a:gd name="T33" fmla="*/ 11 h 35"/>
                <a:gd name="T34" fmla="*/ 32 w 32"/>
                <a:gd name="T35" fmla="*/ 18 h 35"/>
                <a:gd name="T36" fmla="*/ 31 w 32"/>
                <a:gd name="T37" fmla="*/ 25 h 35"/>
                <a:gd name="T38" fmla="*/ 29 w 32"/>
                <a:gd name="T39" fmla="*/ 30 h 35"/>
                <a:gd name="T40" fmla="*/ 23 w 32"/>
                <a:gd name="T41" fmla="*/ 34 h 35"/>
                <a:gd name="T42" fmla="*/ 16 w 32"/>
                <a:gd name="T43" fmla="*/ 35 h 35"/>
                <a:gd name="T44" fmla="*/ 9 w 32"/>
                <a:gd name="T45" fmla="*/ 34 h 35"/>
                <a:gd name="T46" fmla="*/ 4 w 32"/>
                <a:gd name="T47" fmla="*/ 30 h 35"/>
                <a:gd name="T48" fmla="*/ 1 w 32"/>
                <a:gd name="T49" fmla="*/ 25 h 35"/>
                <a:gd name="T50" fmla="*/ 0 w 32"/>
                <a:gd name="T51" fmla="*/ 18 h 35"/>
                <a:gd name="T52" fmla="*/ 1 w 32"/>
                <a:gd name="T53" fmla="*/ 11 h 35"/>
                <a:gd name="T54" fmla="*/ 4 w 32"/>
                <a:gd name="T55" fmla="*/ 5 h 35"/>
                <a:gd name="T56" fmla="*/ 9 w 32"/>
                <a:gd name="T57" fmla="*/ 2 h 35"/>
                <a:gd name="T58" fmla="*/ 16 w 32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2" h="35">
                  <a:moveTo>
                    <a:pt x="16" y="3"/>
                  </a:moveTo>
                  <a:lnTo>
                    <a:pt x="11" y="5"/>
                  </a:lnTo>
                  <a:lnTo>
                    <a:pt x="8" y="10"/>
                  </a:lnTo>
                  <a:lnTo>
                    <a:pt x="7" y="18"/>
                  </a:lnTo>
                  <a:lnTo>
                    <a:pt x="8" y="26"/>
                  </a:lnTo>
                  <a:lnTo>
                    <a:pt x="11" y="31"/>
                  </a:lnTo>
                  <a:lnTo>
                    <a:pt x="16" y="33"/>
                  </a:lnTo>
                  <a:lnTo>
                    <a:pt x="21" y="31"/>
                  </a:lnTo>
                  <a:lnTo>
                    <a:pt x="25" y="26"/>
                  </a:lnTo>
                  <a:lnTo>
                    <a:pt x="25" y="18"/>
                  </a:lnTo>
                  <a:lnTo>
                    <a:pt x="25" y="10"/>
                  </a:lnTo>
                  <a:lnTo>
                    <a:pt x="21" y="4"/>
                  </a:lnTo>
                  <a:lnTo>
                    <a:pt x="16" y="3"/>
                  </a:lnTo>
                  <a:close/>
                  <a:moveTo>
                    <a:pt x="16" y="0"/>
                  </a:moveTo>
                  <a:lnTo>
                    <a:pt x="23" y="2"/>
                  </a:lnTo>
                  <a:lnTo>
                    <a:pt x="28" y="5"/>
                  </a:lnTo>
                  <a:lnTo>
                    <a:pt x="31" y="11"/>
                  </a:lnTo>
                  <a:lnTo>
                    <a:pt x="32" y="18"/>
                  </a:lnTo>
                  <a:lnTo>
                    <a:pt x="31" y="25"/>
                  </a:lnTo>
                  <a:lnTo>
                    <a:pt x="29" y="30"/>
                  </a:lnTo>
                  <a:lnTo>
                    <a:pt x="23" y="34"/>
                  </a:lnTo>
                  <a:lnTo>
                    <a:pt x="16" y="35"/>
                  </a:lnTo>
                  <a:lnTo>
                    <a:pt x="9" y="34"/>
                  </a:lnTo>
                  <a:lnTo>
                    <a:pt x="4" y="30"/>
                  </a:lnTo>
                  <a:lnTo>
                    <a:pt x="1" y="25"/>
                  </a:lnTo>
                  <a:lnTo>
                    <a:pt x="0" y="18"/>
                  </a:lnTo>
                  <a:lnTo>
                    <a:pt x="1" y="11"/>
                  </a:lnTo>
                  <a:lnTo>
                    <a:pt x="4" y="5"/>
                  </a:lnTo>
                  <a:lnTo>
                    <a:pt x="9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4" name="Freeform 68">
              <a:extLst>
                <a:ext uri="{FF2B5EF4-FFF2-40B4-BE49-F238E27FC236}">
                  <a16:creationId xmlns:a16="http://schemas.microsoft.com/office/drawing/2014/main" id="{03F1938F-3E83-40DB-8667-E9EC96C49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0" y="2276"/>
              <a:ext cx="30" cy="35"/>
            </a:xfrm>
            <a:custGeom>
              <a:avLst/>
              <a:gdLst>
                <a:gd name="T0" fmla="*/ 17 w 30"/>
                <a:gd name="T1" fmla="*/ 0 h 35"/>
                <a:gd name="T2" fmla="*/ 21 w 30"/>
                <a:gd name="T3" fmla="*/ 1 h 35"/>
                <a:gd name="T4" fmla="*/ 25 w 30"/>
                <a:gd name="T5" fmla="*/ 2 h 35"/>
                <a:gd name="T6" fmla="*/ 28 w 30"/>
                <a:gd name="T7" fmla="*/ 5 h 35"/>
                <a:gd name="T8" fmla="*/ 29 w 30"/>
                <a:gd name="T9" fmla="*/ 7 h 35"/>
                <a:gd name="T10" fmla="*/ 27 w 30"/>
                <a:gd name="T11" fmla="*/ 10 h 35"/>
                <a:gd name="T12" fmla="*/ 26 w 30"/>
                <a:gd name="T13" fmla="*/ 11 h 35"/>
                <a:gd name="T14" fmla="*/ 25 w 30"/>
                <a:gd name="T15" fmla="*/ 11 h 35"/>
                <a:gd name="T16" fmla="*/ 24 w 30"/>
                <a:gd name="T17" fmla="*/ 10 h 35"/>
                <a:gd name="T18" fmla="*/ 23 w 30"/>
                <a:gd name="T19" fmla="*/ 10 h 35"/>
                <a:gd name="T20" fmla="*/ 23 w 30"/>
                <a:gd name="T21" fmla="*/ 9 h 35"/>
                <a:gd name="T22" fmla="*/ 20 w 30"/>
                <a:gd name="T23" fmla="*/ 4 h 35"/>
                <a:gd name="T24" fmla="*/ 17 w 30"/>
                <a:gd name="T25" fmla="*/ 3 h 35"/>
                <a:gd name="T26" fmla="*/ 13 w 30"/>
                <a:gd name="T27" fmla="*/ 3 h 35"/>
                <a:gd name="T28" fmla="*/ 10 w 30"/>
                <a:gd name="T29" fmla="*/ 6 h 35"/>
                <a:gd name="T30" fmla="*/ 8 w 30"/>
                <a:gd name="T31" fmla="*/ 11 h 35"/>
                <a:gd name="T32" fmla="*/ 8 w 30"/>
                <a:gd name="T33" fmla="*/ 17 h 35"/>
                <a:gd name="T34" fmla="*/ 9 w 30"/>
                <a:gd name="T35" fmla="*/ 27 h 35"/>
                <a:gd name="T36" fmla="*/ 13 w 30"/>
                <a:gd name="T37" fmla="*/ 30 h 35"/>
                <a:gd name="T38" fmla="*/ 17 w 30"/>
                <a:gd name="T39" fmla="*/ 32 h 35"/>
                <a:gd name="T40" fmla="*/ 21 w 30"/>
                <a:gd name="T41" fmla="*/ 31 h 35"/>
                <a:gd name="T42" fmla="*/ 22 w 30"/>
                <a:gd name="T43" fmla="*/ 30 h 35"/>
                <a:gd name="T44" fmla="*/ 25 w 30"/>
                <a:gd name="T45" fmla="*/ 29 h 35"/>
                <a:gd name="T46" fmla="*/ 25 w 30"/>
                <a:gd name="T47" fmla="*/ 27 h 35"/>
                <a:gd name="T48" fmla="*/ 27 w 30"/>
                <a:gd name="T49" fmla="*/ 25 h 35"/>
                <a:gd name="T50" fmla="*/ 30 w 30"/>
                <a:gd name="T51" fmla="*/ 25 h 35"/>
                <a:gd name="T52" fmla="*/ 28 w 30"/>
                <a:gd name="T53" fmla="*/ 29 h 35"/>
                <a:gd name="T54" fmla="*/ 26 w 30"/>
                <a:gd name="T55" fmla="*/ 31 h 35"/>
                <a:gd name="T56" fmla="*/ 21 w 30"/>
                <a:gd name="T57" fmla="*/ 34 h 35"/>
                <a:gd name="T58" fmla="*/ 19 w 30"/>
                <a:gd name="T59" fmla="*/ 35 h 35"/>
                <a:gd name="T60" fmla="*/ 17 w 30"/>
                <a:gd name="T61" fmla="*/ 35 h 35"/>
                <a:gd name="T62" fmla="*/ 9 w 30"/>
                <a:gd name="T63" fmla="*/ 34 h 35"/>
                <a:gd name="T64" fmla="*/ 4 w 30"/>
                <a:gd name="T65" fmla="*/ 31 h 35"/>
                <a:gd name="T66" fmla="*/ 2 w 30"/>
                <a:gd name="T67" fmla="*/ 25 h 35"/>
                <a:gd name="T68" fmla="*/ 0 w 30"/>
                <a:gd name="T69" fmla="*/ 18 h 35"/>
                <a:gd name="T70" fmla="*/ 2 w 30"/>
                <a:gd name="T71" fmla="*/ 12 h 35"/>
                <a:gd name="T72" fmla="*/ 4 w 30"/>
                <a:gd name="T73" fmla="*/ 6 h 35"/>
                <a:gd name="T74" fmla="*/ 9 w 30"/>
                <a:gd name="T75" fmla="*/ 2 h 35"/>
                <a:gd name="T76" fmla="*/ 17 w 30"/>
                <a:gd name="T7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35">
                  <a:moveTo>
                    <a:pt x="17" y="0"/>
                  </a:moveTo>
                  <a:lnTo>
                    <a:pt x="21" y="1"/>
                  </a:lnTo>
                  <a:lnTo>
                    <a:pt x="25" y="2"/>
                  </a:lnTo>
                  <a:lnTo>
                    <a:pt x="28" y="5"/>
                  </a:lnTo>
                  <a:lnTo>
                    <a:pt x="29" y="7"/>
                  </a:lnTo>
                  <a:lnTo>
                    <a:pt x="27" y="10"/>
                  </a:lnTo>
                  <a:lnTo>
                    <a:pt x="26" y="11"/>
                  </a:lnTo>
                  <a:lnTo>
                    <a:pt x="25" y="11"/>
                  </a:lnTo>
                  <a:lnTo>
                    <a:pt x="24" y="10"/>
                  </a:lnTo>
                  <a:lnTo>
                    <a:pt x="23" y="10"/>
                  </a:lnTo>
                  <a:lnTo>
                    <a:pt x="23" y="9"/>
                  </a:lnTo>
                  <a:lnTo>
                    <a:pt x="20" y="4"/>
                  </a:lnTo>
                  <a:lnTo>
                    <a:pt x="17" y="3"/>
                  </a:lnTo>
                  <a:lnTo>
                    <a:pt x="13" y="3"/>
                  </a:lnTo>
                  <a:lnTo>
                    <a:pt x="10" y="6"/>
                  </a:lnTo>
                  <a:lnTo>
                    <a:pt x="8" y="11"/>
                  </a:lnTo>
                  <a:lnTo>
                    <a:pt x="8" y="17"/>
                  </a:lnTo>
                  <a:lnTo>
                    <a:pt x="9" y="27"/>
                  </a:lnTo>
                  <a:lnTo>
                    <a:pt x="13" y="30"/>
                  </a:lnTo>
                  <a:lnTo>
                    <a:pt x="17" y="32"/>
                  </a:lnTo>
                  <a:lnTo>
                    <a:pt x="21" y="31"/>
                  </a:lnTo>
                  <a:lnTo>
                    <a:pt x="22" y="30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7" y="25"/>
                  </a:lnTo>
                  <a:lnTo>
                    <a:pt x="30" y="25"/>
                  </a:lnTo>
                  <a:lnTo>
                    <a:pt x="28" y="29"/>
                  </a:lnTo>
                  <a:lnTo>
                    <a:pt x="26" y="31"/>
                  </a:lnTo>
                  <a:lnTo>
                    <a:pt x="21" y="34"/>
                  </a:lnTo>
                  <a:lnTo>
                    <a:pt x="19" y="35"/>
                  </a:lnTo>
                  <a:lnTo>
                    <a:pt x="17" y="35"/>
                  </a:lnTo>
                  <a:lnTo>
                    <a:pt x="9" y="34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4" y="6"/>
                  </a:lnTo>
                  <a:lnTo>
                    <a:pt x="9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" name="Freeform 69">
              <a:extLst>
                <a:ext uri="{FF2B5EF4-FFF2-40B4-BE49-F238E27FC236}">
                  <a16:creationId xmlns:a16="http://schemas.microsoft.com/office/drawing/2014/main" id="{0DB6044D-88B9-46DB-AADD-299712701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2" y="2261"/>
              <a:ext cx="35" cy="49"/>
            </a:xfrm>
            <a:custGeom>
              <a:avLst/>
              <a:gdLst>
                <a:gd name="T0" fmla="*/ 11 w 35"/>
                <a:gd name="T1" fmla="*/ 0 h 49"/>
                <a:gd name="T2" fmla="*/ 11 w 35"/>
                <a:gd name="T3" fmla="*/ 31 h 49"/>
                <a:gd name="T4" fmla="*/ 12 w 35"/>
                <a:gd name="T5" fmla="*/ 30 h 49"/>
                <a:gd name="T6" fmla="*/ 14 w 35"/>
                <a:gd name="T7" fmla="*/ 28 h 49"/>
                <a:gd name="T8" fmla="*/ 17 w 35"/>
                <a:gd name="T9" fmla="*/ 23 h 49"/>
                <a:gd name="T10" fmla="*/ 19 w 35"/>
                <a:gd name="T11" fmla="*/ 22 h 49"/>
                <a:gd name="T12" fmla="*/ 21 w 35"/>
                <a:gd name="T13" fmla="*/ 20 h 49"/>
                <a:gd name="T14" fmla="*/ 23 w 35"/>
                <a:gd name="T15" fmla="*/ 17 h 49"/>
                <a:gd name="T16" fmla="*/ 24 w 35"/>
                <a:gd name="T17" fmla="*/ 17 h 49"/>
                <a:gd name="T18" fmla="*/ 26 w 35"/>
                <a:gd name="T19" fmla="*/ 16 h 49"/>
                <a:gd name="T20" fmla="*/ 32 w 35"/>
                <a:gd name="T21" fmla="*/ 16 h 49"/>
                <a:gd name="T22" fmla="*/ 32 w 35"/>
                <a:gd name="T23" fmla="*/ 18 h 49"/>
                <a:gd name="T24" fmla="*/ 30 w 35"/>
                <a:gd name="T25" fmla="*/ 18 h 49"/>
                <a:gd name="T26" fmla="*/ 25 w 35"/>
                <a:gd name="T27" fmla="*/ 21 h 49"/>
                <a:gd name="T28" fmla="*/ 23 w 35"/>
                <a:gd name="T29" fmla="*/ 22 h 49"/>
                <a:gd name="T30" fmla="*/ 21 w 35"/>
                <a:gd name="T31" fmla="*/ 24 h 49"/>
                <a:gd name="T32" fmla="*/ 17 w 35"/>
                <a:gd name="T33" fmla="*/ 28 h 49"/>
                <a:gd name="T34" fmla="*/ 17 w 35"/>
                <a:gd name="T35" fmla="*/ 30 h 49"/>
                <a:gd name="T36" fmla="*/ 20 w 35"/>
                <a:gd name="T37" fmla="*/ 35 h 49"/>
                <a:gd name="T38" fmla="*/ 25 w 35"/>
                <a:gd name="T39" fmla="*/ 40 h 49"/>
                <a:gd name="T40" fmla="*/ 29 w 35"/>
                <a:gd name="T41" fmla="*/ 44 h 49"/>
                <a:gd name="T42" fmla="*/ 31 w 35"/>
                <a:gd name="T43" fmla="*/ 46 h 49"/>
                <a:gd name="T44" fmla="*/ 33 w 35"/>
                <a:gd name="T45" fmla="*/ 47 h 49"/>
                <a:gd name="T46" fmla="*/ 35 w 35"/>
                <a:gd name="T47" fmla="*/ 48 h 49"/>
                <a:gd name="T48" fmla="*/ 35 w 35"/>
                <a:gd name="T49" fmla="*/ 49 h 49"/>
                <a:gd name="T50" fmla="*/ 28 w 35"/>
                <a:gd name="T51" fmla="*/ 49 h 49"/>
                <a:gd name="T52" fmla="*/ 23 w 35"/>
                <a:gd name="T53" fmla="*/ 46 h 49"/>
                <a:gd name="T54" fmla="*/ 17 w 35"/>
                <a:gd name="T55" fmla="*/ 40 h 49"/>
                <a:gd name="T56" fmla="*/ 11 w 35"/>
                <a:gd name="T57" fmla="*/ 32 h 49"/>
                <a:gd name="T58" fmla="*/ 11 w 35"/>
                <a:gd name="T59" fmla="*/ 45 h 49"/>
                <a:gd name="T60" fmla="*/ 14 w 35"/>
                <a:gd name="T61" fmla="*/ 48 h 49"/>
                <a:gd name="T62" fmla="*/ 16 w 35"/>
                <a:gd name="T63" fmla="*/ 48 h 49"/>
                <a:gd name="T64" fmla="*/ 16 w 35"/>
                <a:gd name="T65" fmla="*/ 49 h 49"/>
                <a:gd name="T66" fmla="*/ 0 w 35"/>
                <a:gd name="T67" fmla="*/ 49 h 49"/>
                <a:gd name="T68" fmla="*/ 0 w 35"/>
                <a:gd name="T69" fmla="*/ 48 h 49"/>
                <a:gd name="T70" fmla="*/ 2 w 35"/>
                <a:gd name="T71" fmla="*/ 47 h 49"/>
                <a:gd name="T72" fmla="*/ 4 w 35"/>
                <a:gd name="T73" fmla="*/ 47 h 49"/>
                <a:gd name="T74" fmla="*/ 5 w 35"/>
                <a:gd name="T75" fmla="*/ 46 h 49"/>
                <a:gd name="T76" fmla="*/ 5 w 35"/>
                <a:gd name="T77" fmla="*/ 4 h 49"/>
                <a:gd name="T78" fmla="*/ 4 w 35"/>
                <a:gd name="T79" fmla="*/ 3 h 49"/>
                <a:gd name="T80" fmla="*/ 1 w 35"/>
                <a:gd name="T81" fmla="*/ 3 h 49"/>
                <a:gd name="T82" fmla="*/ 1 w 35"/>
                <a:gd name="T83" fmla="*/ 1 h 49"/>
                <a:gd name="T84" fmla="*/ 11 w 35"/>
                <a:gd name="T8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" h="49">
                  <a:moveTo>
                    <a:pt x="11" y="0"/>
                  </a:moveTo>
                  <a:lnTo>
                    <a:pt x="11" y="31"/>
                  </a:lnTo>
                  <a:lnTo>
                    <a:pt x="12" y="30"/>
                  </a:lnTo>
                  <a:lnTo>
                    <a:pt x="14" y="28"/>
                  </a:lnTo>
                  <a:lnTo>
                    <a:pt x="17" y="23"/>
                  </a:lnTo>
                  <a:lnTo>
                    <a:pt x="19" y="22"/>
                  </a:lnTo>
                  <a:lnTo>
                    <a:pt x="21" y="20"/>
                  </a:lnTo>
                  <a:lnTo>
                    <a:pt x="23" y="17"/>
                  </a:lnTo>
                  <a:lnTo>
                    <a:pt x="24" y="17"/>
                  </a:lnTo>
                  <a:lnTo>
                    <a:pt x="26" y="16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0" y="18"/>
                  </a:lnTo>
                  <a:lnTo>
                    <a:pt x="25" y="21"/>
                  </a:lnTo>
                  <a:lnTo>
                    <a:pt x="23" y="22"/>
                  </a:lnTo>
                  <a:lnTo>
                    <a:pt x="21" y="24"/>
                  </a:lnTo>
                  <a:lnTo>
                    <a:pt x="17" y="28"/>
                  </a:lnTo>
                  <a:lnTo>
                    <a:pt x="17" y="30"/>
                  </a:lnTo>
                  <a:lnTo>
                    <a:pt x="20" y="35"/>
                  </a:lnTo>
                  <a:lnTo>
                    <a:pt x="25" y="40"/>
                  </a:lnTo>
                  <a:lnTo>
                    <a:pt x="29" y="44"/>
                  </a:lnTo>
                  <a:lnTo>
                    <a:pt x="31" y="46"/>
                  </a:lnTo>
                  <a:lnTo>
                    <a:pt x="33" y="47"/>
                  </a:lnTo>
                  <a:lnTo>
                    <a:pt x="35" y="48"/>
                  </a:lnTo>
                  <a:lnTo>
                    <a:pt x="35" y="49"/>
                  </a:lnTo>
                  <a:lnTo>
                    <a:pt x="28" y="49"/>
                  </a:lnTo>
                  <a:lnTo>
                    <a:pt x="23" y="46"/>
                  </a:lnTo>
                  <a:lnTo>
                    <a:pt x="17" y="40"/>
                  </a:lnTo>
                  <a:lnTo>
                    <a:pt x="11" y="32"/>
                  </a:lnTo>
                  <a:lnTo>
                    <a:pt x="11" y="45"/>
                  </a:lnTo>
                  <a:lnTo>
                    <a:pt x="14" y="48"/>
                  </a:lnTo>
                  <a:lnTo>
                    <a:pt x="16" y="48"/>
                  </a:lnTo>
                  <a:lnTo>
                    <a:pt x="16" y="49"/>
                  </a:lnTo>
                  <a:lnTo>
                    <a:pt x="0" y="49"/>
                  </a:lnTo>
                  <a:lnTo>
                    <a:pt x="0" y="48"/>
                  </a:lnTo>
                  <a:lnTo>
                    <a:pt x="2" y="47"/>
                  </a:lnTo>
                  <a:lnTo>
                    <a:pt x="4" y="47"/>
                  </a:lnTo>
                  <a:lnTo>
                    <a:pt x="5" y="46"/>
                  </a:lnTo>
                  <a:lnTo>
                    <a:pt x="5" y="4"/>
                  </a:lnTo>
                  <a:lnTo>
                    <a:pt x="4" y="3"/>
                  </a:lnTo>
                  <a:lnTo>
                    <a:pt x="1" y="3"/>
                  </a:lnTo>
                  <a:lnTo>
                    <a:pt x="1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" name="Freeform 70">
              <a:extLst>
                <a:ext uri="{FF2B5EF4-FFF2-40B4-BE49-F238E27FC236}">
                  <a16:creationId xmlns:a16="http://schemas.microsoft.com/office/drawing/2014/main" id="{EC1D2431-3B56-429E-89AC-006B893FA3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27" y="2358"/>
              <a:ext cx="40" cy="47"/>
            </a:xfrm>
            <a:custGeom>
              <a:avLst/>
              <a:gdLst>
                <a:gd name="T0" fmla="*/ 13 w 40"/>
                <a:gd name="T1" fmla="*/ 4 h 47"/>
                <a:gd name="T2" fmla="*/ 21 w 40"/>
                <a:gd name="T3" fmla="*/ 22 h 47"/>
                <a:gd name="T4" fmla="*/ 26 w 40"/>
                <a:gd name="T5" fmla="*/ 18 h 47"/>
                <a:gd name="T6" fmla="*/ 28 w 40"/>
                <a:gd name="T7" fmla="*/ 13 h 47"/>
                <a:gd name="T8" fmla="*/ 26 w 40"/>
                <a:gd name="T9" fmla="*/ 7 h 47"/>
                <a:gd name="T10" fmla="*/ 21 w 40"/>
                <a:gd name="T11" fmla="*/ 3 h 47"/>
                <a:gd name="T12" fmla="*/ 0 w 40"/>
                <a:gd name="T13" fmla="*/ 0 h 47"/>
                <a:gd name="T14" fmla="*/ 26 w 40"/>
                <a:gd name="T15" fmla="*/ 1 h 47"/>
                <a:gd name="T16" fmla="*/ 34 w 40"/>
                <a:gd name="T17" fmla="*/ 7 h 47"/>
                <a:gd name="T18" fmla="*/ 34 w 40"/>
                <a:gd name="T19" fmla="*/ 15 h 47"/>
                <a:gd name="T20" fmla="*/ 32 w 40"/>
                <a:gd name="T21" fmla="*/ 20 h 47"/>
                <a:gd name="T22" fmla="*/ 27 w 40"/>
                <a:gd name="T23" fmla="*/ 22 h 47"/>
                <a:gd name="T24" fmla="*/ 24 w 40"/>
                <a:gd name="T25" fmla="*/ 24 h 47"/>
                <a:gd name="T26" fmla="*/ 30 w 40"/>
                <a:gd name="T27" fmla="*/ 26 h 47"/>
                <a:gd name="T28" fmla="*/ 33 w 40"/>
                <a:gd name="T29" fmla="*/ 33 h 47"/>
                <a:gd name="T30" fmla="*/ 34 w 40"/>
                <a:gd name="T31" fmla="*/ 38 h 47"/>
                <a:gd name="T32" fmla="*/ 34 w 40"/>
                <a:gd name="T33" fmla="*/ 42 h 47"/>
                <a:gd name="T34" fmla="*/ 38 w 40"/>
                <a:gd name="T35" fmla="*/ 44 h 47"/>
                <a:gd name="T36" fmla="*/ 40 w 40"/>
                <a:gd name="T37" fmla="*/ 47 h 47"/>
                <a:gd name="T38" fmla="*/ 29 w 40"/>
                <a:gd name="T39" fmla="*/ 45 h 47"/>
                <a:gd name="T40" fmla="*/ 26 w 40"/>
                <a:gd name="T41" fmla="*/ 39 h 47"/>
                <a:gd name="T42" fmla="*/ 26 w 40"/>
                <a:gd name="T43" fmla="*/ 33 h 47"/>
                <a:gd name="T44" fmla="*/ 23 w 40"/>
                <a:gd name="T45" fmla="*/ 26 h 47"/>
                <a:gd name="T46" fmla="*/ 19 w 40"/>
                <a:gd name="T47" fmla="*/ 25 h 47"/>
                <a:gd name="T48" fmla="*/ 13 w 40"/>
                <a:gd name="T49" fmla="*/ 43 h 47"/>
                <a:gd name="T50" fmla="*/ 15 w 40"/>
                <a:gd name="T51" fmla="*/ 45 h 47"/>
                <a:gd name="T52" fmla="*/ 18 w 40"/>
                <a:gd name="T53" fmla="*/ 47 h 47"/>
                <a:gd name="T54" fmla="*/ 0 w 40"/>
                <a:gd name="T55" fmla="*/ 45 h 47"/>
                <a:gd name="T56" fmla="*/ 4 w 40"/>
                <a:gd name="T57" fmla="*/ 44 h 47"/>
                <a:gd name="T58" fmla="*/ 5 w 40"/>
                <a:gd name="T59" fmla="*/ 4 h 47"/>
                <a:gd name="T60" fmla="*/ 3 w 40"/>
                <a:gd name="T61" fmla="*/ 2 h 47"/>
                <a:gd name="T62" fmla="*/ 0 w 40"/>
                <a:gd name="T6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" h="47">
                  <a:moveTo>
                    <a:pt x="13" y="3"/>
                  </a:moveTo>
                  <a:lnTo>
                    <a:pt x="13" y="4"/>
                  </a:lnTo>
                  <a:lnTo>
                    <a:pt x="13" y="22"/>
                  </a:lnTo>
                  <a:lnTo>
                    <a:pt x="21" y="22"/>
                  </a:lnTo>
                  <a:lnTo>
                    <a:pt x="23" y="22"/>
                  </a:lnTo>
                  <a:lnTo>
                    <a:pt x="26" y="18"/>
                  </a:lnTo>
                  <a:lnTo>
                    <a:pt x="27" y="16"/>
                  </a:lnTo>
                  <a:lnTo>
                    <a:pt x="28" y="13"/>
                  </a:lnTo>
                  <a:lnTo>
                    <a:pt x="27" y="9"/>
                  </a:lnTo>
                  <a:lnTo>
                    <a:pt x="26" y="7"/>
                  </a:lnTo>
                  <a:lnTo>
                    <a:pt x="23" y="4"/>
                  </a:lnTo>
                  <a:lnTo>
                    <a:pt x="21" y="3"/>
                  </a:lnTo>
                  <a:lnTo>
                    <a:pt x="13" y="3"/>
                  </a:lnTo>
                  <a:close/>
                  <a:moveTo>
                    <a:pt x="0" y="0"/>
                  </a:moveTo>
                  <a:lnTo>
                    <a:pt x="19" y="0"/>
                  </a:lnTo>
                  <a:lnTo>
                    <a:pt x="26" y="1"/>
                  </a:lnTo>
                  <a:lnTo>
                    <a:pt x="31" y="4"/>
                  </a:lnTo>
                  <a:lnTo>
                    <a:pt x="34" y="7"/>
                  </a:lnTo>
                  <a:lnTo>
                    <a:pt x="35" y="12"/>
                  </a:lnTo>
                  <a:lnTo>
                    <a:pt x="34" y="15"/>
                  </a:lnTo>
                  <a:lnTo>
                    <a:pt x="34" y="17"/>
                  </a:lnTo>
                  <a:lnTo>
                    <a:pt x="32" y="20"/>
                  </a:lnTo>
                  <a:lnTo>
                    <a:pt x="30" y="22"/>
                  </a:lnTo>
                  <a:lnTo>
                    <a:pt x="27" y="22"/>
                  </a:lnTo>
                  <a:lnTo>
                    <a:pt x="24" y="23"/>
                  </a:lnTo>
                  <a:lnTo>
                    <a:pt x="24" y="24"/>
                  </a:lnTo>
                  <a:lnTo>
                    <a:pt x="27" y="25"/>
                  </a:lnTo>
                  <a:lnTo>
                    <a:pt x="30" y="26"/>
                  </a:lnTo>
                  <a:lnTo>
                    <a:pt x="31" y="28"/>
                  </a:lnTo>
                  <a:lnTo>
                    <a:pt x="33" y="33"/>
                  </a:lnTo>
                  <a:lnTo>
                    <a:pt x="33" y="36"/>
                  </a:lnTo>
                  <a:lnTo>
                    <a:pt x="34" y="38"/>
                  </a:lnTo>
                  <a:lnTo>
                    <a:pt x="34" y="40"/>
                  </a:lnTo>
                  <a:lnTo>
                    <a:pt x="34" y="42"/>
                  </a:lnTo>
                  <a:lnTo>
                    <a:pt x="36" y="43"/>
                  </a:lnTo>
                  <a:lnTo>
                    <a:pt x="38" y="44"/>
                  </a:lnTo>
                  <a:lnTo>
                    <a:pt x="40" y="45"/>
                  </a:lnTo>
                  <a:lnTo>
                    <a:pt x="40" y="47"/>
                  </a:lnTo>
                  <a:lnTo>
                    <a:pt x="32" y="47"/>
                  </a:lnTo>
                  <a:lnTo>
                    <a:pt x="29" y="45"/>
                  </a:lnTo>
                  <a:lnTo>
                    <a:pt x="28" y="43"/>
                  </a:lnTo>
                  <a:lnTo>
                    <a:pt x="26" y="39"/>
                  </a:lnTo>
                  <a:lnTo>
                    <a:pt x="26" y="35"/>
                  </a:lnTo>
                  <a:lnTo>
                    <a:pt x="26" y="33"/>
                  </a:lnTo>
                  <a:lnTo>
                    <a:pt x="24" y="28"/>
                  </a:lnTo>
                  <a:lnTo>
                    <a:pt x="23" y="26"/>
                  </a:lnTo>
                  <a:lnTo>
                    <a:pt x="21" y="26"/>
                  </a:lnTo>
                  <a:lnTo>
                    <a:pt x="19" y="25"/>
                  </a:lnTo>
                  <a:lnTo>
                    <a:pt x="13" y="25"/>
                  </a:lnTo>
                  <a:lnTo>
                    <a:pt x="13" y="43"/>
                  </a:lnTo>
                  <a:lnTo>
                    <a:pt x="13" y="44"/>
                  </a:lnTo>
                  <a:lnTo>
                    <a:pt x="15" y="45"/>
                  </a:lnTo>
                  <a:lnTo>
                    <a:pt x="18" y="45"/>
                  </a:lnTo>
                  <a:lnTo>
                    <a:pt x="18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2" y="44"/>
                  </a:lnTo>
                  <a:lnTo>
                    <a:pt x="4" y="44"/>
                  </a:lnTo>
                  <a:lnTo>
                    <a:pt x="5" y="43"/>
                  </a:lnTo>
                  <a:lnTo>
                    <a:pt x="5" y="4"/>
                  </a:lnTo>
                  <a:lnTo>
                    <a:pt x="4" y="3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7" name="Freeform 71">
              <a:extLst>
                <a:ext uri="{FF2B5EF4-FFF2-40B4-BE49-F238E27FC236}">
                  <a16:creationId xmlns:a16="http://schemas.microsoft.com/office/drawing/2014/main" id="{0E7A2187-B103-4AEE-A865-BF1397A59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4" y="2358"/>
              <a:ext cx="18" cy="48"/>
            </a:xfrm>
            <a:custGeom>
              <a:avLst/>
              <a:gdLst>
                <a:gd name="T0" fmla="*/ 13 w 18"/>
                <a:gd name="T1" fmla="*/ 0 h 48"/>
                <a:gd name="T2" fmla="*/ 18 w 18"/>
                <a:gd name="T3" fmla="*/ 0 h 48"/>
                <a:gd name="T4" fmla="*/ 4 w 18"/>
                <a:gd name="T5" fmla="*/ 48 h 48"/>
                <a:gd name="T6" fmla="*/ 0 w 18"/>
                <a:gd name="T7" fmla="*/ 48 h 48"/>
                <a:gd name="T8" fmla="*/ 13 w 18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8">
                  <a:moveTo>
                    <a:pt x="13" y="0"/>
                  </a:moveTo>
                  <a:lnTo>
                    <a:pt x="18" y="0"/>
                  </a:lnTo>
                  <a:lnTo>
                    <a:pt x="4" y="48"/>
                  </a:lnTo>
                  <a:lnTo>
                    <a:pt x="0" y="4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8" name="Freeform 72">
              <a:extLst>
                <a:ext uri="{FF2B5EF4-FFF2-40B4-BE49-F238E27FC236}">
                  <a16:creationId xmlns:a16="http://schemas.microsoft.com/office/drawing/2014/main" id="{FD547A22-1104-4AA7-B5DF-24027B789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" y="2358"/>
              <a:ext cx="67" cy="47"/>
            </a:xfrm>
            <a:custGeom>
              <a:avLst/>
              <a:gdLst>
                <a:gd name="T0" fmla="*/ 0 w 67"/>
                <a:gd name="T1" fmla="*/ 0 h 47"/>
                <a:gd name="T2" fmla="*/ 17 w 67"/>
                <a:gd name="T3" fmla="*/ 0 h 47"/>
                <a:gd name="T4" fmla="*/ 17 w 67"/>
                <a:gd name="T5" fmla="*/ 2 h 47"/>
                <a:gd name="T6" fmla="*/ 14 w 67"/>
                <a:gd name="T7" fmla="*/ 3 h 47"/>
                <a:gd name="T8" fmla="*/ 12 w 67"/>
                <a:gd name="T9" fmla="*/ 3 h 47"/>
                <a:gd name="T10" fmla="*/ 12 w 67"/>
                <a:gd name="T11" fmla="*/ 5 h 47"/>
                <a:gd name="T12" fmla="*/ 21 w 67"/>
                <a:gd name="T13" fmla="*/ 39 h 47"/>
                <a:gd name="T14" fmla="*/ 22 w 67"/>
                <a:gd name="T15" fmla="*/ 39 h 47"/>
                <a:gd name="T16" fmla="*/ 32 w 67"/>
                <a:gd name="T17" fmla="*/ 1 h 47"/>
                <a:gd name="T18" fmla="*/ 37 w 67"/>
                <a:gd name="T19" fmla="*/ 1 h 47"/>
                <a:gd name="T20" fmla="*/ 48 w 67"/>
                <a:gd name="T21" fmla="*/ 39 h 47"/>
                <a:gd name="T22" fmla="*/ 49 w 67"/>
                <a:gd name="T23" fmla="*/ 39 h 47"/>
                <a:gd name="T24" fmla="*/ 54 w 67"/>
                <a:gd name="T25" fmla="*/ 19 h 47"/>
                <a:gd name="T26" fmla="*/ 55 w 67"/>
                <a:gd name="T27" fmla="*/ 13 h 47"/>
                <a:gd name="T28" fmla="*/ 56 w 67"/>
                <a:gd name="T29" fmla="*/ 9 h 47"/>
                <a:gd name="T30" fmla="*/ 57 w 67"/>
                <a:gd name="T31" fmla="*/ 5 h 47"/>
                <a:gd name="T32" fmla="*/ 57 w 67"/>
                <a:gd name="T33" fmla="*/ 4 h 47"/>
                <a:gd name="T34" fmla="*/ 56 w 67"/>
                <a:gd name="T35" fmla="*/ 3 h 47"/>
                <a:gd name="T36" fmla="*/ 55 w 67"/>
                <a:gd name="T37" fmla="*/ 3 h 47"/>
                <a:gd name="T38" fmla="*/ 51 w 67"/>
                <a:gd name="T39" fmla="*/ 2 h 47"/>
                <a:gd name="T40" fmla="*/ 51 w 67"/>
                <a:gd name="T41" fmla="*/ 0 h 47"/>
                <a:gd name="T42" fmla="*/ 67 w 67"/>
                <a:gd name="T43" fmla="*/ 0 h 47"/>
                <a:gd name="T44" fmla="*/ 67 w 67"/>
                <a:gd name="T45" fmla="*/ 2 h 47"/>
                <a:gd name="T46" fmla="*/ 65 w 67"/>
                <a:gd name="T47" fmla="*/ 2 h 47"/>
                <a:gd name="T48" fmla="*/ 62 w 67"/>
                <a:gd name="T49" fmla="*/ 4 h 47"/>
                <a:gd name="T50" fmla="*/ 61 w 67"/>
                <a:gd name="T51" fmla="*/ 4 h 47"/>
                <a:gd name="T52" fmla="*/ 60 w 67"/>
                <a:gd name="T53" fmla="*/ 7 h 47"/>
                <a:gd name="T54" fmla="*/ 58 w 67"/>
                <a:gd name="T55" fmla="*/ 13 h 47"/>
                <a:gd name="T56" fmla="*/ 56 w 67"/>
                <a:gd name="T57" fmla="*/ 22 h 47"/>
                <a:gd name="T58" fmla="*/ 50 w 67"/>
                <a:gd name="T59" fmla="*/ 47 h 47"/>
                <a:gd name="T60" fmla="*/ 44 w 67"/>
                <a:gd name="T61" fmla="*/ 47 h 47"/>
                <a:gd name="T62" fmla="*/ 39 w 67"/>
                <a:gd name="T63" fmla="*/ 28 h 47"/>
                <a:gd name="T64" fmla="*/ 33 w 67"/>
                <a:gd name="T65" fmla="*/ 9 h 47"/>
                <a:gd name="T66" fmla="*/ 22 w 67"/>
                <a:gd name="T67" fmla="*/ 47 h 47"/>
                <a:gd name="T68" fmla="*/ 17 w 67"/>
                <a:gd name="T69" fmla="*/ 47 h 47"/>
                <a:gd name="T70" fmla="*/ 11 w 67"/>
                <a:gd name="T71" fmla="*/ 26 h 47"/>
                <a:gd name="T72" fmla="*/ 8 w 67"/>
                <a:gd name="T73" fmla="*/ 15 h 47"/>
                <a:gd name="T74" fmla="*/ 6 w 67"/>
                <a:gd name="T75" fmla="*/ 7 h 47"/>
                <a:gd name="T76" fmla="*/ 5 w 67"/>
                <a:gd name="T77" fmla="*/ 4 h 47"/>
                <a:gd name="T78" fmla="*/ 4 w 67"/>
                <a:gd name="T79" fmla="*/ 3 h 47"/>
                <a:gd name="T80" fmla="*/ 3 w 67"/>
                <a:gd name="T81" fmla="*/ 2 h 47"/>
                <a:gd name="T82" fmla="*/ 0 w 67"/>
                <a:gd name="T83" fmla="*/ 2 h 47"/>
                <a:gd name="T84" fmla="*/ 0 w 67"/>
                <a:gd name="T8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7" h="47">
                  <a:moveTo>
                    <a:pt x="0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2" y="5"/>
                  </a:lnTo>
                  <a:lnTo>
                    <a:pt x="21" y="39"/>
                  </a:lnTo>
                  <a:lnTo>
                    <a:pt x="22" y="39"/>
                  </a:lnTo>
                  <a:lnTo>
                    <a:pt x="32" y="1"/>
                  </a:lnTo>
                  <a:lnTo>
                    <a:pt x="37" y="1"/>
                  </a:lnTo>
                  <a:lnTo>
                    <a:pt x="48" y="39"/>
                  </a:lnTo>
                  <a:lnTo>
                    <a:pt x="49" y="39"/>
                  </a:lnTo>
                  <a:lnTo>
                    <a:pt x="54" y="19"/>
                  </a:lnTo>
                  <a:lnTo>
                    <a:pt x="55" y="13"/>
                  </a:lnTo>
                  <a:lnTo>
                    <a:pt x="56" y="9"/>
                  </a:lnTo>
                  <a:lnTo>
                    <a:pt x="57" y="5"/>
                  </a:lnTo>
                  <a:lnTo>
                    <a:pt x="57" y="4"/>
                  </a:lnTo>
                  <a:lnTo>
                    <a:pt x="56" y="3"/>
                  </a:lnTo>
                  <a:lnTo>
                    <a:pt x="55" y="3"/>
                  </a:lnTo>
                  <a:lnTo>
                    <a:pt x="51" y="2"/>
                  </a:lnTo>
                  <a:lnTo>
                    <a:pt x="51" y="0"/>
                  </a:lnTo>
                  <a:lnTo>
                    <a:pt x="67" y="0"/>
                  </a:lnTo>
                  <a:lnTo>
                    <a:pt x="67" y="2"/>
                  </a:lnTo>
                  <a:lnTo>
                    <a:pt x="65" y="2"/>
                  </a:lnTo>
                  <a:lnTo>
                    <a:pt x="62" y="4"/>
                  </a:lnTo>
                  <a:lnTo>
                    <a:pt x="61" y="4"/>
                  </a:lnTo>
                  <a:lnTo>
                    <a:pt x="60" y="7"/>
                  </a:lnTo>
                  <a:lnTo>
                    <a:pt x="58" y="13"/>
                  </a:lnTo>
                  <a:lnTo>
                    <a:pt x="56" y="22"/>
                  </a:lnTo>
                  <a:lnTo>
                    <a:pt x="50" y="47"/>
                  </a:lnTo>
                  <a:lnTo>
                    <a:pt x="44" y="47"/>
                  </a:lnTo>
                  <a:lnTo>
                    <a:pt x="39" y="28"/>
                  </a:lnTo>
                  <a:lnTo>
                    <a:pt x="33" y="9"/>
                  </a:lnTo>
                  <a:lnTo>
                    <a:pt x="22" y="47"/>
                  </a:lnTo>
                  <a:lnTo>
                    <a:pt x="17" y="47"/>
                  </a:lnTo>
                  <a:lnTo>
                    <a:pt x="11" y="26"/>
                  </a:lnTo>
                  <a:lnTo>
                    <a:pt x="8" y="15"/>
                  </a:lnTo>
                  <a:lnTo>
                    <a:pt x="6" y="7"/>
                  </a:lnTo>
                  <a:lnTo>
                    <a:pt x="5" y="4"/>
                  </a:lnTo>
                  <a:lnTo>
                    <a:pt x="4" y="3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9" name="Freeform 73">
              <a:extLst>
                <a:ext uri="{FF2B5EF4-FFF2-40B4-BE49-F238E27FC236}">
                  <a16:creationId xmlns:a16="http://schemas.microsoft.com/office/drawing/2014/main" id="{4F739B3A-C571-4F4C-A7DA-125CE7B5D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9" y="2608"/>
              <a:ext cx="36" cy="35"/>
            </a:xfrm>
            <a:custGeom>
              <a:avLst/>
              <a:gdLst>
                <a:gd name="T0" fmla="*/ 14 w 36"/>
                <a:gd name="T1" fmla="*/ 0 h 35"/>
                <a:gd name="T2" fmla="*/ 15 w 36"/>
                <a:gd name="T3" fmla="*/ 0 h 35"/>
                <a:gd name="T4" fmla="*/ 10 w 36"/>
                <a:gd name="T5" fmla="*/ 15 h 35"/>
                <a:gd name="T6" fmla="*/ 15 w 36"/>
                <a:gd name="T7" fmla="*/ 8 h 35"/>
                <a:gd name="T8" fmla="*/ 22 w 36"/>
                <a:gd name="T9" fmla="*/ 2 h 35"/>
                <a:gd name="T10" fmla="*/ 28 w 36"/>
                <a:gd name="T11" fmla="*/ 0 h 35"/>
                <a:gd name="T12" fmla="*/ 31 w 36"/>
                <a:gd name="T13" fmla="*/ 0 h 35"/>
                <a:gd name="T14" fmla="*/ 32 w 36"/>
                <a:gd name="T15" fmla="*/ 1 h 35"/>
                <a:gd name="T16" fmla="*/ 34 w 36"/>
                <a:gd name="T17" fmla="*/ 4 h 35"/>
                <a:gd name="T18" fmla="*/ 34 w 36"/>
                <a:gd name="T19" fmla="*/ 7 h 35"/>
                <a:gd name="T20" fmla="*/ 33 w 36"/>
                <a:gd name="T21" fmla="*/ 9 h 35"/>
                <a:gd name="T22" fmla="*/ 27 w 36"/>
                <a:gd name="T23" fmla="*/ 27 h 35"/>
                <a:gd name="T24" fmla="*/ 27 w 36"/>
                <a:gd name="T25" fmla="*/ 30 h 35"/>
                <a:gd name="T26" fmla="*/ 28 w 36"/>
                <a:gd name="T27" fmla="*/ 31 h 35"/>
                <a:gd name="T28" fmla="*/ 30 w 36"/>
                <a:gd name="T29" fmla="*/ 30 h 35"/>
                <a:gd name="T30" fmla="*/ 31 w 36"/>
                <a:gd name="T31" fmla="*/ 29 h 35"/>
                <a:gd name="T32" fmla="*/ 34 w 36"/>
                <a:gd name="T33" fmla="*/ 26 h 35"/>
                <a:gd name="T34" fmla="*/ 35 w 36"/>
                <a:gd name="T35" fmla="*/ 24 h 35"/>
                <a:gd name="T36" fmla="*/ 36 w 36"/>
                <a:gd name="T37" fmla="*/ 25 h 35"/>
                <a:gd name="T38" fmla="*/ 35 w 36"/>
                <a:gd name="T39" fmla="*/ 28 h 35"/>
                <a:gd name="T40" fmla="*/ 32 w 36"/>
                <a:gd name="T41" fmla="*/ 30 h 35"/>
                <a:gd name="T42" fmla="*/ 31 w 36"/>
                <a:gd name="T43" fmla="*/ 33 h 35"/>
                <a:gd name="T44" fmla="*/ 28 w 36"/>
                <a:gd name="T45" fmla="*/ 34 h 35"/>
                <a:gd name="T46" fmla="*/ 25 w 36"/>
                <a:gd name="T47" fmla="*/ 35 h 35"/>
                <a:gd name="T48" fmla="*/ 23 w 36"/>
                <a:gd name="T49" fmla="*/ 35 h 35"/>
                <a:gd name="T50" fmla="*/ 21 w 36"/>
                <a:gd name="T51" fmla="*/ 32 h 35"/>
                <a:gd name="T52" fmla="*/ 21 w 36"/>
                <a:gd name="T53" fmla="*/ 30 h 35"/>
                <a:gd name="T54" fmla="*/ 22 w 36"/>
                <a:gd name="T55" fmla="*/ 28 h 35"/>
                <a:gd name="T56" fmla="*/ 27 w 36"/>
                <a:gd name="T57" fmla="*/ 8 h 35"/>
                <a:gd name="T58" fmla="*/ 27 w 36"/>
                <a:gd name="T59" fmla="*/ 5 h 35"/>
                <a:gd name="T60" fmla="*/ 27 w 36"/>
                <a:gd name="T61" fmla="*/ 4 h 35"/>
                <a:gd name="T62" fmla="*/ 25 w 36"/>
                <a:gd name="T63" fmla="*/ 4 h 35"/>
                <a:gd name="T64" fmla="*/ 21 w 36"/>
                <a:gd name="T65" fmla="*/ 5 h 35"/>
                <a:gd name="T66" fmla="*/ 17 w 36"/>
                <a:gd name="T67" fmla="*/ 9 h 35"/>
                <a:gd name="T68" fmla="*/ 13 w 36"/>
                <a:gd name="T69" fmla="*/ 14 h 35"/>
                <a:gd name="T70" fmla="*/ 10 w 36"/>
                <a:gd name="T71" fmla="*/ 19 h 35"/>
                <a:gd name="T72" fmla="*/ 9 w 36"/>
                <a:gd name="T73" fmla="*/ 23 h 35"/>
                <a:gd name="T74" fmla="*/ 7 w 36"/>
                <a:gd name="T75" fmla="*/ 28 h 35"/>
                <a:gd name="T76" fmla="*/ 5 w 36"/>
                <a:gd name="T77" fmla="*/ 34 h 35"/>
                <a:gd name="T78" fmla="*/ 0 w 36"/>
                <a:gd name="T79" fmla="*/ 35 h 35"/>
                <a:gd name="T80" fmla="*/ 7 w 36"/>
                <a:gd name="T81" fmla="*/ 7 h 35"/>
                <a:gd name="T82" fmla="*/ 7 w 36"/>
                <a:gd name="T83" fmla="*/ 4 h 35"/>
                <a:gd name="T84" fmla="*/ 6 w 36"/>
                <a:gd name="T85" fmla="*/ 4 h 35"/>
                <a:gd name="T86" fmla="*/ 2 w 36"/>
                <a:gd name="T87" fmla="*/ 4 h 35"/>
                <a:gd name="T88" fmla="*/ 2 w 36"/>
                <a:gd name="T89" fmla="*/ 2 h 35"/>
                <a:gd name="T90" fmla="*/ 14 w 36"/>
                <a:gd name="T9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" h="35">
                  <a:moveTo>
                    <a:pt x="14" y="0"/>
                  </a:moveTo>
                  <a:lnTo>
                    <a:pt x="15" y="0"/>
                  </a:lnTo>
                  <a:lnTo>
                    <a:pt x="10" y="15"/>
                  </a:lnTo>
                  <a:lnTo>
                    <a:pt x="15" y="8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2" y="1"/>
                  </a:lnTo>
                  <a:lnTo>
                    <a:pt x="34" y="4"/>
                  </a:lnTo>
                  <a:lnTo>
                    <a:pt x="34" y="7"/>
                  </a:lnTo>
                  <a:lnTo>
                    <a:pt x="33" y="9"/>
                  </a:lnTo>
                  <a:lnTo>
                    <a:pt x="27" y="27"/>
                  </a:lnTo>
                  <a:lnTo>
                    <a:pt x="27" y="30"/>
                  </a:lnTo>
                  <a:lnTo>
                    <a:pt x="28" y="31"/>
                  </a:lnTo>
                  <a:lnTo>
                    <a:pt x="30" y="30"/>
                  </a:lnTo>
                  <a:lnTo>
                    <a:pt x="31" y="29"/>
                  </a:lnTo>
                  <a:lnTo>
                    <a:pt x="34" y="26"/>
                  </a:lnTo>
                  <a:lnTo>
                    <a:pt x="35" y="24"/>
                  </a:lnTo>
                  <a:lnTo>
                    <a:pt x="36" y="25"/>
                  </a:lnTo>
                  <a:lnTo>
                    <a:pt x="35" y="28"/>
                  </a:lnTo>
                  <a:lnTo>
                    <a:pt x="32" y="30"/>
                  </a:lnTo>
                  <a:lnTo>
                    <a:pt x="31" y="33"/>
                  </a:lnTo>
                  <a:lnTo>
                    <a:pt x="28" y="34"/>
                  </a:lnTo>
                  <a:lnTo>
                    <a:pt x="25" y="35"/>
                  </a:lnTo>
                  <a:lnTo>
                    <a:pt x="23" y="35"/>
                  </a:lnTo>
                  <a:lnTo>
                    <a:pt x="21" y="32"/>
                  </a:lnTo>
                  <a:lnTo>
                    <a:pt x="21" y="30"/>
                  </a:lnTo>
                  <a:lnTo>
                    <a:pt x="22" y="28"/>
                  </a:lnTo>
                  <a:lnTo>
                    <a:pt x="27" y="8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1" y="5"/>
                  </a:lnTo>
                  <a:lnTo>
                    <a:pt x="17" y="9"/>
                  </a:lnTo>
                  <a:lnTo>
                    <a:pt x="13" y="14"/>
                  </a:lnTo>
                  <a:lnTo>
                    <a:pt x="10" y="19"/>
                  </a:lnTo>
                  <a:lnTo>
                    <a:pt x="9" y="23"/>
                  </a:lnTo>
                  <a:lnTo>
                    <a:pt x="7" y="28"/>
                  </a:lnTo>
                  <a:lnTo>
                    <a:pt x="5" y="34"/>
                  </a:lnTo>
                  <a:lnTo>
                    <a:pt x="0" y="35"/>
                  </a:lnTo>
                  <a:lnTo>
                    <a:pt x="7" y="7"/>
                  </a:lnTo>
                  <a:lnTo>
                    <a:pt x="7" y="4"/>
                  </a:lnTo>
                  <a:lnTo>
                    <a:pt x="6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0" name="Freeform 74">
              <a:extLst>
                <a:ext uri="{FF2B5EF4-FFF2-40B4-BE49-F238E27FC236}">
                  <a16:creationId xmlns:a16="http://schemas.microsoft.com/office/drawing/2014/main" id="{A073730F-C3FA-48A6-ADB8-AD21605F45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7" y="2419"/>
              <a:ext cx="36" cy="35"/>
            </a:xfrm>
            <a:custGeom>
              <a:avLst/>
              <a:gdLst>
                <a:gd name="T0" fmla="*/ 24 w 36"/>
                <a:gd name="T1" fmla="*/ 3 h 35"/>
                <a:gd name="T2" fmla="*/ 18 w 36"/>
                <a:gd name="T3" fmla="*/ 5 h 35"/>
                <a:gd name="T4" fmla="*/ 13 w 36"/>
                <a:gd name="T5" fmla="*/ 9 h 35"/>
                <a:gd name="T6" fmla="*/ 9 w 36"/>
                <a:gd name="T7" fmla="*/ 16 h 35"/>
                <a:gd name="T8" fmla="*/ 7 w 36"/>
                <a:gd name="T9" fmla="*/ 22 h 35"/>
                <a:gd name="T10" fmla="*/ 7 w 36"/>
                <a:gd name="T11" fmla="*/ 27 h 35"/>
                <a:gd name="T12" fmla="*/ 7 w 36"/>
                <a:gd name="T13" fmla="*/ 29 h 35"/>
                <a:gd name="T14" fmla="*/ 7 w 36"/>
                <a:gd name="T15" fmla="*/ 31 h 35"/>
                <a:gd name="T16" fmla="*/ 9 w 36"/>
                <a:gd name="T17" fmla="*/ 32 h 35"/>
                <a:gd name="T18" fmla="*/ 12 w 36"/>
                <a:gd name="T19" fmla="*/ 31 h 35"/>
                <a:gd name="T20" fmla="*/ 14 w 36"/>
                <a:gd name="T21" fmla="*/ 30 h 35"/>
                <a:gd name="T22" fmla="*/ 16 w 36"/>
                <a:gd name="T23" fmla="*/ 28 h 35"/>
                <a:gd name="T24" fmla="*/ 20 w 36"/>
                <a:gd name="T25" fmla="*/ 22 h 35"/>
                <a:gd name="T26" fmla="*/ 25 w 36"/>
                <a:gd name="T27" fmla="*/ 13 h 35"/>
                <a:gd name="T28" fmla="*/ 28 w 36"/>
                <a:gd name="T29" fmla="*/ 4 h 35"/>
                <a:gd name="T30" fmla="*/ 26 w 36"/>
                <a:gd name="T31" fmla="*/ 4 h 35"/>
                <a:gd name="T32" fmla="*/ 24 w 36"/>
                <a:gd name="T33" fmla="*/ 3 h 35"/>
                <a:gd name="T34" fmla="*/ 24 w 36"/>
                <a:gd name="T35" fmla="*/ 0 h 35"/>
                <a:gd name="T36" fmla="*/ 29 w 36"/>
                <a:gd name="T37" fmla="*/ 2 h 35"/>
                <a:gd name="T38" fmla="*/ 29 w 36"/>
                <a:gd name="T39" fmla="*/ 1 h 35"/>
                <a:gd name="T40" fmla="*/ 34 w 36"/>
                <a:gd name="T41" fmla="*/ 1 h 35"/>
                <a:gd name="T42" fmla="*/ 27 w 36"/>
                <a:gd name="T43" fmla="*/ 28 h 35"/>
                <a:gd name="T44" fmla="*/ 27 w 36"/>
                <a:gd name="T45" fmla="*/ 31 h 35"/>
                <a:gd name="T46" fmla="*/ 28 w 36"/>
                <a:gd name="T47" fmla="*/ 32 h 35"/>
                <a:gd name="T48" fmla="*/ 29 w 36"/>
                <a:gd name="T49" fmla="*/ 31 h 35"/>
                <a:gd name="T50" fmla="*/ 30 w 36"/>
                <a:gd name="T51" fmla="*/ 30 h 35"/>
                <a:gd name="T52" fmla="*/ 33 w 36"/>
                <a:gd name="T53" fmla="*/ 26 h 35"/>
                <a:gd name="T54" fmla="*/ 34 w 36"/>
                <a:gd name="T55" fmla="*/ 25 h 35"/>
                <a:gd name="T56" fmla="*/ 36 w 36"/>
                <a:gd name="T57" fmla="*/ 26 h 35"/>
                <a:gd name="T58" fmla="*/ 34 w 36"/>
                <a:gd name="T59" fmla="*/ 29 h 35"/>
                <a:gd name="T60" fmla="*/ 32 w 36"/>
                <a:gd name="T61" fmla="*/ 31 h 35"/>
                <a:gd name="T62" fmla="*/ 30 w 36"/>
                <a:gd name="T63" fmla="*/ 34 h 35"/>
                <a:gd name="T64" fmla="*/ 27 w 36"/>
                <a:gd name="T65" fmla="*/ 35 h 35"/>
                <a:gd name="T66" fmla="*/ 24 w 36"/>
                <a:gd name="T67" fmla="*/ 35 h 35"/>
                <a:gd name="T68" fmla="*/ 23 w 36"/>
                <a:gd name="T69" fmla="*/ 35 h 35"/>
                <a:gd name="T70" fmla="*/ 20 w 36"/>
                <a:gd name="T71" fmla="*/ 33 h 35"/>
                <a:gd name="T72" fmla="*/ 20 w 36"/>
                <a:gd name="T73" fmla="*/ 31 h 35"/>
                <a:gd name="T74" fmla="*/ 21 w 36"/>
                <a:gd name="T75" fmla="*/ 28 h 35"/>
                <a:gd name="T76" fmla="*/ 24 w 36"/>
                <a:gd name="T77" fmla="*/ 20 h 35"/>
                <a:gd name="T78" fmla="*/ 19 w 36"/>
                <a:gd name="T79" fmla="*/ 27 h 35"/>
                <a:gd name="T80" fmla="*/ 13 w 36"/>
                <a:gd name="T81" fmla="*/ 33 h 35"/>
                <a:gd name="T82" fmla="*/ 7 w 36"/>
                <a:gd name="T83" fmla="*/ 35 h 35"/>
                <a:gd name="T84" fmla="*/ 2 w 36"/>
                <a:gd name="T85" fmla="*/ 34 h 35"/>
                <a:gd name="T86" fmla="*/ 1 w 36"/>
                <a:gd name="T87" fmla="*/ 32 h 35"/>
                <a:gd name="T88" fmla="*/ 0 w 36"/>
                <a:gd name="T89" fmla="*/ 30 h 35"/>
                <a:gd name="T90" fmla="*/ 0 w 36"/>
                <a:gd name="T91" fmla="*/ 27 h 35"/>
                <a:gd name="T92" fmla="*/ 1 w 36"/>
                <a:gd name="T93" fmla="*/ 22 h 35"/>
                <a:gd name="T94" fmla="*/ 3 w 36"/>
                <a:gd name="T95" fmla="*/ 14 h 35"/>
                <a:gd name="T96" fmla="*/ 8 w 36"/>
                <a:gd name="T97" fmla="*/ 8 h 35"/>
                <a:gd name="T98" fmla="*/ 15 w 36"/>
                <a:gd name="T99" fmla="*/ 3 h 35"/>
                <a:gd name="T100" fmla="*/ 24 w 36"/>
                <a:gd name="T10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" h="35">
                  <a:moveTo>
                    <a:pt x="24" y="3"/>
                  </a:moveTo>
                  <a:lnTo>
                    <a:pt x="18" y="5"/>
                  </a:lnTo>
                  <a:lnTo>
                    <a:pt x="13" y="9"/>
                  </a:lnTo>
                  <a:lnTo>
                    <a:pt x="9" y="16"/>
                  </a:lnTo>
                  <a:lnTo>
                    <a:pt x="7" y="22"/>
                  </a:lnTo>
                  <a:lnTo>
                    <a:pt x="7" y="27"/>
                  </a:lnTo>
                  <a:lnTo>
                    <a:pt x="7" y="29"/>
                  </a:lnTo>
                  <a:lnTo>
                    <a:pt x="7" y="31"/>
                  </a:lnTo>
                  <a:lnTo>
                    <a:pt x="9" y="32"/>
                  </a:lnTo>
                  <a:lnTo>
                    <a:pt x="12" y="31"/>
                  </a:lnTo>
                  <a:lnTo>
                    <a:pt x="14" y="30"/>
                  </a:lnTo>
                  <a:lnTo>
                    <a:pt x="16" y="28"/>
                  </a:lnTo>
                  <a:lnTo>
                    <a:pt x="20" y="22"/>
                  </a:lnTo>
                  <a:lnTo>
                    <a:pt x="25" y="13"/>
                  </a:lnTo>
                  <a:lnTo>
                    <a:pt x="28" y="4"/>
                  </a:lnTo>
                  <a:lnTo>
                    <a:pt x="26" y="4"/>
                  </a:lnTo>
                  <a:lnTo>
                    <a:pt x="24" y="3"/>
                  </a:lnTo>
                  <a:close/>
                  <a:moveTo>
                    <a:pt x="24" y="0"/>
                  </a:moveTo>
                  <a:lnTo>
                    <a:pt x="29" y="2"/>
                  </a:lnTo>
                  <a:lnTo>
                    <a:pt x="29" y="1"/>
                  </a:lnTo>
                  <a:lnTo>
                    <a:pt x="34" y="1"/>
                  </a:lnTo>
                  <a:lnTo>
                    <a:pt x="27" y="28"/>
                  </a:lnTo>
                  <a:lnTo>
                    <a:pt x="27" y="31"/>
                  </a:lnTo>
                  <a:lnTo>
                    <a:pt x="28" y="32"/>
                  </a:lnTo>
                  <a:lnTo>
                    <a:pt x="29" y="31"/>
                  </a:lnTo>
                  <a:lnTo>
                    <a:pt x="30" y="30"/>
                  </a:lnTo>
                  <a:lnTo>
                    <a:pt x="33" y="26"/>
                  </a:lnTo>
                  <a:lnTo>
                    <a:pt x="34" y="25"/>
                  </a:lnTo>
                  <a:lnTo>
                    <a:pt x="36" y="26"/>
                  </a:lnTo>
                  <a:lnTo>
                    <a:pt x="34" y="29"/>
                  </a:lnTo>
                  <a:lnTo>
                    <a:pt x="32" y="31"/>
                  </a:lnTo>
                  <a:lnTo>
                    <a:pt x="30" y="34"/>
                  </a:lnTo>
                  <a:lnTo>
                    <a:pt x="27" y="35"/>
                  </a:lnTo>
                  <a:lnTo>
                    <a:pt x="24" y="35"/>
                  </a:lnTo>
                  <a:lnTo>
                    <a:pt x="23" y="35"/>
                  </a:lnTo>
                  <a:lnTo>
                    <a:pt x="20" y="33"/>
                  </a:lnTo>
                  <a:lnTo>
                    <a:pt x="20" y="31"/>
                  </a:lnTo>
                  <a:lnTo>
                    <a:pt x="21" y="28"/>
                  </a:lnTo>
                  <a:lnTo>
                    <a:pt x="24" y="20"/>
                  </a:lnTo>
                  <a:lnTo>
                    <a:pt x="19" y="27"/>
                  </a:lnTo>
                  <a:lnTo>
                    <a:pt x="13" y="33"/>
                  </a:lnTo>
                  <a:lnTo>
                    <a:pt x="7" y="35"/>
                  </a:lnTo>
                  <a:lnTo>
                    <a:pt x="2" y="34"/>
                  </a:lnTo>
                  <a:lnTo>
                    <a:pt x="1" y="32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1" y="22"/>
                  </a:lnTo>
                  <a:lnTo>
                    <a:pt x="3" y="14"/>
                  </a:lnTo>
                  <a:lnTo>
                    <a:pt x="8" y="8"/>
                  </a:lnTo>
                  <a:lnTo>
                    <a:pt x="15" y="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1" name="Freeform 75">
              <a:extLst>
                <a:ext uri="{FF2B5EF4-FFF2-40B4-BE49-F238E27FC236}">
                  <a16:creationId xmlns:a16="http://schemas.microsoft.com/office/drawing/2014/main" id="{9D449620-C76A-45AA-91F8-F3DA093A87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23" y="2452"/>
              <a:ext cx="45" cy="46"/>
            </a:xfrm>
            <a:custGeom>
              <a:avLst/>
              <a:gdLst>
                <a:gd name="T0" fmla="*/ 21 w 45"/>
                <a:gd name="T1" fmla="*/ 6 h 46"/>
                <a:gd name="T2" fmla="*/ 14 w 45"/>
                <a:gd name="T3" fmla="*/ 26 h 46"/>
                <a:gd name="T4" fmla="*/ 27 w 45"/>
                <a:gd name="T5" fmla="*/ 26 h 46"/>
                <a:gd name="T6" fmla="*/ 21 w 45"/>
                <a:gd name="T7" fmla="*/ 6 h 46"/>
                <a:gd name="T8" fmla="*/ 20 w 45"/>
                <a:gd name="T9" fmla="*/ 0 h 46"/>
                <a:gd name="T10" fmla="*/ 25 w 45"/>
                <a:gd name="T11" fmla="*/ 0 h 46"/>
                <a:gd name="T12" fmla="*/ 39 w 45"/>
                <a:gd name="T13" fmla="*/ 41 h 46"/>
                <a:gd name="T14" fmla="*/ 41 w 45"/>
                <a:gd name="T15" fmla="*/ 44 h 46"/>
                <a:gd name="T16" fmla="*/ 43 w 45"/>
                <a:gd name="T17" fmla="*/ 44 h 46"/>
                <a:gd name="T18" fmla="*/ 45 w 45"/>
                <a:gd name="T19" fmla="*/ 45 h 46"/>
                <a:gd name="T20" fmla="*/ 45 w 45"/>
                <a:gd name="T21" fmla="*/ 46 h 46"/>
                <a:gd name="T22" fmla="*/ 28 w 45"/>
                <a:gd name="T23" fmla="*/ 46 h 46"/>
                <a:gd name="T24" fmla="*/ 28 w 45"/>
                <a:gd name="T25" fmla="*/ 45 h 46"/>
                <a:gd name="T26" fmla="*/ 30 w 45"/>
                <a:gd name="T27" fmla="*/ 44 h 46"/>
                <a:gd name="T28" fmla="*/ 32 w 45"/>
                <a:gd name="T29" fmla="*/ 44 h 46"/>
                <a:gd name="T30" fmla="*/ 33 w 45"/>
                <a:gd name="T31" fmla="*/ 43 h 46"/>
                <a:gd name="T32" fmla="*/ 33 w 45"/>
                <a:gd name="T33" fmla="*/ 41 h 46"/>
                <a:gd name="T34" fmla="*/ 28 w 45"/>
                <a:gd name="T35" fmla="*/ 28 h 46"/>
                <a:gd name="T36" fmla="*/ 13 w 45"/>
                <a:gd name="T37" fmla="*/ 28 h 46"/>
                <a:gd name="T38" fmla="*/ 8 w 45"/>
                <a:gd name="T39" fmla="*/ 41 h 46"/>
                <a:gd name="T40" fmla="*/ 8 w 45"/>
                <a:gd name="T41" fmla="*/ 43 h 46"/>
                <a:gd name="T42" fmla="*/ 9 w 45"/>
                <a:gd name="T43" fmla="*/ 44 h 46"/>
                <a:gd name="T44" fmla="*/ 11 w 45"/>
                <a:gd name="T45" fmla="*/ 44 h 46"/>
                <a:gd name="T46" fmla="*/ 14 w 45"/>
                <a:gd name="T47" fmla="*/ 45 h 46"/>
                <a:gd name="T48" fmla="*/ 14 w 45"/>
                <a:gd name="T49" fmla="*/ 46 h 46"/>
                <a:gd name="T50" fmla="*/ 0 w 45"/>
                <a:gd name="T51" fmla="*/ 46 h 46"/>
                <a:gd name="T52" fmla="*/ 0 w 45"/>
                <a:gd name="T53" fmla="*/ 45 h 46"/>
                <a:gd name="T54" fmla="*/ 2 w 45"/>
                <a:gd name="T55" fmla="*/ 44 h 46"/>
                <a:gd name="T56" fmla="*/ 4 w 45"/>
                <a:gd name="T57" fmla="*/ 43 h 46"/>
                <a:gd name="T58" fmla="*/ 4 w 45"/>
                <a:gd name="T59" fmla="*/ 42 h 46"/>
                <a:gd name="T60" fmla="*/ 5 w 45"/>
                <a:gd name="T61" fmla="*/ 40 h 46"/>
                <a:gd name="T62" fmla="*/ 9 w 45"/>
                <a:gd name="T63" fmla="*/ 29 h 46"/>
                <a:gd name="T64" fmla="*/ 13 w 45"/>
                <a:gd name="T65" fmla="*/ 20 h 46"/>
                <a:gd name="T66" fmla="*/ 20 w 45"/>
                <a:gd name="T6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" h="46">
                  <a:moveTo>
                    <a:pt x="21" y="6"/>
                  </a:moveTo>
                  <a:lnTo>
                    <a:pt x="14" y="26"/>
                  </a:lnTo>
                  <a:lnTo>
                    <a:pt x="27" y="26"/>
                  </a:lnTo>
                  <a:lnTo>
                    <a:pt x="21" y="6"/>
                  </a:lnTo>
                  <a:close/>
                  <a:moveTo>
                    <a:pt x="20" y="0"/>
                  </a:moveTo>
                  <a:lnTo>
                    <a:pt x="25" y="0"/>
                  </a:lnTo>
                  <a:lnTo>
                    <a:pt x="39" y="41"/>
                  </a:lnTo>
                  <a:lnTo>
                    <a:pt x="41" y="44"/>
                  </a:lnTo>
                  <a:lnTo>
                    <a:pt x="43" y="44"/>
                  </a:lnTo>
                  <a:lnTo>
                    <a:pt x="45" y="45"/>
                  </a:lnTo>
                  <a:lnTo>
                    <a:pt x="45" y="46"/>
                  </a:lnTo>
                  <a:lnTo>
                    <a:pt x="28" y="46"/>
                  </a:lnTo>
                  <a:lnTo>
                    <a:pt x="28" y="45"/>
                  </a:lnTo>
                  <a:lnTo>
                    <a:pt x="30" y="44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1"/>
                  </a:lnTo>
                  <a:lnTo>
                    <a:pt x="28" y="28"/>
                  </a:lnTo>
                  <a:lnTo>
                    <a:pt x="13" y="28"/>
                  </a:lnTo>
                  <a:lnTo>
                    <a:pt x="8" y="41"/>
                  </a:lnTo>
                  <a:lnTo>
                    <a:pt x="8" y="43"/>
                  </a:lnTo>
                  <a:lnTo>
                    <a:pt x="9" y="44"/>
                  </a:lnTo>
                  <a:lnTo>
                    <a:pt x="11" y="44"/>
                  </a:lnTo>
                  <a:lnTo>
                    <a:pt x="14" y="45"/>
                  </a:lnTo>
                  <a:lnTo>
                    <a:pt x="14" y="46"/>
                  </a:lnTo>
                  <a:lnTo>
                    <a:pt x="0" y="46"/>
                  </a:lnTo>
                  <a:lnTo>
                    <a:pt x="0" y="45"/>
                  </a:lnTo>
                  <a:lnTo>
                    <a:pt x="2" y="44"/>
                  </a:lnTo>
                  <a:lnTo>
                    <a:pt x="4" y="43"/>
                  </a:lnTo>
                  <a:lnTo>
                    <a:pt x="4" y="42"/>
                  </a:lnTo>
                  <a:lnTo>
                    <a:pt x="5" y="40"/>
                  </a:lnTo>
                  <a:lnTo>
                    <a:pt x="9" y="29"/>
                  </a:lnTo>
                  <a:lnTo>
                    <a:pt x="13" y="2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2" name="Freeform 76">
              <a:extLst>
                <a:ext uri="{FF2B5EF4-FFF2-40B4-BE49-F238E27FC236}">
                  <a16:creationId xmlns:a16="http://schemas.microsoft.com/office/drawing/2014/main" id="{AE0D3D52-A1FC-4D3C-9966-9635DE40E8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70" y="2449"/>
              <a:ext cx="36" cy="50"/>
            </a:xfrm>
            <a:custGeom>
              <a:avLst/>
              <a:gdLst>
                <a:gd name="T0" fmla="*/ 17 w 36"/>
                <a:gd name="T1" fmla="*/ 18 h 50"/>
                <a:gd name="T2" fmla="*/ 12 w 36"/>
                <a:gd name="T3" fmla="*/ 20 h 50"/>
                <a:gd name="T4" fmla="*/ 8 w 36"/>
                <a:gd name="T5" fmla="*/ 25 h 50"/>
                <a:gd name="T6" fmla="*/ 7 w 36"/>
                <a:gd name="T7" fmla="*/ 33 h 50"/>
                <a:gd name="T8" fmla="*/ 8 w 36"/>
                <a:gd name="T9" fmla="*/ 40 h 50"/>
                <a:gd name="T10" fmla="*/ 11 w 36"/>
                <a:gd name="T11" fmla="*/ 44 h 50"/>
                <a:gd name="T12" fmla="*/ 17 w 36"/>
                <a:gd name="T13" fmla="*/ 47 h 50"/>
                <a:gd name="T14" fmla="*/ 19 w 36"/>
                <a:gd name="T15" fmla="*/ 46 h 50"/>
                <a:gd name="T16" fmla="*/ 21 w 36"/>
                <a:gd name="T17" fmla="*/ 45 h 50"/>
                <a:gd name="T18" fmla="*/ 23 w 36"/>
                <a:gd name="T19" fmla="*/ 44 h 50"/>
                <a:gd name="T20" fmla="*/ 24 w 36"/>
                <a:gd name="T21" fmla="*/ 42 h 50"/>
                <a:gd name="T22" fmla="*/ 25 w 36"/>
                <a:gd name="T23" fmla="*/ 40 h 50"/>
                <a:gd name="T24" fmla="*/ 25 w 36"/>
                <a:gd name="T25" fmla="*/ 24 h 50"/>
                <a:gd name="T26" fmla="*/ 24 w 36"/>
                <a:gd name="T27" fmla="*/ 23 h 50"/>
                <a:gd name="T28" fmla="*/ 23 w 36"/>
                <a:gd name="T29" fmla="*/ 20 h 50"/>
                <a:gd name="T30" fmla="*/ 21 w 36"/>
                <a:gd name="T31" fmla="*/ 19 h 50"/>
                <a:gd name="T32" fmla="*/ 19 w 36"/>
                <a:gd name="T33" fmla="*/ 18 h 50"/>
                <a:gd name="T34" fmla="*/ 17 w 36"/>
                <a:gd name="T35" fmla="*/ 18 h 50"/>
                <a:gd name="T36" fmla="*/ 30 w 36"/>
                <a:gd name="T37" fmla="*/ 0 h 50"/>
                <a:gd name="T38" fmla="*/ 31 w 36"/>
                <a:gd name="T39" fmla="*/ 0 h 50"/>
                <a:gd name="T40" fmla="*/ 31 w 36"/>
                <a:gd name="T41" fmla="*/ 46 h 50"/>
                <a:gd name="T42" fmla="*/ 32 w 36"/>
                <a:gd name="T43" fmla="*/ 47 h 50"/>
                <a:gd name="T44" fmla="*/ 34 w 36"/>
                <a:gd name="T45" fmla="*/ 48 h 50"/>
                <a:gd name="T46" fmla="*/ 36 w 36"/>
                <a:gd name="T47" fmla="*/ 48 h 50"/>
                <a:gd name="T48" fmla="*/ 36 w 36"/>
                <a:gd name="T49" fmla="*/ 49 h 50"/>
                <a:gd name="T50" fmla="*/ 25 w 36"/>
                <a:gd name="T51" fmla="*/ 49 h 50"/>
                <a:gd name="T52" fmla="*/ 25 w 36"/>
                <a:gd name="T53" fmla="*/ 45 h 50"/>
                <a:gd name="T54" fmla="*/ 21 w 36"/>
                <a:gd name="T55" fmla="*/ 48 h 50"/>
                <a:gd name="T56" fmla="*/ 17 w 36"/>
                <a:gd name="T57" fmla="*/ 49 h 50"/>
                <a:gd name="T58" fmla="*/ 14 w 36"/>
                <a:gd name="T59" fmla="*/ 50 h 50"/>
                <a:gd name="T60" fmla="*/ 8 w 36"/>
                <a:gd name="T61" fmla="*/ 49 h 50"/>
                <a:gd name="T62" fmla="*/ 4 w 36"/>
                <a:gd name="T63" fmla="*/ 45 h 50"/>
                <a:gd name="T64" fmla="*/ 1 w 36"/>
                <a:gd name="T65" fmla="*/ 40 h 50"/>
                <a:gd name="T66" fmla="*/ 0 w 36"/>
                <a:gd name="T67" fmla="*/ 34 h 50"/>
                <a:gd name="T68" fmla="*/ 1 w 36"/>
                <a:gd name="T69" fmla="*/ 26 h 50"/>
                <a:gd name="T70" fmla="*/ 4 w 36"/>
                <a:gd name="T71" fmla="*/ 20 h 50"/>
                <a:gd name="T72" fmla="*/ 7 w 36"/>
                <a:gd name="T73" fmla="*/ 18 h 50"/>
                <a:gd name="T74" fmla="*/ 10 w 36"/>
                <a:gd name="T75" fmla="*/ 17 h 50"/>
                <a:gd name="T76" fmla="*/ 13 w 36"/>
                <a:gd name="T77" fmla="*/ 16 h 50"/>
                <a:gd name="T78" fmla="*/ 17 w 36"/>
                <a:gd name="T79" fmla="*/ 15 h 50"/>
                <a:gd name="T80" fmla="*/ 20 w 36"/>
                <a:gd name="T81" fmla="*/ 16 h 50"/>
                <a:gd name="T82" fmla="*/ 22 w 36"/>
                <a:gd name="T83" fmla="*/ 16 h 50"/>
                <a:gd name="T84" fmla="*/ 25 w 36"/>
                <a:gd name="T85" fmla="*/ 17 h 50"/>
                <a:gd name="T86" fmla="*/ 25 w 36"/>
                <a:gd name="T87" fmla="*/ 5 h 50"/>
                <a:gd name="T88" fmla="*/ 23 w 36"/>
                <a:gd name="T89" fmla="*/ 3 h 50"/>
                <a:gd name="T90" fmla="*/ 20 w 36"/>
                <a:gd name="T91" fmla="*/ 3 h 50"/>
                <a:gd name="T92" fmla="*/ 20 w 36"/>
                <a:gd name="T93" fmla="*/ 1 h 50"/>
                <a:gd name="T94" fmla="*/ 30 w 36"/>
                <a:gd name="T9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6" h="50">
                  <a:moveTo>
                    <a:pt x="17" y="18"/>
                  </a:moveTo>
                  <a:lnTo>
                    <a:pt x="12" y="20"/>
                  </a:lnTo>
                  <a:lnTo>
                    <a:pt x="8" y="25"/>
                  </a:lnTo>
                  <a:lnTo>
                    <a:pt x="7" y="33"/>
                  </a:lnTo>
                  <a:lnTo>
                    <a:pt x="8" y="40"/>
                  </a:lnTo>
                  <a:lnTo>
                    <a:pt x="11" y="44"/>
                  </a:lnTo>
                  <a:lnTo>
                    <a:pt x="17" y="47"/>
                  </a:lnTo>
                  <a:lnTo>
                    <a:pt x="19" y="46"/>
                  </a:lnTo>
                  <a:lnTo>
                    <a:pt x="21" y="45"/>
                  </a:lnTo>
                  <a:lnTo>
                    <a:pt x="23" y="44"/>
                  </a:lnTo>
                  <a:lnTo>
                    <a:pt x="24" y="42"/>
                  </a:lnTo>
                  <a:lnTo>
                    <a:pt x="25" y="40"/>
                  </a:lnTo>
                  <a:lnTo>
                    <a:pt x="25" y="24"/>
                  </a:lnTo>
                  <a:lnTo>
                    <a:pt x="24" y="23"/>
                  </a:lnTo>
                  <a:lnTo>
                    <a:pt x="23" y="20"/>
                  </a:lnTo>
                  <a:lnTo>
                    <a:pt x="21" y="19"/>
                  </a:lnTo>
                  <a:lnTo>
                    <a:pt x="19" y="18"/>
                  </a:lnTo>
                  <a:lnTo>
                    <a:pt x="17" y="18"/>
                  </a:lnTo>
                  <a:close/>
                  <a:moveTo>
                    <a:pt x="30" y="0"/>
                  </a:moveTo>
                  <a:lnTo>
                    <a:pt x="31" y="0"/>
                  </a:lnTo>
                  <a:lnTo>
                    <a:pt x="31" y="46"/>
                  </a:lnTo>
                  <a:lnTo>
                    <a:pt x="32" y="47"/>
                  </a:lnTo>
                  <a:lnTo>
                    <a:pt x="34" y="48"/>
                  </a:lnTo>
                  <a:lnTo>
                    <a:pt x="36" y="48"/>
                  </a:lnTo>
                  <a:lnTo>
                    <a:pt x="36" y="49"/>
                  </a:lnTo>
                  <a:lnTo>
                    <a:pt x="25" y="49"/>
                  </a:lnTo>
                  <a:lnTo>
                    <a:pt x="25" y="45"/>
                  </a:lnTo>
                  <a:lnTo>
                    <a:pt x="21" y="48"/>
                  </a:lnTo>
                  <a:lnTo>
                    <a:pt x="17" y="49"/>
                  </a:lnTo>
                  <a:lnTo>
                    <a:pt x="14" y="50"/>
                  </a:lnTo>
                  <a:lnTo>
                    <a:pt x="8" y="49"/>
                  </a:lnTo>
                  <a:lnTo>
                    <a:pt x="4" y="45"/>
                  </a:lnTo>
                  <a:lnTo>
                    <a:pt x="1" y="40"/>
                  </a:lnTo>
                  <a:lnTo>
                    <a:pt x="0" y="34"/>
                  </a:lnTo>
                  <a:lnTo>
                    <a:pt x="1" y="26"/>
                  </a:lnTo>
                  <a:lnTo>
                    <a:pt x="4" y="20"/>
                  </a:lnTo>
                  <a:lnTo>
                    <a:pt x="7" y="18"/>
                  </a:lnTo>
                  <a:lnTo>
                    <a:pt x="10" y="17"/>
                  </a:lnTo>
                  <a:lnTo>
                    <a:pt x="13" y="16"/>
                  </a:lnTo>
                  <a:lnTo>
                    <a:pt x="17" y="15"/>
                  </a:lnTo>
                  <a:lnTo>
                    <a:pt x="20" y="16"/>
                  </a:lnTo>
                  <a:lnTo>
                    <a:pt x="22" y="16"/>
                  </a:lnTo>
                  <a:lnTo>
                    <a:pt x="25" y="1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0" y="3"/>
                  </a:lnTo>
                  <a:lnTo>
                    <a:pt x="20" y="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3" name="Freeform 77">
              <a:extLst>
                <a:ext uri="{FF2B5EF4-FFF2-40B4-BE49-F238E27FC236}">
                  <a16:creationId xmlns:a16="http://schemas.microsoft.com/office/drawing/2014/main" id="{2FB477EF-60DE-4860-8174-EB32EA5ABC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10" y="2449"/>
              <a:ext cx="36" cy="50"/>
            </a:xfrm>
            <a:custGeom>
              <a:avLst/>
              <a:gdLst>
                <a:gd name="T0" fmla="*/ 17 w 36"/>
                <a:gd name="T1" fmla="*/ 18 h 50"/>
                <a:gd name="T2" fmla="*/ 11 w 36"/>
                <a:gd name="T3" fmla="*/ 20 h 50"/>
                <a:gd name="T4" fmla="*/ 8 w 36"/>
                <a:gd name="T5" fmla="*/ 25 h 50"/>
                <a:gd name="T6" fmla="*/ 7 w 36"/>
                <a:gd name="T7" fmla="*/ 33 h 50"/>
                <a:gd name="T8" fmla="*/ 8 w 36"/>
                <a:gd name="T9" fmla="*/ 40 h 50"/>
                <a:gd name="T10" fmla="*/ 11 w 36"/>
                <a:gd name="T11" fmla="*/ 44 h 50"/>
                <a:gd name="T12" fmla="*/ 16 w 36"/>
                <a:gd name="T13" fmla="*/ 47 h 50"/>
                <a:gd name="T14" fmla="*/ 21 w 36"/>
                <a:gd name="T15" fmla="*/ 45 h 50"/>
                <a:gd name="T16" fmla="*/ 24 w 36"/>
                <a:gd name="T17" fmla="*/ 42 h 50"/>
                <a:gd name="T18" fmla="*/ 24 w 36"/>
                <a:gd name="T19" fmla="*/ 23 h 50"/>
                <a:gd name="T20" fmla="*/ 23 w 36"/>
                <a:gd name="T21" fmla="*/ 20 h 50"/>
                <a:gd name="T22" fmla="*/ 20 w 36"/>
                <a:gd name="T23" fmla="*/ 18 h 50"/>
                <a:gd name="T24" fmla="*/ 17 w 36"/>
                <a:gd name="T25" fmla="*/ 18 h 50"/>
                <a:gd name="T26" fmla="*/ 30 w 36"/>
                <a:gd name="T27" fmla="*/ 0 h 50"/>
                <a:gd name="T28" fmla="*/ 31 w 36"/>
                <a:gd name="T29" fmla="*/ 0 h 50"/>
                <a:gd name="T30" fmla="*/ 31 w 36"/>
                <a:gd name="T31" fmla="*/ 45 h 50"/>
                <a:gd name="T32" fmla="*/ 32 w 36"/>
                <a:gd name="T33" fmla="*/ 46 h 50"/>
                <a:gd name="T34" fmla="*/ 32 w 36"/>
                <a:gd name="T35" fmla="*/ 47 h 50"/>
                <a:gd name="T36" fmla="*/ 33 w 36"/>
                <a:gd name="T37" fmla="*/ 48 h 50"/>
                <a:gd name="T38" fmla="*/ 36 w 36"/>
                <a:gd name="T39" fmla="*/ 48 h 50"/>
                <a:gd name="T40" fmla="*/ 36 w 36"/>
                <a:gd name="T41" fmla="*/ 49 h 50"/>
                <a:gd name="T42" fmla="*/ 25 w 36"/>
                <a:gd name="T43" fmla="*/ 49 h 50"/>
                <a:gd name="T44" fmla="*/ 24 w 36"/>
                <a:gd name="T45" fmla="*/ 49 h 50"/>
                <a:gd name="T46" fmla="*/ 24 w 36"/>
                <a:gd name="T47" fmla="*/ 45 h 50"/>
                <a:gd name="T48" fmla="*/ 21 w 36"/>
                <a:gd name="T49" fmla="*/ 48 h 50"/>
                <a:gd name="T50" fmla="*/ 18 w 36"/>
                <a:gd name="T51" fmla="*/ 49 h 50"/>
                <a:gd name="T52" fmla="*/ 14 w 36"/>
                <a:gd name="T53" fmla="*/ 50 h 50"/>
                <a:gd name="T54" fmla="*/ 8 w 36"/>
                <a:gd name="T55" fmla="*/ 49 h 50"/>
                <a:gd name="T56" fmla="*/ 4 w 36"/>
                <a:gd name="T57" fmla="*/ 45 h 50"/>
                <a:gd name="T58" fmla="*/ 1 w 36"/>
                <a:gd name="T59" fmla="*/ 40 h 50"/>
                <a:gd name="T60" fmla="*/ 0 w 36"/>
                <a:gd name="T61" fmla="*/ 34 h 50"/>
                <a:gd name="T62" fmla="*/ 2 w 36"/>
                <a:gd name="T63" fmla="*/ 26 h 50"/>
                <a:gd name="T64" fmla="*/ 5 w 36"/>
                <a:gd name="T65" fmla="*/ 20 h 50"/>
                <a:gd name="T66" fmla="*/ 10 w 36"/>
                <a:gd name="T67" fmla="*/ 17 h 50"/>
                <a:gd name="T68" fmla="*/ 13 w 36"/>
                <a:gd name="T69" fmla="*/ 16 h 50"/>
                <a:gd name="T70" fmla="*/ 17 w 36"/>
                <a:gd name="T71" fmla="*/ 15 h 50"/>
                <a:gd name="T72" fmla="*/ 20 w 36"/>
                <a:gd name="T73" fmla="*/ 16 h 50"/>
                <a:gd name="T74" fmla="*/ 23 w 36"/>
                <a:gd name="T75" fmla="*/ 16 h 50"/>
                <a:gd name="T76" fmla="*/ 24 w 36"/>
                <a:gd name="T77" fmla="*/ 17 h 50"/>
                <a:gd name="T78" fmla="*/ 24 w 36"/>
                <a:gd name="T79" fmla="*/ 4 h 50"/>
                <a:gd name="T80" fmla="*/ 24 w 36"/>
                <a:gd name="T81" fmla="*/ 3 h 50"/>
                <a:gd name="T82" fmla="*/ 20 w 36"/>
                <a:gd name="T83" fmla="*/ 3 h 50"/>
                <a:gd name="T84" fmla="*/ 20 w 36"/>
                <a:gd name="T85" fmla="*/ 1 h 50"/>
                <a:gd name="T86" fmla="*/ 30 w 36"/>
                <a:gd name="T8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" h="50">
                  <a:moveTo>
                    <a:pt x="17" y="18"/>
                  </a:moveTo>
                  <a:lnTo>
                    <a:pt x="11" y="20"/>
                  </a:lnTo>
                  <a:lnTo>
                    <a:pt x="8" y="25"/>
                  </a:lnTo>
                  <a:lnTo>
                    <a:pt x="7" y="33"/>
                  </a:lnTo>
                  <a:lnTo>
                    <a:pt x="8" y="40"/>
                  </a:lnTo>
                  <a:lnTo>
                    <a:pt x="11" y="44"/>
                  </a:lnTo>
                  <a:lnTo>
                    <a:pt x="16" y="47"/>
                  </a:lnTo>
                  <a:lnTo>
                    <a:pt x="21" y="45"/>
                  </a:lnTo>
                  <a:lnTo>
                    <a:pt x="24" y="42"/>
                  </a:lnTo>
                  <a:lnTo>
                    <a:pt x="24" y="23"/>
                  </a:lnTo>
                  <a:lnTo>
                    <a:pt x="23" y="20"/>
                  </a:lnTo>
                  <a:lnTo>
                    <a:pt x="20" y="18"/>
                  </a:lnTo>
                  <a:lnTo>
                    <a:pt x="17" y="18"/>
                  </a:lnTo>
                  <a:close/>
                  <a:moveTo>
                    <a:pt x="30" y="0"/>
                  </a:moveTo>
                  <a:lnTo>
                    <a:pt x="31" y="0"/>
                  </a:lnTo>
                  <a:lnTo>
                    <a:pt x="31" y="45"/>
                  </a:lnTo>
                  <a:lnTo>
                    <a:pt x="32" y="46"/>
                  </a:lnTo>
                  <a:lnTo>
                    <a:pt x="32" y="47"/>
                  </a:lnTo>
                  <a:lnTo>
                    <a:pt x="33" y="48"/>
                  </a:lnTo>
                  <a:lnTo>
                    <a:pt x="36" y="48"/>
                  </a:lnTo>
                  <a:lnTo>
                    <a:pt x="36" y="49"/>
                  </a:lnTo>
                  <a:lnTo>
                    <a:pt x="25" y="49"/>
                  </a:lnTo>
                  <a:lnTo>
                    <a:pt x="24" y="49"/>
                  </a:lnTo>
                  <a:lnTo>
                    <a:pt x="24" y="45"/>
                  </a:lnTo>
                  <a:lnTo>
                    <a:pt x="21" y="48"/>
                  </a:lnTo>
                  <a:lnTo>
                    <a:pt x="18" y="49"/>
                  </a:lnTo>
                  <a:lnTo>
                    <a:pt x="14" y="50"/>
                  </a:lnTo>
                  <a:lnTo>
                    <a:pt x="8" y="49"/>
                  </a:lnTo>
                  <a:lnTo>
                    <a:pt x="4" y="45"/>
                  </a:lnTo>
                  <a:lnTo>
                    <a:pt x="1" y="40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5" y="20"/>
                  </a:lnTo>
                  <a:lnTo>
                    <a:pt x="10" y="17"/>
                  </a:lnTo>
                  <a:lnTo>
                    <a:pt x="13" y="16"/>
                  </a:lnTo>
                  <a:lnTo>
                    <a:pt x="17" y="15"/>
                  </a:lnTo>
                  <a:lnTo>
                    <a:pt x="20" y="16"/>
                  </a:lnTo>
                  <a:lnTo>
                    <a:pt x="23" y="16"/>
                  </a:lnTo>
                  <a:lnTo>
                    <a:pt x="24" y="17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0" y="3"/>
                  </a:lnTo>
                  <a:lnTo>
                    <a:pt x="20" y="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4" name="Freeform 78">
              <a:extLst>
                <a:ext uri="{FF2B5EF4-FFF2-40B4-BE49-F238E27FC236}">
                  <a16:creationId xmlns:a16="http://schemas.microsoft.com/office/drawing/2014/main" id="{0875CFF1-9B84-4770-B59A-FEC594AE9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9" y="2464"/>
              <a:ext cx="24" cy="34"/>
            </a:xfrm>
            <a:custGeom>
              <a:avLst/>
              <a:gdLst>
                <a:gd name="T0" fmla="*/ 11 w 24"/>
                <a:gd name="T1" fmla="*/ 0 h 34"/>
                <a:gd name="T2" fmla="*/ 11 w 24"/>
                <a:gd name="T3" fmla="*/ 6 h 34"/>
                <a:gd name="T4" fmla="*/ 14 w 24"/>
                <a:gd name="T5" fmla="*/ 4 h 34"/>
                <a:gd name="T6" fmla="*/ 17 w 24"/>
                <a:gd name="T7" fmla="*/ 1 h 34"/>
                <a:gd name="T8" fmla="*/ 19 w 24"/>
                <a:gd name="T9" fmla="*/ 0 h 34"/>
                <a:gd name="T10" fmla="*/ 20 w 24"/>
                <a:gd name="T11" fmla="*/ 0 h 34"/>
                <a:gd name="T12" fmla="*/ 22 w 24"/>
                <a:gd name="T13" fmla="*/ 1 h 34"/>
                <a:gd name="T14" fmla="*/ 24 w 24"/>
                <a:gd name="T15" fmla="*/ 3 h 34"/>
                <a:gd name="T16" fmla="*/ 24 w 24"/>
                <a:gd name="T17" fmla="*/ 6 h 34"/>
                <a:gd name="T18" fmla="*/ 23 w 24"/>
                <a:gd name="T19" fmla="*/ 7 h 34"/>
                <a:gd name="T20" fmla="*/ 21 w 24"/>
                <a:gd name="T21" fmla="*/ 8 h 34"/>
                <a:gd name="T22" fmla="*/ 19 w 24"/>
                <a:gd name="T23" fmla="*/ 8 h 34"/>
                <a:gd name="T24" fmla="*/ 16 w 24"/>
                <a:gd name="T25" fmla="*/ 6 h 34"/>
                <a:gd name="T26" fmla="*/ 15 w 24"/>
                <a:gd name="T27" fmla="*/ 6 h 34"/>
                <a:gd name="T28" fmla="*/ 13 w 24"/>
                <a:gd name="T29" fmla="*/ 7 h 34"/>
                <a:gd name="T30" fmla="*/ 11 w 24"/>
                <a:gd name="T31" fmla="*/ 10 h 34"/>
                <a:gd name="T32" fmla="*/ 11 w 24"/>
                <a:gd name="T33" fmla="*/ 30 h 34"/>
                <a:gd name="T34" fmla="*/ 13 w 24"/>
                <a:gd name="T35" fmla="*/ 32 h 34"/>
                <a:gd name="T36" fmla="*/ 15 w 24"/>
                <a:gd name="T37" fmla="*/ 33 h 34"/>
                <a:gd name="T38" fmla="*/ 18 w 24"/>
                <a:gd name="T39" fmla="*/ 33 h 34"/>
                <a:gd name="T40" fmla="*/ 18 w 24"/>
                <a:gd name="T41" fmla="*/ 34 h 34"/>
                <a:gd name="T42" fmla="*/ 0 w 24"/>
                <a:gd name="T43" fmla="*/ 34 h 34"/>
                <a:gd name="T44" fmla="*/ 0 w 24"/>
                <a:gd name="T45" fmla="*/ 33 h 34"/>
                <a:gd name="T46" fmla="*/ 2 w 24"/>
                <a:gd name="T47" fmla="*/ 32 h 34"/>
                <a:gd name="T48" fmla="*/ 4 w 24"/>
                <a:gd name="T49" fmla="*/ 32 h 34"/>
                <a:gd name="T50" fmla="*/ 5 w 24"/>
                <a:gd name="T51" fmla="*/ 31 h 34"/>
                <a:gd name="T52" fmla="*/ 5 w 24"/>
                <a:gd name="T53" fmla="*/ 5 h 34"/>
                <a:gd name="T54" fmla="*/ 4 w 24"/>
                <a:gd name="T55" fmla="*/ 4 h 34"/>
                <a:gd name="T56" fmla="*/ 1 w 24"/>
                <a:gd name="T57" fmla="*/ 4 h 34"/>
                <a:gd name="T58" fmla="*/ 1 w 24"/>
                <a:gd name="T59" fmla="*/ 3 h 34"/>
                <a:gd name="T60" fmla="*/ 11 w 24"/>
                <a:gd name="T6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" h="34">
                  <a:moveTo>
                    <a:pt x="11" y="0"/>
                  </a:moveTo>
                  <a:lnTo>
                    <a:pt x="11" y="6"/>
                  </a:lnTo>
                  <a:lnTo>
                    <a:pt x="14" y="4"/>
                  </a:lnTo>
                  <a:lnTo>
                    <a:pt x="17" y="1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2" y="1"/>
                  </a:lnTo>
                  <a:lnTo>
                    <a:pt x="24" y="3"/>
                  </a:lnTo>
                  <a:lnTo>
                    <a:pt x="24" y="6"/>
                  </a:lnTo>
                  <a:lnTo>
                    <a:pt x="23" y="7"/>
                  </a:lnTo>
                  <a:lnTo>
                    <a:pt x="21" y="8"/>
                  </a:lnTo>
                  <a:lnTo>
                    <a:pt x="19" y="8"/>
                  </a:lnTo>
                  <a:lnTo>
                    <a:pt x="16" y="6"/>
                  </a:lnTo>
                  <a:lnTo>
                    <a:pt x="15" y="6"/>
                  </a:lnTo>
                  <a:lnTo>
                    <a:pt x="13" y="7"/>
                  </a:lnTo>
                  <a:lnTo>
                    <a:pt x="11" y="10"/>
                  </a:lnTo>
                  <a:lnTo>
                    <a:pt x="11" y="30"/>
                  </a:lnTo>
                  <a:lnTo>
                    <a:pt x="13" y="32"/>
                  </a:lnTo>
                  <a:lnTo>
                    <a:pt x="15" y="33"/>
                  </a:lnTo>
                  <a:lnTo>
                    <a:pt x="18" y="33"/>
                  </a:lnTo>
                  <a:lnTo>
                    <a:pt x="18" y="34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5" y="31"/>
                  </a:lnTo>
                  <a:lnTo>
                    <a:pt x="5" y="5"/>
                  </a:lnTo>
                  <a:lnTo>
                    <a:pt x="4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5" name="Freeform 79">
              <a:extLst>
                <a:ext uri="{FF2B5EF4-FFF2-40B4-BE49-F238E27FC236}">
                  <a16:creationId xmlns:a16="http://schemas.microsoft.com/office/drawing/2014/main" id="{85144319-79B9-4E31-BA53-2F12E9BC0F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7" y="2464"/>
              <a:ext cx="28" cy="35"/>
            </a:xfrm>
            <a:custGeom>
              <a:avLst/>
              <a:gdLst>
                <a:gd name="T0" fmla="*/ 14 w 28"/>
                <a:gd name="T1" fmla="*/ 3 h 35"/>
                <a:gd name="T2" fmla="*/ 12 w 28"/>
                <a:gd name="T3" fmla="*/ 3 h 35"/>
                <a:gd name="T4" fmla="*/ 10 w 28"/>
                <a:gd name="T5" fmla="*/ 4 h 35"/>
                <a:gd name="T6" fmla="*/ 8 w 28"/>
                <a:gd name="T7" fmla="*/ 6 h 35"/>
                <a:gd name="T8" fmla="*/ 7 w 28"/>
                <a:gd name="T9" fmla="*/ 9 h 35"/>
                <a:gd name="T10" fmla="*/ 7 w 28"/>
                <a:gd name="T11" fmla="*/ 11 h 35"/>
                <a:gd name="T12" fmla="*/ 6 w 28"/>
                <a:gd name="T13" fmla="*/ 12 h 35"/>
                <a:gd name="T14" fmla="*/ 6 w 28"/>
                <a:gd name="T15" fmla="*/ 14 h 35"/>
                <a:gd name="T16" fmla="*/ 21 w 28"/>
                <a:gd name="T17" fmla="*/ 14 h 35"/>
                <a:gd name="T18" fmla="*/ 21 w 28"/>
                <a:gd name="T19" fmla="*/ 13 h 35"/>
                <a:gd name="T20" fmla="*/ 21 w 28"/>
                <a:gd name="T21" fmla="*/ 9 h 35"/>
                <a:gd name="T22" fmla="*/ 20 w 28"/>
                <a:gd name="T23" fmla="*/ 6 h 35"/>
                <a:gd name="T24" fmla="*/ 18 w 28"/>
                <a:gd name="T25" fmla="*/ 4 h 35"/>
                <a:gd name="T26" fmla="*/ 17 w 28"/>
                <a:gd name="T27" fmla="*/ 3 h 35"/>
                <a:gd name="T28" fmla="*/ 14 w 28"/>
                <a:gd name="T29" fmla="*/ 3 h 35"/>
                <a:gd name="T30" fmla="*/ 15 w 28"/>
                <a:gd name="T31" fmla="*/ 0 h 35"/>
                <a:gd name="T32" fmla="*/ 21 w 28"/>
                <a:gd name="T33" fmla="*/ 2 h 35"/>
                <a:gd name="T34" fmla="*/ 25 w 28"/>
                <a:gd name="T35" fmla="*/ 4 h 35"/>
                <a:gd name="T36" fmla="*/ 27 w 28"/>
                <a:gd name="T37" fmla="*/ 8 h 35"/>
                <a:gd name="T38" fmla="*/ 28 w 28"/>
                <a:gd name="T39" fmla="*/ 11 h 35"/>
                <a:gd name="T40" fmla="*/ 28 w 28"/>
                <a:gd name="T41" fmla="*/ 16 h 35"/>
                <a:gd name="T42" fmla="*/ 27 w 28"/>
                <a:gd name="T43" fmla="*/ 16 h 35"/>
                <a:gd name="T44" fmla="*/ 6 w 28"/>
                <a:gd name="T45" fmla="*/ 16 h 35"/>
                <a:gd name="T46" fmla="*/ 7 w 28"/>
                <a:gd name="T47" fmla="*/ 22 h 35"/>
                <a:gd name="T48" fmla="*/ 8 w 28"/>
                <a:gd name="T49" fmla="*/ 27 h 35"/>
                <a:gd name="T50" fmla="*/ 11 w 28"/>
                <a:gd name="T51" fmla="*/ 30 h 35"/>
                <a:gd name="T52" fmla="*/ 17 w 28"/>
                <a:gd name="T53" fmla="*/ 32 h 35"/>
                <a:gd name="T54" fmla="*/ 21 w 28"/>
                <a:gd name="T55" fmla="*/ 30 h 35"/>
                <a:gd name="T56" fmla="*/ 25 w 28"/>
                <a:gd name="T57" fmla="*/ 27 h 35"/>
                <a:gd name="T58" fmla="*/ 26 w 28"/>
                <a:gd name="T59" fmla="*/ 25 h 35"/>
                <a:gd name="T60" fmla="*/ 28 w 28"/>
                <a:gd name="T61" fmla="*/ 25 h 35"/>
                <a:gd name="T62" fmla="*/ 27 w 28"/>
                <a:gd name="T63" fmla="*/ 28 h 35"/>
                <a:gd name="T64" fmla="*/ 24 w 28"/>
                <a:gd name="T65" fmla="*/ 33 h 35"/>
                <a:gd name="T66" fmla="*/ 21 w 28"/>
                <a:gd name="T67" fmla="*/ 34 h 35"/>
                <a:gd name="T68" fmla="*/ 18 w 28"/>
                <a:gd name="T69" fmla="*/ 35 h 35"/>
                <a:gd name="T70" fmla="*/ 15 w 28"/>
                <a:gd name="T71" fmla="*/ 35 h 35"/>
                <a:gd name="T72" fmla="*/ 8 w 28"/>
                <a:gd name="T73" fmla="*/ 34 h 35"/>
                <a:gd name="T74" fmla="*/ 3 w 28"/>
                <a:gd name="T75" fmla="*/ 30 h 35"/>
                <a:gd name="T76" fmla="*/ 0 w 28"/>
                <a:gd name="T77" fmla="*/ 25 h 35"/>
                <a:gd name="T78" fmla="*/ 0 w 28"/>
                <a:gd name="T79" fmla="*/ 18 h 35"/>
                <a:gd name="T80" fmla="*/ 0 w 28"/>
                <a:gd name="T81" fmla="*/ 11 h 35"/>
                <a:gd name="T82" fmla="*/ 3 w 28"/>
                <a:gd name="T83" fmla="*/ 6 h 35"/>
                <a:gd name="T84" fmla="*/ 8 w 28"/>
                <a:gd name="T85" fmla="*/ 2 h 35"/>
                <a:gd name="T86" fmla="*/ 15 w 28"/>
                <a:gd name="T8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" h="35">
                  <a:moveTo>
                    <a:pt x="14" y="3"/>
                  </a:moveTo>
                  <a:lnTo>
                    <a:pt x="12" y="3"/>
                  </a:lnTo>
                  <a:lnTo>
                    <a:pt x="10" y="4"/>
                  </a:lnTo>
                  <a:lnTo>
                    <a:pt x="8" y="6"/>
                  </a:lnTo>
                  <a:lnTo>
                    <a:pt x="7" y="9"/>
                  </a:lnTo>
                  <a:lnTo>
                    <a:pt x="7" y="11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21" y="14"/>
                  </a:lnTo>
                  <a:lnTo>
                    <a:pt x="21" y="13"/>
                  </a:lnTo>
                  <a:lnTo>
                    <a:pt x="21" y="9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7" y="3"/>
                  </a:lnTo>
                  <a:lnTo>
                    <a:pt x="14" y="3"/>
                  </a:lnTo>
                  <a:close/>
                  <a:moveTo>
                    <a:pt x="15" y="0"/>
                  </a:moveTo>
                  <a:lnTo>
                    <a:pt x="21" y="2"/>
                  </a:lnTo>
                  <a:lnTo>
                    <a:pt x="25" y="4"/>
                  </a:lnTo>
                  <a:lnTo>
                    <a:pt x="27" y="8"/>
                  </a:lnTo>
                  <a:lnTo>
                    <a:pt x="28" y="11"/>
                  </a:lnTo>
                  <a:lnTo>
                    <a:pt x="28" y="16"/>
                  </a:lnTo>
                  <a:lnTo>
                    <a:pt x="27" y="16"/>
                  </a:lnTo>
                  <a:lnTo>
                    <a:pt x="6" y="16"/>
                  </a:lnTo>
                  <a:lnTo>
                    <a:pt x="7" y="22"/>
                  </a:lnTo>
                  <a:lnTo>
                    <a:pt x="8" y="27"/>
                  </a:lnTo>
                  <a:lnTo>
                    <a:pt x="11" y="30"/>
                  </a:lnTo>
                  <a:lnTo>
                    <a:pt x="17" y="32"/>
                  </a:lnTo>
                  <a:lnTo>
                    <a:pt x="21" y="30"/>
                  </a:lnTo>
                  <a:lnTo>
                    <a:pt x="25" y="27"/>
                  </a:lnTo>
                  <a:lnTo>
                    <a:pt x="26" y="25"/>
                  </a:lnTo>
                  <a:lnTo>
                    <a:pt x="28" y="25"/>
                  </a:lnTo>
                  <a:lnTo>
                    <a:pt x="27" y="28"/>
                  </a:lnTo>
                  <a:lnTo>
                    <a:pt x="24" y="33"/>
                  </a:lnTo>
                  <a:lnTo>
                    <a:pt x="21" y="34"/>
                  </a:lnTo>
                  <a:lnTo>
                    <a:pt x="18" y="35"/>
                  </a:lnTo>
                  <a:lnTo>
                    <a:pt x="15" y="35"/>
                  </a:lnTo>
                  <a:lnTo>
                    <a:pt x="8" y="34"/>
                  </a:lnTo>
                  <a:lnTo>
                    <a:pt x="3" y="30"/>
                  </a:lnTo>
                  <a:lnTo>
                    <a:pt x="0" y="25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3" y="6"/>
                  </a:lnTo>
                  <a:lnTo>
                    <a:pt x="8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6" name="Freeform 80">
              <a:extLst>
                <a:ext uri="{FF2B5EF4-FFF2-40B4-BE49-F238E27FC236}">
                  <a16:creationId xmlns:a16="http://schemas.microsoft.com/office/drawing/2014/main" id="{64C74246-FE66-4F3A-8B3E-82312C496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1" y="2464"/>
              <a:ext cx="23" cy="35"/>
            </a:xfrm>
            <a:custGeom>
              <a:avLst/>
              <a:gdLst>
                <a:gd name="T0" fmla="*/ 13 w 23"/>
                <a:gd name="T1" fmla="*/ 0 h 35"/>
                <a:gd name="T2" fmla="*/ 19 w 23"/>
                <a:gd name="T3" fmla="*/ 2 h 35"/>
                <a:gd name="T4" fmla="*/ 22 w 23"/>
                <a:gd name="T5" fmla="*/ 3 h 35"/>
                <a:gd name="T6" fmla="*/ 22 w 23"/>
                <a:gd name="T7" fmla="*/ 11 h 35"/>
                <a:gd name="T8" fmla="*/ 19 w 23"/>
                <a:gd name="T9" fmla="*/ 11 h 35"/>
                <a:gd name="T10" fmla="*/ 19 w 23"/>
                <a:gd name="T11" fmla="*/ 8 h 35"/>
                <a:gd name="T12" fmla="*/ 17 w 23"/>
                <a:gd name="T13" fmla="*/ 6 h 35"/>
                <a:gd name="T14" fmla="*/ 17 w 23"/>
                <a:gd name="T15" fmla="*/ 4 h 35"/>
                <a:gd name="T16" fmla="*/ 12 w 23"/>
                <a:gd name="T17" fmla="*/ 3 h 35"/>
                <a:gd name="T18" fmla="*/ 9 w 23"/>
                <a:gd name="T19" fmla="*/ 3 h 35"/>
                <a:gd name="T20" fmla="*/ 8 w 23"/>
                <a:gd name="T21" fmla="*/ 4 h 35"/>
                <a:gd name="T22" fmla="*/ 6 w 23"/>
                <a:gd name="T23" fmla="*/ 6 h 35"/>
                <a:gd name="T24" fmla="*/ 5 w 23"/>
                <a:gd name="T25" fmla="*/ 8 h 35"/>
                <a:gd name="T26" fmla="*/ 7 w 23"/>
                <a:gd name="T27" fmla="*/ 12 h 35"/>
                <a:gd name="T28" fmla="*/ 9 w 23"/>
                <a:gd name="T29" fmla="*/ 12 h 35"/>
                <a:gd name="T30" fmla="*/ 9 w 23"/>
                <a:gd name="T31" fmla="*/ 13 h 35"/>
                <a:gd name="T32" fmla="*/ 13 w 23"/>
                <a:gd name="T33" fmla="*/ 15 h 35"/>
                <a:gd name="T34" fmla="*/ 16 w 23"/>
                <a:gd name="T35" fmla="*/ 16 h 35"/>
                <a:gd name="T36" fmla="*/ 18 w 23"/>
                <a:gd name="T37" fmla="*/ 17 h 35"/>
                <a:gd name="T38" fmla="*/ 21 w 23"/>
                <a:gd name="T39" fmla="*/ 18 h 35"/>
                <a:gd name="T40" fmla="*/ 22 w 23"/>
                <a:gd name="T41" fmla="*/ 21 h 35"/>
                <a:gd name="T42" fmla="*/ 23 w 23"/>
                <a:gd name="T43" fmla="*/ 23 h 35"/>
                <a:gd name="T44" fmla="*/ 23 w 23"/>
                <a:gd name="T45" fmla="*/ 28 h 35"/>
                <a:gd name="T46" fmla="*/ 22 w 23"/>
                <a:gd name="T47" fmla="*/ 30 h 35"/>
                <a:gd name="T48" fmla="*/ 20 w 23"/>
                <a:gd name="T49" fmla="*/ 33 h 35"/>
                <a:gd name="T50" fmla="*/ 17 w 23"/>
                <a:gd name="T51" fmla="*/ 34 h 35"/>
                <a:gd name="T52" fmla="*/ 14 w 23"/>
                <a:gd name="T53" fmla="*/ 35 h 35"/>
                <a:gd name="T54" fmla="*/ 8 w 23"/>
                <a:gd name="T55" fmla="*/ 35 h 35"/>
                <a:gd name="T56" fmla="*/ 3 w 23"/>
                <a:gd name="T57" fmla="*/ 34 h 35"/>
                <a:gd name="T58" fmla="*/ 0 w 23"/>
                <a:gd name="T59" fmla="*/ 32 h 35"/>
                <a:gd name="T60" fmla="*/ 0 w 23"/>
                <a:gd name="T61" fmla="*/ 23 h 35"/>
                <a:gd name="T62" fmla="*/ 2 w 23"/>
                <a:gd name="T63" fmla="*/ 23 h 35"/>
                <a:gd name="T64" fmla="*/ 3 w 23"/>
                <a:gd name="T65" fmla="*/ 26 h 35"/>
                <a:gd name="T66" fmla="*/ 4 w 23"/>
                <a:gd name="T67" fmla="*/ 28 h 35"/>
                <a:gd name="T68" fmla="*/ 5 w 23"/>
                <a:gd name="T69" fmla="*/ 30 h 35"/>
                <a:gd name="T70" fmla="*/ 7 w 23"/>
                <a:gd name="T71" fmla="*/ 32 h 35"/>
                <a:gd name="T72" fmla="*/ 9 w 23"/>
                <a:gd name="T73" fmla="*/ 33 h 35"/>
                <a:gd name="T74" fmla="*/ 13 w 23"/>
                <a:gd name="T75" fmla="*/ 33 h 35"/>
                <a:gd name="T76" fmla="*/ 15 w 23"/>
                <a:gd name="T77" fmla="*/ 32 h 35"/>
                <a:gd name="T78" fmla="*/ 17 w 23"/>
                <a:gd name="T79" fmla="*/ 30 h 35"/>
                <a:gd name="T80" fmla="*/ 17 w 23"/>
                <a:gd name="T81" fmla="*/ 29 h 35"/>
                <a:gd name="T82" fmla="*/ 17 w 23"/>
                <a:gd name="T83" fmla="*/ 25 h 35"/>
                <a:gd name="T84" fmla="*/ 17 w 23"/>
                <a:gd name="T85" fmla="*/ 24 h 35"/>
                <a:gd name="T86" fmla="*/ 15 w 23"/>
                <a:gd name="T87" fmla="*/ 22 h 35"/>
                <a:gd name="T88" fmla="*/ 12 w 23"/>
                <a:gd name="T89" fmla="*/ 21 h 35"/>
                <a:gd name="T90" fmla="*/ 10 w 23"/>
                <a:gd name="T91" fmla="*/ 21 h 35"/>
                <a:gd name="T92" fmla="*/ 8 w 23"/>
                <a:gd name="T93" fmla="*/ 19 h 35"/>
                <a:gd name="T94" fmla="*/ 5 w 23"/>
                <a:gd name="T95" fmla="*/ 18 h 35"/>
                <a:gd name="T96" fmla="*/ 0 w 23"/>
                <a:gd name="T97" fmla="*/ 13 h 35"/>
                <a:gd name="T98" fmla="*/ 0 w 23"/>
                <a:gd name="T99" fmla="*/ 8 h 35"/>
                <a:gd name="T100" fmla="*/ 4 w 23"/>
                <a:gd name="T101" fmla="*/ 3 h 35"/>
                <a:gd name="T102" fmla="*/ 6 w 23"/>
                <a:gd name="T103" fmla="*/ 2 h 35"/>
                <a:gd name="T104" fmla="*/ 13 w 23"/>
                <a:gd name="T10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" h="35">
                  <a:moveTo>
                    <a:pt x="13" y="0"/>
                  </a:moveTo>
                  <a:lnTo>
                    <a:pt x="19" y="2"/>
                  </a:lnTo>
                  <a:lnTo>
                    <a:pt x="22" y="3"/>
                  </a:lnTo>
                  <a:lnTo>
                    <a:pt x="22" y="11"/>
                  </a:lnTo>
                  <a:lnTo>
                    <a:pt x="19" y="11"/>
                  </a:lnTo>
                  <a:lnTo>
                    <a:pt x="19" y="8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2" y="3"/>
                  </a:lnTo>
                  <a:lnTo>
                    <a:pt x="9" y="3"/>
                  </a:lnTo>
                  <a:lnTo>
                    <a:pt x="8" y="4"/>
                  </a:lnTo>
                  <a:lnTo>
                    <a:pt x="6" y="6"/>
                  </a:lnTo>
                  <a:lnTo>
                    <a:pt x="5" y="8"/>
                  </a:lnTo>
                  <a:lnTo>
                    <a:pt x="7" y="12"/>
                  </a:lnTo>
                  <a:lnTo>
                    <a:pt x="9" y="12"/>
                  </a:lnTo>
                  <a:lnTo>
                    <a:pt x="9" y="13"/>
                  </a:lnTo>
                  <a:lnTo>
                    <a:pt x="13" y="15"/>
                  </a:lnTo>
                  <a:lnTo>
                    <a:pt x="16" y="16"/>
                  </a:lnTo>
                  <a:lnTo>
                    <a:pt x="18" y="17"/>
                  </a:lnTo>
                  <a:lnTo>
                    <a:pt x="21" y="18"/>
                  </a:lnTo>
                  <a:lnTo>
                    <a:pt x="22" y="21"/>
                  </a:lnTo>
                  <a:lnTo>
                    <a:pt x="23" y="23"/>
                  </a:lnTo>
                  <a:lnTo>
                    <a:pt x="23" y="28"/>
                  </a:lnTo>
                  <a:lnTo>
                    <a:pt x="22" y="30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4" y="35"/>
                  </a:lnTo>
                  <a:lnTo>
                    <a:pt x="8" y="35"/>
                  </a:lnTo>
                  <a:lnTo>
                    <a:pt x="3" y="34"/>
                  </a:lnTo>
                  <a:lnTo>
                    <a:pt x="0" y="32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3" y="26"/>
                  </a:lnTo>
                  <a:lnTo>
                    <a:pt x="4" y="28"/>
                  </a:lnTo>
                  <a:lnTo>
                    <a:pt x="5" y="30"/>
                  </a:lnTo>
                  <a:lnTo>
                    <a:pt x="7" y="32"/>
                  </a:lnTo>
                  <a:lnTo>
                    <a:pt x="9" y="33"/>
                  </a:lnTo>
                  <a:lnTo>
                    <a:pt x="13" y="33"/>
                  </a:lnTo>
                  <a:lnTo>
                    <a:pt x="15" y="32"/>
                  </a:lnTo>
                  <a:lnTo>
                    <a:pt x="17" y="30"/>
                  </a:lnTo>
                  <a:lnTo>
                    <a:pt x="17" y="29"/>
                  </a:lnTo>
                  <a:lnTo>
                    <a:pt x="17" y="25"/>
                  </a:lnTo>
                  <a:lnTo>
                    <a:pt x="17" y="24"/>
                  </a:lnTo>
                  <a:lnTo>
                    <a:pt x="15" y="22"/>
                  </a:lnTo>
                  <a:lnTo>
                    <a:pt x="12" y="21"/>
                  </a:lnTo>
                  <a:lnTo>
                    <a:pt x="10" y="21"/>
                  </a:lnTo>
                  <a:lnTo>
                    <a:pt x="8" y="19"/>
                  </a:lnTo>
                  <a:lnTo>
                    <a:pt x="5" y="18"/>
                  </a:lnTo>
                  <a:lnTo>
                    <a:pt x="0" y="13"/>
                  </a:lnTo>
                  <a:lnTo>
                    <a:pt x="0" y="8"/>
                  </a:lnTo>
                  <a:lnTo>
                    <a:pt x="4" y="3"/>
                  </a:lnTo>
                  <a:lnTo>
                    <a:pt x="6" y="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7" name="Freeform 81">
              <a:extLst>
                <a:ext uri="{FF2B5EF4-FFF2-40B4-BE49-F238E27FC236}">
                  <a16:creationId xmlns:a16="http://schemas.microsoft.com/office/drawing/2014/main" id="{635D1E86-23F7-4CB9-A1C2-D38F59786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0" y="2464"/>
              <a:ext cx="23" cy="35"/>
            </a:xfrm>
            <a:custGeom>
              <a:avLst/>
              <a:gdLst>
                <a:gd name="T0" fmla="*/ 13 w 23"/>
                <a:gd name="T1" fmla="*/ 0 h 35"/>
                <a:gd name="T2" fmla="*/ 19 w 23"/>
                <a:gd name="T3" fmla="*/ 2 h 35"/>
                <a:gd name="T4" fmla="*/ 22 w 23"/>
                <a:gd name="T5" fmla="*/ 3 h 35"/>
                <a:gd name="T6" fmla="*/ 22 w 23"/>
                <a:gd name="T7" fmla="*/ 11 h 35"/>
                <a:gd name="T8" fmla="*/ 19 w 23"/>
                <a:gd name="T9" fmla="*/ 11 h 35"/>
                <a:gd name="T10" fmla="*/ 19 w 23"/>
                <a:gd name="T11" fmla="*/ 8 h 35"/>
                <a:gd name="T12" fmla="*/ 18 w 23"/>
                <a:gd name="T13" fmla="*/ 6 h 35"/>
                <a:gd name="T14" fmla="*/ 17 w 23"/>
                <a:gd name="T15" fmla="*/ 4 h 35"/>
                <a:gd name="T16" fmla="*/ 12 w 23"/>
                <a:gd name="T17" fmla="*/ 3 h 35"/>
                <a:gd name="T18" fmla="*/ 10 w 23"/>
                <a:gd name="T19" fmla="*/ 3 h 35"/>
                <a:gd name="T20" fmla="*/ 9 w 23"/>
                <a:gd name="T21" fmla="*/ 3 h 35"/>
                <a:gd name="T22" fmla="*/ 7 w 23"/>
                <a:gd name="T23" fmla="*/ 5 h 35"/>
                <a:gd name="T24" fmla="*/ 6 w 23"/>
                <a:gd name="T25" fmla="*/ 7 h 35"/>
                <a:gd name="T26" fmla="*/ 6 w 23"/>
                <a:gd name="T27" fmla="*/ 10 h 35"/>
                <a:gd name="T28" fmla="*/ 7 w 23"/>
                <a:gd name="T29" fmla="*/ 12 h 35"/>
                <a:gd name="T30" fmla="*/ 9 w 23"/>
                <a:gd name="T31" fmla="*/ 12 h 35"/>
                <a:gd name="T32" fmla="*/ 10 w 23"/>
                <a:gd name="T33" fmla="*/ 13 h 35"/>
                <a:gd name="T34" fmla="*/ 13 w 23"/>
                <a:gd name="T35" fmla="*/ 15 h 35"/>
                <a:gd name="T36" fmla="*/ 16 w 23"/>
                <a:gd name="T37" fmla="*/ 16 h 35"/>
                <a:gd name="T38" fmla="*/ 21 w 23"/>
                <a:gd name="T39" fmla="*/ 18 h 35"/>
                <a:gd name="T40" fmla="*/ 22 w 23"/>
                <a:gd name="T41" fmla="*/ 21 h 35"/>
                <a:gd name="T42" fmla="*/ 23 w 23"/>
                <a:gd name="T43" fmla="*/ 23 h 35"/>
                <a:gd name="T44" fmla="*/ 23 w 23"/>
                <a:gd name="T45" fmla="*/ 28 h 35"/>
                <a:gd name="T46" fmla="*/ 22 w 23"/>
                <a:gd name="T47" fmla="*/ 30 h 35"/>
                <a:gd name="T48" fmla="*/ 20 w 23"/>
                <a:gd name="T49" fmla="*/ 33 h 35"/>
                <a:gd name="T50" fmla="*/ 18 w 23"/>
                <a:gd name="T51" fmla="*/ 34 h 35"/>
                <a:gd name="T52" fmla="*/ 15 w 23"/>
                <a:gd name="T53" fmla="*/ 35 h 35"/>
                <a:gd name="T54" fmla="*/ 8 w 23"/>
                <a:gd name="T55" fmla="*/ 35 h 35"/>
                <a:gd name="T56" fmla="*/ 3 w 23"/>
                <a:gd name="T57" fmla="*/ 34 h 35"/>
                <a:gd name="T58" fmla="*/ 1 w 23"/>
                <a:gd name="T59" fmla="*/ 32 h 35"/>
                <a:gd name="T60" fmla="*/ 0 w 23"/>
                <a:gd name="T61" fmla="*/ 23 h 35"/>
                <a:gd name="T62" fmla="*/ 2 w 23"/>
                <a:gd name="T63" fmla="*/ 23 h 35"/>
                <a:gd name="T64" fmla="*/ 3 w 23"/>
                <a:gd name="T65" fmla="*/ 26 h 35"/>
                <a:gd name="T66" fmla="*/ 6 w 23"/>
                <a:gd name="T67" fmla="*/ 31 h 35"/>
                <a:gd name="T68" fmla="*/ 9 w 23"/>
                <a:gd name="T69" fmla="*/ 32 h 35"/>
                <a:gd name="T70" fmla="*/ 12 w 23"/>
                <a:gd name="T71" fmla="*/ 33 h 35"/>
                <a:gd name="T72" fmla="*/ 14 w 23"/>
                <a:gd name="T73" fmla="*/ 33 h 35"/>
                <a:gd name="T74" fmla="*/ 15 w 23"/>
                <a:gd name="T75" fmla="*/ 32 h 35"/>
                <a:gd name="T76" fmla="*/ 17 w 23"/>
                <a:gd name="T77" fmla="*/ 30 h 35"/>
                <a:gd name="T78" fmla="*/ 18 w 23"/>
                <a:gd name="T79" fmla="*/ 29 h 35"/>
                <a:gd name="T80" fmla="*/ 18 w 23"/>
                <a:gd name="T81" fmla="*/ 25 h 35"/>
                <a:gd name="T82" fmla="*/ 17 w 23"/>
                <a:gd name="T83" fmla="*/ 24 h 35"/>
                <a:gd name="T84" fmla="*/ 15 w 23"/>
                <a:gd name="T85" fmla="*/ 22 h 35"/>
                <a:gd name="T86" fmla="*/ 12 w 23"/>
                <a:gd name="T87" fmla="*/ 21 h 35"/>
                <a:gd name="T88" fmla="*/ 10 w 23"/>
                <a:gd name="T89" fmla="*/ 21 h 35"/>
                <a:gd name="T90" fmla="*/ 8 w 23"/>
                <a:gd name="T91" fmla="*/ 19 h 35"/>
                <a:gd name="T92" fmla="*/ 5 w 23"/>
                <a:gd name="T93" fmla="*/ 18 h 35"/>
                <a:gd name="T94" fmla="*/ 1 w 23"/>
                <a:gd name="T95" fmla="*/ 13 h 35"/>
                <a:gd name="T96" fmla="*/ 1 w 23"/>
                <a:gd name="T97" fmla="*/ 8 h 35"/>
                <a:gd name="T98" fmla="*/ 4 w 23"/>
                <a:gd name="T99" fmla="*/ 3 h 35"/>
                <a:gd name="T100" fmla="*/ 6 w 23"/>
                <a:gd name="T101" fmla="*/ 2 h 35"/>
                <a:gd name="T102" fmla="*/ 13 w 23"/>
                <a:gd name="T10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" h="35">
                  <a:moveTo>
                    <a:pt x="13" y="0"/>
                  </a:moveTo>
                  <a:lnTo>
                    <a:pt x="19" y="2"/>
                  </a:lnTo>
                  <a:lnTo>
                    <a:pt x="22" y="3"/>
                  </a:lnTo>
                  <a:lnTo>
                    <a:pt x="22" y="11"/>
                  </a:lnTo>
                  <a:lnTo>
                    <a:pt x="19" y="11"/>
                  </a:lnTo>
                  <a:lnTo>
                    <a:pt x="19" y="8"/>
                  </a:lnTo>
                  <a:lnTo>
                    <a:pt x="18" y="6"/>
                  </a:lnTo>
                  <a:lnTo>
                    <a:pt x="17" y="4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9" y="3"/>
                  </a:lnTo>
                  <a:lnTo>
                    <a:pt x="7" y="5"/>
                  </a:lnTo>
                  <a:lnTo>
                    <a:pt x="6" y="7"/>
                  </a:lnTo>
                  <a:lnTo>
                    <a:pt x="6" y="10"/>
                  </a:lnTo>
                  <a:lnTo>
                    <a:pt x="7" y="12"/>
                  </a:lnTo>
                  <a:lnTo>
                    <a:pt x="9" y="12"/>
                  </a:lnTo>
                  <a:lnTo>
                    <a:pt x="10" y="13"/>
                  </a:lnTo>
                  <a:lnTo>
                    <a:pt x="13" y="15"/>
                  </a:lnTo>
                  <a:lnTo>
                    <a:pt x="16" y="16"/>
                  </a:lnTo>
                  <a:lnTo>
                    <a:pt x="21" y="18"/>
                  </a:lnTo>
                  <a:lnTo>
                    <a:pt x="22" y="21"/>
                  </a:lnTo>
                  <a:lnTo>
                    <a:pt x="23" y="23"/>
                  </a:lnTo>
                  <a:lnTo>
                    <a:pt x="23" y="28"/>
                  </a:lnTo>
                  <a:lnTo>
                    <a:pt x="22" y="30"/>
                  </a:lnTo>
                  <a:lnTo>
                    <a:pt x="20" y="33"/>
                  </a:lnTo>
                  <a:lnTo>
                    <a:pt x="18" y="34"/>
                  </a:lnTo>
                  <a:lnTo>
                    <a:pt x="15" y="35"/>
                  </a:lnTo>
                  <a:lnTo>
                    <a:pt x="8" y="35"/>
                  </a:lnTo>
                  <a:lnTo>
                    <a:pt x="3" y="34"/>
                  </a:lnTo>
                  <a:lnTo>
                    <a:pt x="1" y="32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3" y="26"/>
                  </a:lnTo>
                  <a:lnTo>
                    <a:pt x="6" y="31"/>
                  </a:lnTo>
                  <a:lnTo>
                    <a:pt x="9" y="32"/>
                  </a:lnTo>
                  <a:lnTo>
                    <a:pt x="12" y="33"/>
                  </a:lnTo>
                  <a:lnTo>
                    <a:pt x="14" y="33"/>
                  </a:lnTo>
                  <a:lnTo>
                    <a:pt x="15" y="32"/>
                  </a:lnTo>
                  <a:lnTo>
                    <a:pt x="17" y="30"/>
                  </a:lnTo>
                  <a:lnTo>
                    <a:pt x="18" y="29"/>
                  </a:lnTo>
                  <a:lnTo>
                    <a:pt x="18" y="25"/>
                  </a:lnTo>
                  <a:lnTo>
                    <a:pt x="17" y="24"/>
                  </a:lnTo>
                  <a:lnTo>
                    <a:pt x="15" y="22"/>
                  </a:lnTo>
                  <a:lnTo>
                    <a:pt x="12" y="21"/>
                  </a:lnTo>
                  <a:lnTo>
                    <a:pt x="10" y="21"/>
                  </a:lnTo>
                  <a:lnTo>
                    <a:pt x="8" y="19"/>
                  </a:lnTo>
                  <a:lnTo>
                    <a:pt x="5" y="18"/>
                  </a:lnTo>
                  <a:lnTo>
                    <a:pt x="1" y="13"/>
                  </a:lnTo>
                  <a:lnTo>
                    <a:pt x="1" y="8"/>
                  </a:lnTo>
                  <a:lnTo>
                    <a:pt x="4" y="3"/>
                  </a:lnTo>
                  <a:lnTo>
                    <a:pt x="6" y="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8" name="Freeform 82">
              <a:extLst>
                <a:ext uri="{FF2B5EF4-FFF2-40B4-BE49-F238E27FC236}">
                  <a16:creationId xmlns:a16="http://schemas.microsoft.com/office/drawing/2014/main" id="{EC96ACD1-0A75-4136-8549-16BF8CA72F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27" y="2546"/>
              <a:ext cx="46" cy="47"/>
            </a:xfrm>
            <a:custGeom>
              <a:avLst/>
              <a:gdLst>
                <a:gd name="T0" fmla="*/ 13 w 46"/>
                <a:gd name="T1" fmla="*/ 3 h 47"/>
                <a:gd name="T2" fmla="*/ 13 w 46"/>
                <a:gd name="T3" fmla="*/ 4 h 47"/>
                <a:gd name="T4" fmla="*/ 13 w 46"/>
                <a:gd name="T5" fmla="*/ 43 h 47"/>
                <a:gd name="T6" fmla="*/ 16 w 46"/>
                <a:gd name="T7" fmla="*/ 44 h 47"/>
                <a:gd name="T8" fmla="*/ 19 w 46"/>
                <a:gd name="T9" fmla="*/ 44 h 47"/>
                <a:gd name="T10" fmla="*/ 26 w 46"/>
                <a:gd name="T11" fmla="*/ 44 h 47"/>
                <a:gd name="T12" fmla="*/ 31 w 46"/>
                <a:gd name="T13" fmla="*/ 42 h 47"/>
                <a:gd name="T14" fmla="*/ 35 w 46"/>
                <a:gd name="T15" fmla="*/ 38 h 47"/>
                <a:gd name="T16" fmla="*/ 38 w 46"/>
                <a:gd name="T17" fmla="*/ 32 h 47"/>
                <a:gd name="T18" fmla="*/ 39 w 46"/>
                <a:gd name="T19" fmla="*/ 23 h 47"/>
                <a:gd name="T20" fmla="*/ 39 w 46"/>
                <a:gd name="T21" fmla="*/ 17 h 47"/>
                <a:gd name="T22" fmla="*/ 36 w 46"/>
                <a:gd name="T23" fmla="*/ 11 h 47"/>
                <a:gd name="T24" fmla="*/ 33 w 46"/>
                <a:gd name="T25" fmla="*/ 7 h 47"/>
                <a:gd name="T26" fmla="*/ 27 w 46"/>
                <a:gd name="T27" fmla="*/ 4 h 47"/>
                <a:gd name="T28" fmla="*/ 20 w 46"/>
                <a:gd name="T29" fmla="*/ 3 h 47"/>
                <a:gd name="T30" fmla="*/ 13 w 46"/>
                <a:gd name="T31" fmla="*/ 3 h 47"/>
                <a:gd name="T32" fmla="*/ 0 w 46"/>
                <a:gd name="T33" fmla="*/ 0 h 47"/>
                <a:gd name="T34" fmla="*/ 21 w 46"/>
                <a:gd name="T35" fmla="*/ 0 h 47"/>
                <a:gd name="T36" fmla="*/ 32 w 46"/>
                <a:gd name="T37" fmla="*/ 1 h 47"/>
                <a:gd name="T38" fmla="*/ 40 w 46"/>
                <a:gd name="T39" fmla="*/ 6 h 47"/>
                <a:gd name="T40" fmla="*/ 45 w 46"/>
                <a:gd name="T41" fmla="*/ 13 h 47"/>
                <a:gd name="T42" fmla="*/ 46 w 46"/>
                <a:gd name="T43" fmla="*/ 22 h 47"/>
                <a:gd name="T44" fmla="*/ 45 w 46"/>
                <a:gd name="T45" fmla="*/ 31 h 47"/>
                <a:gd name="T46" fmla="*/ 42 w 46"/>
                <a:gd name="T47" fmla="*/ 38 h 47"/>
                <a:gd name="T48" fmla="*/ 38 w 46"/>
                <a:gd name="T49" fmla="*/ 43 h 47"/>
                <a:gd name="T50" fmla="*/ 30 w 46"/>
                <a:gd name="T51" fmla="*/ 46 h 47"/>
                <a:gd name="T52" fmla="*/ 21 w 46"/>
                <a:gd name="T53" fmla="*/ 47 h 47"/>
                <a:gd name="T54" fmla="*/ 0 w 46"/>
                <a:gd name="T55" fmla="*/ 47 h 47"/>
                <a:gd name="T56" fmla="*/ 0 w 46"/>
                <a:gd name="T57" fmla="*/ 45 h 47"/>
                <a:gd name="T58" fmla="*/ 2 w 46"/>
                <a:gd name="T59" fmla="*/ 44 h 47"/>
                <a:gd name="T60" fmla="*/ 4 w 46"/>
                <a:gd name="T61" fmla="*/ 44 h 47"/>
                <a:gd name="T62" fmla="*/ 5 w 46"/>
                <a:gd name="T63" fmla="*/ 44 h 47"/>
                <a:gd name="T64" fmla="*/ 5 w 46"/>
                <a:gd name="T65" fmla="*/ 4 h 47"/>
                <a:gd name="T66" fmla="*/ 4 w 46"/>
                <a:gd name="T67" fmla="*/ 3 h 47"/>
                <a:gd name="T68" fmla="*/ 3 w 46"/>
                <a:gd name="T69" fmla="*/ 2 h 47"/>
                <a:gd name="T70" fmla="*/ 0 w 46"/>
                <a:gd name="T71" fmla="*/ 2 h 47"/>
                <a:gd name="T72" fmla="*/ 0 w 46"/>
                <a:gd name="T7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" h="47">
                  <a:moveTo>
                    <a:pt x="13" y="3"/>
                  </a:moveTo>
                  <a:lnTo>
                    <a:pt x="13" y="4"/>
                  </a:lnTo>
                  <a:lnTo>
                    <a:pt x="13" y="43"/>
                  </a:lnTo>
                  <a:lnTo>
                    <a:pt x="16" y="44"/>
                  </a:lnTo>
                  <a:lnTo>
                    <a:pt x="19" y="44"/>
                  </a:lnTo>
                  <a:lnTo>
                    <a:pt x="26" y="44"/>
                  </a:lnTo>
                  <a:lnTo>
                    <a:pt x="31" y="42"/>
                  </a:lnTo>
                  <a:lnTo>
                    <a:pt x="35" y="38"/>
                  </a:lnTo>
                  <a:lnTo>
                    <a:pt x="38" y="32"/>
                  </a:lnTo>
                  <a:lnTo>
                    <a:pt x="39" y="23"/>
                  </a:lnTo>
                  <a:lnTo>
                    <a:pt x="39" y="17"/>
                  </a:lnTo>
                  <a:lnTo>
                    <a:pt x="36" y="11"/>
                  </a:lnTo>
                  <a:lnTo>
                    <a:pt x="33" y="7"/>
                  </a:lnTo>
                  <a:lnTo>
                    <a:pt x="27" y="4"/>
                  </a:lnTo>
                  <a:lnTo>
                    <a:pt x="20" y="3"/>
                  </a:lnTo>
                  <a:lnTo>
                    <a:pt x="13" y="3"/>
                  </a:lnTo>
                  <a:close/>
                  <a:moveTo>
                    <a:pt x="0" y="0"/>
                  </a:moveTo>
                  <a:lnTo>
                    <a:pt x="21" y="0"/>
                  </a:lnTo>
                  <a:lnTo>
                    <a:pt x="32" y="1"/>
                  </a:lnTo>
                  <a:lnTo>
                    <a:pt x="40" y="6"/>
                  </a:lnTo>
                  <a:lnTo>
                    <a:pt x="45" y="13"/>
                  </a:lnTo>
                  <a:lnTo>
                    <a:pt x="46" y="22"/>
                  </a:lnTo>
                  <a:lnTo>
                    <a:pt x="45" y="31"/>
                  </a:lnTo>
                  <a:lnTo>
                    <a:pt x="42" y="38"/>
                  </a:lnTo>
                  <a:lnTo>
                    <a:pt x="38" y="43"/>
                  </a:lnTo>
                  <a:lnTo>
                    <a:pt x="30" y="46"/>
                  </a:lnTo>
                  <a:lnTo>
                    <a:pt x="21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2" y="44"/>
                  </a:lnTo>
                  <a:lnTo>
                    <a:pt x="4" y="44"/>
                  </a:lnTo>
                  <a:lnTo>
                    <a:pt x="5" y="44"/>
                  </a:lnTo>
                  <a:lnTo>
                    <a:pt x="5" y="4"/>
                  </a:lnTo>
                  <a:lnTo>
                    <a:pt x="4" y="3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9" name="Freeform 83">
              <a:extLst>
                <a:ext uri="{FF2B5EF4-FFF2-40B4-BE49-F238E27FC236}">
                  <a16:creationId xmlns:a16="http://schemas.microsoft.com/office/drawing/2014/main" id="{8EF9CC95-606C-41CC-A3D3-F66074EE36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0" y="2559"/>
              <a:ext cx="32" cy="35"/>
            </a:xfrm>
            <a:custGeom>
              <a:avLst/>
              <a:gdLst>
                <a:gd name="T0" fmla="*/ 20 w 32"/>
                <a:gd name="T1" fmla="*/ 15 h 35"/>
                <a:gd name="T2" fmla="*/ 15 w 32"/>
                <a:gd name="T3" fmla="*/ 17 h 35"/>
                <a:gd name="T4" fmla="*/ 11 w 32"/>
                <a:gd name="T5" fmla="*/ 18 h 35"/>
                <a:gd name="T6" fmla="*/ 9 w 32"/>
                <a:gd name="T7" fmla="*/ 19 h 35"/>
                <a:gd name="T8" fmla="*/ 7 w 32"/>
                <a:gd name="T9" fmla="*/ 20 h 35"/>
                <a:gd name="T10" fmla="*/ 7 w 32"/>
                <a:gd name="T11" fmla="*/ 22 h 35"/>
                <a:gd name="T12" fmla="*/ 7 w 32"/>
                <a:gd name="T13" fmla="*/ 27 h 35"/>
                <a:gd name="T14" fmla="*/ 8 w 32"/>
                <a:gd name="T15" fmla="*/ 30 h 35"/>
                <a:gd name="T16" fmla="*/ 10 w 32"/>
                <a:gd name="T17" fmla="*/ 31 h 35"/>
                <a:gd name="T18" fmla="*/ 12 w 32"/>
                <a:gd name="T19" fmla="*/ 31 h 35"/>
                <a:gd name="T20" fmla="*/ 14 w 32"/>
                <a:gd name="T21" fmla="*/ 31 h 35"/>
                <a:gd name="T22" fmla="*/ 16 w 32"/>
                <a:gd name="T23" fmla="*/ 31 h 35"/>
                <a:gd name="T24" fmla="*/ 17 w 32"/>
                <a:gd name="T25" fmla="*/ 30 h 35"/>
                <a:gd name="T26" fmla="*/ 18 w 32"/>
                <a:gd name="T27" fmla="*/ 28 h 35"/>
                <a:gd name="T28" fmla="*/ 20 w 32"/>
                <a:gd name="T29" fmla="*/ 27 h 35"/>
                <a:gd name="T30" fmla="*/ 20 w 32"/>
                <a:gd name="T31" fmla="*/ 15 h 35"/>
                <a:gd name="T32" fmla="*/ 15 w 32"/>
                <a:gd name="T33" fmla="*/ 0 h 35"/>
                <a:gd name="T34" fmla="*/ 18 w 32"/>
                <a:gd name="T35" fmla="*/ 0 h 35"/>
                <a:gd name="T36" fmla="*/ 20 w 32"/>
                <a:gd name="T37" fmla="*/ 1 h 35"/>
                <a:gd name="T38" fmla="*/ 24 w 32"/>
                <a:gd name="T39" fmla="*/ 3 h 35"/>
                <a:gd name="T40" fmla="*/ 25 w 32"/>
                <a:gd name="T41" fmla="*/ 6 h 35"/>
                <a:gd name="T42" fmla="*/ 25 w 32"/>
                <a:gd name="T43" fmla="*/ 25 h 35"/>
                <a:gd name="T44" fmla="*/ 26 w 32"/>
                <a:gd name="T45" fmla="*/ 28 h 35"/>
                <a:gd name="T46" fmla="*/ 26 w 32"/>
                <a:gd name="T47" fmla="*/ 30 h 35"/>
                <a:gd name="T48" fmla="*/ 28 w 32"/>
                <a:gd name="T49" fmla="*/ 31 h 35"/>
                <a:gd name="T50" fmla="*/ 31 w 32"/>
                <a:gd name="T51" fmla="*/ 31 h 35"/>
                <a:gd name="T52" fmla="*/ 32 w 32"/>
                <a:gd name="T53" fmla="*/ 33 h 35"/>
                <a:gd name="T54" fmla="*/ 24 w 32"/>
                <a:gd name="T55" fmla="*/ 35 h 35"/>
                <a:gd name="T56" fmla="*/ 22 w 32"/>
                <a:gd name="T57" fmla="*/ 35 h 35"/>
                <a:gd name="T58" fmla="*/ 21 w 32"/>
                <a:gd name="T59" fmla="*/ 34 h 35"/>
                <a:gd name="T60" fmla="*/ 20 w 32"/>
                <a:gd name="T61" fmla="*/ 31 h 35"/>
                <a:gd name="T62" fmla="*/ 17 w 32"/>
                <a:gd name="T63" fmla="*/ 32 h 35"/>
                <a:gd name="T64" fmla="*/ 12 w 32"/>
                <a:gd name="T65" fmla="*/ 34 h 35"/>
                <a:gd name="T66" fmla="*/ 9 w 32"/>
                <a:gd name="T67" fmla="*/ 35 h 35"/>
                <a:gd name="T68" fmla="*/ 7 w 32"/>
                <a:gd name="T69" fmla="*/ 35 h 35"/>
                <a:gd name="T70" fmla="*/ 4 w 32"/>
                <a:gd name="T71" fmla="*/ 33 h 35"/>
                <a:gd name="T72" fmla="*/ 1 w 32"/>
                <a:gd name="T73" fmla="*/ 30 h 35"/>
                <a:gd name="T74" fmla="*/ 0 w 32"/>
                <a:gd name="T75" fmla="*/ 27 h 35"/>
                <a:gd name="T76" fmla="*/ 0 w 32"/>
                <a:gd name="T77" fmla="*/ 22 h 35"/>
                <a:gd name="T78" fmla="*/ 2 w 32"/>
                <a:gd name="T79" fmla="*/ 19 h 35"/>
                <a:gd name="T80" fmla="*/ 3 w 32"/>
                <a:gd name="T81" fmla="*/ 18 h 35"/>
                <a:gd name="T82" fmla="*/ 6 w 32"/>
                <a:gd name="T83" fmla="*/ 17 h 35"/>
                <a:gd name="T84" fmla="*/ 11 w 32"/>
                <a:gd name="T85" fmla="*/ 15 h 35"/>
                <a:gd name="T86" fmla="*/ 16 w 32"/>
                <a:gd name="T87" fmla="*/ 13 h 35"/>
                <a:gd name="T88" fmla="*/ 20 w 32"/>
                <a:gd name="T89" fmla="*/ 12 h 35"/>
                <a:gd name="T90" fmla="*/ 20 w 32"/>
                <a:gd name="T91" fmla="*/ 7 h 35"/>
                <a:gd name="T92" fmla="*/ 18 w 32"/>
                <a:gd name="T93" fmla="*/ 4 h 35"/>
                <a:gd name="T94" fmla="*/ 16 w 32"/>
                <a:gd name="T95" fmla="*/ 3 h 35"/>
                <a:gd name="T96" fmla="*/ 16 w 32"/>
                <a:gd name="T97" fmla="*/ 2 h 35"/>
                <a:gd name="T98" fmla="*/ 14 w 32"/>
                <a:gd name="T99" fmla="*/ 2 h 35"/>
                <a:gd name="T100" fmla="*/ 11 w 32"/>
                <a:gd name="T101" fmla="*/ 3 h 35"/>
                <a:gd name="T102" fmla="*/ 10 w 32"/>
                <a:gd name="T103" fmla="*/ 4 h 35"/>
                <a:gd name="T104" fmla="*/ 8 w 32"/>
                <a:gd name="T105" fmla="*/ 5 h 35"/>
                <a:gd name="T106" fmla="*/ 7 w 32"/>
                <a:gd name="T107" fmla="*/ 9 h 35"/>
                <a:gd name="T108" fmla="*/ 7 w 32"/>
                <a:gd name="T109" fmla="*/ 10 h 35"/>
                <a:gd name="T110" fmla="*/ 6 w 32"/>
                <a:gd name="T111" fmla="*/ 11 h 35"/>
                <a:gd name="T112" fmla="*/ 3 w 32"/>
                <a:gd name="T113" fmla="*/ 11 h 35"/>
                <a:gd name="T114" fmla="*/ 2 w 32"/>
                <a:gd name="T115" fmla="*/ 9 h 35"/>
                <a:gd name="T116" fmla="*/ 1 w 32"/>
                <a:gd name="T117" fmla="*/ 8 h 35"/>
                <a:gd name="T118" fmla="*/ 3 w 32"/>
                <a:gd name="T119" fmla="*/ 4 h 35"/>
                <a:gd name="T120" fmla="*/ 7 w 32"/>
                <a:gd name="T121" fmla="*/ 1 h 35"/>
                <a:gd name="T122" fmla="*/ 15 w 32"/>
                <a:gd name="T12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" h="35">
                  <a:moveTo>
                    <a:pt x="20" y="15"/>
                  </a:moveTo>
                  <a:lnTo>
                    <a:pt x="15" y="17"/>
                  </a:lnTo>
                  <a:lnTo>
                    <a:pt x="11" y="18"/>
                  </a:lnTo>
                  <a:lnTo>
                    <a:pt x="9" y="19"/>
                  </a:lnTo>
                  <a:lnTo>
                    <a:pt x="7" y="20"/>
                  </a:lnTo>
                  <a:lnTo>
                    <a:pt x="7" y="22"/>
                  </a:lnTo>
                  <a:lnTo>
                    <a:pt x="7" y="27"/>
                  </a:lnTo>
                  <a:lnTo>
                    <a:pt x="8" y="30"/>
                  </a:lnTo>
                  <a:lnTo>
                    <a:pt x="10" y="31"/>
                  </a:lnTo>
                  <a:lnTo>
                    <a:pt x="12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7" y="30"/>
                  </a:lnTo>
                  <a:lnTo>
                    <a:pt x="18" y="28"/>
                  </a:lnTo>
                  <a:lnTo>
                    <a:pt x="20" y="27"/>
                  </a:lnTo>
                  <a:lnTo>
                    <a:pt x="20" y="15"/>
                  </a:lnTo>
                  <a:close/>
                  <a:moveTo>
                    <a:pt x="15" y="0"/>
                  </a:moveTo>
                  <a:lnTo>
                    <a:pt x="18" y="0"/>
                  </a:lnTo>
                  <a:lnTo>
                    <a:pt x="20" y="1"/>
                  </a:lnTo>
                  <a:lnTo>
                    <a:pt x="24" y="3"/>
                  </a:lnTo>
                  <a:lnTo>
                    <a:pt x="25" y="6"/>
                  </a:lnTo>
                  <a:lnTo>
                    <a:pt x="25" y="25"/>
                  </a:lnTo>
                  <a:lnTo>
                    <a:pt x="26" y="28"/>
                  </a:lnTo>
                  <a:lnTo>
                    <a:pt x="26" y="30"/>
                  </a:lnTo>
                  <a:lnTo>
                    <a:pt x="28" y="31"/>
                  </a:lnTo>
                  <a:lnTo>
                    <a:pt x="31" y="31"/>
                  </a:lnTo>
                  <a:lnTo>
                    <a:pt x="32" y="33"/>
                  </a:lnTo>
                  <a:lnTo>
                    <a:pt x="24" y="35"/>
                  </a:lnTo>
                  <a:lnTo>
                    <a:pt x="22" y="35"/>
                  </a:lnTo>
                  <a:lnTo>
                    <a:pt x="21" y="34"/>
                  </a:lnTo>
                  <a:lnTo>
                    <a:pt x="20" y="31"/>
                  </a:lnTo>
                  <a:lnTo>
                    <a:pt x="17" y="32"/>
                  </a:lnTo>
                  <a:lnTo>
                    <a:pt x="12" y="34"/>
                  </a:lnTo>
                  <a:lnTo>
                    <a:pt x="9" y="35"/>
                  </a:lnTo>
                  <a:lnTo>
                    <a:pt x="7" y="35"/>
                  </a:lnTo>
                  <a:lnTo>
                    <a:pt x="4" y="33"/>
                  </a:lnTo>
                  <a:lnTo>
                    <a:pt x="1" y="30"/>
                  </a:lnTo>
                  <a:lnTo>
                    <a:pt x="0" y="27"/>
                  </a:lnTo>
                  <a:lnTo>
                    <a:pt x="0" y="22"/>
                  </a:lnTo>
                  <a:lnTo>
                    <a:pt x="2" y="19"/>
                  </a:lnTo>
                  <a:lnTo>
                    <a:pt x="3" y="18"/>
                  </a:lnTo>
                  <a:lnTo>
                    <a:pt x="6" y="17"/>
                  </a:lnTo>
                  <a:lnTo>
                    <a:pt x="11" y="15"/>
                  </a:lnTo>
                  <a:lnTo>
                    <a:pt x="16" y="13"/>
                  </a:lnTo>
                  <a:lnTo>
                    <a:pt x="20" y="12"/>
                  </a:lnTo>
                  <a:lnTo>
                    <a:pt x="20" y="7"/>
                  </a:lnTo>
                  <a:lnTo>
                    <a:pt x="18" y="4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1" y="3"/>
                  </a:lnTo>
                  <a:lnTo>
                    <a:pt x="10" y="4"/>
                  </a:lnTo>
                  <a:lnTo>
                    <a:pt x="8" y="5"/>
                  </a:lnTo>
                  <a:lnTo>
                    <a:pt x="7" y="9"/>
                  </a:lnTo>
                  <a:lnTo>
                    <a:pt x="7" y="10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2" y="9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0" name="Freeform 84">
              <a:extLst>
                <a:ext uri="{FF2B5EF4-FFF2-40B4-BE49-F238E27FC236}">
                  <a16:creationId xmlns:a16="http://schemas.microsoft.com/office/drawing/2014/main" id="{A01953F0-11D7-4271-B756-531A4537D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3" y="2551"/>
              <a:ext cx="21" cy="43"/>
            </a:xfrm>
            <a:custGeom>
              <a:avLst/>
              <a:gdLst>
                <a:gd name="T0" fmla="*/ 10 w 21"/>
                <a:gd name="T1" fmla="*/ 0 h 43"/>
                <a:gd name="T2" fmla="*/ 12 w 21"/>
                <a:gd name="T3" fmla="*/ 0 h 43"/>
                <a:gd name="T4" fmla="*/ 12 w 21"/>
                <a:gd name="T5" fmla="*/ 8 h 43"/>
                <a:gd name="T6" fmla="*/ 21 w 21"/>
                <a:gd name="T7" fmla="*/ 8 h 43"/>
                <a:gd name="T8" fmla="*/ 21 w 21"/>
                <a:gd name="T9" fmla="*/ 12 h 43"/>
                <a:gd name="T10" fmla="*/ 12 w 21"/>
                <a:gd name="T11" fmla="*/ 12 h 43"/>
                <a:gd name="T12" fmla="*/ 12 w 21"/>
                <a:gd name="T13" fmla="*/ 35 h 43"/>
                <a:gd name="T14" fmla="*/ 13 w 21"/>
                <a:gd name="T15" fmla="*/ 39 h 43"/>
                <a:gd name="T16" fmla="*/ 15 w 21"/>
                <a:gd name="T17" fmla="*/ 39 h 43"/>
                <a:gd name="T18" fmla="*/ 18 w 21"/>
                <a:gd name="T19" fmla="*/ 39 h 43"/>
                <a:gd name="T20" fmla="*/ 21 w 21"/>
                <a:gd name="T21" fmla="*/ 39 h 43"/>
                <a:gd name="T22" fmla="*/ 21 w 21"/>
                <a:gd name="T23" fmla="*/ 39 h 43"/>
                <a:gd name="T24" fmla="*/ 19 w 21"/>
                <a:gd name="T25" fmla="*/ 41 h 43"/>
                <a:gd name="T26" fmla="*/ 12 w 21"/>
                <a:gd name="T27" fmla="*/ 43 h 43"/>
                <a:gd name="T28" fmla="*/ 10 w 21"/>
                <a:gd name="T29" fmla="*/ 43 h 43"/>
                <a:gd name="T30" fmla="*/ 9 w 21"/>
                <a:gd name="T31" fmla="*/ 42 h 43"/>
                <a:gd name="T32" fmla="*/ 8 w 21"/>
                <a:gd name="T33" fmla="*/ 41 h 43"/>
                <a:gd name="T34" fmla="*/ 6 w 21"/>
                <a:gd name="T35" fmla="*/ 39 h 43"/>
                <a:gd name="T36" fmla="*/ 5 w 21"/>
                <a:gd name="T37" fmla="*/ 38 h 43"/>
                <a:gd name="T38" fmla="*/ 5 w 21"/>
                <a:gd name="T39" fmla="*/ 12 h 43"/>
                <a:gd name="T40" fmla="*/ 0 w 21"/>
                <a:gd name="T41" fmla="*/ 12 h 43"/>
                <a:gd name="T42" fmla="*/ 0 w 21"/>
                <a:gd name="T43" fmla="*/ 8 h 43"/>
                <a:gd name="T44" fmla="*/ 6 w 21"/>
                <a:gd name="T45" fmla="*/ 8 h 43"/>
                <a:gd name="T46" fmla="*/ 10 w 21"/>
                <a:gd name="T4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" h="43">
                  <a:moveTo>
                    <a:pt x="10" y="0"/>
                  </a:moveTo>
                  <a:lnTo>
                    <a:pt x="12" y="0"/>
                  </a:lnTo>
                  <a:lnTo>
                    <a:pt x="12" y="8"/>
                  </a:lnTo>
                  <a:lnTo>
                    <a:pt x="21" y="8"/>
                  </a:lnTo>
                  <a:lnTo>
                    <a:pt x="21" y="12"/>
                  </a:lnTo>
                  <a:lnTo>
                    <a:pt x="12" y="12"/>
                  </a:lnTo>
                  <a:lnTo>
                    <a:pt x="12" y="35"/>
                  </a:lnTo>
                  <a:lnTo>
                    <a:pt x="13" y="39"/>
                  </a:lnTo>
                  <a:lnTo>
                    <a:pt x="15" y="39"/>
                  </a:lnTo>
                  <a:lnTo>
                    <a:pt x="18" y="39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19" y="41"/>
                  </a:lnTo>
                  <a:lnTo>
                    <a:pt x="12" y="43"/>
                  </a:lnTo>
                  <a:lnTo>
                    <a:pt x="10" y="43"/>
                  </a:lnTo>
                  <a:lnTo>
                    <a:pt x="9" y="42"/>
                  </a:lnTo>
                  <a:lnTo>
                    <a:pt x="8" y="41"/>
                  </a:lnTo>
                  <a:lnTo>
                    <a:pt x="6" y="39"/>
                  </a:lnTo>
                  <a:lnTo>
                    <a:pt x="5" y="3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6" y="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1" name="Freeform 85">
              <a:extLst>
                <a:ext uri="{FF2B5EF4-FFF2-40B4-BE49-F238E27FC236}">
                  <a16:creationId xmlns:a16="http://schemas.microsoft.com/office/drawing/2014/main" id="{2CD3E075-E3B0-47EF-985F-F56B74EF59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8" y="2559"/>
              <a:ext cx="29" cy="35"/>
            </a:xfrm>
            <a:custGeom>
              <a:avLst/>
              <a:gdLst>
                <a:gd name="T0" fmla="*/ 15 w 29"/>
                <a:gd name="T1" fmla="*/ 2 h 35"/>
                <a:gd name="T2" fmla="*/ 13 w 29"/>
                <a:gd name="T3" fmla="*/ 3 h 35"/>
                <a:gd name="T4" fmla="*/ 11 w 29"/>
                <a:gd name="T5" fmla="*/ 4 h 35"/>
                <a:gd name="T6" fmla="*/ 9 w 29"/>
                <a:gd name="T7" fmla="*/ 5 h 35"/>
                <a:gd name="T8" fmla="*/ 7 w 29"/>
                <a:gd name="T9" fmla="*/ 10 h 35"/>
                <a:gd name="T10" fmla="*/ 7 w 29"/>
                <a:gd name="T11" fmla="*/ 13 h 35"/>
                <a:gd name="T12" fmla="*/ 21 w 29"/>
                <a:gd name="T13" fmla="*/ 13 h 35"/>
                <a:gd name="T14" fmla="*/ 22 w 29"/>
                <a:gd name="T15" fmla="*/ 13 h 35"/>
                <a:gd name="T16" fmla="*/ 22 w 29"/>
                <a:gd name="T17" fmla="*/ 9 h 35"/>
                <a:gd name="T18" fmla="*/ 19 w 29"/>
                <a:gd name="T19" fmla="*/ 4 h 35"/>
                <a:gd name="T20" fmla="*/ 17 w 29"/>
                <a:gd name="T21" fmla="*/ 3 h 35"/>
                <a:gd name="T22" fmla="*/ 15 w 29"/>
                <a:gd name="T23" fmla="*/ 2 h 35"/>
                <a:gd name="T24" fmla="*/ 15 w 29"/>
                <a:gd name="T25" fmla="*/ 0 h 35"/>
                <a:gd name="T26" fmla="*/ 22 w 29"/>
                <a:gd name="T27" fmla="*/ 1 h 35"/>
                <a:gd name="T28" fmla="*/ 26 w 29"/>
                <a:gd name="T29" fmla="*/ 4 h 35"/>
                <a:gd name="T30" fmla="*/ 29 w 29"/>
                <a:gd name="T31" fmla="*/ 10 h 35"/>
                <a:gd name="T32" fmla="*/ 29 w 29"/>
                <a:gd name="T33" fmla="*/ 15 h 35"/>
                <a:gd name="T34" fmla="*/ 28 w 29"/>
                <a:gd name="T35" fmla="*/ 16 h 35"/>
                <a:gd name="T36" fmla="*/ 7 w 29"/>
                <a:gd name="T37" fmla="*/ 16 h 35"/>
                <a:gd name="T38" fmla="*/ 7 w 29"/>
                <a:gd name="T39" fmla="*/ 22 h 35"/>
                <a:gd name="T40" fmla="*/ 9 w 29"/>
                <a:gd name="T41" fmla="*/ 27 h 35"/>
                <a:gd name="T42" fmla="*/ 12 w 29"/>
                <a:gd name="T43" fmla="*/ 30 h 35"/>
                <a:gd name="T44" fmla="*/ 17 w 29"/>
                <a:gd name="T45" fmla="*/ 31 h 35"/>
                <a:gd name="T46" fmla="*/ 20 w 29"/>
                <a:gd name="T47" fmla="*/ 31 h 35"/>
                <a:gd name="T48" fmla="*/ 22 w 29"/>
                <a:gd name="T49" fmla="*/ 30 h 35"/>
                <a:gd name="T50" fmla="*/ 24 w 29"/>
                <a:gd name="T51" fmla="*/ 28 h 35"/>
                <a:gd name="T52" fmla="*/ 25 w 29"/>
                <a:gd name="T53" fmla="*/ 27 h 35"/>
                <a:gd name="T54" fmla="*/ 26 w 29"/>
                <a:gd name="T55" fmla="*/ 24 h 35"/>
                <a:gd name="T56" fmla="*/ 28 w 29"/>
                <a:gd name="T57" fmla="*/ 25 h 35"/>
                <a:gd name="T58" fmla="*/ 26 w 29"/>
                <a:gd name="T59" fmla="*/ 30 h 35"/>
                <a:gd name="T60" fmla="*/ 22 w 29"/>
                <a:gd name="T61" fmla="*/ 33 h 35"/>
                <a:gd name="T62" fmla="*/ 15 w 29"/>
                <a:gd name="T63" fmla="*/ 35 h 35"/>
                <a:gd name="T64" fmla="*/ 9 w 29"/>
                <a:gd name="T65" fmla="*/ 34 h 35"/>
                <a:gd name="T66" fmla="*/ 4 w 29"/>
                <a:gd name="T67" fmla="*/ 30 h 35"/>
                <a:gd name="T68" fmla="*/ 0 w 29"/>
                <a:gd name="T69" fmla="*/ 25 h 35"/>
                <a:gd name="T70" fmla="*/ 0 w 29"/>
                <a:gd name="T71" fmla="*/ 18 h 35"/>
                <a:gd name="T72" fmla="*/ 0 w 29"/>
                <a:gd name="T73" fmla="*/ 10 h 35"/>
                <a:gd name="T74" fmla="*/ 4 w 29"/>
                <a:gd name="T75" fmla="*/ 5 h 35"/>
                <a:gd name="T76" fmla="*/ 9 w 29"/>
                <a:gd name="T77" fmla="*/ 1 h 35"/>
                <a:gd name="T78" fmla="*/ 15 w 29"/>
                <a:gd name="T7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9" h="35">
                  <a:moveTo>
                    <a:pt x="15" y="2"/>
                  </a:moveTo>
                  <a:lnTo>
                    <a:pt x="13" y="3"/>
                  </a:lnTo>
                  <a:lnTo>
                    <a:pt x="11" y="4"/>
                  </a:lnTo>
                  <a:lnTo>
                    <a:pt x="9" y="5"/>
                  </a:lnTo>
                  <a:lnTo>
                    <a:pt x="7" y="10"/>
                  </a:lnTo>
                  <a:lnTo>
                    <a:pt x="7" y="13"/>
                  </a:lnTo>
                  <a:lnTo>
                    <a:pt x="21" y="13"/>
                  </a:lnTo>
                  <a:lnTo>
                    <a:pt x="22" y="13"/>
                  </a:lnTo>
                  <a:lnTo>
                    <a:pt x="22" y="9"/>
                  </a:lnTo>
                  <a:lnTo>
                    <a:pt x="19" y="4"/>
                  </a:lnTo>
                  <a:lnTo>
                    <a:pt x="17" y="3"/>
                  </a:lnTo>
                  <a:lnTo>
                    <a:pt x="15" y="2"/>
                  </a:lnTo>
                  <a:close/>
                  <a:moveTo>
                    <a:pt x="15" y="0"/>
                  </a:moveTo>
                  <a:lnTo>
                    <a:pt x="22" y="1"/>
                  </a:lnTo>
                  <a:lnTo>
                    <a:pt x="26" y="4"/>
                  </a:lnTo>
                  <a:lnTo>
                    <a:pt x="29" y="10"/>
                  </a:lnTo>
                  <a:lnTo>
                    <a:pt x="29" y="15"/>
                  </a:lnTo>
                  <a:lnTo>
                    <a:pt x="28" y="16"/>
                  </a:lnTo>
                  <a:lnTo>
                    <a:pt x="7" y="16"/>
                  </a:lnTo>
                  <a:lnTo>
                    <a:pt x="7" y="22"/>
                  </a:lnTo>
                  <a:lnTo>
                    <a:pt x="9" y="27"/>
                  </a:lnTo>
                  <a:lnTo>
                    <a:pt x="12" y="30"/>
                  </a:lnTo>
                  <a:lnTo>
                    <a:pt x="17" y="31"/>
                  </a:lnTo>
                  <a:lnTo>
                    <a:pt x="20" y="31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5" y="27"/>
                  </a:lnTo>
                  <a:lnTo>
                    <a:pt x="26" y="24"/>
                  </a:lnTo>
                  <a:lnTo>
                    <a:pt x="28" y="25"/>
                  </a:lnTo>
                  <a:lnTo>
                    <a:pt x="26" y="30"/>
                  </a:lnTo>
                  <a:lnTo>
                    <a:pt x="22" y="33"/>
                  </a:lnTo>
                  <a:lnTo>
                    <a:pt x="15" y="35"/>
                  </a:lnTo>
                  <a:lnTo>
                    <a:pt x="9" y="34"/>
                  </a:lnTo>
                  <a:lnTo>
                    <a:pt x="4" y="30"/>
                  </a:lnTo>
                  <a:lnTo>
                    <a:pt x="0" y="25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4" y="5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2" name="Freeform 86">
              <a:extLst>
                <a:ext uri="{FF2B5EF4-FFF2-40B4-BE49-F238E27FC236}">
                  <a16:creationId xmlns:a16="http://schemas.microsoft.com/office/drawing/2014/main" id="{329A026F-A033-4565-9E56-E5F52CEC1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6" y="2559"/>
              <a:ext cx="24" cy="34"/>
            </a:xfrm>
            <a:custGeom>
              <a:avLst/>
              <a:gdLst>
                <a:gd name="T0" fmla="*/ 11 w 24"/>
                <a:gd name="T1" fmla="*/ 0 h 34"/>
                <a:gd name="T2" fmla="*/ 12 w 24"/>
                <a:gd name="T3" fmla="*/ 5 h 34"/>
                <a:gd name="T4" fmla="*/ 14 w 24"/>
                <a:gd name="T5" fmla="*/ 4 h 34"/>
                <a:gd name="T6" fmla="*/ 17 w 24"/>
                <a:gd name="T7" fmla="*/ 0 h 34"/>
                <a:gd name="T8" fmla="*/ 19 w 24"/>
                <a:gd name="T9" fmla="*/ 0 h 34"/>
                <a:gd name="T10" fmla="*/ 21 w 24"/>
                <a:gd name="T11" fmla="*/ 0 h 34"/>
                <a:gd name="T12" fmla="*/ 22 w 24"/>
                <a:gd name="T13" fmla="*/ 0 h 34"/>
                <a:gd name="T14" fmla="*/ 24 w 24"/>
                <a:gd name="T15" fmla="*/ 2 h 34"/>
                <a:gd name="T16" fmla="*/ 24 w 24"/>
                <a:gd name="T17" fmla="*/ 5 h 34"/>
                <a:gd name="T18" fmla="*/ 21 w 24"/>
                <a:gd name="T19" fmla="*/ 7 h 34"/>
                <a:gd name="T20" fmla="*/ 20 w 24"/>
                <a:gd name="T21" fmla="*/ 7 h 34"/>
                <a:gd name="T22" fmla="*/ 17 w 24"/>
                <a:gd name="T23" fmla="*/ 5 h 34"/>
                <a:gd name="T24" fmla="*/ 14 w 24"/>
                <a:gd name="T25" fmla="*/ 5 h 34"/>
                <a:gd name="T26" fmla="*/ 13 w 24"/>
                <a:gd name="T27" fmla="*/ 6 h 34"/>
                <a:gd name="T28" fmla="*/ 12 w 24"/>
                <a:gd name="T29" fmla="*/ 9 h 34"/>
                <a:gd name="T30" fmla="*/ 12 w 24"/>
                <a:gd name="T31" fmla="*/ 30 h 34"/>
                <a:gd name="T32" fmla="*/ 13 w 24"/>
                <a:gd name="T33" fmla="*/ 31 h 34"/>
                <a:gd name="T34" fmla="*/ 15 w 24"/>
                <a:gd name="T35" fmla="*/ 32 h 34"/>
                <a:gd name="T36" fmla="*/ 18 w 24"/>
                <a:gd name="T37" fmla="*/ 32 h 34"/>
                <a:gd name="T38" fmla="*/ 18 w 24"/>
                <a:gd name="T39" fmla="*/ 34 h 34"/>
                <a:gd name="T40" fmla="*/ 0 w 24"/>
                <a:gd name="T41" fmla="*/ 34 h 34"/>
                <a:gd name="T42" fmla="*/ 0 w 24"/>
                <a:gd name="T43" fmla="*/ 32 h 34"/>
                <a:gd name="T44" fmla="*/ 3 w 24"/>
                <a:gd name="T45" fmla="*/ 31 h 34"/>
                <a:gd name="T46" fmla="*/ 4 w 24"/>
                <a:gd name="T47" fmla="*/ 31 h 34"/>
                <a:gd name="T48" fmla="*/ 5 w 24"/>
                <a:gd name="T49" fmla="*/ 31 h 34"/>
                <a:gd name="T50" fmla="*/ 5 w 24"/>
                <a:gd name="T51" fmla="*/ 5 h 34"/>
                <a:gd name="T52" fmla="*/ 4 w 24"/>
                <a:gd name="T53" fmla="*/ 4 h 34"/>
                <a:gd name="T54" fmla="*/ 0 w 24"/>
                <a:gd name="T55" fmla="*/ 4 h 34"/>
                <a:gd name="T56" fmla="*/ 0 w 24"/>
                <a:gd name="T57" fmla="*/ 2 h 34"/>
                <a:gd name="T58" fmla="*/ 11 w 24"/>
                <a:gd name="T5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4">
                  <a:moveTo>
                    <a:pt x="11" y="0"/>
                  </a:moveTo>
                  <a:lnTo>
                    <a:pt x="12" y="5"/>
                  </a:lnTo>
                  <a:lnTo>
                    <a:pt x="14" y="4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4" y="5"/>
                  </a:lnTo>
                  <a:lnTo>
                    <a:pt x="21" y="7"/>
                  </a:lnTo>
                  <a:lnTo>
                    <a:pt x="20" y="7"/>
                  </a:lnTo>
                  <a:lnTo>
                    <a:pt x="17" y="5"/>
                  </a:lnTo>
                  <a:lnTo>
                    <a:pt x="14" y="5"/>
                  </a:lnTo>
                  <a:lnTo>
                    <a:pt x="13" y="6"/>
                  </a:lnTo>
                  <a:lnTo>
                    <a:pt x="12" y="9"/>
                  </a:lnTo>
                  <a:lnTo>
                    <a:pt x="12" y="30"/>
                  </a:lnTo>
                  <a:lnTo>
                    <a:pt x="13" y="31"/>
                  </a:lnTo>
                  <a:lnTo>
                    <a:pt x="15" y="32"/>
                  </a:lnTo>
                  <a:lnTo>
                    <a:pt x="18" y="32"/>
                  </a:lnTo>
                  <a:lnTo>
                    <a:pt x="18" y="34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5" y="31"/>
                  </a:lnTo>
                  <a:lnTo>
                    <a:pt x="5" y="5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3" name="Freeform 87">
              <a:extLst>
                <a:ext uri="{FF2B5EF4-FFF2-40B4-BE49-F238E27FC236}">
                  <a16:creationId xmlns:a16="http://schemas.microsoft.com/office/drawing/2014/main" id="{CEBEFE49-4043-4C3F-B7D1-D35AB42D2B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4" y="2559"/>
              <a:ext cx="28" cy="35"/>
            </a:xfrm>
            <a:custGeom>
              <a:avLst/>
              <a:gdLst>
                <a:gd name="T0" fmla="*/ 14 w 28"/>
                <a:gd name="T1" fmla="*/ 2 h 35"/>
                <a:gd name="T2" fmla="*/ 12 w 28"/>
                <a:gd name="T3" fmla="*/ 3 h 35"/>
                <a:gd name="T4" fmla="*/ 10 w 28"/>
                <a:gd name="T5" fmla="*/ 4 h 35"/>
                <a:gd name="T6" fmla="*/ 9 w 28"/>
                <a:gd name="T7" fmla="*/ 5 h 35"/>
                <a:gd name="T8" fmla="*/ 6 w 28"/>
                <a:gd name="T9" fmla="*/ 10 h 35"/>
                <a:gd name="T10" fmla="*/ 6 w 28"/>
                <a:gd name="T11" fmla="*/ 13 h 35"/>
                <a:gd name="T12" fmla="*/ 21 w 28"/>
                <a:gd name="T13" fmla="*/ 13 h 35"/>
                <a:gd name="T14" fmla="*/ 22 w 28"/>
                <a:gd name="T15" fmla="*/ 13 h 35"/>
                <a:gd name="T16" fmla="*/ 22 w 28"/>
                <a:gd name="T17" fmla="*/ 10 h 35"/>
                <a:gd name="T18" fmla="*/ 21 w 28"/>
                <a:gd name="T19" fmla="*/ 9 h 35"/>
                <a:gd name="T20" fmla="*/ 21 w 28"/>
                <a:gd name="T21" fmla="*/ 7 h 35"/>
                <a:gd name="T22" fmla="*/ 20 w 28"/>
                <a:gd name="T23" fmla="*/ 5 h 35"/>
                <a:gd name="T24" fmla="*/ 19 w 28"/>
                <a:gd name="T25" fmla="*/ 4 h 35"/>
                <a:gd name="T26" fmla="*/ 17 w 28"/>
                <a:gd name="T27" fmla="*/ 3 h 35"/>
                <a:gd name="T28" fmla="*/ 14 w 28"/>
                <a:gd name="T29" fmla="*/ 2 h 35"/>
                <a:gd name="T30" fmla="*/ 15 w 28"/>
                <a:gd name="T31" fmla="*/ 0 h 35"/>
                <a:gd name="T32" fmla="*/ 21 w 28"/>
                <a:gd name="T33" fmla="*/ 1 h 35"/>
                <a:gd name="T34" fmla="*/ 25 w 28"/>
                <a:gd name="T35" fmla="*/ 4 h 35"/>
                <a:gd name="T36" fmla="*/ 27 w 28"/>
                <a:gd name="T37" fmla="*/ 7 h 35"/>
                <a:gd name="T38" fmla="*/ 28 w 28"/>
                <a:gd name="T39" fmla="*/ 10 h 35"/>
                <a:gd name="T40" fmla="*/ 28 w 28"/>
                <a:gd name="T41" fmla="*/ 15 h 35"/>
                <a:gd name="T42" fmla="*/ 27 w 28"/>
                <a:gd name="T43" fmla="*/ 16 h 35"/>
                <a:gd name="T44" fmla="*/ 6 w 28"/>
                <a:gd name="T45" fmla="*/ 16 h 35"/>
                <a:gd name="T46" fmla="*/ 7 w 28"/>
                <a:gd name="T47" fmla="*/ 22 h 35"/>
                <a:gd name="T48" fmla="*/ 8 w 28"/>
                <a:gd name="T49" fmla="*/ 27 h 35"/>
                <a:gd name="T50" fmla="*/ 11 w 28"/>
                <a:gd name="T51" fmla="*/ 30 h 35"/>
                <a:gd name="T52" fmla="*/ 16 w 28"/>
                <a:gd name="T53" fmla="*/ 31 h 35"/>
                <a:gd name="T54" fmla="*/ 19 w 28"/>
                <a:gd name="T55" fmla="*/ 31 h 35"/>
                <a:gd name="T56" fmla="*/ 22 w 28"/>
                <a:gd name="T57" fmla="*/ 30 h 35"/>
                <a:gd name="T58" fmla="*/ 25 w 28"/>
                <a:gd name="T59" fmla="*/ 27 h 35"/>
                <a:gd name="T60" fmla="*/ 26 w 28"/>
                <a:gd name="T61" fmla="*/ 24 h 35"/>
                <a:gd name="T62" fmla="*/ 28 w 28"/>
                <a:gd name="T63" fmla="*/ 25 h 35"/>
                <a:gd name="T64" fmla="*/ 27 w 28"/>
                <a:gd name="T65" fmla="*/ 27 h 35"/>
                <a:gd name="T66" fmla="*/ 26 w 28"/>
                <a:gd name="T67" fmla="*/ 30 h 35"/>
                <a:gd name="T68" fmla="*/ 23 w 28"/>
                <a:gd name="T69" fmla="*/ 32 h 35"/>
                <a:gd name="T70" fmla="*/ 19 w 28"/>
                <a:gd name="T71" fmla="*/ 35 h 35"/>
                <a:gd name="T72" fmla="*/ 15 w 28"/>
                <a:gd name="T73" fmla="*/ 35 h 35"/>
                <a:gd name="T74" fmla="*/ 8 w 28"/>
                <a:gd name="T75" fmla="*/ 34 h 35"/>
                <a:gd name="T76" fmla="*/ 3 w 28"/>
                <a:gd name="T77" fmla="*/ 30 h 35"/>
                <a:gd name="T78" fmla="*/ 1 w 28"/>
                <a:gd name="T79" fmla="*/ 25 h 35"/>
                <a:gd name="T80" fmla="*/ 0 w 28"/>
                <a:gd name="T81" fmla="*/ 18 h 35"/>
                <a:gd name="T82" fmla="*/ 1 w 28"/>
                <a:gd name="T83" fmla="*/ 10 h 35"/>
                <a:gd name="T84" fmla="*/ 3 w 28"/>
                <a:gd name="T85" fmla="*/ 5 h 35"/>
                <a:gd name="T86" fmla="*/ 8 w 28"/>
                <a:gd name="T87" fmla="*/ 1 h 35"/>
                <a:gd name="T88" fmla="*/ 15 w 28"/>
                <a:gd name="T8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" h="35">
                  <a:moveTo>
                    <a:pt x="14" y="2"/>
                  </a:moveTo>
                  <a:lnTo>
                    <a:pt x="12" y="3"/>
                  </a:lnTo>
                  <a:lnTo>
                    <a:pt x="10" y="4"/>
                  </a:lnTo>
                  <a:lnTo>
                    <a:pt x="9" y="5"/>
                  </a:lnTo>
                  <a:lnTo>
                    <a:pt x="6" y="10"/>
                  </a:lnTo>
                  <a:lnTo>
                    <a:pt x="6" y="13"/>
                  </a:lnTo>
                  <a:lnTo>
                    <a:pt x="21" y="13"/>
                  </a:lnTo>
                  <a:lnTo>
                    <a:pt x="22" y="13"/>
                  </a:lnTo>
                  <a:lnTo>
                    <a:pt x="22" y="10"/>
                  </a:lnTo>
                  <a:lnTo>
                    <a:pt x="21" y="9"/>
                  </a:lnTo>
                  <a:lnTo>
                    <a:pt x="21" y="7"/>
                  </a:lnTo>
                  <a:lnTo>
                    <a:pt x="20" y="5"/>
                  </a:lnTo>
                  <a:lnTo>
                    <a:pt x="19" y="4"/>
                  </a:lnTo>
                  <a:lnTo>
                    <a:pt x="17" y="3"/>
                  </a:lnTo>
                  <a:lnTo>
                    <a:pt x="14" y="2"/>
                  </a:lnTo>
                  <a:close/>
                  <a:moveTo>
                    <a:pt x="15" y="0"/>
                  </a:moveTo>
                  <a:lnTo>
                    <a:pt x="21" y="1"/>
                  </a:lnTo>
                  <a:lnTo>
                    <a:pt x="25" y="4"/>
                  </a:lnTo>
                  <a:lnTo>
                    <a:pt x="27" y="7"/>
                  </a:lnTo>
                  <a:lnTo>
                    <a:pt x="28" y="10"/>
                  </a:lnTo>
                  <a:lnTo>
                    <a:pt x="28" y="15"/>
                  </a:lnTo>
                  <a:lnTo>
                    <a:pt x="27" y="16"/>
                  </a:lnTo>
                  <a:lnTo>
                    <a:pt x="6" y="16"/>
                  </a:lnTo>
                  <a:lnTo>
                    <a:pt x="7" y="22"/>
                  </a:lnTo>
                  <a:lnTo>
                    <a:pt x="8" y="27"/>
                  </a:lnTo>
                  <a:lnTo>
                    <a:pt x="11" y="30"/>
                  </a:lnTo>
                  <a:lnTo>
                    <a:pt x="16" y="31"/>
                  </a:lnTo>
                  <a:lnTo>
                    <a:pt x="19" y="31"/>
                  </a:lnTo>
                  <a:lnTo>
                    <a:pt x="22" y="30"/>
                  </a:lnTo>
                  <a:lnTo>
                    <a:pt x="25" y="27"/>
                  </a:lnTo>
                  <a:lnTo>
                    <a:pt x="26" y="24"/>
                  </a:lnTo>
                  <a:lnTo>
                    <a:pt x="28" y="25"/>
                  </a:lnTo>
                  <a:lnTo>
                    <a:pt x="27" y="27"/>
                  </a:lnTo>
                  <a:lnTo>
                    <a:pt x="26" y="30"/>
                  </a:lnTo>
                  <a:lnTo>
                    <a:pt x="23" y="32"/>
                  </a:lnTo>
                  <a:lnTo>
                    <a:pt x="19" y="35"/>
                  </a:lnTo>
                  <a:lnTo>
                    <a:pt x="15" y="35"/>
                  </a:lnTo>
                  <a:lnTo>
                    <a:pt x="8" y="34"/>
                  </a:lnTo>
                  <a:lnTo>
                    <a:pt x="3" y="30"/>
                  </a:lnTo>
                  <a:lnTo>
                    <a:pt x="1" y="25"/>
                  </a:lnTo>
                  <a:lnTo>
                    <a:pt x="0" y="18"/>
                  </a:lnTo>
                  <a:lnTo>
                    <a:pt x="1" y="10"/>
                  </a:lnTo>
                  <a:lnTo>
                    <a:pt x="3" y="5"/>
                  </a:lnTo>
                  <a:lnTo>
                    <a:pt x="8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4" name="Freeform 88">
              <a:extLst>
                <a:ext uri="{FF2B5EF4-FFF2-40B4-BE49-F238E27FC236}">
                  <a16:creationId xmlns:a16="http://schemas.microsoft.com/office/drawing/2014/main" id="{22FAAF6F-5543-45E1-A6EF-DD934AD260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8" y="2559"/>
              <a:ext cx="32" cy="35"/>
            </a:xfrm>
            <a:custGeom>
              <a:avLst/>
              <a:gdLst>
                <a:gd name="T0" fmla="*/ 18 w 32"/>
                <a:gd name="T1" fmla="*/ 16 h 35"/>
                <a:gd name="T2" fmla="*/ 12 w 32"/>
                <a:gd name="T3" fmla="*/ 18 h 35"/>
                <a:gd name="T4" fmla="*/ 8 w 32"/>
                <a:gd name="T5" fmla="*/ 20 h 35"/>
                <a:gd name="T6" fmla="*/ 6 w 32"/>
                <a:gd name="T7" fmla="*/ 24 h 35"/>
                <a:gd name="T8" fmla="*/ 9 w 32"/>
                <a:gd name="T9" fmla="*/ 30 h 35"/>
                <a:gd name="T10" fmla="*/ 13 w 32"/>
                <a:gd name="T11" fmla="*/ 31 h 35"/>
                <a:gd name="T12" fmla="*/ 16 w 32"/>
                <a:gd name="T13" fmla="*/ 31 h 35"/>
                <a:gd name="T14" fmla="*/ 19 w 32"/>
                <a:gd name="T15" fmla="*/ 27 h 35"/>
                <a:gd name="T16" fmla="*/ 14 w 32"/>
                <a:gd name="T17" fmla="*/ 0 h 35"/>
                <a:gd name="T18" fmla="*/ 24 w 32"/>
                <a:gd name="T19" fmla="*/ 3 h 35"/>
                <a:gd name="T20" fmla="*/ 26 w 32"/>
                <a:gd name="T21" fmla="*/ 28 h 35"/>
                <a:gd name="T22" fmla="*/ 28 w 32"/>
                <a:gd name="T23" fmla="*/ 31 h 35"/>
                <a:gd name="T24" fmla="*/ 32 w 32"/>
                <a:gd name="T25" fmla="*/ 33 h 35"/>
                <a:gd name="T26" fmla="*/ 27 w 32"/>
                <a:gd name="T27" fmla="*/ 35 h 35"/>
                <a:gd name="T28" fmla="*/ 21 w 32"/>
                <a:gd name="T29" fmla="*/ 34 h 35"/>
                <a:gd name="T30" fmla="*/ 18 w 32"/>
                <a:gd name="T31" fmla="*/ 32 h 35"/>
                <a:gd name="T32" fmla="*/ 10 w 32"/>
                <a:gd name="T33" fmla="*/ 35 h 35"/>
                <a:gd name="T34" fmla="*/ 4 w 32"/>
                <a:gd name="T35" fmla="*/ 33 h 35"/>
                <a:gd name="T36" fmla="*/ 0 w 32"/>
                <a:gd name="T37" fmla="*/ 27 h 35"/>
                <a:gd name="T38" fmla="*/ 1 w 32"/>
                <a:gd name="T39" fmla="*/ 22 h 35"/>
                <a:gd name="T40" fmla="*/ 4 w 32"/>
                <a:gd name="T41" fmla="*/ 18 h 35"/>
                <a:gd name="T42" fmla="*/ 12 w 32"/>
                <a:gd name="T43" fmla="*/ 15 h 35"/>
                <a:gd name="T44" fmla="*/ 19 w 32"/>
                <a:gd name="T45" fmla="*/ 12 h 35"/>
                <a:gd name="T46" fmla="*/ 18 w 32"/>
                <a:gd name="T47" fmla="*/ 4 h 35"/>
                <a:gd name="T48" fmla="*/ 15 w 32"/>
                <a:gd name="T49" fmla="*/ 2 h 35"/>
                <a:gd name="T50" fmla="*/ 12 w 32"/>
                <a:gd name="T51" fmla="*/ 3 h 35"/>
                <a:gd name="T52" fmla="*/ 8 w 32"/>
                <a:gd name="T53" fmla="*/ 6 h 35"/>
                <a:gd name="T54" fmla="*/ 6 w 32"/>
                <a:gd name="T55" fmla="*/ 10 h 35"/>
                <a:gd name="T56" fmla="*/ 4 w 32"/>
                <a:gd name="T57" fmla="*/ 11 h 35"/>
                <a:gd name="T58" fmla="*/ 2 w 32"/>
                <a:gd name="T59" fmla="*/ 9 h 35"/>
                <a:gd name="T60" fmla="*/ 3 w 32"/>
                <a:gd name="T61" fmla="*/ 4 h 35"/>
                <a:gd name="T62" fmla="*/ 14 w 32"/>
                <a:gd name="T6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35">
                  <a:moveTo>
                    <a:pt x="19" y="15"/>
                  </a:moveTo>
                  <a:lnTo>
                    <a:pt x="18" y="16"/>
                  </a:lnTo>
                  <a:lnTo>
                    <a:pt x="14" y="17"/>
                  </a:lnTo>
                  <a:lnTo>
                    <a:pt x="12" y="18"/>
                  </a:lnTo>
                  <a:lnTo>
                    <a:pt x="10" y="19"/>
                  </a:lnTo>
                  <a:lnTo>
                    <a:pt x="8" y="20"/>
                  </a:lnTo>
                  <a:lnTo>
                    <a:pt x="7" y="22"/>
                  </a:lnTo>
                  <a:lnTo>
                    <a:pt x="6" y="24"/>
                  </a:lnTo>
                  <a:lnTo>
                    <a:pt x="7" y="27"/>
                  </a:lnTo>
                  <a:lnTo>
                    <a:pt x="9" y="30"/>
                  </a:lnTo>
                  <a:lnTo>
                    <a:pt x="10" y="31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9" y="28"/>
                  </a:lnTo>
                  <a:lnTo>
                    <a:pt x="19" y="27"/>
                  </a:lnTo>
                  <a:lnTo>
                    <a:pt x="19" y="15"/>
                  </a:lnTo>
                  <a:close/>
                  <a:moveTo>
                    <a:pt x="14" y="0"/>
                  </a:moveTo>
                  <a:lnTo>
                    <a:pt x="21" y="1"/>
                  </a:lnTo>
                  <a:lnTo>
                    <a:pt x="24" y="3"/>
                  </a:lnTo>
                  <a:lnTo>
                    <a:pt x="26" y="6"/>
                  </a:lnTo>
                  <a:lnTo>
                    <a:pt x="26" y="28"/>
                  </a:lnTo>
                  <a:lnTo>
                    <a:pt x="27" y="30"/>
                  </a:lnTo>
                  <a:lnTo>
                    <a:pt x="28" y="31"/>
                  </a:lnTo>
                  <a:lnTo>
                    <a:pt x="32" y="31"/>
                  </a:lnTo>
                  <a:lnTo>
                    <a:pt x="32" y="33"/>
                  </a:lnTo>
                  <a:lnTo>
                    <a:pt x="29" y="34"/>
                  </a:lnTo>
                  <a:lnTo>
                    <a:pt x="27" y="35"/>
                  </a:lnTo>
                  <a:lnTo>
                    <a:pt x="23" y="35"/>
                  </a:lnTo>
                  <a:lnTo>
                    <a:pt x="21" y="34"/>
                  </a:lnTo>
                  <a:lnTo>
                    <a:pt x="19" y="31"/>
                  </a:lnTo>
                  <a:lnTo>
                    <a:pt x="18" y="32"/>
                  </a:lnTo>
                  <a:lnTo>
                    <a:pt x="13" y="34"/>
                  </a:lnTo>
                  <a:lnTo>
                    <a:pt x="10" y="35"/>
                  </a:lnTo>
                  <a:lnTo>
                    <a:pt x="6" y="35"/>
                  </a:lnTo>
                  <a:lnTo>
                    <a:pt x="4" y="33"/>
                  </a:lnTo>
                  <a:lnTo>
                    <a:pt x="1" y="30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1" y="22"/>
                  </a:lnTo>
                  <a:lnTo>
                    <a:pt x="2" y="19"/>
                  </a:lnTo>
                  <a:lnTo>
                    <a:pt x="4" y="18"/>
                  </a:lnTo>
                  <a:lnTo>
                    <a:pt x="6" y="17"/>
                  </a:lnTo>
                  <a:lnTo>
                    <a:pt x="12" y="15"/>
                  </a:lnTo>
                  <a:lnTo>
                    <a:pt x="17" y="13"/>
                  </a:lnTo>
                  <a:lnTo>
                    <a:pt x="19" y="12"/>
                  </a:lnTo>
                  <a:lnTo>
                    <a:pt x="19" y="7"/>
                  </a:lnTo>
                  <a:lnTo>
                    <a:pt x="18" y="4"/>
                  </a:lnTo>
                  <a:lnTo>
                    <a:pt x="17" y="3"/>
                  </a:lnTo>
                  <a:lnTo>
                    <a:pt x="15" y="2"/>
                  </a:lnTo>
                  <a:lnTo>
                    <a:pt x="14" y="2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8" y="6"/>
                  </a:lnTo>
                  <a:lnTo>
                    <a:pt x="7" y="9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5" name="Freeform 89">
              <a:extLst>
                <a:ext uri="{FF2B5EF4-FFF2-40B4-BE49-F238E27FC236}">
                  <a16:creationId xmlns:a16="http://schemas.microsoft.com/office/drawing/2014/main" id="{2205031B-82E0-4A59-9AFE-21063983C2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3" y="2543"/>
              <a:ext cx="36" cy="51"/>
            </a:xfrm>
            <a:custGeom>
              <a:avLst/>
              <a:gdLst>
                <a:gd name="T0" fmla="*/ 17 w 36"/>
                <a:gd name="T1" fmla="*/ 18 h 51"/>
                <a:gd name="T2" fmla="*/ 11 w 36"/>
                <a:gd name="T3" fmla="*/ 21 h 51"/>
                <a:gd name="T4" fmla="*/ 8 w 36"/>
                <a:gd name="T5" fmla="*/ 25 h 51"/>
                <a:gd name="T6" fmla="*/ 7 w 36"/>
                <a:gd name="T7" fmla="*/ 34 h 51"/>
                <a:gd name="T8" fmla="*/ 8 w 36"/>
                <a:gd name="T9" fmla="*/ 40 h 51"/>
                <a:gd name="T10" fmla="*/ 11 w 36"/>
                <a:gd name="T11" fmla="*/ 45 h 51"/>
                <a:gd name="T12" fmla="*/ 16 w 36"/>
                <a:gd name="T13" fmla="*/ 47 h 51"/>
                <a:gd name="T14" fmla="*/ 21 w 36"/>
                <a:gd name="T15" fmla="*/ 46 h 51"/>
                <a:gd name="T16" fmla="*/ 24 w 36"/>
                <a:gd name="T17" fmla="*/ 43 h 51"/>
                <a:gd name="T18" fmla="*/ 25 w 36"/>
                <a:gd name="T19" fmla="*/ 40 h 51"/>
                <a:gd name="T20" fmla="*/ 25 w 36"/>
                <a:gd name="T21" fmla="*/ 26 h 51"/>
                <a:gd name="T22" fmla="*/ 24 w 36"/>
                <a:gd name="T23" fmla="*/ 25 h 51"/>
                <a:gd name="T24" fmla="*/ 24 w 36"/>
                <a:gd name="T25" fmla="*/ 23 h 51"/>
                <a:gd name="T26" fmla="*/ 22 w 36"/>
                <a:gd name="T27" fmla="*/ 21 h 51"/>
                <a:gd name="T28" fmla="*/ 19 w 36"/>
                <a:gd name="T29" fmla="*/ 19 h 51"/>
                <a:gd name="T30" fmla="*/ 17 w 36"/>
                <a:gd name="T31" fmla="*/ 18 h 51"/>
                <a:gd name="T32" fmla="*/ 31 w 36"/>
                <a:gd name="T33" fmla="*/ 0 h 51"/>
                <a:gd name="T34" fmla="*/ 31 w 36"/>
                <a:gd name="T35" fmla="*/ 46 h 51"/>
                <a:gd name="T36" fmla="*/ 32 w 36"/>
                <a:gd name="T37" fmla="*/ 47 h 51"/>
                <a:gd name="T38" fmla="*/ 34 w 36"/>
                <a:gd name="T39" fmla="*/ 48 h 51"/>
                <a:gd name="T40" fmla="*/ 36 w 36"/>
                <a:gd name="T41" fmla="*/ 48 h 51"/>
                <a:gd name="T42" fmla="*/ 36 w 36"/>
                <a:gd name="T43" fmla="*/ 50 h 51"/>
                <a:gd name="T44" fmla="*/ 25 w 36"/>
                <a:gd name="T45" fmla="*/ 50 h 51"/>
                <a:gd name="T46" fmla="*/ 25 w 36"/>
                <a:gd name="T47" fmla="*/ 46 h 51"/>
                <a:gd name="T48" fmla="*/ 21 w 36"/>
                <a:gd name="T49" fmla="*/ 48 h 51"/>
                <a:gd name="T50" fmla="*/ 18 w 36"/>
                <a:gd name="T51" fmla="*/ 50 h 51"/>
                <a:gd name="T52" fmla="*/ 14 w 36"/>
                <a:gd name="T53" fmla="*/ 51 h 51"/>
                <a:gd name="T54" fmla="*/ 8 w 36"/>
                <a:gd name="T55" fmla="*/ 50 h 51"/>
                <a:gd name="T56" fmla="*/ 4 w 36"/>
                <a:gd name="T57" fmla="*/ 46 h 51"/>
                <a:gd name="T58" fmla="*/ 1 w 36"/>
                <a:gd name="T59" fmla="*/ 41 h 51"/>
                <a:gd name="T60" fmla="*/ 0 w 36"/>
                <a:gd name="T61" fmla="*/ 34 h 51"/>
                <a:gd name="T62" fmla="*/ 1 w 36"/>
                <a:gd name="T63" fmla="*/ 26 h 51"/>
                <a:gd name="T64" fmla="*/ 5 w 36"/>
                <a:gd name="T65" fmla="*/ 21 h 51"/>
                <a:gd name="T66" fmla="*/ 9 w 36"/>
                <a:gd name="T67" fmla="*/ 17 h 51"/>
                <a:gd name="T68" fmla="*/ 13 w 36"/>
                <a:gd name="T69" fmla="*/ 16 h 51"/>
                <a:gd name="T70" fmla="*/ 17 w 36"/>
                <a:gd name="T71" fmla="*/ 16 h 51"/>
                <a:gd name="T72" fmla="*/ 20 w 36"/>
                <a:gd name="T73" fmla="*/ 16 h 51"/>
                <a:gd name="T74" fmla="*/ 22 w 36"/>
                <a:gd name="T75" fmla="*/ 16 h 51"/>
                <a:gd name="T76" fmla="*/ 25 w 36"/>
                <a:gd name="T77" fmla="*/ 17 h 51"/>
                <a:gd name="T78" fmla="*/ 25 w 36"/>
                <a:gd name="T79" fmla="*/ 7 h 51"/>
                <a:gd name="T80" fmla="*/ 24 w 36"/>
                <a:gd name="T81" fmla="*/ 5 h 51"/>
                <a:gd name="T82" fmla="*/ 24 w 36"/>
                <a:gd name="T83" fmla="*/ 4 h 51"/>
                <a:gd name="T84" fmla="*/ 23 w 36"/>
                <a:gd name="T85" fmla="*/ 3 h 51"/>
                <a:gd name="T86" fmla="*/ 20 w 36"/>
                <a:gd name="T87" fmla="*/ 3 h 51"/>
                <a:gd name="T88" fmla="*/ 20 w 36"/>
                <a:gd name="T89" fmla="*/ 2 h 51"/>
                <a:gd name="T90" fmla="*/ 31 w 36"/>
                <a:gd name="T9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" h="51">
                  <a:moveTo>
                    <a:pt x="17" y="18"/>
                  </a:moveTo>
                  <a:lnTo>
                    <a:pt x="11" y="21"/>
                  </a:lnTo>
                  <a:lnTo>
                    <a:pt x="8" y="25"/>
                  </a:lnTo>
                  <a:lnTo>
                    <a:pt x="7" y="34"/>
                  </a:lnTo>
                  <a:lnTo>
                    <a:pt x="8" y="40"/>
                  </a:lnTo>
                  <a:lnTo>
                    <a:pt x="11" y="45"/>
                  </a:lnTo>
                  <a:lnTo>
                    <a:pt x="16" y="47"/>
                  </a:lnTo>
                  <a:lnTo>
                    <a:pt x="21" y="46"/>
                  </a:lnTo>
                  <a:lnTo>
                    <a:pt x="24" y="43"/>
                  </a:lnTo>
                  <a:lnTo>
                    <a:pt x="25" y="40"/>
                  </a:lnTo>
                  <a:lnTo>
                    <a:pt x="25" y="26"/>
                  </a:lnTo>
                  <a:lnTo>
                    <a:pt x="24" y="25"/>
                  </a:lnTo>
                  <a:lnTo>
                    <a:pt x="24" y="23"/>
                  </a:lnTo>
                  <a:lnTo>
                    <a:pt x="22" y="21"/>
                  </a:lnTo>
                  <a:lnTo>
                    <a:pt x="19" y="19"/>
                  </a:lnTo>
                  <a:lnTo>
                    <a:pt x="17" y="18"/>
                  </a:lnTo>
                  <a:close/>
                  <a:moveTo>
                    <a:pt x="31" y="0"/>
                  </a:moveTo>
                  <a:lnTo>
                    <a:pt x="31" y="46"/>
                  </a:lnTo>
                  <a:lnTo>
                    <a:pt x="32" y="47"/>
                  </a:lnTo>
                  <a:lnTo>
                    <a:pt x="34" y="48"/>
                  </a:lnTo>
                  <a:lnTo>
                    <a:pt x="36" y="48"/>
                  </a:lnTo>
                  <a:lnTo>
                    <a:pt x="36" y="50"/>
                  </a:lnTo>
                  <a:lnTo>
                    <a:pt x="25" y="50"/>
                  </a:lnTo>
                  <a:lnTo>
                    <a:pt x="25" y="46"/>
                  </a:lnTo>
                  <a:lnTo>
                    <a:pt x="21" y="48"/>
                  </a:lnTo>
                  <a:lnTo>
                    <a:pt x="18" y="50"/>
                  </a:lnTo>
                  <a:lnTo>
                    <a:pt x="14" y="51"/>
                  </a:lnTo>
                  <a:lnTo>
                    <a:pt x="8" y="50"/>
                  </a:lnTo>
                  <a:lnTo>
                    <a:pt x="4" y="46"/>
                  </a:lnTo>
                  <a:lnTo>
                    <a:pt x="1" y="41"/>
                  </a:lnTo>
                  <a:lnTo>
                    <a:pt x="0" y="34"/>
                  </a:lnTo>
                  <a:lnTo>
                    <a:pt x="1" y="26"/>
                  </a:lnTo>
                  <a:lnTo>
                    <a:pt x="5" y="21"/>
                  </a:lnTo>
                  <a:lnTo>
                    <a:pt x="9" y="17"/>
                  </a:lnTo>
                  <a:lnTo>
                    <a:pt x="13" y="16"/>
                  </a:lnTo>
                  <a:lnTo>
                    <a:pt x="17" y="16"/>
                  </a:lnTo>
                  <a:lnTo>
                    <a:pt x="20" y="16"/>
                  </a:lnTo>
                  <a:lnTo>
                    <a:pt x="22" y="16"/>
                  </a:lnTo>
                  <a:lnTo>
                    <a:pt x="25" y="17"/>
                  </a:lnTo>
                  <a:lnTo>
                    <a:pt x="25" y="7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3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6" name="Freeform 90">
              <a:extLst>
                <a:ext uri="{FF2B5EF4-FFF2-40B4-BE49-F238E27FC236}">
                  <a16:creationId xmlns:a16="http://schemas.microsoft.com/office/drawing/2014/main" id="{2CD7D375-808F-4412-962C-8FC08CD9F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" y="2559"/>
              <a:ext cx="37" cy="50"/>
            </a:xfrm>
            <a:custGeom>
              <a:avLst/>
              <a:gdLst>
                <a:gd name="T0" fmla="*/ 0 w 37"/>
                <a:gd name="T1" fmla="*/ 0 h 50"/>
                <a:gd name="T2" fmla="*/ 16 w 37"/>
                <a:gd name="T3" fmla="*/ 0 h 50"/>
                <a:gd name="T4" fmla="*/ 16 w 37"/>
                <a:gd name="T5" fmla="*/ 3 h 50"/>
                <a:gd name="T6" fmla="*/ 13 w 37"/>
                <a:gd name="T7" fmla="*/ 3 h 50"/>
                <a:gd name="T8" fmla="*/ 12 w 37"/>
                <a:gd name="T9" fmla="*/ 5 h 50"/>
                <a:gd name="T10" fmla="*/ 12 w 37"/>
                <a:gd name="T11" fmla="*/ 5 h 50"/>
                <a:gd name="T12" fmla="*/ 21 w 37"/>
                <a:gd name="T13" fmla="*/ 27 h 50"/>
                <a:gd name="T14" fmla="*/ 24 w 37"/>
                <a:gd name="T15" fmla="*/ 19 h 50"/>
                <a:gd name="T16" fmla="*/ 26 w 37"/>
                <a:gd name="T17" fmla="*/ 11 h 50"/>
                <a:gd name="T18" fmla="*/ 28 w 37"/>
                <a:gd name="T19" fmla="*/ 5 h 50"/>
                <a:gd name="T20" fmla="*/ 28 w 37"/>
                <a:gd name="T21" fmla="*/ 4 h 50"/>
                <a:gd name="T22" fmla="*/ 27 w 37"/>
                <a:gd name="T23" fmla="*/ 3 h 50"/>
                <a:gd name="T24" fmla="*/ 24 w 37"/>
                <a:gd name="T25" fmla="*/ 3 h 50"/>
                <a:gd name="T26" fmla="*/ 24 w 37"/>
                <a:gd name="T27" fmla="*/ 0 h 50"/>
                <a:gd name="T28" fmla="*/ 37 w 37"/>
                <a:gd name="T29" fmla="*/ 0 h 50"/>
                <a:gd name="T30" fmla="*/ 37 w 37"/>
                <a:gd name="T31" fmla="*/ 3 h 50"/>
                <a:gd name="T32" fmla="*/ 34 w 37"/>
                <a:gd name="T33" fmla="*/ 3 h 50"/>
                <a:gd name="T34" fmla="*/ 33 w 37"/>
                <a:gd name="T35" fmla="*/ 4 h 50"/>
                <a:gd name="T36" fmla="*/ 32 w 37"/>
                <a:gd name="T37" fmla="*/ 5 h 50"/>
                <a:gd name="T38" fmla="*/ 31 w 37"/>
                <a:gd name="T39" fmla="*/ 6 h 50"/>
                <a:gd name="T40" fmla="*/ 29 w 37"/>
                <a:gd name="T41" fmla="*/ 12 h 50"/>
                <a:gd name="T42" fmla="*/ 26 w 37"/>
                <a:gd name="T43" fmla="*/ 20 h 50"/>
                <a:gd name="T44" fmla="*/ 22 w 37"/>
                <a:gd name="T45" fmla="*/ 30 h 50"/>
                <a:gd name="T46" fmla="*/ 19 w 37"/>
                <a:gd name="T47" fmla="*/ 40 h 50"/>
                <a:gd name="T48" fmla="*/ 17 w 37"/>
                <a:gd name="T49" fmla="*/ 44 h 50"/>
                <a:gd name="T50" fmla="*/ 16 w 37"/>
                <a:gd name="T51" fmla="*/ 47 h 50"/>
                <a:gd name="T52" fmla="*/ 14 w 37"/>
                <a:gd name="T53" fmla="*/ 49 h 50"/>
                <a:gd name="T54" fmla="*/ 11 w 37"/>
                <a:gd name="T55" fmla="*/ 50 h 50"/>
                <a:gd name="T56" fmla="*/ 8 w 37"/>
                <a:gd name="T57" fmla="*/ 50 h 50"/>
                <a:gd name="T58" fmla="*/ 6 w 37"/>
                <a:gd name="T59" fmla="*/ 49 h 50"/>
                <a:gd name="T60" fmla="*/ 5 w 37"/>
                <a:gd name="T61" fmla="*/ 48 h 50"/>
                <a:gd name="T62" fmla="*/ 5 w 37"/>
                <a:gd name="T63" fmla="*/ 44 h 50"/>
                <a:gd name="T64" fmla="*/ 6 w 37"/>
                <a:gd name="T65" fmla="*/ 44 h 50"/>
                <a:gd name="T66" fmla="*/ 8 w 37"/>
                <a:gd name="T67" fmla="*/ 43 h 50"/>
                <a:gd name="T68" fmla="*/ 9 w 37"/>
                <a:gd name="T69" fmla="*/ 43 h 50"/>
                <a:gd name="T70" fmla="*/ 12 w 37"/>
                <a:gd name="T71" fmla="*/ 45 h 50"/>
                <a:gd name="T72" fmla="*/ 13 w 37"/>
                <a:gd name="T73" fmla="*/ 45 h 50"/>
                <a:gd name="T74" fmla="*/ 14 w 37"/>
                <a:gd name="T75" fmla="*/ 44 h 50"/>
                <a:gd name="T76" fmla="*/ 16 w 37"/>
                <a:gd name="T77" fmla="*/ 40 h 50"/>
                <a:gd name="T78" fmla="*/ 16 w 37"/>
                <a:gd name="T79" fmla="*/ 33 h 50"/>
                <a:gd name="T80" fmla="*/ 14 w 37"/>
                <a:gd name="T81" fmla="*/ 28 h 50"/>
                <a:gd name="T82" fmla="*/ 12 w 37"/>
                <a:gd name="T83" fmla="*/ 21 h 50"/>
                <a:gd name="T84" fmla="*/ 8 w 37"/>
                <a:gd name="T85" fmla="*/ 13 h 50"/>
                <a:gd name="T86" fmla="*/ 6 w 37"/>
                <a:gd name="T87" fmla="*/ 6 h 50"/>
                <a:gd name="T88" fmla="*/ 5 w 37"/>
                <a:gd name="T89" fmla="*/ 5 h 50"/>
                <a:gd name="T90" fmla="*/ 3 w 37"/>
                <a:gd name="T91" fmla="*/ 4 h 50"/>
                <a:gd name="T92" fmla="*/ 3 w 37"/>
                <a:gd name="T93" fmla="*/ 3 h 50"/>
                <a:gd name="T94" fmla="*/ 0 w 37"/>
                <a:gd name="T95" fmla="*/ 3 h 50"/>
                <a:gd name="T96" fmla="*/ 0 w 37"/>
                <a:gd name="T9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" h="50">
                  <a:moveTo>
                    <a:pt x="0" y="0"/>
                  </a:moveTo>
                  <a:lnTo>
                    <a:pt x="16" y="0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21" y="27"/>
                  </a:lnTo>
                  <a:lnTo>
                    <a:pt x="24" y="19"/>
                  </a:lnTo>
                  <a:lnTo>
                    <a:pt x="26" y="11"/>
                  </a:lnTo>
                  <a:lnTo>
                    <a:pt x="28" y="5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4" y="3"/>
                  </a:lnTo>
                  <a:lnTo>
                    <a:pt x="24" y="0"/>
                  </a:lnTo>
                  <a:lnTo>
                    <a:pt x="37" y="0"/>
                  </a:lnTo>
                  <a:lnTo>
                    <a:pt x="37" y="3"/>
                  </a:lnTo>
                  <a:lnTo>
                    <a:pt x="34" y="3"/>
                  </a:lnTo>
                  <a:lnTo>
                    <a:pt x="33" y="4"/>
                  </a:lnTo>
                  <a:lnTo>
                    <a:pt x="32" y="5"/>
                  </a:lnTo>
                  <a:lnTo>
                    <a:pt x="31" y="6"/>
                  </a:lnTo>
                  <a:lnTo>
                    <a:pt x="29" y="12"/>
                  </a:lnTo>
                  <a:lnTo>
                    <a:pt x="26" y="20"/>
                  </a:lnTo>
                  <a:lnTo>
                    <a:pt x="22" y="30"/>
                  </a:lnTo>
                  <a:lnTo>
                    <a:pt x="19" y="40"/>
                  </a:lnTo>
                  <a:lnTo>
                    <a:pt x="17" y="44"/>
                  </a:lnTo>
                  <a:lnTo>
                    <a:pt x="16" y="47"/>
                  </a:lnTo>
                  <a:lnTo>
                    <a:pt x="14" y="49"/>
                  </a:lnTo>
                  <a:lnTo>
                    <a:pt x="11" y="50"/>
                  </a:lnTo>
                  <a:lnTo>
                    <a:pt x="8" y="50"/>
                  </a:lnTo>
                  <a:lnTo>
                    <a:pt x="6" y="49"/>
                  </a:lnTo>
                  <a:lnTo>
                    <a:pt x="5" y="48"/>
                  </a:lnTo>
                  <a:lnTo>
                    <a:pt x="5" y="44"/>
                  </a:lnTo>
                  <a:lnTo>
                    <a:pt x="6" y="44"/>
                  </a:lnTo>
                  <a:lnTo>
                    <a:pt x="8" y="43"/>
                  </a:lnTo>
                  <a:lnTo>
                    <a:pt x="9" y="43"/>
                  </a:lnTo>
                  <a:lnTo>
                    <a:pt x="12" y="45"/>
                  </a:lnTo>
                  <a:lnTo>
                    <a:pt x="13" y="45"/>
                  </a:lnTo>
                  <a:lnTo>
                    <a:pt x="14" y="44"/>
                  </a:lnTo>
                  <a:lnTo>
                    <a:pt x="16" y="40"/>
                  </a:lnTo>
                  <a:lnTo>
                    <a:pt x="16" y="33"/>
                  </a:lnTo>
                  <a:lnTo>
                    <a:pt x="14" y="28"/>
                  </a:lnTo>
                  <a:lnTo>
                    <a:pt x="12" y="21"/>
                  </a:lnTo>
                  <a:lnTo>
                    <a:pt x="8" y="13"/>
                  </a:lnTo>
                  <a:lnTo>
                    <a:pt x="6" y="6"/>
                  </a:lnTo>
                  <a:lnTo>
                    <a:pt x="5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7" name="Freeform 91">
              <a:extLst>
                <a:ext uri="{FF2B5EF4-FFF2-40B4-BE49-F238E27FC236}">
                  <a16:creationId xmlns:a16="http://schemas.microsoft.com/office/drawing/2014/main" id="{6F6A72CC-B9DF-44C3-A97C-1330004FC0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27" y="2641"/>
              <a:ext cx="46" cy="46"/>
            </a:xfrm>
            <a:custGeom>
              <a:avLst/>
              <a:gdLst>
                <a:gd name="T0" fmla="*/ 13 w 46"/>
                <a:gd name="T1" fmla="*/ 2 h 46"/>
                <a:gd name="T2" fmla="*/ 13 w 46"/>
                <a:gd name="T3" fmla="*/ 3 h 46"/>
                <a:gd name="T4" fmla="*/ 13 w 46"/>
                <a:gd name="T5" fmla="*/ 42 h 46"/>
                <a:gd name="T6" fmla="*/ 16 w 46"/>
                <a:gd name="T7" fmla="*/ 44 h 46"/>
                <a:gd name="T8" fmla="*/ 19 w 46"/>
                <a:gd name="T9" fmla="*/ 44 h 46"/>
                <a:gd name="T10" fmla="*/ 26 w 46"/>
                <a:gd name="T11" fmla="*/ 43 h 46"/>
                <a:gd name="T12" fmla="*/ 31 w 46"/>
                <a:gd name="T13" fmla="*/ 41 h 46"/>
                <a:gd name="T14" fmla="*/ 35 w 46"/>
                <a:gd name="T15" fmla="*/ 37 h 46"/>
                <a:gd name="T16" fmla="*/ 38 w 46"/>
                <a:gd name="T17" fmla="*/ 32 h 46"/>
                <a:gd name="T18" fmla="*/ 39 w 46"/>
                <a:gd name="T19" fmla="*/ 23 h 46"/>
                <a:gd name="T20" fmla="*/ 39 w 46"/>
                <a:gd name="T21" fmla="*/ 16 h 46"/>
                <a:gd name="T22" fmla="*/ 36 w 46"/>
                <a:gd name="T23" fmla="*/ 10 h 46"/>
                <a:gd name="T24" fmla="*/ 33 w 46"/>
                <a:gd name="T25" fmla="*/ 6 h 46"/>
                <a:gd name="T26" fmla="*/ 27 w 46"/>
                <a:gd name="T27" fmla="*/ 3 h 46"/>
                <a:gd name="T28" fmla="*/ 20 w 46"/>
                <a:gd name="T29" fmla="*/ 2 h 46"/>
                <a:gd name="T30" fmla="*/ 13 w 46"/>
                <a:gd name="T31" fmla="*/ 2 h 46"/>
                <a:gd name="T32" fmla="*/ 0 w 46"/>
                <a:gd name="T33" fmla="*/ 0 h 46"/>
                <a:gd name="T34" fmla="*/ 21 w 46"/>
                <a:gd name="T35" fmla="*/ 0 h 46"/>
                <a:gd name="T36" fmla="*/ 32 w 46"/>
                <a:gd name="T37" fmla="*/ 1 h 46"/>
                <a:gd name="T38" fmla="*/ 40 w 46"/>
                <a:gd name="T39" fmla="*/ 6 h 46"/>
                <a:gd name="T40" fmla="*/ 45 w 46"/>
                <a:gd name="T41" fmla="*/ 13 h 46"/>
                <a:gd name="T42" fmla="*/ 46 w 46"/>
                <a:gd name="T43" fmla="*/ 22 h 46"/>
                <a:gd name="T44" fmla="*/ 45 w 46"/>
                <a:gd name="T45" fmla="*/ 31 h 46"/>
                <a:gd name="T46" fmla="*/ 42 w 46"/>
                <a:gd name="T47" fmla="*/ 37 h 46"/>
                <a:gd name="T48" fmla="*/ 38 w 46"/>
                <a:gd name="T49" fmla="*/ 42 h 46"/>
                <a:gd name="T50" fmla="*/ 30 w 46"/>
                <a:gd name="T51" fmla="*/ 46 h 46"/>
                <a:gd name="T52" fmla="*/ 21 w 46"/>
                <a:gd name="T53" fmla="*/ 46 h 46"/>
                <a:gd name="T54" fmla="*/ 0 w 46"/>
                <a:gd name="T55" fmla="*/ 46 h 46"/>
                <a:gd name="T56" fmla="*/ 0 w 46"/>
                <a:gd name="T57" fmla="*/ 45 h 46"/>
                <a:gd name="T58" fmla="*/ 2 w 46"/>
                <a:gd name="T59" fmla="*/ 44 h 46"/>
                <a:gd name="T60" fmla="*/ 4 w 46"/>
                <a:gd name="T61" fmla="*/ 44 h 46"/>
                <a:gd name="T62" fmla="*/ 5 w 46"/>
                <a:gd name="T63" fmla="*/ 43 h 46"/>
                <a:gd name="T64" fmla="*/ 5 w 46"/>
                <a:gd name="T65" fmla="*/ 3 h 46"/>
                <a:gd name="T66" fmla="*/ 4 w 46"/>
                <a:gd name="T67" fmla="*/ 2 h 46"/>
                <a:gd name="T68" fmla="*/ 3 w 46"/>
                <a:gd name="T69" fmla="*/ 2 h 46"/>
                <a:gd name="T70" fmla="*/ 0 w 46"/>
                <a:gd name="T71" fmla="*/ 2 h 46"/>
                <a:gd name="T72" fmla="*/ 0 w 46"/>
                <a:gd name="T7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" h="46">
                  <a:moveTo>
                    <a:pt x="13" y="2"/>
                  </a:moveTo>
                  <a:lnTo>
                    <a:pt x="13" y="3"/>
                  </a:lnTo>
                  <a:lnTo>
                    <a:pt x="13" y="42"/>
                  </a:lnTo>
                  <a:lnTo>
                    <a:pt x="16" y="44"/>
                  </a:lnTo>
                  <a:lnTo>
                    <a:pt x="19" y="44"/>
                  </a:lnTo>
                  <a:lnTo>
                    <a:pt x="26" y="43"/>
                  </a:lnTo>
                  <a:lnTo>
                    <a:pt x="31" y="41"/>
                  </a:lnTo>
                  <a:lnTo>
                    <a:pt x="35" y="37"/>
                  </a:lnTo>
                  <a:lnTo>
                    <a:pt x="38" y="32"/>
                  </a:lnTo>
                  <a:lnTo>
                    <a:pt x="39" y="23"/>
                  </a:lnTo>
                  <a:lnTo>
                    <a:pt x="39" y="16"/>
                  </a:lnTo>
                  <a:lnTo>
                    <a:pt x="36" y="10"/>
                  </a:lnTo>
                  <a:lnTo>
                    <a:pt x="33" y="6"/>
                  </a:lnTo>
                  <a:lnTo>
                    <a:pt x="27" y="3"/>
                  </a:lnTo>
                  <a:lnTo>
                    <a:pt x="20" y="2"/>
                  </a:lnTo>
                  <a:lnTo>
                    <a:pt x="13" y="2"/>
                  </a:lnTo>
                  <a:close/>
                  <a:moveTo>
                    <a:pt x="0" y="0"/>
                  </a:moveTo>
                  <a:lnTo>
                    <a:pt x="21" y="0"/>
                  </a:lnTo>
                  <a:lnTo>
                    <a:pt x="32" y="1"/>
                  </a:lnTo>
                  <a:lnTo>
                    <a:pt x="40" y="6"/>
                  </a:lnTo>
                  <a:lnTo>
                    <a:pt x="45" y="13"/>
                  </a:lnTo>
                  <a:lnTo>
                    <a:pt x="46" y="22"/>
                  </a:lnTo>
                  <a:lnTo>
                    <a:pt x="45" y="31"/>
                  </a:lnTo>
                  <a:lnTo>
                    <a:pt x="42" y="37"/>
                  </a:lnTo>
                  <a:lnTo>
                    <a:pt x="38" y="42"/>
                  </a:lnTo>
                  <a:lnTo>
                    <a:pt x="30" y="46"/>
                  </a:lnTo>
                  <a:lnTo>
                    <a:pt x="21" y="46"/>
                  </a:lnTo>
                  <a:lnTo>
                    <a:pt x="0" y="46"/>
                  </a:lnTo>
                  <a:lnTo>
                    <a:pt x="0" y="45"/>
                  </a:lnTo>
                  <a:lnTo>
                    <a:pt x="2" y="44"/>
                  </a:lnTo>
                  <a:lnTo>
                    <a:pt x="4" y="44"/>
                  </a:lnTo>
                  <a:lnTo>
                    <a:pt x="5" y="43"/>
                  </a:lnTo>
                  <a:lnTo>
                    <a:pt x="5" y="3"/>
                  </a:lnTo>
                  <a:lnTo>
                    <a:pt x="4" y="2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8" name="Freeform 92">
              <a:extLst>
                <a:ext uri="{FF2B5EF4-FFF2-40B4-BE49-F238E27FC236}">
                  <a16:creationId xmlns:a16="http://schemas.microsoft.com/office/drawing/2014/main" id="{76B78A48-CD67-4124-AA31-F271FBBE9C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0" y="2653"/>
              <a:ext cx="32" cy="35"/>
            </a:xfrm>
            <a:custGeom>
              <a:avLst/>
              <a:gdLst>
                <a:gd name="T0" fmla="*/ 20 w 32"/>
                <a:gd name="T1" fmla="*/ 16 h 35"/>
                <a:gd name="T2" fmla="*/ 15 w 32"/>
                <a:gd name="T3" fmla="*/ 17 h 35"/>
                <a:gd name="T4" fmla="*/ 11 w 32"/>
                <a:gd name="T5" fmla="*/ 18 h 35"/>
                <a:gd name="T6" fmla="*/ 9 w 32"/>
                <a:gd name="T7" fmla="*/ 20 h 35"/>
                <a:gd name="T8" fmla="*/ 7 w 32"/>
                <a:gd name="T9" fmla="*/ 20 h 35"/>
                <a:gd name="T10" fmla="*/ 7 w 32"/>
                <a:gd name="T11" fmla="*/ 22 h 35"/>
                <a:gd name="T12" fmla="*/ 7 w 32"/>
                <a:gd name="T13" fmla="*/ 27 h 35"/>
                <a:gd name="T14" fmla="*/ 8 w 32"/>
                <a:gd name="T15" fmla="*/ 30 h 35"/>
                <a:gd name="T16" fmla="*/ 10 w 32"/>
                <a:gd name="T17" fmla="*/ 31 h 35"/>
                <a:gd name="T18" fmla="*/ 12 w 32"/>
                <a:gd name="T19" fmla="*/ 32 h 35"/>
                <a:gd name="T20" fmla="*/ 14 w 32"/>
                <a:gd name="T21" fmla="*/ 31 h 35"/>
                <a:gd name="T22" fmla="*/ 16 w 32"/>
                <a:gd name="T23" fmla="*/ 31 h 35"/>
                <a:gd name="T24" fmla="*/ 17 w 32"/>
                <a:gd name="T25" fmla="*/ 30 h 35"/>
                <a:gd name="T26" fmla="*/ 18 w 32"/>
                <a:gd name="T27" fmla="*/ 29 h 35"/>
                <a:gd name="T28" fmla="*/ 20 w 32"/>
                <a:gd name="T29" fmla="*/ 27 h 35"/>
                <a:gd name="T30" fmla="*/ 20 w 32"/>
                <a:gd name="T31" fmla="*/ 16 h 35"/>
                <a:gd name="T32" fmla="*/ 15 w 32"/>
                <a:gd name="T33" fmla="*/ 0 h 35"/>
                <a:gd name="T34" fmla="*/ 18 w 32"/>
                <a:gd name="T35" fmla="*/ 1 h 35"/>
                <a:gd name="T36" fmla="*/ 20 w 32"/>
                <a:gd name="T37" fmla="*/ 2 h 35"/>
                <a:gd name="T38" fmla="*/ 24 w 32"/>
                <a:gd name="T39" fmla="*/ 3 h 35"/>
                <a:gd name="T40" fmla="*/ 25 w 32"/>
                <a:gd name="T41" fmla="*/ 7 h 35"/>
                <a:gd name="T42" fmla="*/ 25 w 32"/>
                <a:gd name="T43" fmla="*/ 25 h 35"/>
                <a:gd name="T44" fmla="*/ 26 w 32"/>
                <a:gd name="T45" fmla="*/ 29 h 35"/>
                <a:gd name="T46" fmla="*/ 26 w 32"/>
                <a:gd name="T47" fmla="*/ 30 h 35"/>
                <a:gd name="T48" fmla="*/ 28 w 32"/>
                <a:gd name="T49" fmla="*/ 32 h 35"/>
                <a:gd name="T50" fmla="*/ 31 w 32"/>
                <a:gd name="T51" fmla="*/ 32 h 35"/>
                <a:gd name="T52" fmla="*/ 32 w 32"/>
                <a:gd name="T53" fmla="*/ 34 h 35"/>
                <a:gd name="T54" fmla="*/ 24 w 32"/>
                <a:gd name="T55" fmla="*/ 35 h 35"/>
                <a:gd name="T56" fmla="*/ 22 w 32"/>
                <a:gd name="T57" fmla="*/ 35 h 35"/>
                <a:gd name="T58" fmla="*/ 21 w 32"/>
                <a:gd name="T59" fmla="*/ 34 h 35"/>
                <a:gd name="T60" fmla="*/ 20 w 32"/>
                <a:gd name="T61" fmla="*/ 31 h 35"/>
                <a:gd name="T62" fmla="*/ 17 w 32"/>
                <a:gd name="T63" fmla="*/ 33 h 35"/>
                <a:gd name="T64" fmla="*/ 12 w 32"/>
                <a:gd name="T65" fmla="*/ 34 h 35"/>
                <a:gd name="T66" fmla="*/ 9 w 32"/>
                <a:gd name="T67" fmla="*/ 35 h 35"/>
                <a:gd name="T68" fmla="*/ 7 w 32"/>
                <a:gd name="T69" fmla="*/ 35 h 35"/>
                <a:gd name="T70" fmla="*/ 4 w 32"/>
                <a:gd name="T71" fmla="*/ 34 h 35"/>
                <a:gd name="T72" fmla="*/ 1 w 32"/>
                <a:gd name="T73" fmla="*/ 30 h 35"/>
                <a:gd name="T74" fmla="*/ 0 w 32"/>
                <a:gd name="T75" fmla="*/ 28 h 35"/>
                <a:gd name="T76" fmla="*/ 0 w 32"/>
                <a:gd name="T77" fmla="*/ 22 h 35"/>
                <a:gd name="T78" fmla="*/ 2 w 32"/>
                <a:gd name="T79" fmla="*/ 20 h 35"/>
                <a:gd name="T80" fmla="*/ 3 w 32"/>
                <a:gd name="T81" fmla="*/ 19 h 35"/>
                <a:gd name="T82" fmla="*/ 6 w 32"/>
                <a:gd name="T83" fmla="*/ 17 h 35"/>
                <a:gd name="T84" fmla="*/ 11 w 32"/>
                <a:gd name="T85" fmla="*/ 16 h 35"/>
                <a:gd name="T86" fmla="*/ 16 w 32"/>
                <a:gd name="T87" fmla="*/ 14 h 35"/>
                <a:gd name="T88" fmla="*/ 20 w 32"/>
                <a:gd name="T89" fmla="*/ 12 h 35"/>
                <a:gd name="T90" fmla="*/ 20 w 32"/>
                <a:gd name="T91" fmla="*/ 7 h 35"/>
                <a:gd name="T92" fmla="*/ 18 w 32"/>
                <a:gd name="T93" fmla="*/ 4 h 35"/>
                <a:gd name="T94" fmla="*/ 16 w 32"/>
                <a:gd name="T95" fmla="*/ 3 h 35"/>
                <a:gd name="T96" fmla="*/ 16 w 32"/>
                <a:gd name="T97" fmla="*/ 3 h 35"/>
                <a:gd name="T98" fmla="*/ 14 w 32"/>
                <a:gd name="T99" fmla="*/ 3 h 35"/>
                <a:gd name="T100" fmla="*/ 11 w 32"/>
                <a:gd name="T101" fmla="*/ 3 h 35"/>
                <a:gd name="T102" fmla="*/ 10 w 32"/>
                <a:gd name="T103" fmla="*/ 4 h 35"/>
                <a:gd name="T104" fmla="*/ 8 w 32"/>
                <a:gd name="T105" fmla="*/ 6 h 35"/>
                <a:gd name="T106" fmla="*/ 7 w 32"/>
                <a:gd name="T107" fmla="*/ 9 h 35"/>
                <a:gd name="T108" fmla="*/ 7 w 32"/>
                <a:gd name="T109" fmla="*/ 11 h 35"/>
                <a:gd name="T110" fmla="*/ 6 w 32"/>
                <a:gd name="T111" fmla="*/ 12 h 35"/>
                <a:gd name="T112" fmla="*/ 3 w 32"/>
                <a:gd name="T113" fmla="*/ 12 h 35"/>
                <a:gd name="T114" fmla="*/ 2 w 32"/>
                <a:gd name="T115" fmla="*/ 10 h 35"/>
                <a:gd name="T116" fmla="*/ 1 w 32"/>
                <a:gd name="T117" fmla="*/ 8 h 35"/>
                <a:gd name="T118" fmla="*/ 3 w 32"/>
                <a:gd name="T119" fmla="*/ 4 h 35"/>
                <a:gd name="T120" fmla="*/ 7 w 32"/>
                <a:gd name="T121" fmla="*/ 2 h 35"/>
                <a:gd name="T122" fmla="*/ 15 w 32"/>
                <a:gd name="T12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" h="35">
                  <a:moveTo>
                    <a:pt x="20" y="16"/>
                  </a:moveTo>
                  <a:lnTo>
                    <a:pt x="15" y="17"/>
                  </a:lnTo>
                  <a:lnTo>
                    <a:pt x="11" y="18"/>
                  </a:lnTo>
                  <a:lnTo>
                    <a:pt x="9" y="20"/>
                  </a:lnTo>
                  <a:lnTo>
                    <a:pt x="7" y="20"/>
                  </a:lnTo>
                  <a:lnTo>
                    <a:pt x="7" y="22"/>
                  </a:lnTo>
                  <a:lnTo>
                    <a:pt x="7" y="27"/>
                  </a:lnTo>
                  <a:lnTo>
                    <a:pt x="8" y="30"/>
                  </a:lnTo>
                  <a:lnTo>
                    <a:pt x="10" y="31"/>
                  </a:lnTo>
                  <a:lnTo>
                    <a:pt x="12" y="32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7" y="30"/>
                  </a:lnTo>
                  <a:lnTo>
                    <a:pt x="18" y="29"/>
                  </a:lnTo>
                  <a:lnTo>
                    <a:pt x="20" y="27"/>
                  </a:lnTo>
                  <a:lnTo>
                    <a:pt x="20" y="16"/>
                  </a:lnTo>
                  <a:close/>
                  <a:moveTo>
                    <a:pt x="15" y="0"/>
                  </a:moveTo>
                  <a:lnTo>
                    <a:pt x="18" y="1"/>
                  </a:lnTo>
                  <a:lnTo>
                    <a:pt x="20" y="2"/>
                  </a:lnTo>
                  <a:lnTo>
                    <a:pt x="24" y="3"/>
                  </a:lnTo>
                  <a:lnTo>
                    <a:pt x="25" y="7"/>
                  </a:lnTo>
                  <a:lnTo>
                    <a:pt x="25" y="25"/>
                  </a:lnTo>
                  <a:lnTo>
                    <a:pt x="26" y="29"/>
                  </a:lnTo>
                  <a:lnTo>
                    <a:pt x="26" y="30"/>
                  </a:lnTo>
                  <a:lnTo>
                    <a:pt x="28" y="32"/>
                  </a:lnTo>
                  <a:lnTo>
                    <a:pt x="31" y="32"/>
                  </a:lnTo>
                  <a:lnTo>
                    <a:pt x="32" y="34"/>
                  </a:lnTo>
                  <a:lnTo>
                    <a:pt x="24" y="35"/>
                  </a:lnTo>
                  <a:lnTo>
                    <a:pt x="22" y="35"/>
                  </a:lnTo>
                  <a:lnTo>
                    <a:pt x="21" y="34"/>
                  </a:lnTo>
                  <a:lnTo>
                    <a:pt x="20" y="31"/>
                  </a:lnTo>
                  <a:lnTo>
                    <a:pt x="17" y="33"/>
                  </a:lnTo>
                  <a:lnTo>
                    <a:pt x="12" y="34"/>
                  </a:lnTo>
                  <a:lnTo>
                    <a:pt x="9" y="35"/>
                  </a:lnTo>
                  <a:lnTo>
                    <a:pt x="7" y="35"/>
                  </a:lnTo>
                  <a:lnTo>
                    <a:pt x="4" y="34"/>
                  </a:lnTo>
                  <a:lnTo>
                    <a:pt x="1" y="30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2" y="20"/>
                  </a:lnTo>
                  <a:lnTo>
                    <a:pt x="3" y="19"/>
                  </a:lnTo>
                  <a:lnTo>
                    <a:pt x="6" y="17"/>
                  </a:lnTo>
                  <a:lnTo>
                    <a:pt x="11" y="16"/>
                  </a:lnTo>
                  <a:lnTo>
                    <a:pt x="16" y="14"/>
                  </a:lnTo>
                  <a:lnTo>
                    <a:pt x="20" y="12"/>
                  </a:lnTo>
                  <a:lnTo>
                    <a:pt x="20" y="7"/>
                  </a:lnTo>
                  <a:lnTo>
                    <a:pt x="18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4" y="3"/>
                  </a:lnTo>
                  <a:lnTo>
                    <a:pt x="11" y="3"/>
                  </a:lnTo>
                  <a:lnTo>
                    <a:pt x="10" y="4"/>
                  </a:lnTo>
                  <a:lnTo>
                    <a:pt x="8" y="6"/>
                  </a:lnTo>
                  <a:lnTo>
                    <a:pt x="7" y="9"/>
                  </a:lnTo>
                  <a:lnTo>
                    <a:pt x="7" y="11"/>
                  </a:lnTo>
                  <a:lnTo>
                    <a:pt x="6" y="12"/>
                  </a:lnTo>
                  <a:lnTo>
                    <a:pt x="3" y="12"/>
                  </a:lnTo>
                  <a:lnTo>
                    <a:pt x="2" y="10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9" name="Freeform 93">
              <a:extLst>
                <a:ext uri="{FF2B5EF4-FFF2-40B4-BE49-F238E27FC236}">
                  <a16:creationId xmlns:a16="http://schemas.microsoft.com/office/drawing/2014/main" id="{F5735DB6-D611-4CB4-8F85-D13790898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3" y="2646"/>
              <a:ext cx="21" cy="42"/>
            </a:xfrm>
            <a:custGeom>
              <a:avLst/>
              <a:gdLst>
                <a:gd name="T0" fmla="*/ 10 w 21"/>
                <a:gd name="T1" fmla="*/ 0 h 42"/>
                <a:gd name="T2" fmla="*/ 12 w 21"/>
                <a:gd name="T3" fmla="*/ 0 h 42"/>
                <a:gd name="T4" fmla="*/ 12 w 21"/>
                <a:gd name="T5" fmla="*/ 8 h 42"/>
                <a:gd name="T6" fmla="*/ 21 w 21"/>
                <a:gd name="T7" fmla="*/ 8 h 42"/>
                <a:gd name="T8" fmla="*/ 21 w 21"/>
                <a:gd name="T9" fmla="*/ 11 h 42"/>
                <a:gd name="T10" fmla="*/ 12 w 21"/>
                <a:gd name="T11" fmla="*/ 11 h 42"/>
                <a:gd name="T12" fmla="*/ 12 w 21"/>
                <a:gd name="T13" fmla="*/ 35 h 42"/>
                <a:gd name="T14" fmla="*/ 13 w 21"/>
                <a:gd name="T15" fmla="*/ 38 h 42"/>
                <a:gd name="T16" fmla="*/ 15 w 21"/>
                <a:gd name="T17" fmla="*/ 39 h 42"/>
                <a:gd name="T18" fmla="*/ 18 w 21"/>
                <a:gd name="T19" fmla="*/ 39 h 42"/>
                <a:gd name="T20" fmla="*/ 21 w 21"/>
                <a:gd name="T21" fmla="*/ 38 h 42"/>
                <a:gd name="T22" fmla="*/ 21 w 21"/>
                <a:gd name="T23" fmla="*/ 39 h 42"/>
                <a:gd name="T24" fmla="*/ 19 w 21"/>
                <a:gd name="T25" fmla="*/ 41 h 42"/>
                <a:gd name="T26" fmla="*/ 12 w 21"/>
                <a:gd name="T27" fmla="*/ 42 h 42"/>
                <a:gd name="T28" fmla="*/ 10 w 21"/>
                <a:gd name="T29" fmla="*/ 42 h 42"/>
                <a:gd name="T30" fmla="*/ 9 w 21"/>
                <a:gd name="T31" fmla="*/ 41 h 42"/>
                <a:gd name="T32" fmla="*/ 8 w 21"/>
                <a:gd name="T33" fmla="*/ 41 h 42"/>
                <a:gd name="T34" fmla="*/ 6 w 21"/>
                <a:gd name="T35" fmla="*/ 39 h 42"/>
                <a:gd name="T36" fmla="*/ 5 w 21"/>
                <a:gd name="T37" fmla="*/ 37 h 42"/>
                <a:gd name="T38" fmla="*/ 5 w 21"/>
                <a:gd name="T39" fmla="*/ 11 h 42"/>
                <a:gd name="T40" fmla="*/ 0 w 21"/>
                <a:gd name="T41" fmla="*/ 11 h 42"/>
                <a:gd name="T42" fmla="*/ 0 w 21"/>
                <a:gd name="T43" fmla="*/ 8 h 42"/>
                <a:gd name="T44" fmla="*/ 6 w 21"/>
                <a:gd name="T45" fmla="*/ 8 h 42"/>
                <a:gd name="T46" fmla="*/ 10 w 21"/>
                <a:gd name="T4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" h="42">
                  <a:moveTo>
                    <a:pt x="10" y="0"/>
                  </a:moveTo>
                  <a:lnTo>
                    <a:pt x="12" y="0"/>
                  </a:lnTo>
                  <a:lnTo>
                    <a:pt x="12" y="8"/>
                  </a:lnTo>
                  <a:lnTo>
                    <a:pt x="21" y="8"/>
                  </a:lnTo>
                  <a:lnTo>
                    <a:pt x="21" y="11"/>
                  </a:lnTo>
                  <a:lnTo>
                    <a:pt x="12" y="11"/>
                  </a:lnTo>
                  <a:lnTo>
                    <a:pt x="12" y="35"/>
                  </a:lnTo>
                  <a:lnTo>
                    <a:pt x="13" y="38"/>
                  </a:lnTo>
                  <a:lnTo>
                    <a:pt x="15" y="39"/>
                  </a:lnTo>
                  <a:lnTo>
                    <a:pt x="18" y="39"/>
                  </a:lnTo>
                  <a:lnTo>
                    <a:pt x="21" y="38"/>
                  </a:lnTo>
                  <a:lnTo>
                    <a:pt x="21" y="39"/>
                  </a:lnTo>
                  <a:lnTo>
                    <a:pt x="19" y="41"/>
                  </a:lnTo>
                  <a:lnTo>
                    <a:pt x="12" y="42"/>
                  </a:lnTo>
                  <a:lnTo>
                    <a:pt x="10" y="42"/>
                  </a:lnTo>
                  <a:lnTo>
                    <a:pt x="9" y="41"/>
                  </a:lnTo>
                  <a:lnTo>
                    <a:pt x="8" y="41"/>
                  </a:lnTo>
                  <a:lnTo>
                    <a:pt x="6" y="39"/>
                  </a:lnTo>
                  <a:lnTo>
                    <a:pt x="5" y="37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6" y="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0" name="Freeform 94">
              <a:extLst>
                <a:ext uri="{FF2B5EF4-FFF2-40B4-BE49-F238E27FC236}">
                  <a16:creationId xmlns:a16="http://schemas.microsoft.com/office/drawing/2014/main" id="{328667A7-D5FD-469B-AA4F-3B00A09B74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8" y="2653"/>
              <a:ext cx="32" cy="35"/>
            </a:xfrm>
            <a:custGeom>
              <a:avLst/>
              <a:gdLst>
                <a:gd name="T0" fmla="*/ 15 w 32"/>
                <a:gd name="T1" fmla="*/ 17 h 35"/>
                <a:gd name="T2" fmla="*/ 9 w 32"/>
                <a:gd name="T3" fmla="*/ 20 h 35"/>
                <a:gd name="T4" fmla="*/ 7 w 32"/>
                <a:gd name="T5" fmla="*/ 22 h 35"/>
                <a:gd name="T6" fmla="*/ 9 w 32"/>
                <a:gd name="T7" fmla="*/ 30 h 35"/>
                <a:gd name="T8" fmla="*/ 13 w 32"/>
                <a:gd name="T9" fmla="*/ 32 h 35"/>
                <a:gd name="T10" fmla="*/ 16 w 32"/>
                <a:gd name="T11" fmla="*/ 31 h 35"/>
                <a:gd name="T12" fmla="*/ 19 w 32"/>
                <a:gd name="T13" fmla="*/ 27 h 35"/>
                <a:gd name="T14" fmla="*/ 20 w 32"/>
                <a:gd name="T15" fmla="*/ 16 h 35"/>
                <a:gd name="T16" fmla="*/ 18 w 32"/>
                <a:gd name="T17" fmla="*/ 1 h 35"/>
                <a:gd name="T18" fmla="*/ 24 w 32"/>
                <a:gd name="T19" fmla="*/ 3 h 35"/>
                <a:gd name="T20" fmla="*/ 26 w 32"/>
                <a:gd name="T21" fmla="*/ 29 h 35"/>
                <a:gd name="T22" fmla="*/ 28 w 32"/>
                <a:gd name="T23" fmla="*/ 32 h 35"/>
                <a:gd name="T24" fmla="*/ 32 w 32"/>
                <a:gd name="T25" fmla="*/ 34 h 35"/>
                <a:gd name="T26" fmla="*/ 26 w 32"/>
                <a:gd name="T27" fmla="*/ 35 h 35"/>
                <a:gd name="T28" fmla="*/ 21 w 32"/>
                <a:gd name="T29" fmla="*/ 34 h 35"/>
                <a:gd name="T30" fmla="*/ 17 w 32"/>
                <a:gd name="T31" fmla="*/ 33 h 35"/>
                <a:gd name="T32" fmla="*/ 9 w 32"/>
                <a:gd name="T33" fmla="*/ 35 h 35"/>
                <a:gd name="T34" fmla="*/ 2 w 32"/>
                <a:gd name="T35" fmla="*/ 32 h 35"/>
                <a:gd name="T36" fmla="*/ 0 w 32"/>
                <a:gd name="T37" fmla="*/ 28 h 35"/>
                <a:gd name="T38" fmla="*/ 0 w 32"/>
                <a:gd name="T39" fmla="*/ 22 h 35"/>
                <a:gd name="T40" fmla="*/ 4 w 32"/>
                <a:gd name="T41" fmla="*/ 19 h 35"/>
                <a:gd name="T42" fmla="*/ 12 w 32"/>
                <a:gd name="T43" fmla="*/ 16 h 35"/>
                <a:gd name="T44" fmla="*/ 20 w 32"/>
                <a:gd name="T45" fmla="*/ 12 h 35"/>
                <a:gd name="T46" fmla="*/ 19 w 32"/>
                <a:gd name="T47" fmla="*/ 7 h 35"/>
                <a:gd name="T48" fmla="*/ 17 w 32"/>
                <a:gd name="T49" fmla="*/ 3 h 35"/>
                <a:gd name="T50" fmla="*/ 14 w 32"/>
                <a:gd name="T51" fmla="*/ 3 h 35"/>
                <a:gd name="T52" fmla="*/ 10 w 32"/>
                <a:gd name="T53" fmla="*/ 4 h 35"/>
                <a:gd name="T54" fmla="*/ 7 w 32"/>
                <a:gd name="T55" fmla="*/ 9 h 35"/>
                <a:gd name="T56" fmla="*/ 6 w 32"/>
                <a:gd name="T57" fmla="*/ 12 h 35"/>
                <a:gd name="T58" fmla="*/ 2 w 32"/>
                <a:gd name="T59" fmla="*/ 11 h 35"/>
                <a:gd name="T60" fmla="*/ 1 w 32"/>
                <a:gd name="T61" fmla="*/ 8 h 35"/>
                <a:gd name="T62" fmla="*/ 8 w 32"/>
                <a:gd name="T63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35">
                  <a:moveTo>
                    <a:pt x="20" y="16"/>
                  </a:moveTo>
                  <a:lnTo>
                    <a:pt x="15" y="17"/>
                  </a:lnTo>
                  <a:lnTo>
                    <a:pt x="12" y="18"/>
                  </a:lnTo>
                  <a:lnTo>
                    <a:pt x="9" y="20"/>
                  </a:lnTo>
                  <a:lnTo>
                    <a:pt x="8" y="20"/>
                  </a:lnTo>
                  <a:lnTo>
                    <a:pt x="7" y="22"/>
                  </a:lnTo>
                  <a:lnTo>
                    <a:pt x="7" y="27"/>
                  </a:lnTo>
                  <a:lnTo>
                    <a:pt x="9" y="30"/>
                  </a:lnTo>
                  <a:lnTo>
                    <a:pt x="10" y="31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7" y="30"/>
                  </a:lnTo>
                  <a:lnTo>
                    <a:pt x="19" y="27"/>
                  </a:lnTo>
                  <a:lnTo>
                    <a:pt x="20" y="25"/>
                  </a:lnTo>
                  <a:lnTo>
                    <a:pt x="20" y="16"/>
                  </a:lnTo>
                  <a:close/>
                  <a:moveTo>
                    <a:pt x="14" y="0"/>
                  </a:moveTo>
                  <a:lnTo>
                    <a:pt x="18" y="1"/>
                  </a:lnTo>
                  <a:lnTo>
                    <a:pt x="21" y="2"/>
                  </a:lnTo>
                  <a:lnTo>
                    <a:pt x="24" y="3"/>
                  </a:lnTo>
                  <a:lnTo>
                    <a:pt x="26" y="7"/>
                  </a:lnTo>
                  <a:lnTo>
                    <a:pt x="26" y="29"/>
                  </a:lnTo>
                  <a:lnTo>
                    <a:pt x="26" y="30"/>
                  </a:lnTo>
                  <a:lnTo>
                    <a:pt x="28" y="32"/>
                  </a:lnTo>
                  <a:lnTo>
                    <a:pt x="31" y="32"/>
                  </a:lnTo>
                  <a:lnTo>
                    <a:pt x="32" y="34"/>
                  </a:lnTo>
                  <a:lnTo>
                    <a:pt x="29" y="34"/>
                  </a:lnTo>
                  <a:lnTo>
                    <a:pt x="26" y="35"/>
                  </a:lnTo>
                  <a:lnTo>
                    <a:pt x="22" y="35"/>
                  </a:lnTo>
                  <a:lnTo>
                    <a:pt x="21" y="34"/>
                  </a:lnTo>
                  <a:lnTo>
                    <a:pt x="19" y="31"/>
                  </a:lnTo>
                  <a:lnTo>
                    <a:pt x="17" y="33"/>
                  </a:lnTo>
                  <a:lnTo>
                    <a:pt x="13" y="34"/>
                  </a:lnTo>
                  <a:lnTo>
                    <a:pt x="9" y="35"/>
                  </a:lnTo>
                  <a:lnTo>
                    <a:pt x="7" y="35"/>
                  </a:lnTo>
                  <a:lnTo>
                    <a:pt x="2" y="32"/>
                  </a:lnTo>
                  <a:lnTo>
                    <a:pt x="1" y="30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2" y="20"/>
                  </a:lnTo>
                  <a:lnTo>
                    <a:pt x="4" y="19"/>
                  </a:lnTo>
                  <a:lnTo>
                    <a:pt x="6" y="17"/>
                  </a:lnTo>
                  <a:lnTo>
                    <a:pt x="12" y="16"/>
                  </a:lnTo>
                  <a:lnTo>
                    <a:pt x="17" y="14"/>
                  </a:lnTo>
                  <a:lnTo>
                    <a:pt x="20" y="12"/>
                  </a:lnTo>
                  <a:lnTo>
                    <a:pt x="20" y="10"/>
                  </a:lnTo>
                  <a:lnTo>
                    <a:pt x="19" y="7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0" y="4"/>
                  </a:lnTo>
                  <a:lnTo>
                    <a:pt x="9" y="6"/>
                  </a:lnTo>
                  <a:lnTo>
                    <a:pt x="7" y="9"/>
                  </a:lnTo>
                  <a:lnTo>
                    <a:pt x="7" y="11"/>
                  </a:lnTo>
                  <a:lnTo>
                    <a:pt x="6" y="12"/>
                  </a:lnTo>
                  <a:lnTo>
                    <a:pt x="4" y="12"/>
                  </a:lnTo>
                  <a:lnTo>
                    <a:pt x="2" y="11"/>
                  </a:lnTo>
                  <a:lnTo>
                    <a:pt x="1" y="10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1" name="Freeform 95">
              <a:extLst>
                <a:ext uri="{FF2B5EF4-FFF2-40B4-BE49-F238E27FC236}">
                  <a16:creationId xmlns:a16="http://schemas.microsoft.com/office/drawing/2014/main" id="{795CB1D9-64DB-4BC7-8689-A5AE98A5A0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39" y="1789"/>
              <a:ext cx="37" cy="47"/>
            </a:xfrm>
            <a:custGeom>
              <a:avLst/>
              <a:gdLst>
                <a:gd name="T0" fmla="*/ 13 w 37"/>
                <a:gd name="T1" fmla="*/ 23 h 47"/>
                <a:gd name="T2" fmla="*/ 13 w 37"/>
                <a:gd name="T3" fmla="*/ 42 h 47"/>
                <a:gd name="T4" fmla="*/ 16 w 37"/>
                <a:gd name="T5" fmla="*/ 44 h 47"/>
                <a:gd name="T6" fmla="*/ 21 w 37"/>
                <a:gd name="T7" fmla="*/ 44 h 47"/>
                <a:gd name="T8" fmla="*/ 26 w 37"/>
                <a:gd name="T9" fmla="*/ 42 h 47"/>
                <a:gd name="T10" fmla="*/ 27 w 37"/>
                <a:gd name="T11" fmla="*/ 42 h 47"/>
                <a:gd name="T12" fmla="*/ 29 w 37"/>
                <a:gd name="T13" fmla="*/ 40 h 47"/>
                <a:gd name="T14" fmla="*/ 30 w 37"/>
                <a:gd name="T15" fmla="*/ 38 h 47"/>
                <a:gd name="T16" fmla="*/ 30 w 37"/>
                <a:gd name="T17" fmla="*/ 34 h 47"/>
                <a:gd name="T18" fmla="*/ 29 w 37"/>
                <a:gd name="T19" fmla="*/ 28 h 47"/>
                <a:gd name="T20" fmla="*/ 24 w 37"/>
                <a:gd name="T21" fmla="*/ 24 h 47"/>
                <a:gd name="T22" fmla="*/ 17 w 37"/>
                <a:gd name="T23" fmla="*/ 23 h 47"/>
                <a:gd name="T24" fmla="*/ 13 w 37"/>
                <a:gd name="T25" fmla="*/ 23 h 47"/>
                <a:gd name="T26" fmla="*/ 13 w 37"/>
                <a:gd name="T27" fmla="*/ 3 h 47"/>
                <a:gd name="T28" fmla="*/ 13 w 37"/>
                <a:gd name="T29" fmla="*/ 3 h 47"/>
                <a:gd name="T30" fmla="*/ 13 w 37"/>
                <a:gd name="T31" fmla="*/ 20 h 47"/>
                <a:gd name="T32" fmla="*/ 17 w 37"/>
                <a:gd name="T33" fmla="*/ 20 h 47"/>
                <a:gd name="T34" fmla="*/ 20 w 37"/>
                <a:gd name="T35" fmla="*/ 20 h 47"/>
                <a:gd name="T36" fmla="*/ 22 w 37"/>
                <a:gd name="T37" fmla="*/ 20 h 47"/>
                <a:gd name="T38" fmla="*/ 25 w 37"/>
                <a:gd name="T39" fmla="*/ 18 h 47"/>
                <a:gd name="T40" fmla="*/ 26 w 37"/>
                <a:gd name="T41" fmla="*/ 16 h 47"/>
                <a:gd name="T42" fmla="*/ 28 w 37"/>
                <a:gd name="T43" fmla="*/ 14 h 47"/>
                <a:gd name="T44" fmla="*/ 28 w 37"/>
                <a:gd name="T45" fmla="*/ 8 h 47"/>
                <a:gd name="T46" fmla="*/ 26 w 37"/>
                <a:gd name="T47" fmla="*/ 7 h 47"/>
                <a:gd name="T48" fmla="*/ 26 w 37"/>
                <a:gd name="T49" fmla="*/ 5 h 47"/>
                <a:gd name="T50" fmla="*/ 24 w 37"/>
                <a:gd name="T51" fmla="*/ 3 h 47"/>
                <a:gd name="T52" fmla="*/ 22 w 37"/>
                <a:gd name="T53" fmla="*/ 3 h 47"/>
                <a:gd name="T54" fmla="*/ 13 w 37"/>
                <a:gd name="T55" fmla="*/ 3 h 47"/>
                <a:gd name="T56" fmla="*/ 0 w 37"/>
                <a:gd name="T57" fmla="*/ 0 h 47"/>
                <a:gd name="T58" fmla="*/ 26 w 37"/>
                <a:gd name="T59" fmla="*/ 0 h 47"/>
                <a:gd name="T60" fmla="*/ 29 w 37"/>
                <a:gd name="T61" fmla="*/ 1 h 47"/>
                <a:gd name="T62" fmla="*/ 30 w 37"/>
                <a:gd name="T63" fmla="*/ 3 h 47"/>
                <a:gd name="T64" fmla="*/ 33 w 37"/>
                <a:gd name="T65" fmla="*/ 4 h 47"/>
                <a:gd name="T66" fmla="*/ 35 w 37"/>
                <a:gd name="T67" fmla="*/ 7 h 47"/>
                <a:gd name="T68" fmla="*/ 35 w 37"/>
                <a:gd name="T69" fmla="*/ 11 h 47"/>
                <a:gd name="T70" fmla="*/ 35 w 37"/>
                <a:gd name="T71" fmla="*/ 14 h 47"/>
                <a:gd name="T72" fmla="*/ 33 w 37"/>
                <a:gd name="T73" fmla="*/ 16 h 47"/>
                <a:gd name="T74" fmla="*/ 31 w 37"/>
                <a:gd name="T75" fmla="*/ 18 h 47"/>
                <a:gd name="T76" fmla="*/ 28 w 37"/>
                <a:gd name="T77" fmla="*/ 20 h 47"/>
                <a:gd name="T78" fmla="*/ 25 w 37"/>
                <a:gd name="T79" fmla="*/ 21 h 47"/>
                <a:gd name="T80" fmla="*/ 28 w 37"/>
                <a:gd name="T81" fmla="*/ 21 h 47"/>
                <a:gd name="T82" fmla="*/ 30 w 37"/>
                <a:gd name="T83" fmla="*/ 23 h 47"/>
                <a:gd name="T84" fmla="*/ 33 w 37"/>
                <a:gd name="T85" fmla="*/ 24 h 47"/>
                <a:gd name="T86" fmla="*/ 35 w 37"/>
                <a:gd name="T87" fmla="*/ 25 h 47"/>
                <a:gd name="T88" fmla="*/ 36 w 37"/>
                <a:gd name="T89" fmla="*/ 28 h 47"/>
                <a:gd name="T90" fmla="*/ 37 w 37"/>
                <a:gd name="T91" fmla="*/ 30 h 47"/>
                <a:gd name="T92" fmla="*/ 37 w 37"/>
                <a:gd name="T93" fmla="*/ 33 h 47"/>
                <a:gd name="T94" fmla="*/ 36 w 37"/>
                <a:gd name="T95" fmla="*/ 39 h 47"/>
                <a:gd name="T96" fmla="*/ 33 w 37"/>
                <a:gd name="T97" fmla="*/ 43 h 47"/>
                <a:gd name="T98" fmla="*/ 27 w 37"/>
                <a:gd name="T99" fmla="*/ 46 h 47"/>
                <a:gd name="T100" fmla="*/ 21 w 37"/>
                <a:gd name="T101" fmla="*/ 47 h 47"/>
                <a:gd name="T102" fmla="*/ 0 w 37"/>
                <a:gd name="T103" fmla="*/ 47 h 47"/>
                <a:gd name="T104" fmla="*/ 0 w 37"/>
                <a:gd name="T105" fmla="*/ 45 h 47"/>
                <a:gd name="T106" fmla="*/ 2 w 37"/>
                <a:gd name="T107" fmla="*/ 44 h 47"/>
                <a:gd name="T108" fmla="*/ 5 w 37"/>
                <a:gd name="T109" fmla="*/ 44 h 47"/>
                <a:gd name="T110" fmla="*/ 5 w 37"/>
                <a:gd name="T111" fmla="*/ 43 h 47"/>
                <a:gd name="T112" fmla="*/ 5 w 37"/>
                <a:gd name="T113" fmla="*/ 3 h 47"/>
                <a:gd name="T114" fmla="*/ 5 w 37"/>
                <a:gd name="T115" fmla="*/ 3 h 47"/>
                <a:gd name="T116" fmla="*/ 3 w 37"/>
                <a:gd name="T117" fmla="*/ 2 h 47"/>
                <a:gd name="T118" fmla="*/ 0 w 37"/>
                <a:gd name="T119" fmla="*/ 2 h 47"/>
                <a:gd name="T120" fmla="*/ 0 w 37"/>
                <a:gd name="T1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" h="47">
                  <a:moveTo>
                    <a:pt x="13" y="23"/>
                  </a:moveTo>
                  <a:lnTo>
                    <a:pt x="13" y="42"/>
                  </a:lnTo>
                  <a:lnTo>
                    <a:pt x="16" y="44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7" y="42"/>
                  </a:lnTo>
                  <a:lnTo>
                    <a:pt x="29" y="40"/>
                  </a:lnTo>
                  <a:lnTo>
                    <a:pt x="30" y="38"/>
                  </a:lnTo>
                  <a:lnTo>
                    <a:pt x="30" y="34"/>
                  </a:lnTo>
                  <a:lnTo>
                    <a:pt x="29" y="28"/>
                  </a:lnTo>
                  <a:lnTo>
                    <a:pt x="24" y="24"/>
                  </a:lnTo>
                  <a:lnTo>
                    <a:pt x="17" y="23"/>
                  </a:lnTo>
                  <a:lnTo>
                    <a:pt x="13" y="23"/>
                  </a:lnTo>
                  <a:close/>
                  <a:moveTo>
                    <a:pt x="13" y="3"/>
                  </a:moveTo>
                  <a:lnTo>
                    <a:pt x="13" y="3"/>
                  </a:lnTo>
                  <a:lnTo>
                    <a:pt x="13" y="20"/>
                  </a:lnTo>
                  <a:lnTo>
                    <a:pt x="17" y="20"/>
                  </a:lnTo>
                  <a:lnTo>
                    <a:pt x="20" y="20"/>
                  </a:lnTo>
                  <a:lnTo>
                    <a:pt x="22" y="20"/>
                  </a:lnTo>
                  <a:lnTo>
                    <a:pt x="25" y="18"/>
                  </a:lnTo>
                  <a:lnTo>
                    <a:pt x="26" y="16"/>
                  </a:lnTo>
                  <a:lnTo>
                    <a:pt x="28" y="14"/>
                  </a:lnTo>
                  <a:lnTo>
                    <a:pt x="28" y="8"/>
                  </a:lnTo>
                  <a:lnTo>
                    <a:pt x="26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3"/>
                  </a:lnTo>
                  <a:lnTo>
                    <a:pt x="13" y="3"/>
                  </a:lnTo>
                  <a:close/>
                  <a:moveTo>
                    <a:pt x="0" y="0"/>
                  </a:moveTo>
                  <a:lnTo>
                    <a:pt x="26" y="0"/>
                  </a:lnTo>
                  <a:lnTo>
                    <a:pt x="29" y="1"/>
                  </a:lnTo>
                  <a:lnTo>
                    <a:pt x="30" y="3"/>
                  </a:lnTo>
                  <a:lnTo>
                    <a:pt x="33" y="4"/>
                  </a:lnTo>
                  <a:lnTo>
                    <a:pt x="35" y="7"/>
                  </a:lnTo>
                  <a:lnTo>
                    <a:pt x="35" y="11"/>
                  </a:lnTo>
                  <a:lnTo>
                    <a:pt x="35" y="14"/>
                  </a:lnTo>
                  <a:lnTo>
                    <a:pt x="33" y="16"/>
                  </a:lnTo>
                  <a:lnTo>
                    <a:pt x="31" y="18"/>
                  </a:lnTo>
                  <a:lnTo>
                    <a:pt x="28" y="20"/>
                  </a:lnTo>
                  <a:lnTo>
                    <a:pt x="25" y="21"/>
                  </a:lnTo>
                  <a:lnTo>
                    <a:pt x="28" y="21"/>
                  </a:lnTo>
                  <a:lnTo>
                    <a:pt x="30" y="23"/>
                  </a:lnTo>
                  <a:lnTo>
                    <a:pt x="33" y="24"/>
                  </a:lnTo>
                  <a:lnTo>
                    <a:pt x="35" y="25"/>
                  </a:lnTo>
                  <a:lnTo>
                    <a:pt x="36" y="28"/>
                  </a:lnTo>
                  <a:lnTo>
                    <a:pt x="37" y="30"/>
                  </a:lnTo>
                  <a:lnTo>
                    <a:pt x="37" y="33"/>
                  </a:lnTo>
                  <a:lnTo>
                    <a:pt x="36" y="39"/>
                  </a:lnTo>
                  <a:lnTo>
                    <a:pt x="33" y="43"/>
                  </a:lnTo>
                  <a:lnTo>
                    <a:pt x="27" y="46"/>
                  </a:lnTo>
                  <a:lnTo>
                    <a:pt x="21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2" y="44"/>
                  </a:lnTo>
                  <a:lnTo>
                    <a:pt x="5" y="44"/>
                  </a:lnTo>
                  <a:lnTo>
                    <a:pt x="5" y="43"/>
                  </a:lnTo>
                  <a:lnTo>
                    <a:pt x="5" y="3"/>
                  </a:lnTo>
                  <a:lnTo>
                    <a:pt x="5" y="3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2" name="Freeform 96">
              <a:extLst>
                <a:ext uri="{FF2B5EF4-FFF2-40B4-BE49-F238E27FC236}">
                  <a16:creationId xmlns:a16="http://schemas.microsoft.com/office/drawing/2014/main" id="{0A5B5B88-8109-499C-B658-154F27710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2" y="1801"/>
              <a:ext cx="37" cy="35"/>
            </a:xfrm>
            <a:custGeom>
              <a:avLst/>
              <a:gdLst>
                <a:gd name="T0" fmla="*/ 10 w 37"/>
                <a:gd name="T1" fmla="*/ 0 h 35"/>
                <a:gd name="T2" fmla="*/ 10 w 37"/>
                <a:gd name="T3" fmla="*/ 24 h 35"/>
                <a:gd name="T4" fmla="*/ 11 w 37"/>
                <a:gd name="T5" fmla="*/ 27 h 35"/>
                <a:gd name="T6" fmla="*/ 12 w 37"/>
                <a:gd name="T7" fmla="*/ 29 h 35"/>
                <a:gd name="T8" fmla="*/ 13 w 37"/>
                <a:gd name="T9" fmla="*/ 30 h 35"/>
                <a:gd name="T10" fmla="*/ 15 w 37"/>
                <a:gd name="T11" fmla="*/ 31 h 35"/>
                <a:gd name="T12" fmla="*/ 17 w 37"/>
                <a:gd name="T13" fmla="*/ 32 h 35"/>
                <a:gd name="T14" fmla="*/ 22 w 37"/>
                <a:gd name="T15" fmla="*/ 30 h 35"/>
                <a:gd name="T16" fmla="*/ 24 w 37"/>
                <a:gd name="T17" fmla="*/ 29 h 35"/>
                <a:gd name="T18" fmla="*/ 26 w 37"/>
                <a:gd name="T19" fmla="*/ 26 h 35"/>
                <a:gd name="T20" fmla="*/ 26 w 37"/>
                <a:gd name="T21" fmla="*/ 5 h 35"/>
                <a:gd name="T22" fmla="*/ 25 w 37"/>
                <a:gd name="T23" fmla="*/ 4 h 35"/>
                <a:gd name="T24" fmla="*/ 22 w 37"/>
                <a:gd name="T25" fmla="*/ 4 h 35"/>
                <a:gd name="T26" fmla="*/ 22 w 37"/>
                <a:gd name="T27" fmla="*/ 3 h 35"/>
                <a:gd name="T28" fmla="*/ 32 w 37"/>
                <a:gd name="T29" fmla="*/ 0 h 35"/>
                <a:gd name="T30" fmla="*/ 32 w 37"/>
                <a:gd name="T31" fmla="*/ 30 h 35"/>
                <a:gd name="T32" fmla="*/ 34 w 37"/>
                <a:gd name="T33" fmla="*/ 33 h 35"/>
                <a:gd name="T34" fmla="*/ 37 w 37"/>
                <a:gd name="T35" fmla="*/ 33 h 35"/>
                <a:gd name="T36" fmla="*/ 37 w 37"/>
                <a:gd name="T37" fmla="*/ 35 h 35"/>
                <a:gd name="T38" fmla="*/ 26 w 37"/>
                <a:gd name="T39" fmla="*/ 35 h 35"/>
                <a:gd name="T40" fmla="*/ 26 w 37"/>
                <a:gd name="T41" fmla="*/ 30 h 35"/>
                <a:gd name="T42" fmla="*/ 24 w 37"/>
                <a:gd name="T43" fmla="*/ 31 h 35"/>
                <a:gd name="T44" fmla="*/ 22 w 37"/>
                <a:gd name="T45" fmla="*/ 33 h 35"/>
                <a:gd name="T46" fmla="*/ 20 w 37"/>
                <a:gd name="T47" fmla="*/ 34 h 35"/>
                <a:gd name="T48" fmla="*/ 13 w 37"/>
                <a:gd name="T49" fmla="*/ 35 h 35"/>
                <a:gd name="T50" fmla="*/ 11 w 37"/>
                <a:gd name="T51" fmla="*/ 35 h 35"/>
                <a:gd name="T52" fmla="*/ 9 w 37"/>
                <a:gd name="T53" fmla="*/ 35 h 35"/>
                <a:gd name="T54" fmla="*/ 5 w 37"/>
                <a:gd name="T55" fmla="*/ 31 h 35"/>
                <a:gd name="T56" fmla="*/ 5 w 37"/>
                <a:gd name="T57" fmla="*/ 29 h 35"/>
                <a:gd name="T58" fmla="*/ 4 w 37"/>
                <a:gd name="T59" fmla="*/ 26 h 35"/>
                <a:gd name="T60" fmla="*/ 4 w 37"/>
                <a:gd name="T61" fmla="*/ 5 h 35"/>
                <a:gd name="T62" fmla="*/ 3 w 37"/>
                <a:gd name="T63" fmla="*/ 4 h 35"/>
                <a:gd name="T64" fmla="*/ 0 w 37"/>
                <a:gd name="T65" fmla="*/ 4 h 35"/>
                <a:gd name="T66" fmla="*/ 0 w 37"/>
                <a:gd name="T67" fmla="*/ 3 h 35"/>
                <a:gd name="T68" fmla="*/ 10 w 37"/>
                <a:gd name="T6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35">
                  <a:moveTo>
                    <a:pt x="10" y="0"/>
                  </a:moveTo>
                  <a:lnTo>
                    <a:pt x="10" y="24"/>
                  </a:lnTo>
                  <a:lnTo>
                    <a:pt x="11" y="27"/>
                  </a:lnTo>
                  <a:lnTo>
                    <a:pt x="12" y="29"/>
                  </a:lnTo>
                  <a:lnTo>
                    <a:pt x="13" y="30"/>
                  </a:lnTo>
                  <a:lnTo>
                    <a:pt x="15" y="31"/>
                  </a:lnTo>
                  <a:lnTo>
                    <a:pt x="17" y="32"/>
                  </a:lnTo>
                  <a:lnTo>
                    <a:pt x="22" y="30"/>
                  </a:lnTo>
                  <a:lnTo>
                    <a:pt x="24" y="29"/>
                  </a:lnTo>
                  <a:lnTo>
                    <a:pt x="26" y="26"/>
                  </a:lnTo>
                  <a:lnTo>
                    <a:pt x="26" y="5"/>
                  </a:lnTo>
                  <a:lnTo>
                    <a:pt x="25" y="4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32" y="0"/>
                  </a:lnTo>
                  <a:lnTo>
                    <a:pt x="32" y="30"/>
                  </a:lnTo>
                  <a:lnTo>
                    <a:pt x="34" y="33"/>
                  </a:lnTo>
                  <a:lnTo>
                    <a:pt x="37" y="33"/>
                  </a:lnTo>
                  <a:lnTo>
                    <a:pt x="37" y="35"/>
                  </a:lnTo>
                  <a:lnTo>
                    <a:pt x="26" y="35"/>
                  </a:lnTo>
                  <a:lnTo>
                    <a:pt x="26" y="30"/>
                  </a:lnTo>
                  <a:lnTo>
                    <a:pt x="24" y="31"/>
                  </a:lnTo>
                  <a:lnTo>
                    <a:pt x="22" y="33"/>
                  </a:lnTo>
                  <a:lnTo>
                    <a:pt x="20" y="34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9" y="35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4" y="26"/>
                  </a:lnTo>
                  <a:lnTo>
                    <a:pt x="4" y="5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3" name="Freeform 97">
              <a:extLst>
                <a:ext uri="{FF2B5EF4-FFF2-40B4-BE49-F238E27FC236}">
                  <a16:creationId xmlns:a16="http://schemas.microsoft.com/office/drawing/2014/main" id="{2CA7B204-F69F-4805-9361-6E7D3F55C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3" y="1801"/>
              <a:ext cx="24" cy="35"/>
            </a:xfrm>
            <a:custGeom>
              <a:avLst/>
              <a:gdLst>
                <a:gd name="T0" fmla="*/ 13 w 24"/>
                <a:gd name="T1" fmla="*/ 0 h 35"/>
                <a:gd name="T2" fmla="*/ 19 w 24"/>
                <a:gd name="T3" fmla="*/ 2 h 35"/>
                <a:gd name="T4" fmla="*/ 22 w 24"/>
                <a:gd name="T5" fmla="*/ 3 h 35"/>
                <a:gd name="T6" fmla="*/ 22 w 24"/>
                <a:gd name="T7" fmla="*/ 11 h 35"/>
                <a:gd name="T8" fmla="*/ 20 w 24"/>
                <a:gd name="T9" fmla="*/ 11 h 35"/>
                <a:gd name="T10" fmla="*/ 19 w 24"/>
                <a:gd name="T11" fmla="*/ 6 h 35"/>
                <a:gd name="T12" fmla="*/ 17 w 24"/>
                <a:gd name="T13" fmla="*/ 4 h 35"/>
                <a:gd name="T14" fmla="*/ 12 w 24"/>
                <a:gd name="T15" fmla="*/ 3 h 35"/>
                <a:gd name="T16" fmla="*/ 10 w 24"/>
                <a:gd name="T17" fmla="*/ 4 h 35"/>
                <a:gd name="T18" fmla="*/ 8 w 24"/>
                <a:gd name="T19" fmla="*/ 4 h 35"/>
                <a:gd name="T20" fmla="*/ 7 w 24"/>
                <a:gd name="T21" fmla="*/ 6 h 35"/>
                <a:gd name="T22" fmla="*/ 6 w 24"/>
                <a:gd name="T23" fmla="*/ 8 h 35"/>
                <a:gd name="T24" fmla="*/ 6 w 24"/>
                <a:gd name="T25" fmla="*/ 10 h 35"/>
                <a:gd name="T26" fmla="*/ 7 w 24"/>
                <a:gd name="T27" fmla="*/ 12 h 35"/>
                <a:gd name="T28" fmla="*/ 14 w 24"/>
                <a:gd name="T29" fmla="*/ 15 h 35"/>
                <a:gd name="T30" fmla="*/ 17 w 24"/>
                <a:gd name="T31" fmla="*/ 16 h 35"/>
                <a:gd name="T32" fmla="*/ 19 w 24"/>
                <a:gd name="T33" fmla="*/ 17 h 35"/>
                <a:gd name="T34" fmla="*/ 21 w 24"/>
                <a:gd name="T35" fmla="*/ 18 h 35"/>
                <a:gd name="T36" fmla="*/ 23 w 24"/>
                <a:gd name="T37" fmla="*/ 21 h 35"/>
                <a:gd name="T38" fmla="*/ 24 w 24"/>
                <a:gd name="T39" fmla="*/ 26 h 35"/>
                <a:gd name="T40" fmla="*/ 23 w 24"/>
                <a:gd name="T41" fmla="*/ 30 h 35"/>
                <a:gd name="T42" fmla="*/ 21 w 24"/>
                <a:gd name="T43" fmla="*/ 33 h 35"/>
                <a:gd name="T44" fmla="*/ 19 w 24"/>
                <a:gd name="T45" fmla="*/ 34 h 35"/>
                <a:gd name="T46" fmla="*/ 15 w 24"/>
                <a:gd name="T47" fmla="*/ 35 h 35"/>
                <a:gd name="T48" fmla="*/ 9 w 24"/>
                <a:gd name="T49" fmla="*/ 35 h 35"/>
                <a:gd name="T50" fmla="*/ 6 w 24"/>
                <a:gd name="T51" fmla="*/ 35 h 35"/>
                <a:gd name="T52" fmla="*/ 3 w 24"/>
                <a:gd name="T53" fmla="*/ 34 h 35"/>
                <a:gd name="T54" fmla="*/ 1 w 24"/>
                <a:gd name="T55" fmla="*/ 32 h 35"/>
                <a:gd name="T56" fmla="*/ 0 w 24"/>
                <a:gd name="T57" fmla="*/ 23 h 35"/>
                <a:gd name="T58" fmla="*/ 2 w 24"/>
                <a:gd name="T59" fmla="*/ 23 h 35"/>
                <a:gd name="T60" fmla="*/ 3 w 24"/>
                <a:gd name="T61" fmla="*/ 26 h 35"/>
                <a:gd name="T62" fmla="*/ 6 w 24"/>
                <a:gd name="T63" fmla="*/ 31 h 35"/>
                <a:gd name="T64" fmla="*/ 9 w 24"/>
                <a:gd name="T65" fmla="*/ 32 h 35"/>
                <a:gd name="T66" fmla="*/ 12 w 24"/>
                <a:gd name="T67" fmla="*/ 33 h 35"/>
                <a:gd name="T68" fmla="*/ 15 w 24"/>
                <a:gd name="T69" fmla="*/ 33 h 35"/>
                <a:gd name="T70" fmla="*/ 18 w 24"/>
                <a:gd name="T71" fmla="*/ 30 h 35"/>
                <a:gd name="T72" fmla="*/ 19 w 24"/>
                <a:gd name="T73" fmla="*/ 27 h 35"/>
                <a:gd name="T74" fmla="*/ 16 w 24"/>
                <a:gd name="T75" fmla="*/ 22 h 35"/>
                <a:gd name="T76" fmla="*/ 13 w 24"/>
                <a:gd name="T77" fmla="*/ 21 h 35"/>
                <a:gd name="T78" fmla="*/ 11 w 24"/>
                <a:gd name="T79" fmla="*/ 21 h 35"/>
                <a:gd name="T80" fmla="*/ 8 w 24"/>
                <a:gd name="T81" fmla="*/ 19 h 35"/>
                <a:gd name="T82" fmla="*/ 6 w 24"/>
                <a:gd name="T83" fmla="*/ 18 h 35"/>
                <a:gd name="T84" fmla="*/ 2 w 24"/>
                <a:gd name="T85" fmla="*/ 15 h 35"/>
                <a:gd name="T86" fmla="*/ 2 w 24"/>
                <a:gd name="T87" fmla="*/ 13 h 35"/>
                <a:gd name="T88" fmla="*/ 1 w 24"/>
                <a:gd name="T89" fmla="*/ 11 h 35"/>
                <a:gd name="T90" fmla="*/ 2 w 24"/>
                <a:gd name="T91" fmla="*/ 8 h 35"/>
                <a:gd name="T92" fmla="*/ 2 w 24"/>
                <a:gd name="T93" fmla="*/ 5 h 35"/>
                <a:gd name="T94" fmla="*/ 4 w 24"/>
                <a:gd name="T95" fmla="*/ 3 h 35"/>
                <a:gd name="T96" fmla="*/ 6 w 24"/>
                <a:gd name="T97" fmla="*/ 2 h 35"/>
                <a:gd name="T98" fmla="*/ 13 w 24"/>
                <a:gd name="T9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" h="35">
                  <a:moveTo>
                    <a:pt x="13" y="0"/>
                  </a:moveTo>
                  <a:lnTo>
                    <a:pt x="19" y="2"/>
                  </a:lnTo>
                  <a:lnTo>
                    <a:pt x="22" y="3"/>
                  </a:lnTo>
                  <a:lnTo>
                    <a:pt x="22" y="11"/>
                  </a:lnTo>
                  <a:lnTo>
                    <a:pt x="20" y="11"/>
                  </a:lnTo>
                  <a:lnTo>
                    <a:pt x="19" y="6"/>
                  </a:lnTo>
                  <a:lnTo>
                    <a:pt x="17" y="4"/>
                  </a:lnTo>
                  <a:lnTo>
                    <a:pt x="12" y="3"/>
                  </a:lnTo>
                  <a:lnTo>
                    <a:pt x="10" y="4"/>
                  </a:lnTo>
                  <a:lnTo>
                    <a:pt x="8" y="4"/>
                  </a:lnTo>
                  <a:lnTo>
                    <a:pt x="7" y="6"/>
                  </a:lnTo>
                  <a:lnTo>
                    <a:pt x="6" y="8"/>
                  </a:lnTo>
                  <a:lnTo>
                    <a:pt x="6" y="10"/>
                  </a:lnTo>
                  <a:lnTo>
                    <a:pt x="7" y="12"/>
                  </a:lnTo>
                  <a:lnTo>
                    <a:pt x="14" y="15"/>
                  </a:lnTo>
                  <a:lnTo>
                    <a:pt x="17" y="16"/>
                  </a:lnTo>
                  <a:lnTo>
                    <a:pt x="19" y="17"/>
                  </a:lnTo>
                  <a:lnTo>
                    <a:pt x="21" y="18"/>
                  </a:lnTo>
                  <a:lnTo>
                    <a:pt x="23" y="21"/>
                  </a:lnTo>
                  <a:lnTo>
                    <a:pt x="24" y="26"/>
                  </a:lnTo>
                  <a:lnTo>
                    <a:pt x="23" y="30"/>
                  </a:lnTo>
                  <a:lnTo>
                    <a:pt x="21" y="33"/>
                  </a:lnTo>
                  <a:lnTo>
                    <a:pt x="19" y="34"/>
                  </a:lnTo>
                  <a:lnTo>
                    <a:pt x="15" y="35"/>
                  </a:lnTo>
                  <a:lnTo>
                    <a:pt x="9" y="35"/>
                  </a:lnTo>
                  <a:lnTo>
                    <a:pt x="6" y="35"/>
                  </a:lnTo>
                  <a:lnTo>
                    <a:pt x="3" y="34"/>
                  </a:lnTo>
                  <a:lnTo>
                    <a:pt x="1" y="32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3" y="26"/>
                  </a:lnTo>
                  <a:lnTo>
                    <a:pt x="6" y="31"/>
                  </a:lnTo>
                  <a:lnTo>
                    <a:pt x="9" y="32"/>
                  </a:lnTo>
                  <a:lnTo>
                    <a:pt x="12" y="33"/>
                  </a:lnTo>
                  <a:lnTo>
                    <a:pt x="15" y="33"/>
                  </a:lnTo>
                  <a:lnTo>
                    <a:pt x="18" y="30"/>
                  </a:lnTo>
                  <a:lnTo>
                    <a:pt x="19" y="27"/>
                  </a:lnTo>
                  <a:lnTo>
                    <a:pt x="16" y="22"/>
                  </a:lnTo>
                  <a:lnTo>
                    <a:pt x="13" y="21"/>
                  </a:lnTo>
                  <a:lnTo>
                    <a:pt x="11" y="21"/>
                  </a:lnTo>
                  <a:lnTo>
                    <a:pt x="8" y="19"/>
                  </a:lnTo>
                  <a:lnTo>
                    <a:pt x="6" y="18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1" y="11"/>
                  </a:lnTo>
                  <a:lnTo>
                    <a:pt x="2" y="8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4" name="Freeform 98">
              <a:extLst>
                <a:ext uri="{FF2B5EF4-FFF2-40B4-BE49-F238E27FC236}">
                  <a16:creationId xmlns:a16="http://schemas.microsoft.com/office/drawing/2014/main" id="{B3A2739D-4295-4267-AB43-3E18A52AF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9" y="1875"/>
              <a:ext cx="23" cy="34"/>
            </a:xfrm>
            <a:custGeom>
              <a:avLst/>
              <a:gdLst>
                <a:gd name="T0" fmla="*/ 10 w 23"/>
                <a:gd name="T1" fmla="*/ 0 h 34"/>
                <a:gd name="T2" fmla="*/ 11 w 23"/>
                <a:gd name="T3" fmla="*/ 5 h 34"/>
                <a:gd name="T4" fmla="*/ 13 w 23"/>
                <a:gd name="T5" fmla="*/ 4 h 34"/>
                <a:gd name="T6" fmla="*/ 17 w 23"/>
                <a:gd name="T7" fmla="*/ 0 h 34"/>
                <a:gd name="T8" fmla="*/ 18 w 23"/>
                <a:gd name="T9" fmla="*/ 0 h 34"/>
                <a:gd name="T10" fmla="*/ 20 w 23"/>
                <a:gd name="T11" fmla="*/ 0 h 34"/>
                <a:gd name="T12" fmla="*/ 22 w 23"/>
                <a:gd name="T13" fmla="*/ 0 h 34"/>
                <a:gd name="T14" fmla="*/ 23 w 23"/>
                <a:gd name="T15" fmla="*/ 2 h 34"/>
                <a:gd name="T16" fmla="*/ 23 w 23"/>
                <a:gd name="T17" fmla="*/ 4 h 34"/>
                <a:gd name="T18" fmla="*/ 22 w 23"/>
                <a:gd name="T19" fmla="*/ 5 h 34"/>
                <a:gd name="T20" fmla="*/ 22 w 23"/>
                <a:gd name="T21" fmla="*/ 6 h 34"/>
                <a:gd name="T22" fmla="*/ 20 w 23"/>
                <a:gd name="T23" fmla="*/ 7 h 34"/>
                <a:gd name="T24" fmla="*/ 18 w 23"/>
                <a:gd name="T25" fmla="*/ 7 h 34"/>
                <a:gd name="T26" fmla="*/ 17 w 23"/>
                <a:gd name="T27" fmla="*/ 6 h 34"/>
                <a:gd name="T28" fmla="*/ 16 w 23"/>
                <a:gd name="T29" fmla="*/ 5 h 34"/>
                <a:gd name="T30" fmla="*/ 13 w 23"/>
                <a:gd name="T31" fmla="*/ 5 h 34"/>
                <a:gd name="T32" fmla="*/ 13 w 23"/>
                <a:gd name="T33" fmla="*/ 6 h 34"/>
                <a:gd name="T34" fmla="*/ 11 w 23"/>
                <a:gd name="T35" fmla="*/ 9 h 34"/>
                <a:gd name="T36" fmla="*/ 11 w 23"/>
                <a:gd name="T37" fmla="*/ 31 h 34"/>
                <a:gd name="T38" fmla="*/ 12 w 23"/>
                <a:gd name="T39" fmla="*/ 31 h 34"/>
                <a:gd name="T40" fmla="*/ 14 w 23"/>
                <a:gd name="T41" fmla="*/ 32 h 34"/>
                <a:gd name="T42" fmla="*/ 17 w 23"/>
                <a:gd name="T43" fmla="*/ 32 h 34"/>
                <a:gd name="T44" fmla="*/ 17 w 23"/>
                <a:gd name="T45" fmla="*/ 34 h 34"/>
                <a:gd name="T46" fmla="*/ 0 w 23"/>
                <a:gd name="T47" fmla="*/ 34 h 34"/>
                <a:gd name="T48" fmla="*/ 0 w 23"/>
                <a:gd name="T49" fmla="*/ 32 h 34"/>
                <a:gd name="T50" fmla="*/ 2 w 23"/>
                <a:gd name="T51" fmla="*/ 31 h 34"/>
                <a:gd name="T52" fmla="*/ 3 w 23"/>
                <a:gd name="T53" fmla="*/ 31 h 34"/>
                <a:gd name="T54" fmla="*/ 5 w 23"/>
                <a:gd name="T55" fmla="*/ 30 h 34"/>
                <a:gd name="T56" fmla="*/ 5 w 23"/>
                <a:gd name="T57" fmla="*/ 5 h 34"/>
                <a:gd name="T58" fmla="*/ 3 w 23"/>
                <a:gd name="T59" fmla="*/ 4 h 34"/>
                <a:gd name="T60" fmla="*/ 0 w 23"/>
                <a:gd name="T61" fmla="*/ 4 h 34"/>
                <a:gd name="T62" fmla="*/ 0 w 23"/>
                <a:gd name="T63" fmla="*/ 2 h 34"/>
                <a:gd name="T64" fmla="*/ 10 w 23"/>
                <a:gd name="T6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" h="34">
                  <a:moveTo>
                    <a:pt x="10" y="0"/>
                  </a:moveTo>
                  <a:lnTo>
                    <a:pt x="11" y="5"/>
                  </a:lnTo>
                  <a:lnTo>
                    <a:pt x="13" y="4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3" y="2"/>
                  </a:lnTo>
                  <a:lnTo>
                    <a:pt x="23" y="4"/>
                  </a:lnTo>
                  <a:lnTo>
                    <a:pt x="22" y="5"/>
                  </a:lnTo>
                  <a:lnTo>
                    <a:pt x="22" y="6"/>
                  </a:lnTo>
                  <a:lnTo>
                    <a:pt x="20" y="7"/>
                  </a:lnTo>
                  <a:lnTo>
                    <a:pt x="18" y="7"/>
                  </a:lnTo>
                  <a:lnTo>
                    <a:pt x="17" y="6"/>
                  </a:lnTo>
                  <a:lnTo>
                    <a:pt x="16" y="5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1" y="9"/>
                  </a:lnTo>
                  <a:lnTo>
                    <a:pt x="11" y="31"/>
                  </a:lnTo>
                  <a:lnTo>
                    <a:pt x="12" y="31"/>
                  </a:lnTo>
                  <a:lnTo>
                    <a:pt x="14" y="32"/>
                  </a:lnTo>
                  <a:lnTo>
                    <a:pt x="17" y="32"/>
                  </a:lnTo>
                  <a:lnTo>
                    <a:pt x="17" y="34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2" y="31"/>
                  </a:lnTo>
                  <a:lnTo>
                    <a:pt x="3" y="31"/>
                  </a:lnTo>
                  <a:lnTo>
                    <a:pt x="5" y="30"/>
                  </a:lnTo>
                  <a:lnTo>
                    <a:pt x="5" y="5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5" name="Freeform 99">
              <a:extLst>
                <a:ext uri="{FF2B5EF4-FFF2-40B4-BE49-F238E27FC236}">
                  <a16:creationId xmlns:a16="http://schemas.microsoft.com/office/drawing/2014/main" id="{AE31E8ED-6635-42B3-8F5D-129B94DFD5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5" y="1875"/>
              <a:ext cx="30" cy="35"/>
            </a:xfrm>
            <a:custGeom>
              <a:avLst/>
              <a:gdLst>
                <a:gd name="T0" fmla="*/ 16 w 30"/>
                <a:gd name="T1" fmla="*/ 2 h 35"/>
                <a:gd name="T2" fmla="*/ 13 w 30"/>
                <a:gd name="T3" fmla="*/ 3 h 35"/>
                <a:gd name="T4" fmla="*/ 12 w 30"/>
                <a:gd name="T5" fmla="*/ 4 h 35"/>
                <a:gd name="T6" fmla="*/ 10 w 30"/>
                <a:gd name="T7" fmla="*/ 5 h 35"/>
                <a:gd name="T8" fmla="*/ 8 w 30"/>
                <a:gd name="T9" fmla="*/ 10 h 35"/>
                <a:gd name="T10" fmla="*/ 8 w 30"/>
                <a:gd name="T11" fmla="*/ 13 h 35"/>
                <a:gd name="T12" fmla="*/ 22 w 30"/>
                <a:gd name="T13" fmla="*/ 13 h 35"/>
                <a:gd name="T14" fmla="*/ 22 w 30"/>
                <a:gd name="T15" fmla="*/ 13 h 35"/>
                <a:gd name="T16" fmla="*/ 22 w 30"/>
                <a:gd name="T17" fmla="*/ 9 h 35"/>
                <a:gd name="T18" fmla="*/ 20 w 30"/>
                <a:gd name="T19" fmla="*/ 4 h 35"/>
                <a:gd name="T20" fmla="*/ 18 w 30"/>
                <a:gd name="T21" fmla="*/ 3 h 35"/>
                <a:gd name="T22" fmla="*/ 16 w 30"/>
                <a:gd name="T23" fmla="*/ 2 h 35"/>
                <a:gd name="T24" fmla="*/ 16 w 30"/>
                <a:gd name="T25" fmla="*/ 0 h 35"/>
                <a:gd name="T26" fmla="*/ 22 w 30"/>
                <a:gd name="T27" fmla="*/ 1 h 35"/>
                <a:gd name="T28" fmla="*/ 26 w 30"/>
                <a:gd name="T29" fmla="*/ 4 h 35"/>
                <a:gd name="T30" fmla="*/ 30 w 30"/>
                <a:gd name="T31" fmla="*/ 10 h 35"/>
                <a:gd name="T32" fmla="*/ 30 w 30"/>
                <a:gd name="T33" fmla="*/ 15 h 35"/>
                <a:gd name="T34" fmla="*/ 29 w 30"/>
                <a:gd name="T35" fmla="*/ 16 h 35"/>
                <a:gd name="T36" fmla="*/ 8 w 30"/>
                <a:gd name="T37" fmla="*/ 16 h 35"/>
                <a:gd name="T38" fmla="*/ 8 w 30"/>
                <a:gd name="T39" fmla="*/ 22 h 35"/>
                <a:gd name="T40" fmla="*/ 9 w 30"/>
                <a:gd name="T41" fmla="*/ 26 h 35"/>
                <a:gd name="T42" fmla="*/ 13 w 30"/>
                <a:gd name="T43" fmla="*/ 30 h 35"/>
                <a:gd name="T44" fmla="*/ 17 w 30"/>
                <a:gd name="T45" fmla="*/ 31 h 35"/>
                <a:gd name="T46" fmla="*/ 21 w 30"/>
                <a:gd name="T47" fmla="*/ 31 h 35"/>
                <a:gd name="T48" fmla="*/ 22 w 30"/>
                <a:gd name="T49" fmla="*/ 30 h 35"/>
                <a:gd name="T50" fmla="*/ 25 w 30"/>
                <a:gd name="T51" fmla="*/ 28 h 35"/>
                <a:gd name="T52" fmla="*/ 26 w 30"/>
                <a:gd name="T53" fmla="*/ 26 h 35"/>
                <a:gd name="T54" fmla="*/ 27 w 30"/>
                <a:gd name="T55" fmla="*/ 24 h 35"/>
                <a:gd name="T56" fmla="*/ 29 w 30"/>
                <a:gd name="T57" fmla="*/ 25 h 35"/>
                <a:gd name="T58" fmla="*/ 26 w 30"/>
                <a:gd name="T59" fmla="*/ 30 h 35"/>
                <a:gd name="T60" fmla="*/ 22 w 30"/>
                <a:gd name="T61" fmla="*/ 33 h 35"/>
                <a:gd name="T62" fmla="*/ 16 w 30"/>
                <a:gd name="T63" fmla="*/ 35 h 35"/>
                <a:gd name="T64" fmla="*/ 9 w 30"/>
                <a:gd name="T65" fmla="*/ 34 h 35"/>
                <a:gd name="T66" fmla="*/ 4 w 30"/>
                <a:gd name="T67" fmla="*/ 30 h 35"/>
                <a:gd name="T68" fmla="*/ 1 w 30"/>
                <a:gd name="T69" fmla="*/ 25 h 35"/>
                <a:gd name="T70" fmla="*/ 0 w 30"/>
                <a:gd name="T71" fmla="*/ 18 h 35"/>
                <a:gd name="T72" fmla="*/ 1 w 30"/>
                <a:gd name="T73" fmla="*/ 10 h 35"/>
                <a:gd name="T74" fmla="*/ 4 w 30"/>
                <a:gd name="T75" fmla="*/ 5 h 35"/>
                <a:gd name="T76" fmla="*/ 9 w 30"/>
                <a:gd name="T77" fmla="*/ 1 h 35"/>
                <a:gd name="T78" fmla="*/ 16 w 30"/>
                <a:gd name="T7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" h="35">
                  <a:moveTo>
                    <a:pt x="16" y="2"/>
                  </a:moveTo>
                  <a:lnTo>
                    <a:pt x="13" y="3"/>
                  </a:lnTo>
                  <a:lnTo>
                    <a:pt x="12" y="4"/>
                  </a:lnTo>
                  <a:lnTo>
                    <a:pt x="10" y="5"/>
                  </a:lnTo>
                  <a:lnTo>
                    <a:pt x="8" y="10"/>
                  </a:lnTo>
                  <a:lnTo>
                    <a:pt x="8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9"/>
                  </a:lnTo>
                  <a:lnTo>
                    <a:pt x="20" y="4"/>
                  </a:lnTo>
                  <a:lnTo>
                    <a:pt x="18" y="3"/>
                  </a:lnTo>
                  <a:lnTo>
                    <a:pt x="16" y="2"/>
                  </a:lnTo>
                  <a:close/>
                  <a:moveTo>
                    <a:pt x="16" y="0"/>
                  </a:moveTo>
                  <a:lnTo>
                    <a:pt x="22" y="1"/>
                  </a:lnTo>
                  <a:lnTo>
                    <a:pt x="26" y="4"/>
                  </a:lnTo>
                  <a:lnTo>
                    <a:pt x="30" y="10"/>
                  </a:lnTo>
                  <a:lnTo>
                    <a:pt x="30" y="15"/>
                  </a:lnTo>
                  <a:lnTo>
                    <a:pt x="29" y="16"/>
                  </a:lnTo>
                  <a:lnTo>
                    <a:pt x="8" y="16"/>
                  </a:lnTo>
                  <a:lnTo>
                    <a:pt x="8" y="22"/>
                  </a:lnTo>
                  <a:lnTo>
                    <a:pt x="9" y="26"/>
                  </a:lnTo>
                  <a:lnTo>
                    <a:pt x="13" y="30"/>
                  </a:lnTo>
                  <a:lnTo>
                    <a:pt x="17" y="31"/>
                  </a:lnTo>
                  <a:lnTo>
                    <a:pt x="21" y="31"/>
                  </a:lnTo>
                  <a:lnTo>
                    <a:pt x="22" y="30"/>
                  </a:lnTo>
                  <a:lnTo>
                    <a:pt x="25" y="28"/>
                  </a:lnTo>
                  <a:lnTo>
                    <a:pt x="26" y="26"/>
                  </a:lnTo>
                  <a:lnTo>
                    <a:pt x="27" y="24"/>
                  </a:lnTo>
                  <a:lnTo>
                    <a:pt x="29" y="25"/>
                  </a:lnTo>
                  <a:lnTo>
                    <a:pt x="26" y="30"/>
                  </a:lnTo>
                  <a:lnTo>
                    <a:pt x="22" y="33"/>
                  </a:lnTo>
                  <a:lnTo>
                    <a:pt x="16" y="35"/>
                  </a:lnTo>
                  <a:lnTo>
                    <a:pt x="9" y="34"/>
                  </a:lnTo>
                  <a:lnTo>
                    <a:pt x="4" y="30"/>
                  </a:lnTo>
                  <a:lnTo>
                    <a:pt x="1" y="25"/>
                  </a:lnTo>
                  <a:lnTo>
                    <a:pt x="0" y="18"/>
                  </a:lnTo>
                  <a:lnTo>
                    <a:pt x="1" y="10"/>
                  </a:lnTo>
                  <a:lnTo>
                    <a:pt x="4" y="5"/>
                  </a:lnTo>
                  <a:lnTo>
                    <a:pt x="9" y="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6" name="Freeform 100">
              <a:extLst>
                <a:ext uri="{FF2B5EF4-FFF2-40B4-BE49-F238E27FC236}">
                  <a16:creationId xmlns:a16="http://schemas.microsoft.com/office/drawing/2014/main" id="{1A9E441F-E2A5-437F-A278-00B960179E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0" y="1875"/>
              <a:ext cx="36" cy="49"/>
            </a:xfrm>
            <a:custGeom>
              <a:avLst/>
              <a:gdLst>
                <a:gd name="T0" fmla="*/ 16 w 36"/>
                <a:gd name="T1" fmla="*/ 2 h 49"/>
                <a:gd name="T2" fmla="*/ 12 w 36"/>
                <a:gd name="T3" fmla="*/ 4 h 49"/>
                <a:gd name="T4" fmla="*/ 9 w 36"/>
                <a:gd name="T5" fmla="*/ 7 h 49"/>
                <a:gd name="T6" fmla="*/ 8 w 36"/>
                <a:gd name="T7" fmla="*/ 12 h 49"/>
                <a:gd name="T8" fmla="*/ 7 w 36"/>
                <a:gd name="T9" fmla="*/ 18 h 49"/>
                <a:gd name="T10" fmla="*/ 8 w 36"/>
                <a:gd name="T11" fmla="*/ 24 h 49"/>
                <a:gd name="T12" fmla="*/ 11 w 36"/>
                <a:gd name="T13" fmla="*/ 29 h 49"/>
                <a:gd name="T14" fmla="*/ 16 w 36"/>
                <a:gd name="T15" fmla="*/ 31 h 49"/>
                <a:gd name="T16" fmla="*/ 21 w 36"/>
                <a:gd name="T17" fmla="*/ 30 h 49"/>
                <a:gd name="T18" fmla="*/ 23 w 36"/>
                <a:gd name="T19" fmla="*/ 28 h 49"/>
                <a:gd name="T20" fmla="*/ 24 w 36"/>
                <a:gd name="T21" fmla="*/ 26 h 49"/>
                <a:gd name="T22" fmla="*/ 25 w 36"/>
                <a:gd name="T23" fmla="*/ 24 h 49"/>
                <a:gd name="T24" fmla="*/ 25 w 36"/>
                <a:gd name="T25" fmla="*/ 9 h 49"/>
                <a:gd name="T26" fmla="*/ 24 w 36"/>
                <a:gd name="T27" fmla="*/ 7 h 49"/>
                <a:gd name="T28" fmla="*/ 23 w 36"/>
                <a:gd name="T29" fmla="*/ 4 h 49"/>
                <a:gd name="T30" fmla="*/ 21 w 36"/>
                <a:gd name="T31" fmla="*/ 4 h 49"/>
                <a:gd name="T32" fmla="*/ 16 w 36"/>
                <a:gd name="T33" fmla="*/ 2 h 49"/>
                <a:gd name="T34" fmla="*/ 17 w 36"/>
                <a:gd name="T35" fmla="*/ 0 h 49"/>
                <a:gd name="T36" fmla="*/ 24 w 36"/>
                <a:gd name="T37" fmla="*/ 1 h 49"/>
                <a:gd name="T38" fmla="*/ 26 w 36"/>
                <a:gd name="T39" fmla="*/ 2 h 49"/>
                <a:gd name="T40" fmla="*/ 29 w 36"/>
                <a:gd name="T41" fmla="*/ 0 h 49"/>
                <a:gd name="T42" fmla="*/ 31 w 36"/>
                <a:gd name="T43" fmla="*/ 0 h 49"/>
                <a:gd name="T44" fmla="*/ 31 w 36"/>
                <a:gd name="T45" fmla="*/ 46 h 49"/>
                <a:gd name="T46" fmla="*/ 32 w 36"/>
                <a:gd name="T47" fmla="*/ 47 h 49"/>
                <a:gd name="T48" fmla="*/ 34 w 36"/>
                <a:gd name="T49" fmla="*/ 48 h 49"/>
                <a:gd name="T50" fmla="*/ 36 w 36"/>
                <a:gd name="T51" fmla="*/ 48 h 49"/>
                <a:gd name="T52" fmla="*/ 36 w 36"/>
                <a:gd name="T53" fmla="*/ 49 h 49"/>
                <a:gd name="T54" fmla="*/ 19 w 36"/>
                <a:gd name="T55" fmla="*/ 49 h 49"/>
                <a:gd name="T56" fmla="*/ 19 w 36"/>
                <a:gd name="T57" fmla="*/ 48 h 49"/>
                <a:gd name="T58" fmla="*/ 21 w 36"/>
                <a:gd name="T59" fmla="*/ 47 h 49"/>
                <a:gd name="T60" fmla="*/ 23 w 36"/>
                <a:gd name="T61" fmla="*/ 47 h 49"/>
                <a:gd name="T62" fmla="*/ 25 w 36"/>
                <a:gd name="T63" fmla="*/ 45 h 49"/>
                <a:gd name="T64" fmla="*/ 25 w 36"/>
                <a:gd name="T65" fmla="*/ 31 h 49"/>
                <a:gd name="T66" fmla="*/ 21 w 36"/>
                <a:gd name="T67" fmla="*/ 32 h 49"/>
                <a:gd name="T68" fmla="*/ 17 w 36"/>
                <a:gd name="T69" fmla="*/ 34 h 49"/>
                <a:gd name="T70" fmla="*/ 14 w 36"/>
                <a:gd name="T71" fmla="*/ 35 h 49"/>
                <a:gd name="T72" fmla="*/ 8 w 36"/>
                <a:gd name="T73" fmla="*/ 34 h 49"/>
                <a:gd name="T74" fmla="*/ 4 w 36"/>
                <a:gd name="T75" fmla="*/ 31 h 49"/>
                <a:gd name="T76" fmla="*/ 1 w 36"/>
                <a:gd name="T77" fmla="*/ 26 h 49"/>
                <a:gd name="T78" fmla="*/ 0 w 36"/>
                <a:gd name="T79" fmla="*/ 18 h 49"/>
                <a:gd name="T80" fmla="*/ 1 w 36"/>
                <a:gd name="T81" fmla="*/ 10 h 49"/>
                <a:gd name="T82" fmla="*/ 5 w 36"/>
                <a:gd name="T83" fmla="*/ 4 h 49"/>
                <a:gd name="T84" fmla="*/ 10 w 36"/>
                <a:gd name="T85" fmla="*/ 1 h 49"/>
                <a:gd name="T86" fmla="*/ 13 w 36"/>
                <a:gd name="T87" fmla="*/ 0 h 49"/>
                <a:gd name="T88" fmla="*/ 17 w 36"/>
                <a:gd name="T8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" h="49">
                  <a:moveTo>
                    <a:pt x="16" y="2"/>
                  </a:moveTo>
                  <a:lnTo>
                    <a:pt x="12" y="4"/>
                  </a:lnTo>
                  <a:lnTo>
                    <a:pt x="9" y="7"/>
                  </a:lnTo>
                  <a:lnTo>
                    <a:pt x="8" y="12"/>
                  </a:lnTo>
                  <a:lnTo>
                    <a:pt x="7" y="18"/>
                  </a:lnTo>
                  <a:lnTo>
                    <a:pt x="8" y="24"/>
                  </a:lnTo>
                  <a:lnTo>
                    <a:pt x="11" y="29"/>
                  </a:lnTo>
                  <a:lnTo>
                    <a:pt x="16" y="31"/>
                  </a:lnTo>
                  <a:lnTo>
                    <a:pt x="21" y="30"/>
                  </a:lnTo>
                  <a:lnTo>
                    <a:pt x="23" y="28"/>
                  </a:lnTo>
                  <a:lnTo>
                    <a:pt x="24" y="26"/>
                  </a:lnTo>
                  <a:lnTo>
                    <a:pt x="25" y="24"/>
                  </a:lnTo>
                  <a:lnTo>
                    <a:pt x="25" y="9"/>
                  </a:lnTo>
                  <a:lnTo>
                    <a:pt x="24" y="7"/>
                  </a:lnTo>
                  <a:lnTo>
                    <a:pt x="23" y="4"/>
                  </a:lnTo>
                  <a:lnTo>
                    <a:pt x="21" y="4"/>
                  </a:lnTo>
                  <a:lnTo>
                    <a:pt x="16" y="2"/>
                  </a:lnTo>
                  <a:close/>
                  <a:moveTo>
                    <a:pt x="17" y="0"/>
                  </a:moveTo>
                  <a:lnTo>
                    <a:pt x="24" y="1"/>
                  </a:lnTo>
                  <a:lnTo>
                    <a:pt x="26" y="2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1" y="46"/>
                  </a:lnTo>
                  <a:lnTo>
                    <a:pt x="32" y="47"/>
                  </a:lnTo>
                  <a:lnTo>
                    <a:pt x="34" y="48"/>
                  </a:lnTo>
                  <a:lnTo>
                    <a:pt x="36" y="48"/>
                  </a:lnTo>
                  <a:lnTo>
                    <a:pt x="36" y="49"/>
                  </a:lnTo>
                  <a:lnTo>
                    <a:pt x="19" y="49"/>
                  </a:lnTo>
                  <a:lnTo>
                    <a:pt x="19" y="48"/>
                  </a:lnTo>
                  <a:lnTo>
                    <a:pt x="21" y="47"/>
                  </a:lnTo>
                  <a:lnTo>
                    <a:pt x="23" y="47"/>
                  </a:lnTo>
                  <a:lnTo>
                    <a:pt x="25" y="45"/>
                  </a:lnTo>
                  <a:lnTo>
                    <a:pt x="25" y="31"/>
                  </a:lnTo>
                  <a:lnTo>
                    <a:pt x="21" y="32"/>
                  </a:lnTo>
                  <a:lnTo>
                    <a:pt x="17" y="34"/>
                  </a:lnTo>
                  <a:lnTo>
                    <a:pt x="14" y="35"/>
                  </a:lnTo>
                  <a:lnTo>
                    <a:pt x="8" y="34"/>
                  </a:lnTo>
                  <a:lnTo>
                    <a:pt x="4" y="31"/>
                  </a:lnTo>
                  <a:lnTo>
                    <a:pt x="1" y="26"/>
                  </a:lnTo>
                  <a:lnTo>
                    <a:pt x="0" y="18"/>
                  </a:lnTo>
                  <a:lnTo>
                    <a:pt x="1" y="10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7" name="Freeform 101">
              <a:extLst>
                <a:ext uri="{FF2B5EF4-FFF2-40B4-BE49-F238E27FC236}">
                  <a16:creationId xmlns:a16="http://schemas.microsoft.com/office/drawing/2014/main" id="{0A93FC80-0FE5-4DA4-B560-5C17C15A1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8" y="1875"/>
              <a:ext cx="38" cy="35"/>
            </a:xfrm>
            <a:custGeom>
              <a:avLst/>
              <a:gdLst>
                <a:gd name="T0" fmla="*/ 11 w 38"/>
                <a:gd name="T1" fmla="*/ 0 h 35"/>
                <a:gd name="T2" fmla="*/ 11 w 38"/>
                <a:gd name="T3" fmla="*/ 23 h 35"/>
                <a:gd name="T4" fmla="*/ 12 w 38"/>
                <a:gd name="T5" fmla="*/ 26 h 35"/>
                <a:gd name="T6" fmla="*/ 13 w 38"/>
                <a:gd name="T7" fmla="*/ 28 h 35"/>
                <a:gd name="T8" fmla="*/ 14 w 38"/>
                <a:gd name="T9" fmla="*/ 30 h 35"/>
                <a:gd name="T10" fmla="*/ 16 w 38"/>
                <a:gd name="T11" fmla="*/ 31 h 35"/>
                <a:gd name="T12" fmla="*/ 18 w 38"/>
                <a:gd name="T13" fmla="*/ 31 h 35"/>
                <a:gd name="T14" fmla="*/ 23 w 38"/>
                <a:gd name="T15" fmla="*/ 30 h 35"/>
                <a:gd name="T16" fmla="*/ 25 w 38"/>
                <a:gd name="T17" fmla="*/ 28 h 35"/>
                <a:gd name="T18" fmla="*/ 26 w 38"/>
                <a:gd name="T19" fmla="*/ 26 h 35"/>
                <a:gd name="T20" fmla="*/ 26 w 38"/>
                <a:gd name="T21" fmla="*/ 24 h 35"/>
                <a:gd name="T22" fmla="*/ 27 w 38"/>
                <a:gd name="T23" fmla="*/ 22 h 35"/>
                <a:gd name="T24" fmla="*/ 27 w 38"/>
                <a:gd name="T25" fmla="*/ 7 h 35"/>
                <a:gd name="T26" fmla="*/ 26 w 38"/>
                <a:gd name="T27" fmla="*/ 5 h 35"/>
                <a:gd name="T28" fmla="*/ 26 w 38"/>
                <a:gd name="T29" fmla="*/ 4 h 35"/>
                <a:gd name="T30" fmla="*/ 26 w 38"/>
                <a:gd name="T31" fmla="*/ 4 h 35"/>
                <a:gd name="T32" fmla="*/ 22 w 38"/>
                <a:gd name="T33" fmla="*/ 4 h 35"/>
                <a:gd name="T34" fmla="*/ 22 w 38"/>
                <a:gd name="T35" fmla="*/ 2 h 35"/>
                <a:gd name="T36" fmla="*/ 33 w 38"/>
                <a:gd name="T37" fmla="*/ 0 h 35"/>
                <a:gd name="T38" fmla="*/ 33 w 38"/>
                <a:gd name="T39" fmla="*/ 30 h 35"/>
                <a:gd name="T40" fmla="*/ 34 w 38"/>
                <a:gd name="T41" fmla="*/ 31 h 35"/>
                <a:gd name="T42" fmla="*/ 36 w 38"/>
                <a:gd name="T43" fmla="*/ 32 h 35"/>
                <a:gd name="T44" fmla="*/ 38 w 38"/>
                <a:gd name="T45" fmla="*/ 32 h 35"/>
                <a:gd name="T46" fmla="*/ 38 w 38"/>
                <a:gd name="T47" fmla="*/ 34 h 35"/>
                <a:gd name="T48" fmla="*/ 27 w 38"/>
                <a:gd name="T49" fmla="*/ 34 h 35"/>
                <a:gd name="T50" fmla="*/ 26 w 38"/>
                <a:gd name="T51" fmla="*/ 30 h 35"/>
                <a:gd name="T52" fmla="*/ 26 w 38"/>
                <a:gd name="T53" fmla="*/ 31 h 35"/>
                <a:gd name="T54" fmla="*/ 23 w 38"/>
                <a:gd name="T55" fmla="*/ 32 h 35"/>
                <a:gd name="T56" fmla="*/ 21 w 38"/>
                <a:gd name="T57" fmla="*/ 33 h 35"/>
                <a:gd name="T58" fmla="*/ 14 w 38"/>
                <a:gd name="T59" fmla="*/ 35 h 35"/>
                <a:gd name="T60" fmla="*/ 13 w 38"/>
                <a:gd name="T61" fmla="*/ 35 h 35"/>
                <a:gd name="T62" fmla="*/ 10 w 38"/>
                <a:gd name="T63" fmla="*/ 34 h 35"/>
                <a:gd name="T64" fmla="*/ 7 w 38"/>
                <a:gd name="T65" fmla="*/ 32 h 35"/>
                <a:gd name="T66" fmla="*/ 6 w 38"/>
                <a:gd name="T67" fmla="*/ 30 h 35"/>
                <a:gd name="T68" fmla="*/ 5 w 38"/>
                <a:gd name="T69" fmla="*/ 28 h 35"/>
                <a:gd name="T70" fmla="*/ 5 w 38"/>
                <a:gd name="T71" fmla="*/ 7 h 35"/>
                <a:gd name="T72" fmla="*/ 4 w 38"/>
                <a:gd name="T73" fmla="*/ 5 h 35"/>
                <a:gd name="T74" fmla="*/ 4 w 38"/>
                <a:gd name="T75" fmla="*/ 4 h 35"/>
                <a:gd name="T76" fmla="*/ 4 w 38"/>
                <a:gd name="T77" fmla="*/ 4 h 35"/>
                <a:gd name="T78" fmla="*/ 0 w 38"/>
                <a:gd name="T79" fmla="*/ 4 h 35"/>
                <a:gd name="T80" fmla="*/ 0 w 38"/>
                <a:gd name="T81" fmla="*/ 2 h 35"/>
                <a:gd name="T82" fmla="*/ 11 w 38"/>
                <a:gd name="T8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" h="35">
                  <a:moveTo>
                    <a:pt x="11" y="0"/>
                  </a:moveTo>
                  <a:lnTo>
                    <a:pt x="11" y="23"/>
                  </a:lnTo>
                  <a:lnTo>
                    <a:pt x="12" y="26"/>
                  </a:lnTo>
                  <a:lnTo>
                    <a:pt x="13" y="28"/>
                  </a:lnTo>
                  <a:lnTo>
                    <a:pt x="14" y="30"/>
                  </a:lnTo>
                  <a:lnTo>
                    <a:pt x="16" y="31"/>
                  </a:lnTo>
                  <a:lnTo>
                    <a:pt x="18" y="31"/>
                  </a:lnTo>
                  <a:lnTo>
                    <a:pt x="23" y="30"/>
                  </a:lnTo>
                  <a:lnTo>
                    <a:pt x="25" y="28"/>
                  </a:lnTo>
                  <a:lnTo>
                    <a:pt x="26" y="26"/>
                  </a:lnTo>
                  <a:lnTo>
                    <a:pt x="26" y="24"/>
                  </a:lnTo>
                  <a:lnTo>
                    <a:pt x="27" y="22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33" y="0"/>
                  </a:lnTo>
                  <a:lnTo>
                    <a:pt x="33" y="30"/>
                  </a:lnTo>
                  <a:lnTo>
                    <a:pt x="34" y="31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38" y="34"/>
                  </a:lnTo>
                  <a:lnTo>
                    <a:pt x="27" y="34"/>
                  </a:lnTo>
                  <a:lnTo>
                    <a:pt x="26" y="30"/>
                  </a:lnTo>
                  <a:lnTo>
                    <a:pt x="26" y="31"/>
                  </a:lnTo>
                  <a:lnTo>
                    <a:pt x="23" y="32"/>
                  </a:lnTo>
                  <a:lnTo>
                    <a:pt x="21" y="33"/>
                  </a:lnTo>
                  <a:lnTo>
                    <a:pt x="14" y="35"/>
                  </a:lnTo>
                  <a:lnTo>
                    <a:pt x="13" y="35"/>
                  </a:lnTo>
                  <a:lnTo>
                    <a:pt x="10" y="34"/>
                  </a:lnTo>
                  <a:lnTo>
                    <a:pt x="7" y="32"/>
                  </a:lnTo>
                  <a:lnTo>
                    <a:pt x="6" y="30"/>
                  </a:lnTo>
                  <a:lnTo>
                    <a:pt x="5" y="28"/>
                  </a:lnTo>
                  <a:lnTo>
                    <a:pt x="5" y="7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8" name="Freeform 102">
              <a:extLst>
                <a:ext uri="{FF2B5EF4-FFF2-40B4-BE49-F238E27FC236}">
                  <a16:creationId xmlns:a16="http://schemas.microsoft.com/office/drawing/2014/main" id="{BD3F1349-D67D-41DB-BCEE-A85C6830EB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1" y="1875"/>
              <a:ext cx="29" cy="35"/>
            </a:xfrm>
            <a:custGeom>
              <a:avLst/>
              <a:gdLst>
                <a:gd name="T0" fmla="*/ 14 w 29"/>
                <a:gd name="T1" fmla="*/ 2 h 35"/>
                <a:gd name="T2" fmla="*/ 12 w 29"/>
                <a:gd name="T3" fmla="*/ 3 h 35"/>
                <a:gd name="T4" fmla="*/ 10 w 29"/>
                <a:gd name="T5" fmla="*/ 4 h 35"/>
                <a:gd name="T6" fmla="*/ 8 w 29"/>
                <a:gd name="T7" fmla="*/ 5 h 35"/>
                <a:gd name="T8" fmla="*/ 7 w 29"/>
                <a:gd name="T9" fmla="*/ 9 h 35"/>
                <a:gd name="T10" fmla="*/ 7 w 29"/>
                <a:gd name="T11" fmla="*/ 13 h 35"/>
                <a:gd name="T12" fmla="*/ 21 w 29"/>
                <a:gd name="T13" fmla="*/ 13 h 35"/>
                <a:gd name="T14" fmla="*/ 21 w 29"/>
                <a:gd name="T15" fmla="*/ 13 h 35"/>
                <a:gd name="T16" fmla="*/ 21 w 29"/>
                <a:gd name="T17" fmla="*/ 9 h 35"/>
                <a:gd name="T18" fmla="*/ 20 w 29"/>
                <a:gd name="T19" fmla="*/ 5 h 35"/>
                <a:gd name="T20" fmla="*/ 18 w 29"/>
                <a:gd name="T21" fmla="*/ 4 h 35"/>
                <a:gd name="T22" fmla="*/ 17 w 29"/>
                <a:gd name="T23" fmla="*/ 3 h 35"/>
                <a:gd name="T24" fmla="*/ 14 w 29"/>
                <a:gd name="T25" fmla="*/ 2 h 35"/>
                <a:gd name="T26" fmla="*/ 15 w 29"/>
                <a:gd name="T27" fmla="*/ 0 h 35"/>
                <a:gd name="T28" fmla="*/ 21 w 29"/>
                <a:gd name="T29" fmla="*/ 1 h 35"/>
                <a:gd name="T30" fmla="*/ 25 w 29"/>
                <a:gd name="T31" fmla="*/ 4 h 35"/>
                <a:gd name="T32" fmla="*/ 27 w 29"/>
                <a:gd name="T33" fmla="*/ 7 h 35"/>
                <a:gd name="T34" fmla="*/ 29 w 29"/>
                <a:gd name="T35" fmla="*/ 10 h 35"/>
                <a:gd name="T36" fmla="*/ 29 w 29"/>
                <a:gd name="T37" fmla="*/ 13 h 35"/>
                <a:gd name="T38" fmla="*/ 28 w 29"/>
                <a:gd name="T39" fmla="*/ 15 h 35"/>
                <a:gd name="T40" fmla="*/ 28 w 29"/>
                <a:gd name="T41" fmla="*/ 16 h 35"/>
                <a:gd name="T42" fmla="*/ 6 w 29"/>
                <a:gd name="T43" fmla="*/ 16 h 35"/>
                <a:gd name="T44" fmla="*/ 7 w 29"/>
                <a:gd name="T45" fmla="*/ 22 h 35"/>
                <a:gd name="T46" fmla="*/ 8 w 29"/>
                <a:gd name="T47" fmla="*/ 26 h 35"/>
                <a:gd name="T48" fmla="*/ 12 w 29"/>
                <a:gd name="T49" fmla="*/ 30 h 35"/>
                <a:gd name="T50" fmla="*/ 17 w 29"/>
                <a:gd name="T51" fmla="*/ 31 h 35"/>
                <a:gd name="T52" fmla="*/ 21 w 29"/>
                <a:gd name="T53" fmla="*/ 30 h 35"/>
                <a:gd name="T54" fmla="*/ 25 w 29"/>
                <a:gd name="T55" fmla="*/ 26 h 35"/>
                <a:gd name="T56" fmla="*/ 26 w 29"/>
                <a:gd name="T57" fmla="*/ 24 h 35"/>
                <a:gd name="T58" fmla="*/ 28 w 29"/>
                <a:gd name="T59" fmla="*/ 25 h 35"/>
                <a:gd name="T60" fmla="*/ 25 w 29"/>
                <a:gd name="T61" fmla="*/ 30 h 35"/>
                <a:gd name="T62" fmla="*/ 21 w 29"/>
                <a:gd name="T63" fmla="*/ 33 h 35"/>
                <a:gd name="T64" fmla="*/ 15 w 29"/>
                <a:gd name="T65" fmla="*/ 35 h 35"/>
                <a:gd name="T66" fmla="*/ 8 w 29"/>
                <a:gd name="T67" fmla="*/ 34 h 35"/>
                <a:gd name="T68" fmla="*/ 3 w 29"/>
                <a:gd name="T69" fmla="*/ 30 h 35"/>
                <a:gd name="T70" fmla="*/ 0 w 29"/>
                <a:gd name="T71" fmla="*/ 25 h 35"/>
                <a:gd name="T72" fmla="*/ 0 w 29"/>
                <a:gd name="T73" fmla="*/ 18 h 35"/>
                <a:gd name="T74" fmla="*/ 0 w 29"/>
                <a:gd name="T75" fmla="*/ 10 h 35"/>
                <a:gd name="T76" fmla="*/ 4 w 29"/>
                <a:gd name="T77" fmla="*/ 5 h 35"/>
                <a:gd name="T78" fmla="*/ 8 w 29"/>
                <a:gd name="T79" fmla="*/ 1 h 35"/>
                <a:gd name="T80" fmla="*/ 15 w 29"/>
                <a:gd name="T8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" h="35">
                  <a:moveTo>
                    <a:pt x="14" y="2"/>
                  </a:moveTo>
                  <a:lnTo>
                    <a:pt x="12" y="3"/>
                  </a:lnTo>
                  <a:lnTo>
                    <a:pt x="10" y="4"/>
                  </a:lnTo>
                  <a:lnTo>
                    <a:pt x="8" y="5"/>
                  </a:lnTo>
                  <a:lnTo>
                    <a:pt x="7" y="9"/>
                  </a:lnTo>
                  <a:lnTo>
                    <a:pt x="7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9"/>
                  </a:lnTo>
                  <a:lnTo>
                    <a:pt x="20" y="5"/>
                  </a:lnTo>
                  <a:lnTo>
                    <a:pt x="18" y="4"/>
                  </a:lnTo>
                  <a:lnTo>
                    <a:pt x="17" y="3"/>
                  </a:lnTo>
                  <a:lnTo>
                    <a:pt x="14" y="2"/>
                  </a:lnTo>
                  <a:close/>
                  <a:moveTo>
                    <a:pt x="15" y="0"/>
                  </a:moveTo>
                  <a:lnTo>
                    <a:pt x="21" y="1"/>
                  </a:lnTo>
                  <a:lnTo>
                    <a:pt x="25" y="4"/>
                  </a:lnTo>
                  <a:lnTo>
                    <a:pt x="27" y="7"/>
                  </a:lnTo>
                  <a:lnTo>
                    <a:pt x="29" y="10"/>
                  </a:lnTo>
                  <a:lnTo>
                    <a:pt x="29" y="13"/>
                  </a:lnTo>
                  <a:lnTo>
                    <a:pt x="28" y="15"/>
                  </a:lnTo>
                  <a:lnTo>
                    <a:pt x="28" y="16"/>
                  </a:lnTo>
                  <a:lnTo>
                    <a:pt x="6" y="16"/>
                  </a:lnTo>
                  <a:lnTo>
                    <a:pt x="7" y="22"/>
                  </a:lnTo>
                  <a:lnTo>
                    <a:pt x="8" y="26"/>
                  </a:lnTo>
                  <a:lnTo>
                    <a:pt x="12" y="30"/>
                  </a:lnTo>
                  <a:lnTo>
                    <a:pt x="17" y="31"/>
                  </a:lnTo>
                  <a:lnTo>
                    <a:pt x="21" y="30"/>
                  </a:lnTo>
                  <a:lnTo>
                    <a:pt x="25" y="26"/>
                  </a:lnTo>
                  <a:lnTo>
                    <a:pt x="26" y="24"/>
                  </a:lnTo>
                  <a:lnTo>
                    <a:pt x="28" y="25"/>
                  </a:lnTo>
                  <a:lnTo>
                    <a:pt x="25" y="30"/>
                  </a:lnTo>
                  <a:lnTo>
                    <a:pt x="21" y="33"/>
                  </a:lnTo>
                  <a:lnTo>
                    <a:pt x="15" y="35"/>
                  </a:lnTo>
                  <a:lnTo>
                    <a:pt x="8" y="34"/>
                  </a:lnTo>
                  <a:lnTo>
                    <a:pt x="3" y="30"/>
                  </a:lnTo>
                  <a:lnTo>
                    <a:pt x="0" y="25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4" y="5"/>
                  </a:lnTo>
                  <a:lnTo>
                    <a:pt x="8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9" name="Freeform 103">
              <a:extLst>
                <a:ext uri="{FF2B5EF4-FFF2-40B4-BE49-F238E27FC236}">
                  <a16:creationId xmlns:a16="http://schemas.microsoft.com/office/drawing/2014/main" id="{C5BD3D2F-2C68-49D3-9228-BB6F9110D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5" y="1875"/>
              <a:ext cx="23" cy="35"/>
            </a:xfrm>
            <a:custGeom>
              <a:avLst/>
              <a:gdLst>
                <a:gd name="T0" fmla="*/ 13 w 23"/>
                <a:gd name="T1" fmla="*/ 0 h 35"/>
                <a:gd name="T2" fmla="*/ 19 w 23"/>
                <a:gd name="T3" fmla="*/ 1 h 35"/>
                <a:gd name="T4" fmla="*/ 21 w 23"/>
                <a:gd name="T5" fmla="*/ 2 h 35"/>
                <a:gd name="T6" fmla="*/ 21 w 23"/>
                <a:gd name="T7" fmla="*/ 10 h 35"/>
                <a:gd name="T8" fmla="*/ 19 w 23"/>
                <a:gd name="T9" fmla="*/ 10 h 35"/>
                <a:gd name="T10" fmla="*/ 19 w 23"/>
                <a:gd name="T11" fmla="*/ 8 h 35"/>
                <a:gd name="T12" fmla="*/ 17 w 23"/>
                <a:gd name="T13" fmla="*/ 5 h 35"/>
                <a:gd name="T14" fmla="*/ 17 w 23"/>
                <a:gd name="T15" fmla="*/ 4 h 35"/>
                <a:gd name="T16" fmla="*/ 12 w 23"/>
                <a:gd name="T17" fmla="*/ 2 h 35"/>
                <a:gd name="T18" fmla="*/ 10 w 23"/>
                <a:gd name="T19" fmla="*/ 3 h 35"/>
                <a:gd name="T20" fmla="*/ 9 w 23"/>
                <a:gd name="T21" fmla="*/ 3 h 35"/>
                <a:gd name="T22" fmla="*/ 7 w 23"/>
                <a:gd name="T23" fmla="*/ 4 h 35"/>
                <a:gd name="T24" fmla="*/ 6 w 23"/>
                <a:gd name="T25" fmla="*/ 6 h 35"/>
                <a:gd name="T26" fmla="*/ 6 w 23"/>
                <a:gd name="T27" fmla="*/ 9 h 35"/>
                <a:gd name="T28" fmla="*/ 7 w 23"/>
                <a:gd name="T29" fmla="*/ 11 h 35"/>
                <a:gd name="T30" fmla="*/ 9 w 23"/>
                <a:gd name="T31" fmla="*/ 12 h 35"/>
                <a:gd name="T32" fmla="*/ 9 w 23"/>
                <a:gd name="T33" fmla="*/ 13 h 35"/>
                <a:gd name="T34" fmla="*/ 13 w 23"/>
                <a:gd name="T35" fmla="*/ 14 h 35"/>
                <a:gd name="T36" fmla="*/ 16 w 23"/>
                <a:gd name="T37" fmla="*/ 15 h 35"/>
                <a:gd name="T38" fmla="*/ 21 w 23"/>
                <a:gd name="T39" fmla="*/ 18 h 35"/>
                <a:gd name="T40" fmla="*/ 22 w 23"/>
                <a:gd name="T41" fmla="*/ 20 h 35"/>
                <a:gd name="T42" fmla="*/ 23 w 23"/>
                <a:gd name="T43" fmla="*/ 22 h 35"/>
                <a:gd name="T44" fmla="*/ 23 w 23"/>
                <a:gd name="T45" fmla="*/ 27 h 35"/>
                <a:gd name="T46" fmla="*/ 22 w 23"/>
                <a:gd name="T47" fmla="*/ 30 h 35"/>
                <a:gd name="T48" fmla="*/ 20 w 23"/>
                <a:gd name="T49" fmla="*/ 32 h 35"/>
                <a:gd name="T50" fmla="*/ 17 w 23"/>
                <a:gd name="T51" fmla="*/ 33 h 35"/>
                <a:gd name="T52" fmla="*/ 15 w 23"/>
                <a:gd name="T53" fmla="*/ 35 h 35"/>
                <a:gd name="T54" fmla="*/ 8 w 23"/>
                <a:gd name="T55" fmla="*/ 35 h 35"/>
                <a:gd name="T56" fmla="*/ 3 w 23"/>
                <a:gd name="T57" fmla="*/ 33 h 35"/>
                <a:gd name="T58" fmla="*/ 0 w 23"/>
                <a:gd name="T59" fmla="*/ 31 h 35"/>
                <a:gd name="T60" fmla="*/ 0 w 23"/>
                <a:gd name="T61" fmla="*/ 22 h 35"/>
                <a:gd name="T62" fmla="*/ 2 w 23"/>
                <a:gd name="T63" fmla="*/ 22 h 35"/>
                <a:gd name="T64" fmla="*/ 3 w 23"/>
                <a:gd name="T65" fmla="*/ 26 h 35"/>
                <a:gd name="T66" fmla="*/ 6 w 23"/>
                <a:gd name="T67" fmla="*/ 31 h 35"/>
                <a:gd name="T68" fmla="*/ 9 w 23"/>
                <a:gd name="T69" fmla="*/ 31 h 35"/>
                <a:gd name="T70" fmla="*/ 12 w 23"/>
                <a:gd name="T71" fmla="*/ 32 h 35"/>
                <a:gd name="T72" fmla="*/ 13 w 23"/>
                <a:gd name="T73" fmla="*/ 32 h 35"/>
                <a:gd name="T74" fmla="*/ 15 w 23"/>
                <a:gd name="T75" fmla="*/ 31 h 35"/>
                <a:gd name="T76" fmla="*/ 17 w 23"/>
                <a:gd name="T77" fmla="*/ 30 h 35"/>
                <a:gd name="T78" fmla="*/ 17 w 23"/>
                <a:gd name="T79" fmla="*/ 28 h 35"/>
                <a:gd name="T80" fmla="*/ 17 w 23"/>
                <a:gd name="T81" fmla="*/ 25 h 35"/>
                <a:gd name="T82" fmla="*/ 17 w 23"/>
                <a:gd name="T83" fmla="*/ 23 h 35"/>
                <a:gd name="T84" fmla="*/ 15 w 23"/>
                <a:gd name="T85" fmla="*/ 22 h 35"/>
                <a:gd name="T86" fmla="*/ 12 w 23"/>
                <a:gd name="T87" fmla="*/ 20 h 35"/>
                <a:gd name="T88" fmla="*/ 10 w 23"/>
                <a:gd name="T89" fmla="*/ 20 h 35"/>
                <a:gd name="T90" fmla="*/ 8 w 23"/>
                <a:gd name="T91" fmla="*/ 18 h 35"/>
                <a:gd name="T92" fmla="*/ 5 w 23"/>
                <a:gd name="T93" fmla="*/ 18 h 35"/>
                <a:gd name="T94" fmla="*/ 0 w 23"/>
                <a:gd name="T95" fmla="*/ 13 h 35"/>
                <a:gd name="T96" fmla="*/ 0 w 23"/>
                <a:gd name="T97" fmla="*/ 7 h 35"/>
                <a:gd name="T98" fmla="*/ 4 w 23"/>
                <a:gd name="T99" fmla="*/ 2 h 35"/>
                <a:gd name="T100" fmla="*/ 6 w 23"/>
                <a:gd name="T101" fmla="*/ 1 h 35"/>
                <a:gd name="T102" fmla="*/ 13 w 23"/>
                <a:gd name="T10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" h="35">
                  <a:moveTo>
                    <a:pt x="13" y="0"/>
                  </a:moveTo>
                  <a:lnTo>
                    <a:pt x="19" y="1"/>
                  </a:lnTo>
                  <a:lnTo>
                    <a:pt x="21" y="2"/>
                  </a:lnTo>
                  <a:lnTo>
                    <a:pt x="21" y="10"/>
                  </a:lnTo>
                  <a:lnTo>
                    <a:pt x="19" y="10"/>
                  </a:lnTo>
                  <a:lnTo>
                    <a:pt x="19" y="8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2" y="2"/>
                  </a:lnTo>
                  <a:lnTo>
                    <a:pt x="10" y="3"/>
                  </a:lnTo>
                  <a:lnTo>
                    <a:pt x="9" y="3"/>
                  </a:lnTo>
                  <a:lnTo>
                    <a:pt x="7" y="4"/>
                  </a:lnTo>
                  <a:lnTo>
                    <a:pt x="6" y="6"/>
                  </a:lnTo>
                  <a:lnTo>
                    <a:pt x="6" y="9"/>
                  </a:lnTo>
                  <a:lnTo>
                    <a:pt x="7" y="11"/>
                  </a:lnTo>
                  <a:lnTo>
                    <a:pt x="9" y="12"/>
                  </a:lnTo>
                  <a:lnTo>
                    <a:pt x="9" y="13"/>
                  </a:lnTo>
                  <a:lnTo>
                    <a:pt x="13" y="14"/>
                  </a:lnTo>
                  <a:lnTo>
                    <a:pt x="16" y="15"/>
                  </a:lnTo>
                  <a:lnTo>
                    <a:pt x="21" y="18"/>
                  </a:lnTo>
                  <a:lnTo>
                    <a:pt x="22" y="20"/>
                  </a:lnTo>
                  <a:lnTo>
                    <a:pt x="23" y="22"/>
                  </a:lnTo>
                  <a:lnTo>
                    <a:pt x="23" y="27"/>
                  </a:lnTo>
                  <a:lnTo>
                    <a:pt x="22" y="30"/>
                  </a:lnTo>
                  <a:lnTo>
                    <a:pt x="20" y="32"/>
                  </a:lnTo>
                  <a:lnTo>
                    <a:pt x="17" y="33"/>
                  </a:lnTo>
                  <a:lnTo>
                    <a:pt x="15" y="35"/>
                  </a:lnTo>
                  <a:lnTo>
                    <a:pt x="8" y="35"/>
                  </a:lnTo>
                  <a:lnTo>
                    <a:pt x="3" y="33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6" y="31"/>
                  </a:lnTo>
                  <a:lnTo>
                    <a:pt x="9" y="31"/>
                  </a:lnTo>
                  <a:lnTo>
                    <a:pt x="12" y="32"/>
                  </a:lnTo>
                  <a:lnTo>
                    <a:pt x="13" y="32"/>
                  </a:lnTo>
                  <a:lnTo>
                    <a:pt x="15" y="31"/>
                  </a:lnTo>
                  <a:lnTo>
                    <a:pt x="17" y="30"/>
                  </a:lnTo>
                  <a:lnTo>
                    <a:pt x="17" y="28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5" y="22"/>
                  </a:lnTo>
                  <a:lnTo>
                    <a:pt x="12" y="20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0" y="13"/>
                  </a:lnTo>
                  <a:lnTo>
                    <a:pt x="0" y="7"/>
                  </a:lnTo>
                  <a:lnTo>
                    <a:pt x="4" y="2"/>
                  </a:lnTo>
                  <a:lnTo>
                    <a:pt x="6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0" name="Freeform 104">
              <a:extLst>
                <a:ext uri="{FF2B5EF4-FFF2-40B4-BE49-F238E27FC236}">
                  <a16:creationId xmlns:a16="http://schemas.microsoft.com/office/drawing/2014/main" id="{D1938A83-FE53-4156-A830-655769324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3" y="1867"/>
              <a:ext cx="21" cy="43"/>
            </a:xfrm>
            <a:custGeom>
              <a:avLst/>
              <a:gdLst>
                <a:gd name="T0" fmla="*/ 9 w 21"/>
                <a:gd name="T1" fmla="*/ 0 h 43"/>
                <a:gd name="T2" fmla="*/ 11 w 21"/>
                <a:gd name="T3" fmla="*/ 0 h 43"/>
                <a:gd name="T4" fmla="*/ 11 w 21"/>
                <a:gd name="T5" fmla="*/ 8 h 43"/>
                <a:gd name="T6" fmla="*/ 19 w 21"/>
                <a:gd name="T7" fmla="*/ 8 h 43"/>
                <a:gd name="T8" fmla="*/ 19 w 21"/>
                <a:gd name="T9" fmla="*/ 12 h 43"/>
                <a:gd name="T10" fmla="*/ 11 w 21"/>
                <a:gd name="T11" fmla="*/ 12 h 43"/>
                <a:gd name="T12" fmla="*/ 11 w 21"/>
                <a:gd name="T13" fmla="*/ 35 h 43"/>
                <a:gd name="T14" fmla="*/ 13 w 21"/>
                <a:gd name="T15" fmla="*/ 39 h 43"/>
                <a:gd name="T16" fmla="*/ 14 w 21"/>
                <a:gd name="T17" fmla="*/ 39 h 43"/>
                <a:gd name="T18" fmla="*/ 18 w 21"/>
                <a:gd name="T19" fmla="*/ 39 h 43"/>
                <a:gd name="T20" fmla="*/ 20 w 21"/>
                <a:gd name="T21" fmla="*/ 39 h 43"/>
                <a:gd name="T22" fmla="*/ 21 w 21"/>
                <a:gd name="T23" fmla="*/ 39 h 43"/>
                <a:gd name="T24" fmla="*/ 19 w 21"/>
                <a:gd name="T25" fmla="*/ 41 h 43"/>
                <a:gd name="T26" fmla="*/ 12 w 21"/>
                <a:gd name="T27" fmla="*/ 43 h 43"/>
                <a:gd name="T28" fmla="*/ 10 w 21"/>
                <a:gd name="T29" fmla="*/ 43 h 43"/>
                <a:gd name="T30" fmla="*/ 8 w 21"/>
                <a:gd name="T31" fmla="*/ 42 h 43"/>
                <a:gd name="T32" fmla="*/ 6 w 21"/>
                <a:gd name="T33" fmla="*/ 39 h 43"/>
                <a:gd name="T34" fmla="*/ 5 w 21"/>
                <a:gd name="T35" fmla="*/ 38 h 43"/>
                <a:gd name="T36" fmla="*/ 5 w 21"/>
                <a:gd name="T37" fmla="*/ 12 h 43"/>
                <a:gd name="T38" fmla="*/ 0 w 21"/>
                <a:gd name="T39" fmla="*/ 12 h 43"/>
                <a:gd name="T40" fmla="*/ 0 w 21"/>
                <a:gd name="T41" fmla="*/ 8 h 43"/>
                <a:gd name="T42" fmla="*/ 5 w 21"/>
                <a:gd name="T43" fmla="*/ 8 h 43"/>
                <a:gd name="T44" fmla="*/ 9 w 21"/>
                <a:gd name="T4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43">
                  <a:moveTo>
                    <a:pt x="9" y="0"/>
                  </a:moveTo>
                  <a:lnTo>
                    <a:pt x="11" y="0"/>
                  </a:lnTo>
                  <a:lnTo>
                    <a:pt x="11" y="8"/>
                  </a:lnTo>
                  <a:lnTo>
                    <a:pt x="19" y="8"/>
                  </a:lnTo>
                  <a:lnTo>
                    <a:pt x="19" y="12"/>
                  </a:lnTo>
                  <a:lnTo>
                    <a:pt x="11" y="12"/>
                  </a:lnTo>
                  <a:lnTo>
                    <a:pt x="11" y="35"/>
                  </a:lnTo>
                  <a:lnTo>
                    <a:pt x="13" y="39"/>
                  </a:lnTo>
                  <a:lnTo>
                    <a:pt x="14" y="39"/>
                  </a:lnTo>
                  <a:lnTo>
                    <a:pt x="18" y="39"/>
                  </a:lnTo>
                  <a:lnTo>
                    <a:pt x="20" y="39"/>
                  </a:lnTo>
                  <a:lnTo>
                    <a:pt x="21" y="39"/>
                  </a:lnTo>
                  <a:lnTo>
                    <a:pt x="19" y="41"/>
                  </a:lnTo>
                  <a:lnTo>
                    <a:pt x="12" y="43"/>
                  </a:lnTo>
                  <a:lnTo>
                    <a:pt x="10" y="43"/>
                  </a:lnTo>
                  <a:lnTo>
                    <a:pt x="8" y="42"/>
                  </a:lnTo>
                  <a:lnTo>
                    <a:pt x="6" y="39"/>
                  </a:lnTo>
                  <a:lnTo>
                    <a:pt x="5" y="3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5" y="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1" name="Freeform 105">
              <a:extLst>
                <a:ext uri="{FF2B5EF4-FFF2-40B4-BE49-F238E27FC236}">
                  <a16:creationId xmlns:a16="http://schemas.microsoft.com/office/drawing/2014/main" id="{5F70D5E5-CC5F-424A-9571-3B8B7CC0C5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39" y="2110"/>
              <a:ext cx="37" cy="46"/>
            </a:xfrm>
            <a:custGeom>
              <a:avLst/>
              <a:gdLst>
                <a:gd name="T0" fmla="*/ 13 w 37"/>
                <a:gd name="T1" fmla="*/ 23 h 46"/>
                <a:gd name="T2" fmla="*/ 13 w 37"/>
                <a:gd name="T3" fmla="*/ 42 h 46"/>
                <a:gd name="T4" fmla="*/ 16 w 37"/>
                <a:gd name="T5" fmla="*/ 44 h 46"/>
                <a:gd name="T6" fmla="*/ 21 w 37"/>
                <a:gd name="T7" fmla="*/ 44 h 46"/>
                <a:gd name="T8" fmla="*/ 26 w 37"/>
                <a:gd name="T9" fmla="*/ 42 h 46"/>
                <a:gd name="T10" fmla="*/ 27 w 37"/>
                <a:gd name="T11" fmla="*/ 42 h 46"/>
                <a:gd name="T12" fmla="*/ 29 w 37"/>
                <a:gd name="T13" fmla="*/ 40 h 46"/>
                <a:gd name="T14" fmla="*/ 30 w 37"/>
                <a:gd name="T15" fmla="*/ 37 h 46"/>
                <a:gd name="T16" fmla="*/ 30 w 37"/>
                <a:gd name="T17" fmla="*/ 34 h 46"/>
                <a:gd name="T18" fmla="*/ 29 w 37"/>
                <a:gd name="T19" fmla="*/ 28 h 46"/>
                <a:gd name="T20" fmla="*/ 24 w 37"/>
                <a:gd name="T21" fmla="*/ 24 h 46"/>
                <a:gd name="T22" fmla="*/ 17 w 37"/>
                <a:gd name="T23" fmla="*/ 23 h 46"/>
                <a:gd name="T24" fmla="*/ 13 w 37"/>
                <a:gd name="T25" fmla="*/ 23 h 46"/>
                <a:gd name="T26" fmla="*/ 13 w 37"/>
                <a:gd name="T27" fmla="*/ 2 h 46"/>
                <a:gd name="T28" fmla="*/ 13 w 37"/>
                <a:gd name="T29" fmla="*/ 3 h 46"/>
                <a:gd name="T30" fmla="*/ 13 w 37"/>
                <a:gd name="T31" fmla="*/ 20 h 46"/>
                <a:gd name="T32" fmla="*/ 17 w 37"/>
                <a:gd name="T33" fmla="*/ 20 h 46"/>
                <a:gd name="T34" fmla="*/ 20 w 37"/>
                <a:gd name="T35" fmla="*/ 20 h 46"/>
                <a:gd name="T36" fmla="*/ 22 w 37"/>
                <a:gd name="T37" fmla="*/ 20 h 46"/>
                <a:gd name="T38" fmla="*/ 25 w 37"/>
                <a:gd name="T39" fmla="*/ 18 h 46"/>
                <a:gd name="T40" fmla="*/ 26 w 37"/>
                <a:gd name="T41" fmla="*/ 16 h 46"/>
                <a:gd name="T42" fmla="*/ 28 w 37"/>
                <a:gd name="T43" fmla="*/ 14 h 46"/>
                <a:gd name="T44" fmla="*/ 28 w 37"/>
                <a:gd name="T45" fmla="*/ 8 h 46"/>
                <a:gd name="T46" fmla="*/ 26 w 37"/>
                <a:gd name="T47" fmla="*/ 6 h 46"/>
                <a:gd name="T48" fmla="*/ 26 w 37"/>
                <a:gd name="T49" fmla="*/ 5 h 46"/>
                <a:gd name="T50" fmla="*/ 24 w 37"/>
                <a:gd name="T51" fmla="*/ 3 h 46"/>
                <a:gd name="T52" fmla="*/ 22 w 37"/>
                <a:gd name="T53" fmla="*/ 2 h 46"/>
                <a:gd name="T54" fmla="*/ 13 w 37"/>
                <a:gd name="T55" fmla="*/ 2 h 46"/>
                <a:gd name="T56" fmla="*/ 0 w 37"/>
                <a:gd name="T57" fmla="*/ 0 h 46"/>
                <a:gd name="T58" fmla="*/ 26 w 37"/>
                <a:gd name="T59" fmla="*/ 0 h 46"/>
                <a:gd name="T60" fmla="*/ 29 w 37"/>
                <a:gd name="T61" fmla="*/ 1 h 46"/>
                <a:gd name="T62" fmla="*/ 30 w 37"/>
                <a:gd name="T63" fmla="*/ 2 h 46"/>
                <a:gd name="T64" fmla="*/ 33 w 37"/>
                <a:gd name="T65" fmla="*/ 4 h 46"/>
                <a:gd name="T66" fmla="*/ 35 w 37"/>
                <a:gd name="T67" fmla="*/ 7 h 46"/>
                <a:gd name="T68" fmla="*/ 35 w 37"/>
                <a:gd name="T69" fmla="*/ 11 h 46"/>
                <a:gd name="T70" fmla="*/ 35 w 37"/>
                <a:gd name="T71" fmla="*/ 14 h 46"/>
                <a:gd name="T72" fmla="*/ 33 w 37"/>
                <a:gd name="T73" fmla="*/ 16 h 46"/>
                <a:gd name="T74" fmla="*/ 31 w 37"/>
                <a:gd name="T75" fmla="*/ 18 h 46"/>
                <a:gd name="T76" fmla="*/ 28 w 37"/>
                <a:gd name="T77" fmla="*/ 20 h 46"/>
                <a:gd name="T78" fmla="*/ 25 w 37"/>
                <a:gd name="T79" fmla="*/ 21 h 46"/>
                <a:gd name="T80" fmla="*/ 28 w 37"/>
                <a:gd name="T81" fmla="*/ 21 h 46"/>
                <a:gd name="T82" fmla="*/ 30 w 37"/>
                <a:gd name="T83" fmla="*/ 23 h 46"/>
                <a:gd name="T84" fmla="*/ 33 w 37"/>
                <a:gd name="T85" fmla="*/ 24 h 46"/>
                <a:gd name="T86" fmla="*/ 35 w 37"/>
                <a:gd name="T87" fmla="*/ 25 h 46"/>
                <a:gd name="T88" fmla="*/ 36 w 37"/>
                <a:gd name="T89" fmla="*/ 28 h 46"/>
                <a:gd name="T90" fmla="*/ 37 w 37"/>
                <a:gd name="T91" fmla="*/ 30 h 46"/>
                <a:gd name="T92" fmla="*/ 37 w 37"/>
                <a:gd name="T93" fmla="*/ 33 h 46"/>
                <a:gd name="T94" fmla="*/ 36 w 37"/>
                <a:gd name="T95" fmla="*/ 39 h 46"/>
                <a:gd name="T96" fmla="*/ 33 w 37"/>
                <a:gd name="T97" fmla="*/ 43 h 46"/>
                <a:gd name="T98" fmla="*/ 27 w 37"/>
                <a:gd name="T99" fmla="*/ 46 h 46"/>
                <a:gd name="T100" fmla="*/ 21 w 37"/>
                <a:gd name="T101" fmla="*/ 46 h 46"/>
                <a:gd name="T102" fmla="*/ 0 w 37"/>
                <a:gd name="T103" fmla="*/ 46 h 46"/>
                <a:gd name="T104" fmla="*/ 0 w 37"/>
                <a:gd name="T105" fmla="*/ 45 h 46"/>
                <a:gd name="T106" fmla="*/ 2 w 37"/>
                <a:gd name="T107" fmla="*/ 44 h 46"/>
                <a:gd name="T108" fmla="*/ 5 w 37"/>
                <a:gd name="T109" fmla="*/ 44 h 46"/>
                <a:gd name="T110" fmla="*/ 5 w 37"/>
                <a:gd name="T111" fmla="*/ 43 h 46"/>
                <a:gd name="T112" fmla="*/ 5 w 37"/>
                <a:gd name="T113" fmla="*/ 3 h 46"/>
                <a:gd name="T114" fmla="*/ 5 w 37"/>
                <a:gd name="T115" fmla="*/ 2 h 46"/>
                <a:gd name="T116" fmla="*/ 3 w 37"/>
                <a:gd name="T117" fmla="*/ 2 h 46"/>
                <a:gd name="T118" fmla="*/ 0 w 37"/>
                <a:gd name="T119" fmla="*/ 2 h 46"/>
                <a:gd name="T120" fmla="*/ 0 w 37"/>
                <a:gd name="T1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" h="46">
                  <a:moveTo>
                    <a:pt x="13" y="23"/>
                  </a:moveTo>
                  <a:lnTo>
                    <a:pt x="13" y="42"/>
                  </a:lnTo>
                  <a:lnTo>
                    <a:pt x="16" y="44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7" y="42"/>
                  </a:lnTo>
                  <a:lnTo>
                    <a:pt x="29" y="40"/>
                  </a:lnTo>
                  <a:lnTo>
                    <a:pt x="30" y="37"/>
                  </a:lnTo>
                  <a:lnTo>
                    <a:pt x="30" y="34"/>
                  </a:lnTo>
                  <a:lnTo>
                    <a:pt x="29" y="28"/>
                  </a:lnTo>
                  <a:lnTo>
                    <a:pt x="24" y="24"/>
                  </a:lnTo>
                  <a:lnTo>
                    <a:pt x="17" y="23"/>
                  </a:lnTo>
                  <a:lnTo>
                    <a:pt x="13" y="23"/>
                  </a:lnTo>
                  <a:close/>
                  <a:moveTo>
                    <a:pt x="13" y="2"/>
                  </a:moveTo>
                  <a:lnTo>
                    <a:pt x="13" y="3"/>
                  </a:lnTo>
                  <a:lnTo>
                    <a:pt x="13" y="20"/>
                  </a:lnTo>
                  <a:lnTo>
                    <a:pt x="17" y="20"/>
                  </a:lnTo>
                  <a:lnTo>
                    <a:pt x="20" y="20"/>
                  </a:lnTo>
                  <a:lnTo>
                    <a:pt x="22" y="20"/>
                  </a:lnTo>
                  <a:lnTo>
                    <a:pt x="25" y="18"/>
                  </a:lnTo>
                  <a:lnTo>
                    <a:pt x="26" y="16"/>
                  </a:lnTo>
                  <a:lnTo>
                    <a:pt x="28" y="14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3" y="2"/>
                  </a:lnTo>
                  <a:close/>
                  <a:moveTo>
                    <a:pt x="0" y="0"/>
                  </a:moveTo>
                  <a:lnTo>
                    <a:pt x="26" y="0"/>
                  </a:lnTo>
                  <a:lnTo>
                    <a:pt x="29" y="1"/>
                  </a:lnTo>
                  <a:lnTo>
                    <a:pt x="30" y="2"/>
                  </a:lnTo>
                  <a:lnTo>
                    <a:pt x="33" y="4"/>
                  </a:lnTo>
                  <a:lnTo>
                    <a:pt x="35" y="7"/>
                  </a:lnTo>
                  <a:lnTo>
                    <a:pt x="35" y="11"/>
                  </a:lnTo>
                  <a:lnTo>
                    <a:pt x="35" y="14"/>
                  </a:lnTo>
                  <a:lnTo>
                    <a:pt x="33" y="16"/>
                  </a:lnTo>
                  <a:lnTo>
                    <a:pt x="31" y="18"/>
                  </a:lnTo>
                  <a:lnTo>
                    <a:pt x="28" y="20"/>
                  </a:lnTo>
                  <a:lnTo>
                    <a:pt x="25" y="21"/>
                  </a:lnTo>
                  <a:lnTo>
                    <a:pt x="28" y="21"/>
                  </a:lnTo>
                  <a:lnTo>
                    <a:pt x="30" y="23"/>
                  </a:lnTo>
                  <a:lnTo>
                    <a:pt x="33" y="24"/>
                  </a:lnTo>
                  <a:lnTo>
                    <a:pt x="35" y="25"/>
                  </a:lnTo>
                  <a:lnTo>
                    <a:pt x="36" y="28"/>
                  </a:lnTo>
                  <a:lnTo>
                    <a:pt x="37" y="30"/>
                  </a:lnTo>
                  <a:lnTo>
                    <a:pt x="37" y="33"/>
                  </a:lnTo>
                  <a:lnTo>
                    <a:pt x="36" y="39"/>
                  </a:lnTo>
                  <a:lnTo>
                    <a:pt x="33" y="43"/>
                  </a:lnTo>
                  <a:lnTo>
                    <a:pt x="27" y="46"/>
                  </a:lnTo>
                  <a:lnTo>
                    <a:pt x="21" y="46"/>
                  </a:lnTo>
                  <a:lnTo>
                    <a:pt x="0" y="46"/>
                  </a:lnTo>
                  <a:lnTo>
                    <a:pt x="0" y="45"/>
                  </a:lnTo>
                  <a:lnTo>
                    <a:pt x="2" y="44"/>
                  </a:lnTo>
                  <a:lnTo>
                    <a:pt x="5" y="44"/>
                  </a:lnTo>
                  <a:lnTo>
                    <a:pt x="5" y="43"/>
                  </a:lnTo>
                  <a:lnTo>
                    <a:pt x="5" y="3"/>
                  </a:lnTo>
                  <a:lnTo>
                    <a:pt x="5" y="2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2" name="Freeform 106">
              <a:extLst>
                <a:ext uri="{FF2B5EF4-FFF2-40B4-BE49-F238E27FC236}">
                  <a16:creationId xmlns:a16="http://schemas.microsoft.com/office/drawing/2014/main" id="{409D3365-F09C-4A13-AFBE-635C864EC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2" y="2122"/>
              <a:ext cx="37" cy="35"/>
            </a:xfrm>
            <a:custGeom>
              <a:avLst/>
              <a:gdLst>
                <a:gd name="T0" fmla="*/ 10 w 37"/>
                <a:gd name="T1" fmla="*/ 0 h 35"/>
                <a:gd name="T2" fmla="*/ 10 w 37"/>
                <a:gd name="T3" fmla="*/ 24 h 35"/>
                <a:gd name="T4" fmla="*/ 11 w 37"/>
                <a:gd name="T5" fmla="*/ 27 h 35"/>
                <a:gd name="T6" fmla="*/ 12 w 37"/>
                <a:gd name="T7" fmla="*/ 29 h 35"/>
                <a:gd name="T8" fmla="*/ 13 w 37"/>
                <a:gd name="T9" fmla="*/ 30 h 35"/>
                <a:gd name="T10" fmla="*/ 15 w 37"/>
                <a:gd name="T11" fmla="*/ 31 h 35"/>
                <a:gd name="T12" fmla="*/ 17 w 37"/>
                <a:gd name="T13" fmla="*/ 32 h 35"/>
                <a:gd name="T14" fmla="*/ 22 w 37"/>
                <a:gd name="T15" fmla="*/ 30 h 35"/>
                <a:gd name="T16" fmla="*/ 24 w 37"/>
                <a:gd name="T17" fmla="*/ 29 h 35"/>
                <a:gd name="T18" fmla="*/ 26 w 37"/>
                <a:gd name="T19" fmla="*/ 26 h 35"/>
                <a:gd name="T20" fmla="*/ 26 w 37"/>
                <a:gd name="T21" fmla="*/ 5 h 35"/>
                <a:gd name="T22" fmla="*/ 25 w 37"/>
                <a:gd name="T23" fmla="*/ 4 h 35"/>
                <a:gd name="T24" fmla="*/ 22 w 37"/>
                <a:gd name="T25" fmla="*/ 4 h 35"/>
                <a:gd name="T26" fmla="*/ 22 w 37"/>
                <a:gd name="T27" fmla="*/ 3 h 35"/>
                <a:gd name="T28" fmla="*/ 32 w 37"/>
                <a:gd name="T29" fmla="*/ 0 h 35"/>
                <a:gd name="T30" fmla="*/ 32 w 37"/>
                <a:gd name="T31" fmla="*/ 30 h 35"/>
                <a:gd name="T32" fmla="*/ 34 w 37"/>
                <a:gd name="T33" fmla="*/ 33 h 35"/>
                <a:gd name="T34" fmla="*/ 37 w 37"/>
                <a:gd name="T35" fmla="*/ 33 h 35"/>
                <a:gd name="T36" fmla="*/ 37 w 37"/>
                <a:gd name="T37" fmla="*/ 34 h 35"/>
                <a:gd name="T38" fmla="*/ 26 w 37"/>
                <a:gd name="T39" fmla="*/ 34 h 35"/>
                <a:gd name="T40" fmla="*/ 26 w 37"/>
                <a:gd name="T41" fmla="*/ 30 h 35"/>
                <a:gd name="T42" fmla="*/ 24 w 37"/>
                <a:gd name="T43" fmla="*/ 31 h 35"/>
                <a:gd name="T44" fmla="*/ 22 w 37"/>
                <a:gd name="T45" fmla="*/ 33 h 35"/>
                <a:gd name="T46" fmla="*/ 20 w 37"/>
                <a:gd name="T47" fmla="*/ 34 h 35"/>
                <a:gd name="T48" fmla="*/ 13 w 37"/>
                <a:gd name="T49" fmla="*/ 35 h 35"/>
                <a:gd name="T50" fmla="*/ 11 w 37"/>
                <a:gd name="T51" fmla="*/ 35 h 35"/>
                <a:gd name="T52" fmla="*/ 9 w 37"/>
                <a:gd name="T53" fmla="*/ 34 h 35"/>
                <a:gd name="T54" fmla="*/ 5 w 37"/>
                <a:gd name="T55" fmla="*/ 31 h 35"/>
                <a:gd name="T56" fmla="*/ 5 w 37"/>
                <a:gd name="T57" fmla="*/ 29 h 35"/>
                <a:gd name="T58" fmla="*/ 4 w 37"/>
                <a:gd name="T59" fmla="*/ 25 h 35"/>
                <a:gd name="T60" fmla="*/ 4 w 37"/>
                <a:gd name="T61" fmla="*/ 5 h 35"/>
                <a:gd name="T62" fmla="*/ 3 w 37"/>
                <a:gd name="T63" fmla="*/ 4 h 35"/>
                <a:gd name="T64" fmla="*/ 0 w 37"/>
                <a:gd name="T65" fmla="*/ 4 h 35"/>
                <a:gd name="T66" fmla="*/ 0 w 37"/>
                <a:gd name="T67" fmla="*/ 3 h 35"/>
                <a:gd name="T68" fmla="*/ 10 w 37"/>
                <a:gd name="T6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35">
                  <a:moveTo>
                    <a:pt x="10" y="0"/>
                  </a:moveTo>
                  <a:lnTo>
                    <a:pt x="10" y="24"/>
                  </a:lnTo>
                  <a:lnTo>
                    <a:pt x="11" y="27"/>
                  </a:lnTo>
                  <a:lnTo>
                    <a:pt x="12" y="29"/>
                  </a:lnTo>
                  <a:lnTo>
                    <a:pt x="13" y="30"/>
                  </a:lnTo>
                  <a:lnTo>
                    <a:pt x="15" y="31"/>
                  </a:lnTo>
                  <a:lnTo>
                    <a:pt x="17" y="32"/>
                  </a:lnTo>
                  <a:lnTo>
                    <a:pt x="22" y="30"/>
                  </a:lnTo>
                  <a:lnTo>
                    <a:pt x="24" y="29"/>
                  </a:lnTo>
                  <a:lnTo>
                    <a:pt x="26" y="26"/>
                  </a:lnTo>
                  <a:lnTo>
                    <a:pt x="26" y="5"/>
                  </a:lnTo>
                  <a:lnTo>
                    <a:pt x="25" y="4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32" y="0"/>
                  </a:lnTo>
                  <a:lnTo>
                    <a:pt x="32" y="30"/>
                  </a:lnTo>
                  <a:lnTo>
                    <a:pt x="34" y="33"/>
                  </a:lnTo>
                  <a:lnTo>
                    <a:pt x="37" y="33"/>
                  </a:lnTo>
                  <a:lnTo>
                    <a:pt x="37" y="34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4" y="31"/>
                  </a:lnTo>
                  <a:lnTo>
                    <a:pt x="22" y="33"/>
                  </a:lnTo>
                  <a:lnTo>
                    <a:pt x="20" y="34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9" y="34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4" y="25"/>
                  </a:lnTo>
                  <a:lnTo>
                    <a:pt x="4" y="5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3" name="Freeform 107">
              <a:extLst>
                <a:ext uri="{FF2B5EF4-FFF2-40B4-BE49-F238E27FC236}">
                  <a16:creationId xmlns:a16="http://schemas.microsoft.com/office/drawing/2014/main" id="{A8B4A8FD-A622-4BED-AB71-ABCE66F4B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3" y="2122"/>
              <a:ext cx="24" cy="35"/>
            </a:xfrm>
            <a:custGeom>
              <a:avLst/>
              <a:gdLst>
                <a:gd name="T0" fmla="*/ 13 w 24"/>
                <a:gd name="T1" fmla="*/ 0 h 35"/>
                <a:gd name="T2" fmla="*/ 19 w 24"/>
                <a:gd name="T3" fmla="*/ 2 h 35"/>
                <a:gd name="T4" fmla="*/ 22 w 24"/>
                <a:gd name="T5" fmla="*/ 3 h 35"/>
                <a:gd name="T6" fmla="*/ 22 w 24"/>
                <a:gd name="T7" fmla="*/ 11 h 35"/>
                <a:gd name="T8" fmla="*/ 20 w 24"/>
                <a:gd name="T9" fmla="*/ 11 h 35"/>
                <a:gd name="T10" fmla="*/ 19 w 24"/>
                <a:gd name="T11" fmla="*/ 6 h 35"/>
                <a:gd name="T12" fmla="*/ 17 w 24"/>
                <a:gd name="T13" fmla="*/ 4 h 35"/>
                <a:gd name="T14" fmla="*/ 12 w 24"/>
                <a:gd name="T15" fmla="*/ 3 h 35"/>
                <a:gd name="T16" fmla="*/ 10 w 24"/>
                <a:gd name="T17" fmla="*/ 3 h 35"/>
                <a:gd name="T18" fmla="*/ 8 w 24"/>
                <a:gd name="T19" fmla="*/ 4 h 35"/>
                <a:gd name="T20" fmla="*/ 7 w 24"/>
                <a:gd name="T21" fmla="*/ 6 h 35"/>
                <a:gd name="T22" fmla="*/ 6 w 24"/>
                <a:gd name="T23" fmla="*/ 8 h 35"/>
                <a:gd name="T24" fmla="*/ 6 w 24"/>
                <a:gd name="T25" fmla="*/ 10 h 35"/>
                <a:gd name="T26" fmla="*/ 7 w 24"/>
                <a:gd name="T27" fmla="*/ 12 h 35"/>
                <a:gd name="T28" fmla="*/ 14 w 24"/>
                <a:gd name="T29" fmla="*/ 15 h 35"/>
                <a:gd name="T30" fmla="*/ 17 w 24"/>
                <a:gd name="T31" fmla="*/ 16 h 35"/>
                <a:gd name="T32" fmla="*/ 19 w 24"/>
                <a:gd name="T33" fmla="*/ 17 h 35"/>
                <a:gd name="T34" fmla="*/ 21 w 24"/>
                <a:gd name="T35" fmla="*/ 18 h 35"/>
                <a:gd name="T36" fmla="*/ 23 w 24"/>
                <a:gd name="T37" fmla="*/ 21 h 35"/>
                <a:gd name="T38" fmla="*/ 24 w 24"/>
                <a:gd name="T39" fmla="*/ 25 h 35"/>
                <a:gd name="T40" fmla="*/ 23 w 24"/>
                <a:gd name="T41" fmla="*/ 30 h 35"/>
                <a:gd name="T42" fmla="*/ 21 w 24"/>
                <a:gd name="T43" fmla="*/ 33 h 35"/>
                <a:gd name="T44" fmla="*/ 19 w 24"/>
                <a:gd name="T45" fmla="*/ 34 h 35"/>
                <a:gd name="T46" fmla="*/ 15 w 24"/>
                <a:gd name="T47" fmla="*/ 35 h 35"/>
                <a:gd name="T48" fmla="*/ 9 w 24"/>
                <a:gd name="T49" fmla="*/ 35 h 35"/>
                <a:gd name="T50" fmla="*/ 6 w 24"/>
                <a:gd name="T51" fmla="*/ 34 h 35"/>
                <a:gd name="T52" fmla="*/ 3 w 24"/>
                <a:gd name="T53" fmla="*/ 34 h 35"/>
                <a:gd name="T54" fmla="*/ 1 w 24"/>
                <a:gd name="T55" fmla="*/ 32 h 35"/>
                <a:gd name="T56" fmla="*/ 0 w 24"/>
                <a:gd name="T57" fmla="*/ 23 h 35"/>
                <a:gd name="T58" fmla="*/ 2 w 24"/>
                <a:gd name="T59" fmla="*/ 23 h 35"/>
                <a:gd name="T60" fmla="*/ 3 w 24"/>
                <a:gd name="T61" fmla="*/ 26 h 35"/>
                <a:gd name="T62" fmla="*/ 6 w 24"/>
                <a:gd name="T63" fmla="*/ 31 h 35"/>
                <a:gd name="T64" fmla="*/ 9 w 24"/>
                <a:gd name="T65" fmla="*/ 32 h 35"/>
                <a:gd name="T66" fmla="*/ 12 w 24"/>
                <a:gd name="T67" fmla="*/ 33 h 35"/>
                <a:gd name="T68" fmla="*/ 15 w 24"/>
                <a:gd name="T69" fmla="*/ 33 h 35"/>
                <a:gd name="T70" fmla="*/ 18 w 24"/>
                <a:gd name="T71" fmla="*/ 30 h 35"/>
                <a:gd name="T72" fmla="*/ 19 w 24"/>
                <a:gd name="T73" fmla="*/ 27 h 35"/>
                <a:gd name="T74" fmla="*/ 16 w 24"/>
                <a:gd name="T75" fmla="*/ 22 h 35"/>
                <a:gd name="T76" fmla="*/ 13 w 24"/>
                <a:gd name="T77" fmla="*/ 21 h 35"/>
                <a:gd name="T78" fmla="*/ 11 w 24"/>
                <a:gd name="T79" fmla="*/ 21 h 35"/>
                <a:gd name="T80" fmla="*/ 8 w 24"/>
                <a:gd name="T81" fmla="*/ 19 h 35"/>
                <a:gd name="T82" fmla="*/ 6 w 24"/>
                <a:gd name="T83" fmla="*/ 18 h 35"/>
                <a:gd name="T84" fmla="*/ 2 w 24"/>
                <a:gd name="T85" fmla="*/ 15 h 35"/>
                <a:gd name="T86" fmla="*/ 2 w 24"/>
                <a:gd name="T87" fmla="*/ 13 h 35"/>
                <a:gd name="T88" fmla="*/ 1 w 24"/>
                <a:gd name="T89" fmla="*/ 11 h 35"/>
                <a:gd name="T90" fmla="*/ 2 w 24"/>
                <a:gd name="T91" fmla="*/ 8 h 35"/>
                <a:gd name="T92" fmla="*/ 2 w 24"/>
                <a:gd name="T93" fmla="*/ 5 h 35"/>
                <a:gd name="T94" fmla="*/ 4 w 24"/>
                <a:gd name="T95" fmla="*/ 3 h 35"/>
                <a:gd name="T96" fmla="*/ 6 w 24"/>
                <a:gd name="T97" fmla="*/ 2 h 35"/>
                <a:gd name="T98" fmla="*/ 13 w 24"/>
                <a:gd name="T9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" h="35">
                  <a:moveTo>
                    <a:pt x="13" y="0"/>
                  </a:moveTo>
                  <a:lnTo>
                    <a:pt x="19" y="2"/>
                  </a:lnTo>
                  <a:lnTo>
                    <a:pt x="22" y="3"/>
                  </a:lnTo>
                  <a:lnTo>
                    <a:pt x="22" y="11"/>
                  </a:lnTo>
                  <a:lnTo>
                    <a:pt x="20" y="11"/>
                  </a:lnTo>
                  <a:lnTo>
                    <a:pt x="19" y="6"/>
                  </a:lnTo>
                  <a:lnTo>
                    <a:pt x="17" y="4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8" y="4"/>
                  </a:lnTo>
                  <a:lnTo>
                    <a:pt x="7" y="6"/>
                  </a:lnTo>
                  <a:lnTo>
                    <a:pt x="6" y="8"/>
                  </a:lnTo>
                  <a:lnTo>
                    <a:pt x="6" y="10"/>
                  </a:lnTo>
                  <a:lnTo>
                    <a:pt x="7" y="12"/>
                  </a:lnTo>
                  <a:lnTo>
                    <a:pt x="14" y="15"/>
                  </a:lnTo>
                  <a:lnTo>
                    <a:pt x="17" y="16"/>
                  </a:lnTo>
                  <a:lnTo>
                    <a:pt x="19" y="17"/>
                  </a:lnTo>
                  <a:lnTo>
                    <a:pt x="21" y="18"/>
                  </a:lnTo>
                  <a:lnTo>
                    <a:pt x="23" y="21"/>
                  </a:lnTo>
                  <a:lnTo>
                    <a:pt x="24" y="25"/>
                  </a:lnTo>
                  <a:lnTo>
                    <a:pt x="23" y="30"/>
                  </a:lnTo>
                  <a:lnTo>
                    <a:pt x="21" y="33"/>
                  </a:lnTo>
                  <a:lnTo>
                    <a:pt x="19" y="34"/>
                  </a:lnTo>
                  <a:lnTo>
                    <a:pt x="15" y="35"/>
                  </a:lnTo>
                  <a:lnTo>
                    <a:pt x="9" y="35"/>
                  </a:lnTo>
                  <a:lnTo>
                    <a:pt x="6" y="34"/>
                  </a:lnTo>
                  <a:lnTo>
                    <a:pt x="3" y="34"/>
                  </a:lnTo>
                  <a:lnTo>
                    <a:pt x="1" y="32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3" y="26"/>
                  </a:lnTo>
                  <a:lnTo>
                    <a:pt x="6" y="31"/>
                  </a:lnTo>
                  <a:lnTo>
                    <a:pt x="9" y="32"/>
                  </a:lnTo>
                  <a:lnTo>
                    <a:pt x="12" y="33"/>
                  </a:lnTo>
                  <a:lnTo>
                    <a:pt x="15" y="33"/>
                  </a:lnTo>
                  <a:lnTo>
                    <a:pt x="18" y="30"/>
                  </a:lnTo>
                  <a:lnTo>
                    <a:pt x="19" y="27"/>
                  </a:lnTo>
                  <a:lnTo>
                    <a:pt x="16" y="22"/>
                  </a:lnTo>
                  <a:lnTo>
                    <a:pt x="13" y="21"/>
                  </a:lnTo>
                  <a:lnTo>
                    <a:pt x="11" y="21"/>
                  </a:lnTo>
                  <a:lnTo>
                    <a:pt x="8" y="19"/>
                  </a:lnTo>
                  <a:lnTo>
                    <a:pt x="6" y="18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1" y="11"/>
                  </a:lnTo>
                  <a:lnTo>
                    <a:pt x="2" y="8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4" name="Freeform 108">
              <a:extLst>
                <a:ext uri="{FF2B5EF4-FFF2-40B4-BE49-F238E27FC236}">
                  <a16:creationId xmlns:a16="http://schemas.microsoft.com/office/drawing/2014/main" id="{8D23825E-CE2B-4309-9FC5-6E89367328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39" y="2195"/>
              <a:ext cx="32" cy="51"/>
            </a:xfrm>
            <a:custGeom>
              <a:avLst/>
              <a:gdLst>
                <a:gd name="T0" fmla="*/ 13 w 32"/>
                <a:gd name="T1" fmla="*/ 35 h 51"/>
                <a:gd name="T2" fmla="*/ 9 w 32"/>
                <a:gd name="T3" fmla="*/ 36 h 51"/>
                <a:gd name="T4" fmla="*/ 7 w 32"/>
                <a:gd name="T5" fmla="*/ 39 h 51"/>
                <a:gd name="T6" fmla="*/ 7 w 32"/>
                <a:gd name="T7" fmla="*/ 44 h 51"/>
                <a:gd name="T8" fmla="*/ 13 w 32"/>
                <a:gd name="T9" fmla="*/ 49 h 51"/>
                <a:gd name="T10" fmla="*/ 21 w 32"/>
                <a:gd name="T11" fmla="*/ 48 h 51"/>
                <a:gd name="T12" fmla="*/ 24 w 32"/>
                <a:gd name="T13" fmla="*/ 45 h 51"/>
                <a:gd name="T14" fmla="*/ 26 w 32"/>
                <a:gd name="T15" fmla="*/ 39 h 51"/>
                <a:gd name="T16" fmla="*/ 21 w 32"/>
                <a:gd name="T17" fmla="*/ 35 h 51"/>
                <a:gd name="T18" fmla="*/ 15 w 32"/>
                <a:gd name="T19" fmla="*/ 34 h 51"/>
                <a:gd name="T20" fmla="*/ 13 w 32"/>
                <a:gd name="T21" fmla="*/ 4 h 51"/>
                <a:gd name="T22" fmla="*/ 10 w 32"/>
                <a:gd name="T23" fmla="*/ 5 h 51"/>
                <a:gd name="T24" fmla="*/ 8 w 32"/>
                <a:gd name="T25" fmla="*/ 9 h 51"/>
                <a:gd name="T26" fmla="*/ 9 w 32"/>
                <a:gd name="T27" fmla="*/ 18 h 51"/>
                <a:gd name="T28" fmla="*/ 13 w 32"/>
                <a:gd name="T29" fmla="*/ 21 h 51"/>
                <a:gd name="T30" fmla="*/ 20 w 32"/>
                <a:gd name="T31" fmla="*/ 18 h 51"/>
                <a:gd name="T32" fmla="*/ 22 w 32"/>
                <a:gd name="T33" fmla="*/ 12 h 51"/>
                <a:gd name="T34" fmla="*/ 21 w 32"/>
                <a:gd name="T35" fmla="*/ 7 h 51"/>
                <a:gd name="T36" fmla="*/ 18 w 32"/>
                <a:gd name="T37" fmla="*/ 4 h 51"/>
                <a:gd name="T38" fmla="*/ 15 w 32"/>
                <a:gd name="T39" fmla="*/ 3 h 51"/>
                <a:gd name="T40" fmla="*/ 18 w 32"/>
                <a:gd name="T41" fmla="*/ 1 h 51"/>
                <a:gd name="T42" fmla="*/ 23 w 32"/>
                <a:gd name="T43" fmla="*/ 3 h 51"/>
                <a:gd name="T44" fmla="*/ 31 w 32"/>
                <a:gd name="T45" fmla="*/ 5 h 51"/>
                <a:gd name="T46" fmla="*/ 27 w 32"/>
                <a:gd name="T47" fmla="*/ 7 h 51"/>
                <a:gd name="T48" fmla="*/ 28 w 32"/>
                <a:gd name="T49" fmla="*/ 12 h 51"/>
                <a:gd name="T50" fmla="*/ 23 w 32"/>
                <a:gd name="T51" fmla="*/ 21 h 51"/>
                <a:gd name="T52" fmla="*/ 14 w 32"/>
                <a:gd name="T53" fmla="*/ 23 h 51"/>
                <a:gd name="T54" fmla="*/ 9 w 32"/>
                <a:gd name="T55" fmla="*/ 24 h 51"/>
                <a:gd name="T56" fmla="*/ 8 w 32"/>
                <a:gd name="T57" fmla="*/ 28 h 51"/>
                <a:gd name="T58" fmla="*/ 10 w 32"/>
                <a:gd name="T59" fmla="*/ 29 h 51"/>
                <a:gd name="T60" fmla="*/ 26 w 32"/>
                <a:gd name="T61" fmla="*/ 31 h 51"/>
                <a:gd name="T62" fmla="*/ 30 w 32"/>
                <a:gd name="T63" fmla="*/ 34 h 51"/>
                <a:gd name="T64" fmla="*/ 31 w 32"/>
                <a:gd name="T65" fmla="*/ 42 h 51"/>
                <a:gd name="T66" fmla="*/ 26 w 32"/>
                <a:gd name="T67" fmla="*/ 49 h 51"/>
                <a:gd name="T68" fmla="*/ 18 w 32"/>
                <a:gd name="T69" fmla="*/ 51 h 51"/>
                <a:gd name="T70" fmla="*/ 9 w 32"/>
                <a:gd name="T71" fmla="*/ 50 h 51"/>
                <a:gd name="T72" fmla="*/ 1 w 32"/>
                <a:gd name="T73" fmla="*/ 45 h 51"/>
                <a:gd name="T74" fmla="*/ 0 w 32"/>
                <a:gd name="T75" fmla="*/ 39 h 51"/>
                <a:gd name="T76" fmla="*/ 3 w 32"/>
                <a:gd name="T77" fmla="*/ 36 h 51"/>
                <a:gd name="T78" fmla="*/ 6 w 32"/>
                <a:gd name="T79" fmla="*/ 35 h 51"/>
                <a:gd name="T80" fmla="*/ 5 w 32"/>
                <a:gd name="T81" fmla="*/ 33 h 51"/>
                <a:gd name="T82" fmla="*/ 2 w 32"/>
                <a:gd name="T83" fmla="*/ 27 h 51"/>
                <a:gd name="T84" fmla="*/ 8 w 32"/>
                <a:gd name="T85" fmla="*/ 22 h 51"/>
                <a:gd name="T86" fmla="*/ 3 w 32"/>
                <a:gd name="T87" fmla="*/ 19 h 51"/>
                <a:gd name="T88" fmla="*/ 1 w 32"/>
                <a:gd name="T89" fmla="*/ 15 h 51"/>
                <a:gd name="T90" fmla="*/ 1 w 32"/>
                <a:gd name="T91" fmla="*/ 9 h 51"/>
                <a:gd name="T92" fmla="*/ 9 w 32"/>
                <a:gd name="T93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" h="51">
                  <a:moveTo>
                    <a:pt x="15" y="34"/>
                  </a:moveTo>
                  <a:lnTo>
                    <a:pt x="13" y="35"/>
                  </a:lnTo>
                  <a:lnTo>
                    <a:pt x="10" y="35"/>
                  </a:lnTo>
                  <a:lnTo>
                    <a:pt x="9" y="36"/>
                  </a:lnTo>
                  <a:lnTo>
                    <a:pt x="7" y="37"/>
                  </a:lnTo>
                  <a:lnTo>
                    <a:pt x="7" y="39"/>
                  </a:lnTo>
                  <a:lnTo>
                    <a:pt x="6" y="41"/>
                  </a:lnTo>
                  <a:lnTo>
                    <a:pt x="7" y="44"/>
                  </a:lnTo>
                  <a:lnTo>
                    <a:pt x="8" y="45"/>
                  </a:lnTo>
                  <a:lnTo>
                    <a:pt x="13" y="49"/>
                  </a:lnTo>
                  <a:lnTo>
                    <a:pt x="18" y="49"/>
                  </a:lnTo>
                  <a:lnTo>
                    <a:pt x="21" y="48"/>
                  </a:lnTo>
                  <a:lnTo>
                    <a:pt x="22" y="47"/>
                  </a:lnTo>
                  <a:lnTo>
                    <a:pt x="24" y="45"/>
                  </a:lnTo>
                  <a:lnTo>
                    <a:pt x="26" y="43"/>
                  </a:lnTo>
                  <a:lnTo>
                    <a:pt x="26" y="39"/>
                  </a:lnTo>
                  <a:lnTo>
                    <a:pt x="22" y="36"/>
                  </a:lnTo>
                  <a:lnTo>
                    <a:pt x="21" y="35"/>
                  </a:lnTo>
                  <a:lnTo>
                    <a:pt x="18" y="34"/>
                  </a:lnTo>
                  <a:lnTo>
                    <a:pt x="15" y="34"/>
                  </a:lnTo>
                  <a:close/>
                  <a:moveTo>
                    <a:pt x="15" y="3"/>
                  </a:moveTo>
                  <a:lnTo>
                    <a:pt x="13" y="4"/>
                  </a:lnTo>
                  <a:lnTo>
                    <a:pt x="11" y="4"/>
                  </a:lnTo>
                  <a:lnTo>
                    <a:pt x="10" y="5"/>
                  </a:lnTo>
                  <a:lnTo>
                    <a:pt x="9" y="7"/>
                  </a:lnTo>
                  <a:lnTo>
                    <a:pt x="8" y="9"/>
                  </a:lnTo>
                  <a:lnTo>
                    <a:pt x="8" y="15"/>
                  </a:lnTo>
                  <a:lnTo>
                    <a:pt x="9" y="18"/>
                  </a:lnTo>
                  <a:lnTo>
                    <a:pt x="10" y="19"/>
                  </a:lnTo>
                  <a:lnTo>
                    <a:pt x="13" y="21"/>
                  </a:lnTo>
                  <a:lnTo>
                    <a:pt x="17" y="21"/>
                  </a:lnTo>
                  <a:lnTo>
                    <a:pt x="20" y="18"/>
                  </a:lnTo>
                  <a:lnTo>
                    <a:pt x="21" y="15"/>
                  </a:lnTo>
                  <a:lnTo>
                    <a:pt x="22" y="12"/>
                  </a:lnTo>
                  <a:lnTo>
                    <a:pt x="21" y="9"/>
                  </a:lnTo>
                  <a:lnTo>
                    <a:pt x="21" y="7"/>
                  </a:lnTo>
                  <a:lnTo>
                    <a:pt x="19" y="5"/>
                  </a:lnTo>
                  <a:lnTo>
                    <a:pt x="18" y="4"/>
                  </a:lnTo>
                  <a:lnTo>
                    <a:pt x="17" y="3"/>
                  </a:lnTo>
                  <a:lnTo>
                    <a:pt x="15" y="3"/>
                  </a:lnTo>
                  <a:close/>
                  <a:moveTo>
                    <a:pt x="15" y="0"/>
                  </a:moveTo>
                  <a:lnTo>
                    <a:pt x="18" y="1"/>
                  </a:lnTo>
                  <a:lnTo>
                    <a:pt x="21" y="2"/>
                  </a:lnTo>
                  <a:lnTo>
                    <a:pt x="23" y="3"/>
                  </a:lnTo>
                  <a:lnTo>
                    <a:pt x="32" y="0"/>
                  </a:lnTo>
                  <a:lnTo>
                    <a:pt x="31" y="5"/>
                  </a:lnTo>
                  <a:lnTo>
                    <a:pt x="26" y="6"/>
                  </a:lnTo>
                  <a:lnTo>
                    <a:pt x="27" y="7"/>
                  </a:lnTo>
                  <a:lnTo>
                    <a:pt x="27" y="9"/>
                  </a:lnTo>
                  <a:lnTo>
                    <a:pt x="28" y="12"/>
                  </a:lnTo>
                  <a:lnTo>
                    <a:pt x="26" y="18"/>
                  </a:lnTo>
                  <a:lnTo>
                    <a:pt x="23" y="21"/>
                  </a:lnTo>
                  <a:lnTo>
                    <a:pt x="19" y="22"/>
                  </a:lnTo>
                  <a:lnTo>
                    <a:pt x="14" y="23"/>
                  </a:lnTo>
                  <a:lnTo>
                    <a:pt x="10" y="23"/>
                  </a:lnTo>
                  <a:lnTo>
                    <a:pt x="9" y="24"/>
                  </a:lnTo>
                  <a:lnTo>
                    <a:pt x="8" y="25"/>
                  </a:lnTo>
                  <a:lnTo>
                    <a:pt x="8" y="28"/>
                  </a:lnTo>
                  <a:lnTo>
                    <a:pt x="9" y="28"/>
                  </a:lnTo>
                  <a:lnTo>
                    <a:pt x="10" y="29"/>
                  </a:lnTo>
                  <a:lnTo>
                    <a:pt x="22" y="29"/>
                  </a:lnTo>
                  <a:lnTo>
                    <a:pt x="26" y="31"/>
                  </a:lnTo>
                  <a:lnTo>
                    <a:pt x="29" y="32"/>
                  </a:lnTo>
                  <a:lnTo>
                    <a:pt x="30" y="34"/>
                  </a:lnTo>
                  <a:lnTo>
                    <a:pt x="31" y="36"/>
                  </a:lnTo>
                  <a:lnTo>
                    <a:pt x="31" y="42"/>
                  </a:lnTo>
                  <a:lnTo>
                    <a:pt x="28" y="47"/>
                  </a:lnTo>
                  <a:lnTo>
                    <a:pt x="26" y="49"/>
                  </a:lnTo>
                  <a:lnTo>
                    <a:pt x="22" y="50"/>
                  </a:lnTo>
                  <a:lnTo>
                    <a:pt x="18" y="51"/>
                  </a:lnTo>
                  <a:lnTo>
                    <a:pt x="14" y="51"/>
                  </a:lnTo>
                  <a:lnTo>
                    <a:pt x="9" y="50"/>
                  </a:lnTo>
                  <a:lnTo>
                    <a:pt x="5" y="49"/>
                  </a:lnTo>
                  <a:lnTo>
                    <a:pt x="1" y="45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1" y="37"/>
                  </a:lnTo>
                  <a:lnTo>
                    <a:pt x="3" y="36"/>
                  </a:lnTo>
                  <a:lnTo>
                    <a:pt x="5" y="35"/>
                  </a:lnTo>
                  <a:lnTo>
                    <a:pt x="6" y="35"/>
                  </a:lnTo>
                  <a:lnTo>
                    <a:pt x="8" y="34"/>
                  </a:lnTo>
                  <a:lnTo>
                    <a:pt x="5" y="33"/>
                  </a:lnTo>
                  <a:lnTo>
                    <a:pt x="2" y="30"/>
                  </a:lnTo>
                  <a:lnTo>
                    <a:pt x="2" y="27"/>
                  </a:lnTo>
                  <a:lnTo>
                    <a:pt x="5" y="23"/>
                  </a:lnTo>
                  <a:lnTo>
                    <a:pt x="8" y="22"/>
                  </a:lnTo>
                  <a:lnTo>
                    <a:pt x="5" y="21"/>
                  </a:lnTo>
                  <a:lnTo>
                    <a:pt x="3" y="19"/>
                  </a:lnTo>
                  <a:lnTo>
                    <a:pt x="2" y="18"/>
                  </a:lnTo>
                  <a:lnTo>
                    <a:pt x="1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5" name="Freeform 109">
              <a:extLst>
                <a:ext uri="{FF2B5EF4-FFF2-40B4-BE49-F238E27FC236}">
                  <a16:creationId xmlns:a16="http://schemas.microsoft.com/office/drawing/2014/main" id="{9333C3CB-97FD-4E7D-8828-AE6CB53CC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4" y="2195"/>
              <a:ext cx="23" cy="35"/>
            </a:xfrm>
            <a:custGeom>
              <a:avLst/>
              <a:gdLst>
                <a:gd name="T0" fmla="*/ 10 w 23"/>
                <a:gd name="T1" fmla="*/ 0 h 35"/>
                <a:gd name="T2" fmla="*/ 11 w 23"/>
                <a:gd name="T3" fmla="*/ 6 h 35"/>
                <a:gd name="T4" fmla="*/ 13 w 23"/>
                <a:gd name="T5" fmla="*/ 5 h 35"/>
                <a:gd name="T6" fmla="*/ 17 w 23"/>
                <a:gd name="T7" fmla="*/ 1 h 35"/>
                <a:gd name="T8" fmla="*/ 18 w 23"/>
                <a:gd name="T9" fmla="*/ 0 h 35"/>
                <a:gd name="T10" fmla="*/ 20 w 23"/>
                <a:gd name="T11" fmla="*/ 0 h 35"/>
                <a:gd name="T12" fmla="*/ 21 w 23"/>
                <a:gd name="T13" fmla="*/ 1 h 35"/>
                <a:gd name="T14" fmla="*/ 23 w 23"/>
                <a:gd name="T15" fmla="*/ 3 h 35"/>
                <a:gd name="T16" fmla="*/ 23 w 23"/>
                <a:gd name="T17" fmla="*/ 5 h 35"/>
                <a:gd name="T18" fmla="*/ 22 w 23"/>
                <a:gd name="T19" fmla="*/ 6 h 35"/>
                <a:gd name="T20" fmla="*/ 21 w 23"/>
                <a:gd name="T21" fmla="*/ 7 h 35"/>
                <a:gd name="T22" fmla="*/ 20 w 23"/>
                <a:gd name="T23" fmla="*/ 8 h 35"/>
                <a:gd name="T24" fmla="*/ 19 w 23"/>
                <a:gd name="T25" fmla="*/ 8 h 35"/>
                <a:gd name="T26" fmla="*/ 17 w 23"/>
                <a:gd name="T27" fmla="*/ 7 h 35"/>
                <a:gd name="T28" fmla="*/ 16 w 23"/>
                <a:gd name="T29" fmla="*/ 6 h 35"/>
                <a:gd name="T30" fmla="*/ 13 w 23"/>
                <a:gd name="T31" fmla="*/ 6 h 35"/>
                <a:gd name="T32" fmla="*/ 13 w 23"/>
                <a:gd name="T33" fmla="*/ 7 h 35"/>
                <a:gd name="T34" fmla="*/ 11 w 23"/>
                <a:gd name="T35" fmla="*/ 10 h 35"/>
                <a:gd name="T36" fmla="*/ 11 w 23"/>
                <a:gd name="T37" fmla="*/ 31 h 35"/>
                <a:gd name="T38" fmla="*/ 14 w 23"/>
                <a:gd name="T39" fmla="*/ 33 h 35"/>
                <a:gd name="T40" fmla="*/ 17 w 23"/>
                <a:gd name="T41" fmla="*/ 33 h 35"/>
                <a:gd name="T42" fmla="*/ 17 w 23"/>
                <a:gd name="T43" fmla="*/ 35 h 35"/>
                <a:gd name="T44" fmla="*/ 0 w 23"/>
                <a:gd name="T45" fmla="*/ 35 h 35"/>
                <a:gd name="T46" fmla="*/ 0 w 23"/>
                <a:gd name="T47" fmla="*/ 33 h 35"/>
                <a:gd name="T48" fmla="*/ 2 w 23"/>
                <a:gd name="T49" fmla="*/ 32 h 35"/>
                <a:gd name="T50" fmla="*/ 3 w 23"/>
                <a:gd name="T51" fmla="*/ 32 h 35"/>
                <a:gd name="T52" fmla="*/ 4 w 23"/>
                <a:gd name="T53" fmla="*/ 31 h 35"/>
                <a:gd name="T54" fmla="*/ 4 w 23"/>
                <a:gd name="T55" fmla="*/ 6 h 35"/>
                <a:gd name="T56" fmla="*/ 3 w 23"/>
                <a:gd name="T57" fmla="*/ 5 h 35"/>
                <a:gd name="T58" fmla="*/ 0 w 23"/>
                <a:gd name="T59" fmla="*/ 5 h 35"/>
                <a:gd name="T60" fmla="*/ 0 w 23"/>
                <a:gd name="T61" fmla="*/ 3 h 35"/>
                <a:gd name="T62" fmla="*/ 10 w 23"/>
                <a:gd name="T6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" h="35">
                  <a:moveTo>
                    <a:pt x="10" y="0"/>
                  </a:moveTo>
                  <a:lnTo>
                    <a:pt x="11" y="6"/>
                  </a:lnTo>
                  <a:lnTo>
                    <a:pt x="13" y="5"/>
                  </a:lnTo>
                  <a:lnTo>
                    <a:pt x="17" y="1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1" y="1"/>
                  </a:lnTo>
                  <a:lnTo>
                    <a:pt x="23" y="3"/>
                  </a:lnTo>
                  <a:lnTo>
                    <a:pt x="23" y="5"/>
                  </a:lnTo>
                  <a:lnTo>
                    <a:pt x="22" y="6"/>
                  </a:lnTo>
                  <a:lnTo>
                    <a:pt x="21" y="7"/>
                  </a:lnTo>
                  <a:lnTo>
                    <a:pt x="20" y="8"/>
                  </a:lnTo>
                  <a:lnTo>
                    <a:pt x="19" y="8"/>
                  </a:lnTo>
                  <a:lnTo>
                    <a:pt x="17" y="7"/>
                  </a:lnTo>
                  <a:lnTo>
                    <a:pt x="16" y="6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1" y="10"/>
                  </a:lnTo>
                  <a:lnTo>
                    <a:pt x="11" y="31"/>
                  </a:lnTo>
                  <a:lnTo>
                    <a:pt x="14" y="33"/>
                  </a:lnTo>
                  <a:lnTo>
                    <a:pt x="17" y="33"/>
                  </a:lnTo>
                  <a:lnTo>
                    <a:pt x="17" y="35"/>
                  </a:lnTo>
                  <a:lnTo>
                    <a:pt x="0" y="35"/>
                  </a:lnTo>
                  <a:lnTo>
                    <a:pt x="0" y="33"/>
                  </a:lnTo>
                  <a:lnTo>
                    <a:pt x="2" y="32"/>
                  </a:lnTo>
                  <a:lnTo>
                    <a:pt x="3" y="32"/>
                  </a:lnTo>
                  <a:lnTo>
                    <a:pt x="4" y="31"/>
                  </a:lnTo>
                  <a:lnTo>
                    <a:pt x="4" y="6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6" name="Freeform 110">
              <a:extLst>
                <a:ext uri="{FF2B5EF4-FFF2-40B4-BE49-F238E27FC236}">
                  <a16:creationId xmlns:a16="http://schemas.microsoft.com/office/drawing/2014/main" id="{5BA224DF-D595-4D96-98C6-742939C23E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0" y="2195"/>
              <a:ext cx="33" cy="36"/>
            </a:xfrm>
            <a:custGeom>
              <a:avLst/>
              <a:gdLst>
                <a:gd name="T0" fmla="*/ 16 w 33"/>
                <a:gd name="T1" fmla="*/ 18 h 36"/>
                <a:gd name="T2" fmla="*/ 10 w 33"/>
                <a:gd name="T3" fmla="*/ 20 h 36"/>
                <a:gd name="T4" fmla="*/ 8 w 33"/>
                <a:gd name="T5" fmla="*/ 22 h 36"/>
                <a:gd name="T6" fmla="*/ 9 w 33"/>
                <a:gd name="T7" fmla="*/ 31 h 36"/>
                <a:gd name="T8" fmla="*/ 13 w 33"/>
                <a:gd name="T9" fmla="*/ 32 h 36"/>
                <a:gd name="T10" fmla="*/ 16 w 33"/>
                <a:gd name="T11" fmla="*/ 31 h 36"/>
                <a:gd name="T12" fmla="*/ 20 w 33"/>
                <a:gd name="T13" fmla="*/ 27 h 36"/>
                <a:gd name="T14" fmla="*/ 21 w 33"/>
                <a:gd name="T15" fmla="*/ 16 h 36"/>
                <a:gd name="T16" fmla="*/ 19 w 33"/>
                <a:gd name="T17" fmla="*/ 1 h 36"/>
                <a:gd name="T18" fmla="*/ 25 w 33"/>
                <a:gd name="T19" fmla="*/ 4 h 36"/>
                <a:gd name="T20" fmla="*/ 26 w 33"/>
                <a:gd name="T21" fmla="*/ 29 h 36"/>
                <a:gd name="T22" fmla="*/ 29 w 33"/>
                <a:gd name="T23" fmla="*/ 32 h 36"/>
                <a:gd name="T24" fmla="*/ 33 w 33"/>
                <a:gd name="T25" fmla="*/ 34 h 36"/>
                <a:gd name="T26" fmla="*/ 27 w 33"/>
                <a:gd name="T27" fmla="*/ 36 h 36"/>
                <a:gd name="T28" fmla="*/ 22 w 33"/>
                <a:gd name="T29" fmla="*/ 35 h 36"/>
                <a:gd name="T30" fmla="*/ 18 w 33"/>
                <a:gd name="T31" fmla="*/ 33 h 36"/>
                <a:gd name="T32" fmla="*/ 10 w 33"/>
                <a:gd name="T33" fmla="*/ 36 h 36"/>
                <a:gd name="T34" fmla="*/ 3 w 33"/>
                <a:gd name="T35" fmla="*/ 32 h 36"/>
                <a:gd name="T36" fmla="*/ 0 w 33"/>
                <a:gd name="T37" fmla="*/ 28 h 36"/>
                <a:gd name="T38" fmla="*/ 1 w 33"/>
                <a:gd name="T39" fmla="*/ 22 h 36"/>
                <a:gd name="T40" fmla="*/ 4 w 33"/>
                <a:gd name="T41" fmla="*/ 19 h 36"/>
                <a:gd name="T42" fmla="*/ 12 w 33"/>
                <a:gd name="T43" fmla="*/ 16 h 36"/>
                <a:gd name="T44" fmla="*/ 21 w 33"/>
                <a:gd name="T45" fmla="*/ 13 h 36"/>
                <a:gd name="T46" fmla="*/ 20 w 33"/>
                <a:gd name="T47" fmla="*/ 8 h 36"/>
                <a:gd name="T48" fmla="*/ 17 w 33"/>
                <a:gd name="T49" fmla="*/ 4 h 36"/>
                <a:gd name="T50" fmla="*/ 15 w 33"/>
                <a:gd name="T51" fmla="*/ 3 h 36"/>
                <a:gd name="T52" fmla="*/ 11 w 33"/>
                <a:gd name="T53" fmla="*/ 5 h 36"/>
                <a:gd name="T54" fmla="*/ 8 w 33"/>
                <a:gd name="T55" fmla="*/ 9 h 36"/>
                <a:gd name="T56" fmla="*/ 7 w 33"/>
                <a:gd name="T57" fmla="*/ 12 h 36"/>
                <a:gd name="T58" fmla="*/ 4 w 33"/>
                <a:gd name="T59" fmla="*/ 11 h 36"/>
                <a:gd name="T60" fmla="*/ 2 w 33"/>
                <a:gd name="T61" fmla="*/ 9 h 36"/>
                <a:gd name="T62" fmla="*/ 8 w 33"/>
                <a:gd name="T63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" h="36">
                  <a:moveTo>
                    <a:pt x="21" y="16"/>
                  </a:moveTo>
                  <a:lnTo>
                    <a:pt x="16" y="18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8" y="21"/>
                  </a:lnTo>
                  <a:lnTo>
                    <a:pt x="8" y="22"/>
                  </a:lnTo>
                  <a:lnTo>
                    <a:pt x="8" y="27"/>
                  </a:lnTo>
                  <a:lnTo>
                    <a:pt x="9" y="31"/>
                  </a:lnTo>
                  <a:lnTo>
                    <a:pt x="11" y="31"/>
                  </a:lnTo>
                  <a:lnTo>
                    <a:pt x="13" y="32"/>
                  </a:lnTo>
                  <a:lnTo>
                    <a:pt x="15" y="31"/>
                  </a:lnTo>
                  <a:lnTo>
                    <a:pt x="16" y="31"/>
                  </a:lnTo>
                  <a:lnTo>
                    <a:pt x="18" y="31"/>
                  </a:lnTo>
                  <a:lnTo>
                    <a:pt x="20" y="27"/>
                  </a:lnTo>
                  <a:lnTo>
                    <a:pt x="21" y="25"/>
                  </a:lnTo>
                  <a:lnTo>
                    <a:pt x="21" y="16"/>
                  </a:lnTo>
                  <a:close/>
                  <a:moveTo>
                    <a:pt x="15" y="0"/>
                  </a:moveTo>
                  <a:lnTo>
                    <a:pt x="19" y="1"/>
                  </a:lnTo>
                  <a:lnTo>
                    <a:pt x="21" y="2"/>
                  </a:lnTo>
                  <a:lnTo>
                    <a:pt x="25" y="4"/>
                  </a:lnTo>
                  <a:lnTo>
                    <a:pt x="26" y="7"/>
                  </a:lnTo>
                  <a:lnTo>
                    <a:pt x="26" y="29"/>
                  </a:lnTo>
                  <a:lnTo>
                    <a:pt x="27" y="31"/>
                  </a:lnTo>
                  <a:lnTo>
                    <a:pt x="29" y="32"/>
                  </a:lnTo>
                  <a:lnTo>
                    <a:pt x="32" y="32"/>
                  </a:lnTo>
                  <a:lnTo>
                    <a:pt x="33" y="34"/>
                  </a:lnTo>
                  <a:lnTo>
                    <a:pt x="29" y="35"/>
                  </a:lnTo>
                  <a:lnTo>
                    <a:pt x="27" y="36"/>
                  </a:lnTo>
                  <a:lnTo>
                    <a:pt x="23" y="36"/>
                  </a:lnTo>
                  <a:lnTo>
                    <a:pt x="22" y="35"/>
                  </a:lnTo>
                  <a:lnTo>
                    <a:pt x="21" y="31"/>
                  </a:lnTo>
                  <a:lnTo>
                    <a:pt x="18" y="33"/>
                  </a:lnTo>
                  <a:lnTo>
                    <a:pt x="13" y="35"/>
                  </a:lnTo>
                  <a:lnTo>
                    <a:pt x="10" y="36"/>
                  </a:lnTo>
                  <a:lnTo>
                    <a:pt x="8" y="36"/>
                  </a:lnTo>
                  <a:lnTo>
                    <a:pt x="3" y="32"/>
                  </a:lnTo>
                  <a:lnTo>
                    <a:pt x="2" y="31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1" y="22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7" y="18"/>
                  </a:lnTo>
                  <a:lnTo>
                    <a:pt x="12" y="16"/>
                  </a:lnTo>
                  <a:lnTo>
                    <a:pt x="17" y="14"/>
                  </a:lnTo>
                  <a:lnTo>
                    <a:pt x="21" y="13"/>
                  </a:lnTo>
                  <a:lnTo>
                    <a:pt x="21" y="10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17" y="4"/>
                  </a:lnTo>
                  <a:lnTo>
                    <a:pt x="16" y="3"/>
                  </a:lnTo>
                  <a:lnTo>
                    <a:pt x="15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9" y="6"/>
                  </a:lnTo>
                  <a:lnTo>
                    <a:pt x="8" y="9"/>
                  </a:lnTo>
                  <a:lnTo>
                    <a:pt x="8" y="11"/>
                  </a:lnTo>
                  <a:lnTo>
                    <a:pt x="7" y="12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4" y="5"/>
                  </a:lnTo>
                  <a:lnTo>
                    <a:pt x="8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7" name="Freeform 111">
              <a:extLst>
                <a:ext uri="{FF2B5EF4-FFF2-40B4-BE49-F238E27FC236}">
                  <a16:creationId xmlns:a16="http://schemas.microsoft.com/office/drawing/2014/main" id="{C05EB104-5991-429A-8F0D-50BE690D0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4" y="2195"/>
              <a:ext cx="38" cy="35"/>
            </a:xfrm>
            <a:custGeom>
              <a:avLst/>
              <a:gdLst>
                <a:gd name="T0" fmla="*/ 11 w 38"/>
                <a:gd name="T1" fmla="*/ 0 h 35"/>
                <a:gd name="T2" fmla="*/ 12 w 38"/>
                <a:gd name="T3" fmla="*/ 6 h 35"/>
                <a:gd name="T4" fmla="*/ 15 w 38"/>
                <a:gd name="T5" fmla="*/ 4 h 35"/>
                <a:gd name="T6" fmla="*/ 17 w 38"/>
                <a:gd name="T7" fmla="*/ 2 h 35"/>
                <a:gd name="T8" fmla="*/ 24 w 38"/>
                <a:gd name="T9" fmla="*/ 0 h 35"/>
                <a:gd name="T10" fmla="*/ 27 w 38"/>
                <a:gd name="T11" fmla="*/ 1 h 35"/>
                <a:gd name="T12" fmla="*/ 30 w 38"/>
                <a:gd name="T13" fmla="*/ 2 h 35"/>
                <a:gd name="T14" fmla="*/ 31 w 38"/>
                <a:gd name="T15" fmla="*/ 4 h 35"/>
                <a:gd name="T16" fmla="*/ 33 w 38"/>
                <a:gd name="T17" fmla="*/ 6 h 35"/>
                <a:gd name="T18" fmla="*/ 34 w 38"/>
                <a:gd name="T19" fmla="*/ 9 h 35"/>
                <a:gd name="T20" fmla="*/ 34 w 38"/>
                <a:gd name="T21" fmla="*/ 31 h 35"/>
                <a:gd name="T22" fmla="*/ 36 w 38"/>
                <a:gd name="T23" fmla="*/ 33 h 35"/>
                <a:gd name="T24" fmla="*/ 38 w 38"/>
                <a:gd name="T25" fmla="*/ 33 h 35"/>
                <a:gd name="T26" fmla="*/ 38 w 38"/>
                <a:gd name="T27" fmla="*/ 35 h 35"/>
                <a:gd name="T28" fmla="*/ 22 w 38"/>
                <a:gd name="T29" fmla="*/ 35 h 35"/>
                <a:gd name="T30" fmla="*/ 22 w 38"/>
                <a:gd name="T31" fmla="*/ 33 h 35"/>
                <a:gd name="T32" fmla="*/ 25 w 38"/>
                <a:gd name="T33" fmla="*/ 32 h 35"/>
                <a:gd name="T34" fmla="*/ 26 w 38"/>
                <a:gd name="T35" fmla="*/ 32 h 35"/>
                <a:gd name="T36" fmla="*/ 27 w 38"/>
                <a:gd name="T37" fmla="*/ 31 h 35"/>
                <a:gd name="T38" fmla="*/ 27 w 38"/>
                <a:gd name="T39" fmla="*/ 9 h 35"/>
                <a:gd name="T40" fmla="*/ 26 w 38"/>
                <a:gd name="T41" fmla="*/ 8 h 35"/>
                <a:gd name="T42" fmla="*/ 23 w 38"/>
                <a:gd name="T43" fmla="*/ 5 h 35"/>
                <a:gd name="T44" fmla="*/ 18 w 38"/>
                <a:gd name="T45" fmla="*/ 5 h 35"/>
                <a:gd name="T46" fmla="*/ 16 w 38"/>
                <a:gd name="T47" fmla="*/ 6 h 35"/>
                <a:gd name="T48" fmla="*/ 12 w 38"/>
                <a:gd name="T49" fmla="*/ 9 h 35"/>
                <a:gd name="T50" fmla="*/ 12 w 38"/>
                <a:gd name="T51" fmla="*/ 11 h 35"/>
                <a:gd name="T52" fmla="*/ 12 w 38"/>
                <a:gd name="T53" fmla="*/ 31 h 35"/>
                <a:gd name="T54" fmla="*/ 14 w 38"/>
                <a:gd name="T55" fmla="*/ 33 h 35"/>
                <a:gd name="T56" fmla="*/ 17 w 38"/>
                <a:gd name="T57" fmla="*/ 33 h 35"/>
                <a:gd name="T58" fmla="*/ 17 w 38"/>
                <a:gd name="T59" fmla="*/ 35 h 35"/>
                <a:gd name="T60" fmla="*/ 0 w 38"/>
                <a:gd name="T61" fmla="*/ 35 h 35"/>
                <a:gd name="T62" fmla="*/ 0 w 38"/>
                <a:gd name="T63" fmla="*/ 33 h 35"/>
                <a:gd name="T64" fmla="*/ 3 w 38"/>
                <a:gd name="T65" fmla="*/ 32 h 35"/>
                <a:gd name="T66" fmla="*/ 4 w 38"/>
                <a:gd name="T67" fmla="*/ 32 h 35"/>
                <a:gd name="T68" fmla="*/ 5 w 38"/>
                <a:gd name="T69" fmla="*/ 31 h 35"/>
                <a:gd name="T70" fmla="*/ 5 w 38"/>
                <a:gd name="T71" fmla="*/ 5 h 35"/>
                <a:gd name="T72" fmla="*/ 4 w 38"/>
                <a:gd name="T73" fmla="*/ 5 h 35"/>
                <a:gd name="T74" fmla="*/ 1 w 38"/>
                <a:gd name="T75" fmla="*/ 5 h 35"/>
                <a:gd name="T76" fmla="*/ 1 w 38"/>
                <a:gd name="T77" fmla="*/ 3 h 35"/>
                <a:gd name="T78" fmla="*/ 11 w 38"/>
                <a:gd name="T7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" h="35">
                  <a:moveTo>
                    <a:pt x="11" y="0"/>
                  </a:moveTo>
                  <a:lnTo>
                    <a:pt x="12" y="6"/>
                  </a:lnTo>
                  <a:lnTo>
                    <a:pt x="15" y="4"/>
                  </a:lnTo>
                  <a:lnTo>
                    <a:pt x="17" y="2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30" y="2"/>
                  </a:lnTo>
                  <a:lnTo>
                    <a:pt x="31" y="4"/>
                  </a:lnTo>
                  <a:lnTo>
                    <a:pt x="33" y="6"/>
                  </a:lnTo>
                  <a:lnTo>
                    <a:pt x="34" y="9"/>
                  </a:lnTo>
                  <a:lnTo>
                    <a:pt x="34" y="31"/>
                  </a:lnTo>
                  <a:lnTo>
                    <a:pt x="36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22" y="35"/>
                  </a:lnTo>
                  <a:lnTo>
                    <a:pt x="22" y="33"/>
                  </a:lnTo>
                  <a:lnTo>
                    <a:pt x="25" y="32"/>
                  </a:lnTo>
                  <a:lnTo>
                    <a:pt x="26" y="32"/>
                  </a:lnTo>
                  <a:lnTo>
                    <a:pt x="27" y="31"/>
                  </a:lnTo>
                  <a:lnTo>
                    <a:pt x="27" y="9"/>
                  </a:lnTo>
                  <a:lnTo>
                    <a:pt x="26" y="8"/>
                  </a:lnTo>
                  <a:lnTo>
                    <a:pt x="23" y="5"/>
                  </a:lnTo>
                  <a:lnTo>
                    <a:pt x="18" y="5"/>
                  </a:lnTo>
                  <a:lnTo>
                    <a:pt x="16" y="6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31"/>
                  </a:lnTo>
                  <a:lnTo>
                    <a:pt x="14" y="33"/>
                  </a:lnTo>
                  <a:lnTo>
                    <a:pt x="17" y="33"/>
                  </a:lnTo>
                  <a:lnTo>
                    <a:pt x="17" y="35"/>
                  </a:lnTo>
                  <a:lnTo>
                    <a:pt x="0" y="35"/>
                  </a:lnTo>
                  <a:lnTo>
                    <a:pt x="0" y="33"/>
                  </a:lnTo>
                  <a:lnTo>
                    <a:pt x="3" y="32"/>
                  </a:lnTo>
                  <a:lnTo>
                    <a:pt x="4" y="32"/>
                  </a:lnTo>
                  <a:lnTo>
                    <a:pt x="5" y="31"/>
                  </a:lnTo>
                  <a:lnTo>
                    <a:pt x="5" y="5"/>
                  </a:lnTo>
                  <a:lnTo>
                    <a:pt x="4" y="5"/>
                  </a:lnTo>
                  <a:lnTo>
                    <a:pt x="1" y="5"/>
                  </a:lnTo>
                  <a:lnTo>
                    <a:pt x="1" y="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8" name="Freeform 112">
              <a:extLst>
                <a:ext uri="{FF2B5EF4-FFF2-40B4-BE49-F238E27FC236}">
                  <a16:creationId xmlns:a16="http://schemas.microsoft.com/office/drawing/2014/main" id="{20A0E844-48FC-49E4-9A13-0450717E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" y="2188"/>
              <a:ext cx="21" cy="43"/>
            </a:xfrm>
            <a:custGeom>
              <a:avLst/>
              <a:gdLst>
                <a:gd name="T0" fmla="*/ 9 w 21"/>
                <a:gd name="T1" fmla="*/ 0 h 43"/>
                <a:gd name="T2" fmla="*/ 11 w 21"/>
                <a:gd name="T3" fmla="*/ 0 h 43"/>
                <a:gd name="T4" fmla="*/ 11 w 21"/>
                <a:gd name="T5" fmla="*/ 8 h 43"/>
                <a:gd name="T6" fmla="*/ 20 w 21"/>
                <a:gd name="T7" fmla="*/ 8 h 43"/>
                <a:gd name="T8" fmla="*/ 20 w 21"/>
                <a:gd name="T9" fmla="*/ 12 h 43"/>
                <a:gd name="T10" fmla="*/ 11 w 21"/>
                <a:gd name="T11" fmla="*/ 12 h 43"/>
                <a:gd name="T12" fmla="*/ 11 w 21"/>
                <a:gd name="T13" fmla="*/ 35 h 43"/>
                <a:gd name="T14" fmla="*/ 13 w 21"/>
                <a:gd name="T15" fmla="*/ 38 h 43"/>
                <a:gd name="T16" fmla="*/ 14 w 21"/>
                <a:gd name="T17" fmla="*/ 39 h 43"/>
                <a:gd name="T18" fmla="*/ 18 w 21"/>
                <a:gd name="T19" fmla="*/ 39 h 43"/>
                <a:gd name="T20" fmla="*/ 20 w 21"/>
                <a:gd name="T21" fmla="*/ 38 h 43"/>
                <a:gd name="T22" fmla="*/ 21 w 21"/>
                <a:gd name="T23" fmla="*/ 39 h 43"/>
                <a:gd name="T24" fmla="*/ 18 w 21"/>
                <a:gd name="T25" fmla="*/ 41 h 43"/>
                <a:gd name="T26" fmla="*/ 12 w 21"/>
                <a:gd name="T27" fmla="*/ 43 h 43"/>
                <a:gd name="T28" fmla="*/ 9 w 21"/>
                <a:gd name="T29" fmla="*/ 43 h 43"/>
                <a:gd name="T30" fmla="*/ 9 w 21"/>
                <a:gd name="T31" fmla="*/ 42 h 43"/>
                <a:gd name="T32" fmla="*/ 7 w 21"/>
                <a:gd name="T33" fmla="*/ 41 h 43"/>
                <a:gd name="T34" fmla="*/ 5 w 21"/>
                <a:gd name="T35" fmla="*/ 39 h 43"/>
                <a:gd name="T36" fmla="*/ 5 w 21"/>
                <a:gd name="T37" fmla="*/ 38 h 43"/>
                <a:gd name="T38" fmla="*/ 5 w 21"/>
                <a:gd name="T39" fmla="*/ 12 h 43"/>
                <a:gd name="T40" fmla="*/ 0 w 21"/>
                <a:gd name="T41" fmla="*/ 12 h 43"/>
                <a:gd name="T42" fmla="*/ 0 w 21"/>
                <a:gd name="T43" fmla="*/ 8 h 43"/>
                <a:gd name="T44" fmla="*/ 5 w 21"/>
                <a:gd name="T45" fmla="*/ 8 h 43"/>
                <a:gd name="T46" fmla="*/ 9 w 21"/>
                <a:gd name="T4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" h="43">
                  <a:moveTo>
                    <a:pt x="9" y="0"/>
                  </a:moveTo>
                  <a:lnTo>
                    <a:pt x="11" y="0"/>
                  </a:lnTo>
                  <a:lnTo>
                    <a:pt x="11" y="8"/>
                  </a:lnTo>
                  <a:lnTo>
                    <a:pt x="20" y="8"/>
                  </a:lnTo>
                  <a:lnTo>
                    <a:pt x="20" y="12"/>
                  </a:lnTo>
                  <a:lnTo>
                    <a:pt x="11" y="12"/>
                  </a:lnTo>
                  <a:lnTo>
                    <a:pt x="11" y="35"/>
                  </a:lnTo>
                  <a:lnTo>
                    <a:pt x="13" y="38"/>
                  </a:lnTo>
                  <a:lnTo>
                    <a:pt x="14" y="39"/>
                  </a:lnTo>
                  <a:lnTo>
                    <a:pt x="18" y="39"/>
                  </a:lnTo>
                  <a:lnTo>
                    <a:pt x="20" y="38"/>
                  </a:lnTo>
                  <a:lnTo>
                    <a:pt x="21" y="39"/>
                  </a:lnTo>
                  <a:lnTo>
                    <a:pt x="18" y="41"/>
                  </a:lnTo>
                  <a:lnTo>
                    <a:pt x="12" y="43"/>
                  </a:lnTo>
                  <a:lnTo>
                    <a:pt x="9" y="43"/>
                  </a:lnTo>
                  <a:lnTo>
                    <a:pt x="9" y="42"/>
                  </a:lnTo>
                  <a:lnTo>
                    <a:pt x="7" y="41"/>
                  </a:lnTo>
                  <a:lnTo>
                    <a:pt x="5" y="39"/>
                  </a:lnTo>
                  <a:lnTo>
                    <a:pt x="5" y="3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5" y="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9" name="Freeform 113">
              <a:extLst>
                <a:ext uri="{FF2B5EF4-FFF2-40B4-BE49-F238E27FC236}">
                  <a16:creationId xmlns:a16="http://schemas.microsoft.com/office/drawing/2014/main" id="{EBFA915C-FE3E-488C-85D9-A1E9C17E7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" y="2279"/>
              <a:ext cx="22" cy="22"/>
            </a:xfrm>
            <a:custGeom>
              <a:avLst/>
              <a:gdLst>
                <a:gd name="T0" fmla="*/ 12 w 22"/>
                <a:gd name="T1" fmla="*/ 0 h 22"/>
                <a:gd name="T2" fmla="*/ 15 w 22"/>
                <a:gd name="T3" fmla="*/ 1 h 22"/>
                <a:gd name="T4" fmla="*/ 18 w 22"/>
                <a:gd name="T5" fmla="*/ 3 h 22"/>
                <a:gd name="T6" fmla="*/ 20 w 22"/>
                <a:gd name="T7" fmla="*/ 4 h 22"/>
                <a:gd name="T8" fmla="*/ 21 w 22"/>
                <a:gd name="T9" fmla="*/ 8 h 22"/>
                <a:gd name="T10" fmla="*/ 22 w 22"/>
                <a:gd name="T11" fmla="*/ 11 h 22"/>
                <a:gd name="T12" fmla="*/ 21 w 22"/>
                <a:gd name="T13" fmla="*/ 15 h 22"/>
                <a:gd name="T14" fmla="*/ 18 w 22"/>
                <a:gd name="T15" fmla="*/ 20 h 22"/>
                <a:gd name="T16" fmla="*/ 15 w 22"/>
                <a:gd name="T17" fmla="*/ 22 h 22"/>
                <a:gd name="T18" fmla="*/ 12 w 22"/>
                <a:gd name="T19" fmla="*/ 22 h 22"/>
                <a:gd name="T20" fmla="*/ 7 w 22"/>
                <a:gd name="T21" fmla="*/ 22 h 22"/>
                <a:gd name="T22" fmla="*/ 5 w 22"/>
                <a:gd name="T23" fmla="*/ 20 h 22"/>
                <a:gd name="T24" fmla="*/ 3 w 22"/>
                <a:gd name="T25" fmla="*/ 17 h 22"/>
                <a:gd name="T26" fmla="*/ 1 w 22"/>
                <a:gd name="T27" fmla="*/ 15 h 22"/>
                <a:gd name="T28" fmla="*/ 0 w 22"/>
                <a:gd name="T29" fmla="*/ 11 h 22"/>
                <a:gd name="T30" fmla="*/ 1 w 22"/>
                <a:gd name="T31" fmla="*/ 8 h 22"/>
                <a:gd name="T32" fmla="*/ 3 w 22"/>
                <a:gd name="T33" fmla="*/ 4 h 22"/>
                <a:gd name="T34" fmla="*/ 7 w 22"/>
                <a:gd name="T35" fmla="*/ 1 h 22"/>
                <a:gd name="T36" fmla="*/ 12 w 22"/>
                <a:gd name="T3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lnTo>
                    <a:pt x="15" y="1"/>
                  </a:lnTo>
                  <a:lnTo>
                    <a:pt x="18" y="3"/>
                  </a:lnTo>
                  <a:lnTo>
                    <a:pt x="20" y="4"/>
                  </a:lnTo>
                  <a:lnTo>
                    <a:pt x="21" y="8"/>
                  </a:lnTo>
                  <a:lnTo>
                    <a:pt x="22" y="11"/>
                  </a:lnTo>
                  <a:lnTo>
                    <a:pt x="21" y="15"/>
                  </a:lnTo>
                  <a:lnTo>
                    <a:pt x="18" y="20"/>
                  </a:lnTo>
                  <a:lnTo>
                    <a:pt x="15" y="22"/>
                  </a:lnTo>
                  <a:lnTo>
                    <a:pt x="12" y="22"/>
                  </a:lnTo>
                  <a:lnTo>
                    <a:pt x="7" y="22"/>
                  </a:lnTo>
                  <a:lnTo>
                    <a:pt x="5" y="20"/>
                  </a:lnTo>
                  <a:lnTo>
                    <a:pt x="3" y="17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0" name="Freeform 114">
              <a:extLst>
                <a:ext uri="{FF2B5EF4-FFF2-40B4-BE49-F238E27FC236}">
                  <a16:creationId xmlns:a16="http://schemas.microsoft.com/office/drawing/2014/main" id="{2F90DCF7-9902-43FA-B534-B5A7125DB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" y="2372"/>
              <a:ext cx="22" cy="23"/>
            </a:xfrm>
            <a:custGeom>
              <a:avLst/>
              <a:gdLst>
                <a:gd name="T0" fmla="*/ 11 w 22"/>
                <a:gd name="T1" fmla="*/ 0 h 23"/>
                <a:gd name="T2" fmla="*/ 14 w 22"/>
                <a:gd name="T3" fmla="*/ 1 h 23"/>
                <a:gd name="T4" fmla="*/ 18 w 22"/>
                <a:gd name="T5" fmla="*/ 3 h 23"/>
                <a:gd name="T6" fmla="*/ 20 w 22"/>
                <a:gd name="T7" fmla="*/ 5 h 23"/>
                <a:gd name="T8" fmla="*/ 22 w 22"/>
                <a:gd name="T9" fmla="*/ 8 h 23"/>
                <a:gd name="T10" fmla="*/ 22 w 22"/>
                <a:gd name="T11" fmla="*/ 12 h 23"/>
                <a:gd name="T12" fmla="*/ 22 w 22"/>
                <a:gd name="T13" fmla="*/ 15 h 23"/>
                <a:gd name="T14" fmla="*/ 20 w 22"/>
                <a:gd name="T15" fmla="*/ 17 h 23"/>
                <a:gd name="T16" fmla="*/ 18 w 22"/>
                <a:gd name="T17" fmla="*/ 21 h 23"/>
                <a:gd name="T18" fmla="*/ 14 w 22"/>
                <a:gd name="T19" fmla="*/ 22 h 23"/>
                <a:gd name="T20" fmla="*/ 11 w 22"/>
                <a:gd name="T21" fmla="*/ 23 h 23"/>
                <a:gd name="T22" fmla="*/ 8 w 22"/>
                <a:gd name="T23" fmla="*/ 22 h 23"/>
                <a:gd name="T24" fmla="*/ 5 w 22"/>
                <a:gd name="T25" fmla="*/ 21 h 23"/>
                <a:gd name="T26" fmla="*/ 3 w 22"/>
                <a:gd name="T27" fmla="*/ 20 h 23"/>
                <a:gd name="T28" fmla="*/ 1 w 22"/>
                <a:gd name="T29" fmla="*/ 17 h 23"/>
                <a:gd name="T30" fmla="*/ 0 w 22"/>
                <a:gd name="T31" fmla="*/ 14 h 23"/>
                <a:gd name="T32" fmla="*/ 0 w 22"/>
                <a:gd name="T33" fmla="*/ 9 h 23"/>
                <a:gd name="T34" fmla="*/ 1 w 22"/>
                <a:gd name="T35" fmla="*/ 6 h 23"/>
                <a:gd name="T36" fmla="*/ 3 w 22"/>
                <a:gd name="T37" fmla="*/ 3 h 23"/>
                <a:gd name="T38" fmla="*/ 5 w 22"/>
                <a:gd name="T39" fmla="*/ 2 h 23"/>
                <a:gd name="T40" fmla="*/ 8 w 22"/>
                <a:gd name="T41" fmla="*/ 1 h 23"/>
                <a:gd name="T42" fmla="*/ 11 w 22"/>
                <a:gd name="T4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23">
                  <a:moveTo>
                    <a:pt x="11" y="0"/>
                  </a:moveTo>
                  <a:lnTo>
                    <a:pt x="14" y="1"/>
                  </a:lnTo>
                  <a:lnTo>
                    <a:pt x="18" y="3"/>
                  </a:lnTo>
                  <a:lnTo>
                    <a:pt x="20" y="5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22" y="15"/>
                  </a:lnTo>
                  <a:lnTo>
                    <a:pt x="20" y="17"/>
                  </a:lnTo>
                  <a:lnTo>
                    <a:pt x="18" y="21"/>
                  </a:lnTo>
                  <a:lnTo>
                    <a:pt x="14" y="22"/>
                  </a:lnTo>
                  <a:lnTo>
                    <a:pt x="11" y="23"/>
                  </a:lnTo>
                  <a:lnTo>
                    <a:pt x="8" y="22"/>
                  </a:lnTo>
                  <a:lnTo>
                    <a:pt x="5" y="21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4"/>
                  </a:lnTo>
                  <a:lnTo>
                    <a:pt x="0" y="9"/>
                  </a:lnTo>
                  <a:lnTo>
                    <a:pt x="1" y="6"/>
                  </a:lnTo>
                  <a:lnTo>
                    <a:pt x="3" y="3"/>
                  </a:lnTo>
                  <a:lnTo>
                    <a:pt x="5" y="2"/>
                  </a:lnTo>
                  <a:lnTo>
                    <a:pt x="8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1" name="Freeform 115">
              <a:extLst>
                <a:ext uri="{FF2B5EF4-FFF2-40B4-BE49-F238E27FC236}">
                  <a16:creationId xmlns:a16="http://schemas.microsoft.com/office/drawing/2014/main" id="{8E6C326C-18FE-4AE3-ABC4-46767B174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2467"/>
              <a:ext cx="22" cy="22"/>
            </a:xfrm>
            <a:custGeom>
              <a:avLst/>
              <a:gdLst>
                <a:gd name="T0" fmla="*/ 11 w 22"/>
                <a:gd name="T1" fmla="*/ 0 h 22"/>
                <a:gd name="T2" fmla="*/ 14 w 22"/>
                <a:gd name="T3" fmla="*/ 0 h 22"/>
                <a:gd name="T4" fmla="*/ 16 w 22"/>
                <a:gd name="T5" fmla="*/ 1 h 22"/>
                <a:gd name="T6" fmla="*/ 19 w 22"/>
                <a:gd name="T7" fmla="*/ 3 h 22"/>
                <a:gd name="T8" fmla="*/ 20 w 22"/>
                <a:gd name="T9" fmla="*/ 5 h 22"/>
                <a:gd name="T10" fmla="*/ 22 w 22"/>
                <a:gd name="T11" fmla="*/ 9 h 22"/>
                <a:gd name="T12" fmla="*/ 22 w 22"/>
                <a:gd name="T13" fmla="*/ 11 h 22"/>
                <a:gd name="T14" fmla="*/ 21 w 22"/>
                <a:gd name="T15" fmla="*/ 15 h 22"/>
                <a:gd name="T16" fmla="*/ 20 w 22"/>
                <a:gd name="T17" fmla="*/ 18 h 22"/>
                <a:gd name="T18" fmla="*/ 17 w 22"/>
                <a:gd name="T19" fmla="*/ 20 h 22"/>
                <a:gd name="T20" fmla="*/ 15 w 22"/>
                <a:gd name="T21" fmla="*/ 22 h 22"/>
                <a:gd name="T22" fmla="*/ 11 w 22"/>
                <a:gd name="T23" fmla="*/ 22 h 22"/>
                <a:gd name="T24" fmla="*/ 7 w 22"/>
                <a:gd name="T25" fmla="*/ 22 h 22"/>
                <a:gd name="T26" fmla="*/ 4 w 22"/>
                <a:gd name="T27" fmla="*/ 20 h 22"/>
                <a:gd name="T28" fmla="*/ 1 w 22"/>
                <a:gd name="T29" fmla="*/ 15 h 22"/>
                <a:gd name="T30" fmla="*/ 0 w 22"/>
                <a:gd name="T31" fmla="*/ 11 h 22"/>
                <a:gd name="T32" fmla="*/ 1 w 22"/>
                <a:gd name="T33" fmla="*/ 8 h 22"/>
                <a:gd name="T34" fmla="*/ 2 w 22"/>
                <a:gd name="T35" fmla="*/ 5 h 22"/>
                <a:gd name="T36" fmla="*/ 4 w 22"/>
                <a:gd name="T37" fmla="*/ 2 h 22"/>
                <a:gd name="T38" fmla="*/ 7 w 22"/>
                <a:gd name="T39" fmla="*/ 0 h 22"/>
                <a:gd name="T40" fmla="*/ 11 w 22"/>
                <a:gd name="T4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0" y="5"/>
                  </a:lnTo>
                  <a:lnTo>
                    <a:pt x="22" y="9"/>
                  </a:lnTo>
                  <a:lnTo>
                    <a:pt x="22" y="11"/>
                  </a:lnTo>
                  <a:lnTo>
                    <a:pt x="21" y="15"/>
                  </a:lnTo>
                  <a:lnTo>
                    <a:pt x="20" y="18"/>
                  </a:lnTo>
                  <a:lnTo>
                    <a:pt x="17" y="20"/>
                  </a:lnTo>
                  <a:lnTo>
                    <a:pt x="15" y="22"/>
                  </a:lnTo>
                  <a:lnTo>
                    <a:pt x="11" y="22"/>
                  </a:lnTo>
                  <a:lnTo>
                    <a:pt x="7" y="22"/>
                  </a:lnTo>
                  <a:lnTo>
                    <a:pt x="4" y="20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8"/>
                  </a:lnTo>
                  <a:lnTo>
                    <a:pt x="2" y="5"/>
                  </a:lnTo>
                  <a:lnTo>
                    <a:pt x="4" y="2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2" name="Freeform 116">
              <a:extLst>
                <a:ext uri="{FF2B5EF4-FFF2-40B4-BE49-F238E27FC236}">
                  <a16:creationId xmlns:a16="http://schemas.microsoft.com/office/drawing/2014/main" id="{E22F807E-5372-47FC-B3BA-58BF6610E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" y="2561"/>
              <a:ext cx="22" cy="22"/>
            </a:xfrm>
            <a:custGeom>
              <a:avLst/>
              <a:gdLst>
                <a:gd name="T0" fmla="*/ 12 w 22"/>
                <a:gd name="T1" fmla="*/ 0 h 22"/>
                <a:gd name="T2" fmla="*/ 15 w 22"/>
                <a:gd name="T3" fmla="*/ 1 h 22"/>
                <a:gd name="T4" fmla="*/ 18 w 22"/>
                <a:gd name="T5" fmla="*/ 3 h 22"/>
                <a:gd name="T6" fmla="*/ 20 w 22"/>
                <a:gd name="T7" fmla="*/ 4 h 22"/>
                <a:gd name="T8" fmla="*/ 21 w 22"/>
                <a:gd name="T9" fmla="*/ 7 h 22"/>
                <a:gd name="T10" fmla="*/ 22 w 22"/>
                <a:gd name="T11" fmla="*/ 11 h 22"/>
                <a:gd name="T12" fmla="*/ 21 w 22"/>
                <a:gd name="T13" fmla="*/ 15 h 22"/>
                <a:gd name="T14" fmla="*/ 18 w 22"/>
                <a:gd name="T15" fmla="*/ 20 h 22"/>
                <a:gd name="T16" fmla="*/ 15 w 22"/>
                <a:gd name="T17" fmla="*/ 21 h 22"/>
                <a:gd name="T18" fmla="*/ 12 w 22"/>
                <a:gd name="T19" fmla="*/ 22 h 22"/>
                <a:gd name="T20" fmla="*/ 8 w 22"/>
                <a:gd name="T21" fmla="*/ 21 h 22"/>
                <a:gd name="T22" fmla="*/ 5 w 22"/>
                <a:gd name="T23" fmla="*/ 20 h 22"/>
                <a:gd name="T24" fmla="*/ 3 w 22"/>
                <a:gd name="T25" fmla="*/ 17 h 22"/>
                <a:gd name="T26" fmla="*/ 1 w 22"/>
                <a:gd name="T27" fmla="*/ 15 h 22"/>
                <a:gd name="T28" fmla="*/ 0 w 22"/>
                <a:gd name="T29" fmla="*/ 11 h 22"/>
                <a:gd name="T30" fmla="*/ 1 w 22"/>
                <a:gd name="T31" fmla="*/ 7 h 22"/>
                <a:gd name="T32" fmla="*/ 3 w 22"/>
                <a:gd name="T33" fmla="*/ 4 h 22"/>
                <a:gd name="T34" fmla="*/ 8 w 22"/>
                <a:gd name="T35" fmla="*/ 1 h 22"/>
                <a:gd name="T36" fmla="*/ 12 w 22"/>
                <a:gd name="T3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lnTo>
                    <a:pt x="15" y="1"/>
                  </a:lnTo>
                  <a:lnTo>
                    <a:pt x="18" y="3"/>
                  </a:lnTo>
                  <a:lnTo>
                    <a:pt x="20" y="4"/>
                  </a:lnTo>
                  <a:lnTo>
                    <a:pt x="21" y="7"/>
                  </a:lnTo>
                  <a:lnTo>
                    <a:pt x="22" y="11"/>
                  </a:lnTo>
                  <a:lnTo>
                    <a:pt x="21" y="15"/>
                  </a:lnTo>
                  <a:lnTo>
                    <a:pt x="18" y="20"/>
                  </a:lnTo>
                  <a:lnTo>
                    <a:pt x="15" y="21"/>
                  </a:lnTo>
                  <a:lnTo>
                    <a:pt x="12" y="22"/>
                  </a:lnTo>
                  <a:lnTo>
                    <a:pt x="8" y="21"/>
                  </a:lnTo>
                  <a:lnTo>
                    <a:pt x="5" y="20"/>
                  </a:lnTo>
                  <a:lnTo>
                    <a:pt x="3" y="17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3" name="Freeform 117">
              <a:extLst>
                <a:ext uri="{FF2B5EF4-FFF2-40B4-BE49-F238E27FC236}">
                  <a16:creationId xmlns:a16="http://schemas.microsoft.com/office/drawing/2014/main" id="{A24E7AF6-87E1-4722-AEA2-083A31EC6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6" y="2656"/>
              <a:ext cx="22" cy="22"/>
            </a:xfrm>
            <a:custGeom>
              <a:avLst/>
              <a:gdLst>
                <a:gd name="T0" fmla="*/ 11 w 22"/>
                <a:gd name="T1" fmla="*/ 0 h 22"/>
                <a:gd name="T2" fmla="*/ 15 w 22"/>
                <a:gd name="T3" fmla="*/ 0 h 22"/>
                <a:gd name="T4" fmla="*/ 20 w 22"/>
                <a:gd name="T5" fmla="*/ 4 h 22"/>
                <a:gd name="T6" fmla="*/ 21 w 22"/>
                <a:gd name="T7" fmla="*/ 7 h 22"/>
                <a:gd name="T8" fmla="*/ 22 w 22"/>
                <a:gd name="T9" fmla="*/ 10 h 22"/>
                <a:gd name="T10" fmla="*/ 21 w 22"/>
                <a:gd name="T11" fmla="*/ 14 h 22"/>
                <a:gd name="T12" fmla="*/ 20 w 22"/>
                <a:gd name="T13" fmla="*/ 17 h 22"/>
                <a:gd name="T14" fmla="*/ 17 w 22"/>
                <a:gd name="T15" fmla="*/ 19 h 22"/>
                <a:gd name="T16" fmla="*/ 15 w 22"/>
                <a:gd name="T17" fmla="*/ 21 h 22"/>
                <a:gd name="T18" fmla="*/ 11 w 22"/>
                <a:gd name="T19" fmla="*/ 22 h 22"/>
                <a:gd name="T20" fmla="*/ 8 w 22"/>
                <a:gd name="T21" fmla="*/ 22 h 22"/>
                <a:gd name="T22" fmla="*/ 5 w 22"/>
                <a:gd name="T23" fmla="*/ 20 h 22"/>
                <a:gd name="T24" fmla="*/ 3 w 22"/>
                <a:gd name="T25" fmla="*/ 18 h 22"/>
                <a:gd name="T26" fmla="*/ 1 w 22"/>
                <a:gd name="T27" fmla="*/ 16 h 22"/>
                <a:gd name="T28" fmla="*/ 0 w 22"/>
                <a:gd name="T29" fmla="*/ 13 h 22"/>
                <a:gd name="T30" fmla="*/ 0 w 22"/>
                <a:gd name="T31" fmla="*/ 10 h 22"/>
                <a:gd name="T32" fmla="*/ 0 w 22"/>
                <a:gd name="T33" fmla="*/ 7 h 22"/>
                <a:gd name="T34" fmla="*/ 2 w 22"/>
                <a:gd name="T35" fmla="*/ 4 h 22"/>
                <a:gd name="T36" fmla="*/ 4 w 22"/>
                <a:gd name="T37" fmla="*/ 2 h 22"/>
                <a:gd name="T38" fmla="*/ 8 w 22"/>
                <a:gd name="T39" fmla="*/ 0 h 22"/>
                <a:gd name="T40" fmla="*/ 11 w 22"/>
                <a:gd name="T4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lnTo>
                    <a:pt x="15" y="0"/>
                  </a:lnTo>
                  <a:lnTo>
                    <a:pt x="20" y="4"/>
                  </a:lnTo>
                  <a:lnTo>
                    <a:pt x="21" y="7"/>
                  </a:lnTo>
                  <a:lnTo>
                    <a:pt x="22" y="10"/>
                  </a:lnTo>
                  <a:lnTo>
                    <a:pt x="21" y="14"/>
                  </a:lnTo>
                  <a:lnTo>
                    <a:pt x="20" y="17"/>
                  </a:lnTo>
                  <a:lnTo>
                    <a:pt x="17" y="19"/>
                  </a:lnTo>
                  <a:lnTo>
                    <a:pt x="15" y="21"/>
                  </a:lnTo>
                  <a:lnTo>
                    <a:pt x="11" y="22"/>
                  </a:lnTo>
                  <a:lnTo>
                    <a:pt x="8" y="22"/>
                  </a:lnTo>
                  <a:lnTo>
                    <a:pt x="5" y="20"/>
                  </a:lnTo>
                  <a:lnTo>
                    <a:pt x="3" y="18"/>
                  </a:lnTo>
                  <a:lnTo>
                    <a:pt x="1" y="16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7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4" name="Freeform 118">
              <a:extLst>
                <a:ext uri="{FF2B5EF4-FFF2-40B4-BE49-F238E27FC236}">
                  <a16:creationId xmlns:a16="http://schemas.microsoft.com/office/drawing/2014/main" id="{9B5FAD28-8EF0-435E-802D-E2DE18F18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" y="2279"/>
              <a:ext cx="22" cy="22"/>
            </a:xfrm>
            <a:custGeom>
              <a:avLst/>
              <a:gdLst>
                <a:gd name="T0" fmla="*/ 11 w 22"/>
                <a:gd name="T1" fmla="*/ 0 h 22"/>
                <a:gd name="T2" fmla="*/ 14 w 22"/>
                <a:gd name="T3" fmla="*/ 1 h 22"/>
                <a:gd name="T4" fmla="*/ 18 w 22"/>
                <a:gd name="T5" fmla="*/ 3 h 22"/>
                <a:gd name="T6" fmla="*/ 19 w 22"/>
                <a:gd name="T7" fmla="*/ 4 h 22"/>
                <a:gd name="T8" fmla="*/ 21 w 22"/>
                <a:gd name="T9" fmla="*/ 8 h 22"/>
                <a:gd name="T10" fmla="*/ 22 w 22"/>
                <a:gd name="T11" fmla="*/ 11 h 22"/>
                <a:gd name="T12" fmla="*/ 21 w 22"/>
                <a:gd name="T13" fmla="*/ 15 h 22"/>
                <a:gd name="T14" fmla="*/ 18 w 22"/>
                <a:gd name="T15" fmla="*/ 20 h 22"/>
                <a:gd name="T16" fmla="*/ 14 w 22"/>
                <a:gd name="T17" fmla="*/ 22 h 22"/>
                <a:gd name="T18" fmla="*/ 11 w 22"/>
                <a:gd name="T19" fmla="*/ 22 h 22"/>
                <a:gd name="T20" fmla="*/ 7 w 22"/>
                <a:gd name="T21" fmla="*/ 22 h 22"/>
                <a:gd name="T22" fmla="*/ 5 w 22"/>
                <a:gd name="T23" fmla="*/ 20 h 22"/>
                <a:gd name="T24" fmla="*/ 2 w 22"/>
                <a:gd name="T25" fmla="*/ 17 h 22"/>
                <a:gd name="T26" fmla="*/ 1 w 22"/>
                <a:gd name="T27" fmla="*/ 15 h 22"/>
                <a:gd name="T28" fmla="*/ 0 w 22"/>
                <a:gd name="T29" fmla="*/ 11 h 22"/>
                <a:gd name="T30" fmla="*/ 1 w 22"/>
                <a:gd name="T31" fmla="*/ 8 h 22"/>
                <a:gd name="T32" fmla="*/ 2 w 22"/>
                <a:gd name="T33" fmla="*/ 4 h 22"/>
                <a:gd name="T34" fmla="*/ 7 w 22"/>
                <a:gd name="T35" fmla="*/ 1 h 22"/>
                <a:gd name="T36" fmla="*/ 11 w 22"/>
                <a:gd name="T3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lnTo>
                    <a:pt x="14" y="1"/>
                  </a:lnTo>
                  <a:lnTo>
                    <a:pt x="18" y="3"/>
                  </a:lnTo>
                  <a:lnTo>
                    <a:pt x="19" y="4"/>
                  </a:lnTo>
                  <a:lnTo>
                    <a:pt x="21" y="8"/>
                  </a:lnTo>
                  <a:lnTo>
                    <a:pt x="22" y="11"/>
                  </a:lnTo>
                  <a:lnTo>
                    <a:pt x="21" y="15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11" y="22"/>
                  </a:lnTo>
                  <a:lnTo>
                    <a:pt x="7" y="22"/>
                  </a:lnTo>
                  <a:lnTo>
                    <a:pt x="5" y="20"/>
                  </a:lnTo>
                  <a:lnTo>
                    <a:pt x="2" y="17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8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5" name="Freeform 119">
              <a:extLst>
                <a:ext uri="{FF2B5EF4-FFF2-40B4-BE49-F238E27FC236}">
                  <a16:creationId xmlns:a16="http://schemas.microsoft.com/office/drawing/2014/main" id="{A464AFC1-60CB-4FD5-B755-BB47C118A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3" y="2372"/>
              <a:ext cx="22" cy="23"/>
            </a:xfrm>
            <a:custGeom>
              <a:avLst/>
              <a:gdLst>
                <a:gd name="T0" fmla="*/ 10 w 22"/>
                <a:gd name="T1" fmla="*/ 0 h 23"/>
                <a:gd name="T2" fmla="*/ 14 w 22"/>
                <a:gd name="T3" fmla="*/ 1 h 23"/>
                <a:gd name="T4" fmla="*/ 16 w 22"/>
                <a:gd name="T5" fmla="*/ 2 h 23"/>
                <a:gd name="T6" fmla="*/ 18 w 22"/>
                <a:gd name="T7" fmla="*/ 3 h 23"/>
                <a:gd name="T8" fmla="*/ 20 w 22"/>
                <a:gd name="T9" fmla="*/ 6 h 23"/>
                <a:gd name="T10" fmla="*/ 22 w 22"/>
                <a:gd name="T11" fmla="*/ 9 h 23"/>
                <a:gd name="T12" fmla="*/ 22 w 22"/>
                <a:gd name="T13" fmla="*/ 14 h 23"/>
                <a:gd name="T14" fmla="*/ 20 w 22"/>
                <a:gd name="T15" fmla="*/ 17 h 23"/>
                <a:gd name="T16" fmla="*/ 18 w 22"/>
                <a:gd name="T17" fmla="*/ 20 h 23"/>
                <a:gd name="T18" fmla="*/ 16 w 22"/>
                <a:gd name="T19" fmla="*/ 21 h 23"/>
                <a:gd name="T20" fmla="*/ 14 w 22"/>
                <a:gd name="T21" fmla="*/ 22 h 23"/>
                <a:gd name="T22" fmla="*/ 10 w 22"/>
                <a:gd name="T23" fmla="*/ 23 h 23"/>
                <a:gd name="T24" fmla="*/ 7 w 22"/>
                <a:gd name="T25" fmla="*/ 22 h 23"/>
                <a:gd name="T26" fmla="*/ 4 w 22"/>
                <a:gd name="T27" fmla="*/ 21 h 23"/>
                <a:gd name="T28" fmla="*/ 2 w 22"/>
                <a:gd name="T29" fmla="*/ 17 h 23"/>
                <a:gd name="T30" fmla="*/ 1 w 22"/>
                <a:gd name="T31" fmla="*/ 15 h 23"/>
                <a:gd name="T32" fmla="*/ 0 w 22"/>
                <a:gd name="T33" fmla="*/ 12 h 23"/>
                <a:gd name="T34" fmla="*/ 1 w 22"/>
                <a:gd name="T35" fmla="*/ 8 h 23"/>
                <a:gd name="T36" fmla="*/ 2 w 22"/>
                <a:gd name="T37" fmla="*/ 5 h 23"/>
                <a:gd name="T38" fmla="*/ 4 w 22"/>
                <a:gd name="T39" fmla="*/ 3 h 23"/>
                <a:gd name="T40" fmla="*/ 7 w 22"/>
                <a:gd name="T41" fmla="*/ 1 h 23"/>
                <a:gd name="T42" fmla="*/ 10 w 22"/>
                <a:gd name="T4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23">
                  <a:moveTo>
                    <a:pt x="10" y="0"/>
                  </a:moveTo>
                  <a:lnTo>
                    <a:pt x="14" y="1"/>
                  </a:lnTo>
                  <a:lnTo>
                    <a:pt x="16" y="2"/>
                  </a:lnTo>
                  <a:lnTo>
                    <a:pt x="18" y="3"/>
                  </a:lnTo>
                  <a:lnTo>
                    <a:pt x="20" y="6"/>
                  </a:lnTo>
                  <a:lnTo>
                    <a:pt x="22" y="9"/>
                  </a:lnTo>
                  <a:lnTo>
                    <a:pt x="22" y="14"/>
                  </a:lnTo>
                  <a:lnTo>
                    <a:pt x="20" y="17"/>
                  </a:lnTo>
                  <a:lnTo>
                    <a:pt x="18" y="20"/>
                  </a:lnTo>
                  <a:lnTo>
                    <a:pt x="16" y="21"/>
                  </a:lnTo>
                  <a:lnTo>
                    <a:pt x="14" y="22"/>
                  </a:lnTo>
                  <a:lnTo>
                    <a:pt x="10" y="23"/>
                  </a:lnTo>
                  <a:lnTo>
                    <a:pt x="7" y="22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1" y="15"/>
                  </a:lnTo>
                  <a:lnTo>
                    <a:pt x="0" y="12"/>
                  </a:lnTo>
                  <a:lnTo>
                    <a:pt x="1" y="8"/>
                  </a:lnTo>
                  <a:lnTo>
                    <a:pt x="2" y="5"/>
                  </a:lnTo>
                  <a:lnTo>
                    <a:pt x="4" y="3"/>
                  </a:lnTo>
                  <a:lnTo>
                    <a:pt x="7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6" name="Freeform 120">
              <a:extLst>
                <a:ext uri="{FF2B5EF4-FFF2-40B4-BE49-F238E27FC236}">
                  <a16:creationId xmlns:a16="http://schemas.microsoft.com/office/drawing/2014/main" id="{F2F260AE-6C95-41D1-B0FD-E76C481DD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" y="2467"/>
              <a:ext cx="22" cy="22"/>
            </a:xfrm>
            <a:custGeom>
              <a:avLst/>
              <a:gdLst>
                <a:gd name="T0" fmla="*/ 11 w 22"/>
                <a:gd name="T1" fmla="*/ 0 h 22"/>
                <a:gd name="T2" fmla="*/ 14 w 22"/>
                <a:gd name="T3" fmla="*/ 0 h 22"/>
                <a:gd name="T4" fmla="*/ 16 w 22"/>
                <a:gd name="T5" fmla="*/ 1 h 22"/>
                <a:gd name="T6" fmla="*/ 19 w 22"/>
                <a:gd name="T7" fmla="*/ 3 h 22"/>
                <a:gd name="T8" fmla="*/ 20 w 22"/>
                <a:gd name="T9" fmla="*/ 5 h 22"/>
                <a:gd name="T10" fmla="*/ 22 w 22"/>
                <a:gd name="T11" fmla="*/ 9 h 22"/>
                <a:gd name="T12" fmla="*/ 22 w 22"/>
                <a:gd name="T13" fmla="*/ 11 h 22"/>
                <a:gd name="T14" fmla="*/ 21 w 22"/>
                <a:gd name="T15" fmla="*/ 15 h 22"/>
                <a:gd name="T16" fmla="*/ 20 w 22"/>
                <a:gd name="T17" fmla="*/ 18 h 22"/>
                <a:gd name="T18" fmla="*/ 17 w 22"/>
                <a:gd name="T19" fmla="*/ 20 h 22"/>
                <a:gd name="T20" fmla="*/ 15 w 22"/>
                <a:gd name="T21" fmla="*/ 22 h 22"/>
                <a:gd name="T22" fmla="*/ 11 w 22"/>
                <a:gd name="T23" fmla="*/ 22 h 22"/>
                <a:gd name="T24" fmla="*/ 7 w 22"/>
                <a:gd name="T25" fmla="*/ 22 h 22"/>
                <a:gd name="T26" fmla="*/ 4 w 22"/>
                <a:gd name="T27" fmla="*/ 20 h 22"/>
                <a:gd name="T28" fmla="*/ 1 w 22"/>
                <a:gd name="T29" fmla="*/ 15 h 22"/>
                <a:gd name="T30" fmla="*/ 0 w 22"/>
                <a:gd name="T31" fmla="*/ 11 h 22"/>
                <a:gd name="T32" fmla="*/ 1 w 22"/>
                <a:gd name="T33" fmla="*/ 8 h 22"/>
                <a:gd name="T34" fmla="*/ 3 w 22"/>
                <a:gd name="T35" fmla="*/ 5 h 22"/>
                <a:gd name="T36" fmla="*/ 4 w 22"/>
                <a:gd name="T37" fmla="*/ 2 h 22"/>
                <a:gd name="T38" fmla="*/ 7 w 22"/>
                <a:gd name="T39" fmla="*/ 0 h 22"/>
                <a:gd name="T40" fmla="*/ 11 w 22"/>
                <a:gd name="T4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0" y="5"/>
                  </a:lnTo>
                  <a:lnTo>
                    <a:pt x="22" y="9"/>
                  </a:lnTo>
                  <a:lnTo>
                    <a:pt x="22" y="11"/>
                  </a:lnTo>
                  <a:lnTo>
                    <a:pt x="21" y="15"/>
                  </a:lnTo>
                  <a:lnTo>
                    <a:pt x="20" y="18"/>
                  </a:lnTo>
                  <a:lnTo>
                    <a:pt x="17" y="20"/>
                  </a:lnTo>
                  <a:lnTo>
                    <a:pt x="15" y="22"/>
                  </a:lnTo>
                  <a:lnTo>
                    <a:pt x="11" y="22"/>
                  </a:lnTo>
                  <a:lnTo>
                    <a:pt x="7" y="22"/>
                  </a:lnTo>
                  <a:lnTo>
                    <a:pt x="4" y="20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8"/>
                  </a:lnTo>
                  <a:lnTo>
                    <a:pt x="3" y="5"/>
                  </a:lnTo>
                  <a:lnTo>
                    <a:pt x="4" y="2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7" name="Freeform 121">
              <a:extLst>
                <a:ext uri="{FF2B5EF4-FFF2-40B4-BE49-F238E27FC236}">
                  <a16:creationId xmlns:a16="http://schemas.microsoft.com/office/drawing/2014/main" id="{1C4A6F5D-BA33-4598-B0EE-C69A28DF8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" y="2561"/>
              <a:ext cx="22" cy="22"/>
            </a:xfrm>
            <a:custGeom>
              <a:avLst/>
              <a:gdLst>
                <a:gd name="T0" fmla="*/ 11 w 22"/>
                <a:gd name="T1" fmla="*/ 0 h 22"/>
                <a:gd name="T2" fmla="*/ 14 w 22"/>
                <a:gd name="T3" fmla="*/ 1 h 22"/>
                <a:gd name="T4" fmla="*/ 18 w 22"/>
                <a:gd name="T5" fmla="*/ 3 h 22"/>
                <a:gd name="T6" fmla="*/ 19 w 22"/>
                <a:gd name="T7" fmla="*/ 4 h 22"/>
                <a:gd name="T8" fmla="*/ 21 w 22"/>
                <a:gd name="T9" fmla="*/ 7 h 22"/>
                <a:gd name="T10" fmla="*/ 22 w 22"/>
                <a:gd name="T11" fmla="*/ 11 h 22"/>
                <a:gd name="T12" fmla="*/ 21 w 22"/>
                <a:gd name="T13" fmla="*/ 15 h 22"/>
                <a:gd name="T14" fmla="*/ 18 w 22"/>
                <a:gd name="T15" fmla="*/ 20 h 22"/>
                <a:gd name="T16" fmla="*/ 14 w 22"/>
                <a:gd name="T17" fmla="*/ 21 h 22"/>
                <a:gd name="T18" fmla="*/ 11 w 22"/>
                <a:gd name="T19" fmla="*/ 22 h 22"/>
                <a:gd name="T20" fmla="*/ 7 w 22"/>
                <a:gd name="T21" fmla="*/ 21 h 22"/>
                <a:gd name="T22" fmla="*/ 5 w 22"/>
                <a:gd name="T23" fmla="*/ 20 h 22"/>
                <a:gd name="T24" fmla="*/ 2 w 22"/>
                <a:gd name="T25" fmla="*/ 17 h 22"/>
                <a:gd name="T26" fmla="*/ 0 w 22"/>
                <a:gd name="T27" fmla="*/ 15 h 22"/>
                <a:gd name="T28" fmla="*/ 0 w 22"/>
                <a:gd name="T29" fmla="*/ 11 h 22"/>
                <a:gd name="T30" fmla="*/ 0 w 22"/>
                <a:gd name="T31" fmla="*/ 7 h 22"/>
                <a:gd name="T32" fmla="*/ 2 w 22"/>
                <a:gd name="T33" fmla="*/ 4 h 22"/>
                <a:gd name="T34" fmla="*/ 7 w 22"/>
                <a:gd name="T35" fmla="*/ 1 h 22"/>
                <a:gd name="T36" fmla="*/ 11 w 22"/>
                <a:gd name="T3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lnTo>
                    <a:pt x="14" y="1"/>
                  </a:lnTo>
                  <a:lnTo>
                    <a:pt x="18" y="3"/>
                  </a:lnTo>
                  <a:lnTo>
                    <a:pt x="19" y="4"/>
                  </a:lnTo>
                  <a:lnTo>
                    <a:pt x="21" y="7"/>
                  </a:lnTo>
                  <a:lnTo>
                    <a:pt x="22" y="11"/>
                  </a:lnTo>
                  <a:lnTo>
                    <a:pt x="21" y="15"/>
                  </a:lnTo>
                  <a:lnTo>
                    <a:pt x="18" y="20"/>
                  </a:lnTo>
                  <a:lnTo>
                    <a:pt x="14" y="21"/>
                  </a:lnTo>
                  <a:lnTo>
                    <a:pt x="11" y="22"/>
                  </a:lnTo>
                  <a:lnTo>
                    <a:pt x="7" y="21"/>
                  </a:lnTo>
                  <a:lnTo>
                    <a:pt x="5" y="20"/>
                  </a:lnTo>
                  <a:lnTo>
                    <a:pt x="2" y="17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8" name="Freeform 122">
              <a:extLst>
                <a:ext uri="{FF2B5EF4-FFF2-40B4-BE49-F238E27FC236}">
                  <a16:creationId xmlns:a16="http://schemas.microsoft.com/office/drawing/2014/main" id="{68227310-0C44-44AB-8B5C-D327A9E5C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8" y="2656"/>
              <a:ext cx="23" cy="22"/>
            </a:xfrm>
            <a:custGeom>
              <a:avLst/>
              <a:gdLst>
                <a:gd name="T0" fmla="*/ 11 w 23"/>
                <a:gd name="T1" fmla="*/ 0 h 22"/>
                <a:gd name="T2" fmla="*/ 16 w 23"/>
                <a:gd name="T3" fmla="*/ 0 h 22"/>
                <a:gd name="T4" fmla="*/ 20 w 23"/>
                <a:gd name="T5" fmla="*/ 4 h 22"/>
                <a:gd name="T6" fmla="*/ 22 w 23"/>
                <a:gd name="T7" fmla="*/ 7 h 22"/>
                <a:gd name="T8" fmla="*/ 23 w 23"/>
                <a:gd name="T9" fmla="*/ 10 h 22"/>
                <a:gd name="T10" fmla="*/ 22 w 23"/>
                <a:gd name="T11" fmla="*/ 14 h 22"/>
                <a:gd name="T12" fmla="*/ 20 w 23"/>
                <a:gd name="T13" fmla="*/ 17 h 22"/>
                <a:gd name="T14" fmla="*/ 18 w 23"/>
                <a:gd name="T15" fmla="*/ 19 h 22"/>
                <a:gd name="T16" fmla="*/ 16 w 23"/>
                <a:gd name="T17" fmla="*/ 21 h 22"/>
                <a:gd name="T18" fmla="*/ 11 w 23"/>
                <a:gd name="T19" fmla="*/ 22 h 22"/>
                <a:gd name="T20" fmla="*/ 9 w 23"/>
                <a:gd name="T21" fmla="*/ 22 h 22"/>
                <a:gd name="T22" fmla="*/ 6 w 23"/>
                <a:gd name="T23" fmla="*/ 20 h 22"/>
                <a:gd name="T24" fmla="*/ 3 w 23"/>
                <a:gd name="T25" fmla="*/ 18 h 22"/>
                <a:gd name="T26" fmla="*/ 2 w 23"/>
                <a:gd name="T27" fmla="*/ 16 h 22"/>
                <a:gd name="T28" fmla="*/ 1 w 23"/>
                <a:gd name="T29" fmla="*/ 13 h 22"/>
                <a:gd name="T30" fmla="*/ 0 w 23"/>
                <a:gd name="T31" fmla="*/ 10 h 22"/>
                <a:gd name="T32" fmla="*/ 1 w 23"/>
                <a:gd name="T33" fmla="*/ 7 h 22"/>
                <a:gd name="T34" fmla="*/ 3 w 23"/>
                <a:gd name="T35" fmla="*/ 4 h 22"/>
                <a:gd name="T36" fmla="*/ 5 w 23"/>
                <a:gd name="T37" fmla="*/ 2 h 22"/>
                <a:gd name="T38" fmla="*/ 8 w 23"/>
                <a:gd name="T39" fmla="*/ 0 h 22"/>
                <a:gd name="T40" fmla="*/ 11 w 23"/>
                <a:gd name="T4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2">
                  <a:moveTo>
                    <a:pt x="11" y="0"/>
                  </a:moveTo>
                  <a:lnTo>
                    <a:pt x="16" y="0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0"/>
                  </a:lnTo>
                  <a:lnTo>
                    <a:pt x="22" y="14"/>
                  </a:lnTo>
                  <a:lnTo>
                    <a:pt x="20" y="17"/>
                  </a:lnTo>
                  <a:lnTo>
                    <a:pt x="18" y="19"/>
                  </a:lnTo>
                  <a:lnTo>
                    <a:pt x="16" y="21"/>
                  </a:lnTo>
                  <a:lnTo>
                    <a:pt x="11" y="22"/>
                  </a:lnTo>
                  <a:lnTo>
                    <a:pt x="9" y="22"/>
                  </a:lnTo>
                  <a:lnTo>
                    <a:pt x="6" y="20"/>
                  </a:lnTo>
                  <a:lnTo>
                    <a:pt x="3" y="18"/>
                  </a:lnTo>
                  <a:lnTo>
                    <a:pt x="2" y="16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4"/>
                  </a:lnTo>
                  <a:lnTo>
                    <a:pt x="5" y="2"/>
                  </a:lnTo>
                  <a:lnTo>
                    <a:pt x="8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9" name="Freeform 123">
              <a:extLst>
                <a:ext uri="{FF2B5EF4-FFF2-40B4-BE49-F238E27FC236}">
                  <a16:creationId xmlns:a16="http://schemas.microsoft.com/office/drawing/2014/main" id="{8AD25071-EC30-42BE-8F7E-F74DA6DAF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0" y="2279"/>
              <a:ext cx="22" cy="22"/>
            </a:xfrm>
            <a:custGeom>
              <a:avLst/>
              <a:gdLst>
                <a:gd name="T0" fmla="*/ 11 w 22"/>
                <a:gd name="T1" fmla="*/ 0 h 22"/>
                <a:gd name="T2" fmla="*/ 15 w 22"/>
                <a:gd name="T3" fmla="*/ 1 h 22"/>
                <a:gd name="T4" fmla="*/ 20 w 22"/>
                <a:gd name="T5" fmla="*/ 4 h 22"/>
                <a:gd name="T6" fmla="*/ 21 w 22"/>
                <a:gd name="T7" fmla="*/ 8 h 22"/>
                <a:gd name="T8" fmla="*/ 22 w 22"/>
                <a:gd name="T9" fmla="*/ 11 h 22"/>
                <a:gd name="T10" fmla="*/ 21 w 22"/>
                <a:gd name="T11" fmla="*/ 15 h 22"/>
                <a:gd name="T12" fmla="*/ 20 w 22"/>
                <a:gd name="T13" fmla="*/ 17 h 22"/>
                <a:gd name="T14" fmla="*/ 17 w 22"/>
                <a:gd name="T15" fmla="*/ 20 h 22"/>
                <a:gd name="T16" fmla="*/ 15 w 22"/>
                <a:gd name="T17" fmla="*/ 22 h 22"/>
                <a:gd name="T18" fmla="*/ 11 w 22"/>
                <a:gd name="T19" fmla="*/ 22 h 22"/>
                <a:gd name="T20" fmla="*/ 8 w 22"/>
                <a:gd name="T21" fmla="*/ 22 h 22"/>
                <a:gd name="T22" fmla="*/ 4 w 22"/>
                <a:gd name="T23" fmla="*/ 20 h 22"/>
                <a:gd name="T24" fmla="*/ 1 w 22"/>
                <a:gd name="T25" fmla="*/ 15 h 22"/>
                <a:gd name="T26" fmla="*/ 0 w 22"/>
                <a:gd name="T27" fmla="*/ 11 h 22"/>
                <a:gd name="T28" fmla="*/ 1 w 22"/>
                <a:gd name="T29" fmla="*/ 8 h 22"/>
                <a:gd name="T30" fmla="*/ 3 w 22"/>
                <a:gd name="T31" fmla="*/ 4 h 22"/>
                <a:gd name="T32" fmla="*/ 4 w 22"/>
                <a:gd name="T33" fmla="*/ 3 h 22"/>
                <a:gd name="T34" fmla="*/ 8 w 22"/>
                <a:gd name="T35" fmla="*/ 1 h 22"/>
                <a:gd name="T36" fmla="*/ 11 w 22"/>
                <a:gd name="T3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lnTo>
                    <a:pt x="15" y="1"/>
                  </a:lnTo>
                  <a:lnTo>
                    <a:pt x="20" y="4"/>
                  </a:lnTo>
                  <a:lnTo>
                    <a:pt x="21" y="8"/>
                  </a:lnTo>
                  <a:lnTo>
                    <a:pt x="22" y="11"/>
                  </a:lnTo>
                  <a:lnTo>
                    <a:pt x="21" y="15"/>
                  </a:lnTo>
                  <a:lnTo>
                    <a:pt x="20" y="17"/>
                  </a:lnTo>
                  <a:lnTo>
                    <a:pt x="17" y="20"/>
                  </a:lnTo>
                  <a:lnTo>
                    <a:pt x="15" y="22"/>
                  </a:lnTo>
                  <a:lnTo>
                    <a:pt x="11" y="22"/>
                  </a:lnTo>
                  <a:lnTo>
                    <a:pt x="8" y="22"/>
                  </a:lnTo>
                  <a:lnTo>
                    <a:pt x="4" y="20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8"/>
                  </a:lnTo>
                  <a:lnTo>
                    <a:pt x="3" y="4"/>
                  </a:lnTo>
                  <a:lnTo>
                    <a:pt x="4" y="3"/>
                  </a:lnTo>
                  <a:lnTo>
                    <a:pt x="8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0" name="Freeform 124">
              <a:extLst>
                <a:ext uri="{FF2B5EF4-FFF2-40B4-BE49-F238E27FC236}">
                  <a16:creationId xmlns:a16="http://schemas.microsoft.com/office/drawing/2014/main" id="{3D651D2C-6D15-4229-92CF-576B720A2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" y="2372"/>
              <a:ext cx="22" cy="23"/>
            </a:xfrm>
            <a:custGeom>
              <a:avLst/>
              <a:gdLst>
                <a:gd name="T0" fmla="*/ 10 w 22"/>
                <a:gd name="T1" fmla="*/ 0 h 23"/>
                <a:gd name="T2" fmla="*/ 14 w 22"/>
                <a:gd name="T3" fmla="*/ 1 h 23"/>
                <a:gd name="T4" fmla="*/ 16 w 22"/>
                <a:gd name="T5" fmla="*/ 2 h 23"/>
                <a:gd name="T6" fmla="*/ 18 w 22"/>
                <a:gd name="T7" fmla="*/ 3 h 23"/>
                <a:gd name="T8" fmla="*/ 20 w 22"/>
                <a:gd name="T9" fmla="*/ 6 h 23"/>
                <a:gd name="T10" fmla="*/ 22 w 22"/>
                <a:gd name="T11" fmla="*/ 9 h 23"/>
                <a:gd name="T12" fmla="*/ 22 w 22"/>
                <a:gd name="T13" fmla="*/ 14 h 23"/>
                <a:gd name="T14" fmla="*/ 20 w 22"/>
                <a:gd name="T15" fmla="*/ 17 h 23"/>
                <a:gd name="T16" fmla="*/ 18 w 22"/>
                <a:gd name="T17" fmla="*/ 20 h 23"/>
                <a:gd name="T18" fmla="*/ 16 w 22"/>
                <a:gd name="T19" fmla="*/ 21 h 23"/>
                <a:gd name="T20" fmla="*/ 14 w 22"/>
                <a:gd name="T21" fmla="*/ 22 h 23"/>
                <a:gd name="T22" fmla="*/ 10 w 22"/>
                <a:gd name="T23" fmla="*/ 23 h 23"/>
                <a:gd name="T24" fmla="*/ 7 w 22"/>
                <a:gd name="T25" fmla="*/ 22 h 23"/>
                <a:gd name="T26" fmla="*/ 4 w 22"/>
                <a:gd name="T27" fmla="*/ 21 h 23"/>
                <a:gd name="T28" fmla="*/ 2 w 22"/>
                <a:gd name="T29" fmla="*/ 17 h 23"/>
                <a:gd name="T30" fmla="*/ 1 w 22"/>
                <a:gd name="T31" fmla="*/ 15 h 23"/>
                <a:gd name="T32" fmla="*/ 0 w 22"/>
                <a:gd name="T33" fmla="*/ 12 h 23"/>
                <a:gd name="T34" fmla="*/ 1 w 22"/>
                <a:gd name="T35" fmla="*/ 8 h 23"/>
                <a:gd name="T36" fmla="*/ 2 w 22"/>
                <a:gd name="T37" fmla="*/ 5 h 23"/>
                <a:gd name="T38" fmla="*/ 4 w 22"/>
                <a:gd name="T39" fmla="*/ 3 h 23"/>
                <a:gd name="T40" fmla="*/ 7 w 22"/>
                <a:gd name="T41" fmla="*/ 1 h 23"/>
                <a:gd name="T42" fmla="*/ 10 w 22"/>
                <a:gd name="T4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23">
                  <a:moveTo>
                    <a:pt x="10" y="0"/>
                  </a:moveTo>
                  <a:lnTo>
                    <a:pt x="14" y="1"/>
                  </a:lnTo>
                  <a:lnTo>
                    <a:pt x="16" y="2"/>
                  </a:lnTo>
                  <a:lnTo>
                    <a:pt x="18" y="3"/>
                  </a:lnTo>
                  <a:lnTo>
                    <a:pt x="20" y="6"/>
                  </a:lnTo>
                  <a:lnTo>
                    <a:pt x="22" y="9"/>
                  </a:lnTo>
                  <a:lnTo>
                    <a:pt x="22" y="14"/>
                  </a:lnTo>
                  <a:lnTo>
                    <a:pt x="20" y="17"/>
                  </a:lnTo>
                  <a:lnTo>
                    <a:pt x="18" y="20"/>
                  </a:lnTo>
                  <a:lnTo>
                    <a:pt x="16" y="21"/>
                  </a:lnTo>
                  <a:lnTo>
                    <a:pt x="14" y="22"/>
                  </a:lnTo>
                  <a:lnTo>
                    <a:pt x="10" y="23"/>
                  </a:lnTo>
                  <a:lnTo>
                    <a:pt x="7" y="22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1" y="15"/>
                  </a:lnTo>
                  <a:lnTo>
                    <a:pt x="0" y="12"/>
                  </a:lnTo>
                  <a:lnTo>
                    <a:pt x="1" y="8"/>
                  </a:lnTo>
                  <a:lnTo>
                    <a:pt x="2" y="5"/>
                  </a:lnTo>
                  <a:lnTo>
                    <a:pt x="4" y="3"/>
                  </a:lnTo>
                  <a:lnTo>
                    <a:pt x="7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1" name="Freeform 125">
              <a:extLst>
                <a:ext uri="{FF2B5EF4-FFF2-40B4-BE49-F238E27FC236}">
                  <a16:creationId xmlns:a16="http://schemas.microsoft.com/office/drawing/2014/main" id="{99AC0FD8-E8B7-4142-866B-3EF786EC9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" y="2467"/>
              <a:ext cx="22" cy="22"/>
            </a:xfrm>
            <a:custGeom>
              <a:avLst/>
              <a:gdLst>
                <a:gd name="T0" fmla="*/ 11 w 22"/>
                <a:gd name="T1" fmla="*/ 0 h 22"/>
                <a:gd name="T2" fmla="*/ 14 w 22"/>
                <a:gd name="T3" fmla="*/ 0 h 22"/>
                <a:gd name="T4" fmla="*/ 17 w 22"/>
                <a:gd name="T5" fmla="*/ 1 h 22"/>
                <a:gd name="T6" fmla="*/ 19 w 22"/>
                <a:gd name="T7" fmla="*/ 3 h 22"/>
                <a:gd name="T8" fmla="*/ 21 w 22"/>
                <a:gd name="T9" fmla="*/ 5 h 22"/>
                <a:gd name="T10" fmla="*/ 22 w 22"/>
                <a:gd name="T11" fmla="*/ 9 h 22"/>
                <a:gd name="T12" fmla="*/ 22 w 22"/>
                <a:gd name="T13" fmla="*/ 11 h 22"/>
                <a:gd name="T14" fmla="*/ 21 w 22"/>
                <a:gd name="T15" fmla="*/ 15 h 22"/>
                <a:gd name="T16" fmla="*/ 20 w 22"/>
                <a:gd name="T17" fmla="*/ 18 h 22"/>
                <a:gd name="T18" fmla="*/ 17 w 22"/>
                <a:gd name="T19" fmla="*/ 20 h 22"/>
                <a:gd name="T20" fmla="*/ 15 w 22"/>
                <a:gd name="T21" fmla="*/ 22 h 22"/>
                <a:gd name="T22" fmla="*/ 11 w 22"/>
                <a:gd name="T23" fmla="*/ 22 h 22"/>
                <a:gd name="T24" fmla="*/ 8 w 22"/>
                <a:gd name="T25" fmla="*/ 22 h 22"/>
                <a:gd name="T26" fmla="*/ 4 w 22"/>
                <a:gd name="T27" fmla="*/ 20 h 22"/>
                <a:gd name="T28" fmla="*/ 1 w 22"/>
                <a:gd name="T29" fmla="*/ 15 h 22"/>
                <a:gd name="T30" fmla="*/ 0 w 22"/>
                <a:gd name="T31" fmla="*/ 11 h 22"/>
                <a:gd name="T32" fmla="*/ 1 w 22"/>
                <a:gd name="T33" fmla="*/ 8 h 22"/>
                <a:gd name="T34" fmla="*/ 3 w 22"/>
                <a:gd name="T35" fmla="*/ 5 h 22"/>
                <a:gd name="T36" fmla="*/ 4 w 22"/>
                <a:gd name="T37" fmla="*/ 2 h 22"/>
                <a:gd name="T38" fmla="*/ 8 w 22"/>
                <a:gd name="T39" fmla="*/ 0 h 22"/>
                <a:gd name="T40" fmla="*/ 11 w 22"/>
                <a:gd name="T4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lnTo>
                    <a:pt x="14" y="0"/>
                  </a:lnTo>
                  <a:lnTo>
                    <a:pt x="17" y="1"/>
                  </a:lnTo>
                  <a:lnTo>
                    <a:pt x="19" y="3"/>
                  </a:lnTo>
                  <a:lnTo>
                    <a:pt x="21" y="5"/>
                  </a:lnTo>
                  <a:lnTo>
                    <a:pt x="22" y="9"/>
                  </a:lnTo>
                  <a:lnTo>
                    <a:pt x="22" y="11"/>
                  </a:lnTo>
                  <a:lnTo>
                    <a:pt x="21" y="15"/>
                  </a:lnTo>
                  <a:lnTo>
                    <a:pt x="20" y="18"/>
                  </a:lnTo>
                  <a:lnTo>
                    <a:pt x="17" y="20"/>
                  </a:lnTo>
                  <a:lnTo>
                    <a:pt x="15" y="22"/>
                  </a:lnTo>
                  <a:lnTo>
                    <a:pt x="11" y="22"/>
                  </a:lnTo>
                  <a:lnTo>
                    <a:pt x="8" y="22"/>
                  </a:lnTo>
                  <a:lnTo>
                    <a:pt x="4" y="20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8"/>
                  </a:lnTo>
                  <a:lnTo>
                    <a:pt x="3" y="5"/>
                  </a:lnTo>
                  <a:lnTo>
                    <a:pt x="4" y="2"/>
                  </a:lnTo>
                  <a:lnTo>
                    <a:pt x="8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2" name="Freeform 126">
              <a:extLst>
                <a:ext uri="{FF2B5EF4-FFF2-40B4-BE49-F238E27FC236}">
                  <a16:creationId xmlns:a16="http://schemas.microsoft.com/office/drawing/2014/main" id="{CA8A3DEA-84D1-4AAE-B181-899148D9C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5" y="2561"/>
              <a:ext cx="22" cy="22"/>
            </a:xfrm>
            <a:custGeom>
              <a:avLst/>
              <a:gdLst>
                <a:gd name="T0" fmla="*/ 11 w 22"/>
                <a:gd name="T1" fmla="*/ 0 h 22"/>
                <a:gd name="T2" fmla="*/ 14 w 22"/>
                <a:gd name="T3" fmla="*/ 1 h 22"/>
                <a:gd name="T4" fmla="*/ 18 w 22"/>
                <a:gd name="T5" fmla="*/ 3 h 22"/>
                <a:gd name="T6" fmla="*/ 19 w 22"/>
                <a:gd name="T7" fmla="*/ 4 h 22"/>
                <a:gd name="T8" fmla="*/ 21 w 22"/>
                <a:gd name="T9" fmla="*/ 7 h 22"/>
                <a:gd name="T10" fmla="*/ 22 w 22"/>
                <a:gd name="T11" fmla="*/ 11 h 22"/>
                <a:gd name="T12" fmla="*/ 21 w 22"/>
                <a:gd name="T13" fmla="*/ 15 h 22"/>
                <a:gd name="T14" fmla="*/ 18 w 22"/>
                <a:gd name="T15" fmla="*/ 20 h 22"/>
                <a:gd name="T16" fmla="*/ 14 w 22"/>
                <a:gd name="T17" fmla="*/ 21 h 22"/>
                <a:gd name="T18" fmla="*/ 11 w 22"/>
                <a:gd name="T19" fmla="*/ 22 h 22"/>
                <a:gd name="T20" fmla="*/ 7 w 22"/>
                <a:gd name="T21" fmla="*/ 21 h 22"/>
                <a:gd name="T22" fmla="*/ 5 w 22"/>
                <a:gd name="T23" fmla="*/ 20 h 22"/>
                <a:gd name="T24" fmla="*/ 2 w 22"/>
                <a:gd name="T25" fmla="*/ 17 h 22"/>
                <a:gd name="T26" fmla="*/ 1 w 22"/>
                <a:gd name="T27" fmla="*/ 15 h 22"/>
                <a:gd name="T28" fmla="*/ 0 w 22"/>
                <a:gd name="T29" fmla="*/ 11 h 22"/>
                <a:gd name="T30" fmla="*/ 1 w 22"/>
                <a:gd name="T31" fmla="*/ 7 h 22"/>
                <a:gd name="T32" fmla="*/ 2 w 22"/>
                <a:gd name="T33" fmla="*/ 4 h 22"/>
                <a:gd name="T34" fmla="*/ 7 w 22"/>
                <a:gd name="T35" fmla="*/ 1 h 22"/>
                <a:gd name="T36" fmla="*/ 11 w 22"/>
                <a:gd name="T3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lnTo>
                    <a:pt x="14" y="1"/>
                  </a:lnTo>
                  <a:lnTo>
                    <a:pt x="18" y="3"/>
                  </a:lnTo>
                  <a:lnTo>
                    <a:pt x="19" y="4"/>
                  </a:lnTo>
                  <a:lnTo>
                    <a:pt x="21" y="7"/>
                  </a:lnTo>
                  <a:lnTo>
                    <a:pt x="22" y="11"/>
                  </a:lnTo>
                  <a:lnTo>
                    <a:pt x="21" y="15"/>
                  </a:lnTo>
                  <a:lnTo>
                    <a:pt x="18" y="20"/>
                  </a:lnTo>
                  <a:lnTo>
                    <a:pt x="14" y="21"/>
                  </a:lnTo>
                  <a:lnTo>
                    <a:pt x="11" y="22"/>
                  </a:lnTo>
                  <a:lnTo>
                    <a:pt x="7" y="21"/>
                  </a:lnTo>
                  <a:lnTo>
                    <a:pt x="5" y="20"/>
                  </a:lnTo>
                  <a:lnTo>
                    <a:pt x="2" y="17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3" name="Freeform 127">
              <a:extLst>
                <a:ext uri="{FF2B5EF4-FFF2-40B4-BE49-F238E27FC236}">
                  <a16:creationId xmlns:a16="http://schemas.microsoft.com/office/drawing/2014/main" id="{B0E7C958-E54F-43D5-BB5D-F32FB058A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" y="2656"/>
              <a:ext cx="21" cy="22"/>
            </a:xfrm>
            <a:custGeom>
              <a:avLst/>
              <a:gdLst>
                <a:gd name="T0" fmla="*/ 10 w 21"/>
                <a:gd name="T1" fmla="*/ 0 h 22"/>
                <a:gd name="T2" fmla="*/ 14 w 21"/>
                <a:gd name="T3" fmla="*/ 0 h 22"/>
                <a:gd name="T4" fmla="*/ 19 w 21"/>
                <a:gd name="T5" fmla="*/ 4 h 22"/>
                <a:gd name="T6" fmla="*/ 21 w 21"/>
                <a:gd name="T7" fmla="*/ 7 h 22"/>
                <a:gd name="T8" fmla="*/ 21 w 21"/>
                <a:gd name="T9" fmla="*/ 10 h 22"/>
                <a:gd name="T10" fmla="*/ 21 w 21"/>
                <a:gd name="T11" fmla="*/ 14 h 22"/>
                <a:gd name="T12" fmla="*/ 19 w 21"/>
                <a:gd name="T13" fmla="*/ 17 h 22"/>
                <a:gd name="T14" fmla="*/ 17 w 21"/>
                <a:gd name="T15" fmla="*/ 19 h 22"/>
                <a:gd name="T16" fmla="*/ 14 w 21"/>
                <a:gd name="T17" fmla="*/ 21 h 22"/>
                <a:gd name="T18" fmla="*/ 10 w 21"/>
                <a:gd name="T19" fmla="*/ 22 h 22"/>
                <a:gd name="T20" fmla="*/ 7 w 21"/>
                <a:gd name="T21" fmla="*/ 21 h 22"/>
                <a:gd name="T22" fmla="*/ 4 w 21"/>
                <a:gd name="T23" fmla="*/ 19 h 22"/>
                <a:gd name="T24" fmla="*/ 0 w 21"/>
                <a:gd name="T25" fmla="*/ 14 h 22"/>
                <a:gd name="T26" fmla="*/ 0 w 21"/>
                <a:gd name="T27" fmla="*/ 10 h 22"/>
                <a:gd name="T28" fmla="*/ 0 w 21"/>
                <a:gd name="T29" fmla="*/ 7 h 22"/>
                <a:gd name="T30" fmla="*/ 2 w 21"/>
                <a:gd name="T31" fmla="*/ 4 h 22"/>
                <a:gd name="T32" fmla="*/ 4 w 21"/>
                <a:gd name="T33" fmla="*/ 2 h 22"/>
                <a:gd name="T34" fmla="*/ 7 w 21"/>
                <a:gd name="T35" fmla="*/ 0 h 22"/>
                <a:gd name="T36" fmla="*/ 10 w 21"/>
                <a:gd name="T3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22">
                  <a:moveTo>
                    <a:pt x="10" y="0"/>
                  </a:moveTo>
                  <a:lnTo>
                    <a:pt x="14" y="0"/>
                  </a:lnTo>
                  <a:lnTo>
                    <a:pt x="19" y="4"/>
                  </a:lnTo>
                  <a:lnTo>
                    <a:pt x="21" y="7"/>
                  </a:lnTo>
                  <a:lnTo>
                    <a:pt x="21" y="10"/>
                  </a:lnTo>
                  <a:lnTo>
                    <a:pt x="21" y="14"/>
                  </a:lnTo>
                  <a:lnTo>
                    <a:pt x="19" y="17"/>
                  </a:lnTo>
                  <a:lnTo>
                    <a:pt x="17" y="19"/>
                  </a:lnTo>
                  <a:lnTo>
                    <a:pt x="14" y="21"/>
                  </a:lnTo>
                  <a:lnTo>
                    <a:pt x="10" y="22"/>
                  </a:lnTo>
                  <a:lnTo>
                    <a:pt x="7" y="21"/>
                  </a:lnTo>
                  <a:lnTo>
                    <a:pt x="4" y="19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7"/>
                  </a:lnTo>
                  <a:lnTo>
                    <a:pt x="2" y="4"/>
                  </a:lnTo>
                  <a:lnTo>
                    <a:pt x="4" y="2"/>
                  </a:lnTo>
                  <a:lnTo>
                    <a:pt x="7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4" name="Rectangle 128">
              <a:extLst>
                <a:ext uri="{FF2B5EF4-FFF2-40B4-BE49-F238E27FC236}">
                  <a16:creationId xmlns:a16="http://schemas.microsoft.com/office/drawing/2014/main" id="{79B861A1-8554-4AFC-8E56-853B9CCBB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" y="3000"/>
              <a:ext cx="32" cy="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5" name="Line 129">
              <a:extLst>
                <a:ext uri="{FF2B5EF4-FFF2-40B4-BE49-F238E27FC236}">
                  <a16:creationId xmlns:a16="http://schemas.microsoft.com/office/drawing/2014/main" id="{D7CFC043-C478-4CCD-9FF4-6D82FCAB4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7" y="2291"/>
              <a:ext cx="185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6" name="Line 130">
              <a:extLst>
                <a:ext uri="{FF2B5EF4-FFF2-40B4-BE49-F238E27FC236}">
                  <a16:creationId xmlns:a16="http://schemas.microsoft.com/office/drawing/2014/main" id="{9EAD5E57-7C7F-4E40-BCEB-B0F95D8B9E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2087"/>
              <a:ext cx="26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7" name="Line 131">
              <a:extLst>
                <a:ext uri="{FF2B5EF4-FFF2-40B4-BE49-F238E27FC236}">
                  <a16:creationId xmlns:a16="http://schemas.microsoft.com/office/drawing/2014/main" id="{525EFCF8-67DE-49CF-A722-5F9D6B2D06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5" y="1956"/>
              <a:ext cx="26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8" name="Line 132">
              <a:extLst>
                <a:ext uri="{FF2B5EF4-FFF2-40B4-BE49-F238E27FC236}">
                  <a16:creationId xmlns:a16="http://schemas.microsoft.com/office/drawing/2014/main" id="{C8548AAA-5CD3-4298-81C3-95137B859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7" y="2386"/>
              <a:ext cx="185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9" name="Line 133">
              <a:extLst>
                <a:ext uri="{FF2B5EF4-FFF2-40B4-BE49-F238E27FC236}">
                  <a16:creationId xmlns:a16="http://schemas.microsoft.com/office/drawing/2014/main" id="{57476B01-C580-4A74-BE55-D814AE0D5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7" y="2477"/>
              <a:ext cx="185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0" name="Line 134">
              <a:extLst>
                <a:ext uri="{FF2B5EF4-FFF2-40B4-BE49-F238E27FC236}">
                  <a16:creationId xmlns:a16="http://schemas.microsoft.com/office/drawing/2014/main" id="{8C50F393-576D-44F0-9288-146128938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7" y="2571"/>
              <a:ext cx="185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1" name="Line 135">
              <a:extLst>
                <a:ext uri="{FF2B5EF4-FFF2-40B4-BE49-F238E27FC236}">
                  <a16:creationId xmlns:a16="http://schemas.microsoft.com/office/drawing/2014/main" id="{F51E1260-2E7A-44B8-BF7A-C61508DF0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7" y="2662"/>
              <a:ext cx="182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2" name="Freeform 136">
              <a:extLst>
                <a:ext uri="{FF2B5EF4-FFF2-40B4-BE49-F238E27FC236}">
                  <a16:creationId xmlns:a16="http://schemas.microsoft.com/office/drawing/2014/main" id="{35033C97-E75D-44CE-81C8-ECB53BF5E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6" y="1939"/>
              <a:ext cx="64" cy="34"/>
            </a:xfrm>
            <a:custGeom>
              <a:avLst/>
              <a:gdLst>
                <a:gd name="T0" fmla="*/ 64 w 64"/>
                <a:gd name="T1" fmla="*/ 0 h 34"/>
                <a:gd name="T2" fmla="*/ 64 w 64"/>
                <a:gd name="T3" fmla="*/ 34 h 34"/>
                <a:gd name="T4" fmla="*/ 0 w 64"/>
                <a:gd name="T5" fmla="*/ 17 h 34"/>
                <a:gd name="T6" fmla="*/ 64 w 64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34">
                  <a:moveTo>
                    <a:pt x="64" y="0"/>
                  </a:moveTo>
                  <a:lnTo>
                    <a:pt x="64" y="34"/>
                  </a:lnTo>
                  <a:lnTo>
                    <a:pt x="0" y="17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3" name="Freeform 137">
              <a:extLst>
                <a:ext uri="{FF2B5EF4-FFF2-40B4-BE49-F238E27FC236}">
                  <a16:creationId xmlns:a16="http://schemas.microsoft.com/office/drawing/2014/main" id="{D32CBA48-38D3-411C-8988-41BDE27A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5" y="2070"/>
              <a:ext cx="63" cy="34"/>
            </a:xfrm>
            <a:custGeom>
              <a:avLst/>
              <a:gdLst>
                <a:gd name="T0" fmla="*/ 0 w 63"/>
                <a:gd name="T1" fmla="*/ 0 h 34"/>
                <a:gd name="T2" fmla="*/ 63 w 63"/>
                <a:gd name="T3" fmla="*/ 17 h 34"/>
                <a:gd name="T4" fmla="*/ 0 w 63"/>
                <a:gd name="T5" fmla="*/ 34 h 34"/>
                <a:gd name="T6" fmla="*/ 0 w 6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34">
                  <a:moveTo>
                    <a:pt x="0" y="0"/>
                  </a:moveTo>
                  <a:lnTo>
                    <a:pt x="63" y="17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4" name="Freeform 138">
              <a:extLst>
                <a:ext uri="{FF2B5EF4-FFF2-40B4-BE49-F238E27FC236}">
                  <a16:creationId xmlns:a16="http://schemas.microsoft.com/office/drawing/2014/main" id="{45ABF6A8-6F6F-4660-90FD-9624107C1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0" y="2274"/>
              <a:ext cx="63" cy="34"/>
            </a:xfrm>
            <a:custGeom>
              <a:avLst/>
              <a:gdLst>
                <a:gd name="T0" fmla="*/ 0 w 63"/>
                <a:gd name="T1" fmla="*/ 0 h 34"/>
                <a:gd name="T2" fmla="*/ 63 w 63"/>
                <a:gd name="T3" fmla="*/ 17 h 34"/>
                <a:gd name="T4" fmla="*/ 0 w 63"/>
                <a:gd name="T5" fmla="*/ 34 h 34"/>
                <a:gd name="T6" fmla="*/ 0 w 6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34">
                  <a:moveTo>
                    <a:pt x="0" y="0"/>
                  </a:moveTo>
                  <a:lnTo>
                    <a:pt x="63" y="17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5" name="Freeform 139">
              <a:extLst>
                <a:ext uri="{FF2B5EF4-FFF2-40B4-BE49-F238E27FC236}">
                  <a16:creationId xmlns:a16="http://schemas.microsoft.com/office/drawing/2014/main" id="{D5244DCE-5D43-4063-B013-C8DC0AE68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0" y="2369"/>
              <a:ext cx="63" cy="34"/>
            </a:xfrm>
            <a:custGeom>
              <a:avLst/>
              <a:gdLst>
                <a:gd name="T0" fmla="*/ 0 w 63"/>
                <a:gd name="T1" fmla="*/ 0 h 34"/>
                <a:gd name="T2" fmla="*/ 63 w 63"/>
                <a:gd name="T3" fmla="*/ 17 h 34"/>
                <a:gd name="T4" fmla="*/ 0 w 63"/>
                <a:gd name="T5" fmla="*/ 34 h 34"/>
                <a:gd name="T6" fmla="*/ 0 w 6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34">
                  <a:moveTo>
                    <a:pt x="0" y="0"/>
                  </a:moveTo>
                  <a:lnTo>
                    <a:pt x="63" y="17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6" name="Freeform 140">
              <a:extLst>
                <a:ext uri="{FF2B5EF4-FFF2-40B4-BE49-F238E27FC236}">
                  <a16:creationId xmlns:a16="http://schemas.microsoft.com/office/drawing/2014/main" id="{51065DF4-ED4D-4416-8803-B13587C39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0" y="2459"/>
              <a:ext cx="63" cy="34"/>
            </a:xfrm>
            <a:custGeom>
              <a:avLst/>
              <a:gdLst>
                <a:gd name="T0" fmla="*/ 0 w 63"/>
                <a:gd name="T1" fmla="*/ 0 h 34"/>
                <a:gd name="T2" fmla="*/ 63 w 63"/>
                <a:gd name="T3" fmla="*/ 17 h 34"/>
                <a:gd name="T4" fmla="*/ 0 w 63"/>
                <a:gd name="T5" fmla="*/ 34 h 34"/>
                <a:gd name="T6" fmla="*/ 0 w 6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34">
                  <a:moveTo>
                    <a:pt x="0" y="0"/>
                  </a:moveTo>
                  <a:lnTo>
                    <a:pt x="63" y="17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7" name="Freeform 141">
              <a:extLst>
                <a:ext uri="{FF2B5EF4-FFF2-40B4-BE49-F238E27FC236}">
                  <a16:creationId xmlns:a16="http://schemas.microsoft.com/office/drawing/2014/main" id="{6E9519B7-72AB-47FA-85AE-F21EF650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0" y="2554"/>
              <a:ext cx="63" cy="34"/>
            </a:xfrm>
            <a:custGeom>
              <a:avLst/>
              <a:gdLst>
                <a:gd name="T0" fmla="*/ 0 w 63"/>
                <a:gd name="T1" fmla="*/ 0 h 34"/>
                <a:gd name="T2" fmla="*/ 63 w 63"/>
                <a:gd name="T3" fmla="*/ 17 h 34"/>
                <a:gd name="T4" fmla="*/ 0 w 63"/>
                <a:gd name="T5" fmla="*/ 34 h 34"/>
                <a:gd name="T6" fmla="*/ 0 w 6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34">
                  <a:moveTo>
                    <a:pt x="0" y="0"/>
                  </a:moveTo>
                  <a:lnTo>
                    <a:pt x="63" y="17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8" name="Freeform 142">
              <a:extLst>
                <a:ext uri="{FF2B5EF4-FFF2-40B4-BE49-F238E27FC236}">
                  <a16:creationId xmlns:a16="http://schemas.microsoft.com/office/drawing/2014/main" id="{D4C57662-FFCF-465D-9346-78FB2677D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7" y="2645"/>
              <a:ext cx="64" cy="34"/>
            </a:xfrm>
            <a:custGeom>
              <a:avLst/>
              <a:gdLst>
                <a:gd name="T0" fmla="*/ 64 w 64"/>
                <a:gd name="T1" fmla="*/ 0 h 34"/>
                <a:gd name="T2" fmla="*/ 64 w 64"/>
                <a:gd name="T3" fmla="*/ 34 h 34"/>
                <a:gd name="T4" fmla="*/ 0 w 64"/>
                <a:gd name="T5" fmla="*/ 17 h 34"/>
                <a:gd name="T6" fmla="*/ 64 w 64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34">
                  <a:moveTo>
                    <a:pt x="64" y="0"/>
                  </a:moveTo>
                  <a:lnTo>
                    <a:pt x="64" y="34"/>
                  </a:lnTo>
                  <a:lnTo>
                    <a:pt x="0" y="17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9" name="Freeform 143">
              <a:extLst>
                <a:ext uri="{FF2B5EF4-FFF2-40B4-BE49-F238E27FC236}">
                  <a16:creationId xmlns:a16="http://schemas.microsoft.com/office/drawing/2014/main" id="{945A5F68-3193-4BF9-8AE6-5205744E3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0" y="2646"/>
              <a:ext cx="63" cy="34"/>
            </a:xfrm>
            <a:custGeom>
              <a:avLst/>
              <a:gdLst>
                <a:gd name="T0" fmla="*/ 0 w 63"/>
                <a:gd name="T1" fmla="*/ 0 h 34"/>
                <a:gd name="T2" fmla="*/ 63 w 63"/>
                <a:gd name="T3" fmla="*/ 17 h 34"/>
                <a:gd name="T4" fmla="*/ 0 w 63"/>
                <a:gd name="T5" fmla="*/ 34 h 34"/>
                <a:gd name="T6" fmla="*/ 0 w 6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34">
                  <a:moveTo>
                    <a:pt x="0" y="0"/>
                  </a:moveTo>
                  <a:lnTo>
                    <a:pt x="63" y="17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DD613ECA-B5AB-4B2C-A5D3-42F3A5F787E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84004" y="3257205"/>
            <a:ext cx="1341664" cy="1241061"/>
          </a:xfrm>
          <a:prstGeom prst="curvedConnector3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2" name="object 40">
            <a:extLst>
              <a:ext uri="{FF2B5EF4-FFF2-40B4-BE49-F238E27FC236}">
                <a16:creationId xmlns:a16="http://schemas.microsoft.com/office/drawing/2014/main" id="{22208EAD-602D-4591-BC30-D84FDFD420CE}"/>
              </a:ext>
            </a:extLst>
          </p:cNvPr>
          <p:cNvSpPr/>
          <p:nvPr/>
        </p:nvSpPr>
        <p:spPr>
          <a:xfrm rot="10800000">
            <a:off x="1141365" y="2126538"/>
            <a:ext cx="1708346" cy="2781081"/>
          </a:xfrm>
          <a:custGeom>
            <a:avLst/>
            <a:gdLst/>
            <a:ahLst/>
            <a:cxnLst/>
            <a:rect l="l" t="t" r="r" b="b"/>
            <a:pathLst>
              <a:path w="1697990" h="4766310">
                <a:moveTo>
                  <a:pt x="0" y="2382928"/>
                </a:moveTo>
                <a:lnTo>
                  <a:pt x="349" y="2313896"/>
                </a:lnTo>
                <a:lnTo>
                  <a:pt x="1390" y="2245351"/>
                </a:lnTo>
                <a:lnTo>
                  <a:pt x="3115" y="2177319"/>
                </a:lnTo>
                <a:lnTo>
                  <a:pt x="5513" y="2109827"/>
                </a:lnTo>
                <a:lnTo>
                  <a:pt x="8574" y="2042901"/>
                </a:lnTo>
                <a:lnTo>
                  <a:pt x="12291" y="1976567"/>
                </a:lnTo>
                <a:lnTo>
                  <a:pt x="16652" y="1910853"/>
                </a:lnTo>
                <a:lnTo>
                  <a:pt x="21649" y="1845784"/>
                </a:lnTo>
                <a:lnTo>
                  <a:pt x="27273" y="1781388"/>
                </a:lnTo>
                <a:lnTo>
                  <a:pt x="33513" y="1717690"/>
                </a:lnTo>
                <a:lnTo>
                  <a:pt x="40360" y="1654717"/>
                </a:lnTo>
                <a:lnTo>
                  <a:pt x="47806" y="1592496"/>
                </a:lnTo>
                <a:lnTo>
                  <a:pt x="55839" y="1531052"/>
                </a:lnTo>
                <a:lnTo>
                  <a:pt x="64452" y="1470414"/>
                </a:lnTo>
                <a:lnTo>
                  <a:pt x="73635" y="1410606"/>
                </a:lnTo>
                <a:lnTo>
                  <a:pt x="83378" y="1351656"/>
                </a:lnTo>
                <a:lnTo>
                  <a:pt x="93671" y="1293590"/>
                </a:lnTo>
                <a:lnTo>
                  <a:pt x="104506" y="1236435"/>
                </a:lnTo>
                <a:lnTo>
                  <a:pt x="115873" y="1180217"/>
                </a:lnTo>
                <a:lnTo>
                  <a:pt x="127762" y="1124962"/>
                </a:lnTo>
                <a:lnTo>
                  <a:pt x="140164" y="1070697"/>
                </a:lnTo>
                <a:lnTo>
                  <a:pt x="153070" y="1017449"/>
                </a:lnTo>
                <a:lnTo>
                  <a:pt x="166470" y="965243"/>
                </a:lnTo>
                <a:lnTo>
                  <a:pt x="180354" y="914107"/>
                </a:lnTo>
                <a:lnTo>
                  <a:pt x="194714" y="864068"/>
                </a:lnTo>
                <a:lnTo>
                  <a:pt x="209540" y="815150"/>
                </a:lnTo>
                <a:lnTo>
                  <a:pt x="224822" y="767382"/>
                </a:lnTo>
                <a:lnTo>
                  <a:pt x="240551" y="720789"/>
                </a:lnTo>
                <a:lnTo>
                  <a:pt x="256717" y="675398"/>
                </a:lnTo>
                <a:lnTo>
                  <a:pt x="273312" y="631235"/>
                </a:lnTo>
                <a:lnTo>
                  <a:pt x="290325" y="588328"/>
                </a:lnTo>
                <a:lnTo>
                  <a:pt x="307747" y="546702"/>
                </a:lnTo>
                <a:lnTo>
                  <a:pt x="325570" y="506383"/>
                </a:lnTo>
                <a:lnTo>
                  <a:pt x="343782" y="467400"/>
                </a:lnTo>
                <a:lnTo>
                  <a:pt x="362376" y="429777"/>
                </a:lnTo>
                <a:lnTo>
                  <a:pt x="381341" y="393541"/>
                </a:lnTo>
                <a:lnTo>
                  <a:pt x="400668" y="358719"/>
                </a:lnTo>
                <a:lnTo>
                  <a:pt x="420347" y="325338"/>
                </a:lnTo>
                <a:lnTo>
                  <a:pt x="460726" y="263003"/>
                </a:lnTo>
                <a:lnTo>
                  <a:pt x="502403" y="206747"/>
                </a:lnTo>
                <a:lnTo>
                  <a:pt x="545301" y="156782"/>
                </a:lnTo>
                <a:lnTo>
                  <a:pt x="589345" y="113321"/>
                </a:lnTo>
                <a:lnTo>
                  <a:pt x="634461" y="76574"/>
                </a:lnTo>
                <a:lnTo>
                  <a:pt x="680571" y="46755"/>
                </a:lnTo>
                <a:lnTo>
                  <a:pt x="727601" y="24075"/>
                </a:lnTo>
                <a:lnTo>
                  <a:pt x="775475" y="8746"/>
                </a:lnTo>
                <a:lnTo>
                  <a:pt x="824119" y="980"/>
                </a:lnTo>
                <a:lnTo>
                  <a:pt x="848705" y="0"/>
                </a:lnTo>
                <a:lnTo>
                  <a:pt x="873291" y="980"/>
                </a:lnTo>
                <a:lnTo>
                  <a:pt x="921934" y="8746"/>
                </a:lnTo>
                <a:lnTo>
                  <a:pt x="969808" y="24075"/>
                </a:lnTo>
                <a:lnTo>
                  <a:pt x="1016838" y="46755"/>
                </a:lnTo>
                <a:lnTo>
                  <a:pt x="1062948" y="76574"/>
                </a:lnTo>
                <a:lnTo>
                  <a:pt x="1108063" y="113321"/>
                </a:lnTo>
                <a:lnTo>
                  <a:pt x="1152107" y="156782"/>
                </a:lnTo>
                <a:lnTo>
                  <a:pt x="1195005" y="206747"/>
                </a:lnTo>
                <a:lnTo>
                  <a:pt x="1236682" y="263003"/>
                </a:lnTo>
                <a:lnTo>
                  <a:pt x="1277061" y="325338"/>
                </a:lnTo>
                <a:lnTo>
                  <a:pt x="1296740" y="358719"/>
                </a:lnTo>
                <a:lnTo>
                  <a:pt x="1316067" y="393541"/>
                </a:lnTo>
                <a:lnTo>
                  <a:pt x="1335032" y="429777"/>
                </a:lnTo>
                <a:lnTo>
                  <a:pt x="1353626" y="467400"/>
                </a:lnTo>
                <a:lnTo>
                  <a:pt x="1371838" y="506383"/>
                </a:lnTo>
                <a:lnTo>
                  <a:pt x="1389660" y="546702"/>
                </a:lnTo>
                <a:lnTo>
                  <a:pt x="1407083" y="588328"/>
                </a:lnTo>
                <a:lnTo>
                  <a:pt x="1424096" y="631235"/>
                </a:lnTo>
                <a:lnTo>
                  <a:pt x="1440691" y="675398"/>
                </a:lnTo>
                <a:lnTo>
                  <a:pt x="1456857" y="720789"/>
                </a:lnTo>
                <a:lnTo>
                  <a:pt x="1472586" y="767382"/>
                </a:lnTo>
                <a:lnTo>
                  <a:pt x="1487868" y="815150"/>
                </a:lnTo>
                <a:lnTo>
                  <a:pt x="1502694" y="864068"/>
                </a:lnTo>
                <a:lnTo>
                  <a:pt x="1517054" y="914107"/>
                </a:lnTo>
                <a:lnTo>
                  <a:pt x="1530938" y="965243"/>
                </a:lnTo>
                <a:lnTo>
                  <a:pt x="1544338" y="1017449"/>
                </a:lnTo>
                <a:lnTo>
                  <a:pt x="1557244" y="1070697"/>
                </a:lnTo>
                <a:lnTo>
                  <a:pt x="1569646" y="1124962"/>
                </a:lnTo>
                <a:lnTo>
                  <a:pt x="1581535" y="1180217"/>
                </a:lnTo>
                <a:lnTo>
                  <a:pt x="1592902" y="1236435"/>
                </a:lnTo>
                <a:lnTo>
                  <a:pt x="1603736" y="1293590"/>
                </a:lnTo>
                <a:lnTo>
                  <a:pt x="1614030" y="1351656"/>
                </a:lnTo>
                <a:lnTo>
                  <a:pt x="1623773" y="1410606"/>
                </a:lnTo>
                <a:lnTo>
                  <a:pt x="1632955" y="1470414"/>
                </a:lnTo>
                <a:lnTo>
                  <a:pt x="1641568" y="1531052"/>
                </a:lnTo>
                <a:lnTo>
                  <a:pt x="1649602" y="1592496"/>
                </a:lnTo>
                <a:lnTo>
                  <a:pt x="1657048" y="1654717"/>
                </a:lnTo>
                <a:lnTo>
                  <a:pt x="1663895" y="1717690"/>
                </a:lnTo>
                <a:lnTo>
                  <a:pt x="1670135" y="1781388"/>
                </a:lnTo>
                <a:lnTo>
                  <a:pt x="1675759" y="1845784"/>
                </a:lnTo>
                <a:lnTo>
                  <a:pt x="1680756" y="1910853"/>
                </a:lnTo>
                <a:lnTo>
                  <a:pt x="1685117" y="1976567"/>
                </a:lnTo>
                <a:lnTo>
                  <a:pt x="1688833" y="2042901"/>
                </a:lnTo>
                <a:lnTo>
                  <a:pt x="1691895" y="2109827"/>
                </a:lnTo>
                <a:lnTo>
                  <a:pt x="1694293" y="2177319"/>
                </a:lnTo>
                <a:lnTo>
                  <a:pt x="1696017" y="2245351"/>
                </a:lnTo>
                <a:lnTo>
                  <a:pt x="1697059" y="2313896"/>
                </a:lnTo>
                <a:lnTo>
                  <a:pt x="1697408" y="2382928"/>
                </a:lnTo>
                <a:lnTo>
                  <a:pt x="1697059" y="2451960"/>
                </a:lnTo>
                <a:lnTo>
                  <a:pt x="1696017" y="2520505"/>
                </a:lnTo>
                <a:lnTo>
                  <a:pt x="1694293" y="2588537"/>
                </a:lnTo>
                <a:lnTo>
                  <a:pt x="1691895" y="2656029"/>
                </a:lnTo>
                <a:lnTo>
                  <a:pt x="1688833" y="2722955"/>
                </a:lnTo>
                <a:lnTo>
                  <a:pt x="1685117" y="2789288"/>
                </a:lnTo>
                <a:lnTo>
                  <a:pt x="1680756" y="2855003"/>
                </a:lnTo>
                <a:lnTo>
                  <a:pt x="1675759" y="2920071"/>
                </a:lnTo>
                <a:lnTo>
                  <a:pt x="1670135" y="2984468"/>
                </a:lnTo>
                <a:lnTo>
                  <a:pt x="1663895" y="3048166"/>
                </a:lnTo>
                <a:lnTo>
                  <a:pt x="1657048" y="3111139"/>
                </a:lnTo>
                <a:lnTo>
                  <a:pt x="1649602" y="3173360"/>
                </a:lnTo>
                <a:lnTo>
                  <a:pt x="1641568" y="3234803"/>
                </a:lnTo>
                <a:lnTo>
                  <a:pt x="1632955" y="3295442"/>
                </a:lnTo>
                <a:lnTo>
                  <a:pt x="1623773" y="3355250"/>
                </a:lnTo>
                <a:lnTo>
                  <a:pt x="1614030" y="3414200"/>
                </a:lnTo>
                <a:lnTo>
                  <a:pt x="1603736" y="3472265"/>
                </a:lnTo>
                <a:lnTo>
                  <a:pt x="1592902" y="3529421"/>
                </a:lnTo>
                <a:lnTo>
                  <a:pt x="1581535" y="3585639"/>
                </a:lnTo>
                <a:lnTo>
                  <a:pt x="1569646" y="3640894"/>
                </a:lnTo>
                <a:lnTo>
                  <a:pt x="1557244" y="3695159"/>
                </a:lnTo>
                <a:lnTo>
                  <a:pt x="1544338" y="3748407"/>
                </a:lnTo>
                <a:lnTo>
                  <a:pt x="1530938" y="3800612"/>
                </a:lnTo>
                <a:lnTo>
                  <a:pt x="1517054" y="3851748"/>
                </a:lnTo>
                <a:lnTo>
                  <a:pt x="1502694" y="3901788"/>
                </a:lnTo>
                <a:lnTo>
                  <a:pt x="1487868" y="3950705"/>
                </a:lnTo>
                <a:lnTo>
                  <a:pt x="1472586" y="3998474"/>
                </a:lnTo>
                <a:lnTo>
                  <a:pt x="1456857" y="4045067"/>
                </a:lnTo>
                <a:lnTo>
                  <a:pt x="1440691" y="4090458"/>
                </a:lnTo>
                <a:lnTo>
                  <a:pt x="1424096" y="4134620"/>
                </a:lnTo>
                <a:lnTo>
                  <a:pt x="1407083" y="4177528"/>
                </a:lnTo>
                <a:lnTo>
                  <a:pt x="1389660" y="4219154"/>
                </a:lnTo>
                <a:lnTo>
                  <a:pt x="1371838" y="4259472"/>
                </a:lnTo>
                <a:lnTo>
                  <a:pt x="1353626" y="4298456"/>
                </a:lnTo>
                <a:lnTo>
                  <a:pt x="1335032" y="4336079"/>
                </a:lnTo>
                <a:lnTo>
                  <a:pt x="1316067" y="4372315"/>
                </a:lnTo>
                <a:lnTo>
                  <a:pt x="1296740" y="4407136"/>
                </a:lnTo>
                <a:lnTo>
                  <a:pt x="1277061" y="4440518"/>
                </a:lnTo>
                <a:lnTo>
                  <a:pt x="1236682" y="4502853"/>
                </a:lnTo>
                <a:lnTo>
                  <a:pt x="1195005" y="4559109"/>
                </a:lnTo>
                <a:lnTo>
                  <a:pt x="1152107" y="4609074"/>
                </a:lnTo>
                <a:lnTo>
                  <a:pt x="1108063" y="4652535"/>
                </a:lnTo>
                <a:lnTo>
                  <a:pt x="1062948" y="4689281"/>
                </a:lnTo>
                <a:lnTo>
                  <a:pt x="1016838" y="4719100"/>
                </a:lnTo>
                <a:lnTo>
                  <a:pt x="969808" y="4741780"/>
                </a:lnTo>
                <a:lnTo>
                  <a:pt x="921934" y="4757109"/>
                </a:lnTo>
                <a:lnTo>
                  <a:pt x="873291" y="4764875"/>
                </a:lnTo>
                <a:lnTo>
                  <a:pt x="848705" y="4765856"/>
                </a:lnTo>
                <a:lnTo>
                  <a:pt x="824119" y="4764875"/>
                </a:lnTo>
                <a:lnTo>
                  <a:pt x="775475" y="4757109"/>
                </a:lnTo>
                <a:lnTo>
                  <a:pt x="727601" y="4741780"/>
                </a:lnTo>
                <a:lnTo>
                  <a:pt x="680571" y="4719100"/>
                </a:lnTo>
                <a:lnTo>
                  <a:pt x="634461" y="4689281"/>
                </a:lnTo>
                <a:lnTo>
                  <a:pt x="589345" y="4652535"/>
                </a:lnTo>
                <a:lnTo>
                  <a:pt x="545301" y="4609074"/>
                </a:lnTo>
                <a:lnTo>
                  <a:pt x="502403" y="4559109"/>
                </a:lnTo>
                <a:lnTo>
                  <a:pt x="460726" y="4502853"/>
                </a:lnTo>
                <a:lnTo>
                  <a:pt x="420347" y="4440518"/>
                </a:lnTo>
                <a:lnTo>
                  <a:pt x="400668" y="4407136"/>
                </a:lnTo>
                <a:lnTo>
                  <a:pt x="381341" y="4372315"/>
                </a:lnTo>
                <a:lnTo>
                  <a:pt x="362376" y="4336079"/>
                </a:lnTo>
                <a:lnTo>
                  <a:pt x="343782" y="4298456"/>
                </a:lnTo>
                <a:lnTo>
                  <a:pt x="325570" y="4259472"/>
                </a:lnTo>
                <a:lnTo>
                  <a:pt x="307747" y="4219154"/>
                </a:lnTo>
                <a:lnTo>
                  <a:pt x="290325" y="4177528"/>
                </a:lnTo>
                <a:lnTo>
                  <a:pt x="273312" y="4134620"/>
                </a:lnTo>
                <a:lnTo>
                  <a:pt x="256717" y="4090458"/>
                </a:lnTo>
                <a:lnTo>
                  <a:pt x="240551" y="4045067"/>
                </a:lnTo>
                <a:lnTo>
                  <a:pt x="224822" y="3998474"/>
                </a:lnTo>
                <a:lnTo>
                  <a:pt x="209540" y="3950705"/>
                </a:lnTo>
                <a:lnTo>
                  <a:pt x="194714" y="3901788"/>
                </a:lnTo>
                <a:lnTo>
                  <a:pt x="180354" y="3851748"/>
                </a:lnTo>
                <a:lnTo>
                  <a:pt x="166470" y="3800612"/>
                </a:lnTo>
                <a:lnTo>
                  <a:pt x="153070" y="3748407"/>
                </a:lnTo>
                <a:lnTo>
                  <a:pt x="140164" y="3695159"/>
                </a:lnTo>
                <a:lnTo>
                  <a:pt x="127762" y="3640894"/>
                </a:lnTo>
                <a:lnTo>
                  <a:pt x="115873" y="3585639"/>
                </a:lnTo>
                <a:lnTo>
                  <a:pt x="104506" y="3529421"/>
                </a:lnTo>
                <a:lnTo>
                  <a:pt x="93671" y="3472265"/>
                </a:lnTo>
                <a:lnTo>
                  <a:pt x="83378" y="3414200"/>
                </a:lnTo>
                <a:lnTo>
                  <a:pt x="73635" y="3355250"/>
                </a:lnTo>
                <a:lnTo>
                  <a:pt x="64452" y="3295442"/>
                </a:lnTo>
                <a:lnTo>
                  <a:pt x="55839" y="3234803"/>
                </a:lnTo>
                <a:lnTo>
                  <a:pt x="47806" y="3173360"/>
                </a:lnTo>
                <a:lnTo>
                  <a:pt x="40360" y="3111139"/>
                </a:lnTo>
                <a:lnTo>
                  <a:pt x="33513" y="3048166"/>
                </a:lnTo>
                <a:lnTo>
                  <a:pt x="27273" y="2984468"/>
                </a:lnTo>
                <a:lnTo>
                  <a:pt x="21649" y="2920071"/>
                </a:lnTo>
                <a:lnTo>
                  <a:pt x="16652" y="2855003"/>
                </a:lnTo>
                <a:lnTo>
                  <a:pt x="12291" y="2789288"/>
                </a:lnTo>
                <a:lnTo>
                  <a:pt x="8574" y="2722955"/>
                </a:lnTo>
                <a:lnTo>
                  <a:pt x="5513" y="2656029"/>
                </a:lnTo>
                <a:lnTo>
                  <a:pt x="3115" y="2588537"/>
                </a:lnTo>
                <a:lnTo>
                  <a:pt x="1390" y="2520505"/>
                </a:lnTo>
                <a:lnTo>
                  <a:pt x="349" y="2451960"/>
                </a:lnTo>
                <a:lnTo>
                  <a:pt x="0" y="2382928"/>
                </a:lnTo>
                <a:close/>
              </a:path>
            </a:pathLst>
          </a:custGeom>
          <a:ln w="57149">
            <a:solidFill>
              <a:schemeClr val="accent3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475964-44F6-44BF-90D0-AC9EA33E53C4}"/>
              </a:ext>
            </a:extLst>
          </p:cNvPr>
          <p:cNvSpPr txBox="1"/>
          <p:nvPr/>
        </p:nvSpPr>
        <p:spPr>
          <a:xfrm>
            <a:off x="1141365" y="4940996"/>
            <a:ext cx="1880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3">
                    <a:lumMod val="50000"/>
                  </a:schemeClr>
                </a:solidFill>
              </a:rPr>
              <a:t>CPU is free</a:t>
            </a:r>
          </a:p>
        </p:txBody>
      </p: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10F2AEFE-0304-4C34-A6EE-30A31BCCEBB8}"/>
              </a:ext>
            </a:extLst>
          </p:cNvPr>
          <p:cNvCxnSpPr>
            <a:cxnSpLocks/>
            <a:endCxn id="195" idx="0"/>
          </p:cNvCxnSpPr>
          <p:nvPr/>
        </p:nvCxnSpPr>
        <p:spPr>
          <a:xfrm flipV="1">
            <a:off x="3586705" y="3021920"/>
            <a:ext cx="2123585" cy="81892"/>
          </a:xfrm>
          <a:prstGeom prst="curvedConnector4">
            <a:avLst>
              <a:gd name="adj1" fmla="val 50001"/>
              <a:gd name="adj2" fmla="val -868809"/>
            </a:avLst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23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 animBg="1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What does CPU do during DMA?</a:t>
            </a:r>
          </a:p>
        </p:txBody>
      </p:sp>
      <p:sp>
        <p:nvSpPr>
          <p:cNvPr id="169" name="Rectangle 3">
            <a:extLst>
              <a:ext uri="{FF2B5EF4-FFF2-40B4-BE49-F238E27FC236}">
                <a16:creationId xmlns:a16="http://schemas.microsoft.com/office/drawing/2014/main" id="{D1BD330C-9762-4D35-9A06-0819D3ECA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5" y="1213283"/>
            <a:ext cx="8958575" cy="515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GB" sz="2800" kern="0" spc="-60" dirty="0">
                <a:latin typeface="Garamond"/>
                <a:cs typeface="Times New Roman"/>
              </a:rPr>
              <a:t>CPU executes instructions using data from registers and caches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GB" sz="2400" kern="0" spc="-60" dirty="0">
                <a:latin typeface="Garamond"/>
                <a:cs typeface="Times New Roman"/>
              </a:rPr>
              <a:t>Caches are small and fast memories </a:t>
            </a:r>
            <a:r>
              <a:rPr lang="en-GB" sz="2400" i="1" kern="0" spc="-60" dirty="0">
                <a:solidFill>
                  <a:srgbClr val="0000FF"/>
                </a:solidFill>
                <a:latin typeface="Garamond"/>
                <a:cs typeface="Times New Roman"/>
              </a:rPr>
              <a:t>inside</a:t>
            </a:r>
            <a:r>
              <a:rPr lang="en-GB" sz="2400" kern="0" spc="-60" dirty="0">
                <a:latin typeface="Garamond"/>
                <a:cs typeface="Times New Roman"/>
              </a:rPr>
              <a:t> CPU. 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GB" sz="2400" kern="0" spc="-60" dirty="0">
                <a:latin typeface="Garamond"/>
                <a:cs typeface="Times New Roman"/>
              </a:rPr>
              <a:t>We will cover caches in next lecture.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GB" sz="2800" kern="0" spc="-60" dirty="0">
                <a:latin typeface="Garamond"/>
                <a:cs typeface="Times New Roman"/>
              </a:rPr>
              <a:t>CPU does not need </a:t>
            </a:r>
            <a:r>
              <a:rPr lang="en-GB" sz="2800" kern="0" spc="-60" dirty="0">
                <a:cs typeface="Times New Roman"/>
              </a:rPr>
              <a:t>buses during DMA if </a:t>
            </a:r>
            <a:r>
              <a:rPr lang="en-GB" sz="2800" kern="0" spc="-60" dirty="0">
                <a:latin typeface="Garamond"/>
                <a:cs typeface="Times New Roman"/>
              </a:rPr>
              <a:t>the data in caches is enough to keep it busy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GB" sz="2400" kern="0" spc="-60" dirty="0">
                <a:latin typeface="Garamond"/>
                <a:cs typeface="Times New Roman"/>
              </a:rPr>
              <a:t>Otherwise, it needs to wait for DMA to finish</a:t>
            </a:r>
            <a:endParaRPr lang="en-GB" kern="0" spc="-60" dirty="0">
              <a:latin typeface="Garamond"/>
              <a:cs typeface="Times New Roman"/>
            </a:endParaRP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GB" sz="2800" kern="0" spc="-60" dirty="0">
                <a:latin typeface="Garamond"/>
                <a:cs typeface="Times New Roman"/>
              </a:rPr>
              <a:t>Reducing CPU wait cycles: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GB" sz="2400" kern="0" spc="-60" dirty="0">
                <a:latin typeface="Garamond"/>
                <a:cs typeface="Times New Roman"/>
              </a:rPr>
              <a:t>DMA transfers only few words and returns the bus control to CPU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GB" sz="2400" kern="0" spc="-60" dirty="0">
                <a:latin typeface="Garamond"/>
                <a:cs typeface="Times New Roman"/>
              </a:rPr>
              <a:t>DMA requests bus control by asserting “Bus request” signal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GB" sz="2400" kern="0" spc="-60" dirty="0">
                <a:latin typeface="Garamond"/>
                <a:cs typeface="Times New Roman"/>
              </a:rPr>
              <a:t>CPU gives control to DMA by enabling “Bus grant” signal if it is not using the bus</a:t>
            </a:r>
          </a:p>
          <a:p>
            <a:pPr lvl="2" defTabSz="914377">
              <a:spcBef>
                <a:spcPts val="375"/>
              </a:spcBef>
              <a:buClr>
                <a:srgbClr val="D70000"/>
              </a:buClr>
            </a:pPr>
            <a:r>
              <a:rPr lang="en-GB" sz="2200" kern="0" spc="-60" dirty="0">
                <a:latin typeface="Garamond"/>
                <a:cs typeface="Times New Roman"/>
              </a:rPr>
              <a:t>Otherwise, DMA needs to wait until CPU finishes its transfer</a:t>
            </a:r>
          </a:p>
        </p:txBody>
      </p:sp>
    </p:spTree>
    <p:extLst>
      <p:ext uri="{BB962C8B-B14F-4D97-AF65-F5344CB8AC3E}">
        <p14:creationId xmlns:p14="http://schemas.microsoft.com/office/powerpoint/2010/main" val="303904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Bus Hierarchy</a:t>
            </a:r>
          </a:p>
        </p:txBody>
      </p:sp>
      <p:sp>
        <p:nvSpPr>
          <p:cNvPr id="169" name="Rectangle 3">
            <a:extLst>
              <a:ext uri="{FF2B5EF4-FFF2-40B4-BE49-F238E27FC236}">
                <a16:creationId xmlns:a16="http://schemas.microsoft.com/office/drawing/2014/main" id="{D1BD330C-9762-4D35-9A06-0819D3ECA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5" y="4429760"/>
            <a:ext cx="8958575" cy="19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GB" sz="2400" kern="0" spc="-60" dirty="0">
                <a:latin typeface="Garamond"/>
                <a:cs typeface="Times New Roman"/>
              </a:rPr>
              <a:t>Separate buses for slow and fast devices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GB" sz="2200" kern="0" spc="-60" dirty="0">
                <a:cs typeface="Times New Roman"/>
              </a:rPr>
              <a:t>Cost optimization: slow buses are cheaper than fast buses</a:t>
            </a:r>
            <a:endParaRPr lang="en-GB" sz="2200" kern="0" spc="-60" dirty="0">
              <a:latin typeface="Garamond"/>
              <a:cs typeface="Times New Roman"/>
            </a:endParaRP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GB" sz="2400" kern="0" spc="-60" dirty="0">
                <a:latin typeface="Garamond"/>
                <a:cs typeface="Times New Roman"/>
              </a:rPr>
              <a:t>Slow and fast buses are connected via a </a:t>
            </a:r>
            <a:r>
              <a:rPr lang="en-GB" sz="2400" i="1" kern="0" spc="-60" dirty="0">
                <a:latin typeface="Garamond"/>
                <a:cs typeface="Times New Roman"/>
              </a:rPr>
              <a:t>bridge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GB" sz="2400" kern="0" spc="-60" dirty="0">
                <a:latin typeface="Garamond"/>
                <a:cs typeface="Times New Roman"/>
              </a:rPr>
              <a:t>Allows simple and cheap interface for slow devices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GB" sz="2200" kern="0" spc="-60" dirty="0">
                <a:latin typeface="Garamond"/>
                <a:cs typeface="Times New Roman"/>
              </a:rPr>
              <a:t>Slow devices do not benefit from connecting to a fast bus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BBAFBC3-231F-4C71-8565-C11C000E8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756" y="1450430"/>
            <a:ext cx="8382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/>
              <a:t>CPU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5BA0E09-6AEF-4067-8042-05BA966A2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7756" y="1450430"/>
            <a:ext cx="17526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/>
              <a:t>slow device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4C383481-12EB-4E34-AF5B-C09EBCFB3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156" y="2517230"/>
            <a:ext cx="12192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84ED9CDE-6C6A-4D72-ACB1-A96D6839B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756" y="3355430"/>
            <a:ext cx="1600200" cy="838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/>
              <a:t>high-speed</a:t>
            </a:r>
          </a:p>
          <a:p>
            <a:pPr algn="ctr"/>
            <a:r>
              <a:rPr lang="en-US"/>
              <a:t>device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E4D9EF-61B3-40C4-A99E-42414597A174}"/>
              </a:ext>
            </a:extLst>
          </p:cNvPr>
          <p:cNvCxnSpPr/>
          <p:nvPr/>
        </p:nvCxnSpPr>
        <p:spPr bwMode="auto">
          <a:xfrm>
            <a:off x="4719156" y="2288630"/>
            <a:ext cx="1752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16">
            <a:extLst>
              <a:ext uri="{FF2B5EF4-FFF2-40B4-BE49-F238E27FC236}">
                <a16:creationId xmlns:a16="http://schemas.microsoft.com/office/drawing/2014/main" id="{B16A8308-4932-40BE-BB6B-612AF226511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957156" y="2136230"/>
            <a:ext cx="1143000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bridge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9B668C-50B1-4849-B5C4-0A6CE5B50161}"/>
              </a:ext>
            </a:extLst>
          </p:cNvPr>
          <p:cNvCxnSpPr/>
          <p:nvPr/>
        </p:nvCxnSpPr>
        <p:spPr bwMode="auto">
          <a:xfrm>
            <a:off x="2509356" y="2288630"/>
            <a:ext cx="1828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20">
            <a:extLst>
              <a:ext uri="{FF2B5EF4-FFF2-40B4-BE49-F238E27FC236}">
                <a16:creationId xmlns:a16="http://schemas.microsoft.com/office/drawing/2014/main" id="{BC04EACB-7FDF-436C-8EBE-351AF2BF1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956" y="2669630"/>
            <a:ext cx="17526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/>
              <a:t>slow device</a:t>
            </a:r>
          </a:p>
        </p:txBody>
      </p:sp>
      <p:cxnSp>
        <p:nvCxnSpPr>
          <p:cNvPr id="13" name="Straight Connector 29">
            <a:extLst>
              <a:ext uri="{FF2B5EF4-FFF2-40B4-BE49-F238E27FC236}">
                <a16:creationId xmlns:a16="http://schemas.microsoft.com/office/drawing/2014/main" id="{00D8064F-0D8F-45D2-8DAB-351D97165A0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699857" y="2402931"/>
            <a:ext cx="2286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C88C4C04-125C-44C5-A585-357754EBF034}"/>
              </a:ext>
            </a:extLst>
          </p:cNvPr>
          <p:cNvCxnSpPr>
            <a:cxnSpLocks noChangeShapeType="1"/>
            <a:stCxn id="4" idx="2"/>
          </p:cNvCxnSpPr>
          <p:nvPr/>
        </p:nvCxnSpPr>
        <p:spPr bwMode="auto">
          <a:xfrm>
            <a:off x="3461856" y="1907630"/>
            <a:ext cx="0" cy="381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Straight Connector 33">
            <a:extLst>
              <a:ext uri="{FF2B5EF4-FFF2-40B4-BE49-F238E27FC236}">
                <a16:creationId xmlns:a16="http://schemas.microsoft.com/office/drawing/2014/main" id="{990122D2-6400-44D4-B3EF-0C642B8ED2CD}"/>
              </a:ext>
            </a:extLst>
          </p:cNvPr>
          <p:cNvCxnSpPr>
            <a:cxnSpLocks noChangeShapeType="1"/>
            <a:endCxn id="7" idx="0"/>
          </p:cNvCxnSpPr>
          <p:nvPr/>
        </p:nvCxnSpPr>
        <p:spPr bwMode="auto">
          <a:xfrm>
            <a:off x="3842856" y="2326730"/>
            <a:ext cx="0" cy="1028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Straight Connector 35">
            <a:extLst>
              <a:ext uri="{FF2B5EF4-FFF2-40B4-BE49-F238E27FC236}">
                <a16:creationId xmlns:a16="http://schemas.microsoft.com/office/drawing/2014/main" id="{E0683FE5-BB90-4E66-8EB4-D30BE89442F9}"/>
              </a:ext>
            </a:extLst>
          </p:cNvPr>
          <p:cNvCxnSpPr>
            <a:cxnSpLocks noChangeShapeType="1"/>
            <a:stCxn id="5" idx="2"/>
          </p:cNvCxnSpPr>
          <p:nvPr/>
        </p:nvCxnSpPr>
        <p:spPr bwMode="auto">
          <a:xfrm>
            <a:off x="5824056" y="1907630"/>
            <a:ext cx="0" cy="396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Straight Connector 37">
            <a:extLst>
              <a:ext uri="{FF2B5EF4-FFF2-40B4-BE49-F238E27FC236}">
                <a16:creationId xmlns:a16="http://schemas.microsoft.com/office/drawing/2014/main" id="{6AC8A120-1341-4C90-A7CE-29F775236C1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443057" y="2479131"/>
            <a:ext cx="3810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57344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54" y="203200"/>
            <a:ext cx="858842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Loops in assembly</a:t>
            </a:r>
          </a:p>
        </p:txBody>
      </p:sp>
      <p:sp>
        <p:nvSpPr>
          <p:cNvPr id="8" name="object 34">
            <a:extLst>
              <a:ext uri="{FF2B5EF4-FFF2-40B4-BE49-F238E27FC236}">
                <a16:creationId xmlns:a16="http://schemas.microsoft.com/office/drawing/2014/main" id="{27D7429B-05E1-4520-9501-B410A5314A25}"/>
              </a:ext>
            </a:extLst>
          </p:cNvPr>
          <p:cNvSpPr txBox="1"/>
          <p:nvPr/>
        </p:nvSpPr>
        <p:spPr>
          <a:xfrm>
            <a:off x="280555" y="1245719"/>
            <a:ext cx="4800600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GB" b="1" spc="11" dirty="0">
                <a:latin typeface="Times New Roman"/>
                <a:cs typeface="Times New Roman"/>
              </a:rPr>
              <a:t>High Level Language Code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0" name="object 34">
            <a:extLst>
              <a:ext uri="{FF2B5EF4-FFF2-40B4-BE49-F238E27FC236}">
                <a16:creationId xmlns:a16="http://schemas.microsoft.com/office/drawing/2014/main" id="{9A54C9DD-E9AE-4CAA-B2CA-14FEECCD084A}"/>
              </a:ext>
            </a:extLst>
          </p:cNvPr>
          <p:cNvSpPr txBox="1"/>
          <p:nvPr/>
        </p:nvSpPr>
        <p:spPr>
          <a:xfrm>
            <a:off x="5134555" y="1249261"/>
            <a:ext cx="3403389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 algn="ctr">
              <a:spcBef>
                <a:spcPts val="79"/>
              </a:spcBef>
            </a:pPr>
            <a:r>
              <a:rPr lang="en-GB" b="1" spc="11" dirty="0">
                <a:latin typeface="Times New Roman"/>
                <a:cs typeface="Times New Roman"/>
              </a:rPr>
              <a:t>Assembly Code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7F92345-52DA-4FB7-BC71-811DA734CCB7}"/>
              </a:ext>
            </a:extLst>
          </p:cNvPr>
          <p:cNvSpPr txBox="1">
            <a:spLocks/>
          </p:cNvSpPr>
          <p:nvPr/>
        </p:nvSpPr>
        <p:spPr>
          <a:xfrm>
            <a:off x="546120" y="1784682"/>
            <a:ext cx="3668040" cy="39776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rtlCol="0" anchor="t" anchorCtr="0" compatLnSpc="1">
            <a:noAutofit/>
          </a:bodyPr>
          <a:lstStyle>
            <a:lvl1pPr marL="342882" indent="-342882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 a = 1;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 b = 2;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endParaRPr lang="en-US" sz="1600" dirty="0">
              <a:solidFill>
                <a:srgbClr val="000000"/>
              </a:solidFill>
              <a:latin typeface="Courier New" pitchFamily="49"/>
              <a:ea typeface="ＭＳ Ｐゴシック" pitchFamily="2"/>
            </a:endParaRP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while(a </a:t>
            </a:r>
            <a:r>
              <a:rPr lang="en-US" sz="1600" dirty="0">
                <a:solidFill>
                  <a:srgbClr val="C00000"/>
                </a:solidFill>
                <a:latin typeface="Courier New" pitchFamily="49"/>
                <a:ea typeface="ＭＳ Ｐゴシック" pitchFamily="2"/>
              </a:rPr>
              <a:t>&amp;&amp;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 b) {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  //loop-body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37044-6975-4CEB-9FFA-6F9BF6825B1D}"/>
              </a:ext>
            </a:extLst>
          </p:cNvPr>
          <p:cNvSpPr txBox="1"/>
          <p:nvPr/>
        </p:nvSpPr>
        <p:spPr>
          <a:xfrm>
            <a:off x="4848480" y="1527120"/>
            <a:ext cx="3509592" cy="50153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0" i="0" u="none" strike="noStrike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.section .text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ldr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r0, =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vars</a:t>
            </a:r>
            <a:endParaRPr lang="en-US" sz="1600" b="0" i="0" u="none" strike="noStrike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ldr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r1, [r0]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ldr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r2, [r0, #4]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loop: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cmp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r1, #0</a:t>
            </a:r>
          </a:p>
          <a:p>
            <a:pPr lvl="0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600" dirty="0" err="1">
                <a:solidFill>
                  <a:srgbClr val="C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beq</a:t>
            </a:r>
            <a:r>
              <a:rPr lang="en-US" sz="1600" dirty="0">
                <a:solidFill>
                  <a:srgbClr val="C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end</a:t>
            </a:r>
          </a:p>
          <a:p>
            <a:pPr lvl="0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cmp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r2, #0</a:t>
            </a:r>
          </a:p>
          <a:p>
            <a:pPr lvl="0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600" dirty="0" err="1">
                <a:solidFill>
                  <a:srgbClr val="C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beq</a:t>
            </a:r>
            <a:r>
              <a:rPr lang="en-US" sz="1600" dirty="0">
                <a:solidFill>
                  <a:srgbClr val="C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end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; loop body</a:t>
            </a:r>
          </a:p>
          <a:p>
            <a:pPr lvl="0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600" dirty="0">
                <a:solidFill>
                  <a:srgbClr val="C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b	</a:t>
            </a:r>
            <a:r>
              <a:rPr lang="en-US" sz="1600" dirty="0">
                <a:solidFill>
                  <a:srgbClr val="0000FF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loop</a:t>
            </a:r>
            <a:endParaRPr lang="en-US" sz="1600" b="0" i="0" u="none" strike="noStrike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end: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0" i="0" u="none" strike="noStrike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.section .data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vars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.word 1		// a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.word 2		// b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57275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709" y="1279321"/>
            <a:ext cx="8761691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Essential even for a small program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Most ISAs provide some support for such calls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High-level language code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Function/procedure/method calls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9C00C2C-F1A8-4E4A-B1B3-12DF2C3C1C73}"/>
              </a:ext>
            </a:extLst>
          </p:cNvPr>
          <p:cNvSpPr txBox="1"/>
          <p:nvPr/>
        </p:nvSpPr>
        <p:spPr>
          <a:xfrm>
            <a:off x="1726563" y="3111763"/>
            <a:ext cx="1863089" cy="15645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FF"/>
                </a:solidFill>
                <a:latin typeface="DejaVu Sans Mono"/>
                <a:cs typeface="DejaVu Sans Mono"/>
              </a:rPr>
              <a:t>…  </a:t>
            </a:r>
            <a:endParaRPr lang="en-GB" sz="2000" b="1" dirty="0">
              <a:solidFill>
                <a:srgbClr val="0000FF"/>
              </a:solidFill>
              <a:latin typeface="DejaVu Sans Mono"/>
              <a:cs typeface="DejaVu Sans Mono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FF"/>
                </a:solidFill>
                <a:latin typeface="DejaVu Sans Mono"/>
                <a:cs typeface="DejaVu Sans Mono"/>
              </a:rPr>
              <a:t>foo(</a:t>
            </a:r>
            <a:r>
              <a:rPr lang="en-GB" sz="2000" b="1" dirty="0">
                <a:solidFill>
                  <a:srgbClr val="0000FF"/>
                </a:solidFill>
                <a:latin typeface="DejaVu Sans Mono"/>
                <a:cs typeface="DejaVu Sans Mono"/>
              </a:rPr>
              <a:t>a, b</a:t>
            </a:r>
            <a:r>
              <a:rPr sz="2000" b="1" dirty="0">
                <a:solidFill>
                  <a:srgbClr val="0000FF"/>
                </a:solidFill>
                <a:latin typeface="DejaVu Sans Mono"/>
                <a:cs typeface="DejaVu Sans Mono"/>
              </a:rPr>
              <a:t>);</a:t>
            </a:r>
            <a:endParaRPr sz="2000" dirty="0">
              <a:latin typeface="DejaVu Sans Mono"/>
              <a:cs typeface="DejaVu Sans Mono"/>
            </a:endParaRPr>
          </a:p>
          <a:p>
            <a:pPr marL="12700" marR="5080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DejaVu Sans Mono"/>
                <a:cs typeface="DejaVu Sans Mono"/>
              </a:rPr>
              <a:t>…  </a:t>
            </a:r>
            <a:endParaRPr lang="en-GB" sz="2000" b="1" dirty="0">
              <a:solidFill>
                <a:srgbClr val="0000FF"/>
              </a:solidFill>
              <a:latin typeface="DejaVu Sans Mono"/>
              <a:cs typeface="DejaVu Sans Mono"/>
            </a:endParaRPr>
          </a:p>
          <a:p>
            <a:pPr marL="12700" marR="5080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DejaVu Sans Mono"/>
                <a:cs typeface="DejaVu Sans Mono"/>
              </a:rPr>
              <a:t>foo(</a:t>
            </a:r>
            <a:r>
              <a:rPr lang="en-GB" sz="2000" b="1" dirty="0">
                <a:solidFill>
                  <a:srgbClr val="0000FF"/>
                </a:solidFill>
                <a:latin typeface="DejaVu Sans Mono"/>
                <a:cs typeface="DejaVu Sans Mono"/>
              </a:rPr>
              <a:t>a, b</a:t>
            </a:r>
            <a:r>
              <a:rPr sz="2000" b="1" dirty="0">
                <a:solidFill>
                  <a:srgbClr val="0000FF"/>
                </a:solidFill>
                <a:latin typeface="DejaVu Sans Mono"/>
                <a:cs typeface="DejaVu Sans Mono"/>
              </a:rPr>
              <a:t>);</a:t>
            </a:r>
            <a:endParaRPr sz="2000" dirty="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DejaVu Sans Mono"/>
                <a:cs typeface="DejaVu Sans Mono"/>
              </a:rPr>
              <a:t>…</a:t>
            </a:r>
            <a:endParaRPr sz="2000" dirty="0">
              <a:latin typeface="DejaVu Sans Mono"/>
              <a:cs typeface="DejaVu Sans Mono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EB849C61-1C6C-4521-A7A7-6FE32577E9BB}"/>
              </a:ext>
            </a:extLst>
          </p:cNvPr>
          <p:cNvSpPr txBox="1"/>
          <p:nvPr/>
        </p:nvSpPr>
        <p:spPr>
          <a:xfrm>
            <a:off x="1726564" y="5169163"/>
            <a:ext cx="3302636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FF"/>
                </a:solidFill>
                <a:latin typeface="DejaVu Sans Mono"/>
                <a:cs typeface="DejaVu Sans Mono"/>
              </a:rPr>
              <a:t>void foo(</a:t>
            </a:r>
            <a:r>
              <a:rPr lang="en-GB" sz="2000" b="1" dirty="0" err="1">
                <a:solidFill>
                  <a:srgbClr val="0000FF"/>
                </a:solidFill>
                <a:latin typeface="DejaVu Sans Mono"/>
                <a:cs typeface="DejaVu Sans Mono"/>
              </a:rPr>
              <a:t>int</a:t>
            </a:r>
            <a:r>
              <a:rPr lang="en-GB" sz="2000" b="1" dirty="0">
                <a:solidFill>
                  <a:srgbClr val="0000FF"/>
                </a:solidFill>
                <a:latin typeface="DejaVu Sans Mono"/>
                <a:cs typeface="DejaVu Sans Mono"/>
              </a:rPr>
              <a:t> a, </a:t>
            </a:r>
            <a:r>
              <a:rPr lang="en-GB" sz="2000" b="1" dirty="0" err="1">
                <a:solidFill>
                  <a:srgbClr val="0000FF"/>
                </a:solidFill>
                <a:latin typeface="DejaVu Sans Mono"/>
                <a:cs typeface="DejaVu Sans Mono"/>
              </a:rPr>
              <a:t>int</a:t>
            </a:r>
            <a:r>
              <a:rPr lang="en-GB" sz="2000" b="1" dirty="0">
                <a:solidFill>
                  <a:srgbClr val="0000FF"/>
                </a:solidFill>
                <a:latin typeface="DejaVu Sans Mono"/>
                <a:cs typeface="DejaVu Sans Mono"/>
              </a:rPr>
              <a:t> b</a:t>
            </a:r>
            <a:r>
              <a:rPr sz="2000" b="1" dirty="0">
                <a:solidFill>
                  <a:srgbClr val="0000FF"/>
                </a:solidFill>
                <a:latin typeface="DejaVu Sans Mono"/>
                <a:cs typeface="DejaVu Sans Mono"/>
              </a:rPr>
              <a:t>)</a:t>
            </a:r>
            <a:r>
              <a:rPr sz="2000" b="1" spc="-90" dirty="0">
                <a:solidFill>
                  <a:srgbClr val="0000FF"/>
                </a:solidFill>
                <a:latin typeface="DejaVu Sans Mono"/>
                <a:cs typeface="DejaVu Sans Mono"/>
              </a:rPr>
              <a:t> </a:t>
            </a:r>
            <a:r>
              <a:rPr sz="2000" b="1" dirty="0">
                <a:solidFill>
                  <a:srgbClr val="0000FF"/>
                </a:solidFill>
                <a:latin typeface="DejaVu Sans Mono"/>
                <a:cs typeface="DejaVu Sans Mono"/>
              </a:rPr>
              <a:t>{</a:t>
            </a:r>
            <a:endParaRPr sz="2000" dirty="0">
              <a:latin typeface="DejaVu Sans Mono"/>
              <a:cs typeface="DejaVu Sans Mono"/>
            </a:endParaRPr>
          </a:p>
          <a:p>
            <a:pPr marL="12700" marR="770255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DejaVu Sans Mono"/>
                <a:cs typeface="DejaVu Sans Mono"/>
              </a:rPr>
              <a:t>…  </a:t>
            </a:r>
            <a:endParaRPr lang="en-GB" sz="2000" b="1" dirty="0">
              <a:solidFill>
                <a:srgbClr val="0000FF"/>
              </a:solidFill>
              <a:latin typeface="DejaVu Sans Mono"/>
              <a:cs typeface="DejaVu Sans Mono"/>
            </a:endParaRPr>
          </a:p>
          <a:p>
            <a:pPr marL="12700" marR="770255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DejaVu Sans Mono"/>
                <a:cs typeface="DejaVu Sans Mono"/>
              </a:rPr>
              <a:t>return;</a:t>
            </a:r>
            <a:endParaRPr sz="2000" dirty="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DejaVu Sans Mono"/>
                <a:cs typeface="DejaVu Sans Mono"/>
              </a:rPr>
              <a:t>}</a:t>
            </a:r>
            <a:endParaRPr sz="2000" dirty="0">
              <a:latin typeface="DejaVu Sans Mono"/>
              <a:cs typeface="DejaVu Sans Mono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C350D1EE-7AD6-4B7A-8ECE-2BB2BE530130}"/>
              </a:ext>
            </a:extLst>
          </p:cNvPr>
          <p:cNvSpPr txBox="1"/>
          <p:nvPr/>
        </p:nvSpPr>
        <p:spPr>
          <a:xfrm>
            <a:off x="5473931" y="5240538"/>
            <a:ext cx="2764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+mj-lt"/>
                <a:cs typeface="Times New Roman"/>
              </a:rPr>
              <a:t>where </a:t>
            </a:r>
            <a:r>
              <a:rPr sz="2400" spc="10" dirty="0">
                <a:latin typeface="+mj-lt"/>
                <a:cs typeface="Times New Roman"/>
              </a:rPr>
              <a:t>do </a:t>
            </a:r>
            <a:r>
              <a:rPr sz="2400" spc="-120" dirty="0">
                <a:latin typeface="+mj-lt"/>
                <a:cs typeface="Times New Roman"/>
              </a:rPr>
              <a:t>we </a:t>
            </a:r>
            <a:r>
              <a:rPr sz="2400" dirty="0">
                <a:latin typeface="+mj-lt"/>
                <a:cs typeface="Times New Roman"/>
              </a:rPr>
              <a:t>return</a:t>
            </a:r>
            <a:r>
              <a:rPr sz="2400" spc="95" dirty="0">
                <a:latin typeface="+mj-lt"/>
                <a:cs typeface="Times New Roman"/>
              </a:rPr>
              <a:t> </a:t>
            </a:r>
            <a:r>
              <a:rPr sz="2400" spc="-45" dirty="0">
                <a:latin typeface="+mj-lt"/>
                <a:cs typeface="Times New Roman"/>
              </a:rPr>
              <a:t>to?</a:t>
            </a:r>
            <a:endParaRPr sz="2400" dirty="0">
              <a:latin typeface="+mj-lt"/>
              <a:cs typeface="Times New Roman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ACC1928-8F98-4537-A7CF-3028277A060D}"/>
              </a:ext>
            </a:extLst>
          </p:cNvPr>
          <p:cNvCxnSpPr>
            <a:cxnSpLocks/>
          </p:cNvCxnSpPr>
          <p:nvPr/>
        </p:nvCxnSpPr>
        <p:spPr>
          <a:xfrm flipV="1">
            <a:off x="2847109" y="5516333"/>
            <a:ext cx="2564476" cy="464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6AF5D2-9CE9-4042-AF3C-B1501D162727}"/>
              </a:ext>
            </a:extLst>
          </p:cNvPr>
          <p:cNvCxnSpPr/>
          <p:nvPr/>
        </p:nvCxnSpPr>
        <p:spPr>
          <a:xfrm flipV="1">
            <a:off x="2867484" y="3469715"/>
            <a:ext cx="1527463" cy="99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bject 13">
            <a:extLst>
              <a:ext uri="{FF2B5EF4-FFF2-40B4-BE49-F238E27FC236}">
                <a16:creationId xmlns:a16="http://schemas.microsoft.com/office/drawing/2014/main" id="{2E7AB344-E77F-497D-9964-96601A266D92}"/>
              </a:ext>
            </a:extLst>
          </p:cNvPr>
          <p:cNvSpPr txBox="1"/>
          <p:nvPr/>
        </p:nvSpPr>
        <p:spPr>
          <a:xfrm>
            <a:off x="4534554" y="3270204"/>
            <a:ext cx="393403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spc="-50" dirty="0">
                <a:latin typeface="+mj-lt"/>
                <a:cs typeface="Times New Roman"/>
              </a:rPr>
              <a:t>How to pass these parameters?</a:t>
            </a:r>
            <a:endParaRPr sz="2400" dirty="0"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523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709" y="1279321"/>
            <a:ext cx="8761691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Jumping to a function: </a:t>
            </a:r>
            <a:r>
              <a:rPr lang="en-US" altLang="en-US" sz="2800" kern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  <a:r>
              <a:rPr lang="en-US" altLang="en-US" sz="28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600" kern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 is “branch and link”</a:t>
            </a:r>
          </a:p>
          <a:p>
            <a:pPr lvl="2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kern="0" dirty="0">
                <a:solidFill>
                  <a:srgbClr val="000000"/>
                </a:solidFill>
              </a:rPr>
              <a:t>set r14 (Link Register) to PC+4</a:t>
            </a:r>
          </a:p>
          <a:p>
            <a:pPr lvl="2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kern="0" dirty="0">
                <a:solidFill>
                  <a:srgbClr val="000000"/>
                </a:solidFill>
                <a:latin typeface="Garamond"/>
              </a:rPr>
              <a:t>set PC to </a:t>
            </a:r>
            <a:r>
              <a:rPr lang="en-US" altLang="en-US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Returning from a function</a:t>
            </a:r>
            <a:endParaRPr lang="en-US" altLang="en-US" sz="28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Needs to move LR to PC</a:t>
            </a:r>
          </a:p>
          <a:p>
            <a:pPr lvl="2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000" kern="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E.g. </a:t>
            </a:r>
            <a:r>
              <a:rPr lang="en-US" alt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r15, r14 </a:t>
            </a:r>
            <a:r>
              <a:rPr lang="en-US" altLang="en-US" sz="2000" kern="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will do the trick</a:t>
            </a:r>
            <a:endParaRPr lang="en-US" altLang="en-US" sz="2000" kern="0" dirty="0">
              <a:solidFill>
                <a:srgbClr val="000000"/>
              </a:solidFill>
              <a:latin typeface="Garamond"/>
            </a:endParaRP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No special instruction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ARM support for function calls</a:t>
            </a:r>
          </a:p>
        </p:txBody>
      </p:sp>
    </p:spTree>
    <p:extLst>
      <p:ext uri="{BB962C8B-B14F-4D97-AF65-F5344CB8AC3E}">
        <p14:creationId xmlns:p14="http://schemas.microsoft.com/office/powerpoint/2010/main" val="305493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54" y="203200"/>
            <a:ext cx="858842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Function call in assembly</a:t>
            </a:r>
          </a:p>
        </p:txBody>
      </p:sp>
      <p:sp>
        <p:nvSpPr>
          <p:cNvPr id="8" name="object 34">
            <a:extLst>
              <a:ext uri="{FF2B5EF4-FFF2-40B4-BE49-F238E27FC236}">
                <a16:creationId xmlns:a16="http://schemas.microsoft.com/office/drawing/2014/main" id="{27D7429B-05E1-4520-9501-B410A5314A25}"/>
              </a:ext>
            </a:extLst>
          </p:cNvPr>
          <p:cNvSpPr txBox="1"/>
          <p:nvPr/>
        </p:nvSpPr>
        <p:spPr>
          <a:xfrm>
            <a:off x="280555" y="1245719"/>
            <a:ext cx="4800600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GB" b="1" spc="11" dirty="0">
                <a:latin typeface="Times New Roman"/>
                <a:cs typeface="Times New Roman"/>
              </a:rPr>
              <a:t>High Level Language Code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0" name="object 34">
            <a:extLst>
              <a:ext uri="{FF2B5EF4-FFF2-40B4-BE49-F238E27FC236}">
                <a16:creationId xmlns:a16="http://schemas.microsoft.com/office/drawing/2014/main" id="{9A54C9DD-E9AE-4CAA-B2CA-14FEECCD084A}"/>
              </a:ext>
            </a:extLst>
          </p:cNvPr>
          <p:cNvSpPr txBox="1"/>
          <p:nvPr/>
        </p:nvSpPr>
        <p:spPr>
          <a:xfrm>
            <a:off x="5134555" y="1249261"/>
            <a:ext cx="3403389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 algn="ctr">
              <a:spcBef>
                <a:spcPts val="79"/>
              </a:spcBef>
            </a:pPr>
            <a:r>
              <a:rPr lang="en-GB" b="1" spc="11" dirty="0">
                <a:latin typeface="Times New Roman"/>
                <a:cs typeface="Times New Roman"/>
              </a:rPr>
              <a:t>Assembly Code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7F92345-52DA-4FB7-BC71-811DA734CCB7}"/>
              </a:ext>
            </a:extLst>
          </p:cNvPr>
          <p:cNvSpPr txBox="1">
            <a:spLocks/>
          </p:cNvSpPr>
          <p:nvPr/>
        </p:nvSpPr>
        <p:spPr>
          <a:xfrm>
            <a:off x="546120" y="1784682"/>
            <a:ext cx="3668040" cy="39776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rtlCol="0" anchor="t" anchorCtr="0" compatLnSpc="1">
            <a:noAutofit/>
          </a:bodyPr>
          <a:lstStyle>
            <a:lvl1pPr marL="342882" indent="-342882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 add (</a:t>
            </a:r>
            <a:r>
              <a:rPr lang="en-US" sz="1600" dirty="0" err="1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 a, </a:t>
            </a:r>
            <a:r>
              <a:rPr lang="en-US" sz="1600" dirty="0" err="1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 b) {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  return </a:t>
            </a:r>
            <a:r>
              <a:rPr lang="en-US" sz="1600" dirty="0" err="1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a+b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;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}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endParaRPr lang="en-US" sz="1600" dirty="0">
              <a:solidFill>
                <a:srgbClr val="000000"/>
              </a:solidFill>
              <a:latin typeface="Courier New" pitchFamily="49"/>
              <a:ea typeface="ＭＳ Ｐゴシック" pitchFamily="2"/>
            </a:endParaRP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main() {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 x=5, y=10;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add(x, y);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37044-6975-4CEB-9FFA-6F9BF6825B1D}"/>
              </a:ext>
            </a:extLst>
          </p:cNvPr>
          <p:cNvSpPr txBox="1"/>
          <p:nvPr/>
        </p:nvSpPr>
        <p:spPr>
          <a:xfrm>
            <a:off x="4848480" y="1527120"/>
            <a:ext cx="3875077" cy="279931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0" i="0" u="none" strike="noStrike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add: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add	r0, r0, r1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mov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r15,</a:t>
            </a:r>
            <a:r>
              <a:rPr lang="en-US" sz="1600" b="0" i="0" u="none" strike="noStrike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 r14</a:t>
            </a:r>
            <a:endParaRPr lang="en-US" sz="1600" b="0" i="0" u="none" strike="noStrike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000000"/>
              </a:solidFill>
              <a:latin typeface="Courier New" pitchFamily="49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0" i="0" u="none" strike="noStrike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main: 	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mov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r0, #5</a:t>
            </a:r>
            <a:endParaRPr lang="en-US" sz="1600" b="0" i="0" u="none" strike="noStrike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mov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r1, #10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C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bl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C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add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ＭＳ Ｐゴシック" pitchFamily="2"/>
              </a:rPr>
              <a:t>		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BDEA944-BA1B-4859-96BD-9C6CB8E86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709" y="4613654"/>
            <a:ext cx="8761691" cy="191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But wait!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  <a:cs typeface="Courier New" panose="02070309020205020404" pitchFamily="49" charset="0"/>
              </a:rPr>
              <a:t>We never passed the parameters to the </a:t>
            </a:r>
            <a:r>
              <a:rPr lang="en-US" altLang="en-US" sz="2400" kern="0" dirty="0" err="1">
                <a:solidFill>
                  <a:srgbClr val="000000"/>
                </a:solidFill>
                <a:latin typeface="Garamond"/>
                <a:cs typeface="Courier New" panose="02070309020205020404" pitchFamily="49" charset="0"/>
              </a:rPr>
              <a:t>callee</a:t>
            </a:r>
            <a:r>
              <a:rPr lang="en-US" altLang="en-US" sz="2400" kern="0" dirty="0">
                <a:solidFill>
                  <a:srgbClr val="000000"/>
                </a:solidFill>
                <a:latin typeface="Garamond"/>
                <a:cs typeface="Courier New" panose="02070309020205020404" pitchFamily="49" charset="0"/>
              </a:rPr>
              <a:t>!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  <a:cs typeface="Courier New" panose="02070309020205020404" pitchFamily="49" charset="0"/>
              </a:rPr>
              <a:t>Neither did the </a:t>
            </a:r>
            <a:r>
              <a:rPr lang="en-US" altLang="en-US" sz="2400" kern="0" dirty="0" err="1">
                <a:solidFill>
                  <a:srgbClr val="000000"/>
                </a:solidFill>
                <a:latin typeface="Garamond"/>
                <a:cs typeface="Courier New" panose="02070309020205020404" pitchFamily="49" charset="0"/>
              </a:rPr>
              <a:t>callee</a:t>
            </a:r>
            <a:r>
              <a:rPr lang="en-US" altLang="en-US" sz="2400" kern="0" dirty="0">
                <a:solidFill>
                  <a:srgbClr val="000000"/>
                </a:solidFill>
                <a:latin typeface="Garamond"/>
                <a:cs typeface="Courier New" panose="02070309020205020404" pitchFamily="49" charset="0"/>
              </a:rPr>
              <a:t> return the result.</a:t>
            </a:r>
            <a:endParaRPr lang="en-US" altLang="en-US" sz="2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12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709" y="1279321"/>
            <a:ext cx="8761691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Parameters are passed:</a:t>
            </a:r>
            <a:endParaRPr lang="en-US" altLang="en-US" sz="2800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600" kern="0" dirty="0">
                <a:latin typeface="Garamond (Body)"/>
                <a:cs typeface="Courier New" panose="02070309020205020404" pitchFamily="49" charset="0"/>
              </a:rPr>
              <a:t>In registers r0 to r3</a:t>
            </a:r>
            <a:endParaRPr lang="en-US" altLang="en-US" sz="2600" kern="0" dirty="0">
              <a:latin typeface="Garamond (Body)"/>
            </a:endParaRP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Additional parameters are passed via </a:t>
            </a:r>
            <a:r>
              <a:rPr lang="en-US" altLang="en-US" sz="2400" kern="0" dirty="0">
                <a:solidFill>
                  <a:srgbClr val="C00000"/>
                </a:solidFill>
                <a:latin typeface="Garamond"/>
              </a:rPr>
              <a:t>stack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Values are retuned in r0-r1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 err="1">
                <a:solidFill>
                  <a:srgbClr val="000000"/>
                </a:solidFill>
                <a:latin typeface="Garamond"/>
                <a:cs typeface="Courier New" panose="02070309020205020404" pitchFamily="49" charset="0"/>
              </a:rPr>
              <a:t>Callee</a:t>
            </a:r>
            <a:r>
              <a:rPr lang="en-US" altLang="en-US" sz="2800" kern="0" dirty="0">
                <a:solidFill>
                  <a:srgbClr val="000000"/>
                </a:solidFill>
                <a:latin typeface="Garamond"/>
                <a:cs typeface="Courier New" panose="02070309020205020404" pitchFamily="49" charset="0"/>
              </a:rPr>
              <a:t> saved registers: r4-r12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  <a:cs typeface="Courier New" panose="02070309020205020404" pitchFamily="49" charset="0"/>
              </a:rPr>
              <a:t>r9 and r12 are special purpose register; specifics depends on implementation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238541" y="203200"/>
            <a:ext cx="887497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ARM register convention on function calls</a:t>
            </a:r>
          </a:p>
        </p:txBody>
      </p:sp>
    </p:spTree>
    <p:extLst>
      <p:ext uri="{BB962C8B-B14F-4D97-AF65-F5344CB8AC3E}">
        <p14:creationId xmlns:p14="http://schemas.microsoft.com/office/powerpoint/2010/main" val="398140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31535</TotalTime>
  <Words>3131</Words>
  <Application>Microsoft Office PowerPoint</Application>
  <PresentationFormat>On-screen Show (4:3)</PresentationFormat>
  <Paragraphs>585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Arial</vt:lpstr>
      <vt:lpstr>Calibri</vt:lpstr>
      <vt:lpstr>Courier New</vt:lpstr>
      <vt:lpstr>DejaVu Sans Mono</vt:lpstr>
      <vt:lpstr>Garamond</vt:lpstr>
      <vt:lpstr>Garamond (Body)</vt:lpstr>
      <vt:lpstr>Garamond (Headings)</vt:lpstr>
      <vt:lpstr>Times</vt:lpstr>
      <vt:lpstr>Times New Roman</vt:lpstr>
      <vt:lpstr>Trebuchet MS</vt:lpstr>
      <vt:lpstr>Wingdings</vt:lpstr>
      <vt:lpstr>Office-tema</vt:lpstr>
      <vt:lpstr>TDT4258: Low-Level Programming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Rakesh Kumar</cp:lastModifiedBy>
  <cp:revision>1117</cp:revision>
  <cp:lastPrinted>2018-01-12T07:10:10Z</cp:lastPrinted>
  <dcterms:created xsi:type="dcterms:W3CDTF">2013-06-10T16:56:09Z</dcterms:created>
  <dcterms:modified xsi:type="dcterms:W3CDTF">2020-08-28T11:22:03Z</dcterms:modified>
</cp:coreProperties>
</file>