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jU0bV/d4bIJsPjwCENU829ytK8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aa579e8d3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aa579e8d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aa579e8d3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aa579e8d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aa579e8d3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aa579e8d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aa579e8d3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aa579e8d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2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619250" y="4244975"/>
            <a:ext cx="7365600" cy="18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ECEN 215 Lab Kit</a:t>
            </a:r>
            <a:br>
              <a:rPr lang="en-US"/>
            </a:br>
            <a:r>
              <a:rPr lang="en-US"/>
              <a:t>Luis Diaz-Santini, Yusuf Hossain, Ryan Freed, Peter Zhang</a:t>
            </a:r>
            <a:endParaRPr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aa579e8d3_0_2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Progress Report</a:t>
            </a:r>
            <a:endParaRPr/>
          </a:p>
        </p:txBody>
      </p:sp>
      <p:sp>
        <p:nvSpPr>
          <p:cNvPr id="118" name="Google Shape;118;g2baa579e8d3_0_20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spcBef>
                <a:spcPts val="360"/>
              </a:spcBef>
              <a:spcAft>
                <a:spcPts val="0"/>
              </a:spcAft>
              <a:buSzPts val="2200"/>
              <a:buChar char="•"/>
            </a:pPr>
            <a:r>
              <a:rPr b="1" lang="en-US" sz="2200"/>
              <a:t>Designed</a:t>
            </a:r>
            <a:r>
              <a:rPr lang="en-US" sz="2200"/>
              <a:t>: 12V to 5V Buck Converter rough draft with MultiSim.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n-US" sz="2200"/>
              <a:t>Ordered</a:t>
            </a:r>
            <a:r>
              <a:rPr lang="en-US" sz="2200"/>
              <a:t>: Analog to Digital Converter. (ADC08100CIMTC/NOPB), Microcontroller Dev Board (ESP32-DEVKITC-32UE), Wave Generator (AD9833BRMZ).</a:t>
            </a:r>
            <a:endParaRPr sz="22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 sz="2200"/>
              <a:t>Researched</a:t>
            </a:r>
            <a:r>
              <a:rPr lang="en-US" sz="2200"/>
              <a:t>: Oscilloscope, Multimeter, Waveform Generator, and Microcontroller.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19" name="Google Shape;119;g2baa579e8d3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9950" y="4281969"/>
            <a:ext cx="3558900" cy="226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baa579e8d3_0_20"/>
          <p:cNvSpPr txBox="1"/>
          <p:nvPr/>
        </p:nvSpPr>
        <p:spPr>
          <a:xfrm>
            <a:off x="457200" y="4538975"/>
            <a:ext cx="4814100" cy="20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>
                <a:solidFill>
                  <a:schemeClr val="dk1"/>
                </a:solidFill>
              </a:rPr>
              <a:t>App Development</a:t>
            </a:r>
            <a:r>
              <a:rPr lang="en-US" sz="2200">
                <a:solidFill>
                  <a:schemeClr val="dk1"/>
                </a:solidFill>
              </a:rPr>
              <a:t>: 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>
                <a:solidFill>
                  <a:schemeClr val="dk1"/>
                </a:solidFill>
              </a:rPr>
              <a:t>Several app menu pages have been designed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>
                <a:solidFill>
                  <a:schemeClr val="dk1"/>
                </a:solidFill>
              </a:rPr>
              <a:t>Began coding Bluetooth capability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</a:t>
            </a:r>
            <a:endParaRPr/>
          </a:p>
        </p:txBody>
      </p:sp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049275"/>
            <a:ext cx="8229601" cy="3608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sp>
        <p:nvSpPr>
          <p:cNvPr id="133" name="Google Shape;133;p8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049275"/>
            <a:ext cx="4132883" cy="463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175" y="2049275"/>
            <a:ext cx="4132875" cy="4626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Principles of Electrical Engineering (ECEN 215) teaches the basics of electric circuit analysis and electronics to non-ECEN majors.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transition of ECEN 215 to an online format poses a challenge due to its lab component relying on the Analog Di</a:t>
            </a:r>
            <a:r>
              <a:rPr lang="en-US" sz="2400"/>
              <a:t>scovery </a:t>
            </a:r>
            <a:r>
              <a:rPr lang="en-US" sz="2400"/>
              <a:t>2 (AD2), which is expensive. The need for a more cost-effective alternative for remote lab work becomes essential to ensure accessibility and affordability for students in ECEN 215.</a:t>
            </a:r>
            <a:endParaRPr sz="2400"/>
          </a:p>
        </p:txBody>
      </p:sp>
      <p:pic>
        <p:nvPicPr>
          <p:cNvPr id="63" name="Google Shape;6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5748" y="286725"/>
            <a:ext cx="1844725" cy="15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Solution Proposal</a:t>
            </a:r>
            <a:endParaRPr/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457200" y="204927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ECEN 215 Lab Kit offers a solution to the cost, </a:t>
            </a:r>
            <a:r>
              <a:rPr lang="en-US" sz="2400"/>
              <a:t>convenience,</a:t>
            </a:r>
            <a:r>
              <a:rPr lang="en-US" sz="2400"/>
              <a:t> and over </a:t>
            </a:r>
            <a:r>
              <a:rPr lang="en-US" sz="2400"/>
              <a:t>complication</a:t>
            </a:r>
            <a:r>
              <a:rPr lang="en-US" sz="2400"/>
              <a:t> issues that are abundant with the AD2. Aiming for a $50 price point</a:t>
            </a:r>
            <a:r>
              <a:rPr lang="en-US" sz="2400"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,</a:t>
            </a:r>
            <a:r>
              <a:rPr lang="en-US" sz="2400"/>
              <a:t> the lab kit </a:t>
            </a:r>
            <a:r>
              <a:rPr lang="en-US" sz="2400"/>
              <a:t>offers a more catered simpler approach to each lab while also making it possible to complete at home.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Will operate as the power supply, signal generator, multimeter, and Oscilloscope</a:t>
            </a:r>
            <a:r>
              <a:rPr lang="en-US" sz="2400"/>
              <a:t>.</a:t>
            </a:r>
            <a:endParaRPr sz="2400"/>
          </a:p>
        </p:txBody>
      </p:sp>
      <p:pic>
        <p:nvPicPr>
          <p:cNvPr id="70" name="Google Shape;7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3363" y="455300"/>
            <a:ext cx="2093600" cy="14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Diagram of Subsystems and Interface</a:t>
            </a:r>
            <a:endParaRPr/>
          </a:p>
        </p:txBody>
      </p:sp>
      <p:pic>
        <p:nvPicPr>
          <p:cNvPr id="76" name="Google Shape;7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938" y="1804198"/>
            <a:ext cx="7520125" cy="46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300" y="3686625"/>
            <a:ext cx="4938875" cy="307972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5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Task partition</a:t>
            </a:r>
            <a:endParaRPr/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457200" y="185292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Peter: </a:t>
            </a:r>
            <a:r>
              <a:rPr lang="en-US" sz="2400"/>
              <a:t>Create</a:t>
            </a:r>
            <a:r>
              <a:rPr lang="en-US" sz="2400"/>
              <a:t> the m</a:t>
            </a:r>
            <a:r>
              <a:rPr lang="en-US" sz="2400"/>
              <a:t>ultimeter and oscilloscope functions.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Yusuf: Generate waveforms while communicating </a:t>
            </a:r>
            <a:r>
              <a:rPr lang="en-US" sz="2400"/>
              <a:t>to the </a:t>
            </a:r>
            <a:r>
              <a:rPr lang="en-US" sz="2400"/>
              <a:t>microcontroller.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Luis: Create mobile application to interface with device,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Ryan: PCB design and power.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Oscilloscope and Multimeter Subsystem</a:t>
            </a:r>
            <a:endParaRPr/>
          </a:p>
        </p:txBody>
      </p:sp>
      <p:sp>
        <p:nvSpPr>
          <p:cNvPr id="89" name="Google Shape;89;p6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 u="sng"/>
              <a:t>Multimeter</a:t>
            </a:r>
            <a:r>
              <a:rPr lang="en-US" sz="2400"/>
              <a:t>: Produce multimeter capable of measuring current, resistance, and voltage.</a:t>
            </a:r>
            <a:endParaRPr sz="2400"/>
          </a:p>
          <a:p>
            <a:pPr indent="0" lvl="0" marL="0" rtl="0" algn="l">
              <a:lnSpc>
                <a:spcPct val="4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 u="sng"/>
              <a:t>Oscilloscope</a:t>
            </a:r>
            <a:r>
              <a:rPr lang="en-US" sz="2400"/>
              <a:t>: Design an </a:t>
            </a:r>
            <a:r>
              <a:rPr lang="en-US" sz="2400"/>
              <a:t>oscilloscope</a:t>
            </a:r>
            <a:r>
              <a:rPr lang="en-US" sz="2400"/>
              <a:t> capable of measuring over 10 MHz.</a:t>
            </a:r>
            <a:endParaRPr sz="2400"/>
          </a:p>
          <a:p>
            <a:pPr indent="0" lvl="0" marL="0" rtl="0" algn="l">
              <a:lnSpc>
                <a:spcPct val="4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Measured data is </a:t>
            </a:r>
            <a:r>
              <a:rPr lang="en-US" sz="2400"/>
              <a:t>transferred</a:t>
            </a:r>
            <a:r>
              <a:rPr lang="en-US" sz="2400"/>
              <a:t> to the microcontroller.</a:t>
            </a:r>
            <a:endParaRPr sz="2400"/>
          </a:p>
        </p:txBody>
      </p:sp>
      <p:pic>
        <p:nvPicPr>
          <p:cNvPr id="90" name="Google Shape;90;p6"/>
          <p:cNvPicPr preferRelativeResize="0"/>
          <p:nvPr/>
        </p:nvPicPr>
        <p:blipFill rotWithShape="1">
          <a:blip r:embed="rId3">
            <a:alphaModFix/>
          </a:blip>
          <a:srcRect b="0" l="0" r="0" t="3465"/>
          <a:stretch/>
        </p:blipFill>
        <p:spPr>
          <a:xfrm>
            <a:off x="3077287" y="4562725"/>
            <a:ext cx="2989425" cy="21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aa579e8d3_0_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Waveform Generator and Microcontroller Subsystem</a:t>
            </a:r>
            <a:endParaRPr/>
          </a:p>
        </p:txBody>
      </p:sp>
      <p:sp>
        <p:nvSpPr>
          <p:cNvPr id="96" name="Google Shape;96;g2baa579e8d3_0_3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 u="sng"/>
              <a:t>Waveform Generator</a:t>
            </a:r>
            <a:r>
              <a:rPr lang="en-US" sz="2400"/>
              <a:t>: </a:t>
            </a:r>
            <a:r>
              <a:rPr lang="en-US" sz="2400"/>
              <a:t>Generate AC and DC </a:t>
            </a:r>
            <a:r>
              <a:rPr lang="en-US" sz="2400"/>
              <a:t>waveforms in </a:t>
            </a:r>
            <a:r>
              <a:rPr lang="en-US" sz="2400"/>
              <a:t>a</a:t>
            </a:r>
            <a:r>
              <a:rPr lang="en-US" sz="2400"/>
              <a:t> range of frequencie</a:t>
            </a:r>
            <a:r>
              <a:rPr lang="en-US" sz="2400"/>
              <a:t>s. Capable of producing sine, square, and triangle waves, along with + and - 5 V DC.</a:t>
            </a:r>
            <a:endParaRPr sz="24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 </a:t>
            </a:r>
            <a:endParaRPr sz="2400"/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 u="sng"/>
              <a:t>Microcontroller</a:t>
            </a:r>
            <a:r>
              <a:rPr lang="en-US" sz="2400"/>
              <a:t>: </a:t>
            </a:r>
            <a:r>
              <a:rPr lang="en-US" sz="2400"/>
              <a:t>Communicate</a:t>
            </a:r>
            <a:r>
              <a:rPr lang="en-US" sz="2400"/>
              <a:t> with all other </a:t>
            </a:r>
            <a:r>
              <a:rPr lang="en-US" sz="2400"/>
              <a:t>subsystems</a:t>
            </a:r>
            <a:r>
              <a:rPr lang="en-US" sz="2400"/>
              <a:t> and sends information to the app via bluetooth.</a:t>
            </a:r>
            <a:endParaRPr sz="2400"/>
          </a:p>
        </p:txBody>
      </p:sp>
      <p:pic>
        <p:nvPicPr>
          <p:cNvPr id="97" name="Google Shape;97;g2baa579e8d3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9452" y="4688650"/>
            <a:ext cx="1442200" cy="19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2baa579e8d3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975" y="5242338"/>
            <a:ext cx="190500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aa579e8d3_0_8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Board Layout Subsystem</a:t>
            </a:r>
            <a:endParaRPr/>
          </a:p>
        </p:txBody>
      </p:sp>
      <p:sp>
        <p:nvSpPr>
          <p:cNvPr id="104" name="Google Shape;104;g2baa579e8d3_0_8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 u="sng"/>
              <a:t>Board Power</a:t>
            </a:r>
            <a:r>
              <a:rPr lang="en-US" sz="2400"/>
              <a:t>: Design and implement buck converters to supply ICs.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 u="sng"/>
              <a:t>PCB Design</a:t>
            </a:r>
            <a:r>
              <a:rPr lang="en-US" sz="2400"/>
              <a:t>: Manage IC communication networks, implement any amplifiers or intermediaries necessary for device operation.</a:t>
            </a:r>
            <a:endParaRPr sz="2400"/>
          </a:p>
        </p:txBody>
      </p:sp>
      <p:pic>
        <p:nvPicPr>
          <p:cNvPr id="105" name="Google Shape;105;g2baa579e8d3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4075" y="4253550"/>
            <a:ext cx="1810026" cy="181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aa579e8d3_0_1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Subsystem</a:t>
            </a:r>
            <a:endParaRPr/>
          </a:p>
        </p:txBody>
      </p:sp>
      <p:sp>
        <p:nvSpPr>
          <p:cNvPr id="111" name="Google Shape;111;g2baa579e8d3_0_13"/>
          <p:cNvSpPr txBox="1"/>
          <p:nvPr>
            <p:ph idx="1" type="body"/>
          </p:nvPr>
        </p:nvSpPr>
        <p:spPr>
          <a:xfrm>
            <a:off x="457200" y="2049275"/>
            <a:ext cx="62217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 u="sng"/>
              <a:t>Communication via Bluetooth</a:t>
            </a:r>
            <a:endParaRPr sz="2400" u="sng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 u="sng"/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 u="sng"/>
              <a:t>Attractive GUI</a:t>
            </a:r>
            <a:r>
              <a:rPr lang="en-US" sz="2400"/>
              <a:t>: Design an attractive and </a:t>
            </a:r>
            <a:r>
              <a:rPr lang="en-US" sz="2400"/>
              <a:t>responsive </a:t>
            </a:r>
            <a:r>
              <a:rPr lang="en-US" sz="2400"/>
              <a:t>graphical user interface that presents data accurately.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 u="sng"/>
              <a:t>Receiving data from lab kit</a:t>
            </a:r>
            <a:r>
              <a:rPr lang="en-US" sz="2400"/>
              <a:t>: Receive measurements from the lab kit device.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 u="sng"/>
              <a:t>Sending commands to lab kit</a:t>
            </a:r>
            <a:r>
              <a:rPr lang="en-US" sz="2400"/>
              <a:t>: Telling the device to turn on the power supply, to output a certain signal, etc.</a:t>
            </a:r>
            <a:endParaRPr sz="2400"/>
          </a:p>
        </p:txBody>
      </p:sp>
      <p:pic>
        <p:nvPicPr>
          <p:cNvPr id="112" name="Google Shape;112;g2baa579e8d3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775" y="1905925"/>
            <a:ext cx="2390351" cy="484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