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uFSeQw6E2Qo/vngqgX0VL80Et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FB27B7-7B62-484E-8B9A-1A06F2DFFBEA}">
  <a:tblStyle styleId="{E6FB27B7-7B62-484E-8B9A-1A06F2DFFBE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6114d2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c6114d208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6114d2084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6114d208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615df603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615df603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6114d208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c6114d2084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6114d208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c6114d208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6114d2084_0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6114d208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114d208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c6114d2084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6114d2084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6114d208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6114d2084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6114d208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615df6036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615df60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6114d2084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6114d208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615df603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615df60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c6114d2084_0_0"/>
          <p:cNvSpPr txBox="1"/>
          <p:nvPr>
            <p:ph type="ctrTitle"/>
          </p:nvPr>
        </p:nvSpPr>
        <p:spPr>
          <a:xfrm>
            <a:off x="1619250" y="4244975"/>
            <a:ext cx="7365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215 Lab Kit</a:t>
            </a:r>
            <a:br>
              <a:rPr lang="en-US"/>
            </a:br>
            <a:r>
              <a:rPr lang="en-US"/>
              <a:t>Luis Diaz-Santini, Yusuf Hossain, Ryan Freed, Peter Zhang</a:t>
            </a:r>
            <a:endParaRPr/>
          </a:p>
        </p:txBody>
      </p:sp>
      <p:sp>
        <p:nvSpPr>
          <p:cNvPr id="55" name="Google Shape;55;g2c6114d2084_0_0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g2c6114d208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114d2084_0_191"/>
          <p:cNvSpPr txBox="1"/>
          <p:nvPr/>
        </p:nvSpPr>
        <p:spPr>
          <a:xfrm>
            <a:off x="685800" y="929563"/>
            <a:ext cx="8382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Software Subsystem</a:t>
            </a:r>
            <a:endParaRPr b="1" sz="3100"/>
          </a:p>
        </p:txBody>
      </p:sp>
      <p:graphicFrame>
        <p:nvGraphicFramePr>
          <p:cNvPr id="121" name="Google Shape;121;g2c6114d2084_0_191"/>
          <p:cNvGraphicFramePr/>
          <p:nvPr/>
        </p:nvGraphicFramePr>
        <p:xfrm>
          <a:off x="685800" y="176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{E6FB27B7-7B62-484E-8B9A-1A06F2DFFBEA}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Setup Android phone emulator and Flutter environment through VSCode.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Finalized concept pages for application and custom bluetooth actions that the app will utilize.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Began coding/implementing </a:t>
                      </a:r>
                      <a:r>
                        <a:rPr lang="en-US" sz="1800"/>
                        <a:t>custom</a:t>
                      </a:r>
                      <a:r>
                        <a:rPr lang="en-US" sz="1800"/>
                        <a:t> action </a:t>
                      </a:r>
                      <a:r>
                        <a:rPr lang="en-US" sz="1800"/>
                        <a:t>functionality</a:t>
                      </a:r>
                      <a:r>
                        <a:rPr lang="en-US" sz="1800"/>
                        <a:t> within pages.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Continuing to debug custom Bluetooth actions and begin </a:t>
                      </a:r>
                      <a:r>
                        <a:rPr lang="en-US" sz="1800"/>
                        <a:t>testing</a:t>
                      </a:r>
                      <a:r>
                        <a:rPr lang="en-US" sz="1800"/>
                        <a:t> integration.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Bluetooth </a:t>
                      </a:r>
                      <a:r>
                        <a:rPr lang="en-US" sz="1800"/>
                        <a:t>plugin</a:t>
                      </a:r>
                      <a:r>
                        <a:rPr lang="en-US" sz="1800"/>
                        <a:t> might not </a:t>
                      </a:r>
                      <a:r>
                        <a:rPr lang="en-US" sz="1800"/>
                        <a:t>support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emulation.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g2c6114d2084_0_191"/>
          <p:cNvSpPr txBox="1"/>
          <p:nvPr/>
        </p:nvSpPr>
        <p:spPr>
          <a:xfrm>
            <a:off x="6050450" y="980575"/>
            <a:ext cx="2712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Luis Diaz-Santini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615df6036_3_0"/>
          <p:cNvSpPr txBox="1"/>
          <p:nvPr>
            <p:ph idx="1" type="body"/>
          </p:nvPr>
        </p:nvSpPr>
        <p:spPr>
          <a:xfrm>
            <a:off x="457200" y="1099201"/>
            <a:ext cx="8229600" cy="50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2c615df6036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0" y="1099200"/>
            <a:ext cx="3045691" cy="502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c615df6036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150" y="454000"/>
            <a:ext cx="4012225" cy="29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c615df6036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625" y="4061500"/>
            <a:ext cx="4325276" cy="24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6114d2084_0_21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sp>
        <p:nvSpPr>
          <p:cNvPr id="136" name="Google Shape;136;g2c6114d2084_0_217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g2c6114d2084_0_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49275"/>
            <a:ext cx="4132883" cy="46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c6114d2084_0_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75" y="2049275"/>
            <a:ext cx="4132875" cy="462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6114d2084_0_5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Execute Summary</a:t>
            </a:r>
            <a:endParaRPr/>
          </a:p>
        </p:txBody>
      </p:sp>
      <p:sp>
        <p:nvSpPr>
          <p:cNvPr id="62" name="Google Shape;62;g2c6114d2084_0_56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Problem Statement:</a:t>
            </a:r>
            <a:endParaRPr b="1"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7809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Principles of Electrical Engineering (ECEN 215) teaches the basics of electric circuit analysis and electronics to non-ECEN majors.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7809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The transition of ECEN 215 to an online format poses a challenge due to its lab component relying on the Analog Discovery 2 (AD2), which is expensive.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Solution Proposal: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8001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The ECEN 215 Lab Kit offers a solution to the cost, convenience, and over complication issues that are abundant with the AD2. Aiming for a $50 price point</a:t>
            </a:r>
            <a:r>
              <a:rPr lang="en-US" sz="24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,</a:t>
            </a:r>
            <a:r>
              <a:rPr lang="en-US" sz="2400"/>
              <a:t> the lab kit offers a more catered simpler approach to each lab while also making it possible to complete at home.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8001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Will operate as the power supply, signal generator, multimeter, and Oscilloscope</a:t>
            </a:r>
            <a:r>
              <a:rPr lang="en-US" sz="2400"/>
              <a:t>.</a:t>
            </a:r>
            <a:endParaRPr sz="2400"/>
          </a:p>
        </p:txBody>
      </p:sp>
      <p:pic>
        <p:nvPicPr>
          <p:cNvPr id="63" name="Google Shape;63;g2c6114d2084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748" y="286725"/>
            <a:ext cx="1844725" cy="15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114d2084_0_32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Subsystems &amp; </a:t>
            </a:r>
            <a:r>
              <a:rPr lang="en-US"/>
              <a:t>Block Diagram</a:t>
            </a:r>
            <a:endParaRPr/>
          </a:p>
        </p:txBody>
      </p:sp>
      <p:sp>
        <p:nvSpPr>
          <p:cNvPr id="69" name="Google Shape;69;g2c6114d2084_0_320"/>
          <p:cNvSpPr txBox="1"/>
          <p:nvPr>
            <p:ph idx="1" type="body"/>
          </p:nvPr>
        </p:nvSpPr>
        <p:spPr>
          <a:xfrm>
            <a:off x="457200" y="2064375"/>
            <a:ext cx="3316500" cy="40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Peter: 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Multimeter and Oscilloscope</a:t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Yusuf: 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Waveforms and communicating to the microcontroller.</a:t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Luis: 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Create mobile application to interface with device</a:t>
            </a:r>
            <a:endParaRPr sz="2000"/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Ryan: </a:t>
            </a:r>
            <a:endParaRPr sz="2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PCB design and power.</a:t>
            </a:r>
            <a:endParaRPr sz="2000"/>
          </a:p>
        </p:txBody>
      </p:sp>
      <p:pic>
        <p:nvPicPr>
          <p:cNvPr id="70" name="Google Shape;70;g2c6114d2084_0_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925" y="2064375"/>
            <a:ext cx="5539000" cy="34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6114d2084_0_26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76" name="Google Shape;76;g2c6114d2084_0_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9427"/>
            <a:ext cx="9144003" cy="351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114d2084_0_171"/>
          <p:cNvSpPr txBox="1"/>
          <p:nvPr/>
        </p:nvSpPr>
        <p:spPr>
          <a:xfrm>
            <a:off x="685800" y="792225"/>
            <a:ext cx="388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Oscilloscope &amp; Multimeter Subsystem</a:t>
            </a:r>
            <a:endParaRPr b="1" sz="3000"/>
          </a:p>
        </p:txBody>
      </p:sp>
      <p:graphicFrame>
        <p:nvGraphicFramePr>
          <p:cNvPr id="82" name="Google Shape;82;g2c6114d2084_0_171"/>
          <p:cNvGraphicFramePr/>
          <p:nvPr/>
        </p:nvGraphicFramePr>
        <p:xfrm>
          <a:off x="685800" y="176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{E6FB27B7-7B62-484E-8B9A-1A06F2DFFBEA}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27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&gt;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Designed and tested the ammeter, ohmmeter, and voltmeter.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Developed the oscilloscope.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Noise analysis.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Bluetooth Integration.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Oscilloscope testing.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g2c6114d2084_0_171"/>
          <p:cNvSpPr txBox="1"/>
          <p:nvPr/>
        </p:nvSpPr>
        <p:spPr>
          <a:xfrm>
            <a:off x="685800" y="4485588"/>
            <a:ext cx="7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c6114d2084_0_171"/>
          <p:cNvSpPr txBox="1"/>
          <p:nvPr/>
        </p:nvSpPr>
        <p:spPr>
          <a:xfrm>
            <a:off x="6050450" y="980575"/>
            <a:ext cx="2712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Peter Zhang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5" name="Google Shape;85;g2c6114d2084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487" y="4485600"/>
            <a:ext cx="3287525" cy="242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6114d2084_0_179"/>
          <p:cNvSpPr txBox="1"/>
          <p:nvPr/>
        </p:nvSpPr>
        <p:spPr>
          <a:xfrm>
            <a:off x="685800" y="706375"/>
            <a:ext cx="474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Waveform Generator &amp;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Microcontroller Subsystem</a:t>
            </a:r>
            <a:endParaRPr b="1" sz="3000"/>
          </a:p>
        </p:txBody>
      </p:sp>
      <p:graphicFrame>
        <p:nvGraphicFramePr>
          <p:cNvPr id="91" name="Google Shape;91;g2c6114d2084_0_179"/>
          <p:cNvGraphicFramePr/>
          <p:nvPr/>
        </p:nvGraphicFramePr>
        <p:xfrm>
          <a:off x="685800" y="176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{E6FB27B7-7B62-484E-8B9A-1A06F2DFFBEA}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&gt;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Generated Sin and Square Waveforms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Made adjustable Frequency using potentiometer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Generate Triangle Waveform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Figure out how to communicate with app to receive inputs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Changing Amplitude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g2c6114d2084_0_179"/>
          <p:cNvSpPr txBox="1"/>
          <p:nvPr/>
        </p:nvSpPr>
        <p:spPr>
          <a:xfrm>
            <a:off x="685800" y="4485588"/>
            <a:ext cx="7772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c6114d2084_0_179"/>
          <p:cNvSpPr txBox="1"/>
          <p:nvPr/>
        </p:nvSpPr>
        <p:spPr>
          <a:xfrm>
            <a:off x="6050450" y="980575"/>
            <a:ext cx="2712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Yusuf Hossain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2c615df6036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675"/>
            <a:ext cx="4567150" cy="28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c615df6036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0" y="3844150"/>
            <a:ext cx="6109579" cy="28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c615df6036_4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5154" y="194725"/>
            <a:ext cx="2686370" cy="345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114d2084_0_185"/>
          <p:cNvSpPr txBox="1"/>
          <p:nvPr/>
        </p:nvSpPr>
        <p:spPr>
          <a:xfrm>
            <a:off x="685800" y="929563"/>
            <a:ext cx="838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Board Layout Subsystem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endParaRPr b="1" sz="3000"/>
          </a:p>
        </p:txBody>
      </p:sp>
      <p:graphicFrame>
        <p:nvGraphicFramePr>
          <p:cNvPr id="106" name="Google Shape;106;g2c6114d2084_0_185"/>
          <p:cNvGraphicFramePr/>
          <p:nvPr/>
        </p:nvGraphicFramePr>
        <p:xfrm>
          <a:off x="685800" y="173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{E6FB27B7-7B62-484E-8B9A-1A06F2DFFBEA}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Accomplishments since the last presentation </a:t>
                      </a:r>
                      <a:r>
                        <a:rPr lang="en-US" sz="1800" u="none" cap="none" strike="noStrike"/>
                        <a:t>         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39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Designed PCB schematic and board design, completed component selection, reduced board size to 150x100mm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(Task Breakdown: PCB schematic draft 1 - 10 hrs, draft 2 - 6 hrs, Power Supply design - 5 hrs, Part Selection - 7 hrs, Board design - 10 hrs)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Order PCB, solder on components, test board functionality, reduce any signal noise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g2c6114d2084_0_185"/>
          <p:cNvSpPr txBox="1"/>
          <p:nvPr/>
        </p:nvSpPr>
        <p:spPr>
          <a:xfrm>
            <a:off x="685800" y="4786523"/>
            <a:ext cx="7772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c6114d2084_0_185"/>
          <p:cNvSpPr txBox="1"/>
          <p:nvPr/>
        </p:nvSpPr>
        <p:spPr>
          <a:xfrm>
            <a:off x="6050450" y="980575"/>
            <a:ext cx="2712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Ryan Freed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615df6036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c615df6036_1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g2c615df603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75" y="866625"/>
            <a:ext cx="8586249" cy="59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