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5"/>
    <p:sldMasterId id="214748366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F429FBC-59F5-4A51-A933-608832CFFA58}">
  <a:tblStyle styleId="{FF429FBC-59F5-4A51-A933-608832CFFA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5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6fb8574b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 should take 30 seconds</a:t>
            </a:r>
            <a:endParaRPr/>
          </a:p>
        </p:txBody>
      </p:sp>
      <p:sp>
        <p:nvSpPr>
          <p:cNvPr id="97" name="Google Shape;97;g316fb8574b2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6fb8574b2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6fb8574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6fb8574b2_0_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6fb8574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6fb8574b2_0_1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6fb8574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6fb8574b2_0_1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6fb8574b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6fb8574b2_2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16fb8574b2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316fb8574b2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6fb8574b2_0_2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16fb8574b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6fb8574b2_0_2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16fb8574b2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6fb8574b2_0_25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16fb8574b2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6fb8574b2_0_2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16fb8574b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6fb8574b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316fb8574b2_0_86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6fb8574b2_0_137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316fb8574b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6fb8574b2_0_18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6fb8574b2_0_1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316fb8574b2_0_1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4b77f9d9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314b77f9d96_0_134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4b77f9d9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314b77f9d96_0_74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6fb8574b2_1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6fb8574b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8d33bbe67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8d33bbe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8d33bbe67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8d33bbe6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969582" y="2130425"/>
            <a:ext cx="44886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24200" y="3886200"/>
            <a:ext cx="5334000" cy="17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2049270"/>
            <a:ext cx="8229600" cy="4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DLCOE_logo_HWHT.png"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1832900" cy="30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457200" y="1975644"/>
            <a:ext cx="4038600" cy="4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4648200" y="1975644"/>
            <a:ext cx="4038600" cy="4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457200" y="2900649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1066968"/>
            <a:ext cx="30084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575050" y="1073720"/>
            <a:ext cx="5111700" cy="50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0" y="1803850"/>
            <a:ext cx="3008400" cy="43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457200" y="1196430"/>
            <a:ext cx="25737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/>
          <p:nvPr>
            <p:ph idx="2" type="pic"/>
          </p:nvPr>
        </p:nvSpPr>
        <p:spPr>
          <a:xfrm>
            <a:off x="3200400" y="1196430"/>
            <a:ext cx="5486400" cy="48504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457200" y="1768043"/>
            <a:ext cx="2573700" cy="42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rive.google.com/file/d/1kOFeXRy9hMtDqEamZ-X5pf_7XMlZVII9/view?usp=drive_link" TargetMode="External"/><Relationship Id="rId4" Type="http://schemas.openxmlformats.org/officeDocument/2006/relationships/hyperlink" Target="https://drive.google.com/file/d/1cZw9UOfuzPA1vwYVBsOgW8jPCSpWHr9c/view?usp=drive_link" TargetMode="External"/><Relationship Id="rId10" Type="http://schemas.openxmlformats.org/officeDocument/2006/relationships/hyperlink" Target="https://drive.google.com/file/d/1FX7S_f8hQlFgWE2XfMUWFrrCOGarohlZ/view?usp=drive_link" TargetMode="External"/><Relationship Id="rId9" Type="http://schemas.openxmlformats.org/officeDocument/2006/relationships/hyperlink" Target="https://drive.google.com/file/d/1FP9wi-snydHB8k8Pp-S30_lkd1CGGoNN/view?usp=drive_link" TargetMode="External"/><Relationship Id="rId5" Type="http://schemas.openxmlformats.org/officeDocument/2006/relationships/hyperlink" Target="https://drive.google.com/file/d/1THeicixUW4B8hnGLX32IRMAjofIJModA/view?usp=drive_link" TargetMode="External"/><Relationship Id="rId6" Type="http://schemas.openxmlformats.org/officeDocument/2006/relationships/hyperlink" Target="https://drive.google.com/file/d/1Kmrk9mpeMksEvc6EyELyvp8tsXcFg4j_/view?usp=drive_link" TargetMode="External"/><Relationship Id="rId7" Type="http://schemas.openxmlformats.org/officeDocument/2006/relationships/hyperlink" Target="https://drive.google.com/file/d/1FRWmeCTVnhHybG8OEMX2OP4Z2KPuUEyS/view?usp=drive_link" TargetMode="External"/><Relationship Id="rId8" Type="http://schemas.openxmlformats.org/officeDocument/2006/relationships/hyperlink" Target="https://drive.google.com/file/d/1FRWmeCTVnhHybG8OEMX2OP4Z2KPuUEyS/view?usp=drive_lin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ctrTitle"/>
          </p:nvPr>
        </p:nvSpPr>
        <p:spPr>
          <a:xfrm>
            <a:off x="1619250" y="3814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Arial"/>
              <a:buNone/>
            </a:pPr>
            <a:r>
              <a:rPr lang="en"/>
              <a:t>Team 30: ECEN 215 Lab Kit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40"/>
              <a:buFont typeface="Arial"/>
              <a:buNone/>
            </a:pPr>
            <a:r>
              <a:rPr lang="en"/>
              <a:t>Bi-Weekly Update 5</a:t>
            </a:r>
            <a:br>
              <a:rPr lang="en"/>
            </a:br>
            <a:r>
              <a:rPr lang="en" sz="2455"/>
              <a:t>Members: </a:t>
            </a:r>
            <a:r>
              <a:rPr lang="en" sz="2200"/>
              <a:t>Luis Diaz-Santini, Yusuf Hossain, </a:t>
            </a:r>
            <a:endParaRPr sz="22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81818"/>
              <a:buFont typeface="Arial"/>
              <a:buNone/>
            </a:pPr>
            <a:r>
              <a:rPr lang="en" sz="2200"/>
              <a:t>Ryan Freed, and Peter Zhang</a:t>
            </a:r>
            <a:br>
              <a:rPr lang="en" sz="2455"/>
            </a:br>
            <a:r>
              <a:rPr lang="en" sz="2455"/>
              <a:t>Sponsor: Dr. Lusher</a:t>
            </a:r>
            <a:endParaRPr sz="2455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2931"/>
              <a:buFont typeface="Arial"/>
              <a:buNone/>
            </a:pPr>
            <a:r>
              <a:rPr lang="en" sz="2455"/>
              <a:t>TA: Garret Brown</a:t>
            </a:r>
            <a:br>
              <a:rPr lang="en" sz="2455"/>
            </a:br>
            <a:endParaRPr sz="2455"/>
          </a:p>
        </p:txBody>
      </p:sp>
      <p:sp>
        <p:nvSpPr>
          <p:cNvPr id="100" name="Google Shape;100;p20"/>
          <p:cNvSpPr/>
          <p:nvPr/>
        </p:nvSpPr>
        <p:spPr>
          <a:xfrm>
            <a:off x="0" y="0"/>
            <a:ext cx="6111300" cy="6111300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101" name="Google Shape;10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2335648" cy="394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Validation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457200" y="2049270"/>
            <a:ext cx="8229600" cy="4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08610" lvl="0" marL="457200" rtl="0" algn="l">
              <a:spcBef>
                <a:spcPts val="360"/>
              </a:spcBef>
              <a:spcAft>
                <a:spcPts val="0"/>
              </a:spcAft>
              <a:buSzPct val="75000"/>
              <a:buChar char="•"/>
            </a:pPr>
            <a:r>
              <a:rPr b="1" lang="en" sz="2400"/>
              <a:t>Discovery</a:t>
            </a:r>
            <a:r>
              <a:rPr lang="en" sz="2500"/>
              <a:t>:</a:t>
            </a:r>
            <a:r>
              <a:rPr lang="en" sz="1100"/>
              <a:t> </a:t>
            </a:r>
            <a:endParaRPr sz="2181"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81219"/>
              <a:buChar char="–"/>
            </a:pPr>
            <a:r>
              <a:rPr lang="en" sz="2216"/>
              <a:t>Devices are discovered within 4 seconds</a:t>
            </a:r>
            <a:endParaRPr sz="2216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b="1" lang="en" sz="2400"/>
              <a:t>Connection Stability</a:t>
            </a:r>
            <a:r>
              <a:rPr lang="en" sz="2400"/>
              <a:t>:</a:t>
            </a:r>
            <a:r>
              <a:rPr lang="en" sz="1100"/>
              <a:t> </a:t>
            </a:r>
            <a:endParaRPr sz="1100"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81219"/>
              <a:buChar char="–"/>
            </a:pPr>
            <a:r>
              <a:rPr lang="en" sz="2216"/>
              <a:t>Verified</a:t>
            </a:r>
            <a:r>
              <a:rPr lang="en" sz="2216"/>
              <a:t> stable connection to device for at least 30 minutes</a:t>
            </a:r>
            <a:endParaRPr sz="2216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b="1" lang="en" sz="2400"/>
              <a:t>Reconnection</a:t>
            </a:r>
            <a:r>
              <a:rPr lang="en" sz="2400"/>
              <a:t>:</a:t>
            </a:r>
            <a:r>
              <a:rPr lang="en" sz="1100"/>
              <a:t> </a:t>
            </a:r>
            <a:endParaRPr sz="1100"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81219"/>
              <a:buChar char="–"/>
            </a:pPr>
            <a:r>
              <a:rPr lang="en" sz="2216"/>
              <a:t>App can </a:t>
            </a:r>
            <a:r>
              <a:rPr lang="en" sz="2216"/>
              <a:t>disconnect from device and reconnect immediately</a:t>
            </a:r>
            <a:endParaRPr sz="2216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b="1" lang="en" sz="2400"/>
              <a:t>Read/Write Operations</a:t>
            </a:r>
            <a:r>
              <a:rPr lang="en" sz="2400"/>
              <a:t>:</a:t>
            </a:r>
            <a:r>
              <a:rPr lang="en" sz="1100"/>
              <a:t> </a:t>
            </a:r>
            <a:endParaRPr sz="1100"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81219"/>
              <a:buChar char="–"/>
            </a:pPr>
            <a:r>
              <a:rPr lang="en" sz="2216"/>
              <a:t>Verified</a:t>
            </a:r>
            <a:r>
              <a:rPr lang="en" sz="2216"/>
              <a:t> app sending/</a:t>
            </a:r>
            <a:r>
              <a:rPr lang="en" sz="2216"/>
              <a:t>receiving</a:t>
            </a:r>
            <a:r>
              <a:rPr lang="en" sz="2216"/>
              <a:t> messages through VSCode terminal and system functionality</a:t>
            </a:r>
            <a:endParaRPr sz="1316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b="1" lang="en" sz="2400"/>
              <a:t>Connection Latency</a:t>
            </a:r>
            <a:r>
              <a:rPr lang="en" sz="2400"/>
              <a:t>:</a:t>
            </a:r>
            <a:r>
              <a:rPr lang="en" sz="1100"/>
              <a:t> </a:t>
            </a:r>
            <a:endParaRPr sz="1100"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81219"/>
              <a:buChar char="–"/>
            </a:pPr>
            <a:r>
              <a:rPr lang="en" sz="2216"/>
              <a:t>App </a:t>
            </a:r>
            <a:r>
              <a:rPr lang="en" sz="2216"/>
              <a:t>constantly</a:t>
            </a:r>
            <a:r>
              <a:rPr lang="en" sz="2216"/>
              <a:t> connects within 1.5 </a:t>
            </a:r>
            <a:r>
              <a:rPr lang="en" sz="2216"/>
              <a:t>second</a:t>
            </a:r>
            <a:endParaRPr sz="2216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b="1" lang="en" sz="2400"/>
              <a:t>Command Response Time</a:t>
            </a:r>
            <a:r>
              <a:rPr lang="en" sz="2400"/>
              <a:t>:</a:t>
            </a:r>
            <a:r>
              <a:rPr lang="en" sz="1100"/>
              <a:t> </a:t>
            </a:r>
            <a:endParaRPr sz="1100"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81219"/>
              <a:buChar char="–"/>
            </a:pPr>
            <a:r>
              <a:rPr lang="en" sz="2216"/>
              <a:t>Data is sent to the app </a:t>
            </a:r>
            <a:r>
              <a:rPr lang="en" sz="2216"/>
              <a:t>within 0.25 seconds after requesting</a:t>
            </a:r>
            <a:endParaRPr sz="2216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b="1" lang="en" sz="2400"/>
              <a:t>Device Compatibility</a:t>
            </a:r>
            <a:r>
              <a:rPr lang="en" sz="2400"/>
              <a:t>:</a:t>
            </a:r>
            <a:r>
              <a:rPr lang="en" sz="1100"/>
              <a:t> </a:t>
            </a:r>
            <a:endParaRPr sz="1100"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81219"/>
              <a:buChar char="–"/>
            </a:pPr>
            <a:r>
              <a:rPr lang="en" sz="2216"/>
              <a:t>App has been installed and operated on multiple devices with </a:t>
            </a:r>
            <a:r>
              <a:rPr lang="en" sz="2216"/>
              <a:t>various</a:t>
            </a:r>
            <a:r>
              <a:rPr lang="en" sz="2216"/>
              <a:t> software anywhere from 2 years of age to 10 years of age</a:t>
            </a:r>
            <a:endParaRPr sz="2216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b="1" lang="en" sz="2400"/>
              <a:t>Interference</a:t>
            </a:r>
            <a:r>
              <a:rPr lang="en" sz="2400"/>
              <a:t>: </a:t>
            </a:r>
            <a:endParaRPr sz="2400"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82527"/>
              <a:buChar char="–"/>
            </a:pPr>
            <a:r>
              <a:rPr lang="en" sz="2181"/>
              <a:t>In </a:t>
            </a:r>
            <a:r>
              <a:rPr lang="en" sz="2181"/>
              <a:t>performing</a:t>
            </a:r>
            <a:r>
              <a:rPr lang="en" sz="2181"/>
              <a:t> this demo the app shows stable connection in an </a:t>
            </a:r>
            <a:r>
              <a:rPr lang="en" sz="2181"/>
              <a:t>environment</a:t>
            </a:r>
            <a:r>
              <a:rPr lang="en" sz="2181"/>
              <a:t> with abundant BL traffic</a:t>
            </a:r>
            <a:endParaRPr sz="218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Waveform Generator </a:t>
            </a:r>
            <a:r>
              <a:rPr lang="en"/>
              <a:t>Validation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457200" y="2049270"/>
            <a:ext cx="8229600" cy="4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4327" lvl="0" marL="457200" rtl="0" algn="l">
              <a:spcBef>
                <a:spcPts val="360"/>
              </a:spcBef>
              <a:spcAft>
                <a:spcPts val="0"/>
              </a:spcAft>
              <a:buSzPct val="75000"/>
              <a:buChar char="•"/>
            </a:pPr>
            <a:r>
              <a:rPr b="1" lang="en" sz="2400"/>
              <a:t>Discovery</a:t>
            </a:r>
            <a:r>
              <a:rPr lang="en" sz="2500"/>
              <a:t>:</a:t>
            </a:r>
            <a:r>
              <a:rPr lang="en" sz="1100"/>
              <a:t> </a:t>
            </a:r>
            <a:endParaRPr sz="2181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81219"/>
              <a:buChar char="–"/>
            </a:pPr>
            <a:r>
              <a:rPr lang="en" sz="2216"/>
              <a:t>Devices are discovered within 4 seconds</a:t>
            </a:r>
            <a:endParaRPr sz="2216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b="1" lang="en" sz="2400"/>
              <a:t>Connection</a:t>
            </a:r>
            <a:r>
              <a:rPr lang="en" sz="2400"/>
              <a:t>:</a:t>
            </a:r>
            <a:r>
              <a:rPr lang="en" sz="1100"/>
              <a:t> </a:t>
            </a:r>
            <a:endParaRPr sz="11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81219"/>
              <a:buChar char="–"/>
            </a:pPr>
            <a:r>
              <a:rPr lang="en" sz="2216"/>
              <a:t>App receives data from each of the waveforms that can be shown on VScode</a:t>
            </a:r>
            <a:endParaRPr sz="2216"/>
          </a:p>
          <a:p>
            <a:pPr indent="-35877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en" sz="2216"/>
              <a:t>Can Switch between each waveform shape without any disruptions</a:t>
            </a:r>
            <a:endParaRPr sz="2216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b="1" lang="en" sz="2400"/>
              <a:t>Characteristics</a:t>
            </a:r>
            <a:r>
              <a:rPr lang="en" sz="2400"/>
              <a:t>:</a:t>
            </a:r>
            <a:r>
              <a:rPr lang="en" sz="1100"/>
              <a:t> </a:t>
            </a:r>
            <a:endParaRPr sz="11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81219"/>
              <a:buChar char="–"/>
            </a:pPr>
            <a:r>
              <a:rPr lang="en" sz="2216"/>
              <a:t>Verify that the waveform characteristics are corresponding with each lab</a:t>
            </a:r>
            <a:endParaRPr sz="2216"/>
          </a:p>
          <a:p>
            <a:pPr indent="-35877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2216"/>
              <a:t>Frequency and amplitude</a:t>
            </a:r>
            <a:endParaRPr sz="2216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b="1" lang="en" sz="2400"/>
              <a:t>Noise</a:t>
            </a:r>
            <a:r>
              <a:rPr lang="en" sz="2400"/>
              <a:t>:</a:t>
            </a:r>
            <a:r>
              <a:rPr lang="en" sz="1100"/>
              <a:t> </a:t>
            </a:r>
            <a:endParaRPr sz="11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81219"/>
              <a:buChar char="–"/>
            </a:pPr>
            <a:r>
              <a:rPr lang="en" sz="2216"/>
              <a:t>Verify that waveshapes are easy to read and measure</a:t>
            </a:r>
            <a:endParaRPr sz="2216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Multimeter/Oscilloscope </a:t>
            </a:r>
            <a:r>
              <a:rPr lang="en"/>
              <a:t>Validation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457200" y="2049270"/>
            <a:ext cx="8229600" cy="4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b="1" lang="en" sz="2400"/>
              <a:t>App-Multimeter Connectivity</a:t>
            </a:r>
            <a:endParaRPr sz="11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2216"/>
              <a:t>Microcontroller sends data through bluetooth to the app from terminal and system functionality</a:t>
            </a:r>
            <a:endParaRPr sz="1316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" sz="2400"/>
              <a:t>App-Oscilloscope Connectivity</a:t>
            </a:r>
            <a:r>
              <a:rPr lang="en" sz="2400"/>
              <a:t>: 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2181"/>
              <a:t>Graphed oscilloscope readings onto app</a:t>
            </a:r>
            <a:endParaRPr/>
          </a:p>
        </p:txBody>
      </p:sp>
      <p:graphicFrame>
        <p:nvGraphicFramePr>
          <p:cNvPr id="175" name="Google Shape;175;p31"/>
          <p:cNvGraphicFramePr/>
          <p:nvPr/>
        </p:nvGraphicFramePr>
        <p:xfrm>
          <a:off x="457200" y="432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{FF429FBC-59F5-4A51-A933-608832CFFA58}</a:tableStyleId>
              </a:tblPr>
              <a:tblGrid>
                <a:gridCol w="1326175"/>
                <a:gridCol w="1326175"/>
                <a:gridCol w="1326175"/>
              </a:tblGrid>
              <a:tr h="4016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Voltage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40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Expected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Percent Error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4.96V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2.5 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2.8%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~~~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6" name="Google Shape;176;p31"/>
          <p:cNvGraphicFramePr/>
          <p:nvPr/>
        </p:nvGraphicFramePr>
        <p:xfrm>
          <a:off x="4572000" y="432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{FF429FBC-59F5-4A51-A933-608832CFFA58}</a:tableStyleId>
              </a:tblPr>
              <a:tblGrid>
                <a:gridCol w="1326175"/>
                <a:gridCol w="1326175"/>
                <a:gridCol w="1326175"/>
              </a:tblGrid>
              <a:tr h="4016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Resistance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40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Expected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Percent Error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9814.343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1.89%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1005.385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0.09%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108.28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7.6%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PCB/Power </a:t>
            </a:r>
            <a:r>
              <a:rPr lang="en"/>
              <a:t>Validation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457200" y="2049270"/>
            <a:ext cx="8229600" cy="4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3" name="Google Shape;183;p32"/>
          <p:cNvGraphicFramePr/>
          <p:nvPr/>
        </p:nvGraphicFramePr>
        <p:xfrm>
          <a:off x="952500" y="26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{FF429FBC-59F5-4A51-A933-608832CFFA58}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Power Systems Results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Expected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System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4.987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System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3.3 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3.319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System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-5 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-4.976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4" name="Google Shape;184;p32"/>
          <p:cNvGraphicFramePr/>
          <p:nvPr/>
        </p:nvGraphicFramePr>
        <p:xfrm>
          <a:off x="952500" y="460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{FF429FBC-59F5-4A51-A933-608832CFFA58}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Switching System Results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ESP 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ESP High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Switch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0.019 mV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4.93 V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Switch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-4.975 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-4.973 V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PCB/Power Validation</a:t>
            </a:r>
            <a:endParaRPr/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457200" y="2049270"/>
            <a:ext cx="8229600" cy="4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700" u="sng"/>
              <a:t>Price and Size Analysis</a:t>
            </a:r>
            <a:r>
              <a:rPr b="1" lang="en" sz="1700" u="sng"/>
              <a:t>:</a:t>
            </a:r>
            <a:endParaRPr b="1" sz="1700" u="sng"/>
          </a:p>
          <a:p>
            <a:pPr indent="-336550" lvl="0" marL="457200" rtl="0" algn="l">
              <a:spcBef>
                <a:spcPts val="36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Altium Price Analysis: $44.57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JLC Price Analysis per 500: $3.80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Wall Adapter: $8.83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Overall Estimate: $57.20 per board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Case Size: 156.7x85.6x21.7mm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Area increase vs. phone: 24%</a:t>
            </a:r>
            <a:endParaRPr sz="1700"/>
          </a:p>
        </p:txBody>
      </p:sp>
      <p:pic>
        <p:nvPicPr>
          <p:cNvPr id="192" name="Google Shape;1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350" y="2483654"/>
            <a:ext cx="4040050" cy="169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4438525"/>
            <a:ext cx="4754475" cy="19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2450" y="4438526"/>
            <a:ext cx="4040050" cy="1775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Validation Plan</a:t>
            </a:r>
            <a:endParaRPr/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457200" y="2049270"/>
            <a:ext cx="8229600" cy="4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240" y="1852875"/>
            <a:ext cx="6981511" cy="484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Validation Plan Cont.</a:t>
            </a:r>
            <a:endParaRPr/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457200" y="2049270"/>
            <a:ext cx="8229600" cy="4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388" y="1852876"/>
            <a:ext cx="6965227" cy="485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Validation Plan Cont.</a:t>
            </a:r>
            <a:endParaRPr/>
          </a:p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457200" y="2049270"/>
            <a:ext cx="8229600" cy="4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392725"/>
            <a:ext cx="8686802" cy="3390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Videos</a:t>
            </a:r>
            <a:endParaRPr/>
          </a:p>
        </p:txBody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457200" y="2049275"/>
            <a:ext cx="3159600" cy="203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300"/>
              <a:t>Wavegen</a:t>
            </a:r>
            <a:endParaRPr sz="2300"/>
          </a:p>
          <a:p>
            <a:pPr indent="-374650" lvl="0" marL="457200" rtl="0" algn="l">
              <a:spcBef>
                <a:spcPts val="360"/>
              </a:spcBef>
              <a:spcAft>
                <a:spcPts val="0"/>
              </a:spcAft>
              <a:buSzPts val="2300"/>
              <a:buChar char="-"/>
            </a:pPr>
            <a:r>
              <a:rPr lang="en" sz="2300" u="sng">
                <a:solidFill>
                  <a:schemeClr val="hlink"/>
                </a:solidFill>
                <a:hlinkClick r:id="rId3"/>
              </a:rPr>
              <a:t>Wavegen Demo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 u="sng">
                <a:solidFill>
                  <a:schemeClr val="hlink"/>
                </a:solidFill>
                <a:hlinkClick r:id="rId4"/>
              </a:rPr>
              <a:t>Triangle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 u="sng">
                <a:solidFill>
                  <a:schemeClr val="hlink"/>
                </a:solidFill>
                <a:hlinkClick r:id="rId5"/>
              </a:rPr>
              <a:t>Square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 u="sng">
                <a:solidFill>
                  <a:schemeClr val="hlink"/>
                </a:solidFill>
                <a:hlinkClick r:id="rId6"/>
              </a:rPr>
              <a:t>Sine</a:t>
            </a:r>
            <a:endParaRPr sz="2300"/>
          </a:p>
        </p:txBody>
      </p:sp>
      <p:sp>
        <p:nvSpPr>
          <p:cNvPr id="222" name="Google Shape;222;p37"/>
          <p:cNvSpPr txBox="1"/>
          <p:nvPr>
            <p:ph idx="1" type="body"/>
          </p:nvPr>
        </p:nvSpPr>
        <p:spPr>
          <a:xfrm>
            <a:off x="5527200" y="2049275"/>
            <a:ext cx="3159600" cy="203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300"/>
              <a:t>Oscilloscope</a:t>
            </a:r>
            <a:endParaRPr sz="2300"/>
          </a:p>
          <a:p>
            <a:pPr indent="-374650" lvl="0" marL="457200" rtl="0" algn="l">
              <a:spcBef>
                <a:spcPts val="360"/>
              </a:spcBef>
              <a:spcAft>
                <a:spcPts val="0"/>
              </a:spcAft>
              <a:buSzPts val="2300"/>
              <a:buChar char="-"/>
            </a:pPr>
            <a:r>
              <a:rPr lang="en" sz="2300" u="sng">
                <a:solidFill>
                  <a:schemeClr val="hlink"/>
                </a:solidFill>
                <a:hlinkClick r:id="rId7"/>
              </a:rPr>
              <a:t>S</a:t>
            </a:r>
            <a:r>
              <a:rPr lang="en" sz="2300" u="sng">
                <a:solidFill>
                  <a:schemeClr val="hlink"/>
                </a:solidFill>
                <a:hlinkClick r:id="rId8"/>
              </a:rPr>
              <a:t>quare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 u="sng">
                <a:solidFill>
                  <a:schemeClr val="hlink"/>
                </a:solidFill>
                <a:hlinkClick r:id="rId9"/>
              </a:rPr>
              <a:t>Triangle</a:t>
            </a:r>
            <a:endParaRPr sz="23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300"/>
              <a:t>Ammeter</a:t>
            </a:r>
            <a:endParaRPr sz="2300"/>
          </a:p>
          <a:p>
            <a:pPr indent="-374650" lvl="0" marL="457200" rtl="0" algn="l">
              <a:spcBef>
                <a:spcPts val="360"/>
              </a:spcBef>
              <a:spcAft>
                <a:spcPts val="0"/>
              </a:spcAft>
              <a:buSzPts val="2300"/>
              <a:buChar char="-"/>
            </a:pPr>
            <a:r>
              <a:rPr lang="en" sz="2300" u="sng">
                <a:solidFill>
                  <a:schemeClr val="hlink"/>
                </a:solidFill>
                <a:hlinkClick r:id="rId10"/>
              </a:rPr>
              <a:t>Test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/>
              <a:t>Project Summary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457200" y="2049270"/>
            <a:ext cx="8229600" cy="4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774"/>
              <a:buNone/>
            </a:pPr>
            <a:r>
              <a:rPr b="1" lang="en" sz="2400"/>
              <a:t>Problem Statement:</a:t>
            </a:r>
            <a:endParaRPr b="1" sz="2400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774"/>
              <a:buNone/>
            </a:pPr>
            <a:r>
              <a:t/>
            </a:r>
            <a:endParaRPr sz="2400"/>
          </a:p>
          <a:p>
            <a:pPr indent="-257807" lvl="0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2400"/>
              <a:t>Principles of Electrical Engineering (ECEN 215) teaches the basics of electric circuit analysis and electronics to non-ECEN majors.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774"/>
              <a:buNone/>
            </a:pPr>
            <a:r>
              <a:t/>
            </a:r>
            <a:endParaRPr sz="2400"/>
          </a:p>
          <a:p>
            <a:pPr indent="-257807" lvl="0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2400"/>
              <a:t>The transition of ECEN 215 to an online format poses a challenge due to its lab component relying on the Analog Discovery 2 (AD2), which is expensive.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774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774"/>
              <a:buNone/>
            </a:pPr>
            <a:r>
              <a:rPr b="1" lang="en" sz="2400"/>
              <a:t>Solution Proposal: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774"/>
              <a:buNone/>
            </a:pPr>
            <a:r>
              <a:t/>
            </a:r>
            <a:endParaRPr sz="2400"/>
          </a:p>
          <a:p>
            <a:pPr indent="-346710" lvl="0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2400"/>
              <a:t>The ECEN 215 Lab Kit offers a solution to the cost, convenience, and over complication issues that are abundant with the AD2. Aiming for a $50 price point</a:t>
            </a:r>
            <a:r>
              <a:rPr lang="en" sz="2400"/>
              <a:t>,</a:t>
            </a:r>
            <a:r>
              <a:rPr lang="en" sz="2400"/>
              <a:t> the lab kit offers a more catered simpler approach to each lab while also making it possible to complete at home.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774"/>
              <a:buNone/>
            </a:pPr>
            <a:r>
              <a:t/>
            </a:r>
            <a:endParaRPr sz="2400"/>
          </a:p>
          <a:p>
            <a:pPr indent="-346710" lvl="0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2400"/>
              <a:t>Will operate as the power supply, signal generator, multimeter, and Oscilloscope</a:t>
            </a:r>
            <a:r>
              <a:rPr lang="en" sz="2400"/>
              <a:t>.</a:t>
            </a:r>
            <a:endParaRPr sz="2400"/>
          </a:p>
        </p:txBody>
      </p:sp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5748" y="286725"/>
            <a:ext cx="1383544" cy="11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457200" y="91952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Subsystems Overview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1324500" y="5450000"/>
            <a:ext cx="6495000" cy="1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Peter: Multimeter and Oscilloscope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Yusuf: Waveforms and communicating to the microcontroller.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Luis: Mobile application to interface with device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Ryan: PCB design and power.</a:t>
            </a:r>
            <a:endParaRPr sz="1600"/>
          </a:p>
        </p:txBody>
      </p:sp>
      <p:pic>
        <p:nvPicPr>
          <p:cNvPr id="115" name="Google Shape;115;p22"/>
          <p:cNvPicPr preferRelativeResize="0"/>
          <p:nvPr/>
        </p:nvPicPr>
        <p:blipFill rotWithShape="1">
          <a:blip r:embed="rId3">
            <a:alphaModFix/>
          </a:blip>
          <a:srcRect b="8941" l="0" r="0" t="0"/>
          <a:stretch/>
        </p:blipFill>
        <p:spPr>
          <a:xfrm>
            <a:off x="140962" y="1575613"/>
            <a:ext cx="8862074" cy="387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/>
              <a:t>System Enclosure CAD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457200" y="2049270"/>
            <a:ext cx="8229600" cy="4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700" y="1852875"/>
            <a:ext cx="8595225" cy="16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5725" y="3266700"/>
            <a:ext cx="6352550" cy="35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9628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Deliverables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9061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-382587" lvl="0" marL="457200" rtl="0" algn="l">
              <a:spcBef>
                <a:spcPts val="360"/>
              </a:spcBef>
              <a:spcAft>
                <a:spcPts val="0"/>
              </a:spcAft>
              <a:buSzPct val="100000"/>
              <a:buChar char="❏"/>
            </a:pPr>
            <a:r>
              <a:rPr lang="en" sz="3880"/>
              <a:t>Show BLE connection</a:t>
            </a:r>
            <a:endParaRPr sz="3880"/>
          </a:p>
          <a:p>
            <a:pPr indent="-341709" lvl="1" marL="914400" rtl="0" algn="l">
              <a:spcBef>
                <a:spcPts val="360"/>
              </a:spcBef>
              <a:spcAft>
                <a:spcPts val="0"/>
              </a:spcAft>
              <a:buSzPct val="100000"/>
              <a:buChar char="❏"/>
            </a:pPr>
            <a:r>
              <a:rPr lang="en" sz="2850"/>
              <a:t>App connects to device</a:t>
            </a:r>
            <a:endParaRPr sz="2850"/>
          </a:p>
          <a:p>
            <a:pPr indent="-379412" lvl="0" marL="457200" rtl="0" algn="l">
              <a:spcBef>
                <a:spcPts val="360"/>
              </a:spcBef>
              <a:spcAft>
                <a:spcPts val="0"/>
              </a:spcAft>
              <a:buSzPct val="100000"/>
              <a:buChar char="❏"/>
            </a:pPr>
            <a:r>
              <a:rPr lang="en" sz="3800"/>
              <a:t>Show multimeter functionality</a:t>
            </a:r>
            <a:endParaRPr sz="3800"/>
          </a:p>
          <a:p>
            <a:pPr indent="-341709" lvl="1" marL="914400" rtl="0" algn="l">
              <a:spcBef>
                <a:spcPts val="360"/>
              </a:spcBef>
              <a:spcAft>
                <a:spcPts val="0"/>
              </a:spcAft>
              <a:buSzPct val="100000"/>
              <a:buChar char="❏"/>
            </a:pPr>
            <a:r>
              <a:rPr lang="en" sz="2850"/>
              <a:t>Measure voltage, resistors, and current within the constructed circuit</a:t>
            </a:r>
            <a:endParaRPr sz="2850"/>
          </a:p>
          <a:p>
            <a:pPr indent="-323850" lvl="2" marL="1371600" rtl="0" algn="l">
              <a:spcBef>
                <a:spcPts val="36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Use lab’s multimeter to compare results</a:t>
            </a:r>
            <a:endParaRPr/>
          </a:p>
          <a:p>
            <a:pPr indent="-325437" lvl="0" marL="457200" rtl="0" algn="l">
              <a:spcBef>
                <a:spcPts val="360"/>
              </a:spcBef>
              <a:spcAft>
                <a:spcPts val="0"/>
              </a:spcAft>
              <a:buSzPct val="63541"/>
              <a:buChar char="❏"/>
            </a:pPr>
            <a:r>
              <a:rPr lang="en" sz="3840"/>
              <a:t>Show wave generator functionality</a:t>
            </a:r>
            <a:endParaRPr sz="3840"/>
          </a:p>
          <a:p>
            <a:pPr indent="-300037" lvl="1" marL="914400" rtl="0" algn="l">
              <a:spcBef>
                <a:spcPts val="360"/>
              </a:spcBef>
              <a:spcAft>
                <a:spcPts val="0"/>
              </a:spcAft>
              <a:buSzPct val="64285"/>
              <a:buChar char="❏"/>
            </a:pPr>
            <a:r>
              <a:rPr lang="en"/>
              <a:t>Following the lab manual do: sine wave, square wave, triangle wave</a:t>
            </a:r>
            <a:endParaRPr/>
          </a:p>
          <a:p>
            <a:pPr indent="-300037" lvl="2" marL="1371600" rtl="0" algn="l">
              <a:spcBef>
                <a:spcPts val="360"/>
              </a:spcBef>
              <a:spcAft>
                <a:spcPts val="0"/>
              </a:spcAft>
              <a:buSzPct val="75000"/>
              <a:buChar char="❏"/>
            </a:pPr>
            <a:r>
              <a:rPr lang="en"/>
              <a:t>Use lab’s oscilloscope to confirm accurate wave generator output</a:t>
            </a:r>
            <a:endParaRPr/>
          </a:p>
          <a:p>
            <a:pPr indent="-325437" lvl="0" marL="457200" rtl="0" algn="l">
              <a:spcBef>
                <a:spcPts val="360"/>
              </a:spcBef>
              <a:spcAft>
                <a:spcPts val="0"/>
              </a:spcAft>
              <a:buSzPct val="63541"/>
              <a:buChar char="❏"/>
            </a:pPr>
            <a:r>
              <a:rPr lang="en" sz="3840"/>
              <a:t>Show Oscilloscope functionality</a:t>
            </a:r>
            <a:endParaRPr sz="3840"/>
          </a:p>
          <a:p>
            <a:pPr indent="-300037" lvl="1" marL="914400" rtl="0" algn="l">
              <a:spcBef>
                <a:spcPts val="360"/>
              </a:spcBef>
              <a:spcAft>
                <a:spcPts val="0"/>
              </a:spcAft>
              <a:buSzPct val="64285"/>
              <a:buChar char="❏"/>
            </a:pPr>
            <a:r>
              <a:rPr lang="en"/>
              <a:t>Measure Vin and Vout using oscilloscope</a:t>
            </a:r>
            <a:endParaRPr/>
          </a:p>
          <a:p>
            <a:pPr indent="-300037" lvl="2" marL="1371600" rtl="0" algn="l">
              <a:spcBef>
                <a:spcPts val="360"/>
              </a:spcBef>
              <a:spcAft>
                <a:spcPts val="0"/>
              </a:spcAft>
              <a:buSzPct val="75000"/>
              <a:buChar char="❏"/>
            </a:pPr>
            <a:r>
              <a:rPr lang="en"/>
              <a:t>Obtain amplitude and phase shift</a:t>
            </a:r>
            <a:endParaRPr/>
          </a:p>
          <a:p>
            <a:pPr indent="-300037" lvl="2" marL="1371600" rtl="0" algn="l">
              <a:spcBef>
                <a:spcPts val="360"/>
              </a:spcBef>
              <a:spcAft>
                <a:spcPts val="0"/>
              </a:spcAft>
              <a:buSzPct val="75000"/>
              <a:buChar char="❏"/>
            </a:pPr>
            <a:r>
              <a:rPr lang="en"/>
              <a:t>Use lab’s oscilloscope to confirm results</a:t>
            </a:r>
            <a:endParaRPr/>
          </a:p>
          <a:p>
            <a:pPr indent="-325437" lvl="0" marL="457200" rtl="0" algn="l">
              <a:spcBef>
                <a:spcPts val="360"/>
              </a:spcBef>
              <a:spcAft>
                <a:spcPts val="0"/>
              </a:spcAft>
              <a:buSzPct val="63541"/>
              <a:buChar char="❏"/>
            </a:pPr>
            <a:r>
              <a:rPr lang="en" sz="3840"/>
              <a:t>Showcase power supply functionality</a:t>
            </a:r>
            <a:endParaRPr sz="3840"/>
          </a:p>
          <a:p>
            <a:pPr indent="-300037" lvl="1" marL="914400" rtl="0" algn="l">
              <a:spcBef>
                <a:spcPts val="360"/>
              </a:spcBef>
              <a:spcAft>
                <a:spcPts val="0"/>
              </a:spcAft>
              <a:buSzPct val="64285"/>
              <a:buChar char="❏"/>
            </a:pPr>
            <a:r>
              <a:rPr lang="en"/>
              <a:t>Just measure power output from lab kit with normal multimeter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247750" y="991233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- ECEN 215 Lab 7 Exercise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247750" y="1934500"/>
            <a:ext cx="50808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93223" lvl="0" marL="457200" rtl="0" algn="l">
              <a:spcBef>
                <a:spcPts val="360"/>
              </a:spcBef>
              <a:spcAft>
                <a:spcPts val="0"/>
              </a:spcAft>
              <a:buSzPct val="100000"/>
              <a:buChar char="•"/>
            </a:pPr>
            <a:r>
              <a:rPr lang="en" sz="3050"/>
              <a:t>Build the pictured circuit</a:t>
            </a:r>
            <a:endParaRPr sz="3050"/>
          </a:p>
          <a:p>
            <a:pPr indent="-366236" lvl="1" marL="914400" rtl="0" algn="l">
              <a:spcBef>
                <a:spcPts val="360"/>
              </a:spcBef>
              <a:spcAft>
                <a:spcPts val="0"/>
              </a:spcAft>
              <a:buSzPct val="100000"/>
              <a:buChar char="–"/>
            </a:pPr>
            <a:r>
              <a:rPr lang="en" sz="2550"/>
              <a:t>Set the wave generator to the following settings:</a:t>
            </a:r>
            <a:endParaRPr sz="2550"/>
          </a:p>
          <a:p>
            <a:pPr indent="-344646" lvl="2" marL="1371600" rtl="0" algn="l">
              <a:spcBef>
                <a:spcPts val="360"/>
              </a:spcBef>
              <a:spcAft>
                <a:spcPts val="0"/>
              </a:spcAft>
              <a:buSzPct val="100000"/>
              <a:buChar char="•"/>
            </a:pPr>
            <a:r>
              <a:rPr lang="en" sz="2150"/>
              <a:t>AC Sine Wave • f = 30 Hz • Phase Shift = 0° • Offset = 0 V • Amplitude = .5 V</a:t>
            </a:r>
            <a:endParaRPr sz="2150"/>
          </a:p>
          <a:p>
            <a:pPr indent="-366236" lvl="1" marL="914400" rtl="0" algn="l">
              <a:spcBef>
                <a:spcPts val="360"/>
              </a:spcBef>
              <a:spcAft>
                <a:spcPts val="0"/>
              </a:spcAft>
              <a:buSzPct val="100000"/>
              <a:buChar char="–"/>
            </a:pPr>
            <a:r>
              <a:rPr lang="en" sz="2550"/>
              <a:t>Record the input and output waveforms using the scope tool. </a:t>
            </a:r>
            <a:endParaRPr sz="2550"/>
          </a:p>
          <a:p>
            <a:pPr indent="-366236" lvl="1" marL="914400" rtl="0" algn="l">
              <a:spcBef>
                <a:spcPts val="360"/>
              </a:spcBef>
              <a:spcAft>
                <a:spcPts val="0"/>
              </a:spcAft>
              <a:buSzPct val="100000"/>
              <a:buChar char="–"/>
            </a:pPr>
            <a:r>
              <a:rPr lang="en" sz="2550"/>
              <a:t>Measure the amplitudes of both Vin and Vout, and the phase shift between the waves.</a:t>
            </a:r>
            <a:endParaRPr sz="2550"/>
          </a:p>
          <a:p>
            <a:pPr indent="-379730" lvl="0" marL="457200" rtl="0" algn="l">
              <a:spcBef>
                <a:spcPts val="360"/>
              </a:spcBef>
              <a:spcAft>
                <a:spcPts val="0"/>
              </a:spcAft>
              <a:buSzPct val="100000"/>
              <a:buChar char="•"/>
            </a:pPr>
            <a:r>
              <a:rPr lang="en" sz="2800"/>
              <a:t>Do the same but with square wave</a:t>
            </a:r>
            <a:endParaRPr sz="2800"/>
          </a:p>
          <a:p>
            <a:pPr indent="-379730" lvl="0" marL="457200" rtl="0" algn="l">
              <a:spcBef>
                <a:spcPts val="360"/>
              </a:spcBef>
              <a:spcAft>
                <a:spcPts val="0"/>
              </a:spcAft>
              <a:buSzPct val="100000"/>
              <a:buChar char="•"/>
            </a:pPr>
            <a:r>
              <a:rPr lang="en" sz="2800"/>
              <a:t>Now triangle wave</a:t>
            </a:r>
            <a:endParaRPr sz="2800"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578" y="2151667"/>
            <a:ext cx="3227575" cy="309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821" y="2479021"/>
            <a:ext cx="5740350" cy="321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</a:t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525" y="2231950"/>
            <a:ext cx="4806199" cy="37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7"/>
          <p:cNvSpPr txBox="1"/>
          <p:nvPr/>
        </p:nvSpPr>
        <p:spPr>
          <a:xfrm>
            <a:off x="5080725" y="3499450"/>
            <a:ext cx="36012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Measuring voltage and  current across resistors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7</a:t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150" y="2885800"/>
            <a:ext cx="730567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