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68580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hXhBuxvr2v6pdgbZt2giDlMTCKe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Peter Zha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AA472F-3E08-4CD3-917B-7C69EBCF6A7B}">
  <a:tblStyle styleId="{CDAA472F-3E08-4CD3-917B-7C69EBCF6A7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-regular.fntdata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customschemas.google.com/relationships/presentationmetadata" Target="metadata"/><Relationship Id="rId27" Type="http://schemas.openxmlformats.org/officeDocument/2006/relationships/font" Target="fonts/Roboto-boldItalic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9-04T02:28:05.281">
    <p:pos x="6000" y="0"/>
    <p:text>Intro should take 30 seconds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U3n7aZg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09-04T02:12:22.661">
    <p:pos x="6000" y="0"/>
    <p:text>High level figure showing where you are at in the project, what’s completed, what’s underway – it should take about 30 seconds to summarize where you are in the timeline
-- Save discussion for subsystem update
-- Save detail for execution plan &amp; validation plan status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U3n7aZU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4-09-04T02:35:38.030">
    <p:pos x="6000" y="0"/>
    <p:text>-- “Started, began, initiated…” are not accomplishments
--You do not need to have any accomplishment on some updates if you describe in “Ongoing” what work you have been doing
-- Make things here specific and measurable/verifiable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U3n7aZk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4-09-04T03:50:06.565">
    <p:pos x="6000" y="0"/>
    <p:text>Execution plan
Your team planned milestones for completion of any remaining subsystem functionality, integration of specific subsystems, test, and validation plans should be presented.
Milestones should have owners … things like final integration can be group owned
Gantt chart – should indicate some 404 progress.
Try to complete all subsystem function in next 3 weeks.
Try to complete all integration 2 weeks before demo to allow for system validation and documentation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U3n7aZw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Intro should take 30 seconds</a:t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b6831ddd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2" name="Google Shape;162;g2fb6831ddd1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b6831ddd1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fb6831ddd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b6831dd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4" name="Google Shape;174;g2fb6831ddd1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b6831ddd1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fb6831ddd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b790e19c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2fb790e19ce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b790e19c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b790e19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45 Seconds long</a:t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83" name="Google Shape;8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b6831dd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7" name="Google Shape;147;g2fb6831ddd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b6831ddd1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fb6831ddd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3.jp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4.xml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Team 30: ECEN 215 Lab Kit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81818"/>
              <a:buFont typeface="Arial"/>
              <a:buNone/>
            </a:pPr>
            <a:r>
              <a:rPr lang="en-US"/>
              <a:t>Bi-Weekly Update 1</a:t>
            </a:r>
            <a:br>
              <a:rPr lang="en-US"/>
            </a:br>
            <a:r>
              <a:rPr lang="en-US" sz="2455"/>
              <a:t>M</a:t>
            </a:r>
            <a:r>
              <a:rPr lang="en-US" sz="2455"/>
              <a:t>embers: </a:t>
            </a:r>
            <a:r>
              <a:rPr lang="en-US" sz="2200"/>
              <a:t>Luis Diaz-Santini, Yusuf Hossain, </a:t>
            </a:r>
            <a:endParaRPr sz="2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81818"/>
              <a:buFont typeface="Arial"/>
              <a:buNone/>
            </a:pPr>
            <a:r>
              <a:rPr lang="en-US" sz="2200"/>
              <a:t>Ryan Freed, and Peter Zhang</a:t>
            </a:r>
            <a:br>
              <a:rPr lang="en-US" sz="2455"/>
            </a:br>
            <a:r>
              <a:rPr lang="en-US" sz="2455"/>
              <a:t>Sponsor: Dr. Lusher</a:t>
            </a:r>
            <a:endParaRPr sz="2455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 sz="2455"/>
              <a:t>TA: Garret Brown</a:t>
            </a:r>
            <a:br>
              <a:rPr lang="en-US" sz="2455"/>
            </a:br>
            <a:endParaRPr sz="2455"/>
          </a:p>
        </p:txBody>
      </p:sp>
      <p:sp>
        <p:nvSpPr>
          <p:cNvPr id="59" name="Google Shape;59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60" name="Google Shape;6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b6831ddd1_0_1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Mobile App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Luis Diaz-Santini</a:t>
            </a:r>
            <a:endParaRPr sz="2980"/>
          </a:p>
        </p:txBody>
      </p:sp>
      <p:graphicFrame>
        <p:nvGraphicFramePr>
          <p:cNvPr id="165" name="Google Shape;165;g2fb6831ddd1_0_12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{CDAA472F-3E08-4CD3-917B-7C69EBCF6A7B}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12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Mobile application is fully up and running once again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Application is able to send/recieve messages to and from ESP32 using Arduino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Implement bluetooth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functionality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using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Espressif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IDF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Send input data to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waveform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generator and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receive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waveform graph to display on app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b6831ddd1_0_30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Mobile App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Luis Diaz-Santini</a:t>
            </a:r>
            <a:endParaRPr/>
          </a:p>
        </p:txBody>
      </p:sp>
      <p:pic>
        <p:nvPicPr>
          <p:cNvPr id="171" name="Google Shape;171;g2fb6831ddd1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150" y="2049275"/>
            <a:ext cx="7548974" cy="468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b6831ddd1_0_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PCB and Power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Ryan Freed</a:t>
            </a:r>
            <a:endParaRPr sz="2980"/>
          </a:p>
        </p:txBody>
      </p:sp>
      <p:graphicFrame>
        <p:nvGraphicFramePr>
          <p:cNvPr id="177" name="Google Shape;177;g2fb6831ddd1_0_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{CDAA472F-3E08-4CD3-917B-7C69EBCF6A7B}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16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Board size reduced by about 30% to a size of 5260x3200 mils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Waveform generator system removed and replaced with ESP32 signal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Revised physical user interface methods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Finish revised PCB review, order PCB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Finish PCB case design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Solder components onto the board, testing gradually during assembly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8" name="Google Shape;178;g2fb6831ddd1_0_6"/>
          <p:cNvSpPr txBox="1"/>
          <p:nvPr/>
        </p:nvSpPr>
        <p:spPr>
          <a:xfrm>
            <a:off x="1533235" y="5015346"/>
            <a:ext cx="63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b6831ddd1_0_18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Revised PCB Design</a:t>
            </a:r>
            <a:endParaRPr/>
          </a:p>
        </p:txBody>
      </p:sp>
      <p:sp>
        <p:nvSpPr>
          <p:cNvPr id="184" name="Google Shape;184;g2fb6831ddd1_0_18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PCB and Power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Ryan Freed</a:t>
            </a:r>
            <a:endParaRPr sz="2980"/>
          </a:p>
        </p:txBody>
      </p:sp>
      <p:sp>
        <p:nvSpPr>
          <p:cNvPr id="185" name="Google Shape;185;g2fb6831ddd1_0_18"/>
          <p:cNvSpPr txBox="1"/>
          <p:nvPr/>
        </p:nvSpPr>
        <p:spPr>
          <a:xfrm>
            <a:off x="217125" y="1717500"/>
            <a:ext cx="27531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Requested size was approximately the size of a mobile phone (about 72 x 152mm)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Board after size reduction is at 81.3 x 133.6mm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Waveform generator removed and user interface updated (side mounted buttons and wall jack)</a:t>
            </a:r>
            <a:endParaRPr/>
          </a:p>
        </p:txBody>
      </p:sp>
      <p:pic>
        <p:nvPicPr>
          <p:cNvPr id="186" name="Google Shape;186;g2fb6831ddd1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200" y="2668475"/>
            <a:ext cx="5676992" cy="35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Parts Ordering Status</a:t>
            </a:r>
            <a:endParaRPr/>
          </a:p>
        </p:txBody>
      </p:sp>
      <p:sp>
        <p:nvSpPr>
          <p:cNvPr id="192" name="Google Shape;192;p8"/>
          <p:cNvSpPr txBox="1"/>
          <p:nvPr/>
        </p:nvSpPr>
        <p:spPr>
          <a:xfrm>
            <a:off x="2344941" y="1858958"/>
            <a:ext cx="4454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Ordering revised PCB, new DC power jack, and new buttons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submit order as soon as PCB design sanity check is completed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Parts should be received and soldered onto the board before next presentation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&amp; Plan</a:t>
            </a:r>
            <a:endParaRPr/>
          </a:p>
        </p:txBody>
      </p:sp>
      <p:pic>
        <p:nvPicPr>
          <p:cNvPr id="198" name="Google Shape;19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70193"/>
            <a:ext cx="9144003" cy="3598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idx="1" type="body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b790e19ce_0_5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</a:t>
            </a:r>
            <a:r>
              <a:rPr lang="en-US"/>
              <a:t>Summary</a:t>
            </a:r>
            <a:endParaRPr/>
          </a:p>
        </p:txBody>
      </p:sp>
      <p:sp>
        <p:nvSpPr>
          <p:cNvPr id="66" name="Google Shape;66;g2fb790e19ce_0_51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Problem Statement:</a:t>
            </a:r>
            <a:endParaRPr b="1" sz="24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7809" lvl="0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Principles of Electrical Engineering (ECEN 215) teaches the basics of electric circuit analysis and electronics to non-ECEN majors.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7809" lvl="0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The transition of ECEN 215 to an online format poses a challenge due to its lab component relying on the Analog Discovery 2 (AD2), which is expensive.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Solution Proposal: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6710" lvl="0" marL="8001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The ECEN 215 Lab Kit offers a solution to the cost, convenience, and over complication issues that are abundant with the AD2. Aiming for a $50 price point</a:t>
            </a:r>
            <a:r>
              <a:rPr lang="en-US" sz="2400"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,</a:t>
            </a:r>
            <a:r>
              <a:rPr lang="en-US" sz="2400"/>
              <a:t> the lab kit offers a more catered simpler approach to each lab while also making it possible to complete at home.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6710" lvl="0" marL="8001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Will operate as the power supply, signal generator, multimeter, and Oscilloscope</a:t>
            </a:r>
            <a:r>
              <a:rPr lang="en-US" sz="2400"/>
              <a:t>.</a:t>
            </a:r>
            <a:endParaRPr sz="2400"/>
          </a:p>
        </p:txBody>
      </p:sp>
      <p:pic>
        <p:nvPicPr>
          <p:cNvPr id="67" name="Google Shape;67;g2fb790e19ce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748" y="286725"/>
            <a:ext cx="1844725" cy="15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b790e19ce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Subsystems Overview</a:t>
            </a:r>
            <a:endParaRPr/>
          </a:p>
        </p:txBody>
      </p:sp>
      <p:sp>
        <p:nvSpPr>
          <p:cNvPr id="73" name="Google Shape;73;g2fb790e19ce_0_0"/>
          <p:cNvSpPr txBox="1"/>
          <p:nvPr>
            <p:ph idx="1" type="body"/>
          </p:nvPr>
        </p:nvSpPr>
        <p:spPr>
          <a:xfrm>
            <a:off x="457200" y="2064375"/>
            <a:ext cx="3316500" cy="40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Peter: </a:t>
            </a:r>
            <a:endParaRPr sz="20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Multimeter and Oscilloscope</a:t>
            </a:r>
            <a:endParaRPr sz="2000"/>
          </a:p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Yusuf: </a:t>
            </a:r>
            <a:endParaRPr sz="20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Waveforms and communicating to the microcontroller.</a:t>
            </a:r>
            <a:endParaRPr sz="2000"/>
          </a:p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Luis: </a:t>
            </a:r>
            <a:endParaRPr sz="20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Create mobile application to interface with device</a:t>
            </a:r>
            <a:endParaRPr sz="2000"/>
          </a:p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Ryan: </a:t>
            </a:r>
            <a:endParaRPr sz="20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PCB design and power.</a:t>
            </a:r>
            <a:endParaRPr sz="2000"/>
          </a:p>
        </p:txBody>
      </p:sp>
      <p:pic>
        <p:nvPicPr>
          <p:cNvPr id="74" name="Google Shape;74;g2fb790e19c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925" y="2064375"/>
            <a:ext cx="5539000" cy="34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457200" y="10492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Major Project Changes for 404</a:t>
            </a:r>
            <a:endParaRPr/>
          </a:p>
        </p:txBody>
      </p:sp>
      <p:sp>
        <p:nvSpPr>
          <p:cNvPr id="80" name="Google Shape;80;p4"/>
          <p:cNvSpPr txBox="1"/>
          <p:nvPr/>
        </p:nvSpPr>
        <p:spPr>
          <a:xfrm>
            <a:off x="2487893" y="2228398"/>
            <a:ext cx="4168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Switched from an external IC for the waveform generation to just using the ESP32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sp>
        <p:nvSpPr>
          <p:cNvPr id="86" name="Google Shape;86;p5"/>
          <p:cNvSpPr txBox="1"/>
          <p:nvPr/>
        </p:nvSpPr>
        <p:spPr>
          <a:xfrm>
            <a:off x="2696193" y="1859336"/>
            <a:ext cx="41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5"/>
          <p:cNvGrpSpPr/>
          <p:nvPr/>
        </p:nvGrpSpPr>
        <p:grpSpPr>
          <a:xfrm>
            <a:off x="564623" y="3004127"/>
            <a:ext cx="1915537" cy="1735148"/>
            <a:chOff x="3154223" y="1852850"/>
            <a:chExt cx="1915537" cy="1735148"/>
          </a:xfrm>
        </p:grpSpPr>
        <p:sp>
          <p:nvSpPr>
            <p:cNvPr id="88" name="Google Shape;88;p5"/>
            <p:cNvSpPr/>
            <p:nvPr/>
          </p:nvSpPr>
          <p:spPr>
            <a:xfrm>
              <a:off x="3485717" y="3079475"/>
              <a:ext cx="1294800" cy="133500"/>
            </a:xfrm>
            <a:prstGeom prst="rect">
              <a:avLst/>
            </a:prstGeom>
            <a:solidFill>
              <a:srgbClr val="8520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 txBox="1"/>
            <p:nvPr/>
          </p:nvSpPr>
          <p:spPr>
            <a:xfrm>
              <a:off x="3154223" y="3216598"/>
              <a:ext cx="862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US" sz="1200">
                  <a:latin typeface="Roboto"/>
                  <a:ea typeface="Roboto"/>
                  <a:cs typeface="Roboto"/>
                  <a:sym typeface="Roboto"/>
                </a:rPr>
                <a:t>Aug. 22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5"/>
            <p:cNvSpPr txBox="1"/>
            <p:nvPr/>
          </p:nvSpPr>
          <p:spPr>
            <a:xfrm>
              <a:off x="3386760" y="1852850"/>
              <a:ext cx="16830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latin typeface="Roboto"/>
                  <a:ea typeface="Roboto"/>
                  <a:cs typeface="Roboto"/>
                  <a:sym typeface="Roboto"/>
                </a:rPr>
                <a:t>Ensure Working Subsystem</a:t>
              </a:r>
              <a:endParaRPr b="1" sz="15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1" name="Google Shape;91;p5"/>
            <p:cNvGrpSpPr/>
            <p:nvPr/>
          </p:nvGrpSpPr>
          <p:grpSpPr>
            <a:xfrm>
              <a:off x="3435870" y="2800065"/>
              <a:ext cx="92400" cy="411825"/>
              <a:chOff x="845575" y="2563700"/>
              <a:chExt cx="92400" cy="411825"/>
            </a:xfrm>
          </p:grpSpPr>
          <p:sp>
            <p:nvSpPr>
              <p:cNvPr id="92" name="Google Shape;92;p5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3" name="Google Shape;93;p5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94" name="Google Shape;94;p5"/>
          <p:cNvGrpSpPr/>
          <p:nvPr/>
        </p:nvGrpSpPr>
        <p:grpSpPr>
          <a:xfrm>
            <a:off x="1031250" y="3853873"/>
            <a:ext cx="2454561" cy="1984752"/>
            <a:chOff x="1031250" y="2702596"/>
            <a:chExt cx="2454561" cy="1984752"/>
          </a:xfrm>
        </p:grpSpPr>
        <p:sp>
          <p:nvSpPr>
            <p:cNvPr id="95" name="Google Shape;95;p5"/>
            <p:cNvSpPr/>
            <p:nvPr/>
          </p:nvSpPr>
          <p:spPr>
            <a:xfrm>
              <a:off x="2191011" y="3079475"/>
              <a:ext cx="1294800" cy="1335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 txBox="1"/>
            <p:nvPr/>
          </p:nvSpPr>
          <p:spPr>
            <a:xfrm>
              <a:off x="1828196" y="2702596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US" sz="1200">
                  <a:latin typeface="Roboto"/>
                  <a:ea typeface="Roboto"/>
                  <a:cs typeface="Roboto"/>
                  <a:sym typeface="Roboto"/>
                </a:rPr>
                <a:t>Aug. 29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5"/>
            <p:cNvSpPr txBox="1"/>
            <p:nvPr/>
          </p:nvSpPr>
          <p:spPr>
            <a:xfrm>
              <a:off x="1031250" y="3743548"/>
              <a:ext cx="23397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latin typeface="Roboto"/>
                  <a:ea typeface="Roboto"/>
                  <a:cs typeface="Roboto"/>
                  <a:sym typeface="Roboto"/>
                </a:rPr>
                <a:t>Research Integration </a:t>
              </a:r>
              <a:endParaRPr b="1" sz="15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latin typeface="Roboto"/>
                  <a:ea typeface="Roboto"/>
                  <a:cs typeface="Roboto"/>
                  <a:sym typeface="Roboto"/>
                </a:rPr>
                <a:t>/ Ensure Working Subsystems</a:t>
              </a:r>
              <a:endParaRPr b="1"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8" name="Google Shape;98;p5"/>
            <p:cNvGrpSpPr/>
            <p:nvPr/>
          </p:nvGrpSpPr>
          <p:grpSpPr>
            <a:xfrm rot="10800000">
              <a:off x="2149293" y="3079467"/>
              <a:ext cx="92400" cy="411825"/>
              <a:chOff x="2072481" y="2563700"/>
              <a:chExt cx="92400" cy="411825"/>
            </a:xfrm>
          </p:grpSpPr>
          <p:cxnSp>
            <p:nvCxnSpPr>
              <p:cNvPr id="99" name="Google Shape;99;p5"/>
              <p:cNvCxnSpPr/>
              <p:nvPr/>
            </p:nvCxnSpPr>
            <p:spPr>
              <a:xfrm>
                <a:off x="2118681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0" name="Google Shape;100;p5"/>
              <p:cNvSpPr/>
              <p:nvPr/>
            </p:nvSpPr>
            <p:spPr>
              <a:xfrm>
                <a:off x="2072481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1" name="Google Shape;101;p5"/>
          <p:cNvGrpSpPr/>
          <p:nvPr/>
        </p:nvGrpSpPr>
        <p:grpSpPr>
          <a:xfrm>
            <a:off x="2745734" y="3004125"/>
            <a:ext cx="2321100" cy="1735152"/>
            <a:chOff x="2745734" y="1852848"/>
            <a:chExt cx="2321100" cy="1735152"/>
          </a:xfrm>
        </p:grpSpPr>
        <p:sp>
          <p:nvSpPr>
            <p:cNvPr id="102" name="Google Shape;102;p5"/>
            <p:cNvSpPr/>
            <p:nvPr/>
          </p:nvSpPr>
          <p:spPr>
            <a:xfrm>
              <a:off x="3485717" y="3079475"/>
              <a:ext cx="1294800" cy="133500"/>
            </a:xfrm>
            <a:prstGeom prst="rect">
              <a:avLst/>
            </a:prstGeom>
            <a:solidFill>
              <a:srgbClr val="8520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 txBox="1"/>
            <p:nvPr/>
          </p:nvSpPr>
          <p:spPr>
            <a:xfrm>
              <a:off x="3154233" y="3216600"/>
              <a:ext cx="692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US" sz="1200">
                  <a:latin typeface="Roboto"/>
                  <a:ea typeface="Roboto"/>
                  <a:cs typeface="Roboto"/>
                  <a:sym typeface="Roboto"/>
                </a:rPr>
                <a:t>Sept. 9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5"/>
            <p:cNvSpPr txBox="1"/>
            <p:nvPr/>
          </p:nvSpPr>
          <p:spPr>
            <a:xfrm>
              <a:off x="2745734" y="1852848"/>
              <a:ext cx="23211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latin typeface="Roboto"/>
                  <a:ea typeface="Roboto"/>
                  <a:cs typeface="Roboto"/>
                  <a:sym typeface="Roboto"/>
                </a:rPr>
                <a:t>Complete Subsystems </a:t>
              </a:r>
              <a:endParaRPr b="1" sz="15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latin typeface="Roboto"/>
                  <a:ea typeface="Roboto"/>
                  <a:cs typeface="Roboto"/>
                  <a:sym typeface="Roboto"/>
                </a:rPr>
                <a:t>/ Begin Integration</a:t>
              </a:r>
              <a:endParaRPr b="1" sz="15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5" name="Google Shape;105;p5"/>
            <p:cNvGrpSpPr/>
            <p:nvPr/>
          </p:nvGrpSpPr>
          <p:grpSpPr>
            <a:xfrm>
              <a:off x="3435870" y="2800065"/>
              <a:ext cx="92400" cy="411825"/>
              <a:chOff x="845575" y="2563700"/>
              <a:chExt cx="92400" cy="411825"/>
            </a:xfrm>
          </p:grpSpPr>
          <p:sp>
            <p:nvSpPr>
              <p:cNvPr id="106" name="Google Shape;106;p5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7" name="Google Shape;107;p5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08" name="Google Shape;108;p5"/>
          <p:cNvGrpSpPr/>
          <p:nvPr/>
        </p:nvGrpSpPr>
        <p:grpSpPr>
          <a:xfrm>
            <a:off x="3680651" y="3853873"/>
            <a:ext cx="2394570" cy="1984752"/>
            <a:chOff x="3680651" y="2702596"/>
            <a:chExt cx="2394570" cy="1984752"/>
          </a:xfrm>
        </p:grpSpPr>
        <p:sp>
          <p:nvSpPr>
            <p:cNvPr id="109" name="Google Shape;109;p5"/>
            <p:cNvSpPr/>
            <p:nvPr/>
          </p:nvSpPr>
          <p:spPr>
            <a:xfrm>
              <a:off x="4780421" y="3079475"/>
              <a:ext cx="1294800" cy="1335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" name="Google Shape;110;p5"/>
            <p:cNvGrpSpPr/>
            <p:nvPr/>
          </p:nvGrpSpPr>
          <p:grpSpPr>
            <a:xfrm rot="10800000">
              <a:off x="4737413" y="3079467"/>
              <a:ext cx="92400" cy="411825"/>
              <a:chOff x="2070100" y="2563700"/>
              <a:chExt cx="92400" cy="411825"/>
            </a:xfrm>
          </p:grpSpPr>
          <p:cxnSp>
            <p:nvCxnSpPr>
              <p:cNvPr id="111" name="Google Shape;111;p5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2" name="Google Shape;112;p5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" name="Google Shape;113;p5"/>
            <p:cNvSpPr txBox="1"/>
            <p:nvPr/>
          </p:nvSpPr>
          <p:spPr>
            <a:xfrm>
              <a:off x="4413187" y="2702596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US" sz="1200">
                  <a:latin typeface="Roboto"/>
                  <a:ea typeface="Roboto"/>
                  <a:cs typeface="Roboto"/>
                  <a:sym typeface="Roboto"/>
                </a:rPr>
                <a:t>Oct. 16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5"/>
            <p:cNvSpPr txBox="1"/>
            <p:nvPr/>
          </p:nvSpPr>
          <p:spPr>
            <a:xfrm>
              <a:off x="3680651" y="3743548"/>
              <a:ext cx="21993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latin typeface="Roboto"/>
                  <a:ea typeface="Roboto"/>
                  <a:cs typeface="Roboto"/>
                  <a:sym typeface="Roboto"/>
                </a:rPr>
                <a:t>Complete Integration </a:t>
              </a:r>
              <a:endParaRPr b="1" sz="15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latin typeface="Roboto"/>
                  <a:ea typeface="Roboto"/>
                  <a:cs typeface="Roboto"/>
                  <a:sym typeface="Roboto"/>
                </a:rPr>
                <a:t>/ Begin Testing</a:t>
              </a:r>
              <a:endParaRPr b="1" sz="15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5409422" y="3004125"/>
            <a:ext cx="2626200" cy="1735152"/>
            <a:chOff x="5409422" y="1852848"/>
            <a:chExt cx="2626200" cy="1735152"/>
          </a:xfrm>
        </p:grpSpPr>
        <p:sp>
          <p:nvSpPr>
            <p:cNvPr id="116" name="Google Shape;116;p5"/>
            <p:cNvSpPr/>
            <p:nvPr/>
          </p:nvSpPr>
          <p:spPr>
            <a:xfrm>
              <a:off x="6075125" y="3079475"/>
              <a:ext cx="1294800" cy="133500"/>
            </a:xfrm>
            <a:prstGeom prst="rect">
              <a:avLst/>
            </a:prstGeom>
            <a:solidFill>
              <a:srgbClr val="8520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" name="Google Shape;117;p5"/>
            <p:cNvGrpSpPr/>
            <p:nvPr/>
          </p:nvGrpSpPr>
          <p:grpSpPr>
            <a:xfrm>
              <a:off x="6031394" y="2800065"/>
              <a:ext cx="92400" cy="411825"/>
              <a:chOff x="845575" y="2563700"/>
              <a:chExt cx="92400" cy="411825"/>
            </a:xfrm>
          </p:grpSpPr>
          <p:cxnSp>
            <p:nvCxnSpPr>
              <p:cNvPr id="118" name="Google Shape;118;p5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9" name="Google Shape;119;p5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0" name="Google Shape;120;p5"/>
            <p:cNvSpPr txBox="1"/>
            <p:nvPr/>
          </p:nvSpPr>
          <p:spPr>
            <a:xfrm>
              <a:off x="5707757" y="3216600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US" sz="1200">
                  <a:latin typeface="Roboto"/>
                  <a:ea typeface="Roboto"/>
                  <a:cs typeface="Roboto"/>
                  <a:sym typeface="Roboto"/>
                </a:rPr>
                <a:t>Oct 30.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5"/>
            <p:cNvSpPr txBox="1"/>
            <p:nvPr/>
          </p:nvSpPr>
          <p:spPr>
            <a:xfrm>
              <a:off x="5409422" y="1852848"/>
              <a:ext cx="26262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latin typeface="Roboto"/>
                  <a:ea typeface="Roboto"/>
                  <a:cs typeface="Roboto"/>
                  <a:sym typeface="Roboto"/>
                </a:rPr>
                <a:t>Complete Testing</a:t>
              </a:r>
              <a:endParaRPr b="1" sz="15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" name="Google Shape;122;p5"/>
          <p:cNvGrpSpPr/>
          <p:nvPr/>
        </p:nvGrpSpPr>
        <p:grpSpPr>
          <a:xfrm>
            <a:off x="6583492" y="3853873"/>
            <a:ext cx="2184633" cy="1829206"/>
            <a:chOff x="6583492" y="2702596"/>
            <a:chExt cx="2184633" cy="1829206"/>
          </a:xfrm>
        </p:grpSpPr>
        <p:sp>
          <p:nvSpPr>
            <p:cNvPr id="123" name="Google Shape;123;p5"/>
            <p:cNvSpPr/>
            <p:nvPr/>
          </p:nvSpPr>
          <p:spPr>
            <a:xfrm>
              <a:off x="7369825" y="3079473"/>
              <a:ext cx="1398300" cy="1335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" name="Google Shape;124;p5"/>
            <p:cNvGrpSpPr/>
            <p:nvPr/>
          </p:nvGrpSpPr>
          <p:grpSpPr>
            <a:xfrm rot="10800000">
              <a:off x="7328221" y="3079467"/>
              <a:ext cx="92400" cy="411825"/>
              <a:chOff x="2070100" y="2563700"/>
              <a:chExt cx="92400" cy="411825"/>
            </a:xfrm>
          </p:grpSpPr>
          <p:cxnSp>
            <p:nvCxnSpPr>
              <p:cNvPr id="125" name="Google Shape;125;p5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6" name="Google Shape;126;p5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7" name="Google Shape;127;p5"/>
            <p:cNvSpPr txBox="1"/>
            <p:nvPr/>
          </p:nvSpPr>
          <p:spPr>
            <a:xfrm>
              <a:off x="7003996" y="2702596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US" sz="1200">
                  <a:latin typeface="Roboto"/>
                  <a:ea typeface="Roboto"/>
                  <a:cs typeface="Roboto"/>
                  <a:sym typeface="Roboto"/>
                </a:rPr>
                <a:t>Nov. 10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5"/>
            <p:cNvSpPr txBox="1"/>
            <p:nvPr/>
          </p:nvSpPr>
          <p:spPr>
            <a:xfrm>
              <a:off x="6583492" y="3588002"/>
              <a:ext cx="16830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latin typeface="Roboto"/>
                  <a:ea typeface="Roboto"/>
                  <a:cs typeface="Roboto"/>
                  <a:sym typeface="Roboto"/>
                </a:rPr>
                <a:t>Documentation and Buffer Time</a:t>
              </a:r>
              <a:endParaRPr b="1" sz="15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Oscilloscope and Multimeter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Peter Zhang</a:t>
            </a:r>
            <a:endParaRPr sz="2980"/>
          </a:p>
        </p:txBody>
      </p:sp>
      <p:graphicFrame>
        <p:nvGraphicFramePr>
          <p:cNvPr id="134" name="Google Shape;134;p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{CDAA472F-3E08-4CD3-917B-7C69EBCF6A7B}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/>
                        <a:t>ESP32 and </a:t>
                      </a:r>
                      <a:r>
                        <a:rPr lang="en-US" sz="1800"/>
                        <a:t>ADC reads data properly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Communicate to mobile application via Bluetooth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Send and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receive graph to mobile application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" name="Google Shape;135;p6"/>
          <p:cNvSpPr txBox="1"/>
          <p:nvPr/>
        </p:nvSpPr>
        <p:spPr>
          <a:xfrm>
            <a:off x="1533235" y="5015346"/>
            <a:ext cx="63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41" name="Google Shape;141;p7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Oscilloscope and Multimeter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Peter Zhang</a:t>
            </a:r>
            <a:endParaRPr sz="2980"/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 b="54231" l="0" r="2733" t="0"/>
          <a:stretch/>
        </p:blipFill>
        <p:spPr>
          <a:xfrm>
            <a:off x="1510450" y="2362450"/>
            <a:ext cx="2983899" cy="290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7"/>
          <p:cNvPicPr preferRelativeResize="0"/>
          <p:nvPr/>
        </p:nvPicPr>
        <p:blipFill rotWithShape="1">
          <a:blip r:embed="rId3">
            <a:alphaModFix/>
          </a:blip>
          <a:srcRect b="0" l="-1157" r="3890" t="45145"/>
          <a:stretch/>
        </p:blipFill>
        <p:spPr>
          <a:xfrm>
            <a:off x="5242963" y="2362450"/>
            <a:ext cx="3259001" cy="379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0338" y="5425600"/>
            <a:ext cx="252412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b6831ddd1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Waveform Generator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Yusuf Hossain</a:t>
            </a:r>
            <a:endParaRPr sz="2980"/>
          </a:p>
        </p:txBody>
      </p:sp>
      <p:graphicFrame>
        <p:nvGraphicFramePr>
          <p:cNvPr id="150" name="Google Shape;150;g2fb6831ddd1_0_0"/>
          <p:cNvGraphicFramePr/>
          <p:nvPr/>
        </p:nvGraphicFramePr>
        <p:xfrm>
          <a:off x="685800" y="211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{CDAA472F-3E08-4CD3-917B-7C69EBCF6A7B}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10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Waveform generator </a:t>
                      </a:r>
                      <a:r>
                        <a:rPr lang="en-US" sz="1800"/>
                        <a:t>requirements fully met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Successful bluetooth pairing between ESP32 and smartphone device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Sending</a:t>
                      </a:r>
                      <a:r>
                        <a:rPr lang="en-US" sz="1800"/>
                        <a:t> and </a:t>
                      </a:r>
                      <a:r>
                        <a:rPr lang="en-US" sz="1800"/>
                        <a:t>receiving</a:t>
                      </a:r>
                      <a:r>
                        <a:rPr lang="en-US" sz="1800"/>
                        <a:t> messages </a:t>
                      </a:r>
                      <a:r>
                        <a:rPr lang="en-US" sz="1800"/>
                        <a:t>isn't</a:t>
                      </a:r>
                      <a:r>
                        <a:rPr lang="en-US" sz="1800"/>
                        <a:t> working </a:t>
                      </a:r>
                      <a:r>
                        <a:rPr lang="en-US" sz="1800"/>
                        <a:t>correctly 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working on receiving inputs from the phone app and displaying the graphs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1" name="Google Shape;151;g2fb6831ddd1_0_0"/>
          <p:cNvSpPr txBox="1"/>
          <p:nvPr/>
        </p:nvSpPr>
        <p:spPr>
          <a:xfrm>
            <a:off x="1572000" y="44892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b6831ddd1_0_24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Waveform Generator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Yusuf Hossain</a:t>
            </a:r>
            <a:endParaRPr sz="2980"/>
          </a:p>
        </p:txBody>
      </p:sp>
      <p:sp>
        <p:nvSpPr>
          <p:cNvPr id="157" name="Google Shape;157;g2fb6831ddd1_0_24"/>
          <p:cNvSpPr txBox="1"/>
          <p:nvPr/>
        </p:nvSpPr>
        <p:spPr>
          <a:xfrm>
            <a:off x="1956123" y="3428997"/>
            <a:ext cx="275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g2fb6831ddd1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75" y="2179750"/>
            <a:ext cx="4192625" cy="38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fb6831ddd1_0_24"/>
          <p:cNvPicPr preferRelativeResize="0"/>
          <p:nvPr/>
        </p:nvPicPr>
        <p:blipFill rotWithShape="1">
          <a:blip r:embed="rId4">
            <a:alphaModFix/>
          </a:blip>
          <a:srcRect b="0" l="0" r="13209" t="0"/>
          <a:stretch/>
        </p:blipFill>
        <p:spPr>
          <a:xfrm>
            <a:off x="4572000" y="2179751"/>
            <a:ext cx="4434776" cy="1904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