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E9zuBcvSFQZR6rE1cfcU285ktj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Luis Diaz-Santin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E84E0A-59FA-49C7-B41B-B084CB0533DE}">
  <a:tblStyle styleId="{16E84E0A-59FA-49C7-B41B-B084CB0533D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3602EAF-8E8F-4B12-858E-7E3C7F72C8DF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regular.fntdata"/><Relationship Id="rId25" Type="http://schemas.openxmlformats.org/officeDocument/2006/relationships/slide" Target="slides/slide18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Robot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02T03:59:58.099">
    <p:pos x="6000" y="0"/>
    <p:text>Put both videos here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WQvPsMQ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10-02T07:04:12.328">
    <p:pos x="6000" y="0"/>
    <p:text>Say this is ESP32 crashing and this is the waveform code we are debugging.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WQvPsMU"/>
      </p:ext>
    </p:extLst>
  </p:cm>
  <p:cm authorId="0" idx="3" dt="2024-10-02T07:04:12.328">
    <p:pos x="6000" y="0"/>
    <p:text>Problem is less to do with code and more about the ESP32 memory size.</p:text>
    <p:extLst>
      <p:ext uri="{C676402C-5697-4E1C-873F-D02D1690AC5C}">
        <p15:threadingInfo timeZoneBias="0">
          <p15:parentCm authorId="0" idx="2"/>
        </p15:threadingInfo>
      </p:ext>
      <p:ext uri="http://customooxmlschemas.google.com/">
        <go:slidesCustomData xmlns:go="http://customooxmlschemas.google.com/" commentPostId="AAABWQvPsM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f94f644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Intro should take 30 seconds</a:t>
            </a:r>
            <a:endParaRPr/>
          </a:p>
        </p:txBody>
      </p:sp>
      <p:sp>
        <p:nvSpPr>
          <p:cNvPr id="56" name="Google Shape;56;g2f94f64405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77ccaf8ee_5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77ccaf8ee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077ccaf8ee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94f64405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g2f94f644059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77ccaf8e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77ccaf8e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077ccaf8e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77ccaf8ee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77ccaf8e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077ccaf8e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77ccaf8ee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77ccaf8e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077ccaf8e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77ccaf8ee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77ccaf8e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077ccaf8ee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94f644059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f94f64405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94f644059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f94f64405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94f644059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f94f64405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94f6440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2f94f644059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94f644059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f94f6440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94f644059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94f64405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f94f644059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94f6440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" name="Google Shape;84;g2f94f644059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94f64405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g2f94f644059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77ccaf8ee_4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77ccaf8ee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077ccaf8ee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77ccaf8ee_4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77ccaf8ee_4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077ccaf8ee_4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94f64405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g2f94f644059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hyperlink" Target="http://drive.google.com/file/d/1iqgMgRQ8giOtOj1P80sKlWN-2w1itaqD/view" TargetMode="External"/><Relationship Id="rId5" Type="http://schemas.openxmlformats.org/officeDocument/2006/relationships/image" Target="../media/image17.jpg"/><Relationship Id="rId6" Type="http://schemas.openxmlformats.org/officeDocument/2006/relationships/hyperlink" Target="http://drive.google.com/file/d/1IKMBDueWukFCOy7j9NG7vbpESyM-jkV5/view" TargetMode="External"/><Relationship Id="rId7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94f644059_0_0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30: ECEN 215 Lab Kit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97520"/>
              <a:buFont typeface="Arial"/>
              <a:buNone/>
            </a:pPr>
            <a:r>
              <a:rPr lang="en-US"/>
              <a:t>Bi-Weekly Update 2</a:t>
            </a:r>
            <a:br>
              <a:rPr lang="en-US"/>
            </a:br>
            <a:r>
              <a:rPr lang="en-US" sz="2455"/>
              <a:t>Members: </a:t>
            </a:r>
            <a:r>
              <a:rPr lang="en-US" sz="2200"/>
              <a:t>Luis Diaz-Santini, Yusuf Hossain, </a:t>
            </a:r>
            <a:endParaRPr sz="2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81818"/>
              <a:buFont typeface="Arial"/>
              <a:buNone/>
            </a:pPr>
            <a:r>
              <a:rPr lang="en-US" sz="2200"/>
              <a:t>Ryan Freed, and Peter Zhang</a:t>
            </a:r>
            <a:br>
              <a:rPr lang="en-US" sz="2455"/>
            </a:br>
            <a:r>
              <a:rPr lang="en-US" sz="2455"/>
              <a:t>Sponsor: Dr. Lusher</a:t>
            </a:r>
            <a:endParaRPr sz="2455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1"/>
              <a:buFont typeface="Arial"/>
              <a:buNone/>
            </a:pPr>
            <a:r>
              <a:rPr lang="en-US" sz="2455"/>
              <a:t>TA: Garret Brown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g2f94f644059_0_0"/>
          <p:cNvSpPr/>
          <p:nvPr/>
        </p:nvSpPr>
        <p:spPr>
          <a:xfrm>
            <a:off x="0" y="0"/>
            <a:ext cx="6111300" cy="6111300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g2f94f64405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77ccaf8ee_5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Updated Designs</a:t>
            </a:r>
            <a:endParaRPr/>
          </a:p>
        </p:txBody>
      </p:sp>
      <p:sp>
        <p:nvSpPr>
          <p:cNvPr id="124" name="Google Shape;124;g3077ccaf8ee_5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3077ccaf8ee_5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5" y="2625300"/>
            <a:ext cx="4071996" cy="29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077ccaf8ee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550" y="2901149"/>
            <a:ext cx="4844024" cy="23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94f644059_0_4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PCB and Power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Ryan Freed</a:t>
            </a:r>
            <a:endParaRPr sz="2980"/>
          </a:p>
        </p:txBody>
      </p:sp>
      <p:graphicFrame>
        <p:nvGraphicFramePr>
          <p:cNvPr id="132" name="Google Shape;132;g2f94f644059_0_41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{23602EAF-8E8F-4B12-858E-7E3C7F72C8DF}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update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Received and assembled 80% of PCB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Pushed multimeter changes onto Altium schematics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Touch up soldering paste issues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Troubleshoot buck converters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Push multimeter changes onto PCB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g2f94f644059_0_41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77ccaf8ee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077ccaf8ee_0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g3077ccaf8e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775" y="963675"/>
            <a:ext cx="7054099" cy="529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77ccaf8ee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3.3 V test (top) and 5 V (bottom)</a:t>
            </a:r>
            <a:endParaRPr/>
          </a:p>
        </p:txBody>
      </p:sp>
      <p:sp>
        <p:nvSpPr>
          <p:cNvPr id="148" name="Google Shape;148;g3077ccaf8ee_0_6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g3077ccaf8ee_0_6"/>
          <p:cNvPicPr preferRelativeResize="0"/>
          <p:nvPr/>
        </p:nvPicPr>
        <p:blipFill rotWithShape="1">
          <a:blip r:embed="rId3">
            <a:alphaModFix/>
          </a:blip>
          <a:srcRect b="32309" l="18653" r="30795" t="25423"/>
          <a:stretch/>
        </p:blipFill>
        <p:spPr>
          <a:xfrm>
            <a:off x="2199575" y="2049275"/>
            <a:ext cx="4405625" cy="171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077ccaf8ee_0_6"/>
          <p:cNvPicPr preferRelativeResize="0"/>
          <p:nvPr/>
        </p:nvPicPr>
        <p:blipFill rotWithShape="1">
          <a:blip r:embed="rId4">
            <a:alphaModFix/>
          </a:blip>
          <a:srcRect b="31601" l="13665" r="48978" t="30302"/>
          <a:stretch/>
        </p:blipFill>
        <p:spPr>
          <a:xfrm>
            <a:off x="2199575" y="3892116"/>
            <a:ext cx="4405625" cy="209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77ccaf8ee_0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Voltmeter (left) and Ammeter Switch (right)</a:t>
            </a:r>
            <a:endParaRPr/>
          </a:p>
        </p:txBody>
      </p:sp>
      <p:sp>
        <p:nvSpPr>
          <p:cNvPr id="157" name="Google Shape;157;g3077ccaf8ee_0_12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3077ccaf8ee_0_12"/>
          <p:cNvPicPr preferRelativeResize="0"/>
          <p:nvPr/>
        </p:nvPicPr>
        <p:blipFill rotWithShape="1">
          <a:blip r:embed="rId3">
            <a:alphaModFix/>
          </a:blip>
          <a:srcRect b="0" l="945" r="571" t="0"/>
          <a:stretch/>
        </p:blipFill>
        <p:spPr>
          <a:xfrm>
            <a:off x="85350" y="2049275"/>
            <a:ext cx="8924549" cy="38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77ccaf8ee_0_1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Ohmmeter (left) and Ammeter (right)</a:t>
            </a:r>
            <a:endParaRPr/>
          </a:p>
        </p:txBody>
      </p:sp>
      <p:sp>
        <p:nvSpPr>
          <p:cNvPr id="165" name="Google Shape;165;g3077ccaf8ee_0_19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g3077ccaf8ee_0_19"/>
          <p:cNvPicPr preferRelativeResize="0"/>
          <p:nvPr/>
        </p:nvPicPr>
        <p:blipFill rotWithShape="1">
          <a:blip r:embed="rId3">
            <a:alphaModFix/>
          </a:blip>
          <a:srcRect b="0" l="474" r="593" t="0"/>
          <a:stretch/>
        </p:blipFill>
        <p:spPr>
          <a:xfrm>
            <a:off x="131075" y="2129900"/>
            <a:ext cx="8750799" cy="29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94f644059_0_47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172" name="Google Shape;172;g2f94f644059_0_47"/>
          <p:cNvSpPr txBox="1"/>
          <p:nvPr/>
        </p:nvSpPr>
        <p:spPr>
          <a:xfrm>
            <a:off x="2344941" y="2413058"/>
            <a:ext cx="4454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Ordering ADC by tomorrow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Ordering amplifiers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Ordering resistors and other small components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94f644059_0_52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78" name="Google Shape;178;g2f94f644059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3652"/>
            <a:ext cx="8839204" cy="37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94f644059_0_57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94f644059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g2f94f644059_0_6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rPr b="1" lang="en-US" sz="2400"/>
              <a:t>Problem Statement:</a:t>
            </a:r>
            <a:endParaRPr b="1" sz="24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257808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Principles of Electrical Engineering (ECEN 215) teaches the basics of electric circuit analysis and electronics to non-ECEN majors.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257808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The transition of ECEN 215 to an online format poses a challenge due to its lab component relying on the Analog Discovery 2 (AD2), which is expensive.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rPr b="1" lang="en-US" sz="2400"/>
              <a:t>Solution Proposal: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34671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The ECEN 215 Lab Kit offers a solution to the cost, convenience, and over complication issues that are abundant with the AD2. Aiming for a $50 price point</a:t>
            </a:r>
            <a:r>
              <a:rPr lang="en-US" sz="24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,</a:t>
            </a:r>
            <a:r>
              <a:rPr lang="en-US" sz="2400"/>
              <a:t> the lab kit offers a more catered simpler approach to each lab while also making it possible to complete at home.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6774"/>
              <a:buNone/>
            </a:pPr>
            <a:r>
              <a:t/>
            </a:r>
            <a:endParaRPr sz="2400"/>
          </a:p>
          <a:p>
            <a:pPr indent="-346710" lvl="0" marL="800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Will operate as the power supply, signal generator, multimeter, and Oscilloscope</a:t>
            </a:r>
            <a:r>
              <a:rPr lang="en-US" sz="2400"/>
              <a:t>.</a:t>
            </a:r>
            <a:endParaRPr sz="2400"/>
          </a:p>
        </p:txBody>
      </p:sp>
      <p:pic>
        <p:nvPicPr>
          <p:cNvPr id="67" name="Google Shape;67;g2f94f644059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5748" y="286725"/>
            <a:ext cx="1844725" cy="15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94f644059_0_12"/>
          <p:cNvSpPr txBox="1"/>
          <p:nvPr>
            <p:ph type="title"/>
          </p:nvPr>
        </p:nvSpPr>
        <p:spPr>
          <a:xfrm>
            <a:off x="457200" y="9195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Subsystems Overview</a:t>
            </a:r>
            <a:endParaRPr/>
          </a:p>
        </p:txBody>
      </p:sp>
      <p:sp>
        <p:nvSpPr>
          <p:cNvPr id="73" name="Google Shape;73;g2f94f644059_0_12"/>
          <p:cNvSpPr txBox="1"/>
          <p:nvPr>
            <p:ph idx="1" type="body"/>
          </p:nvPr>
        </p:nvSpPr>
        <p:spPr>
          <a:xfrm>
            <a:off x="1324500" y="5450000"/>
            <a:ext cx="64950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Peter: Multimeter and Oscilloscope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Yusuf: Waveforms and communicating to the microcontroller.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Luis: Mobile application to interface with device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Ryan: PCB design and power.</a:t>
            </a:r>
            <a:endParaRPr sz="1600"/>
          </a:p>
        </p:txBody>
      </p:sp>
      <p:pic>
        <p:nvPicPr>
          <p:cNvPr id="74" name="Google Shape;74;g2f94f644059_0_12"/>
          <p:cNvPicPr preferRelativeResize="0"/>
          <p:nvPr/>
        </p:nvPicPr>
        <p:blipFill rotWithShape="1">
          <a:blip r:embed="rId3">
            <a:alphaModFix/>
          </a:blip>
          <a:srcRect b="8941" l="0" r="0" t="0"/>
          <a:stretch/>
        </p:blipFill>
        <p:spPr>
          <a:xfrm>
            <a:off x="140962" y="1491813"/>
            <a:ext cx="8862074" cy="387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94f644059_0_18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Timeline</a:t>
            </a:r>
            <a:endParaRPr/>
          </a:p>
        </p:txBody>
      </p:sp>
      <p:graphicFrame>
        <p:nvGraphicFramePr>
          <p:cNvPr id="81" name="Google Shape;81;g2f94f644059_0_18"/>
          <p:cNvGraphicFramePr/>
          <p:nvPr/>
        </p:nvGraphicFramePr>
        <p:xfrm>
          <a:off x="299472" y="25908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{16E84E0A-59FA-49C7-B41B-B084CB0533DE}</a:tableStyleId>
              </a:tblPr>
              <a:tblGrid>
                <a:gridCol w="1046500"/>
                <a:gridCol w="1225625"/>
                <a:gridCol w="1288100"/>
                <a:gridCol w="1144425"/>
                <a:gridCol w="1188350"/>
                <a:gridCol w="1119375"/>
                <a:gridCol w="1547250"/>
              </a:tblGrid>
              <a:tr h="1387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Ensure Working Subsystem</a:t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</a:t>
                      </a:r>
                      <a:r>
                        <a:rPr lang="en-US" sz="1300"/>
                        <a:t>8</a:t>
                      </a:r>
                      <a:r>
                        <a:rPr lang="en-US" sz="1300" u="none" cap="none" strike="noStrike"/>
                        <a:t>/</a:t>
                      </a:r>
                      <a:r>
                        <a:rPr lang="en-US" sz="1300"/>
                        <a:t>22</a:t>
                      </a:r>
                      <a:r>
                        <a:rPr lang="en-US" sz="1300" u="none" cap="none" strike="noStrike"/>
                        <a:t>)</a:t>
                      </a:r>
                      <a:endParaRPr sz="1300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Research Integrating /</a:t>
                      </a:r>
                      <a:endParaRPr b="1"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Ensure Working Subsystems</a:t>
                      </a:r>
                      <a:endParaRPr b="1"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 (completed </a:t>
                      </a:r>
                      <a:r>
                        <a:rPr lang="en-US" sz="1300"/>
                        <a:t>8</a:t>
                      </a:r>
                      <a:r>
                        <a:rPr lang="en-US" sz="1300" u="none" cap="none" strike="noStrike"/>
                        <a:t>/</a:t>
                      </a:r>
                      <a:r>
                        <a:rPr lang="en-US" sz="1300"/>
                        <a:t>29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Integrate App with Wave Gen and Oscilloscope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 </a:t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9/2</a:t>
                      </a:r>
                      <a:r>
                        <a:rPr lang="en-US" sz="1300"/>
                        <a:t>4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Integrate App with Multimeter </a:t>
                      </a:r>
                      <a:endParaRPr b="1"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(to complete</a:t>
                      </a: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by 10/1</a:t>
                      </a:r>
                      <a:r>
                        <a:rPr lang="en-US" sz="1300"/>
                        <a:t>6</a:t>
                      </a:r>
                      <a:r>
                        <a:rPr lang="en-US" sz="1300" u="none" cap="none" strike="noStrike"/>
                        <a:t>)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Complete Testing of Integrated Subsystems</a:t>
                      </a:r>
                      <a:endParaRPr sz="13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1</a:t>
                      </a:r>
                      <a:r>
                        <a:rPr lang="en-US" sz="1300"/>
                        <a:t>0</a:t>
                      </a:r>
                      <a:r>
                        <a:rPr lang="en-US" sz="1300" u="none" cap="none" strike="noStrike"/>
                        <a:t>/</a:t>
                      </a:r>
                      <a:r>
                        <a:rPr lang="en-US" sz="1300"/>
                        <a:t>30</a:t>
                      </a:r>
                      <a:r>
                        <a:rPr lang="en-US" sz="1300" u="none" cap="none" strike="noStrike"/>
                        <a:t>)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solidFill>
                            <a:schemeClr val="dk1"/>
                          </a:solidFill>
                        </a:rPr>
                        <a:t>Complete</a:t>
                      </a:r>
                      <a:r>
                        <a:rPr b="1" lang="en-US" sz="1300">
                          <a:solidFill>
                            <a:schemeClr val="dk1"/>
                          </a:solidFill>
                        </a:rPr>
                        <a:t> Validation of Integrated Subsystem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(to complete by 11/7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Documentation</a:t>
                      </a:r>
                      <a:endParaRPr b="1"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 and Buffer Time</a:t>
                      </a:r>
                      <a:br>
                        <a:rPr lang="en-US" sz="1300" u="none" cap="none" strike="noStrike"/>
                      </a:br>
                      <a:endParaRPr sz="13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(to complete by 11/</a:t>
                      </a:r>
                      <a:r>
                        <a:rPr lang="en-US" sz="1300"/>
                        <a:t>10</a:t>
                      </a:r>
                      <a:r>
                        <a:rPr lang="en-US" sz="1300" u="none" cap="none" strike="noStrike"/>
                        <a:t>)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94f644059_0_3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Waveform Generator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Yusuf Hossain</a:t>
            </a:r>
            <a:endParaRPr sz="2980"/>
          </a:p>
        </p:txBody>
      </p:sp>
      <p:graphicFrame>
        <p:nvGraphicFramePr>
          <p:cNvPr id="87" name="Google Shape;87;g2f94f644059_0_30"/>
          <p:cNvGraphicFramePr/>
          <p:nvPr/>
        </p:nvGraphicFramePr>
        <p:xfrm>
          <a:off x="685800" y="21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{23602EAF-8E8F-4B12-858E-7E3C7F72C8DF}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since last update</a:t>
                      </a:r>
                      <a:r>
                        <a:rPr lang="en-US" sz="1800" u="none" cap="none" strike="noStrike"/>
                        <a:t>                         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Compacted all waveform shapes into 1 file without overloading ESP32 memory 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App is able to select between </a:t>
                      </a:r>
                      <a:r>
                        <a:rPr lang="en-US" sz="1800"/>
                        <a:t>different</a:t>
                      </a:r>
                      <a:r>
                        <a:rPr lang="en-US" sz="1800"/>
                        <a:t> waveform shapes</a:t>
                      </a:r>
                      <a:endParaRPr sz="1800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/>
                        <a:t>Resolve m</a:t>
                      </a:r>
                      <a:r>
                        <a:rPr lang="en-US" sz="1800"/>
                        <a:t>emory issues on the ESP32 with Wavegen function</a:t>
                      </a:r>
                      <a:r>
                        <a:rPr lang="en-US" sz="1800"/>
                        <a:t> 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Work on displaying real time data for each waveform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g2f94f644059_0_30"/>
          <p:cNvSpPr txBox="1"/>
          <p:nvPr/>
        </p:nvSpPr>
        <p:spPr>
          <a:xfrm>
            <a:off x="1572000" y="44892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94f644059_0_3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Mobile App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Luis Diaz-Santini</a:t>
            </a:r>
            <a:endParaRPr sz="2980"/>
          </a:p>
        </p:txBody>
      </p:sp>
      <p:graphicFrame>
        <p:nvGraphicFramePr>
          <p:cNvPr id="94" name="Google Shape;94;g2f94f644059_0_3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{23602EAF-8E8F-4B12-858E-7E3C7F72C8DF}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since last update</a:t>
                      </a:r>
                      <a:r>
                        <a:rPr lang="en-US" sz="1800" u="none" cap="none" strike="noStrike"/>
                        <a:t>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17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ESP32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successfully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stores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specific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messages sent from application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ESP32 can use the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received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messages to trigger actions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Solve memory issue with ESP32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Continue implementation of live oscilloscope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graph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displaying on application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Determine which GPIOs to activate for power supply operation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3077ccaf8ee_4_0" title="Screen_Recording_20241001_201759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80" y="0"/>
            <a:ext cx="3198031" cy="685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1" name="Google Shape;101;g3077ccaf8ee_4_0" title="IMG_4772.mo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9461" y="1700225"/>
            <a:ext cx="5229687" cy="301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77ccaf8ee_4_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077ccaf8ee_4_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g3077ccaf8ee_4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49175"/>
            <a:ext cx="9144002" cy="3073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077ccaf8ee_4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63225"/>
            <a:ext cx="9144003" cy="27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94f644059_0_2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Oscilloscope and Multimeter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Peter Zhang</a:t>
            </a:r>
            <a:endParaRPr sz="2980"/>
          </a:p>
        </p:txBody>
      </p:sp>
      <p:graphicFrame>
        <p:nvGraphicFramePr>
          <p:cNvPr id="116" name="Google Shape;116;g2f94f644059_0_24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{23602EAF-8E8F-4B12-858E-7E3C7F72C8DF}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</a:t>
                      </a:r>
                      <a:r>
                        <a:rPr lang="en-US" sz="1800"/>
                        <a:t>last update</a:t>
                      </a:r>
                      <a:r>
                        <a:rPr lang="en-US" sz="1800" u="none" cap="none" strike="noStrike"/>
                        <a:t>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Updated design of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ohmmeter and ammeter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Redesigned bipolar voltage capabilities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ESP32 sends messages which are stored in app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mplementation of real time plotting oscilloscope on application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Combined code crashing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" name="Google Shape;117;g2f94f644059_0_24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