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15" r:id="rId2"/>
    <p:sldId id="316" r:id="rId3"/>
    <p:sldId id="304" r:id="rId4"/>
    <p:sldId id="305" r:id="rId5"/>
    <p:sldId id="306" r:id="rId6"/>
    <p:sldId id="314" r:id="rId7"/>
    <p:sldId id="308" r:id="rId8"/>
    <p:sldId id="309" r:id="rId9"/>
    <p:sldId id="317" r:id="rId10"/>
    <p:sldId id="318" r:id="rId11"/>
    <p:sldId id="31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snapToObjects="1">
      <p:cViewPr varScale="1">
        <p:scale>
          <a:sx n="66" d="100"/>
          <a:sy n="66" d="100"/>
        </p:scale>
        <p:origin x="1156" y="32"/>
      </p:cViewPr>
      <p:guideLst>
        <p:guide orient="horz" pos="2160"/>
        <p:guide pos="2880"/>
      </p:guideLst>
    </p:cSldViewPr>
  </p:slideViewPr>
  <p:outlineViewPr>
    <p:cViewPr>
      <p:scale>
        <a:sx n="33" d="100"/>
        <a:sy n="33" d="100"/>
      </p:scale>
      <p:origin x="0" y="-10334"/>
    </p:cViewPr>
  </p:outlineViewPr>
  <p:notesTextViewPr>
    <p:cViewPr>
      <p:scale>
        <a:sx n="3" d="2"/>
        <a:sy n="3" d="2"/>
      </p:scale>
      <p:origin x="0" y="0"/>
    </p:cViewPr>
  </p:notesTextViewPr>
  <p:sorterViewPr>
    <p:cViewPr>
      <p:scale>
        <a:sx n="100" d="100"/>
        <a:sy n="100" d="100"/>
      </p:scale>
      <p:origin x="0" y="-13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10/6/2023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6890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2298220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723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Michelle</a:t>
            </a:r>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Kyle</a:t>
            </a: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574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29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2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3654556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dirty="0"/>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dirty="0"/>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dirty="0"/>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10/6/2023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dirty="0"/>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647299"/>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smtClean="0"/>
              <a:t>Guidance on preparing status update 5 </a:t>
            </a:r>
            <a:endParaRPr dirty="0"/>
          </a:p>
        </p:txBody>
      </p:sp>
      <p:sp>
        <p:nvSpPr>
          <p:cNvPr id="2" name="TextBox 1"/>
          <p:cNvSpPr txBox="1"/>
          <p:nvPr/>
        </p:nvSpPr>
        <p:spPr>
          <a:xfrm>
            <a:off x="1" y="1346756"/>
            <a:ext cx="8686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Theme of this presentation is </a:t>
            </a:r>
            <a:r>
              <a:rPr lang="en-US" b="1" dirty="0" smtClean="0"/>
              <a:t>System Validation</a:t>
            </a:r>
            <a:r>
              <a:rPr lang="en-US" dirty="0" smtClean="0"/>
              <a:t>. Validation is different than testing and different from verification.  </a:t>
            </a:r>
            <a:r>
              <a:rPr lang="en-US" dirty="0"/>
              <a:t>Verification </a:t>
            </a:r>
            <a:r>
              <a:rPr lang="en-US" dirty="0" smtClean="0"/>
              <a:t>is conducted typically as a bench test in the lab during development to check </a:t>
            </a:r>
            <a:r>
              <a:rPr lang="en-US" dirty="0"/>
              <a:t>if requirements are </a:t>
            </a:r>
            <a:r>
              <a:rPr lang="en-US" dirty="0" smtClean="0"/>
              <a:t>met. Tests are usually subsystem or integrated subsystem focused. </a:t>
            </a:r>
            <a:br>
              <a:rPr lang="en-US" dirty="0" smtClean="0"/>
            </a:br>
            <a:r>
              <a:rPr lang="en-US" dirty="0" smtClean="0"/>
              <a:t>Validation ensures that the system satisfies requirements, regulations, specifications, and complete cross-conditions of operation for the system.  The test planning and execution that we have completed underlies the validation process. System validation is performed on the “full-up” system during or after system integration.  System validation is done in real or an accurately simulated environment that system will be operating in. </a:t>
            </a:r>
          </a:p>
          <a:p>
            <a:pPr marL="285750" indent="-285750">
              <a:buFont typeface="Arial" panose="020B0604020202020204" pitchFamily="34" charset="0"/>
              <a:buChar char="•"/>
            </a:pPr>
            <a:r>
              <a:rPr lang="en-US" dirty="0"/>
              <a:t>This update should cover what was accomplished in weeks 9</a:t>
            </a:r>
            <a:r>
              <a:rPr lang="en-US" dirty="0" smtClean="0"/>
              <a:t> </a:t>
            </a:r>
            <a:r>
              <a:rPr lang="en-US" dirty="0"/>
              <a:t>&amp; </a:t>
            </a:r>
            <a:r>
              <a:rPr lang="en-US" dirty="0" smtClean="0"/>
              <a:t>10 </a:t>
            </a:r>
            <a:r>
              <a:rPr lang="en-US" dirty="0"/>
              <a:t>and what is planned for weeks </a:t>
            </a:r>
            <a:r>
              <a:rPr lang="en-US" dirty="0" smtClean="0"/>
              <a:t>11 and 12 </a:t>
            </a:r>
            <a:r>
              <a:rPr lang="en-US" b="1" dirty="0" smtClean="0"/>
              <a:t>(This period is completion of system test and validation)</a:t>
            </a:r>
          </a:p>
          <a:p>
            <a:pPr marL="285750" indent="-285750">
              <a:buFont typeface="Arial" panose="020B0604020202020204" pitchFamily="34" charset="0"/>
              <a:buChar char="•"/>
            </a:pPr>
            <a:r>
              <a:rPr lang="en-US" dirty="0" smtClean="0"/>
              <a:t>Integration should be complete (possibly some reintegration with final PCBs, final ML models, final look/feel for app, </a:t>
            </a:r>
            <a:r>
              <a:rPr lang="en-US" dirty="0" err="1" smtClean="0"/>
              <a:t>etc</a:t>
            </a:r>
            <a:r>
              <a:rPr lang="en-US" dirty="0" smtClean="0"/>
              <a:t>) Functional system tests, requirements (range) testing, and error testing should be well underway or done.  </a:t>
            </a:r>
          </a:p>
          <a:p>
            <a:pPr marL="285750" indent="-285750">
              <a:buFont typeface="Arial" panose="020B0604020202020204" pitchFamily="34" charset="0"/>
              <a:buChar char="•"/>
            </a:pPr>
            <a:r>
              <a:rPr lang="en-US" dirty="0" smtClean="0"/>
              <a:t>If you are still doing subsystem </a:t>
            </a:r>
            <a:r>
              <a:rPr lang="en-US" dirty="0" err="1" smtClean="0"/>
              <a:t>bringup</a:t>
            </a:r>
            <a:r>
              <a:rPr lang="en-US" dirty="0" smtClean="0"/>
              <a:t> and integration, you are putting your project at great risk.  You should discuss these scenarios with your TA &amp; prof</a:t>
            </a:r>
          </a:p>
          <a:p>
            <a:pPr marL="285750" indent="-285750">
              <a:buFont typeface="Arial" panose="020B0604020202020204" pitchFamily="34" charset="0"/>
              <a:buChar char="•"/>
            </a:pPr>
            <a:r>
              <a:rPr lang="en-US" b="1" dirty="0" smtClean="0"/>
              <a:t>This status update should focus on System test and Validation status. </a:t>
            </a:r>
            <a:endParaRPr lang="en-US" dirty="0"/>
          </a:p>
        </p:txBody>
      </p:sp>
    </p:spTree>
    <p:extLst>
      <p:ext uri="{BB962C8B-B14F-4D97-AF65-F5344CB8AC3E}">
        <p14:creationId xmlns:p14="http://schemas.microsoft.com/office/powerpoint/2010/main" val="282174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smtClean="0"/>
              <a:t>SYSTEM </a:t>
            </a:r>
            <a:r>
              <a:rPr lang="en-US" dirty="0" smtClean="0"/>
              <a:t>Validation </a:t>
            </a:r>
            <a:r>
              <a:rPr lang="en-US" dirty="0" smtClean="0"/>
              <a:t>Plan </a:t>
            </a:r>
            <a:br>
              <a:rPr lang="en-US" dirty="0" smtClean="0"/>
            </a:br>
            <a:r>
              <a:rPr lang="en-US" dirty="0" smtClean="0"/>
              <a:t>(Show for 1 minute)</a:t>
            </a:r>
            <a:endParaRPr dirty="0"/>
          </a:p>
        </p:txBody>
      </p:sp>
      <p:sp>
        <p:nvSpPr>
          <p:cNvPr id="2" name="TextBox 1"/>
          <p:cNvSpPr txBox="1"/>
          <p:nvPr/>
        </p:nvSpPr>
        <p:spPr>
          <a:xfrm>
            <a:off x="1465007" y="1818968"/>
            <a:ext cx="6075045"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Validation</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plan</a:t>
            </a:r>
          </a:p>
          <a:p>
            <a:pPr marL="742950" lvl="1"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This is not a </a:t>
            </a:r>
            <a:r>
              <a:rPr lang="en-US" dirty="0" err="1" smtClean="0">
                <a:latin typeface="Calibri" panose="020F0502020204030204" pitchFamily="34" charset="0"/>
                <a:ea typeface="Calibri" panose="020F0502020204030204" pitchFamily="34" charset="0"/>
                <a:cs typeface="Times New Roman" panose="02020603050405020304" pitchFamily="18" charset="0"/>
              </a:rPr>
              <a:t>gantt</a:t>
            </a:r>
            <a:r>
              <a:rPr lang="en-US" dirty="0" smtClean="0">
                <a:latin typeface="Calibri" panose="020F0502020204030204" pitchFamily="34" charset="0"/>
                <a:ea typeface="Calibri" panose="020F0502020204030204" pitchFamily="34" charset="0"/>
                <a:cs typeface="Times New Roman" panose="02020603050405020304" pitchFamily="18" charset="0"/>
              </a:rPr>
              <a:t> chart.  </a:t>
            </a:r>
          </a:p>
          <a:p>
            <a:pPr marL="742950" lvl="1"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Validation plan is a table showing: </a:t>
            </a:r>
          </a:p>
          <a:p>
            <a:pPr marL="1200150" lvl="2"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Name: descriptive short description of what is being validated,</a:t>
            </a:r>
          </a:p>
          <a:p>
            <a:pPr marL="1200150" lvl="2"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Requirement: </a:t>
            </a:r>
            <a:r>
              <a:rPr lang="en-US" dirty="0" err="1" smtClean="0">
                <a:latin typeface="Calibri" panose="020F0502020204030204" pitchFamily="34" charset="0"/>
                <a:ea typeface="Calibri" panose="020F0502020204030204" pitchFamily="34" charset="0"/>
                <a:cs typeface="Times New Roman" panose="02020603050405020304" pitchFamily="18" charset="0"/>
              </a:rPr>
              <a:t>Identifer</a:t>
            </a:r>
            <a:r>
              <a:rPr lang="en-US" dirty="0" smtClean="0">
                <a:latin typeface="Calibri" panose="020F0502020204030204" pitchFamily="34" charset="0"/>
                <a:ea typeface="Calibri" panose="020F0502020204030204" pitchFamily="34" charset="0"/>
                <a:cs typeface="Times New Roman" panose="02020603050405020304" pitchFamily="18" charset="0"/>
              </a:rPr>
              <a:t> to link to requirement # from </a:t>
            </a:r>
            <a:r>
              <a:rPr lang="en-US" dirty="0" err="1" smtClean="0">
                <a:latin typeface="Calibri" panose="020F0502020204030204" pitchFamily="34" charset="0"/>
                <a:ea typeface="Calibri" panose="020F0502020204030204" pitchFamily="34" charset="0"/>
                <a:cs typeface="Times New Roman" panose="02020603050405020304" pitchFamily="18" charset="0"/>
              </a:rPr>
              <a:t>conops</a:t>
            </a:r>
            <a:r>
              <a:rPr lang="en-US" dirty="0" smtClean="0">
                <a:latin typeface="Calibri" panose="020F0502020204030204" pitchFamily="34" charset="0"/>
                <a:ea typeface="Calibri" panose="020F0502020204030204" pitchFamily="34" charset="0"/>
                <a:cs typeface="Times New Roman" panose="02020603050405020304" pitchFamily="18" charset="0"/>
              </a:rPr>
              <a:t>/</a:t>
            </a:r>
            <a:r>
              <a:rPr lang="en-US" dirty="0" err="1" smtClean="0">
                <a:latin typeface="Calibri" panose="020F0502020204030204" pitchFamily="34" charset="0"/>
                <a:ea typeface="Calibri" panose="020F0502020204030204" pitchFamily="34" charset="0"/>
                <a:cs typeface="Times New Roman" panose="02020603050405020304" pitchFamily="18" charset="0"/>
              </a:rPr>
              <a:t>fsr</a:t>
            </a:r>
            <a:r>
              <a:rPr lang="en-US" dirty="0" smtClean="0">
                <a:latin typeface="Calibri" panose="020F0502020204030204" pitchFamily="34" charset="0"/>
                <a:ea typeface="Calibri" panose="020F0502020204030204" pitchFamily="34" charset="0"/>
                <a:cs typeface="Times New Roman" panose="02020603050405020304" pitchFamily="18" charset="0"/>
              </a:rPr>
              <a:t>/</a:t>
            </a:r>
            <a:r>
              <a:rPr lang="en-US" dirty="0" err="1" smtClean="0">
                <a:latin typeface="Calibri" panose="020F0502020204030204" pitchFamily="34" charset="0"/>
                <a:ea typeface="Calibri" panose="020F0502020204030204" pitchFamily="34" charset="0"/>
                <a:cs typeface="Times New Roman" panose="02020603050405020304" pitchFamily="18" charset="0"/>
              </a:rPr>
              <a:t>icd</a:t>
            </a:r>
            <a:r>
              <a:rPr lang="en-US" dirty="0" smtClean="0">
                <a:latin typeface="Calibri" panose="020F0502020204030204" pitchFamily="34" charset="0"/>
                <a:ea typeface="Calibri" panose="020F0502020204030204" pitchFamily="34" charset="0"/>
                <a:cs typeface="Times New Roman" panose="02020603050405020304" pitchFamily="18" charset="0"/>
              </a:rPr>
              <a:t> </a:t>
            </a:r>
          </a:p>
          <a:p>
            <a:pPr marL="1200150" lvl="2"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smtClean="0">
                <a:latin typeface="Calibri" panose="020F0502020204030204" pitchFamily="34" charset="0"/>
                <a:ea typeface="Calibri" panose="020F0502020204030204" pitchFamily="34" charset="0"/>
                <a:cs typeface="Times New Roman" panose="02020603050405020304" pitchFamily="18" charset="0"/>
              </a:rPr>
              <a:t>uccess </a:t>
            </a:r>
            <a:r>
              <a:rPr lang="en-US" dirty="0">
                <a:latin typeface="Calibri" panose="020F0502020204030204" pitchFamily="34" charset="0"/>
                <a:ea typeface="Calibri" panose="020F0502020204030204" pitchFamily="34" charset="0"/>
                <a:cs typeface="Times New Roman" panose="02020603050405020304" pitchFamily="18" charset="0"/>
              </a:rPr>
              <a:t>C</a:t>
            </a:r>
            <a:r>
              <a:rPr lang="en-US" dirty="0" smtClean="0">
                <a:latin typeface="Calibri" panose="020F0502020204030204" pitchFamily="34" charset="0"/>
                <a:ea typeface="Calibri" panose="020F0502020204030204" pitchFamily="34" charset="0"/>
                <a:cs typeface="Times New Roman" panose="02020603050405020304" pitchFamily="18" charset="0"/>
              </a:rPr>
              <a:t>riteria for validation – range/lifetime/performance metric/physical limit…that must be met.</a:t>
            </a:r>
          </a:p>
          <a:p>
            <a:pPr marL="1200150" lvl="2"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M</a:t>
            </a:r>
            <a:r>
              <a:rPr lang="en-US" dirty="0" smtClean="0">
                <a:latin typeface="Calibri" panose="020F0502020204030204" pitchFamily="34" charset="0"/>
                <a:ea typeface="Calibri" panose="020F0502020204030204" pitchFamily="34" charset="0"/>
                <a:cs typeface="Times New Roman" panose="02020603050405020304" pitchFamily="18" charset="0"/>
              </a:rPr>
              <a:t>ethodology – test procedure followed/observations made/simulations completed/.. to satisfy the validation</a:t>
            </a:r>
          </a:p>
          <a:p>
            <a:pPr marL="1200150" lvl="2"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Responsible party</a:t>
            </a:r>
          </a:p>
          <a:p>
            <a:pPr marL="1200150" lvl="2"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Status – complete/not complete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02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608545"/>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dirty="0"/>
          </a:p>
          <a:p>
            <a:pPr marL="0" lvl="0" indent="0" algn="l" rtl="0">
              <a:spcBef>
                <a:spcPts val="360"/>
              </a:spcBef>
              <a:spcAft>
                <a:spcPts val="0"/>
              </a:spcAft>
              <a:buNone/>
            </a:pPr>
            <a:endParaRPr b="1" dirty="0"/>
          </a:p>
          <a:p>
            <a:pPr marL="0" lvl="0" indent="0" algn="ctr" rtl="0">
              <a:spcBef>
                <a:spcPts val="360"/>
              </a:spcBef>
              <a:spcAft>
                <a:spcPts val="0"/>
              </a:spcAft>
              <a:buNone/>
            </a:pPr>
            <a:endParaRPr b="1" dirty="0"/>
          </a:p>
          <a:p>
            <a:pPr marL="0" lvl="0" indent="0" algn="ctr" rtl="0">
              <a:spcBef>
                <a:spcPts val="360"/>
              </a:spcBef>
              <a:spcAft>
                <a:spcPts val="0"/>
              </a:spcAft>
              <a:buNone/>
            </a:pPr>
            <a:r>
              <a:rPr lang="en-US" b="1" dirty="0" smtClean="0"/>
              <a:t>Final slide – thank your audience</a:t>
            </a:r>
            <a:endParaRPr b="1" dirty="0"/>
          </a:p>
        </p:txBody>
      </p:sp>
    </p:spTree>
    <p:extLst>
      <p:ext uri="{BB962C8B-B14F-4D97-AF65-F5344CB8AC3E}">
        <p14:creationId xmlns:p14="http://schemas.microsoft.com/office/powerpoint/2010/main" val="219897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2057566" y="17802"/>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smtClean="0"/>
              <a:t>Validation</a:t>
            </a:r>
            <a:endParaRPr dirty="0"/>
          </a:p>
        </p:txBody>
      </p:sp>
      <p:sp>
        <p:nvSpPr>
          <p:cNvPr id="9" name="TextBox 8"/>
          <p:cNvSpPr txBox="1"/>
          <p:nvPr/>
        </p:nvSpPr>
        <p:spPr>
          <a:xfrm>
            <a:off x="1" y="887619"/>
            <a:ext cx="8686800" cy="5478423"/>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For validation, we need to move from </a:t>
            </a:r>
            <a:r>
              <a:rPr lang="en-US" sz="1400" dirty="0" smtClean="0"/>
              <a:t>bench </a:t>
            </a:r>
            <a:r>
              <a:rPr lang="en-US" sz="1400" dirty="0" smtClean="0"/>
              <a:t>test environment to more </a:t>
            </a:r>
            <a:r>
              <a:rPr lang="en-US" sz="1400" dirty="0" smtClean="0"/>
              <a:t>realistic lab </a:t>
            </a:r>
            <a:r>
              <a:rPr lang="en-US" sz="1400" dirty="0" smtClean="0"/>
              <a:t>or actual environment that the system would be deployed in.  That means you should have scenarios that </a:t>
            </a:r>
            <a:r>
              <a:rPr lang="en-US" sz="1400" dirty="0" smtClean="0"/>
              <a:t>you have </a:t>
            </a:r>
            <a:r>
              <a:rPr lang="en-US" sz="1400" dirty="0" smtClean="0"/>
              <a:t>or will test in the field or in accurately simulated environments – same or representative location, terrain, real or accurately emulated users, physical &amp; environmental condition, </a:t>
            </a:r>
            <a:r>
              <a:rPr lang="en-US" sz="1400" dirty="0" err="1" smtClean="0"/>
              <a:t>etc</a:t>
            </a:r>
            <a:endParaRPr lang="en-US" sz="1400" dirty="0" smtClean="0"/>
          </a:p>
          <a:p>
            <a:pPr marL="285750" indent="-285750">
              <a:buFont typeface="Arial" panose="020B0604020202020204" pitchFamily="34" charset="0"/>
              <a:buChar char="•"/>
            </a:pPr>
            <a:r>
              <a:rPr lang="en-US" sz="1400" dirty="0" smtClean="0"/>
              <a:t>Fidelity of prototype should be very high – exact hardware and software that the final system will use, PCBs not breadboards, actual external equipment of systems that your system will interact with.  Where prototype level hardware and software is used, it should be reported as such.</a:t>
            </a:r>
          </a:p>
          <a:p>
            <a:pPr marL="285750" indent="-285750">
              <a:buFont typeface="Arial" panose="020B0604020202020204" pitchFamily="34" charset="0"/>
              <a:buChar char="•"/>
            </a:pPr>
            <a:r>
              <a:rPr lang="en-US" sz="1400" dirty="0" smtClean="0"/>
              <a:t>We</a:t>
            </a:r>
            <a:r>
              <a:rPr lang="en-US" sz="1400" dirty="0" smtClean="0"/>
              <a:t> </a:t>
            </a:r>
            <a:r>
              <a:rPr lang="en-US" sz="1400" dirty="0" smtClean="0"/>
              <a:t>STRONGLY suggest using a scenario-based validation process.  Scenarios should be developed, owned by one team member, carried out (may be done by 1 person or may require entire team), and results should be recorded.  Scenario results should be presented in your demo and documented in your final report.</a:t>
            </a:r>
          </a:p>
          <a:p>
            <a:pPr marL="742950" lvl="1" indent="-285750">
              <a:buFont typeface="Arial" panose="020B0604020202020204" pitchFamily="34" charset="0"/>
              <a:buChar char="•"/>
            </a:pPr>
            <a:r>
              <a:rPr lang="en-US" sz="1400" dirty="0" smtClean="0"/>
              <a:t>Scenarios are end to end targeted uses of your system that capture the operations of your system that you specified in your con ops (with specifics for operating modes, users, and sequences of actions). </a:t>
            </a:r>
          </a:p>
          <a:p>
            <a:pPr marL="742950" lvl="1" indent="-285750">
              <a:buFont typeface="Arial" panose="020B0604020202020204" pitchFamily="34" charset="0"/>
              <a:buChar char="•"/>
            </a:pPr>
            <a:r>
              <a:rPr lang="en-US" sz="1400" dirty="0" smtClean="0"/>
              <a:t>Scenarios should cover all major normal uses of your system for all modes: </a:t>
            </a:r>
            <a:r>
              <a:rPr lang="en-US" sz="1400" dirty="0" err="1" smtClean="0"/>
              <a:t>eg</a:t>
            </a:r>
            <a:r>
              <a:rPr lang="en-US" sz="1400" dirty="0" smtClean="0"/>
              <a:t>. system setup/calibration process; use by general user, user by someone with additional responsibility/authority .. Maintainer, auditor, manager,…; maximum demand usage; coverage of operation ranges and environments, etc. Scenarios to show operation to minimum function depending on resource usage or system demand changes.</a:t>
            </a:r>
          </a:p>
          <a:p>
            <a:pPr marL="742950" lvl="1" indent="-285750">
              <a:buFont typeface="Arial" panose="020B0604020202020204" pitchFamily="34" charset="0"/>
              <a:buChar char="•"/>
            </a:pPr>
            <a:r>
              <a:rPr lang="en-US" sz="1400" dirty="0" smtClean="0"/>
              <a:t>Scenarios can be developed to show correct operation for one or more requirements that you specified in your FSR.</a:t>
            </a:r>
          </a:p>
          <a:p>
            <a:pPr marL="742950" lvl="1" indent="-285750">
              <a:buFont typeface="Arial" panose="020B0604020202020204" pitchFamily="34" charset="0"/>
              <a:buChar char="•"/>
            </a:pPr>
            <a:r>
              <a:rPr lang="en-US" sz="1400" dirty="0" smtClean="0"/>
              <a:t>Scenarios should also include operation outside normal operation – incorrect request/actions by a user; failures and disaster recovery scenarios; recover processes;</a:t>
            </a:r>
          </a:p>
          <a:p>
            <a:pPr marL="742950" lvl="1" indent="-285750">
              <a:buFont typeface="Arial" panose="020B0604020202020204" pitchFamily="34" charset="0"/>
              <a:buChar char="•"/>
            </a:pPr>
            <a:r>
              <a:rPr lang="en-US" sz="1400" dirty="0" smtClean="0"/>
              <a:t>May include system lifecycle scenarios – updating a </a:t>
            </a:r>
            <a:r>
              <a:rPr lang="en-US" sz="1400" dirty="0" err="1" smtClean="0"/>
              <a:t>sw</a:t>
            </a:r>
            <a:r>
              <a:rPr lang="en-US" sz="1400" dirty="0" smtClean="0"/>
              <a:t>/</a:t>
            </a:r>
            <a:r>
              <a:rPr lang="en-US" sz="1400" dirty="0" err="1" smtClean="0"/>
              <a:t>hw</a:t>
            </a:r>
            <a:r>
              <a:rPr lang="en-US" sz="1400" dirty="0" smtClean="0"/>
              <a:t> component; expanding service or operation; decommissioning the system; </a:t>
            </a:r>
            <a:endParaRPr lang="en-US" sz="1400" dirty="0"/>
          </a:p>
        </p:txBody>
      </p:sp>
    </p:spTree>
    <p:extLst>
      <p:ext uri="{BB962C8B-B14F-4D97-AF65-F5344CB8AC3E}">
        <p14:creationId xmlns:p14="http://schemas.microsoft.com/office/powerpoint/2010/main" val="290019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100000"/>
              </a:lnSpc>
              <a:spcBef>
                <a:spcPts val="0"/>
              </a:spcBef>
              <a:spcAft>
                <a:spcPts val="0"/>
              </a:spcAft>
              <a:buClr>
                <a:schemeClr val="lt1"/>
              </a:buClr>
              <a:buSzPts val="3600"/>
              <a:buFont typeface="Arial"/>
              <a:buNone/>
            </a:pPr>
            <a:r>
              <a:rPr lang="en-US" dirty="0" smtClean="0"/>
              <a:t>Team 99: Project Name</a:t>
            </a:r>
            <a:endParaRPr dirty="0"/>
          </a:p>
          <a:p>
            <a:pPr marL="0" lvl="0" indent="0" algn="r" rtl="0">
              <a:lnSpc>
                <a:spcPct val="100000"/>
              </a:lnSpc>
              <a:spcBef>
                <a:spcPts val="0"/>
              </a:spcBef>
              <a:spcAft>
                <a:spcPts val="0"/>
              </a:spcAft>
              <a:buClr>
                <a:schemeClr val="lt1"/>
              </a:buClr>
              <a:buSzPts val="3600"/>
              <a:buFont typeface="Arial"/>
              <a:buNone/>
            </a:pPr>
            <a:r>
              <a:rPr lang="en-US" dirty="0"/>
              <a:t>Bi-Weekly Update 5</a:t>
            </a:r>
            <a:r>
              <a:rPr lang="en-US" dirty="0" smtClean="0"/>
              <a:t/>
            </a:r>
            <a:br>
              <a:rPr lang="en-US" dirty="0" smtClean="0"/>
            </a:br>
            <a:r>
              <a:rPr lang="en-US" sz="2455" dirty="0" smtClean="0"/>
              <a:t>Team members list</a:t>
            </a:r>
            <a:br>
              <a:rPr lang="en-US" sz="2455" dirty="0" smtClean="0"/>
            </a:br>
            <a:r>
              <a:rPr lang="en-US" sz="2455" dirty="0" smtClean="0"/>
              <a:t>Sponsor: Sponsor Name</a:t>
            </a:r>
            <a:br>
              <a:rPr lang="en-US" sz="2455" dirty="0" smtClean="0"/>
            </a:br>
            <a:r>
              <a:rPr lang="en-US" sz="2455" dirty="0" smtClean="0"/>
              <a:t>TA: TA Name</a:t>
            </a:r>
            <a:br>
              <a:rPr lang="en-US" sz="2455" dirty="0" smtClean="0"/>
            </a:br>
            <a:endParaRPr sz="2455" dirty="0"/>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
        <p:nvSpPr>
          <p:cNvPr id="2" name="TextBox 1"/>
          <p:cNvSpPr txBox="1"/>
          <p:nvPr/>
        </p:nvSpPr>
        <p:spPr>
          <a:xfrm>
            <a:off x="2627745" y="6111425"/>
            <a:ext cx="3777673" cy="369332"/>
          </a:xfrm>
          <a:prstGeom prst="rect">
            <a:avLst/>
          </a:prstGeom>
          <a:noFill/>
        </p:spPr>
        <p:txBody>
          <a:bodyPr wrap="square" rtlCol="0">
            <a:spAutoFit/>
          </a:bodyPr>
          <a:lstStyle/>
          <a:p>
            <a:r>
              <a:rPr lang="en-US" dirty="0" smtClean="0">
                <a:solidFill>
                  <a:schemeClr val="bg1"/>
                </a:solidFill>
              </a:rPr>
              <a:t>Intro should take 30 seconds</a:t>
            </a:r>
            <a:endParaRPr lang="en-US" dirty="0">
              <a:solidFill>
                <a:schemeClr val="bg1"/>
              </a:solidFill>
            </a:endParaRPr>
          </a:p>
        </p:txBody>
      </p:sp>
    </p:spTree>
    <p:extLst>
      <p:ext uri="{BB962C8B-B14F-4D97-AF65-F5344CB8AC3E}">
        <p14:creationId xmlns:p14="http://schemas.microsoft.com/office/powerpoint/2010/main" val="348233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a:t>Project </a:t>
            </a:r>
            <a:r>
              <a:rPr lang="en-US" dirty="0" smtClean="0"/>
              <a:t>Summary (30 seconds)</a:t>
            </a:r>
            <a:endParaRPr dirty="0"/>
          </a:p>
        </p:txBody>
      </p:sp>
      <p:sp>
        <p:nvSpPr>
          <p:cNvPr id="62" name="Google Shape;62;p2"/>
          <p:cNvSpPr txBox="1">
            <a:spLocks noGrp="1"/>
          </p:cNvSpPr>
          <p:nvPr>
            <p:ph type="body" idx="1"/>
          </p:nvPr>
        </p:nvSpPr>
        <p:spPr>
          <a:xfrm>
            <a:off x="457200" y="2049275"/>
            <a:ext cx="4532100" cy="4637400"/>
          </a:xfrm>
          <a:prstGeom prst="rect">
            <a:avLst/>
          </a:prstGeom>
          <a:noFill/>
          <a:ln>
            <a:noFill/>
          </a:ln>
        </p:spPr>
        <p:txBody>
          <a:bodyPr spcFirstLastPara="1" wrap="square" lIns="91425" tIns="45700" rIns="91425" bIns="45700" anchor="t" anchorCtr="0">
            <a:normAutofit/>
          </a:bodyPr>
          <a:lstStyle/>
          <a:p>
            <a:pPr marL="457200" lvl="0" indent="-393700" algn="l" rtl="0">
              <a:lnSpc>
                <a:spcPct val="80000"/>
              </a:lnSpc>
              <a:spcBef>
                <a:spcPts val="0"/>
              </a:spcBef>
              <a:spcAft>
                <a:spcPts val="0"/>
              </a:spcAft>
              <a:buSzPts val="2600"/>
              <a:buChar char="•"/>
            </a:pPr>
            <a:r>
              <a:rPr lang="en-US" sz="2600" dirty="0" smtClean="0"/>
              <a:t>What is the problem that we are solving</a:t>
            </a:r>
          </a:p>
          <a:p>
            <a:pPr marL="457200" lvl="0" indent="-393700" algn="l" rtl="0">
              <a:lnSpc>
                <a:spcPct val="80000"/>
              </a:lnSpc>
              <a:spcBef>
                <a:spcPts val="0"/>
              </a:spcBef>
              <a:spcAft>
                <a:spcPts val="0"/>
              </a:spcAft>
              <a:buSzPts val="2600"/>
              <a:buChar char="•"/>
            </a:pPr>
            <a:endParaRPr lang="en-US" sz="2600" dirty="0"/>
          </a:p>
          <a:p>
            <a:pPr marL="457200" lvl="0" indent="-393700" algn="l" rtl="0">
              <a:lnSpc>
                <a:spcPct val="80000"/>
              </a:lnSpc>
              <a:spcBef>
                <a:spcPts val="0"/>
              </a:spcBef>
              <a:spcAft>
                <a:spcPts val="0"/>
              </a:spcAft>
              <a:buSzPts val="2600"/>
              <a:buChar char="•"/>
            </a:pPr>
            <a:r>
              <a:rPr lang="en-US" sz="2600" dirty="0" smtClean="0"/>
              <a:t>High-level summary of what system does to solve the problem</a:t>
            </a:r>
            <a:endParaRPr sz="2400" dirty="0"/>
          </a:p>
        </p:txBody>
      </p:sp>
      <p:sp>
        <p:nvSpPr>
          <p:cNvPr id="2" name="TextBox 1"/>
          <p:cNvSpPr txBox="1"/>
          <p:nvPr/>
        </p:nvSpPr>
        <p:spPr>
          <a:xfrm>
            <a:off x="6204155" y="3185652"/>
            <a:ext cx="2015613" cy="307777"/>
          </a:xfrm>
          <a:prstGeom prst="rect">
            <a:avLst/>
          </a:prstGeom>
          <a:noFill/>
        </p:spPr>
        <p:txBody>
          <a:bodyPr wrap="square" rtlCol="0">
            <a:spAutoFit/>
          </a:bodyPr>
          <a:lstStyle/>
          <a:p>
            <a:r>
              <a:rPr lang="en-US" dirty="0" smtClean="0"/>
              <a:t>Picture / Diagram here</a:t>
            </a:r>
            <a:endParaRPr lang="en-US" dirty="0"/>
          </a:p>
        </p:txBody>
      </p:sp>
    </p:spTree>
    <p:extLst>
      <p:ext uri="{BB962C8B-B14F-4D97-AF65-F5344CB8AC3E}">
        <p14:creationId xmlns:p14="http://schemas.microsoft.com/office/powerpoint/2010/main" val="7752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smtClean="0"/>
              <a:t>Integrated System Diagram  (90 seconds) </a:t>
            </a:r>
            <a:endParaRPr dirty="0"/>
          </a:p>
        </p:txBody>
      </p:sp>
      <p:sp>
        <p:nvSpPr>
          <p:cNvPr id="2" name="TextBox 1"/>
          <p:cNvSpPr txBox="1"/>
          <p:nvPr/>
        </p:nvSpPr>
        <p:spPr>
          <a:xfrm>
            <a:off x="360217" y="1778955"/>
            <a:ext cx="8423565" cy="2585323"/>
          </a:xfrm>
          <a:prstGeom prst="rect">
            <a:avLst/>
          </a:prstGeom>
          <a:noFill/>
        </p:spPr>
        <p:txBody>
          <a:bodyPr wrap="square" rtlCol="0">
            <a:spAutoFit/>
          </a:bodyPr>
          <a:lstStyle/>
          <a:p>
            <a:r>
              <a:rPr lang="en-US" dirty="0" smtClean="0"/>
              <a:t>This should show the complete system – with picture of packaged solution or conceptual diagram of packaged solution. </a:t>
            </a:r>
            <a:br>
              <a:rPr lang="en-US" dirty="0" smtClean="0"/>
            </a:br>
            <a:r>
              <a:rPr lang="en-US" dirty="0" smtClean="0"/>
              <a:t/>
            </a:r>
            <a:br>
              <a:rPr lang="en-US" dirty="0" smtClean="0"/>
            </a:br>
            <a:r>
              <a:rPr lang="en-US" dirty="0" smtClean="0"/>
              <a:t>Show how it connects to the outside world (communication, interfaces).  </a:t>
            </a:r>
            <a:br>
              <a:rPr lang="en-US" dirty="0" smtClean="0"/>
            </a:br>
            <a:r>
              <a:rPr lang="en-US" dirty="0" smtClean="0"/>
              <a:t>If appropriate show internal breakdown and interfaces.  </a:t>
            </a:r>
            <a:br>
              <a:rPr lang="en-US" dirty="0" smtClean="0"/>
            </a:br>
            <a:r>
              <a:rPr lang="en-US" dirty="0" smtClean="0"/>
              <a:t/>
            </a:r>
            <a:br>
              <a:rPr lang="en-US" dirty="0" smtClean="0"/>
            </a:br>
            <a:r>
              <a:rPr lang="en-US" dirty="0" smtClean="0"/>
              <a:t>SW projects should show data repository/</a:t>
            </a:r>
            <a:r>
              <a:rPr lang="en-US" dirty="0" err="1" smtClean="0"/>
              <a:t>db</a:t>
            </a:r>
            <a:r>
              <a:rPr lang="en-US" dirty="0" smtClean="0"/>
              <a:t>; mobile/web app connectivity; front end vs backend; and give representative screens users will see – real look-and-feel</a:t>
            </a:r>
            <a:endParaRPr lang="en-US" dirty="0"/>
          </a:p>
        </p:txBody>
      </p:sp>
      <p:sp>
        <p:nvSpPr>
          <p:cNvPr id="3" name="TextBox 2"/>
          <p:cNvSpPr txBox="1"/>
          <p:nvPr/>
        </p:nvSpPr>
        <p:spPr>
          <a:xfrm rot="19957105" flipH="1">
            <a:off x="173285" y="1211367"/>
            <a:ext cx="8617526" cy="954107"/>
          </a:xfrm>
          <a:prstGeom prst="rect">
            <a:avLst/>
          </a:prstGeom>
          <a:noFill/>
        </p:spPr>
        <p:txBody>
          <a:bodyPr wrap="square" rtlCol="0">
            <a:spAutoFit/>
          </a:bodyPr>
          <a:lstStyle/>
          <a:p>
            <a:r>
              <a:rPr lang="en-US" sz="2800" dirty="0" smtClean="0">
                <a:solidFill>
                  <a:srgbClr val="FF0000"/>
                </a:solidFill>
              </a:rPr>
              <a:t>UPDATE This if necessary to show final system organization, environment, and users!</a:t>
            </a:r>
            <a:endParaRPr lang="en-US" sz="2800" dirty="0">
              <a:solidFill>
                <a:srgbClr val="FF0000"/>
              </a:solidFill>
            </a:endParaRPr>
          </a:p>
        </p:txBody>
      </p:sp>
      <p:pic>
        <p:nvPicPr>
          <p:cNvPr id="6" name="Picture 5"/>
          <p:cNvPicPr>
            <a:picLocks noChangeAspect="1"/>
          </p:cNvPicPr>
          <p:nvPr/>
        </p:nvPicPr>
        <p:blipFill>
          <a:blip r:embed="rId3"/>
          <a:stretch>
            <a:fillRect/>
          </a:stretch>
        </p:blipFill>
        <p:spPr>
          <a:xfrm>
            <a:off x="3206316" y="4463384"/>
            <a:ext cx="1953924" cy="1463557"/>
          </a:xfrm>
          <a:prstGeom prst="rect">
            <a:avLst/>
          </a:prstGeom>
        </p:spPr>
      </p:pic>
      <p:pic>
        <p:nvPicPr>
          <p:cNvPr id="1028" name="Picture 4" descr="How to use a RTC With an Arduino UNO R3 to Create an Accurate Clock -  Tutorial 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93" y="432674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Headphone Amplifiers 2020: Reviews, Buying Guide - Rolling St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02" y="4260525"/>
            <a:ext cx="2099684" cy="16664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7166" y="6049939"/>
            <a:ext cx="2151610" cy="646331"/>
          </a:xfrm>
          <a:prstGeom prst="rect">
            <a:avLst/>
          </a:prstGeom>
          <a:noFill/>
        </p:spPr>
        <p:txBody>
          <a:bodyPr wrap="square" rtlCol="0">
            <a:spAutoFit/>
          </a:bodyPr>
          <a:lstStyle/>
          <a:p>
            <a:r>
              <a:rPr lang="en-US" dirty="0" smtClean="0"/>
              <a:t>Unacceptable – not integrated</a:t>
            </a:r>
            <a:endParaRPr lang="en-US" dirty="0"/>
          </a:p>
        </p:txBody>
      </p:sp>
      <p:sp>
        <p:nvSpPr>
          <p:cNvPr id="11" name="TextBox 10"/>
          <p:cNvSpPr txBox="1"/>
          <p:nvPr/>
        </p:nvSpPr>
        <p:spPr>
          <a:xfrm>
            <a:off x="3050093" y="6045565"/>
            <a:ext cx="2504683" cy="923330"/>
          </a:xfrm>
          <a:prstGeom prst="rect">
            <a:avLst/>
          </a:prstGeom>
          <a:noFill/>
        </p:spPr>
        <p:txBody>
          <a:bodyPr wrap="square" rtlCol="0">
            <a:spAutoFit/>
          </a:bodyPr>
          <a:lstStyle/>
          <a:p>
            <a:r>
              <a:rPr lang="en-US" dirty="0" smtClean="0"/>
              <a:t>Good – shows enclosure, integrated system</a:t>
            </a:r>
            <a:endParaRPr lang="en-US" dirty="0"/>
          </a:p>
        </p:txBody>
      </p:sp>
      <p:sp>
        <p:nvSpPr>
          <p:cNvPr id="12" name="TextBox 11"/>
          <p:cNvSpPr txBox="1"/>
          <p:nvPr/>
        </p:nvSpPr>
        <p:spPr>
          <a:xfrm>
            <a:off x="5486403" y="5926941"/>
            <a:ext cx="2946399" cy="923330"/>
          </a:xfrm>
          <a:prstGeom prst="rect">
            <a:avLst/>
          </a:prstGeom>
          <a:noFill/>
        </p:spPr>
        <p:txBody>
          <a:bodyPr wrap="square" rtlCol="0">
            <a:spAutoFit/>
          </a:bodyPr>
          <a:lstStyle/>
          <a:p>
            <a:r>
              <a:rPr lang="en-US" dirty="0" smtClean="0"/>
              <a:t>Perfect – Shows packaged amplifier, app for interface, and users headphones</a:t>
            </a:r>
            <a:endParaRPr lang="en-US" dirty="0"/>
          </a:p>
        </p:txBody>
      </p:sp>
    </p:spTree>
    <p:extLst>
      <p:ext uri="{BB962C8B-B14F-4D97-AF65-F5344CB8AC3E}">
        <p14:creationId xmlns:p14="http://schemas.microsoft.com/office/powerpoint/2010/main" val="12484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dirty="0" smtClean="0"/>
              <a:t>Project Timeline (45 seconds) </a:t>
            </a:r>
            <a:endParaRPr dirty="0"/>
          </a:p>
        </p:txBody>
      </p:sp>
      <p:sp>
        <p:nvSpPr>
          <p:cNvPr id="2" name="TextBox 1"/>
          <p:cNvSpPr txBox="1"/>
          <p:nvPr/>
        </p:nvSpPr>
        <p:spPr>
          <a:xfrm>
            <a:off x="2152073" y="4374760"/>
            <a:ext cx="4168132" cy="2585323"/>
          </a:xfrm>
          <a:prstGeom prst="rect">
            <a:avLst/>
          </a:prstGeom>
          <a:noFill/>
        </p:spPr>
        <p:txBody>
          <a:bodyPr wrap="square" rtlCol="0">
            <a:spAutoFit/>
          </a:bodyPr>
          <a:lstStyle/>
          <a:p>
            <a:endParaRPr lang="en-US" dirty="0"/>
          </a:p>
          <a:p>
            <a:r>
              <a:rPr lang="en-US" dirty="0" smtClean="0"/>
              <a:t>-- Just quick overview…do not talk about work completed weeks ago, concentrate on past few weeks and upcoming activity.</a:t>
            </a:r>
          </a:p>
          <a:p>
            <a:r>
              <a:rPr lang="en-US" dirty="0" smtClean="0"/>
              <a:t>-- Save detail for individual team member updates and execution/validation plan</a:t>
            </a:r>
            <a:endParaRPr lang="en-US" dirty="0"/>
          </a:p>
          <a:p>
            <a:endParaRPr lang="en-US" dirty="0"/>
          </a:p>
        </p:txBody>
      </p:sp>
      <p:graphicFrame>
        <p:nvGraphicFramePr>
          <p:cNvPr id="4" name="Table 3">
            <a:extLst>
              <a:ext uri="{FF2B5EF4-FFF2-40B4-BE49-F238E27FC236}">
                <a16:creationId xmlns:a16="http://schemas.microsoft.com/office/drawing/2014/main" id="{D85CF591-7138-4EEE-94C0-2B83AC1A9EC0}"/>
              </a:ext>
            </a:extLst>
          </p:cNvPr>
          <p:cNvGraphicFramePr>
            <a:graphicFrameLocks noGrp="1"/>
          </p:cNvGraphicFramePr>
          <p:nvPr>
            <p:extLst>
              <p:ext uri="{D42A27DB-BD31-4B8C-83A1-F6EECF244321}">
                <p14:modId xmlns:p14="http://schemas.microsoft.com/office/powerpoint/2010/main" val="21202690"/>
              </p:ext>
            </p:extLst>
          </p:nvPr>
        </p:nvGraphicFramePr>
        <p:xfrm>
          <a:off x="230909" y="2786929"/>
          <a:ext cx="8571345" cy="1387907"/>
        </p:xfrm>
        <a:graphic>
          <a:graphicData uri="http://schemas.openxmlformats.org/drawingml/2006/table">
            <a:tbl>
              <a:tblPr/>
              <a:tblGrid>
                <a:gridCol w="1245356">
                  <a:extLst>
                    <a:ext uri="{9D8B030D-6E8A-4147-A177-3AD203B41FA5}">
                      <a16:colId xmlns:a16="http://schemas.microsoft.com/office/drawing/2014/main" val="20000"/>
                    </a:ext>
                  </a:extLst>
                </a:gridCol>
                <a:gridCol w="1240584">
                  <a:extLst>
                    <a:ext uri="{9D8B030D-6E8A-4147-A177-3AD203B41FA5}">
                      <a16:colId xmlns:a16="http://schemas.microsoft.com/office/drawing/2014/main" val="20001"/>
                    </a:ext>
                  </a:extLst>
                </a:gridCol>
                <a:gridCol w="1242970">
                  <a:extLst>
                    <a:ext uri="{9D8B030D-6E8A-4147-A177-3AD203B41FA5}">
                      <a16:colId xmlns:a16="http://schemas.microsoft.com/office/drawing/2014/main" val="20002"/>
                    </a:ext>
                  </a:extLst>
                </a:gridCol>
                <a:gridCol w="1252515">
                  <a:extLst>
                    <a:ext uri="{9D8B030D-6E8A-4147-A177-3AD203B41FA5}">
                      <a16:colId xmlns:a16="http://schemas.microsoft.com/office/drawing/2014/main" val="20003"/>
                    </a:ext>
                  </a:extLst>
                </a:gridCol>
                <a:gridCol w="1308539">
                  <a:extLst>
                    <a:ext uri="{9D8B030D-6E8A-4147-A177-3AD203B41FA5}">
                      <a16:colId xmlns:a16="http://schemas.microsoft.com/office/drawing/2014/main" val="20004"/>
                    </a:ext>
                  </a:extLst>
                </a:gridCol>
                <a:gridCol w="1182173">
                  <a:extLst>
                    <a:ext uri="{9D8B030D-6E8A-4147-A177-3AD203B41FA5}">
                      <a16:colId xmlns:a16="http://schemas.microsoft.com/office/drawing/2014/main" val="20005"/>
                    </a:ext>
                  </a:extLst>
                </a:gridCol>
                <a:gridCol w="1099208">
                  <a:extLst>
                    <a:ext uri="{9D8B030D-6E8A-4147-A177-3AD203B41FA5}">
                      <a16:colId xmlns:a16="http://schemas.microsoft.com/office/drawing/2014/main" val="2433915594"/>
                    </a:ext>
                  </a:extLst>
                </a:gridCol>
              </a:tblGrid>
              <a:tr h="1387907">
                <a:tc>
                  <a:txBody>
                    <a:bodyPr/>
                    <a:lstStyle/>
                    <a:p>
                      <a:pPr algn="ctr"/>
                      <a:r>
                        <a:rPr lang="en-US" sz="1300" dirty="0" smtClean="0"/>
                        <a:t>Subsystem Designs and Testing</a:t>
                      </a:r>
                    </a:p>
                    <a:p>
                      <a:pPr algn="ctr"/>
                      <a:r>
                        <a:rPr lang="en-US" sz="1300" dirty="0" smtClean="0"/>
                        <a:t>(completed 9/11)</a:t>
                      </a:r>
                      <a:endParaRPr lang="en-US" sz="1300" dirty="0"/>
                    </a:p>
                  </a:txBody>
                  <a:tcPr marL="91433" marR="91433" marT="45677" marB="45677">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rgbClr val="92D050"/>
                    </a:solidFill>
                  </a:tcPr>
                </a:tc>
                <a:tc>
                  <a:txBody>
                    <a:bodyPr/>
                    <a:lstStyle/>
                    <a:p>
                      <a:pPr algn="ctr"/>
                      <a:r>
                        <a:rPr lang="en-US" sz="1300" dirty="0" smtClean="0"/>
                        <a:t>Integration of motor subsystem and MCU (completed</a:t>
                      </a:r>
                      <a:r>
                        <a:rPr lang="en-US" sz="1300" baseline="0" dirty="0" smtClean="0"/>
                        <a:t> 9/17)</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300" dirty="0" smtClean="0"/>
                        <a:t>Integration of Bluetooth</a:t>
                      </a:r>
                      <a:r>
                        <a:rPr lang="en-US" sz="1300" baseline="0" dirty="0" smtClean="0"/>
                        <a:t>  and iPhone App </a:t>
                      </a:r>
                      <a:br>
                        <a:rPr lang="en-US" sz="1300" baseline="0" dirty="0" smtClean="0"/>
                      </a:br>
                      <a:r>
                        <a:rPr lang="en-US" sz="1300" baseline="0" dirty="0" smtClean="0"/>
                        <a:t>(completed 9/28)</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300" dirty="0" smtClean="0"/>
                        <a:t>Final Integration </a:t>
                      </a:r>
                      <a:br>
                        <a:rPr lang="en-US" sz="1300" dirty="0" smtClean="0"/>
                      </a:br>
                      <a:r>
                        <a:rPr lang="en-US" sz="1300" dirty="0" smtClean="0"/>
                        <a:t>(completed 10/15)</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300" dirty="0" smtClean="0"/>
                        <a:t>System Test</a:t>
                      </a:r>
                      <a:br>
                        <a:rPr lang="en-US" sz="1300" dirty="0" smtClean="0"/>
                      </a:br>
                      <a:r>
                        <a:rPr lang="en-US" sz="1300" dirty="0" smtClean="0"/>
                        <a:t>(to complete by 11/2)</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300" dirty="0" smtClean="0"/>
                        <a:t>Validation</a:t>
                      </a:r>
                      <a:br>
                        <a:rPr lang="en-US" sz="1300" dirty="0" smtClean="0"/>
                      </a:br>
                      <a:r>
                        <a:rPr lang="en-US" sz="1300" dirty="0" smtClean="0"/>
                        <a:t>(to complete by 11/26)</a:t>
                      </a:r>
                      <a:endParaRPr lang="en-US" sz="1300" dirty="0"/>
                    </a:p>
                  </a:txBody>
                  <a:tcPr marL="91433" marR="91433"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300" dirty="0" smtClean="0"/>
                        <a:t>Demo</a:t>
                      </a:r>
                      <a:r>
                        <a:rPr lang="en-US" sz="1300" baseline="0" dirty="0" smtClean="0"/>
                        <a:t> and Report </a:t>
                      </a:r>
                      <a:br>
                        <a:rPr lang="en-US" sz="1300" baseline="0" dirty="0" smtClean="0"/>
                      </a:br>
                      <a:r>
                        <a:rPr lang="en-US" sz="1300" baseline="0" dirty="0" smtClean="0"/>
                        <a:t>(to complete by 12/5)</a:t>
                      </a:r>
                      <a:endParaRPr lang="en-US" sz="1300" dirty="0"/>
                    </a:p>
                  </a:txBody>
                  <a:tcPr marL="91433" marR="91433" marT="45677" marB="45677">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TextBox 2"/>
          <p:cNvSpPr txBox="1"/>
          <p:nvPr/>
        </p:nvSpPr>
        <p:spPr>
          <a:xfrm>
            <a:off x="341745" y="1705986"/>
            <a:ext cx="9088581" cy="646331"/>
          </a:xfrm>
          <a:prstGeom prst="rect">
            <a:avLst/>
          </a:prstGeom>
          <a:noFill/>
        </p:spPr>
        <p:txBody>
          <a:bodyPr wrap="square" rtlCol="0">
            <a:spAutoFit/>
          </a:bodyPr>
          <a:lstStyle/>
          <a:p>
            <a:r>
              <a:rPr lang="en-US" dirty="0" smtClean="0"/>
              <a:t>Target or actual dates within or above boxes – </a:t>
            </a:r>
            <a:br>
              <a:rPr lang="en-US" dirty="0" smtClean="0"/>
            </a:br>
            <a:r>
              <a:rPr lang="en-US" dirty="0" smtClean="0"/>
              <a:t>green done, yellow underway, red in trouble, white not started</a:t>
            </a:r>
            <a:endParaRPr lang="en-US" dirty="0"/>
          </a:p>
        </p:txBody>
      </p:sp>
    </p:spTree>
    <p:extLst>
      <p:ext uri="{BB962C8B-B14F-4D97-AF65-F5344CB8AC3E}">
        <p14:creationId xmlns:p14="http://schemas.microsoft.com/office/powerpoint/2010/main" val="390605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dirty="0" smtClean="0"/>
              <a:t>Team Member 1 (30 seconds)</a:t>
            </a:r>
            <a:endParaRPr dirty="0"/>
          </a:p>
        </p:txBody>
      </p:sp>
      <p:graphicFrame>
        <p:nvGraphicFramePr>
          <p:cNvPr id="83" name="Google Shape;83;p5"/>
          <p:cNvGraphicFramePr/>
          <p:nvPr>
            <p:extLst>
              <p:ext uri="{D42A27DB-BD31-4B8C-83A1-F6EECF244321}">
                <p14:modId xmlns:p14="http://schemas.microsoft.com/office/powerpoint/2010/main" val="1029485970"/>
              </p:ext>
            </p:extLst>
          </p:nvPr>
        </p:nvGraphicFramePr>
        <p:xfrm>
          <a:off x="685800" y="1952075"/>
          <a:ext cx="7772400" cy="23749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dirty="0"/>
                        <a:t>Accomplishments </a:t>
                      </a:r>
                      <a:r>
                        <a:rPr lang="en-US" sz="1800" u="none" strike="noStrike" cap="none" dirty="0" smtClean="0"/>
                        <a:t>since</a:t>
                      </a:r>
                      <a:r>
                        <a:rPr lang="en-US" sz="1800" u="none" strike="noStrike" cap="none" baseline="0" dirty="0" smtClean="0"/>
                        <a:t> last update</a:t>
                      </a:r>
                      <a:r>
                        <a:rPr lang="en-US" sz="1800" u="none" strike="noStrike" cap="none" dirty="0" smtClean="0"/>
                        <a:t>                          </a:t>
                      </a:r>
                      <a:r>
                        <a:rPr lang="en-US" sz="1800" u="none" strike="noStrike" cap="none" dirty="0" smtClean="0">
                          <a:solidFill>
                            <a:srgbClr val="FF0000"/>
                          </a:solidFill>
                        </a:rPr>
                        <a:t>XX</a:t>
                      </a:r>
                      <a:r>
                        <a:rPr lang="en-US" sz="1800" dirty="0" smtClean="0">
                          <a:solidFill>
                            <a:srgbClr val="FF0000"/>
                          </a:solidFill>
                        </a:rPr>
                        <a:t> </a:t>
                      </a:r>
                      <a:r>
                        <a:rPr lang="en-US" sz="1800" u="none" strike="noStrike" cap="none" dirty="0" err="1" smtClean="0">
                          <a:solidFill>
                            <a:srgbClr val="FF0000"/>
                          </a:solidFill>
                        </a:rPr>
                        <a:t>hrs</a:t>
                      </a:r>
                      <a:r>
                        <a:rPr lang="en-US" sz="1800" u="none" strike="noStrike" cap="none" dirty="0" smtClean="0">
                          <a:solidFill>
                            <a:srgbClr val="FF0000"/>
                          </a:solidFill>
                        </a:rPr>
                        <a:t> of effort</a:t>
                      </a:r>
                      <a:endParaRPr sz="1800" dirty="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0" marR="0" lvl="0" indent="0" algn="l" rtl="0">
                        <a:spcBef>
                          <a:spcPts val="0"/>
                        </a:spcBef>
                        <a:spcAft>
                          <a:spcPts val="0"/>
                        </a:spcAft>
                        <a:buNone/>
                      </a:pPr>
                      <a:r>
                        <a:rPr lang="en-US" sz="1800" dirty="0" smtClean="0"/>
                        <a:t>What has been accomplished since last review</a:t>
                      </a:r>
                      <a:endParaRPr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dirty="0" smtClean="0"/>
                        <a:t>What are you going</a:t>
                      </a:r>
                      <a:r>
                        <a:rPr lang="en-US" sz="1800" baseline="0" dirty="0" smtClean="0"/>
                        <a:t> to accomplish in the next 2 weeks</a:t>
                      </a:r>
                      <a:endParaRPr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TextBox 1"/>
          <p:cNvSpPr txBox="1"/>
          <p:nvPr/>
        </p:nvSpPr>
        <p:spPr>
          <a:xfrm>
            <a:off x="544945" y="4326975"/>
            <a:ext cx="8405090" cy="2554545"/>
          </a:xfrm>
          <a:prstGeom prst="rect">
            <a:avLst/>
          </a:prstGeom>
          <a:noFill/>
        </p:spPr>
        <p:txBody>
          <a:bodyPr wrap="square" rtlCol="0">
            <a:spAutoFit/>
          </a:bodyPr>
          <a:lstStyle/>
          <a:p>
            <a:r>
              <a:rPr lang="en-US" sz="1600" dirty="0" smtClean="0"/>
              <a:t>For 5</a:t>
            </a:r>
            <a:r>
              <a:rPr lang="en-US" sz="1600" baseline="30000" dirty="0" smtClean="0"/>
              <a:t>th</a:t>
            </a:r>
            <a:r>
              <a:rPr lang="en-US" sz="1600" dirty="0" smtClean="0"/>
              <a:t> review Accomplishments should include system testing and specific validation scenarios results</a:t>
            </a:r>
            <a:r>
              <a:rPr lang="en-US" sz="1600" dirty="0"/>
              <a:t>:</a:t>
            </a:r>
            <a:endParaRPr lang="en-US" sz="1600" dirty="0" smtClean="0"/>
          </a:p>
          <a:p>
            <a:r>
              <a:rPr lang="en-US" sz="1600" dirty="0" smtClean="0"/>
              <a:t>“Validated correct system operation for temperatures from 25C to 50C”</a:t>
            </a:r>
          </a:p>
          <a:p>
            <a:r>
              <a:rPr lang="en-US" sz="1600" dirty="0" smtClean="0"/>
              <a:t>“Completed battery lifetime system test for maximum workload and simple workload cases”</a:t>
            </a:r>
          </a:p>
          <a:p>
            <a:r>
              <a:rPr lang="en-US" sz="1600" dirty="0" smtClean="0"/>
              <a:t>“Validated back end database loss and recovery”</a:t>
            </a:r>
          </a:p>
          <a:p>
            <a:r>
              <a:rPr lang="en-US" sz="1600" dirty="0" smtClean="0"/>
              <a:t>“Tested image detection in flight Pi-4 on drone with detection accuracy of XX”</a:t>
            </a:r>
          </a:p>
          <a:p>
            <a:r>
              <a:rPr lang="en-US" sz="1600" dirty="0" smtClean="0"/>
              <a:t>“Validated all </a:t>
            </a:r>
            <a:r>
              <a:rPr lang="en-US" sz="1600" dirty="0"/>
              <a:t>app error handling for </a:t>
            </a:r>
            <a:r>
              <a:rPr lang="en-US" sz="1600" dirty="0" smtClean="0"/>
              <a:t>valve failures”</a:t>
            </a:r>
          </a:p>
          <a:p>
            <a:r>
              <a:rPr lang="en-US" sz="1600" dirty="0" smtClean="0"/>
              <a:t>“ON-GOING 5 day field test of monitoring system”</a:t>
            </a:r>
          </a:p>
          <a:p>
            <a:r>
              <a:rPr lang="en-US" sz="1600" dirty="0" smtClean="0"/>
              <a:t>“Developing validation scenarios for mobile user operating through App and dispatcher functions through web app interface”</a:t>
            </a:r>
          </a:p>
        </p:txBody>
      </p:sp>
      <p:sp>
        <p:nvSpPr>
          <p:cNvPr id="3" name="TextBox 2"/>
          <p:cNvSpPr txBox="1"/>
          <p:nvPr/>
        </p:nvSpPr>
        <p:spPr>
          <a:xfrm rot="19864911">
            <a:off x="-2098" y="1252712"/>
            <a:ext cx="9908076" cy="1200329"/>
          </a:xfrm>
          <a:prstGeom prst="rect">
            <a:avLst/>
          </a:prstGeom>
          <a:noFill/>
        </p:spPr>
        <p:txBody>
          <a:bodyPr wrap="square" rtlCol="0">
            <a:spAutoFit/>
          </a:bodyPr>
          <a:lstStyle/>
          <a:p>
            <a:r>
              <a:rPr lang="en-US" sz="2400" dirty="0" smtClean="0">
                <a:solidFill>
                  <a:srgbClr val="FF0000"/>
                </a:solidFill>
              </a:rPr>
              <a:t>This should not be just subsystem status!  </a:t>
            </a:r>
          </a:p>
          <a:p>
            <a:r>
              <a:rPr lang="en-US" sz="2400" dirty="0">
                <a:solidFill>
                  <a:srgbClr val="FF0000"/>
                </a:solidFill>
              </a:rPr>
              <a:t>I</a:t>
            </a:r>
            <a:r>
              <a:rPr lang="en-US" sz="2400" dirty="0" smtClean="0">
                <a:solidFill>
                  <a:srgbClr val="FF0000"/>
                </a:solidFill>
              </a:rPr>
              <a:t>t should be review of the System Test and Validation activities</a:t>
            </a:r>
            <a:br>
              <a:rPr lang="en-US" sz="2400" dirty="0" smtClean="0">
                <a:solidFill>
                  <a:srgbClr val="FF0000"/>
                </a:solidFill>
              </a:rPr>
            </a:br>
            <a:r>
              <a:rPr lang="en-US" sz="2400" dirty="0" smtClean="0">
                <a:solidFill>
                  <a:srgbClr val="FF0000"/>
                </a:solidFill>
              </a:rPr>
              <a:t>led by Team Member 1</a:t>
            </a:r>
            <a:endParaRPr lang="en-US" sz="2400" dirty="0">
              <a:solidFill>
                <a:srgbClr val="FF0000"/>
              </a:solidFill>
            </a:endParaRPr>
          </a:p>
        </p:txBody>
      </p:sp>
      <p:sp>
        <p:nvSpPr>
          <p:cNvPr id="4" name="Oval 3"/>
          <p:cNvSpPr/>
          <p:nvPr/>
        </p:nvSpPr>
        <p:spPr>
          <a:xfrm>
            <a:off x="253837" y="2105891"/>
            <a:ext cx="1187036" cy="60036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endCxn id="4" idx="7"/>
          </p:cNvCxnSpPr>
          <p:nvPr/>
        </p:nvCxnSpPr>
        <p:spPr>
          <a:xfrm flipH="1">
            <a:off x="1267036" y="753677"/>
            <a:ext cx="2667655" cy="14401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71509" y="172219"/>
            <a:ext cx="3805381" cy="646331"/>
          </a:xfrm>
          <a:prstGeom prst="rect">
            <a:avLst/>
          </a:prstGeom>
          <a:noFill/>
        </p:spPr>
        <p:txBody>
          <a:bodyPr wrap="square" rtlCol="0">
            <a:spAutoFit/>
          </a:bodyPr>
          <a:lstStyle/>
          <a:p>
            <a:r>
              <a:rPr lang="en-US" dirty="0" smtClean="0"/>
              <a:t>You should be putting 7-10 </a:t>
            </a:r>
            <a:r>
              <a:rPr lang="en-US" dirty="0" err="1" smtClean="0"/>
              <a:t>hr</a:t>
            </a:r>
            <a:r>
              <a:rPr lang="en-US" dirty="0" smtClean="0"/>
              <a:t>/week on capstone! </a:t>
            </a:r>
            <a:endParaRPr lang="en-US" dirty="0"/>
          </a:p>
        </p:txBody>
      </p:sp>
    </p:spTree>
    <p:extLst>
      <p:ext uri="{BB962C8B-B14F-4D97-AF65-F5344CB8AC3E}">
        <p14:creationId xmlns:p14="http://schemas.microsoft.com/office/powerpoint/2010/main" val="42314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ce58aab64_3_0"/>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dirty="0" smtClean="0"/>
              <a:t>Team Member 1 (1 minute)</a:t>
            </a:r>
            <a:endParaRPr dirty="0"/>
          </a:p>
        </p:txBody>
      </p:sp>
      <p:sp>
        <p:nvSpPr>
          <p:cNvPr id="2" name="TextBox 1"/>
          <p:cNvSpPr txBox="1"/>
          <p:nvPr/>
        </p:nvSpPr>
        <p:spPr>
          <a:xfrm>
            <a:off x="1927123" y="3382297"/>
            <a:ext cx="4972441" cy="2308324"/>
          </a:xfrm>
          <a:prstGeom prst="rect">
            <a:avLst/>
          </a:prstGeom>
          <a:noFill/>
        </p:spPr>
        <p:txBody>
          <a:bodyPr wrap="square" rtlCol="0">
            <a:spAutoFit/>
          </a:bodyPr>
          <a:lstStyle/>
          <a:p>
            <a:r>
              <a:rPr lang="en-US" dirty="0" smtClean="0"/>
              <a:t>This should all be test and validation results! – show things working, functional test results, error checking, </a:t>
            </a:r>
            <a:r>
              <a:rPr lang="en-US" dirty="0" err="1" smtClean="0"/>
              <a:t>etc</a:t>
            </a:r>
            <a:r>
              <a:rPr lang="en-US" dirty="0" smtClean="0"/>
              <a:t>, what validation is planned using what scenarios</a:t>
            </a:r>
          </a:p>
          <a:p>
            <a:endParaRPr lang="en-US" dirty="0"/>
          </a:p>
          <a:p>
            <a:r>
              <a:rPr lang="en-US" dirty="0" smtClean="0"/>
              <a:t>Show test and validation results for integrated systems</a:t>
            </a:r>
          </a:p>
          <a:p>
            <a:endParaRPr lang="en-US" dirty="0"/>
          </a:p>
        </p:txBody>
      </p:sp>
    </p:spTree>
    <p:extLst>
      <p:ext uri="{BB962C8B-B14F-4D97-AF65-F5344CB8AC3E}">
        <p14:creationId xmlns:p14="http://schemas.microsoft.com/office/powerpoint/2010/main" val="374179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smtClean="0"/>
              <a:t>Execution </a:t>
            </a:r>
            <a:r>
              <a:rPr lang="en-US" dirty="0" smtClean="0"/>
              <a:t>Plan </a:t>
            </a:r>
            <a:br>
              <a:rPr lang="en-US" dirty="0" smtClean="0"/>
            </a:br>
            <a:r>
              <a:rPr lang="en-US" dirty="0" smtClean="0"/>
              <a:t>(Show for </a:t>
            </a:r>
            <a:r>
              <a:rPr lang="en-US" dirty="0" smtClean="0"/>
              <a:t>45 seconds)</a:t>
            </a:r>
            <a:endParaRPr dirty="0"/>
          </a:p>
        </p:txBody>
      </p:sp>
      <p:sp>
        <p:nvSpPr>
          <p:cNvPr id="2" name="TextBox 1"/>
          <p:cNvSpPr txBox="1"/>
          <p:nvPr/>
        </p:nvSpPr>
        <p:spPr>
          <a:xfrm>
            <a:off x="1465007" y="1818968"/>
            <a:ext cx="6075045"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Execution plan</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Your team planned milestones for completion of any </a:t>
            </a:r>
            <a:r>
              <a:rPr lang="en-US" dirty="0" smtClean="0">
                <a:latin typeface="Calibri" panose="020F0502020204030204" pitchFamily="34" charset="0"/>
                <a:ea typeface="Calibri" panose="020F0502020204030204" pitchFamily="34" charset="0"/>
                <a:cs typeface="Times New Roman" panose="02020603050405020304" pitchFamily="18" charset="0"/>
              </a:rPr>
              <a:t>remaining integration, functional, range, and error test</a:t>
            </a:r>
            <a:r>
              <a:rPr lang="en-US" dirty="0">
                <a:latin typeface="Calibri" panose="020F0502020204030204" pitchFamily="34" charset="0"/>
                <a:ea typeface="Calibri" panose="020F0502020204030204" pitchFamily="34" charset="0"/>
                <a:cs typeface="Times New Roman" panose="02020603050405020304" pitchFamily="18" charset="0"/>
              </a:rPr>
              <a:t>, and validation plans should be presented</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Milestones should have owners … system tests, and full system integration can be group </a:t>
            </a:r>
            <a:r>
              <a:rPr lang="en-US" dirty="0" smtClean="0">
                <a:latin typeface="Calibri" panose="020F0502020204030204" pitchFamily="34" charset="0"/>
                <a:ea typeface="Calibri" panose="020F0502020204030204" pitchFamily="34" charset="0"/>
                <a:cs typeface="Times New Roman" panose="02020603050405020304" pitchFamily="18" charset="0"/>
              </a:rPr>
              <a:t>owned</a:t>
            </a:r>
          </a:p>
          <a:p>
            <a:pPr marL="742950" lvl="1"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Engineering milestones only [presentation, demo, document due dates are project milestone that do not belong on this chart]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Gantt </a:t>
            </a:r>
            <a:r>
              <a:rPr lang="en-US" dirty="0" smtClean="0">
                <a:latin typeface="Calibri" panose="020F0502020204030204" pitchFamily="34" charset="0"/>
                <a:ea typeface="Calibri" panose="020F0502020204030204" pitchFamily="34" charset="0"/>
                <a:cs typeface="Times New Roman" panose="02020603050405020304" pitchFamily="18" charset="0"/>
              </a:rPr>
              <a:t>chart</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Arial" panose="020B0604020202020204" pitchFamily="34" charset="0"/>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DO NOT try to discuss all milestones in the plan – just high priority present and next engineering milestones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809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18239</TotalTime>
  <Words>1289</Words>
  <Application>Microsoft Office PowerPoint</Application>
  <PresentationFormat>On-screen Show (4:3)</PresentationFormat>
  <Paragraphs>93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Guidance on preparing status update 5 </vt:lpstr>
      <vt:lpstr>Validation</vt:lpstr>
      <vt:lpstr>Team 99: Project Name Bi-Weekly Update 5 Team members list Sponsor: Sponsor Name TA: TA Name </vt:lpstr>
      <vt:lpstr>Project Summary (30 seconds)</vt:lpstr>
      <vt:lpstr>Integrated System Diagram  (90 seconds) </vt:lpstr>
      <vt:lpstr>Project Timeline (45 seconds) </vt:lpstr>
      <vt:lpstr>Team Member 1 (30 seconds)</vt:lpstr>
      <vt:lpstr>Team Member 1 (1 minute)</vt:lpstr>
      <vt:lpstr>Execution Plan  (Show for 45 seconds)</vt:lpstr>
      <vt:lpstr>SYSTEM Validation Plan  (Show for 1 minute)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lastModifiedBy>Nowka, Kevin J.</cp:lastModifiedBy>
  <cp:revision>220</cp:revision>
  <dcterms:created xsi:type="dcterms:W3CDTF">2013-06-18T16:37:55Z</dcterms:created>
  <dcterms:modified xsi:type="dcterms:W3CDTF">2023-10-08T13:03:06Z</dcterms:modified>
</cp:coreProperties>
</file>