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28D052-A946-44E8-A614-67A74DC1FCE1}">
  <a:tblStyle styleId="{6928D052-A946-44E8-A614-67A74DC1F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85AF87-8CC0-4412-89FF-AE50CA9250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6fb8574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 should take 30 seconds</a:t>
            </a:r>
            <a:endParaRPr/>
          </a:p>
        </p:txBody>
      </p:sp>
      <p:sp>
        <p:nvSpPr>
          <p:cNvPr id="97" name="Google Shape;97;g316fb8574b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b49de854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b49de8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ab49de854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ab49de8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ab49de854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ab49de8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fb8574b2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fb8574b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16fb8574b2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ab49de854_0_3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ab49de85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ab49de854_0_3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ab49de85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b49de854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ab49de85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b49de854_0_3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ab49de85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ab49de854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ab49de85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ab49de854_0_3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1ab49de85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fb8574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16fb8574b2_0_86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b49de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1ab49de854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b49de8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1ab49de854_0_78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6fb8574b2_0_137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16fb8574b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b49de854_0_1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ab49de854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1ab49de854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ab49de854_0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ab49de854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ab49de854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b49de85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g31ab49de854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b49de854_0_2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ab49de854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ab49de854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24200" y="3886200"/>
            <a:ext cx="533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90064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768043"/>
            <a:ext cx="2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54.png"/><Relationship Id="rId5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wVPMgnl2I6BHrgjm6wzVOCbXfP6vBXbJ/view" TargetMode="External"/><Relationship Id="rId4" Type="http://schemas.openxmlformats.org/officeDocument/2006/relationships/image" Target="../media/image42.jpg"/><Relationship Id="rId5" Type="http://schemas.openxmlformats.org/officeDocument/2006/relationships/hyperlink" Target="http://drive.google.com/file/d/1xOlaDhpkZYZ60SzJgtLhWN9-9UccB34D/view" TargetMode="External"/><Relationship Id="rId6" Type="http://schemas.openxmlformats.org/officeDocument/2006/relationships/image" Target="../media/image4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xZ87szHhkBhvODlrEFGAwdUtSbWVFklS/view" TargetMode="External"/><Relationship Id="rId4" Type="http://schemas.openxmlformats.org/officeDocument/2006/relationships/image" Target="../media/image49.jpg"/><Relationship Id="rId5" Type="http://schemas.openxmlformats.org/officeDocument/2006/relationships/hyperlink" Target="http://drive.google.com/file/d/1x_kn18xfbVHgqcn9MFyXrjC_38X0d15U/view" TargetMode="External"/><Relationship Id="rId6" Type="http://schemas.openxmlformats.org/officeDocument/2006/relationships/image" Target="../media/image5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wUqEVwxOyOmhTz0o8rB_9I49pOEwmlOo/view" TargetMode="External"/><Relationship Id="rId4" Type="http://schemas.openxmlformats.org/officeDocument/2006/relationships/image" Target="../media/image4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ogjaxdSlzIkbXp4fShXgoxbyq4xz8KNp/view" TargetMode="External"/><Relationship Id="rId4" Type="http://schemas.openxmlformats.org/officeDocument/2006/relationships/image" Target="../media/image45.jpg"/><Relationship Id="rId5" Type="http://schemas.openxmlformats.org/officeDocument/2006/relationships/hyperlink" Target="http://drive.google.com/file/d/1rkkTTB_00w2v4ayJQXmQohhbSbLNgPU2/view" TargetMode="External"/><Relationship Id="rId6" Type="http://schemas.openxmlformats.org/officeDocument/2006/relationships/image" Target="../media/image46.jpg"/><Relationship Id="rId7" Type="http://schemas.openxmlformats.org/officeDocument/2006/relationships/hyperlink" Target="http://drive.google.com/file/d/1jDL25cDNtqMihUapWprWKqS5PQO8wPZ8/view" TargetMode="External"/><Relationship Id="rId8" Type="http://schemas.openxmlformats.org/officeDocument/2006/relationships/image" Target="../media/image5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z3lILFHTyEHsTfNGrxyZB46OABX0oudM/view" TargetMode="External"/><Relationship Id="rId4" Type="http://schemas.openxmlformats.org/officeDocument/2006/relationships/image" Target="../media/image5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1.png"/><Relationship Id="rId13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3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9.png"/><Relationship Id="rId13" Type="http://schemas.openxmlformats.org/officeDocument/2006/relationships/image" Target="../media/image38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5" Type="http://schemas.openxmlformats.org/officeDocument/2006/relationships/image" Target="../media/image40.png"/><Relationship Id="rId1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Relationship Id="rId7" Type="http://schemas.openxmlformats.org/officeDocument/2006/relationships/image" Target="../media/image24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40"/>
              <a:buFont typeface="Arial"/>
              <a:buNone/>
            </a:pPr>
            <a:r>
              <a:rPr lang="en"/>
              <a:t>Bi-Weekly Update 5</a:t>
            </a:r>
            <a:br>
              <a:rPr lang="en"/>
            </a:br>
            <a:r>
              <a:rPr lang="en" sz="2455"/>
              <a:t>Members: </a:t>
            </a:r>
            <a:r>
              <a:rPr lang="en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" sz="2200"/>
              <a:t>Ryan Freed, and Peter Zhang</a:t>
            </a:r>
            <a:br>
              <a:rPr lang="en" sz="2455"/>
            </a:br>
            <a:r>
              <a:rPr lang="en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1"/>
              <a:buFont typeface="Arial"/>
              <a:buNone/>
            </a:pPr>
            <a:r>
              <a:rPr lang="en" sz="2455"/>
              <a:t>TA: Garret Brown</a:t>
            </a:r>
            <a:br>
              <a:rPr lang="en" sz="2455"/>
            </a:br>
            <a:endParaRPr sz="2455"/>
          </a:p>
        </p:txBody>
      </p:sp>
      <p:sp>
        <p:nvSpPr>
          <p:cNvPr id="100" name="Google Shape;100;p2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2335648" cy="39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Validation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Discovery</a:t>
            </a:r>
            <a:r>
              <a:rPr lang="en" sz="2500"/>
              <a:t>:</a:t>
            </a:r>
            <a:r>
              <a:rPr lang="en" sz="1100"/>
              <a:t> </a:t>
            </a:r>
            <a:endParaRPr sz="2181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Devices are discovered within 4 seconds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Stability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 stable connection to device for at least 30 minutes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Reconnection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can disconnect from device and reconnect immediately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Read/Write Operations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Verified app sending/receiving messages through VSCode terminal and system functionality</a:t>
            </a:r>
            <a:endParaRPr sz="13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Connection Latency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constantly connects within 1.5 second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Command Response Time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Data is sent to the app within 0.25 seconds after requesting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Device Compatibility</a:t>
            </a:r>
            <a:r>
              <a:rPr lang="en" sz="2400"/>
              <a:t>:</a:t>
            </a:r>
            <a:r>
              <a:rPr lang="en" sz="1100"/>
              <a:t> </a:t>
            </a:r>
            <a:endParaRPr sz="11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1219"/>
              <a:buChar char="–"/>
            </a:pPr>
            <a:r>
              <a:rPr lang="en" sz="2216"/>
              <a:t>App has been installed and operated on multiple devices with various software anywhere from 2 years of age to 10 years of age</a:t>
            </a:r>
            <a:endParaRPr sz="2216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b="1" lang="en" sz="2400"/>
              <a:t>Interference</a:t>
            </a:r>
            <a:r>
              <a:rPr lang="en" sz="2400"/>
              <a:t>: </a:t>
            </a:r>
            <a:endParaRPr sz="2400"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ct val="82527"/>
              <a:buChar char="–"/>
            </a:pPr>
            <a:r>
              <a:rPr lang="en" sz="2181"/>
              <a:t>In performing this demo the app shows stable connection in an environment with abundant BL traffic</a:t>
            </a:r>
            <a:endParaRPr sz="218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Multimeter/Oscilloscope Validation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App-Multimeter Connectivity</a:t>
            </a:r>
            <a:endParaRPr sz="1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216"/>
              <a:t>Microcontroller sends data through bluetooth to the app from terminal and system functionality</a:t>
            </a:r>
            <a:endParaRPr sz="1316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2400"/>
              <a:t>App-Oscilloscope Connectivity</a:t>
            </a:r>
            <a:r>
              <a:rPr lang="en" sz="2400"/>
              <a:t>: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2181"/>
              <a:t>Graphed oscilloscope readings onto app</a:t>
            </a:r>
            <a:endParaRPr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4572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{7D85AF87-8CC0-4412-89FF-AE50CA9250A0}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Voltage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4.96V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~~~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4" name="Google Shape;204;p30"/>
          <p:cNvGraphicFramePr/>
          <p:nvPr/>
        </p:nvGraphicFramePr>
        <p:xfrm>
          <a:off x="4572000" y="432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{7D85AF87-8CC0-4412-89FF-AE50CA9250A0}</a:tableStyleId>
              </a:tblPr>
              <a:tblGrid>
                <a:gridCol w="1326175"/>
                <a:gridCol w="1326175"/>
                <a:gridCol w="1326175"/>
              </a:tblGrid>
              <a:tr h="40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Resistance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Percent Error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9814.343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1005.385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PCB/Power Validation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{7D85AF87-8CC0-4412-89FF-AE50CA9250A0}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Systems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952500" y="460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{7D85AF87-8CC0-4412-89FF-AE50CA9250A0}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Switching System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 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 mV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4.93 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Switch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-4.975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-4.973 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PCB/Power Validation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700" u="sng"/>
              <a:t>Price and Size Analysis: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Altium Price Analysis: $44.57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JLC Price Analysis per 500: $3.80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Wall Adapter: $8.83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Overall Estimate: $57.20 per 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Case Size: 156.7x85.6x21.7mm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 increase vs. phone: 24%</a:t>
            </a:r>
            <a:endParaRPr sz="1700"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50" y="2483654"/>
            <a:ext cx="4040050" cy="16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38525"/>
            <a:ext cx="4754475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450" y="4438526"/>
            <a:ext cx="4040050" cy="177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ECEN 215 Lab Kit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 title="Labkit_loo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75" y="1905150"/>
            <a:ext cx="2605800" cy="463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 title="Lab_Kit_and_App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125" y="1905150"/>
            <a:ext cx="2605800" cy="4632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Ammeter and Ohmmeter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4" title="Amme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625" y="2100075"/>
            <a:ext cx="2511189" cy="44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 title="Voltmeter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196" y="2049275"/>
            <a:ext cx="2568351" cy="456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Ohmmeter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5" title="Copy of Ohmmet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50" y="2588775"/>
            <a:ext cx="5330299" cy="29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Oscilloscope:</a:t>
            </a:r>
            <a:br>
              <a:rPr lang="en"/>
            </a:br>
            <a:r>
              <a:rPr lang="en"/>
              <a:t>Sine, Square, and Triangle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ine" id="252" name="Google Shape;252;p36" title="Sin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25" y="2538725"/>
            <a:ext cx="2969074" cy="222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 title="square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7313" y="2560975"/>
            <a:ext cx="2969078" cy="222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 title="triangle.MO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4649" y="2516463"/>
            <a:ext cx="1703498" cy="22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Wavegen:</a:t>
            </a:r>
            <a:br>
              <a:rPr lang="en"/>
            </a:br>
            <a:r>
              <a:rPr lang="en"/>
              <a:t>Sine, Square, and Triangle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7" title="Copy of Waveform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788" y="2077988"/>
            <a:ext cx="7146427" cy="40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Problem Statement:</a:t>
            </a:r>
            <a:endParaRPr b="1"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7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" sz="2400"/>
              <a:t>Solution Proposal: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The ECEN 215 Lab Kit offers a solution to the cost, convenience, and over complication issues that are abundant with the AD2. Aiming for a $50 price point</a:t>
            </a:r>
            <a:r>
              <a:rPr lang="en" sz="2400"/>
              <a:t>,</a:t>
            </a:r>
            <a:r>
              <a:rPr lang="en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Will operate as the power supply, signal generator, multimeter, and Oscilloscope</a:t>
            </a:r>
            <a:r>
              <a:rPr lang="en" sz="2400"/>
              <a:t>.</a:t>
            </a:r>
            <a:endParaRPr sz="2400"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748" y="286725"/>
            <a:ext cx="1383544" cy="1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Example Lab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00" y="1389577"/>
            <a:ext cx="5234251" cy="19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550" y="1389575"/>
            <a:ext cx="3169125" cy="22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00" y="4068050"/>
            <a:ext cx="5984874" cy="204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7924" y="3928175"/>
            <a:ext cx="2718750" cy="2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152" y="1624605"/>
            <a:ext cx="2610807" cy="4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25" y="1624600"/>
            <a:ext cx="2562725" cy="431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57200" y="919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324500" y="5450000"/>
            <a:ext cx="6495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Peter: Multimeter and Oscilloscope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Yusuf: Waveforms and communicating to the microcontroller.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Luis: Mobile application to interface with device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Ryan: PCB design and power.</a:t>
            </a:r>
            <a:endParaRPr sz="16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140962" y="1575613"/>
            <a:ext cx="886207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" sz="1720"/>
              <a:t>Peter Zhang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2049275"/>
            <a:ext cx="2706300" cy="463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700" u="sng"/>
              <a:t>Accomplishments: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 Multimeter (Ammeter, Ohmmeter, Voltmeter)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 Oscilloscope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Read and Modify Data via ESP32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Transfer Data to App via BLE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945" r="571" t="0"/>
          <a:stretch/>
        </p:blipFill>
        <p:spPr>
          <a:xfrm>
            <a:off x="4092300" y="2525849"/>
            <a:ext cx="4767550" cy="203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0" l="474" r="593" t="0"/>
          <a:stretch/>
        </p:blipFill>
        <p:spPr>
          <a:xfrm>
            <a:off x="3382577" y="4878575"/>
            <a:ext cx="5568349" cy="1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937"/>
              <a:buFont typeface="Arial"/>
              <a:buNone/>
            </a:pPr>
            <a:r>
              <a:rPr lang="en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558"/>
              <a:buFont typeface="Arial"/>
              <a:buNone/>
            </a:pPr>
            <a:r>
              <a:rPr lang="en" sz="1720"/>
              <a:t>Yusuf Hossain</a:t>
            </a:r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175825" y="26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{6928D052-A946-44E8-A614-67A74DC1FCE1}</a:tableStyleId>
              </a:tblPr>
              <a:tblGrid>
                <a:gridCol w="2012400"/>
                <a:gridCol w="1968625"/>
                <a:gridCol w="4088700"/>
              </a:tblGrid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Test</a:t>
                      </a:r>
                      <a:endParaRPr b="1" sz="1150"/>
                    </a:p>
                  </a:txBody>
                  <a:tcPr marT="63500" marB="63500" marR="63500" marL="63500">
                    <a:lnL cap="flat" cmpd="sng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Success Criterion</a:t>
                      </a:r>
                      <a:endParaRPr b="1"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/>
                        <a:t>Results</a:t>
                      </a:r>
                      <a:endParaRPr b="1"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3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Wavegen Shapes</a:t>
                      </a:r>
                      <a:endParaRPr sz="1150"/>
                    </a:p>
                  </a:txBody>
                  <a:tcPr marT="63500" marB="63500" marR="63500" marL="63500">
                    <a:lnL cap="flat" cmpd="sng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Produce Sine, Triangle and square waves</a:t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Amplitude</a:t>
                      </a:r>
                      <a:endParaRPr sz="1150"/>
                    </a:p>
                  </a:txBody>
                  <a:tcPr marT="63500" marB="63500" marR="63500" marL="63500">
                    <a:lnL cap="flat" cmpd="sng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0.5V, 1V, and 2V</a:t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Frequency </a:t>
                      </a:r>
                      <a:endParaRPr sz="1150"/>
                    </a:p>
                  </a:txBody>
                  <a:tcPr marT="63500" marB="63500" marR="63500" marL="63500">
                    <a:lnL cap="flat" cmpd="sng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1 Hz, 20 Hz, and 30Hz</a:t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/>
                        <a:t>Wavegen Noise</a:t>
                      </a:r>
                      <a:endParaRPr sz="1150"/>
                    </a:p>
                  </a:txBody>
                  <a:tcPr marT="63500" marB="63500" marR="63500" marL="63500">
                    <a:lnL cap="flat" cmpd="sng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50">
                          <a:solidFill>
                            <a:schemeClr val="dk1"/>
                          </a:solidFill>
                        </a:rPr>
                        <a:t>Output signal is moderately accurate</a:t>
                      </a:r>
                      <a:endParaRPr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/>
                    </a:p>
                  </a:txBody>
                  <a:tcPr marT="63500" marB="63500" marR="63500" marL="63500">
                    <a:lnL cap="flat" cmpd="sng" w="9525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DC1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36269" t="46320"/>
          <a:stretch/>
        </p:blipFill>
        <p:spPr>
          <a:xfrm>
            <a:off x="4156850" y="3554588"/>
            <a:ext cx="1507175" cy="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12667" r="33058" t="0"/>
          <a:stretch/>
        </p:blipFill>
        <p:spPr>
          <a:xfrm>
            <a:off x="5658150" y="3554588"/>
            <a:ext cx="1304900" cy="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12667" r="33058" t="0"/>
          <a:stretch/>
        </p:blipFill>
        <p:spPr>
          <a:xfrm>
            <a:off x="6963050" y="3554613"/>
            <a:ext cx="1304900" cy="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5">
            <a:alphaModFix/>
          </a:blip>
          <a:srcRect b="0" l="0" r="23500" t="0"/>
          <a:stretch/>
        </p:blipFill>
        <p:spPr>
          <a:xfrm>
            <a:off x="7530375" y="3761025"/>
            <a:ext cx="7334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5025" y="3930538"/>
            <a:ext cx="5429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0375" y="3930550"/>
            <a:ext cx="5429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7">
            <a:alphaModFix/>
          </a:blip>
          <a:srcRect b="10" l="0" r="-21359" t="-10"/>
          <a:stretch/>
        </p:blipFill>
        <p:spPr>
          <a:xfrm>
            <a:off x="5068325" y="3761000"/>
            <a:ext cx="73342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8325" y="3951500"/>
            <a:ext cx="603900" cy="1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198225" y="2115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Validation: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9">
            <a:alphaModFix/>
          </a:blip>
          <a:srcRect b="0" l="0" r="12899" t="0"/>
          <a:stretch/>
        </p:blipFill>
        <p:spPr>
          <a:xfrm>
            <a:off x="131475" y="4791350"/>
            <a:ext cx="2612975" cy="15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10">
            <a:alphaModFix/>
          </a:blip>
          <a:srcRect b="0" l="0" r="22136" t="0"/>
          <a:stretch/>
        </p:blipFill>
        <p:spPr>
          <a:xfrm>
            <a:off x="3001599" y="4765450"/>
            <a:ext cx="2656551" cy="16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01756" y="4765450"/>
            <a:ext cx="3061569" cy="16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64425" y="3761000"/>
            <a:ext cx="7334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13">
            <a:alphaModFix/>
          </a:blip>
          <a:srcRect b="0" l="0" r="-9529" t="0"/>
          <a:stretch/>
        </p:blipFill>
        <p:spPr>
          <a:xfrm>
            <a:off x="6264425" y="3922925"/>
            <a:ext cx="8032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/>
              <a:t>Mobile Application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50" y="1746300"/>
            <a:ext cx="1168874" cy="25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655" y="1747288"/>
            <a:ext cx="1168875" cy="25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4" y="1749801"/>
            <a:ext cx="1168875" cy="2541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7045" y="1754688"/>
            <a:ext cx="1168874" cy="253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4450" y="1754700"/>
            <a:ext cx="1168874" cy="252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1851" y="1753426"/>
            <a:ext cx="1168875" cy="253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9250" y="1754700"/>
            <a:ext cx="1168876" cy="252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857" y="4305150"/>
            <a:ext cx="1168875" cy="253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42247" y="4288675"/>
            <a:ext cx="1168875" cy="256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79649" y="4312100"/>
            <a:ext cx="1168875" cy="252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17056" y="4311525"/>
            <a:ext cx="1168874" cy="252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54443" y="4305863"/>
            <a:ext cx="1168876" cy="253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91857" y="4313050"/>
            <a:ext cx="1168876" cy="252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953"/>
              <a:buFont typeface="Arial"/>
              <a:buNone/>
            </a:pPr>
            <a:r>
              <a:rPr lang="en" sz="1720"/>
              <a:t>Ryan Freed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2049270"/>
            <a:ext cx="8229600" cy="4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700" u="sng"/>
              <a:t>Accomplishments: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Designed Buck Converters</a:t>
            </a:r>
            <a:endParaRPr sz="1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(5, 3.3, and -5 V)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Designed Power Supply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       switching system (5 and -5 V)</a:t>
            </a:r>
            <a:endParaRPr b="1" sz="1700" u="sng"/>
          </a:p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Designed PCB and case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Low price and size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975" y="1614900"/>
            <a:ext cx="2801776" cy="25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975" y="4120850"/>
            <a:ext cx="2801775" cy="243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