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2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81" r:id="rId5"/>
    <p:sldId id="259" r:id="rId6"/>
    <p:sldId id="260" r:id="rId7"/>
    <p:sldId id="261" r:id="rId8"/>
    <p:sldId id="316" r:id="rId9"/>
    <p:sldId id="323" r:id="rId10"/>
    <p:sldId id="324" r:id="rId11"/>
    <p:sldId id="325" r:id="rId12"/>
    <p:sldId id="355" r:id="rId13"/>
    <p:sldId id="322" r:id="rId14"/>
    <p:sldId id="326" r:id="rId15"/>
    <p:sldId id="327" r:id="rId16"/>
    <p:sldId id="328" r:id="rId17"/>
    <p:sldId id="329" r:id="rId18"/>
    <p:sldId id="330" r:id="rId19"/>
    <p:sldId id="319" r:id="rId20"/>
    <p:sldId id="279" r:id="rId21"/>
    <p:sldId id="280" r:id="rId22"/>
    <p:sldId id="283" r:id="rId23"/>
    <p:sldId id="282" r:id="rId24"/>
    <p:sldId id="312" r:id="rId25"/>
    <p:sldId id="320" r:id="rId26"/>
    <p:sldId id="313" r:id="rId27"/>
    <p:sldId id="341" r:id="rId28"/>
    <p:sldId id="354" r:id="rId29"/>
    <p:sldId id="284" r:id="rId30"/>
    <p:sldId id="332" r:id="rId31"/>
    <p:sldId id="333" r:id="rId32"/>
    <p:sldId id="334" r:id="rId33"/>
    <p:sldId id="335" r:id="rId34"/>
    <p:sldId id="336" r:id="rId35"/>
    <p:sldId id="338" r:id="rId36"/>
    <p:sldId id="337" r:id="rId37"/>
    <p:sldId id="339" r:id="rId38"/>
    <p:sldId id="340" r:id="rId39"/>
    <p:sldId id="287" r:id="rId40"/>
    <p:sldId id="353" r:id="rId41"/>
    <p:sldId id="345" r:id="rId42"/>
    <p:sldId id="347" r:id="rId43"/>
    <p:sldId id="321" r:id="rId44"/>
    <p:sldId id="277" r:id="rId45"/>
    <p:sldId id="314" r:id="rId46"/>
    <p:sldId id="290" r:id="rId47"/>
    <p:sldId id="291" r:id="rId48"/>
    <p:sldId id="348" r:id="rId49"/>
    <p:sldId id="315" r:id="rId50"/>
    <p:sldId id="292" r:id="rId51"/>
    <p:sldId id="293" r:id="rId52"/>
    <p:sldId id="350" r:id="rId53"/>
    <p:sldId id="351" r:id="rId54"/>
    <p:sldId id="278" r:id="rId55"/>
    <p:sldId id="35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7B177-E5B2-4797-AC5F-6CAF32329386}" v="1" dt="2019-05-29T15:09:23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4360B-E5FC-42C9-9F05-4699A09776A4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CBB35-09B8-43F9-B787-A464DC2E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45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07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5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02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64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71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4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1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1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01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0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8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66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86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5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28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88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9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15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94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08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5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31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648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28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71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04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902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94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876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47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0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736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299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518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49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67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12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730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7683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075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7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8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4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0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2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CBB35-09B8-43F9-B787-A464DC2E4D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6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D393B-9E35-408E-BD6E-F0CB14CD3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4047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616DA-0EC0-498A-9EFA-7AD2F7ACA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70344"/>
            <a:ext cx="9144000" cy="826527"/>
          </a:xfrm>
        </p:spPr>
        <p:txBody>
          <a:bodyPr tIns="91440" anchor="ctr" anchorCtr="0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AD57-5358-45A0-BE14-057D1BF7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391F-07BF-4A0D-A804-D7F7C30D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C11D5-BA3E-41AE-8558-5B19158C6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3271F4-B2B0-43E3-8489-95CAC7B2BF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038" y="4852987"/>
            <a:ext cx="4431924" cy="73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8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FAE8-F1BC-4B48-A81C-ED789C0A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90FDF6-E105-4869-A7DB-96DAEB237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1188C-431B-4E4D-927F-BEDE2581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30AEB-F31F-4A7E-9243-878B5671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0537-048D-4090-8C0D-DA4203060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6CC2A-35F6-4945-A115-A88B20229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4EE30-016E-460E-9C89-5A3FE1045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35B15-D7F1-4967-9D1D-EA9160D3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5666-A4BF-4D55-B854-CECFF169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EB350-5BF1-4E40-A9CF-FFD325FF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67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A291-6DC9-45B9-89E2-9045B97C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D294E-FF8E-4CDE-8A93-95A20E6C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7AC19-0A5B-4159-A3C5-25DACC0D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A15EB-044B-4089-8A5A-9A81E709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1EE82-D3CA-4F0C-8F7C-16E70F4A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9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DF21-AC30-4858-B6B3-CF2C00EE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D86D8-67E0-4E87-BAA2-2E18DD1CF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D549-C83B-4D4A-B65E-D27FF326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3084-19BB-40FC-9864-F9B5AE9D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26DEA-3804-4096-98C1-B776639CB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4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82D0-9AED-42C6-AE71-FB1FD77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7183E-2F3F-487A-A40E-FAA5AE2CA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93052-27BB-4400-8629-2D7352516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7D3EB-26F4-4EB0-A340-2F512724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CB259-344A-4DA5-9D83-F560990A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A21A4-F3EC-4244-9A1D-D490271D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08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CB05-F4AE-439C-A7D4-418050CF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2CAA0-F02E-44E2-8875-9FE7741BE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C1FB9-FEEB-46F8-A692-EBD85FD4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95FF3-F1DE-4B1D-AE1D-F6A240E89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DBA6F-0FA3-4026-98A5-B3722106D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8F343-45BA-45FE-B6AF-C8629E0DB9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800A48-5572-49EC-B8FD-2568F0E2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E230F-AE7B-4A2C-8E49-13CF8C964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3E9C-90E4-4A7D-90E6-0D0817B2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377F5-4E62-4BE7-8741-52CC1784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AD6F2-6E4D-4A49-9101-EBEE8F69A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06237-2B1F-4AD0-B486-B62E4D2D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8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1DB94-9063-453A-A54A-A72FFFC2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C63DE-2C19-42DF-956A-8845F2AD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734A-A513-4667-B155-CD84929B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7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F177-0EE8-4823-A440-B5311B11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95D5F-F061-4B6E-B1B2-3180B6278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30E9B-F2A2-41B7-8889-E604C3F35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9E4DDB-5A9B-4592-9359-F1016E21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B1B3-873B-4535-B1DF-AB3ED5EB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97CB0-F08C-48FC-A5BF-56F6B7F8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1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0F2D-A430-47DB-B4EB-07BE2FE1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4D1A83-7B57-4D8A-8B75-EAC0A8248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46E33-F311-431B-8482-4BD8E994B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5A076-D45C-4423-9E42-94A5B900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2F5863-2B2A-4A37-B655-CDF061137965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48614-63A9-4971-96AE-B9269C1C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9DCC5-A91C-472D-93BE-9195BF04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7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1683A-655B-4649-9518-5A994198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"/>
            <a:ext cx="12192000" cy="1187497"/>
          </a:xfrm>
          <a:prstGeom prst="rect">
            <a:avLst/>
          </a:prstGeom>
          <a:solidFill>
            <a:schemeClr val="bg2"/>
          </a:solidFill>
        </p:spPr>
        <p:txBody>
          <a:bodyPr vert="horz" lIns="27432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9F557-6A7E-4138-ADD8-123648DAA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071" y="1488141"/>
            <a:ext cx="11479305" cy="4688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D919-ED9E-4A0D-B89F-45B73DA0C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071" y="6356350"/>
            <a:ext cx="105335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744A-4D96-44BA-8FB5-388DFCA52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10924" y="6356351"/>
            <a:ext cx="981075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1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41313" algn="l" defTabSz="914400" rtl="0" eaLnBrk="1" latinLnBrk="0" hangingPunct="1">
        <a:lnSpc>
          <a:spcPct val="90000"/>
        </a:lnSpc>
        <a:spcBef>
          <a:spcPts val="5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12913" indent="-341313" algn="l" defTabSz="914400" rtl="0" eaLnBrk="1" latinLnBrk="0" hangingPunct="1">
        <a:lnSpc>
          <a:spcPct val="90000"/>
        </a:lnSpc>
        <a:spcBef>
          <a:spcPts val="5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spcAft>
          <a:spcPts val="400"/>
        </a:spcAft>
        <a:buClr>
          <a:schemeClr val="accent4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iss.ices.utexas.edu/?p=projects/galoi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C888-C8B9-4461-A9A5-8A7279150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1635"/>
            <a:ext cx="9144000" cy="1981200"/>
          </a:xfrm>
        </p:spPr>
        <p:txBody>
          <a:bodyPr>
            <a:normAutofit/>
          </a:bodyPr>
          <a:lstStyle/>
          <a:p>
            <a:r>
              <a:rPr lang="en-US" sz="4400"/>
              <a:t>CuSP: A Customizable </a:t>
            </a:r>
            <a:br>
              <a:rPr lang="en-US" sz="4400"/>
            </a:br>
            <a:r>
              <a:rPr lang="en-US" sz="4400"/>
              <a:t>Streaming Edge Partitioner for </a:t>
            </a:r>
            <a:br>
              <a:rPr lang="en-US" sz="4400"/>
            </a:br>
            <a:r>
              <a:rPr lang="en-US" sz="4400"/>
              <a:t>Distributed Graph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22688-2FAB-4481-B75E-2AE5E8017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8311"/>
            <a:ext cx="9144000" cy="1166189"/>
          </a:xfrm>
        </p:spPr>
        <p:txBody>
          <a:bodyPr>
            <a:normAutofit lnSpcReduction="10000"/>
          </a:bodyPr>
          <a:lstStyle/>
          <a:p>
            <a:r>
              <a:rPr lang="en-US"/>
              <a:t>Loc Hoang                Roshan Dathathri</a:t>
            </a:r>
          </a:p>
          <a:p>
            <a:r>
              <a:rPr lang="en-US"/>
              <a:t>Gurbinder Gill                Keshav Pingali</a:t>
            </a:r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C7565-9F8D-485A-8764-D69E6114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8"/>
    </mc:Choice>
    <mc:Fallback xmlns="">
      <p:transition spd="slow" advTm="1160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454D-C8AE-44A8-B8FD-37773AA7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"/>
            <a:ext cx="12192000" cy="1187497"/>
          </a:xfrm>
        </p:spPr>
        <p:txBody>
          <a:bodyPr/>
          <a:lstStyle/>
          <a:p>
            <a:r>
              <a:rPr lang="en-US"/>
              <a:t>Partitioning with Proxies: Masters/Mirrors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57ED-FA87-4339-9D0A-7D199C93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21376"/>
            <a:ext cx="5482791" cy="2647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Assign edges </a:t>
            </a:r>
            <a:r>
              <a:rPr lang="en-US" b="1"/>
              <a:t>uniquely</a:t>
            </a:r>
            <a:endParaRPr lang="en-US"/>
          </a:p>
          <a:p>
            <a:r>
              <a:rPr lang="en-US"/>
              <a:t>Create proxies for endpoints of edges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336B-9DCB-4259-97B6-F2DDA874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7A18BE-6F35-459D-ADEF-4F63C95AA642}"/>
              </a:ext>
            </a:extLst>
          </p:cNvPr>
          <p:cNvGrpSpPr/>
          <p:nvPr/>
        </p:nvGrpSpPr>
        <p:grpSpPr>
          <a:xfrm>
            <a:off x="818771" y="1581369"/>
            <a:ext cx="1601488" cy="1575196"/>
            <a:chOff x="5989109" y="1548057"/>
            <a:chExt cx="1601488" cy="15751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B3AED5-59D3-42D1-A28E-4B49314C96BD}"/>
                </a:ext>
              </a:extLst>
            </p:cNvPr>
            <p:cNvSpPr/>
            <p:nvPr/>
          </p:nvSpPr>
          <p:spPr>
            <a:xfrm>
              <a:off x="5989109" y="1548057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F037A-BA20-469D-AED3-D45C7327E712}"/>
                </a:ext>
              </a:extLst>
            </p:cNvPr>
            <p:cNvSpPr/>
            <p:nvPr/>
          </p:nvSpPr>
          <p:spPr>
            <a:xfrm>
              <a:off x="7218446" y="1549617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F23EF0-EEED-4030-ABFF-D86D7E9DB093}"/>
                </a:ext>
              </a:extLst>
            </p:cNvPr>
            <p:cNvSpPr/>
            <p:nvPr/>
          </p:nvSpPr>
          <p:spPr>
            <a:xfrm>
              <a:off x="5990520" y="2765871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75077C-A8C8-47A7-9D63-6D237BCEE804}"/>
                </a:ext>
              </a:extLst>
            </p:cNvPr>
            <p:cNvSpPr/>
            <p:nvPr/>
          </p:nvSpPr>
          <p:spPr>
            <a:xfrm>
              <a:off x="7218446" y="2765871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4EA74B8-9F9B-42D2-852A-3207E879BE7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428692" y="1640313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387ED1-162F-4E74-B34A-3D0A3D40F293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6336055" y="2245155"/>
              <a:ext cx="89820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2023EA3-D45C-4772-8AB8-EB3AFCB6AAB5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331284" y="2226472"/>
              <a:ext cx="898202" cy="1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BCC6CB-51CF-4A58-B08C-0D96657431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833153" y="2317107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98D3CA2-D3FB-4339-AECA-9508CEDEC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8692" y="2858353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993863-EB07-49CB-93CF-8DE8FD7FEA2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440650" y="3042060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63B9DB6-CA57-4B9C-83E5-814769C2DA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070150" y="2317107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326D12F-D1C9-455E-855C-CD2FF2A9E479}"/>
              </a:ext>
            </a:extLst>
          </p:cNvPr>
          <p:cNvSpPr/>
          <p:nvPr/>
        </p:nvSpPr>
        <p:spPr>
          <a:xfrm>
            <a:off x="4055436" y="1997825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99282C-083E-4D8B-B551-9F2FC697771B}"/>
              </a:ext>
            </a:extLst>
          </p:cNvPr>
          <p:cNvSpPr/>
          <p:nvPr/>
        </p:nvSpPr>
        <p:spPr>
          <a:xfrm>
            <a:off x="4425679" y="1997824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2E7F8F-DE2F-4862-AC01-5AF015594F45}"/>
              </a:ext>
            </a:extLst>
          </p:cNvPr>
          <p:cNvSpPr/>
          <p:nvPr/>
        </p:nvSpPr>
        <p:spPr>
          <a:xfrm>
            <a:off x="4796155" y="1997824"/>
            <a:ext cx="371145" cy="37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7CAE58-3F0F-4816-B788-B93FD59A2ADD}"/>
              </a:ext>
            </a:extLst>
          </p:cNvPr>
          <p:cNvSpPr/>
          <p:nvPr/>
        </p:nvSpPr>
        <p:spPr>
          <a:xfrm>
            <a:off x="4055436" y="2368970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EB48BC-4F22-4687-8891-3B3D7911A2C6}"/>
              </a:ext>
            </a:extLst>
          </p:cNvPr>
          <p:cNvSpPr/>
          <p:nvPr/>
        </p:nvSpPr>
        <p:spPr>
          <a:xfrm>
            <a:off x="4425679" y="236896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DD4A7C-A679-423A-B63F-D2BA2736DAFE}"/>
              </a:ext>
            </a:extLst>
          </p:cNvPr>
          <p:cNvSpPr/>
          <p:nvPr/>
        </p:nvSpPr>
        <p:spPr>
          <a:xfrm>
            <a:off x="4796155" y="2368969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993F5E9-2C04-4B19-AB5E-ACAA22281910}"/>
              </a:ext>
            </a:extLst>
          </p:cNvPr>
          <p:cNvSpPr/>
          <p:nvPr/>
        </p:nvSpPr>
        <p:spPr>
          <a:xfrm>
            <a:off x="4055436" y="2740113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4A45DC-4833-44C2-A7DE-1E39BC3CA478}"/>
              </a:ext>
            </a:extLst>
          </p:cNvPr>
          <p:cNvSpPr/>
          <p:nvPr/>
        </p:nvSpPr>
        <p:spPr>
          <a:xfrm>
            <a:off x="4425679" y="2740112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BE35-6211-44A6-BD9E-F5D05F738FF9}"/>
              </a:ext>
            </a:extLst>
          </p:cNvPr>
          <p:cNvSpPr/>
          <p:nvPr/>
        </p:nvSpPr>
        <p:spPr>
          <a:xfrm>
            <a:off x="4796155" y="2740112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106F3D-9E81-49D5-B20F-62936649209F}"/>
              </a:ext>
            </a:extLst>
          </p:cNvPr>
          <p:cNvSpPr/>
          <p:nvPr/>
        </p:nvSpPr>
        <p:spPr>
          <a:xfrm>
            <a:off x="3314111" y="1626677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5BC633-6FC0-4F70-9D7D-9056F6EA5BD6}"/>
              </a:ext>
            </a:extLst>
          </p:cNvPr>
          <p:cNvSpPr/>
          <p:nvPr/>
        </p:nvSpPr>
        <p:spPr>
          <a:xfrm>
            <a:off x="3314111" y="1997822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046234-FCB7-47ED-93C9-89ED4C32F3A4}"/>
              </a:ext>
            </a:extLst>
          </p:cNvPr>
          <p:cNvSpPr/>
          <p:nvPr/>
        </p:nvSpPr>
        <p:spPr>
          <a:xfrm>
            <a:off x="3314111" y="2368967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0B8E73-F72C-488F-BCD4-E03ED17BFC62}"/>
              </a:ext>
            </a:extLst>
          </p:cNvPr>
          <p:cNvSpPr/>
          <p:nvPr/>
        </p:nvSpPr>
        <p:spPr>
          <a:xfrm>
            <a:off x="3314111" y="2740110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CABA10-F0E5-4E85-A02A-B8A887180755}"/>
              </a:ext>
            </a:extLst>
          </p:cNvPr>
          <p:cNvSpPr/>
          <p:nvPr/>
        </p:nvSpPr>
        <p:spPr>
          <a:xfrm>
            <a:off x="3686177" y="1259098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BAE6FA-0208-4A5E-AC23-740D2ADE68C1}"/>
              </a:ext>
            </a:extLst>
          </p:cNvPr>
          <p:cNvSpPr/>
          <p:nvPr/>
        </p:nvSpPr>
        <p:spPr>
          <a:xfrm>
            <a:off x="4055436" y="1259098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39E4B1-98F3-484C-977E-DE87F87B94A6}"/>
              </a:ext>
            </a:extLst>
          </p:cNvPr>
          <p:cNvSpPr/>
          <p:nvPr/>
        </p:nvSpPr>
        <p:spPr>
          <a:xfrm>
            <a:off x="4425679" y="1259097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BDFC87-3C5D-4EA8-A752-260A2D4D2FCA}"/>
              </a:ext>
            </a:extLst>
          </p:cNvPr>
          <p:cNvSpPr/>
          <p:nvPr/>
        </p:nvSpPr>
        <p:spPr>
          <a:xfrm>
            <a:off x="4798647" y="1259097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982C2A-DE3D-455B-9E1C-8B6C4367E045}"/>
              </a:ext>
            </a:extLst>
          </p:cNvPr>
          <p:cNvSpPr/>
          <p:nvPr/>
        </p:nvSpPr>
        <p:spPr>
          <a:xfrm>
            <a:off x="6252021" y="1599506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92D88CB-4F4B-4813-8CA9-C04A6318B0D3}"/>
              </a:ext>
            </a:extLst>
          </p:cNvPr>
          <p:cNvSpPr/>
          <p:nvPr/>
        </p:nvSpPr>
        <p:spPr>
          <a:xfrm>
            <a:off x="6622264" y="2196892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A2586CA-8418-4C1F-A355-DFF5BE91D3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61847" y="2289148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1F216E-D535-43D8-85FB-1A61757845EC}"/>
              </a:ext>
            </a:extLst>
          </p:cNvPr>
          <p:cNvCxnSpPr>
            <a:cxnSpLocks/>
          </p:cNvCxnSpPr>
          <p:nvPr/>
        </p:nvCxnSpPr>
        <p:spPr>
          <a:xfrm rot="5400000" flipH="1">
            <a:off x="6466308" y="2965942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5EED04-75E3-4E19-B364-FCC0A2C97B97}"/>
              </a:ext>
            </a:extLst>
          </p:cNvPr>
          <p:cNvSpPr txBox="1"/>
          <p:nvPr/>
        </p:nvSpPr>
        <p:spPr>
          <a:xfrm>
            <a:off x="6261656" y="1604526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CAE4BBC-1F88-43B6-84D3-90DF3B326CFF}"/>
              </a:ext>
            </a:extLst>
          </p:cNvPr>
          <p:cNvSpPr/>
          <p:nvPr/>
        </p:nvSpPr>
        <p:spPr>
          <a:xfrm>
            <a:off x="6252021" y="402697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3079F0A0-1AA2-4408-9EFF-F578BD81F42D}"/>
              </a:ext>
            </a:extLst>
          </p:cNvPr>
          <p:cNvSpPr/>
          <p:nvPr/>
        </p:nvSpPr>
        <p:spPr>
          <a:xfrm>
            <a:off x="6623675" y="584217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C0081C9-4B78-47E5-A528-889307EA6AAB}"/>
              </a:ext>
            </a:extLst>
          </p:cNvPr>
          <p:cNvCxnSpPr>
            <a:cxnSpLocks/>
          </p:cNvCxnSpPr>
          <p:nvPr/>
        </p:nvCxnSpPr>
        <p:spPr>
          <a:xfrm flipH="1">
            <a:off x="7061847" y="5934657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4921F89-3E31-4D2D-881A-58F75CC185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73805" y="6118364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3014779-2432-4CD8-872E-BDAFE61EF859}"/>
              </a:ext>
            </a:extLst>
          </p:cNvPr>
          <p:cNvSpPr txBox="1"/>
          <p:nvPr/>
        </p:nvSpPr>
        <p:spPr>
          <a:xfrm>
            <a:off x="6261656" y="4031995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DDBEB61-8D13-4925-841E-12598EEA70E2}"/>
              </a:ext>
            </a:extLst>
          </p:cNvPr>
          <p:cNvSpPr/>
          <p:nvPr/>
        </p:nvSpPr>
        <p:spPr>
          <a:xfrm>
            <a:off x="8663553" y="1599506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77F4BAB-3E1A-4495-99C7-222972101F57}"/>
              </a:ext>
            </a:extLst>
          </p:cNvPr>
          <p:cNvSpPr/>
          <p:nvPr/>
        </p:nvSpPr>
        <p:spPr>
          <a:xfrm>
            <a:off x="10263133" y="2198452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809A25E-59C5-4AEE-BF95-180E92BF94A6}"/>
              </a:ext>
            </a:extLst>
          </p:cNvPr>
          <p:cNvCxnSpPr>
            <a:cxnSpLocks/>
          </p:cNvCxnSpPr>
          <p:nvPr/>
        </p:nvCxnSpPr>
        <p:spPr>
          <a:xfrm rot="18900000" flipH="1">
            <a:off x="9380742" y="2893990"/>
            <a:ext cx="89820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CF6C193-EB48-4249-93AB-2F7F62C81449}"/>
              </a:ext>
            </a:extLst>
          </p:cNvPr>
          <p:cNvCxnSpPr>
            <a:cxnSpLocks/>
          </p:cNvCxnSpPr>
          <p:nvPr/>
        </p:nvCxnSpPr>
        <p:spPr>
          <a:xfrm rot="2700000" flipH="1">
            <a:off x="9375971" y="2875307"/>
            <a:ext cx="898202" cy="1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457A622-DF76-4CB3-8328-D264122F5D72}"/>
              </a:ext>
            </a:extLst>
          </p:cNvPr>
          <p:cNvSpPr txBox="1"/>
          <p:nvPr/>
        </p:nvSpPr>
        <p:spPr>
          <a:xfrm>
            <a:off x="8673188" y="1604526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ED159B8-608F-4987-9F64-C4CDBFF99B13}"/>
              </a:ext>
            </a:extLst>
          </p:cNvPr>
          <p:cNvSpPr/>
          <p:nvPr/>
        </p:nvSpPr>
        <p:spPr>
          <a:xfrm>
            <a:off x="8663553" y="402697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13708B84-05F6-4820-9C67-8B913A24D764}"/>
              </a:ext>
            </a:extLst>
          </p:cNvPr>
          <p:cNvSpPr/>
          <p:nvPr/>
        </p:nvSpPr>
        <p:spPr>
          <a:xfrm>
            <a:off x="10263133" y="584217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BED5D56-7451-4750-A0D3-89A0756BF5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14837" y="5393411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458E4A9-5B9C-469E-9A23-00F04528FBC6}"/>
              </a:ext>
            </a:extLst>
          </p:cNvPr>
          <p:cNvSpPr txBox="1"/>
          <p:nvPr/>
        </p:nvSpPr>
        <p:spPr>
          <a:xfrm>
            <a:off x="8673188" y="4031995"/>
            <a:ext cx="88527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4BC311-3E6E-4331-8147-0CCFC168F85F}"/>
              </a:ext>
            </a:extLst>
          </p:cNvPr>
          <p:cNvSpPr/>
          <p:nvPr/>
        </p:nvSpPr>
        <p:spPr>
          <a:xfrm>
            <a:off x="6623675" y="341470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51C261E-ED10-4807-863F-C15BB8BEEDD0}"/>
              </a:ext>
            </a:extLst>
          </p:cNvPr>
          <p:cNvSpPr/>
          <p:nvPr/>
        </p:nvSpPr>
        <p:spPr>
          <a:xfrm>
            <a:off x="7851601" y="2198452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A15B7C8-BCE7-4753-BD9F-2407798D2F31}"/>
              </a:ext>
            </a:extLst>
          </p:cNvPr>
          <p:cNvSpPr/>
          <p:nvPr/>
        </p:nvSpPr>
        <p:spPr>
          <a:xfrm>
            <a:off x="9033796" y="2196892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3AB420-F351-4622-A268-8446DC500200}"/>
              </a:ext>
            </a:extLst>
          </p:cNvPr>
          <p:cNvSpPr/>
          <p:nvPr/>
        </p:nvSpPr>
        <p:spPr>
          <a:xfrm>
            <a:off x="9035207" y="341470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AF0F394-DBB8-40AB-993F-34098B266528}"/>
              </a:ext>
            </a:extLst>
          </p:cNvPr>
          <p:cNvSpPr/>
          <p:nvPr/>
        </p:nvSpPr>
        <p:spPr>
          <a:xfrm>
            <a:off x="10263133" y="341470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CB7C089-49B8-419A-800D-7CE5DEA81C36}"/>
              </a:ext>
            </a:extLst>
          </p:cNvPr>
          <p:cNvSpPr/>
          <p:nvPr/>
        </p:nvSpPr>
        <p:spPr>
          <a:xfrm>
            <a:off x="7851601" y="584217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F2EAB61-507F-40E7-B7F2-F78A0FC4FA1D}"/>
              </a:ext>
            </a:extLst>
          </p:cNvPr>
          <p:cNvSpPr/>
          <p:nvPr/>
        </p:nvSpPr>
        <p:spPr>
          <a:xfrm>
            <a:off x="10263133" y="4625921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2B4D67-8879-48A7-B47F-A27AD7D8DDFD}"/>
              </a:ext>
            </a:extLst>
          </p:cNvPr>
          <p:cNvSpPr/>
          <p:nvPr/>
        </p:nvSpPr>
        <p:spPr>
          <a:xfrm>
            <a:off x="3686177" y="1626680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5B078F-352A-4E22-B21C-5F28FDDED3DD}"/>
              </a:ext>
            </a:extLst>
          </p:cNvPr>
          <p:cNvSpPr/>
          <p:nvPr/>
        </p:nvSpPr>
        <p:spPr>
          <a:xfrm>
            <a:off x="4055436" y="1626680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FB72A-921E-403F-A5E1-92CC25C216FA}"/>
              </a:ext>
            </a:extLst>
          </p:cNvPr>
          <p:cNvSpPr/>
          <p:nvPr/>
        </p:nvSpPr>
        <p:spPr>
          <a:xfrm>
            <a:off x="4425679" y="162667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66D56C-8A54-4FB1-8B26-CE8888CD179F}"/>
              </a:ext>
            </a:extLst>
          </p:cNvPr>
          <p:cNvSpPr/>
          <p:nvPr/>
        </p:nvSpPr>
        <p:spPr>
          <a:xfrm>
            <a:off x="4796155" y="162667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C6C9BC-A30B-4751-9E78-58C0E99C5851}"/>
              </a:ext>
            </a:extLst>
          </p:cNvPr>
          <p:cNvSpPr/>
          <p:nvPr/>
        </p:nvSpPr>
        <p:spPr>
          <a:xfrm>
            <a:off x="3686177" y="1997825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096356-CB32-473D-9928-764FE5E98F4C}"/>
              </a:ext>
            </a:extLst>
          </p:cNvPr>
          <p:cNvSpPr/>
          <p:nvPr/>
        </p:nvSpPr>
        <p:spPr>
          <a:xfrm>
            <a:off x="3686177" y="2368970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68E9BF-5BCC-46A5-8627-CC9AF3C82865}"/>
              </a:ext>
            </a:extLst>
          </p:cNvPr>
          <p:cNvSpPr/>
          <p:nvPr/>
        </p:nvSpPr>
        <p:spPr>
          <a:xfrm>
            <a:off x="3686177" y="2740113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1"/>
    </mc:Choice>
    <mc:Fallback xmlns="">
      <p:transition spd="slow" advTm="1103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454D-C8AE-44A8-B8FD-37773AA7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"/>
            <a:ext cx="12192000" cy="1187497"/>
          </a:xfrm>
        </p:spPr>
        <p:txBody>
          <a:bodyPr/>
          <a:lstStyle/>
          <a:p>
            <a:r>
              <a:rPr lang="en-US"/>
              <a:t>Partitioning with Proxies: Masters/Mirrors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57ED-FA87-4339-9D0A-7D199C93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57" y="3421376"/>
            <a:ext cx="5442986" cy="2647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Assign edges </a:t>
            </a:r>
            <a:r>
              <a:rPr lang="en-US" b="1"/>
              <a:t>uniquely</a:t>
            </a:r>
            <a:endParaRPr lang="en-US"/>
          </a:p>
          <a:p>
            <a:r>
              <a:rPr lang="en-US"/>
              <a:t>Create proxies for endpoints of edges</a:t>
            </a:r>
          </a:p>
          <a:p>
            <a:r>
              <a:rPr lang="en-US"/>
              <a:t>Choose a </a:t>
            </a:r>
            <a:r>
              <a:rPr lang="en-US" b="1"/>
              <a:t>master </a:t>
            </a:r>
            <a:r>
              <a:rPr lang="en-US"/>
              <a:t>proxy for each vertex; rest are </a:t>
            </a:r>
            <a:r>
              <a:rPr lang="en-US" b="1"/>
              <a:t>mirrors</a:t>
            </a:r>
            <a:endParaRPr lang="en-US" b="1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336B-9DCB-4259-97B6-F2DDA874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11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7A18BE-6F35-459D-ADEF-4F63C95AA642}"/>
              </a:ext>
            </a:extLst>
          </p:cNvPr>
          <p:cNvGrpSpPr/>
          <p:nvPr/>
        </p:nvGrpSpPr>
        <p:grpSpPr>
          <a:xfrm>
            <a:off x="818771" y="1581369"/>
            <a:ext cx="1601488" cy="1575196"/>
            <a:chOff x="5989109" y="1548057"/>
            <a:chExt cx="1601488" cy="15751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B3AED5-59D3-42D1-A28E-4B49314C96BD}"/>
                </a:ext>
              </a:extLst>
            </p:cNvPr>
            <p:cNvSpPr/>
            <p:nvPr/>
          </p:nvSpPr>
          <p:spPr>
            <a:xfrm>
              <a:off x="5989109" y="1548057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F037A-BA20-469D-AED3-D45C7327E712}"/>
                </a:ext>
              </a:extLst>
            </p:cNvPr>
            <p:cNvSpPr/>
            <p:nvPr/>
          </p:nvSpPr>
          <p:spPr>
            <a:xfrm>
              <a:off x="7218446" y="1549617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F23EF0-EEED-4030-ABFF-D86D7E9DB093}"/>
                </a:ext>
              </a:extLst>
            </p:cNvPr>
            <p:cNvSpPr/>
            <p:nvPr/>
          </p:nvSpPr>
          <p:spPr>
            <a:xfrm>
              <a:off x="5990520" y="2765871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75077C-A8C8-47A7-9D63-6D237BCEE804}"/>
                </a:ext>
              </a:extLst>
            </p:cNvPr>
            <p:cNvSpPr/>
            <p:nvPr/>
          </p:nvSpPr>
          <p:spPr>
            <a:xfrm>
              <a:off x="7218446" y="2765871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4EA74B8-9F9B-42D2-852A-3207E879BE7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428692" y="1640313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387ED1-162F-4E74-B34A-3D0A3D40F293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6336055" y="2245155"/>
              <a:ext cx="89820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2023EA3-D45C-4772-8AB8-EB3AFCB6AAB5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331284" y="2226472"/>
              <a:ext cx="898202" cy="1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BCC6CB-51CF-4A58-B08C-0D96657431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833153" y="2317107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98D3CA2-D3FB-4339-AECA-9508CEDEC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8692" y="2858353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993863-EB07-49CB-93CF-8DE8FD7FEA2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440650" y="3042060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63B9DB6-CA57-4B9C-83E5-814769C2DA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070150" y="2317107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326D12F-D1C9-455E-855C-CD2FF2A9E479}"/>
              </a:ext>
            </a:extLst>
          </p:cNvPr>
          <p:cNvSpPr/>
          <p:nvPr/>
        </p:nvSpPr>
        <p:spPr>
          <a:xfrm>
            <a:off x="4055436" y="1997825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99282C-083E-4D8B-B551-9F2FC697771B}"/>
              </a:ext>
            </a:extLst>
          </p:cNvPr>
          <p:cNvSpPr/>
          <p:nvPr/>
        </p:nvSpPr>
        <p:spPr>
          <a:xfrm>
            <a:off x="4425679" y="1997824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2E7F8F-DE2F-4862-AC01-5AF015594F45}"/>
              </a:ext>
            </a:extLst>
          </p:cNvPr>
          <p:cNvSpPr/>
          <p:nvPr/>
        </p:nvSpPr>
        <p:spPr>
          <a:xfrm>
            <a:off x="4796155" y="1997824"/>
            <a:ext cx="371145" cy="37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7CAE58-3F0F-4816-B788-B93FD59A2ADD}"/>
              </a:ext>
            </a:extLst>
          </p:cNvPr>
          <p:cNvSpPr/>
          <p:nvPr/>
        </p:nvSpPr>
        <p:spPr>
          <a:xfrm>
            <a:off x="4055436" y="2368970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EB48BC-4F22-4687-8891-3B3D7911A2C6}"/>
              </a:ext>
            </a:extLst>
          </p:cNvPr>
          <p:cNvSpPr/>
          <p:nvPr/>
        </p:nvSpPr>
        <p:spPr>
          <a:xfrm>
            <a:off x="4425679" y="236896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DD4A7C-A679-423A-B63F-D2BA2736DAFE}"/>
              </a:ext>
            </a:extLst>
          </p:cNvPr>
          <p:cNvSpPr/>
          <p:nvPr/>
        </p:nvSpPr>
        <p:spPr>
          <a:xfrm>
            <a:off x="4796155" y="2368969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993F5E9-2C04-4B19-AB5E-ACAA22281910}"/>
              </a:ext>
            </a:extLst>
          </p:cNvPr>
          <p:cNvSpPr/>
          <p:nvPr/>
        </p:nvSpPr>
        <p:spPr>
          <a:xfrm>
            <a:off x="4055436" y="2740113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4A45DC-4833-44C2-A7DE-1E39BC3CA478}"/>
              </a:ext>
            </a:extLst>
          </p:cNvPr>
          <p:cNvSpPr/>
          <p:nvPr/>
        </p:nvSpPr>
        <p:spPr>
          <a:xfrm>
            <a:off x="4425679" y="2740112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BE35-6211-44A6-BD9E-F5D05F738FF9}"/>
              </a:ext>
            </a:extLst>
          </p:cNvPr>
          <p:cNvSpPr/>
          <p:nvPr/>
        </p:nvSpPr>
        <p:spPr>
          <a:xfrm>
            <a:off x="4796155" y="2740112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106F3D-9E81-49D5-B20F-62936649209F}"/>
              </a:ext>
            </a:extLst>
          </p:cNvPr>
          <p:cNvSpPr/>
          <p:nvPr/>
        </p:nvSpPr>
        <p:spPr>
          <a:xfrm>
            <a:off x="3314111" y="1626677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5BC633-6FC0-4F70-9D7D-9056F6EA5BD6}"/>
              </a:ext>
            </a:extLst>
          </p:cNvPr>
          <p:cNvSpPr/>
          <p:nvPr/>
        </p:nvSpPr>
        <p:spPr>
          <a:xfrm>
            <a:off x="3314111" y="1997822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046234-FCB7-47ED-93C9-89ED4C32F3A4}"/>
              </a:ext>
            </a:extLst>
          </p:cNvPr>
          <p:cNvSpPr/>
          <p:nvPr/>
        </p:nvSpPr>
        <p:spPr>
          <a:xfrm>
            <a:off x="3314111" y="2368967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0B8E73-F72C-488F-BCD4-E03ED17BFC62}"/>
              </a:ext>
            </a:extLst>
          </p:cNvPr>
          <p:cNvSpPr/>
          <p:nvPr/>
        </p:nvSpPr>
        <p:spPr>
          <a:xfrm>
            <a:off x="3314111" y="2740110"/>
            <a:ext cx="371145" cy="37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CABA10-F0E5-4E85-A02A-B8A887180755}"/>
              </a:ext>
            </a:extLst>
          </p:cNvPr>
          <p:cNvSpPr/>
          <p:nvPr/>
        </p:nvSpPr>
        <p:spPr>
          <a:xfrm>
            <a:off x="3686177" y="1259098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BAE6FA-0208-4A5E-AC23-740D2ADE68C1}"/>
              </a:ext>
            </a:extLst>
          </p:cNvPr>
          <p:cNvSpPr/>
          <p:nvPr/>
        </p:nvSpPr>
        <p:spPr>
          <a:xfrm>
            <a:off x="4055436" y="1259098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39E4B1-98F3-484C-977E-DE87F87B94A6}"/>
              </a:ext>
            </a:extLst>
          </p:cNvPr>
          <p:cNvSpPr/>
          <p:nvPr/>
        </p:nvSpPr>
        <p:spPr>
          <a:xfrm>
            <a:off x="4425679" y="1259097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BDFC87-3C5D-4EA8-A752-260A2D4D2FCA}"/>
              </a:ext>
            </a:extLst>
          </p:cNvPr>
          <p:cNvSpPr/>
          <p:nvPr/>
        </p:nvSpPr>
        <p:spPr>
          <a:xfrm>
            <a:off x="4798647" y="1259097"/>
            <a:ext cx="371145" cy="37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982C2A-DE3D-455B-9E1C-8B6C4367E045}"/>
              </a:ext>
            </a:extLst>
          </p:cNvPr>
          <p:cNvSpPr/>
          <p:nvPr/>
        </p:nvSpPr>
        <p:spPr>
          <a:xfrm>
            <a:off x="6252021" y="1599506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A2586CA-8418-4C1F-A355-DFF5BE91D3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61847" y="2289148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1F216E-D535-43D8-85FB-1A61757845EC}"/>
              </a:ext>
            </a:extLst>
          </p:cNvPr>
          <p:cNvCxnSpPr>
            <a:cxnSpLocks/>
          </p:cNvCxnSpPr>
          <p:nvPr/>
        </p:nvCxnSpPr>
        <p:spPr>
          <a:xfrm rot="5400000" flipH="1">
            <a:off x="6466308" y="2965942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5EED04-75E3-4E19-B364-FCC0A2C97B97}"/>
              </a:ext>
            </a:extLst>
          </p:cNvPr>
          <p:cNvSpPr txBox="1"/>
          <p:nvPr/>
        </p:nvSpPr>
        <p:spPr>
          <a:xfrm>
            <a:off x="6261656" y="1604526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CAE4BBC-1F88-43B6-84D3-90DF3B326CFF}"/>
              </a:ext>
            </a:extLst>
          </p:cNvPr>
          <p:cNvSpPr/>
          <p:nvPr/>
        </p:nvSpPr>
        <p:spPr>
          <a:xfrm>
            <a:off x="6252021" y="402697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C0081C9-4B78-47E5-A528-889307EA6AAB}"/>
              </a:ext>
            </a:extLst>
          </p:cNvPr>
          <p:cNvCxnSpPr>
            <a:cxnSpLocks/>
          </p:cNvCxnSpPr>
          <p:nvPr/>
        </p:nvCxnSpPr>
        <p:spPr>
          <a:xfrm flipH="1">
            <a:off x="7061847" y="5934657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4921F89-3E31-4D2D-881A-58F75CC185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73805" y="6118364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3014779-2432-4CD8-872E-BDAFE61EF859}"/>
              </a:ext>
            </a:extLst>
          </p:cNvPr>
          <p:cNvSpPr txBox="1"/>
          <p:nvPr/>
        </p:nvSpPr>
        <p:spPr>
          <a:xfrm>
            <a:off x="6261656" y="4031995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DDBEB61-8D13-4925-841E-12598EEA70E2}"/>
              </a:ext>
            </a:extLst>
          </p:cNvPr>
          <p:cNvSpPr/>
          <p:nvPr/>
        </p:nvSpPr>
        <p:spPr>
          <a:xfrm>
            <a:off x="8663553" y="1599506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809A25E-59C5-4AEE-BF95-180E92BF94A6}"/>
              </a:ext>
            </a:extLst>
          </p:cNvPr>
          <p:cNvCxnSpPr>
            <a:cxnSpLocks/>
          </p:cNvCxnSpPr>
          <p:nvPr/>
        </p:nvCxnSpPr>
        <p:spPr>
          <a:xfrm rot="18900000" flipH="1">
            <a:off x="9380742" y="2893990"/>
            <a:ext cx="89820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CF6C193-EB48-4249-93AB-2F7F62C81449}"/>
              </a:ext>
            </a:extLst>
          </p:cNvPr>
          <p:cNvCxnSpPr>
            <a:cxnSpLocks/>
          </p:cNvCxnSpPr>
          <p:nvPr/>
        </p:nvCxnSpPr>
        <p:spPr>
          <a:xfrm rot="2700000" flipH="1">
            <a:off x="9375971" y="2875307"/>
            <a:ext cx="898202" cy="1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457A622-DF76-4CB3-8328-D264122F5D72}"/>
              </a:ext>
            </a:extLst>
          </p:cNvPr>
          <p:cNvSpPr txBox="1"/>
          <p:nvPr/>
        </p:nvSpPr>
        <p:spPr>
          <a:xfrm>
            <a:off x="8673188" y="1604526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ED159B8-608F-4987-9F64-C4CDBFF99B13}"/>
              </a:ext>
            </a:extLst>
          </p:cNvPr>
          <p:cNvSpPr/>
          <p:nvPr/>
        </p:nvSpPr>
        <p:spPr>
          <a:xfrm>
            <a:off x="8663553" y="402697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BED5D56-7451-4750-A0D3-89A0756BF5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14837" y="5393411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458E4A9-5B9C-469E-9A23-00F04528FBC6}"/>
              </a:ext>
            </a:extLst>
          </p:cNvPr>
          <p:cNvSpPr txBox="1"/>
          <p:nvPr/>
        </p:nvSpPr>
        <p:spPr>
          <a:xfrm>
            <a:off x="8673188" y="4031995"/>
            <a:ext cx="88527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4BC311-3E6E-4331-8147-0CCFC168F85F}"/>
              </a:ext>
            </a:extLst>
          </p:cNvPr>
          <p:cNvSpPr/>
          <p:nvPr/>
        </p:nvSpPr>
        <p:spPr>
          <a:xfrm>
            <a:off x="6623675" y="341470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51C261E-ED10-4807-863F-C15BB8BEEDD0}"/>
              </a:ext>
            </a:extLst>
          </p:cNvPr>
          <p:cNvSpPr/>
          <p:nvPr/>
        </p:nvSpPr>
        <p:spPr>
          <a:xfrm>
            <a:off x="7851601" y="2198452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A15B7C8-BCE7-4753-BD9F-2407798D2F31}"/>
              </a:ext>
            </a:extLst>
          </p:cNvPr>
          <p:cNvSpPr/>
          <p:nvPr/>
        </p:nvSpPr>
        <p:spPr>
          <a:xfrm>
            <a:off x="9033796" y="2196892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3AB420-F351-4622-A268-8446DC500200}"/>
              </a:ext>
            </a:extLst>
          </p:cNvPr>
          <p:cNvSpPr/>
          <p:nvPr/>
        </p:nvSpPr>
        <p:spPr>
          <a:xfrm>
            <a:off x="9035207" y="341470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AF0F394-DBB8-40AB-993F-34098B266528}"/>
              </a:ext>
            </a:extLst>
          </p:cNvPr>
          <p:cNvSpPr/>
          <p:nvPr/>
        </p:nvSpPr>
        <p:spPr>
          <a:xfrm>
            <a:off x="10263133" y="341470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CB7C089-49B8-419A-800D-7CE5DEA81C36}"/>
              </a:ext>
            </a:extLst>
          </p:cNvPr>
          <p:cNvSpPr/>
          <p:nvPr/>
        </p:nvSpPr>
        <p:spPr>
          <a:xfrm>
            <a:off x="7851601" y="584217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F2EAB61-507F-40E7-B7F2-F78A0FC4FA1D}"/>
              </a:ext>
            </a:extLst>
          </p:cNvPr>
          <p:cNvSpPr/>
          <p:nvPr/>
        </p:nvSpPr>
        <p:spPr>
          <a:xfrm>
            <a:off x="10263133" y="4625921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B1C25F2-920F-4934-A9E2-565351BAC252}"/>
              </a:ext>
            </a:extLst>
          </p:cNvPr>
          <p:cNvSpPr/>
          <p:nvPr/>
        </p:nvSpPr>
        <p:spPr>
          <a:xfrm>
            <a:off x="194826" y="642848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6C484E-7A4A-42A4-9980-E4E6EA9296AC}"/>
              </a:ext>
            </a:extLst>
          </p:cNvPr>
          <p:cNvSpPr txBox="1"/>
          <p:nvPr/>
        </p:nvSpPr>
        <p:spPr>
          <a:xfrm>
            <a:off x="642943" y="6416535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Proxy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C698C15-B362-49EB-A034-987F3293F051}"/>
              </a:ext>
            </a:extLst>
          </p:cNvPr>
          <p:cNvSpPr/>
          <p:nvPr/>
        </p:nvSpPr>
        <p:spPr>
          <a:xfrm>
            <a:off x="2115212" y="643215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C554A5-62CE-490D-8E38-A5A172F6507F}"/>
              </a:ext>
            </a:extLst>
          </p:cNvPr>
          <p:cNvSpPr txBox="1"/>
          <p:nvPr/>
        </p:nvSpPr>
        <p:spPr>
          <a:xfrm>
            <a:off x="2563329" y="6420208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Mirror Proxy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2B4D67-8879-48A7-B47F-A27AD7D8DDFD}"/>
              </a:ext>
            </a:extLst>
          </p:cNvPr>
          <p:cNvSpPr/>
          <p:nvPr/>
        </p:nvSpPr>
        <p:spPr>
          <a:xfrm>
            <a:off x="3686177" y="1626680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5B078F-352A-4E22-B21C-5F28FDDED3DD}"/>
              </a:ext>
            </a:extLst>
          </p:cNvPr>
          <p:cNvSpPr/>
          <p:nvPr/>
        </p:nvSpPr>
        <p:spPr>
          <a:xfrm>
            <a:off x="4055436" y="1626680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FB72A-921E-403F-A5E1-92CC25C216FA}"/>
              </a:ext>
            </a:extLst>
          </p:cNvPr>
          <p:cNvSpPr/>
          <p:nvPr/>
        </p:nvSpPr>
        <p:spPr>
          <a:xfrm>
            <a:off x="4425679" y="162667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66D56C-8A54-4FB1-8B26-CE8888CD179F}"/>
              </a:ext>
            </a:extLst>
          </p:cNvPr>
          <p:cNvSpPr/>
          <p:nvPr/>
        </p:nvSpPr>
        <p:spPr>
          <a:xfrm>
            <a:off x="4796155" y="162667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C6C9BC-A30B-4751-9E78-58C0E99C5851}"/>
              </a:ext>
            </a:extLst>
          </p:cNvPr>
          <p:cNvSpPr/>
          <p:nvPr/>
        </p:nvSpPr>
        <p:spPr>
          <a:xfrm>
            <a:off x="3686177" y="1997825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096356-CB32-473D-9928-764FE5E98F4C}"/>
              </a:ext>
            </a:extLst>
          </p:cNvPr>
          <p:cNvSpPr/>
          <p:nvPr/>
        </p:nvSpPr>
        <p:spPr>
          <a:xfrm>
            <a:off x="3686177" y="2368970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68E9BF-5BCC-46A5-8627-CC9AF3C82865}"/>
              </a:ext>
            </a:extLst>
          </p:cNvPr>
          <p:cNvSpPr/>
          <p:nvPr/>
        </p:nvSpPr>
        <p:spPr>
          <a:xfrm>
            <a:off x="3686177" y="2740113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6A7B896-185F-469F-A202-373DC3652375}"/>
              </a:ext>
            </a:extLst>
          </p:cNvPr>
          <p:cNvSpPr/>
          <p:nvPr/>
        </p:nvSpPr>
        <p:spPr>
          <a:xfrm>
            <a:off x="6622264" y="2196892"/>
            <a:ext cx="372151" cy="357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BB9ABC4-9F3B-43CD-81A0-2025E510E642}"/>
              </a:ext>
            </a:extLst>
          </p:cNvPr>
          <p:cNvSpPr/>
          <p:nvPr/>
        </p:nvSpPr>
        <p:spPr>
          <a:xfrm>
            <a:off x="10263133" y="2198452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F75A39-CC6B-4191-B003-8BB3F641D9D3}"/>
              </a:ext>
            </a:extLst>
          </p:cNvPr>
          <p:cNvSpPr/>
          <p:nvPr/>
        </p:nvSpPr>
        <p:spPr>
          <a:xfrm>
            <a:off x="6623675" y="5842175"/>
            <a:ext cx="372151" cy="3573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0F49A23-D5ED-4385-A9D2-23D79C5FB014}"/>
              </a:ext>
            </a:extLst>
          </p:cNvPr>
          <p:cNvSpPr/>
          <p:nvPr/>
        </p:nvSpPr>
        <p:spPr>
          <a:xfrm>
            <a:off x="10263133" y="5842175"/>
            <a:ext cx="372151" cy="3573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40120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40"/>
    </mc:Choice>
    <mc:Fallback xmlns="">
      <p:transition spd="slow" advTm="2054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454D-C8AE-44A8-B8FD-37773AA7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"/>
            <a:ext cx="12192000" cy="1187497"/>
          </a:xfrm>
        </p:spPr>
        <p:txBody>
          <a:bodyPr/>
          <a:lstStyle/>
          <a:p>
            <a:r>
              <a:rPr lang="en-US"/>
              <a:t>Partitioning with Proxies: Masters/Mirrors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57ED-FA87-4339-9D0A-7D199C93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57" y="3421376"/>
            <a:ext cx="5442986" cy="26472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Assign edges </a:t>
            </a:r>
            <a:r>
              <a:rPr lang="en-US" b="1"/>
              <a:t>uniquely</a:t>
            </a:r>
            <a:endParaRPr lang="en-US"/>
          </a:p>
          <a:p>
            <a:r>
              <a:rPr lang="en-US"/>
              <a:t>Create proxies for endpoints of edges</a:t>
            </a:r>
          </a:p>
          <a:p>
            <a:r>
              <a:rPr lang="en-US"/>
              <a:t>Choose a </a:t>
            </a:r>
            <a:r>
              <a:rPr lang="en-US" b="1"/>
              <a:t>master </a:t>
            </a:r>
            <a:r>
              <a:rPr lang="en-US"/>
              <a:t>proxy for each vertex; rest are </a:t>
            </a:r>
            <a:r>
              <a:rPr lang="en-US" b="1"/>
              <a:t>mirrors</a:t>
            </a:r>
            <a:endParaRPr lang="en-US" b="1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336B-9DCB-4259-97B6-F2DDA874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12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7A18BE-6F35-459D-ADEF-4F63C95AA642}"/>
              </a:ext>
            </a:extLst>
          </p:cNvPr>
          <p:cNvGrpSpPr/>
          <p:nvPr/>
        </p:nvGrpSpPr>
        <p:grpSpPr>
          <a:xfrm>
            <a:off x="818771" y="1581369"/>
            <a:ext cx="1601488" cy="1575196"/>
            <a:chOff x="5989109" y="1548057"/>
            <a:chExt cx="1601488" cy="15751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B3AED5-59D3-42D1-A28E-4B49314C96BD}"/>
                </a:ext>
              </a:extLst>
            </p:cNvPr>
            <p:cNvSpPr/>
            <p:nvPr/>
          </p:nvSpPr>
          <p:spPr>
            <a:xfrm>
              <a:off x="5989109" y="1548057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F037A-BA20-469D-AED3-D45C7327E712}"/>
                </a:ext>
              </a:extLst>
            </p:cNvPr>
            <p:cNvSpPr/>
            <p:nvPr/>
          </p:nvSpPr>
          <p:spPr>
            <a:xfrm>
              <a:off x="7218446" y="1549617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F23EF0-EEED-4030-ABFF-D86D7E9DB093}"/>
                </a:ext>
              </a:extLst>
            </p:cNvPr>
            <p:cNvSpPr/>
            <p:nvPr/>
          </p:nvSpPr>
          <p:spPr>
            <a:xfrm>
              <a:off x="5990520" y="2765871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75077C-A8C8-47A7-9D63-6D237BCEE804}"/>
                </a:ext>
              </a:extLst>
            </p:cNvPr>
            <p:cNvSpPr/>
            <p:nvPr/>
          </p:nvSpPr>
          <p:spPr>
            <a:xfrm>
              <a:off x="7218446" y="2765871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4EA74B8-9F9B-42D2-852A-3207E879BE7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428692" y="1640313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387ED1-162F-4E74-B34A-3D0A3D40F293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6336055" y="2245155"/>
              <a:ext cx="89820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2023EA3-D45C-4772-8AB8-EB3AFCB6AAB5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331284" y="2226472"/>
              <a:ext cx="898202" cy="1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BCC6CB-51CF-4A58-B08C-0D96657431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833153" y="2317107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98D3CA2-D3FB-4339-AECA-9508CEDEC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8692" y="2858353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993863-EB07-49CB-93CF-8DE8FD7FEA2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440650" y="3042060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63B9DB6-CA57-4B9C-83E5-814769C2DA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070150" y="2317107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326D12F-D1C9-455E-855C-CD2FF2A9E479}"/>
              </a:ext>
            </a:extLst>
          </p:cNvPr>
          <p:cNvSpPr/>
          <p:nvPr/>
        </p:nvSpPr>
        <p:spPr>
          <a:xfrm>
            <a:off x="4055436" y="1997825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99282C-083E-4D8B-B551-9F2FC697771B}"/>
              </a:ext>
            </a:extLst>
          </p:cNvPr>
          <p:cNvSpPr/>
          <p:nvPr/>
        </p:nvSpPr>
        <p:spPr>
          <a:xfrm>
            <a:off x="4425679" y="1997824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2E7F8F-DE2F-4862-AC01-5AF015594F45}"/>
              </a:ext>
            </a:extLst>
          </p:cNvPr>
          <p:cNvSpPr/>
          <p:nvPr/>
        </p:nvSpPr>
        <p:spPr>
          <a:xfrm>
            <a:off x="4796155" y="1997824"/>
            <a:ext cx="371145" cy="37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7CAE58-3F0F-4816-B788-B93FD59A2ADD}"/>
              </a:ext>
            </a:extLst>
          </p:cNvPr>
          <p:cNvSpPr/>
          <p:nvPr/>
        </p:nvSpPr>
        <p:spPr>
          <a:xfrm>
            <a:off x="4055436" y="2368970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EB48BC-4F22-4687-8891-3B3D7911A2C6}"/>
              </a:ext>
            </a:extLst>
          </p:cNvPr>
          <p:cNvSpPr/>
          <p:nvPr/>
        </p:nvSpPr>
        <p:spPr>
          <a:xfrm>
            <a:off x="4425679" y="236896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DD4A7C-A679-423A-B63F-D2BA2736DAFE}"/>
              </a:ext>
            </a:extLst>
          </p:cNvPr>
          <p:cNvSpPr/>
          <p:nvPr/>
        </p:nvSpPr>
        <p:spPr>
          <a:xfrm>
            <a:off x="4796155" y="2368969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993F5E9-2C04-4B19-AB5E-ACAA22281910}"/>
              </a:ext>
            </a:extLst>
          </p:cNvPr>
          <p:cNvSpPr/>
          <p:nvPr/>
        </p:nvSpPr>
        <p:spPr>
          <a:xfrm>
            <a:off x="4055436" y="2740113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4A45DC-4833-44C2-A7DE-1E39BC3CA478}"/>
              </a:ext>
            </a:extLst>
          </p:cNvPr>
          <p:cNvSpPr/>
          <p:nvPr/>
        </p:nvSpPr>
        <p:spPr>
          <a:xfrm>
            <a:off x="4425679" y="2740112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BE35-6211-44A6-BD9E-F5D05F738FF9}"/>
              </a:ext>
            </a:extLst>
          </p:cNvPr>
          <p:cNvSpPr/>
          <p:nvPr/>
        </p:nvSpPr>
        <p:spPr>
          <a:xfrm>
            <a:off x="4792208" y="2745091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106F3D-9E81-49D5-B20F-62936649209F}"/>
              </a:ext>
            </a:extLst>
          </p:cNvPr>
          <p:cNvSpPr/>
          <p:nvPr/>
        </p:nvSpPr>
        <p:spPr>
          <a:xfrm>
            <a:off x="3314111" y="1626677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5BC633-6FC0-4F70-9D7D-9056F6EA5BD6}"/>
              </a:ext>
            </a:extLst>
          </p:cNvPr>
          <p:cNvSpPr/>
          <p:nvPr/>
        </p:nvSpPr>
        <p:spPr>
          <a:xfrm>
            <a:off x="3314111" y="1997822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046234-FCB7-47ED-93C9-89ED4C32F3A4}"/>
              </a:ext>
            </a:extLst>
          </p:cNvPr>
          <p:cNvSpPr/>
          <p:nvPr/>
        </p:nvSpPr>
        <p:spPr>
          <a:xfrm>
            <a:off x="3314111" y="2368967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0B8E73-F72C-488F-BCD4-E03ED17BFC62}"/>
              </a:ext>
            </a:extLst>
          </p:cNvPr>
          <p:cNvSpPr/>
          <p:nvPr/>
        </p:nvSpPr>
        <p:spPr>
          <a:xfrm>
            <a:off x="3314111" y="2740110"/>
            <a:ext cx="371145" cy="37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CABA10-F0E5-4E85-A02A-B8A887180755}"/>
              </a:ext>
            </a:extLst>
          </p:cNvPr>
          <p:cNvSpPr/>
          <p:nvPr/>
        </p:nvSpPr>
        <p:spPr>
          <a:xfrm>
            <a:off x="3686177" y="1259098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BAE6FA-0208-4A5E-AC23-740D2ADE68C1}"/>
              </a:ext>
            </a:extLst>
          </p:cNvPr>
          <p:cNvSpPr/>
          <p:nvPr/>
        </p:nvSpPr>
        <p:spPr>
          <a:xfrm>
            <a:off x="4055436" y="1259098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39E4B1-98F3-484C-977E-DE87F87B94A6}"/>
              </a:ext>
            </a:extLst>
          </p:cNvPr>
          <p:cNvSpPr/>
          <p:nvPr/>
        </p:nvSpPr>
        <p:spPr>
          <a:xfrm>
            <a:off x="4425679" y="1259097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BDFC87-3C5D-4EA8-A752-260A2D4D2FCA}"/>
              </a:ext>
            </a:extLst>
          </p:cNvPr>
          <p:cNvSpPr/>
          <p:nvPr/>
        </p:nvSpPr>
        <p:spPr>
          <a:xfrm>
            <a:off x="4798647" y="1259097"/>
            <a:ext cx="371145" cy="37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982C2A-DE3D-455B-9E1C-8B6C4367E045}"/>
              </a:ext>
            </a:extLst>
          </p:cNvPr>
          <p:cNvSpPr/>
          <p:nvPr/>
        </p:nvSpPr>
        <p:spPr>
          <a:xfrm>
            <a:off x="6252021" y="1599506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A2586CA-8418-4C1F-A355-DFF5BE91D3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61847" y="2289148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1F216E-D535-43D8-85FB-1A61757845EC}"/>
              </a:ext>
            </a:extLst>
          </p:cNvPr>
          <p:cNvCxnSpPr>
            <a:cxnSpLocks/>
          </p:cNvCxnSpPr>
          <p:nvPr/>
        </p:nvCxnSpPr>
        <p:spPr>
          <a:xfrm rot="5400000" flipH="1">
            <a:off x="6466308" y="2965942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5EED04-75E3-4E19-B364-FCC0A2C97B97}"/>
              </a:ext>
            </a:extLst>
          </p:cNvPr>
          <p:cNvSpPr txBox="1"/>
          <p:nvPr/>
        </p:nvSpPr>
        <p:spPr>
          <a:xfrm>
            <a:off x="6261656" y="1604526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CAE4BBC-1F88-43B6-84D3-90DF3B326CFF}"/>
              </a:ext>
            </a:extLst>
          </p:cNvPr>
          <p:cNvSpPr/>
          <p:nvPr/>
        </p:nvSpPr>
        <p:spPr>
          <a:xfrm>
            <a:off x="6252021" y="402697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C0081C9-4B78-47E5-A528-889307EA6AAB}"/>
              </a:ext>
            </a:extLst>
          </p:cNvPr>
          <p:cNvCxnSpPr>
            <a:cxnSpLocks/>
          </p:cNvCxnSpPr>
          <p:nvPr/>
        </p:nvCxnSpPr>
        <p:spPr>
          <a:xfrm flipH="1">
            <a:off x="7061847" y="5934657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4921F89-3E31-4D2D-881A-58F75CC185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73805" y="6118364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3014779-2432-4CD8-872E-BDAFE61EF859}"/>
              </a:ext>
            </a:extLst>
          </p:cNvPr>
          <p:cNvSpPr txBox="1"/>
          <p:nvPr/>
        </p:nvSpPr>
        <p:spPr>
          <a:xfrm>
            <a:off x="6261656" y="4031995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DDBEB61-8D13-4925-841E-12598EEA70E2}"/>
              </a:ext>
            </a:extLst>
          </p:cNvPr>
          <p:cNvSpPr/>
          <p:nvPr/>
        </p:nvSpPr>
        <p:spPr>
          <a:xfrm>
            <a:off x="8663553" y="1599506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809A25E-59C5-4AEE-BF95-180E92BF94A6}"/>
              </a:ext>
            </a:extLst>
          </p:cNvPr>
          <p:cNvCxnSpPr>
            <a:cxnSpLocks/>
          </p:cNvCxnSpPr>
          <p:nvPr/>
        </p:nvCxnSpPr>
        <p:spPr>
          <a:xfrm rot="18900000" flipH="1">
            <a:off x="9380742" y="2893990"/>
            <a:ext cx="89820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CF6C193-EB48-4249-93AB-2F7F62C81449}"/>
              </a:ext>
            </a:extLst>
          </p:cNvPr>
          <p:cNvCxnSpPr>
            <a:cxnSpLocks/>
          </p:cNvCxnSpPr>
          <p:nvPr/>
        </p:nvCxnSpPr>
        <p:spPr>
          <a:xfrm rot="2700000" flipH="1">
            <a:off x="9375971" y="2875307"/>
            <a:ext cx="898202" cy="1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457A622-DF76-4CB3-8328-D264122F5D72}"/>
              </a:ext>
            </a:extLst>
          </p:cNvPr>
          <p:cNvSpPr txBox="1"/>
          <p:nvPr/>
        </p:nvSpPr>
        <p:spPr>
          <a:xfrm>
            <a:off x="8673188" y="1604526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ED159B8-608F-4987-9F64-C4CDBFF99B13}"/>
              </a:ext>
            </a:extLst>
          </p:cNvPr>
          <p:cNvSpPr/>
          <p:nvPr/>
        </p:nvSpPr>
        <p:spPr>
          <a:xfrm>
            <a:off x="8663553" y="402697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BED5D56-7451-4750-A0D3-89A0756BF5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14837" y="5393411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458E4A9-5B9C-469E-9A23-00F04528FBC6}"/>
              </a:ext>
            </a:extLst>
          </p:cNvPr>
          <p:cNvSpPr txBox="1"/>
          <p:nvPr/>
        </p:nvSpPr>
        <p:spPr>
          <a:xfrm>
            <a:off x="8673188" y="4031995"/>
            <a:ext cx="88527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4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34BC311-3E6E-4331-8147-0CCFC168F85F}"/>
              </a:ext>
            </a:extLst>
          </p:cNvPr>
          <p:cNvSpPr/>
          <p:nvPr/>
        </p:nvSpPr>
        <p:spPr>
          <a:xfrm>
            <a:off x="6623675" y="341470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51C261E-ED10-4807-863F-C15BB8BEEDD0}"/>
              </a:ext>
            </a:extLst>
          </p:cNvPr>
          <p:cNvSpPr/>
          <p:nvPr/>
        </p:nvSpPr>
        <p:spPr>
          <a:xfrm>
            <a:off x="7851601" y="2198452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A15B7C8-BCE7-4753-BD9F-2407798D2F31}"/>
              </a:ext>
            </a:extLst>
          </p:cNvPr>
          <p:cNvSpPr/>
          <p:nvPr/>
        </p:nvSpPr>
        <p:spPr>
          <a:xfrm>
            <a:off x="9033796" y="2196892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23AB420-F351-4622-A268-8446DC500200}"/>
              </a:ext>
            </a:extLst>
          </p:cNvPr>
          <p:cNvSpPr/>
          <p:nvPr/>
        </p:nvSpPr>
        <p:spPr>
          <a:xfrm>
            <a:off x="9035207" y="341470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AF0F394-DBB8-40AB-993F-34098B266528}"/>
              </a:ext>
            </a:extLst>
          </p:cNvPr>
          <p:cNvSpPr/>
          <p:nvPr/>
        </p:nvSpPr>
        <p:spPr>
          <a:xfrm>
            <a:off x="10263133" y="341470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CB7C089-49B8-419A-800D-7CE5DEA81C36}"/>
              </a:ext>
            </a:extLst>
          </p:cNvPr>
          <p:cNvSpPr/>
          <p:nvPr/>
        </p:nvSpPr>
        <p:spPr>
          <a:xfrm>
            <a:off x="7851601" y="584217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F2EAB61-507F-40E7-B7F2-F78A0FC4FA1D}"/>
              </a:ext>
            </a:extLst>
          </p:cNvPr>
          <p:cNvSpPr/>
          <p:nvPr/>
        </p:nvSpPr>
        <p:spPr>
          <a:xfrm>
            <a:off x="10263133" y="4625921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B1C25F2-920F-4934-A9E2-565351BAC252}"/>
              </a:ext>
            </a:extLst>
          </p:cNvPr>
          <p:cNvSpPr/>
          <p:nvPr/>
        </p:nvSpPr>
        <p:spPr>
          <a:xfrm>
            <a:off x="194826" y="642848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6C484E-7A4A-42A4-9980-E4E6EA9296AC}"/>
              </a:ext>
            </a:extLst>
          </p:cNvPr>
          <p:cNvSpPr txBox="1"/>
          <p:nvPr/>
        </p:nvSpPr>
        <p:spPr>
          <a:xfrm>
            <a:off x="642943" y="6416535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Proxy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C698C15-B362-49EB-A034-987F3293F051}"/>
              </a:ext>
            </a:extLst>
          </p:cNvPr>
          <p:cNvSpPr/>
          <p:nvPr/>
        </p:nvSpPr>
        <p:spPr>
          <a:xfrm>
            <a:off x="2115212" y="643215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C554A5-62CE-490D-8E38-A5A172F6507F}"/>
              </a:ext>
            </a:extLst>
          </p:cNvPr>
          <p:cNvSpPr txBox="1"/>
          <p:nvPr/>
        </p:nvSpPr>
        <p:spPr>
          <a:xfrm>
            <a:off x="2563329" y="6420208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Mirror Proxy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2B4D67-8879-48A7-B47F-A27AD7D8DDFD}"/>
              </a:ext>
            </a:extLst>
          </p:cNvPr>
          <p:cNvSpPr/>
          <p:nvPr/>
        </p:nvSpPr>
        <p:spPr>
          <a:xfrm>
            <a:off x="3686177" y="1626680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5B078F-352A-4E22-B21C-5F28FDDED3DD}"/>
              </a:ext>
            </a:extLst>
          </p:cNvPr>
          <p:cNvSpPr/>
          <p:nvPr/>
        </p:nvSpPr>
        <p:spPr>
          <a:xfrm>
            <a:off x="4055436" y="1626680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FB72A-921E-403F-A5E1-92CC25C216FA}"/>
              </a:ext>
            </a:extLst>
          </p:cNvPr>
          <p:cNvSpPr/>
          <p:nvPr/>
        </p:nvSpPr>
        <p:spPr>
          <a:xfrm>
            <a:off x="4425679" y="162667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66D56C-8A54-4FB1-8B26-CE8888CD179F}"/>
              </a:ext>
            </a:extLst>
          </p:cNvPr>
          <p:cNvSpPr/>
          <p:nvPr/>
        </p:nvSpPr>
        <p:spPr>
          <a:xfrm>
            <a:off x="4796155" y="162667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C6C9BC-A30B-4751-9E78-58C0E99C5851}"/>
              </a:ext>
            </a:extLst>
          </p:cNvPr>
          <p:cNvSpPr/>
          <p:nvPr/>
        </p:nvSpPr>
        <p:spPr>
          <a:xfrm>
            <a:off x="3686177" y="1997825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096356-CB32-473D-9928-764FE5E98F4C}"/>
              </a:ext>
            </a:extLst>
          </p:cNvPr>
          <p:cNvSpPr/>
          <p:nvPr/>
        </p:nvSpPr>
        <p:spPr>
          <a:xfrm>
            <a:off x="3686177" y="2368970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68E9BF-5BCC-46A5-8627-CC9AF3C82865}"/>
              </a:ext>
            </a:extLst>
          </p:cNvPr>
          <p:cNvSpPr/>
          <p:nvPr/>
        </p:nvSpPr>
        <p:spPr>
          <a:xfrm>
            <a:off x="3686177" y="2740113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6A7B896-185F-469F-A202-373DC3652375}"/>
              </a:ext>
            </a:extLst>
          </p:cNvPr>
          <p:cNvSpPr/>
          <p:nvPr/>
        </p:nvSpPr>
        <p:spPr>
          <a:xfrm>
            <a:off x="6622264" y="2196892"/>
            <a:ext cx="372151" cy="357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BB9ABC4-9F3B-43CD-81A0-2025E510E642}"/>
              </a:ext>
            </a:extLst>
          </p:cNvPr>
          <p:cNvSpPr/>
          <p:nvPr/>
        </p:nvSpPr>
        <p:spPr>
          <a:xfrm>
            <a:off x="10263133" y="2198452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FCF75A39-CC6B-4191-B003-8BB3F641D9D3}"/>
              </a:ext>
            </a:extLst>
          </p:cNvPr>
          <p:cNvSpPr/>
          <p:nvPr/>
        </p:nvSpPr>
        <p:spPr>
          <a:xfrm>
            <a:off x="6623675" y="5842175"/>
            <a:ext cx="372151" cy="3573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0F49A23-D5ED-4385-A9D2-23D79C5FB014}"/>
              </a:ext>
            </a:extLst>
          </p:cNvPr>
          <p:cNvSpPr/>
          <p:nvPr/>
        </p:nvSpPr>
        <p:spPr>
          <a:xfrm>
            <a:off x="10263133" y="5842175"/>
            <a:ext cx="372151" cy="3573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03D4E-3C1D-4D48-842D-F39F7BB8C093}"/>
              </a:ext>
            </a:extLst>
          </p:cNvPr>
          <p:cNvSpPr/>
          <p:nvPr/>
        </p:nvSpPr>
        <p:spPr>
          <a:xfrm>
            <a:off x="3925497" y="2672109"/>
            <a:ext cx="7714526" cy="21003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>
                <a:solidFill>
                  <a:schemeClr val="accent1"/>
                </a:solidFill>
              </a:rPr>
              <a:t>Captures all streaming partitioning policies!</a:t>
            </a:r>
          </a:p>
        </p:txBody>
      </p:sp>
    </p:spTree>
    <p:extLst>
      <p:ext uri="{BB962C8B-B14F-4D97-AF65-F5344CB8AC3E}">
        <p14:creationId xmlns:p14="http://schemas.microsoft.com/office/powerpoint/2010/main" val="22173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40"/>
    </mc:Choice>
    <mc:Fallback xmlns="">
      <p:transition spd="slow" advTm="2054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E45-F54B-4109-8D7C-994EE9E4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Responsibility of Masters/Mirrors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362E6-55E5-49E6-806F-A580D319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5F1CD-4931-4CF4-8FF6-FEA96C8C5EBB}"/>
              </a:ext>
            </a:extLst>
          </p:cNvPr>
          <p:cNvSpPr/>
          <p:nvPr/>
        </p:nvSpPr>
        <p:spPr>
          <a:xfrm>
            <a:off x="2321823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97E0F0-4899-4B9F-91AB-6FFAC8AC3D68}"/>
              </a:ext>
            </a:extLst>
          </p:cNvPr>
          <p:cNvCxnSpPr>
            <a:cxnSpLocks/>
          </p:cNvCxnSpPr>
          <p:nvPr/>
        </p:nvCxnSpPr>
        <p:spPr>
          <a:xfrm>
            <a:off x="3060256" y="4930860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F36140-BF69-4AC3-A563-D22AA1ACE707}"/>
              </a:ext>
            </a:extLst>
          </p:cNvPr>
          <p:cNvSpPr txBox="1"/>
          <p:nvPr/>
        </p:nvSpPr>
        <p:spPr>
          <a:xfrm>
            <a:off x="2331458" y="3579965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D717C-976A-4D70-BFF6-B6EC05DA7F66}"/>
              </a:ext>
            </a:extLst>
          </p:cNvPr>
          <p:cNvSpPr/>
          <p:nvPr/>
        </p:nvSpPr>
        <p:spPr>
          <a:xfrm>
            <a:off x="4733355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5D44B-C21C-4C4A-8192-B5DB6A51BE5E}"/>
              </a:ext>
            </a:extLst>
          </p:cNvPr>
          <p:cNvSpPr txBox="1"/>
          <p:nvPr/>
        </p:nvSpPr>
        <p:spPr>
          <a:xfrm>
            <a:off x="4742990" y="3579965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A8E4B7-AB25-44C1-9889-0311EEBB2FF0}"/>
              </a:ext>
            </a:extLst>
          </p:cNvPr>
          <p:cNvSpPr/>
          <p:nvPr/>
        </p:nvSpPr>
        <p:spPr>
          <a:xfrm>
            <a:off x="3411601" y="476628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8B950B-8382-4FB5-8782-4C8FE1ABDFAC}"/>
              </a:ext>
            </a:extLst>
          </p:cNvPr>
          <p:cNvSpPr/>
          <p:nvPr/>
        </p:nvSpPr>
        <p:spPr>
          <a:xfrm>
            <a:off x="6317446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CA4D816-7C35-4347-9E7A-13C15651EA6E}"/>
              </a:ext>
            </a:extLst>
          </p:cNvPr>
          <p:cNvSpPr/>
          <p:nvPr/>
        </p:nvSpPr>
        <p:spPr>
          <a:xfrm>
            <a:off x="2676862" y="4763193"/>
            <a:ext cx="372151" cy="357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3DA065-172C-4DC4-B425-E80394B5832D}"/>
              </a:ext>
            </a:extLst>
          </p:cNvPr>
          <p:cNvSpPr/>
          <p:nvPr/>
        </p:nvSpPr>
        <p:spPr>
          <a:xfrm>
            <a:off x="5567691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AF522BB-8E89-4199-8BCB-377F937B6E08}"/>
              </a:ext>
            </a:extLst>
          </p:cNvPr>
          <p:cNvCxnSpPr>
            <a:cxnSpLocks/>
          </p:cNvCxnSpPr>
          <p:nvPr/>
        </p:nvCxnSpPr>
        <p:spPr>
          <a:xfrm>
            <a:off x="5939842" y="494188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9BF339F-9BF7-417A-8FF5-6DA5D03B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16" y="1427176"/>
            <a:ext cx="11403349" cy="2469484"/>
          </a:xfrm>
        </p:spPr>
        <p:txBody>
          <a:bodyPr>
            <a:normAutofit/>
          </a:bodyPr>
          <a:lstStyle/>
          <a:p>
            <a:r>
              <a:rPr lang="en-US"/>
              <a:t>Mirrors act as cached copies for local computation</a:t>
            </a:r>
          </a:p>
          <a:p>
            <a:r>
              <a:rPr lang="en-US"/>
              <a:t>Masters responsible for managing/communicating canonical value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E44A23-F7F7-472F-8383-7E9616F36C74}"/>
              </a:ext>
            </a:extLst>
          </p:cNvPr>
          <p:cNvSpPr/>
          <p:nvPr/>
        </p:nvSpPr>
        <p:spPr>
          <a:xfrm>
            <a:off x="194826" y="642848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0A29C-DAEF-47B8-8DC1-D8D84CD81FA4}"/>
              </a:ext>
            </a:extLst>
          </p:cNvPr>
          <p:cNvSpPr txBox="1"/>
          <p:nvPr/>
        </p:nvSpPr>
        <p:spPr>
          <a:xfrm>
            <a:off x="642943" y="6416535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Proxy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8B0183-C0D8-4B07-9D16-98E9667DB7EB}"/>
              </a:ext>
            </a:extLst>
          </p:cNvPr>
          <p:cNvSpPr/>
          <p:nvPr/>
        </p:nvSpPr>
        <p:spPr>
          <a:xfrm>
            <a:off x="2115212" y="643215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8BF018-03F2-4B87-B552-06B9CB64F8DB}"/>
              </a:ext>
            </a:extLst>
          </p:cNvPr>
          <p:cNvSpPr txBox="1"/>
          <p:nvPr/>
        </p:nvSpPr>
        <p:spPr>
          <a:xfrm>
            <a:off x="2563329" y="6420208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Mirror Proxy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943381-2440-4FF4-8DAC-3E3EBDB0BD40}"/>
              </a:ext>
            </a:extLst>
          </p:cNvPr>
          <p:cNvSpPr/>
          <p:nvPr/>
        </p:nvSpPr>
        <p:spPr>
          <a:xfrm>
            <a:off x="7148546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7232A0-6E70-4EF6-ACAE-DD4B649D4542}"/>
              </a:ext>
            </a:extLst>
          </p:cNvPr>
          <p:cNvSpPr txBox="1"/>
          <p:nvPr/>
        </p:nvSpPr>
        <p:spPr>
          <a:xfrm>
            <a:off x="7158181" y="3579965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9A310B1-ED2A-4451-B588-C45ACD041E58}"/>
              </a:ext>
            </a:extLst>
          </p:cNvPr>
          <p:cNvSpPr/>
          <p:nvPr/>
        </p:nvSpPr>
        <p:spPr>
          <a:xfrm>
            <a:off x="8074816" y="5453469"/>
            <a:ext cx="372151" cy="3573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6A7AAD-3A99-4790-9BF9-34D2B42BD9DA}"/>
              </a:ext>
            </a:extLst>
          </p:cNvPr>
          <p:cNvSpPr/>
          <p:nvPr/>
        </p:nvSpPr>
        <p:spPr>
          <a:xfrm>
            <a:off x="8074816" y="4763193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14B7CE-5F16-4F79-BFA2-CDA089E8E7E2}"/>
              </a:ext>
            </a:extLst>
          </p:cNvPr>
          <p:cNvCxnSpPr>
            <a:cxnSpLocks/>
          </p:cNvCxnSpPr>
          <p:nvPr/>
        </p:nvCxnSpPr>
        <p:spPr>
          <a:xfrm rot="5400000">
            <a:off x="8077987" y="529672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2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67"/>
    </mc:Choice>
    <mc:Fallback xmlns="">
      <p:transition spd="slow" advTm="2236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E45-F54B-4109-8D7C-994EE9E4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Responsibility of Masters/Mirrors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362E6-55E5-49E6-806F-A580D319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14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9BF339F-9BF7-417A-8FF5-6DA5D03B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16" y="1427176"/>
            <a:ext cx="11403349" cy="1707695"/>
          </a:xfrm>
        </p:spPr>
        <p:txBody>
          <a:bodyPr>
            <a:normAutofit/>
          </a:bodyPr>
          <a:lstStyle/>
          <a:p>
            <a:r>
              <a:rPr lang="en-US"/>
              <a:t>Example: breadth-first search</a:t>
            </a:r>
          </a:p>
          <a:p>
            <a:pPr lvl="1"/>
            <a:r>
              <a:rPr lang="en-US"/>
              <a:t>Initialize distance values of source (A) to 0, infinity everywhere else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E44A23-F7F7-472F-8383-7E9616F36C74}"/>
              </a:ext>
            </a:extLst>
          </p:cNvPr>
          <p:cNvSpPr/>
          <p:nvPr/>
        </p:nvSpPr>
        <p:spPr>
          <a:xfrm>
            <a:off x="194826" y="642848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0A29C-DAEF-47B8-8DC1-D8D84CD81FA4}"/>
              </a:ext>
            </a:extLst>
          </p:cNvPr>
          <p:cNvSpPr txBox="1"/>
          <p:nvPr/>
        </p:nvSpPr>
        <p:spPr>
          <a:xfrm>
            <a:off x="642943" y="6416535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Proxy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8B0183-C0D8-4B07-9D16-98E9667DB7EB}"/>
              </a:ext>
            </a:extLst>
          </p:cNvPr>
          <p:cNvSpPr/>
          <p:nvPr/>
        </p:nvSpPr>
        <p:spPr>
          <a:xfrm>
            <a:off x="2115212" y="643215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8BF018-03F2-4B87-B552-06B9CB64F8DB}"/>
              </a:ext>
            </a:extLst>
          </p:cNvPr>
          <p:cNvSpPr txBox="1"/>
          <p:nvPr/>
        </p:nvSpPr>
        <p:spPr>
          <a:xfrm>
            <a:off x="2563329" y="6420208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Mirror Proxy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79011-3802-4DC8-9186-CBBE7E22A4B8}"/>
              </a:ext>
            </a:extLst>
          </p:cNvPr>
          <p:cNvSpPr/>
          <p:nvPr/>
        </p:nvSpPr>
        <p:spPr>
          <a:xfrm>
            <a:off x="3991955" y="645444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295EA7-D3B8-476C-8F67-CEFB3A512B55}"/>
              </a:ext>
            </a:extLst>
          </p:cNvPr>
          <p:cNvSpPr txBox="1"/>
          <p:nvPr/>
        </p:nvSpPr>
        <p:spPr>
          <a:xfrm>
            <a:off x="4498718" y="641653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53A3B0-818E-4E94-9188-D679E11386A0}"/>
              </a:ext>
            </a:extLst>
          </p:cNvPr>
          <p:cNvSpPr/>
          <p:nvPr/>
        </p:nvSpPr>
        <p:spPr>
          <a:xfrm>
            <a:off x="2321823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9D9B821-C09F-430F-8EF1-C62A4244798D}"/>
              </a:ext>
            </a:extLst>
          </p:cNvPr>
          <p:cNvCxnSpPr>
            <a:cxnSpLocks/>
          </p:cNvCxnSpPr>
          <p:nvPr/>
        </p:nvCxnSpPr>
        <p:spPr>
          <a:xfrm>
            <a:off x="3060256" y="4930860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905D6B-05BE-4B3E-90B2-40FCEA21D5E6}"/>
              </a:ext>
            </a:extLst>
          </p:cNvPr>
          <p:cNvSpPr txBox="1"/>
          <p:nvPr/>
        </p:nvSpPr>
        <p:spPr>
          <a:xfrm>
            <a:off x="2331458" y="3579965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2B55EB-4289-45F7-AF8E-D48B7803C4F0}"/>
              </a:ext>
            </a:extLst>
          </p:cNvPr>
          <p:cNvSpPr/>
          <p:nvPr/>
        </p:nvSpPr>
        <p:spPr>
          <a:xfrm>
            <a:off x="4733355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07490FC-8110-47E2-BE15-31CC09348887}"/>
              </a:ext>
            </a:extLst>
          </p:cNvPr>
          <p:cNvSpPr txBox="1"/>
          <p:nvPr/>
        </p:nvSpPr>
        <p:spPr>
          <a:xfrm>
            <a:off x="4742990" y="3579965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6AEF31-587D-4EBD-90A0-68C11379890B}"/>
              </a:ext>
            </a:extLst>
          </p:cNvPr>
          <p:cNvSpPr/>
          <p:nvPr/>
        </p:nvSpPr>
        <p:spPr>
          <a:xfrm>
            <a:off x="3411601" y="476628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CBC16AB-9430-4F56-B83A-E4997A4AE696}"/>
              </a:ext>
            </a:extLst>
          </p:cNvPr>
          <p:cNvSpPr/>
          <p:nvPr/>
        </p:nvSpPr>
        <p:spPr>
          <a:xfrm>
            <a:off x="6317446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029C66C-3C91-4FD3-A7F1-8D02C2D83013}"/>
              </a:ext>
            </a:extLst>
          </p:cNvPr>
          <p:cNvSpPr/>
          <p:nvPr/>
        </p:nvSpPr>
        <p:spPr>
          <a:xfrm>
            <a:off x="2676862" y="4763193"/>
            <a:ext cx="372151" cy="357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5775AE0-3333-4A40-8AEE-9332BAEBA321}"/>
              </a:ext>
            </a:extLst>
          </p:cNvPr>
          <p:cNvSpPr/>
          <p:nvPr/>
        </p:nvSpPr>
        <p:spPr>
          <a:xfrm>
            <a:off x="5567691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B7AFD7-DA09-4F52-8475-0B901FC5AD04}"/>
              </a:ext>
            </a:extLst>
          </p:cNvPr>
          <p:cNvCxnSpPr>
            <a:cxnSpLocks/>
          </p:cNvCxnSpPr>
          <p:nvPr/>
        </p:nvCxnSpPr>
        <p:spPr>
          <a:xfrm>
            <a:off x="5939842" y="494188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BC6F0A8-2322-49D1-8E16-5117C3E766A6}"/>
              </a:ext>
            </a:extLst>
          </p:cNvPr>
          <p:cNvSpPr/>
          <p:nvPr/>
        </p:nvSpPr>
        <p:spPr>
          <a:xfrm>
            <a:off x="7148546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ADA210-487A-4CAA-A00B-DC0AB9BD33DA}"/>
              </a:ext>
            </a:extLst>
          </p:cNvPr>
          <p:cNvSpPr txBox="1"/>
          <p:nvPr/>
        </p:nvSpPr>
        <p:spPr>
          <a:xfrm>
            <a:off x="7158181" y="3579965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9E0FEBE-8349-4FF3-ADD2-B6E6EB7A3C20}"/>
              </a:ext>
            </a:extLst>
          </p:cNvPr>
          <p:cNvSpPr/>
          <p:nvPr/>
        </p:nvSpPr>
        <p:spPr>
          <a:xfrm>
            <a:off x="8074816" y="5453469"/>
            <a:ext cx="372151" cy="3573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48C9511-2F8F-436C-B2AE-A5FCC7FA4D77}"/>
              </a:ext>
            </a:extLst>
          </p:cNvPr>
          <p:cNvSpPr/>
          <p:nvPr/>
        </p:nvSpPr>
        <p:spPr>
          <a:xfrm>
            <a:off x="8074816" y="4763193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C16DBE-25E4-4FCF-96AD-F31BF3FE0A8C}"/>
              </a:ext>
            </a:extLst>
          </p:cNvPr>
          <p:cNvCxnSpPr>
            <a:cxnSpLocks/>
          </p:cNvCxnSpPr>
          <p:nvPr/>
        </p:nvCxnSpPr>
        <p:spPr>
          <a:xfrm rot="5400000">
            <a:off x="8077987" y="529672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2C523E6-83DF-4BF9-8AF2-2D58F7C34B1F}"/>
              </a:ext>
            </a:extLst>
          </p:cNvPr>
          <p:cNvSpPr/>
          <p:nvPr/>
        </p:nvSpPr>
        <p:spPr>
          <a:xfrm>
            <a:off x="2675670" y="4311163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AA87B4-B2C6-40AF-8EF5-94325B1DB6CC}"/>
              </a:ext>
            </a:extLst>
          </p:cNvPr>
          <p:cNvSpPr/>
          <p:nvPr/>
        </p:nvSpPr>
        <p:spPr>
          <a:xfrm>
            <a:off x="3411601" y="4310656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7636042-40B6-4F0B-9578-660CB8EDE80B}"/>
              </a:ext>
            </a:extLst>
          </p:cNvPr>
          <p:cNvSpPr/>
          <p:nvPr/>
        </p:nvSpPr>
        <p:spPr>
          <a:xfrm>
            <a:off x="5565777" y="428807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B521EA4-A8FB-4E22-9AF9-0B01A8DDEF60}"/>
              </a:ext>
            </a:extLst>
          </p:cNvPr>
          <p:cNvSpPr/>
          <p:nvPr/>
        </p:nvSpPr>
        <p:spPr>
          <a:xfrm>
            <a:off x="6292141" y="4288073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6AC090C-3FB1-4071-83EF-D5DBE09B95D4}"/>
              </a:ext>
            </a:extLst>
          </p:cNvPr>
          <p:cNvSpPr/>
          <p:nvPr/>
        </p:nvSpPr>
        <p:spPr>
          <a:xfrm>
            <a:off x="7598167" y="4568487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A699DC1-F951-42F2-99D1-56088AA85FB4}"/>
              </a:ext>
            </a:extLst>
          </p:cNvPr>
          <p:cNvSpPr/>
          <p:nvPr/>
        </p:nvSpPr>
        <p:spPr>
          <a:xfrm>
            <a:off x="7598166" y="538190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05537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45"/>
    </mc:Choice>
    <mc:Fallback xmlns="">
      <p:transition spd="slow" advTm="2114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E45-F54B-4109-8D7C-994EE9E4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Responsibility of Masters/Mirrors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362E6-55E5-49E6-806F-A580D319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15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9BF339F-9BF7-417A-8FF5-6DA5D03B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16" y="1427176"/>
            <a:ext cx="11403349" cy="1891639"/>
          </a:xfrm>
        </p:spPr>
        <p:txBody>
          <a:bodyPr>
            <a:normAutofit/>
          </a:bodyPr>
          <a:lstStyle/>
          <a:p>
            <a:r>
              <a:rPr lang="en-US"/>
              <a:t>Do one round of </a:t>
            </a:r>
            <a:r>
              <a:rPr lang="en-US" b="1"/>
              <a:t>computation</a:t>
            </a:r>
            <a:r>
              <a:rPr lang="en-US"/>
              <a:t> locally: update distances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E44A23-F7F7-472F-8383-7E9616F36C74}"/>
              </a:ext>
            </a:extLst>
          </p:cNvPr>
          <p:cNvSpPr/>
          <p:nvPr/>
        </p:nvSpPr>
        <p:spPr>
          <a:xfrm>
            <a:off x="194826" y="642848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0A29C-DAEF-47B8-8DC1-D8D84CD81FA4}"/>
              </a:ext>
            </a:extLst>
          </p:cNvPr>
          <p:cNvSpPr txBox="1"/>
          <p:nvPr/>
        </p:nvSpPr>
        <p:spPr>
          <a:xfrm>
            <a:off x="642943" y="6416535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Proxy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8B0183-C0D8-4B07-9D16-98E9667DB7EB}"/>
              </a:ext>
            </a:extLst>
          </p:cNvPr>
          <p:cNvSpPr/>
          <p:nvPr/>
        </p:nvSpPr>
        <p:spPr>
          <a:xfrm>
            <a:off x="2115212" y="643215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8BF018-03F2-4B87-B552-06B9CB64F8DB}"/>
              </a:ext>
            </a:extLst>
          </p:cNvPr>
          <p:cNvSpPr txBox="1"/>
          <p:nvPr/>
        </p:nvSpPr>
        <p:spPr>
          <a:xfrm>
            <a:off x="2563329" y="6420208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Mirror Proxy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79011-3802-4DC8-9186-CBBE7E22A4B8}"/>
              </a:ext>
            </a:extLst>
          </p:cNvPr>
          <p:cNvSpPr/>
          <p:nvPr/>
        </p:nvSpPr>
        <p:spPr>
          <a:xfrm>
            <a:off x="3991955" y="645444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295EA7-D3B8-476C-8F67-CEFB3A512B55}"/>
              </a:ext>
            </a:extLst>
          </p:cNvPr>
          <p:cNvSpPr txBox="1"/>
          <p:nvPr/>
        </p:nvSpPr>
        <p:spPr>
          <a:xfrm>
            <a:off x="4498718" y="641653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Value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0B4282-9A0B-4CDD-968B-585C4DF70B51}"/>
              </a:ext>
            </a:extLst>
          </p:cNvPr>
          <p:cNvSpPr/>
          <p:nvPr/>
        </p:nvSpPr>
        <p:spPr>
          <a:xfrm>
            <a:off x="2321823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CF15172-4A56-4F8C-965A-7E21E888EF55}"/>
              </a:ext>
            </a:extLst>
          </p:cNvPr>
          <p:cNvCxnSpPr>
            <a:cxnSpLocks/>
          </p:cNvCxnSpPr>
          <p:nvPr/>
        </p:nvCxnSpPr>
        <p:spPr>
          <a:xfrm>
            <a:off x="3060256" y="4930860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834FDF-7027-4773-9F21-C2174F7AD2CC}"/>
              </a:ext>
            </a:extLst>
          </p:cNvPr>
          <p:cNvSpPr txBox="1"/>
          <p:nvPr/>
        </p:nvSpPr>
        <p:spPr>
          <a:xfrm>
            <a:off x="2331458" y="3579965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269884-E1FA-486F-AAC4-8C9AF9592EBE}"/>
              </a:ext>
            </a:extLst>
          </p:cNvPr>
          <p:cNvSpPr/>
          <p:nvPr/>
        </p:nvSpPr>
        <p:spPr>
          <a:xfrm>
            <a:off x="4733355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C8C52D-053A-4DB1-84FD-4A5144FEFC77}"/>
              </a:ext>
            </a:extLst>
          </p:cNvPr>
          <p:cNvSpPr txBox="1"/>
          <p:nvPr/>
        </p:nvSpPr>
        <p:spPr>
          <a:xfrm>
            <a:off x="4742990" y="3579965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FADD409-1E51-4AC8-96F0-F123A7292F25}"/>
              </a:ext>
            </a:extLst>
          </p:cNvPr>
          <p:cNvSpPr/>
          <p:nvPr/>
        </p:nvSpPr>
        <p:spPr>
          <a:xfrm>
            <a:off x="3411601" y="476628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0518AEF-D66F-4F1E-8499-02498611B2F3}"/>
              </a:ext>
            </a:extLst>
          </p:cNvPr>
          <p:cNvSpPr/>
          <p:nvPr/>
        </p:nvSpPr>
        <p:spPr>
          <a:xfrm>
            <a:off x="6317446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6053F1-D4FC-4C18-A89E-B5621DD0CE90}"/>
              </a:ext>
            </a:extLst>
          </p:cNvPr>
          <p:cNvSpPr/>
          <p:nvPr/>
        </p:nvSpPr>
        <p:spPr>
          <a:xfrm>
            <a:off x="2676862" y="4763193"/>
            <a:ext cx="372151" cy="357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11D7D6-8BC2-46BA-8A3C-E36042D570E9}"/>
              </a:ext>
            </a:extLst>
          </p:cNvPr>
          <p:cNvSpPr/>
          <p:nvPr/>
        </p:nvSpPr>
        <p:spPr>
          <a:xfrm>
            <a:off x="5567691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AEE415C-9FF9-4D9C-9114-FD7C55C32B78}"/>
              </a:ext>
            </a:extLst>
          </p:cNvPr>
          <p:cNvCxnSpPr>
            <a:cxnSpLocks/>
          </p:cNvCxnSpPr>
          <p:nvPr/>
        </p:nvCxnSpPr>
        <p:spPr>
          <a:xfrm>
            <a:off x="5939842" y="494188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2F46103-AF82-4467-9981-2E1C2500E6F3}"/>
              </a:ext>
            </a:extLst>
          </p:cNvPr>
          <p:cNvSpPr/>
          <p:nvPr/>
        </p:nvSpPr>
        <p:spPr>
          <a:xfrm>
            <a:off x="7148546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761BA7-8BF9-48EF-B4F4-F41C81EC3764}"/>
              </a:ext>
            </a:extLst>
          </p:cNvPr>
          <p:cNvSpPr txBox="1"/>
          <p:nvPr/>
        </p:nvSpPr>
        <p:spPr>
          <a:xfrm>
            <a:off x="7158181" y="3579965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F1E4EE36-4448-47EA-9909-C1DC06301B96}"/>
              </a:ext>
            </a:extLst>
          </p:cNvPr>
          <p:cNvSpPr/>
          <p:nvPr/>
        </p:nvSpPr>
        <p:spPr>
          <a:xfrm>
            <a:off x="8074816" y="5453469"/>
            <a:ext cx="372151" cy="3573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AA946C6-A236-4F95-A97E-24183132D19B}"/>
              </a:ext>
            </a:extLst>
          </p:cNvPr>
          <p:cNvSpPr/>
          <p:nvPr/>
        </p:nvSpPr>
        <p:spPr>
          <a:xfrm>
            <a:off x="8074816" y="4763193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A87CED-D831-4F04-8670-69B5698C7CA8}"/>
              </a:ext>
            </a:extLst>
          </p:cNvPr>
          <p:cNvCxnSpPr>
            <a:cxnSpLocks/>
          </p:cNvCxnSpPr>
          <p:nvPr/>
        </p:nvCxnSpPr>
        <p:spPr>
          <a:xfrm rot="5400000">
            <a:off x="8077987" y="529672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573C9CE-384A-438E-BA7A-19CA845A1247}"/>
              </a:ext>
            </a:extLst>
          </p:cNvPr>
          <p:cNvSpPr/>
          <p:nvPr/>
        </p:nvSpPr>
        <p:spPr>
          <a:xfrm>
            <a:off x="2675670" y="4311163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BC81C56-71E6-47E8-A70F-57763C1CF28D}"/>
              </a:ext>
            </a:extLst>
          </p:cNvPr>
          <p:cNvSpPr/>
          <p:nvPr/>
        </p:nvSpPr>
        <p:spPr>
          <a:xfrm>
            <a:off x="3411601" y="4310656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F6AB186-B2EA-4F66-A7F6-BAA0C3F39FE1}"/>
              </a:ext>
            </a:extLst>
          </p:cNvPr>
          <p:cNvSpPr/>
          <p:nvPr/>
        </p:nvSpPr>
        <p:spPr>
          <a:xfrm>
            <a:off x="5565777" y="428807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B04AEF-A70B-4DCB-BC5F-D7AB9CB81465}"/>
              </a:ext>
            </a:extLst>
          </p:cNvPr>
          <p:cNvSpPr/>
          <p:nvPr/>
        </p:nvSpPr>
        <p:spPr>
          <a:xfrm>
            <a:off x="6292141" y="4288073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856AC2B-BD10-4DC2-ADAD-AEB2DA11F406}"/>
              </a:ext>
            </a:extLst>
          </p:cNvPr>
          <p:cNvSpPr/>
          <p:nvPr/>
        </p:nvSpPr>
        <p:spPr>
          <a:xfrm>
            <a:off x="7598167" y="4568487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67D67D9-C891-4258-9A62-36D3E89ED5B8}"/>
              </a:ext>
            </a:extLst>
          </p:cNvPr>
          <p:cNvSpPr/>
          <p:nvPr/>
        </p:nvSpPr>
        <p:spPr>
          <a:xfrm>
            <a:off x="7598166" y="538190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66592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99"/>
    </mc:Choice>
    <mc:Fallback xmlns="">
      <p:transition spd="slow" advTm="2939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E45-F54B-4109-8D7C-994EE9E4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Responsibility of Masters/Mirrors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362E6-55E5-49E6-806F-A580D319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16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9BF339F-9BF7-417A-8FF5-6DA5D03B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61" y="1427176"/>
            <a:ext cx="11645804" cy="1891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After local compute, </a:t>
            </a:r>
            <a:r>
              <a:rPr lang="en-US" b="1"/>
              <a:t>communicate</a:t>
            </a:r>
            <a:r>
              <a:rPr lang="en-US"/>
              <a:t> to synchronize proxies [PLDI18]</a:t>
            </a:r>
          </a:p>
          <a:p>
            <a:r>
              <a:rPr lang="en-US" b="1">
                <a:solidFill>
                  <a:schemeClr val="accent1"/>
                </a:solidFill>
              </a:rPr>
              <a:t>Reduce</a:t>
            </a:r>
            <a:r>
              <a:rPr lang="en-US"/>
              <a:t> mirrors onto master (“minimum” operation)</a:t>
            </a:r>
            <a:endParaRPr lang="en-US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E44A23-F7F7-472F-8383-7E9616F36C74}"/>
              </a:ext>
            </a:extLst>
          </p:cNvPr>
          <p:cNvSpPr/>
          <p:nvPr/>
        </p:nvSpPr>
        <p:spPr>
          <a:xfrm>
            <a:off x="194826" y="642848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0A29C-DAEF-47B8-8DC1-D8D84CD81FA4}"/>
              </a:ext>
            </a:extLst>
          </p:cNvPr>
          <p:cNvSpPr txBox="1"/>
          <p:nvPr/>
        </p:nvSpPr>
        <p:spPr>
          <a:xfrm>
            <a:off x="642943" y="6416535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Proxy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8B0183-C0D8-4B07-9D16-98E9667DB7EB}"/>
              </a:ext>
            </a:extLst>
          </p:cNvPr>
          <p:cNvSpPr/>
          <p:nvPr/>
        </p:nvSpPr>
        <p:spPr>
          <a:xfrm>
            <a:off x="2115212" y="643215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8BF018-03F2-4B87-B552-06B9CB64F8DB}"/>
              </a:ext>
            </a:extLst>
          </p:cNvPr>
          <p:cNvSpPr txBox="1"/>
          <p:nvPr/>
        </p:nvSpPr>
        <p:spPr>
          <a:xfrm>
            <a:off x="2563329" y="6420208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Mirror Proxy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79011-3802-4DC8-9186-CBBE7E22A4B8}"/>
              </a:ext>
            </a:extLst>
          </p:cNvPr>
          <p:cNvSpPr/>
          <p:nvPr/>
        </p:nvSpPr>
        <p:spPr>
          <a:xfrm>
            <a:off x="3991955" y="645444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295EA7-D3B8-476C-8F67-CEFB3A512B55}"/>
              </a:ext>
            </a:extLst>
          </p:cNvPr>
          <p:cNvSpPr txBox="1"/>
          <p:nvPr/>
        </p:nvSpPr>
        <p:spPr>
          <a:xfrm>
            <a:off x="4498718" y="641653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2D893B-1CEF-4963-8810-BEB13814555C}"/>
              </a:ext>
            </a:extLst>
          </p:cNvPr>
          <p:cNvSpPr/>
          <p:nvPr/>
        </p:nvSpPr>
        <p:spPr>
          <a:xfrm>
            <a:off x="2321823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308356-DC9F-4B77-9DD3-BF3543B74AC2}"/>
              </a:ext>
            </a:extLst>
          </p:cNvPr>
          <p:cNvCxnSpPr>
            <a:cxnSpLocks/>
          </p:cNvCxnSpPr>
          <p:nvPr/>
        </p:nvCxnSpPr>
        <p:spPr>
          <a:xfrm>
            <a:off x="3060256" y="4930860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F7BB058-DDF9-4DD3-982A-41645FC18BB0}"/>
              </a:ext>
            </a:extLst>
          </p:cNvPr>
          <p:cNvSpPr txBox="1"/>
          <p:nvPr/>
        </p:nvSpPr>
        <p:spPr>
          <a:xfrm>
            <a:off x="2331458" y="3579965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087691-2178-44AD-896D-AA9A895B79FC}"/>
              </a:ext>
            </a:extLst>
          </p:cNvPr>
          <p:cNvSpPr/>
          <p:nvPr/>
        </p:nvSpPr>
        <p:spPr>
          <a:xfrm>
            <a:off x="4733355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6C7C64-7CE7-432B-93EB-C40A91920731}"/>
              </a:ext>
            </a:extLst>
          </p:cNvPr>
          <p:cNvSpPr txBox="1"/>
          <p:nvPr/>
        </p:nvSpPr>
        <p:spPr>
          <a:xfrm>
            <a:off x="4742990" y="3579965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A0CA2BB-4F18-46D6-894C-71ED6E69C38D}"/>
              </a:ext>
            </a:extLst>
          </p:cNvPr>
          <p:cNvSpPr/>
          <p:nvPr/>
        </p:nvSpPr>
        <p:spPr>
          <a:xfrm>
            <a:off x="3411601" y="476628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E96D3B-81A2-4153-8038-9B69DADC2B38}"/>
              </a:ext>
            </a:extLst>
          </p:cNvPr>
          <p:cNvSpPr/>
          <p:nvPr/>
        </p:nvSpPr>
        <p:spPr>
          <a:xfrm>
            <a:off x="6317446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920105-71AC-4823-9611-72A07B47E2CB}"/>
              </a:ext>
            </a:extLst>
          </p:cNvPr>
          <p:cNvSpPr/>
          <p:nvPr/>
        </p:nvSpPr>
        <p:spPr>
          <a:xfrm>
            <a:off x="2676862" y="4763193"/>
            <a:ext cx="372151" cy="357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110DB8E-C385-4205-A703-B5640387D449}"/>
              </a:ext>
            </a:extLst>
          </p:cNvPr>
          <p:cNvSpPr/>
          <p:nvPr/>
        </p:nvSpPr>
        <p:spPr>
          <a:xfrm>
            <a:off x="5567691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6AC640-B41B-400B-913B-FADCD19B760F}"/>
              </a:ext>
            </a:extLst>
          </p:cNvPr>
          <p:cNvCxnSpPr>
            <a:cxnSpLocks/>
          </p:cNvCxnSpPr>
          <p:nvPr/>
        </p:nvCxnSpPr>
        <p:spPr>
          <a:xfrm>
            <a:off x="5939842" y="494188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056827-54C3-4CFA-83C1-53351C697BAA}"/>
              </a:ext>
            </a:extLst>
          </p:cNvPr>
          <p:cNvSpPr/>
          <p:nvPr/>
        </p:nvSpPr>
        <p:spPr>
          <a:xfrm>
            <a:off x="7148546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D1C2BE-A439-4B96-98CD-D017D8C751D2}"/>
              </a:ext>
            </a:extLst>
          </p:cNvPr>
          <p:cNvSpPr txBox="1"/>
          <p:nvPr/>
        </p:nvSpPr>
        <p:spPr>
          <a:xfrm>
            <a:off x="7158181" y="3579965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153028-9C84-4109-89E0-8A7C851C3E84}"/>
              </a:ext>
            </a:extLst>
          </p:cNvPr>
          <p:cNvSpPr/>
          <p:nvPr/>
        </p:nvSpPr>
        <p:spPr>
          <a:xfrm>
            <a:off x="8074816" y="5453469"/>
            <a:ext cx="372151" cy="3573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5C651A-6F49-4923-8153-3DF0CB2539F6}"/>
              </a:ext>
            </a:extLst>
          </p:cNvPr>
          <p:cNvSpPr/>
          <p:nvPr/>
        </p:nvSpPr>
        <p:spPr>
          <a:xfrm>
            <a:off x="8074816" y="4763193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DF8AD1-77DC-4E8B-92AC-7502F467AF18}"/>
              </a:ext>
            </a:extLst>
          </p:cNvPr>
          <p:cNvCxnSpPr>
            <a:cxnSpLocks/>
          </p:cNvCxnSpPr>
          <p:nvPr/>
        </p:nvCxnSpPr>
        <p:spPr>
          <a:xfrm rot="5400000">
            <a:off x="8077987" y="529672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BAD4AF-7645-4FF9-8D1F-40947DE8550F}"/>
              </a:ext>
            </a:extLst>
          </p:cNvPr>
          <p:cNvSpPr/>
          <p:nvPr/>
        </p:nvSpPr>
        <p:spPr>
          <a:xfrm>
            <a:off x="2675670" y="4311163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1AF091-E28C-4BEC-8FB3-A609BF7E321E}"/>
              </a:ext>
            </a:extLst>
          </p:cNvPr>
          <p:cNvSpPr/>
          <p:nvPr/>
        </p:nvSpPr>
        <p:spPr>
          <a:xfrm>
            <a:off x="3411601" y="4310656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1D9EED-27F7-4BDB-BAFD-BF50452EAE58}"/>
              </a:ext>
            </a:extLst>
          </p:cNvPr>
          <p:cNvSpPr/>
          <p:nvPr/>
        </p:nvSpPr>
        <p:spPr>
          <a:xfrm>
            <a:off x="5565777" y="428807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DF9A289-F171-4C04-9366-F4D235444E44}"/>
              </a:ext>
            </a:extLst>
          </p:cNvPr>
          <p:cNvSpPr/>
          <p:nvPr/>
        </p:nvSpPr>
        <p:spPr>
          <a:xfrm>
            <a:off x="6292141" y="4288073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0916-9772-4EAB-B372-473DD5BF4D5A}"/>
              </a:ext>
            </a:extLst>
          </p:cNvPr>
          <p:cNvSpPr/>
          <p:nvPr/>
        </p:nvSpPr>
        <p:spPr>
          <a:xfrm>
            <a:off x="7598167" y="4568487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FDA370-4132-4386-B100-5F0BAD300FE5}"/>
              </a:ext>
            </a:extLst>
          </p:cNvPr>
          <p:cNvSpPr/>
          <p:nvPr/>
        </p:nvSpPr>
        <p:spPr>
          <a:xfrm>
            <a:off x="7598166" y="538190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D2ADBC-250B-4364-BC3E-DB131140D8F3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3784944" y="4474746"/>
            <a:ext cx="1780833" cy="225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C31B839-107B-4A73-93E8-0B705F3FDD67}"/>
              </a:ext>
            </a:extLst>
          </p:cNvPr>
          <p:cNvCxnSpPr>
            <a:cxnSpLocks/>
            <a:stCxn id="73" idx="1"/>
            <a:endCxn id="71" idx="0"/>
          </p:cNvCxnSpPr>
          <p:nvPr/>
        </p:nvCxnSpPr>
        <p:spPr>
          <a:xfrm rot="10800000">
            <a:off x="5752449" y="4288075"/>
            <a:ext cx="1845718" cy="467085"/>
          </a:xfrm>
          <a:prstGeom prst="curvedConnector4">
            <a:avLst>
              <a:gd name="adj1" fmla="val 44943"/>
              <a:gd name="adj2" fmla="val 14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65"/>
    </mc:Choice>
    <mc:Fallback xmlns="">
      <p:transition spd="slow" advTm="3746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E45-F54B-4109-8D7C-994EE9E4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Responsibility of Masters/Mirrors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362E6-55E5-49E6-806F-A580D319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17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9BF339F-9BF7-417A-8FF5-6DA5D03B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61" y="1427176"/>
            <a:ext cx="11611167" cy="1891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After local compute, </a:t>
            </a:r>
            <a:r>
              <a:rPr lang="en-US" b="1"/>
              <a:t>communicate</a:t>
            </a:r>
            <a:r>
              <a:rPr lang="en-US"/>
              <a:t> to synchronize proxies [PLDI18]</a:t>
            </a:r>
          </a:p>
          <a:p>
            <a:r>
              <a:rPr lang="en-US" b="1">
                <a:solidFill>
                  <a:schemeClr val="accent1"/>
                </a:solidFill>
              </a:rPr>
              <a:t>Reduce</a:t>
            </a:r>
            <a:r>
              <a:rPr lang="en-US"/>
              <a:t> mirrors onto master (“minimum” operation)</a:t>
            </a:r>
          </a:p>
          <a:p>
            <a:r>
              <a:rPr lang="en-US" b="1">
                <a:solidFill>
                  <a:schemeClr val="accent4"/>
                </a:solidFill>
              </a:rPr>
              <a:t>Broadcast</a:t>
            </a:r>
            <a:r>
              <a:rPr lang="en-US"/>
              <a:t> updated master value back to mirrors </a:t>
            </a:r>
            <a:endParaRPr lang="en-US" b="1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E44A23-F7F7-472F-8383-7E9616F36C74}"/>
              </a:ext>
            </a:extLst>
          </p:cNvPr>
          <p:cNvSpPr/>
          <p:nvPr/>
        </p:nvSpPr>
        <p:spPr>
          <a:xfrm>
            <a:off x="194826" y="642848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0A29C-DAEF-47B8-8DC1-D8D84CD81FA4}"/>
              </a:ext>
            </a:extLst>
          </p:cNvPr>
          <p:cNvSpPr txBox="1"/>
          <p:nvPr/>
        </p:nvSpPr>
        <p:spPr>
          <a:xfrm>
            <a:off x="642943" y="6416535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Proxy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8B0183-C0D8-4B07-9D16-98E9667DB7EB}"/>
              </a:ext>
            </a:extLst>
          </p:cNvPr>
          <p:cNvSpPr/>
          <p:nvPr/>
        </p:nvSpPr>
        <p:spPr>
          <a:xfrm>
            <a:off x="2115212" y="643215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8BF018-03F2-4B87-B552-06B9CB64F8DB}"/>
              </a:ext>
            </a:extLst>
          </p:cNvPr>
          <p:cNvSpPr txBox="1"/>
          <p:nvPr/>
        </p:nvSpPr>
        <p:spPr>
          <a:xfrm>
            <a:off x="2563329" y="6420208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Mirror Proxy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79011-3802-4DC8-9186-CBBE7E22A4B8}"/>
              </a:ext>
            </a:extLst>
          </p:cNvPr>
          <p:cNvSpPr/>
          <p:nvPr/>
        </p:nvSpPr>
        <p:spPr>
          <a:xfrm>
            <a:off x="3991955" y="645444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295EA7-D3B8-476C-8F67-CEFB3A512B55}"/>
              </a:ext>
            </a:extLst>
          </p:cNvPr>
          <p:cNvSpPr txBox="1"/>
          <p:nvPr/>
        </p:nvSpPr>
        <p:spPr>
          <a:xfrm>
            <a:off x="4498718" y="641653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2D893B-1CEF-4963-8810-BEB13814555C}"/>
              </a:ext>
            </a:extLst>
          </p:cNvPr>
          <p:cNvSpPr/>
          <p:nvPr/>
        </p:nvSpPr>
        <p:spPr>
          <a:xfrm>
            <a:off x="2321823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308356-DC9F-4B77-9DD3-BF3543B74AC2}"/>
              </a:ext>
            </a:extLst>
          </p:cNvPr>
          <p:cNvCxnSpPr>
            <a:cxnSpLocks/>
          </p:cNvCxnSpPr>
          <p:nvPr/>
        </p:nvCxnSpPr>
        <p:spPr>
          <a:xfrm>
            <a:off x="3060256" y="4930860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F7BB058-DDF9-4DD3-982A-41645FC18BB0}"/>
              </a:ext>
            </a:extLst>
          </p:cNvPr>
          <p:cNvSpPr txBox="1"/>
          <p:nvPr/>
        </p:nvSpPr>
        <p:spPr>
          <a:xfrm>
            <a:off x="2331458" y="3579965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087691-2178-44AD-896D-AA9A895B79FC}"/>
              </a:ext>
            </a:extLst>
          </p:cNvPr>
          <p:cNvSpPr/>
          <p:nvPr/>
        </p:nvSpPr>
        <p:spPr>
          <a:xfrm>
            <a:off x="4733355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6C7C64-7CE7-432B-93EB-C40A91920731}"/>
              </a:ext>
            </a:extLst>
          </p:cNvPr>
          <p:cNvSpPr txBox="1"/>
          <p:nvPr/>
        </p:nvSpPr>
        <p:spPr>
          <a:xfrm>
            <a:off x="4742990" y="3579965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A0CA2BB-4F18-46D6-894C-71ED6E69C38D}"/>
              </a:ext>
            </a:extLst>
          </p:cNvPr>
          <p:cNvSpPr/>
          <p:nvPr/>
        </p:nvSpPr>
        <p:spPr>
          <a:xfrm>
            <a:off x="3411601" y="476628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E96D3B-81A2-4153-8038-9B69DADC2B38}"/>
              </a:ext>
            </a:extLst>
          </p:cNvPr>
          <p:cNvSpPr/>
          <p:nvPr/>
        </p:nvSpPr>
        <p:spPr>
          <a:xfrm>
            <a:off x="6317446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920105-71AC-4823-9611-72A07B47E2CB}"/>
              </a:ext>
            </a:extLst>
          </p:cNvPr>
          <p:cNvSpPr/>
          <p:nvPr/>
        </p:nvSpPr>
        <p:spPr>
          <a:xfrm>
            <a:off x="2676862" y="4763193"/>
            <a:ext cx="372151" cy="357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110DB8E-C385-4205-A703-B5640387D449}"/>
              </a:ext>
            </a:extLst>
          </p:cNvPr>
          <p:cNvSpPr/>
          <p:nvPr/>
        </p:nvSpPr>
        <p:spPr>
          <a:xfrm>
            <a:off x="5567691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6AC640-B41B-400B-913B-FADCD19B760F}"/>
              </a:ext>
            </a:extLst>
          </p:cNvPr>
          <p:cNvCxnSpPr>
            <a:cxnSpLocks/>
          </p:cNvCxnSpPr>
          <p:nvPr/>
        </p:nvCxnSpPr>
        <p:spPr>
          <a:xfrm>
            <a:off x="5939842" y="494188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056827-54C3-4CFA-83C1-53351C697BAA}"/>
              </a:ext>
            </a:extLst>
          </p:cNvPr>
          <p:cNvSpPr/>
          <p:nvPr/>
        </p:nvSpPr>
        <p:spPr>
          <a:xfrm>
            <a:off x="7148546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D1C2BE-A439-4B96-98CD-D017D8C751D2}"/>
              </a:ext>
            </a:extLst>
          </p:cNvPr>
          <p:cNvSpPr txBox="1"/>
          <p:nvPr/>
        </p:nvSpPr>
        <p:spPr>
          <a:xfrm>
            <a:off x="7158181" y="3579965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153028-9C84-4109-89E0-8A7C851C3E84}"/>
              </a:ext>
            </a:extLst>
          </p:cNvPr>
          <p:cNvSpPr/>
          <p:nvPr/>
        </p:nvSpPr>
        <p:spPr>
          <a:xfrm>
            <a:off x="8074816" y="5453469"/>
            <a:ext cx="372151" cy="3573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5C651A-6F49-4923-8153-3DF0CB2539F6}"/>
              </a:ext>
            </a:extLst>
          </p:cNvPr>
          <p:cNvSpPr/>
          <p:nvPr/>
        </p:nvSpPr>
        <p:spPr>
          <a:xfrm>
            <a:off x="8074816" y="4763193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DF8AD1-77DC-4E8B-92AC-7502F467AF18}"/>
              </a:ext>
            </a:extLst>
          </p:cNvPr>
          <p:cNvCxnSpPr>
            <a:cxnSpLocks/>
          </p:cNvCxnSpPr>
          <p:nvPr/>
        </p:nvCxnSpPr>
        <p:spPr>
          <a:xfrm rot="5400000">
            <a:off x="8077987" y="529672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BAD4AF-7645-4FF9-8D1F-40947DE8550F}"/>
              </a:ext>
            </a:extLst>
          </p:cNvPr>
          <p:cNvSpPr/>
          <p:nvPr/>
        </p:nvSpPr>
        <p:spPr>
          <a:xfrm>
            <a:off x="2675670" y="4311163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1AF091-E28C-4BEC-8FB3-A609BF7E321E}"/>
              </a:ext>
            </a:extLst>
          </p:cNvPr>
          <p:cNvSpPr/>
          <p:nvPr/>
        </p:nvSpPr>
        <p:spPr>
          <a:xfrm>
            <a:off x="3411601" y="4310656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1D9EED-27F7-4BDB-BAFD-BF50452EAE58}"/>
              </a:ext>
            </a:extLst>
          </p:cNvPr>
          <p:cNvSpPr/>
          <p:nvPr/>
        </p:nvSpPr>
        <p:spPr>
          <a:xfrm>
            <a:off x="5565777" y="428807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DF9A289-F171-4C04-9366-F4D235444E44}"/>
              </a:ext>
            </a:extLst>
          </p:cNvPr>
          <p:cNvSpPr/>
          <p:nvPr/>
        </p:nvSpPr>
        <p:spPr>
          <a:xfrm>
            <a:off x="6292141" y="4288073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0916-9772-4EAB-B372-473DD5BF4D5A}"/>
              </a:ext>
            </a:extLst>
          </p:cNvPr>
          <p:cNvSpPr/>
          <p:nvPr/>
        </p:nvSpPr>
        <p:spPr>
          <a:xfrm>
            <a:off x="7598167" y="4568487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FDA370-4132-4386-B100-5F0BAD300FE5}"/>
              </a:ext>
            </a:extLst>
          </p:cNvPr>
          <p:cNvSpPr/>
          <p:nvPr/>
        </p:nvSpPr>
        <p:spPr>
          <a:xfrm>
            <a:off x="7598166" y="538190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0D2ADBC-250B-4364-BC3E-DB131140D8F3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3784944" y="4474746"/>
            <a:ext cx="1780833" cy="225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3C31B839-107B-4A73-93E8-0B705F3FDD67}"/>
              </a:ext>
            </a:extLst>
          </p:cNvPr>
          <p:cNvCxnSpPr>
            <a:cxnSpLocks/>
            <a:stCxn id="73" idx="1"/>
            <a:endCxn id="71" idx="0"/>
          </p:cNvCxnSpPr>
          <p:nvPr/>
        </p:nvCxnSpPr>
        <p:spPr>
          <a:xfrm rot="10800000">
            <a:off x="5752449" y="4288075"/>
            <a:ext cx="1845718" cy="467085"/>
          </a:xfrm>
          <a:prstGeom prst="curvedConnector4">
            <a:avLst>
              <a:gd name="adj1" fmla="val 44943"/>
              <a:gd name="adj2" fmla="val 148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DAEB4194-3D87-433A-8E88-A6C000470293}"/>
              </a:ext>
            </a:extLst>
          </p:cNvPr>
          <p:cNvCxnSpPr/>
          <p:nvPr/>
        </p:nvCxnSpPr>
        <p:spPr>
          <a:xfrm rot="10800000" flipV="1">
            <a:off x="3854825" y="4288072"/>
            <a:ext cx="1710953" cy="80727"/>
          </a:xfrm>
          <a:prstGeom prst="curved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FFF59FCB-2BE4-4CAA-B845-DECC649BD62B}"/>
              </a:ext>
            </a:extLst>
          </p:cNvPr>
          <p:cNvCxnSpPr>
            <a:stCxn id="71" idx="3"/>
            <a:endCxn id="73" idx="2"/>
          </p:cNvCxnSpPr>
          <p:nvPr/>
        </p:nvCxnSpPr>
        <p:spPr>
          <a:xfrm>
            <a:off x="5939120" y="4474746"/>
            <a:ext cx="1845719" cy="467084"/>
          </a:xfrm>
          <a:prstGeom prst="curvedConnector4">
            <a:avLst>
              <a:gd name="adj1" fmla="val 11591"/>
              <a:gd name="adj2" fmla="val 20012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97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21"/>
    </mc:Choice>
    <mc:Fallback xmlns="">
      <p:transition spd="slow" advTm="1492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C6E45-F54B-4109-8D7C-994EE9E4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Responsibility of Masters/Mirrors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362E6-55E5-49E6-806F-A580D3199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18</a:t>
            </a:fld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9BF339F-9BF7-417A-8FF5-6DA5D03B3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16" y="1427176"/>
            <a:ext cx="11403349" cy="1891639"/>
          </a:xfrm>
        </p:spPr>
        <p:txBody>
          <a:bodyPr>
            <a:normAutofit/>
          </a:bodyPr>
          <a:lstStyle/>
          <a:p>
            <a:r>
              <a:rPr lang="en-US"/>
              <a:t>Next round: compute, then communicate again as necessary</a:t>
            </a:r>
          </a:p>
          <a:p>
            <a:r>
              <a:rPr lang="en-US" b="1"/>
              <a:t>Placement of masters and mirrors affects communication pattern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E44A23-F7F7-472F-8383-7E9616F36C74}"/>
              </a:ext>
            </a:extLst>
          </p:cNvPr>
          <p:cNvSpPr/>
          <p:nvPr/>
        </p:nvSpPr>
        <p:spPr>
          <a:xfrm>
            <a:off x="194826" y="642848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0A29C-DAEF-47B8-8DC1-D8D84CD81FA4}"/>
              </a:ext>
            </a:extLst>
          </p:cNvPr>
          <p:cNvSpPr txBox="1"/>
          <p:nvPr/>
        </p:nvSpPr>
        <p:spPr>
          <a:xfrm>
            <a:off x="642943" y="6416535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Proxy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08B0183-C0D8-4B07-9D16-98E9667DB7EB}"/>
              </a:ext>
            </a:extLst>
          </p:cNvPr>
          <p:cNvSpPr/>
          <p:nvPr/>
        </p:nvSpPr>
        <p:spPr>
          <a:xfrm>
            <a:off x="2115212" y="643215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8BF018-03F2-4B87-B552-06B9CB64F8DB}"/>
              </a:ext>
            </a:extLst>
          </p:cNvPr>
          <p:cNvSpPr txBox="1"/>
          <p:nvPr/>
        </p:nvSpPr>
        <p:spPr>
          <a:xfrm>
            <a:off x="2563329" y="6420208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Mirror Proxy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79011-3802-4DC8-9186-CBBE7E22A4B8}"/>
              </a:ext>
            </a:extLst>
          </p:cNvPr>
          <p:cNvSpPr/>
          <p:nvPr/>
        </p:nvSpPr>
        <p:spPr>
          <a:xfrm>
            <a:off x="3991955" y="645444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295EA7-D3B8-476C-8F67-CEFB3A512B55}"/>
              </a:ext>
            </a:extLst>
          </p:cNvPr>
          <p:cNvSpPr txBox="1"/>
          <p:nvPr/>
        </p:nvSpPr>
        <p:spPr>
          <a:xfrm>
            <a:off x="4498718" y="6416535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Node Value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F2D893B-1CEF-4963-8810-BEB13814555C}"/>
              </a:ext>
            </a:extLst>
          </p:cNvPr>
          <p:cNvSpPr/>
          <p:nvPr/>
        </p:nvSpPr>
        <p:spPr>
          <a:xfrm>
            <a:off x="2321823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E308356-DC9F-4B77-9DD3-BF3543B74AC2}"/>
              </a:ext>
            </a:extLst>
          </p:cNvPr>
          <p:cNvCxnSpPr>
            <a:cxnSpLocks/>
          </p:cNvCxnSpPr>
          <p:nvPr/>
        </p:nvCxnSpPr>
        <p:spPr>
          <a:xfrm>
            <a:off x="3060256" y="4930860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F7BB058-DDF9-4DD3-982A-41645FC18BB0}"/>
              </a:ext>
            </a:extLst>
          </p:cNvPr>
          <p:cNvSpPr txBox="1"/>
          <p:nvPr/>
        </p:nvSpPr>
        <p:spPr>
          <a:xfrm>
            <a:off x="2331458" y="3579965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087691-2178-44AD-896D-AA9A895B79FC}"/>
              </a:ext>
            </a:extLst>
          </p:cNvPr>
          <p:cNvSpPr/>
          <p:nvPr/>
        </p:nvSpPr>
        <p:spPr>
          <a:xfrm>
            <a:off x="4733355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E6C7C64-7CE7-432B-93EB-C40A91920731}"/>
              </a:ext>
            </a:extLst>
          </p:cNvPr>
          <p:cNvSpPr txBox="1"/>
          <p:nvPr/>
        </p:nvSpPr>
        <p:spPr>
          <a:xfrm>
            <a:off x="4742990" y="3579965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A0CA2BB-4F18-46D6-894C-71ED6E69C38D}"/>
              </a:ext>
            </a:extLst>
          </p:cNvPr>
          <p:cNvSpPr/>
          <p:nvPr/>
        </p:nvSpPr>
        <p:spPr>
          <a:xfrm>
            <a:off x="3411601" y="4766286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3E96D3B-81A2-4153-8038-9B69DADC2B38}"/>
              </a:ext>
            </a:extLst>
          </p:cNvPr>
          <p:cNvSpPr/>
          <p:nvPr/>
        </p:nvSpPr>
        <p:spPr>
          <a:xfrm>
            <a:off x="6317446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1920105-71AC-4823-9611-72A07B47E2CB}"/>
              </a:ext>
            </a:extLst>
          </p:cNvPr>
          <p:cNvSpPr/>
          <p:nvPr/>
        </p:nvSpPr>
        <p:spPr>
          <a:xfrm>
            <a:off x="2676862" y="4763193"/>
            <a:ext cx="372151" cy="357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110DB8E-C385-4205-A703-B5640387D449}"/>
              </a:ext>
            </a:extLst>
          </p:cNvPr>
          <p:cNvSpPr/>
          <p:nvPr/>
        </p:nvSpPr>
        <p:spPr>
          <a:xfrm>
            <a:off x="5567691" y="4763193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6AC640-B41B-400B-913B-FADCD19B760F}"/>
              </a:ext>
            </a:extLst>
          </p:cNvPr>
          <p:cNvCxnSpPr>
            <a:cxnSpLocks/>
          </p:cNvCxnSpPr>
          <p:nvPr/>
        </p:nvCxnSpPr>
        <p:spPr>
          <a:xfrm>
            <a:off x="5939842" y="494188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F0056827-54C3-4CFA-83C1-53351C697BAA}"/>
              </a:ext>
            </a:extLst>
          </p:cNvPr>
          <p:cNvSpPr/>
          <p:nvPr/>
        </p:nvSpPr>
        <p:spPr>
          <a:xfrm>
            <a:off x="7148546" y="357494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D1C2BE-A439-4B96-98CD-D017D8C751D2}"/>
              </a:ext>
            </a:extLst>
          </p:cNvPr>
          <p:cNvSpPr txBox="1"/>
          <p:nvPr/>
        </p:nvSpPr>
        <p:spPr>
          <a:xfrm>
            <a:off x="7158181" y="3579965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3153028-9C84-4109-89E0-8A7C851C3E84}"/>
              </a:ext>
            </a:extLst>
          </p:cNvPr>
          <p:cNvSpPr/>
          <p:nvPr/>
        </p:nvSpPr>
        <p:spPr>
          <a:xfrm>
            <a:off x="8074816" y="5453469"/>
            <a:ext cx="372151" cy="3573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25C651A-6F49-4923-8153-3DF0CB2539F6}"/>
              </a:ext>
            </a:extLst>
          </p:cNvPr>
          <p:cNvSpPr/>
          <p:nvPr/>
        </p:nvSpPr>
        <p:spPr>
          <a:xfrm>
            <a:off x="8074816" y="4763193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0DF8AD1-77DC-4E8B-92AC-7502F467AF18}"/>
              </a:ext>
            </a:extLst>
          </p:cNvPr>
          <p:cNvCxnSpPr>
            <a:cxnSpLocks/>
          </p:cNvCxnSpPr>
          <p:nvPr/>
        </p:nvCxnSpPr>
        <p:spPr>
          <a:xfrm rot="5400000">
            <a:off x="8077987" y="5296724"/>
            <a:ext cx="352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52BAD4AF-7645-4FF9-8D1F-40947DE8550F}"/>
              </a:ext>
            </a:extLst>
          </p:cNvPr>
          <p:cNvSpPr/>
          <p:nvPr/>
        </p:nvSpPr>
        <p:spPr>
          <a:xfrm>
            <a:off x="2675670" y="4311163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1AF091-E28C-4BEC-8FB3-A609BF7E321E}"/>
              </a:ext>
            </a:extLst>
          </p:cNvPr>
          <p:cNvSpPr/>
          <p:nvPr/>
        </p:nvSpPr>
        <p:spPr>
          <a:xfrm>
            <a:off x="3411601" y="4310656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51D9EED-27F7-4BDB-BAFD-BF50452EAE58}"/>
              </a:ext>
            </a:extLst>
          </p:cNvPr>
          <p:cNvSpPr/>
          <p:nvPr/>
        </p:nvSpPr>
        <p:spPr>
          <a:xfrm>
            <a:off x="5565777" y="428807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DF9A289-F171-4C04-9366-F4D235444E44}"/>
              </a:ext>
            </a:extLst>
          </p:cNvPr>
          <p:cNvSpPr/>
          <p:nvPr/>
        </p:nvSpPr>
        <p:spPr>
          <a:xfrm>
            <a:off x="6292141" y="4288073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E90916-9772-4EAB-B372-473DD5BF4D5A}"/>
              </a:ext>
            </a:extLst>
          </p:cNvPr>
          <p:cNvSpPr/>
          <p:nvPr/>
        </p:nvSpPr>
        <p:spPr>
          <a:xfrm>
            <a:off x="7598167" y="4568487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FDA370-4132-4386-B100-5F0BAD300FE5}"/>
              </a:ext>
            </a:extLst>
          </p:cNvPr>
          <p:cNvSpPr/>
          <p:nvPr/>
        </p:nvSpPr>
        <p:spPr>
          <a:xfrm>
            <a:off x="7598166" y="5381904"/>
            <a:ext cx="373343" cy="3733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6870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70"/>
    </mc:Choice>
    <mc:Fallback xmlns="">
      <p:transition spd="slow" advTm="1887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Distributed Execution Model</a:t>
            </a:r>
          </a:p>
          <a:p>
            <a:r>
              <a:rPr lang="en-US" b="1"/>
              <a:t>CuSP Partitioning Abstraction</a:t>
            </a:r>
          </a:p>
          <a:p>
            <a:r>
              <a:rPr lang="en-US"/>
              <a:t>CuSP Implementation and Optimizations</a:t>
            </a:r>
          </a:p>
          <a:p>
            <a:r>
              <a:rPr lang="en-US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9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0"/>
    </mc:Choice>
    <mc:Fallback xmlns="">
      <p:transition spd="slow" advTm="51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E121-61B8-4DE8-9753-D05D5DD6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Graph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48C7D-B8AE-41D6-BF6B-23714A5C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1"/>
            <a:ext cx="7362195" cy="4688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Analytics on unstructured data</a:t>
            </a:r>
          </a:p>
          <a:p>
            <a:pPr marL="798195" lvl="1" indent="-340995"/>
            <a:r>
              <a:rPr lang="en-US"/>
              <a:t>Finding suspicious actors in crime networks</a:t>
            </a:r>
            <a:endParaRPr lang="en-US">
              <a:cs typeface="Calibri" panose="020F0502020204030204"/>
            </a:endParaRPr>
          </a:p>
          <a:p>
            <a:pPr marL="798195" lvl="1" indent="-340995"/>
            <a:r>
              <a:rPr lang="en-US"/>
              <a:t>GPS trip guidance</a:t>
            </a:r>
            <a:endParaRPr lang="en-US">
              <a:cs typeface="Calibri" panose="020F0502020204030204"/>
            </a:endParaRPr>
          </a:p>
          <a:p>
            <a:pPr marL="798195" lvl="1" indent="-340995"/>
            <a:r>
              <a:rPr lang="en-US"/>
              <a:t>Web page ranking</a:t>
            </a:r>
            <a:endParaRPr lang="en-US">
              <a:cs typeface="Calibri" panose="020F0502020204030204"/>
            </a:endParaRPr>
          </a:p>
          <a:p>
            <a:r>
              <a:rPr lang="en-US"/>
              <a:t>Datasets getting larger (e.g., wdc12 1TB): process on distributed clusters</a:t>
            </a:r>
          </a:p>
          <a:p>
            <a:pPr marL="798195" lvl="1" indent="-340995"/>
            <a:r>
              <a:rPr lang="en-US"/>
              <a:t>D-Galois [PLDI18], Gemini [OSDI16]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9C887-FC97-4265-BA22-62CAB461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C733F9-D5CE-4697-B7FD-EDB53002D17B}"/>
              </a:ext>
            </a:extLst>
          </p:cNvPr>
          <p:cNvGrpSpPr/>
          <p:nvPr/>
        </p:nvGrpSpPr>
        <p:grpSpPr>
          <a:xfrm>
            <a:off x="7725266" y="1770224"/>
            <a:ext cx="4378750" cy="4325859"/>
            <a:chOff x="7725266" y="1308311"/>
            <a:chExt cx="4378750" cy="432585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2212A30-9EA7-46CE-8950-60880BD00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80022" y="1308311"/>
              <a:ext cx="4161934" cy="41619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83F8F9-EED4-4C95-8B8D-7695BA48DCC8}"/>
                </a:ext>
              </a:extLst>
            </p:cNvPr>
            <p:cNvSpPr txBox="1"/>
            <p:nvPr/>
          </p:nvSpPr>
          <p:spPr>
            <a:xfrm>
              <a:off x="7725266" y="5372560"/>
              <a:ext cx="43787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/>
                <a:t>Image credit: Claudio </a:t>
              </a:r>
              <a:r>
                <a:rPr lang="en-US" sz="1100" err="1"/>
                <a:t>Rocchini</a:t>
              </a:r>
              <a:r>
                <a:rPr lang="en-US" sz="1100"/>
                <a:t>, Creative Commons Attribution 2.5 Generic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756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74"/>
    </mc:Choice>
    <mc:Fallback xmlns="">
      <p:transition spd="slow" advTm="7507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necessary to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491265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Insight: Partitioning consists of</a:t>
            </a:r>
          </a:p>
          <a:p>
            <a:pPr marL="798195" lvl="1" indent="-340995"/>
            <a:r>
              <a:rPr lang="en-US"/>
              <a:t>Assigning edges to hosts and creating proxies</a:t>
            </a:r>
            <a:endParaRPr lang="en-US">
              <a:cs typeface="Calibri" panose="020F0502020204030204"/>
            </a:endParaRPr>
          </a:p>
          <a:p>
            <a:pPr marL="798195" lvl="1" indent="-340995"/>
            <a:r>
              <a:rPr lang="en-US"/>
              <a:t>Choosing host to contain master proxy</a:t>
            </a:r>
            <a:endParaRPr lang="en-US">
              <a:cs typeface="Calibri" panose="020F0502020204030204"/>
            </a:endParaRPr>
          </a:p>
          <a:p>
            <a:pPr marL="798195" lvl="1" indent="-340995"/>
            <a:endParaRPr lang="en-US">
              <a:cs typeface="Calibri" panose="020F0502020204030204"/>
            </a:endParaRPr>
          </a:p>
          <a:p>
            <a:pPr marL="798195" lvl="1" indent="-340995"/>
            <a:endParaRPr lang="en-US">
              <a:cs typeface="Calibri" panose="020F0502020204030204"/>
            </a:endParaRPr>
          </a:p>
          <a:p>
            <a:pPr marL="798195" lvl="1" indent="-340995"/>
            <a:endParaRPr lang="en-US">
              <a:cs typeface="Calibri" panose="020F0502020204030204"/>
            </a:endParaRPr>
          </a:p>
          <a:p>
            <a:pPr marL="798195" lvl="1" indent="-340995"/>
            <a:endParaRPr lang="en-US">
              <a:cs typeface="Calibri" panose="020F0502020204030204"/>
            </a:endParaRPr>
          </a:p>
          <a:p>
            <a:pPr marL="798195" lvl="1" indent="-340995"/>
            <a:endParaRPr lang="en-US">
              <a:cs typeface="Calibri" panose="020F0502020204030204"/>
            </a:endParaRPr>
          </a:p>
          <a:p>
            <a:r>
              <a:rPr lang="en-US">
                <a:solidFill>
                  <a:schemeClr val="accent1"/>
                </a:solidFill>
              </a:rPr>
              <a:t>User only needs to express streaming partitioning policy as</a:t>
            </a:r>
            <a:endParaRPr lang="en-US">
              <a:solidFill>
                <a:schemeClr val="accent1"/>
              </a:solidFill>
              <a:cs typeface="Calibri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assignment of master proxy to host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>
                <a:solidFill>
                  <a:schemeClr val="accent1"/>
                </a:solidFill>
              </a:rPr>
              <a:t>assignment of edge to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BFAE0E-2670-4FBE-8351-9985A4A48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531695"/>
              </p:ext>
            </p:extLst>
          </p:nvPr>
        </p:nvGraphicFramePr>
        <p:xfrm>
          <a:off x="1261782" y="3016124"/>
          <a:ext cx="9681882" cy="1773019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1657278"/>
                    </a:ext>
                  </a:extLst>
                </a:gridCol>
                <a:gridCol w="1593725">
                  <a:extLst>
                    <a:ext uri="{9D8B030D-6E8A-4147-A177-3AD203B41FA5}">
                      <a16:colId xmlns:a16="http://schemas.microsoft.com/office/drawing/2014/main" val="737360710"/>
                    </a:ext>
                  </a:extLst>
                </a:gridCol>
                <a:gridCol w="5378824">
                  <a:extLst>
                    <a:ext uri="{9D8B030D-6E8A-4147-A177-3AD203B41FA5}">
                      <a16:colId xmlns:a16="http://schemas.microsoft.com/office/drawing/2014/main" val="3571885828"/>
                    </a:ext>
                  </a:extLst>
                </a:gridCol>
              </a:tblGrid>
              <a:tr h="39125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1804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/>
                        <a:t>Online/Streaming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Edge-Cut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Edge-balanced Edge-cut, LDG, Fennel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Vertex-Cut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PowerGraph</a:t>
                      </a:r>
                      <a:r>
                        <a:rPr lang="en-US"/>
                        <a:t>, Hybrid Vertex-cut, Ginger, HDRF, DBH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6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2D-Cut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Cartesian Vertex-cut, Checkerboard Vertex-cut, Jagged Vertex-cut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2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13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21"/>
    </mc:Choice>
    <mc:Fallback xmlns="">
      <p:transition spd="slow" advTm="2602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Functions For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User defines two functions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getMaster(prop, nodeID)</a:t>
            </a:r>
            <a:r>
              <a:rPr lang="en-US"/>
              <a:t>: given a node, return the host to which the master proxy will be assigned</a:t>
            </a:r>
          </a:p>
          <a:p>
            <a:pPr lvl="1"/>
            <a:r>
              <a:rPr lang="en-US">
                <a:solidFill>
                  <a:schemeClr val="accent1"/>
                </a:solidFill>
              </a:rPr>
              <a:t>getEdgeOwner(prop, edgeSrcID, edgeDstID)</a:t>
            </a:r>
            <a:r>
              <a:rPr lang="en-US"/>
              <a:t>: given an edge, return the host to which it will be assigned</a:t>
            </a:r>
          </a:p>
          <a:p>
            <a:r>
              <a:rPr lang="en-US"/>
              <a:t>“prop”: contains graph attributes and current partitioning state</a:t>
            </a:r>
          </a:p>
          <a:p>
            <a:r>
              <a:rPr lang="en-US"/>
              <a:t>Given these, CuSP partitions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3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6"/>
    </mc:Choice>
    <mc:Fallback xmlns="">
      <p:transition spd="slow" advTm="117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Outgoing Edge-Cut with Two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1488141"/>
            <a:ext cx="6503395" cy="4868210"/>
          </a:xfrm>
        </p:spPr>
        <p:txBody>
          <a:bodyPr>
            <a:normAutofit/>
          </a:bodyPr>
          <a:lstStyle/>
          <a:p>
            <a:r>
              <a:rPr lang="en-US"/>
              <a:t>All out-edges to host with master</a:t>
            </a:r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endParaRPr lang="en-US" sz="1800" b="1"/>
          </a:p>
          <a:p>
            <a:pPr marL="0" indent="0">
              <a:buNone/>
            </a:pPr>
            <a:r>
              <a:rPr lang="en-US" sz="1800" b="1"/>
              <a:t>getMaster</a:t>
            </a:r>
            <a:r>
              <a:rPr lang="en-US" sz="1800"/>
              <a:t>(prop, nodeID): // Evenly divide vertices among hosts</a:t>
            </a:r>
          </a:p>
          <a:p>
            <a:pPr marL="0" indent="0">
              <a:buNone/>
            </a:pPr>
            <a:r>
              <a:rPr lang="en-US" sz="1800"/>
              <a:t>    blockSize = ceil(prop.getNumNodes() / prop.getNumPartitions())</a:t>
            </a:r>
          </a:p>
          <a:p>
            <a:pPr marL="0" indent="0">
              <a:buNone/>
            </a:pPr>
            <a:r>
              <a:rPr lang="en-US" sz="1800"/>
              <a:t>    return ﬂoor(nodeID / blockSize)</a:t>
            </a:r>
          </a:p>
          <a:p>
            <a:pPr marL="0" indent="0">
              <a:buNone/>
            </a:pPr>
            <a:r>
              <a:rPr lang="en-US" sz="1800" b="1"/>
              <a:t>getEdgeOwner</a:t>
            </a:r>
            <a:r>
              <a:rPr lang="en-US" sz="1800"/>
              <a:t>(prop, edgeSrcID, edgeDstID): // to src master</a:t>
            </a:r>
          </a:p>
          <a:p>
            <a:pPr marL="0" indent="0">
              <a:buNone/>
            </a:pPr>
            <a:r>
              <a:rPr lang="en-US" sz="1800"/>
              <a:t>    return masterOf(edgeSrcID)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22</a:t>
            </a:fld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C250E90-78D9-4A7F-8088-692F6C396586}"/>
              </a:ext>
            </a:extLst>
          </p:cNvPr>
          <p:cNvSpPr/>
          <p:nvPr/>
        </p:nvSpPr>
        <p:spPr>
          <a:xfrm>
            <a:off x="194826" y="642848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AF1D2-BD56-45FD-B0B1-58CCCBE44943}"/>
              </a:ext>
            </a:extLst>
          </p:cNvPr>
          <p:cNvSpPr txBox="1"/>
          <p:nvPr/>
        </p:nvSpPr>
        <p:spPr>
          <a:xfrm>
            <a:off x="642943" y="6416535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Proxy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DC3CF7D-910B-4B50-B611-EB6CEB752B72}"/>
              </a:ext>
            </a:extLst>
          </p:cNvPr>
          <p:cNvSpPr/>
          <p:nvPr/>
        </p:nvSpPr>
        <p:spPr>
          <a:xfrm>
            <a:off x="2115212" y="643215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1190BA-7949-417A-BC65-C6F39FFC93B7}"/>
              </a:ext>
            </a:extLst>
          </p:cNvPr>
          <p:cNvSpPr txBox="1"/>
          <p:nvPr/>
        </p:nvSpPr>
        <p:spPr>
          <a:xfrm>
            <a:off x="2563329" y="6420208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Mirror Proxy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82B9D9A-4B9B-4455-89FB-F56EBF59C053}"/>
              </a:ext>
            </a:extLst>
          </p:cNvPr>
          <p:cNvSpPr/>
          <p:nvPr/>
        </p:nvSpPr>
        <p:spPr>
          <a:xfrm>
            <a:off x="6813750" y="1671473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7FB84F3-A757-4648-99B8-AAA11291A376}"/>
              </a:ext>
            </a:extLst>
          </p:cNvPr>
          <p:cNvSpPr/>
          <p:nvPr/>
        </p:nvSpPr>
        <p:spPr>
          <a:xfrm>
            <a:off x="7183993" y="2268859"/>
            <a:ext cx="372151" cy="3573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1055011-B426-4470-BFC2-3E66F015BD91}"/>
              </a:ext>
            </a:extLst>
          </p:cNvPr>
          <p:cNvSpPr/>
          <p:nvPr/>
        </p:nvSpPr>
        <p:spPr>
          <a:xfrm>
            <a:off x="8413330" y="2270419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4032F56-710C-432E-A33E-B2E3D9853B4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23576" y="2361115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B4FC127-7F6C-4C4D-B3D1-F0B128330CEC}"/>
              </a:ext>
            </a:extLst>
          </p:cNvPr>
          <p:cNvSpPr txBox="1"/>
          <p:nvPr/>
        </p:nvSpPr>
        <p:spPr>
          <a:xfrm>
            <a:off x="6823385" y="1676493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DB9C-0A82-4AFC-BE46-20A4C453CA8A}"/>
              </a:ext>
            </a:extLst>
          </p:cNvPr>
          <p:cNvSpPr/>
          <p:nvPr/>
        </p:nvSpPr>
        <p:spPr>
          <a:xfrm>
            <a:off x="6813750" y="4098942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0040E67-5BC7-4AA2-9C11-51BB295E837D}"/>
              </a:ext>
            </a:extLst>
          </p:cNvPr>
          <p:cNvSpPr/>
          <p:nvPr/>
        </p:nvSpPr>
        <p:spPr>
          <a:xfrm>
            <a:off x="7183993" y="469632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61C7ED-5971-4AC9-AA7B-C9EF9809F71B}"/>
              </a:ext>
            </a:extLst>
          </p:cNvPr>
          <p:cNvSpPr/>
          <p:nvPr/>
        </p:nvSpPr>
        <p:spPr>
          <a:xfrm>
            <a:off x="7185404" y="5914142"/>
            <a:ext cx="372151" cy="35738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939EC9D-8A54-4835-A92A-F0672D475CB3}"/>
              </a:ext>
            </a:extLst>
          </p:cNvPr>
          <p:cNvSpPr/>
          <p:nvPr/>
        </p:nvSpPr>
        <p:spPr>
          <a:xfrm>
            <a:off x="8413330" y="5914142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92B7BA9-BA32-4776-932C-0DEF389E5EEE}"/>
              </a:ext>
            </a:extLst>
          </p:cNvPr>
          <p:cNvCxnSpPr>
            <a:cxnSpLocks/>
          </p:cNvCxnSpPr>
          <p:nvPr/>
        </p:nvCxnSpPr>
        <p:spPr>
          <a:xfrm rot="5400000" flipH="1">
            <a:off x="7028037" y="5465378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639A16B-8624-4623-8D4F-5260D733AF8B}"/>
              </a:ext>
            </a:extLst>
          </p:cNvPr>
          <p:cNvCxnSpPr>
            <a:cxnSpLocks/>
          </p:cNvCxnSpPr>
          <p:nvPr/>
        </p:nvCxnSpPr>
        <p:spPr>
          <a:xfrm rot="10800000" flipH="1">
            <a:off x="7635534" y="6190331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BB83AC7-ED88-4E75-A4BB-FFF8808A7D51}"/>
              </a:ext>
            </a:extLst>
          </p:cNvPr>
          <p:cNvSpPr txBox="1"/>
          <p:nvPr/>
        </p:nvSpPr>
        <p:spPr>
          <a:xfrm>
            <a:off x="6823385" y="4103962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3DEFE30-C9C2-4DC2-A3F9-B1547B608ED7}"/>
              </a:ext>
            </a:extLst>
          </p:cNvPr>
          <p:cNvSpPr/>
          <p:nvPr/>
        </p:nvSpPr>
        <p:spPr>
          <a:xfrm>
            <a:off x="9225282" y="1671473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8B7D0A8-5C61-49A0-87BD-F3991FD3EEA8}"/>
              </a:ext>
            </a:extLst>
          </p:cNvPr>
          <p:cNvSpPr/>
          <p:nvPr/>
        </p:nvSpPr>
        <p:spPr>
          <a:xfrm>
            <a:off x="10824862" y="2270419"/>
            <a:ext cx="372151" cy="35738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B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4291B24E-13DD-42C8-A335-F7217FE9F905}"/>
              </a:ext>
            </a:extLst>
          </p:cNvPr>
          <p:cNvSpPr/>
          <p:nvPr/>
        </p:nvSpPr>
        <p:spPr>
          <a:xfrm>
            <a:off x="9596936" y="3486673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21EF3B0-6C9C-459F-B3FC-A8C14AA65F07}"/>
              </a:ext>
            </a:extLst>
          </p:cNvPr>
          <p:cNvSpPr/>
          <p:nvPr/>
        </p:nvSpPr>
        <p:spPr>
          <a:xfrm>
            <a:off x="10824862" y="3486673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5633A5-3273-45AA-955A-B070209D937F}"/>
              </a:ext>
            </a:extLst>
          </p:cNvPr>
          <p:cNvCxnSpPr>
            <a:cxnSpLocks/>
          </p:cNvCxnSpPr>
          <p:nvPr/>
        </p:nvCxnSpPr>
        <p:spPr>
          <a:xfrm rot="18900000" flipH="1">
            <a:off x="9942471" y="2965957"/>
            <a:ext cx="89820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A94E419-2B7A-42D9-85A4-1510CF86BBC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76566" y="3037909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9841CF2-695E-4679-96FD-4D49E03F8137}"/>
              </a:ext>
            </a:extLst>
          </p:cNvPr>
          <p:cNvSpPr txBox="1"/>
          <p:nvPr/>
        </p:nvSpPr>
        <p:spPr>
          <a:xfrm>
            <a:off x="9234917" y="1676493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CAE2D85-A721-4B56-8809-2A9ACBE3DBDB}"/>
              </a:ext>
            </a:extLst>
          </p:cNvPr>
          <p:cNvSpPr/>
          <p:nvPr/>
        </p:nvSpPr>
        <p:spPr>
          <a:xfrm>
            <a:off x="9225282" y="4098942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1D0818E-FB77-4654-B829-4B63F488B415}"/>
              </a:ext>
            </a:extLst>
          </p:cNvPr>
          <p:cNvSpPr/>
          <p:nvPr/>
        </p:nvSpPr>
        <p:spPr>
          <a:xfrm>
            <a:off x="9595525" y="469632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F42B00C-3C17-4C2C-81FF-D20C71E432DC}"/>
              </a:ext>
            </a:extLst>
          </p:cNvPr>
          <p:cNvSpPr/>
          <p:nvPr/>
        </p:nvSpPr>
        <p:spPr>
          <a:xfrm>
            <a:off x="9596936" y="5914142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C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2343214-9869-4AF6-B124-C7B82C1C49FF}"/>
              </a:ext>
            </a:extLst>
          </p:cNvPr>
          <p:cNvSpPr/>
          <p:nvPr/>
        </p:nvSpPr>
        <p:spPr>
          <a:xfrm>
            <a:off x="10824862" y="5914142"/>
            <a:ext cx="372151" cy="3573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D23C8E7-002A-4AEE-BE7A-D04E959EA24E}"/>
              </a:ext>
            </a:extLst>
          </p:cNvPr>
          <p:cNvCxnSpPr>
            <a:cxnSpLocks/>
          </p:cNvCxnSpPr>
          <p:nvPr/>
        </p:nvCxnSpPr>
        <p:spPr>
          <a:xfrm rot="2700000" flipH="1">
            <a:off x="9937700" y="5374743"/>
            <a:ext cx="898202" cy="1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0546C5B-63B2-4105-8715-6677470E374D}"/>
              </a:ext>
            </a:extLst>
          </p:cNvPr>
          <p:cNvCxnSpPr>
            <a:cxnSpLocks/>
          </p:cNvCxnSpPr>
          <p:nvPr/>
        </p:nvCxnSpPr>
        <p:spPr>
          <a:xfrm flipH="1">
            <a:off x="10035108" y="6006624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C84188C-DFBA-406B-B1AC-F9BDAEEF1A3D}"/>
              </a:ext>
            </a:extLst>
          </p:cNvPr>
          <p:cNvSpPr txBox="1"/>
          <p:nvPr/>
        </p:nvSpPr>
        <p:spPr>
          <a:xfrm>
            <a:off x="9234917" y="4103962"/>
            <a:ext cx="88527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4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5BBE7F2-165B-4FEB-801E-6DAAC4BB6C4B}"/>
              </a:ext>
            </a:extLst>
          </p:cNvPr>
          <p:cNvGrpSpPr/>
          <p:nvPr/>
        </p:nvGrpSpPr>
        <p:grpSpPr>
          <a:xfrm>
            <a:off x="2487363" y="2158606"/>
            <a:ext cx="1855681" cy="1852161"/>
            <a:chOff x="2549528" y="1925524"/>
            <a:chExt cx="1855681" cy="185216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826566-0339-462E-904C-7BD354025C5F}"/>
                </a:ext>
              </a:extLst>
            </p:cNvPr>
            <p:cNvSpPr/>
            <p:nvPr/>
          </p:nvSpPr>
          <p:spPr>
            <a:xfrm>
              <a:off x="3290853" y="2664252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1C956C-9CBD-4368-80ED-82AFBBC51B56}"/>
                </a:ext>
              </a:extLst>
            </p:cNvPr>
            <p:cNvSpPr/>
            <p:nvPr/>
          </p:nvSpPr>
          <p:spPr>
            <a:xfrm>
              <a:off x="3661096" y="2664251"/>
              <a:ext cx="371145" cy="371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F5F32B8-685A-4791-8FFD-2C634EE56238}"/>
                </a:ext>
              </a:extLst>
            </p:cNvPr>
            <p:cNvSpPr/>
            <p:nvPr/>
          </p:nvSpPr>
          <p:spPr>
            <a:xfrm>
              <a:off x="4031572" y="2664251"/>
              <a:ext cx="371145" cy="371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49D5F84-8312-415B-A063-3842A2B39A5F}"/>
                </a:ext>
              </a:extLst>
            </p:cNvPr>
            <p:cNvSpPr/>
            <p:nvPr/>
          </p:nvSpPr>
          <p:spPr>
            <a:xfrm>
              <a:off x="3290853" y="3035397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FADEA3-368C-4DA4-AF80-4F5A42EA797E}"/>
                </a:ext>
              </a:extLst>
            </p:cNvPr>
            <p:cNvSpPr/>
            <p:nvPr/>
          </p:nvSpPr>
          <p:spPr>
            <a:xfrm>
              <a:off x="3661096" y="3035396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05C67F0-183E-4963-B23A-FBDB7B84C50A}"/>
                </a:ext>
              </a:extLst>
            </p:cNvPr>
            <p:cNvSpPr/>
            <p:nvPr/>
          </p:nvSpPr>
          <p:spPr>
            <a:xfrm>
              <a:off x="4031572" y="3035396"/>
              <a:ext cx="371145" cy="3711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899B6F3-97E6-4519-A06C-CF0D7EA6BD77}"/>
                </a:ext>
              </a:extLst>
            </p:cNvPr>
            <p:cNvSpPr/>
            <p:nvPr/>
          </p:nvSpPr>
          <p:spPr>
            <a:xfrm>
              <a:off x="3290853" y="3406540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21621E-455F-4795-B047-71DD32CAA834}"/>
                </a:ext>
              </a:extLst>
            </p:cNvPr>
            <p:cNvSpPr/>
            <p:nvPr/>
          </p:nvSpPr>
          <p:spPr>
            <a:xfrm>
              <a:off x="3661096" y="3406539"/>
              <a:ext cx="371145" cy="371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2AD02D7-3A47-48B4-BF6C-DD10F6B2A19E}"/>
                </a:ext>
              </a:extLst>
            </p:cNvPr>
            <p:cNvSpPr/>
            <p:nvPr/>
          </p:nvSpPr>
          <p:spPr>
            <a:xfrm>
              <a:off x="4031572" y="3406539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A40306C-BA99-4075-92C1-2DDD0D5DA634}"/>
                </a:ext>
              </a:extLst>
            </p:cNvPr>
            <p:cNvSpPr/>
            <p:nvPr/>
          </p:nvSpPr>
          <p:spPr>
            <a:xfrm>
              <a:off x="2549528" y="2293104"/>
              <a:ext cx="371145" cy="37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2602916-3C76-4F9B-B6A0-6CE2323256C3}"/>
                </a:ext>
              </a:extLst>
            </p:cNvPr>
            <p:cNvSpPr/>
            <p:nvPr/>
          </p:nvSpPr>
          <p:spPr>
            <a:xfrm>
              <a:off x="2549528" y="2664249"/>
              <a:ext cx="371145" cy="371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D198C0-27F9-4C6A-9E12-C78E18CCB26D}"/>
                </a:ext>
              </a:extLst>
            </p:cNvPr>
            <p:cNvSpPr/>
            <p:nvPr/>
          </p:nvSpPr>
          <p:spPr>
            <a:xfrm>
              <a:off x="2549528" y="3035394"/>
              <a:ext cx="371145" cy="3711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4E95DD0-E2D1-45D6-86A4-2400B8AFFFC2}"/>
                </a:ext>
              </a:extLst>
            </p:cNvPr>
            <p:cNvSpPr/>
            <p:nvPr/>
          </p:nvSpPr>
          <p:spPr>
            <a:xfrm>
              <a:off x="2549528" y="3406537"/>
              <a:ext cx="371145" cy="371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1ED4637-AD34-4BA2-95AA-2F14870D2EC4}"/>
                </a:ext>
              </a:extLst>
            </p:cNvPr>
            <p:cNvSpPr/>
            <p:nvPr/>
          </p:nvSpPr>
          <p:spPr>
            <a:xfrm>
              <a:off x="2921594" y="1925525"/>
              <a:ext cx="371145" cy="37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D15E77E-E1F5-42EA-AF45-91304D551C06}"/>
                </a:ext>
              </a:extLst>
            </p:cNvPr>
            <p:cNvSpPr/>
            <p:nvPr/>
          </p:nvSpPr>
          <p:spPr>
            <a:xfrm>
              <a:off x="3290853" y="1925525"/>
              <a:ext cx="371145" cy="371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E7D501-1E97-4827-BBAB-5E9DDD61510D}"/>
                </a:ext>
              </a:extLst>
            </p:cNvPr>
            <p:cNvSpPr/>
            <p:nvPr/>
          </p:nvSpPr>
          <p:spPr>
            <a:xfrm>
              <a:off x="3661096" y="1925524"/>
              <a:ext cx="371145" cy="3711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17D050D-9DD0-43A0-8B60-5328BC3DB249}"/>
                </a:ext>
              </a:extLst>
            </p:cNvPr>
            <p:cNvSpPr/>
            <p:nvPr/>
          </p:nvSpPr>
          <p:spPr>
            <a:xfrm>
              <a:off x="4034064" y="1925524"/>
              <a:ext cx="371145" cy="371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C3AEB4E-ED3F-4565-BABB-8DF8D5134671}"/>
                </a:ext>
              </a:extLst>
            </p:cNvPr>
            <p:cNvSpPr/>
            <p:nvPr/>
          </p:nvSpPr>
          <p:spPr>
            <a:xfrm>
              <a:off x="2921594" y="2293107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B62F9C0-2652-489F-A507-9AFF1FAD16F2}"/>
                </a:ext>
              </a:extLst>
            </p:cNvPr>
            <p:cNvSpPr/>
            <p:nvPr/>
          </p:nvSpPr>
          <p:spPr>
            <a:xfrm>
              <a:off x="3290853" y="2293107"/>
              <a:ext cx="371145" cy="37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4312922-AF32-47EE-9F43-9B0A6BBF9412}"/>
                </a:ext>
              </a:extLst>
            </p:cNvPr>
            <p:cNvSpPr/>
            <p:nvPr/>
          </p:nvSpPr>
          <p:spPr>
            <a:xfrm>
              <a:off x="3661096" y="2293106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F04D08-9A70-492E-B29B-7CA39F15FDC8}"/>
                </a:ext>
              </a:extLst>
            </p:cNvPr>
            <p:cNvSpPr/>
            <p:nvPr/>
          </p:nvSpPr>
          <p:spPr>
            <a:xfrm>
              <a:off x="4031572" y="2293106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8DC55F4-46A4-4F31-A9A0-517069614889}"/>
                </a:ext>
              </a:extLst>
            </p:cNvPr>
            <p:cNvSpPr/>
            <p:nvPr/>
          </p:nvSpPr>
          <p:spPr>
            <a:xfrm>
              <a:off x="2921594" y="2664252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2DC5604-06A9-4BE2-A4AC-16B302632189}"/>
                </a:ext>
              </a:extLst>
            </p:cNvPr>
            <p:cNvSpPr/>
            <p:nvPr/>
          </p:nvSpPr>
          <p:spPr>
            <a:xfrm>
              <a:off x="2921594" y="3035397"/>
              <a:ext cx="371145" cy="3711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CD122E1-769F-4D5B-9912-BCC51436FA23}"/>
                </a:ext>
              </a:extLst>
            </p:cNvPr>
            <p:cNvSpPr/>
            <p:nvPr/>
          </p:nvSpPr>
          <p:spPr>
            <a:xfrm>
              <a:off x="2921594" y="3406540"/>
              <a:ext cx="371145" cy="371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74FF8FA-7ABB-43A6-8A05-3F4BCCBFDED8}"/>
              </a:ext>
            </a:extLst>
          </p:cNvPr>
          <p:cNvCxnSpPr>
            <a:cxnSpLocks/>
          </p:cNvCxnSpPr>
          <p:nvPr/>
        </p:nvCxnSpPr>
        <p:spPr>
          <a:xfrm flipH="1">
            <a:off x="2858508" y="2908313"/>
            <a:ext cx="14820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7C84C6-CDFC-44EB-848A-63DAEBD376AF}"/>
              </a:ext>
            </a:extLst>
          </p:cNvPr>
          <p:cNvCxnSpPr>
            <a:cxnSpLocks/>
          </p:cNvCxnSpPr>
          <p:nvPr/>
        </p:nvCxnSpPr>
        <p:spPr>
          <a:xfrm flipH="1">
            <a:off x="2861500" y="3275863"/>
            <a:ext cx="14820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51D3FA-0747-48B3-82A3-B735FEB900F0}"/>
              </a:ext>
            </a:extLst>
          </p:cNvPr>
          <p:cNvCxnSpPr>
            <a:cxnSpLocks/>
          </p:cNvCxnSpPr>
          <p:nvPr/>
        </p:nvCxnSpPr>
        <p:spPr>
          <a:xfrm flipH="1">
            <a:off x="2855522" y="3652385"/>
            <a:ext cx="14820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03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13"/>
    </mc:Choice>
    <mc:Fallback xmlns="">
      <p:transition spd="slow" advTm="3321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Vertex-Cut with Two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1488141"/>
            <a:ext cx="6503395" cy="486821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2D cut of adjacency matrix:</a:t>
            </a:r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 b="1"/>
              <a:t>getMaster</a:t>
            </a:r>
            <a:r>
              <a:rPr lang="en-US" sz="1800"/>
              <a:t>: same as outgoing edge-cut</a:t>
            </a:r>
          </a:p>
          <a:p>
            <a:pPr marL="0" indent="0">
              <a:buNone/>
            </a:pPr>
            <a:r>
              <a:rPr lang="en-US" sz="1800" b="1"/>
              <a:t>getEdgeOwner</a:t>
            </a:r>
            <a:r>
              <a:rPr lang="en-US" sz="1800"/>
              <a:t>(prop, edgeSrcID, edgeDstID): // assign edges via 2d grid</a:t>
            </a:r>
          </a:p>
          <a:p>
            <a:pPr marL="0" indent="0">
              <a:buNone/>
            </a:pPr>
            <a:r>
              <a:rPr lang="en-US" sz="1800"/>
              <a:t>    ﬁnd pr and pc s.t. (pr × pc) == prop.getNumPartitions()</a:t>
            </a:r>
          </a:p>
          <a:p>
            <a:pPr marL="0" indent="0">
              <a:buNone/>
            </a:pPr>
            <a:r>
              <a:rPr lang="en-US" sz="1800"/>
              <a:t>    blockedRowOffset = ﬂoor(masterOf(edgeSrcID) / pc) * pc</a:t>
            </a:r>
          </a:p>
          <a:p>
            <a:pPr marL="0" indent="0">
              <a:buNone/>
            </a:pPr>
            <a:r>
              <a:rPr lang="en-US" sz="1800"/>
              <a:t>    </a:t>
            </a:r>
            <a:r>
              <a:rPr lang="en-US" sz="1800" err="1"/>
              <a:t>cyclicColumnOffset</a:t>
            </a:r>
            <a:r>
              <a:rPr lang="en-US" sz="1800"/>
              <a:t> = masterOf(edgeDstID) % pc</a:t>
            </a:r>
          </a:p>
          <a:p>
            <a:pPr marL="0" indent="0">
              <a:buNone/>
            </a:pPr>
            <a:r>
              <a:rPr lang="en-US" sz="1800"/>
              <a:t>    return (blockedRowOffset + </a:t>
            </a:r>
            <a:r>
              <a:rPr lang="en-US" sz="1800" err="1"/>
              <a:t>cyclicColumnOffset</a:t>
            </a:r>
            <a:r>
              <a:rPr lang="en-US" sz="180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23</a:t>
            </a:fld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CFEFE37-F861-423B-A080-68B80363769D}"/>
              </a:ext>
            </a:extLst>
          </p:cNvPr>
          <p:cNvGrpSpPr/>
          <p:nvPr/>
        </p:nvGrpSpPr>
        <p:grpSpPr>
          <a:xfrm>
            <a:off x="6815056" y="1672609"/>
            <a:ext cx="4823064" cy="4854938"/>
            <a:chOff x="6798121" y="1604877"/>
            <a:chExt cx="4823064" cy="485493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1CA6AC-F1DB-4FDB-9D46-A277ABAE7DAD}"/>
                </a:ext>
              </a:extLst>
            </p:cNvPr>
            <p:cNvSpPr/>
            <p:nvPr/>
          </p:nvSpPr>
          <p:spPr>
            <a:xfrm>
              <a:off x="6798121" y="1604877"/>
              <a:ext cx="2411532" cy="2427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10A6AC1-4DF6-4E52-A795-770BFE46FAA9}"/>
                </a:ext>
              </a:extLst>
            </p:cNvPr>
            <p:cNvSpPr/>
            <p:nvPr/>
          </p:nvSpPr>
          <p:spPr>
            <a:xfrm>
              <a:off x="7168364" y="2202263"/>
              <a:ext cx="372151" cy="35738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A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2B3E8-8A67-4DFB-A285-D2C150DEA5ED}"/>
                </a:ext>
              </a:extLst>
            </p:cNvPr>
            <p:cNvSpPr/>
            <p:nvPr/>
          </p:nvSpPr>
          <p:spPr>
            <a:xfrm>
              <a:off x="8397701" y="2203823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B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457DB9-8E1A-45B6-B7D9-B04880574752}"/>
                </a:ext>
              </a:extLst>
            </p:cNvPr>
            <p:cNvSpPr/>
            <p:nvPr/>
          </p:nvSpPr>
          <p:spPr>
            <a:xfrm>
              <a:off x="7169775" y="3420077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C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498F53-51F8-4E38-8B05-9572A5952AF4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7515310" y="2899361"/>
              <a:ext cx="89820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975B9A6-7F67-47BC-B72C-9BE43DD1CE05}"/>
                </a:ext>
              </a:extLst>
            </p:cNvPr>
            <p:cNvSpPr txBox="1"/>
            <p:nvPr/>
          </p:nvSpPr>
          <p:spPr>
            <a:xfrm>
              <a:off x="6807756" y="1609897"/>
              <a:ext cx="885274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Host 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44EBD0C-D7A9-413A-9EFA-FB2C6ED07273}"/>
                </a:ext>
              </a:extLst>
            </p:cNvPr>
            <p:cNvSpPr/>
            <p:nvPr/>
          </p:nvSpPr>
          <p:spPr>
            <a:xfrm>
              <a:off x="6798121" y="4032346"/>
              <a:ext cx="2411532" cy="2427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98A00A1-CB64-493F-A8B6-E6DAAFFA171C}"/>
                </a:ext>
              </a:extLst>
            </p:cNvPr>
            <p:cNvSpPr/>
            <p:nvPr/>
          </p:nvSpPr>
          <p:spPr>
            <a:xfrm>
              <a:off x="7168364" y="4629732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503378-A07D-42BD-8B14-3E9F1FE4E4E2}"/>
                </a:ext>
              </a:extLst>
            </p:cNvPr>
            <p:cNvSpPr/>
            <p:nvPr/>
          </p:nvSpPr>
          <p:spPr>
            <a:xfrm>
              <a:off x="7169775" y="5847546"/>
              <a:ext cx="372151" cy="35738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25974C2-A562-44F3-806A-93FE1CB37A77}"/>
                </a:ext>
              </a:extLst>
            </p:cNvPr>
            <p:cNvSpPr/>
            <p:nvPr/>
          </p:nvSpPr>
          <p:spPr>
            <a:xfrm>
              <a:off x="8397701" y="5847546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D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ACA994-F720-40E2-8F00-45A308C98AEC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7510539" y="5308147"/>
              <a:ext cx="898202" cy="1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028BD93-E631-4AC4-B879-06D86AD11143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012408" y="5398782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AEDEE49-666F-4E82-B581-142099A992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7947" y="5940028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7CA879D-B781-4079-96FD-14B3AD55E995}"/>
                </a:ext>
              </a:extLst>
            </p:cNvPr>
            <p:cNvSpPr txBox="1"/>
            <p:nvPr/>
          </p:nvSpPr>
          <p:spPr>
            <a:xfrm>
              <a:off x="6807756" y="4037366"/>
              <a:ext cx="8852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Host 3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40FED64-44E4-44FC-AE0B-8CD03C7F16FC}"/>
                </a:ext>
              </a:extLst>
            </p:cNvPr>
            <p:cNvSpPr/>
            <p:nvPr/>
          </p:nvSpPr>
          <p:spPr>
            <a:xfrm>
              <a:off x="9209653" y="1604877"/>
              <a:ext cx="2411532" cy="2427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EF0F154-EC75-43FF-B562-B2E1D6DD9F36}"/>
                </a:ext>
              </a:extLst>
            </p:cNvPr>
            <p:cNvSpPr/>
            <p:nvPr/>
          </p:nvSpPr>
          <p:spPr>
            <a:xfrm>
              <a:off x="9579896" y="2202263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F759EAD-077E-4729-8CD7-34811E1B1828}"/>
                </a:ext>
              </a:extLst>
            </p:cNvPr>
            <p:cNvSpPr/>
            <p:nvPr/>
          </p:nvSpPr>
          <p:spPr>
            <a:xfrm>
              <a:off x="10809233" y="2203823"/>
              <a:ext cx="372151" cy="357382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B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0862283-6BD8-4D19-B01A-D5374FB972BA}"/>
                </a:ext>
              </a:extLst>
            </p:cNvPr>
            <p:cNvSpPr/>
            <p:nvPr/>
          </p:nvSpPr>
          <p:spPr>
            <a:xfrm>
              <a:off x="10809233" y="3420077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D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AEB10C8-9FD3-459B-9ACB-68E4B588EBC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019479" y="2294519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D3F7CBB-7A48-4937-8EE4-42EEF8D6BF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0660937" y="2971313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97A1C77-5A4B-4ED6-ADBB-F892FF6FFDE1}"/>
                </a:ext>
              </a:extLst>
            </p:cNvPr>
            <p:cNvSpPr txBox="1"/>
            <p:nvPr/>
          </p:nvSpPr>
          <p:spPr>
            <a:xfrm>
              <a:off x="9219288" y="1609897"/>
              <a:ext cx="885274" cy="40011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Host 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7836D31-DB2B-463A-AF70-BE4C27F6004F}"/>
                </a:ext>
              </a:extLst>
            </p:cNvPr>
            <p:cNvSpPr/>
            <p:nvPr/>
          </p:nvSpPr>
          <p:spPr>
            <a:xfrm>
              <a:off x="9209653" y="4032346"/>
              <a:ext cx="2411532" cy="24274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E2BE8A3D-550D-4FC9-ADE3-18C7CA57B4BF}"/>
                </a:ext>
              </a:extLst>
            </p:cNvPr>
            <p:cNvSpPr/>
            <p:nvPr/>
          </p:nvSpPr>
          <p:spPr>
            <a:xfrm>
              <a:off x="9581307" y="5847546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C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AD0D222-4FD7-446D-BE66-5F63103D78BF}"/>
                </a:ext>
              </a:extLst>
            </p:cNvPr>
            <p:cNvSpPr/>
            <p:nvPr/>
          </p:nvSpPr>
          <p:spPr>
            <a:xfrm>
              <a:off x="10809233" y="5847546"/>
              <a:ext cx="372151" cy="35738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D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4E77BB0-AA8A-4E17-A505-B530CE300F5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031437" y="6123735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4CBBA08-211F-4B32-9AEE-ED635E244707}"/>
                </a:ext>
              </a:extLst>
            </p:cNvPr>
            <p:cNvSpPr txBox="1"/>
            <p:nvPr/>
          </p:nvSpPr>
          <p:spPr>
            <a:xfrm>
              <a:off x="9219288" y="4037366"/>
              <a:ext cx="885274" cy="40011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/>
                <a:t>Host 4</a:t>
              </a: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9C250E90-78D9-4A7F-8088-692F6C396586}"/>
              </a:ext>
            </a:extLst>
          </p:cNvPr>
          <p:cNvSpPr/>
          <p:nvPr/>
        </p:nvSpPr>
        <p:spPr>
          <a:xfrm>
            <a:off x="194826" y="6428485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2AF1D2-BD56-45FD-B0B1-58CCCBE44943}"/>
              </a:ext>
            </a:extLst>
          </p:cNvPr>
          <p:cNvSpPr txBox="1"/>
          <p:nvPr/>
        </p:nvSpPr>
        <p:spPr>
          <a:xfrm>
            <a:off x="642943" y="6416535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Master Proxy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7DC3CF7D-910B-4B50-B611-EB6CEB752B72}"/>
              </a:ext>
            </a:extLst>
          </p:cNvPr>
          <p:cNvSpPr/>
          <p:nvPr/>
        </p:nvSpPr>
        <p:spPr>
          <a:xfrm>
            <a:off x="2115212" y="6432158"/>
            <a:ext cx="372151" cy="357382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1190BA-7949-417A-BC65-C6F39FFC93B7}"/>
              </a:ext>
            </a:extLst>
          </p:cNvPr>
          <p:cNvSpPr txBox="1"/>
          <p:nvPr/>
        </p:nvSpPr>
        <p:spPr>
          <a:xfrm>
            <a:off x="2563329" y="6420208"/>
            <a:ext cx="1362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Mirror Proxy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CF445AE-82EC-4B1D-95FE-EB9D504F965C}"/>
              </a:ext>
            </a:extLst>
          </p:cNvPr>
          <p:cNvGrpSpPr/>
          <p:nvPr/>
        </p:nvGrpSpPr>
        <p:grpSpPr>
          <a:xfrm>
            <a:off x="2487361" y="2061629"/>
            <a:ext cx="1652556" cy="1649421"/>
            <a:chOff x="2549528" y="1925524"/>
            <a:chExt cx="1855681" cy="185216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99F667F-7DCE-42A1-82E9-49038F7343FC}"/>
                </a:ext>
              </a:extLst>
            </p:cNvPr>
            <p:cNvSpPr/>
            <p:nvPr/>
          </p:nvSpPr>
          <p:spPr>
            <a:xfrm>
              <a:off x="3290853" y="2664252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596ADE-4B80-41BF-9AC6-6C376A5F2B2E}"/>
                </a:ext>
              </a:extLst>
            </p:cNvPr>
            <p:cNvSpPr/>
            <p:nvPr/>
          </p:nvSpPr>
          <p:spPr>
            <a:xfrm>
              <a:off x="3661096" y="2664251"/>
              <a:ext cx="371145" cy="37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4D03A6F-6BF4-4461-A68D-5C6047581518}"/>
                </a:ext>
              </a:extLst>
            </p:cNvPr>
            <p:cNvSpPr/>
            <p:nvPr/>
          </p:nvSpPr>
          <p:spPr>
            <a:xfrm>
              <a:off x="4031572" y="2664251"/>
              <a:ext cx="371145" cy="371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42AA78E-35AE-4063-B636-1EFA4384AF1F}"/>
                </a:ext>
              </a:extLst>
            </p:cNvPr>
            <p:cNvSpPr/>
            <p:nvPr/>
          </p:nvSpPr>
          <p:spPr>
            <a:xfrm>
              <a:off x="3290853" y="3035397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10CD7D1-E2CC-4007-B186-7EE00855A8A4}"/>
                </a:ext>
              </a:extLst>
            </p:cNvPr>
            <p:cNvSpPr/>
            <p:nvPr/>
          </p:nvSpPr>
          <p:spPr>
            <a:xfrm>
              <a:off x="3661096" y="3035396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DC34EE7-6B64-4109-B4D1-3719C4ACFE09}"/>
                </a:ext>
              </a:extLst>
            </p:cNvPr>
            <p:cNvSpPr/>
            <p:nvPr/>
          </p:nvSpPr>
          <p:spPr>
            <a:xfrm>
              <a:off x="4031572" y="3035396"/>
              <a:ext cx="371145" cy="371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50264F9-DF01-4828-A9F1-743C12B86366}"/>
                </a:ext>
              </a:extLst>
            </p:cNvPr>
            <p:cNvSpPr/>
            <p:nvPr/>
          </p:nvSpPr>
          <p:spPr>
            <a:xfrm>
              <a:off x="3290853" y="3406540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E192796-2A54-4670-B5AE-C6C7A1C912DE}"/>
                </a:ext>
              </a:extLst>
            </p:cNvPr>
            <p:cNvSpPr/>
            <p:nvPr/>
          </p:nvSpPr>
          <p:spPr>
            <a:xfrm>
              <a:off x="3661096" y="3406539"/>
              <a:ext cx="371145" cy="3711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E65250B-61B2-4811-9FA8-A1A90704E255}"/>
                </a:ext>
              </a:extLst>
            </p:cNvPr>
            <p:cNvSpPr/>
            <p:nvPr/>
          </p:nvSpPr>
          <p:spPr>
            <a:xfrm>
              <a:off x="4031572" y="3406539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A790AF3-0A46-4035-9963-05A84F9C6C61}"/>
                </a:ext>
              </a:extLst>
            </p:cNvPr>
            <p:cNvSpPr/>
            <p:nvPr/>
          </p:nvSpPr>
          <p:spPr>
            <a:xfrm>
              <a:off x="2549528" y="2293104"/>
              <a:ext cx="371145" cy="37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2565D-6F2E-42DA-9BD8-B171F766D52D}"/>
                </a:ext>
              </a:extLst>
            </p:cNvPr>
            <p:cNvSpPr/>
            <p:nvPr/>
          </p:nvSpPr>
          <p:spPr>
            <a:xfrm>
              <a:off x="2549528" y="2664249"/>
              <a:ext cx="371145" cy="371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873C73-134B-45BB-8D83-142E3E18FFFA}"/>
                </a:ext>
              </a:extLst>
            </p:cNvPr>
            <p:cNvSpPr/>
            <p:nvPr/>
          </p:nvSpPr>
          <p:spPr>
            <a:xfrm>
              <a:off x="2549528" y="3035394"/>
              <a:ext cx="371145" cy="3711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67DF604-BB56-411D-860B-72B788C88507}"/>
                </a:ext>
              </a:extLst>
            </p:cNvPr>
            <p:cNvSpPr/>
            <p:nvPr/>
          </p:nvSpPr>
          <p:spPr>
            <a:xfrm>
              <a:off x="2549528" y="3406537"/>
              <a:ext cx="371145" cy="371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EE4F21C-DB79-40E7-A586-89044AEF02C9}"/>
                </a:ext>
              </a:extLst>
            </p:cNvPr>
            <p:cNvSpPr/>
            <p:nvPr/>
          </p:nvSpPr>
          <p:spPr>
            <a:xfrm>
              <a:off x="2921594" y="1925525"/>
              <a:ext cx="371145" cy="3711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7A7825-474A-429D-B6DE-5F41876B5D59}"/>
                </a:ext>
              </a:extLst>
            </p:cNvPr>
            <p:cNvSpPr/>
            <p:nvPr/>
          </p:nvSpPr>
          <p:spPr>
            <a:xfrm>
              <a:off x="3290853" y="1925525"/>
              <a:ext cx="371145" cy="371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51D158D-4885-4875-958D-B59D786F51E2}"/>
                </a:ext>
              </a:extLst>
            </p:cNvPr>
            <p:cNvSpPr/>
            <p:nvPr/>
          </p:nvSpPr>
          <p:spPr>
            <a:xfrm>
              <a:off x="3661096" y="1925524"/>
              <a:ext cx="371145" cy="3711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0D167EB-F360-4491-B22B-79A1A3E60D16}"/>
                </a:ext>
              </a:extLst>
            </p:cNvPr>
            <p:cNvSpPr/>
            <p:nvPr/>
          </p:nvSpPr>
          <p:spPr>
            <a:xfrm>
              <a:off x="4034064" y="1925524"/>
              <a:ext cx="371145" cy="37114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199EFD2-0D15-446F-B600-2200DFADECE3}"/>
                </a:ext>
              </a:extLst>
            </p:cNvPr>
            <p:cNvSpPr/>
            <p:nvPr/>
          </p:nvSpPr>
          <p:spPr>
            <a:xfrm>
              <a:off x="3290853" y="2293107"/>
              <a:ext cx="371145" cy="3711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8B121C-38AA-4FDF-A8E4-14A775E0A24C}"/>
                </a:ext>
              </a:extLst>
            </p:cNvPr>
            <p:cNvSpPr/>
            <p:nvPr/>
          </p:nvSpPr>
          <p:spPr>
            <a:xfrm>
              <a:off x="2921594" y="2293107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DCFC66B-F00A-4134-8609-7EB95EEDDF14}"/>
                </a:ext>
              </a:extLst>
            </p:cNvPr>
            <p:cNvSpPr/>
            <p:nvPr/>
          </p:nvSpPr>
          <p:spPr>
            <a:xfrm>
              <a:off x="3661096" y="2293106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AA48620-A1E7-4CC6-BB08-9B6748EF1148}"/>
                </a:ext>
              </a:extLst>
            </p:cNvPr>
            <p:cNvSpPr/>
            <p:nvPr/>
          </p:nvSpPr>
          <p:spPr>
            <a:xfrm>
              <a:off x="4031572" y="2293106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938D1DC-9002-442A-8030-31F824A3F010}"/>
                </a:ext>
              </a:extLst>
            </p:cNvPr>
            <p:cNvSpPr/>
            <p:nvPr/>
          </p:nvSpPr>
          <p:spPr>
            <a:xfrm>
              <a:off x="2921594" y="2664252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4D5C790-ED99-4361-9E8D-339001938A9D}"/>
                </a:ext>
              </a:extLst>
            </p:cNvPr>
            <p:cNvSpPr/>
            <p:nvPr/>
          </p:nvSpPr>
          <p:spPr>
            <a:xfrm>
              <a:off x="2921594" y="3035397"/>
              <a:ext cx="371145" cy="3711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E3EEEB1-AFF0-418C-AD54-42A68BC5E170}"/>
                </a:ext>
              </a:extLst>
            </p:cNvPr>
            <p:cNvSpPr/>
            <p:nvPr/>
          </p:nvSpPr>
          <p:spPr>
            <a:xfrm>
              <a:off x="2921594" y="3406540"/>
              <a:ext cx="371145" cy="3711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2777D1-A3E4-4F04-8FBF-778CF7D7CD37}"/>
              </a:ext>
            </a:extLst>
          </p:cNvPr>
          <p:cNvCxnSpPr>
            <a:cxnSpLocks/>
          </p:cNvCxnSpPr>
          <p:nvPr/>
        </p:nvCxnSpPr>
        <p:spPr>
          <a:xfrm>
            <a:off x="3477259" y="2388976"/>
            <a:ext cx="0" cy="1322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95F16DB-FA85-4CE2-BDFC-03EE11D0DACA}"/>
              </a:ext>
            </a:extLst>
          </p:cNvPr>
          <p:cNvCxnSpPr>
            <a:cxnSpLocks/>
          </p:cNvCxnSpPr>
          <p:nvPr/>
        </p:nvCxnSpPr>
        <p:spPr>
          <a:xfrm rot="5400000">
            <a:off x="3480251" y="2403920"/>
            <a:ext cx="0" cy="1322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8DB9BCF-4F8E-4AFC-8D68-56D2AC812DE5}"/>
              </a:ext>
            </a:extLst>
          </p:cNvPr>
          <p:cNvCxnSpPr>
            <a:cxnSpLocks/>
          </p:cNvCxnSpPr>
          <p:nvPr/>
        </p:nvCxnSpPr>
        <p:spPr>
          <a:xfrm>
            <a:off x="3147540" y="2388972"/>
            <a:ext cx="0" cy="1322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10AFAB3-18E1-43A8-8E51-A65BFCD1EC6E}"/>
              </a:ext>
            </a:extLst>
          </p:cNvPr>
          <p:cNvCxnSpPr>
            <a:cxnSpLocks/>
          </p:cNvCxnSpPr>
          <p:nvPr/>
        </p:nvCxnSpPr>
        <p:spPr>
          <a:xfrm>
            <a:off x="3816342" y="2388972"/>
            <a:ext cx="0" cy="1322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061A7D8-10F9-4B0D-8048-77F4827AE84F}"/>
              </a:ext>
            </a:extLst>
          </p:cNvPr>
          <p:cNvCxnSpPr>
            <a:cxnSpLocks/>
          </p:cNvCxnSpPr>
          <p:nvPr/>
        </p:nvCxnSpPr>
        <p:spPr>
          <a:xfrm rot="5400000">
            <a:off x="3478917" y="2064779"/>
            <a:ext cx="0" cy="1322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4710EC2-4104-412A-B423-4212104C4C02}"/>
              </a:ext>
            </a:extLst>
          </p:cNvPr>
          <p:cNvCxnSpPr>
            <a:cxnSpLocks/>
          </p:cNvCxnSpPr>
          <p:nvPr/>
        </p:nvCxnSpPr>
        <p:spPr>
          <a:xfrm rot="5400000">
            <a:off x="3476660" y="2723353"/>
            <a:ext cx="0" cy="13220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96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92"/>
    </mc:Choice>
    <mc:Fallback xmlns="">
      <p:transition spd="slow" advTm="3769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38883-8BB4-40D7-9C24-15F48412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CuSP Is Powerful and Flexible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85588-7874-41C6-A013-77858CC0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24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B16BC6-F661-4E04-9E36-023E06247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1371136"/>
            <a:ext cx="11518153" cy="3305192"/>
          </a:xfrm>
        </p:spPr>
        <p:txBody>
          <a:bodyPr>
            <a:normAutofit fontScale="70000" lnSpcReduction="20000"/>
          </a:bodyPr>
          <a:lstStyle/>
          <a:p>
            <a:r>
              <a:rPr lang="en-US" b="1"/>
              <a:t>Master Functions: 4</a:t>
            </a:r>
          </a:p>
          <a:p>
            <a:pPr lvl="1"/>
            <a:r>
              <a:rPr lang="en-US" b="1"/>
              <a:t>Contiguous</a:t>
            </a:r>
            <a:r>
              <a:rPr lang="en-US"/>
              <a:t>: blocked distribution of nodes</a:t>
            </a:r>
            <a:endParaRPr lang="en-US" b="1"/>
          </a:p>
          <a:p>
            <a:pPr lvl="1"/>
            <a:r>
              <a:rPr lang="en-US" b="1" err="1"/>
              <a:t>ContiguousEB</a:t>
            </a:r>
            <a:r>
              <a:rPr lang="en-US"/>
              <a:t>: blocked edge distribution of nodes</a:t>
            </a:r>
          </a:p>
          <a:p>
            <a:pPr lvl="1"/>
            <a:r>
              <a:rPr lang="en-US" b="1"/>
              <a:t>Fennel</a:t>
            </a:r>
            <a:r>
              <a:rPr lang="en-US"/>
              <a:t>: streaming Fennel node assignment that attempts to balance nodes</a:t>
            </a:r>
          </a:p>
          <a:p>
            <a:pPr lvl="1"/>
            <a:r>
              <a:rPr lang="en-US" b="1"/>
              <a:t>FennelEB</a:t>
            </a:r>
            <a:r>
              <a:rPr lang="en-US"/>
              <a:t>: streaming Fennel node assignment that attempts to balance nodes and edges during partitioning</a:t>
            </a:r>
          </a:p>
          <a:p>
            <a:r>
              <a:rPr lang="en-US" b="1" err="1"/>
              <a:t>EdgeOwner</a:t>
            </a:r>
            <a:r>
              <a:rPr lang="en-US" b="1"/>
              <a:t> Functions: 3 x 2 (out vs. in-edges)</a:t>
            </a:r>
          </a:p>
          <a:p>
            <a:pPr lvl="1"/>
            <a:r>
              <a:rPr lang="en-US" b="1"/>
              <a:t>Source</a:t>
            </a:r>
            <a:r>
              <a:rPr lang="en-US"/>
              <a:t>: edge assigned to master of source</a:t>
            </a:r>
          </a:p>
          <a:p>
            <a:pPr lvl="1"/>
            <a:r>
              <a:rPr lang="en-US" b="1"/>
              <a:t>Hybrid</a:t>
            </a:r>
            <a:r>
              <a:rPr lang="en-US"/>
              <a:t>: assign to source master if low out-degree, destination master otherwise</a:t>
            </a:r>
          </a:p>
          <a:p>
            <a:pPr lvl="1"/>
            <a:r>
              <a:rPr lang="en-US" b="1"/>
              <a:t>Cartesian</a:t>
            </a:r>
            <a:r>
              <a:rPr lang="en-US"/>
              <a:t>: 2-D partitioning of edges</a:t>
            </a:r>
            <a:endParaRPr lang="en-US" b="1"/>
          </a:p>
          <a:p>
            <a:pPr marL="0" indent="0">
              <a:buNone/>
            </a:pP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CFB4235-F6A9-4B9E-A086-BACB970F6A23}"/>
              </a:ext>
            </a:extLst>
          </p:cNvPr>
          <p:cNvSpPr txBox="1">
            <a:spLocks/>
          </p:cNvSpPr>
          <p:nvPr/>
        </p:nvSpPr>
        <p:spPr>
          <a:xfrm>
            <a:off x="363070" y="4781684"/>
            <a:ext cx="4904253" cy="1410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29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Define corpus of functions and get many policies: 24 policies!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C74FA2D-310B-44B1-B213-62CE468D0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123715"/>
              </p:ext>
            </p:extLst>
          </p:nvPr>
        </p:nvGraphicFramePr>
        <p:xfrm>
          <a:off x="5590323" y="4408016"/>
          <a:ext cx="5901510" cy="221664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64105">
                  <a:extLst>
                    <a:ext uri="{9D8B030D-6E8A-4147-A177-3AD203B41FA5}">
                      <a16:colId xmlns:a16="http://schemas.microsoft.com/office/drawing/2014/main" val="631694844"/>
                    </a:ext>
                  </a:extLst>
                </a:gridCol>
                <a:gridCol w="1485173">
                  <a:extLst>
                    <a:ext uri="{9D8B030D-6E8A-4147-A177-3AD203B41FA5}">
                      <a16:colId xmlns:a16="http://schemas.microsoft.com/office/drawing/2014/main" val="86451583"/>
                    </a:ext>
                  </a:extLst>
                </a:gridCol>
                <a:gridCol w="1852232">
                  <a:extLst>
                    <a:ext uri="{9D8B030D-6E8A-4147-A177-3AD203B41FA5}">
                      <a16:colId xmlns:a16="http://schemas.microsoft.com/office/drawing/2014/main" val="1272274491"/>
                    </a:ext>
                  </a:extLst>
                </a:gridCol>
              </a:tblGrid>
              <a:tr h="316664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Policy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getMaster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getEdgeOwner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2049972522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Edge-balanced Edge-Cut (EEC)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ContiguousEB</a:t>
                      </a:r>
                      <a:endParaRPr lang="en-US" sz="1500"/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Source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2174817668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Hybrid Vertex-Cut (HVC)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err="1"/>
                        <a:t>ContiguousEB</a:t>
                      </a:r>
                      <a:endParaRPr lang="en-US" sz="1500"/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Hybrid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2148631867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Cartesian Vertex-Cut (CVC)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ContiguousEB</a:t>
                      </a:r>
                      <a:endParaRPr lang="en-US" sz="1500"/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Cartesian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3680787585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FENNEL Edge-Cut (FEC)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FennelEB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Source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318324075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Ginger Vertex-Cut (GVC)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FennelEB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Hybrid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3563803022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1500"/>
                        <a:t>Sugar Vertex-Cut (SVC)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FennelEB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Cartesian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263492321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3327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00"/>
    </mc:Choice>
    <mc:Fallback xmlns="">
      <p:transition spd="slow" advTm="73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Distributed Execution Model</a:t>
            </a:r>
          </a:p>
          <a:p>
            <a:r>
              <a:rPr lang="en-US"/>
              <a:t>CuSP Partitioning Abstraction</a:t>
            </a:r>
          </a:p>
          <a:p>
            <a:r>
              <a:rPr lang="en-US" b="1"/>
              <a:t>CuSP Implementation and Optimizations</a:t>
            </a:r>
          </a:p>
          <a:p>
            <a:r>
              <a:rPr lang="en-US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69"/>
    </mc:Choice>
    <mc:Fallback xmlns="">
      <p:transition spd="slow" advTm="716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4868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Given </a:t>
            </a:r>
            <a:r>
              <a:rPr lang="en-US" i="1"/>
              <a:t>n</a:t>
            </a:r>
            <a:r>
              <a:rPr lang="en-US"/>
              <a:t> hosts, create </a:t>
            </a:r>
            <a:r>
              <a:rPr lang="en-US" i="1"/>
              <a:t>n</a:t>
            </a:r>
            <a:r>
              <a:rPr lang="en-US"/>
              <a:t> partitions, one on each host</a:t>
            </a:r>
          </a:p>
          <a:p>
            <a:r>
              <a:rPr lang="en-US"/>
              <a:t>Input: Graph in binary compressed sparse-row, CSR, (or compressed sparse-column, CSC) format</a:t>
            </a:r>
          </a:p>
          <a:p>
            <a:pPr marL="798195" lvl="1" indent="-340995"/>
            <a:r>
              <a:rPr lang="en-US">
                <a:cs typeface="Calibri"/>
              </a:rPr>
              <a:t>Reduces disk space and access time</a:t>
            </a:r>
          </a:p>
          <a:p>
            <a:r>
              <a:rPr lang="en-US"/>
              <a:t>Output: CSR (or CSC) graph partitions</a:t>
            </a:r>
            <a:endParaRPr lang="en-US">
              <a:cs typeface="Calibri" panose="020F0502020204030204"/>
            </a:endParaRPr>
          </a:p>
          <a:p>
            <a:pPr marL="798195" lvl="1" indent="-340995"/>
            <a:r>
              <a:rPr lang="en-US">
                <a:cs typeface="Calibri" panose="020F0502020204030204"/>
              </a:rPr>
              <a:t>Format used by in-memory graph frameworks</a:t>
            </a:r>
          </a:p>
          <a:p>
            <a:pPr marL="798195" lvl="1" indent="-340995"/>
            <a:endParaRPr lang="en-US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60"/>
    </mc:Choice>
    <mc:Fallback xmlns="">
      <p:transition spd="slow" advTm="3466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5026960"/>
          </a:xfrm>
        </p:spPr>
        <p:txBody>
          <a:bodyPr>
            <a:normAutofit lnSpcReduction="10000"/>
          </a:bodyPr>
          <a:lstStyle/>
          <a:p>
            <a:r>
              <a:rPr lang="en-US" sz="3600"/>
              <a:t>Naïve method: send node/edges to owner </a:t>
            </a:r>
            <a:r>
              <a:rPr lang="en-US" sz="3600" i="1"/>
              <a:t>immediately </a:t>
            </a:r>
            <a:r>
              <a:rPr lang="en-US" sz="3600"/>
              <a:t>after calling </a:t>
            </a:r>
            <a:r>
              <a:rPr lang="en-US" sz="3600" b="1"/>
              <a:t>getMaster</a:t>
            </a:r>
            <a:r>
              <a:rPr lang="en-US" sz="3600"/>
              <a:t> or </a:t>
            </a:r>
            <a:r>
              <a:rPr lang="en-US" sz="3600" b="1"/>
              <a:t>getEdgeOwner</a:t>
            </a:r>
            <a:r>
              <a:rPr lang="en-US" sz="3600"/>
              <a:t>, construct graph as data comes in</a:t>
            </a:r>
          </a:p>
          <a:p>
            <a:r>
              <a:rPr lang="en-US" sz="3600"/>
              <a:t>Drawbacks</a:t>
            </a:r>
          </a:p>
          <a:p>
            <a:pPr lvl="1"/>
            <a:r>
              <a:rPr lang="en-US" sz="3600"/>
              <a:t>Overhead from many calls to communication layer</a:t>
            </a:r>
          </a:p>
          <a:p>
            <a:pPr lvl="1"/>
            <a:r>
              <a:rPr lang="en-US" sz="3600"/>
              <a:t>May need to allocate memory on-demand, hurting parallelism</a:t>
            </a:r>
          </a:p>
          <a:p>
            <a:pPr lvl="1"/>
            <a:r>
              <a:rPr lang="en-US" sz="3600"/>
              <a:t>Interleaving different assignments without order makes opportunities for parallelism unclear</a:t>
            </a:r>
          </a:p>
          <a:p>
            <a:pPr lvl="1"/>
            <a:endParaRPr lang="en-US" sz="3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Do Partitioning (Naïvely)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4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73"/>
    </mc:Choice>
    <mc:Fallback xmlns="">
      <p:transition spd="slow" advTm="6587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4868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Partitioning in </a:t>
            </a:r>
            <a:r>
              <a:rPr lang="en-US" b="1"/>
              <a:t>phases</a:t>
            </a:r>
            <a:endParaRPr lang="en-US"/>
          </a:p>
          <a:p>
            <a:pPr marL="798195" lvl="1" indent="-340995"/>
            <a:r>
              <a:rPr lang="en-US"/>
              <a:t>Determine node/edge assignments in parallel without constructing graph</a:t>
            </a:r>
            <a:endParaRPr lang="en-US">
              <a:cs typeface="Calibri" panose="020F0502020204030204"/>
            </a:endParaRPr>
          </a:p>
          <a:p>
            <a:pPr marL="798195" lvl="1" indent="-340995"/>
            <a:r>
              <a:rPr lang="en-US"/>
              <a:t>Send info informing hosts how much memory to allocate</a:t>
            </a:r>
            <a:endParaRPr lang="en-US">
              <a:cs typeface="Calibri" panose="020F0502020204030204"/>
            </a:endParaRPr>
          </a:p>
          <a:p>
            <a:pPr marL="798195" lvl="1" indent="-340995"/>
            <a:r>
              <a:rPr lang="en-US"/>
              <a:t>Send edges and construct in parallel</a:t>
            </a:r>
          </a:p>
          <a:p>
            <a:pPr marL="342582" indent="-340995"/>
            <a:r>
              <a:rPr lang="en-US">
                <a:cs typeface="Calibri" panose="020F0502020204030204"/>
              </a:rPr>
              <a:t>Separation of concerns opens opportunity for parallelism in each phase</a:t>
            </a:r>
          </a:p>
          <a:p>
            <a:pPr marL="798195" lvl="1" indent="-340995"/>
            <a:endParaRPr lang="en-US">
              <a:cs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CuSP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4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51"/>
    </mc:Choice>
    <mc:Fallback xmlns="">
      <p:transition spd="slow" advTm="4105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2412741"/>
          </a:xfrm>
        </p:spPr>
        <p:txBody>
          <a:bodyPr>
            <a:normAutofit/>
          </a:bodyPr>
          <a:lstStyle/>
          <a:p>
            <a:r>
              <a:rPr lang="en-US" sz="3600" b="1"/>
              <a:t>Graph Reading</a:t>
            </a:r>
            <a:r>
              <a:rPr lang="en-US" sz="3600"/>
              <a:t>: each host reads from separate portion of graph on disk</a:t>
            </a:r>
          </a:p>
          <a:p>
            <a:pPr lvl="1"/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CuSP Partitioning: Graph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29</a:t>
            </a:fld>
            <a:endParaRPr lang="en-US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17B9D99D-4C87-4353-8B06-3D8D484D28B5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3A76A9-6B32-4D4F-ABA8-ED4812CD6F5C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171182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81"/>
    </mc:Choice>
    <mc:Fallback xmlns="">
      <p:transition spd="slow" advTm="788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0334-437A-462F-864C-1736EBEB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Partitioning for Distributed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1B392-6A27-4D0A-87F6-B9879D677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1488140"/>
            <a:ext cx="11332882" cy="306593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Graph is</a:t>
            </a:r>
            <a:r>
              <a:rPr lang="en-US" b="1"/>
              <a:t> partitioned </a:t>
            </a:r>
            <a:r>
              <a:rPr lang="en-US"/>
              <a:t>across machines using a </a:t>
            </a:r>
            <a:r>
              <a:rPr lang="en-US" i="1"/>
              <a:t>policy</a:t>
            </a:r>
          </a:p>
          <a:p>
            <a:r>
              <a:rPr lang="en-US"/>
              <a:t>Machine computes on local partition and communicates updates to others as necessary (bulk-synchronous parallel)</a:t>
            </a:r>
          </a:p>
          <a:p>
            <a:r>
              <a:rPr lang="en-US"/>
              <a:t>Partitioning affects application execution time in two ways</a:t>
            </a:r>
            <a:endParaRPr lang="en-US">
              <a:cs typeface="Calibri" panose="020F0502020204030204"/>
            </a:endParaRPr>
          </a:p>
          <a:p>
            <a:pPr marL="798195" lvl="1" indent="-340995"/>
            <a:r>
              <a:rPr lang="en-US"/>
              <a:t>Computational load imbalance </a:t>
            </a:r>
          </a:p>
          <a:p>
            <a:pPr marL="798195" lvl="1" indent="-340995"/>
            <a:r>
              <a:rPr lang="en-US"/>
              <a:t>Communication overhead</a:t>
            </a:r>
          </a:p>
          <a:p>
            <a:r>
              <a:rPr lang="en-US">
                <a:cs typeface="Calibri" panose="020F0502020204030204"/>
              </a:rPr>
              <a:t>Goal of partitioning policy: reduce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76E38-AD86-431E-8AE4-053480AF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B1AD6-942F-44B8-96CF-2BD039FE29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82901" y="4701602"/>
            <a:ext cx="6615954" cy="209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5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81"/>
    </mc:Choice>
    <mc:Fallback xmlns="">
      <p:transition spd="slow" advTm="4558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2412741"/>
          </a:xfrm>
        </p:spPr>
        <p:txBody>
          <a:bodyPr>
            <a:normAutofit/>
          </a:bodyPr>
          <a:lstStyle/>
          <a:p>
            <a:r>
              <a:rPr lang="en-US" sz="3600" b="1"/>
              <a:t>Graph Reading</a:t>
            </a:r>
            <a:r>
              <a:rPr lang="en-US" sz="3600"/>
              <a:t>: each host reads from separate portion of graph on disk</a:t>
            </a:r>
          </a:p>
          <a:p>
            <a:pPr lvl="1"/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CuSP Partitioning: Graph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30</a:t>
            </a:fld>
            <a:endParaRPr lang="en-US"/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6DB8DCDD-304C-4E64-95B5-067E42CBA7CF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CFA4637-D556-420B-99E2-EF27EBA65699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B529BC0-2778-4907-8DA8-7D1080A681FF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1AF9532-976D-4C4B-AFC3-E2483707AEA5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D023DB9-446A-47FA-9FD0-D73DFADF32DA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A9C8C9-3B39-4DF2-9BC1-248919E1B459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713437-D49B-4218-941E-D59D78AF57BC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D67898-556D-4B87-AE39-1E8A42405BB2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7793EAF-FC13-4E59-A758-D0AB809A4FC1}"/>
              </a:ext>
            </a:extLst>
          </p:cNvPr>
          <p:cNvCxnSpPr>
            <a:cxnSpLocks/>
            <a:stCxn id="129" idx="1"/>
            <a:endCxn id="95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EE6C44C-6AF8-476B-A73D-E68F1C945551}"/>
              </a:ext>
            </a:extLst>
          </p:cNvPr>
          <p:cNvCxnSpPr>
            <a:cxnSpLocks/>
            <a:stCxn id="130" idx="1"/>
            <a:endCxn id="100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F1B67F20-4526-4C3A-9B1A-D5DD846317F3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790C5496-7A67-4A72-913B-94A3A82A78E9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A43EB2-6FF6-483E-AA6C-6E0C0C41B88C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45DB7E7-031A-4D0D-B891-2E60E9EE99F5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</p:spTree>
    <p:extLst>
      <p:ext uri="{BB962C8B-B14F-4D97-AF65-F5344CB8AC3E}">
        <p14:creationId xmlns:p14="http://schemas.microsoft.com/office/powerpoint/2010/main" val="353930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5"/>
    </mc:Choice>
    <mc:Fallback xmlns="">
      <p:transition spd="slow" advTm="366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2412741"/>
          </a:xfrm>
        </p:spPr>
        <p:txBody>
          <a:bodyPr>
            <a:normAutofit/>
          </a:bodyPr>
          <a:lstStyle/>
          <a:p>
            <a:r>
              <a:rPr lang="en-US" sz="3600" b="1"/>
              <a:t>Graph Reading</a:t>
            </a:r>
            <a:r>
              <a:rPr lang="en-US" sz="3600"/>
              <a:t>: each host reads from separate portion of graph on disk</a:t>
            </a:r>
          </a:p>
          <a:p>
            <a:r>
              <a:rPr lang="en-US" sz="3600"/>
              <a:t>Split graph based on nodes, edges, or both</a:t>
            </a:r>
          </a:p>
          <a:p>
            <a:pPr lvl="1"/>
            <a:endParaRPr lang="en-US" sz="3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CuSP Partitioning: Graph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31</a:t>
            </a:fld>
            <a:endParaRPr lang="en-US"/>
          </a:p>
        </p:txBody>
      </p:sp>
      <p:sp>
        <p:nvSpPr>
          <p:cNvPr id="94" name="Cylinder 93">
            <a:extLst>
              <a:ext uri="{FF2B5EF4-FFF2-40B4-BE49-F238E27FC236}">
                <a16:creationId xmlns:a16="http://schemas.microsoft.com/office/drawing/2014/main" id="{6DB8DCDD-304C-4E64-95B5-067E42CBA7CF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CFA4637-D556-420B-99E2-EF27EBA65699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B529BC0-2778-4907-8DA8-7D1080A681FF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1AF9532-976D-4C4B-AFC3-E2483707AEA5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D023DB9-446A-47FA-9FD0-D73DFADF32DA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AA9C8C9-3B39-4DF2-9BC1-248919E1B459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713437-D49B-4218-941E-D59D78AF57BC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0D67898-556D-4B87-AE39-1E8A42405BB2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7793EAF-FC13-4E59-A758-D0AB809A4FC1}"/>
              </a:ext>
            </a:extLst>
          </p:cNvPr>
          <p:cNvCxnSpPr>
            <a:cxnSpLocks/>
            <a:stCxn id="129" idx="1"/>
            <a:endCxn id="95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8EE6C44C-6AF8-476B-A73D-E68F1C945551}"/>
              </a:ext>
            </a:extLst>
          </p:cNvPr>
          <p:cNvCxnSpPr>
            <a:cxnSpLocks/>
            <a:stCxn id="130" idx="1"/>
            <a:endCxn id="100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e 128">
            <a:extLst>
              <a:ext uri="{FF2B5EF4-FFF2-40B4-BE49-F238E27FC236}">
                <a16:creationId xmlns:a16="http://schemas.microsoft.com/office/drawing/2014/main" id="{F1B67F20-4526-4C3A-9B1A-D5DD846317F3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ight Brace 129">
            <a:extLst>
              <a:ext uri="{FF2B5EF4-FFF2-40B4-BE49-F238E27FC236}">
                <a16:creationId xmlns:a16="http://schemas.microsoft.com/office/drawing/2014/main" id="{790C5496-7A67-4A72-913B-94A3A82A78E9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BA43EB2-6FF6-483E-AA6C-6E0C0C41B88C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45DB7E7-031A-4D0D-B891-2E60E9EE99F5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</p:spTree>
    <p:extLst>
      <p:ext uri="{BB962C8B-B14F-4D97-AF65-F5344CB8AC3E}">
        <p14:creationId xmlns:p14="http://schemas.microsoft.com/office/powerpoint/2010/main" val="327572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45"/>
    </mc:Choice>
    <mc:Fallback xmlns="">
      <p:transition spd="slow" advTm="15945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2412741"/>
          </a:xfrm>
        </p:spPr>
        <p:txBody>
          <a:bodyPr>
            <a:normAutofit/>
          </a:bodyPr>
          <a:lstStyle/>
          <a:p>
            <a:r>
              <a:rPr lang="en-US" sz="3600" b="1"/>
              <a:t>Master Assignment</a:t>
            </a:r>
            <a:r>
              <a:rPr lang="en-US" sz="3600"/>
              <a:t>: loop through read vertices and call </a:t>
            </a:r>
            <a:r>
              <a:rPr lang="en-US" sz="3600" b="1"/>
              <a:t>getMaster</a:t>
            </a:r>
            <a:r>
              <a:rPr lang="en-US" sz="3600"/>
              <a:t> and save assignments locally</a:t>
            </a:r>
          </a:p>
          <a:p>
            <a:endParaRPr lang="en-US" sz="36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CuSP Partitioning: Master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32</a:t>
            </a:fld>
            <a:endParaRPr lang="en-US"/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6171CD4F-0208-45EE-B339-6F348267B683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C0D46B-20A6-4113-B2C5-E726B65DEDCD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BD9C8B-F9E0-40E1-B267-95485B367FDC}"/>
              </a:ext>
            </a:extLst>
          </p:cNvPr>
          <p:cNvSpPr/>
          <p:nvPr/>
        </p:nvSpPr>
        <p:spPr>
          <a:xfrm>
            <a:off x="3848842" y="4272156"/>
            <a:ext cx="2402541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21E032-7FF1-468B-8E6F-B2CDD4ABBB8B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F1916B-D855-4357-96B0-85B2ABC0F9D7}"/>
              </a:ext>
            </a:extLst>
          </p:cNvPr>
          <p:cNvSpPr/>
          <p:nvPr/>
        </p:nvSpPr>
        <p:spPr>
          <a:xfrm>
            <a:off x="3430492" y="5660659"/>
            <a:ext cx="297628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52B12D-5307-4E29-8DB4-D3788E211744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5A841C-DE78-4D71-923D-E248B6A7838A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DCC228-E45F-4449-8FA8-F87B6D4774FE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1BDE1E-1745-4812-8600-03B28B3B5AD5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56A88E-8C9A-42FF-90CA-35257F16A263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F1306BA-CD4F-416D-8A76-3D599CB1F0B9}"/>
              </a:ext>
            </a:extLst>
          </p:cNvPr>
          <p:cNvCxnSpPr>
            <a:cxnSpLocks/>
            <a:stCxn id="54" idx="1"/>
            <a:endCxn id="20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0A4A6FE-C977-4E80-8699-E5A39FA53C13}"/>
              </a:ext>
            </a:extLst>
          </p:cNvPr>
          <p:cNvCxnSpPr>
            <a:cxnSpLocks/>
            <a:stCxn id="55" idx="1"/>
            <a:endCxn id="25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Brace 53">
            <a:extLst>
              <a:ext uri="{FF2B5EF4-FFF2-40B4-BE49-F238E27FC236}">
                <a16:creationId xmlns:a16="http://schemas.microsoft.com/office/drawing/2014/main" id="{FDA5F654-92E7-4E4F-A805-DCF044CE83E2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39174710-C06D-4881-8700-595D6DA8B26F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387B31-F59E-45A3-AF41-9404A1A6F840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DCC56ED-6541-4DA7-8237-E9E5E8FA5A07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</p:spTree>
    <p:extLst>
      <p:ext uri="{BB962C8B-B14F-4D97-AF65-F5344CB8AC3E}">
        <p14:creationId xmlns:p14="http://schemas.microsoft.com/office/powerpoint/2010/main" val="207813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07"/>
    </mc:Choice>
    <mc:Fallback xmlns="">
      <p:transition spd="slow" advTm="13607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2412741"/>
          </a:xfrm>
        </p:spPr>
        <p:txBody>
          <a:bodyPr>
            <a:normAutofit/>
          </a:bodyPr>
          <a:lstStyle/>
          <a:p>
            <a:r>
              <a:rPr lang="en-US" sz="3600" b="1"/>
              <a:t>Master Assignment</a:t>
            </a:r>
            <a:r>
              <a:rPr lang="en-US" sz="3600"/>
              <a:t>: loop through read vertices and call </a:t>
            </a:r>
            <a:r>
              <a:rPr lang="en-US" sz="3600" b="1"/>
              <a:t>getMaster</a:t>
            </a:r>
            <a:r>
              <a:rPr lang="en-US" sz="3600"/>
              <a:t> and save assignments locally</a:t>
            </a:r>
          </a:p>
          <a:p>
            <a:r>
              <a:rPr lang="en-US" sz="3600"/>
              <a:t>Periodically synchronize assignments (frequency controlled by user) </a:t>
            </a:r>
          </a:p>
          <a:p>
            <a:endParaRPr lang="en-US" sz="36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CuSP Partitioning: Master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33</a:t>
            </a:fld>
            <a:endParaRPr lang="en-US"/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885C014-08A2-4641-AA9C-6AD9019C7C0D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54E55E-F02E-48A2-B97B-803E6219882A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2A9EA2-2556-4372-A978-26EF0F5C01B7}"/>
              </a:ext>
            </a:extLst>
          </p:cNvPr>
          <p:cNvSpPr/>
          <p:nvPr/>
        </p:nvSpPr>
        <p:spPr>
          <a:xfrm>
            <a:off x="3848842" y="4272156"/>
            <a:ext cx="2402541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8CAC0E-FC3F-4F8D-BE74-91B9F748853D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0BCD6C-81CB-4C67-B5CD-F05CD02AE721}"/>
              </a:ext>
            </a:extLst>
          </p:cNvPr>
          <p:cNvSpPr/>
          <p:nvPr/>
        </p:nvSpPr>
        <p:spPr>
          <a:xfrm>
            <a:off x="3430492" y="5660659"/>
            <a:ext cx="297628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628DB6-5D81-4AA2-8E26-932E1336EB90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09EF5AB-00C5-4ABB-A3C7-FBECB0E1A8DB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C12263-4176-422B-AA40-B5714421A010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74333B-E338-493C-8544-8BB2BE8B5022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011218-6A19-4A0D-B3F9-E3D6C758C381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A7AB4E-6538-47E9-81BF-DE3592BB6C84}"/>
              </a:ext>
            </a:extLst>
          </p:cNvPr>
          <p:cNvCxnSpPr>
            <a:cxnSpLocks/>
          </p:cNvCxnSpPr>
          <p:nvPr/>
        </p:nvCxnSpPr>
        <p:spPr>
          <a:xfrm flipV="1">
            <a:off x="3848842" y="4852145"/>
            <a:ext cx="185276" cy="80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5ECC5E0-236A-4E20-A4A8-62A0C0C36194}"/>
              </a:ext>
            </a:extLst>
          </p:cNvPr>
          <p:cNvCxnSpPr/>
          <p:nvPr/>
        </p:nvCxnSpPr>
        <p:spPr>
          <a:xfrm>
            <a:off x="4386729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73A92C5-A54A-4205-846B-983D3BB91ADA}"/>
              </a:ext>
            </a:extLst>
          </p:cNvPr>
          <p:cNvCxnSpPr>
            <a:endCxn id="36" idx="0"/>
          </p:cNvCxnSpPr>
          <p:nvPr/>
        </p:nvCxnSpPr>
        <p:spPr>
          <a:xfrm>
            <a:off x="4840941" y="4852144"/>
            <a:ext cx="7769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3E2FA3-2A53-43F2-9F97-9FB7D4CED606}"/>
              </a:ext>
            </a:extLst>
          </p:cNvPr>
          <p:cNvCxnSpPr/>
          <p:nvPr/>
        </p:nvCxnSpPr>
        <p:spPr>
          <a:xfrm flipH="1">
            <a:off x="5247341" y="4852144"/>
            <a:ext cx="19912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85596C2-2DAA-498B-B45F-0A591D3B9B82}"/>
              </a:ext>
            </a:extLst>
          </p:cNvPr>
          <p:cNvCxnSpPr/>
          <p:nvPr/>
        </p:nvCxnSpPr>
        <p:spPr>
          <a:xfrm>
            <a:off x="5785226" y="4852144"/>
            <a:ext cx="95621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2C8107-09F1-4E93-B57E-58A23331A8D1}"/>
              </a:ext>
            </a:extLst>
          </p:cNvPr>
          <p:cNvCxnSpPr/>
          <p:nvPr/>
        </p:nvCxnSpPr>
        <p:spPr>
          <a:xfrm>
            <a:off x="6161741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4C2EA956-EE8A-4399-B7B3-FBDBC0A4AC1D}"/>
              </a:ext>
            </a:extLst>
          </p:cNvPr>
          <p:cNvCxnSpPr>
            <a:cxnSpLocks/>
            <a:stCxn id="70" idx="1"/>
            <a:endCxn id="23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A0093AE-CF4B-4373-8189-A9207FBAE01C}"/>
              </a:ext>
            </a:extLst>
          </p:cNvPr>
          <p:cNvCxnSpPr>
            <a:cxnSpLocks/>
            <a:stCxn id="71" idx="1"/>
            <a:endCxn id="35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FDEE4CE-B1E0-4E30-8001-ED971ED542D4}"/>
              </a:ext>
            </a:extLst>
          </p:cNvPr>
          <p:cNvSpPr txBox="1"/>
          <p:nvPr/>
        </p:nvSpPr>
        <p:spPr>
          <a:xfrm>
            <a:off x="2713552" y="4989944"/>
            <a:ext cx="1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Master Assignments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E26F5A57-D047-4BBB-9F0D-98251A95F788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459CF476-C861-4FF3-B1D8-51D4C9C5A500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6AF6B57-EA6F-407F-9DC9-EA0DA4AB2222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531DA95-52DD-42A3-BF40-B56A614701CE}"/>
              </a:ext>
            </a:extLst>
          </p:cNvPr>
          <p:cNvCxnSpPr/>
          <p:nvPr/>
        </p:nvCxnSpPr>
        <p:spPr>
          <a:xfrm>
            <a:off x="6049861" y="3981975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D04E6B1-253A-434D-B00D-0D07F9ED2483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22D139-BA9C-4063-AB4C-0D5DCAAD1442}"/>
              </a:ext>
            </a:extLst>
          </p:cNvPr>
          <p:cNvSpPr txBox="1"/>
          <p:nvPr/>
        </p:nvSpPr>
        <p:spPr>
          <a:xfrm>
            <a:off x="7078360" y="382002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423315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10"/>
    </mc:Choice>
    <mc:Fallback xmlns="">
      <p:transition spd="slow" advTm="1471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2412741"/>
          </a:xfrm>
        </p:spPr>
        <p:txBody>
          <a:bodyPr>
            <a:normAutofit/>
          </a:bodyPr>
          <a:lstStyle/>
          <a:p>
            <a:r>
              <a:rPr lang="en-US" sz="3300" b="1"/>
              <a:t>Edge Assignment</a:t>
            </a:r>
            <a:r>
              <a:rPr lang="en-US" sz="3300"/>
              <a:t>: loops through edges it has read and calls </a:t>
            </a:r>
            <a:r>
              <a:rPr lang="en-US" sz="3300" b="1"/>
              <a:t>getEdgeOwner </a:t>
            </a:r>
            <a:r>
              <a:rPr lang="en-US" sz="3300"/>
              <a:t>(may periodically sync partitioning state)</a:t>
            </a:r>
            <a:endParaRPr lang="en-US" sz="33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CuSP Partitioning: Edge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34</a:t>
            </a:fld>
            <a:endParaRPr lang="en-US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018495D3-679D-4F5F-B70E-185B5B0A09D4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60483D-6C5B-4401-8C4A-F997878794A5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E0468F-AF91-45E4-8ED3-B35BF47B569A}"/>
              </a:ext>
            </a:extLst>
          </p:cNvPr>
          <p:cNvSpPr/>
          <p:nvPr/>
        </p:nvSpPr>
        <p:spPr>
          <a:xfrm>
            <a:off x="3848842" y="4272156"/>
            <a:ext cx="2402541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379737-7675-4FFD-9D73-FD2F1C55F33D}"/>
              </a:ext>
            </a:extLst>
          </p:cNvPr>
          <p:cNvSpPr/>
          <p:nvPr/>
        </p:nvSpPr>
        <p:spPr>
          <a:xfrm>
            <a:off x="6251383" y="4272156"/>
            <a:ext cx="2294964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BAC28B-1DFC-4881-A896-6A0FD14567FB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85BC38-566A-4393-9304-F2E180462B39}"/>
              </a:ext>
            </a:extLst>
          </p:cNvPr>
          <p:cNvSpPr/>
          <p:nvPr/>
        </p:nvSpPr>
        <p:spPr>
          <a:xfrm>
            <a:off x="3430492" y="5660659"/>
            <a:ext cx="297628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B9AB5-9007-4CBD-9A81-AD274BAE2D8C}"/>
              </a:ext>
            </a:extLst>
          </p:cNvPr>
          <p:cNvSpPr/>
          <p:nvPr/>
        </p:nvSpPr>
        <p:spPr>
          <a:xfrm>
            <a:off x="6406775" y="5660659"/>
            <a:ext cx="213957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3C56A-B991-4AB9-A5A5-79EED0525B1C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E60B3B-3391-446A-B25F-199B73CA11FE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2DB3E6-65D9-4D00-A094-0EE8EBC94C5C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F5F7E-9FD8-43A1-B277-087A89E1E430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3CBE0-E3EA-44B2-B24E-CA11CA0F2225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AD7B7B-F7B0-463B-B160-41E75F525B0E}"/>
              </a:ext>
            </a:extLst>
          </p:cNvPr>
          <p:cNvCxnSpPr>
            <a:cxnSpLocks/>
          </p:cNvCxnSpPr>
          <p:nvPr/>
        </p:nvCxnSpPr>
        <p:spPr>
          <a:xfrm flipV="1">
            <a:off x="3848842" y="4852145"/>
            <a:ext cx="185276" cy="80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DDF869-5001-4621-84F2-AB8129A0AC6D}"/>
              </a:ext>
            </a:extLst>
          </p:cNvPr>
          <p:cNvCxnSpPr/>
          <p:nvPr/>
        </p:nvCxnSpPr>
        <p:spPr>
          <a:xfrm>
            <a:off x="4386729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8F820A-C46D-4AB5-B2A7-3C16A9848E53}"/>
              </a:ext>
            </a:extLst>
          </p:cNvPr>
          <p:cNvCxnSpPr>
            <a:endCxn id="39" idx="0"/>
          </p:cNvCxnSpPr>
          <p:nvPr/>
        </p:nvCxnSpPr>
        <p:spPr>
          <a:xfrm>
            <a:off x="4840941" y="4852144"/>
            <a:ext cx="7769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47C6C5-7DA6-4358-ADAB-61F224C9DEFF}"/>
              </a:ext>
            </a:extLst>
          </p:cNvPr>
          <p:cNvCxnSpPr/>
          <p:nvPr/>
        </p:nvCxnSpPr>
        <p:spPr>
          <a:xfrm flipH="1">
            <a:off x="5247341" y="4852144"/>
            <a:ext cx="19912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842699-EA76-43C7-9805-F92591A215D2}"/>
              </a:ext>
            </a:extLst>
          </p:cNvPr>
          <p:cNvCxnSpPr/>
          <p:nvPr/>
        </p:nvCxnSpPr>
        <p:spPr>
          <a:xfrm>
            <a:off x="5785226" y="4852144"/>
            <a:ext cx="95621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617F80-7118-47BB-8C51-98CBF0E7FD91}"/>
              </a:ext>
            </a:extLst>
          </p:cNvPr>
          <p:cNvCxnSpPr/>
          <p:nvPr/>
        </p:nvCxnSpPr>
        <p:spPr>
          <a:xfrm>
            <a:off x="6161741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E470826-69F7-4942-BC9F-D68923D3289F}"/>
              </a:ext>
            </a:extLst>
          </p:cNvPr>
          <p:cNvCxnSpPr>
            <a:cxnSpLocks/>
            <a:stCxn id="87" idx="1"/>
            <a:endCxn id="31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F943BF3-A849-45C1-B449-7ADD2D4ECA3F}"/>
              </a:ext>
            </a:extLst>
          </p:cNvPr>
          <p:cNvCxnSpPr>
            <a:cxnSpLocks/>
            <a:stCxn id="88" idx="1"/>
            <a:endCxn id="38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5FCE2B9-9D9F-435B-B43E-963B7719F156}"/>
              </a:ext>
            </a:extLst>
          </p:cNvPr>
          <p:cNvSpPr txBox="1"/>
          <p:nvPr/>
        </p:nvSpPr>
        <p:spPr>
          <a:xfrm>
            <a:off x="2713552" y="4989944"/>
            <a:ext cx="1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Master Assignments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B200348A-4132-413E-AB39-5C36F866B1BD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CD960DD2-32D7-4C81-AB5D-80A4842B6429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7A1921-DB53-4CEA-95C1-225A7F200362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98A075A-8A76-4327-B191-3778EFBE66AF}"/>
              </a:ext>
            </a:extLst>
          </p:cNvPr>
          <p:cNvCxnSpPr/>
          <p:nvPr/>
        </p:nvCxnSpPr>
        <p:spPr>
          <a:xfrm>
            <a:off x="6049861" y="3981975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1AFD6F-85C1-405A-86BA-097CBC91EFA8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181342-9292-4CC4-9818-5CF2054055CF}"/>
              </a:ext>
            </a:extLst>
          </p:cNvPr>
          <p:cNvSpPr txBox="1"/>
          <p:nvPr/>
        </p:nvSpPr>
        <p:spPr>
          <a:xfrm>
            <a:off x="7078360" y="382002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9122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72"/>
    </mc:Choice>
    <mc:Fallback xmlns="">
      <p:transition spd="slow" advTm="13672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2412741"/>
          </a:xfrm>
        </p:spPr>
        <p:txBody>
          <a:bodyPr>
            <a:normAutofit fontScale="92500"/>
          </a:bodyPr>
          <a:lstStyle/>
          <a:p>
            <a:r>
              <a:rPr lang="en-US" sz="3600" b="1"/>
              <a:t>Edge Assignment</a:t>
            </a:r>
            <a:r>
              <a:rPr lang="en-US" sz="3600"/>
              <a:t>: loops through edges it has read and calls </a:t>
            </a:r>
            <a:r>
              <a:rPr lang="en-US" sz="3600" b="1"/>
              <a:t>getEdgeOwner</a:t>
            </a:r>
            <a:r>
              <a:rPr lang="en-US" sz="3600"/>
              <a:t> (may periodically sync partitioning state)</a:t>
            </a:r>
            <a:endParaRPr lang="en-US" sz="3600" b="1"/>
          </a:p>
          <a:p>
            <a:r>
              <a:rPr lang="en-US" sz="3600"/>
              <a:t>Do not send edge assignments immediately; </a:t>
            </a:r>
            <a:r>
              <a:rPr lang="en-US" sz="3600" i="1"/>
              <a:t>count </a:t>
            </a:r>
            <a:r>
              <a:rPr lang="en-US" sz="3600"/>
              <a:t>edges that must be sent to other hosts later, send out that info at end</a:t>
            </a:r>
          </a:p>
          <a:p>
            <a:endParaRPr lang="en-US" sz="36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CuSP Partitioning: Edge 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35</a:t>
            </a:fld>
            <a:endParaRPr lang="en-US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018495D3-679D-4F5F-B70E-185B5B0A09D4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60483D-6C5B-4401-8C4A-F997878794A5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E0468F-AF91-45E4-8ED3-B35BF47B569A}"/>
              </a:ext>
            </a:extLst>
          </p:cNvPr>
          <p:cNvSpPr/>
          <p:nvPr/>
        </p:nvSpPr>
        <p:spPr>
          <a:xfrm>
            <a:off x="3848842" y="4272156"/>
            <a:ext cx="2402541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379737-7675-4FFD-9D73-FD2F1C55F33D}"/>
              </a:ext>
            </a:extLst>
          </p:cNvPr>
          <p:cNvSpPr/>
          <p:nvPr/>
        </p:nvSpPr>
        <p:spPr>
          <a:xfrm>
            <a:off x="6251383" y="4272156"/>
            <a:ext cx="2294964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BAC28B-1DFC-4881-A896-6A0FD14567FB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85BC38-566A-4393-9304-F2E180462B39}"/>
              </a:ext>
            </a:extLst>
          </p:cNvPr>
          <p:cNvSpPr/>
          <p:nvPr/>
        </p:nvSpPr>
        <p:spPr>
          <a:xfrm>
            <a:off x="3430492" y="5660659"/>
            <a:ext cx="297628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B9AB5-9007-4CBD-9A81-AD274BAE2D8C}"/>
              </a:ext>
            </a:extLst>
          </p:cNvPr>
          <p:cNvSpPr/>
          <p:nvPr/>
        </p:nvSpPr>
        <p:spPr>
          <a:xfrm>
            <a:off x="6406775" y="5660659"/>
            <a:ext cx="213957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3C56A-B991-4AB9-A5A5-79EED0525B1C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E60B3B-3391-446A-B25F-199B73CA11FE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2DB3E6-65D9-4D00-A094-0EE8EBC94C5C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F5F7E-9FD8-43A1-B277-087A89E1E430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3CBE0-E3EA-44B2-B24E-CA11CA0F2225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AD7B7B-F7B0-463B-B160-41E75F525B0E}"/>
              </a:ext>
            </a:extLst>
          </p:cNvPr>
          <p:cNvCxnSpPr>
            <a:cxnSpLocks/>
          </p:cNvCxnSpPr>
          <p:nvPr/>
        </p:nvCxnSpPr>
        <p:spPr>
          <a:xfrm flipV="1">
            <a:off x="3848842" y="4852145"/>
            <a:ext cx="185276" cy="80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DDF869-5001-4621-84F2-AB8129A0AC6D}"/>
              </a:ext>
            </a:extLst>
          </p:cNvPr>
          <p:cNvCxnSpPr/>
          <p:nvPr/>
        </p:nvCxnSpPr>
        <p:spPr>
          <a:xfrm>
            <a:off x="4386729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8F820A-C46D-4AB5-B2A7-3C16A9848E53}"/>
              </a:ext>
            </a:extLst>
          </p:cNvPr>
          <p:cNvCxnSpPr>
            <a:endCxn id="39" idx="0"/>
          </p:cNvCxnSpPr>
          <p:nvPr/>
        </p:nvCxnSpPr>
        <p:spPr>
          <a:xfrm>
            <a:off x="4840941" y="4852144"/>
            <a:ext cx="7769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47C6C5-7DA6-4358-ADAB-61F224C9DEFF}"/>
              </a:ext>
            </a:extLst>
          </p:cNvPr>
          <p:cNvCxnSpPr/>
          <p:nvPr/>
        </p:nvCxnSpPr>
        <p:spPr>
          <a:xfrm flipH="1">
            <a:off x="5247341" y="4852144"/>
            <a:ext cx="19912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842699-EA76-43C7-9805-F92591A215D2}"/>
              </a:ext>
            </a:extLst>
          </p:cNvPr>
          <p:cNvCxnSpPr/>
          <p:nvPr/>
        </p:nvCxnSpPr>
        <p:spPr>
          <a:xfrm>
            <a:off x="5785226" y="4852144"/>
            <a:ext cx="95621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617F80-7118-47BB-8C51-98CBF0E7FD91}"/>
              </a:ext>
            </a:extLst>
          </p:cNvPr>
          <p:cNvCxnSpPr/>
          <p:nvPr/>
        </p:nvCxnSpPr>
        <p:spPr>
          <a:xfrm>
            <a:off x="6161741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E470826-69F7-4942-BC9F-D68923D3289F}"/>
              </a:ext>
            </a:extLst>
          </p:cNvPr>
          <p:cNvCxnSpPr>
            <a:cxnSpLocks/>
            <a:stCxn id="87" idx="1"/>
            <a:endCxn id="31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F943BF3-A849-45C1-B449-7ADD2D4ECA3F}"/>
              </a:ext>
            </a:extLst>
          </p:cNvPr>
          <p:cNvCxnSpPr>
            <a:cxnSpLocks/>
            <a:stCxn id="88" idx="1"/>
            <a:endCxn id="38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5FCE2B9-9D9F-435B-B43E-963B7719F156}"/>
              </a:ext>
            </a:extLst>
          </p:cNvPr>
          <p:cNvSpPr txBox="1"/>
          <p:nvPr/>
        </p:nvSpPr>
        <p:spPr>
          <a:xfrm>
            <a:off x="2713552" y="4989944"/>
            <a:ext cx="1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Master Assignments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B200348A-4132-413E-AB39-5C36F866B1BD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CD960DD2-32D7-4C81-AB5D-80A4842B6429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7A1921-DB53-4CEA-95C1-225A7F200362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98A075A-8A76-4327-B191-3778EFBE66AF}"/>
              </a:ext>
            </a:extLst>
          </p:cNvPr>
          <p:cNvCxnSpPr/>
          <p:nvPr/>
        </p:nvCxnSpPr>
        <p:spPr>
          <a:xfrm>
            <a:off x="6049861" y="3981975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1AFD6F-85C1-405A-86BA-097CBC91EFA8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181342-9292-4CC4-9818-5CF2054055CF}"/>
              </a:ext>
            </a:extLst>
          </p:cNvPr>
          <p:cNvSpPr txBox="1"/>
          <p:nvPr/>
        </p:nvSpPr>
        <p:spPr>
          <a:xfrm>
            <a:off x="7078360" y="382002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Communication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A58021-EE9E-48F2-8E70-9B3617631DF7}"/>
              </a:ext>
            </a:extLst>
          </p:cNvPr>
          <p:cNvCxnSpPr/>
          <p:nvPr/>
        </p:nvCxnSpPr>
        <p:spPr>
          <a:xfrm>
            <a:off x="8474635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BAF165-1725-4C9C-9F41-2DF6BA00F16F}"/>
              </a:ext>
            </a:extLst>
          </p:cNvPr>
          <p:cNvSpPr txBox="1"/>
          <p:nvPr/>
        </p:nvSpPr>
        <p:spPr>
          <a:xfrm>
            <a:off x="6877494" y="4927638"/>
            <a:ext cx="16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Edge Counts,</a:t>
            </a:r>
          </a:p>
          <a:p>
            <a:pPr algn="ctr"/>
            <a:r>
              <a:rPr lang="en-US" sz="1400"/>
              <a:t>(Master/)Mirror Info</a:t>
            </a:r>
          </a:p>
        </p:txBody>
      </p:sp>
    </p:spTree>
    <p:extLst>
      <p:ext uri="{BB962C8B-B14F-4D97-AF65-F5344CB8AC3E}">
        <p14:creationId xmlns:p14="http://schemas.microsoft.com/office/powerpoint/2010/main" val="371530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22"/>
    </mc:Choice>
    <mc:Fallback xmlns="">
      <p:transition spd="slow" advTm="1362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2412741"/>
          </a:xfrm>
        </p:spPr>
        <p:txBody>
          <a:bodyPr>
            <a:normAutofit/>
          </a:bodyPr>
          <a:lstStyle/>
          <a:p>
            <a:r>
              <a:rPr lang="en-US" sz="3600" b="1"/>
              <a:t>Graph Allocation</a:t>
            </a:r>
            <a:r>
              <a:rPr lang="en-US" sz="3600"/>
              <a:t>: Allocate memory for masters, mirrors, edges based on received info from other hosts</a:t>
            </a:r>
          </a:p>
          <a:p>
            <a:endParaRPr lang="en-US" sz="36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CuSP Partitioning: Graph Allocation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36</a:t>
            </a:fld>
            <a:endParaRPr lang="en-US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018495D3-679D-4F5F-B70E-185B5B0A09D4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60483D-6C5B-4401-8C4A-F997878794A5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E0468F-AF91-45E4-8ED3-B35BF47B569A}"/>
              </a:ext>
            </a:extLst>
          </p:cNvPr>
          <p:cNvSpPr/>
          <p:nvPr/>
        </p:nvSpPr>
        <p:spPr>
          <a:xfrm>
            <a:off x="3848842" y="4272156"/>
            <a:ext cx="2402541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379737-7675-4FFD-9D73-FD2F1C55F33D}"/>
              </a:ext>
            </a:extLst>
          </p:cNvPr>
          <p:cNvSpPr/>
          <p:nvPr/>
        </p:nvSpPr>
        <p:spPr>
          <a:xfrm>
            <a:off x="6251383" y="4272156"/>
            <a:ext cx="2294964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BAC28B-1DFC-4881-A896-6A0FD14567FB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85BC38-566A-4393-9304-F2E180462B39}"/>
              </a:ext>
            </a:extLst>
          </p:cNvPr>
          <p:cNvSpPr/>
          <p:nvPr/>
        </p:nvSpPr>
        <p:spPr>
          <a:xfrm>
            <a:off x="3430492" y="5660659"/>
            <a:ext cx="297628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B9AB5-9007-4CBD-9A81-AD274BAE2D8C}"/>
              </a:ext>
            </a:extLst>
          </p:cNvPr>
          <p:cNvSpPr/>
          <p:nvPr/>
        </p:nvSpPr>
        <p:spPr>
          <a:xfrm>
            <a:off x="6406775" y="5660659"/>
            <a:ext cx="213957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3C56A-B991-4AB9-A5A5-79EED0525B1C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E60B3B-3391-446A-B25F-199B73CA11FE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2DB3E6-65D9-4D00-A094-0EE8EBC94C5C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F5F7E-9FD8-43A1-B277-087A89E1E430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3CBE0-E3EA-44B2-B24E-CA11CA0F2225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AD7B7B-F7B0-463B-B160-41E75F525B0E}"/>
              </a:ext>
            </a:extLst>
          </p:cNvPr>
          <p:cNvCxnSpPr>
            <a:cxnSpLocks/>
          </p:cNvCxnSpPr>
          <p:nvPr/>
        </p:nvCxnSpPr>
        <p:spPr>
          <a:xfrm flipV="1">
            <a:off x="3848842" y="4852145"/>
            <a:ext cx="185276" cy="80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DDF869-5001-4621-84F2-AB8129A0AC6D}"/>
              </a:ext>
            </a:extLst>
          </p:cNvPr>
          <p:cNvCxnSpPr/>
          <p:nvPr/>
        </p:nvCxnSpPr>
        <p:spPr>
          <a:xfrm>
            <a:off x="4386729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8F820A-C46D-4AB5-B2A7-3C16A9848E53}"/>
              </a:ext>
            </a:extLst>
          </p:cNvPr>
          <p:cNvCxnSpPr>
            <a:endCxn id="39" idx="0"/>
          </p:cNvCxnSpPr>
          <p:nvPr/>
        </p:nvCxnSpPr>
        <p:spPr>
          <a:xfrm>
            <a:off x="4840941" y="4852144"/>
            <a:ext cx="7769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47C6C5-7DA6-4358-ADAB-61F224C9DEFF}"/>
              </a:ext>
            </a:extLst>
          </p:cNvPr>
          <p:cNvCxnSpPr/>
          <p:nvPr/>
        </p:nvCxnSpPr>
        <p:spPr>
          <a:xfrm flipH="1">
            <a:off x="5247341" y="4852144"/>
            <a:ext cx="19912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842699-EA76-43C7-9805-F92591A215D2}"/>
              </a:ext>
            </a:extLst>
          </p:cNvPr>
          <p:cNvCxnSpPr/>
          <p:nvPr/>
        </p:nvCxnSpPr>
        <p:spPr>
          <a:xfrm>
            <a:off x="5785226" y="4852144"/>
            <a:ext cx="95621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617F80-7118-47BB-8C51-98CBF0E7FD91}"/>
              </a:ext>
            </a:extLst>
          </p:cNvPr>
          <p:cNvCxnSpPr/>
          <p:nvPr/>
        </p:nvCxnSpPr>
        <p:spPr>
          <a:xfrm>
            <a:off x="6161741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E470826-69F7-4942-BC9F-D68923D3289F}"/>
              </a:ext>
            </a:extLst>
          </p:cNvPr>
          <p:cNvCxnSpPr>
            <a:cxnSpLocks/>
            <a:stCxn id="87" idx="1"/>
            <a:endCxn id="31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F943BF3-A849-45C1-B449-7ADD2D4ECA3F}"/>
              </a:ext>
            </a:extLst>
          </p:cNvPr>
          <p:cNvCxnSpPr>
            <a:cxnSpLocks/>
            <a:stCxn id="88" idx="1"/>
            <a:endCxn id="38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5FCE2B9-9D9F-435B-B43E-963B7719F156}"/>
              </a:ext>
            </a:extLst>
          </p:cNvPr>
          <p:cNvSpPr txBox="1"/>
          <p:nvPr/>
        </p:nvSpPr>
        <p:spPr>
          <a:xfrm>
            <a:off x="2713552" y="4989944"/>
            <a:ext cx="1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Master Assignments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B200348A-4132-413E-AB39-5C36F866B1BD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CD960DD2-32D7-4C81-AB5D-80A4842B6429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7A1921-DB53-4CEA-95C1-225A7F200362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98A075A-8A76-4327-B191-3778EFBE66AF}"/>
              </a:ext>
            </a:extLst>
          </p:cNvPr>
          <p:cNvCxnSpPr/>
          <p:nvPr/>
        </p:nvCxnSpPr>
        <p:spPr>
          <a:xfrm>
            <a:off x="6049861" y="3981975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1AFD6F-85C1-405A-86BA-097CBC91EFA8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181342-9292-4CC4-9818-5CF2054055CF}"/>
              </a:ext>
            </a:extLst>
          </p:cNvPr>
          <p:cNvSpPr txBox="1"/>
          <p:nvPr/>
        </p:nvSpPr>
        <p:spPr>
          <a:xfrm>
            <a:off x="7078360" y="382002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Communication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4A85B3-683C-49C8-8B9F-563869F5EC32}"/>
              </a:ext>
            </a:extLst>
          </p:cNvPr>
          <p:cNvCxnSpPr/>
          <p:nvPr/>
        </p:nvCxnSpPr>
        <p:spPr>
          <a:xfrm>
            <a:off x="8474635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025E77-C3C4-4223-92DB-543F38CBD816}"/>
              </a:ext>
            </a:extLst>
          </p:cNvPr>
          <p:cNvSpPr txBox="1"/>
          <p:nvPr/>
        </p:nvSpPr>
        <p:spPr>
          <a:xfrm>
            <a:off x="6877494" y="4927638"/>
            <a:ext cx="16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Edge Counts,</a:t>
            </a:r>
          </a:p>
          <a:p>
            <a:pPr algn="ctr"/>
            <a:r>
              <a:rPr lang="en-US" sz="1400"/>
              <a:t>(Master/)Mirror Info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87CB0-D874-49F3-B1A2-D42EE35F77B3}"/>
              </a:ext>
            </a:extLst>
          </p:cNvPr>
          <p:cNvSpPr/>
          <p:nvPr/>
        </p:nvSpPr>
        <p:spPr>
          <a:xfrm>
            <a:off x="8546348" y="4272156"/>
            <a:ext cx="1374588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Allocation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8318AD-C134-46E7-BA18-5501BA492A42}"/>
              </a:ext>
            </a:extLst>
          </p:cNvPr>
          <p:cNvSpPr/>
          <p:nvPr/>
        </p:nvSpPr>
        <p:spPr>
          <a:xfrm>
            <a:off x="8546348" y="5660659"/>
            <a:ext cx="1213227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Allocation</a:t>
            </a:r>
          </a:p>
        </p:txBody>
      </p:sp>
    </p:spTree>
    <p:extLst>
      <p:ext uri="{BB962C8B-B14F-4D97-AF65-F5344CB8AC3E}">
        <p14:creationId xmlns:p14="http://schemas.microsoft.com/office/powerpoint/2010/main" val="347871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53"/>
    </mc:Choice>
    <mc:Fallback xmlns="">
      <p:transition spd="slow" advTm="17053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2412741"/>
          </a:xfrm>
        </p:spPr>
        <p:txBody>
          <a:bodyPr>
            <a:normAutofit/>
          </a:bodyPr>
          <a:lstStyle/>
          <a:p>
            <a:r>
              <a:rPr lang="en-US" sz="3600" b="1"/>
              <a:t>Graph Construction</a:t>
            </a:r>
            <a:r>
              <a:rPr lang="en-US" sz="3600"/>
              <a:t>: Construct in-memory graph in allocated memory</a:t>
            </a:r>
          </a:p>
          <a:p>
            <a:endParaRPr lang="en-US" sz="3600"/>
          </a:p>
          <a:p>
            <a:endParaRPr lang="en-US" sz="36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CuSP Partitioning: Graph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37</a:t>
            </a:fld>
            <a:endParaRPr lang="en-US"/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018495D3-679D-4F5F-B70E-185B5B0A09D4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60483D-6C5B-4401-8C4A-F997878794A5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AE0468F-AF91-45E4-8ED3-B35BF47B569A}"/>
              </a:ext>
            </a:extLst>
          </p:cNvPr>
          <p:cNvSpPr/>
          <p:nvPr/>
        </p:nvSpPr>
        <p:spPr>
          <a:xfrm>
            <a:off x="3848842" y="4272156"/>
            <a:ext cx="2402541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379737-7675-4FFD-9D73-FD2F1C55F33D}"/>
              </a:ext>
            </a:extLst>
          </p:cNvPr>
          <p:cNvSpPr/>
          <p:nvPr/>
        </p:nvSpPr>
        <p:spPr>
          <a:xfrm>
            <a:off x="6251383" y="4272156"/>
            <a:ext cx="2294964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BAC28B-1DFC-4881-A896-6A0FD14567FB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F85BC38-566A-4393-9304-F2E180462B39}"/>
              </a:ext>
            </a:extLst>
          </p:cNvPr>
          <p:cNvSpPr/>
          <p:nvPr/>
        </p:nvSpPr>
        <p:spPr>
          <a:xfrm>
            <a:off x="3430492" y="5660659"/>
            <a:ext cx="297628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B9AB5-9007-4CBD-9A81-AD274BAE2D8C}"/>
              </a:ext>
            </a:extLst>
          </p:cNvPr>
          <p:cNvSpPr/>
          <p:nvPr/>
        </p:nvSpPr>
        <p:spPr>
          <a:xfrm>
            <a:off x="6406775" y="5660659"/>
            <a:ext cx="213957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5A3C56A-B991-4AB9-A5A5-79EED0525B1C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FE60B3B-3391-446A-B25F-199B73CA11FE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C2DB3E6-65D9-4D00-A094-0EE8EBC94C5C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E9F5F7E-9FD8-43A1-B277-087A89E1E430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3CBE0-E3EA-44B2-B24E-CA11CA0F2225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7AD7B7B-F7B0-463B-B160-41E75F525B0E}"/>
              </a:ext>
            </a:extLst>
          </p:cNvPr>
          <p:cNvCxnSpPr>
            <a:cxnSpLocks/>
          </p:cNvCxnSpPr>
          <p:nvPr/>
        </p:nvCxnSpPr>
        <p:spPr>
          <a:xfrm flipV="1">
            <a:off x="3848842" y="4852145"/>
            <a:ext cx="185276" cy="80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CDDF869-5001-4621-84F2-AB8129A0AC6D}"/>
              </a:ext>
            </a:extLst>
          </p:cNvPr>
          <p:cNvCxnSpPr/>
          <p:nvPr/>
        </p:nvCxnSpPr>
        <p:spPr>
          <a:xfrm>
            <a:off x="4386729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D8F820A-C46D-4AB5-B2A7-3C16A9848E53}"/>
              </a:ext>
            </a:extLst>
          </p:cNvPr>
          <p:cNvCxnSpPr>
            <a:endCxn id="39" idx="0"/>
          </p:cNvCxnSpPr>
          <p:nvPr/>
        </p:nvCxnSpPr>
        <p:spPr>
          <a:xfrm>
            <a:off x="4840941" y="4852144"/>
            <a:ext cx="7769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47C6C5-7DA6-4358-ADAB-61F224C9DEFF}"/>
              </a:ext>
            </a:extLst>
          </p:cNvPr>
          <p:cNvCxnSpPr/>
          <p:nvPr/>
        </p:nvCxnSpPr>
        <p:spPr>
          <a:xfrm flipH="1">
            <a:off x="5247341" y="4852144"/>
            <a:ext cx="19912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842699-EA76-43C7-9805-F92591A215D2}"/>
              </a:ext>
            </a:extLst>
          </p:cNvPr>
          <p:cNvCxnSpPr/>
          <p:nvPr/>
        </p:nvCxnSpPr>
        <p:spPr>
          <a:xfrm>
            <a:off x="5785226" y="4852144"/>
            <a:ext cx="95621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4617F80-7118-47BB-8C51-98CBF0E7FD91}"/>
              </a:ext>
            </a:extLst>
          </p:cNvPr>
          <p:cNvCxnSpPr/>
          <p:nvPr/>
        </p:nvCxnSpPr>
        <p:spPr>
          <a:xfrm>
            <a:off x="6161741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E470826-69F7-4942-BC9F-D68923D3289F}"/>
              </a:ext>
            </a:extLst>
          </p:cNvPr>
          <p:cNvCxnSpPr>
            <a:cxnSpLocks/>
            <a:stCxn id="87" idx="1"/>
            <a:endCxn id="31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6F943BF3-A849-45C1-B449-7ADD2D4ECA3F}"/>
              </a:ext>
            </a:extLst>
          </p:cNvPr>
          <p:cNvCxnSpPr>
            <a:cxnSpLocks/>
            <a:stCxn id="88" idx="1"/>
            <a:endCxn id="38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45FCE2B9-9D9F-435B-B43E-963B7719F156}"/>
              </a:ext>
            </a:extLst>
          </p:cNvPr>
          <p:cNvSpPr txBox="1"/>
          <p:nvPr/>
        </p:nvSpPr>
        <p:spPr>
          <a:xfrm>
            <a:off x="2713552" y="4989944"/>
            <a:ext cx="1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Master Assignments</a:t>
            </a:r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B200348A-4132-413E-AB39-5C36F866B1BD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CD960DD2-32D7-4C81-AB5D-80A4842B6429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7A1921-DB53-4CEA-95C1-225A7F200362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98A075A-8A76-4327-B191-3778EFBE66AF}"/>
              </a:ext>
            </a:extLst>
          </p:cNvPr>
          <p:cNvCxnSpPr/>
          <p:nvPr/>
        </p:nvCxnSpPr>
        <p:spPr>
          <a:xfrm>
            <a:off x="6049861" y="3981975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1AFD6F-85C1-405A-86BA-097CBC91EFA8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4181342-9292-4CC4-9818-5CF2054055CF}"/>
              </a:ext>
            </a:extLst>
          </p:cNvPr>
          <p:cNvSpPr txBox="1"/>
          <p:nvPr/>
        </p:nvSpPr>
        <p:spPr>
          <a:xfrm>
            <a:off x="7078360" y="382002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Communication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4A85B3-683C-49C8-8B9F-563869F5EC32}"/>
              </a:ext>
            </a:extLst>
          </p:cNvPr>
          <p:cNvCxnSpPr/>
          <p:nvPr/>
        </p:nvCxnSpPr>
        <p:spPr>
          <a:xfrm>
            <a:off x="8474635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025E77-C3C4-4223-92DB-543F38CBD816}"/>
              </a:ext>
            </a:extLst>
          </p:cNvPr>
          <p:cNvSpPr txBox="1"/>
          <p:nvPr/>
        </p:nvSpPr>
        <p:spPr>
          <a:xfrm>
            <a:off x="6877494" y="4927638"/>
            <a:ext cx="16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Edge Counts,</a:t>
            </a:r>
          </a:p>
          <a:p>
            <a:pPr algn="ctr"/>
            <a:r>
              <a:rPr lang="en-US" sz="1400"/>
              <a:t>(Master/)Mirror Info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D87CB0-D874-49F3-B1A2-D42EE35F77B3}"/>
              </a:ext>
            </a:extLst>
          </p:cNvPr>
          <p:cNvSpPr/>
          <p:nvPr/>
        </p:nvSpPr>
        <p:spPr>
          <a:xfrm>
            <a:off x="8546348" y="4272156"/>
            <a:ext cx="1374588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Allocation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48318AD-C134-46E7-BA18-5501BA492A42}"/>
              </a:ext>
            </a:extLst>
          </p:cNvPr>
          <p:cNvSpPr/>
          <p:nvPr/>
        </p:nvSpPr>
        <p:spPr>
          <a:xfrm>
            <a:off x="8546348" y="5660659"/>
            <a:ext cx="1213227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Allocation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00D28F-1135-4E32-BD87-A36F592F4E0B}"/>
              </a:ext>
            </a:extLst>
          </p:cNvPr>
          <p:cNvSpPr/>
          <p:nvPr/>
        </p:nvSpPr>
        <p:spPr>
          <a:xfrm>
            <a:off x="9920936" y="4272156"/>
            <a:ext cx="1775006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Construction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803B4A-EFAB-4BDE-B695-97C78C4F3E90}"/>
              </a:ext>
            </a:extLst>
          </p:cNvPr>
          <p:cNvSpPr/>
          <p:nvPr/>
        </p:nvSpPr>
        <p:spPr>
          <a:xfrm>
            <a:off x="9759576" y="5660659"/>
            <a:ext cx="1775006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Construction</a:t>
            </a:r>
          </a:p>
        </p:txBody>
      </p:sp>
    </p:spTree>
    <p:extLst>
      <p:ext uri="{BB962C8B-B14F-4D97-AF65-F5344CB8AC3E}">
        <p14:creationId xmlns:p14="http://schemas.microsoft.com/office/powerpoint/2010/main" val="315087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4"/>
    </mc:Choice>
    <mc:Fallback xmlns="">
      <p:transition spd="slow" advTm="7094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2412741"/>
          </a:xfrm>
        </p:spPr>
        <p:txBody>
          <a:bodyPr>
            <a:normAutofit/>
          </a:bodyPr>
          <a:lstStyle/>
          <a:p>
            <a:r>
              <a:rPr lang="en-US" sz="3600" b="1"/>
              <a:t>Graph Construction</a:t>
            </a:r>
            <a:r>
              <a:rPr lang="en-US" sz="3600"/>
              <a:t>: Construct in-memory graph in allocated memory</a:t>
            </a:r>
          </a:p>
          <a:p>
            <a:r>
              <a:rPr lang="en-US" sz="3600"/>
              <a:t>Send edges from host to owners</a:t>
            </a:r>
          </a:p>
          <a:p>
            <a:endParaRPr lang="en-US" sz="3600"/>
          </a:p>
          <a:p>
            <a:endParaRPr lang="en-US" sz="3600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Phases in CuSP Partitioning: Graph Construction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38</a:t>
            </a:fld>
            <a:endParaRPr lang="en-US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1D87B597-B1EE-4911-B613-F77F3F556C6E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9FE7739-D15C-41DF-BD44-0491DE1D0C97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4BEBB3-28C5-4B88-988C-F087E28FE7BD}"/>
              </a:ext>
            </a:extLst>
          </p:cNvPr>
          <p:cNvSpPr/>
          <p:nvPr/>
        </p:nvSpPr>
        <p:spPr>
          <a:xfrm>
            <a:off x="3848842" y="4272156"/>
            <a:ext cx="2402541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300953E-5907-46ED-A7BA-5C092B4BEF81}"/>
              </a:ext>
            </a:extLst>
          </p:cNvPr>
          <p:cNvSpPr/>
          <p:nvPr/>
        </p:nvSpPr>
        <p:spPr>
          <a:xfrm>
            <a:off x="6251383" y="4272156"/>
            <a:ext cx="2294964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137F50-1BD9-4A14-B148-C10D34762681}"/>
              </a:ext>
            </a:extLst>
          </p:cNvPr>
          <p:cNvSpPr/>
          <p:nvPr/>
        </p:nvSpPr>
        <p:spPr>
          <a:xfrm>
            <a:off x="8546348" y="4272156"/>
            <a:ext cx="1374588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Allocation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5E5643-7C93-43D5-95B8-9C84906D4220}"/>
              </a:ext>
            </a:extLst>
          </p:cNvPr>
          <p:cNvSpPr/>
          <p:nvPr/>
        </p:nvSpPr>
        <p:spPr>
          <a:xfrm>
            <a:off x="9920936" y="4272156"/>
            <a:ext cx="1775006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Construction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B05040-566C-453E-97A2-F254A53AD00C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A227CF-9B90-41FF-8CC0-DCFEA997B16F}"/>
              </a:ext>
            </a:extLst>
          </p:cNvPr>
          <p:cNvSpPr/>
          <p:nvPr/>
        </p:nvSpPr>
        <p:spPr>
          <a:xfrm>
            <a:off x="3430492" y="5660659"/>
            <a:ext cx="297628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93A59A-03C9-4496-B2D3-3E0C05D50000}"/>
              </a:ext>
            </a:extLst>
          </p:cNvPr>
          <p:cNvSpPr/>
          <p:nvPr/>
        </p:nvSpPr>
        <p:spPr>
          <a:xfrm>
            <a:off x="6406775" y="5660659"/>
            <a:ext cx="213957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5EEF9-5EEB-46FA-B7C2-1D8DCCFE1550}"/>
              </a:ext>
            </a:extLst>
          </p:cNvPr>
          <p:cNvSpPr/>
          <p:nvPr/>
        </p:nvSpPr>
        <p:spPr>
          <a:xfrm>
            <a:off x="8546348" y="5660659"/>
            <a:ext cx="1213227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Allocation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B25306-B59E-4E6B-848B-21C397E6ADCE}"/>
              </a:ext>
            </a:extLst>
          </p:cNvPr>
          <p:cNvSpPr/>
          <p:nvPr/>
        </p:nvSpPr>
        <p:spPr>
          <a:xfrm>
            <a:off x="9759576" y="5660659"/>
            <a:ext cx="1775006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Construction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157276-0E22-44C5-AAD7-6F221A7146A0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B887A6C-B133-4422-B065-649D5D20E630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C192F2-AF85-4DB6-AB33-34DF763514C9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5F6F7-5910-4879-B928-1CCAAF9DF13F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92AC22-F058-4BDF-993D-A9385C1BEE6E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6F31D3-8B51-4431-B629-B6642B9C7D09}"/>
              </a:ext>
            </a:extLst>
          </p:cNvPr>
          <p:cNvCxnSpPr>
            <a:cxnSpLocks/>
          </p:cNvCxnSpPr>
          <p:nvPr/>
        </p:nvCxnSpPr>
        <p:spPr>
          <a:xfrm flipV="1">
            <a:off x="3848842" y="4852145"/>
            <a:ext cx="185276" cy="80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43D60C-7CE8-4C3D-8D5A-729B1E0E0ED4}"/>
              </a:ext>
            </a:extLst>
          </p:cNvPr>
          <p:cNvCxnSpPr/>
          <p:nvPr/>
        </p:nvCxnSpPr>
        <p:spPr>
          <a:xfrm>
            <a:off x="4386729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6A79EE2-215B-4626-89E6-559FADBB0C17}"/>
              </a:ext>
            </a:extLst>
          </p:cNvPr>
          <p:cNvCxnSpPr>
            <a:endCxn id="50" idx="0"/>
          </p:cNvCxnSpPr>
          <p:nvPr/>
        </p:nvCxnSpPr>
        <p:spPr>
          <a:xfrm>
            <a:off x="4840941" y="4852144"/>
            <a:ext cx="7769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36F937F-799F-4DDC-AEC4-3CCE805177F0}"/>
              </a:ext>
            </a:extLst>
          </p:cNvPr>
          <p:cNvCxnSpPr/>
          <p:nvPr/>
        </p:nvCxnSpPr>
        <p:spPr>
          <a:xfrm flipH="1">
            <a:off x="5247341" y="4852144"/>
            <a:ext cx="19912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EF9CD00-7BA9-4119-B2FB-6F840518539D}"/>
              </a:ext>
            </a:extLst>
          </p:cNvPr>
          <p:cNvCxnSpPr/>
          <p:nvPr/>
        </p:nvCxnSpPr>
        <p:spPr>
          <a:xfrm>
            <a:off x="5785226" y="4852144"/>
            <a:ext cx="95621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FDE2C1F-57D5-4A0B-809B-B87F021A5FD8}"/>
              </a:ext>
            </a:extLst>
          </p:cNvPr>
          <p:cNvCxnSpPr/>
          <p:nvPr/>
        </p:nvCxnSpPr>
        <p:spPr>
          <a:xfrm>
            <a:off x="6161741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3B266E6-A6C3-4A2A-B9D3-81EDEE456727}"/>
              </a:ext>
            </a:extLst>
          </p:cNvPr>
          <p:cNvCxnSpPr/>
          <p:nvPr/>
        </p:nvCxnSpPr>
        <p:spPr>
          <a:xfrm>
            <a:off x="8474635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9A28C3C-A9E9-4D36-8966-D88E192399F9}"/>
              </a:ext>
            </a:extLst>
          </p:cNvPr>
          <p:cNvCxnSpPr/>
          <p:nvPr/>
        </p:nvCxnSpPr>
        <p:spPr>
          <a:xfrm flipV="1">
            <a:off x="9807388" y="4852144"/>
            <a:ext cx="531906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82F0959-D630-4F0A-92EC-73A450C5E579}"/>
              </a:ext>
            </a:extLst>
          </p:cNvPr>
          <p:cNvCxnSpPr/>
          <p:nvPr/>
        </p:nvCxnSpPr>
        <p:spPr>
          <a:xfrm flipV="1">
            <a:off x="10285506" y="4852144"/>
            <a:ext cx="221129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0CA353E-003C-4F3A-9F20-C0C51280723E}"/>
              </a:ext>
            </a:extLst>
          </p:cNvPr>
          <p:cNvCxnSpPr/>
          <p:nvPr/>
        </p:nvCxnSpPr>
        <p:spPr>
          <a:xfrm flipV="1">
            <a:off x="10930965" y="4852144"/>
            <a:ext cx="101606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8DC9EA-F523-4EAD-B468-677412046579}"/>
              </a:ext>
            </a:extLst>
          </p:cNvPr>
          <p:cNvCxnSpPr/>
          <p:nvPr/>
        </p:nvCxnSpPr>
        <p:spPr>
          <a:xfrm>
            <a:off x="10028518" y="4852144"/>
            <a:ext cx="71717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17E1FCF-B902-4EDC-ACC5-01016C0EFCA3}"/>
              </a:ext>
            </a:extLst>
          </p:cNvPr>
          <p:cNvCxnSpPr/>
          <p:nvPr/>
        </p:nvCxnSpPr>
        <p:spPr>
          <a:xfrm>
            <a:off x="10339294" y="4852144"/>
            <a:ext cx="466165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5CB74A-AA33-41DE-8C87-A21A51AE8E50}"/>
              </a:ext>
            </a:extLst>
          </p:cNvPr>
          <p:cNvCxnSpPr>
            <a:stCxn id="47" idx="2"/>
          </p:cNvCxnSpPr>
          <p:nvPr/>
        </p:nvCxnSpPr>
        <p:spPr>
          <a:xfrm>
            <a:off x="10808439" y="4852144"/>
            <a:ext cx="402485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CBCF72C-4457-4186-A599-4536FC43F74A}"/>
              </a:ext>
            </a:extLst>
          </p:cNvPr>
          <p:cNvCxnSpPr/>
          <p:nvPr/>
        </p:nvCxnSpPr>
        <p:spPr>
          <a:xfrm>
            <a:off x="11295529" y="4852144"/>
            <a:ext cx="113553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EC9489E-D69B-4CE2-83A3-CF41FCB2E2C7}"/>
              </a:ext>
            </a:extLst>
          </p:cNvPr>
          <p:cNvCxnSpPr>
            <a:cxnSpLocks/>
            <a:stCxn id="98" idx="1"/>
            <a:endCxn id="43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0ED37BF-20F7-4EBF-B8FE-A9875B611561}"/>
              </a:ext>
            </a:extLst>
          </p:cNvPr>
          <p:cNvCxnSpPr>
            <a:cxnSpLocks/>
            <a:stCxn id="99" idx="1"/>
            <a:endCxn id="48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D13A334-05ED-4500-808B-83940054765C}"/>
              </a:ext>
            </a:extLst>
          </p:cNvPr>
          <p:cNvSpPr txBox="1"/>
          <p:nvPr/>
        </p:nvSpPr>
        <p:spPr>
          <a:xfrm>
            <a:off x="2713552" y="4989944"/>
            <a:ext cx="1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Master Assignments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BCD48B-5D6E-4E1A-8040-C07A1A3CD544}"/>
              </a:ext>
            </a:extLst>
          </p:cNvPr>
          <p:cNvSpPr txBox="1"/>
          <p:nvPr/>
        </p:nvSpPr>
        <p:spPr>
          <a:xfrm>
            <a:off x="6877494" y="4927638"/>
            <a:ext cx="1668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Edge Counts,</a:t>
            </a:r>
          </a:p>
          <a:p>
            <a:pPr algn="ctr"/>
            <a:r>
              <a:rPr lang="en-US" sz="1400"/>
              <a:t>(Master/)Mirror Info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D19BE5C-5589-4F16-A1F6-26DB748B9BE7}"/>
              </a:ext>
            </a:extLst>
          </p:cNvPr>
          <p:cNvSpPr txBox="1"/>
          <p:nvPr/>
        </p:nvSpPr>
        <p:spPr>
          <a:xfrm>
            <a:off x="9009538" y="5106660"/>
            <a:ext cx="1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Edge Data</a:t>
            </a:r>
          </a:p>
        </p:txBody>
      </p:sp>
      <p:sp>
        <p:nvSpPr>
          <p:cNvPr id="98" name="Right Brace 97">
            <a:extLst>
              <a:ext uri="{FF2B5EF4-FFF2-40B4-BE49-F238E27FC236}">
                <a16:creationId xmlns:a16="http://schemas.microsoft.com/office/drawing/2014/main" id="{23C4F407-FF89-438A-99FD-057FA3A3908B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ight Brace 98">
            <a:extLst>
              <a:ext uri="{FF2B5EF4-FFF2-40B4-BE49-F238E27FC236}">
                <a16:creationId xmlns:a16="http://schemas.microsoft.com/office/drawing/2014/main" id="{3539567C-31C6-4993-9443-97819DD3281C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BDDE7BD-DAE7-42B9-945F-967793BEC1D6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252CB6B-8635-4789-8138-3612FBE18F15}"/>
              </a:ext>
            </a:extLst>
          </p:cNvPr>
          <p:cNvCxnSpPr/>
          <p:nvPr/>
        </p:nvCxnSpPr>
        <p:spPr>
          <a:xfrm>
            <a:off x="6049861" y="3981975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CB6761A-163A-47B8-95EB-D73B894673EE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12262DE-6A9E-46B4-9858-A18D4522C35E}"/>
              </a:ext>
            </a:extLst>
          </p:cNvPr>
          <p:cNvSpPr txBox="1"/>
          <p:nvPr/>
        </p:nvSpPr>
        <p:spPr>
          <a:xfrm>
            <a:off x="7078360" y="382002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5055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81"/>
    </mc:Choice>
    <mc:Fallback xmlns="">
      <p:transition spd="slow" advTm="1708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7" y="1488139"/>
            <a:ext cx="11479305" cy="3556002"/>
          </a:xfrm>
        </p:spPr>
        <p:txBody>
          <a:bodyPr>
            <a:normAutofit/>
          </a:bodyPr>
          <a:lstStyle/>
          <a:p>
            <a:r>
              <a:rPr lang="en-US"/>
              <a:t>Loop over read nodes/edges with Galois [SOSP13] parallel loops and thread safe data structures/operations</a:t>
            </a:r>
          </a:p>
          <a:p>
            <a:pPr lvl="1"/>
            <a:r>
              <a:rPr lang="en-US"/>
              <a:t>Allows calling </a:t>
            </a:r>
            <a:r>
              <a:rPr lang="en-US" b="1"/>
              <a:t>getMaster</a:t>
            </a:r>
            <a:r>
              <a:rPr lang="en-US"/>
              <a:t> and </a:t>
            </a:r>
            <a:r>
              <a:rPr lang="en-US" b="1"/>
              <a:t>getEdgeOwner</a:t>
            </a:r>
            <a:r>
              <a:rPr lang="en-US"/>
              <a:t> in parallel</a:t>
            </a:r>
          </a:p>
          <a:p>
            <a:r>
              <a:rPr lang="en-US"/>
              <a:t>Parallel message packing/unpacking in construction</a:t>
            </a:r>
          </a:p>
          <a:p>
            <a:pPr lvl="1"/>
            <a:r>
              <a:rPr lang="en-US"/>
              <a:t>Key: </a:t>
            </a:r>
            <a:r>
              <a:rPr lang="en-US" b="1"/>
              <a:t>memory already allocated</a:t>
            </a:r>
            <a:r>
              <a:rPr lang="en-US"/>
              <a:t>: threads can deserialize into different memory regions in parallel without conflict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"/>
            <a:ext cx="12192000" cy="1187497"/>
          </a:xfrm>
        </p:spPr>
        <p:txBody>
          <a:bodyPr/>
          <a:lstStyle/>
          <a:p>
            <a:r>
              <a:rPr lang="en-US"/>
              <a:t>CuSP Optimizations I: Exploiting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03B64-B140-4153-AC9D-B00BAC5956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846" y="5135278"/>
            <a:ext cx="3556308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4"/>
    </mc:Choice>
    <mc:Fallback xmlns="">
      <p:transition spd="slow" advTm="6582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 Partitioning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1"/>
            <a:ext cx="11479305" cy="21814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Two kinds of graph partitioning</a:t>
            </a:r>
          </a:p>
          <a:p>
            <a:pPr lvl="1"/>
            <a:r>
              <a:rPr lang="en-US" sz="3200"/>
              <a:t>Offline: iteratively refine partitioning</a:t>
            </a:r>
          </a:p>
          <a:p>
            <a:pPr lvl="1"/>
            <a:r>
              <a:rPr lang="en-US" sz="3200"/>
              <a:t>Online/streaming: partitioning decisions made as nodes/edges streamed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AA2A8D-7486-428E-BCC7-96A6C304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90120"/>
              </p:ext>
            </p:extLst>
          </p:nvPr>
        </p:nvGraphicFramePr>
        <p:xfrm>
          <a:off x="1366631" y="3751901"/>
          <a:ext cx="9681882" cy="289560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681657278"/>
                    </a:ext>
                  </a:extLst>
                </a:gridCol>
                <a:gridCol w="1593725">
                  <a:extLst>
                    <a:ext uri="{9D8B030D-6E8A-4147-A177-3AD203B41FA5}">
                      <a16:colId xmlns:a16="http://schemas.microsoft.com/office/drawing/2014/main" val="737360710"/>
                    </a:ext>
                  </a:extLst>
                </a:gridCol>
                <a:gridCol w="5378824">
                  <a:extLst>
                    <a:ext uri="{9D8B030D-6E8A-4147-A177-3AD203B41FA5}">
                      <a16:colId xmlns:a16="http://schemas.microsoft.com/office/drawing/2014/main" val="3571885828"/>
                    </a:ext>
                  </a:extLst>
                </a:gridCol>
              </a:tblGrid>
              <a:tr h="391259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Invariant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01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Offline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Edge-Cut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Metis, Spinner, XtraPulp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9253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/>
                        <a:t>Online/Streaming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Edge-Cut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Edge-balanced Edge-cut, Linear Weighted Deterministic Greedy, Fennel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Vertex-Cut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/>
                        <a:t>PowerGraph</a:t>
                      </a:r>
                      <a:r>
                        <a:rPr lang="en-US" sz="2000"/>
                        <a:t>, Hybrid Vertex-cut, Ginger, High Degree Replicated First, Degree-Based Hashing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2626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2D-Cut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Cartesian Vertex-cut, Checkerboard Vertex-cut, Jagged Vertex-cut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623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3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49"/>
    </mc:Choice>
    <mc:Fallback xmlns="">
      <p:transition spd="slow" advTm="4724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1488139"/>
            <a:ext cx="11039312" cy="4575132"/>
          </a:xfrm>
        </p:spPr>
        <p:txBody>
          <a:bodyPr>
            <a:normAutofit/>
          </a:bodyPr>
          <a:lstStyle/>
          <a:p>
            <a:r>
              <a:rPr lang="en-US" sz="4000"/>
              <a:t>Elide node ID during node metadata sends: predetermined order</a:t>
            </a:r>
          </a:p>
          <a:p>
            <a:r>
              <a:rPr lang="en-US" sz="4000"/>
              <a:t>Buffering messages in the software</a:t>
            </a:r>
          </a:p>
          <a:p>
            <a:pPr lvl="1"/>
            <a:r>
              <a:rPr lang="en-US" sz="3600"/>
              <a:t>4.6x improvement from buffering 4MB instead of no buffering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"/>
            <a:ext cx="12192000" cy="1187497"/>
          </a:xfrm>
        </p:spPr>
        <p:txBody>
          <a:bodyPr/>
          <a:lstStyle/>
          <a:p>
            <a:r>
              <a:rPr lang="en-US"/>
              <a:t>CuSP Optimizations II: Efficient Communication (I)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622"/>
    </mc:Choice>
    <mc:Fallback xmlns="">
      <p:transition spd="slow" advTm="5462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1488139"/>
            <a:ext cx="11493648" cy="2337102"/>
          </a:xfrm>
        </p:spPr>
        <p:txBody>
          <a:bodyPr>
            <a:normAutofit/>
          </a:bodyPr>
          <a:lstStyle/>
          <a:p>
            <a:r>
              <a:rPr lang="en-US" sz="3600"/>
              <a:t>CuSP may periodically synchronize partitioning state for </a:t>
            </a:r>
            <a:r>
              <a:rPr lang="en-US" sz="3600" b="1"/>
              <a:t>getMaster</a:t>
            </a:r>
            <a:r>
              <a:rPr lang="en-US" sz="3600"/>
              <a:t> and </a:t>
            </a:r>
            <a:r>
              <a:rPr lang="en-US" sz="3600" b="1"/>
              <a:t>getEdgeOwner</a:t>
            </a:r>
            <a:r>
              <a:rPr lang="en-US" sz="3600"/>
              <a:t> to use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"/>
            <a:ext cx="12192000" cy="1187497"/>
          </a:xfrm>
        </p:spPr>
        <p:txBody>
          <a:bodyPr/>
          <a:lstStyle/>
          <a:p>
            <a:r>
              <a:rPr lang="en-US"/>
              <a:t>CuSP Optimizations II: Efficient Communication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41</a:t>
            </a:fld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4F58C883-A721-4AE0-9D23-D51B6E88095E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3FBFA-D4D8-4A20-A40C-BFC61A96027D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9F343-3A17-4FB1-AE74-D21FD9FC404B}"/>
              </a:ext>
            </a:extLst>
          </p:cNvPr>
          <p:cNvSpPr/>
          <p:nvPr/>
        </p:nvSpPr>
        <p:spPr>
          <a:xfrm>
            <a:off x="3848842" y="4272156"/>
            <a:ext cx="2402541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35DDB-B5B1-4164-913E-DCC50217BEFE}"/>
              </a:ext>
            </a:extLst>
          </p:cNvPr>
          <p:cNvSpPr/>
          <p:nvPr/>
        </p:nvSpPr>
        <p:spPr>
          <a:xfrm>
            <a:off x="6251383" y="4272156"/>
            <a:ext cx="2294964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72E4CB-658E-41F0-A2D7-47FF2009E330}"/>
              </a:ext>
            </a:extLst>
          </p:cNvPr>
          <p:cNvSpPr/>
          <p:nvPr/>
        </p:nvSpPr>
        <p:spPr>
          <a:xfrm>
            <a:off x="8546348" y="4272156"/>
            <a:ext cx="1374588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Allocation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871D35-7DDC-4469-94E0-9545B04EBFE0}"/>
              </a:ext>
            </a:extLst>
          </p:cNvPr>
          <p:cNvSpPr/>
          <p:nvPr/>
        </p:nvSpPr>
        <p:spPr>
          <a:xfrm>
            <a:off x="9920936" y="4272156"/>
            <a:ext cx="1775006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Construction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C2F5E2-31A4-47EE-A241-977188E7655A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B0382E-9F3B-4D1C-83E0-925D227CB062}"/>
              </a:ext>
            </a:extLst>
          </p:cNvPr>
          <p:cNvSpPr/>
          <p:nvPr/>
        </p:nvSpPr>
        <p:spPr>
          <a:xfrm>
            <a:off x="3430492" y="5660659"/>
            <a:ext cx="297628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BF87D6-CF1D-45C9-AD4D-FF09AF92C617}"/>
              </a:ext>
            </a:extLst>
          </p:cNvPr>
          <p:cNvSpPr/>
          <p:nvPr/>
        </p:nvSpPr>
        <p:spPr>
          <a:xfrm>
            <a:off x="6406775" y="5660659"/>
            <a:ext cx="213957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9EB1F-B8D0-4B68-9F78-49F749437A1E}"/>
              </a:ext>
            </a:extLst>
          </p:cNvPr>
          <p:cNvSpPr/>
          <p:nvPr/>
        </p:nvSpPr>
        <p:spPr>
          <a:xfrm>
            <a:off x="8546348" y="5660659"/>
            <a:ext cx="1213227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Allocation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F98463-F1C6-45B4-9C9F-A36B28A2D39D}"/>
              </a:ext>
            </a:extLst>
          </p:cNvPr>
          <p:cNvSpPr/>
          <p:nvPr/>
        </p:nvSpPr>
        <p:spPr>
          <a:xfrm>
            <a:off x="9759576" y="5660659"/>
            <a:ext cx="1775006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Construction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71FF7-24F4-4385-A1CF-CB6728D1B5BB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E5C4F3-574B-4819-AED6-C2475C48BEFB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EB3F68-8228-4D3D-90DC-F6D3EB76681D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50A77C-839B-4669-B879-D83B3DBD78BA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431BDB-76EF-43F3-B2F7-44D84B1C3563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72118F-9CF7-47BA-A65C-555945D4A9B1}"/>
              </a:ext>
            </a:extLst>
          </p:cNvPr>
          <p:cNvCxnSpPr>
            <a:cxnSpLocks/>
          </p:cNvCxnSpPr>
          <p:nvPr/>
        </p:nvCxnSpPr>
        <p:spPr>
          <a:xfrm flipV="1">
            <a:off x="3848842" y="4852145"/>
            <a:ext cx="185276" cy="80851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478782-299C-413A-A438-08B1871F72FB}"/>
              </a:ext>
            </a:extLst>
          </p:cNvPr>
          <p:cNvCxnSpPr/>
          <p:nvPr/>
        </p:nvCxnSpPr>
        <p:spPr>
          <a:xfrm>
            <a:off x="4386729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20F5109-9168-4A78-B250-F65BB3B27E6B}"/>
              </a:ext>
            </a:extLst>
          </p:cNvPr>
          <p:cNvCxnSpPr>
            <a:endCxn id="33" idx="0"/>
          </p:cNvCxnSpPr>
          <p:nvPr/>
        </p:nvCxnSpPr>
        <p:spPr>
          <a:xfrm>
            <a:off x="4840941" y="4852144"/>
            <a:ext cx="7769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7DD034-A772-4486-B825-8E17915ABF04}"/>
              </a:ext>
            </a:extLst>
          </p:cNvPr>
          <p:cNvCxnSpPr/>
          <p:nvPr/>
        </p:nvCxnSpPr>
        <p:spPr>
          <a:xfrm flipH="1">
            <a:off x="5247341" y="4852144"/>
            <a:ext cx="199122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FEDC50-4B85-428F-9CB7-9F30AAC64B5A}"/>
              </a:ext>
            </a:extLst>
          </p:cNvPr>
          <p:cNvCxnSpPr/>
          <p:nvPr/>
        </p:nvCxnSpPr>
        <p:spPr>
          <a:xfrm>
            <a:off x="5785226" y="4852144"/>
            <a:ext cx="95621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6094099-42AA-42D6-ADB3-2B6F668FC9D4}"/>
              </a:ext>
            </a:extLst>
          </p:cNvPr>
          <p:cNvCxnSpPr/>
          <p:nvPr/>
        </p:nvCxnSpPr>
        <p:spPr>
          <a:xfrm>
            <a:off x="6161741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8D8AEE-14E2-4E83-95AD-55A6FA82DAE6}"/>
              </a:ext>
            </a:extLst>
          </p:cNvPr>
          <p:cNvCxnSpPr/>
          <p:nvPr/>
        </p:nvCxnSpPr>
        <p:spPr>
          <a:xfrm>
            <a:off x="8474635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6282A0-9602-41AD-8D92-B89EE4EA8D83}"/>
              </a:ext>
            </a:extLst>
          </p:cNvPr>
          <p:cNvCxnSpPr/>
          <p:nvPr/>
        </p:nvCxnSpPr>
        <p:spPr>
          <a:xfrm flipV="1">
            <a:off x="9807388" y="4852144"/>
            <a:ext cx="531906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9CAC28-CE85-43A7-8729-B32BC9CC2F18}"/>
              </a:ext>
            </a:extLst>
          </p:cNvPr>
          <p:cNvCxnSpPr/>
          <p:nvPr/>
        </p:nvCxnSpPr>
        <p:spPr>
          <a:xfrm flipV="1">
            <a:off x="10285506" y="4852144"/>
            <a:ext cx="221129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B3864C-81A0-4B21-8FBD-BE93A08E77AF}"/>
              </a:ext>
            </a:extLst>
          </p:cNvPr>
          <p:cNvCxnSpPr/>
          <p:nvPr/>
        </p:nvCxnSpPr>
        <p:spPr>
          <a:xfrm flipV="1">
            <a:off x="10930965" y="4852144"/>
            <a:ext cx="101606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219784-C261-43F0-A0B1-FE19D92206CF}"/>
              </a:ext>
            </a:extLst>
          </p:cNvPr>
          <p:cNvCxnSpPr/>
          <p:nvPr/>
        </p:nvCxnSpPr>
        <p:spPr>
          <a:xfrm>
            <a:off x="10028518" y="4852144"/>
            <a:ext cx="71717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B072E7-DAD6-4311-8EFC-638E47608464}"/>
              </a:ext>
            </a:extLst>
          </p:cNvPr>
          <p:cNvCxnSpPr/>
          <p:nvPr/>
        </p:nvCxnSpPr>
        <p:spPr>
          <a:xfrm>
            <a:off x="10339294" y="4852144"/>
            <a:ext cx="466165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42A784-A970-4089-A337-C9A45DFFCEBA}"/>
              </a:ext>
            </a:extLst>
          </p:cNvPr>
          <p:cNvCxnSpPr>
            <a:stCxn id="31" idx="2"/>
          </p:cNvCxnSpPr>
          <p:nvPr/>
        </p:nvCxnSpPr>
        <p:spPr>
          <a:xfrm>
            <a:off x="10808439" y="4852144"/>
            <a:ext cx="402485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3921FC-7F51-492C-84E3-93271F9E0045}"/>
              </a:ext>
            </a:extLst>
          </p:cNvPr>
          <p:cNvCxnSpPr/>
          <p:nvPr/>
        </p:nvCxnSpPr>
        <p:spPr>
          <a:xfrm>
            <a:off x="11295529" y="4852144"/>
            <a:ext cx="113553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7CC256B-71DF-44FC-88D3-6B2A3C5884F4}"/>
              </a:ext>
            </a:extLst>
          </p:cNvPr>
          <p:cNvCxnSpPr>
            <a:cxnSpLocks/>
            <a:stCxn id="82" idx="1"/>
            <a:endCxn id="27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C770AC3-B40E-4FEA-9968-3BF1C263198A}"/>
              </a:ext>
            </a:extLst>
          </p:cNvPr>
          <p:cNvCxnSpPr>
            <a:cxnSpLocks/>
            <a:stCxn id="83" idx="1"/>
            <a:endCxn id="32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5B26F81-71F5-4C18-825A-FD4C95B09883}"/>
              </a:ext>
            </a:extLst>
          </p:cNvPr>
          <p:cNvSpPr txBox="1"/>
          <p:nvPr/>
        </p:nvSpPr>
        <p:spPr>
          <a:xfrm>
            <a:off x="2713552" y="4989944"/>
            <a:ext cx="1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Master Assignments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E351E7B-401A-4BA9-92A5-231997BE187B}"/>
              </a:ext>
            </a:extLst>
          </p:cNvPr>
          <p:cNvSpPr txBox="1"/>
          <p:nvPr/>
        </p:nvSpPr>
        <p:spPr>
          <a:xfrm>
            <a:off x="9009538" y="5106660"/>
            <a:ext cx="1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Edge Data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3EFDA05C-233E-46F6-A78A-0EB539F5A24F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48D8091E-FD52-484E-A99C-8FACED9E67D4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FAE639-DE8B-4762-81AD-065921049BEB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079514-E528-4F4F-96C5-847A87C2EEE7}"/>
              </a:ext>
            </a:extLst>
          </p:cNvPr>
          <p:cNvCxnSpPr/>
          <p:nvPr/>
        </p:nvCxnSpPr>
        <p:spPr>
          <a:xfrm>
            <a:off x="6049861" y="3981975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D46DCEA-3823-4452-999E-6B2A84D941B8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F2E8CA-3924-44BE-AFF1-74EE4E21E49A}"/>
              </a:ext>
            </a:extLst>
          </p:cNvPr>
          <p:cNvSpPr txBox="1"/>
          <p:nvPr/>
        </p:nvSpPr>
        <p:spPr>
          <a:xfrm>
            <a:off x="7078360" y="382002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Communication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E135191-5830-4AA2-97C8-2603290F85E6}"/>
              </a:ext>
            </a:extLst>
          </p:cNvPr>
          <p:cNvCxnSpPr/>
          <p:nvPr/>
        </p:nvCxnSpPr>
        <p:spPr>
          <a:xfrm>
            <a:off x="7887895" y="4847996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8BA29F6-2CB6-4497-9B68-8B065A2EF44A}"/>
              </a:ext>
            </a:extLst>
          </p:cNvPr>
          <p:cNvCxnSpPr>
            <a:cxnSpLocks/>
          </p:cNvCxnSpPr>
          <p:nvPr/>
        </p:nvCxnSpPr>
        <p:spPr>
          <a:xfrm flipH="1">
            <a:off x="7430695" y="4847996"/>
            <a:ext cx="204545" cy="8168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46A93F0-D440-43CD-AAEC-20AA5D22D86E}"/>
              </a:ext>
            </a:extLst>
          </p:cNvPr>
          <p:cNvCxnSpPr>
            <a:cxnSpLocks/>
          </p:cNvCxnSpPr>
          <p:nvPr/>
        </p:nvCxnSpPr>
        <p:spPr>
          <a:xfrm>
            <a:off x="6830425" y="4834704"/>
            <a:ext cx="235700" cy="82180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BEB574D-EBB1-4765-B355-FBE033FF326C}"/>
              </a:ext>
            </a:extLst>
          </p:cNvPr>
          <p:cNvSpPr txBox="1"/>
          <p:nvPr/>
        </p:nvSpPr>
        <p:spPr>
          <a:xfrm>
            <a:off x="6525754" y="5036810"/>
            <a:ext cx="1314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Partitioning State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73E120-5D54-418A-90A6-63D9A5A44B30}"/>
              </a:ext>
            </a:extLst>
          </p:cNvPr>
          <p:cNvSpPr txBox="1"/>
          <p:nvPr/>
        </p:nvSpPr>
        <p:spPr>
          <a:xfrm>
            <a:off x="7834641" y="5000529"/>
            <a:ext cx="945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Edge Counts</a:t>
            </a:r>
          </a:p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201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26"/>
    </mc:Choice>
    <mc:Fallback xmlns="">
      <p:transition spd="slow" advTm="1772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AD39-6EA1-4ECC-ABBC-3FFF74A7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1488139"/>
            <a:ext cx="11493648" cy="2337102"/>
          </a:xfrm>
        </p:spPr>
        <p:txBody>
          <a:bodyPr>
            <a:normAutofit/>
          </a:bodyPr>
          <a:lstStyle/>
          <a:p>
            <a:r>
              <a:rPr lang="en-US" sz="3600"/>
              <a:t>CuSP may periodically synchronize partitioning state for </a:t>
            </a:r>
            <a:r>
              <a:rPr lang="en-US" sz="3600" b="1"/>
              <a:t>getMaster</a:t>
            </a:r>
            <a:r>
              <a:rPr lang="en-US" sz="3600"/>
              <a:t> and </a:t>
            </a:r>
            <a:r>
              <a:rPr lang="en-US" sz="3600" b="1"/>
              <a:t>getEdgeOwner</a:t>
            </a:r>
            <a:r>
              <a:rPr lang="en-US" sz="3600"/>
              <a:t> to use</a:t>
            </a:r>
          </a:p>
          <a:p>
            <a:r>
              <a:rPr lang="en-US" sz="3600"/>
              <a:t>If partitioning state/master assignment unused, can remove this synchronization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CC1F6-F5C8-4712-9C4E-79086CBD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"/>
            <a:ext cx="12192000" cy="1187497"/>
          </a:xfrm>
        </p:spPr>
        <p:txBody>
          <a:bodyPr/>
          <a:lstStyle/>
          <a:p>
            <a:r>
              <a:rPr lang="en-US"/>
              <a:t>CuSP Optimizations II: Efficient Communication (II)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423D-5531-4E92-8916-21AB815E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42</a:t>
            </a:fld>
            <a:endParaRPr lang="en-US"/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4F58C883-A721-4AE0-9D23-D51B6E88095E}"/>
              </a:ext>
            </a:extLst>
          </p:cNvPr>
          <p:cNvSpPr/>
          <p:nvPr/>
        </p:nvSpPr>
        <p:spPr>
          <a:xfrm>
            <a:off x="47810" y="4921429"/>
            <a:ext cx="657408" cy="739230"/>
          </a:xfrm>
          <a:prstGeom prst="ca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Graph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3FBFA-D4D8-4A20-A40C-BFC61A96027D}"/>
              </a:ext>
            </a:extLst>
          </p:cNvPr>
          <p:cNvSpPr/>
          <p:nvPr/>
        </p:nvSpPr>
        <p:spPr>
          <a:xfrm>
            <a:off x="1159429" y="4272156"/>
            <a:ext cx="268941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B9F343-3A17-4FB1-AE74-D21FD9FC404B}"/>
              </a:ext>
            </a:extLst>
          </p:cNvPr>
          <p:cNvSpPr/>
          <p:nvPr/>
        </p:nvSpPr>
        <p:spPr>
          <a:xfrm>
            <a:off x="3848842" y="4272156"/>
            <a:ext cx="2402541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235DDB-B5B1-4164-913E-DCC50217BEFE}"/>
              </a:ext>
            </a:extLst>
          </p:cNvPr>
          <p:cNvSpPr/>
          <p:nvPr/>
        </p:nvSpPr>
        <p:spPr>
          <a:xfrm>
            <a:off x="6251383" y="4272156"/>
            <a:ext cx="2294964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72E4CB-658E-41F0-A2D7-47FF2009E330}"/>
              </a:ext>
            </a:extLst>
          </p:cNvPr>
          <p:cNvSpPr/>
          <p:nvPr/>
        </p:nvSpPr>
        <p:spPr>
          <a:xfrm>
            <a:off x="8546348" y="4272156"/>
            <a:ext cx="1374588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Allocation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6871D35-7DDC-4469-94E0-9545B04EBFE0}"/>
              </a:ext>
            </a:extLst>
          </p:cNvPr>
          <p:cNvSpPr/>
          <p:nvPr/>
        </p:nvSpPr>
        <p:spPr>
          <a:xfrm>
            <a:off x="9920936" y="4272156"/>
            <a:ext cx="1775006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Construction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BC2F5E2-31A4-47EE-A241-977188E7655A}"/>
              </a:ext>
            </a:extLst>
          </p:cNvPr>
          <p:cNvSpPr/>
          <p:nvPr/>
        </p:nvSpPr>
        <p:spPr>
          <a:xfrm>
            <a:off x="1159429" y="5660659"/>
            <a:ext cx="2271063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Reading from Disk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B0382E-9F3B-4D1C-83E0-925D227CB062}"/>
              </a:ext>
            </a:extLst>
          </p:cNvPr>
          <p:cNvSpPr/>
          <p:nvPr/>
        </p:nvSpPr>
        <p:spPr>
          <a:xfrm>
            <a:off x="3430492" y="5660659"/>
            <a:ext cx="297628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Master Assignment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BF87D6-CF1D-45C9-AD4D-FF09AF92C617}"/>
              </a:ext>
            </a:extLst>
          </p:cNvPr>
          <p:cNvSpPr/>
          <p:nvPr/>
        </p:nvSpPr>
        <p:spPr>
          <a:xfrm>
            <a:off x="6406775" y="5660659"/>
            <a:ext cx="2139572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Edge Assignment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9EB1F-B8D0-4B68-9F78-49F749437A1E}"/>
              </a:ext>
            </a:extLst>
          </p:cNvPr>
          <p:cNvSpPr/>
          <p:nvPr/>
        </p:nvSpPr>
        <p:spPr>
          <a:xfrm>
            <a:off x="8546348" y="5660659"/>
            <a:ext cx="1213227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Allocation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F98463-F1C6-45B4-9C9F-A36B28A2D39D}"/>
              </a:ext>
            </a:extLst>
          </p:cNvPr>
          <p:cNvSpPr/>
          <p:nvPr/>
        </p:nvSpPr>
        <p:spPr>
          <a:xfrm>
            <a:off x="9759576" y="5660659"/>
            <a:ext cx="1775006" cy="579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Graph Construction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71FF7-24F4-4385-A1CF-CB6728D1B5BB}"/>
              </a:ext>
            </a:extLst>
          </p:cNvPr>
          <p:cNvCxnSpPr>
            <a:cxnSpLocks/>
          </p:cNvCxnSpPr>
          <p:nvPr/>
        </p:nvCxnSpPr>
        <p:spPr>
          <a:xfrm>
            <a:off x="1159439" y="6607176"/>
            <a:ext cx="10467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E5C4F3-574B-4819-AED6-C2475C48BEFB}"/>
              </a:ext>
            </a:extLst>
          </p:cNvPr>
          <p:cNvSpPr txBox="1"/>
          <p:nvPr/>
        </p:nvSpPr>
        <p:spPr>
          <a:xfrm>
            <a:off x="5446463" y="64225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EB3F68-8228-4D3D-90DC-F6D3EB76681D}"/>
              </a:ext>
            </a:extLst>
          </p:cNvPr>
          <p:cNvSpPr txBox="1"/>
          <p:nvPr/>
        </p:nvSpPr>
        <p:spPr>
          <a:xfrm>
            <a:off x="1066049" y="382713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50A77C-839B-4669-B879-D83B3DBD78BA}"/>
              </a:ext>
            </a:extLst>
          </p:cNvPr>
          <p:cNvSpPr txBox="1"/>
          <p:nvPr/>
        </p:nvSpPr>
        <p:spPr>
          <a:xfrm>
            <a:off x="1066049" y="5260549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431BDB-76EF-43F3-B2F7-44D84B1C3563}"/>
              </a:ext>
            </a:extLst>
          </p:cNvPr>
          <p:cNvSpPr txBox="1"/>
          <p:nvPr/>
        </p:nvSpPr>
        <p:spPr>
          <a:xfrm>
            <a:off x="26909" y="4452034"/>
            <a:ext cx="705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Disk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8D8AEE-14E2-4E83-95AD-55A6FA82DAE6}"/>
              </a:ext>
            </a:extLst>
          </p:cNvPr>
          <p:cNvCxnSpPr/>
          <p:nvPr/>
        </p:nvCxnSpPr>
        <p:spPr>
          <a:xfrm>
            <a:off x="8474635" y="4852144"/>
            <a:ext cx="0" cy="8085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6282A0-9602-41AD-8D92-B89EE4EA8D83}"/>
              </a:ext>
            </a:extLst>
          </p:cNvPr>
          <p:cNvCxnSpPr/>
          <p:nvPr/>
        </p:nvCxnSpPr>
        <p:spPr>
          <a:xfrm flipV="1">
            <a:off x="9807388" y="4852144"/>
            <a:ext cx="531906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9CAC28-CE85-43A7-8729-B32BC9CC2F18}"/>
              </a:ext>
            </a:extLst>
          </p:cNvPr>
          <p:cNvCxnSpPr/>
          <p:nvPr/>
        </p:nvCxnSpPr>
        <p:spPr>
          <a:xfrm flipV="1">
            <a:off x="10285506" y="4852144"/>
            <a:ext cx="221129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B3864C-81A0-4B21-8FBD-BE93A08E77AF}"/>
              </a:ext>
            </a:extLst>
          </p:cNvPr>
          <p:cNvCxnSpPr/>
          <p:nvPr/>
        </p:nvCxnSpPr>
        <p:spPr>
          <a:xfrm flipV="1">
            <a:off x="10930965" y="4852144"/>
            <a:ext cx="101606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C219784-C261-43F0-A0B1-FE19D92206CF}"/>
              </a:ext>
            </a:extLst>
          </p:cNvPr>
          <p:cNvCxnSpPr/>
          <p:nvPr/>
        </p:nvCxnSpPr>
        <p:spPr>
          <a:xfrm>
            <a:off x="10028518" y="4852144"/>
            <a:ext cx="71717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DB072E7-DAD6-4311-8EFC-638E47608464}"/>
              </a:ext>
            </a:extLst>
          </p:cNvPr>
          <p:cNvCxnSpPr/>
          <p:nvPr/>
        </p:nvCxnSpPr>
        <p:spPr>
          <a:xfrm>
            <a:off x="10339294" y="4852144"/>
            <a:ext cx="466165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742A784-A970-4089-A337-C9A45DFFCEBA}"/>
              </a:ext>
            </a:extLst>
          </p:cNvPr>
          <p:cNvCxnSpPr>
            <a:stCxn id="31" idx="2"/>
          </p:cNvCxnSpPr>
          <p:nvPr/>
        </p:nvCxnSpPr>
        <p:spPr>
          <a:xfrm>
            <a:off x="10808439" y="4852144"/>
            <a:ext cx="402485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3921FC-7F51-492C-84E3-93271F9E0045}"/>
              </a:ext>
            </a:extLst>
          </p:cNvPr>
          <p:cNvCxnSpPr/>
          <p:nvPr/>
        </p:nvCxnSpPr>
        <p:spPr>
          <a:xfrm>
            <a:off x="11295529" y="4852144"/>
            <a:ext cx="113553" cy="808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7CC256B-71DF-44FC-88D3-6B2A3C5884F4}"/>
              </a:ext>
            </a:extLst>
          </p:cNvPr>
          <p:cNvCxnSpPr>
            <a:cxnSpLocks/>
            <a:stCxn id="82" idx="1"/>
            <a:endCxn id="27" idx="1"/>
          </p:cNvCxnSpPr>
          <p:nvPr/>
        </p:nvCxnSpPr>
        <p:spPr>
          <a:xfrm rot="10800000" flipH="1">
            <a:off x="926347" y="4562151"/>
            <a:ext cx="233081" cy="545107"/>
          </a:xfrm>
          <a:prstGeom prst="bentConnector3">
            <a:avLst>
              <a:gd name="adj1" fmla="val 1706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C770AC3-B40E-4FEA-9968-3BF1C263198A}"/>
              </a:ext>
            </a:extLst>
          </p:cNvPr>
          <p:cNvCxnSpPr>
            <a:cxnSpLocks/>
            <a:stCxn id="83" idx="1"/>
            <a:endCxn id="32" idx="1"/>
          </p:cNvCxnSpPr>
          <p:nvPr/>
        </p:nvCxnSpPr>
        <p:spPr>
          <a:xfrm rot="10800000" flipH="1" flipV="1">
            <a:off x="944859" y="5449835"/>
            <a:ext cx="214570" cy="500817"/>
          </a:xfrm>
          <a:prstGeom prst="bentConnector3">
            <a:avLst>
              <a:gd name="adj1" fmla="val 11436"/>
            </a:avLst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5E351E7B-401A-4BA9-92A5-231997BE187B}"/>
              </a:ext>
            </a:extLst>
          </p:cNvPr>
          <p:cNvSpPr txBox="1"/>
          <p:nvPr/>
        </p:nvSpPr>
        <p:spPr>
          <a:xfrm>
            <a:off x="9009538" y="5106660"/>
            <a:ext cx="1108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Edge Data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3EFDA05C-233E-46F6-A78A-0EB539F5A24F}"/>
              </a:ext>
            </a:extLst>
          </p:cNvPr>
          <p:cNvSpPr/>
          <p:nvPr/>
        </p:nvSpPr>
        <p:spPr>
          <a:xfrm>
            <a:off x="679423" y="4962260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48D8091E-FD52-484E-A99C-8FACED9E67D4}"/>
              </a:ext>
            </a:extLst>
          </p:cNvPr>
          <p:cNvSpPr/>
          <p:nvPr/>
        </p:nvSpPr>
        <p:spPr>
          <a:xfrm>
            <a:off x="697934" y="5304839"/>
            <a:ext cx="246925" cy="289994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FAE639-DE8B-4762-81AD-065921049BEB}"/>
              </a:ext>
            </a:extLst>
          </p:cNvPr>
          <p:cNvCxnSpPr/>
          <p:nvPr/>
        </p:nvCxnSpPr>
        <p:spPr>
          <a:xfrm>
            <a:off x="3653406" y="3976382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2079514-E528-4F4F-96C5-847A87C2EEE7}"/>
              </a:ext>
            </a:extLst>
          </p:cNvPr>
          <p:cNvCxnSpPr/>
          <p:nvPr/>
        </p:nvCxnSpPr>
        <p:spPr>
          <a:xfrm>
            <a:off x="6049861" y="3981975"/>
            <a:ext cx="10276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3D46DCEA-3823-4452-999E-6B2A84D941B8}"/>
              </a:ext>
            </a:extLst>
          </p:cNvPr>
          <p:cNvSpPr txBox="1"/>
          <p:nvPr/>
        </p:nvSpPr>
        <p:spPr>
          <a:xfrm>
            <a:off x="4737095" y="3821162"/>
            <a:ext cx="109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Disk Read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F2E8CA-3924-44BE-AFF1-74EE4E21E49A}"/>
              </a:ext>
            </a:extLst>
          </p:cNvPr>
          <p:cNvSpPr txBox="1"/>
          <p:nvPr/>
        </p:nvSpPr>
        <p:spPr>
          <a:xfrm>
            <a:off x="7078360" y="3820027"/>
            <a:ext cx="1673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Communication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C978ED-4035-459D-BB0F-AAC41F76CE11}"/>
              </a:ext>
            </a:extLst>
          </p:cNvPr>
          <p:cNvSpPr txBox="1"/>
          <p:nvPr/>
        </p:nvSpPr>
        <p:spPr>
          <a:xfrm>
            <a:off x="7834641" y="5000529"/>
            <a:ext cx="945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Edge Counts</a:t>
            </a:r>
          </a:p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35165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2"/>
    </mc:Choice>
    <mc:Fallback xmlns="">
      <p:transition spd="slow" advTm="11212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Distributed Execution Model</a:t>
            </a:r>
          </a:p>
          <a:p>
            <a:r>
              <a:rPr lang="en-US"/>
              <a:t>CuSP Partitioning Abstraction</a:t>
            </a:r>
          </a:p>
          <a:p>
            <a:r>
              <a:rPr lang="en-US"/>
              <a:t>CuSP Implementation and Optimizations</a:t>
            </a:r>
          </a:p>
          <a:p>
            <a:r>
              <a:rPr lang="en-US" b="1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8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3"/>
    </mc:Choice>
    <mc:Fallback xmlns="">
      <p:transition spd="slow" advTm="4033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Setup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1488141"/>
            <a:ext cx="11465858" cy="46198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Compared CuSP partitions with XtraPulp [IPDPS17], state-of-art offline partitioner</a:t>
            </a:r>
          </a:p>
          <a:p>
            <a:r>
              <a:rPr lang="en-US"/>
              <a:t>Partition quality measured with application execution time in D-Galois [PLDI18], state-of-art graph analytics framework</a:t>
            </a:r>
            <a:endParaRPr lang="en-US">
              <a:cs typeface="Calibri"/>
            </a:endParaRPr>
          </a:p>
          <a:p>
            <a:pPr marL="798195" lvl="1" indent="-340995"/>
            <a:r>
              <a:rPr lang="en-US"/>
              <a:t>breadth first search (bfs)</a:t>
            </a:r>
            <a:endParaRPr lang="en-US">
              <a:cs typeface="Calibri" panose="020F0502020204030204"/>
            </a:endParaRPr>
          </a:p>
          <a:p>
            <a:pPr marL="798195" lvl="1" indent="-340995"/>
            <a:r>
              <a:rPr lang="en-US" b="1" i="1"/>
              <a:t>connected components (cc)</a:t>
            </a:r>
            <a:endParaRPr lang="en-US" b="1" i="1">
              <a:cs typeface="Calibri" panose="020F0502020204030204"/>
            </a:endParaRPr>
          </a:p>
          <a:p>
            <a:pPr marL="798195" lvl="1" indent="-340995"/>
            <a:r>
              <a:rPr lang="en-US" b="1" i="1"/>
              <a:t>pagerank (pr)</a:t>
            </a:r>
            <a:endParaRPr lang="en-US" b="1" i="1">
              <a:cs typeface="Calibri" panose="020F0502020204030204"/>
            </a:endParaRPr>
          </a:p>
          <a:p>
            <a:pPr marL="798195" lvl="1" indent="-340995"/>
            <a:r>
              <a:rPr lang="en-US"/>
              <a:t>single-source shortest path (sssp)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4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97"/>
    </mc:Choice>
    <mc:Fallback xmlns="">
      <p:transition spd="slow" advTm="38397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Setup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1488141"/>
            <a:ext cx="11465858" cy="2211989"/>
          </a:xfrm>
        </p:spPr>
        <p:txBody>
          <a:bodyPr>
            <a:normAutofit/>
          </a:bodyPr>
          <a:lstStyle/>
          <a:p>
            <a:r>
              <a:rPr lang="en-US"/>
              <a:t>Platform: Stampede2 supercomputing cluster</a:t>
            </a:r>
          </a:p>
          <a:p>
            <a:pPr lvl="1"/>
            <a:r>
              <a:rPr lang="en-US"/>
              <a:t>128 hosts with 48 Intel Xeon Platinum 8160 CPUs</a:t>
            </a:r>
          </a:p>
          <a:p>
            <a:pPr lvl="1"/>
            <a:r>
              <a:rPr lang="en-US"/>
              <a:t>192GB RAM</a:t>
            </a:r>
          </a:p>
          <a:p>
            <a:r>
              <a:rPr lang="en-US"/>
              <a:t>Five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B7C1BC-FC9F-45A9-9B69-C91578463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95903"/>
              </p:ext>
            </p:extLst>
          </p:nvPr>
        </p:nvGraphicFramePr>
        <p:xfrm>
          <a:off x="1973817" y="3905195"/>
          <a:ext cx="8244366" cy="2590339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944578">
                  <a:extLst>
                    <a:ext uri="{9D8B030D-6E8A-4147-A177-3AD203B41FA5}">
                      <a16:colId xmlns:a16="http://schemas.microsoft.com/office/drawing/2014/main" val="828313641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627920688"/>
                    </a:ext>
                  </a:extLst>
                </a:gridCol>
                <a:gridCol w="1124982">
                  <a:extLst>
                    <a:ext uri="{9D8B030D-6E8A-4147-A177-3AD203B41FA5}">
                      <a16:colId xmlns:a16="http://schemas.microsoft.com/office/drawing/2014/main" val="1550461001"/>
                    </a:ext>
                  </a:extLst>
                </a:gridCol>
                <a:gridCol w="1373669">
                  <a:extLst>
                    <a:ext uri="{9D8B030D-6E8A-4147-A177-3AD203B41FA5}">
                      <a16:colId xmlns:a16="http://schemas.microsoft.com/office/drawing/2014/main" val="1135529700"/>
                    </a:ext>
                  </a:extLst>
                </a:gridCol>
                <a:gridCol w="1374453">
                  <a:extLst>
                    <a:ext uri="{9D8B030D-6E8A-4147-A177-3AD203B41FA5}">
                      <a16:colId xmlns:a16="http://schemas.microsoft.com/office/drawing/2014/main" val="3235753031"/>
                    </a:ext>
                  </a:extLst>
                </a:gridCol>
                <a:gridCol w="1374061">
                  <a:extLst>
                    <a:ext uri="{9D8B030D-6E8A-4147-A177-3AD203B41FA5}">
                      <a16:colId xmlns:a16="http://schemas.microsoft.com/office/drawing/2014/main" val="193391777"/>
                    </a:ext>
                  </a:extLst>
                </a:gridCol>
              </a:tblGrid>
              <a:tr h="1925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kron30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gsh15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sng"/>
                        <a:t>clueweb12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sng"/>
                        <a:t>uk14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wdc12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881828"/>
                  </a:ext>
                </a:extLst>
              </a:tr>
              <a:tr h="342451">
                <a:tc>
                  <a:txBody>
                    <a:bodyPr/>
                    <a:lstStyle/>
                    <a:p>
                      <a:r>
                        <a:rPr lang="en-US"/>
                        <a:t>|V|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1,073M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988M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978M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788M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3,563M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13805"/>
                  </a:ext>
                </a:extLst>
              </a:tr>
              <a:tr h="342451">
                <a:tc>
                  <a:txBody>
                    <a:bodyPr/>
                    <a:lstStyle/>
                    <a:p>
                      <a:r>
                        <a:rPr lang="en-US"/>
                        <a:t>|E|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17,091M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33,877M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42,574M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47,615M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128,736M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113012"/>
                  </a:ext>
                </a:extLst>
              </a:tr>
              <a:tr h="342451">
                <a:tc>
                  <a:txBody>
                    <a:bodyPr/>
                    <a:lstStyle/>
                    <a:p>
                      <a:r>
                        <a:rPr lang="en-US"/>
                        <a:t>|E|/|V|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43.5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60.4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795170"/>
                  </a:ext>
                </a:extLst>
              </a:tr>
              <a:tr h="351122">
                <a:tc>
                  <a:txBody>
                    <a:bodyPr/>
                    <a:lstStyle/>
                    <a:p>
                      <a:r>
                        <a:rPr lang="en-US"/>
                        <a:t>Max </a:t>
                      </a:r>
                      <a:r>
                        <a:rPr lang="en-US" err="1"/>
                        <a:t>OutDegree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32,114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7,447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16,365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55,931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002210"/>
                  </a:ext>
                </a:extLst>
              </a:tr>
              <a:tr h="352185">
                <a:tc>
                  <a:txBody>
                    <a:bodyPr/>
                    <a:lstStyle/>
                    <a:p>
                      <a:r>
                        <a:rPr lang="en-US"/>
                        <a:t>Max </a:t>
                      </a:r>
                      <a:r>
                        <a:rPr lang="en-US" err="1"/>
                        <a:t>InDegree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75M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8.6M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95M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575788"/>
                  </a:ext>
                </a:extLst>
              </a:tr>
              <a:tr h="395779">
                <a:tc>
                  <a:txBody>
                    <a:bodyPr/>
                    <a:lstStyle/>
                    <a:p>
                      <a:r>
                        <a:rPr lang="en-US"/>
                        <a:t>Size on Disk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u="none"/>
                        <a:t>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8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17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4"/>
    </mc:Choice>
    <mc:Fallback xmlns="">
      <p:transition spd="slow" advTm="814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Setup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1488140"/>
            <a:ext cx="5069678" cy="472692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Six policies evaluated</a:t>
            </a:r>
            <a:endParaRPr lang="en-US">
              <a:cs typeface="Calibri"/>
            </a:endParaRPr>
          </a:p>
          <a:p>
            <a:r>
              <a:rPr lang="en-US"/>
              <a:t>EEC, HVC, and CVC: </a:t>
            </a:r>
          </a:p>
          <a:p>
            <a:pPr marL="798195" lvl="1" indent="-340995"/>
            <a:r>
              <a:rPr lang="en-US"/>
              <a:t>master assignment requires no communication</a:t>
            </a:r>
            <a:endParaRPr lang="en-US">
              <a:cs typeface="Calibri"/>
            </a:endParaRPr>
          </a:p>
          <a:p>
            <a:r>
              <a:rPr lang="en-US"/>
              <a:t>FEC, GVC, and SVC: </a:t>
            </a:r>
          </a:p>
          <a:p>
            <a:pPr marL="798195" lvl="1" indent="-340995"/>
            <a:r>
              <a:rPr lang="en-US"/>
              <a:t>communication in master assignment phase (FennelEB uses current assignments to guide decisions)</a:t>
            </a:r>
            <a:endParaRPr lang="en-US"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C45980-141F-4E7E-8938-D0A9C1F8A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6440"/>
              </p:ext>
            </p:extLst>
          </p:nvPr>
        </p:nvGraphicFramePr>
        <p:xfrm>
          <a:off x="5339772" y="2257136"/>
          <a:ext cx="6466031" cy="2984974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019567">
                  <a:extLst>
                    <a:ext uri="{9D8B030D-6E8A-4147-A177-3AD203B41FA5}">
                      <a16:colId xmlns:a16="http://schemas.microsoft.com/office/drawing/2014/main" val="631694844"/>
                    </a:ext>
                  </a:extLst>
                </a:gridCol>
                <a:gridCol w="1620666">
                  <a:extLst>
                    <a:ext uri="{9D8B030D-6E8A-4147-A177-3AD203B41FA5}">
                      <a16:colId xmlns:a16="http://schemas.microsoft.com/office/drawing/2014/main" val="86451583"/>
                    </a:ext>
                  </a:extLst>
                </a:gridCol>
                <a:gridCol w="1825798">
                  <a:extLst>
                    <a:ext uri="{9D8B030D-6E8A-4147-A177-3AD203B41FA5}">
                      <a16:colId xmlns:a16="http://schemas.microsoft.com/office/drawing/2014/main" val="1272274491"/>
                    </a:ext>
                  </a:extLst>
                </a:gridCol>
              </a:tblGrid>
              <a:tr h="31666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Policy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getMaster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getEdgeOwner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2049972522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Edge-balanced Edge-Cut (EEC)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ContiguousEB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Source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2174817668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Hybrid Vertex-Cut (HVC)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err="1"/>
                        <a:t>ContiguousEB</a:t>
                      </a:r>
                      <a:endParaRPr lang="en-US" sz="2000"/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Hybrid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2148631867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Cartesian Vertex-Cut (CVC)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 err="1"/>
                        <a:t>ContiguousEB</a:t>
                      </a:r>
                      <a:endParaRPr lang="en-US" sz="2000"/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Cartesian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3680787585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FENNEL Edge-Cut (FEC)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FennelEB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Source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318324075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Ginger Vertex-Cut (GVC)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FennelEB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Hybrid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3563803022"/>
                  </a:ext>
                </a:extLst>
              </a:tr>
              <a:tr h="316664"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Sugar Vertex-Cut (SVC)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FennelEB</a:t>
                      </a:r>
                    </a:p>
                  </a:txBody>
                  <a:tcPr marL="78081" marR="78081" marT="39041" marB="39041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Cartesian</a:t>
                      </a:r>
                    </a:p>
                  </a:txBody>
                  <a:tcPr marL="78081" marR="78081" marT="39041" marB="39041"/>
                </a:tc>
                <a:extLst>
                  <a:ext uri="{0D108BD9-81ED-4DB2-BD59-A6C34878D82A}">
                    <a16:rowId xmlns:a16="http://schemas.microsoft.com/office/drawing/2014/main" val="2634923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82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31"/>
    </mc:Choice>
    <mc:Fallback xmlns="">
      <p:transition spd="slow" advTm="5093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09C84C0-6D70-4562-9A91-47816693B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53" y="1383929"/>
            <a:ext cx="6939885" cy="4632276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F7FE8DA-7FD6-474F-940B-088F9B2A2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62" y="1251029"/>
            <a:ext cx="4176214" cy="4778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Partitioning Time and Quality for Edge-cut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68" y="6083774"/>
            <a:ext cx="7654358" cy="657271"/>
          </a:xfrm>
        </p:spPr>
        <p:txBody>
          <a:bodyPr>
            <a:normAutofit/>
          </a:bodyPr>
          <a:lstStyle/>
          <a:p>
            <a:r>
              <a:rPr lang="en-US"/>
              <a:t>CuSP EEC partitioned 22x faster on average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47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C661BC1-15F0-429C-9D55-4A64C9769C55}"/>
              </a:ext>
            </a:extLst>
          </p:cNvPr>
          <p:cNvSpPr txBox="1">
            <a:spLocks/>
          </p:cNvSpPr>
          <p:nvPr/>
        </p:nvSpPr>
        <p:spPr>
          <a:xfrm>
            <a:off x="7401378" y="6083774"/>
            <a:ext cx="7654358" cy="657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29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 ; quality not compromised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48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069"/>
    </mc:Choice>
    <mc:Fallback xmlns="">
      <p:transition spd="slow" advTm="43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Time for CuSP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36" y="6048985"/>
            <a:ext cx="10885643" cy="643247"/>
          </a:xfrm>
        </p:spPr>
        <p:txBody>
          <a:bodyPr>
            <a:normAutofit/>
          </a:bodyPr>
          <a:lstStyle/>
          <a:p>
            <a:r>
              <a:rPr lang="en-US"/>
              <a:t>Additional CuSP policies implemented in few lines of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FC1A1D65-F5A7-4D69-8111-62B74163C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18" y="1247969"/>
            <a:ext cx="9352540" cy="467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29"/>
    </mc:Choice>
    <mc:Fallback xmlns="">
      <p:transition spd="slow" advTm="13429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3B07-9935-47EC-9EC2-895D16CB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Time Phase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CE685-EAE1-4351-90AB-BC8E0B4C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49</a:t>
            </a:fld>
            <a:endParaRPr lang="en-US"/>
          </a:p>
        </p:txBody>
      </p:sp>
      <p:pic>
        <p:nvPicPr>
          <p:cNvPr id="3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55F071C-E81B-43D0-A1B0-3AAB25A04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24" y="1736678"/>
            <a:ext cx="9885527" cy="49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7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42"/>
    </mc:Choice>
    <mc:Fallback xmlns="">
      <p:transition spd="slow" advTm="145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B3C9-B1C7-470E-908D-91495DD8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2E82-A097-421D-8EA0-FD57A024D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7" y="5533184"/>
            <a:ext cx="11479305" cy="95128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</a:rPr>
              <a:t>Goal: Given abstract specification of policy, create partitions quickly to run with graph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DD97E-DBF1-45B9-AFC1-49593947B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048FB5-04A0-4E57-B2D6-E3062FE44DA4}"/>
              </a:ext>
            </a:extLst>
          </p:cNvPr>
          <p:cNvSpPr txBox="1">
            <a:spLocks/>
          </p:cNvSpPr>
          <p:nvPr/>
        </p:nvSpPr>
        <p:spPr>
          <a:xfrm>
            <a:off x="363072" y="1488141"/>
            <a:ext cx="11291046" cy="38189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2913" indent="-341313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400"/>
              </a:spcAft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Problems to consider:</a:t>
            </a:r>
          </a:p>
          <a:p>
            <a:pPr marL="798195" lvl="1" indent="-340995"/>
            <a:r>
              <a:rPr lang="en-US" b="1"/>
              <a:t>Generality</a:t>
            </a:r>
            <a:endParaRPr lang="en-US" b="1">
              <a:cs typeface="Calibri" panose="020F0502020204030204"/>
            </a:endParaRPr>
          </a:p>
          <a:p>
            <a:pPr lvl="2"/>
            <a:r>
              <a:rPr lang="en-US"/>
              <a:t>Previous partitioners implement limited number of policies</a:t>
            </a:r>
          </a:p>
          <a:p>
            <a:pPr lvl="2"/>
            <a:r>
              <a:rPr lang="en-US"/>
              <a:t>Need variety of policies for different execution settings [Gill et al. VLDB19]</a:t>
            </a:r>
            <a:endParaRPr lang="en-US">
              <a:cs typeface="Calibri"/>
            </a:endParaRPr>
          </a:p>
          <a:p>
            <a:pPr marL="798195" lvl="1" indent="-340995"/>
            <a:r>
              <a:rPr lang="en-US" b="1"/>
              <a:t>Speed</a:t>
            </a:r>
            <a:endParaRPr lang="en-US">
              <a:cs typeface="Calibri" panose="020F0502020204030204"/>
            </a:endParaRPr>
          </a:p>
          <a:p>
            <a:pPr lvl="2"/>
            <a:r>
              <a:rPr lang="en-US"/>
              <a:t>Partitioning time may dominate end-to-end execution time</a:t>
            </a:r>
          </a:p>
          <a:p>
            <a:pPr marL="798195" lvl="1" indent="-340995"/>
            <a:r>
              <a:rPr lang="en-US" b="1"/>
              <a:t>Quality</a:t>
            </a:r>
            <a:endParaRPr lang="en-US">
              <a:cs typeface="Calibri" panose="020F0502020204030204"/>
            </a:endParaRPr>
          </a:p>
          <a:p>
            <a:pPr lvl="2"/>
            <a:r>
              <a:rPr lang="en-US"/>
              <a:t>Partitioning should allow graph applications to run fast</a:t>
            </a:r>
          </a:p>
        </p:txBody>
      </p:sp>
    </p:spTree>
    <p:extLst>
      <p:ext uri="{BB962C8B-B14F-4D97-AF65-F5344CB8AC3E}">
        <p14:creationId xmlns:p14="http://schemas.microsoft.com/office/powerpoint/2010/main" val="272711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975"/>
    </mc:Choice>
    <mc:Fallback xmlns="">
      <p:transition spd="slow" advTm="77975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Partitioning Quality at 128 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2" y="5996761"/>
            <a:ext cx="11068334" cy="651986"/>
          </a:xfrm>
        </p:spPr>
        <p:txBody>
          <a:bodyPr>
            <a:normAutofit/>
          </a:bodyPr>
          <a:lstStyle/>
          <a:p>
            <a:r>
              <a:rPr lang="en-US"/>
              <a:t>No single policy is fastest: depends on input and benchmark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10924" y="6356351"/>
            <a:ext cx="981075" cy="501650"/>
          </a:xfrm>
        </p:spPr>
        <p:txBody>
          <a:bodyPr/>
          <a:lstStyle/>
          <a:p>
            <a:fld id="{9849BE75-146F-448C-9E86-888A5B242050}" type="slidenum">
              <a:rPr lang="en-US" smtClean="0"/>
              <a:t>50</a:t>
            </a:fld>
            <a:endParaRPr lang="en-US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09825F5-9F8E-4B3C-AF0C-15A0795F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89" y="1313772"/>
            <a:ext cx="11068334" cy="44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8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003"/>
    </mc:Choice>
    <mc:Fallback xmlns="">
      <p:transition spd="slow" advTm="41003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Experimental Summary: Average Speedup over XtraPulp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268187"/>
            <a:ext cx="11353531" cy="2160814"/>
          </a:xfrm>
        </p:spPr>
        <p:txBody>
          <a:bodyPr>
            <a:normAutofit/>
          </a:bodyPr>
          <a:lstStyle/>
          <a:p>
            <a:r>
              <a:rPr lang="en-US"/>
              <a:t>CuSP is general and programmable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E51956-D6A1-4AF3-9A63-748C1B4A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21787"/>
              </p:ext>
            </p:extLst>
          </p:nvPr>
        </p:nvGraphicFramePr>
        <p:xfrm>
          <a:off x="1873030" y="3517153"/>
          <a:ext cx="8185370" cy="298488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86386">
                  <a:extLst>
                    <a:ext uri="{9D8B030D-6E8A-4147-A177-3AD203B41FA5}">
                      <a16:colId xmlns:a16="http://schemas.microsoft.com/office/drawing/2014/main" val="1147360938"/>
                    </a:ext>
                  </a:extLst>
                </a:gridCol>
                <a:gridCol w="2259459">
                  <a:extLst>
                    <a:ext uri="{9D8B030D-6E8A-4147-A177-3AD203B41FA5}">
                      <a16:colId xmlns:a16="http://schemas.microsoft.com/office/drawing/2014/main" val="1024893462"/>
                    </a:ext>
                  </a:extLst>
                </a:gridCol>
                <a:gridCol w="3339525">
                  <a:extLst>
                    <a:ext uri="{9D8B030D-6E8A-4147-A177-3AD203B41FA5}">
                      <a16:colId xmlns:a16="http://schemas.microsoft.com/office/drawing/2014/main" val="3472103695"/>
                    </a:ext>
                  </a:extLst>
                </a:gridCol>
              </a:tblGrid>
              <a:tr h="343648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2793059162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EEC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587960678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HVC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1730867944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CVC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1482985828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FEC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1961162745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GVC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2187112729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SVC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 dirty="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224919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68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8"/>
    </mc:Choice>
    <mc:Fallback xmlns="">
      <p:transition spd="slow" advTm="12888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Experimental Summary: Average Speedup over XtraPulp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268187"/>
            <a:ext cx="11353531" cy="2160814"/>
          </a:xfrm>
        </p:spPr>
        <p:txBody>
          <a:bodyPr>
            <a:normAutofit/>
          </a:bodyPr>
          <a:lstStyle/>
          <a:p>
            <a:r>
              <a:rPr lang="en-US"/>
              <a:t>CuSP is general and programmable</a:t>
            </a:r>
          </a:p>
          <a:p>
            <a:r>
              <a:rPr lang="en-US"/>
              <a:t>CuSP produces partitions quickly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E51956-D6A1-4AF3-9A63-748C1B4A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97886"/>
              </p:ext>
            </p:extLst>
          </p:nvPr>
        </p:nvGraphicFramePr>
        <p:xfrm>
          <a:off x="1873030" y="3517153"/>
          <a:ext cx="8185370" cy="298488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86386">
                  <a:extLst>
                    <a:ext uri="{9D8B030D-6E8A-4147-A177-3AD203B41FA5}">
                      <a16:colId xmlns:a16="http://schemas.microsoft.com/office/drawing/2014/main" val="1147360938"/>
                    </a:ext>
                  </a:extLst>
                </a:gridCol>
                <a:gridCol w="2259459">
                  <a:extLst>
                    <a:ext uri="{9D8B030D-6E8A-4147-A177-3AD203B41FA5}">
                      <a16:colId xmlns:a16="http://schemas.microsoft.com/office/drawing/2014/main" val="1024893462"/>
                    </a:ext>
                  </a:extLst>
                </a:gridCol>
                <a:gridCol w="3339525">
                  <a:extLst>
                    <a:ext uri="{9D8B030D-6E8A-4147-A177-3AD203B41FA5}">
                      <a16:colId xmlns:a16="http://schemas.microsoft.com/office/drawing/2014/main" val="3472103695"/>
                    </a:ext>
                  </a:extLst>
                </a:gridCol>
              </a:tblGrid>
              <a:tr h="343648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Partitioning Time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2793059162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EEC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21.9x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587960678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HVC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10.2x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1730867944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CVC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11.9x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1482985828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FEC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2.4x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1961162745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GVC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2.4x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2187112729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SVC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2.3x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endParaRPr lang="en-US" sz="2200" dirty="0"/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224919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76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37"/>
    </mc:Choice>
    <mc:Fallback xmlns="">
      <p:transition spd="slow" advTm="18637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Experimental Summary: Average Speedup over XtraPulp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268187"/>
            <a:ext cx="11353531" cy="2160814"/>
          </a:xfrm>
        </p:spPr>
        <p:txBody>
          <a:bodyPr>
            <a:normAutofit/>
          </a:bodyPr>
          <a:lstStyle/>
          <a:p>
            <a:r>
              <a:rPr lang="en-US"/>
              <a:t>CuSP is general and programmable</a:t>
            </a:r>
          </a:p>
          <a:p>
            <a:r>
              <a:rPr lang="en-US"/>
              <a:t>CuSP produces partitions quickly</a:t>
            </a:r>
          </a:p>
          <a:p>
            <a:r>
              <a:rPr lang="en-US"/>
              <a:t>CuSP produces better quality partitions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E51956-D6A1-4AF3-9A63-748C1B4A6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22779"/>
              </p:ext>
            </p:extLst>
          </p:nvPr>
        </p:nvGraphicFramePr>
        <p:xfrm>
          <a:off x="1873030" y="3517153"/>
          <a:ext cx="8185370" cy="2984888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586386">
                  <a:extLst>
                    <a:ext uri="{9D8B030D-6E8A-4147-A177-3AD203B41FA5}">
                      <a16:colId xmlns:a16="http://schemas.microsoft.com/office/drawing/2014/main" val="1147360938"/>
                    </a:ext>
                  </a:extLst>
                </a:gridCol>
                <a:gridCol w="2259459">
                  <a:extLst>
                    <a:ext uri="{9D8B030D-6E8A-4147-A177-3AD203B41FA5}">
                      <a16:colId xmlns:a16="http://schemas.microsoft.com/office/drawing/2014/main" val="1024893462"/>
                    </a:ext>
                  </a:extLst>
                </a:gridCol>
                <a:gridCol w="3339525">
                  <a:extLst>
                    <a:ext uri="{9D8B030D-6E8A-4147-A177-3AD203B41FA5}">
                      <a16:colId xmlns:a16="http://schemas.microsoft.com/office/drawing/2014/main" val="3472103695"/>
                    </a:ext>
                  </a:extLst>
                </a:gridCol>
              </a:tblGrid>
              <a:tr h="343648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Partitioning Time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Application Execution Time</a:t>
                      </a:r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2793059162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EEC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21.9x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1.4x</a:t>
                      </a:r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587960678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HVC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10.2x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1.2x</a:t>
                      </a:r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1730867944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CVC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11.9x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1.9x</a:t>
                      </a:r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1482985828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FEC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2.4x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1.1x</a:t>
                      </a:r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1961162745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GVC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2.4x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0.9x</a:t>
                      </a:r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2187112729"/>
                  </a:ext>
                </a:extLst>
              </a:tr>
              <a:tr h="427356">
                <a:tc>
                  <a:txBody>
                    <a:bodyPr/>
                    <a:lstStyle/>
                    <a:p>
                      <a:r>
                        <a:rPr lang="en-US" sz="2200"/>
                        <a:t>SVC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/>
                        <a:t>2.3x</a:t>
                      </a:r>
                    </a:p>
                  </a:txBody>
                  <a:tcPr marL="85471" marR="85471" marT="42736" marB="42736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/>
                        <a:t>1.6x</a:t>
                      </a:r>
                    </a:p>
                  </a:txBody>
                  <a:tcPr marL="85471" marR="85471" marT="42736" marB="42736"/>
                </a:tc>
                <a:extLst>
                  <a:ext uri="{0D108BD9-81ED-4DB2-BD59-A6C34878D82A}">
                    <a16:rowId xmlns:a16="http://schemas.microsoft.com/office/drawing/2014/main" val="2249196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39"/>
    </mc:Choice>
    <mc:Fallback xmlns="">
      <p:transition spd="slow" advTm="12439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1488140"/>
            <a:ext cx="11479305" cy="4753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Presented CuSP:</a:t>
            </a:r>
          </a:p>
          <a:p>
            <a:pPr marL="798195" lvl="1" indent="-340995"/>
            <a:r>
              <a:rPr lang="en-US" sz="3600" b="1"/>
              <a:t>General</a:t>
            </a:r>
            <a:r>
              <a:rPr lang="en-US" sz="3600"/>
              <a:t> abstraction for streaming graph partitioners that can express many policies with small amount of code: 24 policies!</a:t>
            </a:r>
            <a:endParaRPr lang="en-US" sz="3600">
              <a:cs typeface="Calibri"/>
            </a:endParaRPr>
          </a:p>
          <a:p>
            <a:pPr marL="798195" lvl="1" indent="-340995"/>
            <a:r>
              <a:rPr lang="en-US" sz="3600"/>
              <a:t>Implemented abstraction</a:t>
            </a:r>
            <a:endParaRPr lang="en-US" sz="3600">
              <a:cs typeface="Calibri" panose="020F0502020204030204"/>
            </a:endParaRPr>
          </a:p>
          <a:p>
            <a:pPr lvl="2"/>
            <a:r>
              <a:rPr lang="en-US" sz="3200"/>
              <a:t>6x </a:t>
            </a:r>
            <a:r>
              <a:rPr lang="en-US" sz="3200" b="1"/>
              <a:t>faster</a:t>
            </a:r>
            <a:r>
              <a:rPr lang="en-US" sz="3200"/>
              <a:t> partitioning time than state-of-the-art XtraPulp</a:t>
            </a:r>
          </a:p>
          <a:p>
            <a:pPr lvl="2"/>
            <a:r>
              <a:rPr lang="en-US" sz="3200" b="1"/>
              <a:t>Better quality </a:t>
            </a:r>
            <a:r>
              <a:rPr lang="en-US" sz="3200"/>
              <a:t>than XtraPulp edge-cut on graph analytics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694"/>
    </mc:Choice>
    <mc:Fallback xmlns="">
      <p:transition spd="slow" advTm="139694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055" y="1431324"/>
            <a:ext cx="8395041" cy="27411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CuSP available in Galois v5.0</a:t>
            </a:r>
          </a:p>
          <a:p>
            <a:r>
              <a:rPr lang="en-US" dirty="0">
                <a:cs typeface="Calibri"/>
              </a:rPr>
              <a:t>Use CuSP and Gluon to make shared memory graph frameworks run on distributed clusters</a:t>
            </a:r>
            <a:endParaRPr lang="en-US" dirty="0">
              <a:hlinkClick r:id="rId3"/>
            </a:endParaRP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http://iss.ices.utexas.edu/?p=projects/galois</a:t>
            </a:r>
            <a:endParaRPr lang="en-US" dirty="0">
              <a:cs typeface="Calibri" panose="020F0502020204030204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50AD3-EEB8-4D3F-84EF-02E62BBA8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8" y="5406686"/>
            <a:ext cx="3556308" cy="944962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7AA154B9-C090-4C1D-9708-86A969D6CB07}"/>
              </a:ext>
            </a:extLst>
          </p:cNvPr>
          <p:cNvGrpSpPr/>
          <p:nvPr/>
        </p:nvGrpSpPr>
        <p:grpSpPr>
          <a:xfrm>
            <a:off x="5048984" y="3429000"/>
            <a:ext cx="6552808" cy="3091121"/>
            <a:chOff x="7122256" y="1454174"/>
            <a:chExt cx="4440234" cy="2094568"/>
          </a:xfrm>
        </p:grpSpPr>
        <p:sp>
          <p:nvSpPr>
            <p:cNvPr id="37" name="Rounded Rectangle 38">
              <a:extLst>
                <a:ext uri="{FF2B5EF4-FFF2-40B4-BE49-F238E27FC236}">
                  <a16:creationId xmlns:a16="http://schemas.microsoft.com/office/drawing/2014/main" id="{AE6C89E4-90B3-417D-8CD0-C1083141458D}"/>
                </a:ext>
              </a:extLst>
            </p:cNvPr>
            <p:cNvSpPr/>
            <p:nvPr/>
          </p:nvSpPr>
          <p:spPr>
            <a:xfrm>
              <a:off x="9441081" y="1454174"/>
              <a:ext cx="2121409" cy="902382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Arial"/>
                </a:rPr>
                <a:t>GPU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endParaRPr>
            </a:p>
          </p:txBody>
        </p:sp>
        <p:sp>
          <p:nvSpPr>
            <p:cNvPr id="38" name="Rounded Rectangle 39">
              <a:extLst>
                <a:ext uri="{FF2B5EF4-FFF2-40B4-BE49-F238E27FC236}">
                  <a16:creationId xmlns:a16="http://schemas.microsoft.com/office/drawing/2014/main" id="{19F6C8EA-F775-4162-BD1D-366D9C464D34}"/>
                </a:ext>
              </a:extLst>
            </p:cNvPr>
            <p:cNvSpPr/>
            <p:nvPr/>
          </p:nvSpPr>
          <p:spPr>
            <a:xfrm>
              <a:off x="9441081" y="2481377"/>
              <a:ext cx="2121409" cy="1067365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Arial"/>
                </a:rPr>
                <a:t>CPU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0D8F81B-650C-4E6F-9AB0-42BD6E645FEF}"/>
                </a:ext>
              </a:extLst>
            </p:cNvPr>
            <p:cNvSpPr/>
            <p:nvPr/>
          </p:nvSpPr>
          <p:spPr>
            <a:xfrm>
              <a:off x="9561784" y="1713200"/>
              <a:ext cx="1880008" cy="189733"/>
            </a:xfrm>
            <a:prstGeom prst="rect">
              <a:avLst/>
            </a:prstGeom>
            <a:solidFill>
              <a:srgbClr val="BD582C">
                <a:lumMod val="60000"/>
                <a:lumOff val="40000"/>
              </a:srgbClr>
            </a:solidFill>
            <a:ln w="15875" cap="flat" cmpd="sng" algn="ctr">
              <a:solidFill>
                <a:srgbClr val="BD582C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IrGL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/CUDA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/>
                  <a:sym typeface="Arial"/>
                </a:rPr>
                <a:t>/...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9A02285-6397-4700-9E7D-BEFFE244F733}"/>
                </a:ext>
              </a:extLst>
            </p:cNvPr>
            <p:cNvSpPr/>
            <p:nvPr/>
          </p:nvSpPr>
          <p:spPr>
            <a:xfrm>
              <a:off x="9558023" y="2769137"/>
              <a:ext cx="1880008" cy="465016"/>
            </a:xfrm>
            <a:prstGeom prst="rect">
              <a:avLst/>
            </a:prstGeom>
            <a:solidFill>
              <a:srgbClr val="CCDDEA">
                <a:lumMod val="90000"/>
              </a:srgbClr>
            </a:solidFill>
            <a:ln w="15875" cap="flat" cmpd="sng" algn="ctr">
              <a:solidFill>
                <a:srgbClr val="CCDDEA">
                  <a:lumMod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Gluon Comm. Runtime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ADF72C-DDF7-40F7-8EBC-8939902F2F46}"/>
                </a:ext>
              </a:extLst>
            </p:cNvPr>
            <p:cNvSpPr/>
            <p:nvPr/>
          </p:nvSpPr>
          <p:spPr>
            <a:xfrm>
              <a:off x="10326122" y="3036570"/>
              <a:ext cx="1111909" cy="197582"/>
            </a:xfrm>
            <a:prstGeom prst="rect">
              <a:avLst/>
            </a:prstGeom>
            <a:solidFill>
              <a:srgbClr val="637052">
                <a:lumMod val="40000"/>
                <a:lumOff val="60000"/>
              </a:srgbClr>
            </a:solidFill>
            <a:ln w="15875" cap="flat" cmpd="sng" algn="ctr">
              <a:solidFill>
                <a:srgbClr val="63705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000" kern="0">
                  <a:solidFill>
                    <a:srgbClr val="000000"/>
                  </a:solidFill>
                  <a:latin typeface="Calibri" panose="020F0502020204030204"/>
                  <a:sym typeface="Arial"/>
                </a:rPr>
                <a:t>CuSP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2F2FF2B-1E47-4721-A127-D6C1714EF90D}"/>
                </a:ext>
              </a:extLst>
            </p:cNvPr>
            <p:cNvSpPr/>
            <p:nvPr/>
          </p:nvSpPr>
          <p:spPr>
            <a:xfrm>
              <a:off x="9558023" y="3226340"/>
              <a:ext cx="1880008" cy="197581"/>
            </a:xfrm>
            <a:prstGeom prst="rect">
              <a:avLst/>
            </a:prstGeom>
            <a:solidFill>
              <a:srgbClr val="C2BC80">
                <a:lumMod val="60000"/>
                <a:lumOff val="40000"/>
              </a:srgbClr>
            </a:solidFill>
            <a:ln w="15875" cap="flat" cmpd="sng" algn="ctr">
              <a:solidFill>
                <a:srgbClr val="C2BC8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Network (LCI/MPI)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E09498A-7E7D-4FA1-81BA-EEF90C484758}"/>
                </a:ext>
              </a:extLst>
            </p:cNvPr>
            <p:cNvSpPr/>
            <p:nvPr/>
          </p:nvSpPr>
          <p:spPr>
            <a:xfrm>
              <a:off x="9558023" y="2082955"/>
              <a:ext cx="1880008" cy="194901"/>
            </a:xfrm>
            <a:prstGeom prst="rect">
              <a:avLst/>
            </a:prstGeom>
            <a:solidFill>
              <a:srgbClr val="CCDDEA">
                <a:lumMod val="90000"/>
              </a:srgbClr>
            </a:solidFill>
            <a:ln w="15875" cap="flat" cmpd="sng" algn="ctr">
              <a:solidFill>
                <a:srgbClr val="CCDDEA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Gluon Comm. Runtime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A8EAE73-5C7D-42B9-9698-13BA21285B66}"/>
                </a:ext>
              </a:extLst>
            </p:cNvPr>
            <p:cNvSpPr/>
            <p:nvPr/>
          </p:nvSpPr>
          <p:spPr>
            <a:xfrm>
              <a:off x="9905600" y="1902934"/>
              <a:ext cx="1192377" cy="182587"/>
            </a:xfrm>
            <a:prstGeom prst="rect">
              <a:avLst/>
            </a:prstGeom>
            <a:solidFill>
              <a:srgbClr val="C2BC80">
                <a:lumMod val="75000"/>
              </a:srgbClr>
            </a:solidFill>
            <a:ln w="15875" cap="flat" cmpd="sng" algn="ctr">
              <a:solidFill>
                <a:srgbClr val="C2BC8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Gluon Plugin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AAF2CCF-D0DF-47EF-AEB6-8590B2B7FFCB}"/>
                </a:ext>
              </a:extLst>
            </p:cNvPr>
            <p:cNvCxnSpPr>
              <a:stCxn id="40" idx="0"/>
              <a:endCxn id="43" idx="2"/>
            </p:cNvCxnSpPr>
            <p:nvPr/>
          </p:nvCxnSpPr>
          <p:spPr>
            <a:xfrm flipV="1">
              <a:off x="10498027" y="2277856"/>
              <a:ext cx="0" cy="491281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triangle"/>
              <a:tailEnd type="triangle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  <p:sp>
          <p:nvSpPr>
            <p:cNvPr id="46" name="Rounded Rectangle 47">
              <a:extLst>
                <a:ext uri="{FF2B5EF4-FFF2-40B4-BE49-F238E27FC236}">
                  <a16:creationId xmlns:a16="http://schemas.microsoft.com/office/drawing/2014/main" id="{0EC29A87-569F-49E0-B1FB-9C595EAC378D}"/>
                </a:ext>
              </a:extLst>
            </p:cNvPr>
            <p:cNvSpPr/>
            <p:nvPr/>
          </p:nvSpPr>
          <p:spPr>
            <a:xfrm>
              <a:off x="7122256" y="2111089"/>
              <a:ext cx="2121409" cy="1437653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  <a:sym typeface="Arial"/>
                </a:rPr>
                <a:t>CPU</a:t>
              </a:r>
              <a:endPara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D6023B6-E5EA-443F-BDD7-FC8A1F7F9D91}"/>
                </a:ext>
              </a:extLst>
            </p:cNvPr>
            <p:cNvSpPr/>
            <p:nvPr/>
          </p:nvSpPr>
          <p:spPr>
            <a:xfrm>
              <a:off x="7239198" y="2399194"/>
              <a:ext cx="1880008" cy="189733"/>
            </a:xfrm>
            <a:prstGeom prst="rect">
              <a:avLst/>
            </a:prstGeom>
            <a:solidFill>
              <a:srgbClr val="BD582C">
                <a:lumMod val="60000"/>
                <a:lumOff val="40000"/>
              </a:srgbClr>
            </a:solidFill>
            <a:ln w="15875" cap="flat" cmpd="sng" algn="ctr">
              <a:solidFill>
                <a:srgbClr val="BD582C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Galois/</a:t>
              </a:r>
              <a:r>
                <a:rPr kumimoji="0" lang="en-US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Ligra</a:t>
              </a: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Calibri"/>
                  <a:sym typeface="Arial"/>
                </a:rPr>
                <a:t>/...</a:t>
              </a:r>
              <a:endParaRPr kumimoji="0" 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A170F3E-1493-460A-8416-FB8AD93ECE3B}"/>
                </a:ext>
              </a:extLst>
            </p:cNvPr>
            <p:cNvSpPr/>
            <p:nvPr/>
          </p:nvSpPr>
          <p:spPr>
            <a:xfrm>
              <a:off x="7239198" y="2769137"/>
              <a:ext cx="1880008" cy="465016"/>
            </a:xfrm>
            <a:prstGeom prst="rect">
              <a:avLst/>
            </a:prstGeom>
            <a:solidFill>
              <a:srgbClr val="CCDDEA">
                <a:lumMod val="90000"/>
              </a:srgbClr>
            </a:solidFill>
            <a:ln w="15875" cap="flat" cmpd="sng" algn="ctr">
              <a:solidFill>
                <a:srgbClr val="CCDDEA">
                  <a:lumMod val="5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Gluon Comm. Runtime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90C6906-1BAA-461A-BB92-CC3A0A46EF8C}"/>
                </a:ext>
              </a:extLst>
            </p:cNvPr>
            <p:cNvSpPr/>
            <p:nvPr/>
          </p:nvSpPr>
          <p:spPr>
            <a:xfrm>
              <a:off x="8007297" y="3036570"/>
              <a:ext cx="1111909" cy="197582"/>
            </a:xfrm>
            <a:prstGeom prst="rect">
              <a:avLst/>
            </a:prstGeom>
            <a:solidFill>
              <a:srgbClr val="637052">
                <a:lumMod val="40000"/>
                <a:lumOff val="60000"/>
              </a:srgbClr>
            </a:solidFill>
            <a:ln w="15875" cap="flat" cmpd="sng" algn="ctr">
              <a:solidFill>
                <a:srgbClr val="637052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sz="2000" kern="0">
                  <a:solidFill>
                    <a:srgbClr val="000000"/>
                  </a:solidFill>
                  <a:latin typeface="Calibri" panose="020F0502020204030204"/>
                  <a:sym typeface="Arial"/>
                </a:rPr>
                <a:t>CuSP</a:t>
              </a: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3D27DBF-869D-4B78-A336-F5F62DF59991}"/>
                </a:ext>
              </a:extLst>
            </p:cNvPr>
            <p:cNvSpPr/>
            <p:nvPr/>
          </p:nvSpPr>
          <p:spPr>
            <a:xfrm>
              <a:off x="7239198" y="3226340"/>
              <a:ext cx="1880008" cy="197581"/>
            </a:xfrm>
            <a:prstGeom prst="rect">
              <a:avLst/>
            </a:prstGeom>
            <a:solidFill>
              <a:srgbClr val="C2BC80">
                <a:lumMod val="60000"/>
                <a:lumOff val="40000"/>
              </a:srgbClr>
            </a:solidFill>
            <a:ln w="15875" cap="flat" cmpd="sng" algn="ctr">
              <a:solidFill>
                <a:srgbClr val="C2BC8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Network (LCI/MPI)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61F2E6-D896-441D-849F-CCA340F39026}"/>
                </a:ext>
              </a:extLst>
            </p:cNvPr>
            <p:cNvSpPr/>
            <p:nvPr/>
          </p:nvSpPr>
          <p:spPr>
            <a:xfrm>
              <a:off x="7583013" y="2586865"/>
              <a:ext cx="1192377" cy="182587"/>
            </a:xfrm>
            <a:prstGeom prst="rect">
              <a:avLst/>
            </a:prstGeom>
            <a:solidFill>
              <a:srgbClr val="C2BC80">
                <a:lumMod val="75000"/>
              </a:srgbClr>
            </a:solidFill>
            <a:ln w="15875" cap="flat" cmpd="sng" algn="ctr">
              <a:solidFill>
                <a:srgbClr val="C2BC80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Arial"/>
                </a:rPr>
                <a:t>Gluon Plugin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515B019-F4E6-4FF4-A049-C5CE869859BD}"/>
                </a:ext>
              </a:extLst>
            </p:cNvPr>
            <p:cNvCxnSpPr>
              <a:endCxn id="42" idx="1"/>
            </p:cNvCxnSpPr>
            <p:nvPr/>
          </p:nvCxnSpPr>
          <p:spPr>
            <a:xfrm>
              <a:off x="9119206" y="3325131"/>
              <a:ext cx="438817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  <a:headEnd type="triangle"/>
              <a:tailEnd type="triangle"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33621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694"/>
    </mc:Choice>
    <mc:Fallback xmlns="">
      <p:transition spd="slow" advTm="13969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9D77-4DA2-4C46-BB6C-7FD1BFDE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/>
              <a:t>Cu</a:t>
            </a:r>
            <a:r>
              <a:rPr lang="en-US" b="1"/>
              <a:t>stomizable </a:t>
            </a:r>
            <a:r>
              <a:rPr lang="en-US" b="1" u="sng"/>
              <a:t>S</a:t>
            </a:r>
            <a:r>
              <a:rPr lang="en-US" b="1"/>
              <a:t>treaming </a:t>
            </a:r>
            <a:r>
              <a:rPr lang="en-US" b="1" u="sng"/>
              <a:t>P</a:t>
            </a:r>
            <a:r>
              <a:rPr lang="en-US" b="1"/>
              <a:t>artitioner (CuSP)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FC6-40DE-4DEC-A85F-DFF1A1DE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Abstract specification for streaming partitioning policies</a:t>
            </a:r>
          </a:p>
          <a:p>
            <a:endParaRPr lang="en-US"/>
          </a:p>
          <a:p>
            <a:r>
              <a:rPr lang="en-US"/>
              <a:t>Distributed, parallel, scalable implementation</a:t>
            </a:r>
          </a:p>
          <a:p>
            <a:endParaRPr lang="en-US"/>
          </a:p>
          <a:p>
            <a:r>
              <a:rPr lang="en-US"/>
              <a:t>Produces partitions </a:t>
            </a:r>
            <a:r>
              <a:rPr lang="en-US" b="1"/>
              <a:t>6x</a:t>
            </a:r>
            <a:r>
              <a:rPr lang="en-US"/>
              <a:t> faster than state-of-the-art offline partitioner, XtraPulp [IPDPS17], with better partition quality</a:t>
            </a:r>
            <a:endParaRPr lang="en-US">
              <a:cs typeface="Calibri"/>
            </a:endParaRPr>
          </a:p>
          <a:p>
            <a:pPr marL="798195" lvl="1" indent="-340995"/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1FA1-C0B7-40EE-9022-A7744DD9E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9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031"/>
    </mc:Choice>
    <mc:Fallback xmlns="">
      <p:transition spd="slow" advTm="520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2208-E681-4E76-BBB2-E42642EA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78BF-7EEA-416D-8EA2-B7B8E27A4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  <a:p>
            <a:r>
              <a:rPr lang="en-US" b="1"/>
              <a:t>Distributed Execution Model</a:t>
            </a:r>
          </a:p>
          <a:p>
            <a:r>
              <a:rPr lang="en-US"/>
              <a:t>CuSP Partitioning Abstraction</a:t>
            </a:r>
          </a:p>
          <a:p>
            <a:r>
              <a:rPr lang="en-US"/>
              <a:t>CuSP Implementation and Optimizations</a:t>
            </a:r>
          </a:p>
          <a:p>
            <a:r>
              <a:rPr lang="en-US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FBF8B-F717-4F9B-B8F1-BA08674D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4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17"/>
    </mc:Choice>
    <mc:Fallback xmlns="">
      <p:transition spd="slow" advTm="2081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454D-C8AE-44A8-B8FD-37773AA7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"/>
            <a:ext cx="12192000" cy="1187497"/>
          </a:xfrm>
        </p:spPr>
        <p:txBody>
          <a:bodyPr/>
          <a:lstStyle/>
          <a:p>
            <a:r>
              <a:rPr lang="en-US"/>
              <a:t>Background: Adjacency Matrix and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57ED-FA87-4339-9D0A-7D199C93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861" y="5448316"/>
            <a:ext cx="11404600" cy="885014"/>
          </a:xfrm>
        </p:spPr>
        <p:txBody>
          <a:bodyPr>
            <a:normAutofit/>
          </a:bodyPr>
          <a:lstStyle/>
          <a:p>
            <a:r>
              <a:rPr lang="en-US"/>
              <a:t>Graphs can be represented as adjacency matrix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336B-9DCB-4259-97B6-F2DDA874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759A45-6E12-4ADD-B287-70B1456A3B60}"/>
              </a:ext>
            </a:extLst>
          </p:cNvPr>
          <p:cNvGrpSpPr/>
          <p:nvPr/>
        </p:nvGrpSpPr>
        <p:grpSpPr>
          <a:xfrm>
            <a:off x="2271420" y="1738248"/>
            <a:ext cx="7445960" cy="3247162"/>
            <a:chOff x="818771" y="1259097"/>
            <a:chExt cx="4351021" cy="189746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27A18BE-6F35-459D-ADEF-4F63C95AA642}"/>
                </a:ext>
              </a:extLst>
            </p:cNvPr>
            <p:cNvGrpSpPr/>
            <p:nvPr/>
          </p:nvGrpSpPr>
          <p:grpSpPr>
            <a:xfrm>
              <a:off x="818771" y="1581369"/>
              <a:ext cx="1601488" cy="1575196"/>
              <a:chOff x="5989109" y="1548057"/>
              <a:chExt cx="1601488" cy="157519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B3AED5-59D3-42D1-A28E-4B49314C96BD}"/>
                  </a:ext>
                </a:extLst>
              </p:cNvPr>
              <p:cNvSpPr/>
              <p:nvPr/>
            </p:nvSpPr>
            <p:spPr>
              <a:xfrm>
                <a:off x="5989109" y="1548057"/>
                <a:ext cx="372151" cy="3573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cs typeface="Calibri"/>
                  </a:rPr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EDF037A-BA20-469D-AED3-D45C7327E712}"/>
                  </a:ext>
                </a:extLst>
              </p:cNvPr>
              <p:cNvSpPr/>
              <p:nvPr/>
            </p:nvSpPr>
            <p:spPr>
              <a:xfrm>
                <a:off x="7218446" y="1549617"/>
                <a:ext cx="372151" cy="3573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cs typeface="Calibri"/>
                  </a:rPr>
                  <a:t>B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F23EF0-EEED-4030-ABFF-D86D7E9DB093}"/>
                  </a:ext>
                </a:extLst>
              </p:cNvPr>
              <p:cNvSpPr/>
              <p:nvPr/>
            </p:nvSpPr>
            <p:spPr>
              <a:xfrm>
                <a:off x="5990520" y="2765871"/>
                <a:ext cx="372151" cy="3573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cs typeface="Calibri"/>
                  </a:rPr>
                  <a:t>C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75077C-A8C8-47A7-9D63-6D237BCEE804}"/>
                  </a:ext>
                </a:extLst>
              </p:cNvPr>
              <p:cNvSpPr/>
              <p:nvPr/>
            </p:nvSpPr>
            <p:spPr>
              <a:xfrm>
                <a:off x="7218446" y="2765871"/>
                <a:ext cx="372151" cy="35738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0000"/>
                    </a:solidFill>
                    <a:cs typeface="Calibri"/>
                  </a:rPr>
                  <a:t>D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4EA74B8-9F9B-42D2-852A-3207E879BE7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428692" y="1640313"/>
                <a:ext cx="674832" cy="1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3387ED1-162F-4E74-B34A-3D0A3D40F29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6336055" y="2245155"/>
                <a:ext cx="898202" cy="1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2023EA3-D45C-4772-8AB8-EB3AFCB6AAB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H="1">
                <a:off x="6331284" y="2226472"/>
                <a:ext cx="898202" cy="193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9BCC6CB-51CF-4A58-B08C-0D966574310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5833153" y="2317107"/>
                <a:ext cx="674832" cy="1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98D3CA2-D3FB-4339-AECA-9508CEDEC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28692" y="2858353"/>
                <a:ext cx="674832" cy="1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0993863-EB07-49CB-93CF-8DE8FD7FEA2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440650" y="3042060"/>
                <a:ext cx="674832" cy="1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63B9DB6-CA57-4B9C-83E5-814769C2DA3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7070150" y="2317107"/>
                <a:ext cx="674832" cy="10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326D12F-D1C9-455E-855C-CD2FF2A9E479}"/>
                </a:ext>
              </a:extLst>
            </p:cNvPr>
            <p:cNvSpPr/>
            <p:nvPr/>
          </p:nvSpPr>
          <p:spPr>
            <a:xfrm>
              <a:off x="4055436" y="1997825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99282C-083E-4D8B-B551-9F2FC697771B}"/>
                </a:ext>
              </a:extLst>
            </p:cNvPr>
            <p:cNvSpPr/>
            <p:nvPr/>
          </p:nvSpPr>
          <p:spPr>
            <a:xfrm>
              <a:off x="4425679" y="1997824"/>
              <a:ext cx="371145" cy="3711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D2E7F8F-DE2F-4862-AC01-5AF015594F45}"/>
                </a:ext>
              </a:extLst>
            </p:cNvPr>
            <p:cNvSpPr/>
            <p:nvPr/>
          </p:nvSpPr>
          <p:spPr>
            <a:xfrm>
              <a:off x="4796155" y="1997824"/>
              <a:ext cx="371145" cy="3711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7CAE58-3F0F-4816-B788-B93FD59A2ADD}"/>
                </a:ext>
              </a:extLst>
            </p:cNvPr>
            <p:cNvSpPr/>
            <p:nvPr/>
          </p:nvSpPr>
          <p:spPr>
            <a:xfrm>
              <a:off x="4055436" y="2368970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FEB48BC-4F22-4687-8891-3B3D7911A2C6}"/>
                </a:ext>
              </a:extLst>
            </p:cNvPr>
            <p:cNvSpPr/>
            <p:nvPr/>
          </p:nvSpPr>
          <p:spPr>
            <a:xfrm>
              <a:off x="4425679" y="2368969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DD4A7C-A679-423A-B63F-D2BA2736DAFE}"/>
                </a:ext>
              </a:extLst>
            </p:cNvPr>
            <p:cNvSpPr/>
            <p:nvPr/>
          </p:nvSpPr>
          <p:spPr>
            <a:xfrm>
              <a:off x="4796155" y="2368969"/>
              <a:ext cx="371145" cy="3711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993F5E9-2C04-4B19-AB5E-ACAA22281910}"/>
                </a:ext>
              </a:extLst>
            </p:cNvPr>
            <p:cNvSpPr/>
            <p:nvPr/>
          </p:nvSpPr>
          <p:spPr>
            <a:xfrm>
              <a:off x="4055436" y="2740113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54A45DC-4833-44C2-A7DE-1E39BC3CA478}"/>
                </a:ext>
              </a:extLst>
            </p:cNvPr>
            <p:cNvSpPr/>
            <p:nvPr/>
          </p:nvSpPr>
          <p:spPr>
            <a:xfrm>
              <a:off x="4425679" y="2740112"/>
              <a:ext cx="371145" cy="3711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3EBE35-6211-44A6-BD9E-F5D05F738FF9}"/>
                </a:ext>
              </a:extLst>
            </p:cNvPr>
            <p:cNvSpPr/>
            <p:nvPr/>
          </p:nvSpPr>
          <p:spPr>
            <a:xfrm>
              <a:off x="4796155" y="2740112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D106F3D-9E81-49D5-B20F-62936649209F}"/>
                </a:ext>
              </a:extLst>
            </p:cNvPr>
            <p:cNvSpPr/>
            <p:nvPr/>
          </p:nvSpPr>
          <p:spPr>
            <a:xfrm>
              <a:off x="3314111" y="1626677"/>
              <a:ext cx="371145" cy="371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45BC633-6FC0-4F70-9D7D-9056F6EA5BD6}"/>
                </a:ext>
              </a:extLst>
            </p:cNvPr>
            <p:cNvSpPr/>
            <p:nvPr/>
          </p:nvSpPr>
          <p:spPr>
            <a:xfrm>
              <a:off x="3314111" y="1997822"/>
              <a:ext cx="371145" cy="371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B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A046234-FCB7-47ED-93C9-89ED4C32F3A4}"/>
                </a:ext>
              </a:extLst>
            </p:cNvPr>
            <p:cNvSpPr/>
            <p:nvPr/>
          </p:nvSpPr>
          <p:spPr>
            <a:xfrm>
              <a:off x="3314111" y="2368967"/>
              <a:ext cx="371145" cy="371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C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00B8E73-F72C-488F-BCD4-E03ED17BFC62}"/>
                </a:ext>
              </a:extLst>
            </p:cNvPr>
            <p:cNvSpPr/>
            <p:nvPr/>
          </p:nvSpPr>
          <p:spPr>
            <a:xfrm>
              <a:off x="3314111" y="2740110"/>
              <a:ext cx="371145" cy="371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D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BCABA10-F0E5-4E85-A02A-B8A887180755}"/>
                </a:ext>
              </a:extLst>
            </p:cNvPr>
            <p:cNvSpPr/>
            <p:nvPr/>
          </p:nvSpPr>
          <p:spPr>
            <a:xfrm>
              <a:off x="3686177" y="1259098"/>
              <a:ext cx="371145" cy="371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A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9BAE6FA-0208-4A5E-AC23-740D2ADE68C1}"/>
                </a:ext>
              </a:extLst>
            </p:cNvPr>
            <p:cNvSpPr/>
            <p:nvPr/>
          </p:nvSpPr>
          <p:spPr>
            <a:xfrm>
              <a:off x="4055436" y="1259098"/>
              <a:ext cx="371145" cy="371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B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E39E4B1-98F3-484C-977E-DE87F87B94A6}"/>
                </a:ext>
              </a:extLst>
            </p:cNvPr>
            <p:cNvSpPr/>
            <p:nvPr/>
          </p:nvSpPr>
          <p:spPr>
            <a:xfrm>
              <a:off x="4425679" y="1259097"/>
              <a:ext cx="371145" cy="371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C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8BDFC87-3C5D-4EA8-A752-260A2D4D2FCA}"/>
                </a:ext>
              </a:extLst>
            </p:cNvPr>
            <p:cNvSpPr/>
            <p:nvPr/>
          </p:nvSpPr>
          <p:spPr>
            <a:xfrm>
              <a:off x="4798647" y="1259097"/>
              <a:ext cx="371145" cy="3711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E2B4D67-8879-48A7-B47F-A27AD7D8DDFD}"/>
                </a:ext>
              </a:extLst>
            </p:cNvPr>
            <p:cNvSpPr/>
            <p:nvPr/>
          </p:nvSpPr>
          <p:spPr>
            <a:xfrm>
              <a:off x="3686177" y="1626680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D5B078F-352A-4E22-B21C-5F28FDDED3DD}"/>
                </a:ext>
              </a:extLst>
            </p:cNvPr>
            <p:cNvSpPr/>
            <p:nvPr/>
          </p:nvSpPr>
          <p:spPr>
            <a:xfrm>
              <a:off x="4055436" y="1626680"/>
              <a:ext cx="371145" cy="3711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56FB72A-921E-403F-A5E1-92CC25C216FA}"/>
                </a:ext>
              </a:extLst>
            </p:cNvPr>
            <p:cNvSpPr/>
            <p:nvPr/>
          </p:nvSpPr>
          <p:spPr>
            <a:xfrm>
              <a:off x="4425679" y="1626679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566D56C-8A54-4FB1-8B26-CE8888CD179F}"/>
                </a:ext>
              </a:extLst>
            </p:cNvPr>
            <p:cNvSpPr/>
            <p:nvPr/>
          </p:nvSpPr>
          <p:spPr>
            <a:xfrm>
              <a:off x="4796155" y="1626679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EC6C9BC-A30B-4751-9E78-58C0E99C5851}"/>
                </a:ext>
              </a:extLst>
            </p:cNvPr>
            <p:cNvSpPr/>
            <p:nvPr/>
          </p:nvSpPr>
          <p:spPr>
            <a:xfrm>
              <a:off x="3686177" y="1997825"/>
              <a:ext cx="371145" cy="3711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096356-CB32-473D-9928-764FE5E98F4C}"/>
                </a:ext>
              </a:extLst>
            </p:cNvPr>
            <p:cNvSpPr/>
            <p:nvPr/>
          </p:nvSpPr>
          <p:spPr>
            <a:xfrm>
              <a:off x="3686177" y="2368970"/>
              <a:ext cx="371145" cy="3711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68E9BF-5BCC-46A5-8627-CC9AF3C82865}"/>
                </a:ext>
              </a:extLst>
            </p:cNvPr>
            <p:cNvSpPr/>
            <p:nvPr/>
          </p:nvSpPr>
          <p:spPr>
            <a:xfrm>
              <a:off x="3686177" y="2740113"/>
              <a:ext cx="371145" cy="37114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83DA089-02FC-4F2C-8822-4FA0248213BD}"/>
              </a:ext>
            </a:extLst>
          </p:cNvPr>
          <p:cNvSpPr txBox="1"/>
          <p:nvPr/>
        </p:nvSpPr>
        <p:spPr>
          <a:xfrm rot="16200000">
            <a:off x="5628350" y="3345092"/>
            <a:ext cx="1194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/>
              <a:t>Source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16BA6A-75D3-482C-B4C1-67541F4EFFC4}"/>
              </a:ext>
            </a:extLst>
          </p:cNvPr>
          <p:cNvSpPr txBox="1"/>
          <p:nvPr/>
        </p:nvSpPr>
        <p:spPr>
          <a:xfrm>
            <a:off x="7437536" y="1349371"/>
            <a:ext cx="1908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/>
              <a:t>Destination</a:t>
            </a:r>
          </a:p>
        </p:txBody>
      </p:sp>
    </p:spTree>
    <p:extLst>
      <p:ext uri="{BB962C8B-B14F-4D97-AF65-F5344CB8AC3E}">
        <p14:creationId xmlns:p14="http://schemas.microsoft.com/office/powerpoint/2010/main" val="208966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24"/>
    </mc:Choice>
    <mc:Fallback xmlns="">
      <p:transition spd="slow" advTm="237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454D-C8AE-44A8-B8FD-37773AA7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"/>
            <a:ext cx="12192000" cy="1187497"/>
          </a:xfrm>
        </p:spPr>
        <p:txBody>
          <a:bodyPr/>
          <a:lstStyle/>
          <a:p>
            <a:r>
              <a:rPr lang="en-US"/>
              <a:t>Partitioning with Proxies: Masters/Mirrors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257ED-FA87-4339-9D0A-7D199C93E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3427061"/>
            <a:ext cx="5175717" cy="3330199"/>
          </a:xfrm>
        </p:spPr>
        <p:txBody>
          <a:bodyPr>
            <a:normAutofit/>
          </a:bodyPr>
          <a:lstStyle/>
          <a:p>
            <a:r>
              <a:rPr lang="en-US"/>
              <a:t>Assign edges </a:t>
            </a:r>
            <a:r>
              <a:rPr lang="en-US" b="1"/>
              <a:t>uniquely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336B-9DCB-4259-97B6-F2DDA874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E75-146F-448C-9E86-888A5B242050}" type="slidenum">
              <a:rPr lang="en-US" smtClean="0"/>
              <a:t>9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7A18BE-6F35-459D-ADEF-4F63C95AA642}"/>
              </a:ext>
            </a:extLst>
          </p:cNvPr>
          <p:cNvGrpSpPr/>
          <p:nvPr/>
        </p:nvGrpSpPr>
        <p:grpSpPr>
          <a:xfrm>
            <a:off x="818771" y="1581369"/>
            <a:ext cx="1601488" cy="1575196"/>
            <a:chOff x="5989109" y="1548057"/>
            <a:chExt cx="1601488" cy="157519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DB3AED5-59D3-42D1-A28E-4B49314C96BD}"/>
                </a:ext>
              </a:extLst>
            </p:cNvPr>
            <p:cNvSpPr/>
            <p:nvPr/>
          </p:nvSpPr>
          <p:spPr>
            <a:xfrm>
              <a:off x="5989109" y="1548057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EDF037A-BA20-469D-AED3-D45C7327E712}"/>
                </a:ext>
              </a:extLst>
            </p:cNvPr>
            <p:cNvSpPr/>
            <p:nvPr/>
          </p:nvSpPr>
          <p:spPr>
            <a:xfrm>
              <a:off x="7218446" y="1549617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9F23EF0-EEED-4030-ABFF-D86D7E9DB093}"/>
                </a:ext>
              </a:extLst>
            </p:cNvPr>
            <p:cNvSpPr/>
            <p:nvPr/>
          </p:nvSpPr>
          <p:spPr>
            <a:xfrm>
              <a:off x="5990520" y="2765871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C75077C-A8C8-47A7-9D63-6D237BCEE804}"/>
                </a:ext>
              </a:extLst>
            </p:cNvPr>
            <p:cNvSpPr/>
            <p:nvPr/>
          </p:nvSpPr>
          <p:spPr>
            <a:xfrm>
              <a:off x="7218446" y="2765871"/>
              <a:ext cx="372151" cy="35738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4EA74B8-9F9B-42D2-852A-3207E879BE72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428692" y="1640313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3387ED1-162F-4E74-B34A-3D0A3D40F293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6336055" y="2245155"/>
              <a:ext cx="89820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2023EA3-D45C-4772-8AB8-EB3AFCB6AAB5}"/>
                </a:ext>
              </a:extLst>
            </p:cNvPr>
            <p:cNvCxnSpPr>
              <a:cxnSpLocks/>
            </p:cNvCxnSpPr>
            <p:nvPr/>
          </p:nvCxnSpPr>
          <p:spPr>
            <a:xfrm rot="2700000" flipH="1">
              <a:off x="6331284" y="2226472"/>
              <a:ext cx="898202" cy="19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9BCC6CB-51CF-4A58-B08C-0D966574310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833153" y="2317107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98D3CA2-D3FB-4339-AECA-9508CEDEC7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8692" y="2858353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0993863-EB07-49CB-93CF-8DE8FD7FEA2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6440650" y="3042060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63B9DB6-CA57-4B9C-83E5-814769C2DA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070150" y="2317107"/>
              <a:ext cx="674832" cy="1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8326D12F-D1C9-455E-855C-CD2FF2A9E479}"/>
              </a:ext>
            </a:extLst>
          </p:cNvPr>
          <p:cNvSpPr/>
          <p:nvPr/>
        </p:nvSpPr>
        <p:spPr>
          <a:xfrm>
            <a:off x="4055436" y="1997825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C99282C-083E-4D8B-B551-9F2FC697771B}"/>
              </a:ext>
            </a:extLst>
          </p:cNvPr>
          <p:cNvSpPr/>
          <p:nvPr/>
        </p:nvSpPr>
        <p:spPr>
          <a:xfrm>
            <a:off x="4425679" y="1997824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2E7F8F-DE2F-4862-AC01-5AF015594F45}"/>
              </a:ext>
            </a:extLst>
          </p:cNvPr>
          <p:cNvSpPr/>
          <p:nvPr/>
        </p:nvSpPr>
        <p:spPr>
          <a:xfrm>
            <a:off x="4796155" y="1997824"/>
            <a:ext cx="371145" cy="37114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77CAE58-3F0F-4816-B788-B93FD59A2ADD}"/>
              </a:ext>
            </a:extLst>
          </p:cNvPr>
          <p:cNvSpPr/>
          <p:nvPr/>
        </p:nvSpPr>
        <p:spPr>
          <a:xfrm>
            <a:off x="4055436" y="2368970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FEB48BC-4F22-4687-8891-3B3D7911A2C6}"/>
              </a:ext>
            </a:extLst>
          </p:cNvPr>
          <p:cNvSpPr/>
          <p:nvPr/>
        </p:nvSpPr>
        <p:spPr>
          <a:xfrm>
            <a:off x="4425679" y="236896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DD4A7C-A679-423A-B63F-D2BA2736DAFE}"/>
              </a:ext>
            </a:extLst>
          </p:cNvPr>
          <p:cNvSpPr/>
          <p:nvPr/>
        </p:nvSpPr>
        <p:spPr>
          <a:xfrm>
            <a:off x="4796155" y="2368969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993F5E9-2C04-4B19-AB5E-ACAA22281910}"/>
              </a:ext>
            </a:extLst>
          </p:cNvPr>
          <p:cNvSpPr/>
          <p:nvPr/>
        </p:nvSpPr>
        <p:spPr>
          <a:xfrm>
            <a:off x="4055436" y="2740113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4A45DC-4833-44C2-A7DE-1E39BC3CA478}"/>
              </a:ext>
            </a:extLst>
          </p:cNvPr>
          <p:cNvSpPr/>
          <p:nvPr/>
        </p:nvSpPr>
        <p:spPr>
          <a:xfrm>
            <a:off x="4425679" y="2740112"/>
            <a:ext cx="371145" cy="3711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23EBE35-6211-44A6-BD9E-F5D05F738FF9}"/>
              </a:ext>
            </a:extLst>
          </p:cNvPr>
          <p:cNvSpPr/>
          <p:nvPr/>
        </p:nvSpPr>
        <p:spPr>
          <a:xfrm>
            <a:off x="4796155" y="2740112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D106F3D-9E81-49D5-B20F-62936649209F}"/>
              </a:ext>
            </a:extLst>
          </p:cNvPr>
          <p:cNvSpPr/>
          <p:nvPr/>
        </p:nvSpPr>
        <p:spPr>
          <a:xfrm>
            <a:off x="3314111" y="1626677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5BC633-6FC0-4F70-9D7D-9056F6EA5BD6}"/>
              </a:ext>
            </a:extLst>
          </p:cNvPr>
          <p:cNvSpPr/>
          <p:nvPr/>
        </p:nvSpPr>
        <p:spPr>
          <a:xfrm>
            <a:off x="3314111" y="1997822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A046234-FCB7-47ED-93C9-89ED4C32F3A4}"/>
              </a:ext>
            </a:extLst>
          </p:cNvPr>
          <p:cNvSpPr/>
          <p:nvPr/>
        </p:nvSpPr>
        <p:spPr>
          <a:xfrm>
            <a:off x="3314111" y="2368967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00B8E73-F72C-488F-BCD4-E03ED17BFC62}"/>
              </a:ext>
            </a:extLst>
          </p:cNvPr>
          <p:cNvSpPr/>
          <p:nvPr/>
        </p:nvSpPr>
        <p:spPr>
          <a:xfrm>
            <a:off x="3314111" y="2740110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BCABA10-F0E5-4E85-A02A-B8A887180755}"/>
              </a:ext>
            </a:extLst>
          </p:cNvPr>
          <p:cNvSpPr/>
          <p:nvPr/>
        </p:nvSpPr>
        <p:spPr>
          <a:xfrm>
            <a:off x="3686177" y="1259098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BAE6FA-0208-4A5E-AC23-740D2ADE68C1}"/>
              </a:ext>
            </a:extLst>
          </p:cNvPr>
          <p:cNvSpPr/>
          <p:nvPr/>
        </p:nvSpPr>
        <p:spPr>
          <a:xfrm>
            <a:off x="4055436" y="1259098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39E4B1-98F3-484C-977E-DE87F87B94A6}"/>
              </a:ext>
            </a:extLst>
          </p:cNvPr>
          <p:cNvSpPr/>
          <p:nvPr/>
        </p:nvSpPr>
        <p:spPr>
          <a:xfrm>
            <a:off x="4425679" y="1259097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BDFC87-3C5D-4EA8-A752-260A2D4D2FCA}"/>
              </a:ext>
            </a:extLst>
          </p:cNvPr>
          <p:cNvSpPr/>
          <p:nvPr/>
        </p:nvSpPr>
        <p:spPr>
          <a:xfrm>
            <a:off x="4798647" y="1259097"/>
            <a:ext cx="371145" cy="3711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982C2A-DE3D-455B-9E1C-8B6C4367E045}"/>
              </a:ext>
            </a:extLst>
          </p:cNvPr>
          <p:cNvSpPr/>
          <p:nvPr/>
        </p:nvSpPr>
        <p:spPr>
          <a:xfrm>
            <a:off x="6252021" y="1599506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A2586CA-8418-4C1F-A355-DFF5BE91D31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61847" y="2289148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C1F216E-D535-43D8-85FB-1A61757845EC}"/>
              </a:ext>
            </a:extLst>
          </p:cNvPr>
          <p:cNvCxnSpPr>
            <a:cxnSpLocks/>
          </p:cNvCxnSpPr>
          <p:nvPr/>
        </p:nvCxnSpPr>
        <p:spPr>
          <a:xfrm rot="5400000" flipH="1">
            <a:off x="6466308" y="2965942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5EED04-75E3-4E19-B364-FCC0A2C97B97}"/>
              </a:ext>
            </a:extLst>
          </p:cNvPr>
          <p:cNvSpPr txBox="1"/>
          <p:nvPr/>
        </p:nvSpPr>
        <p:spPr>
          <a:xfrm>
            <a:off x="6261656" y="1604526"/>
            <a:ext cx="88527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1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CAE4BBC-1F88-43B6-84D3-90DF3B326CFF}"/>
              </a:ext>
            </a:extLst>
          </p:cNvPr>
          <p:cNvSpPr/>
          <p:nvPr/>
        </p:nvSpPr>
        <p:spPr>
          <a:xfrm>
            <a:off x="6252021" y="402697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C0081C9-4B78-47E5-A528-889307EA6AAB}"/>
              </a:ext>
            </a:extLst>
          </p:cNvPr>
          <p:cNvCxnSpPr>
            <a:cxnSpLocks/>
          </p:cNvCxnSpPr>
          <p:nvPr/>
        </p:nvCxnSpPr>
        <p:spPr>
          <a:xfrm flipH="1">
            <a:off x="7061847" y="5934657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4921F89-3E31-4D2D-881A-58F75CC185C5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73805" y="6118364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B3014779-2432-4CD8-872E-BDAFE61EF859}"/>
              </a:ext>
            </a:extLst>
          </p:cNvPr>
          <p:cNvSpPr txBox="1"/>
          <p:nvPr/>
        </p:nvSpPr>
        <p:spPr>
          <a:xfrm>
            <a:off x="6261656" y="4031995"/>
            <a:ext cx="88527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3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DDBEB61-8D13-4925-841E-12598EEA70E2}"/>
              </a:ext>
            </a:extLst>
          </p:cNvPr>
          <p:cNvSpPr/>
          <p:nvPr/>
        </p:nvSpPr>
        <p:spPr>
          <a:xfrm>
            <a:off x="8663553" y="1599506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809A25E-59C5-4AEE-BF95-180E92BF94A6}"/>
              </a:ext>
            </a:extLst>
          </p:cNvPr>
          <p:cNvCxnSpPr>
            <a:cxnSpLocks/>
          </p:cNvCxnSpPr>
          <p:nvPr/>
        </p:nvCxnSpPr>
        <p:spPr>
          <a:xfrm rot="18900000" flipH="1">
            <a:off x="9380742" y="2893990"/>
            <a:ext cx="89820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CF6C193-EB48-4249-93AB-2F7F62C81449}"/>
              </a:ext>
            </a:extLst>
          </p:cNvPr>
          <p:cNvCxnSpPr>
            <a:cxnSpLocks/>
          </p:cNvCxnSpPr>
          <p:nvPr/>
        </p:nvCxnSpPr>
        <p:spPr>
          <a:xfrm rot="2700000" flipH="1">
            <a:off x="9375971" y="2875307"/>
            <a:ext cx="898202" cy="19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B457A622-DF76-4CB3-8328-D264122F5D72}"/>
              </a:ext>
            </a:extLst>
          </p:cNvPr>
          <p:cNvSpPr txBox="1"/>
          <p:nvPr/>
        </p:nvSpPr>
        <p:spPr>
          <a:xfrm>
            <a:off x="8673188" y="1604526"/>
            <a:ext cx="88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2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ED159B8-608F-4987-9F64-C4CDBFF99B13}"/>
              </a:ext>
            </a:extLst>
          </p:cNvPr>
          <p:cNvSpPr/>
          <p:nvPr/>
        </p:nvSpPr>
        <p:spPr>
          <a:xfrm>
            <a:off x="8663553" y="4026975"/>
            <a:ext cx="2411532" cy="2427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BED5D56-7451-4750-A0D3-89A0756BF5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114837" y="5393411"/>
            <a:ext cx="674832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8458E4A9-5B9C-469E-9A23-00F04528FBC6}"/>
              </a:ext>
            </a:extLst>
          </p:cNvPr>
          <p:cNvSpPr txBox="1"/>
          <p:nvPr/>
        </p:nvSpPr>
        <p:spPr>
          <a:xfrm>
            <a:off x="8673188" y="4031995"/>
            <a:ext cx="885274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Host 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2B4D67-8879-48A7-B47F-A27AD7D8DDFD}"/>
              </a:ext>
            </a:extLst>
          </p:cNvPr>
          <p:cNvSpPr/>
          <p:nvPr/>
        </p:nvSpPr>
        <p:spPr>
          <a:xfrm>
            <a:off x="3686177" y="1626680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5B078F-352A-4E22-B21C-5F28FDDED3DD}"/>
              </a:ext>
            </a:extLst>
          </p:cNvPr>
          <p:cNvSpPr/>
          <p:nvPr/>
        </p:nvSpPr>
        <p:spPr>
          <a:xfrm>
            <a:off x="4055436" y="1626680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56FB72A-921E-403F-A5E1-92CC25C216FA}"/>
              </a:ext>
            </a:extLst>
          </p:cNvPr>
          <p:cNvSpPr/>
          <p:nvPr/>
        </p:nvSpPr>
        <p:spPr>
          <a:xfrm>
            <a:off x="4425679" y="162667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566D56C-8A54-4FB1-8B26-CE8888CD179F}"/>
              </a:ext>
            </a:extLst>
          </p:cNvPr>
          <p:cNvSpPr/>
          <p:nvPr/>
        </p:nvSpPr>
        <p:spPr>
          <a:xfrm>
            <a:off x="4796155" y="1626679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C6C9BC-A30B-4751-9E78-58C0E99C5851}"/>
              </a:ext>
            </a:extLst>
          </p:cNvPr>
          <p:cNvSpPr/>
          <p:nvPr/>
        </p:nvSpPr>
        <p:spPr>
          <a:xfrm>
            <a:off x="3686177" y="1997825"/>
            <a:ext cx="371145" cy="3711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096356-CB32-473D-9928-764FE5E98F4C}"/>
              </a:ext>
            </a:extLst>
          </p:cNvPr>
          <p:cNvSpPr/>
          <p:nvPr/>
        </p:nvSpPr>
        <p:spPr>
          <a:xfrm>
            <a:off x="3686177" y="2368970"/>
            <a:ext cx="371145" cy="3711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B68E9BF-5BCC-46A5-8627-CC9AF3C82865}"/>
              </a:ext>
            </a:extLst>
          </p:cNvPr>
          <p:cNvSpPr/>
          <p:nvPr/>
        </p:nvSpPr>
        <p:spPr>
          <a:xfrm>
            <a:off x="3686177" y="2740113"/>
            <a:ext cx="371145" cy="3711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8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93"/>
    </mc:Choice>
    <mc:Fallback xmlns="">
      <p:transition spd="slow" advTm="298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23.7|1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"/>
</p:tagLst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A5A5A5"/>
      </a:dk2>
      <a:lt2>
        <a:srgbClr val="E7E6E6"/>
      </a:lt2>
      <a:accent1>
        <a:srgbClr val="FF0000"/>
      </a:accent1>
      <a:accent2>
        <a:srgbClr val="FFC000"/>
      </a:accent2>
      <a:accent3>
        <a:srgbClr val="A5A5A5"/>
      </a:accent3>
      <a:accent4>
        <a:srgbClr val="0070C0"/>
      </a:accent4>
      <a:accent5>
        <a:srgbClr val="7030A0"/>
      </a:accent5>
      <a:accent6>
        <a:srgbClr val="A7231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C8DFD615-010D-4F3A-9ACC-6FB61C16C982}" vid="{F4CD0CA7-407E-40CE-91F1-8BB0F42EA2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loc</Template>
  <TotalTime>0</TotalTime>
  <Words>2761</Words>
  <Application>Microsoft Office PowerPoint</Application>
  <PresentationFormat>Widescreen</PresentationFormat>
  <Paragraphs>951</Paragraphs>
  <Slides>55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Courier New</vt:lpstr>
      <vt:lpstr>Wingdings</vt:lpstr>
      <vt:lpstr>Office Theme</vt:lpstr>
      <vt:lpstr>CuSP: A Customizable  Streaming Edge Partitioner for  Distributed Graph Analytics</vt:lpstr>
      <vt:lpstr>Distributed Graph Analytics</vt:lpstr>
      <vt:lpstr>Graph Partitioning for Distributed Computation</vt:lpstr>
      <vt:lpstr>Graph Partitioning Methodology</vt:lpstr>
      <vt:lpstr>Motivation</vt:lpstr>
      <vt:lpstr>Customizable Streaming Partitioner (CuSP)</vt:lpstr>
      <vt:lpstr>Outline</vt:lpstr>
      <vt:lpstr>Background: Adjacency Matrix and Graphs</vt:lpstr>
      <vt:lpstr>Partitioning with Proxies: Masters/Mirrors</vt:lpstr>
      <vt:lpstr>Partitioning with Proxies: Masters/Mirrors</vt:lpstr>
      <vt:lpstr>Partitioning with Proxies: Masters/Mirrors</vt:lpstr>
      <vt:lpstr>Partitioning with Proxies: Masters/Mirrors</vt:lpstr>
      <vt:lpstr>Responsibility of Masters/Mirrors</vt:lpstr>
      <vt:lpstr>Responsibility of Masters/Mirrors</vt:lpstr>
      <vt:lpstr>Responsibility of Masters/Mirrors</vt:lpstr>
      <vt:lpstr>Responsibility of Masters/Mirrors</vt:lpstr>
      <vt:lpstr>Responsibility of Masters/Mirrors</vt:lpstr>
      <vt:lpstr>Responsibility of Masters/Mirrors</vt:lpstr>
      <vt:lpstr>Outline</vt:lpstr>
      <vt:lpstr>What is necessary to partition?</vt:lpstr>
      <vt:lpstr>Two Functions For Partitioning</vt:lpstr>
      <vt:lpstr>Outgoing Edge-Cut with Two Functions</vt:lpstr>
      <vt:lpstr>Cartesian Vertex-Cut with Two Functions</vt:lpstr>
      <vt:lpstr>CuSP Is Powerful and Flexible</vt:lpstr>
      <vt:lpstr>Outline</vt:lpstr>
      <vt:lpstr>Problem Statement</vt:lpstr>
      <vt:lpstr>How To Do Partitioning (Naïvely)</vt:lpstr>
      <vt:lpstr>CuSP Overview</vt:lpstr>
      <vt:lpstr>Phases in CuSP Partitioning: Graph Reading</vt:lpstr>
      <vt:lpstr>Phases in CuSP Partitioning: Graph Reading</vt:lpstr>
      <vt:lpstr>Phases in CuSP Partitioning: Graph Reading</vt:lpstr>
      <vt:lpstr>Phases in CuSP Partitioning: Master Assignment</vt:lpstr>
      <vt:lpstr>Phases in CuSP Partitioning: Master Assignment</vt:lpstr>
      <vt:lpstr>Phases in CuSP Partitioning: Edge Assignment</vt:lpstr>
      <vt:lpstr>Phases in CuSP Partitioning: Edge Assignment</vt:lpstr>
      <vt:lpstr>Phases in CuSP Partitioning: Graph Allocation</vt:lpstr>
      <vt:lpstr>Phases in CuSP Partitioning: Graph Construction</vt:lpstr>
      <vt:lpstr>Phases in CuSP Partitioning: Graph Construction</vt:lpstr>
      <vt:lpstr>CuSP Optimizations I: Exploiting Parallelism</vt:lpstr>
      <vt:lpstr>CuSP Optimizations II: Efficient Communication (I)</vt:lpstr>
      <vt:lpstr>CuSP Optimizations II: Efficient Communication (II)</vt:lpstr>
      <vt:lpstr>CuSP Optimizations II: Efficient Communication (II)</vt:lpstr>
      <vt:lpstr>Outline</vt:lpstr>
      <vt:lpstr>Experimental Setup (I)</vt:lpstr>
      <vt:lpstr>Experimental Setup (II)</vt:lpstr>
      <vt:lpstr>Experimental Setup (III)</vt:lpstr>
      <vt:lpstr>Partitioning Time and Quality for Edge-cut</vt:lpstr>
      <vt:lpstr>Partitioning Time for CuSP Policies</vt:lpstr>
      <vt:lpstr>Partitioning Time Phase Breakdown</vt:lpstr>
      <vt:lpstr>Partitioning Quality at 128 Hosts</vt:lpstr>
      <vt:lpstr>Experimental Summary: Average Speedup over XtraPulp</vt:lpstr>
      <vt:lpstr>Experimental Summary: Average Speedup over XtraPulp</vt:lpstr>
      <vt:lpstr>Experimental Summary: Average Speedup over XtraPulp</vt:lpstr>
      <vt:lpstr>Conclusion</vt:lpstr>
      <vt:lpstr>Source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2019-05-29T15:05:56Z</dcterms:created>
  <dcterms:modified xsi:type="dcterms:W3CDTF">2019-05-29T15:11:18Z</dcterms:modified>
</cp:coreProperties>
</file>