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88" r:id="rId2"/>
    <p:sldId id="338" r:id="rId3"/>
    <p:sldId id="293" r:id="rId4"/>
    <p:sldId id="308" r:id="rId5"/>
    <p:sldId id="340" r:id="rId6"/>
    <p:sldId id="341" r:id="rId7"/>
    <p:sldId id="343" r:id="rId8"/>
    <p:sldId id="342" r:id="rId9"/>
    <p:sldId id="344" r:id="rId10"/>
    <p:sldId id="339" r:id="rId11"/>
    <p:sldId id="337" r:id="rId12"/>
    <p:sldId id="349" r:id="rId13"/>
    <p:sldId id="350" r:id="rId14"/>
    <p:sldId id="352" r:id="rId15"/>
    <p:sldId id="351" r:id="rId16"/>
    <p:sldId id="345" r:id="rId17"/>
    <p:sldId id="346" r:id="rId18"/>
    <p:sldId id="347" r:id="rId19"/>
    <p:sldId id="34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17"/>
    <p:restoredTop sz="88320"/>
  </p:normalViewPr>
  <p:slideViewPr>
    <p:cSldViewPr snapToGrid="0">
      <p:cViewPr varScale="1">
        <p:scale>
          <a:sx n="85" d="100"/>
          <a:sy n="85" d="100"/>
        </p:scale>
        <p:origin x="1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5673FD-7192-8442-A383-8860B74E2E0B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E43-AF07-2942-AC7E-B94C290356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019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of a map vs world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23BD6-7B0B-0144-A7CD-0A5AEC7C37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35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DV not normally distributed (esp. with small n).</a:t>
            </a:r>
          </a:p>
          <a:p>
            <a:r>
              <a:rPr lang="en-US" dirty="0"/>
              <a:t>Ordinal data (rankings, categories).</a:t>
            </a:r>
          </a:p>
          <a:p>
            <a:r>
              <a:rPr lang="en-US" dirty="0"/>
              <a:t>Extreme outliers that can’t be reasonably removed.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CAE43-AF07-2942-AC7E-B94C2903564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052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build a biologically relevant model that allows to make predictions or assess associations for individuals that we have sampled from our population</a:t>
            </a:r>
          </a:p>
          <a:p>
            <a:pPr lvl="0"/>
            <a:r>
              <a:rPr lang="en-US" sz="120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</a:t>
            </a:r>
            <a:r>
              <a:rPr lang="en-US" sz="120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want to determine whether there is support for our hypothesis using null hypothesis significance testing.</a:t>
            </a:r>
            <a:endParaRPr lang="en-US" sz="120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23BD6-7B0B-0144-A7CD-0A5AEC7C376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3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00100" lvl="2" indent="-342900">
              <a:buFontTx/>
              <a:buChar char="-"/>
            </a:pPr>
            <a:r>
              <a:rPr lang="en-US" sz="2200" dirty="0"/>
              <a:t>This is a </a:t>
            </a:r>
            <a:r>
              <a:rPr lang="en-US" sz="2200" b="1" dirty="0"/>
              <a:t>one-tailed test </a:t>
            </a:r>
            <a:r>
              <a:rPr lang="en-US" sz="2200" dirty="0"/>
              <a:t>because we specified the expected direction of the association.</a:t>
            </a:r>
          </a:p>
          <a:p>
            <a:pPr marL="800100" lvl="2" indent="-342900">
              <a:buFontTx/>
              <a:buChar char="-"/>
            </a:pPr>
            <a:r>
              <a:rPr lang="en-US" sz="2200" dirty="0"/>
              <a:t>Two-tailed tests do not specify a direction, just that there is an expected, non-zero, difference between the groups</a:t>
            </a:r>
          </a:p>
          <a:p>
            <a:pPr lvl="0"/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23BD6-7B0B-0144-A7CD-0A5AEC7C376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393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F5992-E74A-3C14-AA5A-F4546E2F1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4039CE-FC10-2163-78C1-B02CDDD1E7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F0FE1A-B066-B7A3-4B7E-2BB106290C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i="0" dirty="0"/>
              <a:t>In reality, no scientific paper spell out the whole null vs alternative </a:t>
            </a:r>
            <a:r>
              <a:rPr lang="en-US" i="0" dirty="0" err="1"/>
              <a:t>hyopthesis</a:t>
            </a:r>
            <a:r>
              <a:rPr lang="en-US" i="0" dirty="0"/>
              <a:t>. This is purely used for statistical understanding/correctness.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FD1FA-0A82-460A-3DB6-0607012A81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23BD6-7B0B-0144-A7CD-0A5AEC7C37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380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Alpha – the level of risk we choose to take with p-values... We reject null if our p-value is less than this alpha.. This means over the long run we have roughly a 5% chance of rejecting null when the null is true. So 1 in 20 of our statistical tests could very well lead to false conclusions! </a:t>
            </a:r>
          </a:p>
          <a:p>
            <a:r>
              <a:rPr lang="en-US" dirty="0"/>
              <a:t>1-alpha is the probability of correctly rejecting the null..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Beta is type 2 error, </a:t>
            </a:r>
            <a:r>
              <a:rPr lang="en-US" dirty="0" err="1"/>
              <a:t>probabiliyt</a:t>
            </a:r>
            <a:r>
              <a:rPr lang="en-US" dirty="0"/>
              <a:t> of a false negative (show graph)</a:t>
            </a:r>
          </a:p>
          <a:p>
            <a:endParaRPr lang="en-US" dirty="0"/>
          </a:p>
          <a:p>
            <a:r>
              <a:rPr lang="en-US" dirty="0"/>
              <a:t>Power is 1-B... And this is an important value because it’s the probability of saying yes there is an effect if there really is one... And it’s typically less than 95% but again we can never estimate it for our data because we don’t know the true population mean. </a:t>
            </a:r>
          </a:p>
          <a:p>
            <a:endParaRPr lang="en-US" dirty="0"/>
          </a:p>
          <a:p>
            <a:r>
              <a:rPr lang="en-US" dirty="0"/>
              <a:t>But we can estimate power before we do a study with the idea that.. If the effect size is  X... what sample size do we need to </a:t>
            </a:r>
            <a:r>
              <a:rPr lang="en-US" dirty="0" err="1"/>
              <a:t>acheive</a:t>
            </a:r>
            <a:r>
              <a:rPr lang="en-US" dirty="0"/>
              <a:t> % power? If we do this post-hoc using our effect size, it will return our exact sample size (if our test was significant).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CAE43-AF07-2942-AC7E-B94C290356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9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is 1-beta (so the rest of this curve </a:t>
            </a:r>
          </a:p>
          <a:p>
            <a:endParaRPr lang="en-US" dirty="0"/>
          </a:p>
          <a:p>
            <a:r>
              <a:rPr lang="en-US" dirty="0"/>
              <a:t>We don’t know the H1 true population mean... So we can never truly calculate beta and power. This is why most of statistics revolves around null hypothesis testing, because this gives us a solid number (usually zero) that we can reliably compare our mean to. We can somewhat confidently say it’s NOT zero.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CAE43-AF07-2942-AC7E-B94C2903564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39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if we can use estimates of effect size from other studies to make a guess about what sample size we need for high power (typically 80%) then what IS effect size?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CAE43-AF07-2942-AC7E-B94C2903564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234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 curves.. Sample sizes affect SE which affect these curves.... We want to know how big of a sample size we need to detect X effect... </a:t>
            </a:r>
          </a:p>
          <a:p>
            <a:r>
              <a:rPr lang="en-US" dirty="0"/>
              <a:t>Draw the null hypothesis distribution of sampling means… estimate of effect size (how far out), then how big sample size to get the null curve skinny enough to reach significance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CAE43-AF07-2942-AC7E-B94C2903564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355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0627AA-7517-F740-A521-FE9BDA2A719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02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00E3A-F3AA-D269-0420-29048FB760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8C5518-6D0E-EEE0-5A09-C1E593E00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12A3D-3DF2-5CDC-CA91-FE76EB117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E4E-E22A-0A4B-B7D8-F8890721532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AEA81-06C5-9953-EA6D-409AD146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615D7-3D5B-88F2-D3F7-EC1FD6AC6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68D-EC81-234E-89E3-ECA07D9A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1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61C78-37B6-2512-F64F-90E525A08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6764F-818B-F55B-2DD6-1B87CB982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7B574-8733-7178-7F25-0AB452031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E4E-E22A-0A4B-B7D8-F8890721532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FBF2C7-4D6E-C61B-5A2D-61CFC95A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96CE9-71F9-0995-1055-329E5E8C5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68D-EC81-234E-89E3-ECA07D9A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99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6F8529-A1A6-1AAD-BBE7-E639A5B27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EFEA0D-EC18-A36C-AC88-DBB0DFFD7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4AD21-071D-EE11-2708-65BAB5BD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E4E-E22A-0A4B-B7D8-F8890721532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622F4-305C-7E90-CEFF-4831523D0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C4D46-A63C-7F6C-C962-CA11C14D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68D-EC81-234E-89E3-ECA07D9A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7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FB9F1-AE64-105D-AB68-198B76BC7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C35B-7A2B-B99F-9A5F-B4F9BF1F2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638D2-901B-3286-952B-34AB773A8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E4E-E22A-0A4B-B7D8-F8890721532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1E03A-3E22-4046-047D-C6CF2C41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6D510-240B-54B3-22A8-7940F6043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68D-EC81-234E-89E3-ECA07D9A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09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449CD-C5E1-21B2-7A39-332FDADA3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0425B7-06F7-E523-CAF2-D3D19C56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A7A34-EABB-4A7B-26E8-65FB0198F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E4E-E22A-0A4B-B7D8-F8890721532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123FD-721D-DD60-80C7-9BE9DCD0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666B5-48CC-7AC7-AAAE-3D94D76AC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68D-EC81-234E-89E3-ECA07D9A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5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EBADE-2204-8011-0E9E-AD23429D0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AAFA9-A480-7EF9-44B9-FB8E13DB9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C1ECD-57A9-7143-413F-941C685408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BB00-CB5E-DCA0-7C37-B0811A40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E4E-E22A-0A4B-B7D8-F8890721532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9FD7F4-6891-204E-9CF8-0AAD381AB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B7482E-B53A-3353-8DBB-D9FAAC61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68D-EC81-234E-89E3-ECA07D9A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91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78518-A49D-4B02-8F8D-7F5C84101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023EC-D249-889C-32EB-5521F1958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6265FE-F024-D7C3-6269-B15275A6B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AFB081-024F-437B-4E1D-8F7997F372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547AE-E10D-F7EE-4F4E-9BD35A4E31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DF4EDC-1F08-0B80-19B3-6F77D3E7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E4E-E22A-0A4B-B7D8-F8890721532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311727-BD56-81DD-A601-7E0DE4967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E33E20-8A00-96E7-99E2-0BB12DFC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68D-EC81-234E-89E3-ECA07D9A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8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72738-673A-21D4-256F-CDDEED60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29091-1D43-5BD4-1365-307DC4C5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E4E-E22A-0A4B-B7D8-F8890721532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DA5CE-B991-F197-0C04-79828A389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23D5A-5014-18B4-923F-7DA2DA25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68D-EC81-234E-89E3-ECA07D9A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04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C9F282-FB57-8310-7956-669F8F8C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E4E-E22A-0A4B-B7D8-F8890721532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FA9A1-3120-CA35-AF79-2E970B251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A2890-F2A8-04FA-6486-39860A9F6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68D-EC81-234E-89E3-ECA07D9A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48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0E171-AA05-431B-9034-04229C4F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4FE4C-98BD-147A-7FCF-11D741CC1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12A418-4E37-5B09-ADBC-B5B74B6CB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3A303-7112-2E60-57DF-79E7C2FE4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E4E-E22A-0A4B-B7D8-F8890721532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6CABC-E639-7D35-64B3-BCF7F8B6B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DFB95-1379-D8E0-1D79-A56B43969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68D-EC81-234E-89E3-ECA07D9A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7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32D64-50EE-C39A-E680-2AECFEDA6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B76AF7-F3B7-FE70-7524-7BC50F12A1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5DDDE-8A37-613B-5D11-912E43404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58B88-3E8B-DE64-C1B1-BFC4289FC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B7E4E-E22A-0A4B-B7D8-F8890721532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E4514-8497-5F2F-B3A2-060997E6C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6C1AD-0285-A421-D595-A78EC851A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F3A68D-EC81-234E-89E3-ECA07D9A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60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81145E-1564-E5D2-7728-C97EE2713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F80C1-4174-9F97-2927-F801E5EB3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F634A-3E76-9E1E-EFD2-4225464DFC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B7E4E-E22A-0A4B-B7D8-F88907215321}" type="datetimeFigureOut">
              <a:rPr lang="en-US" smtClean="0"/>
              <a:t>9/23/25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3CF74-64B2-4723-68E6-D75356A02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AF6E9-993D-72E5-E9B2-38F445ACD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3A68D-EC81-234E-89E3-ECA07D9A3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76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8767" y="344509"/>
            <a:ext cx="11322675" cy="6185079"/>
          </a:xfrm>
        </p:spPr>
        <p:txBody>
          <a:bodyPr>
            <a:normAutofit/>
          </a:bodyPr>
          <a:lstStyle/>
          <a:p>
            <a:pPr marL="57150" lvl="1" indent="0">
              <a:buNone/>
            </a:pPr>
            <a:r>
              <a:rPr lang="en-US" sz="3200" b="1" dirty="0"/>
              <a:t>How to approach (statistical) models:</a:t>
            </a:r>
          </a:p>
          <a:p>
            <a:pPr marL="57150" lvl="1" indent="0">
              <a:buNone/>
            </a:pPr>
            <a:endParaRPr lang="en-US" sz="2000" dirty="0"/>
          </a:p>
          <a:p>
            <a:pPr lvl="1"/>
            <a:r>
              <a:rPr lang="en-US" dirty="0"/>
              <a:t>Models are used to make generalizations about the natural world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natural world is a ‘noisy’ place, so all statistical models are therefore wrong at some level, but can be good enough to improve understanding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Don’t be discouraged, rather view models as a puzzle to be solved</a:t>
            </a:r>
          </a:p>
        </p:txBody>
      </p:sp>
    </p:spTree>
    <p:extLst>
      <p:ext uri="{BB962C8B-B14F-4D97-AF65-F5344CB8AC3E}">
        <p14:creationId xmlns:p14="http://schemas.microsoft.com/office/powerpoint/2010/main" val="344895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92CF-0843-1A43-3DD2-E4269543B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vs 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5F178-D29C-C827-8E73-EF9DB990F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Dependent variable (response variable)</a:t>
            </a:r>
          </a:p>
          <a:p>
            <a:pPr lvl="1"/>
            <a:r>
              <a:rPr lang="en-US" dirty="0"/>
              <a:t>Typically the variable which our hypothesis refers to </a:t>
            </a:r>
          </a:p>
          <a:p>
            <a:pPr lvl="1"/>
            <a:r>
              <a:rPr lang="en-US" dirty="0"/>
              <a:t>Variable we want to measure the change or variation in </a:t>
            </a:r>
          </a:p>
          <a:p>
            <a:pPr lvl="1"/>
            <a:r>
              <a:rPr lang="en-US" dirty="0"/>
              <a:t>Outcome or effect </a:t>
            </a:r>
          </a:p>
          <a:p>
            <a:pPr lvl="1"/>
            <a:r>
              <a:rPr lang="en-US" dirty="0"/>
              <a:t>Dependent on other variables </a:t>
            </a:r>
          </a:p>
          <a:p>
            <a:pPr lvl="1"/>
            <a:r>
              <a:rPr lang="en-US" dirty="0"/>
              <a:t>Y-axis </a:t>
            </a:r>
          </a:p>
          <a:p>
            <a:r>
              <a:rPr lang="en-US" dirty="0"/>
              <a:t>Independent variables (predictor variables)</a:t>
            </a:r>
          </a:p>
          <a:p>
            <a:pPr lvl="1"/>
            <a:r>
              <a:rPr lang="en-US" dirty="0"/>
              <a:t>Manipulated factor </a:t>
            </a:r>
          </a:p>
          <a:p>
            <a:pPr lvl="1"/>
            <a:r>
              <a:rPr lang="en-US" dirty="0"/>
              <a:t>Cause</a:t>
            </a:r>
          </a:p>
          <a:p>
            <a:pPr lvl="1"/>
            <a:r>
              <a:rPr lang="en-US" dirty="0"/>
              <a:t>Explanatory variable that explains variation in the response variable </a:t>
            </a:r>
          </a:p>
          <a:p>
            <a:pPr lvl="1"/>
            <a:r>
              <a:rPr lang="en-US" dirty="0"/>
              <a:t>What influences the outcome</a:t>
            </a:r>
          </a:p>
          <a:p>
            <a:pPr lvl="1"/>
            <a:r>
              <a:rPr lang="en-US" dirty="0"/>
              <a:t>X-axis</a:t>
            </a:r>
          </a:p>
          <a:p>
            <a:r>
              <a:rPr lang="en-US" dirty="0"/>
              <a:t>X causes/affects 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48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Freeform 53">
            <a:extLst>
              <a:ext uri="{FF2B5EF4-FFF2-40B4-BE49-F238E27FC236}">
                <a16:creationId xmlns:a16="http://schemas.microsoft.com/office/drawing/2014/main" id="{A02B6118-E3F3-814C-8EA4-645301044E72}"/>
              </a:ext>
            </a:extLst>
          </p:cNvPr>
          <p:cNvSpPr/>
          <p:nvPr/>
        </p:nvSpPr>
        <p:spPr>
          <a:xfrm>
            <a:off x="5194195" y="5366516"/>
            <a:ext cx="47865" cy="297197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E4BB47B0-D248-9547-B90C-5B5716EB8903}"/>
              </a:ext>
            </a:extLst>
          </p:cNvPr>
          <p:cNvSpPr/>
          <p:nvPr/>
        </p:nvSpPr>
        <p:spPr>
          <a:xfrm>
            <a:off x="4175912" y="5027435"/>
            <a:ext cx="102667" cy="629574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>
            <a:extLst>
              <a:ext uri="{FF2B5EF4-FFF2-40B4-BE49-F238E27FC236}">
                <a16:creationId xmlns:a16="http://schemas.microsoft.com/office/drawing/2014/main" id="{03CA4821-AE1F-6B47-B9ED-97068591ECF5}"/>
              </a:ext>
            </a:extLst>
          </p:cNvPr>
          <p:cNvSpPr/>
          <p:nvPr/>
        </p:nvSpPr>
        <p:spPr>
          <a:xfrm>
            <a:off x="6514709" y="3299846"/>
            <a:ext cx="83140" cy="1426400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2D705400-5CDB-2A44-BB55-331B0221BA92}"/>
              </a:ext>
            </a:extLst>
          </p:cNvPr>
          <p:cNvSpPr/>
          <p:nvPr/>
        </p:nvSpPr>
        <p:spPr>
          <a:xfrm flipH="1">
            <a:off x="7593180" y="9214258"/>
            <a:ext cx="105360" cy="593183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99FDBFD1-7D41-8148-B6E8-8BA81F9449D3}"/>
              </a:ext>
            </a:extLst>
          </p:cNvPr>
          <p:cNvSpPr/>
          <p:nvPr/>
        </p:nvSpPr>
        <p:spPr>
          <a:xfrm flipH="1">
            <a:off x="5813291" y="9187285"/>
            <a:ext cx="104104" cy="620156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7CB4C5BC-5512-674F-8F64-08859E966009}"/>
              </a:ext>
            </a:extLst>
          </p:cNvPr>
          <p:cNvSpPr/>
          <p:nvPr/>
        </p:nvSpPr>
        <p:spPr>
          <a:xfrm flipH="1">
            <a:off x="5157326" y="2363273"/>
            <a:ext cx="59643" cy="823743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F7BC768C-911A-2140-99D0-0D5F19AFA3B2}"/>
              </a:ext>
            </a:extLst>
          </p:cNvPr>
          <p:cNvSpPr/>
          <p:nvPr/>
        </p:nvSpPr>
        <p:spPr>
          <a:xfrm flipH="1">
            <a:off x="7657188" y="8181541"/>
            <a:ext cx="59642" cy="823743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9893F73-2FA8-7C4C-B692-79828A3C73A9}"/>
              </a:ext>
            </a:extLst>
          </p:cNvPr>
          <p:cNvSpPr/>
          <p:nvPr/>
        </p:nvSpPr>
        <p:spPr>
          <a:xfrm flipH="1">
            <a:off x="3823864" y="2209421"/>
            <a:ext cx="103741" cy="920713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DC403FD5-F922-5F4E-AED8-70913BE8D1B9}"/>
              </a:ext>
            </a:extLst>
          </p:cNvPr>
          <p:cNvSpPr/>
          <p:nvPr/>
        </p:nvSpPr>
        <p:spPr>
          <a:xfrm flipH="1">
            <a:off x="8834470" y="2456165"/>
            <a:ext cx="141487" cy="1273684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 flipH="1">
            <a:off x="5466259" y="1220259"/>
            <a:ext cx="153228" cy="789144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4634854" y="749884"/>
            <a:ext cx="2394586" cy="438866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88" h="465512">
                <a:moveTo>
                  <a:pt x="448888" y="0"/>
                </a:moveTo>
                <a:lnTo>
                  <a:pt x="448888" y="465512"/>
                </a:lnTo>
                <a:lnTo>
                  <a:pt x="0" y="465512"/>
                </a:ln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99898" y="332474"/>
            <a:ext cx="5246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statistical test?</a:t>
            </a:r>
          </a:p>
        </p:txBody>
      </p:sp>
      <p:sp>
        <p:nvSpPr>
          <p:cNvPr id="4" name="Flowchart: Alternate Process 3"/>
          <p:cNvSpPr/>
          <p:nvPr/>
        </p:nvSpPr>
        <p:spPr>
          <a:xfrm>
            <a:off x="5944455" y="143331"/>
            <a:ext cx="2586734" cy="594523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Is the response variable continuous</a:t>
            </a:r>
          </a:p>
        </p:txBody>
      </p:sp>
      <p:sp>
        <p:nvSpPr>
          <p:cNvPr id="5" name="Flowchart: Alternate Process 4"/>
          <p:cNvSpPr/>
          <p:nvPr/>
        </p:nvSpPr>
        <p:spPr>
          <a:xfrm>
            <a:off x="4416750" y="855837"/>
            <a:ext cx="2155795" cy="629574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8" name="Flowchart: Alternate Process 7"/>
          <p:cNvSpPr/>
          <p:nvPr/>
        </p:nvSpPr>
        <p:spPr>
          <a:xfrm>
            <a:off x="1687111" y="3737181"/>
            <a:ext cx="2155795" cy="629574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Correlation/regression</a:t>
            </a:r>
          </a:p>
        </p:txBody>
      </p:sp>
      <p:sp>
        <p:nvSpPr>
          <p:cNvPr id="9" name="Flowchart: Alternate Process 8"/>
          <p:cNvSpPr/>
          <p:nvPr/>
        </p:nvSpPr>
        <p:spPr>
          <a:xfrm>
            <a:off x="12722514" y="5748102"/>
            <a:ext cx="2293772" cy="495296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What’s your data?</a:t>
            </a:r>
          </a:p>
        </p:txBody>
      </p:sp>
      <p:sp>
        <p:nvSpPr>
          <p:cNvPr id="13" name="Flowchart: Alternate Process 12"/>
          <p:cNvSpPr/>
          <p:nvPr/>
        </p:nvSpPr>
        <p:spPr>
          <a:xfrm>
            <a:off x="4980342" y="9823388"/>
            <a:ext cx="1604638" cy="629574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T-test</a:t>
            </a:r>
          </a:p>
        </p:txBody>
      </p:sp>
      <p:sp>
        <p:nvSpPr>
          <p:cNvPr id="15" name="Flowchart: Alternate Process 14"/>
          <p:cNvSpPr/>
          <p:nvPr/>
        </p:nvSpPr>
        <p:spPr>
          <a:xfrm>
            <a:off x="8251217" y="3756440"/>
            <a:ext cx="1527705" cy="629574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Chi-squared test</a:t>
            </a:r>
          </a:p>
        </p:txBody>
      </p:sp>
      <p:sp>
        <p:nvSpPr>
          <p:cNvPr id="3" name="Freeform 2"/>
          <p:cNvSpPr/>
          <p:nvPr/>
        </p:nvSpPr>
        <p:spPr>
          <a:xfrm>
            <a:off x="7694981" y="761261"/>
            <a:ext cx="2886578" cy="1182268"/>
          </a:xfrm>
          <a:custGeom>
            <a:avLst/>
            <a:gdLst>
              <a:gd name="connsiteX0" fmla="*/ 0 w 673769"/>
              <a:gd name="connsiteY0" fmla="*/ 0 h 401053"/>
              <a:gd name="connsiteX1" fmla="*/ 0 w 673769"/>
              <a:gd name="connsiteY1" fmla="*/ 401053 h 401053"/>
              <a:gd name="connsiteX2" fmla="*/ 641684 w 673769"/>
              <a:gd name="connsiteY2" fmla="*/ 401053 h 401053"/>
              <a:gd name="connsiteX3" fmla="*/ 673769 w 673769"/>
              <a:gd name="connsiteY3" fmla="*/ 401053 h 401053"/>
              <a:gd name="connsiteX4" fmla="*/ 673769 w 673769"/>
              <a:gd name="connsiteY4" fmla="*/ 401053 h 401053"/>
              <a:gd name="connsiteX0" fmla="*/ 0 w 2265502"/>
              <a:gd name="connsiteY0" fmla="*/ 0 h 417986"/>
              <a:gd name="connsiteX1" fmla="*/ 0 w 2265502"/>
              <a:gd name="connsiteY1" fmla="*/ 401053 h 417986"/>
              <a:gd name="connsiteX2" fmla="*/ 641684 w 2265502"/>
              <a:gd name="connsiteY2" fmla="*/ 401053 h 417986"/>
              <a:gd name="connsiteX3" fmla="*/ 673769 w 2265502"/>
              <a:gd name="connsiteY3" fmla="*/ 401053 h 417986"/>
              <a:gd name="connsiteX4" fmla="*/ 2265502 w 2265502"/>
              <a:gd name="connsiteY4" fmla="*/ 417986 h 417986"/>
              <a:gd name="connsiteX0" fmla="*/ 0 w 2265502"/>
              <a:gd name="connsiteY0" fmla="*/ 0 h 516020"/>
              <a:gd name="connsiteX1" fmla="*/ 0 w 2265502"/>
              <a:gd name="connsiteY1" fmla="*/ 401053 h 516020"/>
              <a:gd name="connsiteX2" fmla="*/ 641684 w 2265502"/>
              <a:gd name="connsiteY2" fmla="*/ 401053 h 516020"/>
              <a:gd name="connsiteX3" fmla="*/ 673769 w 2265502"/>
              <a:gd name="connsiteY3" fmla="*/ 401053 h 516020"/>
              <a:gd name="connsiteX4" fmla="*/ 1483003 w 2265502"/>
              <a:gd name="connsiteY4" fmla="*/ 516020 h 516020"/>
              <a:gd name="connsiteX5" fmla="*/ 2265502 w 2265502"/>
              <a:gd name="connsiteY5" fmla="*/ 417986 h 516020"/>
              <a:gd name="connsiteX0" fmla="*/ 0 w 1994569"/>
              <a:gd name="connsiteY0" fmla="*/ 0 h 1315453"/>
              <a:gd name="connsiteX1" fmla="*/ 0 w 1994569"/>
              <a:gd name="connsiteY1" fmla="*/ 401053 h 1315453"/>
              <a:gd name="connsiteX2" fmla="*/ 641684 w 1994569"/>
              <a:gd name="connsiteY2" fmla="*/ 401053 h 1315453"/>
              <a:gd name="connsiteX3" fmla="*/ 673769 w 1994569"/>
              <a:gd name="connsiteY3" fmla="*/ 401053 h 1315453"/>
              <a:gd name="connsiteX4" fmla="*/ 1483003 w 1994569"/>
              <a:gd name="connsiteY4" fmla="*/ 516020 h 1315453"/>
              <a:gd name="connsiteX5" fmla="*/ 1994569 w 1994569"/>
              <a:gd name="connsiteY5" fmla="*/ 1315453 h 1315453"/>
              <a:gd name="connsiteX0" fmla="*/ 0 w 1994569"/>
              <a:gd name="connsiteY0" fmla="*/ 0 h 1315453"/>
              <a:gd name="connsiteX1" fmla="*/ 0 w 1994569"/>
              <a:gd name="connsiteY1" fmla="*/ 401053 h 1315453"/>
              <a:gd name="connsiteX2" fmla="*/ 641684 w 1994569"/>
              <a:gd name="connsiteY2" fmla="*/ 401053 h 1315453"/>
              <a:gd name="connsiteX3" fmla="*/ 673769 w 1994569"/>
              <a:gd name="connsiteY3" fmla="*/ 401053 h 1315453"/>
              <a:gd name="connsiteX4" fmla="*/ 1923270 w 1994569"/>
              <a:gd name="connsiteY4" fmla="*/ 397486 h 1315453"/>
              <a:gd name="connsiteX5" fmla="*/ 1994569 w 1994569"/>
              <a:gd name="connsiteY5" fmla="*/ 1315453 h 1315453"/>
              <a:gd name="connsiteX0" fmla="*/ 0 w 1923270"/>
              <a:gd name="connsiteY0" fmla="*/ 0 h 1467853"/>
              <a:gd name="connsiteX1" fmla="*/ 0 w 1923270"/>
              <a:gd name="connsiteY1" fmla="*/ 401053 h 1467853"/>
              <a:gd name="connsiteX2" fmla="*/ 641684 w 1923270"/>
              <a:gd name="connsiteY2" fmla="*/ 401053 h 1467853"/>
              <a:gd name="connsiteX3" fmla="*/ 673769 w 1923270"/>
              <a:gd name="connsiteY3" fmla="*/ 401053 h 1467853"/>
              <a:gd name="connsiteX4" fmla="*/ 1923270 w 1923270"/>
              <a:gd name="connsiteY4" fmla="*/ 397486 h 1467853"/>
              <a:gd name="connsiteX5" fmla="*/ 1706702 w 1923270"/>
              <a:gd name="connsiteY5" fmla="*/ 1467853 h 1467853"/>
              <a:gd name="connsiteX0" fmla="*/ 0 w 1978847"/>
              <a:gd name="connsiteY0" fmla="*/ 0 h 1467853"/>
              <a:gd name="connsiteX1" fmla="*/ 0 w 1978847"/>
              <a:gd name="connsiteY1" fmla="*/ 401053 h 1467853"/>
              <a:gd name="connsiteX2" fmla="*/ 641684 w 1978847"/>
              <a:gd name="connsiteY2" fmla="*/ 401053 h 1467853"/>
              <a:gd name="connsiteX3" fmla="*/ 673769 w 1978847"/>
              <a:gd name="connsiteY3" fmla="*/ 401053 h 1467853"/>
              <a:gd name="connsiteX4" fmla="*/ 1923270 w 1978847"/>
              <a:gd name="connsiteY4" fmla="*/ 397486 h 1467853"/>
              <a:gd name="connsiteX5" fmla="*/ 1974070 w 1978847"/>
              <a:gd name="connsiteY5" fmla="*/ 1142553 h 1467853"/>
              <a:gd name="connsiteX6" fmla="*/ 1706702 w 1978847"/>
              <a:gd name="connsiteY6" fmla="*/ 1467853 h 1467853"/>
              <a:gd name="connsiteX0" fmla="*/ 0 w 1978847"/>
              <a:gd name="connsiteY0" fmla="*/ 0 h 1163053"/>
              <a:gd name="connsiteX1" fmla="*/ 0 w 1978847"/>
              <a:gd name="connsiteY1" fmla="*/ 401053 h 1163053"/>
              <a:gd name="connsiteX2" fmla="*/ 641684 w 1978847"/>
              <a:gd name="connsiteY2" fmla="*/ 401053 h 1163053"/>
              <a:gd name="connsiteX3" fmla="*/ 673769 w 1978847"/>
              <a:gd name="connsiteY3" fmla="*/ 401053 h 1163053"/>
              <a:gd name="connsiteX4" fmla="*/ 1923270 w 1978847"/>
              <a:gd name="connsiteY4" fmla="*/ 397486 h 1163053"/>
              <a:gd name="connsiteX5" fmla="*/ 1974070 w 1978847"/>
              <a:gd name="connsiteY5" fmla="*/ 1142553 h 1163053"/>
              <a:gd name="connsiteX6" fmla="*/ 1554302 w 1978847"/>
              <a:gd name="connsiteY6" fmla="*/ 1163053 h 1163053"/>
              <a:gd name="connsiteX0" fmla="*/ 0 w 1978847"/>
              <a:gd name="connsiteY0" fmla="*/ 0 h 1142553"/>
              <a:gd name="connsiteX1" fmla="*/ 0 w 1978847"/>
              <a:gd name="connsiteY1" fmla="*/ 401053 h 1142553"/>
              <a:gd name="connsiteX2" fmla="*/ 641684 w 1978847"/>
              <a:gd name="connsiteY2" fmla="*/ 401053 h 1142553"/>
              <a:gd name="connsiteX3" fmla="*/ 673769 w 1978847"/>
              <a:gd name="connsiteY3" fmla="*/ 401053 h 1142553"/>
              <a:gd name="connsiteX4" fmla="*/ 1923270 w 1978847"/>
              <a:gd name="connsiteY4" fmla="*/ 397486 h 1142553"/>
              <a:gd name="connsiteX5" fmla="*/ 1974070 w 1978847"/>
              <a:gd name="connsiteY5" fmla="*/ 1142553 h 1142553"/>
              <a:gd name="connsiteX6" fmla="*/ 1486569 w 1978847"/>
              <a:gd name="connsiteY6" fmla="*/ 1112253 h 1142553"/>
              <a:gd name="connsiteX0" fmla="*/ 0 w 1982216"/>
              <a:gd name="connsiteY0" fmla="*/ 0 h 1142553"/>
              <a:gd name="connsiteX1" fmla="*/ 0 w 1982216"/>
              <a:gd name="connsiteY1" fmla="*/ 401053 h 1142553"/>
              <a:gd name="connsiteX2" fmla="*/ 641684 w 1982216"/>
              <a:gd name="connsiteY2" fmla="*/ 401053 h 1142553"/>
              <a:gd name="connsiteX3" fmla="*/ 673769 w 1982216"/>
              <a:gd name="connsiteY3" fmla="*/ 401053 h 1142553"/>
              <a:gd name="connsiteX4" fmla="*/ 1974070 w 1982216"/>
              <a:gd name="connsiteY4" fmla="*/ 414419 h 1142553"/>
              <a:gd name="connsiteX5" fmla="*/ 1974070 w 1982216"/>
              <a:gd name="connsiteY5" fmla="*/ 1142553 h 1142553"/>
              <a:gd name="connsiteX6" fmla="*/ 1486569 w 1982216"/>
              <a:gd name="connsiteY6" fmla="*/ 1112253 h 114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82216" h="1142553">
                <a:moveTo>
                  <a:pt x="0" y="0"/>
                </a:moveTo>
                <a:lnTo>
                  <a:pt x="0" y="401053"/>
                </a:lnTo>
                <a:lnTo>
                  <a:pt x="641684" y="401053"/>
                </a:lnTo>
                <a:cubicBezTo>
                  <a:pt x="652379" y="401053"/>
                  <a:pt x="451705" y="398825"/>
                  <a:pt x="673769" y="401053"/>
                </a:cubicBezTo>
                <a:lnTo>
                  <a:pt x="1974070" y="414419"/>
                </a:lnTo>
                <a:cubicBezTo>
                  <a:pt x="1945848" y="595041"/>
                  <a:pt x="2002292" y="961931"/>
                  <a:pt x="1974070" y="1142553"/>
                </a:cubicBezTo>
                <a:lnTo>
                  <a:pt x="1486569" y="1112253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2459248" y="3383765"/>
            <a:ext cx="2978874" cy="424997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8888" h="465512">
                <a:moveTo>
                  <a:pt x="448888" y="0"/>
                </a:moveTo>
                <a:lnTo>
                  <a:pt x="448888" y="465512"/>
                </a:lnTo>
                <a:lnTo>
                  <a:pt x="0" y="465512"/>
                </a:ln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lowchart: Alternate Process 24"/>
          <p:cNvSpPr/>
          <p:nvPr/>
        </p:nvSpPr>
        <p:spPr>
          <a:xfrm>
            <a:off x="5527055" y="8769720"/>
            <a:ext cx="758008" cy="48345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2 </a:t>
            </a:r>
          </a:p>
        </p:txBody>
      </p:sp>
      <p:sp>
        <p:nvSpPr>
          <p:cNvPr id="28" name="Freeform 27"/>
          <p:cNvSpPr/>
          <p:nvPr/>
        </p:nvSpPr>
        <p:spPr>
          <a:xfrm>
            <a:off x="12449816" y="3470155"/>
            <a:ext cx="1433904" cy="405177"/>
          </a:xfrm>
          <a:custGeom>
            <a:avLst/>
            <a:gdLst>
              <a:gd name="connsiteX0" fmla="*/ 0 w 673769"/>
              <a:gd name="connsiteY0" fmla="*/ 0 h 401053"/>
              <a:gd name="connsiteX1" fmla="*/ 0 w 673769"/>
              <a:gd name="connsiteY1" fmla="*/ 401053 h 401053"/>
              <a:gd name="connsiteX2" fmla="*/ 641684 w 673769"/>
              <a:gd name="connsiteY2" fmla="*/ 401053 h 401053"/>
              <a:gd name="connsiteX3" fmla="*/ 673769 w 673769"/>
              <a:gd name="connsiteY3" fmla="*/ 401053 h 401053"/>
              <a:gd name="connsiteX4" fmla="*/ 673769 w 673769"/>
              <a:gd name="connsiteY4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769" h="401053">
                <a:moveTo>
                  <a:pt x="0" y="0"/>
                </a:moveTo>
                <a:lnTo>
                  <a:pt x="0" y="401053"/>
                </a:lnTo>
                <a:lnTo>
                  <a:pt x="641684" y="401053"/>
                </a:lnTo>
                <a:lnTo>
                  <a:pt x="673769" y="401053"/>
                </a:lnTo>
                <a:lnTo>
                  <a:pt x="673769" y="401053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Alternate Process 5"/>
          <p:cNvSpPr/>
          <p:nvPr/>
        </p:nvSpPr>
        <p:spPr>
          <a:xfrm>
            <a:off x="8238227" y="855837"/>
            <a:ext cx="2155795" cy="629574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</a:p>
        </p:txBody>
      </p:sp>
      <p:sp>
        <p:nvSpPr>
          <p:cNvPr id="26" name="Flowchart: Alternate Process 25"/>
          <p:cNvSpPr/>
          <p:nvPr/>
        </p:nvSpPr>
        <p:spPr>
          <a:xfrm>
            <a:off x="6097501" y="3970535"/>
            <a:ext cx="758008" cy="48345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&gt;2 </a:t>
            </a:r>
          </a:p>
        </p:txBody>
      </p:sp>
      <p:sp>
        <p:nvSpPr>
          <p:cNvPr id="34" name="Freeform 33"/>
          <p:cNvSpPr/>
          <p:nvPr/>
        </p:nvSpPr>
        <p:spPr>
          <a:xfrm>
            <a:off x="12786974" y="5928611"/>
            <a:ext cx="1414550" cy="629574"/>
          </a:xfrm>
          <a:custGeom>
            <a:avLst/>
            <a:gdLst>
              <a:gd name="connsiteX0" fmla="*/ 0 w 1016000"/>
              <a:gd name="connsiteY0" fmla="*/ 0 h 1134533"/>
              <a:gd name="connsiteX1" fmla="*/ 16933 w 1016000"/>
              <a:gd name="connsiteY1" fmla="*/ 457200 h 1134533"/>
              <a:gd name="connsiteX2" fmla="*/ 999066 w 1016000"/>
              <a:gd name="connsiteY2" fmla="*/ 423333 h 1134533"/>
              <a:gd name="connsiteX3" fmla="*/ 1016000 w 1016000"/>
              <a:gd name="connsiteY3" fmla="*/ 1134533 h 1134533"/>
              <a:gd name="connsiteX4" fmla="*/ 270933 w 1016000"/>
              <a:gd name="connsiteY4" fmla="*/ 999066 h 1134533"/>
              <a:gd name="connsiteX5" fmla="*/ 270933 w 1016000"/>
              <a:gd name="connsiteY5" fmla="*/ 1016000 h 113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6000" h="1134533">
                <a:moveTo>
                  <a:pt x="0" y="0"/>
                </a:moveTo>
                <a:lnTo>
                  <a:pt x="16933" y="457200"/>
                </a:lnTo>
                <a:lnTo>
                  <a:pt x="999066" y="423333"/>
                </a:lnTo>
                <a:lnTo>
                  <a:pt x="1016000" y="1134533"/>
                </a:lnTo>
                <a:lnTo>
                  <a:pt x="270933" y="999066"/>
                </a:lnTo>
                <a:lnTo>
                  <a:pt x="270933" y="1016000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lowchart: Alternate Process 11"/>
          <p:cNvSpPr/>
          <p:nvPr/>
        </p:nvSpPr>
        <p:spPr>
          <a:xfrm>
            <a:off x="7808730" y="1734500"/>
            <a:ext cx="2395492" cy="77924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Is the predictor variable categorical count data?</a:t>
            </a:r>
          </a:p>
        </p:txBody>
      </p:sp>
      <p:sp>
        <p:nvSpPr>
          <p:cNvPr id="14" name="Flowchart: Alternate Process 13"/>
          <p:cNvSpPr/>
          <p:nvPr/>
        </p:nvSpPr>
        <p:spPr>
          <a:xfrm>
            <a:off x="6830859" y="9822642"/>
            <a:ext cx="1527705" cy="629574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ANOVA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55673E-E97A-F14F-9C65-D385B88A58AD}"/>
              </a:ext>
            </a:extLst>
          </p:cNvPr>
          <p:cNvSpPr txBox="1"/>
          <p:nvPr/>
        </p:nvSpPr>
        <p:spPr>
          <a:xfrm>
            <a:off x="1653061" y="4350809"/>
            <a:ext cx="22204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Two continuous variables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95ADF9-AB24-F24B-A7A8-66EC59622C78}"/>
              </a:ext>
            </a:extLst>
          </p:cNvPr>
          <p:cNvSpPr txBox="1"/>
          <p:nvPr/>
        </p:nvSpPr>
        <p:spPr>
          <a:xfrm>
            <a:off x="8098403" y="4386015"/>
            <a:ext cx="203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Two or more groups, count data, categorical variables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B1114-C9CE-4A4E-A558-FC70C7F9AF76}"/>
              </a:ext>
            </a:extLst>
          </p:cNvPr>
          <p:cNvSpPr txBox="1"/>
          <p:nvPr/>
        </p:nvSpPr>
        <p:spPr>
          <a:xfrm>
            <a:off x="6960523" y="10049001"/>
            <a:ext cx="1946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Two groups, categorical predictor, continuous response</a:t>
            </a:r>
          </a:p>
        </p:txBody>
      </p:sp>
      <p:sp>
        <p:nvSpPr>
          <p:cNvPr id="35" name="Flowchart: Alternate Process 8">
            <a:extLst>
              <a:ext uri="{FF2B5EF4-FFF2-40B4-BE49-F238E27FC236}">
                <a16:creationId xmlns:a16="http://schemas.microsoft.com/office/drawing/2014/main" id="{7023DF7F-4355-B745-8196-9B5C3A432A7A}"/>
              </a:ext>
            </a:extLst>
          </p:cNvPr>
          <p:cNvSpPr/>
          <p:nvPr/>
        </p:nvSpPr>
        <p:spPr>
          <a:xfrm>
            <a:off x="3397155" y="1714124"/>
            <a:ext cx="2395107" cy="77204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Is the predictor variable continuous</a:t>
            </a:r>
          </a:p>
        </p:txBody>
      </p:sp>
      <p:sp>
        <p:nvSpPr>
          <p:cNvPr id="36" name="Flowchart: Alternate Process 10">
            <a:extLst>
              <a:ext uri="{FF2B5EF4-FFF2-40B4-BE49-F238E27FC236}">
                <a16:creationId xmlns:a16="http://schemas.microsoft.com/office/drawing/2014/main" id="{88B5C250-C222-D14C-A4E7-099B32F2A04C}"/>
              </a:ext>
            </a:extLst>
          </p:cNvPr>
          <p:cNvSpPr/>
          <p:nvPr/>
        </p:nvSpPr>
        <p:spPr>
          <a:xfrm>
            <a:off x="2809756" y="2865348"/>
            <a:ext cx="1517067" cy="456576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39" name="Flowchart: Alternate Process 9">
            <a:extLst>
              <a:ext uri="{FF2B5EF4-FFF2-40B4-BE49-F238E27FC236}">
                <a16:creationId xmlns:a16="http://schemas.microsoft.com/office/drawing/2014/main" id="{BD43DEAE-7B75-7E49-BB4B-E98E4B5B600F}"/>
              </a:ext>
            </a:extLst>
          </p:cNvPr>
          <p:cNvSpPr/>
          <p:nvPr/>
        </p:nvSpPr>
        <p:spPr>
          <a:xfrm>
            <a:off x="7928579" y="2838467"/>
            <a:ext cx="2155795" cy="48345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D8E79616-3C32-7A43-8B31-5FD60B2242A4}"/>
              </a:ext>
            </a:extLst>
          </p:cNvPr>
          <p:cNvSpPr/>
          <p:nvPr/>
        </p:nvSpPr>
        <p:spPr>
          <a:xfrm rot="5400000">
            <a:off x="2995253" y="4766350"/>
            <a:ext cx="584888" cy="1158059"/>
          </a:xfrm>
          <a:custGeom>
            <a:avLst/>
            <a:gdLst>
              <a:gd name="connsiteX0" fmla="*/ 0 w 673769"/>
              <a:gd name="connsiteY0" fmla="*/ 0 h 401053"/>
              <a:gd name="connsiteX1" fmla="*/ 0 w 673769"/>
              <a:gd name="connsiteY1" fmla="*/ 401053 h 401053"/>
              <a:gd name="connsiteX2" fmla="*/ 641684 w 673769"/>
              <a:gd name="connsiteY2" fmla="*/ 401053 h 401053"/>
              <a:gd name="connsiteX3" fmla="*/ 673769 w 673769"/>
              <a:gd name="connsiteY3" fmla="*/ 401053 h 401053"/>
              <a:gd name="connsiteX4" fmla="*/ 673769 w 673769"/>
              <a:gd name="connsiteY4" fmla="*/ 401053 h 4010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769" h="401053">
                <a:moveTo>
                  <a:pt x="0" y="0"/>
                </a:moveTo>
                <a:lnTo>
                  <a:pt x="0" y="401053"/>
                </a:lnTo>
                <a:lnTo>
                  <a:pt x="641684" y="401053"/>
                </a:lnTo>
                <a:lnTo>
                  <a:pt x="673769" y="401053"/>
                </a:lnTo>
                <a:lnTo>
                  <a:pt x="673769" y="401053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30EAC6E6-CF49-C742-876B-6E4011ECA7D2}"/>
              </a:ext>
            </a:extLst>
          </p:cNvPr>
          <p:cNvSpPr/>
          <p:nvPr/>
        </p:nvSpPr>
        <p:spPr>
          <a:xfrm flipH="1">
            <a:off x="3052507" y="3321923"/>
            <a:ext cx="141486" cy="402736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C8DF7EC-F3E3-6E41-9727-7684A17EC7B5}"/>
              </a:ext>
            </a:extLst>
          </p:cNvPr>
          <p:cNvSpPr txBox="1"/>
          <p:nvPr/>
        </p:nvSpPr>
        <p:spPr>
          <a:xfrm>
            <a:off x="8821497" y="10049002"/>
            <a:ext cx="1946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Two or more groups, categorical predictor, continuous response</a:t>
            </a:r>
          </a:p>
        </p:txBody>
      </p:sp>
      <p:sp>
        <p:nvSpPr>
          <p:cNvPr id="37" name="Flowchart: Alternate Process 24">
            <a:extLst>
              <a:ext uri="{FF2B5EF4-FFF2-40B4-BE49-F238E27FC236}">
                <a16:creationId xmlns:a16="http://schemas.microsoft.com/office/drawing/2014/main" id="{E6447094-D832-0049-ACA1-70880FDE7A14}"/>
              </a:ext>
            </a:extLst>
          </p:cNvPr>
          <p:cNvSpPr/>
          <p:nvPr/>
        </p:nvSpPr>
        <p:spPr>
          <a:xfrm>
            <a:off x="4828532" y="2685558"/>
            <a:ext cx="1977728" cy="614288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No, it is/they are categorical</a:t>
            </a:r>
          </a:p>
        </p:txBody>
      </p:sp>
      <p:sp>
        <p:nvSpPr>
          <p:cNvPr id="61" name="Freeform 60">
            <a:extLst>
              <a:ext uri="{FF2B5EF4-FFF2-40B4-BE49-F238E27FC236}">
                <a16:creationId xmlns:a16="http://schemas.microsoft.com/office/drawing/2014/main" id="{47AC612B-C923-C545-9598-82F5EFAF3F45}"/>
              </a:ext>
            </a:extLst>
          </p:cNvPr>
          <p:cNvSpPr/>
          <p:nvPr/>
        </p:nvSpPr>
        <p:spPr>
          <a:xfrm flipH="1">
            <a:off x="4885379" y="3315793"/>
            <a:ext cx="134741" cy="1410453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F20E86D0-68EC-D14F-8291-77844BDCCEDD}"/>
              </a:ext>
            </a:extLst>
          </p:cNvPr>
          <p:cNvSpPr/>
          <p:nvPr/>
        </p:nvSpPr>
        <p:spPr>
          <a:xfrm flipH="1">
            <a:off x="8886509" y="7144882"/>
            <a:ext cx="59642" cy="823743"/>
          </a:xfrm>
          <a:custGeom>
            <a:avLst/>
            <a:gdLst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3" fmla="*/ 0 w 448888"/>
              <a:gd name="connsiteY3" fmla="*/ 465512 h 465512"/>
              <a:gd name="connsiteX0" fmla="*/ 448888 w 448888"/>
              <a:gd name="connsiteY0" fmla="*/ 0 h 465512"/>
              <a:gd name="connsiteX1" fmla="*/ 448888 w 448888"/>
              <a:gd name="connsiteY1" fmla="*/ 465512 h 465512"/>
              <a:gd name="connsiteX2" fmla="*/ 0 w 448888"/>
              <a:gd name="connsiteY2" fmla="*/ 465512 h 465512"/>
              <a:gd name="connsiteX0" fmla="*/ 0 w 0"/>
              <a:gd name="connsiteY0" fmla="*/ 0 h 465512"/>
              <a:gd name="connsiteX1" fmla="*/ 0 w 0"/>
              <a:gd name="connsiteY1" fmla="*/ 465512 h 465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5512">
                <a:moveTo>
                  <a:pt x="0" y="0"/>
                </a:moveTo>
                <a:lnTo>
                  <a:pt x="0" y="465512"/>
                </a:lnTo>
              </a:path>
            </a:pathLst>
          </a:custGeom>
          <a:noFill/>
          <a:ln w="25400"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lowchart: Alternate Process 12">
            <a:extLst>
              <a:ext uri="{FF2B5EF4-FFF2-40B4-BE49-F238E27FC236}">
                <a16:creationId xmlns:a16="http://schemas.microsoft.com/office/drawing/2014/main" id="{CFF722B0-3219-9A45-B203-98FA00831F63}"/>
              </a:ext>
            </a:extLst>
          </p:cNvPr>
          <p:cNvSpPr/>
          <p:nvPr/>
        </p:nvSpPr>
        <p:spPr>
          <a:xfrm>
            <a:off x="3750317" y="4741173"/>
            <a:ext cx="1604638" cy="629574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T-test</a:t>
            </a:r>
          </a:p>
        </p:txBody>
      </p:sp>
      <p:sp>
        <p:nvSpPr>
          <p:cNvPr id="64" name="Flowchart: Alternate Process 24">
            <a:extLst>
              <a:ext uri="{FF2B5EF4-FFF2-40B4-BE49-F238E27FC236}">
                <a16:creationId xmlns:a16="http://schemas.microsoft.com/office/drawing/2014/main" id="{641D38C6-1848-FB46-A6B7-017A4CD81601}"/>
              </a:ext>
            </a:extLst>
          </p:cNvPr>
          <p:cNvSpPr/>
          <p:nvPr/>
        </p:nvSpPr>
        <p:spPr>
          <a:xfrm>
            <a:off x="4536203" y="3950463"/>
            <a:ext cx="758008" cy="483457"/>
          </a:xfrm>
          <a:prstGeom prst="flowChartAlternate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 or 2 </a:t>
            </a:r>
          </a:p>
        </p:txBody>
      </p:sp>
      <p:sp>
        <p:nvSpPr>
          <p:cNvPr id="65" name="Flowchart: Alternate Process 11">
            <a:extLst>
              <a:ext uri="{FF2B5EF4-FFF2-40B4-BE49-F238E27FC236}">
                <a16:creationId xmlns:a16="http://schemas.microsoft.com/office/drawing/2014/main" id="{7283337E-4E33-C040-B3E5-9EAFAA396700}"/>
              </a:ext>
            </a:extLst>
          </p:cNvPr>
          <p:cNvSpPr/>
          <p:nvPr/>
        </p:nvSpPr>
        <p:spPr>
          <a:xfrm>
            <a:off x="4635225" y="3428830"/>
            <a:ext cx="2395492" cy="37878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How many groups?</a:t>
            </a:r>
          </a:p>
        </p:txBody>
      </p:sp>
      <p:sp>
        <p:nvSpPr>
          <p:cNvPr id="66" name="Flowchart: Alternate Process 13">
            <a:extLst>
              <a:ext uri="{FF2B5EF4-FFF2-40B4-BE49-F238E27FC236}">
                <a16:creationId xmlns:a16="http://schemas.microsoft.com/office/drawing/2014/main" id="{154DD40A-83D2-4B48-A030-07A19113C88C}"/>
              </a:ext>
            </a:extLst>
          </p:cNvPr>
          <p:cNvSpPr/>
          <p:nvPr/>
        </p:nvSpPr>
        <p:spPr>
          <a:xfrm>
            <a:off x="6347882" y="4736942"/>
            <a:ext cx="1527705" cy="629574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ANOVA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134358C-8C05-724B-97AB-881A38C726FE}"/>
              </a:ext>
            </a:extLst>
          </p:cNvPr>
          <p:cNvSpPr txBox="1"/>
          <p:nvPr/>
        </p:nvSpPr>
        <p:spPr>
          <a:xfrm>
            <a:off x="2900860" y="6273225"/>
            <a:ext cx="29539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Categorical predictor, continuous response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30DCCC4-2B98-8D49-88FF-9A89DD2FDA51}"/>
              </a:ext>
            </a:extLst>
          </p:cNvPr>
          <p:cNvSpPr txBox="1"/>
          <p:nvPr/>
        </p:nvSpPr>
        <p:spPr>
          <a:xfrm>
            <a:off x="6009544" y="5450106"/>
            <a:ext cx="21283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Two or more groups, categorical predictor, continuous response</a:t>
            </a:r>
          </a:p>
        </p:txBody>
      </p:sp>
      <p:sp>
        <p:nvSpPr>
          <p:cNvPr id="49" name="Flowchart: Alternate Process 12">
            <a:extLst>
              <a:ext uri="{FF2B5EF4-FFF2-40B4-BE49-F238E27FC236}">
                <a16:creationId xmlns:a16="http://schemas.microsoft.com/office/drawing/2014/main" id="{D1FFDEE0-D43A-D346-95D1-5DE9E1520ACD}"/>
              </a:ext>
            </a:extLst>
          </p:cNvPr>
          <p:cNvSpPr/>
          <p:nvPr/>
        </p:nvSpPr>
        <p:spPr>
          <a:xfrm>
            <a:off x="4993979" y="5650726"/>
            <a:ext cx="894697" cy="584890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Paired</a:t>
            </a:r>
          </a:p>
        </p:txBody>
      </p:sp>
      <p:sp>
        <p:nvSpPr>
          <p:cNvPr id="51" name="Flowchart: Alternate Process 12">
            <a:extLst>
              <a:ext uri="{FF2B5EF4-FFF2-40B4-BE49-F238E27FC236}">
                <a16:creationId xmlns:a16="http://schemas.microsoft.com/office/drawing/2014/main" id="{B69A6EEE-C2B9-2B48-954D-49A510B95932}"/>
              </a:ext>
            </a:extLst>
          </p:cNvPr>
          <p:cNvSpPr/>
          <p:nvPr/>
        </p:nvSpPr>
        <p:spPr>
          <a:xfrm>
            <a:off x="3531307" y="5650727"/>
            <a:ext cx="1248446" cy="584890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Two sample</a:t>
            </a:r>
          </a:p>
        </p:txBody>
      </p:sp>
      <p:sp>
        <p:nvSpPr>
          <p:cNvPr id="52" name="Flowchart: Alternate Process 12">
            <a:extLst>
              <a:ext uri="{FF2B5EF4-FFF2-40B4-BE49-F238E27FC236}">
                <a16:creationId xmlns:a16="http://schemas.microsoft.com/office/drawing/2014/main" id="{9E08F6C1-226B-D541-961D-3301D0CE4215}"/>
              </a:ext>
            </a:extLst>
          </p:cNvPr>
          <p:cNvSpPr/>
          <p:nvPr/>
        </p:nvSpPr>
        <p:spPr>
          <a:xfrm>
            <a:off x="2049165" y="5650727"/>
            <a:ext cx="1248445" cy="566959"/>
          </a:xfrm>
          <a:prstGeom prst="flowChartAlternateProcess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One sample</a:t>
            </a:r>
          </a:p>
        </p:txBody>
      </p:sp>
    </p:spTree>
    <p:extLst>
      <p:ext uri="{BB962C8B-B14F-4D97-AF65-F5344CB8AC3E}">
        <p14:creationId xmlns:p14="http://schemas.microsoft.com/office/powerpoint/2010/main" val="2731228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DBCF-210E-9444-1D02-DBAA11B5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T-Tests</a:t>
            </a:r>
          </a:p>
        </p:txBody>
      </p:sp>
      <p:pic>
        <p:nvPicPr>
          <p:cNvPr id="1030" name="Picture 6" descr="An Introduction to t Tests | Definitions, Formula and Examples">
            <a:extLst>
              <a:ext uri="{FF2B5EF4-FFF2-40B4-BE49-F238E27FC236}">
                <a16:creationId xmlns:a16="http://schemas.microsoft.com/office/drawing/2014/main" id="{7F621A5A-6EB4-7A3F-7328-DCF8C8CFE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46337"/>
            <a:ext cx="12192000" cy="441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Understanding T-Test. What is T-Test ...">
            <a:extLst>
              <a:ext uri="{FF2B5EF4-FFF2-40B4-BE49-F238E27FC236}">
                <a16:creationId xmlns:a16="http://schemas.microsoft.com/office/drawing/2014/main" id="{B4752B85-8E22-27B8-03AB-9FCF9B417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559" y="233832"/>
            <a:ext cx="3722610" cy="194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186D2F-4646-1088-612E-AB952F2CAD9F}"/>
              </a:ext>
            </a:extLst>
          </p:cNvPr>
          <p:cNvSpPr txBox="1"/>
          <p:nvPr/>
        </p:nvSpPr>
        <p:spPr>
          <a:xfrm>
            <a:off x="838200" y="1249943"/>
            <a:ext cx="3642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continuous response variable</a:t>
            </a:r>
          </a:p>
          <a:p>
            <a:r>
              <a:rPr lang="en-US" sz="2000" dirty="0"/>
              <a:t>1 to 2 “groups”</a:t>
            </a:r>
          </a:p>
        </p:txBody>
      </p:sp>
    </p:spTree>
    <p:extLst>
      <p:ext uri="{BB962C8B-B14F-4D97-AF65-F5344CB8AC3E}">
        <p14:creationId xmlns:p14="http://schemas.microsoft.com/office/powerpoint/2010/main" val="1056302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0DD12-E35F-D5E1-F61C-89E2B13A9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Chi-Square</a:t>
            </a:r>
          </a:p>
        </p:txBody>
      </p:sp>
      <p:pic>
        <p:nvPicPr>
          <p:cNvPr id="2052" name="Picture 4" descr="QMP Medical Statistics Tutorials: Chi-squared and t-tests - Students 4 Best  Evidence">
            <a:extLst>
              <a:ext uri="{FF2B5EF4-FFF2-40B4-BE49-F238E27FC236}">
                <a16:creationId xmlns:a16="http://schemas.microsoft.com/office/drawing/2014/main" id="{CA35BF46-4CB7-CB71-44E7-AD8A4D84D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2853" y="0"/>
            <a:ext cx="3721100" cy="218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Basic stats explained (in R) - Comparing frequencies: Chi-Square tests">
            <a:extLst>
              <a:ext uri="{FF2B5EF4-FFF2-40B4-BE49-F238E27FC236}">
                <a16:creationId xmlns:a16="http://schemas.microsoft.com/office/drawing/2014/main" id="{7F05EB2C-B6C2-5D19-EA7C-90854FC143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932" y="1702216"/>
            <a:ext cx="9278911" cy="4639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5F4D8-4B11-6D6B-AD1D-69FDE0246762}"/>
              </a:ext>
            </a:extLst>
          </p:cNvPr>
          <p:cNvSpPr txBox="1"/>
          <p:nvPr/>
        </p:nvSpPr>
        <p:spPr>
          <a:xfrm>
            <a:off x="911816" y="1302106"/>
            <a:ext cx="49425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Count variables (categorical vs categorical)</a:t>
            </a:r>
          </a:p>
        </p:txBody>
      </p:sp>
    </p:spTree>
    <p:extLst>
      <p:ext uri="{BB962C8B-B14F-4D97-AF65-F5344CB8AC3E}">
        <p14:creationId xmlns:p14="http://schemas.microsoft.com/office/powerpoint/2010/main" val="1321316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FE5E-DFB6-1A52-F1EC-7429FEEF7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– Analysis of Variance</a:t>
            </a:r>
          </a:p>
        </p:txBody>
      </p:sp>
      <p:pic>
        <p:nvPicPr>
          <p:cNvPr id="3074" name="Picture 2" descr="ANOVA for Data Science and Data Analytics - GeeksforGeeks">
            <a:extLst>
              <a:ext uri="{FF2B5EF4-FFF2-40B4-BE49-F238E27FC236}">
                <a16:creationId xmlns:a16="http://schemas.microsoft.com/office/drawing/2014/main" id="{2A331728-91C0-49E4-563E-A5F870376A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0"/>
          <a:stretch>
            <a:fillRect/>
          </a:stretch>
        </p:blipFill>
        <p:spPr bwMode="auto">
          <a:xfrm>
            <a:off x="535959" y="1957829"/>
            <a:ext cx="11120082" cy="4514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3F1D25-4B41-3048-BDAD-1B8DDA8E367B}"/>
              </a:ext>
            </a:extLst>
          </p:cNvPr>
          <p:cNvSpPr txBox="1"/>
          <p:nvPr/>
        </p:nvSpPr>
        <p:spPr>
          <a:xfrm>
            <a:off x="838200" y="1249943"/>
            <a:ext cx="36427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continuous response variable</a:t>
            </a:r>
          </a:p>
          <a:p>
            <a:r>
              <a:rPr lang="en-US" sz="2000" dirty="0"/>
              <a:t>2+ groups</a:t>
            </a:r>
          </a:p>
        </p:txBody>
      </p:sp>
    </p:spTree>
    <p:extLst>
      <p:ext uri="{BB962C8B-B14F-4D97-AF65-F5344CB8AC3E}">
        <p14:creationId xmlns:p14="http://schemas.microsoft.com/office/powerpoint/2010/main" val="137380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33E90-9837-EBE7-8F88-5967D798A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60DD7E-62E3-C684-9539-D69EA9AA409E}"/>
              </a:ext>
            </a:extLst>
          </p:cNvPr>
          <p:cNvSpPr txBox="1"/>
          <p:nvPr/>
        </p:nvSpPr>
        <p:spPr>
          <a:xfrm>
            <a:off x="838200" y="1249943"/>
            <a:ext cx="5457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 continuous variables (response and predictor)</a:t>
            </a:r>
          </a:p>
        </p:txBody>
      </p:sp>
      <p:pic>
        <p:nvPicPr>
          <p:cNvPr id="4098" name="Picture 2" descr="Correlation: Meaning, Types, Examples &amp; Coefficient">
            <a:extLst>
              <a:ext uri="{FF2B5EF4-FFF2-40B4-BE49-F238E27FC236}">
                <a16:creationId xmlns:a16="http://schemas.microsoft.com/office/drawing/2014/main" id="{D70820D8-D79E-DF64-C2D5-C43E1E70E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6" b="16703"/>
          <a:stretch>
            <a:fillRect/>
          </a:stretch>
        </p:blipFill>
        <p:spPr bwMode="auto">
          <a:xfrm>
            <a:off x="710782" y="2220592"/>
            <a:ext cx="10643018" cy="3458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094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ED0C-EF48-EFD9-88D8-B0C09D5D9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Test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9ECC5-6C6B-CF9D-7347-8719B63A8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data follow a certain </a:t>
            </a:r>
            <a:r>
              <a:rPr lang="en-US" i="1" dirty="0"/>
              <a:t>distribution</a:t>
            </a:r>
            <a:r>
              <a:rPr lang="en-US" dirty="0"/>
              <a:t> (often normal)</a:t>
            </a:r>
          </a:p>
          <a:p>
            <a:pPr lvl="1"/>
            <a:r>
              <a:rPr lang="en-US" dirty="0"/>
              <a:t>CLT applies for mildly skewed data at N ~ 30, moderately skewed N ~ 50-100, highly skewed or discrete distribution then distribution of sample might never be normal </a:t>
            </a:r>
          </a:p>
          <a:p>
            <a:r>
              <a:rPr lang="en-US" dirty="0"/>
              <a:t>Rely on parameters like the </a:t>
            </a:r>
            <a:r>
              <a:rPr lang="en-US" i="1" dirty="0"/>
              <a:t>mean</a:t>
            </a:r>
            <a:r>
              <a:rPr lang="en-US" dirty="0"/>
              <a:t> and </a:t>
            </a:r>
            <a:r>
              <a:rPr lang="en-US" i="1" dirty="0"/>
              <a:t>standard deviation</a:t>
            </a:r>
            <a:r>
              <a:rPr lang="en-US" dirty="0"/>
              <a:t>.</a:t>
            </a:r>
          </a:p>
          <a:p>
            <a:r>
              <a:rPr lang="en-US" dirty="0"/>
              <a:t>Examples: </a:t>
            </a:r>
            <a:r>
              <a:rPr lang="en-US" i="1" dirty="0"/>
              <a:t>t-test, ANOVA, Pearson correlation, linear regression.</a:t>
            </a:r>
            <a:endParaRPr lang="en-US" dirty="0"/>
          </a:p>
          <a:p>
            <a:r>
              <a:rPr lang="en-US" dirty="0"/>
              <a:t>Pros: More power when assumptions are met.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61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1155C-42DB-B109-7B7B-FB5D3A6BA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Non-Parametric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EB484-9D66-8123-3952-E89CA778A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fewer assumptions about distributions.</a:t>
            </a:r>
          </a:p>
          <a:p>
            <a:r>
              <a:rPr lang="en-US" dirty="0"/>
              <a:t>Use </a:t>
            </a:r>
            <a:r>
              <a:rPr lang="en-US" i="1" dirty="0"/>
              <a:t>ranks</a:t>
            </a:r>
            <a:r>
              <a:rPr lang="en-US" dirty="0"/>
              <a:t> or medians instead of means.</a:t>
            </a:r>
          </a:p>
          <a:p>
            <a:r>
              <a:rPr lang="en-US" dirty="0"/>
              <a:t>Examples: </a:t>
            </a:r>
            <a:r>
              <a:rPr lang="en-US" i="1" dirty="0"/>
              <a:t>Wilcoxon rank-sum (Mann–Whitney U), Kruskal–Wallis, Spearman correlation.</a:t>
            </a:r>
            <a:endParaRPr lang="en-US" dirty="0"/>
          </a:p>
          <a:p>
            <a:r>
              <a:rPr lang="en-US" dirty="0"/>
              <a:t>Pros: Safer for small samples, skewed/outlier-heavy data.</a:t>
            </a:r>
          </a:p>
          <a:p>
            <a:r>
              <a:rPr lang="en-US" dirty="0"/>
              <a:t>Cons: Less power if parametric assumptions are actually fine.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When to use: </a:t>
            </a:r>
          </a:p>
          <a:p>
            <a:r>
              <a:rPr lang="en-US" dirty="0"/>
              <a:t>Dependent variable not normally distributed (esp. with small n).</a:t>
            </a:r>
          </a:p>
          <a:p>
            <a:r>
              <a:rPr lang="en-US" dirty="0"/>
              <a:t>Ordinal data (rankings, categories).</a:t>
            </a:r>
          </a:p>
          <a:p>
            <a:r>
              <a:rPr lang="en-US" dirty="0"/>
              <a:t>Extreme outliers that can’t be reasonably removed.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522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quentist Vs. Bayesian Statistics in Data Science: A/B Testing | by  Michelle Utama | tiket.com | Medium">
            <a:extLst>
              <a:ext uri="{FF2B5EF4-FFF2-40B4-BE49-F238E27FC236}">
                <a16:creationId xmlns:a16="http://schemas.microsoft.com/office/drawing/2014/main" id="{A95F84B7-2FC4-E156-5A29-62BB8E03B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149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FD36456-63F5-309E-E154-562110C4CA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0201599"/>
              </p:ext>
            </p:extLst>
          </p:nvPr>
        </p:nvGraphicFramePr>
        <p:xfrm>
          <a:off x="624114" y="696686"/>
          <a:ext cx="11016342" cy="5747659"/>
        </p:xfrm>
        <a:graphic>
          <a:graphicData uri="http://schemas.openxmlformats.org/drawingml/2006/table">
            <a:tbl>
              <a:tblPr/>
              <a:tblGrid>
                <a:gridCol w="2596758">
                  <a:extLst>
                    <a:ext uri="{9D8B030D-6E8A-4147-A177-3AD203B41FA5}">
                      <a16:colId xmlns:a16="http://schemas.microsoft.com/office/drawing/2014/main" val="51078093"/>
                    </a:ext>
                  </a:extLst>
                </a:gridCol>
                <a:gridCol w="3971498">
                  <a:extLst>
                    <a:ext uri="{9D8B030D-6E8A-4147-A177-3AD203B41FA5}">
                      <a16:colId xmlns:a16="http://schemas.microsoft.com/office/drawing/2014/main" val="435806927"/>
                    </a:ext>
                  </a:extLst>
                </a:gridCol>
                <a:gridCol w="4448086">
                  <a:extLst>
                    <a:ext uri="{9D8B030D-6E8A-4147-A177-3AD203B41FA5}">
                      <a16:colId xmlns:a16="http://schemas.microsoft.com/office/drawing/2014/main" val="1565612460"/>
                    </a:ext>
                  </a:extLst>
                </a:gridCol>
              </a:tblGrid>
              <a:tr h="3720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Attributes:</a:t>
                      </a:r>
                      <a:endParaRPr lang="en-US" sz="1800"/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Bayesian:</a:t>
                      </a:r>
                      <a:endParaRPr lang="en-US" sz="1800"/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Frequentist:</a:t>
                      </a:r>
                      <a:endParaRPr lang="en-US" sz="1800"/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956249"/>
                  </a:ext>
                </a:extLst>
              </a:tr>
              <a:tr h="6799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What is it?</a:t>
                      </a:r>
                      <a:endParaRPr lang="en-US" sz="1800" dirty="0"/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Probability distribution around the parameters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Parameters are fixed and a single point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5629264"/>
                  </a:ext>
                </a:extLst>
              </a:tr>
              <a:tr h="6799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What does it question?</a:t>
                      </a:r>
                      <a:endParaRPr lang="en-US" sz="1800" dirty="0"/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Given the data, what is the probability of the hypothesis?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>
                          <a:highlight>
                            <a:srgbClr val="FFFF00"/>
                          </a:highlight>
                        </a:rPr>
                        <a:t>Given the null hypothesis, what is the probability of the data?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960927"/>
                  </a:ext>
                </a:extLst>
              </a:tr>
              <a:tr h="6799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 dirty="0"/>
                        <a:t>What does it require?</a:t>
                      </a:r>
                      <a:endParaRPr lang="en-US" sz="1800" dirty="0"/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Prior knowledge/information and any dataset. 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 stopping criterion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874700"/>
                  </a:ext>
                </a:extLst>
              </a:tr>
              <a:tr h="6799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What does it output?</a:t>
                      </a:r>
                      <a:endParaRPr lang="en-US" sz="1800"/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 for or against probability about the hypothesis. 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point estimate (p-value)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0034586"/>
                  </a:ext>
                </a:extLst>
              </a:tr>
              <a:tr h="6799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Main advantage</a:t>
                      </a:r>
                      <a:endParaRPr lang="en-US" sz="1800"/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Backed up with evidence and can apply new information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They are simple and easy to use, and does not need prior knowledge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3595490"/>
                  </a:ext>
                </a:extLst>
              </a:tr>
              <a:tr h="9878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Main disadvantage </a:t>
                      </a:r>
                      <a:endParaRPr lang="en-US" sz="1800"/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Requires advanced statistics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Highly dependent on the sample size, and only give a yes or no output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862769"/>
                  </a:ext>
                </a:extLst>
              </a:tr>
              <a:tr h="9878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When should I use it?</a:t>
                      </a:r>
                      <a:endParaRPr lang="en-US" sz="1800"/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Limited your data when you have priors</a:t>
                      </a:r>
                    </a:p>
                    <a:p>
                      <a:pPr>
                        <a:buNone/>
                      </a:pPr>
                      <a:r>
                        <a:rPr lang="en-US" sz="1800"/>
                        <a:t>Uses more computing power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With a large amount of data</a:t>
                      </a:r>
                    </a:p>
                  </a:txBody>
                  <a:tcPr marL="24282" marR="24282" marT="24282" marB="2428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139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17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5C32-74C5-A64E-95A3-C03CF3AC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7582CA6-6B65-C349-846B-F25A16733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1894681"/>
            <a:ext cx="76200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143000"/>
            <a:ext cx="8362347" cy="5508195"/>
          </a:xfrm>
        </p:spPr>
        <p:txBody>
          <a:bodyPr>
            <a:normAutofit/>
          </a:bodyPr>
          <a:lstStyle/>
          <a:p>
            <a:pPr marL="57150" lvl="1" indent="0">
              <a:buNone/>
            </a:pPr>
            <a:endParaRPr lang="en-US" b="1" dirty="0"/>
          </a:p>
          <a:p>
            <a:pPr marL="57150" lvl="1" indent="0">
              <a:buNone/>
            </a:pPr>
            <a:r>
              <a:rPr lang="en-US" sz="3200" b="1" dirty="0"/>
              <a:t>Our Objective:</a:t>
            </a:r>
          </a:p>
          <a:p>
            <a:pPr marL="514350" lvl="1" indent="-457200"/>
            <a:r>
              <a:rPr lang="en-US" dirty="0"/>
              <a:t>To put data into models to assess the determinants of biological variation </a:t>
            </a:r>
          </a:p>
          <a:p>
            <a:pPr marL="514350" lvl="1" indent="-457200"/>
            <a:r>
              <a:rPr lang="en-US" dirty="0"/>
              <a:t>So we can ask, </a:t>
            </a:r>
            <a:r>
              <a:rPr lang="en-US" i="1" dirty="0"/>
              <a:t>is there a difference in means (the summary of the variation in our response variable) that is a function of our independent variable(s)? </a:t>
            </a:r>
          </a:p>
          <a:p>
            <a:pPr marL="514350" lvl="1" indent="-457200"/>
            <a:r>
              <a:rPr lang="en-US" dirty="0"/>
              <a:t>To ultimately relate our model back to our hypothesis using null hypothesis significance testing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Testing hypotheses with statistics</a:t>
            </a:r>
          </a:p>
        </p:txBody>
      </p:sp>
    </p:spTree>
    <p:extLst>
      <p:ext uri="{BB962C8B-B14F-4D97-AF65-F5344CB8AC3E}">
        <p14:creationId xmlns:p14="http://schemas.microsoft.com/office/powerpoint/2010/main" val="141593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016000"/>
            <a:ext cx="8362347" cy="5842000"/>
          </a:xfrm>
        </p:spPr>
        <p:txBody>
          <a:bodyPr>
            <a:normAutofit/>
          </a:bodyPr>
          <a:lstStyle/>
          <a:p>
            <a:pPr marL="514350" lvl="1" indent="-457200">
              <a:buFont typeface="Arial"/>
              <a:buChar char="•"/>
            </a:pPr>
            <a:r>
              <a:rPr lang="en-US" sz="2600" b="1" dirty="0"/>
              <a:t>Questio</a:t>
            </a:r>
            <a:r>
              <a:rPr lang="en-US" sz="2600" dirty="0"/>
              <a:t>n </a:t>
            </a:r>
            <a:r>
              <a:rPr lang="mr-IN" sz="2600" dirty="0"/>
              <a:t>–</a:t>
            </a:r>
            <a:r>
              <a:rPr lang="en-US" sz="2600" dirty="0"/>
              <a:t> Do meerkats stick closer to the den when there is a predator threat? </a:t>
            </a:r>
          </a:p>
          <a:p>
            <a:pPr marL="57150" lvl="1" indent="0">
              <a:buNone/>
            </a:pPr>
            <a:endParaRPr lang="en-US" sz="1700" dirty="0"/>
          </a:p>
          <a:p>
            <a:pPr marL="514350" lvl="1" indent="-457200">
              <a:buFont typeface="Arial"/>
              <a:buChar char="•"/>
            </a:pPr>
            <a:r>
              <a:rPr lang="en-US" sz="2600" b="1" dirty="0"/>
              <a:t>Null hypothesis, H</a:t>
            </a:r>
            <a:r>
              <a:rPr lang="en-US" sz="2600" b="1" baseline="-25000" dirty="0"/>
              <a:t>0</a:t>
            </a:r>
            <a:r>
              <a:rPr lang="en-US" sz="2600" b="1" dirty="0"/>
              <a:t> </a:t>
            </a:r>
            <a:r>
              <a:rPr lang="mr-IN" sz="2600" dirty="0"/>
              <a:t>–</a:t>
            </a:r>
            <a:r>
              <a:rPr lang="en-US" sz="2600" dirty="0"/>
              <a:t> there is no effect on travel distance of a predator dummy</a:t>
            </a:r>
          </a:p>
          <a:p>
            <a:pPr marL="800100" lvl="2" indent="-342900">
              <a:buFontTx/>
              <a:buChar char="-"/>
            </a:pPr>
            <a:r>
              <a:rPr lang="en-US" sz="2200" dirty="0"/>
              <a:t>Generally predicts no difference/effect with an estimate of zero</a:t>
            </a:r>
          </a:p>
          <a:p>
            <a:pPr marL="800100" lvl="2" indent="-342900">
              <a:buFontTx/>
              <a:buChar char="-"/>
            </a:pPr>
            <a:r>
              <a:rPr lang="en-US" sz="2200" dirty="0"/>
              <a:t>No support for the hypothesis of interest</a:t>
            </a:r>
          </a:p>
          <a:p>
            <a:pPr marL="800100" lvl="2" indent="-342900">
              <a:buFontTx/>
              <a:buChar char="-"/>
            </a:pPr>
            <a:endParaRPr lang="en-US" sz="2200" dirty="0"/>
          </a:p>
          <a:p>
            <a:pPr marL="514350" lvl="1" indent="-457200">
              <a:buFont typeface="Arial"/>
              <a:buChar char="•"/>
            </a:pPr>
            <a:r>
              <a:rPr lang="en-US" sz="2600" b="1" dirty="0"/>
              <a:t>Alternative hypothesis, H</a:t>
            </a:r>
            <a:r>
              <a:rPr lang="en-US" sz="2600" b="1" baseline="-25000" dirty="0"/>
              <a:t>A</a:t>
            </a:r>
            <a:r>
              <a:rPr lang="en-US" sz="2600" b="1" dirty="0"/>
              <a:t> </a:t>
            </a:r>
            <a:r>
              <a:rPr lang="mr-IN" sz="2600" dirty="0"/>
              <a:t>–</a:t>
            </a:r>
            <a:r>
              <a:rPr lang="en-US" sz="2600" dirty="0"/>
              <a:t> there is an effect on travel distance of a predator dummy</a:t>
            </a:r>
            <a:endParaRPr lang="en-US" sz="2200" dirty="0"/>
          </a:p>
          <a:p>
            <a:pPr marL="800100" lvl="2" indent="-342900">
              <a:buFontTx/>
              <a:buChar char="-"/>
            </a:pPr>
            <a:r>
              <a:rPr lang="en-US" sz="2200" dirty="0"/>
              <a:t>One-tailed: Meerkats travel less </a:t>
            </a:r>
          </a:p>
          <a:p>
            <a:pPr marL="800100" lvl="2" indent="-342900">
              <a:buFontTx/>
              <a:buChar char="-"/>
            </a:pPr>
            <a:r>
              <a:rPr lang="en-US" sz="2200" dirty="0"/>
              <a:t>Two-tailed: Meerkats travel distance will differ </a:t>
            </a:r>
          </a:p>
          <a:p>
            <a:pPr marL="800100" lvl="2" indent="-342900">
              <a:buFontTx/>
              <a:buChar char="-"/>
            </a:pPr>
            <a:r>
              <a:rPr lang="en-US" sz="2200" dirty="0"/>
              <a:t>Generally predicts that the two groups differ</a:t>
            </a:r>
          </a:p>
          <a:p>
            <a:pPr marL="5715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Testing hypotheses with statistics</a:t>
            </a:r>
          </a:p>
        </p:txBody>
      </p:sp>
    </p:spTree>
    <p:extLst>
      <p:ext uri="{BB962C8B-B14F-4D97-AF65-F5344CB8AC3E}">
        <p14:creationId xmlns:p14="http://schemas.microsoft.com/office/powerpoint/2010/main" val="2503393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F37FB-DF56-C446-4A35-F6D9AE31C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B74BAD-DB3C-1981-504B-4179ADD85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124" y="1016000"/>
            <a:ext cx="11462197" cy="5842000"/>
          </a:xfrm>
        </p:spPr>
        <p:txBody>
          <a:bodyPr>
            <a:normAutofit lnSpcReduction="10000"/>
          </a:bodyPr>
          <a:lstStyle/>
          <a:p>
            <a:pPr marL="514350" lvl="1" indent="-457200">
              <a:buFont typeface="Arial"/>
              <a:buChar char="•"/>
            </a:pPr>
            <a:r>
              <a:rPr lang="en-US" sz="2600" b="1" dirty="0"/>
              <a:t>Questio</a:t>
            </a:r>
            <a:r>
              <a:rPr lang="en-US" sz="2600" dirty="0"/>
              <a:t>n </a:t>
            </a:r>
            <a:r>
              <a:rPr lang="mr-IN" sz="2600" dirty="0"/>
              <a:t>–</a:t>
            </a:r>
            <a:r>
              <a:rPr lang="en-US" sz="2600" dirty="0"/>
              <a:t> Do meerkats stick closer to the den when there is a predator threat? </a:t>
            </a:r>
          </a:p>
          <a:p>
            <a:pPr marL="57150" lvl="1" indent="0">
              <a:buNone/>
            </a:pPr>
            <a:endParaRPr lang="en-US" sz="1700" dirty="0"/>
          </a:p>
          <a:p>
            <a:pPr marL="514350" lvl="1" indent="-457200">
              <a:buFont typeface="Arial"/>
              <a:buChar char="•"/>
            </a:pPr>
            <a:r>
              <a:rPr lang="en-US" sz="2600" b="1" dirty="0"/>
              <a:t>Null hypothesis, H</a:t>
            </a:r>
            <a:r>
              <a:rPr lang="en-US" sz="2600" b="1" baseline="-25000" dirty="0"/>
              <a:t>0</a:t>
            </a:r>
            <a:r>
              <a:rPr lang="en-US" sz="2600" b="1" dirty="0"/>
              <a:t> </a:t>
            </a:r>
            <a:r>
              <a:rPr lang="mr-IN" sz="2600" dirty="0"/>
              <a:t>–</a:t>
            </a:r>
            <a:r>
              <a:rPr lang="en-US" sz="2600" dirty="0"/>
              <a:t> there is no effect on travel distance of a predator dummy</a:t>
            </a:r>
          </a:p>
          <a:p>
            <a:pPr marL="800100" lvl="2" indent="-342900">
              <a:buFontTx/>
              <a:buChar char="-"/>
            </a:pPr>
            <a:endParaRPr lang="en-US" sz="2200" dirty="0"/>
          </a:p>
          <a:p>
            <a:pPr marL="514350" lvl="1" indent="-457200">
              <a:buFont typeface="Arial"/>
              <a:buChar char="•"/>
            </a:pPr>
            <a:r>
              <a:rPr lang="en-US" sz="2600" b="1" dirty="0"/>
              <a:t>Alternative hypothesis, H</a:t>
            </a:r>
            <a:r>
              <a:rPr lang="en-US" sz="2600" b="1" baseline="-25000" dirty="0"/>
              <a:t>A</a:t>
            </a:r>
            <a:r>
              <a:rPr lang="en-US" sz="2600" b="1" dirty="0"/>
              <a:t> </a:t>
            </a:r>
            <a:r>
              <a:rPr lang="mr-IN" sz="2600" dirty="0"/>
              <a:t>–</a:t>
            </a:r>
            <a:r>
              <a:rPr lang="en-US" sz="2600" dirty="0"/>
              <a:t> there is an effect on travel distance of a predator dummy</a:t>
            </a:r>
          </a:p>
          <a:p>
            <a:pPr marL="514350" lvl="1" indent="-457200">
              <a:buFont typeface="Arial"/>
              <a:buChar char="•"/>
            </a:pPr>
            <a:endParaRPr lang="en-US" sz="2600" dirty="0"/>
          </a:p>
          <a:p>
            <a:pPr marL="514350" lvl="1" indent="-457200"/>
            <a:r>
              <a:rPr lang="en-US" sz="2600" b="1" dirty="0"/>
              <a:t>Statistical test on the null hypothesis</a:t>
            </a:r>
            <a:r>
              <a:rPr lang="en-US" sz="2600" dirty="0"/>
              <a:t>: </a:t>
            </a:r>
          </a:p>
          <a:p>
            <a:pPr marL="800100" lvl="2" indent="-342900">
              <a:buFontTx/>
              <a:buChar char="-"/>
            </a:pPr>
            <a:r>
              <a:rPr lang="en-US" sz="2200" dirty="0"/>
              <a:t>P-value: the probability that our sample mean came from the null distribution of sample means </a:t>
            </a:r>
          </a:p>
          <a:p>
            <a:pPr marL="800100" lvl="2" indent="-342900">
              <a:buFontTx/>
              <a:buChar char="-"/>
            </a:pPr>
            <a:r>
              <a:rPr lang="en-US" sz="2200" dirty="0"/>
              <a:t>P-value: the probability of getting our data if the null hypothesis is true! </a:t>
            </a:r>
          </a:p>
          <a:p>
            <a:pPr marL="800100" lvl="2" indent="-342900">
              <a:buFontTx/>
              <a:buChar char="-"/>
            </a:pPr>
            <a:r>
              <a:rPr lang="en-US" sz="2200" dirty="0"/>
              <a:t>Typically use a cut-off of 0.05 (small is good!)</a:t>
            </a:r>
          </a:p>
          <a:p>
            <a:pPr marL="800100" lvl="2" indent="-342900">
              <a:buFontTx/>
              <a:buChar char="-"/>
            </a:pPr>
            <a:r>
              <a:rPr lang="en-US" sz="2200" dirty="0"/>
              <a:t>If the probability (p-value) is very small.... Then we reject the null hypothesis and “accept” the alternative </a:t>
            </a:r>
          </a:p>
          <a:p>
            <a:pPr marL="57150" lvl="1" indent="0">
              <a:buNone/>
            </a:pPr>
            <a:endParaRPr lang="en-US" sz="1700" dirty="0"/>
          </a:p>
          <a:p>
            <a:pPr marL="457200" lvl="1" indent="0">
              <a:buNone/>
            </a:pPr>
            <a:endParaRPr lang="en-US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3A151F7-3B69-BE80-0A02-D7F9D2635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b="1" dirty="0"/>
              <a:t>Testing hypotheses with statistics</a:t>
            </a:r>
          </a:p>
        </p:txBody>
      </p:sp>
    </p:spTree>
    <p:extLst>
      <p:ext uri="{BB962C8B-B14F-4D97-AF65-F5344CB8AC3E}">
        <p14:creationId xmlns:p14="http://schemas.microsoft.com/office/powerpoint/2010/main" val="744853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9B944-63E9-FD7D-40D8-A32D89D96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1 and Type 2 Error</a:t>
            </a:r>
          </a:p>
        </p:txBody>
      </p:sp>
      <p:pic>
        <p:nvPicPr>
          <p:cNvPr id="1028" name="Picture 4" descr="Type I &amp; Type II Errors | Differences, Examples, Visualizations">
            <a:extLst>
              <a:ext uri="{FF2B5EF4-FFF2-40B4-BE49-F238E27FC236}">
                <a16:creationId xmlns:a16="http://schemas.microsoft.com/office/drawing/2014/main" id="{E2296DE0-8093-EC6F-54F4-9F060BFB49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806" y="0"/>
            <a:ext cx="114823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8025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3.0 Review of Lesson 2">
            <a:extLst>
              <a:ext uri="{FF2B5EF4-FFF2-40B4-BE49-F238E27FC236}">
                <a16:creationId xmlns:a16="http://schemas.microsoft.com/office/drawing/2014/main" id="{55629781-B36A-96C3-1EC6-D624647FF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819" y="397677"/>
            <a:ext cx="11445450" cy="589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259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D048-15FE-92B4-C7E5-5A97871AD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Size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0B0606D-7BDE-BF2E-4E1D-1FA6B89D0B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323" y="900545"/>
            <a:ext cx="7259782" cy="544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w to calculate Cohen d effect size">
            <a:extLst>
              <a:ext uri="{FF2B5EF4-FFF2-40B4-BE49-F238E27FC236}">
                <a16:creationId xmlns:a16="http://schemas.microsoft.com/office/drawing/2014/main" id="{E72A91BC-215B-4947-8256-3506466418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37" r="12565"/>
          <a:stretch/>
        </p:blipFill>
        <p:spPr bwMode="auto">
          <a:xfrm>
            <a:off x="277091" y="2019517"/>
            <a:ext cx="4991370" cy="393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734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48CB9-94C9-78FB-543B-B463C5EF6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priori Power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11F44-D0E6-429A-A2A1-5E2B10D7C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539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1392</Words>
  <Application>Microsoft Macintosh PowerPoint</Application>
  <PresentationFormat>Widescreen</PresentationFormat>
  <Paragraphs>170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PowerPoint Presentation</vt:lpstr>
      <vt:lpstr>A model</vt:lpstr>
      <vt:lpstr>Testing hypotheses with statistics</vt:lpstr>
      <vt:lpstr>Testing hypotheses with statistics</vt:lpstr>
      <vt:lpstr>Testing hypotheses with statistics</vt:lpstr>
      <vt:lpstr>Type 1 and Type 2 Error</vt:lpstr>
      <vt:lpstr>PowerPoint Presentation</vt:lpstr>
      <vt:lpstr>Effect Size</vt:lpstr>
      <vt:lpstr>A priori Power Tests</vt:lpstr>
      <vt:lpstr>Independent vs dependent variables</vt:lpstr>
      <vt:lpstr>PowerPoint Presentation</vt:lpstr>
      <vt:lpstr>T-Tests</vt:lpstr>
      <vt:lpstr>Chi-Square</vt:lpstr>
      <vt:lpstr>ANOVA – Analysis of Variance</vt:lpstr>
      <vt:lpstr>Correlation</vt:lpstr>
      <vt:lpstr>Parametric Test Assumptions</vt:lpstr>
      <vt:lpstr>Non-Parametric Tests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Lily Johnson-Ulrich</dc:creator>
  <cp:lastModifiedBy>Lily Johnson-Ulrich</cp:lastModifiedBy>
  <cp:revision>12</cp:revision>
  <dcterms:created xsi:type="dcterms:W3CDTF">2025-09-19T19:17:17Z</dcterms:created>
  <dcterms:modified xsi:type="dcterms:W3CDTF">2025-09-23T17:15:56Z</dcterms:modified>
</cp:coreProperties>
</file>